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6" r:id="rId5"/>
    <p:sldId id="263" r:id="rId6"/>
    <p:sldId id="267" r:id="rId7"/>
    <p:sldId id="270" r:id="rId8"/>
    <p:sldId id="271" r:id="rId9"/>
    <p:sldId id="277" r:id="rId10"/>
    <p:sldId id="289" r:id="rId11"/>
    <p:sldId id="276" r:id="rId12"/>
    <p:sldId id="275" r:id="rId13"/>
    <p:sldId id="258" r:id="rId14"/>
    <p:sldId id="272" r:id="rId15"/>
    <p:sldId id="278" r:id="rId16"/>
    <p:sldId id="282" r:id="rId17"/>
    <p:sldId id="280" r:id="rId18"/>
    <p:sldId id="285" r:id="rId19"/>
    <p:sldId id="286" r:id="rId20"/>
    <p:sldId id="287" r:id="rId21"/>
    <p:sldId id="279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 snapToGrid="0" snapToObjects="1"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標題上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標題上 2 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含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6010" y="2696134"/>
            <a:ext cx="6938963" cy="1582271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 smtClean="0"/>
              <a:t>臺灣學術網路及教育雲的發展現況及未來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116012" y="5023971"/>
            <a:ext cx="6938961" cy="1143000"/>
          </a:xfrm>
        </p:spPr>
        <p:txBody>
          <a:bodyPr/>
          <a:lstStyle/>
          <a:p>
            <a:r>
              <a:rPr kumimoji="1" lang="zh-TW" altLang="en-US" dirty="0"/>
              <a:t>國立中興</a:t>
            </a:r>
            <a:r>
              <a:rPr kumimoji="1" lang="zh-TW" altLang="en-US" dirty="0" smtClean="0"/>
              <a:t>大學計算機與資訊網路中心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59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發展歷程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551789"/>
              </p:ext>
            </p:extLst>
          </p:nvPr>
        </p:nvGraphicFramePr>
        <p:xfrm>
          <a:off x="586109" y="2084388"/>
          <a:ext cx="7884562" cy="400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299"/>
                <a:gridCol w="1304421"/>
                <a:gridCol w="1205864"/>
                <a:gridCol w="1353633"/>
                <a:gridCol w="1074972"/>
                <a:gridCol w="1297373"/>
              </a:tblGrid>
              <a:tr h="75986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1994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1999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2001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2005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2015</a:t>
                      </a:r>
                      <a:r>
                        <a:rPr lang="zh-TW" altLang="en-US" dirty="0" smtClean="0"/>
                        <a:t>年</a:t>
                      </a:r>
                      <a:r>
                        <a:rPr lang="en-US" altLang="zh-TW" dirty="0" smtClean="0"/>
                        <a:t/>
                      </a:r>
                      <a:br>
                        <a:rPr lang="en-US" altLang="zh-TW" dirty="0" smtClean="0"/>
                      </a:b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預計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4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骨幹頻寬</a:t>
                      </a:r>
                    </a:p>
                    <a:p>
                      <a:endParaRPr lang="zh-TW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T1</a:t>
                      </a:r>
                      <a:br>
                        <a:rPr lang="en-US" altLang="zh-TW" dirty="0" smtClean="0"/>
                      </a:br>
                      <a:r>
                        <a:rPr lang="en-US" altLang="zh-TW" dirty="0" smtClean="0"/>
                        <a:t>(</a:t>
                      </a:r>
                      <a:r>
                        <a:rPr lang="en-US" altLang="zh-TW" sz="1400" dirty="0" smtClean="0"/>
                        <a:t>1.544Mbps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T1 * n</a:t>
                      </a:r>
                      <a:endParaRPr lang="zh-TW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ATM</a:t>
                      </a:r>
                    </a:p>
                    <a:p>
                      <a:pPr algn="ctr"/>
                      <a:r>
                        <a:rPr lang="en-US" altLang="zh-TW" dirty="0" smtClean="0"/>
                        <a:t>(120Mbps)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40Gbps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100Gbps</a:t>
                      </a:r>
                      <a:endParaRPr lang="zh-TW" altLang="en-US" dirty="0" smtClean="0"/>
                    </a:p>
                  </a:txBody>
                  <a:tcPr anchor="ctr"/>
                </a:tc>
              </a:tr>
              <a:tr h="75986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區域網路中心連外頻寬</a:t>
                      </a:r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dirty="0" smtClean="0"/>
                        <a:t>5Gbps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40Gbps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5986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縣市網路中心連外頻寬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T1</a:t>
                      </a:r>
                      <a:br>
                        <a:rPr lang="en-US" altLang="zh-TW" dirty="0" smtClean="0"/>
                      </a:br>
                      <a:r>
                        <a:rPr lang="en-US" altLang="zh-TW" dirty="0" smtClean="0"/>
                        <a:t>(</a:t>
                      </a:r>
                      <a:r>
                        <a:rPr lang="en-US" altLang="zh-TW" sz="1400" dirty="0" smtClean="0"/>
                        <a:t>1.544Mbps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T1 * 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ATM</a:t>
                      </a:r>
                    </a:p>
                    <a:p>
                      <a:pPr algn="ctr"/>
                      <a:r>
                        <a:rPr lang="en-US" altLang="zh-TW" dirty="0" smtClean="0"/>
                        <a:t>(45Mbps)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dirty="0" smtClean="0"/>
                        <a:t>2Gbps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10Gbps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108552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中小學連外頻寬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ADSL</a:t>
                      </a:r>
                      <a:br>
                        <a:rPr lang="en-US" altLang="zh-TW" dirty="0" smtClean="0"/>
                      </a:br>
                      <a:r>
                        <a:rPr lang="en-US" altLang="zh-TW" dirty="0" smtClean="0"/>
                        <a:t>(</a:t>
                      </a:r>
                      <a:r>
                        <a:rPr lang="en-US" altLang="zh-TW" sz="1400" dirty="0" smtClean="0"/>
                        <a:t>384Kbps/1.536Mbps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ADSL * 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dirty="0" smtClean="0"/>
                        <a:t>ADSL</a:t>
                      </a:r>
                    </a:p>
                    <a:p>
                      <a:pPr algn="ctr" fontAlgn="ctr"/>
                      <a:r>
                        <a:rPr lang="zh-TW" altLang="en-US" dirty="0" smtClean="0"/>
                        <a:t>、</a:t>
                      </a:r>
                      <a:endParaRPr lang="en-US" altLang="zh-TW" dirty="0" smtClean="0"/>
                    </a:p>
                    <a:p>
                      <a:pPr algn="ctr" fontAlgn="ctr"/>
                      <a:r>
                        <a:rPr lang="en-US" altLang="zh-TW" dirty="0" smtClean="0"/>
                        <a:t>Fiber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Fiber</a:t>
                      </a:r>
                    </a:p>
                    <a:p>
                      <a:pPr algn="ctr"/>
                      <a:r>
                        <a:rPr lang="en-US" altLang="zh-TW" dirty="0" smtClean="0"/>
                        <a:t>100Mbps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6940452" y="6447705"/>
            <a:ext cx="220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臺灣學術網路</a:t>
            </a:r>
            <a:r>
              <a:rPr kumimoji="1" lang="en-US" altLang="zh-TW" dirty="0" err="1" smtClean="0"/>
              <a:t>TANet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70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未來發展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084293"/>
            <a:ext cx="6949440" cy="4055249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TW" dirty="0" err="1" smtClean="0"/>
              <a:t>TANet</a:t>
            </a:r>
            <a:r>
              <a:rPr kumimoji="1" lang="zh-TW" altLang="en-US" dirty="0" smtClean="0"/>
              <a:t>骨幹頻寬增加為</a:t>
            </a:r>
            <a:r>
              <a:rPr kumimoji="1" lang="en-US" altLang="zh-TW" dirty="0" smtClean="0"/>
              <a:t>100G (</a:t>
            </a:r>
            <a:r>
              <a:rPr kumimoji="1" lang="zh-TW" altLang="en-US" dirty="0" smtClean="0"/>
              <a:t>預計</a:t>
            </a:r>
            <a:r>
              <a:rPr kumimoji="1" lang="en-US" altLang="zh-TW" dirty="0" smtClean="0"/>
              <a:t>2015</a:t>
            </a:r>
            <a:r>
              <a:rPr kumimoji="1" lang="zh-TW" altLang="en-US" dirty="0" smtClean="0"/>
              <a:t>完成</a:t>
            </a:r>
            <a:r>
              <a:rPr kumimoji="1" lang="en-US" altLang="zh-TW" dirty="0" smtClean="0"/>
              <a:t>)</a:t>
            </a:r>
          </a:p>
          <a:p>
            <a:pPr lvl="1"/>
            <a:r>
              <a:rPr kumimoji="1" lang="zh-TW" altLang="en-US" dirty="0"/>
              <a:t>經費</a:t>
            </a:r>
            <a:r>
              <a:rPr kumimoji="1" lang="zh-TW" altLang="en-US" dirty="0" smtClean="0"/>
              <a:t>規模（含設備與電路費）約 </a:t>
            </a:r>
            <a:r>
              <a:rPr kumimoji="1" lang="en-US" altLang="zh-TW" dirty="0" smtClean="0"/>
              <a:t>8 </a:t>
            </a:r>
            <a:r>
              <a:rPr kumimoji="1" lang="zh-TW" altLang="en-US" dirty="0" smtClean="0"/>
              <a:t>億</a:t>
            </a:r>
            <a:endParaRPr kumimoji="1" lang="en-US" altLang="zh-TW" dirty="0" smtClean="0"/>
          </a:p>
          <a:p>
            <a:r>
              <a:rPr kumimoji="1" lang="en-US" altLang="zh-TW" dirty="0" err="1" smtClean="0"/>
              <a:t>TANet</a:t>
            </a:r>
            <a:r>
              <a:rPr kumimoji="1" lang="zh-TW" altLang="en-US" dirty="0" smtClean="0"/>
              <a:t>對國外的頻寬由現有的 </a:t>
            </a:r>
            <a:r>
              <a:rPr kumimoji="1" lang="en-US" altLang="zh-TW" dirty="0" smtClean="0"/>
              <a:t>10G </a:t>
            </a:r>
            <a:r>
              <a:rPr kumimoji="1" lang="zh-TW" altLang="en-US" dirty="0" smtClean="0"/>
              <a:t>增加為 </a:t>
            </a:r>
            <a:r>
              <a:rPr kumimoji="1" lang="en-US" altLang="zh-TW" dirty="0" smtClean="0"/>
              <a:t>17.5G (</a:t>
            </a:r>
            <a:r>
              <a:rPr kumimoji="1" lang="zh-TW" altLang="en-US" dirty="0" smtClean="0"/>
              <a:t>預計</a:t>
            </a:r>
            <a:r>
              <a:rPr kumimoji="1" lang="en-US" altLang="zh-TW" dirty="0" smtClean="0"/>
              <a:t>08/04/2015</a:t>
            </a:r>
            <a:r>
              <a:rPr kumimoji="1" lang="zh-TW" altLang="en-US" dirty="0" smtClean="0"/>
              <a:t>完成</a:t>
            </a:r>
            <a:r>
              <a:rPr kumimoji="1" lang="en-US" altLang="zh-TW" dirty="0" smtClean="0"/>
              <a:t>)</a:t>
            </a:r>
            <a:endParaRPr kumimoji="1" lang="en-US" altLang="zh-TW" dirty="0" smtClean="0"/>
          </a:p>
          <a:p>
            <a:r>
              <a:rPr kumimoji="1" lang="zh-TW" altLang="en-US" dirty="0" smtClean="0"/>
              <a:t>各區域網路中心對外的頻寬將增加為</a:t>
            </a:r>
            <a:r>
              <a:rPr kumimoji="1" lang="en-US" altLang="zh-TW" dirty="0" smtClean="0"/>
              <a:t>40G (</a:t>
            </a:r>
            <a:r>
              <a:rPr kumimoji="1" lang="zh-TW" altLang="en-US" dirty="0"/>
              <a:t>預計</a:t>
            </a:r>
            <a:r>
              <a:rPr kumimoji="1" lang="en-US" altLang="zh-TW" dirty="0"/>
              <a:t>2015</a:t>
            </a:r>
            <a:r>
              <a:rPr kumimoji="1" lang="zh-TW" altLang="en-US" dirty="0"/>
              <a:t>完成</a:t>
            </a:r>
            <a:r>
              <a:rPr kumimoji="1" lang="en-US" altLang="zh-TW" dirty="0" smtClean="0"/>
              <a:t>)</a:t>
            </a:r>
          </a:p>
          <a:p>
            <a:r>
              <a:rPr kumimoji="1" lang="zh-TW" altLang="en-US" b="1" dirty="0" smtClean="0"/>
              <a:t>各縣市網路中心直接連上</a:t>
            </a:r>
            <a:r>
              <a:rPr kumimoji="1" lang="en-US" altLang="zh-TW" b="1" dirty="0" err="1" smtClean="0"/>
              <a:t>TANet</a:t>
            </a:r>
            <a:r>
              <a:rPr kumimoji="1" lang="en-US" altLang="zh-TW" b="1" dirty="0" smtClean="0"/>
              <a:t> Backbone</a:t>
            </a:r>
            <a:r>
              <a:rPr kumimoji="1" lang="en-US" altLang="zh-TW" dirty="0" smtClean="0"/>
              <a:t> (</a:t>
            </a:r>
            <a:r>
              <a:rPr kumimoji="1" lang="zh-TW" altLang="en-US" dirty="0"/>
              <a:t>預計</a:t>
            </a:r>
            <a:r>
              <a:rPr kumimoji="1" lang="en-US" altLang="zh-TW" dirty="0"/>
              <a:t>2015</a:t>
            </a:r>
            <a:r>
              <a:rPr kumimoji="1" lang="zh-TW" altLang="en-US" dirty="0"/>
              <a:t>完成</a:t>
            </a:r>
            <a:r>
              <a:rPr kumimoji="1" lang="en-US" altLang="zh-TW" dirty="0" smtClean="0"/>
              <a:t>)</a:t>
            </a:r>
          </a:p>
          <a:p>
            <a:pPr lvl="1"/>
            <a:r>
              <a:rPr kumimoji="1" lang="zh-TW" altLang="en-US" dirty="0" smtClean="0"/>
              <a:t>對外</a:t>
            </a:r>
            <a:r>
              <a:rPr kumimoji="1" lang="zh-TW" altLang="en-US" dirty="0" smtClean="0"/>
              <a:t>頻寬將增加為</a:t>
            </a:r>
            <a:r>
              <a:rPr kumimoji="1" lang="en-US" altLang="zh-TW" dirty="0" smtClean="0"/>
              <a:t>10G (</a:t>
            </a:r>
            <a:r>
              <a:rPr kumimoji="1" lang="zh-TW" altLang="en-US" dirty="0" smtClean="0"/>
              <a:t>預計</a:t>
            </a:r>
            <a:r>
              <a:rPr kumimoji="1" lang="en-US" altLang="zh-TW" dirty="0" smtClean="0"/>
              <a:t>2015</a:t>
            </a:r>
            <a:r>
              <a:rPr kumimoji="1" lang="zh-TW" altLang="en-US" dirty="0"/>
              <a:t>完成</a:t>
            </a:r>
            <a:r>
              <a:rPr kumimoji="1" lang="en-US" altLang="zh-TW" dirty="0" smtClean="0"/>
              <a:t>)</a:t>
            </a:r>
          </a:p>
          <a:p>
            <a:r>
              <a:rPr kumimoji="1" lang="zh-TW" altLang="en-US" dirty="0" smtClean="0"/>
              <a:t>校園網路的最後一哩，中小學</a:t>
            </a:r>
            <a:r>
              <a:rPr kumimoji="1" lang="en-US" altLang="zh-TW" dirty="0" smtClean="0"/>
              <a:t>ADSL</a:t>
            </a:r>
            <a:r>
              <a:rPr kumimoji="1" lang="zh-TW" altLang="en-US" dirty="0" smtClean="0"/>
              <a:t>全面升級</a:t>
            </a:r>
            <a:endParaRPr kumimoji="1" lang="en-US" altLang="zh-TW" dirty="0" smtClean="0"/>
          </a:p>
          <a:p>
            <a:r>
              <a:rPr kumimoji="1" lang="zh-TW" altLang="en-US" b="1" dirty="0" smtClean="0"/>
              <a:t>推廣教育雲的應用及服務</a:t>
            </a:r>
            <a:r>
              <a:rPr kumimoji="1" lang="en-US" altLang="zh-TW" b="1" dirty="0" smtClean="0"/>
              <a:t> (</a:t>
            </a:r>
            <a:r>
              <a:rPr kumimoji="1" lang="zh-TW" altLang="en-US" b="1" dirty="0" smtClean="0"/>
              <a:t>第一期計畫</a:t>
            </a:r>
            <a:r>
              <a:rPr kumimoji="1" lang="en-US" altLang="zh-TW" b="1" dirty="0" smtClean="0"/>
              <a:t>2012~2017)</a:t>
            </a:r>
            <a:endParaRPr kumimoji="1" lang="zh-TW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6940452" y="6447705"/>
            <a:ext cx="220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臺灣學術網路</a:t>
            </a:r>
            <a:r>
              <a:rPr kumimoji="1" lang="en-US" altLang="zh-TW" dirty="0" err="1" smtClean="0"/>
              <a:t>TANet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39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教育雲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3632200" y="3644901"/>
            <a:ext cx="4422772" cy="985370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kumimoji="1" lang="zh-TW" altLang="en-US" dirty="0" smtClean="0"/>
              <a:t>簡介</a:t>
            </a:r>
            <a:endParaRPr kumimoji="1" lang="en-US" altLang="zh-TW" dirty="0" smtClean="0"/>
          </a:p>
          <a:p>
            <a:pPr marL="342900" indent="-342900" algn="l">
              <a:buFont typeface="Arial"/>
              <a:buChar char="•"/>
            </a:pPr>
            <a:r>
              <a:rPr kumimoji="1" lang="zh-TW" altLang="en-US" dirty="0" smtClean="0"/>
              <a:t>教育雲資料中心</a:t>
            </a:r>
            <a:r>
              <a:rPr kumimoji="1" lang="en-US" altLang="zh-TW" dirty="0" smtClean="0"/>
              <a:t>(IDC)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83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簡介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354494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/>
              <a:t>正式名稱：教育雲端應用及平台服務推動計畫</a:t>
            </a:r>
            <a:endParaRPr lang="en-US" altLang="zh-TW" b="1" dirty="0" smtClean="0"/>
          </a:p>
          <a:p>
            <a:pPr lvl="1">
              <a:spcBef>
                <a:spcPts val="500"/>
              </a:spcBef>
            </a:pPr>
            <a:r>
              <a:rPr lang="en-US" altLang="zh-TW" dirty="0" smtClean="0"/>
              <a:t>2012</a:t>
            </a:r>
            <a:r>
              <a:rPr lang="zh-TW" altLang="en-US" dirty="0" smtClean="0"/>
              <a:t>年開始的六年期計畫</a:t>
            </a:r>
            <a:endParaRPr lang="en-US" altLang="zh-TW" dirty="0" smtClean="0"/>
          </a:p>
          <a:p>
            <a:pPr lvl="1">
              <a:spcBef>
                <a:spcPts val="500"/>
              </a:spcBef>
            </a:pPr>
            <a:r>
              <a:rPr lang="zh-TW" altLang="en-US" dirty="0" smtClean="0"/>
              <a:t>具有以下四個主要方向：</a:t>
            </a:r>
            <a:endParaRPr lang="en-US" altLang="zh-TW" dirty="0" smtClean="0"/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整合數位教學資源、提供公平學習機會、社群服務互動</a:t>
            </a:r>
            <a:r>
              <a:rPr lang="en-US" altLang="zh-TW" dirty="0" smtClean="0"/>
              <a:t>	</a:t>
            </a:r>
            <a:r>
              <a:rPr lang="zh-TW" altLang="en-US" dirty="0" smtClean="0"/>
              <a:t>平臺、安全上網上網安全</a:t>
            </a:r>
            <a:endParaRPr lang="en-US" altLang="zh-TW" dirty="0" smtClean="0"/>
          </a:p>
          <a:p>
            <a:r>
              <a:rPr kumimoji="1" lang="zh-TW" altLang="en-US" dirty="0" smtClean="0"/>
              <a:t>平台服務</a:t>
            </a:r>
            <a:endParaRPr kumimoji="1" lang="en-US" altLang="zh-TW" dirty="0" smtClean="0"/>
          </a:p>
          <a:p>
            <a:pPr lvl="1">
              <a:spcBef>
                <a:spcPts val="500"/>
              </a:spcBef>
            </a:pPr>
            <a:r>
              <a:rPr kumimoji="1" lang="zh-TW" altLang="en-US" dirty="0" smtClean="0"/>
              <a:t>教育雲資料中心</a:t>
            </a:r>
            <a:r>
              <a:rPr kumimoji="1" lang="en-US" altLang="zh-TW" dirty="0" smtClean="0"/>
              <a:t>(IDC)</a:t>
            </a:r>
            <a:endParaRPr kumimoji="1" lang="zh-TW" altLang="en-US" dirty="0" smtClean="0"/>
          </a:p>
          <a:p>
            <a:r>
              <a:rPr kumimoji="1" lang="zh-TW" altLang="en-US" dirty="0" smtClean="0"/>
              <a:t>應用系統</a:t>
            </a:r>
            <a:endParaRPr kumimoji="1" lang="en-US" altLang="zh-TW" dirty="0" smtClean="0"/>
          </a:p>
          <a:p>
            <a:pPr lvl="1">
              <a:spcBef>
                <a:spcPts val="500"/>
              </a:spcBef>
            </a:pPr>
            <a:r>
              <a:rPr kumimoji="1" lang="zh-TW" altLang="en-US" dirty="0" smtClean="0"/>
              <a:t>教育大市集、教育百科、學習拍立得、校園電子郵件、校園儲存服務、教育影音媒體、數位學習課程</a:t>
            </a:r>
            <a:r>
              <a:rPr kumimoji="1" lang="en-US" altLang="zh-TW" dirty="0" smtClean="0"/>
              <a:t>(MOOCs)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046720" y="64387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教育雲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6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教育雲資料中心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03710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背景說</a:t>
            </a:r>
            <a:r>
              <a:rPr lang="zh-TW" altLang="en-US" dirty="0"/>
              <a:t>明 </a:t>
            </a:r>
            <a:endParaRPr lang="en-US" altLang="zh-TW" dirty="0"/>
          </a:p>
          <a:p>
            <a:pPr lvl="1"/>
            <a:r>
              <a:rPr lang="zh-TW" altLang="en-US" dirty="0" smtClean="0"/>
              <a:t>教育</a:t>
            </a:r>
            <a:r>
              <a:rPr lang="zh-TW" altLang="en-US" dirty="0"/>
              <a:t>雲</a:t>
            </a:r>
            <a:r>
              <a:rPr lang="en-US" altLang="zh-TW" dirty="0"/>
              <a:t>4</a:t>
            </a:r>
            <a:r>
              <a:rPr lang="zh-TW" altLang="en-US" dirty="0"/>
              <a:t>個</a:t>
            </a:r>
            <a:r>
              <a:rPr lang="en-US" altLang="zh-TW" dirty="0"/>
              <a:t>IDC</a:t>
            </a:r>
            <a:r>
              <a:rPr lang="zh-TW" altLang="en-US" dirty="0"/>
              <a:t>資料中心分佈於台灣北、中、南各區，主要任務為教育雲應用系統提供</a:t>
            </a:r>
            <a:r>
              <a:rPr lang="en-US" altLang="zh-TW" dirty="0" err="1"/>
              <a:t>IaaS</a:t>
            </a:r>
            <a:r>
              <a:rPr lang="zh-TW" altLang="en-US" dirty="0"/>
              <a:t>雲端基礎設施服務，提供的雲端資源包括</a:t>
            </a:r>
            <a:r>
              <a:rPr lang="en-US" altLang="zh-TW" dirty="0"/>
              <a:t>: </a:t>
            </a:r>
          </a:p>
          <a:p>
            <a:pPr marL="457200" lvl="1" indent="0">
              <a:buNone/>
            </a:pPr>
            <a:r>
              <a:rPr lang="en-US" altLang="zh-TW" dirty="0" smtClean="0"/>
              <a:t>	1</a:t>
            </a:r>
            <a:r>
              <a:rPr lang="en-US" altLang="zh-TW" dirty="0"/>
              <a:t>.</a:t>
            </a:r>
            <a:r>
              <a:rPr lang="zh-TW" altLang="en-US" dirty="0"/>
              <a:t>主機運算資源</a:t>
            </a:r>
            <a:r>
              <a:rPr lang="en-US" altLang="zh-TW" dirty="0"/>
              <a:t>(CPU</a:t>
            </a:r>
            <a:r>
              <a:rPr lang="zh-TW" altLang="en-US" dirty="0"/>
              <a:t>、</a:t>
            </a:r>
            <a:r>
              <a:rPr lang="en-US" altLang="zh-TW" dirty="0"/>
              <a:t>RAM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	2</a:t>
            </a:r>
            <a:r>
              <a:rPr lang="en-US" altLang="zh-TW" dirty="0"/>
              <a:t>.</a:t>
            </a:r>
            <a:r>
              <a:rPr lang="zh-TW" altLang="en-US" dirty="0"/>
              <a:t>儲存資源</a:t>
            </a:r>
            <a:r>
              <a:rPr lang="en-US" altLang="zh-TW" dirty="0"/>
              <a:t>(Storage)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	3</a:t>
            </a:r>
            <a:r>
              <a:rPr lang="en-US" altLang="zh-TW" dirty="0"/>
              <a:t>.</a:t>
            </a:r>
            <a:r>
              <a:rPr lang="zh-TW" altLang="en-US" dirty="0"/>
              <a:t>網路資源</a:t>
            </a:r>
            <a:r>
              <a:rPr lang="en-US" altLang="zh-TW" dirty="0"/>
              <a:t>(Network) </a:t>
            </a:r>
            <a:endParaRPr kumimoji="1"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046720" y="64387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教育雲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15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 txBox="1">
            <a:spLocks noGrp="1"/>
          </p:cNvSpPr>
          <p:nvPr>
            <p:ph type="title"/>
          </p:nvPr>
        </p:nvSpPr>
        <p:spPr>
          <a:xfrm>
            <a:off x="1966162" y="589746"/>
            <a:ext cx="5211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教育雲資料中心</a:t>
            </a:r>
            <a:endParaRPr kumimoji="1"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046720" y="64387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教育雲</a:t>
            </a:r>
            <a:endParaRPr kumimoji="1"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現況說明</a:t>
            </a:r>
            <a:endParaRPr kumimoji="1"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667138" y="2146816"/>
            <a:ext cx="7645262" cy="4291972"/>
            <a:chOff x="667138" y="2146816"/>
            <a:chExt cx="7645262" cy="4291972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6038" y="2146816"/>
              <a:ext cx="7556362" cy="4291972"/>
            </a:xfrm>
            <a:prstGeom prst="rect">
              <a:avLst/>
            </a:prstGeom>
          </p:spPr>
        </p:pic>
        <p:pic>
          <p:nvPicPr>
            <p:cNvPr id="10" name="圖片 9" descr="螢幕快照 2015-07-06 上午12.35.3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38" y="4889500"/>
              <a:ext cx="1587500" cy="558800"/>
            </a:xfrm>
            <a:prstGeom prst="rect">
              <a:avLst/>
            </a:prstGeom>
          </p:spPr>
        </p:pic>
      </p:grpSp>
      <p:sp>
        <p:nvSpPr>
          <p:cNvPr id="9" name="文字方塊 8"/>
          <p:cNvSpPr txBox="1"/>
          <p:nvPr/>
        </p:nvSpPr>
        <p:spPr>
          <a:xfrm>
            <a:off x="-4767" y="649339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00" dirty="0" smtClean="0"/>
              <a:t>資料來源：教育部資訊及科技教育司</a:t>
            </a:r>
            <a:endParaRPr kumimoji="1"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053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教育雲資料中心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建置</a:t>
            </a:r>
            <a:r>
              <a:rPr lang="zh-TW" altLang="en-US" dirty="0"/>
              <a:t>雲端資料中心異質平台管理系統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046720" y="64387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教育雲</a:t>
            </a:r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10" y="2552239"/>
            <a:ext cx="6694810" cy="404749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-4767" y="649339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00" dirty="0" smtClean="0"/>
              <a:t>資料來源：教育部資訊及科技教育司</a:t>
            </a:r>
            <a:endParaRPr kumimoji="1"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46227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教育雲資料中心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984662"/>
              </p:ext>
            </p:extLst>
          </p:nvPr>
        </p:nvGraphicFramePr>
        <p:xfrm>
          <a:off x="800100" y="2238376"/>
          <a:ext cx="7543800" cy="383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272"/>
                <a:gridCol w="3666789"/>
                <a:gridCol w="3054739"/>
              </a:tblGrid>
              <a:tr h="479028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應用系統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輔導上線單位</a:t>
                      </a:r>
                      <a:endParaRPr lang="zh-TW" altLang="en-US" sz="2400" dirty="0"/>
                    </a:p>
                  </a:txBody>
                  <a:tcPr/>
                </a:tc>
              </a:tr>
              <a:tr h="4790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教育大市集</a:t>
                      </a:r>
                      <a:endParaRPr lang="zh-TW" altLang="en-US" sz="2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中興大學、教育部</a:t>
                      </a:r>
                      <a:endParaRPr lang="zh-TW" altLang="en-US" sz="2400" dirty="0"/>
                    </a:p>
                  </a:txBody>
                  <a:tcPr/>
                </a:tc>
              </a:tr>
              <a:tr h="4790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教育百科</a:t>
                      </a:r>
                      <a:endParaRPr lang="zh-TW" alt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790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學習拍立得</a:t>
                      </a:r>
                      <a:endParaRPr lang="zh-TW" alt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790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校園電子郵件</a:t>
                      </a:r>
                      <a:endParaRPr lang="zh-TW" altLang="en-US" sz="2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成功大學、教育部</a:t>
                      </a:r>
                      <a:endParaRPr lang="zh-TW" altLang="en-US" sz="2400" dirty="0"/>
                    </a:p>
                  </a:txBody>
                  <a:tcPr/>
                </a:tc>
              </a:tr>
              <a:tr h="4790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5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校園儲存服務</a:t>
                      </a:r>
                      <a:endParaRPr lang="zh-TW" alt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790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教育媒體影音</a:t>
                      </a:r>
                      <a:endParaRPr lang="zh-TW" alt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790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7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數位學習課程</a:t>
                      </a:r>
                      <a:r>
                        <a:rPr lang="en-US" altLang="zh-TW" sz="2400" dirty="0" smtClean="0"/>
                        <a:t>(MOOCs)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中央大學、教育部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046720" y="64387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教育雲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76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教育大市集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084294"/>
            <a:ext cx="4177702" cy="3639670"/>
          </a:xfrm>
        </p:spPr>
        <p:txBody>
          <a:bodyPr>
            <a:normAutofit/>
          </a:bodyPr>
          <a:lstStyle/>
          <a:p>
            <a:r>
              <a:rPr kumimoji="1" lang="en-US" altLang="zh-TW" dirty="0" err="1" smtClean="0"/>
              <a:t>market.cloud.edu.tw</a:t>
            </a:r>
            <a:endParaRPr kumimoji="1" lang="en-US" altLang="zh-TW" dirty="0" smtClean="0"/>
          </a:p>
          <a:p>
            <a:r>
              <a:rPr kumimoji="1" lang="zh-TW" altLang="en-US" dirty="0" smtClean="0"/>
              <a:t>提供精選</a:t>
            </a:r>
            <a:r>
              <a:rPr kumimoji="1" lang="en-US" altLang="zh-TW" dirty="0" smtClean="0"/>
              <a:t>Web</a:t>
            </a:r>
            <a:r>
              <a:rPr kumimoji="1" lang="zh-TW" altLang="en-US" dirty="0" smtClean="0"/>
              <a:t>教學資源、教育電子書、教育用</a:t>
            </a:r>
            <a:r>
              <a:rPr kumimoji="1" lang="en-US" altLang="zh-TW" dirty="0" smtClean="0"/>
              <a:t>APP</a:t>
            </a:r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046720" y="64387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教育雲</a:t>
            </a:r>
            <a:endParaRPr kumimoji="1" lang="zh-TW" altLang="en-US" dirty="0"/>
          </a:p>
        </p:txBody>
      </p:sp>
      <p:pic>
        <p:nvPicPr>
          <p:cNvPr id="5" name="圖片 4" descr="螢幕快照 2015-07-07 下午9.53.5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75" y="2389125"/>
            <a:ext cx="2618305" cy="3826355"/>
          </a:xfrm>
          <a:prstGeom prst="rect">
            <a:avLst/>
          </a:prstGeom>
        </p:spPr>
      </p:pic>
      <p:pic>
        <p:nvPicPr>
          <p:cNvPr id="6" name="圖片 5" descr="螢幕快照 2015-07-07 下午10.02.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614802"/>
            <a:ext cx="4619744" cy="27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教育百科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/>
              <a:t>p</a:t>
            </a:r>
            <a:r>
              <a:rPr kumimoji="1" lang="en-US" altLang="zh-TW" dirty="0" err="1" smtClean="0"/>
              <a:t>edia.cloud.edu.tw</a:t>
            </a:r>
            <a:endParaRPr kumimoji="1" lang="en-US" altLang="zh-TW" dirty="0" smtClean="0"/>
          </a:p>
          <a:p>
            <a:r>
              <a:rPr kumimoji="1" lang="zh-TW" altLang="en-US" dirty="0" smtClean="0"/>
              <a:t>整合教育部辭典、成語典、</a:t>
            </a:r>
            <a:r>
              <a:rPr kumimoji="1" lang="en-US" altLang="zh-TW" dirty="0" smtClean="0"/>
              <a:t>Wiki</a:t>
            </a:r>
            <a:r>
              <a:rPr kumimoji="1" lang="zh-TW" altLang="en-US" dirty="0" smtClean="0"/>
              <a:t>，提供學子們更精準正確的辭語解釋</a:t>
            </a:r>
            <a:endParaRPr kumimoji="1" lang="en-US" altLang="zh-TW" dirty="0" smtClean="0"/>
          </a:p>
          <a:p>
            <a:r>
              <a:rPr kumimoji="1" lang="zh-TW" altLang="en-US" dirty="0" smtClean="0"/>
              <a:t>網路的資料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雜亂！！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正確性？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046720" y="64387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教育雲</a:t>
            </a:r>
            <a:endParaRPr kumimoji="1" lang="zh-TW" altLang="en-US" dirty="0"/>
          </a:p>
        </p:txBody>
      </p:sp>
      <p:pic>
        <p:nvPicPr>
          <p:cNvPr id="5" name="圖片 4" descr="螢幕快照 2015-07-07 下午10.04.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83" y="3558972"/>
            <a:ext cx="5138088" cy="28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臺灣學術網路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3759200" y="3487271"/>
            <a:ext cx="4295772" cy="11430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kumimoji="1" lang="zh-TW" altLang="en-US" dirty="0" smtClean="0"/>
              <a:t>發展歷程</a:t>
            </a:r>
            <a:endParaRPr kumimoji="1" lang="en-US" altLang="zh-TW" dirty="0" smtClean="0"/>
          </a:p>
          <a:p>
            <a:pPr marL="342900" indent="-342900" algn="l">
              <a:buFont typeface="Arial"/>
              <a:buChar char="•"/>
            </a:pPr>
            <a:r>
              <a:rPr kumimoji="1" lang="zh-TW" altLang="en-US" dirty="0" smtClean="0"/>
              <a:t>現況</a:t>
            </a:r>
            <a:endParaRPr kumimoji="1" lang="en-US" altLang="zh-TW" dirty="0" smtClean="0"/>
          </a:p>
          <a:p>
            <a:pPr marL="342900" indent="-342900" algn="l">
              <a:buFont typeface="Arial"/>
              <a:buChar char="•"/>
            </a:pPr>
            <a:r>
              <a:rPr kumimoji="1" lang="zh-TW" altLang="en-US" dirty="0" smtClean="0"/>
              <a:t>未來發展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6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學習拍立得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 smtClean="0"/>
              <a:t>learningpilot.cloud.edu.tw</a:t>
            </a:r>
            <a:endParaRPr kumimoji="1" lang="en-US" altLang="zh-TW" dirty="0" smtClean="0"/>
          </a:p>
          <a:p>
            <a:r>
              <a:rPr kumimoji="1" lang="zh-TW" altLang="en-US" dirty="0" smtClean="0"/>
              <a:t>提供課間互動學習，協助老師建立專屬教學計畫，實現翻轉課堂</a:t>
            </a:r>
            <a:endParaRPr kumimoji="1" lang="en-US" altLang="zh-TW" dirty="0" smtClean="0"/>
          </a:p>
          <a:p>
            <a:r>
              <a:rPr kumimoji="1" lang="zh-TW" altLang="en-US" dirty="0" smtClean="0"/>
              <a:t>分析測驗</a:t>
            </a:r>
            <a:endParaRPr kumimoji="1" lang="en-US" altLang="zh-TW" dirty="0" smtClean="0"/>
          </a:p>
          <a:p>
            <a:r>
              <a:rPr kumimoji="1" lang="zh-TW" altLang="en-US" dirty="0" smtClean="0"/>
              <a:t>創意白板</a:t>
            </a:r>
            <a:endParaRPr kumimoji="1" lang="en-US" altLang="zh-TW" dirty="0" smtClean="0"/>
          </a:p>
          <a:p>
            <a:r>
              <a:rPr kumimoji="1" lang="zh-TW" altLang="en-US" dirty="0" smtClean="0"/>
              <a:t>共同討論</a:t>
            </a:r>
            <a:endParaRPr kumimoji="1"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8046720" y="64387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教育雲</a:t>
            </a:r>
            <a:endParaRPr kumimoji="1" lang="zh-TW" altLang="en-US" dirty="0"/>
          </a:p>
        </p:txBody>
      </p:sp>
      <p:pic>
        <p:nvPicPr>
          <p:cNvPr id="5" name="圖片 4" descr="螢幕快照 2015-07-07 下午10.33.4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89" y="3586886"/>
            <a:ext cx="5006206" cy="28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教育雲資料中心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未來規劃：各資料中心虛擬平台整合規劃</a:t>
            </a:r>
            <a:endParaRPr lang="zh-TW" altLang="en-US" sz="2400" dirty="0"/>
          </a:p>
          <a:p>
            <a:pPr lvl="1"/>
            <a:r>
              <a:rPr lang="zh-TW" altLang="en-US" sz="2200" dirty="0"/>
              <a:t>建置雲端資料中心異質平台管理</a:t>
            </a:r>
            <a:r>
              <a:rPr lang="zh-TW" altLang="en-US" sz="2200" dirty="0" smtClean="0"/>
              <a:t>系統</a:t>
            </a:r>
            <a:endParaRPr lang="en-US" altLang="zh-TW" sz="2200" dirty="0"/>
          </a:p>
          <a:p>
            <a:pPr lvl="1"/>
            <a:r>
              <a:rPr lang="zh-TW" altLang="en-US" sz="2200" dirty="0" smtClean="0"/>
              <a:t>提供</a:t>
            </a:r>
            <a:r>
              <a:rPr lang="zh-TW" altLang="en-US" sz="2200" dirty="0"/>
              <a:t>使用者雲端資源自助服務及</a:t>
            </a:r>
            <a:r>
              <a:rPr lang="zh-TW" altLang="en-US" sz="2200" dirty="0" smtClean="0"/>
              <a:t>線上申請流程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建構自動化雲端運算資源彈性管理機制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建構集中式雲端運算資源監控機制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支援雲端運算資源介接</a:t>
            </a:r>
            <a:r>
              <a:rPr lang="zh-TW" altLang="en-US" sz="2200" dirty="0"/>
              <a:t>標準 </a:t>
            </a:r>
            <a:endParaRPr lang="en-US" altLang="zh-TW" sz="2400" dirty="0"/>
          </a:p>
          <a:p>
            <a:pPr lvl="1"/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8046720" y="64387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教育雲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99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16012" y="2463799"/>
            <a:ext cx="6938963" cy="1582271"/>
          </a:xfrm>
        </p:spPr>
        <p:txBody>
          <a:bodyPr/>
          <a:lstStyle/>
          <a:p>
            <a:r>
              <a:rPr kumimoji="1" lang="en-US" altLang="zh-TW" dirty="0" smtClean="0"/>
              <a:t>Thanks</a:t>
            </a:r>
            <a:endParaRPr kumimoji="1" lang="zh-TW" altLang="en-US" dirty="0"/>
          </a:p>
        </p:txBody>
      </p:sp>
      <p:sp>
        <p:nvSpPr>
          <p:cNvPr id="5" name="子標題 4"/>
          <p:cNvSpPr>
            <a:spLocks noGrp="1"/>
          </p:cNvSpPr>
          <p:nvPr>
            <p:ph type="subTitle" idx="1"/>
          </p:nvPr>
        </p:nvSpPr>
        <p:spPr>
          <a:xfrm>
            <a:off x="1116012" y="5189071"/>
            <a:ext cx="6938961" cy="1143000"/>
          </a:xfr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238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發展歷程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err="1"/>
              <a:t>TANet</a:t>
            </a:r>
            <a:r>
              <a:rPr kumimoji="1" lang="zh-TW" altLang="en-US" dirty="0"/>
              <a:t>網路架構分為三個階層，由上到下分別為國家骨幹網路、地區性網路、校園網路</a:t>
            </a:r>
            <a:r>
              <a:rPr kumimoji="1" lang="zh-TW" altLang="en-US" dirty="0" smtClean="0"/>
              <a:t>。</a:t>
            </a:r>
            <a:endParaRPr kumimoji="1" lang="en-US" altLang="zh-TW" dirty="0" smtClean="0"/>
          </a:p>
          <a:p>
            <a:r>
              <a:rPr kumimoji="1" lang="en-US" altLang="zh-TW" dirty="0" smtClean="0"/>
              <a:t>1982</a:t>
            </a:r>
            <a:r>
              <a:rPr kumimoji="1" lang="zh-TW" altLang="en-US" dirty="0" smtClean="0"/>
              <a:t>年</a:t>
            </a:r>
            <a:r>
              <a:rPr kumimoji="1" lang="en-US" altLang="zh-TW" dirty="0" smtClean="0"/>
              <a:t>8</a:t>
            </a:r>
            <a:r>
              <a:rPr kumimoji="1" lang="zh-TW" altLang="en-US" dirty="0" smtClean="0"/>
              <a:t>月成立教育部電子計算機中心</a:t>
            </a:r>
            <a:r>
              <a:rPr kumimoji="1" lang="en-US" altLang="zh-TW" dirty="0" smtClean="0"/>
              <a:t>(</a:t>
            </a:r>
            <a:r>
              <a:rPr kumimoji="1" lang="zh-TW" altLang="en-US" dirty="0" smtClean="0"/>
              <a:t>現今資科司的前身</a:t>
            </a:r>
            <a:r>
              <a:rPr kumimoji="1" lang="en-US" altLang="zh-TW" dirty="0" smtClean="0"/>
              <a:t>)</a:t>
            </a:r>
          </a:p>
          <a:p>
            <a:r>
              <a:rPr kumimoji="1" lang="en-US" altLang="zh-TW" dirty="0" smtClean="0"/>
              <a:t>1990</a:t>
            </a:r>
            <a:r>
              <a:rPr kumimoji="1" lang="zh-TW" altLang="en-US" dirty="0" smtClean="0"/>
              <a:t>年行政院核定</a:t>
            </a:r>
            <a:r>
              <a:rPr kumimoji="1" lang="zh-TW" altLang="en-US" dirty="0"/>
              <a:t>教育部電子計算</a:t>
            </a:r>
            <a:r>
              <a:rPr kumimoji="1" lang="zh-TW" altLang="en-US" dirty="0" smtClean="0"/>
              <a:t>機中心所提之「全國學術電腦資訊服務及大學電腦網路計畫」，開始規劃建設以</a:t>
            </a:r>
            <a:r>
              <a:rPr kumimoji="1" lang="en-US" altLang="zh-TW" dirty="0" smtClean="0"/>
              <a:t>TCP/IP</a:t>
            </a:r>
            <a:r>
              <a:rPr kumimoji="1" lang="zh-TW" altLang="en-US" dirty="0" smtClean="0"/>
              <a:t>協定為基礎之臺灣學術網路，</a:t>
            </a:r>
            <a:r>
              <a:rPr kumimoji="1" lang="en-US" altLang="zh-TW" dirty="0" err="1" smtClean="0"/>
              <a:t>TANet</a:t>
            </a:r>
            <a:r>
              <a:rPr kumimoji="1" lang="zh-TW" altLang="en-US" dirty="0" smtClean="0"/>
              <a:t>的網路架構正式誕生。</a:t>
            </a:r>
            <a:endParaRPr kumimoji="1"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6940452" y="6447705"/>
            <a:ext cx="220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臺灣學術網路</a:t>
            </a:r>
            <a:r>
              <a:rPr kumimoji="1" lang="en-US" altLang="zh-TW" dirty="0" err="1" smtClean="0"/>
              <a:t>TANet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11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發展歷程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252072"/>
          </a:xfrm>
        </p:spPr>
        <p:txBody>
          <a:bodyPr>
            <a:normAutofit/>
          </a:bodyPr>
          <a:lstStyle/>
          <a:p>
            <a:r>
              <a:rPr kumimoji="1" lang="en-US" altLang="zh-TW" dirty="0" smtClean="0"/>
              <a:t>1991</a:t>
            </a:r>
            <a:r>
              <a:rPr kumimoji="1" lang="zh-TW" altLang="en-US" dirty="0" smtClean="0"/>
              <a:t>年</a:t>
            </a:r>
            <a:r>
              <a:rPr kumimoji="1" lang="en-US" altLang="zh-TW" dirty="0" smtClean="0"/>
              <a:t>4</a:t>
            </a:r>
            <a:r>
              <a:rPr kumimoji="1" lang="zh-TW" altLang="en-US" dirty="0" smtClean="0"/>
              <a:t>月</a:t>
            </a:r>
            <a:r>
              <a:rPr kumimoji="1" lang="en-US" altLang="zh-TW" dirty="0" smtClean="0"/>
              <a:t>1</a:t>
            </a:r>
            <a:r>
              <a:rPr kumimoji="1" lang="zh-TW" altLang="en-US" dirty="0" smtClean="0"/>
              <a:t>日交通部核准</a:t>
            </a:r>
            <a:r>
              <a:rPr kumimoji="1" lang="en-US" altLang="zh-TW" dirty="0" err="1" smtClean="0"/>
              <a:t>TANet</a:t>
            </a:r>
            <a:r>
              <a:rPr kumimoji="1" lang="zh-TW" altLang="en-US" dirty="0" smtClean="0"/>
              <a:t>之國際電路申請。</a:t>
            </a:r>
            <a:endParaRPr kumimoji="1" lang="en-US" altLang="zh-TW" dirty="0" smtClean="0"/>
          </a:p>
          <a:p>
            <a:r>
              <a:rPr kumimoji="1" lang="en-US" altLang="zh-TW" dirty="0" smtClean="0"/>
              <a:t>1991</a:t>
            </a:r>
            <a:r>
              <a:rPr kumimoji="1" lang="zh-TW" altLang="en-US" dirty="0" smtClean="0"/>
              <a:t>年</a:t>
            </a:r>
            <a:r>
              <a:rPr kumimoji="1" lang="en-US" altLang="zh-TW" dirty="0" smtClean="0"/>
              <a:t>7</a:t>
            </a:r>
            <a:r>
              <a:rPr kumimoji="1" lang="zh-TW" altLang="en-US" dirty="0" smtClean="0"/>
              <a:t>月教育電算中心建立橫跨全臺主要國立大學之骨幹網路，使用</a:t>
            </a:r>
            <a:r>
              <a:rPr kumimoji="1" lang="en-US" altLang="zh-TW" dirty="0" smtClean="0"/>
              <a:t>T1(1.544Mbps)</a:t>
            </a:r>
            <a:r>
              <a:rPr kumimoji="1" lang="zh-TW" altLang="en-US" dirty="0" smtClean="0"/>
              <a:t>的電路連接臺大、中央、交大、中興、成大、中山等主要大學，自此</a:t>
            </a:r>
            <a:r>
              <a:rPr kumimoji="1" lang="en-US" altLang="zh-TW" dirty="0" err="1" smtClean="0"/>
              <a:t>TANet</a:t>
            </a:r>
            <a:r>
              <a:rPr kumimoji="1" lang="zh-TW" altLang="en-US" dirty="0" smtClean="0"/>
              <a:t>逐漸成形。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此時僅教育部電算中心和國家高速電腦中心之間以</a:t>
            </a:r>
            <a:r>
              <a:rPr kumimoji="1" lang="en-US" altLang="zh-TW" dirty="0" smtClean="0"/>
              <a:t>T3(45Mbps)</a:t>
            </a:r>
            <a:r>
              <a:rPr kumimoji="1" lang="zh-TW" altLang="en-US" dirty="0" smtClean="0"/>
              <a:t>的電路連接，其他大學仍以</a:t>
            </a:r>
            <a:r>
              <a:rPr kumimoji="1" lang="en-US" altLang="zh-TW" dirty="0" smtClean="0"/>
              <a:t>256Kbps~9.6Kbps</a:t>
            </a:r>
            <a:r>
              <a:rPr kumimoji="1" lang="zh-TW" altLang="en-US" dirty="0" smtClean="0"/>
              <a:t>不等的電路連接。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940452" y="6447705"/>
            <a:ext cx="220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臺灣學術網路</a:t>
            </a:r>
            <a:r>
              <a:rPr kumimoji="1" lang="en-US" altLang="zh-TW" dirty="0" err="1" smtClean="0"/>
              <a:t>TANet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11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4800" dirty="0" smtClean="0"/>
              <a:t>1994</a:t>
            </a:r>
            <a:r>
              <a:rPr kumimoji="1" lang="zh-TW" altLang="en-US" sz="4800" dirty="0" smtClean="0"/>
              <a:t>年</a:t>
            </a:r>
            <a:r>
              <a:rPr kumimoji="1" lang="en-US" altLang="zh-TW" sz="4800" dirty="0" err="1" smtClean="0"/>
              <a:t>TANet</a:t>
            </a:r>
            <a:r>
              <a:rPr kumimoji="1" lang="zh-TW" altLang="en-US" sz="4800" dirty="0" smtClean="0"/>
              <a:t>骨幹網路架構</a:t>
            </a:r>
            <a:endParaRPr kumimoji="1" lang="zh-TW" altLang="en-US" sz="4800" dirty="0"/>
          </a:p>
        </p:txBody>
      </p:sp>
      <p:pic>
        <p:nvPicPr>
          <p:cNvPr id="5" name="內容版面配置區 4" descr="image0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23" r="-21723"/>
          <a:stretch>
            <a:fillRect/>
          </a:stretch>
        </p:blipFill>
        <p:spPr>
          <a:xfrm>
            <a:off x="349886" y="2084293"/>
            <a:ext cx="8306676" cy="4350503"/>
          </a:xfrm>
        </p:spPr>
      </p:pic>
      <p:sp>
        <p:nvSpPr>
          <p:cNvPr id="4" name="文字方塊 3"/>
          <p:cNvSpPr txBox="1"/>
          <p:nvPr/>
        </p:nvSpPr>
        <p:spPr>
          <a:xfrm>
            <a:off x="6940452" y="6447705"/>
            <a:ext cx="220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臺灣學術網路</a:t>
            </a:r>
            <a:r>
              <a:rPr kumimoji="1" lang="en-US" altLang="zh-TW" dirty="0" err="1" smtClean="0"/>
              <a:t>TANet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12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發展歷程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084293"/>
            <a:ext cx="6949440" cy="4363412"/>
          </a:xfrm>
        </p:spPr>
        <p:txBody>
          <a:bodyPr>
            <a:normAutofit/>
          </a:bodyPr>
          <a:lstStyle/>
          <a:p>
            <a:r>
              <a:rPr kumimoji="1" lang="en-US" altLang="zh-TW" dirty="0" smtClean="0"/>
              <a:t>1999</a:t>
            </a:r>
            <a:r>
              <a:rPr kumimoji="1" lang="zh-TW" altLang="en-US" dirty="0" smtClean="0"/>
              <a:t>年</a:t>
            </a:r>
            <a:r>
              <a:rPr kumimoji="1" lang="en-US" altLang="zh-TW" dirty="0"/>
              <a:t>7</a:t>
            </a:r>
            <a:r>
              <a:rPr kumimoji="1" lang="zh-TW" altLang="en-US" dirty="0" smtClean="0"/>
              <a:t>月起，教育部規劃推動中小學使用</a:t>
            </a:r>
            <a:r>
              <a:rPr kumimoji="1" lang="en-US" altLang="zh-TW" dirty="0" smtClean="0"/>
              <a:t>ADSL (384Kbps/1.536Mbps)</a:t>
            </a:r>
            <a:r>
              <a:rPr kumimoji="1" lang="zh-TW" altLang="en-US" dirty="0" smtClean="0"/>
              <a:t>連線至</a:t>
            </a:r>
            <a:r>
              <a:rPr kumimoji="1" lang="en-US" altLang="zh-TW" dirty="0" err="1" smtClean="0"/>
              <a:t>TANet</a:t>
            </a:r>
            <a:r>
              <a:rPr kumimoji="1" lang="zh-TW" altLang="en-US" dirty="0" smtClean="0"/>
              <a:t>，讓資訊教育向下扎根。</a:t>
            </a:r>
            <a:endParaRPr kumimoji="1" lang="en-US" altLang="zh-TW" dirty="0" smtClean="0"/>
          </a:p>
          <a:p>
            <a:r>
              <a:rPr kumimoji="1" lang="en-US" altLang="zh-TW" dirty="0" smtClean="0"/>
              <a:t>2000</a:t>
            </a:r>
            <a:r>
              <a:rPr kumimoji="1" lang="zh-TW" altLang="en-US" dirty="0" smtClean="0"/>
              <a:t>年</a:t>
            </a:r>
            <a:r>
              <a:rPr kumimoji="1" lang="en-US" altLang="zh-TW" dirty="0" smtClean="0"/>
              <a:t>7</a:t>
            </a:r>
            <a:r>
              <a:rPr kumimoji="1" lang="zh-TW" altLang="en-US" dirty="0" smtClean="0"/>
              <a:t>月修定「</a:t>
            </a:r>
            <a:r>
              <a:rPr lang="zh-TW" altLang="en-US" dirty="0"/>
              <a:t>臺灣學術網路之連線</a:t>
            </a:r>
            <a:r>
              <a:rPr lang="zh-TW" altLang="en-US" dirty="0" smtClean="0"/>
              <a:t>原則」，</a:t>
            </a:r>
            <a:r>
              <a:rPr lang="zh-TW" altLang="en-US" dirty="0"/>
              <a:t>規範與</a:t>
            </a:r>
            <a:r>
              <a:rPr lang="en-US" altLang="zh-TW" dirty="0"/>
              <a:t>TANET</a:t>
            </a:r>
            <a:r>
              <a:rPr lang="zh-TW" altLang="en-US" dirty="0"/>
              <a:t>互連之</a:t>
            </a:r>
            <a:r>
              <a:rPr lang="en-US" altLang="zh-TW" dirty="0"/>
              <a:t>ISP</a:t>
            </a:r>
            <a:r>
              <a:rPr lang="zh-TW" altLang="en-US" dirty="0"/>
              <a:t>需多點連線，</a:t>
            </a:r>
            <a:r>
              <a:rPr lang="en-US" altLang="zh-TW" dirty="0"/>
              <a:t>12</a:t>
            </a:r>
            <a:r>
              <a:rPr lang="zh-TW" altLang="en-US" dirty="0"/>
              <a:t>家</a:t>
            </a:r>
            <a:r>
              <a:rPr lang="en-US" altLang="zh-TW" dirty="0"/>
              <a:t>ISP</a:t>
            </a:r>
            <a:r>
              <a:rPr lang="zh-TW" altLang="en-US" dirty="0"/>
              <a:t>與</a:t>
            </a:r>
            <a:r>
              <a:rPr lang="en-US" altLang="zh-TW" dirty="0"/>
              <a:t>TANET</a:t>
            </a:r>
            <a:r>
              <a:rPr lang="zh-TW" altLang="en-US" dirty="0"/>
              <a:t>全省不同區域有</a:t>
            </a:r>
            <a:r>
              <a:rPr lang="en-US" altLang="zh-TW" dirty="0"/>
              <a:t>7</a:t>
            </a:r>
            <a:r>
              <a:rPr lang="zh-TW" altLang="en-US" dirty="0"/>
              <a:t>個點以上之連</a:t>
            </a:r>
            <a:r>
              <a:rPr lang="zh-TW" altLang="en-US" dirty="0" smtClean="0"/>
              <a:t>線</a:t>
            </a:r>
            <a:r>
              <a:rPr lang="en-US" altLang="zh-TW" dirty="0" smtClean="0"/>
              <a:t>(BGP Multi Peering)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2005</a:t>
            </a:r>
            <a:r>
              <a:rPr lang="zh-TW" altLang="en-US" dirty="0"/>
              <a:t>年起和</a:t>
            </a:r>
            <a:r>
              <a:rPr kumimoji="1" lang="zh-TW" altLang="en-US" dirty="0"/>
              <a:t>臺灣高品質學術研究網路</a:t>
            </a:r>
            <a:r>
              <a:rPr kumimoji="1" lang="en-US" altLang="zh-TW" dirty="0"/>
              <a:t>(TWAREN)</a:t>
            </a:r>
            <a:r>
              <a:rPr kumimoji="1" lang="zh-TW" altLang="en-US" dirty="0"/>
              <a:t>共用超高速以太網路骨幹，臺灣學術網路正式邁向</a:t>
            </a:r>
            <a:r>
              <a:rPr kumimoji="1" lang="en-US" altLang="zh-TW" dirty="0"/>
              <a:t>Gigabit Ethernet</a:t>
            </a:r>
            <a:r>
              <a:rPr kumimoji="1" lang="zh-TW" altLang="en-US" dirty="0" smtClean="0"/>
              <a:t>。</a:t>
            </a:r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940452" y="6447705"/>
            <a:ext cx="220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臺灣學術網路</a:t>
            </a:r>
            <a:r>
              <a:rPr kumimoji="1" lang="en-US" altLang="zh-TW" dirty="0" err="1" smtClean="0"/>
              <a:t>TANet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11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現況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13</a:t>
            </a:r>
            <a:r>
              <a:rPr kumimoji="1" lang="zh-TW" altLang="en-US" dirty="0" smtClean="0"/>
              <a:t>個區域網路中心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提供各地區的大專院校、教學研究機構連接</a:t>
            </a:r>
            <a:r>
              <a:rPr kumimoji="1" lang="en-US" altLang="zh-TW" dirty="0" err="1" smtClean="0"/>
              <a:t>TANet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分別以</a:t>
            </a:r>
            <a:r>
              <a:rPr kumimoji="1" lang="en-US" altLang="zh-TW" dirty="0" smtClean="0"/>
              <a:t>1G~5G</a:t>
            </a:r>
            <a:r>
              <a:rPr kumimoji="1" lang="zh-TW" altLang="en-US" dirty="0" smtClean="0"/>
              <a:t>的頻寬連接到</a:t>
            </a:r>
            <a:r>
              <a:rPr kumimoji="1" lang="en-US" altLang="zh-TW" dirty="0" smtClean="0"/>
              <a:t>TWAREN</a:t>
            </a:r>
            <a:r>
              <a:rPr kumimoji="1" lang="zh-TW" altLang="en-US" dirty="0" smtClean="0"/>
              <a:t>骨幹網路上</a:t>
            </a:r>
            <a:endParaRPr kumimoji="1" lang="en-US" altLang="zh-TW" dirty="0" smtClean="0"/>
          </a:p>
          <a:p>
            <a:r>
              <a:rPr kumimoji="1" lang="en-US" altLang="zh-TW" dirty="0" smtClean="0"/>
              <a:t>23</a:t>
            </a:r>
            <a:r>
              <a:rPr kumimoji="1" lang="zh-TW" altLang="en-US" dirty="0" smtClean="0"/>
              <a:t>個縣市教育網路中心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提供各縣市的中小學連接到</a:t>
            </a:r>
            <a:r>
              <a:rPr kumimoji="1" lang="en-US" altLang="zh-TW" dirty="0" err="1" smtClean="0"/>
              <a:t>TANet</a:t>
            </a:r>
            <a:r>
              <a:rPr kumimoji="1" lang="zh-TW" altLang="en-US" dirty="0" smtClean="0"/>
              <a:t>上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以</a:t>
            </a:r>
            <a:r>
              <a:rPr kumimoji="1" lang="en-US" altLang="zh-TW" dirty="0" smtClean="0"/>
              <a:t>2G</a:t>
            </a:r>
            <a:r>
              <a:rPr kumimoji="1" lang="zh-TW" altLang="en-US" dirty="0" smtClean="0"/>
              <a:t>的頻寬連接到區域網路中心</a:t>
            </a:r>
            <a:endParaRPr kumimoji="1" lang="en-US" altLang="zh-TW" dirty="0" smtClean="0"/>
          </a:p>
          <a:p>
            <a:r>
              <a:rPr kumimoji="1" lang="zh-TW" altLang="en-US" dirty="0" smtClean="0"/>
              <a:t>各地中小學使用光纖及</a:t>
            </a:r>
            <a:r>
              <a:rPr kumimoji="1" lang="en-US" altLang="zh-TW" dirty="0" smtClean="0"/>
              <a:t>ADSL</a:t>
            </a:r>
            <a:r>
              <a:rPr kumimoji="1" lang="zh-TW" altLang="en-US" dirty="0" smtClean="0"/>
              <a:t>連上</a:t>
            </a:r>
            <a:r>
              <a:rPr kumimoji="1" lang="en-US" altLang="zh-TW" dirty="0" smtClean="0"/>
              <a:t>TANet</a:t>
            </a:r>
          </a:p>
          <a:p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940452" y="6447705"/>
            <a:ext cx="220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臺灣學術網路</a:t>
            </a:r>
            <a:r>
              <a:rPr kumimoji="1" lang="en-US" altLang="zh-TW" dirty="0" err="1" smtClean="0"/>
              <a:t>TANet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0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TW" altLang="en-US" sz="4500" dirty="0" smtClean="0"/>
              <a:t>現況</a:t>
            </a:r>
            <a:r>
              <a:rPr kumimoji="1" lang="en-US" altLang="zh-TW" sz="3000" dirty="0" smtClean="0"/>
              <a:t/>
            </a:r>
            <a:br>
              <a:rPr kumimoji="1" lang="en-US" altLang="zh-TW" sz="3000" dirty="0" smtClean="0"/>
            </a:br>
            <a:r>
              <a:rPr kumimoji="1" lang="zh-TW" altLang="en-US" sz="3000" dirty="0" smtClean="0"/>
              <a:t>臺灣學術網路</a:t>
            </a:r>
            <a:r>
              <a:rPr kumimoji="1" lang="en-US" altLang="zh-TW" sz="3000" dirty="0" smtClean="0"/>
              <a:t>(</a:t>
            </a:r>
            <a:r>
              <a:rPr kumimoji="1" lang="en-US" altLang="zh-TW" sz="3000" dirty="0" err="1" smtClean="0"/>
              <a:t>TANet</a:t>
            </a:r>
            <a:r>
              <a:rPr kumimoji="1" lang="en-US" altLang="zh-TW" sz="3000" dirty="0" smtClean="0"/>
              <a:t>)</a:t>
            </a:r>
            <a:r>
              <a:rPr kumimoji="1" lang="zh-TW" altLang="en-US" sz="3000" dirty="0" smtClean="0"/>
              <a:t>骨幹網路架構</a:t>
            </a:r>
            <a:endParaRPr kumimoji="1" lang="zh-TW" altLang="en-US" sz="3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940452" y="6447705"/>
            <a:ext cx="220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臺灣學術網路</a:t>
            </a:r>
            <a:r>
              <a:rPr kumimoji="1" lang="en-US" altLang="zh-TW" dirty="0" err="1" smtClean="0"/>
              <a:t>TANet</a:t>
            </a:r>
            <a:endParaRPr kumimoji="1" lang="zh-TW" altLang="en-US" dirty="0"/>
          </a:p>
        </p:txBody>
      </p:sp>
      <p:pic>
        <p:nvPicPr>
          <p:cNvPr id="3" name="圖片 2" descr="螢幕快照 2015-07-05 下午11.57.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90" y="2034774"/>
            <a:ext cx="6516848" cy="44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000" dirty="0"/>
              <a:t>現況</a:t>
            </a:r>
            <a:r>
              <a:rPr kumimoji="1" lang="en-US" altLang="zh-TW" sz="6000" dirty="0"/>
              <a:t/>
            </a:r>
            <a:br>
              <a:rPr kumimoji="1" lang="en-US" altLang="zh-TW" sz="6000" dirty="0"/>
            </a:br>
            <a:r>
              <a:rPr kumimoji="1" lang="zh-TW" altLang="en-US" sz="3300" dirty="0"/>
              <a:t>臺灣學術網路</a:t>
            </a:r>
            <a:r>
              <a:rPr kumimoji="1" lang="en-US" altLang="zh-TW" sz="3300" dirty="0"/>
              <a:t>(</a:t>
            </a:r>
            <a:r>
              <a:rPr kumimoji="1" lang="en-US" altLang="zh-TW" sz="3300" dirty="0" err="1"/>
              <a:t>TANet</a:t>
            </a:r>
            <a:r>
              <a:rPr kumimoji="1" lang="en-US" altLang="zh-TW" sz="3300" dirty="0"/>
              <a:t>)</a:t>
            </a:r>
            <a:r>
              <a:rPr kumimoji="1" lang="zh-TW" altLang="en-US" sz="3300" dirty="0"/>
              <a:t>骨幹網路架構</a:t>
            </a:r>
          </a:p>
        </p:txBody>
      </p:sp>
      <p:pic>
        <p:nvPicPr>
          <p:cNvPr id="5" name="內容版面配置區 4" descr="螢幕快照 2015-07-05 下午11.57.34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00" r="-50100"/>
          <a:stretch>
            <a:fillRect/>
          </a:stretch>
        </p:blipFill>
        <p:spPr>
          <a:xfrm>
            <a:off x="453609" y="1950251"/>
            <a:ext cx="8411728" cy="4539822"/>
          </a:xfrm>
        </p:spPr>
      </p:pic>
      <p:sp>
        <p:nvSpPr>
          <p:cNvPr id="4" name="文字方塊 3"/>
          <p:cNvSpPr txBox="1"/>
          <p:nvPr/>
        </p:nvSpPr>
        <p:spPr>
          <a:xfrm>
            <a:off x="6940452" y="6447705"/>
            <a:ext cx="220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臺灣學術網路</a:t>
            </a:r>
            <a:r>
              <a:rPr kumimoji="1" lang="en-US" altLang="zh-TW" dirty="0" err="1" smtClean="0"/>
              <a:t>TANet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96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正式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正式.thmx</Template>
  <TotalTime>1725</TotalTime>
  <Words>900</Words>
  <Application>Microsoft Office PowerPoint</Application>
  <PresentationFormat>如螢幕大小 (4:3)</PresentationFormat>
  <Paragraphs>152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正式</vt:lpstr>
      <vt:lpstr>臺灣學術網路及教育雲的發展現況及未來</vt:lpstr>
      <vt:lpstr>臺灣學術網路</vt:lpstr>
      <vt:lpstr>發展歷程</vt:lpstr>
      <vt:lpstr>發展歷程</vt:lpstr>
      <vt:lpstr>1994年TANet骨幹網路架構</vt:lpstr>
      <vt:lpstr>發展歷程</vt:lpstr>
      <vt:lpstr>現況</vt:lpstr>
      <vt:lpstr>現況 臺灣學術網路(TANet)骨幹網路架構</vt:lpstr>
      <vt:lpstr>現況 臺灣學術網路(TANet)骨幹網路架構</vt:lpstr>
      <vt:lpstr>發展歷程</vt:lpstr>
      <vt:lpstr>未來發展</vt:lpstr>
      <vt:lpstr>教育雲</vt:lpstr>
      <vt:lpstr>簡介</vt:lpstr>
      <vt:lpstr>教育雲資料中心</vt:lpstr>
      <vt:lpstr>教育雲資料中心</vt:lpstr>
      <vt:lpstr>教育雲資料中心</vt:lpstr>
      <vt:lpstr>教育雲資料中心</vt:lpstr>
      <vt:lpstr>教育大市集</vt:lpstr>
      <vt:lpstr>教育百科</vt:lpstr>
      <vt:lpstr>學習拍立得</vt:lpstr>
      <vt:lpstr>教育雲資料中心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臺灣學術網路及教育雲的發展現況及未來</dc:title>
  <dc:creator>Tony Lu</dc:creator>
  <cp:lastModifiedBy>Eric</cp:lastModifiedBy>
  <cp:revision>121</cp:revision>
  <cp:lastPrinted>2015-07-04T17:49:34Z</cp:lastPrinted>
  <dcterms:created xsi:type="dcterms:W3CDTF">2015-07-04T16:22:56Z</dcterms:created>
  <dcterms:modified xsi:type="dcterms:W3CDTF">2015-07-24T06:37:11Z</dcterms:modified>
</cp:coreProperties>
</file>