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302" r:id="rId2"/>
    <p:sldId id="303" r:id="rId3"/>
    <p:sldId id="301" r:id="rId4"/>
  </p:sldIdLst>
  <p:sldSz cx="9144000" cy="6858000" type="screen4x3"/>
  <p:notesSz cx="6797675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>
      <p:cViewPr varScale="1">
        <p:scale>
          <a:sx n="110" d="100"/>
          <a:sy n="110" d="100"/>
        </p:scale>
        <p:origin x="18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3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5427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5427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r">
              <a:defRPr sz="1200"/>
            </a:lvl1pPr>
          </a:lstStyle>
          <a:p>
            <a:fld id="{918715A7-C494-4A49-BDA6-A89E6944CEF9}" type="datetimeFigureOut">
              <a:rPr lang="zh-TW" altLang="en-US" smtClean="0"/>
              <a:pPr/>
              <a:t>2015/7/15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06" tIns="45903" rIns="91806" bIns="4590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806" tIns="45903" rIns="91806" bIns="45903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60" cy="495426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2" y="9378825"/>
            <a:ext cx="2945660" cy="495426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r">
              <a:defRPr sz="1200"/>
            </a:lvl1pPr>
          </a:lstStyle>
          <a:p>
            <a:fld id="{FB1ECDBE-6411-458B-B237-3A90EB11E0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838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771800" y="2132856"/>
            <a:ext cx="6372200" cy="1470025"/>
          </a:xfrm>
        </p:spPr>
        <p:txBody>
          <a:bodyPr>
            <a:noAutofit/>
          </a:bodyPr>
          <a:lstStyle>
            <a:lvl1pPr algn="r">
              <a:defRPr sz="4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9B2D-6E13-44E1-9410-73564E758A9B}" type="datetime1">
              <a:rPr lang="zh-TW" altLang="en-US" smtClean="0"/>
              <a:pPr/>
              <a:t>2015/7/15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212904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教育部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9EBFC64B-D656-4EC8-B2BF-200D19F0F2B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73E7-AF0D-4F09-864F-6E4D2E31D029}" type="datetime1">
              <a:rPr lang="zh-TW" altLang="en-US" smtClean="0"/>
              <a:pPr/>
              <a:t>2015/7/15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資訊及科技教育司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FC64B-D656-4EC8-B2BF-200D19F0F2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57EA-47A6-4F36-B9CF-EC2A7CFF09CA}" type="datetime1">
              <a:rPr lang="zh-TW" altLang="en-US" smtClean="0"/>
              <a:pPr/>
              <a:t>2015/7/15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資訊及科技教育司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FC64B-D656-4EC8-B2BF-200D19F0F2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026\Desktop\02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1" cy="6885947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D35D-80FC-4896-809E-5108DFCA9E43}" type="datetime1">
              <a:rPr lang="zh-TW" altLang="en-US" smtClean="0"/>
              <a:pPr/>
              <a:t>2015/7/15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228184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教育部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9EBFC64B-D656-4EC8-B2BF-200D19F0F2B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026\Desktop\03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88703"/>
          </a:xfrm>
          <a:prstGeom prst="rect">
            <a:avLst/>
          </a:prstGeom>
          <a:noFill/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638"/>
            <a:ext cx="900000" cy="900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 b="1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 b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4C64-AB80-4BB3-936D-272D8DA012D0}" type="datetime1">
              <a:rPr lang="zh-TW" altLang="en-US" smtClean="0"/>
              <a:pPr/>
              <a:t>2015/7/15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20272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9EBFC64B-D656-4EC8-B2BF-200D19F0F2B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A4B5-E350-4E31-87C8-757B72FE82BF}" type="datetime1">
              <a:rPr lang="zh-TW" altLang="en-US" smtClean="0"/>
              <a:pPr/>
              <a:t>2015/7/15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資訊及科技教育司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FC64B-D656-4EC8-B2BF-200D19F0F2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BCF2-6ABD-46E1-80DE-213966810F0D}" type="datetime1">
              <a:rPr lang="zh-TW" altLang="en-US" smtClean="0"/>
              <a:pPr/>
              <a:t>2015/7/15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資訊及科技教育司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FC64B-D656-4EC8-B2BF-200D19F0F2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30C8-C82B-479C-8DA1-0084BF1A2937}" type="datetime1">
              <a:rPr lang="zh-TW" altLang="en-US" smtClean="0"/>
              <a:pPr/>
              <a:t>2015/7/15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資訊及科技教育司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FC64B-D656-4EC8-B2BF-200D19F0F2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4A4F-2098-4CF9-8F81-E9CA9D8F2013}" type="datetime1">
              <a:rPr lang="zh-TW" altLang="en-US" smtClean="0"/>
              <a:pPr/>
              <a:t>2015/7/15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資訊及科技教育司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FC64B-D656-4EC8-B2BF-200D19F0F2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E54-9194-476B-842D-E7F0144DE744}" type="datetime1">
              <a:rPr lang="zh-TW" altLang="en-US" smtClean="0"/>
              <a:pPr/>
              <a:t>2015/7/15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資訊及科技教育司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FC64B-D656-4EC8-B2BF-200D19F0F2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3922-FFE4-4C8A-BDA9-ED72A9D7A283}" type="datetime1">
              <a:rPr lang="zh-TW" altLang="en-US" smtClean="0"/>
              <a:pPr/>
              <a:t>2015/7/15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資訊及科技教育司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FC64B-D656-4EC8-B2BF-200D19F0F2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F73F7-24E6-44D0-AE4F-3235F49107E2}" type="datetime1">
              <a:rPr lang="zh-TW" altLang="en-US" smtClean="0"/>
              <a:pPr/>
              <a:t>2015/7/15</a:t>
            </a:fld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6300192" y="6359219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教育部</a:t>
            </a:r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</a:rPr>
              <a:t>臺灣學術網路</a:t>
            </a:r>
            <a:r>
              <a:rPr lang="en-US" altLang="zh-TW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  <a:t>(</a:t>
            </a:r>
            <a:r>
              <a:rPr lang="en-US" altLang="zh-TW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  <a:t>TANet</a:t>
            </a:r>
            <a:r>
              <a:rPr lang="en-US" altLang="zh-TW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  <a:t>)</a:t>
            </a:r>
            <a:br>
              <a:rPr lang="en-US" altLang="zh-TW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</a:br>
            <a:r>
              <a:rPr lang="en-US" altLang="zh-TW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  <a:t>IPv6 </a:t>
            </a:r>
            <a:r>
              <a:rPr lang="zh-TW" alt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</a:rPr>
              <a:t>推動進度統計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r>
              <a:rPr lang="zh-TW" altLang="en-US" sz="2000" dirty="0">
                <a:latin typeface="標楷體" panose="03000509000000000000" pitchFamily="65" charset="-120"/>
                <a:cs typeface="Arial Unicode MS" pitchFamily="34" charset="-120"/>
              </a:rPr>
              <a:t>教育部於「新一代校園寬頻有線及無線網路環境計畫」中持續推動各縣市國中及國小校園網路環境及應用服務支援</a:t>
            </a:r>
            <a:r>
              <a:rPr lang="en-US" altLang="zh-TW" sz="2000" dirty="0">
                <a:latin typeface="標楷體" panose="03000509000000000000" pitchFamily="65" charset="-120"/>
                <a:cs typeface="Arial Unicode MS" pitchFamily="34" charset="-120"/>
              </a:rPr>
              <a:t>IPv6</a:t>
            </a:r>
            <a:r>
              <a:rPr lang="zh-TW" altLang="en-US" sz="2000" dirty="0">
                <a:latin typeface="標楷體" panose="03000509000000000000" pitchFamily="65" charset="-120"/>
                <a:cs typeface="Arial Unicode MS" pitchFamily="34" charset="-120"/>
              </a:rPr>
              <a:t>，相關支援學校數如下：（國中及國小總校數為</a:t>
            </a:r>
            <a:r>
              <a:rPr lang="en-US" altLang="zh-TW" sz="2000" dirty="0">
                <a:latin typeface="標楷體" panose="03000509000000000000" pitchFamily="65" charset="-120"/>
                <a:cs typeface="Arial Unicode MS" pitchFamily="34" charset="-120"/>
              </a:rPr>
              <a:t>3,687</a:t>
            </a:r>
            <a:r>
              <a:rPr lang="zh-TW" altLang="en-US" sz="2000" dirty="0">
                <a:latin typeface="標楷體" panose="03000509000000000000" pitchFamily="65" charset="-120"/>
                <a:cs typeface="Arial Unicode MS" pitchFamily="34" charset="-120"/>
              </a:rPr>
              <a:t>校）</a:t>
            </a:r>
            <a:endParaRPr lang="en-US" altLang="zh-TW" sz="2000" dirty="0">
              <a:latin typeface="標楷體" panose="03000509000000000000" pitchFamily="65" charset="-120"/>
              <a:cs typeface="Arial Unicode MS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C64B-D656-4EC8-B2BF-200D19F0F2BE}" type="slidenum">
              <a:rPr lang="zh-TW" altLang="en-US" smtClean="0"/>
              <a:pPr/>
              <a:t>1</a:t>
            </a:fld>
            <a:endParaRPr lang="zh-TW" altLang="en-US" dirty="0"/>
          </a:p>
        </p:txBody>
      </p:sp>
      <p:graphicFrame>
        <p:nvGraphicFramePr>
          <p:cNvPr id="5" name="內容版面配置區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652828"/>
              </p:ext>
            </p:extLst>
          </p:nvPr>
        </p:nvGraphicFramePr>
        <p:xfrm>
          <a:off x="1475656" y="2780928"/>
          <a:ext cx="5792564" cy="3351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8188"/>
                <a:gridCol w="1708468"/>
                <a:gridCol w="1675908"/>
              </a:tblGrid>
              <a:tr h="651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IPv6</a:t>
                      </a:r>
                      <a:r>
                        <a:rPr lang="zh-TW" sz="1600" kern="0" dirty="0">
                          <a:effectLst/>
                        </a:rPr>
                        <a:t>建置現況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0" dirty="0" smtClean="0">
                          <a:effectLst/>
                        </a:rPr>
                        <a:t>國中（小）</a:t>
                      </a:r>
                      <a:r>
                        <a:rPr lang="en-US" altLang="zh-TW" sz="1600" kern="0" dirty="0" smtClean="0">
                          <a:effectLst/>
                        </a:rPr>
                        <a:t/>
                      </a:r>
                      <a:br>
                        <a:rPr lang="en-US" altLang="zh-TW" sz="1600" kern="0" dirty="0" smtClean="0">
                          <a:effectLst/>
                        </a:rPr>
                      </a:br>
                      <a:r>
                        <a:rPr lang="zh-TW" altLang="en-US" sz="1600" kern="0" dirty="0" smtClean="0">
                          <a:effectLst/>
                        </a:rPr>
                        <a:t>支援</a:t>
                      </a:r>
                      <a:r>
                        <a:rPr lang="en-US" altLang="zh-TW" sz="1600" kern="0" dirty="0" smtClean="0">
                          <a:effectLst/>
                        </a:rPr>
                        <a:t>IPv6</a:t>
                      </a:r>
                      <a:r>
                        <a:rPr lang="zh-TW" sz="1600" kern="0" dirty="0" smtClean="0">
                          <a:effectLst/>
                        </a:rPr>
                        <a:t>校</a:t>
                      </a:r>
                      <a:r>
                        <a:rPr lang="zh-TW" sz="1600" kern="0" dirty="0">
                          <a:effectLst/>
                        </a:rPr>
                        <a:t>數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支援百分比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校園網路環境</a:t>
                      </a:r>
                      <a:r>
                        <a:rPr lang="zh-TW" altLang="en-US" sz="160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支援 </a:t>
                      </a:r>
                      <a:r>
                        <a:rPr lang="en-US" altLang="zh-TW" sz="160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IPv6</a:t>
                      </a:r>
                      <a:endParaRPr lang="zh-TW" altLang="zh-TW" sz="1600" b="1" kern="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effectLst/>
                        </a:rPr>
                        <a:t>3,510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effectLst/>
                        </a:rPr>
                        <a:t>95.20%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0" dirty="0" smtClean="0">
                          <a:effectLst/>
                        </a:rPr>
                        <a:t>網站首頁</a:t>
                      </a:r>
                      <a:r>
                        <a:rPr lang="zh-TW" altLang="en-US" sz="1600" kern="0" dirty="0" smtClean="0">
                          <a:effectLst/>
                        </a:rPr>
                        <a:t>支援</a:t>
                      </a:r>
                      <a:r>
                        <a:rPr lang="en-US" altLang="zh-TW" sz="1600" kern="0" dirty="0" smtClean="0">
                          <a:effectLst/>
                        </a:rPr>
                        <a:t>IPv6</a:t>
                      </a:r>
                      <a:endParaRPr lang="zh-TW" altLang="zh-TW" sz="1200" kern="100" dirty="0" smtClean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effectLst/>
                        </a:rPr>
                        <a:t>3,264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effectLst/>
                        </a:rPr>
                        <a:t>88.53%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DNS</a:t>
                      </a:r>
                      <a:r>
                        <a:rPr lang="zh-TW" altLang="en-US" sz="160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支援 </a:t>
                      </a:r>
                      <a:r>
                        <a:rPr lang="en-US" altLang="zh-TW" sz="160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IPv6</a:t>
                      </a:r>
                      <a:endParaRPr lang="zh-TW" altLang="zh-TW" sz="1600" b="1" kern="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effectLst/>
                        </a:rPr>
                        <a:t>3,299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effectLst/>
                        </a:rPr>
                        <a:t>89.48%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006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支援網路</a:t>
                      </a:r>
                      <a:r>
                        <a:rPr lang="zh-TW" sz="160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電話</a:t>
                      </a:r>
                      <a:r>
                        <a:rPr lang="zh-TW" altLang="en-US" sz="160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支援 </a:t>
                      </a:r>
                      <a:r>
                        <a:rPr lang="en-US" altLang="zh-TW" sz="160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IPv6</a:t>
                      </a:r>
                      <a:endParaRPr lang="zh-TW" sz="16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3,187 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86.44%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006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支援無線</a:t>
                      </a:r>
                      <a:r>
                        <a:rPr lang="zh-TW" sz="160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網路</a:t>
                      </a:r>
                      <a:r>
                        <a:rPr lang="zh-TW" altLang="en-US" sz="160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支援 </a:t>
                      </a:r>
                      <a:r>
                        <a:rPr lang="en-US" altLang="zh-TW" sz="160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IPv6</a:t>
                      </a:r>
                      <a:endParaRPr lang="zh-TW" sz="16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3,184 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86.36%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48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C64B-D656-4EC8-B2BF-200D19F0F2BE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0" y="0"/>
            <a:ext cx="8966200" cy="6673850"/>
            <a:chOff x="0" y="0"/>
            <a:chExt cx="8966200" cy="6673850"/>
          </a:xfrm>
        </p:grpSpPr>
        <p:sp>
          <p:nvSpPr>
            <p:cNvPr id="6" name="Text Box 63"/>
            <p:cNvSpPr txBox="1">
              <a:spLocks noChangeArrowheads="1"/>
            </p:cNvSpPr>
            <p:nvPr/>
          </p:nvSpPr>
          <p:spPr bwMode="auto">
            <a:xfrm>
              <a:off x="3172300" y="2400965"/>
              <a:ext cx="865187" cy="292388"/>
            </a:xfrm>
            <a:prstGeom prst="rect">
              <a:avLst/>
            </a:prstGeom>
            <a:solidFill>
              <a:schemeClr val="bg1"/>
            </a:solidFill>
            <a:ln w="1587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300" dirty="0" smtClean="0"/>
                <a:t>10G</a:t>
              </a:r>
              <a:endParaRPr kumimoji="0" lang="en-US" altLang="zh-TW" sz="1300" dirty="0"/>
            </a:p>
          </p:txBody>
        </p:sp>
        <p:sp>
          <p:nvSpPr>
            <p:cNvPr id="7" name="Text Box 63"/>
            <p:cNvSpPr txBox="1">
              <a:spLocks noChangeArrowheads="1"/>
            </p:cNvSpPr>
            <p:nvPr/>
          </p:nvSpPr>
          <p:spPr bwMode="auto">
            <a:xfrm>
              <a:off x="3023393" y="3515072"/>
              <a:ext cx="865187" cy="292388"/>
            </a:xfrm>
            <a:prstGeom prst="rect">
              <a:avLst/>
            </a:prstGeom>
            <a:solidFill>
              <a:schemeClr val="bg1"/>
            </a:solidFill>
            <a:ln w="1587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300" dirty="0" smtClean="0"/>
                <a:t>10G</a:t>
              </a:r>
              <a:endParaRPr kumimoji="0" lang="en-US" altLang="zh-TW" sz="1300" dirty="0"/>
            </a:p>
          </p:txBody>
        </p:sp>
        <p:sp>
          <p:nvSpPr>
            <p:cNvPr id="8" name="Text Box 63"/>
            <p:cNvSpPr txBox="1">
              <a:spLocks noChangeArrowheads="1"/>
            </p:cNvSpPr>
            <p:nvPr/>
          </p:nvSpPr>
          <p:spPr bwMode="auto">
            <a:xfrm>
              <a:off x="4138861" y="3280628"/>
              <a:ext cx="865187" cy="292388"/>
            </a:xfrm>
            <a:prstGeom prst="rect">
              <a:avLst/>
            </a:prstGeom>
            <a:solidFill>
              <a:schemeClr val="bg1"/>
            </a:solidFill>
            <a:ln w="1587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300" dirty="0" smtClean="0"/>
                <a:t>10G</a:t>
              </a:r>
              <a:endParaRPr kumimoji="0" lang="en-US" altLang="zh-TW" sz="1300" dirty="0"/>
            </a:p>
          </p:txBody>
        </p:sp>
        <p:sp>
          <p:nvSpPr>
            <p:cNvPr id="9" name="Text Box 63"/>
            <p:cNvSpPr txBox="1">
              <a:spLocks noChangeArrowheads="1"/>
            </p:cNvSpPr>
            <p:nvPr/>
          </p:nvSpPr>
          <p:spPr bwMode="auto">
            <a:xfrm>
              <a:off x="4895850" y="2492375"/>
              <a:ext cx="865187" cy="292388"/>
            </a:xfrm>
            <a:prstGeom prst="rect">
              <a:avLst/>
            </a:prstGeom>
            <a:solidFill>
              <a:schemeClr val="bg1"/>
            </a:solidFill>
            <a:ln w="1587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300" dirty="0" smtClean="0"/>
                <a:t>10G</a:t>
              </a:r>
              <a:endParaRPr kumimoji="0" lang="en-US" altLang="zh-TW" sz="1300" dirty="0"/>
            </a:p>
          </p:txBody>
        </p:sp>
        <p:sp>
          <p:nvSpPr>
            <p:cNvPr id="10" name="Text Box 63"/>
            <p:cNvSpPr txBox="1">
              <a:spLocks noChangeArrowheads="1"/>
            </p:cNvSpPr>
            <p:nvPr/>
          </p:nvSpPr>
          <p:spPr bwMode="auto">
            <a:xfrm>
              <a:off x="4786313" y="3462337"/>
              <a:ext cx="865187" cy="292388"/>
            </a:xfrm>
            <a:prstGeom prst="rect">
              <a:avLst/>
            </a:prstGeom>
            <a:solidFill>
              <a:schemeClr val="bg1"/>
            </a:solidFill>
            <a:ln w="1587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300" dirty="0" smtClean="0"/>
                <a:t>10G</a:t>
              </a:r>
              <a:endParaRPr kumimoji="0" lang="en-US" altLang="zh-TW" sz="1300" dirty="0"/>
            </a:p>
          </p:txBody>
        </p:sp>
        <p:sp>
          <p:nvSpPr>
            <p:cNvPr id="11" name="Line 4"/>
            <p:cNvSpPr>
              <a:spLocks noChangeShapeType="1"/>
            </p:cNvSpPr>
            <p:nvPr/>
          </p:nvSpPr>
          <p:spPr bwMode="auto">
            <a:xfrm flipH="1">
              <a:off x="3419475" y="692150"/>
              <a:ext cx="73025" cy="360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flipH="1">
              <a:off x="5848350" y="563563"/>
              <a:ext cx="195263" cy="3333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H="1">
              <a:off x="6948488" y="981075"/>
              <a:ext cx="1225550" cy="503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H="1">
              <a:off x="7308850" y="1700213"/>
              <a:ext cx="935038" cy="3603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H="1" flipV="1">
              <a:off x="7380288" y="2997200"/>
              <a:ext cx="647700" cy="144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H="1" flipV="1">
              <a:off x="7380288" y="3068638"/>
              <a:ext cx="865187" cy="7921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H="1" flipV="1">
              <a:off x="6732588" y="3860800"/>
              <a:ext cx="1295400" cy="7350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H="1" flipV="1">
              <a:off x="6156325" y="4724400"/>
              <a:ext cx="1871663" cy="649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H="1" flipV="1">
              <a:off x="5508625" y="5373688"/>
              <a:ext cx="436563" cy="965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V="1">
              <a:off x="4859338" y="5373688"/>
              <a:ext cx="433387" cy="8223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V="1">
              <a:off x="3708400" y="5300663"/>
              <a:ext cx="1081088" cy="10810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V="1">
              <a:off x="2484438" y="5373688"/>
              <a:ext cx="647700" cy="4111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H="1" flipV="1">
              <a:off x="6427788" y="4841875"/>
              <a:ext cx="1528762" cy="1200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V="1">
              <a:off x="971550" y="4652963"/>
              <a:ext cx="14398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6148388" y="4772025"/>
              <a:ext cx="720725" cy="15160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V="1">
              <a:off x="900113" y="2492375"/>
              <a:ext cx="935037" cy="865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V="1">
              <a:off x="827088" y="2420938"/>
              <a:ext cx="649287" cy="3603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971550" y="2060575"/>
              <a:ext cx="647700" cy="2889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1187450" y="1412875"/>
              <a:ext cx="1368425" cy="2873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1835150" y="1196975"/>
              <a:ext cx="792163" cy="5762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2484438" y="908050"/>
              <a:ext cx="0" cy="7207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1835150" y="2565400"/>
              <a:ext cx="1223963" cy="576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V="1">
              <a:off x="1908175" y="3141663"/>
              <a:ext cx="1150938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4427538" y="1268413"/>
              <a:ext cx="0" cy="10080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 flipH="1">
              <a:off x="4500563" y="1196975"/>
              <a:ext cx="1079500" cy="10795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 flipH="1">
              <a:off x="4500563" y="1412875"/>
              <a:ext cx="1655762" cy="863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 flipH="1">
              <a:off x="4716463" y="1989138"/>
              <a:ext cx="1511300" cy="2873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H="1" flipV="1">
              <a:off x="5580063" y="3068638"/>
              <a:ext cx="7921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 flipH="1" flipV="1">
              <a:off x="5472113" y="3170238"/>
              <a:ext cx="612775" cy="13382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 flipH="1" flipV="1">
              <a:off x="4427538" y="4005263"/>
              <a:ext cx="865187" cy="12239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 flipV="1">
              <a:off x="3563938" y="4005263"/>
              <a:ext cx="647700" cy="12239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V="1">
              <a:off x="2771775" y="4005263"/>
              <a:ext cx="1152525" cy="5032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2484438" y="1916113"/>
              <a:ext cx="574675" cy="11525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3492500" y="2420938"/>
              <a:ext cx="1727200" cy="1368425"/>
            </a:xfrm>
            <a:prstGeom prst="ellipse">
              <a:avLst/>
            </a:prstGeom>
            <a:noFill/>
            <a:ln w="47625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TW" altLang="en-US" sz="1800"/>
            </a:p>
          </p:txBody>
        </p:sp>
        <p:sp>
          <p:nvSpPr>
            <p:cNvPr id="45" name="Text Box 43"/>
            <p:cNvSpPr txBox="1">
              <a:spLocks noChangeArrowheads="1"/>
            </p:cNvSpPr>
            <p:nvPr/>
          </p:nvSpPr>
          <p:spPr bwMode="auto">
            <a:xfrm>
              <a:off x="0" y="0"/>
              <a:ext cx="2844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altLang="zh-TW" sz="2000" b="1" dirty="0" err="1"/>
                <a:t>TANet</a:t>
              </a:r>
              <a:r>
                <a:rPr kumimoji="0" lang="en-US" altLang="zh-TW" sz="2000" b="1" dirty="0"/>
                <a:t> </a:t>
              </a:r>
              <a:r>
                <a:rPr kumimoji="0" lang="zh-TW" altLang="en-US" sz="2000" b="1" dirty="0">
                  <a:ea typeface="標楷體" pitchFamily="65" charset="-120"/>
                </a:rPr>
                <a:t>架構圖</a:t>
              </a:r>
              <a:r>
                <a:rPr kumimoji="0" lang="en-US" altLang="zh-TW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  <a:ea typeface="標楷體" pitchFamily="65" charset="-120"/>
                </a:rPr>
                <a:t>(</a:t>
              </a:r>
              <a:r>
                <a:rPr kumimoji="0" lang="zh-TW" alt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  <a:ea typeface="標楷體" pitchFamily="65" charset="-120"/>
                </a:rPr>
                <a:t>實際頻寬</a:t>
              </a:r>
              <a:r>
                <a:rPr kumimoji="0" lang="en-US" altLang="zh-TW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  <a:ea typeface="標楷體" pitchFamily="65" charset="-120"/>
                </a:rPr>
                <a:t>)</a:t>
              </a:r>
              <a:endParaRPr kumimoji="0" lang="zh-TW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endParaRPr>
            </a:p>
          </p:txBody>
        </p:sp>
        <p:sp>
          <p:nvSpPr>
            <p:cNvPr id="46" name="Text Box 44"/>
            <p:cNvSpPr txBox="1">
              <a:spLocks noChangeArrowheads="1"/>
            </p:cNvSpPr>
            <p:nvPr/>
          </p:nvSpPr>
          <p:spPr bwMode="auto">
            <a:xfrm>
              <a:off x="4572000" y="2924175"/>
              <a:ext cx="1008063" cy="388938"/>
            </a:xfrm>
            <a:prstGeom prst="rect">
              <a:avLst/>
            </a:prstGeom>
            <a:solidFill>
              <a:srgbClr val="FFFF99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800"/>
                <a:t>台中</a:t>
              </a:r>
            </a:p>
          </p:txBody>
        </p:sp>
        <p:sp>
          <p:nvSpPr>
            <p:cNvPr id="47" name="Text Box 45"/>
            <p:cNvSpPr txBox="1">
              <a:spLocks noChangeArrowheads="1"/>
            </p:cNvSpPr>
            <p:nvPr/>
          </p:nvSpPr>
          <p:spPr bwMode="auto">
            <a:xfrm>
              <a:off x="3924300" y="3644900"/>
              <a:ext cx="1008063" cy="388938"/>
            </a:xfrm>
            <a:prstGeom prst="rect">
              <a:avLst/>
            </a:prstGeom>
            <a:solidFill>
              <a:srgbClr val="FFFF99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800"/>
                <a:t>台南</a:t>
              </a:r>
            </a:p>
          </p:txBody>
        </p:sp>
        <p:sp>
          <p:nvSpPr>
            <p:cNvPr id="48" name="Text Box 46"/>
            <p:cNvSpPr txBox="1">
              <a:spLocks noChangeArrowheads="1"/>
            </p:cNvSpPr>
            <p:nvPr/>
          </p:nvSpPr>
          <p:spPr bwMode="auto">
            <a:xfrm>
              <a:off x="4427538" y="117475"/>
              <a:ext cx="865187" cy="492125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300" dirty="0"/>
                <a:t>新北市網</a:t>
              </a:r>
              <a:endParaRPr kumimoji="0" lang="en-US" altLang="zh-TW" sz="1300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300" dirty="0" smtClean="0"/>
                <a:t>4G+2G</a:t>
              </a:r>
              <a:endParaRPr kumimoji="0" lang="zh-TW" altLang="en-US" sz="1300" dirty="0"/>
            </a:p>
          </p:txBody>
        </p:sp>
        <p:sp>
          <p:nvSpPr>
            <p:cNvPr id="49" name="Text Box 47"/>
            <p:cNvSpPr txBox="1">
              <a:spLocks noChangeArrowheads="1"/>
            </p:cNvSpPr>
            <p:nvPr/>
          </p:nvSpPr>
          <p:spPr bwMode="auto">
            <a:xfrm>
              <a:off x="6032500" y="200025"/>
              <a:ext cx="865188" cy="492125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300"/>
                <a:t>基隆市網</a:t>
              </a:r>
              <a:endParaRPr kumimoji="0" lang="en-US" altLang="zh-TW" sz="13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300"/>
                <a:t>2G+500M</a:t>
              </a:r>
              <a:endParaRPr kumimoji="0" lang="zh-TW" altLang="en-US" sz="1300"/>
            </a:p>
          </p:txBody>
        </p:sp>
        <p:sp>
          <p:nvSpPr>
            <p:cNvPr id="50" name="Text Box 48"/>
            <p:cNvSpPr txBox="1">
              <a:spLocks noChangeArrowheads="1"/>
            </p:cNvSpPr>
            <p:nvPr/>
          </p:nvSpPr>
          <p:spPr bwMode="auto">
            <a:xfrm>
              <a:off x="6156325" y="1243013"/>
              <a:ext cx="1008063" cy="523875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400"/>
                <a:t>宜蘭大學</a:t>
              </a:r>
              <a:r>
                <a:rPr kumimoji="0" lang="en-US" altLang="zh-TW" sz="1400"/>
                <a:t>1.25G+1G</a:t>
              </a:r>
            </a:p>
          </p:txBody>
        </p:sp>
        <p:sp>
          <p:nvSpPr>
            <p:cNvPr id="51" name="Text Box 49"/>
            <p:cNvSpPr txBox="1">
              <a:spLocks noChangeArrowheads="1"/>
            </p:cNvSpPr>
            <p:nvPr/>
          </p:nvSpPr>
          <p:spPr bwMode="auto">
            <a:xfrm>
              <a:off x="5075238" y="882650"/>
              <a:ext cx="938212" cy="523875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400"/>
                <a:t>政治大學</a:t>
              </a:r>
              <a:r>
                <a:rPr lang="en-US" altLang="zh-TW" sz="1400"/>
                <a:t>5</a:t>
              </a:r>
              <a:r>
                <a:rPr kumimoji="0" lang="en-US" altLang="zh-TW" sz="1400"/>
                <a:t>G+1G</a:t>
              </a:r>
            </a:p>
          </p:txBody>
        </p:sp>
        <p:sp>
          <p:nvSpPr>
            <p:cNvPr id="52" name="Text Box 50"/>
            <p:cNvSpPr txBox="1">
              <a:spLocks noChangeArrowheads="1"/>
            </p:cNvSpPr>
            <p:nvPr/>
          </p:nvSpPr>
          <p:spPr bwMode="auto">
            <a:xfrm>
              <a:off x="4000500" y="1196975"/>
              <a:ext cx="1008063" cy="523875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400"/>
                <a:t>教育部</a:t>
              </a:r>
              <a:r>
                <a:rPr kumimoji="0" lang="en-US" altLang="zh-TW" sz="1400"/>
                <a:t>40G+10G</a:t>
              </a:r>
              <a:endParaRPr kumimoji="0" lang="zh-TW" altLang="en-US" sz="1400"/>
            </a:p>
          </p:txBody>
        </p:sp>
        <p:sp>
          <p:nvSpPr>
            <p:cNvPr id="53" name="Text Box 51"/>
            <p:cNvSpPr txBox="1">
              <a:spLocks noChangeArrowheads="1"/>
            </p:cNvSpPr>
            <p:nvPr/>
          </p:nvSpPr>
          <p:spPr bwMode="auto">
            <a:xfrm>
              <a:off x="6229350" y="1844675"/>
              <a:ext cx="1079500" cy="523875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400"/>
                <a:t>東華大學</a:t>
              </a:r>
              <a:r>
                <a:rPr kumimoji="0" lang="en-US" altLang="zh-TW" sz="1400"/>
                <a:t>2.5G+1G</a:t>
              </a:r>
              <a:endParaRPr kumimoji="0" lang="zh-TW" altLang="en-US" sz="1400"/>
            </a:p>
          </p:txBody>
        </p:sp>
        <p:sp>
          <p:nvSpPr>
            <p:cNvPr id="54" name="Text Box 53"/>
            <p:cNvSpPr txBox="1">
              <a:spLocks noChangeArrowheads="1"/>
            </p:cNvSpPr>
            <p:nvPr/>
          </p:nvSpPr>
          <p:spPr bwMode="auto">
            <a:xfrm>
              <a:off x="6372225" y="2852738"/>
              <a:ext cx="1008063" cy="523875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400"/>
                <a:t>中興大學</a:t>
              </a:r>
              <a:r>
                <a:rPr kumimoji="0" lang="en-US" altLang="zh-TW" sz="1400"/>
                <a:t>5G+1G</a:t>
              </a:r>
              <a:endParaRPr kumimoji="0" lang="zh-TW" altLang="en-US" sz="1400"/>
            </a:p>
          </p:txBody>
        </p:sp>
        <p:sp>
          <p:nvSpPr>
            <p:cNvPr id="55" name="Text Box 54"/>
            <p:cNvSpPr txBox="1">
              <a:spLocks noChangeArrowheads="1"/>
            </p:cNvSpPr>
            <p:nvPr/>
          </p:nvSpPr>
          <p:spPr bwMode="auto">
            <a:xfrm>
              <a:off x="1979613" y="4352925"/>
              <a:ext cx="1009650" cy="523875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400"/>
                <a:t>台東大學</a:t>
              </a:r>
              <a:r>
                <a:rPr kumimoji="0" lang="en-US" altLang="zh-TW" sz="1400"/>
                <a:t>1G+1G</a:t>
              </a:r>
              <a:endParaRPr kumimoji="0" lang="zh-TW" altLang="en-US" sz="1400"/>
            </a:p>
          </p:txBody>
        </p:sp>
        <p:sp>
          <p:nvSpPr>
            <p:cNvPr id="56" name="Text Box 55"/>
            <p:cNvSpPr txBox="1">
              <a:spLocks noChangeArrowheads="1"/>
            </p:cNvSpPr>
            <p:nvPr/>
          </p:nvSpPr>
          <p:spPr bwMode="auto">
            <a:xfrm>
              <a:off x="4716463" y="5202238"/>
              <a:ext cx="1008062" cy="523875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400"/>
                <a:t>中山大學</a:t>
              </a:r>
              <a:r>
                <a:rPr kumimoji="0" lang="en-US" altLang="zh-TW" sz="1400"/>
                <a:t>5G+2G</a:t>
              </a:r>
              <a:endParaRPr kumimoji="0" lang="zh-TW" altLang="en-US" sz="1400"/>
            </a:p>
          </p:txBody>
        </p:sp>
        <p:sp>
          <p:nvSpPr>
            <p:cNvPr id="57" name="Text Box 56"/>
            <p:cNvSpPr txBox="1">
              <a:spLocks noChangeArrowheads="1"/>
            </p:cNvSpPr>
            <p:nvPr/>
          </p:nvSpPr>
          <p:spPr bwMode="auto">
            <a:xfrm>
              <a:off x="3059113" y="5202238"/>
              <a:ext cx="1008062" cy="523875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400"/>
                <a:t>成功大學</a:t>
              </a:r>
              <a:r>
                <a:rPr kumimoji="0" lang="en-US" altLang="zh-TW" sz="1400"/>
                <a:t>5G+1G</a:t>
              </a:r>
              <a:endParaRPr kumimoji="0" lang="zh-TW" altLang="en-US" sz="1400"/>
            </a:p>
          </p:txBody>
        </p:sp>
        <p:sp>
          <p:nvSpPr>
            <p:cNvPr id="58" name="Text Box 57"/>
            <p:cNvSpPr txBox="1">
              <a:spLocks noChangeArrowheads="1"/>
            </p:cNvSpPr>
            <p:nvPr/>
          </p:nvSpPr>
          <p:spPr bwMode="auto">
            <a:xfrm>
              <a:off x="5599113" y="4391025"/>
              <a:ext cx="1008062" cy="523875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400"/>
                <a:t>中正大學</a:t>
              </a:r>
              <a:r>
                <a:rPr kumimoji="0" lang="en-US" altLang="zh-TW" sz="1400"/>
                <a:t>4G+1G</a:t>
              </a:r>
              <a:endParaRPr kumimoji="0" lang="zh-TW" altLang="en-US" sz="1400"/>
            </a:p>
          </p:txBody>
        </p:sp>
        <p:sp>
          <p:nvSpPr>
            <p:cNvPr id="59" name="Text Box 58"/>
            <p:cNvSpPr txBox="1">
              <a:spLocks noChangeArrowheads="1"/>
            </p:cNvSpPr>
            <p:nvPr/>
          </p:nvSpPr>
          <p:spPr bwMode="auto">
            <a:xfrm>
              <a:off x="1476375" y="3573463"/>
              <a:ext cx="1008063" cy="523875"/>
            </a:xfrm>
            <a:prstGeom prst="rect">
              <a:avLst/>
            </a:prstGeom>
            <a:solidFill>
              <a:srgbClr val="CCFFCC"/>
            </a:solidFill>
            <a:ln w="19050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400"/>
                <a:t>清華大學</a:t>
              </a:r>
              <a:r>
                <a:rPr kumimoji="0" lang="en-US" altLang="zh-TW" sz="1400"/>
                <a:t>2.5G+1G</a:t>
              </a:r>
              <a:endParaRPr kumimoji="0" lang="zh-TW" altLang="en-US" sz="1400"/>
            </a:p>
          </p:txBody>
        </p:sp>
        <p:sp>
          <p:nvSpPr>
            <p:cNvPr id="60" name="Text Box 59"/>
            <p:cNvSpPr txBox="1">
              <a:spLocks noChangeArrowheads="1"/>
            </p:cNvSpPr>
            <p:nvPr/>
          </p:nvSpPr>
          <p:spPr bwMode="auto">
            <a:xfrm>
              <a:off x="1979613" y="1628775"/>
              <a:ext cx="1008062" cy="523875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400"/>
                <a:t>中央大學</a:t>
              </a:r>
              <a:r>
                <a:rPr kumimoji="0" lang="en-US" altLang="zh-TW" sz="1400"/>
                <a:t>4G+1G</a:t>
              </a:r>
              <a:endParaRPr kumimoji="0" lang="zh-TW" altLang="en-US" sz="1400"/>
            </a:p>
          </p:txBody>
        </p:sp>
        <p:sp>
          <p:nvSpPr>
            <p:cNvPr id="61" name="Text Box 60"/>
            <p:cNvSpPr txBox="1">
              <a:spLocks noChangeArrowheads="1"/>
            </p:cNvSpPr>
            <p:nvPr/>
          </p:nvSpPr>
          <p:spPr bwMode="auto">
            <a:xfrm>
              <a:off x="8101013" y="1484313"/>
              <a:ext cx="865187" cy="492125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300"/>
                <a:t>花蓮縣網</a:t>
              </a:r>
              <a:endParaRPr kumimoji="0" lang="en-US" altLang="zh-TW" sz="13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300"/>
                <a:t>2G+500M</a:t>
              </a:r>
              <a:endParaRPr kumimoji="0" lang="zh-TW" altLang="en-US" sz="1300"/>
            </a:p>
          </p:txBody>
        </p:sp>
        <p:sp>
          <p:nvSpPr>
            <p:cNvPr id="62" name="Text Box 61"/>
            <p:cNvSpPr txBox="1">
              <a:spLocks noChangeArrowheads="1"/>
            </p:cNvSpPr>
            <p:nvPr/>
          </p:nvSpPr>
          <p:spPr bwMode="auto">
            <a:xfrm>
              <a:off x="3201988" y="192088"/>
              <a:ext cx="865187" cy="50800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300" dirty="0"/>
                <a:t>台北市網</a:t>
              </a:r>
              <a:endParaRPr kumimoji="0" lang="en-US" altLang="zh-TW" sz="1300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300" dirty="0" smtClean="0"/>
                <a:t>4</a:t>
              </a:r>
              <a:r>
                <a:rPr kumimoji="0" lang="en-US" altLang="zh-TW" sz="1300" dirty="0" smtClean="0"/>
                <a:t>G+1G</a:t>
              </a:r>
              <a:endParaRPr kumimoji="0" lang="zh-TW" altLang="en-US" sz="1300" dirty="0"/>
            </a:p>
          </p:txBody>
        </p:sp>
        <p:sp>
          <p:nvSpPr>
            <p:cNvPr id="63" name="Text Box 62"/>
            <p:cNvSpPr txBox="1">
              <a:spLocks noChangeArrowheads="1"/>
            </p:cNvSpPr>
            <p:nvPr/>
          </p:nvSpPr>
          <p:spPr bwMode="auto">
            <a:xfrm>
              <a:off x="8027988" y="730250"/>
              <a:ext cx="865187" cy="492125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300"/>
                <a:t>宜蘭縣網</a:t>
              </a:r>
              <a:endParaRPr kumimoji="0" lang="en-US" altLang="zh-TW" sz="13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300"/>
                <a:t>2G+500M</a:t>
              </a:r>
              <a:endParaRPr kumimoji="0" lang="zh-TW" altLang="en-US" sz="1300"/>
            </a:p>
          </p:txBody>
        </p:sp>
        <p:sp>
          <p:nvSpPr>
            <p:cNvPr id="64" name="Text Box 63"/>
            <p:cNvSpPr txBox="1">
              <a:spLocks noChangeArrowheads="1"/>
            </p:cNvSpPr>
            <p:nvPr/>
          </p:nvSpPr>
          <p:spPr bwMode="auto">
            <a:xfrm>
              <a:off x="2195513" y="404813"/>
              <a:ext cx="865187" cy="492125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300" dirty="0"/>
                <a:t>連江縣網</a:t>
              </a:r>
              <a:endParaRPr kumimoji="0" lang="en-US" altLang="zh-TW" sz="1300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300" dirty="0"/>
                <a:t>300M</a:t>
              </a:r>
            </a:p>
          </p:txBody>
        </p:sp>
        <p:sp>
          <p:nvSpPr>
            <p:cNvPr id="65" name="Text Box 64"/>
            <p:cNvSpPr txBox="1">
              <a:spLocks noChangeArrowheads="1"/>
            </p:cNvSpPr>
            <p:nvPr/>
          </p:nvSpPr>
          <p:spPr bwMode="auto">
            <a:xfrm>
              <a:off x="1258888" y="692150"/>
              <a:ext cx="865187" cy="493713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300"/>
                <a:t>金門縣網</a:t>
              </a:r>
              <a:endParaRPr kumimoji="0" lang="en-US" altLang="zh-TW" sz="13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300"/>
                <a:t>500M</a:t>
              </a:r>
            </a:p>
          </p:txBody>
        </p:sp>
        <p:sp>
          <p:nvSpPr>
            <p:cNvPr id="66" name="Text Box 65"/>
            <p:cNvSpPr txBox="1">
              <a:spLocks noChangeArrowheads="1"/>
            </p:cNvSpPr>
            <p:nvPr/>
          </p:nvSpPr>
          <p:spPr bwMode="auto">
            <a:xfrm>
              <a:off x="323850" y="1125538"/>
              <a:ext cx="865188" cy="492125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300"/>
                <a:t>桃園縣網</a:t>
              </a:r>
              <a:endParaRPr kumimoji="0" lang="en-US" altLang="zh-TW" sz="13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300"/>
                <a:t>4G+1G</a:t>
              </a:r>
              <a:endParaRPr kumimoji="0" lang="zh-TW" altLang="en-US" sz="1300"/>
            </a:p>
          </p:txBody>
        </p:sp>
        <p:sp>
          <p:nvSpPr>
            <p:cNvPr id="67" name="Text Box 66"/>
            <p:cNvSpPr txBox="1">
              <a:spLocks noChangeArrowheads="1"/>
            </p:cNvSpPr>
            <p:nvPr/>
          </p:nvSpPr>
          <p:spPr bwMode="auto">
            <a:xfrm>
              <a:off x="179388" y="1773238"/>
              <a:ext cx="865187" cy="492125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300"/>
                <a:t>新竹縣網</a:t>
              </a:r>
              <a:endParaRPr kumimoji="0" lang="en-US" altLang="zh-TW" sz="13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300"/>
                <a:t>2G+500M</a:t>
              </a:r>
              <a:endParaRPr kumimoji="0" lang="zh-TW" altLang="en-US" sz="1300"/>
            </a:p>
          </p:txBody>
        </p:sp>
        <p:sp>
          <p:nvSpPr>
            <p:cNvPr id="68" name="Text Box 67"/>
            <p:cNvSpPr txBox="1">
              <a:spLocks noChangeArrowheads="1"/>
            </p:cNvSpPr>
            <p:nvPr/>
          </p:nvSpPr>
          <p:spPr bwMode="auto">
            <a:xfrm>
              <a:off x="179388" y="2492375"/>
              <a:ext cx="865187" cy="493713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300"/>
                <a:t>新竹市網</a:t>
              </a:r>
              <a:endParaRPr kumimoji="0" lang="en-US" altLang="zh-TW" sz="13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300"/>
                <a:t>2G+500M</a:t>
              </a:r>
              <a:endParaRPr kumimoji="0" lang="zh-TW" altLang="en-US" sz="1300"/>
            </a:p>
          </p:txBody>
        </p:sp>
        <p:sp>
          <p:nvSpPr>
            <p:cNvPr id="69" name="Text Box 68"/>
            <p:cNvSpPr txBox="1">
              <a:spLocks noChangeArrowheads="1"/>
            </p:cNvSpPr>
            <p:nvPr/>
          </p:nvSpPr>
          <p:spPr bwMode="auto">
            <a:xfrm>
              <a:off x="177800" y="3216275"/>
              <a:ext cx="865188" cy="492125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300"/>
                <a:t>苗栗縣網</a:t>
              </a:r>
              <a:endParaRPr kumimoji="0" lang="en-US" altLang="zh-TW" sz="13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300"/>
                <a:t>2G+500M</a:t>
              </a:r>
              <a:endParaRPr kumimoji="0" lang="zh-TW" altLang="en-US" sz="1300"/>
            </a:p>
          </p:txBody>
        </p:sp>
        <p:sp>
          <p:nvSpPr>
            <p:cNvPr id="70" name="Text Box 69"/>
            <p:cNvSpPr txBox="1">
              <a:spLocks noChangeArrowheads="1"/>
            </p:cNvSpPr>
            <p:nvPr/>
          </p:nvSpPr>
          <p:spPr bwMode="auto">
            <a:xfrm>
              <a:off x="1403350" y="2276475"/>
              <a:ext cx="1008063" cy="523875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400"/>
                <a:t>交通大學</a:t>
              </a:r>
              <a:r>
                <a:rPr kumimoji="0" lang="en-US" altLang="zh-TW" sz="1400"/>
                <a:t>4G+1G</a:t>
              </a:r>
              <a:endParaRPr kumimoji="0" lang="zh-TW" altLang="en-US" sz="1400"/>
            </a:p>
          </p:txBody>
        </p:sp>
        <p:sp>
          <p:nvSpPr>
            <p:cNvPr id="71" name="Text Box 70"/>
            <p:cNvSpPr txBox="1">
              <a:spLocks noChangeArrowheads="1"/>
            </p:cNvSpPr>
            <p:nvPr/>
          </p:nvSpPr>
          <p:spPr bwMode="auto">
            <a:xfrm>
              <a:off x="6659563" y="6100763"/>
              <a:ext cx="865187" cy="492125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300"/>
                <a:t>雲林縣網</a:t>
              </a:r>
              <a:endParaRPr kumimoji="0" lang="en-US" altLang="zh-TW" sz="13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300"/>
                <a:t>2G+500M</a:t>
              </a:r>
              <a:endParaRPr kumimoji="0" lang="zh-TW" altLang="en-US" sz="1300"/>
            </a:p>
          </p:txBody>
        </p:sp>
        <p:sp>
          <p:nvSpPr>
            <p:cNvPr id="72" name="Text Box 71"/>
            <p:cNvSpPr txBox="1">
              <a:spLocks noChangeArrowheads="1"/>
            </p:cNvSpPr>
            <p:nvPr/>
          </p:nvSpPr>
          <p:spPr bwMode="auto">
            <a:xfrm>
              <a:off x="7704138" y="5795963"/>
              <a:ext cx="865187" cy="492125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300"/>
                <a:t>嘉義市網</a:t>
              </a:r>
              <a:endParaRPr kumimoji="0" lang="en-US" altLang="zh-TW" sz="13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300"/>
                <a:t>2G+500M</a:t>
              </a:r>
              <a:endParaRPr kumimoji="0" lang="zh-TW" altLang="en-US" sz="1300"/>
            </a:p>
          </p:txBody>
        </p:sp>
        <p:sp>
          <p:nvSpPr>
            <p:cNvPr id="73" name="Text Box 72"/>
            <p:cNvSpPr txBox="1">
              <a:spLocks noChangeArrowheads="1"/>
            </p:cNvSpPr>
            <p:nvPr/>
          </p:nvSpPr>
          <p:spPr bwMode="auto">
            <a:xfrm>
              <a:off x="7843838" y="5084763"/>
              <a:ext cx="865187" cy="492125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300"/>
                <a:t>嘉義縣網</a:t>
              </a:r>
              <a:endParaRPr kumimoji="0" lang="en-US" altLang="zh-TW" sz="13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300"/>
                <a:t>2G+500M</a:t>
              </a:r>
              <a:endParaRPr kumimoji="0" lang="zh-TW" altLang="en-US" sz="1300"/>
            </a:p>
          </p:txBody>
        </p:sp>
        <p:sp>
          <p:nvSpPr>
            <p:cNvPr id="74" name="Text Box 73"/>
            <p:cNvSpPr txBox="1">
              <a:spLocks noChangeArrowheads="1"/>
            </p:cNvSpPr>
            <p:nvPr/>
          </p:nvSpPr>
          <p:spPr bwMode="auto">
            <a:xfrm>
              <a:off x="1843088" y="5635625"/>
              <a:ext cx="938212" cy="492125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300" dirty="0"/>
                <a:t>台南市網</a:t>
              </a:r>
              <a:endParaRPr kumimoji="0" lang="en-US" altLang="zh-TW" sz="1300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300" dirty="0" smtClean="0"/>
                <a:t>3G+2G</a:t>
              </a:r>
              <a:endParaRPr kumimoji="0" lang="zh-TW" altLang="en-US" sz="1300" dirty="0"/>
            </a:p>
          </p:txBody>
        </p:sp>
        <p:sp>
          <p:nvSpPr>
            <p:cNvPr id="75" name="Text Box 75"/>
            <p:cNvSpPr txBox="1">
              <a:spLocks noChangeArrowheads="1"/>
            </p:cNvSpPr>
            <p:nvPr/>
          </p:nvSpPr>
          <p:spPr bwMode="auto">
            <a:xfrm>
              <a:off x="3276600" y="6165850"/>
              <a:ext cx="865188" cy="492125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300"/>
                <a:t>澎湖縣網</a:t>
              </a:r>
              <a:endParaRPr kumimoji="0" lang="en-US" altLang="zh-TW" sz="13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300"/>
                <a:t>500M</a:t>
              </a:r>
              <a:endParaRPr kumimoji="0" lang="zh-TW" altLang="en-US" sz="1300"/>
            </a:p>
          </p:txBody>
        </p:sp>
        <p:sp>
          <p:nvSpPr>
            <p:cNvPr id="76" name="Text Box 77"/>
            <p:cNvSpPr txBox="1">
              <a:spLocks noChangeArrowheads="1"/>
            </p:cNvSpPr>
            <p:nvPr/>
          </p:nvSpPr>
          <p:spPr bwMode="auto">
            <a:xfrm>
              <a:off x="4445000" y="6165850"/>
              <a:ext cx="936625" cy="50800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300" dirty="0"/>
                <a:t>高雄市網</a:t>
              </a:r>
              <a:endParaRPr kumimoji="0" lang="en-US" altLang="zh-TW" sz="1300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300" dirty="0" smtClean="0"/>
                <a:t>4</a:t>
              </a:r>
              <a:r>
                <a:rPr kumimoji="0" lang="en-US" altLang="zh-TW" sz="1300" dirty="0" smtClean="0"/>
                <a:t>G+2G</a:t>
              </a:r>
              <a:endParaRPr kumimoji="0" lang="zh-TW" altLang="en-US" sz="1300" dirty="0"/>
            </a:p>
          </p:txBody>
        </p:sp>
        <p:sp>
          <p:nvSpPr>
            <p:cNvPr id="77" name="Text Box 78"/>
            <p:cNvSpPr txBox="1">
              <a:spLocks noChangeArrowheads="1"/>
            </p:cNvSpPr>
            <p:nvPr/>
          </p:nvSpPr>
          <p:spPr bwMode="auto">
            <a:xfrm>
              <a:off x="5651500" y="6181725"/>
              <a:ext cx="865188" cy="492125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300"/>
                <a:t>屏東縣網</a:t>
              </a:r>
              <a:r>
                <a:rPr kumimoji="0" lang="en-US" altLang="zh-TW" sz="1300"/>
                <a:t/>
              </a:r>
              <a:br>
                <a:rPr kumimoji="0" lang="en-US" altLang="zh-TW" sz="1300"/>
              </a:br>
              <a:r>
                <a:rPr kumimoji="0" lang="en-US" altLang="zh-TW" sz="1300"/>
                <a:t>2G+500M</a:t>
              </a:r>
              <a:endParaRPr kumimoji="0" lang="zh-TW" altLang="en-US" sz="1300"/>
            </a:p>
          </p:txBody>
        </p:sp>
        <p:sp>
          <p:nvSpPr>
            <p:cNvPr id="78" name="Text Box 79"/>
            <p:cNvSpPr txBox="1">
              <a:spLocks noChangeArrowheads="1"/>
            </p:cNvSpPr>
            <p:nvPr/>
          </p:nvSpPr>
          <p:spPr bwMode="auto">
            <a:xfrm>
              <a:off x="312738" y="4510088"/>
              <a:ext cx="865187" cy="492125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300"/>
                <a:t>台東縣網</a:t>
              </a:r>
              <a:endParaRPr kumimoji="0" lang="en-US" altLang="zh-TW" sz="13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300"/>
                <a:t>2G+500M</a:t>
              </a:r>
              <a:endParaRPr kumimoji="0" lang="zh-TW" altLang="en-US" sz="1300"/>
            </a:p>
          </p:txBody>
        </p:sp>
        <p:sp>
          <p:nvSpPr>
            <p:cNvPr id="79" name="Text Box 81"/>
            <p:cNvSpPr txBox="1">
              <a:spLocks noChangeArrowheads="1"/>
            </p:cNvSpPr>
            <p:nvPr/>
          </p:nvSpPr>
          <p:spPr bwMode="auto">
            <a:xfrm>
              <a:off x="8027988" y="2924175"/>
              <a:ext cx="865187" cy="493713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300" dirty="0"/>
                <a:t>台中市網</a:t>
              </a:r>
              <a:endParaRPr kumimoji="0" lang="en-US" altLang="zh-TW" sz="1300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300" dirty="0" smtClean="0"/>
                <a:t>4</a:t>
              </a:r>
              <a:r>
                <a:rPr kumimoji="0" lang="en-US" altLang="zh-TW" sz="1300" dirty="0" smtClean="0"/>
                <a:t>G+1G</a:t>
              </a:r>
              <a:endParaRPr kumimoji="0" lang="zh-TW" altLang="en-US" sz="1300" dirty="0"/>
            </a:p>
          </p:txBody>
        </p:sp>
        <p:sp>
          <p:nvSpPr>
            <p:cNvPr id="80" name="Text Box 82"/>
            <p:cNvSpPr txBox="1">
              <a:spLocks noChangeArrowheads="1"/>
            </p:cNvSpPr>
            <p:nvPr/>
          </p:nvSpPr>
          <p:spPr bwMode="auto">
            <a:xfrm>
              <a:off x="7956550" y="4348163"/>
              <a:ext cx="865188" cy="49371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300"/>
                <a:t>南投縣網</a:t>
              </a:r>
              <a:endParaRPr kumimoji="0" lang="en-US" altLang="zh-TW" sz="13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300"/>
                <a:t>2G+500M</a:t>
              </a:r>
              <a:endParaRPr kumimoji="0" lang="zh-TW" altLang="en-US" sz="1300"/>
            </a:p>
          </p:txBody>
        </p:sp>
        <p:sp>
          <p:nvSpPr>
            <p:cNvPr id="81" name="Text Box 83"/>
            <p:cNvSpPr txBox="1">
              <a:spLocks noChangeArrowheads="1"/>
            </p:cNvSpPr>
            <p:nvPr/>
          </p:nvSpPr>
          <p:spPr bwMode="auto">
            <a:xfrm>
              <a:off x="8027988" y="3644900"/>
              <a:ext cx="865187" cy="492125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300"/>
                <a:t>彰化縣網</a:t>
              </a:r>
              <a:endParaRPr kumimoji="0" lang="en-US" altLang="zh-TW" sz="13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300"/>
                <a:t>2G+500M</a:t>
              </a:r>
              <a:endParaRPr kumimoji="0" lang="zh-TW" altLang="en-US" sz="1300"/>
            </a:p>
          </p:txBody>
        </p:sp>
        <p:sp>
          <p:nvSpPr>
            <p:cNvPr id="82" name="Text Box 84"/>
            <p:cNvSpPr txBox="1">
              <a:spLocks noChangeArrowheads="1"/>
            </p:cNvSpPr>
            <p:nvPr/>
          </p:nvSpPr>
          <p:spPr bwMode="auto">
            <a:xfrm>
              <a:off x="3851275" y="2276475"/>
              <a:ext cx="1008063" cy="388938"/>
            </a:xfrm>
            <a:prstGeom prst="rect">
              <a:avLst/>
            </a:prstGeom>
            <a:solidFill>
              <a:srgbClr val="FFFF99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800"/>
                <a:t>台北</a:t>
              </a:r>
            </a:p>
          </p:txBody>
        </p:sp>
        <p:sp>
          <p:nvSpPr>
            <p:cNvPr id="83" name="Text Box 85"/>
            <p:cNvSpPr txBox="1">
              <a:spLocks noChangeArrowheads="1"/>
            </p:cNvSpPr>
            <p:nvPr/>
          </p:nvSpPr>
          <p:spPr bwMode="auto">
            <a:xfrm>
              <a:off x="3059113" y="2924175"/>
              <a:ext cx="1008062" cy="388938"/>
            </a:xfrm>
            <a:prstGeom prst="rect">
              <a:avLst/>
            </a:prstGeom>
            <a:solidFill>
              <a:srgbClr val="FFFF99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800"/>
                <a:t>新竹</a:t>
              </a:r>
            </a:p>
          </p:txBody>
        </p:sp>
        <p:sp>
          <p:nvSpPr>
            <p:cNvPr id="84" name="Text Box 53"/>
            <p:cNvSpPr txBox="1">
              <a:spLocks noChangeArrowheads="1"/>
            </p:cNvSpPr>
            <p:nvPr/>
          </p:nvSpPr>
          <p:spPr bwMode="auto">
            <a:xfrm>
              <a:off x="6372225" y="3716338"/>
              <a:ext cx="1008063" cy="523875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400"/>
                <a:t>暨南大學</a:t>
              </a:r>
              <a:r>
                <a:rPr kumimoji="0" lang="en-US" altLang="zh-TW" sz="1400"/>
                <a:t>2G+1G</a:t>
              </a:r>
              <a:endParaRPr kumimoji="0" lang="zh-TW" altLang="en-US" sz="1400"/>
            </a:p>
          </p:txBody>
        </p:sp>
        <p:sp>
          <p:nvSpPr>
            <p:cNvPr id="85" name="Line 36"/>
            <p:cNvSpPr>
              <a:spLocks noChangeShapeType="1"/>
            </p:cNvSpPr>
            <p:nvPr/>
          </p:nvSpPr>
          <p:spPr bwMode="auto">
            <a:xfrm flipH="1" flipV="1">
              <a:off x="5580063" y="3141663"/>
              <a:ext cx="792162" cy="719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6" name="Line 41"/>
            <p:cNvSpPr>
              <a:spLocks noChangeShapeType="1"/>
            </p:cNvSpPr>
            <p:nvPr/>
          </p:nvSpPr>
          <p:spPr bwMode="auto">
            <a:xfrm>
              <a:off x="3419475" y="1341438"/>
              <a:ext cx="936625" cy="9350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7" name="Text Box 59"/>
            <p:cNvSpPr txBox="1">
              <a:spLocks noChangeArrowheads="1"/>
            </p:cNvSpPr>
            <p:nvPr/>
          </p:nvSpPr>
          <p:spPr bwMode="auto">
            <a:xfrm>
              <a:off x="2916238" y="1052513"/>
              <a:ext cx="1008062" cy="523875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400"/>
                <a:t>台灣大學</a:t>
              </a:r>
              <a:r>
                <a:rPr lang="en-US" altLang="zh-TW" sz="1400"/>
                <a:t>5</a:t>
              </a:r>
              <a:r>
                <a:rPr kumimoji="0" lang="en-US" altLang="zh-TW" sz="1400"/>
                <a:t>G+1G</a:t>
              </a:r>
            </a:p>
          </p:txBody>
        </p:sp>
        <p:sp>
          <p:nvSpPr>
            <p:cNvPr id="88" name="Line 5"/>
            <p:cNvSpPr>
              <a:spLocks noChangeShapeType="1"/>
            </p:cNvSpPr>
            <p:nvPr/>
          </p:nvSpPr>
          <p:spPr bwMode="auto">
            <a:xfrm>
              <a:off x="4899025" y="614363"/>
              <a:ext cx="322263" cy="2825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" name="Line 34"/>
            <p:cNvSpPr>
              <a:spLocks noChangeShapeType="1"/>
            </p:cNvSpPr>
            <p:nvPr/>
          </p:nvSpPr>
          <p:spPr bwMode="auto">
            <a:xfrm flipH="1">
              <a:off x="4356099" y="2665413"/>
              <a:ext cx="0" cy="979487"/>
            </a:xfrm>
            <a:prstGeom prst="line">
              <a:avLst/>
            </a:prstGeom>
            <a:noFill/>
            <a:ln w="47625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zh-TW" altLang="en-US">
                <a:latin typeface="Calibri" pitchFamily="34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244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2771775" y="1720676"/>
            <a:ext cx="3284538" cy="4494213"/>
            <a:chOff x="1746" y="1026"/>
            <a:chExt cx="2069" cy="2831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/>
          </p:nvSpPr>
          <p:spPr bwMode="auto">
            <a:xfrm>
              <a:off x="1746" y="1026"/>
              <a:ext cx="2069" cy="2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000"/>
            </a:p>
          </p:txBody>
        </p:sp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290" r="100000">
                          <a14:foregroundMark x1="10435" y1="22458" x2="8406" y2="20975"/>
                          <a14:foregroundMark x1="8406" y1="20975" x2="10435" y2="15678"/>
                          <a14:foregroundMark x1="2319" y1="22246" x2="2319" y2="22246"/>
                          <a14:foregroundMark x1="17681" y1="9534" x2="17681" y2="9534"/>
                          <a14:foregroundMark x1="23478" y1="7839" x2="23478" y2="7839"/>
                          <a14:foregroundMark x1="9275" y1="51483" x2="9275" y2="51483"/>
                          <a14:foregroundMark x1="4928" y1="51483" x2="4928" y2="51483"/>
                          <a14:foregroundMark x1="9275" y1="48305" x2="9275" y2="483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026"/>
              <a:ext cx="2070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群組 9"/>
          <p:cNvGrpSpPr/>
          <p:nvPr/>
        </p:nvGrpSpPr>
        <p:grpSpPr>
          <a:xfrm>
            <a:off x="214312" y="337789"/>
            <a:ext cx="8788400" cy="6317634"/>
            <a:chOff x="177800" y="117475"/>
            <a:chExt cx="8788400" cy="6317634"/>
          </a:xfrm>
        </p:grpSpPr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3687760" y="614364"/>
              <a:ext cx="641354" cy="1508474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 sz="1000">
                <a:latin typeface="+mn-lt"/>
                <a:ea typeface="+mn-ea"/>
              </a:endParaRP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flipH="1">
              <a:off x="5848350" y="563563"/>
              <a:ext cx="195263" cy="3333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H="1">
              <a:off x="6948488" y="981075"/>
              <a:ext cx="1225550" cy="503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H="1">
              <a:off x="6982885" y="1700213"/>
              <a:ext cx="1261003" cy="513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>
              <a:off x="5543551" y="2492375"/>
              <a:ext cx="2484437" cy="424213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 sz="1000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H="1" flipV="1">
              <a:off x="7380288" y="3068638"/>
              <a:ext cx="865187" cy="7921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H="1" flipV="1">
              <a:off x="6732588" y="3860800"/>
              <a:ext cx="1223962" cy="863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H="1" flipV="1">
              <a:off x="6156325" y="4724400"/>
              <a:ext cx="1439863" cy="7207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H="1" flipV="1">
              <a:off x="5508625" y="5373688"/>
              <a:ext cx="1368425" cy="7921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V="1">
              <a:off x="4040185" y="3762707"/>
              <a:ext cx="304801" cy="2257092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 sz="1000">
                <a:latin typeface="+mn-lt"/>
                <a:ea typeface="+mn-ea"/>
              </a:endParaRP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H="1" flipV="1">
              <a:off x="5145088" y="5473934"/>
              <a:ext cx="218461" cy="4077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1187451" y="4652963"/>
              <a:ext cx="1296988" cy="7905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971550" y="4652963"/>
              <a:ext cx="14398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1042988" y="4005263"/>
              <a:ext cx="1441450" cy="503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900113" y="2492375"/>
              <a:ext cx="935037" cy="865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827088" y="2420938"/>
              <a:ext cx="649287" cy="3603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971550" y="2060575"/>
              <a:ext cx="647700" cy="2889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1187450" y="1412874"/>
              <a:ext cx="3123406" cy="724179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 sz="1000">
                <a:latin typeface="+mn-lt"/>
                <a:ea typeface="+mn-ea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1619250" y="1038165"/>
              <a:ext cx="1008063" cy="7350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H="1">
              <a:off x="2484437" y="723840"/>
              <a:ext cx="1" cy="9049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31" name="Text Box 46"/>
            <p:cNvSpPr txBox="1">
              <a:spLocks noChangeArrowheads="1"/>
            </p:cNvSpPr>
            <p:nvPr/>
          </p:nvSpPr>
          <p:spPr bwMode="auto">
            <a:xfrm>
              <a:off x="4427538" y="117475"/>
              <a:ext cx="865187" cy="400110"/>
            </a:xfrm>
            <a:prstGeom prst="rect">
              <a:avLst/>
            </a:prstGeom>
            <a:solidFill>
              <a:srgbClr val="CC0066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zh-TW"/>
              </a:defPPr>
              <a:lvl1pPr algn="ctr" eaLnBrk="1" hangingPunct="1">
                <a:buFontTx/>
                <a:buNone/>
                <a:defRPr kumimoji="0" sz="1000">
                  <a:solidFill>
                    <a:srgbClr val="FFFFFF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  <a:ea typeface="新細明體" pitchFamily="18" charset="-120"/>
                </a:defRPr>
              </a:lvl9pPr>
            </a:lstStyle>
            <a:p>
              <a:r>
                <a:rPr lang="zh-TW" altLang="en-US" dirty="0"/>
                <a:t>新北市網</a:t>
              </a:r>
              <a:endParaRPr lang="en-US" altLang="zh-TW" dirty="0"/>
            </a:p>
            <a:p>
              <a:r>
                <a:rPr lang="en-US" altLang="zh-TW" dirty="0"/>
                <a:t>10G+2G</a:t>
              </a:r>
              <a:endParaRPr lang="zh-TW" altLang="en-US" dirty="0"/>
            </a:p>
          </p:txBody>
        </p:sp>
        <p:sp>
          <p:nvSpPr>
            <p:cNvPr id="32" name="Text Box 47"/>
            <p:cNvSpPr txBox="1">
              <a:spLocks noChangeArrowheads="1"/>
            </p:cNvSpPr>
            <p:nvPr/>
          </p:nvSpPr>
          <p:spPr bwMode="auto">
            <a:xfrm>
              <a:off x="6032500" y="200025"/>
              <a:ext cx="865188" cy="4001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0000"/>
                  </a:solidFill>
                </a:rPr>
                <a:t>基隆市網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 smtClean="0">
                  <a:solidFill>
                    <a:srgbClr val="FF0000"/>
                  </a:solidFill>
                </a:rPr>
                <a:t>4G+1G</a:t>
              </a:r>
              <a:endParaRPr kumimoji="0" lang="zh-TW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 Box 60"/>
            <p:cNvSpPr txBox="1">
              <a:spLocks noChangeArrowheads="1"/>
            </p:cNvSpPr>
            <p:nvPr/>
          </p:nvSpPr>
          <p:spPr bwMode="auto">
            <a:xfrm>
              <a:off x="8101013" y="1484313"/>
              <a:ext cx="865187" cy="4001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0000"/>
                  </a:solidFill>
                </a:rPr>
                <a:t>花蓮縣網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 smtClean="0">
                  <a:solidFill>
                    <a:srgbClr val="FF0000"/>
                  </a:solidFill>
                </a:rPr>
                <a:t>4G+1G</a:t>
              </a:r>
              <a:endParaRPr kumimoji="0" lang="zh-TW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 Box 61"/>
            <p:cNvSpPr txBox="1">
              <a:spLocks noChangeArrowheads="1"/>
            </p:cNvSpPr>
            <p:nvPr/>
          </p:nvSpPr>
          <p:spPr bwMode="auto">
            <a:xfrm>
              <a:off x="3201988" y="192088"/>
              <a:ext cx="865187" cy="400110"/>
            </a:xfrm>
            <a:prstGeom prst="rect">
              <a:avLst/>
            </a:prstGeom>
            <a:solidFill>
              <a:srgbClr val="CC0066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zh-TW"/>
              </a:defPPr>
              <a:lvl1pPr algn="ctr" eaLnBrk="1" hangingPunct="1">
                <a:buFontTx/>
                <a:buNone/>
                <a:defRPr kumimoji="0" sz="1000">
                  <a:solidFill>
                    <a:srgbClr val="FFFFFF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  <a:ea typeface="新細明體" pitchFamily="18" charset="-120"/>
                </a:defRPr>
              </a:lvl9pPr>
            </a:lstStyle>
            <a:p>
              <a:r>
                <a:rPr lang="zh-TW" altLang="en-US" dirty="0"/>
                <a:t>台北市網</a:t>
              </a:r>
              <a:endParaRPr lang="en-US" altLang="zh-TW" dirty="0"/>
            </a:p>
            <a:p>
              <a:r>
                <a:rPr lang="en-US" altLang="zh-TW" dirty="0"/>
                <a:t>10G+2G</a:t>
              </a:r>
              <a:endParaRPr lang="zh-TW" altLang="en-US" dirty="0"/>
            </a:p>
          </p:txBody>
        </p:sp>
        <p:sp>
          <p:nvSpPr>
            <p:cNvPr id="35" name="Text Box 62"/>
            <p:cNvSpPr txBox="1">
              <a:spLocks noChangeArrowheads="1"/>
            </p:cNvSpPr>
            <p:nvPr/>
          </p:nvSpPr>
          <p:spPr bwMode="auto">
            <a:xfrm>
              <a:off x="8027988" y="730250"/>
              <a:ext cx="865187" cy="4001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0000"/>
                  </a:solidFill>
                </a:rPr>
                <a:t>宜蘭縣網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 smtClean="0">
                  <a:solidFill>
                    <a:srgbClr val="FF0000"/>
                  </a:solidFill>
                </a:rPr>
                <a:t>10G+1G</a:t>
              </a:r>
              <a:endParaRPr kumimoji="0" lang="zh-TW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 Box 63"/>
            <p:cNvSpPr txBox="1">
              <a:spLocks noChangeArrowheads="1"/>
            </p:cNvSpPr>
            <p:nvPr/>
          </p:nvSpPr>
          <p:spPr bwMode="auto">
            <a:xfrm>
              <a:off x="2195513" y="348259"/>
              <a:ext cx="865187" cy="4001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0000"/>
                  </a:solidFill>
                </a:rPr>
                <a:t>連江縣網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>
                  <a:solidFill>
                    <a:srgbClr val="FF0000"/>
                  </a:solidFill>
                </a:rPr>
                <a:t>3</a:t>
              </a:r>
              <a:r>
                <a:rPr kumimoji="0" lang="en-US" altLang="zh-TW" sz="1000" dirty="0" smtClean="0">
                  <a:solidFill>
                    <a:srgbClr val="FF0000"/>
                  </a:solidFill>
                </a:rPr>
                <a:t>00M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 Box 64"/>
            <p:cNvSpPr txBox="1">
              <a:spLocks noChangeArrowheads="1"/>
            </p:cNvSpPr>
            <p:nvPr/>
          </p:nvSpPr>
          <p:spPr bwMode="auto">
            <a:xfrm>
              <a:off x="1258888" y="692150"/>
              <a:ext cx="865187" cy="4001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0000"/>
                  </a:solidFill>
                </a:rPr>
                <a:t>金門縣網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>
                  <a:solidFill>
                    <a:srgbClr val="FF0000"/>
                  </a:solidFill>
                </a:rPr>
                <a:t>5</a:t>
              </a:r>
              <a:r>
                <a:rPr kumimoji="0" lang="en-US" altLang="zh-TW" sz="1000" dirty="0" smtClean="0">
                  <a:solidFill>
                    <a:srgbClr val="FF0000"/>
                  </a:solidFill>
                </a:rPr>
                <a:t>00M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 Box 65"/>
            <p:cNvSpPr txBox="1">
              <a:spLocks noChangeArrowheads="1"/>
            </p:cNvSpPr>
            <p:nvPr/>
          </p:nvSpPr>
          <p:spPr bwMode="auto">
            <a:xfrm>
              <a:off x="323850" y="1125538"/>
              <a:ext cx="865188" cy="400110"/>
            </a:xfrm>
            <a:prstGeom prst="rect">
              <a:avLst/>
            </a:prstGeom>
            <a:solidFill>
              <a:srgbClr val="CC0066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zh-TW"/>
              </a:defPPr>
              <a:lvl1pPr algn="ctr" eaLnBrk="1" hangingPunct="1">
                <a:buFontTx/>
                <a:buNone/>
                <a:defRPr kumimoji="0" sz="1000">
                  <a:solidFill>
                    <a:srgbClr val="FFFFFF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  <a:ea typeface="新細明體" pitchFamily="18" charset="-120"/>
                </a:defRPr>
              </a:lvl9pPr>
            </a:lstStyle>
            <a:p>
              <a:r>
                <a:rPr lang="zh-TW" altLang="en-US" dirty="0"/>
                <a:t>桃園縣網</a:t>
              </a:r>
              <a:endParaRPr lang="en-US" altLang="zh-TW" dirty="0"/>
            </a:p>
            <a:p>
              <a:r>
                <a:rPr lang="en-US" altLang="zh-TW" dirty="0"/>
                <a:t>10G+2G</a:t>
              </a:r>
              <a:endParaRPr lang="zh-TW" altLang="en-US" dirty="0"/>
            </a:p>
          </p:txBody>
        </p:sp>
        <p:sp>
          <p:nvSpPr>
            <p:cNvPr id="39" name="Text Box 66"/>
            <p:cNvSpPr txBox="1">
              <a:spLocks noChangeArrowheads="1"/>
            </p:cNvSpPr>
            <p:nvPr/>
          </p:nvSpPr>
          <p:spPr bwMode="auto">
            <a:xfrm>
              <a:off x="179388" y="1773238"/>
              <a:ext cx="865187" cy="4001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0000"/>
                  </a:solidFill>
                </a:rPr>
                <a:t>新竹縣網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 smtClean="0">
                  <a:solidFill>
                    <a:srgbClr val="FF0000"/>
                  </a:solidFill>
                </a:rPr>
                <a:t>10G+1G</a:t>
              </a:r>
              <a:endParaRPr kumimoji="0" lang="zh-TW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 Box 67"/>
            <p:cNvSpPr txBox="1">
              <a:spLocks noChangeArrowheads="1"/>
            </p:cNvSpPr>
            <p:nvPr/>
          </p:nvSpPr>
          <p:spPr bwMode="auto">
            <a:xfrm>
              <a:off x="179388" y="2492375"/>
              <a:ext cx="865187" cy="4001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0000"/>
                  </a:solidFill>
                </a:rPr>
                <a:t>新竹市網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 smtClean="0">
                  <a:solidFill>
                    <a:srgbClr val="FF0000"/>
                  </a:solidFill>
                </a:rPr>
                <a:t>10G+1G</a:t>
              </a:r>
              <a:endParaRPr kumimoji="0" lang="zh-TW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 Box 68"/>
            <p:cNvSpPr txBox="1">
              <a:spLocks noChangeArrowheads="1"/>
            </p:cNvSpPr>
            <p:nvPr/>
          </p:nvSpPr>
          <p:spPr bwMode="auto">
            <a:xfrm>
              <a:off x="177800" y="3216275"/>
              <a:ext cx="865188" cy="4001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0000"/>
                  </a:solidFill>
                </a:rPr>
                <a:t>苗栗縣網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 smtClean="0">
                  <a:solidFill>
                    <a:srgbClr val="FF0000"/>
                  </a:solidFill>
                </a:rPr>
                <a:t>10G+1G</a:t>
              </a:r>
              <a:endParaRPr kumimoji="0" lang="zh-TW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 Box 70"/>
            <p:cNvSpPr txBox="1">
              <a:spLocks noChangeArrowheads="1"/>
            </p:cNvSpPr>
            <p:nvPr/>
          </p:nvSpPr>
          <p:spPr bwMode="auto">
            <a:xfrm>
              <a:off x="322263" y="3860800"/>
              <a:ext cx="865187" cy="4001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0000"/>
                  </a:solidFill>
                </a:rPr>
                <a:t>雲林縣網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 smtClean="0">
                  <a:solidFill>
                    <a:srgbClr val="FF0000"/>
                  </a:solidFill>
                </a:rPr>
                <a:t>10G+1G</a:t>
              </a:r>
              <a:endParaRPr kumimoji="0" lang="zh-TW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 Box 71"/>
            <p:cNvSpPr txBox="1">
              <a:spLocks noChangeArrowheads="1"/>
            </p:cNvSpPr>
            <p:nvPr/>
          </p:nvSpPr>
          <p:spPr bwMode="auto">
            <a:xfrm>
              <a:off x="323850" y="4508500"/>
              <a:ext cx="865188" cy="4001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0000"/>
                  </a:solidFill>
                </a:rPr>
                <a:t>嘉義市網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 smtClean="0">
                  <a:solidFill>
                    <a:srgbClr val="FF0000"/>
                  </a:solidFill>
                </a:rPr>
                <a:t>10G+1G</a:t>
              </a:r>
              <a:endParaRPr kumimoji="0" lang="zh-TW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 Box 72"/>
            <p:cNvSpPr txBox="1">
              <a:spLocks noChangeArrowheads="1"/>
            </p:cNvSpPr>
            <p:nvPr/>
          </p:nvSpPr>
          <p:spPr bwMode="auto">
            <a:xfrm>
              <a:off x="539750" y="5229225"/>
              <a:ext cx="865188" cy="4001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0000"/>
                  </a:solidFill>
                </a:rPr>
                <a:t>嘉義縣網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 smtClean="0">
                  <a:solidFill>
                    <a:srgbClr val="FF0000"/>
                  </a:solidFill>
                </a:rPr>
                <a:t>10G+1G</a:t>
              </a:r>
              <a:endParaRPr kumimoji="0" lang="zh-TW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 Box 73"/>
            <p:cNvSpPr txBox="1">
              <a:spLocks noChangeArrowheads="1"/>
            </p:cNvSpPr>
            <p:nvPr/>
          </p:nvSpPr>
          <p:spPr bwMode="auto">
            <a:xfrm>
              <a:off x="827088" y="5881688"/>
              <a:ext cx="938212" cy="400110"/>
            </a:xfrm>
            <a:prstGeom prst="rect">
              <a:avLst/>
            </a:prstGeom>
            <a:solidFill>
              <a:srgbClr val="CC0066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FFFF"/>
                  </a:solidFill>
                </a:rPr>
                <a:t>台南市</a:t>
              </a:r>
              <a:r>
                <a:rPr kumimoji="0" lang="zh-TW" altLang="en-US" sz="1000" dirty="0" smtClean="0">
                  <a:solidFill>
                    <a:srgbClr val="FFFFFF"/>
                  </a:solidFill>
                </a:rPr>
                <a:t>網</a:t>
              </a:r>
              <a:endParaRPr kumimoji="0" lang="en-US" altLang="zh-TW" sz="1000" dirty="0">
                <a:solidFill>
                  <a:srgbClr val="FFFFFF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 smtClean="0">
                  <a:solidFill>
                    <a:srgbClr val="FFFFFF"/>
                  </a:solidFill>
                </a:rPr>
                <a:t>10G+2G</a:t>
              </a:r>
              <a:endParaRPr kumimoji="0" lang="zh-TW" alt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46" name="Text Box 75"/>
            <p:cNvSpPr txBox="1">
              <a:spLocks noChangeArrowheads="1"/>
            </p:cNvSpPr>
            <p:nvPr/>
          </p:nvSpPr>
          <p:spPr bwMode="auto">
            <a:xfrm>
              <a:off x="5050897" y="5930133"/>
              <a:ext cx="865188" cy="4001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0000"/>
                  </a:solidFill>
                </a:rPr>
                <a:t>澎湖縣網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>
                  <a:solidFill>
                    <a:srgbClr val="FF0000"/>
                  </a:solidFill>
                </a:rPr>
                <a:t>5</a:t>
              </a:r>
              <a:r>
                <a:rPr kumimoji="0" lang="en-US" altLang="zh-TW" sz="1000" dirty="0" smtClean="0">
                  <a:solidFill>
                    <a:srgbClr val="FF0000"/>
                  </a:solidFill>
                </a:rPr>
                <a:t>00M</a:t>
              </a:r>
              <a:endParaRPr kumimoji="0" lang="zh-TW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 Box 76"/>
            <p:cNvSpPr txBox="1">
              <a:spLocks noChangeArrowheads="1"/>
            </p:cNvSpPr>
            <p:nvPr/>
          </p:nvSpPr>
          <p:spPr bwMode="auto">
            <a:xfrm>
              <a:off x="3598069" y="6034999"/>
              <a:ext cx="938212" cy="400110"/>
            </a:xfrm>
            <a:prstGeom prst="rect">
              <a:avLst/>
            </a:prstGeom>
            <a:solidFill>
              <a:srgbClr val="CC0066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FFFF"/>
                  </a:solidFill>
                </a:rPr>
                <a:t>高雄市</a:t>
              </a:r>
              <a:r>
                <a:rPr kumimoji="0" lang="zh-TW" altLang="en-US" sz="1000" dirty="0" smtClean="0">
                  <a:solidFill>
                    <a:srgbClr val="FFFFFF"/>
                  </a:solidFill>
                </a:rPr>
                <a:t>網</a:t>
              </a:r>
              <a:endParaRPr kumimoji="0" lang="en-US" altLang="zh-TW" sz="1000" dirty="0">
                <a:solidFill>
                  <a:srgbClr val="FFFFFF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 smtClean="0">
                  <a:solidFill>
                    <a:srgbClr val="FFFFFF"/>
                  </a:solidFill>
                </a:rPr>
                <a:t>10G+2G</a:t>
              </a:r>
              <a:endParaRPr kumimoji="0" lang="zh-TW" alt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48" name="Text Box 78"/>
            <p:cNvSpPr txBox="1">
              <a:spLocks noChangeArrowheads="1"/>
            </p:cNvSpPr>
            <p:nvPr/>
          </p:nvSpPr>
          <p:spPr bwMode="auto">
            <a:xfrm>
              <a:off x="6731000" y="5949950"/>
              <a:ext cx="865188" cy="4001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0000"/>
                  </a:solidFill>
                </a:rPr>
                <a:t>屏東縣網</a:t>
              </a:r>
              <a:r>
                <a:rPr kumimoji="0" lang="en-US" altLang="zh-TW" sz="1000" dirty="0">
                  <a:solidFill>
                    <a:srgbClr val="FF0000"/>
                  </a:solidFill>
                </a:rPr>
                <a:t/>
              </a:r>
              <a:br>
                <a:rPr kumimoji="0" lang="en-US" altLang="zh-TW" sz="1000" dirty="0">
                  <a:solidFill>
                    <a:srgbClr val="FF0000"/>
                  </a:solidFill>
                </a:rPr>
              </a:br>
              <a:r>
                <a:rPr kumimoji="0" lang="en-US" altLang="zh-TW" sz="1000" dirty="0" smtClean="0">
                  <a:solidFill>
                    <a:srgbClr val="FF0000"/>
                  </a:solidFill>
                </a:rPr>
                <a:t>10G+1G</a:t>
              </a:r>
              <a:endParaRPr kumimoji="0" lang="zh-TW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 Box 79"/>
            <p:cNvSpPr txBox="1">
              <a:spLocks noChangeArrowheads="1"/>
            </p:cNvSpPr>
            <p:nvPr/>
          </p:nvSpPr>
          <p:spPr bwMode="auto">
            <a:xfrm>
              <a:off x="7451725" y="5229225"/>
              <a:ext cx="865188" cy="4001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0000"/>
                  </a:solidFill>
                </a:rPr>
                <a:t>台東縣網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 smtClean="0">
                  <a:solidFill>
                    <a:srgbClr val="FF0000"/>
                  </a:solidFill>
                </a:rPr>
                <a:t>4G+1G</a:t>
              </a:r>
              <a:endParaRPr kumimoji="0" lang="zh-TW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 Box 80"/>
            <p:cNvSpPr txBox="1">
              <a:spLocks noChangeArrowheads="1"/>
            </p:cNvSpPr>
            <p:nvPr/>
          </p:nvSpPr>
          <p:spPr bwMode="auto">
            <a:xfrm>
              <a:off x="8029575" y="2275731"/>
              <a:ext cx="936625" cy="400110"/>
            </a:xfrm>
            <a:prstGeom prst="rect">
              <a:avLst/>
            </a:prstGeom>
            <a:solidFill>
              <a:srgbClr val="CC0066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FFFF"/>
                  </a:solidFill>
                </a:rPr>
                <a:t>台中市</a:t>
              </a:r>
              <a:r>
                <a:rPr kumimoji="0" lang="zh-TW" altLang="en-US" sz="1000" dirty="0" smtClean="0">
                  <a:solidFill>
                    <a:srgbClr val="FFFFFF"/>
                  </a:solidFill>
                </a:rPr>
                <a:t>網</a:t>
              </a:r>
              <a:endParaRPr kumimoji="0" lang="en-US" altLang="zh-TW" sz="1000" dirty="0">
                <a:solidFill>
                  <a:srgbClr val="FFFFFF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 smtClean="0">
                  <a:solidFill>
                    <a:srgbClr val="FFFFFF"/>
                  </a:solidFill>
                </a:rPr>
                <a:t>10G+2G</a:t>
              </a:r>
              <a:endParaRPr kumimoji="0" lang="zh-TW" alt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51" name="Text Box 82"/>
            <p:cNvSpPr txBox="1">
              <a:spLocks noChangeArrowheads="1"/>
            </p:cNvSpPr>
            <p:nvPr/>
          </p:nvSpPr>
          <p:spPr bwMode="auto">
            <a:xfrm>
              <a:off x="7956550" y="4508500"/>
              <a:ext cx="865188" cy="4001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0000"/>
                  </a:solidFill>
                </a:rPr>
                <a:t>南投縣網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 smtClean="0">
                  <a:solidFill>
                    <a:srgbClr val="FF0000"/>
                  </a:solidFill>
                </a:rPr>
                <a:t>10G+1G</a:t>
              </a:r>
              <a:endParaRPr kumimoji="0" lang="zh-TW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52" name="Text Box 83"/>
            <p:cNvSpPr txBox="1">
              <a:spLocks noChangeArrowheads="1"/>
            </p:cNvSpPr>
            <p:nvPr/>
          </p:nvSpPr>
          <p:spPr bwMode="auto">
            <a:xfrm>
              <a:off x="8027988" y="3644900"/>
              <a:ext cx="865187" cy="4001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000" dirty="0">
                  <a:solidFill>
                    <a:srgbClr val="FF0000"/>
                  </a:solidFill>
                </a:rPr>
                <a:t>彰化縣網</a:t>
              </a:r>
              <a:endParaRPr kumimoji="0" lang="en-US" altLang="zh-TW" sz="1000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000" dirty="0" smtClean="0">
                  <a:solidFill>
                    <a:srgbClr val="FF0000"/>
                  </a:solidFill>
                </a:rPr>
                <a:t>10G+1G</a:t>
              </a:r>
              <a:endParaRPr kumimoji="0" lang="zh-TW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53" name="Line 5"/>
            <p:cNvSpPr>
              <a:spLocks noChangeShapeType="1"/>
            </p:cNvSpPr>
            <p:nvPr/>
          </p:nvSpPr>
          <p:spPr bwMode="auto">
            <a:xfrm flipH="1">
              <a:off x="4425950" y="538337"/>
              <a:ext cx="381001" cy="1608137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 sz="1000">
                <a:latin typeface="+mn-lt"/>
                <a:ea typeface="+mn-ea"/>
              </a:endParaRPr>
            </a:p>
          </p:txBody>
        </p:sp>
        <p:sp>
          <p:nvSpPr>
            <p:cNvPr id="54" name="Line 19"/>
            <p:cNvSpPr>
              <a:spLocks noChangeShapeType="1"/>
            </p:cNvSpPr>
            <p:nvPr/>
          </p:nvSpPr>
          <p:spPr bwMode="auto">
            <a:xfrm flipV="1">
              <a:off x="1762124" y="3803825"/>
              <a:ext cx="2413001" cy="2201759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 sz="1000">
                <a:latin typeface="+mn-lt"/>
                <a:ea typeface="+mn-ea"/>
              </a:endParaRPr>
            </a:p>
          </p:txBody>
        </p:sp>
      </p:grpSp>
      <p:grpSp>
        <p:nvGrpSpPr>
          <p:cNvPr id="65" name="群組 64"/>
          <p:cNvGrpSpPr/>
          <p:nvPr/>
        </p:nvGrpSpPr>
        <p:grpSpPr>
          <a:xfrm>
            <a:off x="1393028" y="944154"/>
            <a:ext cx="6023771" cy="4719698"/>
            <a:chOff x="1403350" y="882650"/>
            <a:chExt cx="5976938" cy="4719698"/>
          </a:xfrm>
        </p:grpSpPr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1835150" y="2565400"/>
              <a:ext cx="1223963" cy="576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67" name="Line 30"/>
            <p:cNvSpPr>
              <a:spLocks noChangeShapeType="1"/>
            </p:cNvSpPr>
            <p:nvPr/>
          </p:nvSpPr>
          <p:spPr bwMode="auto">
            <a:xfrm flipV="1">
              <a:off x="1908175" y="3141663"/>
              <a:ext cx="1150938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68" name="Line 31"/>
            <p:cNvSpPr>
              <a:spLocks noChangeShapeType="1"/>
            </p:cNvSpPr>
            <p:nvPr/>
          </p:nvSpPr>
          <p:spPr bwMode="auto">
            <a:xfrm>
              <a:off x="4427538" y="1268413"/>
              <a:ext cx="0" cy="10080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69" name="Line 32"/>
            <p:cNvSpPr>
              <a:spLocks noChangeShapeType="1"/>
            </p:cNvSpPr>
            <p:nvPr/>
          </p:nvSpPr>
          <p:spPr bwMode="auto">
            <a:xfrm flipH="1">
              <a:off x="4500563" y="1196975"/>
              <a:ext cx="1079500" cy="10795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70" name="Line 33"/>
            <p:cNvSpPr>
              <a:spLocks noChangeShapeType="1"/>
            </p:cNvSpPr>
            <p:nvPr/>
          </p:nvSpPr>
          <p:spPr bwMode="auto">
            <a:xfrm flipH="1">
              <a:off x="4500563" y="1681521"/>
              <a:ext cx="1574007" cy="5949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71" name="Line 34"/>
            <p:cNvSpPr>
              <a:spLocks noChangeShapeType="1"/>
            </p:cNvSpPr>
            <p:nvPr/>
          </p:nvSpPr>
          <p:spPr bwMode="auto">
            <a:xfrm flipH="1" flipV="1">
              <a:off x="4716463" y="2276475"/>
              <a:ext cx="1225816" cy="47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72" name="Line 36"/>
            <p:cNvSpPr>
              <a:spLocks noChangeShapeType="1"/>
            </p:cNvSpPr>
            <p:nvPr/>
          </p:nvSpPr>
          <p:spPr bwMode="auto">
            <a:xfrm flipH="1" flipV="1">
              <a:off x="5580063" y="3068638"/>
              <a:ext cx="790574" cy="1208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73" name="Line 37"/>
            <p:cNvSpPr>
              <a:spLocks noChangeShapeType="1"/>
            </p:cNvSpPr>
            <p:nvPr/>
          </p:nvSpPr>
          <p:spPr bwMode="auto">
            <a:xfrm flipH="1" flipV="1">
              <a:off x="4932363" y="4005263"/>
              <a:ext cx="1152525" cy="5032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74" name="Line 38"/>
            <p:cNvSpPr>
              <a:spLocks noChangeShapeType="1"/>
            </p:cNvSpPr>
            <p:nvPr/>
          </p:nvSpPr>
          <p:spPr bwMode="auto">
            <a:xfrm flipH="1" flipV="1">
              <a:off x="4427538" y="4005263"/>
              <a:ext cx="865187" cy="12239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75" name="Line 39"/>
            <p:cNvSpPr>
              <a:spLocks noChangeShapeType="1"/>
            </p:cNvSpPr>
            <p:nvPr/>
          </p:nvSpPr>
          <p:spPr bwMode="auto">
            <a:xfrm flipV="1">
              <a:off x="3563938" y="4005263"/>
              <a:ext cx="647700" cy="12239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76" name="Line 40"/>
            <p:cNvSpPr>
              <a:spLocks noChangeShapeType="1"/>
            </p:cNvSpPr>
            <p:nvPr/>
          </p:nvSpPr>
          <p:spPr bwMode="auto">
            <a:xfrm flipV="1">
              <a:off x="2771775" y="4005263"/>
              <a:ext cx="1152525" cy="5032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77" name="Line 41"/>
            <p:cNvSpPr>
              <a:spLocks noChangeShapeType="1"/>
            </p:cNvSpPr>
            <p:nvPr/>
          </p:nvSpPr>
          <p:spPr bwMode="auto">
            <a:xfrm>
              <a:off x="2484438" y="1916113"/>
              <a:ext cx="574675" cy="11525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78" name="Text Box 48"/>
            <p:cNvSpPr txBox="1">
              <a:spLocks noChangeArrowheads="1"/>
            </p:cNvSpPr>
            <p:nvPr/>
          </p:nvSpPr>
          <p:spPr bwMode="auto">
            <a:xfrm>
              <a:off x="6109492" y="1504485"/>
              <a:ext cx="1008063" cy="40011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/>
                <a:t>宜蘭</a:t>
              </a:r>
              <a:r>
                <a:rPr kumimoji="0" lang="zh-TW" altLang="en-US" sz="1000" dirty="0" smtClean="0"/>
                <a:t>大學</a:t>
              </a:r>
              <a:r>
                <a:rPr kumimoji="0" lang="en-US" altLang="zh-TW" sz="1000" dirty="0" smtClean="0"/>
                <a:t/>
              </a:r>
              <a:br>
                <a:rPr kumimoji="0" lang="en-US" altLang="zh-TW" sz="1000" dirty="0" smtClean="0"/>
              </a:br>
              <a:r>
                <a:rPr kumimoji="0" lang="en-US" altLang="zh-TW" sz="1000" dirty="0" smtClean="0"/>
                <a:t>20G</a:t>
              </a:r>
              <a:endParaRPr kumimoji="0" lang="en-US" altLang="zh-TW" sz="1000" dirty="0"/>
            </a:p>
          </p:txBody>
        </p:sp>
        <p:sp>
          <p:nvSpPr>
            <p:cNvPr id="79" name="Text Box 49"/>
            <p:cNvSpPr txBox="1">
              <a:spLocks noChangeArrowheads="1"/>
            </p:cNvSpPr>
            <p:nvPr/>
          </p:nvSpPr>
          <p:spPr bwMode="auto">
            <a:xfrm>
              <a:off x="5075238" y="882650"/>
              <a:ext cx="938212" cy="40011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/>
                <a:t>政治</a:t>
              </a:r>
              <a:r>
                <a:rPr kumimoji="0" lang="zh-TW" altLang="en-US" sz="1000" dirty="0" smtClean="0"/>
                <a:t>大學</a:t>
              </a:r>
              <a:r>
                <a:rPr kumimoji="0" lang="en-US" altLang="zh-TW" sz="1000" dirty="0" smtClean="0"/>
                <a:t/>
              </a:r>
              <a:br>
                <a:rPr kumimoji="0" lang="en-US" altLang="zh-TW" sz="1000" dirty="0" smtClean="0"/>
              </a:br>
              <a:r>
                <a:rPr kumimoji="0" lang="en-US" altLang="zh-TW" sz="1000" dirty="0" smtClean="0"/>
                <a:t>20G</a:t>
              </a:r>
              <a:endParaRPr kumimoji="0" lang="en-US" altLang="zh-TW" sz="1000" dirty="0"/>
            </a:p>
          </p:txBody>
        </p:sp>
        <p:sp>
          <p:nvSpPr>
            <p:cNvPr id="80" name="Text Box 50"/>
            <p:cNvSpPr txBox="1">
              <a:spLocks noChangeArrowheads="1"/>
            </p:cNvSpPr>
            <p:nvPr/>
          </p:nvSpPr>
          <p:spPr bwMode="auto">
            <a:xfrm>
              <a:off x="4000500" y="1196975"/>
              <a:ext cx="1008063" cy="40011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 smtClean="0"/>
                <a:t>教育部</a:t>
              </a:r>
              <a:r>
                <a:rPr kumimoji="0" lang="en-US" altLang="zh-TW" sz="1000" dirty="0" smtClean="0"/>
                <a:t/>
              </a:r>
              <a:br>
                <a:rPr kumimoji="0" lang="en-US" altLang="zh-TW" sz="1000" dirty="0" smtClean="0"/>
              </a:br>
              <a:r>
                <a:rPr kumimoji="0" lang="en-US" altLang="zh-TW" sz="1000" dirty="0" smtClean="0"/>
                <a:t>10G</a:t>
              </a:r>
              <a:endParaRPr kumimoji="0" lang="zh-TW" altLang="en-US" sz="1000" dirty="0"/>
            </a:p>
          </p:txBody>
        </p:sp>
        <p:sp>
          <p:nvSpPr>
            <p:cNvPr id="81" name="Text Box 51"/>
            <p:cNvSpPr txBox="1">
              <a:spLocks noChangeArrowheads="1"/>
            </p:cNvSpPr>
            <p:nvPr/>
          </p:nvSpPr>
          <p:spPr bwMode="auto">
            <a:xfrm>
              <a:off x="5958154" y="2215832"/>
              <a:ext cx="1079500" cy="40011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/>
                <a:t>東華</a:t>
              </a:r>
              <a:r>
                <a:rPr kumimoji="0" lang="zh-TW" altLang="en-US" sz="1000" dirty="0" smtClean="0"/>
                <a:t>大學</a:t>
              </a:r>
              <a:r>
                <a:rPr kumimoji="0" lang="en-US" altLang="zh-TW" sz="1000" dirty="0" smtClean="0"/>
                <a:t/>
              </a:r>
              <a:br>
                <a:rPr kumimoji="0" lang="en-US" altLang="zh-TW" sz="1000" dirty="0" smtClean="0"/>
              </a:br>
              <a:r>
                <a:rPr kumimoji="0" lang="en-US" altLang="zh-TW" sz="1000" dirty="0" smtClean="0"/>
                <a:t>20G</a:t>
              </a:r>
              <a:endParaRPr kumimoji="0" lang="zh-TW" altLang="en-US" sz="1000" dirty="0"/>
            </a:p>
          </p:txBody>
        </p:sp>
        <p:sp>
          <p:nvSpPr>
            <p:cNvPr id="82" name="Text Box 53"/>
            <p:cNvSpPr txBox="1">
              <a:spLocks noChangeArrowheads="1"/>
            </p:cNvSpPr>
            <p:nvPr/>
          </p:nvSpPr>
          <p:spPr bwMode="auto">
            <a:xfrm>
              <a:off x="6372225" y="3037240"/>
              <a:ext cx="1008063" cy="40011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/>
                <a:t>中興</a:t>
              </a:r>
              <a:r>
                <a:rPr kumimoji="0" lang="zh-TW" altLang="en-US" sz="1000" dirty="0" smtClean="0"/>
                <a:t>大學</a:t>
              </a:r>
              <a:r>
                <a:rPr kumimoji="0" lang="en-US" altLang="zh-TW" sz="1000" dirty="0" smtClean="0"/>
                <a:t/>
              </a:r>
              <a:br>
                <a:rPr kumimoji="0" lang="en-US" altLang="zh-TW" sz="1000" dirty="0" smtClean="0"/>
              </a:br>
              <a:r>
                <a:rPr kumimoji="0" lang="en-US" altLang="zh-TW" sz="1000" dirty="0" smtClean="0"/>
                <a:t>20G</a:t>
              </a:r>
              <a:endParaRPr kumimoji="0" lang="zh-TW" altLang="en-US" sz="1000" dirty="0"/>
            </a:p>
          </p:txBody>
        </p:sp>
        <p:sp>
          <p:nvSpPr>
            <p:cNvPr id="83" name="Text Box 54"/>
            <p:cNvSpPr txBox="1">
              <a:spLocks noChangeArrowheads="1"/>
            </p:cNvSpPr>
            <p:nvPr/>
          </p:nvSpPr>
          <p:spPr bwMode="auto">
            <a:xfrm>
              <a:off x="5651500" y="4508500"/>
              <a:ext cx="1008063" cy="40011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/>
                <a:t>台東</a:t>
              </a:r>
              <a:r>
                <a:rPr kumimoji="0" lang="zh-TW" altLang="en-US" sz="1000" dirty="0" smtClean="0"/>
                <a:t>大學</a:t>
              </a:r>
              <a:r>
                <a:rPr kumimoji="0" lang="en-US" altLang="zh-TW" sz="1000" dirty="0" smtClean="0"/>
                <a:t/>
              </a:r>
              <a:br>
                <a:rPr kumimoji="0" lang="en-US" altLang="zh-TW" sz="1000" dirty="0" smtClean="0"/>
              </a:br>
              <a:r>
                <a:rPr kumimoji="0" lang="en-US" altLang="zh-TW" sz="1000" dirty="0" smtClean="0"/>
                <a:t>10G</a:t>
              </a:r>
              <a:endParaRPr kumimoji="0" lang="zh-TW" altLang="en-US" sz="1000" dirty="0"/>
            </a:p>
          </p:txBody>
        </p:sp>
        <p:sp>
          <p:nvSpPr>
            <p:cNvPr id="84" name="Text Box 55"/>
            <p:cNvSpPr txBox="1">
              <a:spLocks noChangeArrowheads="1"/>
            </p:cNvSpPr>
            <p:nvPr/>
          </p:nvSpPr>
          <p:spPr bwMode="auto">
            <a:xfrm>
              <a:off x="4716463" y="5202238"/>
              <a:ext cx="1008062" cy="40011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 smtClean="0"/>
                <a:t>中山大學</a:t>
              </a:r>
              <a:r>
                <a:rPr kumimoji="0" lang="en-US" altLang="zh-TW" sz="1000" dirty="0" smtClean="0"/>
                <a:t/>
              </a:r>
              <a:br>
                <a:rPr kumimoji="0" lang="en-US" altLang="zh-TW" sz="1000" dirty="0" smtClean="0"/>
              </a:br>
              <a:r>
                <a:rPr kumimoji="0" lang="en-US" altLang="zh-TW" sz="1000" dirty="0" smtClean="0"/>
                <a:t>20G</a:t>
              </a:r>
              <a:endParaRPr kumimoji="0" lang="zh-TW" altLang="en-US" sz="1000" dirty="0"/>
            </a:p>
          </p:txBody>
        </p:sp>
        <p:sp>
          <p:nvSpPr>
            <p:cNvPr id="85" name="Text Box 56"/>
            <p:cNvSpPr txBox="1">
              <a:spLocks noChangeArrowheads="1"/>
            </p:cNvSpPr>
            <p:nvPr/>
          </p:nvSpPr>
          <p:spPr bwMode="auto">
            <a:xfrm>
              <a:off x="3059113" y="5202238"/>
              <a:ext cx="1008062" cy="40011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/>
                <a:t>成大</a:t>
              </a:r>
              <a:r>
                <a:rPr kumimoji="0" lang="zh-TW" altLang="en-US" sz="1000" dirty="0" smtClean="0"/>
                <a:t>大學</a:t>
              </a:r>
              <a:r>
                <a:rPr kumimoji="0" lang="en-US" altLang="zh-TW" sz="1000" dirty="0" smtClean="0"/>
                <a:t/>
              </a:r>
              <a:br>
                <a:rPr kumimoji="0" lang="en-US" altLang="zh-TW" sz="1000" dirty="0" smtClean="0"/>
              </a:br>
              <a:r>
                <a:rPr kumimoji="0" lang="en-US" altLang="zh-TW" sz="1000" dirty="0" smtClean="0"/>
                <a:t>20G</a:t>
              </a:r>
              <a:endParaRPr kumimoji="0" lang="zh-TW" altLang="en-US" sz="1000" dirty="0"/>
            </a:p>
          </p:txBody>
        </p:sp>
        <p:sp>
          <p:nvSpPr>
            <p:cNvPr id="86" name="Text Box 57"/>
            <p:cNvSpPr txBox="1">
              <a:spLocks noChangeArrowheads="1"/>
            </p:cNvSpPr>
            <p:nvPr/>
          </p:nvSpPr>
          <p:spPr bwMode="auto">
            <a:xfrm>
              <a:off x="2124075" y="4437063"/>
              <a:ext cx="1008063" cy="40011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/>
                <a:t>中正</a:t>
              </a:r>
              <a:r>
                <a:rPr kumimoji="0" lang="zh-TW" altLang="en-US" sz="1000" dirty="0" smtClean="0"/>
                <a:t>大學</a:t>
              </a:r>
              <a:r>
                <a:rPr kumimoji="0" lang="en-US" altLang="zh-TW" sz="1000" dirty="0" smtClean="0"/>
                <a:t/>
              </a:r>
              <a:br>
                <a:rPr kumimoji="0" lang="en-US" altLang="zh-TW" sz="1000" dirty="0" smtClean="0"/>
              </a:br>
              <a:r>
                <a:rPr kumimoji="0" lang="en-US" altLang="zh-TW" sz="1000" dirty="0" smtClean="0"/>
                <a:t>20G</a:t>
              </a:r>
              <a:endParaRPr kumimoji="0" lang="zh-TW" altLang="en-US" sz="1000" dirty="0"/>
            </a:p>
          </p:txBody>
        </p:sp>
        <p:sp>
          <p:nvSpPr>
            <p:cNvPr id="87" name="Text Box 58"/>
            <p:cNvSpPr txBox="1">
              <a:spLocks noChangeArrowheads="1"/>
            </p:cNvSpPr>
            <p:nvPr/>
          </p:nvSpPr>
          <p:spPr bwMode="auto">
            <a:xfrm>
              <a:off x="1476375" y="3573463"/>
              <a:ext cx="1008063" cy="400110"/>
            </a:xfrm>
            <a:prstGeom prst="rect">
              <a:avLst/>
            </a:prstGeom>
            <a:solidFill>
              <a:srgbClr val="CCFFCC"/>
            </a:solidFill>
            <a:ln w="19050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 smtClean="0"/>
                <a:t>清華大學</a:t>
              </a:r>
              <a:r>
                <a:rPr kumimoji="0" lang="en-US" altLang="zh-TW" sz="1000" dirty="0" smtClean="0"/>
                <a:t/>
              </a:r>
              <a:br>
                <a:rPr kumimoji="0" lang="en-US" altLang="zh-TW" sz="1000" dirty="0" smtClean="0"/>
              </a:br>
              <a:r>
                <a:rPr kumimoji="0" lang="en-US" altLang="zh-TW" sz="1000" dirty="0" smtClean="0"/>
                <a:t>20G</a:t>
              </a:r>
              <a:endParaRPr kumimoji="0" lang="zh-TW" altLang="en-US" sz="1000" dirty="0"/>
            </a:p>
          </p:txBody>
        </p:sp>
        <p:sp>
          <p:nvSpPr>
            <p:cNvPr id="88" name="Text Box 59"/>
            <p:cNvSpPr txBox="1">
              <a:spLocks noChangeArrowheads="1"/>
            </p:cNvSpPr>
            <p:nvPr/>
          </p:nvSpPr>
          <p:spPr bwMode="auto">
            <a:xfrm>
              <a:off x="1979613" y="1628775"/>
              <a:ext cx="1008062" cy="40011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/>
                <a:t>中央</a:t>
              </a:r>
              <a:r>
                <a:rPr kumimoji="0" lang="zh-TW" altLang="en-US" sz="1000" dirty="0" smtClean="0"/>
                <a:t>大學</a:t>
              </a:r>
              <a:r>
                <a:rPr kumimoji="0" lang="en-US" altLang="zh-TW" sz="1000" dirty="0" smtClean="0"/>
                <a:t/>
              </a:r>
              <a:br>
                <a:rPr kumimoji="0" lang="en-US" altLang="zh-TW" sz="1000" dirty="0" smtClean="0"/>
              </a:br>
              <a:r>
                <a:rPr kumimoji="0" lang="en-US" altLang="zh-TW" sz="1000" dirty="0" smtClean="0"/>
                <a:t>20G</a:t>
              </a:r>
              <a:endParaRPr kumimoji="0" lang="zh-TW" altLang="en-US" sz="1000" dirty="0"/>
            </a:p>
          </p:txBody>
        </p:sp>
        <p:sp>
          <p:nvSpPr>
            <p:cNvPr id="89" name="Text Box 69"/>
            <p:cNvSpPr txBox="1">
              <a:spLocks noChangeArrowheads="1"/>
            </p:cNvSpPr>
            <p:nvPr/>
          </p:nvSpPr>
          <p:spPr bwMode="auto">
            <a:xfrm>
              <a:off x="1403350" y="2276475"/>
              <a:ext cx="1008063" cy="40011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/>
                <a:t>交通</a:t>
              </a:r>
              <a:r>
                <a:rPr kumimoji="0" lang="zh-TW" altLang="en-US" sz="1000" dirty="0" smtClean="0"/>
                <a:t>大學</a:t>
              </a:r>
              <a:r>
                <a:rPr kumimoji="0" lang="en-US" altLang="zh-TW" sz="1000" dirty="0" smtClean="0"/>
                <a:t/>
              </a:r>
              <a:br>
                <a:rPr kumimoji="0" lang="en-US" altLang="zh-TW" sz="1000" dirty="0" smtClean="0"/>
              </a:br>
              <a:r>
                <a:rPr kumimoji="0" lang="en-US" altLang="zh-TW" sz="1000" dirty="0" smtClean="0"/>
                <a:t>20G</a:t>
              </a:r>
              <a:endParaRPr kumimoji="0" lang="zh-TW" altLang="en-US" sz="1000" dirty="0"/>
            </a:p>
          </p:txBody>
        </p:sp>
        <p:sp>
          <p:nvSpPr>
            <p:cNvPr id="90" name="Text Box 53"/>
            <p:cNvSpPr txBox="1">
              <a:spLocks noChangeArrowheads="1"/>
            </p:cNvSpPr>
            <p:nvPr/>
          </p:nvSpPr>
          <p:spPr bwMode="auto">
            <a:xfrm>
              <a:off x="6372225" y="3716338"/>
              <a:ext cx="1008063" cy="40011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 smtClean="0"/>
                <a:t>暨南大學</a:t>
              </a:r>
              <a:r>
                <a:rPr kumimoji="0" lang="en-US" altLang="zh-TW" sz="1000" dirty="0" smtClean="0"/>
                <a:t/>
              </a:r>
              <a:br>
                <a:rPr kumimoji="0" lang="en-US" altLang="zh-TW" sz="1000" dirty="0" smtClean="0"/>
              </a:br>
              <a:r>
                <a:rPr kumimoji="0" lang="en-US" altLang="zh-TW" sz="1000" dirty="0" smtClean="0"/>
                <a:t>20G</a:t>
              </a:r>
              <a:endParaRPr kumimoji="0" lang="zh-TW" altLang="en-US" sz="1000" dirty="0"/>
            </a:p>
          </p:txBody>
        </p:sp>
        <p:sp>
          <p:nvSpPr>
            <p:cNvPr id="91" name="Line 36"/>
            <p:cNvSpPr>
              <a:spLocks noChangeShapeType="1"/>
            </p:cNvSpPr>
            <p:nvPr/>
          </p:nvSpPr>
          <p:spPr bwMode="auto">
            <a:xfrm flipH="1" flipV="1">
              <a:off x="5580063" y="3141663"/>
              <a:ext cx="792162" cy="719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92" name="Line 41"/>
            <p:cNvSpPr>
              <a:spLocks noChangeShapeType="1"/>
            </p:cNvSpPr>
            <p:nvPr/>
          </p:nvSpPr>
          <p:spPr bwMode="auto">
            <a:xfrm>
              <a:off x="3419475" y="1341438"/>
              <a:ext cx="936625" cy="9350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000"/>
            </a:p>
          </p:txBody>
        </p:sp>
        <p:sp>
          <p:nvSpPr>
            <p:cNvPr id="93" name="Text Box 59"/>
            <p:cNvSpPr txBox="1">
              <a:spLocks noChangeArrowheads="1"/>
            </p:cNvSpPr>
            <p:nvPr/>
          </p:nvSpPr>
          <p:spPr bwMode="auto">
            <a:xfrm>
              <a:off x="2770982" y="1121173"/>
              <a:ext cx="1008062" cy="40011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 smtClean="0"/>
                <a:t>台灣大學</a:t>
              </a:r>
              <a:r>
                <a:rPr kumimoji="0" lang="en-US" altLang="zh-TW" sz="1000" dirty="0" smtClean="0"/>
                <a:t/>
              </a:r>
              <a:br>
                <a:rPr kumimoji="0" lang="en-US" altLang="zh-TW" sz="1000" dirty="0" smtClean="0"/>
              </a:br>
              <a:r>
                <a:rPr kumimoji="0" lang="en-US" altLang="zh-TW" sz="1000" dirty="0" smtClean="0"/>
                <a:t>30G</a:t>
              </a:r>
              <a:endParaRPr kumimoji="0" lang="en-US" altLang="zh-TW" sz="1000" dirty="0"/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2989767" y="2277336"/>
            <a:ext cx="2612702" cy="1803778"/>
            <a:chOff x="3059113" y="2276475"/>
            <a:chExt cx="2520950" cy="1614646"/>
          </a:xfrm>
        </p:grpSpPr>
        <p:sp>
          <p:nvSpPr>
            <p:cNvPr id="56" name="Oval 42"/>
            <p:cNvSpPr>
              <a:spLocks noChangeArrowheads="1"/>
            </p:cNvSpPr>
            <p:nvPr/>
          </p:nvSpPr>
          <p:spPr bwMode="auto">
            <a:xfrm>
              <a:off x="3492500" y="2420938"/>
              <a:ext cx="1727200" cy="1368425"/>
            </a:xfrm>
            <a:prstGeom prst="ellipse">
              <a:avLst/>
            </a:prstGeom>
            <a:noFill/>
            <a:ln w="47625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TW" altLang="en-US" sz="1000"/>
            </a:p>
          </p:txBody>
        </p:sp>
        <p:sp>
          <p:nvSpPr>
            <p:cNvPr id="57" name="Text Box 44"/>
            <p:cNvSpPr txBox="1">
              <a:spLocks noChangeArrowheads="1"/>
            </p:cNvSpPr>
            <p:nvPr/>
          </p:nvSpPr>
          <p:spPr bwMode="auto">
            <a:xfrm>
              <a:off x="4572000" y="2924175"/>
              <a:ext cx="1008063" cy="246221"/>
            </a:xfrm>
            <a:prstGeom prst="rect">
              <a:avLst/>
            </a:prstGeom>
            <a:solidFill>
              <a:srgbClr val="FFFF99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/>
                <a:t>台中</a:t>
              </a:r>
            </a:p>
          </p:txBody>
        </p:sp>
        <p:sp>
          <p:nvSpPr>
            <p:cNvPr id="58" name="Text Box 45"/>
            <p:cNvSpPr txBox="1">
              <a:spLocks noChangeArrowheads="1"/>
            </p:cNvSpPr>
            <p:nvPr/>
          </p:nvSpPr>
          <p:spPr bwMode="auto">
            <a:xfrm>
              <a:off x="3924300" y="3644900"/>
              <a:ext cx="1008063" cy="246221"/>
            </a:xfrm>
            <a:prstGeom prst="rect">
              <a:avLst/>
            </a:prstGeom>
            <a:solidFill>
              <a:srgbClr val="FFFF99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/>
                <a:t>台南</a:t>
              </a:r>
            </a:p>
          </p:txBody>
        </p:sp>
        <p:sp>
          <p:nvSpPr>
            <p:cNvPr id="59" name="Text Box 84"/>
            <p:cNvSpPr txBox="1">
              <a:spLocks noChangeArrowheads="1"/>
            </p:cNvSpPr>
            <p:nvPr/>
          </p:nvSpPr>
          <p:spPr bwMode="auto">
            <a:xfrm>
              <a:off x="3851275" y="2276475"/>
              <a:ext cx="1008063" cy="246221"/>
            </a:xfrm>
            <a:prstGeom prst="rect">
              <a:avLst/>
            </a:prstGeom>
            <a:solidFill>
              <a:srgbClr val="FFFF99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/>
                <a:t>台北</a:t>
              </a:r>
            </a:p>
          </p:txBody>
        </p:sp>
        <p:sp>
          <p:nvSpPr>
            <p:cNvPr id="60" name="Text Box 85"/>
            <p:cNvSpPr txBox="1">
              <a:spLocks noChangeArrowheads="1"/>
            </p:cNvSpPr>
            <p:nvPr/>
          </p:nvSpPr>
          <p:spPr bwMode="auto">
            <a:xfrm>
              <a:off x="3059113" y="2924175"/>
              <a:ext cx="1008062" cy="246221"/>
            </a:xfrm>
            <a:prstGeom prst="rect">
              <a:avLst/>
            </a:prstGeom>
            <a:solidFill>
              <a:srgbClr val="FFFF99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zh-TW" altLang="en-US" sz="1000" dirty="0"/>
                <a:t>新竹</a:t>
              </a:r>
            </a:p>
          </p:txBody>
        </p:sp>
        <p:sp>
          <p:nvSpPr>
            <p:cNvPr id="61" name="Text Box 87"/>
            <p:cNvSpPr txBox="1">
              <a:spLocks noChangeArrowheads="1"/>
            </p:cNvSpPr>
            <p:nvPr/>
          </p:nvSpPr>
          <p:spPr bwMode="auto">
            <a:xfrm>
              <a:off x="4984750" y="2520950"/>
              <a:ext cx="445762" cy="220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r>
                <a:rPr lang="en-US" altLang="zh-TW" sz="1000" dirty="0" smtClean="0"/>
                <a:t>100G</a:t>
              </a:r>
              <a:endParaRPr lang="en-US" altLang="zh-TW" sz="1000" dirty="0"/>
            </a:p>
          </p:txBody>
        </p:sp>
        <p:sp>
          <p:nvSpPr>
            <p:cNvPr id="62" name="Text Box 88"/>
            <p:cNvSpPr txBox="1">
              <a:spLocks noChangeArrowheads="1"/>
            </p:cNvSpPr>
            <p:nvPr/>
          </p:nvSpPr>
          <p:spPr bwMode="auto">
            <a:xfrm>
              <a:off x="3276600" y="2492375"/>
              <a:ext cx="445762" cy="220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r>
                <a:rPr lang="en-US" altLang="zh-TW" sz="1000" dirty="0" smtClean="0"/>
                <a:t>100G</a:t>
              </a:r>
              <a:endParaRPr lang="en-US" altLang="zh-TW" sz="1000" dirty="0"/>
            </a:p>
          </p:txBody>
        </p:sp>
        <p:sp>
          <p:nvSpPr>
            <p:cNvPr id="63" name="Text Box 89"/>
            <p:cNvSpPr txBox="1">
              <a:spLocks noChangeArrowheads="1"/>
            </p:cNvSpPr>
            <p:nvPr/>
          </p:nvSpPr>
          <p:spPr bwMode="auto">
            <a:xfrm>
              <a:off x="3348038" y="3500438"/>
              <a:ext cx="445762" cy="220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r>
                <a:rPr lang="en-US" altLang="zh-TW" sz="1000" dirty="0" smtClean="0"/>
                <a:t>100G</a:t>
              </a:r>
              <a:endParaRPr lang="en-US" altLang="zh-TW" sz="1000" dirty="0"/>
            </a:p>
          </p:txBody>
        </p:sp>
        <p:sp>
          <p:nvSpPr>
            <p:cNvPr id="64" name="Text Box 90"/>
            <p:cNvSpPr txBox="1">
              <a:spLocks noChangeArrowheads="1"/>
            </p:cNvSpPr>
            <p:nvPr/>
          </p:nvSpPr>
          <p:spPr bwMode="auto">
            <a:xfrm>
              <a:off x="5003800" y="3429000"/>
              <a:ext cx="445762" cy="220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r>
                <a:rPr lang="en-US" altLang="zh-TW" sz="1000" dirty="0" smtClean="0"/>
                <a:t>100G</a:t>
              </a:r>
              <a:endParaRPr lang="en-US" altLang="zh-TW" sz="1000" dirty="0"/>
            </a:p>
          </p:txBody>
        </p:sp>
      </p:grpSp>
      <p:sp>
        <p:nvSpPr>
          <p:cNvPr id="96" name="文字方塊 95"/>
          <p:cNvSpPr txBox="1"/>
          <p:nvPr/>
        </p:nvSpPr>
        <p:spPr>
          <a:xfrm>
            <a:off x="7308850" y="67184"/>
            <a:ext cx="1835149" cy="58477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縣市教育網路中心</a:t>
            </a:r>
            <a:endParaRPr lang="en-US" altLang="zh-TW" sz="16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1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1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未來</a:t>
            </a:r>
            <a:r>
              <a:rPr lang="en-US" altLang="zh-TW" sz="1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100G</a:t>
            </a:r>
            <a:r>
              <a:rPr lang="zh-TW" altLang="en-US" sz="1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完成</a:t>
            </a:r>
            <a:r>
              <a:rPr lang="en-US" altLang="zh-TW" sz="1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16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7" name="投影片編號版面配置區 3"/>
          <p:cNvSpPr txBox="1">
            <a:spLocks/>
          </p:cNvSpPr>
          <p:nvPr/>
        </p:nvSpPr>
        <p:spPr>
          <a:xfrm>
            <a:off x="7020272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ct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dirty="0" smtClean="0"/>
              <a:t>12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658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331</Words>
  <Application>Microsoft Office PowerPoint</Application>
  <PresentationFormat>如螢幕大小 (4:3)</PresentationFormat>
  <Paragraphs>157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Arial Unicode MS</vt:lpstr>
      <vt:lpstr>新細明體</vt:lpstr>
      <vt:lpstr>標楷體</vt:lpstr>
      <vt:lpstr>Arial</vt:lpstr>
      <vt:lpstr>Calibri</vt:lpstr>
      <vt:lpstr>Times New Roman</vt:lpstr>
      <vt:lpstr>Office 佈景主題</vt:lpstr>
      <vt:lpstr>臺灣學術網路(TANet) IPv6 推動進度統計</vt:lpstr>
      <vt:lpstr>PowerPoint 簡報</vt:lpstr>
      <vt:lpstr>PowerPoint 簡報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moejsmpc</cp:lastModifiedBy>
  <cp:revision>272</cp:revision>
  <cp:lastPrinted>2015-04-14T11:52:40Z</cp:lastPrinted>
  <dcterms:created xsi:type="dcterms:W3CDTF">2014-06-23T10:31:46Z</dcterms:created>
  <dcterms:modified xsi:type="dcterms:W3CDTF">2015-07-15T09:18:03Z</dcterms:modified>
</cp:coreProperties>
</file>