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2"/>
  </p:notesMasterIdLst>
  <p:handoutMasterIdLst>
    <p:handoutMasterId r:id="rId43"/>
  </p:handoutMasterIdLst>
  <p:sldIdLst>
    <p:sldId id="256" r:id="rId2"/>
    <p:sldId id="504" r:id="rId3"/>
    <p:sldId id="595" r:id="rId4"/>
    <p:sldId id="568" r:id="rId5"/>
    <p:sldId id="598" r:id="rId6"/>
    <p:sldId id="603" r:id="rId7"/>
    <p:sldId id="599" r:id="rId8"/>
    <p:sldId id="600" r:id="rId9"/>
    <p:sldId id="611" r:id="rId10"/>
    <p:sldId id="601" r:id="rId11"/>
    <p:sldId id="602" r:id="rId12"/>
    <p:sldId id="607" r:id="rId13"/>
    <p:sldId id="622" r:id="rId14"/>
    <p:sldId id="616" r:id="rId15"/>
    <p:sldId id="605" r:id="rId16"/>
    <p:sldId id="635" r:id="rId17"/>
    <p:sldId id="636" r:id="rId18"/>
    <p:sldId id="637" r:id="rId19"/>
    <p:sldId id="609" r:id="rId20"/>
    <p:sldId id="608" r:id="rId21"/>
    <p:sldId id="613" r:id="rId22"/>
    <p:sldId id="612" r:id="rId23"/>
    <p:sldId id="614" r:id="rId24"/>
    <p:sldId id="615" r:id="rId25"/>
    <p:sldId id="618" r:id="rId26"/>
    <p:sldId id="617" r:id="rId27"/>
    <p:sldId id="624" r:id="rId28"/>
    <p:sldId id="625" r:id="rId29"/>
    <p:sldId id="623" r:id="rId30"/>
    <p:sldId id="632" r:id="rId31"/>
    <p:sldId id="634" r:id="rId32"/>
    <p:sldId id="631" r:id="rId33"/>
    <p:sldId id="633" r:id="rId34"/>
    <p:sldId id="626" r:id="rId35"/>
    <p:sldId id="627" r:id="rId36"/>
    <p:sldId id="628" r:id="rId37"/>
    <p:sldId id="629" r:id="rId38"/>
    <p:sldId id="630" r:id="rId39"/>
    <p:sldId id="537" r:id="rId40"/>
    <p:sldId id="621" r:id="rId41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666699"/>
    <a:srgbClr val="B95E3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3680" autoAdjust="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74B3D-AA43-4A2E-B4C9-9F83C8FF959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</dgm:pt>
    <dgm:pt modelId="{304B8F51-D474-4379-BB8B-CA82474CC09C}">
      <dgm:prSet phldrT="[文本]" custT="1"/>
      <dgm:spPr/>
      <dgm:t>
        <a:bodyPr/>
        <a:lstStyle/>
        <a:p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用户需求</a:t>
          </a:r>
          <a:endParaRPr lang="zh-CN" alt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201D63-FC79-408E-B0A2-C92C2B11EB30}" type="parTrans" cxnId="{5A93E98C-8244-4CFC-8D43-430B8F636CB0}">
      <dgm:prSet/>
      <dgm:spPr/>
      <dgm:t>
        <a:bodyPr/>
        <a:lstStyle/>
        <a:p>
          <a:endParaRPr lang="zh-CN" altLang="en-US"/>
        </a:p>
      </dgm:t>
    </dgm:pt>
    <dgm:pt modelId="{5A4FBF1E-444A-4CDC-9887-35681F76B8D2}" type="sibTrans" cxnId="{5A93E98C-8244-4CFC-8D43-430B8F636CB0}">
      <dgm:prSet/>
      <dgm:spPr/>
      <dgm:t>
        <a:bodyPr/>
        <a:lstStyle/>
        <a:p>
          <a:endParaRPr lang="zh-CN" altLang="en-US"/>
        </a:p>
      </dgm:t>
    </dgm:pt>
    <dgm:pt modelId="{0C1EB0AB-C4AB-48F3-9393-5934355E99B8}">
      <dgm:prSet phldrT="[文本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即时通讯：</a:t>
          </a:r>
          <a:endParaRPr lang="en-US" altLang="zh-CN" dirty="0" smtClean="0"/>
        </a:p>
        <a:p>
          <a:r>
            <a:rPr lang="zh-CN" altLang="en-US" dirty="0" smtClean="0"/>
            <a:t>公众号、直达号、校园</a:t>
          </a:r>
          <a:r>
            <a:rPr lang="en-US" altLang="zh-CN" dirty="0" smtClean="0"/>
            <a:t>IM</a:t>
          </a:r>
          <a:endParaRPr lang="zh-CN" altLang="en-US" dirty="0"/>
        </a:p>
      </dgm:t>
    </dgm:pt>
    <dgm:pt modelId="{744063A7-F327-4D57-8DAB-400993937953}" type="parTrans" cxnId="{76993C79-D197-4443-8A0C-5FD3A08F8994}">
      <dgm:prSet/>
      <dgm:spPr/>
      <dgm:t>
        <a:bodyPr/>
        <a:lstStyle/>
        <a:p>
          <a:endParaRPr lang="zh-CN" altLang="en-US"/>
        </a:p>
      </dgm:t>
    </dgm:pt>
    <dgm:pt modelId="{EFBDABDE-6524-451A-988A-B2F01AB65AB5}" type="sibTrans" cxnId="{76993C79-D197-4443-8A0C-5FD3A08F8994}">
      <dgm:prSet/>
      <dgm:spPr/>
      <dgm:t>
        <a:bodyPr/>
        <a:lstStyle/>
        <a:p>
          <a:endParaRPr lang="zh-CN" altLang="en-US"/>
        </a:p>
      </dgm:t>
    </dgm:pt>
    <dgm:pt modelId="{B86206AA-1981-4560-AAAB-613A2A9EB8C9}">
      <dgm:prSet phldrT="[文本]" custT="1"/>
      <dgm:spPr/>
      <dgm:t>
        <a:bodyPr/>
        <a:lstStyle/>
        <a:p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系统模式</a:t>
          </a:r>
          <a:endParaRPr lang="zh-CN" alt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D082E3-A2D4-4AF7-8526-E0F894DAC1ED}" type="parTrans" cxnId="{63C937DD-0912-4774-AC6B-02A767C61E56}">
      <dgm:prSet/>
      <dgm:spPr/>
      <dgm:t>
        <a:bodyPr/>
        <a:lstStyle/>
        <a:p>
          <a:endParaRPr lang="zh-CN" altLang="en-US"/>
        </a:p>
      </dgm:t>
    </dgm:pt>
    <dgm:pt modelId="{CA46D2C4-620D-46EE-82B2-1D8C3424453A}" type="sibTrans" cxnId="{63C937DD-0912-4774-AC6B-02A767C61E56}">
      <dgm:prSet/>
      <dgm:spPr/>
      <dgm:t>
        <a:bodyPr/>
        <a:lstStyle/>
        <a:p>
          <a:endParaRPr lang="zh-CN" altLang="en-US"/>
        </a:p>
      </dgm:t>
    </dgm:pt>
    <dgm:pt modelId="{2941AB1B-21B0-4721-A404-34D25A76EC26}">
      <dgm:prSet phldrT="[文本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即时通讯：微信、手机</a:t>
          </a:r>
          <a:r>
            <a:rPr lang="en-US" altLang="zh-CN" dirty="0" smtClean="0"/>
            <a:t>QQ</a:t>
          </a:r>
          <a:endParaRPr lang="zh-CN" altLang="en-US" dirty="0"/>
        </a:p>
      </dgm:t>
    </dgm:pt>
    <dgm:pt modelId="{91660632-3BD7-480F-9DF3-15655F8AA154}" type="parTrans" cxnId="{AF8B5785-A1D8-4271-B306-7808A37BFDA3}">
      <dgm:prSet/>
      <dgm:spPr/>
      <dgm:t>
        <a:bodyPr/>
        <a:lstStyle/>
        <a:p>
          <a:endParaRPr lang="zh-CN" altLang="en-US"/>
        </a:p>
      </dgm:t>
    </dgm:pt>
    <dgm:pt modelId="{B3CE3B96-D5AB-4689-979E-3F17D908D462}" type="sibTrans" cxnId="{AF8B5785-A1D8-4271-B306-7808A37BFDA3}">
      <dgm:prSet/>
      <dgm:spPr/>
      <dgm:t>
        <a:bodyPr/>
        <a:lstStyle/>
        <a:p>
          <a:endParaRPr lang="zh-CN" altLang="en-US"/>
        </a:p>
      </dgm:t>
    </dgm:pt>
    <dgm:pt modelId="{BEC7CC8F-6DDD-4B1D-9860-7C794531F1D6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手机搜索：百度</a:t>
          </a:r>
          <a:endParaRPr lang="en-US" altLang="zh-CN" dirty="0" smtClean="0">
            <a:solidFill>
              <a:schemeClr val="tx1"/>
            </a:solidFill>
          </a:endParaRPr>
        </a:p>
      </dgm:t>
    </dgm:pt>
    <dgm:pt modelId="{A8AF6337-066D-4F17-A086-916CAE032FEA}" type="parTrans" cxnId="{98FB3ACF-A77A-48DF-8502-2A54B9B50F85}">
      <dgm:prSet/>
      <dgm:spPr/>
      <dgm:t>
        <a:bodyPr/>
        <a:lstStyle/>
        <a:p>
          <a:endParaRPr lang="zh-CN" altLang="en-US"/>
        </a:p>
      </dgm:t>
    </dgm:pt>
    <dgm:pt modelId="{E45086D7-0564-4529-AF6C-B8463473B208}" type="sibTrans" cxnId="{98FB3ACF-A77A-48DF-8502-2A54B9B50F85}">
      <dgm:prSet/>
      <dgm:spPr/>
      <dgm:t>
        <a:bodyPr/>
        <a:lstStyle/>
        <a:p>
          <a:endParaRPr lang="zh-CN" altLang="en-US"/>
        </a:p>
      </dgm:t>
    </dgm:pt>
    <dgm:pt modelId="{60E86AB5-13C7-415C-8624-9AEF2A4ADC87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网络新闻：门户网站</a:t>
          </a:r>
          <a:endParaRPr lang="en-US" altLang="zh-CN" dirty="0" smtClean="0">
            <a:solidFill>
              <a:schemeClr val="tx1"/>
            </a:solidFill>
          </a:endParaRPr>
        </a:p>
      </dgm:t>
    </dgm:pt>
    <dgm:pt modelId="{A90A82F2-4BDD-4EF6-9314-F7EC5B187E3D}" type="parTrans" cxnId="{E469862B-8457-49AE-B681-D333E4702B5C}">
      <dgm:prSet/>
      <dgm:spPr/>
      <dgm:t>
        <a:bodyPr/>
        <a:lstStyle/>
        <a:p>
          <a:endParaRPr lang="zh-CN" altLang="en-US"/>
        </a:p>
      </dgm:t>
    </dgm:pt>
    <dgm:pt modelId="{59B22CE7-990B-44B7-8909-C466D0BA5396}" type="sibTrans" cxnId="{E469862B-8457-49AE-B681-D333E4702B5C}">
      <dgm:prSet/>
      <dgm:spPr/>
      <dgm:t>
        <a:bodyPr/>
        <a:lstStyle/>
        <a:p>
          <a:endParaRPr lang="zh-CN" altLang="en-US"/>
        </a:p>
      </dgm:t>
    </dgm:pt>
    <dgm:pt modelId="{3BE1C17B-64EF-40B0-9C26-88492D97DA8B}">
      <dgm:prSet/>
      <dgm:spPr/>
      <dgm:t>
        <a:bodyPr/>
        <a:lstStyle/>
        <a:p>
          <a:r>
            <a:rPr lang="zh-CN" altLang="en-US" dirty="0" smtClean="0"/>
            <a:t>手机邮件：</a:t>
          </a:r>
          <a:r>
            <a:rPr lang="en-US" altLang="zh-CN" dirty="0" smtClean="0"/>
            <a:t>APP</a:t>
          </a:r>
          <a:r>
            <a:rPr lang="zh-CN" altLang="en-US" dirty="0" smtClean="0"/>
            <a:t>、客户端</a:t>
          </a:r>
          <a:endParaRPr lang="en-US" altLang="zh-CN" dirty="0" smtClean="0"/>
        </a:p>
      </dgm:t>
    </dgm:pt>
    <dgm:pt modelId="{C8AD8947-BC05-463B-90D0-EB427013A964}" type="parTrans" cxnId="{37EB66C1-ED6A-45DE-BB9E-707B77D15689}">
      <dgm:prSet/>
      <dgm:spPr/>
      <dgm:t>
        <a:bodyPr/>
        <a:lstStyle/>
        <a:p>
          <a:endParaRPr lang="zh-CN" altLang="en-US"/>
        </a:p>
      </dgm:t>
    </dgm:pt>
    <dgm:pt modelId="{0A0171D3-EC13-402D-89CB-755880349878}" type="sibTrans" cxnId="{37EB66C1-ED6A-45DE-BB9E-707B77D15689}">
      <dgm:prSet/>
      <dgm:spPr/>
      <dgm:t>
        <a:bodyPr/>
        <a:lstStyle/>
        <a:p>
          <a:endParaRPr lang="zh-CN" altLang="en-US"/>
        </a:p>
      </dgm:t>
    </dgm:pt>
    <dgm:pt modelId="{4DD1A699-4304-430B-A18F-51C844638912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手机搜索：</a:t>
          </a:r>
          <a:endParaRPr lang="en-US" altLang="zh-CN" dirty="0" smtClean="0">
            <a:solidFill>
              <a:schemeClr val="tx1"/>
            </a:solidFill>
          </a:endParaRPr>
        </a:p>
        <a:p>
          <a:r>
            <a:rPr lang="zh-CN" altLang="en-US" dirty="0" smtClean="0">
              <a:solidFill>
                <a:schemeClr val="tx1"/>
              </a:solidFill>
            </a:rPr>
            <a:t>网站</a:t>
          </a:r>
          <a:endParaRPr lang="en-US" altLang="zh-CN" dirty="0" smtClean="0">
            <a:solidFill>
              <a:schemeClr val="tx1"/>
            </a:solidFill>
          </a:endParaRPr>
        </a:p>
      </dgm:t>
    </dgm:pt>
    <dgm:pt modelId="{E86C5FC6-F164-40BD-AE41-B23D0E8B932C}" type="parTrans" cxnId="{BD2B50F5-E989-498D-85BF-7C678E3A2193}">
      <dgm:prSet/>
      <dgm:spPr/>
      <dgm:t>
        <a:bodyPr/>
        <a:lstStyle/>
        <a:p>
          <a:endParaRPr lang="zh-CN" altLang="en-US"/>
        </a:p>
      </dgm:t>
    </dgm:pt>
    <dgm:pt modelId="{25613DD9-1D44-4D3F-AF1D-29DED28C3E9E}" type="sibTrans" cxnId="{BD2B50F5-E989-498D-85BF-7C678E3A2193}">
      <dgm:prSet/>
      <dgm:spPr/>
      <dgm:t>
        <a:bodyPr/>
        <a:lstStyle/>
        <a:p>
          <a:endParaRPr lang="zh-CN" altLang="en-US"/>
        </a:p>
      </dgm:t>
    </dgm:pt>
    <dgm:pt modelId="{CAE38E96-DD9B-4C13-B1EF-F46A662F0C3E}">
      <dgm:prSet/>
      <dgm:spPr/>
      <dgm:t>
        <a:bodyPr/>
        <a:lstStyle/>
        <a:p>
          <a:r>
            <a:rPr lang="en-US" altLang="zh-CN" dirty="0" smtClean="0"/>
            <a:t>APP</a:t>
          </a:r>
          <a:r>
            <a:rPr lang="zh-CN" altLang="en-US" dirty="0" smtClean="0"/>
            <a:t>：邮件、</a:t>
          </a:r>
          <a:r>
            <a:rPr lang="en-US" altLang="zh-CN" dirty="0" smtClean="0"/>
            <a:t>OA</a:t>
          </a:r>
          <a:r>
            <a:rPr lang="zh-CN" altLang="en-US" dirty="0" smtClean="0"/>
            <a:t>、学习、</a:t>
          </a:r>
          <a:r>
            <a:rPr lang="en-US" altLang="zh-CN" dirty="0" err="1" smtClean="0"/>
            <a:t>Wifi</a:t>
          </a:r>
          <a:r>
            <a:rPr lang="zh-CN" altLang="en-US" dirty="0" smtClean="0"/>
            <a:t>接入、地图、</a:t>
          </a:r>
          <a:endParaRPr lang="en-US" altLang="zh-CN" dirty="0" smtClean="0"/>
        </a:p>
      </dgm:t>
    </dgm:pt>
    <dgm:pt modelId="{32E9B333-41F6-4861-B300-54F3BC76E772}" type="parTrans" cxnId="{8FB02F9A-57BC-4F68-9B17-665808C6C634}">
      <dgm:prSet/>
      <dgm:spPr/>
      <dgm:t>
        <a:bodyPr/>
        <a:lstStyle/>
        <a:p>
          <a:endParaRPr lang="zh-CN" altLang="en-US"/>
        </a:p>
      </dgm:t>
    </dgm:pt>
    <dgm:pt modelId="{BE07607B-7DB7-4E14-A5E6-406939D3CDAD}" type="sibTrans" cxnId="{8FB02F9A-57BC-4F68-9B17-665808C6C634}">
      <dgm:prSet/>
      <dgm:spPr/>
      <dgm:t>
        <a:bodyPr/>
        <a:lstStyle/>
        <a:p>
          <a:endParaRPr lang="zh-CN" altLang="en-US"/>
        </a:p>
      </dgm:t>
    </dgm:pt>
    <dgm:pt modelId="{B0AC05BA-8C35-4E36-A113-E50BD7BB33B5}">
      <dgm:prSet phldrT="[文本]" custT="1"/>
      <dgm:spPr/>
      <dgm:t>
        <a:bodyPr/>
        <a:lstStyle/>
        <a:p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移动应用</a:t>
          </a:r>
          <a:endParaRPr lang="zh-CN" alt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DFA9EC8-BD77-441C-9BC0-33CBB0C3C775}" type="parTrans" cxnId="{80E360B5-1F17-423D-8A40-E3F3CE2FA87D}">
      <dgm:prSet/>
      <dgm:spPr/>
      <dgm:t>
        <a:bodyPr/>
        <a:lstStyle/>
        <a:p>
          <a:endParaRPr lang="zh-CN" altLang="en-US"/>
        </a:p>
      </dgm:t>
    </dgm:pt>
    <dgm:pt modelId="{02F30A82-6952-43A4-B2F5-AE85EB2C8835}" type="sibTrans" cxnId="{80E360B5-1F17-423D-8A40-E3F3CE2FA87D}">
      <dgm:prSet/>
      <dgm:spPr/>
      <dgm:t>
        <a:bodyPr/>
        <a:lstStyle/>
        <a:p>
          <a:endParaRPr lang="zh-CN" altLang="en-US"/>
        </a:p>
      </dgm:t>
    </dgm:pt>
    <dgm:pt modelId="{E802C95F-D5C6-4FC6-8F03-A54916405EBD}">
      <dgm:prSet phldrT="[文本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社交网络接入第三方管理平台</a:t>
          </a:r>
          <a:endParaRPr lang="zh-CN" altLang="en-US" dirty="0"/>
        </a:p>
      </dgm:t>
    </dgm:pt>
    <dgm:pt modelId="{5FE12507-8C76-41BE-A203-561B1831D495}" type="parTrans" cxnId="{53D553E4-5C42-4FB8-ABA8-4DF449CAD4C2}">
      <dgm:prSet/>
      <dgm:spPr/>
      <dgm:t>
        <a:bodyPr/>
        <a:lstStyle/>
        <a:p>
          <a:endParaRPr lang="zh-CN" altLang="en-US"/>
        </a:p>
      </dgm:t>
    </dgm:pt>
    <dgm:pt modelId="{06BEB4CF-EFEF-4ED8-9A91-063D22986EE0}" type="sibTrans" cxnId="{53D553E4-5C42-4FB8-ABA8-4DF449CAD4C2}">
      <dgm:prSet/>
      <dgm:spPr/>
      <dgm:t>
        <a:bodyPr/>
        <a:lstStyle/>
        <a:p>
          <a:endParaRPr lang="zh-CN" altLang="en-US"/>
        </a:p>
      </dgm:t>
    </dgm:pt>
    <dgm:pt modelId="{3C1222AB-D6CF-4ECE-B110-BB6737DC7BBF}">
      <dgm:prSet phldrT="[文本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移动网页、轻应用</a:t>
          </a:r>
          <a:endParaRPr lang="zh-CN" altLang="en-US" dirty="0">
            <a:solidFill>
              <a:schemeClr val="tx1"/>
            </a:solidFill>
          </a:endParaRPr>
        </a:p>
      </dgm:t>
    </dgm:pt>
    <dgm:pt modelId="{B36B034D-FB5C-4511-AA0E-49ACC98FDB3C}" type="parTrans" cxnId="{6671E946-31AC-4AED-B4EE-283D9923DA56}">
      <dgm:prSet/>
      <dgm:spPr/>
      <dgm:t>
        <a:bodyPr/>
        <a:lstStyle/>
        <a:p>
          <a:endParaRPr lang="zh-CN" altLang="en-US"/>
        </a:p>
      </dgm:t>
    </dgm:pt>
    <dgm:pt modelId="{CD8A4AEF-3EAE-4BAF-9E6A-D41CDCEA918A}" type="sibTrans" cxnId="{6671E946-31AC-4AED-B4EE-283D9923DA56}">
      <dgm:prSet/>
      <dgm:spPr/>
      <dgm:t>
        <a:bodyPr/>
        <a:lstStyle/>
        <a:p>
          <a:endParaRPr lang="zh-CN" altLang="en-US"/>
        </a:p>
      </dgm:t>
    </dgm:pt>
    <dgm:pt modelId="{5A9EF9FF-5F13-45FA-8625-E26472E655A8}">
      <dgm:prSet phldrT="[文本]"/>
      <dgm:spPr/>
      <dgm:t>
        <a:bodyPr/>
        <a:lstStyle/>
        <a:p>
          <a:r>
            <a:rPr lang="zh-CN" altLang="en-US" dirty="0" smtClean="0"/>
            <a:t>学校</a:t>
          </a:r>
          <a:r>
            <a:rPr lang="en-US" altLang="zh-CN" dirty="0" smtClean="0"/>
            <a:t>APP</a:t>
          </a:r>
          <a:endParaRPr lang="zh-CN" altLang="en-US" dirty="0"/>
        </a:p>
      </dgm:t>
    </dgm:pt>
    <dgm:pt modelId="{D1265740-50F7-4ABC-BA9A-87F2F7DEE84F}" type="parTrans" cxnId="{64213C75-6D53-4FFD-A135-9B40E19520DC}">
      <dgm:prSet/>
      <dgm:spPr/>
      <dgm:t>
        <a:bodyPr/>
        <a:lstStyle/>
        <a:p>
          <a:endParaRPr lang="zh-CN" altLang="en-US"/>
        </a:p>
      </dgm:t>
    </dgm:pt>
    <dgm:pt modelId="{BA644EA6-7225-4934-BB87-D5ED2DCFD9B1}" type="sibTrans" cxnId="{64213C75-6D53-4FFD-A135-9B40E19520DC}">
      <dgm:prSet/>
      <dgm:spPr/>
      <dgm:t>
        <a:bodyPr/>
        <a:lstStyle/>
        <a:p>
          <a:endParaRPr lang="zh-CN" altLang="en-US"/>
        </a:p>
      </dgm:t>
    </dgm:pt>
    <dgm:pt modelId="{EB8E9D6A-EEAC-4212-B34F-B8C49609F052}" type="pres">
      <dgm:prSet presAssocID="{1EE74B3D-AA43-4A2E-B4C9-9F83C8FF9594}" presName="theList" presStyleCnt="0">
        <dgm:presLayoutVars>
          <dgm:dir/>
          <dgm:animLvl val="lvl"/>
          <dgm:resizeHandles val="exact"/>
        </dgm:presLayoutVars>
      </dgm:prSet>
      <dgm:spPr/>
    </dgm:pt>
    <dgm:pt modelId="{FDF670A1-81A3-4A89-AD16-D92A0CB7BAE1}" type="pres">
      <dgm:prSet presAssocID="{304B8F51-D474-4379-BB8B-CA82474CC09C}" presName="compNode" presStyleCnt="0"/>
      <dgm:spPr/>
    </dgm:pt>
    <dgm:pt modelId="{20CD4E00-B1F5-4678-BE97-1FE125AB7361}" type="pres">
      <dgm:prSet presAssocID="{304B8F51-D474-4379-BB8B-CA82474CC09C}" presName="aNode" presStyleLbl="bgShp" presStyleIdx="0" presStyleCnt="3"/>
      <dgm:spPr/>
      <dgm:t>
        <a:bodyPr/>
        <a:lstStyle/>
        <a:p>
          <a:endParaRPr lang="zh-CN" altLang="en-US"/>
        </a:p>
      </dgm:t>
    </dgm:pt>
    <dgm:pt modelId="{AB38108B-E8E1-4ED6-9FF9-ABFBE4F8E158}" type="pres">
      <dgm:prSet presAssocID="{304B8F51-D474-4379-BB8B-CA82474CC09C}" presName="textNode" presStyleLbl="bgShp" presStyleIdx="0" presStyleCnt="3"/>
      <dgm:spPr/>
      <dgm:t>
        <a:bodyPr/>
        <a:lstStyle/>
        <a:p>
          <a:endParaRPr lang="zh-CN" altLang="en-US"/>
        </a:p>
      </dgm:t>
    </dgm:pt>
    <dgm:pt modelId="{4AEBA607-99DB-4F60-ACD9-9D9607B85EA4}" type="pres">
      <dgm:prSet presAssocID="{304B8F51-D474-4379-BB8B-CA82474CC09C}" presName="compChildNode" presStyleCnt="0"/>
      <dgm:spPr/>
    </dgm:pt>
    <dgm:pt modelId="{DE45F69F-70F7-4172-9185-00DC9B10D80A}" type="pres">
      <dgm:prSet presAssocID="{304B8F51-D474-4379-BB8B-CA82474CC09C}" presName="theInnerList" presStyleCnt="0"/>
      <dgm:spPr/>
    </dgm:pt>
    <dgm:pt modelId="{B8B8C632-E8ED-4E46-97C5-7067C4B7024C}" type="pres">
      <dgm:prSet presAssocID="{2941AB1B-21B0-4721-A404-34D25A76EC26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4F3A20-6F25-496A-BB98-012984809BEB}" type="pres">
      <dgm:prSet presAssocID="{2941AB1B-21B0-4721-A404-34D25A76EC26}" presName="aSpace2" presStyleCnt="0"/>
      <dgm:spPr/>
    </dgm:pt>
    <dgm:pt modelId="{9E51768B-C8E7-4B15-918F-178529FA47D9}" type="pres">
      <dgm:prSet presAssocID="{BEC7CC8F-6DDD-4B1D-9860-7C794531F1D6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A7D1ED-2B99-4A1D-86AC-A2E7838525E6}" type="pres">
      <dgm:prSet presAssocID="{BEC7CC8F-6DDD-4B1D-9860-7C794531F1D6}" presName="aSpace2" presStyleCnt="0"/>
      <dgm:spPr/>
    </dgm:pt>
    <dgm:pt modelId="{2EAF97F9-23D1-4BE6-9BFC-A26CB84ADE51}" type="pres">
      <dgm:prSet presAssocID="{60E86AB5-13C7-415C-8624-9AEF2A4ADC87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CFF61F-5987-4327-985D-9CAB4010867F}" type="pres">
      <dgm:prSet presAssocID="{60E86AB5-13C7-415C-8624-9AEF2A4ADC87}" presName="aSpace2" presStyleCnt="0"/>
      <dgm:spPr/>
    </dgm:pt>
    <dgm:pt modelId="{98BA2BAE-4BCF-40C0-AC19-ED5D04EDFDE5}" type="pres">
      <dgm:prSet presAssocID="{3BE1C17B-64EF-40B0-9C26-88492D97DA8B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D81AA3-91A8-4084-9383-7FB944B43653}" type="pres">
      <dgm:prSet presAssocID="{304B8F51-D474-4379-BB8B-CA82474CC09C}" presName="aSpace" presStyleCnt="0"/>
      <dgm:spPr/>
    </dgm:pt>
    <dgm:pt modelId="{B1AEC555-3BA7-4C56-894B-F59E7E97DAC8}" type="pres">
      <dgm:prSet presAssocID="{B0AC05BA-8C35-4E36-A113-E50BD7BB33B5}" presName="compNode" presStyleCnt="0"/>
      <dgm:spPr/>
    </dgm:pt>
    <dgm:pt modelId="{64AA280C-CE19-47A7-8FAC-027A79291D89}" type="pres">
      <dgm:prSet presAssocID="{B0AC05BA-8C35-4E36-A113-E50BD7BB33B5}" presName="aNode" presStyleLbl="bgShp" presStyleIdx="1" presStyleCnt="3"/>
      <dgm:spPr/>
      <dgm:t>
        <a:bodyPr/>
        <a:lstStyle/>
        <a:p>
          <a:endParaRPr lang="zh-CN" altLang="en-US"/>
        </a:p>
      </dgm:t>
    </dgm:pt>
    <dgm:pt modelId="{2F490880-F382-493A-A12D-0187796DA9CC}" type="pres">
      <dgm:prSet presAssocID="{B0AC05BA-8C35-4E36-A113-E50BD7BB33B5}" presName="textNode" presStyleLbl="bgShp" presStyleIdx="1" presStyleCnt="3"/>
      <dgm:spPr/>
      <dgm:t>
        <a:bodyPr/>
        <a:lstStyle/>
        <a:p>
          <a:endParaRPr lang="zh-CN" altLang="en-US"/>
        </a:p>
      </dgm:t>
    </dgm:pt>
    <dgm:pt modelId="{46C8E8C5-99C8-43D4-9685-1ADFCFF7E547}" type="pres">
      <dgm:prSet presAssocID="{B0AC05BA-8C35-4E36-A113-E50BD7BB33B5}" presName="compChildNode" presStyleCnt="0"/>
      <dgm:spPr/>
    </dgm:pt>
    <dgm:pt modelId="{91A21F98-A5D1-4C88-9CFB-17FF6D626241}" type="pres">
      <dgm:prSet presAssocID="{B0AC05BA-8C35-4E36-A113-E50BD7BB33B5}" presName="theInnerList" presStyleCnt="0"/>
      <dgm:spPr/>
    </dgm:pt>
    <dgm:pt modelId="{2727BEE9-7DD8-4C8E-8275-A175100BB432}" type="pres">
      <dgm:prSet presAssocID="{0C1EB0AB-C4AB-48F3-9393-5934355E99B8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E74AFB-B541-4A80-AF5D-ED8052ADD108}" type="pres">
      <dgm:prSet presAssocID="{0C1EB0AB-C4AB-48F3-9393-5934355E99B8}" presName="aSpace2" presStyleCnt="0"/>
      <dgm:spPr/>
    </dgm:pt>
    <dgm:pt modelId="{F3C54652-01C6-4141-AD61-C4B09E1FD153}" type="pres">
      <dgm:prSet presAssocID="{4DD1A699-4304-430B-A18F-51C844638912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DD536C-F1FA-4345-9B81-6151484EDD8A}" type="pres">
      <dgm:prSet presAssocID="{4DD1A699-4304-430B-A18F-51C844638912}" presName="aSpace2" presStyleCnt="0"/>
      <dgm:spPr/>
    </dgm:pt>
    <dgm:pt modelId="{556B3A09-7034-47AB-8F66-9E8870147362}" type="pres">
      <dgm:prSet presAssocID="{CAE38E96-DD9B-4C13-B1EF-F46A662F0C3E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9B8F56-A4D5-4D73-8D50-4EBF86D193C6}" type="pres">
      <dgm:prSet presAssocID="{B0AC05BA-8C35-4E36-A113-E50BD7BB33B5}" presName="aSpace" presStyleCnt="0"/>
      <dgm:spPr/>
    </dgm:pt>
    <dgm:pt modelId="{285FCED8-1658-4A66-81C9-658D097FE106}" type="pres">
      <dgm:prSet presAssocID="{B86206AA-1981-4560-AAAB-613A2A9EB8C9}" presName="compNode" presStyleCnt="0"/>
      <dgm:spPr/>
    </dgm:pt>
    <dgm:pt modelId="{5DD629A3-5102-48C1-A424-5C23BBD528F4}" type="pres">
      <dgm:prSet presAssocID="{B86206AA-1981-4560-AAAB-613A2A9EB8C9}" presName="aNode" presStyleLbl="bgShp" presStyleIdx="2" presStyleCnt="3"/>
      <dgm:spPr/>
      <dgm:t>
        <a:bodyPr/>
        <a:lstStyle/>
        <a:p>
          <a:endParaRPr lang="zh-CN" altLang="en-US"/>
        </a:p>
      </dgm:t>
    </dgm:pt>
    <dgm:pt modelId="{490945DB-AB49-4D0D-8C8D-EB9B955FE423}" type="pres">
      <dgm:prSet presAssocID="{B86206AA-1981-4560-AAAB-613A2A9EB8C9}" presName="textNode" presStyleLbl="bgShp" presStyleIdx="2" presStyleCnt="3"/>
      <dgm:spPr/>
      <dgm:t>
        <a:bodyPr/>
        <a:lstStyle/>
        <a:p>
          <a:endParaRPr lang="zh-CN" altLang="en-US"/>
        </a:p>
      </dgm:t>
    </dgm:pt>
    <dgm:pt modelId="{32C650A9-B4F9-46CF-A19F-86B5F41F8B8D}" type="pres">
      <dgm:prSet presAssocID="{B86206AA-1981-4560-AAAB-613A2A9EB8C9}" presName="compChildNode" presStyleCnt="0"/>
      <dgm:spPr/>
    </dgm:pt>
    <dgm:pt modelId="{1AC584AF-A6C0-487D-A6DA-CF99CA0D1A67}" type="pres">
      <dgm:prSet presAssocID="{B86206AA-1981-4560-AAAB-613A2A9EB8C9}" presName="theInnerList" presStyleCnt="0"/>
      <dgm:spPr/>
    </dgm:pt>
    <dgm:pt modelId="{25249A0B-902A-405B-93F5-0D7B3F364C6F}" type="pres">
      <dgm:prSet presAssocID="{E802C95F-D5C6-4FC6-8F03-A54916405EBD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89C5A5-9D31-4CF3-84C1-794D06C0121D}" type="pres">
      <dgm:prSet presAssocID="{E802C95F-D5C6-4FC6-8F03-A54916405EBD}" presName="aSpace2" presStyleCnt="0"/>
      <dgm:spPr/>
    </dgm:pt>
    <dgm:pt modelId="{C88C4769-519F-4002-A299-9B0D64F77DAA}" type="pres">
      <dgm:prSet presAssocID="{3C1222AB-D6CF-4ECE-B110-BB6737DC7BBF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7C8214-083F-4F9F-B89E-A82C9F36A290}" type="pres">
      <dgm:prSet presAssocID="{3C1222AB-D6CF-4ECE-B110-BB6737DC7BBF}" presName="aSpace2" presStyleCnt="0"/>
      <dgm:spPr/>
    </dgm:pt>
    <dgm:pt modelId="{AEB76D81-0927-4CC4-BF00-3306DC3BFCCD}" type="pres">
      <dgm:prSet presAssocID="{5A9EF9FF-5F13-45FA-8625-E26472E655A8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C425259-1EC4-4096-9A37-E642B1E71C4E}" type="presOf" srcId="{60E86AB5-13C7-415C-8624-9AEF2A4ADC87}" destId="{2EAF97F9-23D1-4BE6-9BFC-A26CB84ADE51}" srcOrd="0" destOrd="0" presId="urn:microsoft.com/office/officeart/2005/8/layout/lProcess2"/>
    <dgm:cxn modelId="{64213C75-6D53-4FFD-A135-9B40E19520DC}" srcId="{B86206AA-1981-4560-AAAB-613A2A9EB8C9}" destId="{5A9EF9FF-5F13-45FA-8625-E26472E655A8}" srcOrd="2" destOrd="0" parTransId="{D1265740-50F7-4ABC-BA9A-87F2F7DEE84F}" sibTransId="{BA644EA6-7225-4934-BB87-D5ED2DCFD9B1}"/>
    <dgm:cxn modelId="{BD2B50F5-E989-498D-85BF-7C678E3A2193}" srcId="{B0AC05BA-8C35-4E36-A113-E50BD7BB33B5}" destId="{4DD1A699-4304-430B-A18F-51C844638912}" srcOrd="1" destOrd="0" parTransId="{E86C5FC6-F164-40BD-AE41-B23D0E8B932C}" sibTransId="{25613DD9-1D44-4D3F-AF1D-29DED28C3E9E}"/>
    <dgm:cxn modelId="{6671E946-31AC-4AED-B4EE-283D9923DA56}" srcId="{B86206AA-1981-4560-AAAB-613A2A9EB8C9}" destId="{3C1222AB-D6CF-4ECE-B110-BB6737DC7BBF}" srcOrd="1" destOrd="0" parTransId="{B36B034D-FB5C-4511-AA0E-49ACC98FDB3C}" sibTransId="{CD8A4AEF-3EAE-4BAF-9E6A-D41CDCEA918A}"/>
    <dgm:cxn modelId="{CFE4F3EF-A96A-4C83-987C-D842775F233D}" type="presOf" srcId="{304B8F51-D474-4379-BB8B-CA82474CC09C}" destId="{20CD4E00-B1F5-4678-BE97-1FE125AB7361}" srcOrd="0" destOrd="0" presId="urn:microsoft.com/office/officeart/2005/8/layout/lProcess2"/>
    <dgm:cxn modelId="{53F822AB-9C43-466C-9833-7F2EFC7783B1}" type="presOf" srcId="{2941AB1B-21B0-4721-A404-34D25A76EC26}" destId="{B8B8C632-E8ED-4E46-97C5-7067C4B7024C}" srcOrd="0" destOrd="0" presId="urn:microsoft.com/office/officeart/2005/8/layout/lProcess2"/>
    <dgm:cxn modelId="{53D553E4-5C42-4FB8-ABA8-4DF449CAD4C2}" srcId="{B86206AA-1981-4560-AAAB-613A2A9EB8C9}" destId="{E802C95F-D5C6-4FC6-8F03-A54916405EBD}" srcOrd="0" destOrd="0" parTransId="{5FE12507-8C76-41BE-A203-561B1831D495}" sibTransId="{06BEB4CF-EFEF-4ED8-9A91-063D22986EE0}"/>
    <dgm:cxn modelId="{37EB66C1-ED6A-45DE-BB9E-707B77D15689}" srcId="{304B8F51-D474-4379-BB8B-CA82474CC09C}" destId="{3BE1C17B-64EF-40B0-9C26-88492D97DA8B}" srcOrd="3" destOrd="0" parTransId="{C8AD8947-BC05-463B-90D0-EB427013A964}" sibTransId="{0A0171D3-EC13-402D-89CB-755880349878}"/>
    <dgm:cxn modelId="{F65D1038-4514-4B97-BE7F-D84D6280151F}" type="presOf" srcId="{E802C95F-D5C6-4FC6-8F03-A54916405EBD}" destId="{25249A0B-902A-405B-93F5-0D7B3F364C6F}" srcOrd="0" destOrd="0" presId="urn:microsoft.com/office/officeart/2005/8/layout/lProcess2"/>
    <dgm:cxn modelId="{AF8B5785-A1D8-4271-B306-7808A37BFDA3}" srcId="{304B8F51-D474-4379-BB8B-CA82474CC09C}" destId="{2941AB1B-21B0-4721-A404-34D25A76EC26}" srcOrd="0" destOrd="0" parTransId="{91660632-3BD7-480F-9DF3-15655F8AA154}" sibTransId="{B3CE3B96-D5AB-4689-979E-3F17D908D462}"/>
    <dgm:cxn modelId="{6A9887BB-E0BB-4345-8C43-495DA871E6A8}" type="presOf" srcId="{B0AC05BA-8C35-4E36-A113-E50BD7BB33B5}" destId="{2F490880-F382-493A-A12D-0187796DA9CC}" srcOrd="1" destOrd="0" presId="urn:microsoft.com/office/officeart/2005/8/layout/lProcess2"/>
    <dgm:cxn modelId="{537B8422-1BCC-4A38-99E5-B155FE017F40}" type="presOf" srcId="{B86206AA-1981-4560-AAAB-613A2A9EB8C9}" destId="{5DD629A3-5102-48C1-A424-5C23BBD528F4}" srcOrd="0" destOrd="0" presId="urn:microsoft.com/office/officeart/2005/8/layout/lProcess2"/>
    <dgm:cxn modelId="{E469862B-8457-49AE-B681-D333E4702B5C}" srcId="{304B8F51-D474-4379-BB8B-CA82474CC09C}" destId="{60E86AB5-13C7-415C-8624-9AEF2A4ADC87}" srcOrd="2" destOrd="0" parTransId="{A90A82F2-4BDD-4EF6-9314-F7EC5B187E3D}" sibTransId="{59B22CE7-990B-44B7-8909-C466D0BA5396}"/>
    <dgm:cxn modelId="{704B423A-312D-4089-90AC-A7E6B6A767C9}" type="presOf" srcId="{B0AC05BA-8C35-4E36-A113-E50BD7BB33B5}" destId="{64AA280C-CE19-47A7-8FAC-027A79291D89}" srcOrd="0" destOrd="0" presId="urn:microsoft.com/office/officeart/2005/8/layout/lProcess2"/>
    <dgm:cxn modelId="{C0EC6523-F903-4088-A036-8C0F029378D3}" type="presOf" srcId="{5A9EF9FF-5F13-45FA-8625-E26472E655A8}" destId="{AEB76D81-0927-4CC4-BF00-3306DC3BFCCD}" srcOrd="0" destOrd="0" presId="urn:microsoft.com/office/officeart/2005/8/layout/lProcess2"/>
    <dgm:cxn modelId="{0E75802A-5F3A-4D06-9066-13DC5D079FE8}" type="presOf" srcId="{CAE38E96-DD9B-4C13-B1EF-F46A662F0C3E}" destId="{556B3A09-7034-47AB-8F66-9E8870147362}" srcOrd="0" destOrd="0" presId="urn:microsoft.com/office/officeart/2005/8/layout/lProcess2"/>
    <dgm:cxn modelId="{7A9BB913-7D2A-4912-8405-2EFABC10B1C8}" type="presOf" srcId="{B86206AA-1981-4560-AAAB-613A2A9EB8C9}" destId="{490945DB-AB49-4D0D-8C8D-EB9B955FE423}" srcOrd="1" destOrd="0" presId="urn:microsoft.com/office/officeart/2005/8/layout/lProcess2"/>
    <dgm:cxn modelId="{36102D6B-95B0-4692-AFB7-537EA27E0062}" type="presOf" srcId="{304B8F51-D474-4379-BB8B-CA82474CC09C}" destId="{AB38108B-E8E1-4ED6-9FF9-ABFBE4F8E158}" srcOrd="1" destOrd="0" presId="urn:microsoft.com/office/officeart/2005/8/layout/lProcess2"/>
    <dgm:cxn modelId="{39CDA684-36D1-47F0-AE53-B876E784909B}" type="presOf" srcId="{4DD1A699-4304-430B-A18F-51C844638912}" destId="{F3C54652-01C6-4141-AD61-C4B09E1FD153}" srcOrd="0" destOrd="0" presId="urn:microsoft.com/office/officeart/2005/8/layout/lProcess2"/>
    <dgm:cxn modelId="{BEB955E4-D7D4-49A1-AB82-E180AD9D7E2B}" type="presOf" srcId="{3BE1C17B-64EF-40B0-9C26-88492D97DA8B}" destId="{98BA2BAE-4BCF-40C0-AC19-ED5D04EDFDE5}" srcOrd="0" destOrd="0" presId="urn:microsoft.com/office/officeart/2005/8/layout/lProcess2"/>
    <dgm:cxn modelId="{6BEEDF10-0963-400F-8DC0-8B0F6DE695FD}" type="presOf" srcId="{1EE74B3D-AA43-4A2E-B4C9-9F83C8FF9594}" destId="{EB8E9D6A-EEAC-4212-B34F-B8C49609F052}" srcOrd="0" destOrd="0" presId="urn:microsoft.com/office/officeart/2005/8/layout/lProcess2"/>
    <dgm:cxn modelId="{63C937DD-0912-4774-AC6B-02A767C61E56}" srcId="{1EE74B3D-AA43-4A2E-B4C9-9F83C8FF9594}" destId="{B86206AA-1981-4560-AAAB-613A2A9EB8C9}" srcOrd="2" destOrd="0" parTransId="{6FD082E3-A2D4-4AF7-8526-E0F894DAC1ED}" sibTransId="{CA46D2C4-620D-46EE-82B2-1D8C3424453A}"/>
    <dgm:cxn modelId="{98FB3ACF-A77A-48DF-8502-2A54B9B50F85}" srcId="{304B8F51-D474-4379-BB8B-CA82474CC09C}" destId="{BEC7CC8F-6DDD-4B1D-9860-7C794531F1D6}" srcOrd="1" destOrd="0" parTransId="{A8AF6337-066D-4F17-A086-916CAE032FEA}" sibTransId="{E45086D7-0564-4529-AF6C-B8463473B208}"/>
    <dgm:cxn modelId="{5A93E98C-8244-4CFC-8D43-430B8F636CB0}" srcId="{1EE74B3D-AA43-4A2E-B4C9-9F83C8FF9594}" destId="{304B8F51-D474-4379-BB8B-CA82474CC09C}" srcOrd="0" destOrd="0" parTransId="{90201D63-FC79-408E-B0A2-C92C2B11EB30}" sibTransId="{5A4FBF1E-444A-4CDC-9887-35681F76B8D2}"/>
    <dgm:cxn modelId="{80E360B5-1F17-423D-8A40-E3F3CE2FA87D}" srcId="{1EE74B3D-AA43-4A2E-B4C9-9F83C8FF9594}" destId="{B0AC05BA-8C35-4E36-A113-E50BD7BB33B5}" srcOrd="1" destOrd="0" parTransId="{3DFA9EC8-BD77-441C-9BC0-33CBB0C3C775}" sibTransId="{02F30A82-6952-43A4-B2F5-AE85EB2C8835}"/>
    <dgm:cxn modelId="{E2F1E989-EE73-4AAF-AC49-52CBE0DF5587}" type="presOf" srcId="{3C1222AB-D6CF-4ECE-B110-BB6737DC7BBF}" destId="{C88C4769-519F-4002-A299-9B0D64F77DAA}" srcOrd="0" destOrd="0" presId="urn:microsoft.com/office/officeart/2005/8/layout/lProcess2"/>
    <dgm:cxn modelId="{8FB02F9A-57BC-4F68-9B17-665808C6C634}" srcId="{B0AC05BA-8C35-4E36-A113-E50BD7BB33B5}" destId="{CAE38E96-DD9B-4C13-B1EF-F46A662F0C3E}" srcOrd="2" destOrd="0" parTransId="{32E9B333-41F6-4861-B300-54F3BC76E772}" sibTransId="{BE07607B-7DB7-4E14-A5E6-406939D3CDAD}"/>
    <dgm:cxn modelId="{3624284A-7333-446C-A3FB-86E49B7408B9}" type="presOf" srcId="{BEC7CC8F-6DDD-4B1D-9860-7C794531F1D6}" destId="{9E51768B-C8E7-4B15-918F-178529FA47D9}" srcOrd="0" destOrd="0" presId="urn:microsoft.com/office/officeart/2005/8/layout/lProcess2"/>
    <dgm:cxn modelId="{76993C79-D197-4443-8A0C-5FD3A08F8994}" srcId="{B0AC05BA-8C35-4E36-A113-E50BD7BB33B5}" destId="{0C1EB0AB-C4AB-48F3-9393-5934355E99B8}" srcOrd="0" destOrd="0" parTransId="{744063A7-F327-4D57-8DAB-400993937953}" sibTransId="{EFBDABDE-6524-451A-988A-B2F01AB65AB5}"/>
    <dgm:cxn modelId="{3BD1E09E-6716-4C88-814D-1CB4A1A491FA}" type="presOf" srcId="{0C1EB0AB-C4AB-48F3-9393-5934355E99B8}" destId="{2727BEE9-7DD8-4C8E-8275-A175100BB432}" srcOrd="0" destOrd="0" presId="urn:microsoft.com/office/officeart/2005/8/layout/lProcess2"/>
    <dgm:cxn modelId="{F11DB2FD-CD6C-4145-8176-73B7C9B9F441}" type="presParOf" srcId="{EB8E9D6A-EEAC-4212-B34F-B8C49609F052}" destId="{FDF670A1-81A3-4A89-AD16-D92A0CB7BAE1}" srcOrd="0" destOrd="0" presId="urn:microsoft.com/office/officeart/2005/8/layout/lProcess2"/>
    <dgm:cxn modelId="{2B0D3C27-57A4-4EC2-BA91-AF02E9988983}" type="presParOf" srcId="{FDF670A1-81A3-4A89-AD16-D92A0CB7BAE1}" destId="{20CD4E00-B1F5-4678-BE97-1FE125AB7361}" srcOrd="0" destOrd="0" presId="urn:microsoft.com/office/officeart/2005/8/layout/lProcess2"/>
    <dgm:cxn modelId="{97B644C3-FF3B-4665-8BB0-7034C7A3BD6C}" type="presParOf" srcId="{FDF670A1-81A3-4A89-AD16-D92A0CB7BAE1}" destId="{AB38108B-E8E1-4ED6-9FF9-ABFBE4F8E158}" srcOrd="1" destOrd="0" presId="urn:microsoft.com/office/officeart/2005/8/layout/lProcess2"/>
    <dgm:cxn modelId="{E5771592-BE6C-4E70-83FB-EFE63A14B9B5}" type="presParOf" srcId="{FDF670A1-81A3-4A89-AD16-D92A0CB7BAE1}" destId="{4AEBA607-99DB-4F60-ACD9-9D9607B85EA4}" srcOrd="2" destOrd="0" presId="urn:microsoft.com/office/officeart/2005/8/layout/lProcess2"/>
    <dgm:cxn modelId="{C10E076F-C22B-4C13-90A5-4D06816D0F07}" type="presParOf" srcId="{4AEBA607-99DB-4F60-ACD9-9D9607B85EA4}" destId="{DE45F69F-70F7-4172-9185-00DC9B10D80A}" srcOrd="0" destOrd="0" presId="urn:microsoft.com/office/officeart/2005/8/layout/lProcess2"/>
    <dgm:cxn modelId="{00E576F7-2E95-43B6-A2B6-8A2802D4E78D}" type="presParOf" srcId="{DE45F69F-70F7-4172-9185-00DC9B10D80A}" destId="{B8B8C632-E8ED-4E46-97C5-7067C4B7024C}" srcOrd="0" destOrd="0" presId="urn:microsoft.com/office/officeart/2005/8/layout/lProcess2"/>
    <dgm:cxn modelId="{4A6EA924-B786-4C76-9C54-FD19C3D2C4D1}" type="presParOf" srcId="{DE45F69F-70F7-4172-9185-00DC9B10D80A}" destId="{E04F3A20-6F25-496A-BB98-012984809BEB}" srcOrd="1" destOrd="0" presId="urn:microsoft.com/office/officeart/2005/8/layout/lProcess2"/>
    <dgm:cxn modelId="{44342672-FEDE-4F99-88C6-756F5FBD75AC}" type="presParOf" srcId="{DE45F69F-70F7-4172-9185-00DC9B10D80A}" destId="{9E51768B-C8E7-4B15-918F-178529FA47D9}" srcOrd="2" destOrd="0" presId="urn:microsoft.com/office/officeart/2005/8/layout/lProcess2"/>
    <dgm:cxn modelId="{B3E71547-9FEF-4238-B9F1-4DAD5A666903}" type="presParOf" srcId="{DE45F69F-70F7-4172-9185-00DC9B10D80A}" destId="{D2A7D1ED-2B99-4A1D-86AC-A2E7838525E6}" srcOrd="3" destOrd="0" presId="urn:microsoft.com/office/officeart/2005/8/layout/lProcess2"/>
    <dgm:cxn modelId="{8C293BC7-F7D1-4609-941C-F3B5B5B62D17}" type="presParOf" srcId="{DE45F69F-70F7-4172-9185-00DC9B10D80A}" destId="{2EAF97F9-23D1-4BE6-9BFC-A26CB84ADE51}" srcOrd="4" destOrd="0" presId="urn:microsoft.com/office/officeart/2005/8/layout/lProcess2"/>
    <dgm:cxn modelId="{76D90157-18EB-4F9A-9F41-4049D71A2FBB}" type="presParOf" srcId="{DE45F69F-70F7-4172-9185-00DC9B10D80A}" destId="{E8CFF61F-5987-4327-985D-9CAB4010867F}" srcOrd="5" destOrd="0" presId="urn:microsoft.com/office/officeart/2005/8/layout/lProcess2"/>
    <dgm:cxn modelId="{E8539BE1-EFCF-4C60-B83F-8E16FCFADB21}" type="presParOf" srcId="{DE45F69F-70F7-4172-9185-00DC9B10D80A}" destId="{98BA2BAE-4BCF-40C0-AC19-ED5D04EDFDE5}" srcOrd="6" destOrd="0" presId="urn:microsoft.com/office/officeart/2005/8/layout/lProcess2"/>
    <dgm:cxn modelId="{46D4E13B-2663-4CF0-96BE-C96566D4BAB3}" type="presParOf" srcId="{EB8E9D6A-EEAC-4212-B34F-B8C49609F052}" destId="{D5D81AA3-91A8-4084-9383-7FB944B43653}" srcOrd="1" destOrd="0" presId="urn:microsoft.com/office/officeart/2005/8/layout/lProcess2"/>
    <dgm:cxn modelId="{B899AC40-8172-4C64-B2E4-3BFB42C5CB3A}" type="presParOf" srcId="{EB8E9D6A-EEAC-4212-B34F-B8C49609F052}" destId="{B1AEC555-3BA7-4C56-894B-F59E7E97DAC8}" srcOrd="2" destOrd="0" presId="urn:microsoft.com/office/officeart/2005/8/layout/lProcess2"/>
    <dgm:cxn modelId="{913A4B2D-78BF-497C-91EA-1CB96AF4F732}" type="presParOf" srcId="{B1AEC555-3BA7-4C56-894B-F59E7E97DAC8}" destId="{64AA280C-CE19-47A7-8FAC-027A79291D89}" srcOrd="0" destOrd="0" presId="urn:microsoft.com/office/officeart/2005/8/layout/lProcess2"/>
    <dgm:cxn modelId="{E1DB8436-7593-4F8A-BD55-D0E340BD82C2}" type="presParOf" srcId="{B1AEC555-3BA7-4C56-894B-F59E7E97DAC8}" destId="{2F490880-F382-493A-A12D-0187796DA9CC}" srcOrd="1" destOrd="0" presId="urn:microsoft.com/office/officeart/2005/8/layout/lProcess2"/>
    <dgm:cxn modelId="{6C7874EC-5317-452E-A6EF-147E88FEAB4B}" type="presParOf" srcId="{B1AEC555-3BA7-4C56-894B-F59E7E97DAC8}" destId="{46C8E8C5-99C8-43D4-9685-1ADFCFF7E547}" srcOrd="2" destOrd="0" presId="urn:microsoft.com/office/officeart/2005/8/layout/lProcess2"/>
    <dgm:cxn modelId="{D294800C-3884-4F93-A52B-7133A5512570}" type="presParOf" srcId="{46C8E8C5-99C8-43D4-9685-1ADFCFF7E547}" destId="{91A21F98-A5D1-4C88-9CFB-17FF6D626241}" srcOrd="0" destOrd="0" presId="urn:microsoft.com/office/officeart/2005/8/layout/lProcess2"/>
    <dgm:cxn modelId="{2B3FF786-2D5F-4A7A-BB88-7F1890CE7D67}" type="presParOf" srcId="{91A21F98-A5D1-4C88-9CFB-17FF6D626241}" destId="{2727BEE9-7DD8-4C8E-8275-A175100BB432}" srcOrd="0" destOrd="0" presId="urn:microsoft.com/office/officeart/2005/8/layout/lProcess2"/>
    <dgm:cxn modelId="{156A7993-7395-4EFC-A25B-32DADFFAEA6C}" type="presParOf" srcId="{91A21F98-A5D1-4C88-9CFB-17FF6D626241}" destId="{16E74AFB-B541-4A80-AF5D-ED8052ADD108}" srcOrd="1" destOrd="0" presId="urn:microsoft.com/office/officeart/2005/8/layout/lProcess2"/>
    <dgm:cxn modelId="{11EEFAD6-D7EB-4D0F-9F46-B55D237B27EB}" type="presParOf" srcId="{91A21F98-A5D1-4C88-9CFB-17FF6D626241}" destId="{F3C54652-01C6-4141-AD61-C4B09E1FD153}" srcOrd="2" destOrd="0" presId="urn:microsoft.com/office/officeart/2005/8/layout/lProcess2"/>
    <dgm:cxn modelId="{CF8E74A0-F7A4-44EA-9FBE-D28B0CDADA3A}" type="presParOf" srcId="{91A21F98-A5D1-4C88-9CFB-17FF6D626241}" destId="{ECDD536C-F1FA-4345-9B81-6151484EDD8A}" srcOrd="3" destOrd="0" presId="urn:microsoft.com/office/officeart/2005/8/layout/lProcess2"/>
    <dgm:cxn modelId="{42B52451-FFC6-466D-A76A-0E8D4FFADCEC}" type="presParOf" srcId="{91A21F98-A5D1-4C88-9CFB-17FF6D626241}" destId="{556B3A09-7034-47AB-8F66-9E8870147362}" srcOrd="4" destOrd="0" presId="urn:microsoft.com/office/officeart/2005/8/layout/lProcess2"/>
    <dgm:cxn modelId="{0C59CA79-8AC4-4DA4-9A15-E7FEE9C9776F}" type="presParOf" srcId="{EB8E9D6A-EEAC-4212-B34F-B8C49609F052}" destId="{BA9B8F56-A4D5-4D73-8D50-4EBF86D193C6}" srcOrd="3" destOrd="0" presId="urn:microsoft.com/office/officeart/2005/8/layout/lProcess2"/>
    <dgm:cxn modelId="{DC8C6418-B964-4300-A867-7CF68C2B3A4C}" type="presParOf" srcId="{EB8E9D6A-EEAC-4212-B34F-B8C49609F052}" destId="{285FCED8-1658-4A66-81C9-658D097FE106}" srcOrd="4" destOrd="0" presId="urn:microsoft.com/office/officeart/2005/8/layout/lProcess2"/>
    <dgm:cxn modelId="{9EDBCD3F-1EDF-437C-9D55-8D43C5A2DF28}" type="presParOf" srcId="{285FCED8-1658-4A66-81C9-658D097FE106}" destId="{5DD629A3-5102-48C1-A424-5C23BBD528F4}" srcOrd="0" destOrd="0" presId="urn:microsoft.com/office/officeart/2005/8/layout/lProcess2"/>
    <dgm:cxn modelId="{D6302A36-125E-4065-B185-2990E7C86608}" type="presParOf" srcId="{285FCED8-1658-4A66-81C9-658D097FE106}" destId="{490945DB-AB49-4D0D-8C8D-EB9B955FE423}" srcOrd="1" destOrd="0" presId="urn:microsoft.com/office/officeart/2005/8/layout/lProcess2"/>
    <dgm:cxn modelId="{3EB39567-A313-48EE-8894-6BF1FDFAAEF0}" type="presParOf" srcId="{285FCED8-1658-4A66-81C9-658D097FE106}" destId="{32C650A9-B4F9-46CF-A19F-86B5F41F8B8D}" srcOrd="2" destOrd="0" presId="urn:microsoft.com/office/officeart/2005/8/layout/lProcess2"/>
    <dgm:cxn modelId="{294AEE31-42AD-4A8F-90BC-C7D60C323478}" type="presParOf" srcId="{32C650A9-B4F9-46CF-A19F-86B5F41F8B8D}" destId="{1AC584AF-A6C0-487D-A6DA-CF99CA0D1A67}" srcOrd="0" destOrd="0" presId="urn:microsoft.com/office/officeart/2005/8/layout/lProcess2"/>
    <dgm:cxn modelId="{9C867236-4E84-4163-BF05-FC1BEF17A477}" type="presParOf" srcId="{1AC584AF-A6C0-487D-A6DA-CF99CA0D1A67}" destId="{25249A0B-902A-405B-93F5-0D7B3F364C6F}" srcOrd="0" destOrd="0" presId="urn:microsoft.com/office/officeart/2005/8/layout/lProcess2"/>
    <dgm:cxn modelId="{DAAC70DC-644B-4EFD-91A7-103B9C007883}" type="presParOf" srcId="{1AC584AF-A6C0-487D-A6DA-CF99CA0D1A67}" destId="{8289C5A5-9D31-4CF3-84C1-794D06C0121D}" srcOrd="1" destOrd="0" presId="urn:microsoft.com/office/officeart/2005/8/layout/lProcess2"/>
    <dgm:cxn modelId="{280FDE23-51FC-485B-ABDB-DEF341A332D1}" type="presParOf" srcId="{1AC584AF-A6C0-487D-A6DA-CF99CA0D1A67}" destId="{C88C4769-519F-4002-A299-9B0D64F77DAA}" srcOrd="2" destOrd="0" presId="urn:microsoft.com/office/officeart/2005/8/layout/lProcess2"/>
    <dgm:cxn modelId="{8FF658E5-520E-4F30-BB9A-3FFF462BA0C3}" type="presParOf" srcId="{1AC584AF-A6C0-487D-A6DA-CF99CA0D1A67}" destId="{047C8214-083F-4F9F-B89E-A82C9F36A290}" srcOrd="3" destOrd="0" presId="urn:microsoft.com/office/officeart/2005/8/layout/lProcess2"/>
    <dgm:cxn modelId="{4FE1E756-9CC9-49C7-9239-AEB89EB2DEF3}" type="presParOf" srcId="{1AC584AF-A6C0-487D-A6DA-CF99CA0D1A67}" destId="{AEB76D81-0927-4CC4-BF00-3306DC3BFCC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D4E00-B1F5-4678-BE97-1FE125AB7361}">
      <dsp:nvSpPr>
        <dsp:cNvPr id="0" name=""/>
        <dsp:cNvSpPr/>
      </dsp:nvSpPr>
      <dsp:spPr>
        <a:xfrm>
          <a:off x="929" y="0"/>
          <a:ext cx="2415462" cy="37302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用户需求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29" y="0"/>
        <a:ext cx="2415462" cy="1119070"/>
      </dsp:txXfrm>
    </dsp:sp>
    <dsp:sp modelId="{B8B8C632-E8ED-4E46-97C5-7067C4B7024C}">
      <dsp:nvSpPr>
        <dsp:cNvPr id="0" name=""/>
        <dsp:cNvSpPr/>
      </dsp:nvSpPr>
      <dsp:spPr>
        <a:xfrm>
          <a:off x="242475" y="1119161"/>
          <a:ext cx="1932370" cy="54341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即时通讯：微信、手机</a:t>
          </a:r>
          <a:r>
            <a:rPr lang="en-US" altLang="zh-CN" sz="1200" kern="1200" dirty="0" smtClean="0"/>
            <a:t>QQ</a:t>
          </a:r>
          <a:endParaRPr lang="zh-CN" altLang="en-US" sz="1200" kern="1200" dirty="0"/>
        </a:p>
      </dsp:txBody>
      <dsp:txXfrm>
        <a:off x="258391" y="1135077"/>
        <a:ext cx="1900538" cy="511583"/>
      </dsp:txXfrm>
    </dsp:sp>
    <dsp:sp modelId="{9E51768B-C8E7-4B15-918F-178529FA47D9}">
      <dsp:nvSpPr>
        <dsp:cNvPr id="0" name=""/>
        <dsp:cNvSpPr/>
      </dsp:nvSpPr>
      <dsp:spPr>
        <a:xfrm>
          <a:off x="242475" y="1746180"/>
          <a:ext cx="1932370" cy="54341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chemeClr val="tx1"/>
              </a:solidFill>
            </a:rPr>
            <a:t>手机搜索：百度</a:t>
          </a:r>
          <a:endParaRPr lang="en-US" altLang="zh-CN" sz="1200" kern="1200" dirty="0" smtClean="0">
            <a:solidFill>
              <a:schemeClr val="tx1"/>
            </a:solidFill>
          </a:endParaRPr>
        </a:p>
      </dsp:txBody>
      <dsp:txXfrm>
        <a:off x="258391" y="1762096"/>
        <a:ext cx="1900538" cy="511583"/>
      </dsp:txXfrm>
    </dsp:sp>
    <dsp:sp modelId="{2EAF97F9-23D1-4BE6-9BFC-A26CB84ADE51}">
      <dsp:nvSpPr>
        <dsp:cNvPr id="0" name=""/>
        <dsp:cNvSpPr/>
      </dsp:nvSpPr>
      <dsp:spPr>
        <a:xfrm>
          <a:off x="242475" y="2373198"/>
          <a:ext cx="1932370" cy="54341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chemeClr val="tx1"/>
              </a:solidFill>
            </a:rPr>
            <a:t>网络新闻：门户网站</a:t>
          </a:r>
          <a:endParaRPr lang="en-US" altLang="zh-CN" sz="1200" kern="1200" dirty="0" smtClean="0">
            <a:solidFill>
              <a:schemeClr val="tx1"/>
            </a:solidFill>
          </a:endParaRPr>
        </a:p>
      </dsp:txBody>
      <dsp:txXfrm>
        <a:off x="258391" y="2389114"/>
        <a:ext cx="1900538" cy="511583"/>
      </dsp:txXfrm>
    </dsp:sp>
    <dsp:sp modelId="{98BA2BAE-4BCF-40C0-AC19-ED5D04EDFDE5}">
      <dsp:nvSpPr>
        <dsp:cNvPr id="0" name=""/>
        <dsp:cNvSpPr/>
      </dsp:nvSpPr>
      <dsp:spPr>
        <a:xfrm>
          <a:off x="242475" y="3000217"/>
          <a:ext cx="1932370" cy="543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手机邮件：</a:t>
          </a:r>
          <a:r>
            <a:rPr lang="en-US" altLang="zh-CN" sz="1200" kern="1200" dirty="0" smtClean="0"/>
            <a:t>APP</a:t>
          </a:r>
          <a:r>
            <a:rPr lang="zh-CN" altLang="en-US" sz="1200" kern="1200" dirty="0" smtClean="0"/>
            <a:t>、客户端</a:t>
          </a:r>
          <a:endParaRPr lang="en-US" altLang="zh-CN" sz="1200" kern="1200" dirty="0" smtClean="0"/>
        </a:p>
      </dsp:txBody>
      <dsp:txXfrm>
        <a:off x="258391" y="3016133"/>
        <a:ext cx="1900538" cy="511583"/>
      </dsp:txXfrm>
    </dsp:sp>
    <dsp:sp modelId="{64AA280C-CE19-47A7-8FAC-027A79291D89}">
      <dsp:nvSpPr>
        <dsp:cNvPr id="0" name=""/>
        <dsp:cNvSpPr/>
      </dsp:nvSpPr>
      <dsp:spPr>
        <a:xfrm>
          <a:off x="2597551" y="0"/>
          <a:ext cx="2415462" cy="37302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移动应用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97551" y="0"/>
        <a:ext cx="2415462" cy="1119070"/>
      </dsp:txXfrm>
    </dsp:sp>
    <dsp:sp modelId="{2727BEE9-7DD8-4C8E-8275-A175100BB432}">
      <dsp:nvSpPr>
        <dsp:cNvPr id="0" name=""/>
        <dsp:cNvSpPr/>
      </dsp:nvSpPr>
      <dsp:spPr>
        <a:xfrm>
          <a:off x="2839097" y="1119389"/>
          <a:ext cx="1932370" cy="73284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即时通讯：</a:t>
          </a:r>
          <a:endParaRPr lang="en-US" altLang="zh-CN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公众号、直达号、校园</a:t>
          </a:r>
          <a:r>
            <a:rPr lang="en-US" altLang="zh-CN" sz="1200" kern="1200" dirty="0" smtClean="0"/>
            <a:t>IM</a:t>
          </a:r>
          <a:endParaRPr lang="zh-CN" altLang="en-US" sz="1200" kern="1200" dirty="0"/>
        </a:p>
      </dsp:txBody>
      <dsp:txXfrm>
        <a:off x="2860561" y="1140853"/>
        <a:ext cx="1889442" cy="689914"/>
      </dsp:txXfrm>
    </dsp:sp>
    <dsp:sp modelId="{F3C54652-01C6-4141-AD61-C4B09E1FD153}">
      <dsp:nvSpPr>
        <dsp:cNvPr id="0" name=""/>
        <dsp:cNvSpPr/>
      </dsp:nvSpPr>
      <dsp:spPr>
        <a:xfrm>
          <a:off x="2839097" y="1964976"/>
          <a:ext cx="1932370" cy="7328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chemeClr val="tx1"/>
              </a:solidFill>
            </a:rPr>
            <a:t>手机搜索：</a:t>
          </a:r>
          <a:endParaRPr lang="en-US" altLang="zh-CN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chemeClr val="tx1"/>
              </a:solidFill>
            </a:rPr>
            <a:t>网站</a:t>
          </a:r>
          <a:endParaRPr lang="en-US" altLang="zh-CN" sz="1200" kern="1200" dirty="0" smtClean="0">
            <a:solidFill>
              <a:schemeClr val="tx1"/>
            </a:solidFill>
          </a:endParaRPr>
        </a:p>
      </dsp:txBody>
      <dsp:txXfrm>
        <a:off x="2860561" y="1986440"/>
        <a:ext cx="1889442" cy="689914"/>
      </dsp:txXfrm>
    </dsp:sp>
    <dsp:sp modelId="{556B3A09-7034-47AB-8F66-9E8870147362}">
      <dsp:nvSpPr>
        <dsp:cNvPr id="0" name=""/>
        <dsp:cNvSpPr/>
      </dsp:nvSpPr>
      <dsp:spPr>
        <a:xfrm>
          <a:off x="2839097" y="2810563"/>
          <a:ext cx="1932370" cy="732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APP</a:t>
          </a:r>
          <a:r>
            <a:rPr lang="zh-CN" altLang="en-US" sz="1200" kern="1200" dirty="0" smtClean="0"/>
            <a:t>：邮件、</a:t>
          </a:r>
          <a:r>
            <a:rPr lang="en-US" altLang="zh-CN" sz="1200" kern="1200" dirty="0" smtClean="0"/>
            <a:t>OA</a:t>
          </a:r>
          <a:r>
            <a:rPr lang="zh-CN" altLang="en-US" sz="1200" kern="1200" dirty="0" smtClean="0"/>
            <a:t>、学习、</a:t>
          </a:r>
          <a:r>
            <a:rPr lang="en-US" altLang="zh-CN" sz="1200" kern="1200" dirty="0" err="1" smtClean="0"/>
            <a:t>Wifi</a:t>
          </a:r>
          <a:r>
            <a:rPr lang="zh-CN" altLang="en-US" sz="1200" kern="1200" dirty="0" smtClean="0"/>
            <a:t>接入、地图、</a:t>
          </a:r>
          <a:endParaRPr lang="en-US" altLang="zh-CN" sz="1200" kern="1200" dirty="0" smtClean="0"/>
        </a:p>
      </dsp:txBody>
      <dsp:txXfrm>
        <a:off x="2860561" y="2832027"/>
        <a:ext cx="1889442" cy="689914"/>
      </dsp:txXfrm>
    </dsp:sp>
    <dsp:sp modelId="{5DD629A3-5102-48C1-A424-5C23BBD528F4}">
      <dsp:nvSpPr>
        <dsp:cNvPr id="0" name=""/>
        <dsp:cNvSpPr/>
      </dsp:nvSpPr>
      <dsp:spPr>
        <a:xfrm>
          <a:off x="5194173" y="0"/>
          <a:ext cx="2415462" cy="37302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系统模式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194173" y="0"/>
        <a:ext cx="2415462" cy="1119070"/>
      </dsp:txXfrm>
    </dsp:sp>
    <dsp:sp modelId="{25249A0B-902A-405B-93F5-0D7B3F364C6F}">
      <dsp:nvSpPr>
        <dsp:cNvPr id="0" name=""/>
        <dsp:cNvSpPr/>
      </dsp:nvSpPr>
      <dsp:spPr>
        <a:xfrm>
          <a:off x="5435719" y="1119389"/>
          <a:ext cx="1932370" cy="73284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社交网络接入第三方管理平台</a:t>
          </a:r>
          <a:endParaRPr lang="zh-CN" altLang="en-US" sz="1200" kern="1200" dirty="0"/>
        </a:p>
      </dsp:txBody>
      <dsp:txXfrm>
        <a:off x="5457183" y="1140853"/>
        <a:ext cx="1889442" cy="689914"/>
      </dsp:txXfrm>
    </dsp:sp>
    <dsp:sp modelId="{C88C4769-519F-4002-A299-9B0D64F77DAA}">
      <dsp:nvSpPr>
        <dsp:cNvPr id="0" name=""/>
        <dsp:cNvSpPr/>
      </dsp:nvSpPr>
      <dsp:spPr>
        <a:xfrm>
          <a:off x="5435719" y="1964976"/>
          <a:ext cx="1932370" cy="7328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chemeClr val="tx1"/>
              </a:solidFill>
            </a:rPr>
            <a:t>移动网页、轻应用</a:t>
          </a:r>
          <a:endParaRPr lang="zh-CN" altLang="en-US" sz="1200" kern="1200" dirty="0">
            <a:solidFill>
              <a:schemeClr val="tx1"/>
            </a:solidFill>
          </a:endParaRPr>
        </a:p>
      </dsp:txBody>
      <dsp:txXfrm>
        <a:off x="5457183" y="1986440"/>
        <a:ext cx="1889442" cy="689914"/>
      </dsp:txXfrm>
    </dsp:sp>
    <dsp:sp modelId="{AEB76D81-0927-4CC4-BF00-3306DC3BFCCD}">
      <dsp:nvSpPr>
        <dsp:cNvPr id="0" name=""/>
        <dsp:cNvSpPr/>
      </dsp:nvSpPr>
      <dsp:spPr>
        <a:xfrm>
          <a:off x="5435719" y="2810563"/>
          <a:ext cx="1932370" cy="732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学校</a:t>
          </a:r>
          <a:r>
            <a:rPr lang="en-US" altLang="zh-CN" sz="1200" kern="1200" dirty="0" smtClean="0"/>
            <a:t>APP</a:t>
          </a:r>
          <a:endParaRPr lang="zh-CN" altLang="en-US" sz="1200" kern="1200" dirty="0"/>
        </a:p>
      </dsp:txBody>
      <dsp:txXfrm>
        <a:off x="5457183" y="2832027"/>
        <a:ext cx="1889442" cy="689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/>
            </a:lvl1pPr>
          </a:lstStyle>
          <a:p>
            <a:pPr>
              <a:defRPr/>
            </a:pPr>
            <a:fld id="{AEBD1E0C-951D-4BBA-9F92-23C983F8463F}" type="datetimeFigureOut">
              <a:rPr lang="zh-CN" altLang="en-US"/>
              <a:pPr>
                <a:defRPr/>
              </a:pPr>
              <a:t>2015/7/26</a:t>
            </a:fld>
            <a:endParaRPr lang="en-US" altLang="zh-CN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/>
            </a:lvl1pPr>
          </a:lstStyle>
          <a:p>
            <a:pPr>
              <a:defRPr/>
            </a:pPr>
            <a:fld id="{661BCE00-1577-4C36-9233-E8EBF23013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5230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/>
            </a:lvl1pPr>
          </a:lstStyle>
          <a:p>
            <a:pPr>
              <a:defRPr/>
            </a:pPr>
            <a:fld id="{60723420-F142-4188-8906-4C318994A0BA}" type="datetimeFigureOut">
              <a:rPr lang="zh-CN" altLang="en-US"/>
              <a:pPr>
                <a:defRPr/>
              </a:pPr>
              <a:t>2015/7/26</a:t>
            </a:fld>
            <a:endParaRPr lang="en-US" altLang="zh-CN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/>
            </a:lvl1pPr>
          </a:lstStyle>
          <a:p>
            <a:pPr>
              <a:defRPr/>
            </a:pPr>
            <a:fld id="{3B26A88C-4705-4C77-A34A-C586833872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6895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6A88C-4705-4C77-A34A-C586833872C2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050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6A88C-4705-4C77-A34A-C586833872C2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991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4C2EA-5627-40D3-9958-FD0FABE0165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1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2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>
            <a:lvl1pPr algn="r">
              <a:defRPr>
                <a:solidFill>
                  <a:srgbClr val="B95E35"/>
                </a:solidFill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23728" y="1916832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  <a:latin typeface="华文细黑" pitchFamily="2" charset="-122"/>
                <a:ea typeface="华文细黑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CCDF-646D-4225-8FB7-47C935DEAE6C}" type="datetimeFigureOut">
              <a:rPr lang="zh-CN" altLang="en-US"/>
              <a:pPr>
                <a:defRPr/>
              </a:pPr>
              <a:t>2015/7/26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FCE2C-FF1A-4ECD-AF4A-68FFE65566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g2.jpg"/>
          <p:cNvPicPr>
            <a:picLocks noChangeAspect="1"/>
          </p:cNvPicPr>
          <p:nvPr/>
        </p:nvPicPr>
        <p:blipFill>
          <a:blip r:embed="rId2"/>
          <a:srcRect b="4851"/>
          <a:stretch>
            <a:fillRect/>
          </a:stretch>
        </p:blipFill>
        <p:spPr bwMode="auto">
          <a:xfrm>
            <a:off x="0" y="0"/>
            <a:ext cx="9144000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>
            <a:lvl1pPr algn="l">
              <a:defRPr sz="3600">
                <a:solidFill>
                  <a:srgbClr val="C00000"/>
                </a:solidFill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rgbClr val="0070C0"/>
                </a:solidFill>
                <a:latin typeface="黑体" pitchFamily="2" charset="-122"/>
                <a:ea typeface="黑体" pitchFamily="2" charset="-122"/>
              </a:defRPr>
            </a:lvl1pPr>
            <a:lvl2pPr>
              <a:defRPr sz="2600">
                <a:latin typeface="黑体" pitchFamily="2" charset="-122"/>
                <a:ea typeface="黑体" pitchFamily="2" charset="-122"/>
              </a:defRPr>
            </a:lvl2pPr>
            <a:lvl3pPr>
              <a:defRPr sz="2200">
                <a:latin typeface="黑体" pitchFamily="2" charset="-122"/>
                <a:ea typeface="黑体" pitchFamily="2" charset="-122"/>
              </a:defRPr>
            </a:lvl3pPr>
            <a:lvl4pPr>
              <a:defRPr>
                <a:latin typeface="黑体" pitchFamily="2" charset="-122"/>
                <a:ea typeface="黑体" pitchFamily="2" charset="-122"/>
              </a:defRPr>
            </a:lvl4pPr>
            <a:lvl5pPr>
              <a:defRPr>
                <a:latin typeface="黑体" pitchFamily="2" charset="-122"/>
                <a:ea typeface="黑体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BA1E3-99F3-4F2B-B465-44FDBEDAA11A}" type="datetimeFigureOut">
              <a:rPr lang="zh-CN" altLang="en-US"/>
              <a:pPr>
                <a:defRPr/>
              </a:pPr>
              <a:t>2015/7/26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2EA9-1EDC-416F-BA15-6E03FBD977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1063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8892-7AA8-4986-AD53-57FD7DF6161F}" type="datetimeFigureOut">
              <a:rPr lang="zh-CN" altLang="en-US"/>
              <a:pPr>
                <a:defRPr/>
              </a:pPr>
              <a:t>2015/7/26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38BA-5567-4D5B-976A-01C6DB8552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88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50825" y="12684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65694D-1B0F-4FA3-9DD6-3F1DBFCA547D}" type="datetimeFigureOut">
              <a:rPr lang="zh-CN" altLang="en-US"/>
              <a:pPr>
                <a:defRPr/>
              </a:pPr>
              <a:t>2015/7/26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C3ED77-F573-4528-BCFC-C078B23113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znet.edu.cn/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www.gd.edu.cn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x.edu.cn/index1.html" TargetMode="External"/><Relationship Id="rId5" Type="http://schemas.openxmlformats.org/officeDocument/2006/relationships/hyperlink" Target="http://www.glnet.edu.cn/index.htm" TargetMode="External"/><Relationship Id="rId4" Type="http://schemas.openxmlformats.org/officeDocument/2006/relationships/hyperlink" Target="http://210.37.28.33/" TargetMode="External"/><Relationship Id="rId9" Type="http://schemas.openxmlformats.org/officeDocument/2006/relationships/hyperlink" Target="http://www.edu.c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395536" y="981075"/>
            <a:ext cx="8492877" cy="11096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latin typeface="方正大标宋繁体" pitchFamily="2" charset="-122"/>
                <a:ea typeface="方正大标宋繁体" pitchFamily="2" charset="-122"/>
              </a:rPr>
              <a:t>CERNET</a:t>
            </a:r>
            <a:r>
              <a:rPr lang="zh-CN" altLang="en-US" sz="4000" b="1" dirty="0" smtClean="0">
                <a:latin typeface="方正大标宋繁体" pitchFamily="2" charset="-122"/>
                <a:ea typeface="方正大标宋繁体" pitchFamily="2" charset="-122"/>
              </a:rPr>
              <a:t>和</a:t>
            </a:r>
            <a:r>
              <a:rPr lang="en-US" altLang="zh-CN" sz="4000" b="1" dirty="0" smtClean="0">
                <a:latin typeface="方正大标宋繁体" pitchFamily="2" charset="-122"/>
                <a:ea typeface="方正大标宋繁体" pitchFamily="2" charset="-122"/>
              </a:rPr>
              <a:t>CERNET2</a:t>
            </a:r>
            <a:r>
              <a:rPr lang="zh-CN" altLang="en-US" sz="4000" b="1" dirty="0" smtClean="0">
                <a:latin typeface="方正大标宋繁体" pitchFamily="2" charset="-122"/>
                <a:ea typeface="方正大标宋繁体" pitchFamily="2" charset="-122"/>
              </a:rPr>
              <a:t>的历史及发展</a:t>
            </a:r>
          </a:p>
        </p:txBody>
      </p:sp>
      <p:sp>
        <p:nvSpPr>
          <p:cNvPr id="5123" name="副标题 2"/>
          <p:cNvSpPr>
            <a:spLocks noGrp="1"/>
          </p:cNvSpPr>
          <p:nvPr>
            <p:ph type="subTitle" idx="1"/>
          </p:nvPr>
        </p:nvSpPr>
        <p:spPr>
          <a:xfrm>
            <a:off x="1475656" y="2276872"/>
            <a:ext cx="7050087" cy="574675"/>
          </a:xfrm>
        </p:spPr>
        <p:txBody>
          <a:bodyPr/>
          <a:lstStyle/>
          <a:p>
            <a:pPr algn="ctr" eaLnBrk="1" hangingPunct="1"/>
            <a:r>
              <a:rPr lang="en-US" altLang="zh-CN" sz="2400" b="1" dirty="0" smtClean="0">
                <a:solidFill>
                  <a:srgbClr val="898989"/>
                </a:solidFill>
                <a:latin typeface="方正大标宋繁体" pitchFamily="2" charset="-122"/>
                <a:ea typeface="方正大标宋繁体" pitchFamily="2" charset="-122"/>
              </a:rPr>
              <a:t>CERNET </a:t>
            </a:r>
            <a:r>
              <a:rPr lang="zh-CN" altLang="en-US" sz="2400" b="1" dirty="0" smtClean="0">
                <a:solidFill>
                  <a:srgbClr val="898989"/>
                </a:solidFill>
                <a:latin typeface="方正大标宋繁体" pitchFamily="2" charset="-122"/>
                <a:ea typeface="方正大标宋繁体" pitchFamily="2" charset="-122"/>
              </a:rPr>
              <a:t>华南地区网络中心 陆以勤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方正大标宋繁体" pitchFamily="2" charset="-122"/>
                <a:ea typeface="方正大标宋繁体" pitchFamily="2" charset="-122"/>
              </a:rPr>
              <a:t>CERNET</a:t>
            </a:r>
            <a:r>
              <a:rPr lang="zh-CN" altLang="en-US" dirty="0" smtClean="0">
                <a:latin typeface="方正大标宋繁体" pitchFamily="2" charset="-122"/>
                <a:ea typeface="方正大标宋繁体" pitchFamily="2" charset="-122"/>
              </a:rPr>
              <a:t>国际互联</a:t>
            </a:r>
            <a:endParaRPr lang="zh-CN" altLang="en-US" dirty="0">
              <a:latin typeface="方正大标宋繁体" pitchFamily="2" charset="-122"/>
              <a:ea typeface="方正大标宋繁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latin typeface="方正宋黑繁体" pitchFamily="65" charset="-122"/>
              <a:ea typeface="方正宋黑繁体" pitchFamily="65" charset="-122"/>
            </a:endParaRPr>
          </a:p>
        </p:txBody>
      </p:sp>
      <p:sp>
        <p:nvSpPr>
          <p:cNvPr id="4" name="Title 35"/>
          <p:cNvSpPr txBox="1">
            <a:spLocks/>
          </p:cNvSpPr>
          <p:nvPr/>
        </p:nvSpPr>
        <p:spPr bwMode="auto">
          <a:xfrm>
            <a:off x="-370385" y="-315416"/>
            <a:ext cx="9155696" cy="59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/>
              <a:ea typeface="微软雅黑"/>
              <a:cs typeface="微软雅黑"/>
            </a:endParaRPr>
          </a:p>
        </p:txBody>
      </p:sp>
      <p:grpSp>
        <p:nvGrpSpPr>
          <p:cNvPr id="5" name="组 1"/>
          <p:cNvGrpSpPr/>
          <p:nvPr/>
        </p:nvGrpSpPr>
        <p:grpSpPr>
          <a:xfrm>
            <a:off x="442417" y="1251952"/>
            <a:ext cx="8306047" cy="4896545"/>
            <a:chOff x="431800" y="1484314"/>
            <a:chExt cx="11521017" cy="5184774"/>
          </a:xfrm>
        </p:grpSpPr>
        <p:sp>
          <p:nvSpPr>
            <p:cNvPr id="6" name="Line 31"/>
            <p:cNvSpPr>
              <a:spLocks noChangeShapeType="1"/>
            </p:cNvSpPr>
            <p:nvPr/>
          </p:nvSpPr>
          <p:spPr bwMode="auto">
            <a:xfrm>
              <a:off x="6383867" y="2924175"/>
              <a:ext cx="1151467" cy="1512888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7" name="Line 34"/>
            <p:cNvSpPr>
              <a:spLocks noChangeShapeType="1"/>
            </p:cNvSpPr>
            <p:nvPr/>
          </p:nvSpPr>
          <p:spPr bwMode="auto">
            <a:xfrm>
              <a:off x="6959600" y="2563813"/>
              <a:ext cx="27347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8" name="Line 34"/>
            <p:cNvSpPr>
              <a:spLocks noChangeShapeType="1"/>
            </p:cNvSpPr>
            <p:nvPr/>
          </p:nvSpPr>
          <p:spPr bwMode="auto">
            <a:xfrm>
              <a:off x="6959600" y="2636838"/>
              <a:ext cx="27347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7294034" y="2228850"/>
              <a:ext cx="211243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lang="en-US" altLang="zh-CN" sz="1600" b="1">
                  <a:latin typeface="微软雅黑"/>
                  <a:ea typeface="微软雅黑"/>
                  <a:cs typeface="微软雅黑"/>
                  <a:sym typeface="Wingdings" charset="0"/>
                </a:rPr>
                <a:t>2.5Gx2</a:t>
              </a:r>
            </a:p>
          </p:txBody>
        </p:sp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9264652" y="2276476"/>
              <a:ext cx="2112433" cy="7207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 sz="1400" b="1">
                  <a:latin typeface="微软雅黑"/>
                  <a:ea typeface="微软雅黑"/>
                  <a:cs typeface="微软雅黑"/>
                </a:rPr>
                <a:t>香港</a:t>
              </a:r>
              <a:r>
                <a:rPr lang="en-US" altLang="zh-CN" sz="1400" b="1">
                  <a:latin typeface="微软雅黑"/>
                  <a:ea typeface="微软雅黑"/>
                  <a:cs typeface="微软雅黑"/>
                </a:rPr>
                <a:t>DT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7344833" y="1916113"/>
              <a:ext cx="201718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12" name="Line 31"/>
            <p:cNvSpPr>
              <a:spLocks noChangeShapeType="1"/>
            </p:cNvSpPr>
            <p:nvPr/>
          </p:nvSpPr>
          <p:spPr bwMode="auto">
            <a:xfrm flipH="1">
              <a:off x="3215218" y="2708275"/>
              <a:ext cx="2017183" cy="649288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9338733" y="540067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9647767" y="5734050"/>
              <a:ext cx="1631951" cy="592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99FF99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zh-CN" sz="1400" b="1">
                  <a:latin typeface="微软雅黑"/>
                  <a:ea typeface="微软雅黑"/>
                  <a:cs typeface="微软雅黑"/>
                </a:rPr>
                <a:t>FLAG</a:t>
              </a: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6671734" y="4435475"/>
              <a:ext cx="1824567" cy="863600"/>
            </a:xfrm>
            <a:prstGeom prst="ellips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zh-CN" altLang="en-US" b="1">
                  <a:latin typeface="微软雅黑"/>
                  <a:ea typeface="微软雅黑"/>
                  <a:cs typeface="微软雅黑"/>
                </a:rPr>
                <a:t>香港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8212667" y="5227638"/>
              <a:ext cx="1435100" cy="7223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7152218" y="2781300"/>
              <a:ext cx="2495549" cy="719138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7727951" y="3141663"/>
              <a:ext cx="863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0" hangingPunct="0"/>
              <a:r>
                <a:rPr kumimoji="1" lang="en-US" altLang="zh-CN" sz="1400" b="1">
                  <a:solidFill>
                    <a:srgbClr val="0000CC"/>
                  </a:solidFill>
                  <a:latin typeface="微软雅黑"/>
                  <a:ea typeface="微软雅黑"/>
                  <a:cs typeface="微软雅黑"/>
                </a:rPr>
                <a:t>10G</a:t>
              </a: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8784168" y="5302250"/>
              <a:ext cx="62441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0" hangingPunct="0"/>
              <a:r>
                <a:rPr kumimoji="1" lang="en-US" altLang="zh-CN" sz="1400" b="1">
                  <a:latin typeface="微软雅黑"/>
                  <a:ea typeface="微软雅黑"/>
                  <a:cs typeface="微软雅黑"/>
                </a:rPr>
                <a:t>1G</a:t>
              </a: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5806018" y="5429250"/>
              <a:ext cx="6731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0" hangingPunct="0"/>
              <a:r>
                <a:rPr kumimoji="1" lang="en-US" altLang="zh-CN" sz="1400" b="1">
                  <a:latin typeface="微软雅黑"/>
                  <a:ea typeface="微软雅黑"/>
                  <a:cs typeface="微软雅黑"/>
                </a:rPr>
                <a:t>1G</a:t>
              </a: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8496301" y="4724400"/>
              <a:ext cx="1344084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8111067" y="6021388"/>
              <a:ext cx="1515533" cy="647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99FF99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zh-CN" sz="1400" b="1">
                  <a:latin typeface="微软雅黑"/>
                  <a:ea typeface="微软雅黑"/>
                  <a:cs typeface="微软雅黑"/>
                </a:rPr>
                <a:t>HARNET</a:t>
              </a: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8494185" y="5013326"/>
              <a:ext cx="1824567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8974668" y="4797425"/>
              <a:ext cx="105621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0" hangingPunct="0"/>
              <a:r>
                <a:rPr kumimoji="1" lang="en-US" altLang="zh-CN" sz="1400" b="1">
                  <a:latin typeface="微软雅黑"/>
                  <a:ea typeface="微软雅黑"/>
                  <a:cs typeface="微软雅黑"/>
                </a:rPr>
                <a:t>1G</a:t>
              </a: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7727951" y="5302250"/>
              <a:ext cx="768349" cy="7191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8111067" y="5518150"/>
              <a:ext cx="6731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kumimoji="1" lang="en-US" altLang="zh-CN" sz="1400" b="1">
                  <a:latin typeface="微软雅黑"/>
                  <a:ea typeface="微软雅黑"/>
                  <a:cs typeface="微软雅黑"/>
                </a:rPr>
                <a:t>1G</a:t>
              </a: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7247468" y="1555750"/>
              <a:ext cx="211243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0" hangingPunct="0"/>
              <a:r>
                <a:rPr lang="en-US" altLang="zh-CN" sz="1600" b="1">
                  <a:latin typeface="微软雅黑"/>
                  <a:ea typeface="微软雅黑"/>
                  <a:cs typeface="微软雅黑"/>
                  <a:sym typeface="Wingdings" charset="0"/>
                </a:rPr>
                <a:t>10G</a:t>
              </a: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H="1">
              <a:off x="6093884" y="5229226"/>
              <a:ext cx="768349" cy="576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912284" y="6157913"/>
              <a:ext cx="24676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zh-CN" altLang="en-US" b="1">
                  <a:latin typeface="微软雅黑"/>
                  <a:ea typeface="微软雅黑"/>
                  <a:cs typeface="微软雅黑"/>
                </a:rPr>
                <a:t>国际出口总带宽约</a:t>
              </a:r>
              <a:r>
                <a:rPr lang="en-US" altLang="zh-CN" b="1">
                  <a:latin typeface="微软雅黑"/>
                  <a:ea typeface="微软雅黑"/>
                  <a:cs typeface="微软雅黑"/>
                </a:rPr>
                <a:t>65G</a:t>
              </a:r>
            </a:p>
          </p:txBody>
        </p:sp>
        <p:grpSp>
          <p:nvGrpSpPr>
            <p:cNvPr id="30" name="Group 49"/>
            <p:cNvGrpSpPr>
              <a:grpSpLocks/>
            </p:cNvGrpSpPr>
            <p:nvPr/>
          </p:nvGrpSpPr>
          <p:grpSpPr bwMode="auto">
            <a:xfrm>
              <a:off x="4559301" y="1555751"/>
              <a:ext cx="2976033" cy="1368425"/>
              <a:chOff x="2154" y="980"/>
              <a:chExt cx="1406" cy="862"/>
            </a:xfrm>
          </p:grpSpPr>
          <p:pic>
            <p:nvPicPr>
              <p:cNvPr id="54" name="Picture 2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" y="980"/>
                <a:ext cx="1406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Text Box 23"/>
              <p:cNvSpPr txBox="1">
                <a:spLocks noChangeArrowheads="1"/>
              </p:cNvSpPr>
              <p:nvPr/>
            </p:nvSpPr>
            <p:spPr bwMode="auto">
              <a:xfrm>
                <a:off x="2294" y="1252"/>
                <a:ext cx="10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ctr" eaLnBrk="0" hangingPunct="0"/>
                <a:r>
                  <a:rPr kumimoji="1" lang="en-US" altLang="zh-CN" sz="2400" b="1">
                    <a:solidFill>
                      <a:srgbClr val="FF0000"/>
                    </a:solidFill>
                    <a:latin typeface="微软雅黑"/>
                    <a:ea typeface="微软雅黑"/>
                    <a:cs typeface="微软雅黑"/>
                  </a:rPr>
                  <a:t>CERNET</a:t>
                </a:r>
              </a:p>
            </p:txBody>
          </p:sp>
        </p:grpSp>
        <p:sp>
          <p:nvSpPr>
            <p:cNvPr id="31" name="Oval 19"/>
            <p:cNvSpPr>
              <a:spLocks noChangeArrowheads="1"/>
            </p:cNvSpPr>
            <p:nvPr/>
          </p:nvSpPr>
          <p:spPr bwMode="auto">
            <a:xfrm>
              <a:off x="9169400" y="1484314"/>
              <a:ext cx="2209800" cy="7207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1400" b="1">
                  <a:latin typeface="微软雅黑"/>
                  <a:ea typeface="微软雅黑"/>
                  <a:cs typeface="微软雅黑"/>
                </a:rPr>
                <a:t>香港</a:t>
              </a:r>
              <a:r>
                <a:rPr lang="en-US" altLang="zh-CN" sz="1400" b="1">
                  <a:latin typeface="微软雅黑"/>
                  <a:ea typeface="微软雅黑"/>
                  <a:cs typeface="微软雅黑"/>
                </a:rPr>
                <a:t>PACNET</a:t>
              </a:r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2351617" y="3932239"/>
              <a:ext cx="4129616" cy="10810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99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zh-CN" altLang="en-US" sz="1600" b="1">
                  <a:latin typeface="微软雅黑"/>
                  <a:ea typeface="微软雅黑"/>
                  <a:cs typeface="微软雅黑"/>
                </a:rPr>
                <a:t>通过</a:t>
              </a:r>
              <a:r>
                <a:rPr kumimoji="1" lang="en-US" altLang="zh-CN" sz="1600" b="1">
                  <a:latin typeface="微软雅黑"/>
                  <a:ea typeface="微软雅黑"/>
                  <a:cs typeface="微软雅黑"/>
                </a:rPr>
                <a:t>CNGI-6IX</a:t>
              </a:r>
            </a:p>
            <a:p>
              <a:pPr algn="ctr" eaLnBrk="0" hangingPunct="0"/>
              <a:r>
                <a:rPr kumimoji="1" lang="zh-CN" altLang="en-US" sz="1600" b="1">
                  <a:latin typeface="微软雅黑"/>
                  <a:ea typeface="微软雅黑"/>
                  <a:cs typeface="微软雅黑"/>
                </a:rPr>
                <a:t>连接</a:t>
              </a:r>
              <a:r>
                <a:rPr kumimoji="1" lang="en-US" altLang="zh-CN" sz="1600" b="1">
                  <a:latin typeface="微软雅黑"/>
                  <a:ea typeface="微软雅黑"/>
                  <a:cs typeface="微软雅黑"/>
                </a:rPr>
                <a:t>Internet2</a:t>
              </a:r>
              <a:r>
                <a:rPr kumimoji="1" lang="zh-CN" altLang="en-US" sz="1600" b="1">
                  <a:latin typeface="微软雅黑"/>
                  <a:ea typeface="微软雅黑"/>
                  <a:cs typeface="微软雅黑"/>
                </a:rPr>
                <a:t>、</a:t>
              </a:r>
              <a:r>
                <a:rPr kumimoji="1" lang="en-US" altLang="zh-CN" sz="1600" b="1">
                  <a:latin typeface="微软雅黑"/>
                  <a:ea typeface="微软雅黑"/>
                  <a:cs typeface="微软雅黑"/>
                </a:rPr>
                <a:t>GEANT2</a:t>
              </a:r>
              <a:r>
                <a:rPr kumimoji="1" lang="zh-CN" altLang="en-US" sz="1600" b="1">
                  <a:latin typeface="微软雅黑"/>
                  <a:ea typeface="微软雅黑"/>
                  <a:cs typeface="微软雅黑"/>
                </a:rPr>
                <a:t>、</a:t>
              </a:r>
              <a:endParaRPr kumimoji="1" lang="en-US" altLang="zh-CN" sz="1600" b="1">
                <a:latin typeface="微软雅黑"/>
                <a:ea typeface="微软雅黑"/>
                <a:cs typeface="微软雅黑"/>
              </a:endParaRPr>
            </a:p>
            <a:p>
              <a:pPr algn="ctr" eaLnBrk="0" hangingPunct="0"/>
              <a:r>
                <a:rPr kumimoji="1" lang="en-US" altLang="zh-CN" sz="1600" b="1">
                  <a:latin typeface="微软雅黑"/>
                  <a:ea typeface="微软雅黑"/>
                  <a:cs typeface="微软雅黑"/>
                </a:rPr>
                <a:t>APAN</a:t>
              </a:r>
              <a:r>
                <a:rPr kumimoji="1" lang="zh-CN" altLang="en-US" sz="1600" b="1">
                  <a:latin typeface="微软雅黑"/>
                  <a:ea typeface="微软雅黑"/>
                  <a:cs typeface="微软雅黑"/>
                </a:rPr>
                <a:t>、</a:t>
              </a:r>
              <a:r>
                <a:rPr kumimoji="1" lang="en-US" altLang="zh-CN" sz="1600" b="1">
                  <a:latin typeface="微软雅黑"/>
                  <a:ea typeface="微软雅黑"/>
                  <a:cs typeface="微软雅黑"/>
                </a:rPr>
                <a:t>TEIN4</a:t>
              </a:r>
              <a:r>
                <a:rPr kumimoji="1" lang="zh-CN" altLang="en-US" sz="1600" b="1">
                  <a:latin typeface="微软雅黑"/>
                  <a:ea typeface="微软雅黑"/>
                  <a:cs typeface="微软雅黑"/>
                </a:rPr>
                <a:t>等</a:t>
              </a: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9840384" y="4421189"/>
              <a:ext cx="1727200" cy="5921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99FF99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zh-CN" sz="1400" b="1">
                  <a:latin typeface="微软雅黑"/>
                  <a:ea typeface="微软雅黑"/>
                  <a:cs typeface="微软雅黑"/>
                </a:rPr>
                <a:t>ASGCNET</a:t>
              </a:r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H="1">
              <a:off x="7054851" y="5302251"/>
              <a:ext cx="97367" cy="792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7054851" y="5589588"/>
              <a:ext cx="6731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0" hangingPunct="0"/>
              <a:r>
                <a:rPr kumimoji="1" lang="en-US" altLang="zh-CN" sz="1400" b="1">
                  <a:latin typeface="微软雅黑"/>
                  <a:ea typeface="微软雅黑"/>
                  <a:cs typeface="微软雅黑"/>
                </a:rPr>
                <a:t>1G</a:t>
              </a:r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6383867" y="6092826"/>
              <a:ext cx="1534584" cy="5048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99FF99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zh-CN" sz="1400" b="1">
                  <a:latin typeface="微软雅黑"/>
                  <a:ea typeface="微软雅黑"/>
                  <a:cs typeface="微软雅黑"/>
                </a:rPr>
                <a:t>CUHK</a:t>
              </a:r>
            </a:p>
          </p:txBody>
        </p: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4942418" y="5805489"/>
              <a:ext cx="1631949" cy="5048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99FF99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zh-CN" sz="1400" b="1">
                  <a:latin typeface="微软雅黑"/>
                  <a:ea typeface="微软雅黑"/>
                  <a:cs typeface="微软雅黑"/>
                </a:rPr>
                <a:t>TWGATE</a:t>
              </a:r>
            </a:p>
          </p:txBody>
        </p:sp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10223500" y="5157788"/>
              <a:ext cx="1729317" cy="576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99FF99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zh-CN" sz="1400" b="1">
                  <a:latin typeface="微软雅黑"/>
                  <a:ea typeface="微软雅黑"/>
                  <a:cs typeface="微软雅黑"/>
                </a:rPr>
                <a:t>SingTel</a:t>
              </a:r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 flipH="1">
              <a:off x="5327651" y="5086351"/>
              <a:ext cx="1358900" cy="3587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5520268" y="5013325"/>
              <a:ext cx="76623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kumimoji="1" lang="en-US" altLang="zh-CN" sz="1400" b="1">
                  <a:latin typeface="微软雅黑"/>
                  <a:ea typeface="微软雅黑"/>
                  <a:cs typeface="微软雅黑"/>
                </a:rPr>
                <a:t>1G</a:t>
              </a: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8688918" y="4292600"/>
              <a:ext cx="76623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kumimoji="1" lang="en-US" altLang="zh-CN" sz="1400" b="1">
                  <a:latin typeface="微软雅黑"/>
                  <a:ea typeface="微软雅黑"/>
                  <a:cs typeface="微软雅黑"/>
                </a:rPr>
                <a:t>1G</a:t>
              </a:r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2802467" y="2565400"/>
              <a:ext cx="201718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2832100" y="1989138"/>
              <a:ext cx="201718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431800" y="1484314"/>
              <a:ext cx="2592917" cy="72072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 sz="1600" b="1">
                  <a:latin typeface="微软雅黑"/>
                  <a:ea typeface="微软雅黑"/>
                  <a:cs typeface="微软雅黑"/>
                </a:rPr>
                <a:t>北美</a:t>
              </a:r>
              <a:r>
                <a:rPr lang="en-US" altLang="zh-CN" sz="1600" b="1">
                  <a:latin typeface="微软雅黑"/>
                  <a:ea typeface="微软雅黑"/>
                  <a:cs typeface="微软雅黑"/>
                </a:rPr>
                <a:t>Cogent</a:t>
              </a:r>
            </a:p>
          </p:txBody>
        </p:sp>
        <p:sp>
          <p:nvSpPr>
            <p:cNvPr id="45" name="Oval 19"/>
            <p:cNvSpPr>
              <a:spLocks noChangeArrowheads="1"/>
            </p:cNvSpPr>
            <p:nvPr/>
          </p:nvSpPr>
          <p:spPr bwMode="auto">
            <a:xfrm>
              <a:off x="431800" y="2276476"/>
              <a:ext cx="2592917" cy="72072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latin typeface="微软雅黑"/>
                  <a:ea typeface="微软雅黑"/>
                  <a:cs typeface="微软雅黑"/>
                </a:rPr>
                <a:t>北美</a:t>
              </a:r>
              <a:r>
                <a:rPr lang="en-US" altLang="zh-CN" sz="1600" b="1">
                  <a:latin typeface="微软雅黑"/>
                  <a:ea typeface="微软雅黑"/>
                  <a:cs typeface="微软雅黑"/>
                </a:rPr>
                <a:t>TATA</a:t>
              </a: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3312584" y="1628775"/>
              <a:ext cx="863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0" hangingPunct="0"/>
              <a:r>
                <a:rPr kumimoji="1" lang="en-US" altLang="zh-CN" sz="1400" b="1">
                  <a:latin typeface="微软雅黑"/>
                  <a:ea typeface="微软雅黑"/>
                  <a:cs typeface="微软雅黑"/>
                </a:rPr>
                <a:t>10G</a:t>
              </a:r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3312584" y="2205038"/>
              <a:ext cx="863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0" hangingPunct="0"/>
              <a:r>
                <a:rPr kumimoji="1" lang="en-US" altLang="zh-CN" sz="1400" b="1">
                  <a:latin typeface="微软雅黑"/>
                  <a:ea typeface="微软雅黑"/>
                  <a:cs typeface="微软雅黑"/>
                </a:rPr>
                <a:t>10G</a:t>
              </a: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1007534" y="3213100"/>
              <a:ext cx="2400300" cy="59213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latin typeface="微软雅黑"/>
                  <a:ea typeface="微软雅黑"/>
                  <a:cs typeface="微软雅黑"/>
                </a:rPr>
                <a:t>北美</a:t>
              </a:r>
              <a:r>
                <a:rPr kumimoji="1" lang="en-US" altLang="zh-CN" sz="1600" b="1">
                  <a:latin typeface="微软雅黑"/>
                  <a:ea typeface="微软雅黑"/>
                  <a:cs typeface="微软雅黑"/>
                </a:rPr>
                <a:t>HE</a:t>
              </a:r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4099985" y="5302251"/>
              <a:ext cx="1322916" cy="5048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99FF99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zh-CN" sz="1400" b="1">
                  <a:latin typeface="微软雅黑"/>
                  <a:ea typeface="微软雅黑"/>
                  <a:cs typeface="微软雅黑"/>
                </a:rPr>
                <a:t>TANET</a:t>
              </a:r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4080933" y="3068638"/>
              <a:ext cx="863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0" hangingPunct="0"/>
              <a:r>
                <a:rPr kumimoji="1" lang="en-US" altLang="zh-CN" sz="1400" b="1">
                  <a:solidFill>
                    <a:srgbClr val="0000CC"/>
                  </a:solidFill>
                  <a:latin typeface="微软雅黑"/>
                  <a:ea typeface="微软雅黑"/>
                  <a:cs typeface="微软雅黑"/>
                </a:rPr>
                <a:t>10G</a:t>
              </a:r>
            </a:p>
          </p:txBody>
        </p:sp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5327651" y="3357563"/>
              <a:ext cx="863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0" hangingPunct="0"/>
              <a:r>
                <a:rPr kumimoji="1" lang="en-US" altLang="zh-CN" sz="1400" b="1">
                  <a:solidFill>
                    <a:srgbClr val="0000CC"/>
                  </a:solidFill>
                  <a:latin typeface="微软雅黑"/>
                  <a:ea typeface="微软雅黑"/>
                  <a:cs typeface="微软雅黑"/>
                </a:rPr>
                <a:t>10G</a:t>
              </a:r>
            </a:p>
          </p:txBody>
        </p:sp>
        <p:sp>
          <p:nvSpPr>
            <p:cNvPr id="52" name="Line 31"/>
            <p:cNvSpPr>
              <a:spLocks noChangeShapeType="1"/>
            </p:cNvSpPr>
            <p:nvPr/>
          </p:nvSpPr>
          <p:spPr bwMode="auto">
            <a:xfrm flipH="1">
              <a:off x="5039784" y="2852739"/>
              <a:ext cx="768349" cy="1081087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9457267" y="3213101"/>
              <a:ext cx="2110317" cy="6635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1400" b="1">
                  <a:latin typeface="微软雅黑"/>
                  <a:ea typeface="微软雅黑"/>
                  <a:cs typeface="微软雅黑"/>
                </a:rPr>
                <a:t>香港</a:t>
              </a:r>
              <a:r>
                <a:rPr lang="en-US" altLang="zh-CN" sz="1400" b="1">
                  <a:latin typeface="微软雅黑"/>
                  <a:ea typeface="微软雅黑"/>
                  <a:cs typeface="微软雅黑"/>
                </a:rPr>
                <a:t>TATA</a:t>
              </a:r>
              <a:r>
                <a:rPr lang="zh-CN" altLang="en-US" sz="1400" b="1">
                  <a:latin typeface="微软雅黑"/>
                  <a:ea typeface="微软雅黑"/>
                  <a:cs typeface="微软雅黑"/>
                </a:rPr>
                <a:t>备份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方正大标宋繁体" pitchFamily="2" charset="-122"/>
                <a:ea typeface="方正大标宋繁体" pitchFamily="2" charset="-122"/>
              </a:rPr>
              <a:t>CERNET</a:t>
            </a:r>
            <a:r>
              <a:rPr lang="zh-CN" altLang="en-US" dirty="0" smtClean="0">
                <a:latin typeface="方正大标宋繁体" pitchFamily="2" charset="-122"/>
                <a:ea typeface="方正大标宋繁体" pitchFamily="2" charset="-122"/>
              </a:rPr>
              <a:t>国内国际互联增长情况</a:t>
            </a:r>
            <a:endParaRPr lang="zh-CN" altLang="en-US" dirty="0"/>
          </a:p>
        </p:txBody>
      </p:sp>
      <p:pic>
        <p:nvPicPr>
          <p:cNvPr id="5" name="内容占位符 4" descr="CERNET国内国际互联增长情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908720"/>
            <a:ext cx="7002979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方正大标宋繁体" pitchFamily="2" charset="-122"/>
                <a:ea typeface="方正大标宋繁体" pitchFamily="2" charset="-122"/>
              </a:rPr>
              <a:t>CERNET-</a:t>
            </a:r>
            <a:r>
              <a:rPr lang="zh-CN" altLang="en-US" dirty="0" smtClean="0">
                <a:latin typeface="方正大标宋繁体" pitchFamily="2" charset="-122"/>
                <a:ea typeface="方正大标宋繁体" pitchFamily="2" charset="-122"/>
              </a:rPr>
              <a:t>华南地区网络中心</a:t>
            </a:r>
            <a:endParaRPr lang="zh-CN" altLang="en-US" dirty="0">
              <a:latin typeface="方正大标宋繁体" pitchFamily="2" charset="-122"/>
              <a:ea typeface="方正大标宋繁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 txBox="1">
            <a:spLocks noGrp="1"/>
          </p:cNvSpPr>
          <p:nvPr/>
        </p:nvSpPr>
        <p:spPr bwMode="auto">
          <a:xfrm>
            <a:off x="611188" y="6545263"/>
            <a:ext cx="19812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fld id="{A728E6C4-BF0D-4342-97B7-F3E2E7EA5D80}" type="datetime1">
              <a:rPr lang="zh-CN" altLang="en-US" sz="1200"/>
              <a:pPr eaLnBrk="1" hangingPunct="1"/>
              <a:t>2015/7/26</a:t>
            </a:fld>
            <a:endParaRPr lang="en-US" altLang="zh-CN" sz="1200" dirty="0"/>
          </a:p>
        </p:txBody>
      </p:sp>
      <p:sp>
        <p:nvSpPr>
          <p:cNvPr id="5" name="灯片编号占位符 5"/>
          <p:cNvSpPr txBox="1">
            <a:spLocks noGrp="1"/>
          </p:cNvSpPr>
          <p:nvPr/>
        </p:nvSpPr>
        <p:spPr bwMode="auto">
          <a:xfrm>
            <a:off x="6983413" y="6545263"/>
            <a:ext cx="19812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D9DE41E-08F4-4FBF-A7B9-1BA66CCFF1D4}" type="slidenum">
              <a:rPr lang="en-US" altLang="zh-CN" sz="1200"/>
              <a:pPr algn="r" eaLnBrk="1" hangingPunct="1"/>
              <a:t>12</a:t>
            </a:fld>
            <a:endParaRPr lang="en-US" altLang="zh-CN" sz="1200" dirty="0"/>
          </a:p>
        </p:txBody>
      </p:sp>
      <p:pic>
        <p:nvPicPr>
          <p:cNvPr id="6" name="Picture 8" descr="plot.jpg (12670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33432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755650" y="1700213"/>
            <a:ext cx="7643813" cy="4429125"/>
            <a:chOff x="0" y="0"/>
            <a:chExt cx="2892" cy="1782"/>
          </a:xfrm>
        </p:grpSpPr>
        <p:pic>
          <p:nvPicPr>
            <p:cNvPr id="8" name="Picture 9" descr="scn-plot.jpg (21891 bytes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892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>
              <a:hlinkClick r:id="rId4" tooltip="海南主节点"/>
            </p:cNvPr>
            <p:cNvSpPr>
              <a:spLocks noChangeArrowheads="1"/>
            </p:cNvSpPr>
            <p:nvPr/>
          </p:nvSpPr>
          <p:spPr bwMode="auto">
            <a:xfrm>
              <a:off x="2154" y="906"/>
              <a:ext cx="72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0" name="Rectangle 14">
              <a:hlinkClick r:id="rId5" tooltip="桂林主节点"/>
            </p:cNvPr>
            <p:cNvSpPr>
              <a:spLocks noChangeArrowheads="1"/>
            </p:cNvSpPr>
            <p:nvPr/>
          </p:nvSpPr>
          <p:spPr bwMode="auto">
            <a:xfrm>
              <a:off x="1614" y="1392"/>
              <a:ext cx="76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1" name="Rectangle 13">
              <a:hlinkClick r:id="rId6" tooltip="南宁主节点"/>
            </p:cNvPr>
            <p:cNvSpPr>
              <a:spLocks noChangeArrowheads="1"/>
            </p:cNvSpPr>
            <p:nvPr/>
          </p:nvSpPr>
          <p:spPr bwMode="auto">
            <a:xfrm>
              <a:off x="588" y="1410"/>
              <a:ext cx="714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2" name="Rectangle 12">
              <a:hlinkClick r:id="rId7" tooltip="广东主节点"/>
            </p:cNvPr>
            <p:cNvSpPr>
              <a:spLocks noChangeArrowheads="1"/>
            </p:cNvSpPr>
            <p:nvPr/>
          </p:nvSpPr>
          <p:spPr bwMode="auto">
            <a:xfrm>
              <a:off x="30" y="942"/>
              <a:ext cx="70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3" name="Rectangle 11">
              <a:hlinkClick r:id="rId8" tooltip="华南网"/>
            </p:cNvPr>
            <p:cNvSpPr>
              <a:spLocks noChangeArrowheads="1"/>
            </p:cNvSpPr>
            <p:nvPr/>
          </p:nvSpPr>
          <p:spPr bwMode="auto">
            <a:xfrm>
              <a:off x="774" y="408"/>
              <a:ext cx="13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4" name="Rectangle 10">
              <a:hlinkClick r:id="rId9" tooltip="cernet网络中心"/>
            </p:cNvPr>
            <p:cNvSpPr>
              <a:spLocks noChangeArrowheads="1"/>
            </p:cNvSpPr>
            <p:nvPr/>
          </p:nvSpPr>
          <p:spPr bwMode="auto">
            <a:xfrm>
              <a:off x="810" y="24"/>
              <a:ext cx="1302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 rot="19776873">
            <a:off x="1466850" y="3302000"/>
            <a:ext cx="1333500" cy="61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dirty="0">
                <a:solidFill>
                  <a:schemeClr val="tx1"/>
                </a:solidFill>
              </a:rPr>
              <a:t>10G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rot="18095690">
            <a:off x="2863851" y="4038600"/>
            <a:ext cx="1428750" cy="64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10G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 rot="4358020">
            <a:off x="4882480" y="3956745"/>
            <a:ext cx="1428750" cy="64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10G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 rot="2365945">
            <a:off x="6115050" y="3309938"/>
            <a:ext cx="1428750" cy="64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10G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47864" y="2276872"/>
            <a:ext cx="1335087" cy="61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100G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7164388" y="2781300"/>
            <a:ext cx="1979612" cy="7191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</a:rPr>
              <a:t>深圳节点</a:t>
            </a: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6227763" y="3068638"/>
            <a:ext cx="93662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424613" y="2554288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dirty="0" smtClean="0"/>
              <a:t>100G</a:t>
            </a:r>
            <a:endParaRPr lang="en-US" altLang="zh-CN" dirty="0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107950" y="2924175"/>
            <a:ext cx="2016125" cy="7191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b="1" dirty="0"/>
              <a:t>澳门节点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2124075" y="3068638"/>
            <a:ext cx="86360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H="1">
            <a:off x="4139951" y="5759544"/>
            <a:ext cx="1008112" cy="457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4139952" y="5229200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dirty="0" smtClean="0"/>
              <a:t>100G</a:t>
            </a:r>
            <a:endParaRPr lang="en-US" altLang="zh-CN" dirty="0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flipH="1" flipV="1">
            <a:off x="4597717" y="2357428"/>
            <a:ext cx="45720" cy="5000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IMGP5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124744"/>
            <a:ext cx="5082004" cy="33648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980728"/>
          </a:xfrm>
        </p:spPr>
        <p:txBody>
          <a:bodyPr/>
          <a:lstStyle/>
          <a:p>
            <a:r>
              <a:rPr lang="en-US" altLang="zh-CN" dirty="0" smtClean="0">
                <a:latin typeface="方正大标宋繁体" pitchFamily="2" charset="-122"/>
                <a:ea typeface="方正大标宋繁体" pitchFamily="2" charset="-122"/>
              </a:rPr>
              <a:t>CERNET</a:t>
            </a:r>
            <a:r>
              <a:rPr lang="zh-CN" altLang="en-US" dirty="0" smtClean="0">
                <a:latin typeface="方正大标宋繁体" pitchFamily="2" charset="-122"/>
                <a:ea typeface="方正大标宋繁体" pitchFamily="2" charset="-122"/>
              </a:rPr>
              <a:t>华南地区学术年会</a:t>
            </a:r>
            <a:endParaRPr lang="zh-CN" altLang="en-US" dirty="0">
              <a:latin typeface="方正大标宋繁体" pitchFamily="2" charset="-122"/>
              <a:ea typeface="方正大标宋繁体" pitchFamily="2" charset="-122"/>
            </a:endParaRPr>
          </a:p>
        </p:txBody>
      </p:sp>
      <p:pic>
        <p:nvPicPr>
          <p:cNvPr id="4" name="内容占位符 3" descr="IMGP53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4176464" cy="28346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15312" cy="1000125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B95E35"/>
                </a:solidFill>
                <a:latin typeface="方正大标宋繁体" pitchFamily="2" charset="-122"/>
                <a:ea typeface="方正大标宋繁体" pitchFamily="2" charset="-122"/>
              </a:rPr>
              <a:t>广东省教育和科研计算机网</a:t>
            </a:r>
            <a:r>
              <a:rPr lang="en-US" altLang="zh-CN" b="1" dirty="0" smtClean="0">
                <a:solidFill>
                  <a:srgbClr val="B95E35"/>
                </a:solidFill>
                <a:latin typeface="方正大标宋繁体" pitchFamily="2" charset="-122"/>
                <a:ea typeface="方正大标宋繁体" pitchFamily="2" charset="-122"/>
              </a:rPr>
              <a:t>GDERNET</a:t>
            </a:r>
            <a:endParaRPr lang="zh-CN" altLang="en-US" b="1" dirty="0" smtClean="0">
              <a:solidFill>
                <a:srgbClr val="B95E35"/>
              </a:solidFill>
              <a:latin typeface="方正大标宋繁体" pitchFamily="2" charset="-122"/>
              <a:ea typeface="方正大标宋繁体" pitchFamily="2" charset="-122"/>
            </a:endParaRPr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>
          <a:xfrm>
            <a:off x="214313" y="1071563"/>
            <a:ext cx="8715375" cy="4525962"/>
          </a:xfrm>
        </p:spPr>
        <p:txBody>
          <a:bodyPr/>
          <a:lstStyle/>
          <a:p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广东省教育和科研计算机网（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GDERNET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）一期工程始于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1995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年，由华南理工大学牵头，与中山大学、暨南大学、华南师范大学、广东工业大学、深圳大学、汕头大学和原广东省高教厅共八个单位共同完成。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1996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年开始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GDERNET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正式接入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CERNET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，成为广东省地区第一个互联网，随后大量的省内教育和科研单位接入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GDERNET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。</a:t>
            </a:r>
            <a:endParaRPr lang="en-US" altLang="zh-CN" sz="2400" dirty="0" smtClean="0">
              <a:latin typeface="方正宋黑繁体" pitchFamily="65" charset="-122"/>
              <a:ea typeface="方正宋黑繁体" pitchFamily="65" charset="-122"/>
            </a:endParaRPr>
          </a:p>
          <a:p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广东省教育和科研计算机网（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GDERNET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）二期工程始于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2000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年，由广东省教育厅主持，重点建设和升级了：省教育厅汇节点（厅信息中心）、省网中心汇节点（华南理工大学）、中山大学汇节点、广州龙洞地区汇节点（广东工业大学龙洞校区），后期又增加了基础教育专网（省教育厅电教馆）汇节点、广州大学城汇节点等两个汇节点。通过二期工程建设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GDENET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的主干带宽达到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1G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，连接了全省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300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多所高等院校、科研机构和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8000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多所中小学（通过基础教育专网）。</a:t>
            </a:r>
          </a:p>
          <a:p>
            <a:endParaRPr lang="zh-CN" altLang="en-US" sz="2400" dirty="0" smtClean="0">
              <a:latin typeface="方正宋黑繁体" pitchFamily="65" charset="-122"/>
              <a:ea typeface="方正宋黑繁体" pitchFamily="65" charset="-122"/>
            </a:endParaRPr>
          </a:p>
          <a:p>
            <a:endParaRPr lang="zh-CN" altLang="en-US" sz="2400" dirty="0" smtClean="0">
              <a:latin typeface="方正宋黑繁体" pitchFamily="65" charset="-122"/>
              <a:ea typeface="方正宋黑繁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期占位符 3"/>
          <p:cNvSpPr>
            <a:spLocks noGrp="1"/>
          </p:cNvSpPr>
          <p:nvPr>
            <p:ph type="dt" sz="quarter" idx="4294967295"/>
          </p:nvPr>
        </p:nvSpPr>
        <p:spPr bwMode="auto">
          <a:xfrm>
            <a:off x="611188" y="6545263"/>
            <a:ext cx="1981200" cy="2682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4DF6A9AB-3C45-4449-AD1D-C8EBCA440690}" type="datetime1">
              <a:rPr lang="zh-CN" altLang="en-US" sz="1200"/>
              <a:pPr eaLnBrk="1" hangingPunct="1"/>
              <a:t>2015/7/26</a:t>
            </a:fld>
            <a:endParaRPr lang="en-US" altLang="zh-CN" sz="1200" dirty="0"/>
          </a:p>
        </p:txBody>
      </p:sp>
      <p:sp>
        <p:nvSpPr>
          <p:cNvPr id="12291" name="灯片编号占位符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4541C0-1572-4A02-8A08-8C499B44DDB2}" type="slidenum">
              <a:rPr lang="en-US" altLang="zh-CN"/>
              <a:pPr/>
              <a:t>15</a:t>
            </a:fld>
            <a:endParaRPr lang="en-US" altLang="zh-CN" dirty="0"/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方正大标宋繁体" pitchFamily="2" charset="-122"/>
                <a:ea typeface="方正大标宋繁体" pitchFamily="2" charset="-122"/>
              </a:rPr>
              <a:t>广东省网</a:t>
            </a:r>
            <a:r>
              <a:rPr lang="en-US" altLang="zh-CN" dirty="0" smtClean="0">
                <a:latin typeface="方正大标宋繁体" pitchFamily="2" charset="-122"/>
                <a:ea typeface="方正大标宋繁体" pitchFamily="2" charset="-122"/>
              </a:rPr>
              <a:t>GDERNET</a:t>
            </a:r>
          </a:p>
        </p:txBody>
      </p:sp>
      <p:pic>
        <p:nvPicPr>
          <p:cNvPr id="12293" name="Picture 15" descr="广东省教育宽带骨干网现状v32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124744"/>
            <a:ext cx="69342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055" y="1201307"/>
            <a:ext cx="1109502" cy="15292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702" y="1201306"/>
            <a:ext cx="1153060" cy="11193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965" y="911484"/>
            <a:ext cx="1896799" cy="1798772"/>
          </a:xfrm>
          <a:prstGeom prst="rect">
            <a:avLst/>
          </a:prstGeom>
        </p:spPr>
      </p:pic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1425931" y="2251019"/>
          <a:ext cx="7610565" cy="373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左箭头 5"/>
          <p:cNvSpPr/>
          <p:nvPr/>
        </p:nvSpPr>
        <p:spPr>
          <a:xfrm>
            <a:off x="4264383" y="6050903"/>
            <a:ext cx="4333875" cy="6904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prstClr val="white"/>
                </a:solidFill>
              </a:rPr>
              <a:t>服务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1584556" y="6050903"/>
            <a:ext cx="2484275" cy="690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prstClr val="white"/>
                </a:solidFill>
              </a:rPr>
              <a:t>需求</a:t>
            </a: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087" y="1582312"/>
            <a:ext cx="644999" cy="66870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49583" y="-40234"/>
            <a:ext cx="8229600" cy="876946"/>
          </a:xfrm>
        </p:spPr>
        <p:txBody>
          <a:bodyPr/>
          <a:lstStyle/>
          <a:p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移动校园应用</a:t>
            </a:r>
            <a:endParaRPr lang="en-US" altLang="zh-CN" dirty="0" smtClean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03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-99392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移动校园应用</a:t>
            </a:r>
            <a:endParaRPr lang="en-US" altLang="zh-CN" dirty="0" smtClean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752"/>
            <a:ext cx="3989388" cy="489585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zh-CN" altLang="en-US" sz="2400" dirty="0" smtClean="0">
                <a:latin typeface="方正宋黑繁体" panose="03000509000000000000" pitchFamily="65" charset="-122"/>
                <a:ea typeface="方正宋黑繁体" panose="03000509000000000000" pitchFamily="65" charset="-122"/>
              </a:rPr>
              <a:t>微信服务号：</a:t>
            </a:r>
            <a:endParaRPr lang="en-US" altLang="zh-CN" sz="2400" dirty="0" smtClean="0">
              <a:latin typeface="方正宋黑繁体" panose="03000509000000000000" pitchFamily="65" charset="-122"/>
              <a:ea typeface="方正宋黑繁体" panose="03000509000000000000" pitchFamily="65" charset="-122"/>
            </a:endParaRPr>
          </a:p>
          <a:p>
            <a:pPr lvl="1">
              <a:spcBef>
                <a:spcPct val="0"/>
              </a:spcBef>
            </a:pPr>
            <a:r>
              <a:rPr lang="zh-CN" altLang="en-US" sz="2400" dirty="0" smtClean="0">
                <a:latin typeface="方正宋黑繁体" panose="03000509000000000000" pitchFamily="65" charset="-122"/>
                <a:ea typeface="方正宋黑繁体" panose="03000509000000000000" pitchFamily="65" charset="-122"/>
              </a:rPr>
              <a:t>与中央认证绑定</a:t>
            </a:r>
            <a:endParaRPr lang="en-US" altLang="zh-CN" sz="2400" dirty="0" smtClean="0">
              <a:latin typeface="方正宋黑繁体" panose="03000509000000000000" pitchFamily="65" charset="-122"/>
              <a:ea typeface="方正宋黑繁体" panose="03000509000000000000" pitchFamily="65" charset="-122"/>
            </a:endParaRPr>
          </a:p>
          <a:p>
            <a:pPr lvl="1">
              <a:spcBef>
                <a:spcPct val="0"/>
              </a:spcBef>
            </a:pPr>
            <a:r>
              <a:rPr lang="zh-CN" altLang="en-US" sz="2400" dirty="0" smtClean="0">
                <a:latin typeface="方正宋黑繁体" panose="03000509000000000000" pitchFamily="65" charset="-122"/>
                <a:ea typeface="方正宋黑繁体" panose="03000509000000000000" pitchFamily="65" charset="-122"/>
              </a:rPr>
              <a:t>功能包括：在线客服、在线报障、投诉、网费与一卡通费用查询、校车、空课室、课表等服务</a:t>
            </a:r>
            <a:endParaRPr lang="en-US" altLang="zh-CN" sz="2400" dirty="0" smtClean="0">
              <a:latin typeface="方正宋黑繁体" panose="03000509000000000000" pitchFamily="65" charset="-122"/>
              <a:ea typeface="方正宋黑繁体" panose="03000509000000000000" pitchFamily="65" charset="-122"/>
            </a:endParaRPr>
          </a:p>
          <a:p>
            <a:pPr lvl="1">
              <a:spcBef>
                <a:spcPct val="0"/>
              </a:spcBef>
            </a:pPr>
            <a:r>
              <a:rPr lang="zh-CN" altLang="en-US" sz="2400" dirty="0" smtClean="0">
                <a:latin typeface="方正宋黑繁体" panose="03000509000000000000" pitchFamily="65" charset="-122"/>
                <a:ea typeface="方正宋黑繁体" panose="03000509000000000000" pitchFamily="65" charset="-122"/>
              </a:rPr>
              <a:t>构建了基于中央认证的微信认证平台，提供给其它轻应用接入</a:t>
            </a:r>
            <a:endParaRPr lang="en-US" altLang="zh-CN" sz="2400" dirty="0" smtClean="0">
              <a:latin typeface="方正宋黑繁体" panose="03000509000000000000" pitchFamily="65" charset="-122"/>
              <a:ea typeface="方正宋黑繁体" panose="03000509000000000000" pitchFamily="65" charset="-122"/>
            </a:endParaRPr>
          </a:p>
        </p:txBody>
      </p:sp>
      <p:pic>
        <p:nvPicPr>
          <p:cNvPr id="55300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06563"/>
            <a:ext cx="2047875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1313" y="1706563"/>
            <a:ext cx="2271712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9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QQ</a:t>
            </a:r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客户端</a:t>
            </a:r>
            <a:endParaRPr lang="zh-CN" altLang="en-US" dirty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43608"/>
            <a:ext cx="8725926" cy="516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方正大标宋繁体" pitchFamily="2" charset="-122"/>
                <a:ea typeface="方正大标宋繁体" pitchFamily="2" charset="-122"/>
              </a:rPr>
              <a:t>CERNET to CERNET2</a:t>
            </a:r>
            <a:endParaRPr lang="zh-CN" altLang="en-US" dirty="0">
              <a:latin typeface="方正大标宋繁体" pitchFamily="2" charset="-122"/>
              <a:ea typeface="方正大标宋繁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12568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1998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年，清华大学依托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CERNET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，建设了中国第一个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IPv6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试验床，应该说，这是中国开始下一代互联网最有标志性意义的事件。</a:t>
            </a:r>
            <a:endParaRPr lang="en-US" altLang="zh-CN" sz="2400" dirty="0" smtClean="0">
              <a:latin typeface="方正宋黑繁体" pitchFamily="65" charset="-122"/>
              <a:ea typeface="方正宋黑繁体" pitchFamily="65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1999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年，即开始试验分配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IPv6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地址。</a:t>
            </a:r>
            <a:endParaRPr lang="en-US" altLang="zh-CN" sz="2400" dirty="0" smtClean="0">
              <a:latin typeface="方正宋黑繁体" pitchFamily="65" charset="-122"/>
              <a:ea typeface="方正宋黑繁体" pitchFamily="65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华南理工大学是最早加入</a:t>
            </a:r>
            <a:r>
              <a:rPr lang="en-US" altLang="zh-CN" sz="2400" dirty="0" smtClean="0">
                <a:solidFill>
                  <a:srgbClr val="CC0000"/>
                </a:solidFill>
                <a:latin typeface="方正宋黑繁体" pitchFamily="65" charset="-122"/>
                <a:ea typeface="方正宋黑繁体" pitchFamily="65" charset="-122"/>
              </a:rPr>
              <a:t>CERNET IPv6</a:t>
            </a:r>
            <a:r>
              <a:rPr lang="zh-CN" altLang="en-US" sz="2400" dirty="0" smtClean="0">
                <a:solidFill>
                  <a:srgbClr val="CC0000"/>
                </a:solidFill>
                <a:latin typeface="方正宋黑繁体" pitchFamily="65" charset="-122"/>
                <a:ea typeface="方正宋黑繁体" pitchFamily="65" charset="-122"/>
              </a:rPr>
              <a:t>实验网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的节点之一，并于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1999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年与诺基亚公司（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Nokia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）中国研发中心合作建立全国第二个高校联合实验室，共同开展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IPv6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上</a:t>
            </a:r>
            <a:r>
              <a:rPr lang="en-US" altLang="zh-CN" sz="2400" dirty="0" err="1" smtClean="0">
                <a:latin typeface="方正宋黑繁体" pitchFamily="65" charset="-122"/>
                <a:ea typeface="方正宋黑繁体" pitchFamily="65" charset="-122"/>
              </a:rPr>
              <a:t>QoS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技术的研究。</a:t>
            </a:r>
            <a:endParaRPr lang="en-US" altLang="zh-CN" sz="2400" dirty="0" smtClean="0">
              <a:latin typeface="方正宋黑繁体" pitchFamily="65" charset="-122"/>
              <a:ea typeface="方正宋黑繁体" pitchFamily="65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2000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年底，在国家自然基金委的支持下，“中国高速互联研究实验网络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(</a:t>
            </a:r>
            <a:r>
              <a:rPr lang="en-US" altLang="zh-CN" sz="2400" dirty="0" err="1" smtClean="0">
                <a:latin typeface="方正宋黑繁体" pitchFamily="65" charset="-122"/>
                <a:ea typeface="方正宋黑繁体" pitchFamily="65" charset="-122"/>
              </a:rPr>
              <a:t>NSFCnet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)”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项目启动，建设了我国第一个地区性下一代互联网试验网络。</a:t>
            </a:r>
            <a:endParaRPr lang="en-US" altLang="zh-CN" sz="2400" dirty="0" smtClean="0">
              <a:latin typeface="方正宋黑繁体" pitchFamily="65" charset="-122"/>
              <a:ea typeface="方正宋黑繁体" pitchFamily="65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2001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年底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2002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年初，杨家樨等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57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名院士联名上书国务院，呼吁重视下一代互联网研究，并“建设我国第二代互联网的学术性高速主干网”。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2002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年两会期间，国务院领导对此进行了专门批示。</a:t>
            </a:r>
          </a:p>
          <a:p>
            <a:pPr>
              <a:spcBef>
                <a:spcPts val="600"/>
              </a:spcBef>
            </a:pPr>
            <a:endParaRPr lang="zh-CN" altLang="en-US" sz="2400" dirty="0">
              <a:latin typeface="方正宋黑繁体" pitchFamily="65" charset="-122"/>
              <a:ea typeface="方正宋黑繁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r>
              <a:rPr lang="zh-CN" altLang="en-US" dirty="0" smtClean="0">
                <a:latin typeface="方正大标宋繁体" pitchFamily="2" charset="-122"/>
                <a:ea typeface="方正大标宋繁体" pitchFamily="2" charset="-122"/>
              </a:rPr>
              <a:t>提纲</a:t>
            </a: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896544"/>
          </a:xfrm>
        </p:spPr>
        <p:txBody>
          <a:bodyPr/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方正宋黑繁体" pitchFamily="65" charset="-122"/>
                <a:ea typeface="方正宋黑繁体" pitchFamily="65" charset="-122"/>
              </a:rPr>
              <a:t>CERNET</a:t>
            </a: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  <a:latin typeface="方正宋黑繁体" pitchFamily="65" charset="-122"/>
                <a:ea typeface="方正宋黑繁体" pitchFamily="65" charset="-122"/>
              </a:rPr>
              <a:t>CERTET</a:t>
            </a:r>
            <a:r>
              <a:rPr lang="zh-CN" altLang="en-US" sz="2400" b="1" dirty="0" smtClean="0">
                <a:solidFill>
                  <a:srgbClr val="FF0000"/>
                </a:solidFill>
                <a:latin typeface="方正宋黑繁体" pitchFamily="65" charset="-122"/>
                <a:ea typeface="方正宋黑繁体" pitchFamily="65" charset="-122"/>
              </a:rPr>
              <a:t>的发展历程</a:t>
            </a:r>
            <a:endParaRPr lang="en-US" altLang="zh-CN" sz="2400" b="1" dirty="0" smtClean="0">
              <a:solidFill>
                <a:srgbClr val="FF0000"/>
              </a:solidFill>
              <a:latin typeface="方正宋黑繁体" pitchFamily="65" charset="-122"/>
              <a:ea typeface="方正宋黑繁体" pitchFamily="65" charset="-122"/>
            </a:endParaRP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  <a:latin typeface="方正宋黑繁体" pitchFamily="65" charset="-122"/>
                <a:ea typeface="方正宋黑繁体" pitchFamily="65" charset="-122"/>
              </a:rPr>
              <a:t>CERTET</a:t>
            </a:r>
            <a:r>
              <a:rPr lang="zh-CN" altLang="en-US" sz="2400" b="1" dirty="0" smtClean="0">
                <a:solidFill>
                  <a:srgbClr val="FF0000"/>
                </a:solidFill>
                <a:latin typeface="方正宋黑繁体" pitchFamily="65" charset="-122"/>
                <a:ea typeface="方正宋黑繁体" pitchFamily="65" charset="-122"/>
              </a:rPr>
              <a:t>的现状</a:t>
            </a:r>
            <a:endParaRPr lang="en-US" altLang="zh-CN" sz="2400" b="1" dirty="0" smtClean="0">
              <a:solidFill>
                <a:srgbClr val="FF0000"/>
              </a:solidFill>
              <a:latin typeface="方正宋黑繁体" pitchFamily="65" charset="-122"/>
              <a:ea typeface="方正宋黑繁体" pitchFamily="65" charset="-122"/>
            </a:endParaRP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  <a:latin typeface="方正宋黑繁体" pitchFamily="65" charset="-122"/>
                <a:ea typeface="方正宋黑繁体" pitchFamily="65" charset="-122"/>
              </a:rPr>
              <a:t>CERTET</a:t>
            </a:r>
            <a:r>
              <a:rPr lang="zh-CN" altLang="en-US" sz="2400" b="1" dirty="0" smtClean="0">
                <a:solidFill>
                  <a:srgbClr val="FF0000"/>
                </a:solidFill>
                <a:latin typeface="方正宋黑繁体" pitchFamily="65" charset="-122"/>
                <a:ea typeface="方正宋黑繁体" pitchFamily="65" charset="-122"/>
              </a:rPr>
              <a:t>华南地区网络中心</a:t>
            </a:r>
            <a:endParaRPr lang="en-US" altLang="zh-CN" sz="2400" b="1" dirty="0" smtClean="0">
              <a:solidFill>
                <a:srgbClr val="FF0000"/>
              </a:solidFill>
              <a:latin typeface="方正宋黑繁体" pitchFamily="65" charset="-122"/>
              <a:ea typeface="方正宋黑繁体" pitchFamily="65" charset="-122"/>
            </a:endParaRPr>
          </a:p>
          <a:p>
            <a:pPr lvl="1"/>
            <a:r>
              <a:rPr lang="zh-CN" altLang="en-US" sz="2400" b="1" dirty="0" smtClean="0">
                <a:solidFill>
                  <a:srgbClr val="FF0000"/>
                </a:solidFill>
                <a:latin typeface="方正宋黑繁体" pitchFamily="65" charset="-122"/>
                <a:ea typeface="方正宋黑繁体" pitchFamily="65" charset="-122"/>
              </a:rPr>
              <a:t>广东省教科网</a:t>
            </a:r>
            <a:endParaRPr lang="en-US" altLang="zh-CN" sz="2400" b="1" dirty="0" smtClean="0">
              <a:solidFill>
                <a:srgbClr val="FF0000"/>
              </a:solidFill>
              <a:latin typeface="方正宋黑繁体" pitchFamily="65" charset="-122"/>
              <a:ea typeface="方正宋黑繁体" pitchFamily="65" charset="-122"/>
            </a:endParaRPr>
          </a:p>
          <a:p>
            <a:r>
              <a:rPr lang="en-US" altLang="zh-CN" sz="2400" b="1" dirty="0" smtClean="0">
                <a:latin typeface="方正宋黑繁体" pitchFamily="65" charset="-122"/>
                <a:ea typeface="方正宋黑繁体" pitchFamily="65" charset="-122"/>
              </a:rPr>
              <a:t>CERNET2</a:t>
            </a:r>
          </a:p>
          <a:p>
            <a:pPr lvl="1"/>
            <a:r>
              <a:rPr lang="en-US" altLang="zh-CN" sz="2400" b="1" dirty="0" smtClean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CERNET to CERNET2</a:t>
            </a:r>
          </a:p>
          <a:p>
            <a:pPr lvl="1"/>
            <a:r>
              <a:rPr lang="en-US" altLang="zh-CN" sz="2400" b="1" dirty="0" smtClean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CNGI n CERNET2</a:t>
            </a:r>
          </a:p>
          <a:p>
            <a:pPr lvl="1"/>
            <a:r>
              <a:rPr lang="en-US" altLang="zh-CN" sz="2400" b="1" dirty="0" smtClean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CERNET2</a:t>
            </a:r>
            <a:r>
              <a:rPr lang="zh-CN" altLang="en-US" sz="2400" b="1" dirty="0" smtClean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拓扑结构</a:t>
            </a:r>
            <a:endParaRPr lang="en-US" altLang="zh-CN" sz="2400" b="1" dirty="0" smtClean="0">
              <a:solidFill>
                <a:srgbClr val="0070C0"/>
              </a:solidFill>
              <a:latin typeface="方正宋黑繁体" pitchFamily="65" charset="-122"/>
              <a:ea typeface="方正宋黑繁体" pitchFamily="65" charset="-122"/>
            </a:endParaRPr>
          </a:p>
          <a:p>
            <a:pPr lvl="1"/>
            <a:r>
              <a:rPr lang="en-US" altLang="zh-CN" sz="2400" b="1" dirty="0" smtClean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CERNET2</a:t>
            </a:r>
            <a:r>
              <a:rPr lang="zh-CN" altLang="en-US" sz="2400" b="1" dirty="0" smtClean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广州</a:t>
            </a:r>
            <a:r>
              <a:rPr lang="zh-CN" altLang="en-US" sz="2400" b="1" dirty="0" smtClean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节点</a:t>
            </a:r>
            <a:endParaRPr lang="en-US" altLang="zh-CN" sz="2400" b="1" dirty="0" smtClean="0">
              <a:solidFill>
                <a:srgbClr val="0070C0"/>
              </a:solidFill>
              <a:latin typeface="方正宋黑繁体" pitchFamily="65" charset="-122"/>
              <a:ea typeface="方正宋黑繁体" pitchFamily="65" charset="-122"/>
            </a:endParaRPr>
          </a:p>
          <a:p>
            <a:r>
              <a:rPr lang="zh-CN" altLang="en-US" sz="2800" b="1" dirty="0" smtClean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未来网络</a:t>
            </a:r>
            <a:endParaRPr lang="en-US" altLang="zh-CN" sz="2800" b="1" dirty="0" smtClean="0">
              <a:solidFill>
                <a:srgbClr val="0070C0"/>
              </a:solidFill>
              <a:latin typeface="方正宋黑繁体" pitchFamily="65" charset="-122"/>
              <a:ea typeface="方正宋黑繁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方正大标宋繁体" pitchFamily="2" charset="-122"/>
                <a:ea typeface="方正大标宋繁体" pitchFamily="2" charset="-122"/>
              </a:rPr>
              <a:t>CNGI n CERNET2</a:t>
            </a:r>
            <a:endParaRPr lang="zh-CN" altLang="en-US" dirty="0">
              <a:latin typeface="方正大标宋繁体" pitchFamily="2" charset="-122"/>
              <a:ea typeface="方正大标宋繁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2"/>
          </a:xfrm>
        </p:spPr>
        <p:txBody>
          <a:bodyPr/>
          <a:lstStyle/>
          <a:p>
            <a:r>
              <a:rPr lang="en-US" altLang="zh-CN" sz="2200" dirty="0" smtClean="0">
                <a:latin typeface="方正宋黑繁体" pitchFamily="65" charset="-122"/>
                <a:ea typeface="方正宋黑繁体" pitchFamily="65" charset="-122"/>
              </a:rPr>
              <a:t>2003</a:t>
            </a:r>
            <a:r>
              <a:rPr lang="zh-CN" altLang="en-US" sz="2200" dirty="0" smtClean="0">
                <a:latin typeface="方正宋黑繁体" pitchFamily="65" charset="-122"/>
                <a:ea typeface="方正宋黑繁体" pitchFamily="65" charset="-122"/>
              </a:rPr>
              <a:t>年</a:t>
            </a:r>
            <a:r>
              <a:rPr lang="en-US" altLang="zh-CN" sz="2200" dirty="0" smtClean="0">
                <a:latin typeface="方正宋黑繁体" pitchFamily="65" charset="-122"/>
                <a:ea typeface="方正宋黑繁体" pitchFamily="65" charset="-122"/>
              </a:rPr>
              <a:t>5</a:t>
            </a:r>
            <a:r>
              <a:rPr lang="zh-CN" altLang="en-US" sz="2200" dirty="0" smtClean="0">
                <a:latin typeface="方正宋黑繁体" pitchFamily="65" charset="-122"/>
                <a:ea typeface="方正宋黑繁体" pitchFamily="65" charset="-122"/>
              </a:rPr>
              <a:t>月，由国家发改委组织，联合国务院信息办、教育部、科技部、信息产业部、中国科学院、国家自然科学基金委员会等八部委联合向国务院提出“关于推动我国下一代互联网有关工作的请示”。 </a:t>
            </a:r>
            <a:r>
              <a:rPr lang="en-US" altLang="zh-CN" sz="2200" dirty="0" smtClean="0">
                <a:latin typeface="方正宋黑繁体" pitchFamily="65" charset="-122"/>
                <a:ea typeface="方正宋黑繁体" pitchFamily="65" charset="-122"/>
              </a:rPr>
              <a:t>2003</a:t>
            </a:r>
            <a:r>
              <a:rPr lang="zh-CN" altLang="en-US" sz="2200" dirty="0" smtClean="0">
                <a:latin typeface="方正宋黑繁体" pitchFamily="65" charset="-122"/>
                <a:ea typeface="方正宋黑繁体" pitchFamily="65" charset="-122"/>
              </a:rPr>
              <a:t>年</a:t>
            </a:r>
            <a:r>
              <a:rPr lang="en-US" altLang="zh-CN" sz="2200" dirty="0" smtClean="0">
                <a:latin typeface="方正宋黑繁体" pitchFamily="65" charset="-122"/>
                <a:ea typeface="方正宋黑繁体" pitchFamily="65" charset="-122"/>
              </a:rPr>
              <a:t>8</a:t>
            </a:r>
            <a:r>
              <a:rPr lang="zh-CN" altLang="en-US" sz="2200" dirty="0" smtClean="0">
                <a:latin typeface="方正宋黑繁体" pitchFamily="65" charset="-122"/>
                <a:ea typeface="方正宋黑繁体" pitchFamily="65" charset="-122"/>
              </a:rPr>
              <a:t>月，国务院批复了同意启动“中国下一代互联网示范工程</a:t>
            </a:r>
            <a:r>
              <a:rPr lang="en-US" altLang="zh-CN" sz="2200" dirty="0" smtClean="0">
                <a:latin typeface="方正宋黑繁体" pitchFamily="65" charset="-122"/>
                <a:ea typeface="方正宋黑繁体" pitchFamily="65" charset="-122"/>
              </a:rPr>
              <a:t>CNGI(China Next Generation Internet)”</a:t>
            </a:r>
            <a:r>
              <a:rPr lang="zh-CN" altLang="en-US" sz="2200" dirty="0" smtClean="0">
                <a:latin typeface="方正宋黑繁体" pitchFamily="65" charset="-122"/>
                <a:ea typeface="方正宋黑繁体" pitchFamily="65" charset="-122"/>
              </a:rPr>
              <a:t>　</a:t>
            </a:r>
            <a:endParaRPr lang="zh-CN" altLang="en-US" sz="2200" dirty="0">
              <a:latin typeface="方正宋黑繁体" pitchFamily="65" charset="-122"/>
              <a:ea typeface="方正宋黑繁体" pitchFamily="65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4048" y="2852936"/>
            <a:ext cx="49024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2636912"/>
            <a:ext cx="3995936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2003</a:t>
            </a:r>
            <a:r>
              <a:rPr lang="zh-CN" altLang="en-US" sz="2200" dirty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年</a:t>
            </a:r>
            <a:r>
              <a:rPr lang="en-US" altLang="zh-CN" sz="2200" dirty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8</a:t>
            </a:r>
            <a:r>
              <a:rPr lang="zh-CN" altLang="en-US" sz="2200" dirty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月</a:t>
            </a:r>
            <a:r>
              <a:rPr lang="en-US" altLang="zh-CN" sz="2200" dirty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5</a:t>
            </a:r>
            <a:r>
              <a:rPr lang="zh-CN" altLang="en-US" sz="2200" dirty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日，中国工程院组织进行了“中国下一代互联网示范工程</a:t>
            </a:r>
            <a:r>
              <a:rPr lang="en-US" altLang="zh-CN" sz="2200" dirty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CNGI</a:t>
            </a:r>
            <a:r>
              <a:rPr lang="zh-CN" altLang="en-US" sz="2200" dirty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示范网络核心网”邀请招标工作。中国教育和科研计算机网</a:t>
            </a:r>
            <a:r>
              <a:rPr lang="en-US" altLang="zh-CN" sz="2200" dirty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CERNET</a:t>
            </a:r>
            <a:r>
              <a:rPr lang="zh-CN" altLang="en-US" sz="2200" dirty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网络中心以第一名中标，其他五家均为国内著名的电信运营商。国家同意由</a:t>
            </a:r>
            <a:r>
              <a:rPr lang="en-US" altLang="zh-CN" sz="2200" dirty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CERNET</a:t>
            </a:r>
            <a:r>
              <a:rPr lang="zh-CN" altLang="en-US" sz="2200" dirty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建设中国下一代互联网示范工程中最大的、也是唯一学术的核心网</a:t>
            </a:r>
            <a:r>
              <a:rPr lang="en-US" altLang="zh-CN" sz="2200" dirty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CERNET2</a:t>
            </a:r>
            <a:r>
              <a:rPr lang="zh-CN" altLang="en-US" sz="2200" dirty="0" smtClean="0">
                <a:solidFill>
                  <a:srgbClr val="0070C0"/>
                </a:solidFill>
                <a:latin typeface="方正宋黑繁体" pitchFamily="65" charset="-122"/>
                <a:ea typeface="方正宋黑繁体" pitchFamily="65" charset="-122"/>
              </a:rPr>
              <a:t>。</a:t>
            </a:r>
            <a:endParaRPr lang="zh-CN" altLang="en-US" sz="2200" dirty="0">
              <a:solidFill>
                <a:srgbClr val="0070C0"/>
              </a:solidFill>
              <a:latin typeface="方正宋黑繁体" pitchFamily="65" charset="-122"/>
              <a:ea typeface="方正宋黑繁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ERNET2过渡技术发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61048"/>
            <a:ext cx="7883611" cy="31314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方正大标宋繁体" pitchFamily="2" charset="-122"/>
                <a:ea typeface="方正大标宋繁体" pitchFamily="2" charset="-122"/>
              </a:rPr>
              <a:t>CERNET2</a:t>
            </a:r>
            <a:r>
              <a:rPr lang="zh-CN" altLang="en-US" dirty="0" smtClean="0">
                <a:latin typeface="方正大标宋繁体" pitchFamily="2" charset="-122"/>
                <a:ea typeface="方正大标宋繁体" pitchFamily="2" charset="-122"/>
              </a:rPr>
              <a:t>发展历程</a:t>
            </a:r>
            <a:endParaRPr lang="zh-CN" altLang="en-US" dirty="0">
              <a:latin typeface="方正大标宋繁体" pitchFamily="2" charset="-122"/>
              <a:ea typeface="方正大标宋繁体" pitchFamily="2" charset="-122"/>
            </a:endParaRPr>
          </a:p>
        </p:txBody>
      </p:sp>
      <p:pic>
        <p:nvPicPr>
          <p:cNvPr id="4" name="内容占位符 3" descr="CERNET2发展历程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908720"/>
            <a:ext cx="7632848" cy="2975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方正宋黑繁体" pitchFamily="65" charset="-122"/>
                <a:ea typeface="方正宋黑繁体" pitchFamily="65" charset="-122"/>
              </a:rPr>
              <a:t>CERNET2</a:t>
            </a:r>
            <a:r>
              <a:rPr lang="zh-CN" altLang="en-US" b="1" dirty="0" smtClean="0">
                <a:latin typeface="方正宋黑繁体" pitchFamily="65" charset="-122"/>
                <a:ea typeface="方正宋黑繁体" pitchFamily="65" charset="-122"/>
              </a:rPr>
              <a:t>主干网开通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4525962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CERNET2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主干网于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2004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年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12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月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25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日正式建成开通，以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2.5G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～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10Gbps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速率连接分布在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20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个城市的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25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个核心节点，并以三条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45Mbps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速率的链路分别与北美、欧洲、亚太等地的国际下一代互联网实现了互联，为全国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100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余所著名高校提供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IPv6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高速接入，为相关学校的大规模科学研究提供了基础环境。</a:t>
            </a:r>
            <a:endParaRPr lang="en-US" altLang="zh-CN" sz="2400" b="1" dirty="0" smtClean="0">
              <a:solidFill>
                <a:schemeClr val="tx2"/>
              </a:solidFill>
              <a:latin typeface="方正宋黑繁体" pitchFamily="65" charset="-122"/>
              <a:ea typeface="方正宋黑繁体" pitchFamily="65" charset="-122"/>
            </a:endParaRPr>
          </a:p>
          <a:p>
            <a:endParaRPr lang="zh-CN" altLang="en-US" dirty="0">
              <a:latin typeface="方正宋黑繁体" pitchFamily="65" charset="-122"/>
              <a:ea typeface="方正宋黑繁体" pitchFamily="65" charset="-122"/>
            </a:endParaRPr>
          </a:p>
        </p:txBody>
      </p:sp>
      <p:pic>
        <p:nvPicPr>
          <p:cNvPr id="4" name="Picture 21" descr="W0200806206622529665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2924944"/>
            <a:ext cx="500439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方正大标宋繁体" pitchFamily="2" charset="-122"/>
                <a:ea typeface="方正大标宋繁体" pitchFamily="2" charset="-122"/>
              </a:rPr>
              <a:t>CERNET2</a:t>
            </a:r>
            <a:r>
              <a:rPr lang="zh-CN" altLang="en-US" dirty="0" smtClean="0">
                <a:latin typeface="方正大标宋繁体" pitchFamily="2" charset="-122"/>
                <a:ea typeface="方正大标宋繁体" pitchFamily="2" charset="-122"/>
              </a:rPr>
              <a:t>拓扑结构</a:t>
            </a:r>
            <a:endParaRPr lang="zh-CN" altLang="en-US" dirty="0">
              <a:latin typeface="方正大标宋繁体" pitchFamily="2" charset="-122"/>
              <a:ea typeface="方正大标宋繁体" pitchFamily="2" charset="-122"/>
            </a:endParaRPr>
          </a:p>
        </p:txBody>
      </p:sp>
      <p:pic>
        <p:nvPicPr>
          <p:cNvPr id="4" name="图片 3" descr="IPv601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r="12541"/>
          <a:stretch/>
        </p:blipFill>
        <p:spPr>
          <a:xfrm>
            <a:off x="3059832" y="2681536"/>
            <a:ext cx="5583229" cy="4176464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1872208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“中国下一代互联网示范工程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CNGI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示范网络核心网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CNGI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－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CERNET2/6IX”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，入选两院院士评选的“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2006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年中国十大科技进展”和“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2004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年中国十大科技进展”，并获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2006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年中国高等教育科技进步一等奖，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2007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年国家科学进步二等奖。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endParaRPr lang="en-US" altLang="zh-CN" sz="2400" b="1" dirty="0" smtClean="0">
              <a:solidFill>
                <a:schemeClr val="tx2"/>
              </a:solidFill>
              <a:latin typeface="方正宋黑繁体" pitchFamily="65" charset="-122"/>
              <a:ea typeface="方正宋黑繁体" pitchFamily="65" charset="-122"/>
            </a:endParaRPr>
          </a:p>
          <a:p>
            <a:endParaRPr lang="zh-CN" altLang="en-US" dirty="0">
              <a:latin typeface="方正宋黑繁体" pitchFamily="65" charset="-122"/>
              <a:ea typeface="方正宋黑繁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151251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华南理工大学、中山大学、暨南大学、华南师范大学、深圳大学承担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CNGI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高校驻地网建设项目， 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2008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年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9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月通过验收。</a:t>
            </a:r>
            <a:endParaRPr lang="en-US" altLang="zh-CN" sz="2400" dirty="0" smtClean="0">
              <a:latin typeface="方正宋黑繁体" pitchFamily="65" charset="-122"/>
              <a:ea typeface="方正宋黑繁体" pitchFamily="65" charset="-122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华南理工大学、中山大学、暨南大学、华南师范大学、深圳大学承担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CNGI-CERNET2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高校驻地网和校园网升级项目，发展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IPv6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用户</a:t>
            </a:r>
            <a:r>
              <a:rPr lang="en-US" altLang="zh-CN" sz="2400" dirty="0" smtClean="0">
                <a:latin typeface="方正宋黑繁体" pitchFamily="65" charset="-122"/>
                <a:ea typeface="方正宋黑繁体" pitchFamily="65" charset="-122"/>
              </a:rPr>
              <a:t>8</a:t>
            </a:r>
            <a:r>
              <a:rPr lang="zh-CN" altLang="en-US" sz="2400" dirty="0" smtClean="0">
                <a:latin typeface="方正宋黑繁体" pitchFamily="65" charset="-122"/>
                <a:ea typeface="方正宋黑繁体" pitchFamily="65" charset="-122"/>
              </a:rPr>
              <a:t>万。</a:t>
            </a:r>
            <a:endParaRPr lang="en-US" altLang="zh-CN" sz="2400" dirty="0" smtClean="0">
              <a:latin typeface="方正宋黑繁体" pitchFamily="65" charset="-122"/>
              <a:ea typeface="方正宋黑繁体" pitchFamily="65" charset="-122"/>
            </a:endParaRPr>
          </a:p>
          <a:p>
            <a:endParaRPr lang="zh-CN" altLang="en-US" sz="24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9512" y="-99392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方正大标宋繁体" pitchFamily="2" charset="-122"/>
                <a:ea typeface="方正大标宋繁体" pitchFamily="2" charset="-122"/>
              </a:rPr>
              <a:t>CERNET2</a:t>
            </a:r>
            <a:r>
              <a:rPr lang="zh-CN" altLang="en-US" dirty="0" smtClean="0">
                <a:latin typeface="方正大标宋繁体" pitchFamily="2" charset="-122"/>
                <a:ea typeface="方正大标宋繁体" pitchFamily="2" charset="-122"/>
              </a:rPr>
              <a:t>广州节点</a:t>
            </a:r>
            <a:endParaRPr lang="zh-CN" altLang="en-US" dirty="0">
              <a:latin typeface="方正大标宋繁体" pitchFamily="2" charset="-122"/>
              <a:ea typeface="方正大标宋繁体" pitchFamily="2" charset="-122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3068960"/>
            <a:ext cx="5068700" cy="352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方正大标宋繁体" pitchFamily="2" charset="-122"/>
                <a:ea typeface="方正大标宋繁体" pitchFamily="2" charset="-122"/>
              </a:rPr>
              <a:t>国家发改委</a:t>
            </a:r>
            <a:r>
              <a:rPr lang="en-US" altLang="zh-CN" dirty="0" smtClean="0">
                <a:latin typeface="方正大标宋繁体" pitchFamily="2" charset="-122"/>
                <a:ea typeface="方正大标宋繁体" pitchFamily="2" charset="-122"/>
              </a:rPr>
              <a:t>CNGI</a:t>
            </a:r>
            <a:r>
              <a:rPr lang="zh-CN" altLang="en-US" dirty="0" smtClean="0">
                <a:latin typeface="方正大标宋繁体" pitchFamily="2" charset="-122"/>
                <a:ea typeface="方正大标宋繁体" pitchFamily="2" charset="-122"/>
              </a:rPr>
              <a:t>专项：无线智慧校园</a:t>
            </a:r>
            <a:endParaRPr lang="zh-CN" altLang="en-US" dirty="0">
              <a:latin typeface="方正大标宋繁体" pitchFamily="2" charset="-122"/>
              <a:ea typeface="方正大标宋繁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229600" cy="4525962"/>
          </a:xfrm>
        </p:spPr>
        <p:txBody>
          <a:bodyPr/>
          <a:lstStyle/>
          <a:p>
            <a:endParaRPr lang="zh-CN" altLang="en-US">
              <a:latin typeface="方正宋黑繁体" pitchFamily="65" charset="-122"/>
              <a:ea typeface="方正宋黑繁体" pitchFamily="65" charset="-122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428875" y="2017365"/>
            <a:ext cx="4572000" cy="3143250"/>
            <a:chOff x="494" y="945"/>
            <a:chExt cx="4952" cy="3375"/>
          </a:xfrm>
        </p:grpSpPr>
        <p:pic>
          <p:nvPicPr>
            <p:cNvPr id="5" name="Picture 5" descr="C:\Documents and Settings\Owner\My Documents\My Pictures\CERNET2TPT.jpg"/>
            <p:cNvPicPr>
              <a:picLocks noChangeAspect="1" noChangeArrowheads="1"/>
            </p:cNvPicPr>
            <p:nvPr/>
          </p:nvPicPr>
          <p:blipFill>
            <a:blip r:embed="rId2"/>
            <a:srcRect l="29709" r="20778" b="6651"/>
            <a:stretch>
              <a:fillRect/>
            </a:stretch>
          </p:blipFill>
          <p:spPr bwMode="auto">
            <a:xfrm>
              <a:off x="765" y="1710"/>
              <a:ext cx="4275" cy="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Documents and Settings\Owner\My Documents\My Pictures\CERNET2TPT.jpg"/>
            <p:cNvPicPr>
              <a:picLocks noChangeAspect="1" noChangeArrowheads="1"/>
            </p:cNvPicPr>
            <p:nvPr/>
          </p:nvPicPr>
          <p:blipFill>
            <a:blip r:embed="rId2"/>
            <a:srcRect l="79742" t="8047" r="3578" b="56544"/>
            <a:stretch>
              <a:fillRect/>
            </a:stretch>
          </p:blipFill>
          <p:spPr bwMode="auto">
            <a:xfrm>
              <a:off x="765" y="945"/>
              <a:ext cx="144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C:\Documents and Settings\Owner\My Documents\My Pictures\CERNET2TPT.jpg"/>
            <p:cNvPicPr>
              <a:picLocks noChangeAspect="1" noChangeArrowheads="1"/>
            </p:cNvPicPr>
            <p:nvPr/>
          </p:nvPicPr>
          <p:blipFill>
            <a:blip r:embed="rId2"/>
            <a:srcRect l="4170" t="8047" r="70813" b="54935"/>
            <a:stretch>
              <a:fillRect/>
            </a:stretch>
          </p:blipFill>
          <p:spPr bwMode="auto">
            <a:xfrm>
              <a:off x="3015" y="945"/>
              <a:ext cx="2160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直接连接符 7"/>
            <p:cNvCxnSpPr/>
            <p:nvPr/>
          </p:nvCxnSpPr>
          <p:spPr>
            <a:xfrm rot="10800000">
              <a:off x="496" y="1484"/>
              <a:ext cx="270" cy="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rot="5400000">
              <a:off x="-3" y="1981"/>
              <a:ext cx="99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10800000">
              <a:off x="496" y="2476"/>
              <a:ext cx="27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10800000">
              <a:off x="5176" y="1484"/>
              <a:ext cx="27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5400000">
              <a:off x="4949" y="1981"/>
              <a:ext cx="99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10800000" flipV="1">
              <a:off x="4994" y="2476"/>
              <a:ext cx="45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786563" y="1017240"/>
            <a:ext cx="1857375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latin typeface="方正宋黑繁体" pitchFamily="65" charset="-122"/>
                <a:ea typeface="方正宋黑繁体" pitchFamily="65" charset="-122"/>
              </a:rPr>
              <a:t>省域</a:t>
            </a:r>
            <a:endParaRPr lang="en-US" altLang="zh-CN" sz="2400" b="1" dirty="0">
              <a:latin typeface="方正宋黑繁体" pitchFamily="65" charset="-122"/>
              <a:ea typeface="方正宋黑繁体" pitchFamily="65" charset="-122"/>
            </a:endParaRPr>
          </a:p>
          <a:p>
            <a:pPr algn="ctr" eaLnBrk="1" hangingPunct="1">
              <a:defRPr/>
            </a:pPr>
            <a:r>
              <a:rPr lang="zh-CN" altLang="en-US" sz="2400" b="1" dirty="0">
                <a:latin typeface="方正宋黑繁体" pitchFamily="65" charset="-122"/>
                <a:ea typeface="方正宋黑繁体" pitchFamily="65" charset="-122"/>
              </a:rPr>
              <a:t>教科网</a:t>
            </a:r>
          </a:p>
        </p:txBody>
      </p:sp>
      <p:sp>
        <p:nvSpPr>
          <p:cNvPr id="15" name="椭圆 14"/>
          <p:cNvSpPr/>
          <p:nvPr/>
        </p:nvSpPr>
        <p:spPr>
          <a:xfrm>
            <a:off x="6929438" y="3917603"/>
            <a:ext cx="1785937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latin typeface="方正宋黑繁体" pitchFamily="65" charset="-122"/>
                <a:ea typeface="方正宋黑繁体" pitchFamily="65" charset="-122"/>
              </a:rPr>
              <a:t>无线</a:t>
            </a:r>
            <a:endParaRPr lang="en-US" altLang="zh-CN" sz="2400" b="1" dirty="0">
              <a:latin typeface="方正宋黑繁体" pitchFamily="65" charset="-122"/>
              <a:ea typeface="方正宋黑繁体" pitchFamily="65" charset="-122"/>
            </a:endParaRPr>
          </a:p>
          <a:p>
            <a:pPr algn="ctr" eaLnBrk="1" hangingPunct="1">
              <a:defRPr/>
            </a:pPr>
            <a:r>
              <a:rPr lang="zh-CN" altLang="en-US" sz="2400" b="1" dirty="0">
                <a:latin typeface="方正宋黑繁体" pitchFamily="65" charset="-122"/>
                <a:ea typeface="方正宋黑繁体" pitchFamily="65" charset="-122"/>
              </a:rPr>
              <a:t>接入</a:t>
            </a:r>
          </a:p>
        </p:txBody>
      </p:sp>
      <p:sp>
        <p:nvSpPr>
          <p:cNvPr id="16" name="椭圆 15"/>
          <p:cNvSpPr/>
          <p:nvPr/>
        </p:nvSpPr>
        <p:spPr>
          <a:xfrm>
            <a:off x="428625" y="1088678"/>
            <a:ext cx="2000250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latin typeface="方正宋黑繁体" pitchFamily="65" charset="-122"/>
                <a:ea typeface="方正宋黑繁体" pitchFamily="65" charset="-122"/>
              </a:rPr>
              <a:t>基础教育网络</a:t>
            </a:r>
          </a:p>
        </p:txBody>
      </p:sp>
      <p:sp>
        <p:nvSpPr>
          <p:cNvPr id="17" name="椭圆 16"/>
          <p:cNvSpPr/>
          <p:nvPr/>
        </p:nvSpPr>
        <p:spPr>
          <a:xfrm>
            <a:off x="571500" y="4003328"/>
            <a:ext cx="1714500" cy="107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800" b="1" dirty="0">
                <a:latin typeface="方正宋黑繁体" pitchFamily="65" charset="-122"/>
                <a:ea typeface="方正宋黑繁体" pitchFamily="65" charset="-122"/>
              </a:rPr>
              <a:t>应用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214688" y="1302990"/>
            <a:ext cx="29033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B95E35"/>
                </a:solidFill>
                <a:latin typeface="方正宋黑繁体" pitchFamily="65" charset="-122"/>
                <a:ea typeface="方正宋黑繁体" pitchFamily="65" charset="-122"/>
              </a:rPr>
              <a:t>CNGI-CERNET2</a:t>
            </a:r>
            <a:endParaRPr lang="zh-CN" altLang="en-US" sz="2400">
              <a:solidFill>
                <a:srgbClr val="B95E35"/>
              </a:solidFill>
              <a:latin typeface="方正宋黑繁体" pitchFamily="65" charset="-122"/>
              <a:ea typeface="方正宋黑繁体" pitchFamily="65" charset="-122"/>
            </a:endParaRPr>
          </a:p>
        </p:txBody>
      </p:sp>
      <p:sp>
        <p:nvSpPr>
          <p:cNvPr id="19" name="右箭头 18"/>
          <p:cNvSpPr/>
          <p:nvPr/>
        </p:nvSpPr>
        <p:spPr>
          <a:xfrm rot="20045447">
            <a:off x="7118350" y="2496790"/>
            <a:ext cx="642938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>
              <a:latin typeface="方正宋黑繁体" pitchFamily="65" charset="-122"/>
              <a:ea typeface="方正宋黑繁体" pitchFamily="65" charset="-122"/>
            </a:endParaRPr>
          </a:p>
        </p:txBody>
      </p:sp>
      <p:sp>
        <p:nvSpPr>
          <p:cNvPr id="20" name="右箭头 19"/>
          <p:cNvSpPr/>
          <p:nvPr/>
        </p:nvSpPr>
        <p:spPr>
          <a:xfrm rot="2140511">
            <a:off x="7045325" y="3357215"/>
            <a:ext cx="642938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>
              <a:latin typeface="方正宋黑繁体" pitchFamily="65" charset="-122"/>
              <a:ea typeface="方正宋黑繁体" pitchFamily="65" charset="-122"/>
            </a:endParaRPr>
          </a:p>
        </p:txBody>
      </p:sp>
      <p:sp>
        <p:nvSpPr>
          <p:cNvPr id="21" name="右箭头 20"/>
          <p:cNvSpPr>
            <a:spLocks noChangeArrowheads="1"/>
          </p:cNvSpPr>
          <p:nvPr/>
        </p:nvSpPr>
        <p:spPr bwMode="auto">
          <a:xfrm rot="8927447">
            <a:off x="1831975" y="3501678"/>
            <a:ext cx="642938" cy="357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1" hangingPunct="1">
              <a:defRPr/>
            </a:pPr>
            <a:endParaRPr lang="zh-CN" altLang="en-US" sz="2400">
              <a:solidFill>
                <a:schemeClr val="lt1"/>
              </a:solidFill>
              <a:latin typeface="方正宋黑繁体" pitchFamily="65" charset="-122"/>
              <a:ea typeface="方正宋黑繁体" pitchFamily="65" charset="-122"/>
            </a:endParaRPr>
          </a:p>
        </p:txBody>
      </p:sp>
      <p:sp>
        <p:nvSpPr>
          <p:cNvPr id="22" name="右箭头 21"/>
          <p:cNvSpPr>
            <a:spLocks noChangeArrowheads="1"/>
          </p:cNvSpPr>
          <p:nvPr/>
        </p:nvSpPr>
        <p:spPr bwMode="auto">
          <a:xfrm rot="-9046975">
            <a:off x="1689100" y="2438053"/>
            <a:ext cx="642938" cy="357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1" hangingPunct="1">
              <a:defRPr/>
            </a:pPr>
            <a:endParaRPr lang="zh-CN" altLang="en-US" sz="2400">
              <a:solidFill>
                <a:schemeClr val="lt1"/>
              </a:solidFill>
              <a:latin typeface="方正宋黑繁体" pitchFamily="65" charset="-122"/>
              <a:ea typeface="方正宋黑繁体" pitchFamily="65" charset="-122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107950" y="5301903"/>
            <a:ext cx="88566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B95E35"/>
                </a:solidFill>
                <a:latin typeface="方正宋黑繁体" pitchFamily="65" charset="-122"/>
                <a:ea typeface="方正宋黑繁体" pitchFamily="65" charset="-122"/>
              </a:rPr>
              <a:t>联合申报单位（</a:t>
            </a:r>
            <a:r>
              <a:rPr lang="en-US" altLang="zh-CN" sz="2400" b="1" dirty="0">
                <a:solidFill>
                  <a:srgbClr val="B95E35"/>
                </a:solidFill>
                <a:latin typeface="方正宋黑繁体" pitchFamily="65" charset="-122"/>
                <a:ea typeface="方正宋黑繁体" pitchFamily="65" charset="-122"/>
              </a:rPr>
              <a:t>13</a:t>
            </a:r>
            <a:r>
              <a:rPr lang="zh-CN" altLang="en-US" sz="2400" b="1" dirty="0">
                <a:solidFill>
                  <a:srgbClr val="B95E35"/>
                </a:solidFill>
                <a:latin typeface="方正宋黑繁体" pitchFamily="65" charset="-122"/>
                <a:ea typeface="方正宋黑繁体" pitchFamily="65" charset="-122"/>
              </a:rPr>
              <a:t>个）：</a:t>
            </a:r>
            <a:endParaRPr lang="en-US" altLang="zh-CN" sz="2400" b="1" dirty="0">
              <a:solidFill>
                <a:srgbClr val="B95E35"/>
              </a:solidFill>
              <a:latin typeface="方正宋黑繁体" pitchFamily="65" charset="-122"/>
              <a:ea typeface="方正宋黑繁体" pitchFamily="65" charset="-122"/>
            </a:endParaRPr>
          </a:p>
          <a:p>
            <a:pPr eaLnBrk="1" hangingPunct="1"/>
            <a:r>
              <a:rPr lang="zh-CN" altLang="en-US" sz="2400" b="1" dirty="0">
                <a:solidFill>
                  <a:srgbClr val="376092"/>
                </a:solidFill>
                <a:latin typeface="方正宋黑繁体" pitchFamily="65" charset="-122"/>
                <a:ea typeface="方正宋黑繁体" pitchFamily="65" charset="-122"/>
              </a:rPr>
              <a:t> 华南理工大学    中山大学     暨南大学     华南师范大学</a:t>
            </a:r>
            <a:endParaRPr lang="en-US" altLang="zh-CN" sz="2400" b="1" dirty="0">
              <a:solidFill>
                <a:srgbClr val="376092"/>
              </a:solidFill>
              <a:latin typeface="方正宋黑繁体" pitchFamily="65" charset="-122"/>
              <a:ea typeface="方正宋黑繁体" pitchFamily="65" charset="-122"/>
            </a:endParaRPr>
          </a:p>
          <a:p>
            <a:pPr eaLnBrk="1" hangingPunct="1"/>
            <a:r>
              <a:rPr lang="zh-CN" altLang="en-US" sz="2400" b="1" dirty="0">
                <a:solidFill>
                  <a:srgbClr val="376092"/>
                </a:solidFill>
                <a:latin typeface="方正宋黑繁体" pitchFamily="65" charset="-122"/>
                <a:ea typeface="方正宋黑繁体" pitchFamily="65" charset="-122"/>
              </a:rPr>
              <a:t> 华南农业大学     </a:t>
            </a:r>
            <a:r>
              <a:rPr lang="en-US" altLang="zh-CN" sz="2400" b="1" dirty="0">
                <a:solidFill>
                  <a:srgbClr val="376092"/>
                </a:solidFill>
                <a:latin typeface="方正宋黑繁体" pitchFamily="65" charset="-122"/>
                <a:ea typeface="方正宋黑繁体" pitchFamily="65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99392"/>
            <a:ext cx="9324528" cy="1143000"/>
          </a:xfrm>
        </p:spPr>
        <p:txBody>
          <a:bodyPr/>
          <a:lstStyle/>
          <a:p>
            <a:r>
              <a:rPr lang="zh-CN" altLang="en-US" sz="3200" dirty="0" smtClean="0">
                <a:latin typeface="方正大标宋繁体" pitchFamily="2" charset="-122"/>
                <a:ea typeface="方正大标宋繁体" pitchFamily="2" charset="-122"/>
              </a:rPr>
              <a:t>基于</a:t>
            </a:r>
            <a:r>
              <a:rPr lang="en-US" altLang="zh-CN" sz="3200" dirty="0" smtClean="0">
                <a:latin typeface="方正大标宋繁体" pitchFamily="2" charset="-122"/>
                <a:ea typeface="方正大标宋繁体" pitchFamily="2" charset="-122"/>
              </a:rPr>
              <a:t>IPv6</a:t>
            </a:r>
            <a:r>
              <a:rPr lang="zh-CN" altLang="en-US" sz="3200" dirty="0" smtClean="0">
                <a:latin typeface="方正大标宋繁体" pitchFamily="2" charset="-122"/>
                <a:ea typeface="方正大标宋繁体" pitchFamily="2" charset="-122"/>
              </a:rPr>
              <a:t>的下一代绿色无线智慧校园应用示范 </a:t>
            </a:r>
            <a:endParaRPr lang="zh-CN" altLang="en-US" sz="3200" dirty="0">
              <a:latin typeface="方正大标宋繁体" pitchFamily="2" charset="-122"/>
              <a:ea typeface="方正大标宋繁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 dirty="0" smtClean="0">
                <a:solidFill>
                  <a:srgbClr val="376092"/>
                </a:solidFill>
                <a:latin typeface="方正宋黑繁体" pitchFamily="65" charset="-122"/>
                <a:ea typeface="方正宋黑繁体" pitchFamily="65" charset="-122"/>
              </a:rPr>
              <a:t>推动</a:t>
            </a:r>
            <a:r>
              <a:rPr lang="zh-CN" altLang="en-US" sz="2400" dirty="0" smtClean="0">
                <a:solidFill>
                  <a:srgbClr val="B95E35"/>
                </a:solidFill>
                <a:latin typeface="方正宋黑繁体" pitchFamily="65" charset="-122"/>
                <a:ea typeface="方正宋黑繁体" pitchFamily="65" charset="-122"/>
              </a:rPr>
              <a:t>国家无线安全接入标准</a:t>
            </a:r>
            <a:r>
              <a:rPr lang="en-US" altLang="zh-CN" sz="2400" dirty="0" smtClean="0">
                <a:solidFill>
                  <a:srgbClr val="B95E35"/>
                </a:solidFill>
                <a:latin typeface="方正宋黑繁体" pitchFamily="65" charset="-122"/>
                <a:ea typeface="方正宋黑繁体" pitchFamily="65" charset="-122"/>
              </a:rPr>
              <a:t>WAPI</a:t>
            </a:r>
            <a:r>
              <a:rPr lang="zh-CN" altLang="en-US" sz="2400" dirty="0" smtClean="0">
                <a:solidFill>
                  <a:srgbClr val="376092"/>
                </a:solidFill>
                <a:latin typeface="方正宋黑繁体" pitchFamily="65" charset="-122"/>
                <a:ea typeface="方正宋黑繁体" pitchFamily="65" charset="-122"/>
              </a:rPr>
              <a:t>的规模应用</a:t>
            </a:r>
          </a:p>
          <a:p>
            <a:pPr>
              <a:lnSpc>
                <a:spcPct val="90000"/>
              </a:lnSpc>
            </a:pPr>
            <a:r>
              <a:rPr lang="zh-CN" altLang="en-US" sz="2400" dirty="0" smtClean="0">
                <a:solidFill>
                  <a:srgbClr val="376092"/>
                </a:solidFill>
                <a:latin typeface="方正宋黑繁体" pitchFamily="65" charset="-122"/>
                <a:ea typeface="方正宋黑繁体" pitchFamily="65" charset="-122"/>
              </a:rPr>
              <a:t>解决无线校园网的</a:t>
            </a:r>
            <a:r>
              <a:rPr lang="zh-CN" altLang="en-US" sz="2400" dirty="0" smtClean="0">
                <a:solidFill>
                  <a:srgbClr val="B95E35"/>
                </a:solidFill>
                <a:latin typeface="方正宋黑繁体" pitchFamily="65" charset="-122"/>
                <a:ea typeface="方正宋黑繁体" pitchFamily="65" charset="-122"/>
              </a:rPr>
              <a:t>绿色接入</a:t>
            </a:r>
            <a:r>
              <a:rPr lang="zh-CN" altLang="en-US" sz="2400" dirty="0" smtClean="0">
                <a:solidFill>
                  <a:srgbClr val="376092"/>
                </a:solidFill>
                <a:latin typeface="方正宋黑繁体" pitchFamily="65" charset="-122"/>
                <a:ea typeface="方正宋黑繁体" pitchFamily="65" charset="-122"/>
              </a:rPr>
              <a:t>问题</a:t>
            </a:r>
          </a:p>
          <a:p>
            <a:pPr lvl="1">
              <a:lnSpc>
                <a:spcPct val="90000"/>
              </a:lnSpc>
            </a:pPr>
            <a:r>
              <a:rPr lang="zh-CN" altLang="en-US" sz="2200" b="1" dirty="0" smtClean="0">
                <a:solidFill>
                  <a:srgbClr val="376092"/>
                </a:solidFill>
                <a:latin typeface="方正宋黑繁体" pitchFamily="65" charset="-122"/>
                <a:ea typeface="方正宋黑繁体" pitchFamily="65" charset="-122"/>
              </a:rPr>
              <a:t>安全接入</a:t>
            </a:r>
          </a:p>
          <a:p>
            <a:pPr lvl="1">
              <a:lnSpc>
                <a:spcPct val="90000"/>
              </a:lnSpc>
            </a:pPr>
            <a:r>
              <a:rPr lang="zh-CN" altLang="en-US" sz="2200" b="1" dirty="0" smtClean="0">
                <a:solidFill>
                  <a:srgbClr val="B95E35"/>
                </a:solidFill>
                <a:latin typeface="方正宋黑繁体" pitchFamily="65" charset="-122"/>
                <a:ea typeface="方正宋黑繁体" pitchFamily="65" charset="-122"/>
              </a:rPr>
              <a:t>多运营商统一接入</a:t>
            </a:r>
          </a:p>
          <a:p>
            <a:pPr lvl="1">
              <a:lnSpc>
                <a:spcPct val="90000"/>
              </a:lnSpc>
            </a:pPr>
            <a:r>
              <a:rPr lang="zh-CN" altLang="en-US" sz="2200" b="1" dirty="0" smtClean="0">
                <a:solidFill>
                  <a:srgbClr val="B95E35"/>
                </a:solidFill>
                <a:latin typeface="方正宋黑繁体" pitchFamily="65" charset="-122"/>
                <a:ea typeface="方正宋黑繁体" pitchFamily="65" charset="-122"/>
              </a:rPr>
              <a:t>统一认证（跨层、有线无线）</a:t>
            </a:r>
          </a:p>
          <a:p>
            <a:pPr lvl="1">
              <a:lnSpc>
                <a:spcPct val="90000"/>
              </a:lnSpc>
            </a:pPr>
            <a:r>
              <a:rPr lang="zh-CN" altLang="en-US" sz="2200" b="1" dirty="0" smtClean="0">
                <a:solidFill>
                  <a:srgbClr val="376092"/>
                </a:solidFill>
                <a:latin typeface="方正宋黑繁体" pitchFamily="65" charset="-122"/>
                <a:ea typeface="方正宋黑繁体" pitchFamily="65" charset="-122"/>
              </a:rPr>
              <a:t>跨域（跨校区、跨运营商）漫游</a:t>
            </a:r>
          </a:p>
          <a:p>
            <a:pPr lvl="1">
              <a:lnSpc>
                <a:spcPct val="90000"/>
              </a:lnSpc>
            </a:pPr>
            <a:r>
              <a:rPr lang="zh-CN" altLang="en-US" sz="2200" b="1" dirty="0" smtClean="0">
                <a:solidFill>
                  <a:srgbClr val="376092"/>
                </a:solidFill>
                <a:latin typeface="方正宋黑繁体" pitchFamily="65" charset="-122"/>
                <a:ea typeface="方正宋黑繁体" pitchFamily="65" charset="-122"/>
              </a:rPr>
              <a:t>高密度接入</a:t>
            </a:r>
          </a:p>
          <a:p>
            <a:endParaRPr lang="zh-CN" altLang="en-US" dirty="0">
              <a:latin typeface="方正宋黑繁体" pitchFamily="65" charset="-122"/>
              <a:ea typeface="方正宋黑繁体" pitchFamily="65" charset="-122"/>
            </a:endParaRPr>
          </a:p>
        </p:txBody>
      </p:sp>
      <p:pic>
        <p:nvPicPr>
          <p:cNvPr id="4" name="图片 5" descr="IMGP2131_2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717032"/>
            <a:ext cx="832485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IPv4 </a:t>
            </a:r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向 </a:t>
            </a:r>
            <a:r>
              <a:rPr lang="en-US" altLang="zh-CN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IPv6 </a:t>
            </a:r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的过渡</a:t>
            </a:r>
            <a:endParaRPr lang="zh-CN" altLang="en-US" dirty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</p:txBody>
      </p:sp>
      <p:pic>
        <p:nvPicPr>
          <p:cNvPr id="102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" y="1043608"/>
            <a:ext cx="5714292" cy="317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96954"/>
            <a:ext cx="537724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815" y="5130382"/>
            <a:ext cx="3611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方正宋黑繁体" panose="03000509000000000000" pitchFamily="65" charset="-122"/>
                <a:ea typeface="方正宋黑繁体" panose="03000509000000000000" pitchFamily="65" charset="-122"/>
              </a:rPr>
              <a:t> IPv4</a:t>
            </a:r>
            <a:r>
              <a:rPr lang="zh-CN" altLang="zh-CN" sz="2400" dirty="0">
                <a:solidFill>
                  <a:srgbClr val="C00000"/>
                </a:solidFill>
                <a:latin typeface="方正宋黑繁体" panose="03000509000000000000" pitchFamily="65" charset="-122"/>
                <a:ea typeface="方正宋黑繁体" panose="03000509000000000000" pitchFamily="65" charset="-122"/>
              </a:rPr>
              <a:t>网络访问</a:t>
            </a:r>
            <a:r>
              <a:rPr lang="en-US" altLang="zh-CN" sz="2400" dirty="0">
                <a:solidFill>
                  <a:srgbClr val="C00000"/>
                </a:solidFill>
                <a:latin typeface="方正宋黑繁体" panose="03000509000000000000" pitchFamily="65" charset="-122"/>
                <a:ea typeface="方正宋黑繁体" panose="03000509000000000000" pitchFamily="65" charset="-122"/>
              </a:rPr>
              <a:t>IPv6</a:t>
            </a:r>
            <a:r>
              <a:rPr lang="zh-CN" altLang="zh-CN" sz="2400" dirty="0">
                <a:solidFill>
                  <a:srgbClr val="C00000"/>
                </a:solidFill>
                <a:latin typeface="方正宋黑繁体" panose="03000509000000000000" pitchFamily="65" charset="-122"/>
                <a:ea typeface="方正宋黑繁体" panose="03000509000000000000" pitchFamily="65" charset="-122"/>
              </a:rPr>
              <a:t>物联网</a:t>
            </a:r>
            <a:endParaRPr lang="zh-CN" altLang="en-US" sz="2400" dirty="0">
              <a:solidFill>
                <a:srgbClr val="C00000"/>
              </a:solidFill>
              <a:latin typeface="方正宋黑繁体" panose="03000509000000000000" pitchFamily="65" charset="-122"/>
              <a:ea typeface="方正宋黑繁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7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70790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707904" y="4941168"/>
            <a:ext cx="4916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方正宋黑繁体" panose="03000509000000000000" pitchFamily="65" charset="-122"/>
                <a:ea typeface="方正宋黑繁体" panose="03000509000000000000" pitchFamily="65" charset="-122"/>
                <a:cs typeface="宋体" panose="02010600030101010101" pitchFamily="2" charset="-122"/>
              </a:rPr>
              <a:t>IPv6-only</a:t>
            </a:r>
            <a:r>
              <a:rPr lang="zh-CN" altLang="zh-CN" sz="2400" dirty="0" smtClean="0">
                <a:solidFill>
                  <a:srgbClr val="C00000"/>
                </a:solidFill>
                <a:latin typeface="方正宋黑繁体" panose="03000509000000000000" pitchFamily="65" charset="-122"/>
                <a:ea typeface="方正宋黑繁体" panose="03000509000000000000" pitchFamily="65" charset="-122"/>
                <a:cs typeface="宋体" panose="02010600030101010101" pitchFamily="2" charset="-122"/>
              </a:rPr>
              <a:t>网络</a:t>
            </a:r>
            <a:r>
              <a:rPr lang="zh-CN" altLang="zh-CN" sz="2400" dirty="0">
                <a:solidFill>
                  <a:srgbClr val="C00000"/>
                </a:solidFill>
                <a:latin typeface="方正宋黑繁体" panose="03000509000000000000" pitchFamily="65" charset="-122"/>
                <a:ea typeface="方正宋黑繁体" panose="03000509000000000000" pitchFamily="65" charset="-122"/>
                <a:cs typeface="宋体" panose="02010600030101010101" pitchFamily="2" charset="-122"/>
              </a:rPr>
              <a:t>用户访问</a:t>
            </a:r>
            <a:r>
              <a:rPr lang="en-US" altLang="zh-CN" sz="2400" dirty="0">
                <a:solidFill>
                  <a:srgbClr val="C00000"/>
                </a:solidFill>
                <a:latin typeface="方正宋黑繁体" panose="03000509000000000000" pitchFamily="65" charset="-122"/>
                <a:ea typeface="方正宋黑繁体" panose="03000509000000000000" pitchFamily="65" charset="-122"/>
                <a:cs typeface="宋体" panose="02010600030101010101" pitchFamily="2" charset="-122"/>
              </a:rPr>
              <a:t>IPv4</a:t>
            </a:r>
            <a:r>
              <a:rPr lang="zh-CN" altLang="zh-CN" sz="2400" dirty="0">
                <a:solidFill>
                  <a:srgbClr val="C00000"/>
                </a:solidFill>
                <a:latin typeface="方正宋黑繁体" panose="03000509000000000000" pitchFamily="65" charset="-122"/>
                <a:ea typeface="方正宋黑繁体" panose="03000509000000000000" pitchFamily="65" charset="-122"/>
                <a:cs typeface="宋体" panose="02010600030101010101" pitchFamily="2" charset="-122"/>
              </a:rPr>
              <a:t>互联网</a:t>
            </a:r>
            <a:endParaRPr lang="zh-CN" altLang="en-US" sz="2400" dirty="0">
              <a:solidFill>
                <a:srgbClr val="C00000"/>
              </a:solidFill>
              <a:latin typeface="方正宋黑繁体" panose="03000509000000000000" pitchFamily="65" charset="-122"/>
              <a:ea typeface="方正宋黑繁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4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未来网络</a:t>
            </a:r>
            <a:endParaRPr lang="zh-CN" altLang="en-US" dirty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2" y="1052736"/>
            <a:ext cx="8994329" cy="500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五边形 22"/>
          <p:cNvSpPr/>
          <p:nvPr/>
        </p:nvSpPr>
        <p:spPr>
          <a:xfrm>
            <a:off x="3312368" y="1991517"/>
            <a:ext cx="5796136" cy="789411"/>
          </a:xfrm>
          <a:prstGeom prst="homePlate">
            <a:avLst/>
          </a:prstGeom>
          <a:solidFill>
            <a:srgbClr val="EF2E26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400" b="1" dirty="0" smtClean="0">
                <a:solidFill>
                  <a:schemeClr val="bg1"/>
                </a:solidFill>
                <a:latin typeface="方正大标宋繁体" pitchFamily="2" charset="-122"/>
                <a:ea typeface="方正大标宋繁体" pitchFamily="2" charset="-122"/>
                <a:cs typeface="微软雅黑"/>
              </a:rPr>
              <a:t>第一个全国性计算机互联网骨干网</a:t>
            </a:r>
            <a:endParaRPr lang="zh-CN" altLang="en-US" sz="2400" b="1" dirty="0">
              <a:solidFill>
                <a:schemeClr val="bg1"/>
              </a:solidFill>
              <a:latin typeface="方正大标宋繁体" pitchFamily="2" charset="-122"/>
              <a:ea typeface="方正大标宋繁体" pitchFamily="2" charset="-122"/>
              <a:cs typeface="微软雅黑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方正大标宋繁体" pitchFamily="2" charset="-122"/>
                <a:ea typeface="方正大标宋繁体" pitchFamily="2" charset="-122"/>
              </a:rPr>
              <a:t>中国教育与科研计算机网</a:t>
            </a:r>
            <a:endParaRPr lang="zh-CN" altLang="en-US" b="1" dirty="0">
              <a:latin typeface="方正大标宋繁体" pitchFamily="2" charset="-122"/>
              <a:ea typeface="方正大标宋繁体" pitchFamily="2" charset="-122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4139952" y="3068960"/>
            <a:ext cx="4608512" cy="789411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方正大标宋繁体" pitchFamily="2" charset="-122"/>
                <a:ea typeface="方正大标宋繁体" pitchFamily="2" charset="-122"/>
                <a:cs typeface="微软雅黑"/>
              </a:rPr>
              <a:t>世界三大学术网之一</a:t>
            </a:r>
            <a:endParaRPr lang="en-US" altLang="zh-CN" sz="2400" b="1" dirty="0" smtClean="0">
              <a:solidFill>
                <a:schemeClr val="tx1"/>
              </a:solidFill>
              <a:latin typeface="方正大标宋繁体" pitchFamily="2" charset="-122"/>
              <a:ea typeface="方正大标宋繁体" pitchFamily="2" charset="-122"/>
              <a:cs typeface="微软雅黑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4283968" y="4151757"/>
            <a:ext cx="4229102" cy="789411"/>
          </a:xfrm>
          <a:prstGeom prst="homePlate">
            <a:avLst/>
          </a:prstGeom>
          <a:solidFill>
            <a:srgbClr val="EF2E26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方正大标宋繁体" pitchFamily="2" charset="-122"/>
                <a:ea typeface="方正大标宋繁体" pitchFamily="2" charset="-122"/>
                <a:cs typeface="微软雅黑"/>
              </a:rPr>
              <a:t>世界最大的国家级学术网</a:t>
            </a:r>
            <a:endParaRPr lang="zh-CN" altLang="en-US" sz="2400" b="1" dirty="0">
              <a:solidFill>
                <a:schemeClr val="bg1"/>
              </a:solidFill>
              <a:latin typeface="方正大标宋繁体" pitchFamily="2" charset="-122"/>
              <a:ea typeface="方正大标宋繁体" pitchFamily="2" charset="-122"/>
              <a:cs typeface="微软雅黑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3203848" y="5157192"/>
            <a:ext cx="4229102" cy="789411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中国</a:t>
            </a:r>
            <a:r>
              <a:rPr lang="zh-CN" altLang="en-US" sz="2400" b="1" dirty="0" smtClean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第四大互联网</a:t>
            </a:r>
            <a:endParaRPr lang="en-US" altLang="zh-CN" sz="2400" b="1" dirty="0">
              <a:solidFill>
                <a:srgbClr val="000000"/>
              </a:solidFill>
              <a:latin typeface="方正宋黑繁体" pitchFamily="65" charset="-122"/>
              <a:ea typeface="方正宋黑繁体" pitchFamily="65" charset="-122"/>
              <a:cs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1520" y="1772816"/>
            <a:ext cx="4427984" cy="42484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2420888"/>
            <a:ext cx="30317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SDN n NFV</a:t>
            </a:r>
            <a:endParaRPr lang="zh-CN" altLang="en-US" dirty="0"/>
          </a:p>
        </p:txBody>
      </p:sp>
      <p:sp>
        <p:nvSpPr>
          <p:cNvPr id="4" name="Rectangle 81"/>
          <p:cNvSpPr/>
          <p:nvPr/>
        </p:nvSpPr>
        <p:spPr>
          <a:xfrm>
            <a:off x="1631110" y="5423035"/>
            <a:ext cx="920270" cy="53072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0" y="4338414"/>
            <a:ext cx="6629400" cy="1905000"/>
          </a:xfrm>
          <a:prstGeom prst="rect">
            <a:avLst/>
          </a:prstGeom>
          <a:solidFill>
            <a:schemeClr val="accent5">
              <a:lumMod val="20000"/>
              <a:lumOff val="80000"/>
              <a:alpha val="10000"/>
            </a:schemeClr>
          </a:solidFill>
          <a:ln w="19050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dirty="0">
              <a:noFill/>
              <a:cs typeface="Arial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7696200" y="4573364"/>
            <a:ext cx="949325" cy="830263"/>
          </a:xfrm>
          <a:prstGeom prst="rect">
            <a:avLst/>
          </a:prstGeom>
          <a:solidFill>
            <a:srgbClr val="F2F2F2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zh-CN"/>
          </a:p>
        </p:txBody>
      </p:sp>
      <p:sp>
        <p:nvSpPr>
          <p:cNvPr id="7" name="Rectangle 76"/>
          <p:cNvSpPr/>
          <p:nvPr/>
        </p:nvSpPr>
        <p:spPr>
          <a:xfrm>
            <a:off x="7731079" y="4582161"/>
            <a:ext cx="422321" cy="7794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30288" y="4573364"/>
            <a:ext cx="950912" cy="831850"/>
          </a:xfrm>
          <a:prstGeom prst="rect">
            <a:avLst/>
          </a:prstGeom>
          <a:solidFill>
            <a:srgbClr val="F2F2F2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zh-CN"/>
          </a:p>
        </p:txBody>
      </p:sp>
      <p:sp>
        <p:nvSpPr>
          <p:cNvPr id="9" name="Rectangle 75"/>
          <p:cNvSpPr/>
          <p:nvPr/>
        </p:nvSpPr>
        <p:spPr>
          <a:xfrm>
            <a:off x="1533433" y="4582161"/>
            <a:ext cx="395379" cy="7794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Rectangle 74"/>
          <p:cNvSpPr/>
          <p:nvPr/>
        </p:nvSpPr>
        <p:spPr>
          <a:xfrm>
            <a:off x="3843808" y="2783368"/>
            <a:ext cx="4119145" cy="8262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1" name="Rectangle 171"/>
          <p:cNvSpPr/>
          <p:nvPr/>
        </p:nvSpPr>
        <p:spPr>
          <a:xfrm>
            <a:off x="5257800" y="1196752"/>
            <a:ext cx="2362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Orchestrator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OpenStack, CloudStack</a:t>
            </a:r>
          </a:p>
        </p:txBody>
      </p:sp>
      <p:sp>
        <p:nvSpPr>
          <p:cNvPr id="12" name="Rectangle 38"/>
          <p:cNvSpPr/>
          <p:nvPr/>
        </p:nvSpPr>
        <p:spPr>
          <a:xfrm>
            <a:off x="5181600" y="2871564"/>
            <a:ext cx="3048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SDN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Controller</a:t>
            </a:r>
          </a:p>
          <a:p>
            <a:pPr>
              <a:defRPr/>
            </a:pPr>
            <a:r>
              <a:rPr lang="en-US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"Logically Centralized, Physically Distributed"</a:t>
            </a:r>
          </a:p>
        </p:txBody>
      </p:sp>
      <p:pic>
        <p:nvPicPr>
          <p:cNvPr id="13" name="Picture 12" descr="L2L3_Switch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71941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47"/>
          <p:cNvCxnSpPr>
            <a:stCxn id="15" idx="2"/>
            <a:endCxn id="20" idx="0"/>
          </p:cNvCxnSpPr>
          <p:nvPr/>
        </p:nvCxnSpPr>
        <p:spPr>
          <a:xfrm>
            <a:off x="4572000" y="1823814"/>
            <a:ext cx="0" cy="10668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8"/>
          <p:cNvSpPr/>
          <p:nvPr/>
        </p:nvSpPr>
        <p:spPr>
          <a:xfrm>
            <a:off x="3886200" y="1214214"/>
            <a:ext cx="1371600" cy="60960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33" descr="Server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4988" y="1307877"/>
            <a:ext cx="2524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4" descr="Server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03114"/>
            <a:ext cx="25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5" descr="Server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03114"/>
            <a:ext cx="25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9" descr="Intelligenc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350739"/>
            <a:ext cx="3127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1"/>
          <p:cNvSpPr/>
          <p:nvPr/>
        </p:nvSpPr>
        <p:spPr>
          <a:xfrm>
            <a:off x="3886200" y="2890614"/>
            <a:ext cx="1371600" cy="60960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" name="Picture 52" descr="Server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4988" y="2984277"/>
            <a:ext cx="2524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3" descr="Server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79514"/>
            <a:ext cx="25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4" descr="Server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979514"/>
            <a:ext cx="25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5" descr="Intelligenc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027139"/>
            <a:ext cx="3127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567014"/>
            <a:ext cx="5476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471941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71941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64"/>
          <p:cNvSpPr/>
          <p:nvPr/>
        </p:nvSpPr>
        <p:spPr>
          <a:xfrm>
            <a:off x="2590800" y="5176614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 Network</a:t>
            </a:r>
            <a:b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(Fabric)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7425" y="4719414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719414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65"/>
          <p:cNvSpPr/>
          <p:nvPr/>
        </p:nvSpPr>
        <p:spPr>
          <a:xfrm>
            <a:off x="6096000" y="5346477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 and 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Virtual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Services</a:t>
            </a:r>
          </a:p>
        </p:txBody>
      </p:sp>
      <p:cxnSp>
        <p:nvCxnSpPr>
          <p:cNvPr id="32" name="AutoShape 7"/>
          <p:cNvCxnSpPr>
            <a:cxnSpLocks noChangeShapeType="1"/>
          </p:cNvCxnSpPr>
          <p:nvPr/>
        </p:nvCxnSpPr>
        <p:spPr bwMode="auto">
          <a:xfrm flipH="1">
            <a:off x="1387475" y="4811489"/>
            <a:ext cx="236538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33" name="AutoShape 8"/>
          <p:cNvCxnSpPr>
            <a:cxnSpLocks noChangeShapeType="1"/>
          </p:cNvCxnSpPr>
          <p:nvPr/>
        </p:nvCxnSpPr>
        <p:spPr bwMode="auto">
          <a:xfrm>
            <a:off x="1387475" y="5167089"/>
            <a:ext cx="236538" cy="1588"/>
          </a:xfrm>
          <a:prstGeom prst="straightConnector1">
            <a:avLst/>
          </a:prstGeom>
          <a:noFill/>
          <a:ln w="25400">
            <a:solidFill>
              <a:srgbClr val="4E6128"/>
            </a:solidFill>
            <a:round/>
            <a:headEnd/>
            <a:tailEnd/>
          </a:ln>
        </p:spPr>
      </p:cxn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1149350" y="5049614"/>
            <a:ext cx="238125" cy="236538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4E6128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800" dirty="0">
                <a:cs typeface="Arial" pitchFamily="34" charset="0"/>
              </a:rPr>
              <a:t>VM</a:t>
            </a: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149350" y="4692427"/>
            <a:ext cx="238125" cy="23812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900" dirty="0">
                <a:cs typeface="Arial" pitchFamily="34" charset="0"/>
              </a:rPr>
              <a:t>VM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1625600" y="4689252"/>
            <a:ext cx="236538" cy="596900"/>
          </a:xfrm>
          <a:prstGeom prst="rect">
            <a:avLst/>
          </a:prstGeom>
          <a:solidFill>
            <a:srgbClr val="365F91"/>
          </a:solidFill>
          <a:ln w="19050">
            <a:solidFill>
              <a:srgbClr val="95B3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zh-CN"/>
          </a:p>
        </p:txBody>
      </p:sp>
      <p:grpSp>
        <p:nvGrpSpPr>
          <p:cNvPr id="37" name="Group 12"/>
          <p:cNvGrpSpPr>
            <a:grpSpLocks/>
          </p:cNvGrpSpPr>
          <p:nvPr/>
        </p:nvGrpSpPr>
        <p:grpSpPr bwMode="auto">
          <a:xfrm>
            <a:off x="1641475" y="4940077"/>
            <a:ext cx="203200" cy="103187"/>
            <a:chOff x="2346" y="6386"/>
            <a:chExt cx="319" cy="162"/>
          </a:xfrm>
        </p:grpSpPr>
        <p:cxnSp>
          <p:nvCxnSpPr>
            <p:cNvPr id="38" name="AutoShape 13"/>
            <p:cNvCxnSpPr>
              <a:cxnSpLocks noChangeShapeType="1"/>
            </p:cNvCxnSpPr>
            <p:nvPr/>
          </p:nvCxnSpPr>
          <p:spPr bwMode="auto">
            <a:xfrm>
              <a:off x="2477" y="6498"/>
              <a:ext cx="187" cy="1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sm" len="sm"/>
            </a:ln>
          </p:spPr>
        </p:cxnSp>
        <p:cxnSp>
          <p:nvCxnSpPr>
            <p:cNvPr id="39" name="AutoShape 14"/>
            <p:cNvCxnSpPr>
              <a:cxnSpLocks noChangeShapeType="1"/>
            </p:cNvCxnSpPr>
            <p:nvPr/>
          </p:nvCxnSpPr>
          <p:spPr bwMode="auto">
            <a:xfrm flipH="1">
              <a:off x="2348" y="6440"/>
              <a:ext cx="187" cy="1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sm" len="sm"/>
            </a:ln>
          </p:spPr>
        </p:cxnSp>
        <p:cxnSp>
          <p:nvCxnSpPr>
            <p:cNvPr id="40" name="AutoShape 15"/>
            <p:cNvCxnSpPr>
              <a:cxnSpLocks noChangeShapeType="1"/>
            </p:cNvCxnSpPr>
            <p:nvPr/>
          </p:nvCxnSpPr>
          <p:spPr bwMode="auto">
            <a:xfrm>
              <a:off x="2478" y="6386"/>
              <a:ext cx="187" cy="1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sm" len="sm"/>
            </a:ln>
          </p:spPr>
        </p:cxnSp>
        <p:cxnSp>
          <p:nvCxnSpPr>
            <p:cNvPr id="41" name="AutoShape 16"/>
            <p:cNvCxnSpPr>
              <a:cxnSpLocks noChangeShapeType="1"/>
            </p:cNvCxnSpPr>
            <p:nvPr/>
          </p:nvCxnSpPr>
          <p:spPr bwMode="auto">
            <a:xfrm flipH="1">
              <a:off x="2346" y="6547"/>
              <a:ext cx="187" cy="1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sm" len="sm"/>
            </a:ln>
          </p:spPr>
        </p:cxnSp>
      </p:grpSp>
      <p:cxnSp>
        <p:nvCxnSpPr>
          <p:cNvPr id="42" name="AutoShape 18"/>
          <p:cNvCxnSpPr>
            <a:cxnSpLocks noChangeShapeType="1"/>
          </p:cNvCxnSpPr>
          <p:nvPr/>
        </p:nvCxnSpPr>
        <p:spPr bwMode="auto">
          <a:xfrm>
            <a:off x="8047038" y="5165502"/>
            <a:ext cx="238125" cy="1587"/>
          </a:xfrm>
          <a:prstGeom prst="straightConnector1">
            <a:avLst/>
          </a:prstGeom>
          <a:noFill/>
          <a:ln w="25400">
            <a:solidFill>
              <a:srgbClr val="4E6128"/>
            </a:solidFill>
            <a:round/>
            <a:headEnd/>
            <a:tailEnd/>
          </a:ln>
        </p:spPr>
      </p:cxnSp>
      <p:cxnSp>
        <p:nvCxnSpPr>
          <p:cNvPr id="43" name="AutoShape 19"/>
          <p:cNvCxnSpPr>
            <a:cxnSpLocks noChangeShapeType="1"/>
          </p:cNvCxnSpPr>
          <p:nvPr/>
        </p:nvCxnSpPr>
        <p:spPr bwMode="auto">
          <a:xfrm flipH="1">
            <a:off x="8059738" y="4806727"/>
            <a:ext cx="236537" cy="1587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</p:cxn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8289925" y="4687664"/>
            <a:ext cx="236538" cy="23812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800" dirty="0">
                <a:cs typeface="Arial" pitchFamily="34" charset="0"/>
              </a:rPr>
              <a:t>VM</a:t>
            </a:r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7827963" y="4687664"/>
            <a:ext cx="236537" cy="598488"/>
          </a:xfrm>
          <a:prstGeom prst="rect">
            <a:avLst/>
          </a:prstGeom>
          <a:solidFill>
            <a:srgbClr val="365F91"/>
          </a:solidFill>
          <a:ln w="19050">
            <a:solidFill>
              <a:srgbClr val="95B3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zh-CN"/>
          </a:p>
        </p:txBody>
      </p:sp>
      <p:grpSp>
        <p:nvGrpSpPr>
          <p:cNvPr id="46" name="Group 22"/>
          <p:cNvGrpSpPr>
            <a:grpSpLocks/>
          </p:cNvGrpSpPr>
          <p:nvPr/>
        </p:nvGrpSpPr>
        <p:grpSpPr bwMode="auto">
          <a:xfrm>
            <a:off x="7843838" y="4940077"/>
            <a:ext cx="203200" cy="101600"/>
            <a:chOff x="2346" y="6386"/>
            <a:chExt cx="319" cy="162"/>
          </a:xfrm>
        </p:grpSpPr>
        <p:cxnSp>
          <p:nvCxnSpPr>
            <p:cNvPr id="47" name="AutoShape 23"/>
            <p:cNvCxnSpPr>
              <a:cxnSpLocks noChangeShapeType="1"/>
            </p:cNvCxnSpPr>
            <p:nvPr/>
          </p:nvCxnSpPr>
          <p:spPr bwMode="auto">
            <a:xfrm>
              <a:off x="2477" y="6498"/>
              <a:ext cx="187" cy="1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sm" len="sm"/>
            </a:ln>
          </p:spPr>
        </p:cxnSp>
        <p:cxnSp>
          <p:nvCxnSpPr>
            <p:cNvPr id="48" name="AutoShape 24"/>
            <p:cNvCxnSpPr>
              <a:cxnSpLocks noChangeShapeType="1"/>
            </p:cNvCxnSpPr>
            <p:nvPr/>
          </p:nvCxnSpPr>
          <p:spPr bwMode="auto">
            <a:xfrm flipH="1">
              <a:off x="2348" y="6440"/>
              <a:ext cx="187" cy="1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sm" len="sm"/>
            </a:ln>
          </p:spPr>
        </p:cxnSp>
        <p:cxnSp>
          <p:nvCxnSpPr>
            <p:cNvPr id="49" name="AutoShape 25"/>
            <p:cNvCxnSpPr>
              <a:cxnSpLocks noChangeShapeType="1"/>
            </p:cNvCxnSpPr>
            <p:nvPr/>
          </p:nvCxnSpPr>
          <p:spPr bwMode="auto">
            <a:xfrm>
              <a:off x="2478" y="6386"/>
              <a:ext cx="187" cy="1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sm" len="sm"/>
            </a:ln>
          </p:spPr>
        </p:cxnSp>
        <p:cxnSp>
          <p:nvCxnSpPr>
            <p:cNvPr id="50" name="AutoShape 26"/>
            <p:cNvCxnSpPr>
              <a:cxnSpLocks noChangeShapeType="1"/>
            </p:cNvCxnSpPr>
            <p:nvPr/>
          </p:nvCxnSpPr>
          <p:spPr bwMode="auto">
            <a:xfrm flipH="1">
              <a:off x="2346" y="6547"/>
              <a:ext cx="187" cy="1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sm" len="sm"/>
            </a:ln>
          </p:spPr>
        </p:cxnSp>
      </p:grpSp>
      <p:sp>
        <p:nvSpPr>
          <p:cNvPr id="51" name="AutoShape 27"/>
          <p:cNvSpPr>
            <a:spLocks noChangeArrowheads="1"/>
          </p:cNvSpPr>
          <p:nvPr/>
        </p:nvSpPr>
        <p:spPr bwMode="auto">
          <a:xfrm>
            <a:off x="8289925" y="5044852"/>
            <a:ext cx="236538" cy="236537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4E6128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800" dirty="0">
                <a:cs typeface="Arial" pitchFamily="34" charset="0"/>
              </a:rPr>
              <a:t>VM</a:t>
            </a:r>
          </a:p>
        </p:txBody>
      </p:sp>
      <p:sp>
        <p:nvSpPr>
          <p:cNvPr id="52" name="Rectangle 77"/>
          <p:cNvSpPr/>
          <p:nvPr/>
        </p:nvSpPr>
        <p:spPr>
          <a:xfrm>
            <a:off x="925513" y="5362352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Server</a:t>
            </a:r>
          </a:p>
        </p:txBody>
      </p:sp>
      <p:sp>
        <p:nvSpPr>
          <p:cNvPr id="53" name="Rectangle 78"/>
          <p:cNvSpPr/>
          <p:nvPr/>
        </p:nvSpPr>
        <p:spPr>
          <a:xfrm>
            <a:off x="7975600" y="5352827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Server</a:t>
            </a:r>
          </a:p>
        </p:txBody>
      </p:sp>
      <p:cxnSp>
        <p:nvCxnSpPr>
          <p:cNvPr id="54" name="Straight Connector 79"/>
          <p:cNvCxnSpPr>
            <a:stCxn id="15" idx="2"/>
          </p:cNvCxnSpPr>
          <p:nvPr/>
        </p:nvCxnSpPr>
        <p:spPr>
          <a:xfrm flipH="1">
            <a:off x="1219200" y="1823814"/>
            <a:ext cx="3352800" cy="528638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82"/>
          <p:cNvCxnSpPr>
            <a:stCxn id="15" idx="2"/>
          </p:cNvCxnSpPr>
          <p:nvPr/>
        </p:nvCxnSpPr>
        <p:spPr>
          <a:xfrm>
            <a:off x="4572000" y="1823814"/>
            <a:ext cx="3814763" cy="5461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92"/>
          <p:cNvCxnSpPr/>
          <p:nvPr/>
        </p:nvCxnSpPr>
        <p:spPr>
          <a:xfrm>
            <a:off x="1219200" y="2357214"/>
            <a:ext cx="0" cy="21336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96"/>
          <p:cNvCxnSpPr/>
          <p:nvPr/>
        </p:nvCxnSpPr>
        <p:spPr>
          <a:xfrm>
            <a:off x="8382000" y="2357214"/>
            <a:ext cx="0" cy="21336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05"/>
          <p:cNvCxnSpPr/>
          <p:nvPr/>
        </p:nvCxnSpPr>
        <p:spPr>
          <a:xfrm>
            <a:off x="457200" y="2204814"/>
            <a:ext cx="0" cy="22860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07"/>
          <p:cNvCxnSpPr>
            <a:stCxn id="15" idx="2"/>
          </p:cNvCxnSpPr>
          <p:nvPr/>
        </p:nvCxnSpPr>
        <p:spPr>
          <a:xfrm flipH="1">
            <a:off x="457200" y="1823814"/>
            <a:ext cx="4114800" cy="3810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11"/>
          <p:cNvSpPr/>
          <p:nvPr/>
        </p:nvSpPr>
        <p:spPr>
          <a:xfrm>
            <a:off x="25400" y="5073427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pic>
        <p:nvPicPr>
          <p:cNvPr id="61" name="Picture 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4719414"/>
            <a:ext cx="46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78400" y="5295677"/>
            <a:ext cx="593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AutoShape 36"/>
          <p:cNvCxnSpPr>
            <a:cxnSpLocks noChangeShapeType="1"/>
          </p:cNvCxnSpPr>
          <p:nvPr/>
        </p:nvCxnSpPr>
        <p:spPr bwMode="auto">
          <a:xfrm flipV="1">
            <a:off x="5276850" y="5176614"/>
            <a:ext cx="0" cy="119063"/>
          </a:xfrm>
          <a:prstGeom prst="straightConnector1">
            <a:avLst/>
          </a:prstGeom>
          <a:noFill/>
          <a:ln w="19050">
            <a:solidFill>
              <a:srgbClr val="BFBFBF"/>
            </a:solidFill>
            <a:round/>
            <a:headEnd/>
            <a:tailEnd/>
          </a:ln>
        </p:spPr>
      </p:cxnSp>
      <p:sp>
        <p:nvSpPr>
          <p:cNvPr id="64" name="Rectangle 125"/>
          <p:cNvSpPr/>
          <p:nvPr/>
        </p:nvSpPr>
        <p:spPr>
          <a:xfrm>
            <a:off x="4419600" y="5786214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 Network</a:t>
            </a:r>
            <a:b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(Gateway)</a:t>
            </a:r>
          </a:p>
        </p:txBody>
      </p:sp>
      <p:cxnSp>
        <p:nvCxnSpPr>
          <p:cNvPr id="65" name="Straight Connector 126"/>
          <p:cNvCxnSpPr/>
          <p:nvPr/>
        </p:nvCxnSpPr>
        <p:spPr>
          <a:xfrm flipH="1">
            <a:off x="3429000" y="4109814"/>
            <a:ext cx="1143000" cy="5334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30"/>
          <p:cNvCxnSpPr/>
          <p:nvPr/>
        </p:nvCxnSpPr>
        <p:spPr>
          <a:xfrm flipH="1">
            <a:off x="1905000" y="4109814"/>
            <a:ext cx="2667000" cy="6858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33"/>
          <p:cNvCxnSpPr/>
          <p:nvPr/>
        </p:nvCxnSpPr>
        <p:spPr>
          <a:xfrm>
            <a:off x="4572000" y="4109814"/>
            <a:ext cx="685800" cy="5334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38"/>
          <p:cNvCxnSpPr/>
          <p:nvPr/>
        </p:nvCxnSpPr>
        <p:spPr>
          <a:xfrm>
            <a:off x="4572000" y="4109814"/>
            <a:ext cx="1905000" cy="5334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41"/>
          <p:cNvCxnSpPr/>
          <p:nvPr/>
        </p:nvCxnSpPr>
        <p:spPr>
          <a:xfrm>
            <a:off x="4572000" y="4109814"/>
            <a:ext cx="3200400" cy="6858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155"/>
          <p:cNvCxnSpPr>
            <a:stCxn id="20" idx="2"/>
          </p:cNvCxnSpPr>
          <p:nvPr/>
        </p:nvCxnSpPr>
        <p:spPr>
          <a:xfrm>
            <a:off x="4572000" y="3500214"/>
            <a:ext cx="0" cy="6096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175"/>
          <p:cNvSpPr/>
          <p:nvPr/>
        </p:nvSpPr>
        <p:spPr>
          <a:xfrm rot="16200000">
            <a:off x="3175" y="2166714"/>
            <a:ext cx="762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sp>
        <p:nvSpPr>
          <p:cNvPr id="72" name="Rectangle 176"/>
          <p:cNvSpPr/>
          <p:nvPr/>
        </p:nvSpPr>
        <p:spPr>
          <a:xfrm rot="16200000">
            <a:off x="758825" y="2395314"/>
            <a:ext cx="762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Compute</a:t>
            </a:r>
          </a:p>
        </p:txBody>
      </p:sp>
      <p:sp>
        <p:nvSpPr>
          <p:cNvPr id="73" name="Rectangle 178"/>
          <p:cNvSpPr/>
          <p:nvPr/>
        </p:nvSpPr>
        <p:spPr>
          <a:xfrm>
            <a:off x="1419225" y="4125689"/>
            <a:ext cx="2057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 (Physical and Virtual)</a:t>
            </a:r>
          </a:p>
        </p:txBody>
      </p:sp>
      <p:sp>
        <p:nvSpPr>
          <p:cNvPr id="74" name="Rectangle 179"/>
          <p:cNvSpPr/>
          <p:nvPr/>
        </p:nvSpPr>
        <p:spPr>
          <a:xfrm rot="16200000">
            <a:off x="8089900" y="2423889"/>
            <a:ext cx="762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Compute</a:t>
            </a:r>
          </a:p>
        </p:txBody>
      </p:sp>
      <p:sp>
        <p:nvSpPr>
          <p:cNvPr id="75" name="Rectangle 180"/>
          <p:cNvSpPr/>
          <p:nvPr/>
        </p:nvSpPr>
        <p:spPr>
          <a:xfrm rot="16200000">
            <a:off x="4102100" y="2109564"/>
            <a:ext cx="762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</a:t>
            </a:r>
          </a:p>
        </p:txBody>
      </p:sp>
      <p:sp>
        <p:nvSpPr>
          <p:cNvPr id="76" name="Rectangle 72"/>
          <p:cNvSpPr/>
          <p:nvPr/>
        </p:nvSpPr>
        <p:spPr>
          <a:xfrm>
            <a:off x="4591050" y="2204814"/>
            <a:ext cx="23336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Level Abstraction</a:t>
            </a:r>
          </a:p>
        </p:txBody>
      </p:sp>
      <p:sp>
        <p:nvSpPr>
          <p:cNvPr id="77" name="Rectangle 73"/>
          <p:cNvSpPr/>
          <p:nvPr/>
        </p:nvSpPr>
        <p:spPr>
          <a:xfrm>
            <a:off x="4572000" y="3462114"/>
            <a:ext cx="23336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Level Realization</a:t>
            </a:r>
          </a:p>
        </p:txBody>
      </p:sp>
      <p:sp>
        <p:nvSpPr>
          <p:cNvPr id="78" name="Rectangle 80"/>
          <p:cNvSpPr/>
          <p:nvPr/>
        </p:nvSpPr>
        <p:spPr>
          <a:xfrm>
            <a:off x="1625600" y="5363939"/>
            <a:ext cx="96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vRouter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未来网络专家委员会</a:t>
            </a:r>
            <a:endParaRPr lang="zh-CN" altLang="en-US" dirty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18436"/>
            <a:ext cx="4497133" cy="272995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960440" cy="264161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88024" y="1028437"/>
            <a:ext cx="4283968" cy="550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200" dirty="0" smtClean="0">
                <a:solidFill>
                  <a:srgbClr val="FF0000"/>
                </a:solidFill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主任委员：</a:t>
            </a:r>
            <a:r>
              <a:rPr lang="zh-CN" altLang="en-US" sz="2200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毕军 清华大学</a:t>
            </a:r>
            <a:endParaRPr lang="en-US" altLang="zh-CN" sz="2200" dirty="0" smtClean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zh-CN" altLang="en-US" sz="2200" dirty="0" smtClean="0">
                <a:solidFill>
                  <a:srgbClr val="FF0000"/>
                </a:solidFill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副主任委员：</a:t>
            </a:r>
            <a:endParaRPr lang="en-US" altLang="zh-CN" sz="2200" dirty="0" smtClean="0">
              <a:solidFill>
                <a:srgbClr val="FF0000"/>
              </a:solidFill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en-US" altLang="zh-CN" sz="2200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	</a:t>
            </a:r>
            <a:r>
              <a:rPr lang="zh-CN" altLang="en-US" sz="2200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陆</a:t>
            </a:r>
            <a:r>
              <a:rPr lang="zh-CN" altLang="en-US" sz="2200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以勤 华南理工大学</a:t>
            </a:r>
            <a:endParaRPr lang="en-US" altLang="zh-CN" sz="2200" dirty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en-US" altLang="zh-CN" sz="2200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	</a:t>
            </a:r>
            <a:r>
              <a:rPr lang="zh-CN" altLang="en-US" sz="2200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马严 北京邮电大学</a:t>
            </a:r>
            <a:endParaRPr lang="en-US" altLang="zh-CN" sz="2200" dirty="0" smtClean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zh-CN" altLang="en-US" sz="2200" dirty="0" smtClean="0">
                <a:solidFill>
                  <a:srgbClr val="FF0000"/>
                </a:solidFill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委员：</a:t>
            </a:r>
            <a:endParaRPr lang="en-US" altLang="zh-CN" sz="2200" dirty="0" smtClean="0">
              <a:solidFill>
                <a:srgbClr val="FF0000"/>
              </a:solidFill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en-US" altLang="zh-CN" sz="2200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	</a:t>
            </a:r>
            <a:r>
              <a:rPr lang="zh-CN" altLang="en-US" sz="2200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朱跃生：北京大学</a:t>
            </a:r>
            <a:endParaRPr lang="en-US" altLang="zh-CN" sz="2200" dirty="0" smtClean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en-US" altLang="zh-CN" sz="2200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 </a:t>
            </a:r>
            <a:r>
              <a:rPr lang="en-US" altLang="zh-CN" sz="2200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   	</a:t>
            </a:r>
            <a:r>
              <a:rPr lang="zh-CN" altLang="en-US" sz="2200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李京：中国科技大学</a:t>
            </a:r>
            <a:endParaRPr lang="en-US" altLang="zh-CN" sz="2200" dirty="0" smtClean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en-US" altLang="zh-CN" sz="2200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 </a:t>
            </a:r>
            <a:r>
              <a:rPr lang="en-US" altLang="zh-CN" sz="2200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	</a:t>
            </a:r>
            <a:r>
              <a:rPr lang="zh-CN" altLang="en-US" sz="2200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于俊清：华中科技大学</a:t>
            </a:r>
            <a:endParaRPr lang="en-US" altLang="zh-CN" sz="2200" dirty="0" smtClean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en-US" altLang="zh-CN" sz="2200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	</a:t>
            </a:r>
            <a:r>
              <a:rPr lang="zh-CN" altLang="en-US" sz="2200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王子荣：湖南大学</a:t>
            </a:r>
            <a:endParaRPr lang="en-US" altLang="zh-CN" sz="2200" dirty="0" smtClean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en-US" altLang="zh-CN" sz="2200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	</a:t>
            </a:r>
            <a:r>
              <a:rPr lang="zh-CN" altLang="en-US" sz="2200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辛华龙：中国海洋大学</a:t>
            </a:r>
            <a:endParaRPr lang="en-US" altLang="zh-CN" sz="2200" dirty="0" smtClean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en-US" altLang="zh-CN" sz="2200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	</a:t>
            </a:r>
            <a:r>
              <a:rPr lang="zh-CN" altLang="en-US" sz="2200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梁京章：广西大学</a:t>
            </a:r>
            <a:endParaRPr lang="en-US" altLang="zh-CN" sz="2200" dirty="0" smtClean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en-US" altLang="zh-CN" sz="2200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	</a:t>
            </a:r>
            <a:r>
              <a:rPr lang="zh-CN" altLang="en-US" sz="2200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仲红：安徽大学</a:t>
            </a:r>
            <a:endParaRPr lang="en-US" altLang="zh-CN" sz="2200" dirty="0" smtClean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en-US" altLang="zh-CN" sz="2200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	</a:t>
            </a:r>
            <a:r>
              <a:rPr lang="zh-CN" altLang="en-US" sz="2200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范</a:t>
            </a:r>
            <a:r>
              <a:rPr lang="zh-CN" altLang="en-US" sz="2200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通亮：石家庄铁道大学</a:t>
            </a:r>
            <a:endParaRPr lang="en-US" altLang="zh-CN" sz="2200" dirty="0" smtClean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en-US" altLang="zh-CN" sz="2200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	</a:t>
            </a:r>
            <a:r>
              <a:rPr lang="en-US" altLang="zh-CN" sz="2200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……</a:t>
            </a:r>
          </a:p>
          <a:p>
            <a:r>
              <a:rPr lang="zh-CN" altLang="en-US" sz="2200" dirty="0" smtClean="0">
                <a:solidFill>
                  <a:srgbClr val="FF0000"/>
                </a:solidFill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秘书长</a:t>
            </a:r>
            <a:r>
              <a:rPr lang="zh-CN" altLang="en-US" sz="2200" dirty="0">
                <a:solidFill>
                  <a:srgbClr val="FF0000"/>
                </a:solidFill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：</a:t>
            </a:r>
            <a:r>
              <a:rPr lang="zh-CN" altLang="en-US" sz="2200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陆以勤 华南理工大学</a:t>
            </a:r>
            <a:endParaRPr lang="en-US" altLang="zh-CN" sz="2200" dirty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endParaRPr lang="zh-CN" altLang="en-US" sz="2200" dirty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28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710952"/>
          </a:xfrm>
        </p:spPr>
        <p:txBody>
          <a:bodyPr/>
          <a:lstStyle/>
          <a:p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第一届</a:t>
            </a:r>
            <a:r>
              <a:rPr lang="zh-CN" altLang="en-US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全国</a:t>
            </a:r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高校</a:t>
            </a:r>
            <a:r>
              <a:rPr lang="en-US" altLang="zh-CN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SDN</a:t>
            </a:r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应用</a:t>
            </a:r>
            <a:r>
              <a:rPr lang="zh-CN" altLang="en-US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创新开发大赛</a:t>
            </a:r>
            <a:br>
              <a:rPr lang="zh-CN" altLang="en-US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</a:br>
            <a:endParaRPr lang="zh-CN" altLang="en-US" dirty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032448" cy="27299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3728795" cy="24871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21" y="4475947"/>
            <a:ext cx="3675587" cy="24516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5315" y="4037899"/>
            <a:ext cx="3952629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dirty="0" smtClean="0">
                <a:solidFill>
                  <a:srgbClr val="FF0000"/>
                </a:solidFill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执行</a:t>
            </a:r>
            <a:r>
              <a:rPr lang="zh-CN" altLang="en-US" dirty="0">
                <a:solidFill>
                  <a:srgbClr val="FF0000"/>
                </a:solidFill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委员会   </a:t>
            </a:r>
            <a:endParaRPr lang="en-US" altLang="zh-CN" dirty="0" smtClean="0">
              <a:solidFill>
                <a:srgbClr val="FF0000"/>
              </a:solidFill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主任</a:t>
            </a:r>
            <a:r>
              <a:rPr lang="zh-CN" altLang="en-US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：刘韵洁</a:t>
            </a:r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院士</a:t>
            </a:r>
            <a:endParaRPr lang="en-US" altLang="zh-CN" dirty="0" smtClean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副</a:t>
            </a:r>
            <a:r>
              <a:rPr lang="zh-CN" altLang="en-US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主任：彭新一常务副校长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. </a:t>
            </a:r>
            <a:r>
              <a:rPr lang="zh-CN" altLang="en-US" dirty="0">
                <a:solidFill>
                  <a:srgbClr val="FF0000"/>
                </a:solidFill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专家委员会</a:t>
            </a:r>
          </a:p>
          <a:p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主任委员：毕军 清华大学</a:t>
            </a:r>
            <a:endParaRPr lang="zh-CN" altLang="en-US" dirty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3. </a:t>
            </a:r>
            <a:r>
              <a:rPr lang="zh-CN" altLang="en-US" dirty="0">
                <a:solidFill>
                  <a:srgbClr val="FF0000"/>
                </a:solidFill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仲裁委员会</a:t>
            </a:r>
          </a:p>
          <a:p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主任委员：马严 北京邮电大学</a:t>
            </a:r>
            <a:endParaRPr lang="en-US" altLang="zh-CN" dirty="0" smtClean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4</a:t>
            </a:r>
            <a:r>
              <a:rPr lang="en-US" altLang="zh-CN" dirty="0">
                <a:solidFill>
                  <a:srgbClr val="FF0000"/>
                </a:solidFill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. </a:t>
            </a:r>
            <a:r>
              <a:rPr lang="zh-CN" altLang="en-US" dirty="0" smtClean="0">
                <a:solidFill>
                  <a:srgbClr val="FF0000"/>
                </a:solidFill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秘书处</a:t>
            </a:r>
            <a:endParaRPr lang="en-US" altLang="zh-CN" dirty="0" smtClean="0">
              <a:solidFill>
                <a:srgbClr val="FF0000"/>
              </a:solidFill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秘书长：陆以勤 华南理工大学</a:t>
            </a:r>
            <a:endParaRPr lang="zh-CN" altLang="en-US" dirty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02879" y="92562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2013</a:t>
            </a:r>
            <a:r>
              <a:rPr lang="zh-CN" altLang="en-US" sz="2400" b="1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年</a:t>
            </a:r>
            <a:r>
              <a:rPr lang="en-US" altLang="zh-CN" sz="2400" b="1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9</a:t>
            </a:r>
            <a:r>
              <a:rPr lang="zh-CN" altLang="en-US" sz="2400" b="1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月</a:t>
            </a:r>
            <a:r>
              <a:rPr lang="en-US" altLang="zh-CN" sz="2400" b="1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-2014</a:t>
            </a:r>
            <a:r>
              <a:rPr lang="zh-CN" altLang="en-US" sz="2400" b="1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年</a:t>
            </a:r>
            <a:r>
              <a:rPr lang="en-US" altLang="zh-CN" sz="2400" b="1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8</a:t>
            </a:r>
            <a:r>
              <a:rPr lang="zh-CN" altLang="en-US" sz="2400" b="1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月 </a:t>
            </a:r>
            <a:endParaRPr lang="en-US" altLang="zh-CN" sz="2400" b="1" dirty="0" smtClean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  <a:p>
            <a:r>
              <a:rPr lang="zh-CN" altLang="en-US" sz="2400" b="1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在华南理工大学举办</a:t>
            </a:r>
            <a:endParaRPr lang="zh-CN" altLang="en-US" sz="2400" b="1" dirty="0">
              <a:latin typeface="方正大标宋繁体" panose="02010601030101010101" pitchFamily="2" charset="-122"/>
              <a:ea typeface="方正大标宋繁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73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-124188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第二届</a:t>
            </a:r>
            <a:r>
              <a:rPr lang="zh-CN" altLang="en-US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全国高校</a:t>
            </a:r>
            <a:r>
              <a:rPr lang="en-US" altLang="zh-CN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SDN</a:t>
            </a:r>
            <a:r>
              <a:rPr lang="zh-CN" altLang="en-US" dirty="0">
                <a:latin typeface="方正大标宋繁体" panose="02010601030101010101" pitchFamily="2" charset="-122"/>
                <a:ea typeface="方正大标宋繁体" panose="02010601030101010101" pitchFamily="2" charset="-122"/>
              </a:rPr>
              <a:t>应用创新开发大赛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545" y="1018126"/>
            <a:ext cx="9027983" cy="59137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2400" dirty="0" smtClean="0"/>
              <a:t>2014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9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-2015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月在华南理工大学举办</a:t>
            </a:r>
            <a:endParaRPr lang="en-US" altLang="zh-CN" sz="2400" dirty="0" smtClean="0"/>
          </a:p>
          <a:p>
            <a:pPr>
              <a:spcBef>
                <a:spcPts val="0"/>
              </a:spcBef>
            </a:pPr>
            <a:r>
              <a:rPr lang="zh-CN" altLang="en-US" sz="2400" dirty="0" smtClean="0"/>
              <a:t>已举办九次研讨培训会</a:t>
            </a:r>
            <a:endParaRPr lang="en-US" altLang="zh-CN" sz="2400" dirty="0" smtClean="0"/>
          </a:p>
          <a:p>
            <a:pPr lvl="1">
              <a:spcBef>
                <a:spcPts val="0"/>
              </a:spcBef>
            </a:pPr>
            <a:r>
              <a:rPr lang="zh-CN" altLang="en-US" sz="2400" dirty="0" smtClean="0"/>
              <a:t>第一次：武汉 华中科技大学</a:t>
            </a:r>
            <a:endParaRPr lang="en-US" altLang="zh-CN" sz="2400" dirty="0" smtClean="0"/>
          </a:p>
          <a:p>
            <a:pPr lvl="1">
              <a:spcBef>
                <a:spcPts val="0"/>
              </a:spcBef>
            </a:pPr>
            <a:r>
              <a:rPr lang="zh-CN" altLang="en-US" sz="2400" dirty="0" smtClean="0"/>
              <a:t>第二次：重庆 重庆大学</a:t>
            </a:r>
            <a:endParaRPr lang="en-US" altLang="zh-CN" sz="2400" dirty="0" smtClean="0"/>
          </a:p>
          <a:p>
            <a:pPr lvl="1">
              <a:spcBef>
                <a:spcPts val="0"/>
              </a:spcBef>
            </a:pPr>
            <a:r>
              <a:rPr lang="zh-CN" altLang="en-US" sz="2400" dirty="0" smtClean="0"/>
              <a:t>第三次：长沙 湖南大学</a:t>
            </a:r>
            <a:endParaRPr lang="en-US" altLang="zh-CN" sz="2400" dirty="0" smtClean="0"/>
          </a:p>
          <a:p>
            <a:pPr lvl="1">
              <a:spcBef>
                <a:spcPts val="0"/>
              </a:spcBef>
            </a:pPr>
            <a:r>
              <a:rPr lang="zh-CN" altLang="en-US" sz="2400" dirty="0" smtClean="0"/>
              <a:t>第四次：北京 北京邮电大学</a:t>
            </a:r>
            <a:endParaRPr lang="en-US" altLang="zh-CN" sz="2400" dirty="0" smtClean="0"/>
          </a:p>
          <a:p>
            <a:pPr lvl="1">
              <a:spcBef>
                <a:spcPts val="0"/>
              </a:spcBef>
            </a:pPr>
            <a:r>
              <a:rPr lang="zh-CN" altLang="en-US" sz="2400" dirty="0" smtClean="0"/>
              <a:t>第五次：合肥 安徽大学</a:t>
            </a:r>
            <a:endParaRPr lang="en-US" altLang="zh-CN" sz="2400" dirty="0" smtClean="0"/>
          </a:p>
          <a:p>
            <a:pPr lvl="1">
              <a:spcBef>
                <a:spcPts val="0"/>
              </a:spcBef>
            </a:pPr>
            <a:r>
              <a:rPr lang="zh-CN" altLang="en-US" sz="2400" dirty="0" smtClean="0"/>
              <a:t>第六次：石家庄：石家庄铁道大学</a:t>
            </a:r>
            <a:endParaRPr lang="en-US" altLang="zh-CN" sz="2400" dirty="0" smtClean="0"/>
          </a:p>
          <a:p>
            <a:pPr lvl="1">
              <a:spcBef>
                <a:spcPts val="0"/>
              </a:spcBef>
            </a:pPr>
            <a:r>
              <a:rPr lang="zh-CN" altLang="en-US" sz="2400" dirty="0" smtClean="0"/>
              <a:t>第七次：呼和浩特 内蒙古大学</a:t>
            </a:r>
            <a:endParaRPr lang="en-US" altLang="zh-CN" sz="2400" dirty="0" smtClean="0"/>
          </a:p>
          <a:p>
            <a:pPr lvl="1">
              <a:spcBef>
                <a:spcPts val="0"/>
              </a:spcBef>
            </a:pPr>
            <a:r>
              <a:rPr lang="zh-CN" altLang="en-US" sz="2400" dirty="0" smtClean="0"/>
              <a:t>第八次：南京 江苏未来网络研究院</a:t>
            </a:r>
            <a:endParaRPr lang="en-US" altLang="zh-CN" sz="2400" dirty="0" smtClean="0"/>
          </a:p>
          <a:p>
            <a:pPr lvl="1">
              <a:spcBef>
                <a:spcPts val="0"/>
              </a:spcBef>
            </a:pPr>
            <a:r>
              <a:rPr lang="zh-CN" altLang="en-US" sz="2400" dirty="0" smtClean="0"/>
              <a:t>第九次</a:t>
            </a:r>
            <a:r>
              <a:rPr lang="en-US" altLang="zh-CN" sz="2400" dirty="0" smtClean="0"/>
              <a:t>: </a:t>
            </a:r>
            <a:r>
              <a:rPr lang="zh-CN" altLang="en-US" sz="2400" dirty="0" smtClean="0"/>
              <a:t>济南 山东大学</a:t>
            </a:r>
            <a:endParaRPr lang="en-US" altLang="zh-CN" sz="2400" dirty="0" smtClean="0"/>
          </a:p>
          <a:p>
            <a:pPr>
              <a:spcBef>
                <a:spcPts val="0"/>
              </a:spcBef>
            </a:pPr>
            <a:r>
              <a:rPr lang="en-US" altLang="zh-CN" sz="2400" dirty="0" smtClean="0"/>
              <a:t>2015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月：完成初赛</a:t>
            </a:r>
            <a:endParaRPr lang="en-US" altLang="zh-CN" sz="2400" dirty="0" smtClean="0"/>
          </a:p>
          <a:p>
            <a:pPr>
              <a:spcBef>
                <a:spcPts val="0"/>
              </a:spcBef>
            </a:pPr>
            <a:r>
              <a:rPr lang="en-US" altLang="zh-CN" sz="2400" dirty="0" smtClean="0"/>
              <a:t>2015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25-28</a:t>
            </a:r>
            <a:r>
              <a:rPr lang="zh-CN" altLang="en-US" sz="2400" dirty="0" smtClean="0"/>
              <a:t>日：决赛</a:t>
            </a:r>
            <a:endParaRPr lang="en-US" altLang="zh-CN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rgbClr val="FF0000"/>
                </a:solidFill>
              </a:rPr>
              <a:t>    www.scut.edu.cn/sdn</a:t>
            </a:r>
          </a:p>
        </p:txBody>
      </p:sp>
      <p:pic>
        <p:nvPicPr>
          <p:cNvPr id="6" name="图片 5" descr="未来网络实验平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589" y="1772816"/>
            <a:ext cx="3297408" cy="18722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86" y="3949391"/>
            <a:ext cx="3281511" cy="246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1631110" y="5423035"/>
            <a:ext cx="920270" cy="53072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78" name="Rectangle 6"/>
          <p:cNvSpPr>
            <a:spLocks noChangeArrowheads="1"/>
          </p:cNvSpPr>
          <p:nvPr/>
        </p:nvSpPr>
        <p:spPr bwMode="auto">
          <a:xfrm>
            <a:off x="1524000" y="4338414"/>
            <a:ext cx="6629400" cy="1905000"/>
          </a:xfrm>
          <a:prstGeom prst="rect">
            <a:avLst/>
          </a:prstGeom>
          <a:solidFill>
            <a:schemeClr val="accent5">
              <a:lumMod val="20000"/>
              <a:lumOff val="80000"/>
              <a:alpha val="10000"/>
            </a:schemeClr>
          </a:solidFill>
          <a:ln w="19050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dirty="0">
              <a:noFill/>
              <a:cs typeface="Arial" pitchFamily="34" charset="0"/>
            </a:endParaRPr>
          </a:p>
        </p:txBody>
      </p:sp>
      <p:sp>
        <p:nvSpPr>
          <p:cNvPr id="32774" name="Rectangle 17"/>
          <p:cNvSpPr>
            <a:spLocks noChangeArrowheads="1"/>
          </p:cNvSpPr>
          <p:nvPr/>
        </p:nvSpPr>
        <p:spPr bwMode="auto">
          <a:xfrm>
            <a:off x="7696200" y="4573364"/>
            <a:ext cx="949325" cy="830263"/>
          </a:xfrm>
          <a:prstGeom prst="rect">
            <a:avLst/>
          </a:prstGeom>
          <a:solidFill>
            <a:srgbClr val="F2F2F2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zh-CN"/>
          </a:p>
        </p:txBody>
      </p:sp>
      <p:sp>
        <p:nvSpPr>
          <p:cNvPr id="77" name="Rectangle 76"/>
          <p:cNvSpPr/>
          <p:nvPr/>
        </p:nvSpPr>
        <p:spPr>
          <a:xfrm>
            <a:off x="7731079" y="4582161"/>
            <a:ext cx="422321" cy="7794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auto">
          <a:xfrm>
            <a:off x="1030288" y="4573364"/>
            <a:ext cx="950912" cy="831850"/>
          </a:xfrm>
          <a:prstGeom prst="rect">
            <a:avLst/>
          </a:prstGeom>
          <a:solidFill>
            <a:srgbClr val="F2F2F2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zh-CN"/>
          </a:p>
        </p:txBody>
      </p:sp>
      <p:sp>
        <p:nvSpPr>
          <p:cNvPr id="76" name="Rectangle 75"/>
          <p:cNvSpPr/>
          <p:nvPr/>
        </p:nvSpPr>
        <p:spPr>
          <a:xfrm>
            <a:off x="1533433" y="4582161"/>
            <a:ext cx="395379" cy="7794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43808" y="2783368"/>
            <a:ext cx="4119145" cy="8262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27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90805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Arial" pitchFamily="34" charset="0"/>
              </a:rPr>
              <a:t>SDN </a:t>
            </a:r>
            <a:r>
              <a:rPr lang="en-US" altLang="zh-CN" b="1" dirty="0" smtClean="0">
                <a:solidFill>
                  <a:srgbClr val="C00000"/>
                </a:solidFill>
              </a:rPr>
              <a:t>n NFV</a:t>
            </a:r>
            <a:endParaRPr lang="en-US" altLang="zh-CN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5257800" y="1196752"/>
            <a:ext cx="2362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Orchestrator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OpenStack, CloudStack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81600" y="2871564"/>
            <a:ext cx="3048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SDN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Controller</a:t>
            </a:r>
          </a:p>
          <a:p>
            <a:pPr>
              <a:defRPr/>
            </a:pPr>
            <a:r>
              <a:rPr lang="en-US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"Logically Centralized, Physically Distributed"</a:t>
            </a:r>
          </a:p>
        </p:txBody>
      </p:sp>
      <p:pic>
        <p:nvPicPr>
          <p:cNvPr id="32788" name="Picture 12" descr="L2L3_Switch 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71941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Connector 47"/>
          <p:cNvCxnSpPr>
            <a:stCxn id="29" idx="2"/>
            <a:endCxn id="52" idx="0"/>
          </p:cNvCxnSpPr>
          <p:nvPr/>
        </p:nvCxnSpPr>
        <p:spPr>
          <a:xfrm>
            <a:off x="4572000" y="1823814"/>
            <a:ext cx="0" cy="10668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86200" y="1214214"/>
            <a:ext cx="1371600" cy="60960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2791" name="Picture 33" descr="Server 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4988" y="1307877"/>
            <a:ext cx="2524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2" name="Picture 34" descr="Server 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03114"/>
            <a:ext cx="25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35" descr="Server 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303114"/>
            <a:ext cx="25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4" name="Picture 39" descr="Intelligenc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1350739"/>
            <a:ext cx="3127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3886200" y="2890614"/>
            <a:ext cx="1371600" cy="60960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2796" name="Picture 52" descr="Server 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4988" y="2984277"/>
            <a:ext cx="2524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53" descr="Server 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979514"/>
            <a:ext cx="25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8" name="Picture 54" descr="Server 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979514"/>
            <a:ext cx="25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9" name="Picture 55" descr="Intelligenc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027139"/>
            <a:ext cx="3127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0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567014"/>
            <a:ext cx="5476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471941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471941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/>
          <p:cNvSpPr/>
          <p:nvPr/>
        </p:nvSpPr>
        <p:spPr>
          <a:xfrm>
            <a:off x="2590800" y="5176614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 Network</a:t>
            </a:r>
            <a:b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(Fabric)</a:t>
            </a:r>
          </a:p>
        </p:txBody>
      </p:sp>
      <p:pic>
        <p:nvPicPr>
          <p:cNvPr id="3280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67425" y="4719414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4719414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65"/>
          <p:cNvSpPr/>
          <p:nvPr/>
        </p:nvSpPr>
        <p:spPr>
          <a:xfrm>
            <a:off x="6096000" y="5346477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 and 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Virtual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Services</a:t>
            </a:r>
          </a:p>
        </p:txBody>
      </p:sp>
      <p:cxnSp>
        <p:nvCxnSpPr>
          <p:cNvPr id="32807" name="AutoShape 7"/>
          <p:cNvCxnSpPr>
            <a:cxnSpLocks noChangeShapeType="1"/>
          </p:cNvCxnSpPr>
          <p:nvPr/>
        </p:nvCxnSpPr>
        <p:spPr bwMode="auto">
          <a:xfrm flipH="1">
            <a:off x="1387475" y="4811489"/>
            <a:ext cx="236538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32808" name="AutoShape 8"/>
          <p:cNvCxnSpPr>
            <a:cxnSpLocks noChangeShapeType="1"/>
          </p:cNvCxnSpPr>
          <p:nvPr/>
        </p:nvCxnSpPr>
        <p:spPr bwMode="auto">
          <a:xfrm>
            <a:off x="1387475" y="5167089"/>
            <a:ext cx="236538" cy="1588"/>
          </a:xfrm>
          <a:prstGeom prst="straightConnector1">
            <a:avLst/>
          </a:prstGeom>
          <a:noFill/>
          <a:ln w="25400">
            <a:solidFill>
              <a:srgbClr val="4E6128"/>
            </a:solidFill>
            <a:round/>
            <a:headEnd/>
            <a:tailEnd/>
          </a:ln>
        </p:spPr>
      </p:cxnSp>
      <p:sp>
        <p:nvSpPr>
          <p:cNvPr id="180233" name="AutoShape 9"/>
          <p:cNvSpPr>
            <a:spLocks noChangeArrowheads="1"/>
          </p:cNvSpPr>
          <p:nvPr/>
        </p:nvSpPr>
        <p:spPr bwMode="auto">
          <a:xfrm>
            <a:off x="1149350" y="5049614"/>
            <a:ext cx="238125" cy="236538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4E6128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800" dirty="0">
                <a:cs typeface="Arial" pitchFamily="34" charset="0"/>
              </a:rPr>
              <a:t>VM</a:t>
            </a:r>
          </a:p>
        </p:txBody>
      </p:sp>
      <p:sp>
        <p:nvSpPr>
          <p:cNvPr id="180234" name="AutoShape 10"/>
          <p:cNvSpPr>
            <a:spLocks noChangeArrowheads="1"/>
          </p:cNvSpPr>
          <p:nvPr/>
        </p:nvSpPr>
        <p:spPr bwMode="auto">
          <a:xfrm>
            <a:off x="1149350" y="4692427"/>
            <a:ext cx="238125" cy="23812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900" dirty="0">
                <a:cs typeface="Arial" pitchFamily="34" charset="0"/>
              </a:rPr>
              <a:t>VM</a:t>
            </a:r>
          </a:p>
        </p:txBody>
      </p:sp>
      <p:sp>
        <p:nvSpPr>
          <p:cNvPr id="32811" name="Rectangle 11"/>
          <p:cNvSpPr>
            <a:spLocks noChangeArrowheads="1"/>
          </p:cNvSpPr>
          <p:nvPr/>
        </p:nvSpPr>
        <p:spPr bwMode="auto">
          <a:xfrm>
            <a:off x="1625600" y="4689252"/>
            <a:ext cx="236538" cy="596900"/>
          </a:xfrm>
          <a:prstGeom prst="rect">
            <a:avLst/>
          </a:prstGeom>
          <a:solidFill>
            <a:srgbClr val="365F91"/>
          </a:solidFill>
          <a:ln w="19050">
            <a:solidFill>
              <a:srgbClr val="95B3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zh-CN"/>
          </a:p>
        </p:txBody>
      </p:sp>
      <p:grpSp>
        <p:nvGrpSpPr>
          <p:cNvPr id="32812" name="Group 12"/>
          <p:cNvGrpSpPr>
            <a:grpSpLocks/>
          </p:cNvGrpSpPr>
          <p:nvPr/>
        </p:nvGrpSpPr>
        <p:grpSpPr bwMode="auto">
          <a:xfrm>
            <a:off x="1641475" y="4940077"/>
            <a:ext cx="203200" cy="103187"/>
            <a:chOff x="2346" y="6386"/>
            <a:chExt cx="319" cy="162"/>
          </a:xfrm>
        </p:grpSpPr>
        <p:cxnSp>
          <p:nvCxnSpPr>
            <p:cNvPr id="32851" name="AutoShape 13"/>
            <p:cNvCxnSpPr>
              <a:cxnSpLocks noChangeShapeType="1"/>
            </p:cNvCxnSpPr>
            <p:nvPr/>
          </p:nvCxnSpPr>
          <p:spPr bwMode="auto">
            <a:xfrm>
              <a:off x="2477" y="6498"/>
              <a:ext cx="187" cy="1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sm" len="sm"/>
            </a:ln>
          </p:spPr>
        </p:cxnSp>
        <p:cxnSp>
          <p:nvCxnSpPr>
            <p:cNvPr id="32852" name="AutoShape 14"/>
            <p:cNvCxnSpPr>
              <a:cxnSpLocks noChangeShapeType="1"/>
            </p:cNvCxnSpPr>
            <p:nvPr/>
          </p:nvCxnSpPr>
          <p:spPr bwMode="auto">
            <a:xfrm flipH="1">
              <a:off x="2348" y="6440"/>
              <a:ext cx="187" cy="1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sm" len="sm"/>
            </a:ln>
          </p:spPr>
        </p:cxnSp>
        <p:cxnSp>
          <p:nvCxnSpPr>
            <p:cNvPr id="32853" name="AutoShape 15"/>
            <p:cNvCxnSpPr>
              <a:cxnSpLocks noChangeShapeType="1"/>
            </p:cNvCxnSpPr>
            <p:nvPr/>
          </p:nvCxnSpPr>
          <p:spPr bwMode="auto">
            <a:xfrm>
              <a:off x="2478" y="6386"/>
              <a:ext cx="187" cy="1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sm" len="sm"/>
            </a:ln>
          </p:spPr>
        </p:cxnSp>
        <p:cxnSp>
          <p:nvCxnSpPr>
            <p:cNvPr id="32854" name="AutoShape 16"/>
            <p:cNvCxnSpPr>
              <a:cxnSpLocks noChangeShapeType="1"/>
            </p:cNvCxnSpPr>
            <p:nvPr/>
          </p:nvCxnSpPr>
          <p:spPr bwMode="auto">
            <a:xfrm flipH="1">
              <a:off x="2346" y="6547"/>
              <a:ext cx="187" cy="1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sm" len="sm"/>
            </a:ln>
          </p:spPr>
        </p:cxnSp>
      </p:grpSp>
      <p:cxnSp>
        <p:nvCxnSpPr>
          <p:cNvPr id="32813" name="AutoShape 18"/>
          <p:cNvCxnSpPr>
            <a:cxnSpLocks noChangeShapeType="1"/>
          </p:cNvCxnSpPr>
          <p:nvPr/>
        </p:nvCxnSpPr>
        <p:spPr bwMode="auto">
          <a:xfrm>
            <a:off x="8047038" y="5165502"/>
            <a:ext cx="238125" cy="1587"/>
          </a:xfrm>
          <a:prstGeom prst="straightConnector1">
            <a:avLst/>
          </a:prstGeom>
          <a:noFill/>
          <a:ln w="25400">
            <a:solidFill>
              <a:srgbClr val="4E6128"/>
            </a:solidFill>
            <a:round/>
            <a:headEnd/>
            <a:tailEnd/>
          </a:ln>
        </p:spPr>
      </p:cxnSp>
      <p:cxnSp>
        <p:nvCxnSpPr>
          <p:cNvPr id="32814" name="AutoShape 19"/>
          <p:cNvCxnSpPr>
            <a:cxnSpLocks noChangeShapeType="1"/>
          </p:cNvCxnSpPr>
          <p:nvPr/>
        </p:nvCxnSpPr>
        <p:spPr bwMode="auto">
          <a:xfrm flipH="1">
            <a:off x="8059738" y="4806727"/>
            <a:ext cx="236537" cy="1587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</p:cxnSp>
      <p:sp>
        <p:nvSpPr>
          <p:cNvPr id="180244" name="AutoShape 20"/>
          <p:cNvSpPr>
            <a:spLocks noChangeArrowheads="1"/>
          </p:cNvSpPr>
          <p:nvPr/>
        </p:nvSpPr>
        <p:spPr bwMode="auto">
          <a:xfrm>
            <a:off x="8289925" y="4687664"/>
            <a:ext cx="236538" cy="23812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800" dirty="0">
                <a:cs typeface="Arial" pitchFamily="34" charset="0"/>
              </a:rPr>
              <a:t>VM</a:t>
            </a:r>
          </a:p>
        </p:txBody>
      </p:sp>
      <p:sp>
        <p:nvSpPr>
          <p:cNvPr id="32816" name="Rectangle 21"/>
          <p:cNvSpPr>
            <a:spLocks noChangeArrowheads="1"/>
          </p:cNvSpPr>
          <p:nvPr/>
        </p:nvSpPr>
        <p:spPr bwMode="auto">
          <a:xfrm>
            <a:off x="7827963" y="4687664"/>
            <a:ext cx="236537" cy="598488"/>
          </a:xfrm>
          <a:prstGeom prst="rect">
            <a:avLst/>
          </a:prstGeom>
          <a:solidFill>
            <a:srgbClr val="365F91"/>
          </a:solidFill>
          <a:ln w="19050">
            <a:solidFill>
              <a:srgbClr val="95B3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zh-CN"/>
          </a:p>
        </p:txBody>
      </p:sp>
      <p:grpSp>
        <p:nvGrpSpPr>
          <p:cNvPr id="32817" name="Group 22"/>
          <p:cNvGrpSpPr>
            <a:grpSpLocks/>
          </p:cNvGrpSpPr>
          <p:nvPr/>
        </p:nvGrpSpPr>
        <p:grpSpPr bwMode="auto">
          <a:xfrm>
            <a:off x="7843838" y="4940077"/>
            <a:ext cx="203200" cy="101600"/>
            <a:chOff x="2346" y="6386"/>
            <a:chExt cx="319" cy="162"/>
          </a:xfrm>
        </p:grpSpPr>
        <p:cxnSp>
          <p:nvCxnSpPr>
            <p:cNvPr id="32847" name="AutoShape 23"/>
            <p:cNvCxnSpPr>
              <a:cxnSpLocks noChangeShapeType="1"/>
            </p:cNvCxnSpPr>
            <p:nvPr/>
          </p:nvCxnSpPr>
          <p:spPr bwMode="auto">
            <a:xfrm>
              <a:off x="2477" y="6498"/>
              <a:ext cx="187" cy="1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sm" len="sm"/>
            </a:ln>
          </p:spPr>
        </p:cxnSp>
        <p:cxnSp>
          <p:nvCxnSpPr>
            <p:cNvPr id="32848" name="AutoShape 24"/>
            <p:cNvCxnSpPr>
              <a:cxnSpLocks noChangeShapeType="1"/>
            </p:cNvCxnSpPr>
            <p:nvPr/>
          </p:nvCxnSpPr>
          <p:spPr bwMode="auto">
            <a:xfrm flipH="1">
              <a:off x="2348" y="6440"/>
              <a:ext cx="187" cy="1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sm" len="sm"/>
            </a:ln>
          </p:spPr>
        </p:cxnSp>
        <p:cxnSp>
          <p:nvCxnSpPr>
            <p:cNvPr id="32849" name="AutoShape 25"/>
            <p:cNvCxnSpPr>
              <a:cxnSpLocks noChangeShapeType="1"/>
            </p:cNvCxnSpPr>
            <p:nvPr/>
          </p:nvCxnSpPr>
          <p:spPr bwMode="auto">
            <a:xfrm>
              <a:off x="2478" y="6386"/>
              <a:ext cx="187" cy="1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sm" len="sm"/>
            </a:ln>
          </p:spPr>
        </p:cxnSp>
        <p:cxnSp>
          <p:nvCxnSpPr>
            <p:cNvPr id="32850" name="AutoShape 26"/>
            <p:cNvCxnSpPr>
              <a:cxnSpLocks noChangeShapeType="1"/>
            </p:cNvCxnSpPr>
            <p:nvPr/>
          </p:nvCxnSpPr>
          <p:spPr bwMode="auto">
            <a:xfrm flipH="1">
              <a:off x="2346" y="6547"/>
              <a:ext cx="187" cy="1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sm" len="sm"/>
            </a:ln>
          </p:spPr>
        </p:cxnSp>
      </p:grpSp>
      <p:sp>
        <p:nvSpPr>
          <p:cNvPr id="180251" name="AutoShape 27"/>
          <p:cNvSpPr>
            <a:spLocks noChangeArrowheads="1"/>
          </p:cNvSpPr>
          <p:nvPr/>
        </p:nvSpPr>
        <p:spPr bwMode="auto">
          <a:xfrm>
            <a:off x="8289925" y="5044852"/>
            <a:ext cx="236538" cy="236537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4E6128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800" dirty="0">
                <a:cs typeface="Arial" pitchFamily="34" charset="0"/>
              </a:rPr>
              <a:t>VM</a:t>
            </a:r>
          </a:p>
        </p:txBody>
      </p:sp>
      <p:sp>
        <p:nvSpPr>
          <p:cNvPr id="78" name="Rectangle 77"/>
          <p:cNvSpPr/>
          <p:nvPr/>
        </p:nvSpPr>
        <p:spPr>
          <a:xfrm>
            <a:off x="925513" y="5362352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Server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975600" y="5352827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Server</a:t>
            </a:r>
          </a:p>
        </p:txBody>
      </p:sp>
      <p:cxnSp>
        <p:nvCxnSpPr>
          <p:cNvPr id="80" name="Straight Connector 79"/>
          <p:cNvCxnSpPr>
            <a:stCxn id="29" idx="2"/>
          </p:cNvCxnSpPr>
          <p:nvPr/>
        </p:nvCxnSpPr>
        <p:spPr>
          <a:xfrm flipH="1">
            <a:off x="1219200" y="1823814"/>
            <a:ext cx="3352800" cy="528638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9" idx="2"/>
          </p:cNvCxnSpPr>
          <p:nvPr/>
        </p:nvCxnSpPr>
        <p:spPr>
          <a:xfrm>
            <a:off x="4572000" y="1823814"/>
            <a:ext cx="3814763" cy="5461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219200" y="2357214"/>
            <a:ext cx="0" cy="21336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8382000" y="2357214"/>
            <a:ext cx="0" cy="21336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57200" y="2204814"/>
            <a:ext cx="0" cy="22860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29" idx="2"/>
          </p:cNvCxnSpPr>
          <p:nvPr/>
        </p:nvCxnSpPr>
        <p:spPr>
          <a:xfrm flipH="1">
            <a:off x="457200" y="1823814"/>
            <a:ext cx="4114800" cy="3810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25400" y="5073427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pic>
        <p:nvPicPr>
          <p:cNvPr id="32828" name="Picture 2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4719414"/>
            <a:ext cx="46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29" name="Picture 2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78400" y="5295677"/>
            <a:ext cx="593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830" name="AutoShape 36"/>
          <p:cNvCxnSpPr>
            <a:cxnSpLocks noChangeShapeType="1"/>
          </p:cNvCxnSpPr>
          <p:nvPr/>
        </p:nvCxnSpPr>
        <p:spPr bwMode="auto">
          <a:xfrm flipV="1">
            <a:off x="5276850" y="5176614"/>
            <a:ext cx="0" cy="119063"/>
          </a:xfrm>
          <a:prstGeom prst="straightConnector1">
            <a:avLst/>
          </a:prstGeom>
          <a:noFill/>
          <a:ln w="19050">
            <a:solidFill>
              <a:srgbClr val="BFBFBF"/>
            </a:solidFill>
            <a:round/>
            <a:headEnd/>
            <a:tailEnd/>
          </a:ln>
        </p:spPr>
      </p:cxnSp>
      <p:sp>
        <p:nvSpPr>
          <p:cNvPr id="126" name="Rectangle 125"/>
          <p:cNvSpPr/>
          <p:nvPr/>
        </p:nvSpPr>
        <p:spPr>
          <a:xfrm>
            <a:off x="4419600" y="5786214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 Network</a:t>
            </a:r>
            <a:b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(Gateway)</a:t>
            </a:r>
          </a:p>
        </p:txBody>
      </p:sp>
      <p:cxnSp>
        <p:nvCxnSpPr>
          <p:cNvPr id="127" name="Straight Connector 126"/>
          <p:cNvCxnSpPr/>
          <p:nvPr/>
        </p:nvCxnSpPr>
        <p:spPr>
          <a:xfrm flipH="1">
            <a:off x="3429000" y="4109814"/>
            <a:ext cx="1143000" cy="5334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1905000" y="4109814"/>
            <a:ext cx="2667000" cy="6858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572000" y="4109814"/>
            <a:ext cx="685800" cy="5334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572000" y="4109814"/>
            <a:ext cx="1905000" cy="5334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4572000" y="4109814"/>
            <a:ext cx="3200400" cy="6858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52" idx="2"/>
          </p:cNvCxnSpPr>
          <p:nvPr/>
        </p:nvCxnSpPr>
        <p:spPr>
          <a:xfrm>
            <a:off x="4572000" y="3500214"/>
            <a:ext cx="0" cy="609600"/>
          </a:xfrm>
          <a:prstGeom prst="line">
            <a:avLst/>
          </a:prstGeom>
          <a:ln w="25400" cap="rnd">
            <a:solidFill>
              <a:schemeClr val="accent5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 rot="16200000">
            <a:off x="3175" y="2166714"/>
            <a:ext cx="762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sp>
        <p:nvSpPr>
          <p:cNvPr id="177" name="Rectangle 176"/>
          <p:cNvSpPr/>
          <p:nvPr/>
        </p:nvSpPr>
        <p:spPr>
          <a:xfrm rot="16200000">
            <a:off x="758825" y="2395314"/>
            <a:ext cx="762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Compute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1419225" y="4125689"/>
            <a:ext cx="2057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 (Physical and Virtual)</a:t>
            </a:r>
          </a:p>
        </p:txBody>
      </p:sp>
      <p:sp>
        <p:nvSpPr>
          <p:cNvPr id="180" name="Rectangle 179"/>
          <p:cNvSpPr/>
          <p:nvPr/>
        </p:nvSpPr>
        <p:spPr>
          <a:xfrm rot="16200000">
            <a:off x="8089900" y="2423889"/>
            <a:ext cx="762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Compute</a:t>
            </a:r>
          </a:p>
        </p:txBody>
      </p:sp>
      <p:sp>
        <p:nvSpPr>
          <p:cNvPr id="181" name="Rectangle 180"/>
          <p:cNvSpPr/>
          <p:nvPr/>
        </p:nvSpPr>
        <p:spPr>
          <a:xfrm rot="16200000">
            <a:off x="4102100" y="2109564"/>
            <a:ext cx="762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591050" y="2204814"/>
            <a:ext cx="23336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Level Abstraction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572000" y="3462114"/>
            <a:ext cx="23336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Level Realization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625600" y="5363939"/>
            <a:ext cx="96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vRouter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0265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526"/>
              </a:spcAft>
            </a:pPr>
            <a:r>
              <a:rPr lang="zh-CN" altLang="en-US" sz="3200" dirty="0" smtClean="0">
                <a:solidFill>
                  <a:schemeClr val="tx1"/>
                </a:solidFill>
              </a:rPr>
              <a:t>网络虚拟化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591" name="Rectangle 63"/>
          <p:cNvSpPr>
            <a:spLocks noChangeArrowheads="1"/>
          </p:cNvSpPr>
          <p:nvPr/>
        </p:nvSpPr>
        <p:spPr bwMode="auto">
          <a:xfrm>
            <a:off x="1" y="-18808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8677" y="2407834"/>
            <a:ext cx="433387" cy="498158"/>
          </a:xfrm>
          <a:prstGeom prst="rect">
            <a:avLst/>
          </a:prstGeom>
          <a:solidFill>
            <a:srgbClr val="0AC80A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VM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G1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8741" y="2407834"/>
            <a:ext cx="433387" cy="498158"/>
          </a:xfrm>
          <a:prstGeom prst="rect">
            <a:avLst/>
          </a:prstGeom>
          <a:solidFill>
            <a:srgbClr val="0AC80A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VM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G2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802" y="2407834"/>
            <a:ext cx="433387" cy="498158"/>
          </a:xfrm>
          <a:prstGeom prst="rect">
            <a:avLst/>
          </a:prstGeom>
          <a:solidFill>
            <a:srgbClr val="0AC80A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VM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G3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3608676" y="1491719"/>
            <a:ext cx="1471990" cy="819237"/>
            <a:chOff x="3224213" y="1252727"/>
            <a:chExt cx="1471990" cy="819237"/>
          </a:xfrm>
        </p:grpSpPr>
        <p:grpSp>
          <p:nvGrpSpPr>
            <p:cNvPr id="5" name="Group 6"/>
            <p:cNvGrpSpPr/>
            <p:nvPr/>
          </p:nvGrpSpPr>
          <p:grpSpPr>
            <a:xfrm>
              <a:off x="3224213" y="1252727"/>
              <a:ext cx="1471990" cy="819237"/>
              <a:chOff x="3358221" y="4043480"/>
              <a:chExt cx="1757838" cy="978326"/>
            </a:xfrm>
            <a:solidFill>
              <a:srgbClr val="0AC80A"/>
            </a:solidFill>
          </p:grpSpPr>
          <p:sp>
            <p:nvSpPr>
              <p:cNvPr id="8" name="Oval 7"/>
              <p:cNvSpPr/>
              <p:nvPr/>
            </p:nvSpPr>
            <p:spPr>
              <a:xfrm>
                <a:off x="3358221" y="4401038"/>
                <a:ext cx="583164" cy="6175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650280" y="4777354"/>
                <a:ext cx="1279075" cy="2444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634263" y="4043480"/>
                <a:ext cx="835641" cy="8849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80418" y="4280415"/>
                <a:ext cx="583164" cy="6175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711689" y="4589196"/>
                <a:ext cx="404370" cy="4282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529013" y="1549456"/>
              <a:ext cx="773499" cy="444301"/>
            </a:xfrm>
            <a:prstGeom prst="rect">
              <a:avLst/>
            </a:prstGeom>
            <a:solidFill>
              <a:srgbClr val="0AC80A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VN 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7" name="Straight Connector 16"/>
          <p:cNvCxnSpPr>
            <a:stCxn id="4" idx="0"/>
          </p:cNvCxnSpPr>
          <p:nvPr/>
        </p:nvCxnSpPr>
        <p:spPr>
          <a:xfrm flipH="1" flipV="1">
            <a:off x="3825371" y="2186855"/>
            <a:ext cx="1" cy="220981"/>
          </a:xfrm>
          <a:prstGeom prst="line">
            <a:avLst/>
          </a:prstGeom>
          <a:ln w="15875">
            <a:solidFill>
              <a:srgbClr val="0AC80A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0"/>
          </p:cNvCxnSpPr>
          <p:nvPr/>
        </p:nvCxnSpPr>
        <p:spPr>
          <a:xfrm flipH="1" flipV="1">
            <a:off x="4325434" y="2186855"/>
            <a:ext cx="1" cy="220981"/>
          </a:xfrm>
          <a:prstGeom prst="line">
            <a:avLst/>
          </a:prstGeom>
          <a:ln w="15875">
            <a:solidFill>
              <a:srgbClr val="0AC80A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0"/>
          </p:cNvCxnSpPr>
          <p:nvPr/>
        </p:nvCxnSpPr>
        <p:spPr>
          <a:xfrm flipH="1" flipV="1">
            <a:off x="4825497" y="2186855"/>
            <a:ext cx="1" cy="220981"/>
          </a:xfrm>
          <a:prstGeom prst="line">
            <a:avLst/>
          </a:prstGeom>
          <a:ln w="15875">
            <a:solidFill>
              <a:srgbClr val="0AC80A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08677" y="4137231"/>
            <a:ext cx="433387" cy="498158"/>
          </a:xfrm>
          <a:prstGeom prst="rect">
            <a:avLst/>
          </a:prstGeom>
          <a:solidFill>
            <a:srgbClr val="C80A0A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VM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R1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08741" y="4137231"/>
            <a:ext cx="433387" cy="498158"/>
          </a:xfrm>
          <a:prstGeom prst="rect">
            <a:avLst/>
          </a:prstGeom>
          <a:solidFill>
            <a:srgbClr val="C80A0A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VM</a:t>
            </a:r>
            <a:br>
              <a:rPr lang="en-US" dirty="0"/>
            </a:br>
            <a:r>
              <a:rPr lang="en-US" dirty="0"/>
              <a:t>R2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08802" y="4137231"/>
            <a:ext cx="433387" cy="498158"/>
          </a:xfrm>
          <a:prstGeom prst="rect">
            <a:avLst/>
          </a:prstGeom>
          <a:solidFill>
            <a:srgbClr val="C80A0A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VM</a:t>
            </a:r>
            <a:br>
              <a:rPr lang="en-US" dirty="0"/>
            </a:br>
            <a:r>
              <a:rPr lang="en-US" dirty="0"/>
              <a:t>R3</a:t>
            </a:r>
          </a:p>
        </p:txBody>
      </p:sp>
      <p:grpSp>
        <p:nvGrpSpPr>
          <p:cNvPr id="6" name="Group 33"/>
          <p:cNvGrpSpPr/>
          <p:nvPr/>
        </p:nvGrpSpPr>
        <p:grpSpPr>
          <a:xfrm>
            <a:off x="3608676" y="3221116"/>
            <a:ext cx="1471990" cy="819237"/>
            <a:chOff x="3224213" y="1252727"/>
            <a:chExt cx="1471990" cy="819237"/>
          </a:xfrm>
        </p:grpSpPr>
        <p:grpSp>
          <p:nvGrpSpPr>
            <p:cNvPr id="7" name="Group 34"/>
            <p:cNvGrpSpPr/>
            <p:nvPr/>
          </p:nvGrpSpPr>
          <p:grpSpPr>
            <a:xfrm>
              <a:off x="3224213" y="1252727"/>
              <a:ext cx="1471990" cy="819237"/>
              <a:chOff x="3358221" y="4043480"/>
              <a:chExt cx="1757838" cy="978326"/>
            </a:xfrm>
            <a:solidFill>
              <a:srgbClr val="0AC80A"/>
            </a:solidFill>
          </p:grpSpPr>
          <p:sp>
            <p:nvSpPr>
              <p:cNvPr id="37" name="Oval 36"/>
              <p:cNvSpPr/>
              <p:nvPr/>
            </p:nvSpPr>
            <p:spPr>
              <a:xfrm>
                <a:off x="3358221" y="4401038"/>
                <a:ext cx="583164" cy="617563"/>
              </a:xfrm>
              <a:prstGeom prst="ellipse">
                <a:avLst/>
              </a:prstGeom>
              <a:solidFill>
                <a:srgbClr val="C80A0A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650280" y="4777354"/>
                <a:ext cx="1279075" cy="244452"/>
              </a:xfrm>
              <a:prstGeom prst="rect">
                <a:avLst/>
              </a:prstGeom>
              <a:solidFill>
                <a:srgbClr val="C80A0A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634263" y="4043480"/>
                <a:ext cx="835641" cy="884933"/>
              </a:xfrm>
              <a:prstGeom prst="ellipse">
                <a:avLst/>
              </a:prstGeom>
              <a:solidFill>
                <a:srgbClr val="C80A0A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280418" y="4280415"/>
                <a:ext cx="583164" cy="617563"/>
              </a:xfrm>
              <a:prstGeom prst="ellipse">
                <a:avLst/>
              </a:prstGeom>
              <a:solidFill>
                <a:srgbClr val="C80A0A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711689" y="4589196"/>
                <a:ext cx="404370" cy="428222"/>
              </a:xfrm>
              <a:prstGeom prst="ellipse">
                <a:avLst/>
              </a:prstGeom>
              <a:solidFill>
                <a:srgbClr val="C80A0A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endParaRPr lang="en-US" sz="14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29013" y="1549456"/>
              <a:ext cx="773499" cy="444301"/>
            </a:xfrm>
            <a:prstGeom prst="rect">
              <a:avLst/>
            </a:prstGeom>
            <a:solidFill>
              <a:srgbClr val="C80A0A"/>
            </a:solidFill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VN R</a:t>
              </a:r>
            </a:p>
          </p:txBody>
        </p:sp>
      </p:grpSp>
      <p:cxnSp>
        <p:nvCxnSpPr>
          <p:cNvPr id="42" name="Straight Connector 41"/>
          <p:cNvCxnSpPr>
            <a:stCxn id="31" idx="0"/>
          </p:cNvCxnSpPr>
          <p:nvPr/>
        </p:nvCxnSpPr>
        <p:spPr>
          <a:xfrm flipH="1" flipV="1">
            <a:off x="3825371" y="3916252"/>
            <a:ext cx="1" cy="220981"/>
          </a:xfrm>
          <a:prstGeom prst="line">
            <a:avLst/>
          </a:prstGeom>
          <a:ln w="15875">
            <a:solidFill>
              <a:srgbClr val="C80A0A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2" idx="0"/>
          </p:cNvCxnSpPr>
          <p:nvPr/>
        </p:nvCxnSpPr>
        <p:spPr>
          <a:xfrm flipH="1" flipV="1">
            <a:off x="4325434" y="3916252"/>
            <a:ext cx="1" cy="220981"/>
          </a:xfrm>
          <a:prstGeom prst="line">
            <a:avLst/>
          </a:prstGeom>
          <a:ln w="15875">
            <a:solidFill>
              <a:srgbClr val="C80A0A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0"/>
          </p:cNvCxnSpPr>
          <p:nvPr/>
        </p:nvCxnSpPr>
        <p:spPr>
          <a:xfrm flipH="1" flipV="1">
            <a:off x="4825497" y="3916252"/>
            <a:ext cx="1" cy="220981"/>
          </a:xfrm>
          <a:prstGeom prst="line">
            <a:avLst/>
          </a:prstGeom>
          <a:ln w="15875">
            <a:solidFill>
              <a:srgbClr val="C80A0A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45"/>
          <p:cNvGrpSpPr/>
          <p:nvPr/>
        </p:nvGrpSpPr>
        <p:grpSpPr>
          <a:xfrm>
            <a:off x="3608676" y="4940284"/>
            <a:ext cx="1471990" cy="819237"/>
            <a:chOff x="3224213" y="1252727"/>
            <a:chExt cx="1471990" cy="819237"/>
          </a:xfrm>
          <a:solidFill>
            <a:srgbClr val="0A0AC8"/>
          </a:solidFill>
        </p:grpSpPr>
        <p:grpSp>
          <p:nvGrpSpPr>
            <p:cNvPr id="18" name="Group 46"/>
            <p:cNvGrpSpPr/>
            <p:nvPr/>
          </p:nvGrpSpPr>
          <p:grpSpPr>
            <a:xfrm>
              <a:off x="3224213" y="1252727"/>
              <a:ext cx="1471990" cy="819237"/>
              <a:chOff x="3358221" y="4043480"/>
              <a:chExt cx="1757838" cy="978326"/>
            </a:xfrm>
            <a:grpFill/>
          </p:grpSpPr>
          <p:sp>
            <p:nvSpPr>
              <p:cNvPr id="49" name="Oval 48"/>
              <p:cNvSpPr/>
              <p:nvPr/>
            </p:nvSpPr>
            <p:spPr>
              <a:xfrm>
                <a:off x="3358221" y="4401038"/>
                <a:ext cx="583164" cy="6175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650280" y="4777354"/>
                <a:ext cx="1279075" cy="2444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634263" y="4043480"/>
                <a:ext cx="835641" cy="8849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0418" y="4280415"/>
                <a:ext cx="583164" cy="6175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711689" y="4589196"/>
                <a:ext cx="404370" cy="4282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529013" y="1549456"/>
              <a:ext cx="773499" cy="444301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PN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891922" y="2656913"/>
            <a:ext cx="433387" cy="498158"/>
          </a:xfrm>
          <a:prstGeom prst="rect">
            <a:avLst/>
          </a:prstGeom>
          <a:solidFill>
            <a:srgbClr val="F0780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VM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FW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55" name="Straight Connector 54"/>
          <p:cNvCxnSpPr>
            <a:stCxn id="8" idx="2"/>
          </p:cNvCxnSpPr>
          <p:nvPr/>
        </p:nvCxnSpPr>
        <p:spPr>
          <a:xfrm flipH="1" flipV="1">
            <a:off x="3108614" y="2049699"/>
            <a:ext cx="500063" cy="2"/>
          </a:xfrm>
          <a:prstGeom prst="line">
            <a:avLst/>
          </a:prstGeom>
          <a:ln w="15875">
            <a:solidFill>
              <a:srgbClr val="0AC80A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54" idx="0"/>
          </p:cNvCxnSpPr>
          <p:nvPr/>
        </p:nvCxnSpPr>
        <p:spPr>
          <a:xfrm>
            <a:off x="3108615" y="2049700"/>
            <a:ext cx="1" cy="607213"/>
          </a:xfrm>
          <a:prstGeom prst="line">
            <a:avLst/>
          </a:prstGeom>
          <a:ln w="15875">
            <a:solidFill>
              <a:srgbClr val="0AC80A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108615" y="3662303"/>
            <a:ext cx="628071" cy="0"/>
          </a:xfrm>
          <a:prstGeom prst="line">
            <a:avLst/>
          </a:prstGeom>
          <a:ln w="15875">
            <a:solidFill>
              <a:srgbClr val="C80A0A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54" idx="2"/>
          </p:cNvCxnSpPr>
          <p:nvPr/>
        </p:nvCxnSpPr>
        <p:spPr>
          <a:xfrm flipV="1">
            <a:off x="3108615" y="3155073"/>
            <a:ext cx="1" cy="507232"/>
          </a:xfrm>
          <a:prstGeom prst="line">
            <a:avLst/>
          </a:prstGeom>
          <a:ln w="15875">
            <a:solidFill>
              <a:srgbClr val="C80A0A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 descr="Generic Router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1922" y="4718609"/>
            <a:ext cx="443345" cy="443346"/>
          </a:xfrm>
          <a:prstGeom prst="rect">
            <a:avLst/>
          </a:prstGeom>
        </p:spPr>
      </p:pic>
      <p:cxnSp>
        <p:nvCxnSpPr>
          <p:cNvPr id="74" name="Straight Connector 73"/>
          <p:cNvCxnSpPr>
            <a:endCxn id="49" idx="2"/>
          </p:cNvCxnSpPr>
          <p:nvPr/>
        </p:nvCxnSpPr>
        <p:spPr>
          <a:xfrm>
            <a:off x="3108614" y="5498267"/>
            <a:ext cx="500063" cy="1"/>
          </a:xfrm>
          <a:prstGeom prst="line">
            <a:avLst/>
          </a:prstGeom>
          <a:ln w="15875">
            <a:solidFill>
              <a:srgbClr val="0A0AC8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73" idx="2"/>
          </p:cNvCxnSpPr>
          <p:nvPr/>
        </p:nvCxnSpPr>
        <p:spPr>
          <a:xfrm flipV="1">
            <a:off x="3108613" y="5161956"/>
            <a:ext cx="4980" cy="336311"/>
          </a:xfrm>
          <a:prstGeom prst="line">
            <a:avLst/>
          </a:prstGeom>
          <a:ln w="15875">
            <a:solidFill>
              <a:srgbClr val="0A0AC8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0"/>
          </p:cNvCxnSpPr>
          <p:nvPr/>
        </p:nvCxnSpPr>
        <p:spPr>
          <a:xfrm flipV="1">
            <a:off x="3113593" y="3916193"/>
            <a:ext cx="0" cy="802419"/>
          </a:xfrm>
          <a:prstGeom prst="line">
            <a:avLst/>
          </a:prstGeom>
          <a:ln w="15875">
            <a:solidFill>
              <a:srgbClr val="C80A0A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108615" y="3916190"/>
            <a:ext cx="628071" cy="0"/>
          </a:xfrm>
          <a:prstGeom prst="line">
            <a:avLst/>
          </a:prstGeom>
          <a:ln w="15875">
            <a:solidFill>
              <a:srgbClr val="C80A0A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242"/>
          <p:cNvGrpSpPr/>
          <p:nvPr/>
        </p:nvGrpSpPr>
        <p:grpSpPr>
          <a:xfrm>
            <a:off x="5268520" y="1487703"/>
            <a:ext cx="105966" cy="819576"/>
            <a:chOff x="5175647" y="2042211"/>
            <a:chExt cx="105966" cy="1100675"/>
          </a:xfrm>
        </p:grpSpPr>
        <p:cxnSp>
          <p:nvCxnSpPr>
            <p:cNvPr id="245" name="Straight Connector 244"/>
            <p:cNvCxnSpPr/>
            <p:nvPr/>
          </p:nvCxnSpPr>
          <p:spPr>
            <a:xfrm>
              <a:off x="5281613" y="2042211"/>
              <a:ext cx="0" cy="1098476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5179219" y="3142886"/>
              <a:ext cx="1023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5175647" y="2042211"/>
              <a:ext cx="1023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9" name="Straight Connector 248"/>
          <p:cNvCxnSpPr/>
          <p:nvPr/>
        </p:nvCxnSpPr>
        <p:spPr>
          <a:xfrm>
            <a:off x="5370915" y="1895947"/>
            <a:ext cx="347069" cy="1479"/>
          </a:xfrm>
          <a:prstGeom prst="line">
            <a:avLst/>
          </a:prstGeom>
          <a:ln w="95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/>
          <p:cNvSpPr txBox="1"/>
          <p:nvPr/>
        </p:nvSpPr>
        <p:spPr>
          <a:xfrm>
            <a:off x="5820375" y="1732497"/>
            <a:ext cx="1441143" cy="3268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1400" dirty="0" smtClean="0"/>
              <a:t>虚拟网络</a:t>
            </a:r>
            <a:endParaRPr lang="en-US" sz="1400" dirty="0" smtClean="0"/>
          </a:p>
        </p:txBody>
      </p:sp>
      <p:grpSp>
        <p:nvGrpSpPr>
          <p:cNvPr id="20" name="Group 251"/>
          <p:cNvGrpSpPr/>
          <p:nvPr/>
        </p:nvGrpSpPr>
        <p:grpSpPr>
          <a:xfrm>
            <a:off x="5264466" y="2407835"/>
            <a:ext cx="105966" cy="498158"/>
            <a:chOff x="5175647" y="2042211"/>
            <a:chExt cx="105966" cy="1100675"/>
          </a:xfrm>
        </p:grpSpPr>
        <p:cxnSp>
          <p:nvCxnSpPr>
            <p:cNvPr id="253" name="Straight Connector 252"/>
            <p:cNvCxnSpPr/>
            <p:nvPr/>
          </p:nvCxnSpPr>
          <p:spPr>
            <a:xfrm>
              <a:off x="5281613" y="2042211"/>
              <a:ext cx="0" cy="1098476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5179219" y="3142886"/>
              <a:ext cx="1023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5175647" y="2042211"/>
              <a:ext cx="1023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0" name="Straight Connector 259"/>
          <p:cNvCxnSpPr/>
          <p:nvPr/>
        </p:nvCxnSpPr>
        <p:spPr>
          <a:xfrm>
            <a:off x="5374007" y="2656177"/>
            <a:ext cx="347069" cy="1479"/>
          </a:xfrm>
          <a:prstGeom prst="line">
            <a:avLst/>
          </a:prstGeom>
          <a:ln w="95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5820374" y="2492727"/>
            <a:ext cx="2107888" cy="3268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1400" dirty="0" smtClean="0"/>
              <a:t>用户的</a:t>
            </a:r>
            <a:r>
              <a:rPr lang="en-US" altLang="zh-CN" sz="1400" dirty="0" smtClean="0"/>
              <a:t>VM</a:t>
            </a:r>
            <a:endParaRPr lang="en-US" sz="1400" dirty="0" smtClean="0"/>
          </a:p>
        </p:txBody>
      </p:sp>
      <p:grpSp>
        <p:nvGrpSpPr>
          <p:cNvPr id="21" name="Group 262"/>
          <p:cNvGrpSpPr/>
          <p:nvPr/>
        </p:nvGrpSpPr>
        <p:grpSpPr>
          <a:xfrm rot="10800000">
            <a:off x="2652390" y="2655919"/>
            <a:ext cx="105966" cy="498158"/>
            <a:chOff x="5175647" y="2042211"/>
            <a:chExt cx="105966" cy="1100675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5281613" y="2042211"/>
              <a:ext cx="0" cy="1098476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5179219" y="3142886"/>
              <a:ext cx="1023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5175647" y="2042211"/>
              <a:ext cx="1023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7" name="Straight Connector 266"/>
          <p:cNvCxnSpPr/>
          <p:nvPr/>
        </p:nvCxnSpPr>
        <p:spPr>
          <a:xfrm flipH="1">
            <a:off x="2308412" y="2904998"/>
            <a:ext cx="343977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945792" y="2741549"/>
            <a:ext cx="1276290" cy="3268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zh-CN" altLang="en-US" sz="1400" dirty="0" smtClean="0"/>
              <a:t>虚拟防火墙</a:t>
            </a:r>
            <a:endParaRPr lang="en-US" sz="1400" dirty="0" smtClean="0"/>
          </a:p>
        </p:txBody>
      </p:sp>
      <p:grpSp>
        <p:nvGrpSpPr>
          <p:cNvPr id="22" name="Group 269"/>
          <p:cNvGrpSpPr/>
          <p:nvPr/>
        </p:nvGrpSpPr>
        <p:grpSpPr>
          <a:xfrm rot="10800000">
            <a:off x="2650765" y="4691203"/>
            <a:ext cx="105966" cy="498158"/>
            <a:chOff x="5175647" y="2042211"/>
            <a:chExt cx="105966" cy="1100675"/>
          </a:xfrm>
        </p:grpSpPr>
        <p:cxnSp>
          <p:nvCxnSpPr>
            <p:cNvPr id="271" name="Straight Connector 270"/>
            <p:cNvCxnSpPr/>
            <p:nvPr/>
          </p:nvCxnSpPr>
          <p:spPr>
            <a:xfrm>
              <a:off x="5281613" y="2042211"/>
              <a:ext cx="0" cy="1098476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5179219" y="3142886"/>
              <a:ext cx="1023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5175647" y="2042211"/>
              <a:ext cx="1023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4" name="Straight Connector 273"/>
          <p:cNvCxnSpPr/>
          <p:nvPr/>
        </p:nvCxnSpPr>
        <p:spPr>
          <a:xfrm flipH="1">
            <a:off x="2306787" y="4940282"/>
            <a:ext cx="343977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187037" y="4776833"/>
            <a:ext cx="2033420" cy="3268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zh-CN" altLang="en-US" sz="1400" dirty="0" smtClean="0"/>
              <a:t>物理路由器</a:t>
            </a:r>
            <a:endParaRPr lang="en-US" sz="1400" dirty="0" smtClean="0"/>
          </a:p>
        </p:txBody>
      </p:sp>
      <p:grpSp>
        <p:nvGrpSpPr>
          <p:cNvPr id="24" name="Group 283"/>
          <p:cNvGrpSpPr/>
          <p:nvPr/>
        </p:nvGrpSpPr>
        <p:grpSpPr>
          <a:xfrm>
            <a:off x="5102264" y="4937807"/>
            <a:ext cx="105966" cy="821581"/>
            <a:chOff x="5175647" y="2042211"/>
            <a:chExt cx="105966" cy="1100675"/>
          </a:xfrm>
        </p:grpSpPr>
        <p:cxnSp>
          <p:nvCxnSpPr>
            <p:cNvPr id="285" name="Straight Connector 284"/>
            <p:cNvCxnSpPr/>
            <p:nvPr/>
          </p:nvCxnSpPr>
          <p:spPr>
            <a:xfrm>
              <a:off x="5281613" y="2042211"/>
              <a:ext cx="0" cy="1098476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5179219" y="3142886"/>
              <a:ext cx="1023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5175647" y="2042211"/>
              <a:ext cx="1023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8" name="Straight Connector 287"/>
          <p:cNvCxnSpPr/>
          <p:nvPr/>
        </p:nvCxnSpPr>
        <p:spPr>
          <a:xfrm>
            <a:off x="5204658" y="5354289"/>
            <a:ext cx="52404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/>
          <p:cNvSpPr txBox="1"/>
          <p:nvPr/>
        </p:nvSpPr>
        <p:spPr>
          <a:xfrm>
            <a:off x="5828000" y="5189361"/>
            <a:ext cx="3066619" cy="3268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1400" dirty="0" smtClean="0"/>
              <a:t>物理网络</a:t>
            </a:r>
            <a:endParaRPr lang="en-US" sz="1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17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357188" y="1000125"/>
            <a:ext cx="83820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4988" indent="-534988">
              <a:lnSpc>
                <a:spcPct val="130000"/>
              </a:lnSpc>
              <a:buFont typeface="Arial" pitchFamily="34" charset="0"/>
              <a:buBlip>
                <a:blip r:embed="rId2"/>
              </a:buBlip>
            </a:pP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采用双层虚拟网络架构</a:t>
            </a:r>
            <a:endParaRPr lang="en-CA" altLang="zh-CN" sz="2800" b="1">
              <a:solidFill>
                <a:srgbClr val="FF0000"/>
              </a:solidFill>
              <a:latin typeface="宋体" pitchFamily="2" charset="-122"/>
            </a:endParaRP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CA" sz="2800" b="1">
                <a:solidFill>
                  <a:srgbClr val="0FAB3F"/>
                </a:solidFill>
                <a:latin typeface="宋体" pitchFamily="2" charset="-122"/>
              </a:rPr>
              <a:t> </a:t>
            </a:r>
            <a:r>
              <a:rPr lang="zh-CN" altLang="en-US" sz="2800" b="1">
                <a:solidFill>
                  <a:srgbClr val="0FAB3F"/>
                </a:solidFill>
                <a:latin typeface="宋体" pitchFamily="2" charset="-122"/>
              </a:rPr>
              <a:t>支撑层：由真实设备组成</a:t>
            </a:r>
            <a:endParaRPr lang="en-CA" altLang="zh-CN" sz="2800" b="1">
              <a:solidFill>
                <a:srgbClr val="0FAB3F"/>
              </a:solidFill>
              <a:latin typeface="宋体" pitchFamily="2" charset="-122"/>
            </a:endParaRP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CA" sz="2800" b="1">
                <a:solidFill>
                  <a:srgbClr val="0FAB3F"/>
                </a:solidFill>
                <a:latin typeface="宋体" pitchFamily="2" charset="-122"/>
              </a:rPr>
              <a:t> </a:t>
            </a:r>
            <a:r>
              <a:rPr lang="zh-CN" altLang="en-US" sz="2800" b="1">
                <a:solidFill>
                  <a:srgbClr val="0FAB3F"/>
                </a:solidFill>
                <a:latin typeface="宋体" pitchFamily="2" charset="-122"/>
              </a:rPr>
              <a:t>业务层：由虚拟机及软件网络组成</a:t>
            </a:r>
            <a:endParaRPr lang="zh-CN" altLang="en-CA" sz="2800" b="1">
              <a:solidFill>
                <a:srgbClr val="0FAB3F"/>
              </a:solidFill>
              <a:latin typeface="宋体" pitchFamily="2" charset="-122"/>
            </a:endParaRPr>
          </a:p>
        </p:txBody>
      </p:sp>
      <p:pic>
        <p:nvPicPr>
          <p:cNvPr id="69635" name="图片 4" descr="t1_双层网络架构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13100"/>
            <a:ext cx="76200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285750" y="214313"/>
            <a:ext cx="8229600" cy="78581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zh-CN" altLang="en-US" sz="3600" b="1" dirty="0">
                <a:solidFill>
                  <a:schemeClr val="accent2"/>
                </a:solidFill>
                <a:latin typeface="+mj-lt"/>
                <a:ea typeface="黑体" pitchFamily="49" charset="-122"/>
                <a:cs typeface="+mj-cs"/>
              </a:rPr>
              <a:t>全国高校</a:t>
            </a:r>
            <a:r>
              <a:rPr lang="zh-CN" altLang="en-US" sz="3600" b="1" dirty="0" smtClean="0">
                <a:solidFill>
                  <a:schemeClr val="accent2"/>
                </a:solidFill>
                <a:latin typeface="+mj-lt"/>
                <a:ea typeface="黑体" pitchFamily="49" charset="-122"/>
                <a:cs typeface="+mj-cs"/>
              </a:rPr>
              <a:t>第一、二届</a:t>
            </a:r>
            <a:r>
              <a:rPr lang="en-US" altLang="zh-CN" sz="3600" b="1" dirty="0">
                <a:solidFill>
                  <a:schemeClr val="accent2"/>
                </a:solidFill>
                <a:latin typeface="+mj-lt"/>
                <a:ea typeface="黑体" pitchFamily="49" charset="-122"/>
                <a:cs typeface="+mj-cs"/>
              </a:rPr>
              <a:t>SDN</a:t>
            </a:r>
            <a:r>
              <a:rPr lang="zh-CN" altLang="en-US" sz="3600" b="1" dirty="0">
                <a:solidFill>
                  <a:schemeClr val="accent2"/>
                </a:solidFill>
                <a:latin typeface="+mj-lt"/>
                <a:ea typeface="黑体" pitchFamily="49" charset="-122"/>
                <a:cs typeface="+mj-cs"/>
              </a:rPr>
              <a:t>比赛平台</a:t>
            </a:r>
          </a:p>
        </p:txBody>
      </p:sp>
    </p:spTree>
    <p:extLst>
      <p:ext uri="{BB962C8B-B14F-4D97-AF65-F5344CB8AC3E}">
        <p14:creationId xmlns:p14="http://schemas.microsoft.com/office/powerpoint/2010/main" val="1325731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285750" y="928688"/>
            <a:ext cx="85344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4988" indent="-534988">
              <a:lnSpc>
                <a:spcPct val="130000"/>
              </a:lnSpc>
              <a:buFont typeface="Arial" pitchFamily="34" charset="0"/>
              <a:buBlip>
                <a:blip r:embed="rId2"/>
              </a:buBlip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宋体" pitchFamily="2" charset="-122"/>
                <a:cs typeface="Arial" pitchFamily="34" charset="0"/>
              </a:rPr>
              <a:t>云服务器、</a:t>
            </a:r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宋体" pitchFamily="2" charset="-122"/>
                <a:cs typeface="Arial" pitchFamily="34" charset="0"/>
              </a:rPr>
              <a:t>SDN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宋体" pitchFamily="2" charset="-122"/>
                <a:cs typeface="Arial" pitchFamily="34" charset="0"/>
              </a:rPr>
              <a:t>设备、千兆交换机、联邦网关组成</a:t>
            </a:r>
            <a:endParaRPr lang="en-CA" altLang="zh-CN" sz="2800" b="1" dirty="0">
              <a:solidFill>
                <a:schemeClr val="tx2">
                  <a:lumMod val="60000"/>
                  <a:lumOff val="40000"/>
                </a:schemeClr>
              </a:solidFill>
              <a:latin typeface="宋体" pitchFamily="2" charset="-122"/>
              <a:cs typeface="Arial" pitchFamily="34" charset="0"/>
            </a:endParaRP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zh-CN" altLang="en-CA" sz="2800" b="1" dirty="0">
                <a:solidFill>
                  <a:srgbClr val="0FAB3F"/>
                </a:solidFill>
                <a:latin typeface="宋体" pitchFamily="2" charset="-122"/>
                <a:cs typeface="Arial" pitchFamily="34" charset="0"/>
              </a:rPr>
              <a:t> </a:t>
            </a:r>
            <a:r>
              <a:rPr lang="zh-CN" altLang="en-US" sz="2800" b="1" dirty="0">
                <a:solidFill>
                  <a:srgbClr val="0FAB3F"/>
                </a:solidFill>
                <a:latin typeface="宋体" pitchFamily="2" charset="-122"/>
                <a:cs typeface="Arial" pitchFamily="34" charset="0"/>
              </a:rPr>
              <a:t>云平台子层：生成、运行、控制各种虚拟机</a:t>
            </a:r>
            <a:endParaRPr lang="en-CA" altLang="zh-CN" sz="2800" b="1" dirty="0">
              <a:solidFill>
                <a:srgbClr val="0FAB3F"/>
              </a:solidFill>
              <a:latin typeface="宋体" pitchFamily="2" charset="-122"/>
              <a:cs typeface="Arial" pitchFamily="34" charset="0"/>
            </a:endParaRP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zh-CN" altLang="en-CA" sz="2800" b="1" dirty="0">
                <a:solidFill>
                  <a:srgbClr val="0FAB3F"/>
                </a:solidFill>
                <a:latin typeface="宋体" pitchFamily="2" charset="-122"/>
                <a:cs typeface="Arial" pitchFamily="34" charset="0"/>
              </a:rPr>
              <a:t> </a:t>
            </a:r>
            <a:r>
              <a:rPr lang="en-US" altLang="zh-CN" sz="2800" b="1" dirty="0">
                <a:solidFill>
                  <a:srgbClr val="0FAB3F"/>
                </a:solidFill>
                <a:latin typeface="宋体" pitchFamily="2" charset="-122"/>
                <a:cs typeface="Arial" pitchFamily="34" charset="0"/>
              </a:rPr>
              <a:t>SDN</a:t>
            </a:r>
            <a:r>
              <a:rPr lang="zh-CN" altLang="en-US" sz="2800" b="1" dirty="0">
                <a:solidFill>
                  <a:srgbClr val="0FAB3F"/>
                </a:solidFill>
                <a:latin typeface="宋体" pitchFamily="2" charset="-122"/>
                <a:cs typeface="Arial" pitchFamily="34" charset="0"/>
              </a:rPr>
              <a:t>子层：构建软件定义网络</a:t>
            </a:r>
            <a:endParaRPr lang="zh-CN" altLang="en-CA" sz="2800" b="1" dirty="0">
              <a:solidFill>
                <a:srgbClr val="0FAB3F"/>
              </a:solidFill>
              <a:latin typeface="宋体" pitchFamily="2" charset="-122"/>
              <a:cs typeface="Arial" pitchFamily="34" charset="0"/>
            </a:endParaRPr>
          </a:p>
        </p:txBody>
      </p:sp>
      <p:pic>
        <p:nvPicPr>
          <p:cNvPr id="70659" name="图片 4" descr="t2_支撑层架构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13100"/>
            <a:ext cx="7239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214313" y="142875"/>
            <a:ext cx="8229600" cy="92868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+mj-lt"/>
                <a:ea typeface="黑体" pitchFamily="49" charset="-122"/>
                <a:cs typeface="+mj-cs"/>
              </a:rPr>
              <a:t>支撑层</a:t>
            </a:r>
          </a:p>
        </p:txBody>
      </p:sp>
    </p:spTree>
    <p:extLst>
      <p:ext uri="{BB962C8B-B14F-4D97-AF65-F5344CB8AC3E}">
        <p14:creationId xmlns:p14="http://schemas.microsoft.com/office/powerpoint/2010/main" val="3791546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304800" y="1219200"/>
            <a:ext cx="8534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4988" indent="-534988">
              <a:lnSpc>
                <a:spcPct val="130000"/>
              </a:lnSpc>
              <a:buFont typeface="Arial" pitchFamily="34" charset="0"/>
              <a:buBlip>
                <a:blip r:embed="rId2"/>
              </a:buBlip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宋体" pitchFamily="2" charset="-122"/>
                <a:cs typeface="Arial" pitchFamily="34" charset="0"/>
              </a:rPr>
              <a:t>云平台与</a:t>
            </a:r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宋体" pitchFamily="2" charset="-122"/>
                <a:cs typeface="Arial" pitchFamily="34" charset="0"/>
              </a:rPr>
              <a:t>SDN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宋体" pitchFamily="2" charset="-122"/>
                <a:cs typeface="Arial" pitchFamily="34" charset="0"/>
              </a:rPr>
              <a:t>相连</a:t>
            </a:r>
            <a:endParaRPr lang="en-US" altLang="zh-CN" sz="2800" b="1" dirty="0">
              <a:solidFill>
                <a:schemeClr val="tx2">
                  <a:lumMod val="60000"/>
                  <a:lumOff val="40000"/>
                </a:schemeClr>
              </a:solidFill>
              <a:latin typeface="宋体" pitchFamily="2" charset="-122"/>
              <a:cs typeface="Arial" pitchFamily="34" charset="0"/>
            </a:endParaRPr>
          </a:p>
          <a:p>
            <a:pPr marL="992188" lvl="1" indent="-534988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zh-CN" altLang="en-US" sz="2800" b="1" dirty="0">
                <a:solidFill>
                  <a:srgbClr val="0FAB3F"/>
                </a:solidFill>
                <a:latin typeface="宋体" pitchFamily="2" charset="-122"/>
                <a:cs typeface="Arial" pitchFamily="34" charset="0"/>
              </a:rPr>
              <a:t>每台云服务器有</a:t>
            </a:r>
            <a:r>
              <a:rPr lang="en-US" altLang="zh-CN" sz="2800" b="1" dirty="0">
                <a:solidFill>
                  <a:srgbClr val="0FAB3F"/>
                </a:solidFill>
                <a:latin typeface="宋体" pitchFamily="2" charset="-122"/>
                <a:cs typeface="Arial" pitchFamily="34" charset="0"/>
              </a:rPr>
              <a:t>4</a:t>
            </a:r>
            <a:r>
              <a:rPr lang="zh-CN" altLang="en-US" sz="2800" b="1" dirty="0">
                <a:solidFill>
                  <a:srgbClr val="0FAB3F"/>
                </a:solidFill>
                <a:latin typeface="宋体" pitchFamily="2" charset="-122"/>
                <a:cs typeface="Arial" pitchFamily="34" charset="0"/>
              </a:rPr>
              <a:t>块网卡多路连接</a:t>
            </a:r>
            <a:endParaRPr lang="en-CA" altLang="zh-CN" sz="2800" b="1" dirty="0">
              <a:solidFill>
                <a:srgbClr val="0FAB3F"/>
              </a:solidFill>
              <a:latin typeface="宋体" pitchFamily="2" charset="-122"/>
              <a:cs typeface="Arial" pitchFamily="34" charset="0"/>
            </a:endParaRPr>
          </a:p>
        </p:txBody>
      </p:sp>
      <p:pic>
        <p:nvPicPr>
          <p:cNvPr id="71683" name="图片 5" descr="t3_SDN子层架构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89200"/>
            <a:ext cx="83058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214313" y="142875"/>
            <a:ext cx="8229600" cy="92868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+mj-lt"/>
                <a:ea typeface="黑体" pitchFamily="49" charset="-122"/>
                <a:cs typeface="+mj-cs"/>
              </a:rPr>
              <a:t>支撑层：</a:t>
            </a:r>
            <a:r>
              <a:rPr lang="en-US" altLang="zh-CN" sz="3600" b="1" dirty="0">
                <a:solidFill>
                  <a:srgbClr val="FF0000"/>
                </a:solidFill>
                <a:latin typeface="+mj-lt"/>
                <a:ea typeface="黑体" pitchFamily="49" charset="-122"/>
                <a:cs typeface="+mj-cs"/>
              </a:rPr>
              <a:t>SDN</a:t>
            </a:r>
            <a:r>
              <a:rPr lang="zh-CN" altLang="en-US" sz="3600" b="1" dirty="0">
                <a:solidFill>
                  <a:srgbClr val="FF0000"/>
                </a:solidFill>
                <a:latin typeface="+mj-lt"/>
                <a:ea typeface="黑体" pitchFamily="49" charset="-122"/>
                <a:cs typeface="+mj-cs"/>
              </a:rPr>
              <a:t>子层</a:t>
            </a:r>
          </a:p>
        </p:txBody>
      </p:sp>
    </p:spTree>
    <p:extLst>
      <p:ext uri="{BB962C8B-B14F-4D97-AF65-F5344CB8AC3E}">
        <p14:creationId xmlns:p14="http://schemas.microsoft.com/office/powerpoint/2010/main" val="790064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88900" y="-26988"/>
            <a:ext cx="8229600" cy="1143001"/>
          </a:xfrm>
        </p:spPr>
        <p:txBody>
          <a:bodyPr/>
          <a:lstStyle/>
          <a:p>
            <a:r>
              <a:rPr lang="zh-CN" altLang="en-US" b="1" dirty="0" smtClean="0">
                <a:latin typeface="方正大标宋繁体" pitchFamily="2" charset="-122"/>
                <a:ea typeface="方正大标宋繁体" pitchFamily="2" charset="-122"/>
              </a:rPr>
              <a:t>温馨的回忆</a:t>
            </a:r>
          </a:p>
        </p:txBody>
      </p:sp>
      <p:pic>
        <p:nvPicPr>
          <p:cNvPr id="27651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0362" y="949333"/>
            <a:ext cx="36607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36" y="949333"/>
            <a:ext cx="3444875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4025908"/>
            <a:ext cx="3503129" cy="233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500594" y="3134198"/>
            <a:ext cx="2036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/>
              <a:t>2010</a:t>
            </a:r>
            <a:r>
              <a:rPr lang="zh-CN" altLang="en-US" b="1" dirty="0"/>
              <a:t>年两岸论坛</a:t>
            </a: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6354543" y="6364762"/>
            <a:ext cx="2046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/>
              <a:t>2012</a:t>
            </a:r>
            <a:r>
              <a:rPr lang="zh-CN" altLang="en-US" b="1" dirty="0"/>
              <a:t>年两岸论坛</a:t>
            </a: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6318400" y="3368683"/>
            <a:ext cx="203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/>
              <a:t>2011</a:t>
            </a:r>
            <a:r>
              <a:rPr lang="zh-CN" altLang="en-US" b="1" dirty="0"/>
              <a:t>年两岸论坛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953" y="4061864"/>
            <a:ext cx="27146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9484" y="1691331"/>
            <a:ext cx="2766950" cy="336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581128"/>
            <a:ext cx="3793324" cy="2605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6" grpId="0"/>
      <p:bldP spid="276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方正大标宋繁体" pitchFamily="2" charset="-122"/>
                <a:ea typeface="方正大标宋繁体" pitchFamily="2" charset="-122"/>
              </a:rPr>
              <a:t>CERNET</a:t>
            </a:r>
            <a:r>
              <a:rPr lang="zh-CN" altLang="en-US" b="1" dirty="0" smtClean="0">
                <a:latin typeface="方正大标宋繁体" pitchFamily="2" charset="-122"/>
                <a:ea typeface="方正大标宋繁体" pitchFamily="2" charset="-122"/>
              </a:rPr>
              <a:t>历史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725" y="980728"/>
            <a:ext cx="8640763" cy="2232025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400" b="1" dirty="0" smtClean="0">
                <a:latin typeface="方正大标宋繁体" pitchFamily="2" charset="-122"/>
                <a:ea typeface="方正大标宋繁体" pitchFamily="2" charset="-122"/>
              </a:rPr>
              <a:t>1994</a:t>
            </a:r>
            <a:r>
              <a:rPr lang="zh-CN" altLang="en-US" sz="2400" b="1" dirty="0" smtClean="0">
                <a:latin typeface="方正大标宋繁体" pitchFamily="2" charset="-122"/>
                <a:ea typeface="方正大标宋繁体" pitchFamily="2" charset="-122"/>
              </a:rPr>
              <a:t>年</a:t>
            </a:r>
            <a:r>
              <a:rPr lang="en-US" altLang="zh-CN" sz="2400" b="1" dirty="0" smtClean="0">
                <a:latin typeface="方正大标宋繁体" pitchFamily="2" charset="-122"/>
                <a:ea typeface="方正大标宋繁体" pitchFamily="2" charset="-122"/>
              </a:rPr>
              <a:t>3</a:t>
            </a:r>
            <a:r>
              <a:rPr lang="zh-CN" altLang="en-US" sz="2400" b="1" dirty="0" smtClean="0">
                <a:latin typeface="方正大标宋繁体" pitchFamily="2" charset="-122"/>
                <a:ea typeface="方正大标宋繁体" pitchFamily="2" charset="-122"/>
              </a:rPr>
              <a:t>月底，清华大学、北京大学、上海交通大学、西安交通大学、</a:t>
            </a:r>
            <a:r>
              <a:rPr lang="zh-CN" altLang="en-US" sz="2400" b="1" dirty="0" smtClean="0">
                <a:solidFill>
                  <a:srgbClr val="CC0000"/>
                </a:solidFill>
                <a:latin typeface="方正大标宋繁体" pitchFamily="2" charset="-122"/>
                <a:ea typeface="方正大标宋繁体" pitchFamily="2" charset="-122"/>
              </a:rPr>
              <a:t>华南理工大学、</a:t>
            </a:r>
            <a:r>
              <a:rPr lang="zh-CN" altLang="en-US" sz="2400" b="1" dirty="0" smtClean="0">
                <a:latin typeface="方正大标宋繁体" pitchFamily="2" charset="-122"/>
                <a:ea typeface="方正大标宋繁体" pitchFamily="2" charset="-122"/>
              </a:rPr>
              <a:t>东南大学六所高等学校通过国家教委向国家计委提交了</a:t>
            </a:r>
            <a:r>
              <a:rPr lang="en-US" altLang="zh-CN" sz="2400" b="1" dirty="0" smtClean="0">
                <a:latin typeface="方正大标宋繁体" pitchFamily="2" charset="-122"/>
                <a:ea typeface="方正大标宋繁体" pitchFamily="2" charset="-122"/>
              </a:rPr>
              <a:t>CERNET</a:t>
            </a:r>
            <a:r>
              <a:rPr lang="zh-CN" altLang="en-US" sz="2400" b="1" dirty="0" smtClean="0">
                <a:latin typeface="方正大标宋繁体" pitchFamily="2" charset="-122"/>
                <a:ea typeface="方正大标宋繁体" pitchFamily="2" charset="-122"/>
              </a:rPr>
              <a:t>项目建议书。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zh-CN" altLang="en-US" sz="2400" dirty="0" smtClean="0">
              <a:latin typeface="方正大标宋繁体" pitchFamily="2" charset="-122"/>
              <a:ea typeface="方正大标宋繁体" pitchFamily="2" charset="-122"/>
            </a:endParaRPr>
          </a:p>
        </p:txBody>
      </p:sp>
      <p:pic>
        <p:nvPicPr>
          <p:cNvPr id="9220" name="Picture 5" descr="W020100426389096701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2708920"/>
            <a:ext cx="410825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23528" y="2492896"/>
            <a:ext cx="3816423" cy="396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666633"/>
                </a:solidFill>
                <a:latin typeface="方正宋黑繁体" pitchFamily="65" charset="-122"/>
                <a:ea typeface="方正宋黑繁体" pitchFamily="65" charset="-122"/>
              </a:rPr>
              <a:t>1994</a:t>
            </a:r>
            <a:r>
              <a:rPr lang="zh-CN" altLang="en-US" sz="2400" b="1" dirty="0">
                <a:solidFill>
                  <a:srgbClr val="666633"/>
                </a:solidFill>
                <a:latin typeface="方正宋黑繁体" pitchFamily="65" charset="-122"/>
                <a:ea typeface="方正宋黑繁体" pitchFamily="65" charset="-122"/>
              </a:rPr>
              <a:t>年</a:t>
            </a:r>
            <a:r>
              <a:rPr lang="en-US" altLang="zh-CN" sz="2400" b="1" dirty="0">
                <a:solidFill>
                  <a:srgbClr val="666633"/>
                </a:solidFill>
                <a:latin typeface="方正宋黑繁体" pitchFamily="65" charset="-122"/>
                <a:ea typeface="方正宋黑繁体" pitchFamily="65" charset="-122"/>
              </a:rPr>
              <a:t>7</a:t>
            </a:r>
            <a:r>
              <a:rPr lang="zh-CN" altLang="en-US" sz="2400" b="1" dirty="0">
                <a:solidFill>
                  <a:srgbClr val="666633"/>
                </a:solidFill>
                <a:latin typeface="方正宋黑繁体" pitchFamily="65" charset="-122"/>
                <a:ea typeface="方正宋黑繁体" pitchFamily="65" charset="-122"/>
              </a:rPr>
              <a:t>月初，由清华大学等六所高校建设的</a:t>
            </a:r>
            <a:r>
              <a:rPr lang="en-US" altLang="zh-CN" sz="2400" b="1" dirty="0">
                <a:solidFill>
                  <a:srgbClr val="666633"/>
                </a:solidFill>
                <a:latin typeface="方正宋黑繁体" pitchFamily="65" charset="-122"/>
                <a:ea typeface="方正宋黑繁体" pitchFamily="65" charset="-122"/>
              </a:rPr>
              <a:t>CERNET</a:t>
            </a:r>
            <a:r>
              <a:rPr lang="zh-CN" altLang="en-US" sz="2400" b="1" dirty="0">
                <a:solidFill>
                  <a:srgbClr val="666633"/>
                </a:solidFill>
                <a:latin typeface="方正宋黑繁体" pitchFamily="65" charset="-122"/>
                <a:ea typeface="方正宋黑繁体" pitchFamily="65" charset="-122"/>
              </a:rPr>
              <a:t>试验网开通，该网络连接北京、上海、</a:t>
            </a:r>
            <a:r>
              <a:rPr lang="zh-CN" altLang="en-US" sz="2400" b="1" dirty="0">
                <a:solidFill>
                  <a:srgbClr val="CC0000"/>
                </a:solidFill>
                <a:latin typeface="方正宋黑繁体" pitchFamily="65" charset="-122"/>
                <a:ea typeface="方正宋黑繁体" pitchFamily="65" charset="-122"/>
              </a:rPr>
              <a:t>广州、</a:t>
            </a:r>
            <a:r>
              <a:rPr lang="zh-CN" altLang="en-US" sz="2400" b="1" dirty="0">
                <a:solidFill>
                  <a:srgbClr val="666633"/>
                </a:solidFill>
                <a:latin typeface="方正宋黑繁体" pitchFamily="65" charset="-122"/>
                <a:ea typeface="方正宋黑繁体" pitchFamily="65" charset="-122"/>
              </a:rPr>
              <a:t>南京、西安等五所城市，并与</a:t>
            </a:r>
            <a:r>
              <a:rPr lang="en-US" altLang="zh-CN" sz="2400" b="1" dirty="0">
                <a:solidFill>
                  <a:srgbClr val="666633"/>
                </a:solidFill>
                <a:latin typeface="方正宋黑繁体" pitchFamily="65" charset="-122"/>
                <a:ea typeface="方正宋黑繁体" pitchFamily="65" charset="-122"/>
              </a:rPr>
              <a:t>INTERNET</a:t>
            </a:r>
            <a:r>
              <a:rPr lang="zh-CN" altLang="en-US" sz="2400" b="1" dirty="0">
                <a:solidFill>
                  <a:srgbClr val="666633"/>
                </a:solidFill>
                <a:latin typeface="方正宋黑繁体" pitchFamily="65" charset="-122"/>
                <a:ea typeface="方正宋黑繁体" pitchFamily="65" charset="-122"/>
              </a:rPr>
              <a:t>互联，成为中国第一个运行</a:t>
            </a:r>
            <a:r>
              <a:rPr lang="en-US" altLang="zh-CN" sz="2400" b="1" dirty="0">
                <a:solidFill>
                  <a:srgbClr val="666633"/>
                </a:solidFill>
                <a:latin typeface="方正宋黑繁体" pitchFamily="65" charset="-122"/>
                <a:ea typeface="方正宋黑繁体" pitchFamily="65" charset="-122"/>
              </a:rPr>
              <a:t>TCP/IP</a:t>
            </a:r>
            <a:r>
              <a:rPr lang="zh-CN" altLang="en-US" sz="2400" b="1" dirty="0">
                <a:solidFill>
                  <a:srgbClr val="666633"/>
                </a:solidFill>
                <a:latin typeface="方正宋黑繁体" pitchFamily="65" charset="-122"/>
                <a:ea typeface="方正宋黑繁体" pitchFamily="65" charset="-122"/>
              </a:rPr>
              <a:t>协议的全国性计算机互联网络。 </a:t>
            </a:r>
          </a:p>
          <a:p>
            <a:pPr marL="469900" indent="-469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</a:pPr>
            <a:endParaRPr lang="zh-CN" altLang="en-US" sz="2400" b="1" dirty="0">
              <a:solidFill>
                <a:srgbClr val="666633"/>
              </a:solidFill>
              <a:latin typeface="方正宋黑繁体" pitchFamily="65" charset="-122"/>
              <a:ea typeface="方正宋黑繁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229600" cy="1143001"/>
          </a:xfrm>
        </p:spPr>
        <p:txBody>
          <a:bodyPr/>
          <a:lstStyle/>
          <a:p>
            <a:r>
              <a:rPr lang="zh-CN" altLang="en-US" dirty="0" smtClean="0">
                <a:latin typeface="方正大标宋繁体" pitchFamily="2" charset="-122"/>
                <a:ea typeface="方正大标宋繁体" pitchFamily="2" charset="-122"/>
              </a:rPr>
              <a:t>欢迎莅临华南理工大学</a:t>
            </a:r>
          </a:p>
        </p:txBody>
      </p:sp>
      <p:pic>
        <p:nvPicPr>
          <p:cNvPr id="29699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8024" y="909589"/>
            <a:ext cx="4644008" cy="5948411"/>
          </a:xfrm>
        </p:spPr>
      </p:pic>
      <p:pic>
        <p:nvPicPr>
          <p:cNvPr id="118786" name="Picture 2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789040"/>
            <a:ext cx="3096343" cy="22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华南理工-牌坊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196752"/>
            <a:ext cx="3384376" cy="2430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方正大标宋繁体" pitchFamily="2" charset="-122"/>
                <a:ea typeface="方正大标宋繁体" pitchFamily="2" charset="-122"/>
              </a:rPr>
              <a:t>CERNET</a:t>
            </a:r>
            <a:r>
              <a:rPr lang="zh-CN" altLang="en-US" b="1" dirty="0" smtClean="0">
                <a:latin typeface="方正大标宋繁体" pitchFamily="2" charset="-122"/>
                <a:ea typeface="方正大标宋繁体" pitchFamily="2" charset="-122"/>
              </a:rPr>
              <a:t>发展历程</a:t>
            </a:r>
            <a:endParaRPr lang="zh-CN" altLang="en-US" dirty="0"/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4744"/>
            <a:ext cx="8905828" cy="493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816" y="-1714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latin typeface="方正大标宋繁体" pitchFamily="2" charset="-122"/>
                <a:ea typeface="方正大标宋繁体" pitchFamily="2" charset="-122"/>
              </a:rPr>
              <a:t>CERNET</a:t>
            </a:r>
            <a:r>
              <a:rPr lang="zh-CN" altLang="en-US" b="1" dirty="0" smtClean="0">
                <a:latin typeface="方正大标宋繁体" pitchFamily="2" charset="-122"/>
                <a:ea typeface="方正大标宋繁体" pitchFamily="2" charset="-122"/>
              </a:rPr>
              <a:t>发展里程碑</a:t>
            </a:r>
            <a:endParaRPr lang="zh-CN" altLang="en-US" dirty="0"/>
          </a:p>
        </p:txBody>
      </p:sp>
      <p:sp>
        <p:nvSpPr>
          <p:cNvPr id="55" name="对角圆角矩形 54"/>
          <p:cNvSpPr/>
          <p:nvPr/>
        </p:nvSpPr>
        <p:spPr>
          <a:xfrm rot="18856623">
            <a:off x="351666" y="2901825"/>
            <a:ext cx="890677" cy="797005"/>
          </a:xfrm>
          <a:prstGeom prst="round2DiagRect">
            <a:avLst/>
          </a:prstGeom>
          <a:solidFill>
            <a:srgbClr val="EF2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方正宋黑繁体" pitchFamily="65" charset="-122"/>
              <a:ea typeface="方正宋黑繁体" pitchFamily="65" charset="-122"/>
            </a:endParaRPr>
          </a:p>
        </p:txBody>
      </p:sp>
      <p:sp>
        <p:nvSpPr>
          <p:cNvPr id="56" name="对角圆角矩形 55"/>
          <p:cNvSpPr/>
          <p:nvPr/>
        </p:nvSpPr>
        <p:spPr>
          <a:xfrm rot="18856623">
            <a:off x="2195483" y="2901825"/>
            <a:ext cx="890677" cy="797005"/>
          </a:xfrm>
          <a:prstGeom prst="round2Diag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方正宋黑繁体" pitchFamily="65" charset="-122"/>
              <a:ea typeface="方正宋黑繁体" pitchFamily="65" charset="-122"/>
            </a:endParaRPr>
          </a:p>
        </p:txBody>
      </p:sp>
      <p:sp>
        <p:nvSpPr>
          <p:cNvPr id="57" name="对角圆角矩形 56"/>
          <p:cNvSpPr/>
          <p:nvPr/>
        </p:nvSpPr>
        <p:spPr>
          <a:xfrm rot="18856623">
            <a:off x="4063094" y="2875629"/>
            <a:ext cx="890677" cy="797005"/>
          </a:xfrm>
          <a:prstGeom prst="round2DiagRect">
            <a:avLst/>
          </a:prstGeom>
          <a:solidFill>
            <a:srgbClr val="EF2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方正宋黑繁体" pitchFamily="65" charset="-122"/>
              <a:ea typeface="方正宋黑繁体" pitchFamily="65" charset="-122"/>
            </a:endParaRPr>
          </a:p>
        </p:txBody>
      </p:sp>
      <p:sp>
        <p:nvSpPr>
          <p:cNvPr id="58" name="对角圆角矩形 57"/>
          <p:cNvSpPr/>
          <p:nvPr/>
        </p:nvSpPr>
        <p:spPr>
          <a:xfrm rot="18856623">
            <a:off x="5918807" y="2914923"/>
            <a:ext cx="890677" cy="797005"/>
          </a:xfrm>
          <a:prstGeom prst="round2Diag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方正宋黑繁体" pitchFamily="65" charset="-122"/>
              <a:ea typeface="方正宋黑繁体" pitchFamily="65" charset="-122"/>
            </a:endParaRPr>
          </a:p>
        </p:txBody>
      </p:sp>
      <p:sp>
        <p:nvSpPr>
          <p:cNvPr id="59" name="对角圆角矩形 58"/>
          <p:cNvSpPr/>
          <p:nvPr/>
        </p:nvSpPr>
        <p:spPr>
          <a:xfrm rot="18856623">
            <a:off x="7738834" y="2914923"/>
            <a:ext cx="890677" cy="797005"/>
          </a:xfrm>
          <a:prstGeom prst="round2DiagRect">
            <a:avLst/>
          </a:prstGeom>
          <a:solidFill>
            <a:srgbClr val="EF2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方正宋黑繁体" pitchFamily="65" charset="-122"/>
              <a:ea typeface="方正宋黑繁体" pitchFamily="65" charset="-122"/>
            </a:endParaRPr>
          </a:p>
        </p:txBody>
      </p:sp>
      <p:cxnSp>
        <p:nvCxnSpPr>
          <p:cNvPr id="60" name="AutoShape 17"/>
          <p:cNvCxnSpPr>
            <a:cxnSpLocks noChangeShapeType="1"/>
          </p:cNvCxnSpPr>
          <p:nvPr/>
        </p:nvCxnSpPr>
        <p:spPr bwMode="gray">
          <a:xfrm>
            <a:off x="1321899" y="3298691"/>
            <a:ext cx="8118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18"/>
          <p:cNvCxnSpPr>
            <a:cxnSpLocks noChangeShapeType="1"/>
          </p:cNvCxnSpPr>
          <p:nvPr/>
        </p:nvCxnSpPr>
        <p:spPr bwMode="gray">
          <a:xfrm>
            <a:off x="3177613" y="3298691"/>
            <a:ext cx="820797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19"/>
          <p:cNvCxnSpPr>
            <a:cxnSpLocks noChangeShapeType="1"/>
          </p:cNvCxnSpPr>
          <p:nvPr/>
        </p:nvCxnSpPr>
        <p:spPr bwMode="gray">
          <a:xfrm>
            <a:off x="5042249" y="3298691"/>
            <a:ext cx="776188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" name="Text Box 20"/>
          <p:cNvSpPr txBox="1">
            <a:spLocks noChangeArrowheads="1"/>
          </p:cNvSpPr>
          <p:nvPr/>
        </p:nvSpPr>
        <p:spPr bwMode="gray">
          <a:xfrm>
            <a:off x="374711" y="3059649"/>
            <a:ext cx="811875" cy="71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zh-CN" sz="1600" b="1" dirty="0" smtClean="0">
                <a:solidFill>
                  <a:srgbClr val="FFFFFF"/>
                </a:solidFill>
                <a:latin typeface="方正宋黑繁体" pitchFamily="65" charset="-122"/>
                <a:ea typeface="方正宋黑繁体" pitchFamily="65" charset="-122"/>
                <a:cs typeface="Arial" charset="0"/>
              </a:rPr>
              <a:t>1994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zh-CN" sz="1600" b="1" dirty="0" smtClean="0">
                <a:solidFill>
                  <a:srgbClr val="FFFFFF"/>
                </a:solidFill>
                <a:latin typeface="方正宋黑繁体" pitchFamily="65" charset="-122"/>
                <a:ea typeface="方正宋黑繁体" pitchFamily="65" charset="-122"/>
                <a:cs typeface="Arial" charset="0"/>
              </a:rPr>
              <a:t> -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zh-CN" sz="1600" b="1" dirty="0" smtClean="0">
                <a:solidFill>
                  <a:srgbClr val="FFFFFF"/>
                </a:solidFill>
                <a:latin typeface="方正宋黑繁体" pitchFamily="65" charset="-122"/>
                <a:ea typeface="方正宋黑繁体" pitchFamily="65" charset="-122"/>
                <a:cs typeface="Arial" charset="0"/>
              </a:rPr>
              <a:t>1995</a:t>
            </a:r>
            <a:endParaRPr lang="en-US" altLang="zh-CN" sz="1600" b="1" dirty="0">
              <a:solidFill>
                <a:srgbClr val="FFFFFF"/>
              </a:solidFill>
              <a:latin typeface="方正宋黑繁体" pitchFamily="65" charset="-122"/>
              <a:ea typeface="方正宋黑繁体" pitchFamily="65" charset="-122"/>
              <a:cs typeface="Arial" charset="0"/>
            </a:endParaRPr>
          </a:p>
        </p:txBody>
      </p:sp>
      <p:sp>
        <p:nvSpPr>
          <p:cNvPr id="64" name="Text Box 21"/>
          <p:cNvSpPr txBox="1">
            <a:spLocks noChangeArrowheads="1"/>
          </p:cNvSpPr>
          <p:nvPr/>
        </p:nvSpPr>
        <p:spPr bwMode="gray">
          <a:xfrm>
            <a:off x="2237861" y="3059649"/>
            <a:ext cx="811875" cy="4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b="1" dirty="0" smtClean="0">
                <a:solidFill>
                  <a:srgbClr val="FFFFFF"/>
                </a:solidFill>
                <a:latin typeface="方正宋黑繁体" pitchFamily="65" charset="-122"/>
                <a:ea typeface="方正宋黑繁体" pitchFamily="65" charset="-122"/>
                <a:cs typeface="Arial" charset="0"/>
              </a:rPr>
              <a:t>1997</a:t>
            </a:r>
            <a:endParaRPr lang="en-US" altLang="zh-CN" b="1" dirty="0">
              <a:solidFill>
                <a:srgbClr val="FFFFFF"/>
              </a:solidFill>
              <a:latin typeface="方正宋黑繁体" pitchFamily="65" charset="-122"/>
              <a:ea typeface="方正宋黑繁体" pitchFamily="65" charset="-122"/>
              <a:cs typeface="Arial" charset="0"/>
            </a:endParaRPr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gray">
          <a:xfrm>
            <a:off x="4120339" y="3059649"/>
            <a:ext cx="811875" cy="4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b="1" dirty="0" smtClean="0">
                <a:solidFill>
                  <a:srgbClr val="FFFFFF"/>
                </a:solidFill>
                <a:latin typeface="方正宋黑繁体" pitchFamily="65" charset="-122"/>
                <a:ea typeface="方正宋黑繁体" pitchFamily="65" charset="-122"/>
                <a:cs typeface="Arial" charset="0"/>
              </a:rPr>
              <a:t>1999</a:t>
            </a:r>
            <a:endParaRPr lang="en-US" altLang="zh-CN" b="1" dirty="0">
              <a:solidFill>
                <a:srgbClr val="FFFFFF"/>
              </a:solidFill>
              <a:latin typeface="方正宋黑繁体" pitchFamily="65" charset="-122"/>
              <a:ea typeface="方正宋黑繁体" pitchFamily="65" charset="-122"/>
              <a:cs typeface="Arial" charset="0"/>
            </a:endParaRPr>
          </a:p>
        </p:txBody>
      </p:sp>
      <p:sp>
        <p:nvSpPr>
          <p:cNvPr id="66" name="Text Box 23"/>
          <p:cNvSpPr txBox="1">
            <a:spLocks noChangeArrowheads="1"/>
          </p:cNvSpPr>
          <p:nvPr/>
        </p:nvSpPr>
        <p:spPr bwMode="gray">
          <a:xfrm>
            <a:off x="5949288" y="3059649"/>
            <a:ext cx="811875" cy="4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b="1" dirty="0" smtClean="0">
                <a:solidFill>
                  <a:srgbClr val="FFFFFF"/>
                </a:solidFill>
                <a:latin typeface="方正宋黑繁体" pitchFamily="65" charset="-122"/>
                <a:ea typeface="方正宋黑繁体" pitchFamily="65" charset="-122"/>
                <a:cs typeface="Arial" charset="0"/>
              </a:rPr>
              <a:t>2000</a:t>
            </a:r>
            <a:endParaRPr lang="en-US" altLang="zh-CN" b="1" dirty="0">
              <a:solidFill>
                <a:srgbClr val="FFFFFF"/>
              </a:solidFill>
              <a:latin typeface="方正宋黑繁体" pitchFamily="65" charset="-122"/>
              <a:ea typeface="方正宋黑繁体" pitchFamily="65" charset="-122"/>
              <a:cs typeface="Arial" charset="0"/>
            </a:endParaRPr>
          </a:p>
        </p:txBody>
      </p:sp>
      <p:cxnSp>
        <p:nvCxnSpPr>
          <p:cNvPr id="67" name="AutoShape 19"/>
          <p:cNvCxnSpPr>
            <a:cxnSpLocks noChangeShapeType="1"/>
          </p:cNvCxnSpPr>
          <p:nvPr/>
        </p:nvCxnSpPr>
        <p:spPr bwMode="gray">
          <a:xfrm>
            <a:off x="6862276" y="3324888"/>
            <a:ext cx="776188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8" name="Text Box 23"/>
          <p:cNvSpPr txBox="1">
            <a:spLocks noChangeArrowheads="1"/>
          </p:cNvSpPr>
          <p:nvPr/>
        </p:nvSpPr>
        <p:spPr bwMode="gray">
          <a:xfrm>
            <a:off x="7769315" y="3085846"/>
            <a:ext cx="811875" cy="4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b="1" dirty="0" smtClean="0">
                <a:solidFill>
                  <a:srgbClr val="FFFFFF"/>
                </a:solidFill>
                <a:latin typeface="方正宋黑繁体" pitchFamily="65" charset="-122"/>
                <a:ea typeface="方正宋黑繁体" pitchFamily="65" charset="-122"/>
                <a:cs typeface="Arial" charset="0"/>
              </a:rPr>
              <a:t>2003</a:t>
            </a:r>
            <a:endParaRPr lang="en-US" altLang="zh-CN" b="1" dirty="0">
              <a:solidFill>
                <a:srgbClr val="FFFFFF"/>
              </a:solidFill>
              <a:latin typeface="方正宋黑繁体" pitchFamily="65" charset="-122"/>
              <a:ea typeface="方正宋黑繁体" pitchFamily="65" charset="-122"/>
              <a:cs typeface="Arial" charset="0"/>
            </a:endParaRPr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gray">
          <a:xfrm>
            <a:off x="40148" y="3966699"/>
            <a:ext cx="1651532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 </a:t>
            </a:r>
            <a:r>
              <a:rPr lang="en-US" altLang="zh-TW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1994</a:t>
            </a:r>
            <a:r>
              <a:rPr lang="zh-TW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～</a:t>
            </a:r>
            <a:r>
              <a:rPr lang="en-US" altLang="zh-TW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1995</a:t>
            </a:r>
            <a:r>
              <a:rPr lang="zh-TW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年的“</a:t>
            </a:r>
            <a:r>
              <a:rPr lang="en-US" altLang="zh-TW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CERNET</a:t>
            </a:r>
            <a:r>
              <a:rPr lang="zh-TW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示范工程”，建成了</a:t>
            </a:r>
            <a:r>
              <a:rPr lang="en-US" altLang="zh-TW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64Kbps DDN</a:t>
            </a:r>
            <a:r>
              <a:rPr lang="zh-TW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专线的</a:t>
            </a:r>
            <a:r>
              <a:rPr lang="en-US" altLang="zh-TW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CERNET</a:t>
            </a:r>
            <a:r>
              <a:rPr lang="zh-TW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主干网</a:t>
            </a:r>
          </a:p>
        </p:txBody>
      </p:sp>
      <p:sp>
        <p:nvSpPr>
          <p:cNvPr id="70" name="Text Box 25"/>
          <p:cNvSpPr txBox="1">
            <a:spLocks noChangeArrowheads="1"/>
          </p:cNvSpPr>
          <p:nvPr/>
        </p:nvSpPr>
        <p:spPr bwMode="gray">
          <a:xfrm>
            <a:off x="1860174" y="3966698"/>
            <a:ext cx="1775722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1997</a:t>
            </a: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年国家启动“</a:t>
            </a:r>
            <a:r>
              <a:rPr lang="en-US" altLang="zh-CN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CERNET</a:t>
            </a: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主干网升级工程”，建成了一个覆盖全国</a:t>
            </a:r>
            <a:r>
              <a:rPr lang="en-US" altLang="zh-CN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20</a:t>
            </a: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多个城市的</a:t>
            </a:r>
            <a:r>
              <a:rPr lang="en-US" altLang="zh-CN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CERNET</a:t>
            </a: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卫星网络</a:t>
            </a:r>
          </a:p>
        </p:txBody>
      </p:sp>
      <p:sp>
        <p:nvSpPr>
          <p:cNvPr id="71" name="Text Box 26"/>
          <p:cNvSpPr txBox="1">
            <a:spLocks noChangeArrowheads="1"/>
          </p:cNvSpPr>
          <p:nvPr/>
        </p:nvSpPr>
        <p:spPr bwMode="gray">
          <a:xfrm>
            <a:off x="3635896" y="3966699"/>
            <a:ext cx="1623447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1999</a:t>
            </a: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年做出重大决策，启动“中国教育和科研计算机网</a:t>
            </a:r>
            <a:r>
              <a:rPr lang="en-US" altLang="zh-CN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CERNET</a:t>
            </a: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高速主干网建设”项目</a:t>
            </a:r>
          </a:p>
        </p:txBody>
      </p:sp>
      <p:sp>
        <p:nvSpPr>
          <p:cNvPr id="72" name="Text Box 27"/>
          <p:cNvSpPr txBox="1">
            <a:spLocks noChangeArrowheads="1"/>
          </p:cNvSpPr>
          <p:nvPr/>
        </p:nvSpPr>
        <p:spPr bwMode="gray">
          <a:xfrm>
            <a:off x="5364088" y="3966699"/>
            <a:ext cx="1872208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2000</a:t>
            </a: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年</a:t>
            </a:r>
            <a:r>
              <a:rPr lang="en-US" altLang="zh-CN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8</a:t>
            </a: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月，教育部党组批准</a:t>
            </a:r>
            <a:r>
              <a:rPr lang="en-US" altLang="zh-CN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CERNET</a:t>
            </a: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转制方案，成立赛尔网络有限公司，委托其运营</a:t>
            </a:r>
            <a:r>
              <a:rPr lang="en-US" altLang="zh-CN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CERNET</a:t>
            </a: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主干网并发展网络增值业务</a:t>
            </a: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gray">
          <a:xfrm>
            <a:off x="7308304" y="3992895"/>
            <a:ext cx="175237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2003</a:t>
            </a: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年 “中国下一代互联网示范工程</a:t>
            </a:r>
            <a:r>
              <a:rPr lang="en-US" altLang="zh-CN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CNGI”</a:t>
            </a: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启动，</a:t>
            </a:r>
            <a:r>
              <a:rPr lang="en-US" altLang="zh-CN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CNGI-CERNET2</a:t>
            </a:r>
            <a:r>
              <a:rPr lang="zh-CN" altLang="en-US" sz="1800" dirty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成为其</a:t>
            </a:r>
            <a:r>
              <a:rPr lang="zh-CN" altLang="en-US" sz="1800" dirty="0" smtClean="0">
                <a:solidFill>
                  <a:srgbClr val="000000"/>
                </a:solidFill>
                <a:latin typeface="方正宋黑繁体" pitchFamily="65" charset="-122"/>
                <a:ea typeface="方正宋黑繁体" pitchFamily="65" charset="-122"/>
                <a:cs typeface="微软雅黑"/>
              </a:rPr>
              <a:t>中最大的核心网</a:t>
            </a:r>
            <a:endParaRPr lang="zh-CN" altLang="en-US" sz="1800" dirty="0">
              <a:solidFill>
                <a:srgbClr val="000000"/>
              </a:solidFill>
              <a:latin typeface="方正宋黑繁体" pitchFamily="65" charset="-122"/>
              <a:ea typeface="方正宋黑繁体" pitchFamily="65" charset="-122"/>
              <a:cs typeface="微软雅黑"/>
            </a:endParaRPr>
          </a:p>
        </p:txBody>
      </p:sp>
      <p:grpSp>
        <p:nvGrpSpPr>
          <p:cNvPr id="74" name="组 88"/>
          <p:cNvGrpSpPr/>
          <p:nvPr/>
        </p:nvGrpSpPr>
        <p:grpSpPr>
          <a:xfrm>
            <a:off x="7220630" y="1951214"/>
            <a:ext cx="1923370" cy="638537"/>
            <a:chOff x="1244600" y="2368550"/>
            <a:chExt cx="2053431" cy="619125"/>
          </a:xfrm>
        </p:grpSpPr>
        <p:sp>
          <p:nvSpPr>
            <p:cNvPr id="75" name="Rectangle 5"/>
            <p:cNvSpPr>
              <a:spLocks noChangeArrowheads="1"/>
            </p:cNvSpPr>
            <p:nvPr/>
          </p:nvSpPr>
          <p:spPr bwMode="invGray">
            <a:xfrm>
              <a:off x="1244600" y="2368550"/>
              <a:ext cx="1912938" cy="619125"/>
            </a:xfrm>
            <a:prstGeom prst="rect">
              <a:avLst/>
            </a:prstGeom>
            <a:solidFill>
              <a:srgbClr val="EF2E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宋黑繁体" pitchFamily="65" charset="-122"/>
                <a:ea typeface="方正宋黑繁体" pitchFamily="65" charset="-122"/>
                <a:cs typeface="微软雅黑"/>
              </a:endParaRPr>
            </a:p>
          </p:txBody>
        </p:sp>
        <p:sp>
          <p:nvSpPr>
            <p:cNvPr id="76" name="AutoShape 6"/>
            <p:cNvSpPr>
              <a:spLocks noChangeArrowheads="1"/>
            </p:cNvSpPr>
            <p:nvPr/>
          </p:nvSpPr>
          <p:spPr bwMode="invGray">
            <a:xfrm rot="5400000">
              <a:off x="3058388" y="2589095"/>
              <a:ext cx="288786" cy="190500"/>
            </a:xfrm>
            <a:prstGeom prst="triangle">
              <a:avLst>
                <a:gd name="adj" fmla="val 50000"/>
              </a:avLst>
            </a:prstGeom>
            <a:solidFill>
              <a:srgbClr val="EF2E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宋黑繁体" pitchFamily="65" charset="-122"/>
                <a:ea typeface="方正宋黑繁体" pitchFamily="65" charset="-122"/>
                <a:cs typeface="微软雅黑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>
              <a:off x="1266825" y="2474913"/>
              <a:ext cx="183673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b="1" dirty="0" smtClean="0">
                  <a:solidFill>
                    <a:srgbClr val="FFFFFF"/>
                  </a:solidFill>
                  <a:latin typeface="方正宋黑繁体" pitchFamily="65" charset="-122"/>
                  <a:ea typeface="方正宋黑繁体" pitchFamily="65" charset="-122"/>
                  <a:cs typeface="微软雅黑"/>
                </a:rPr>
                <a:t>从跟随到创新</a:t>
              </a:r>
              <a:endParaRPr lang="en-US" altLang="zh-CN" sz="2000" b="1" dirty="0">
                <a:solidFill>
                  <a:srgbClr val="FFFFFF"/>
                </a:solidFill>
                <a:latin typeface="方正宋黑繁体" pitchFamily="65" charset="-122"/>
                <a:ea typeface="方正宋黑繁体" pitchFamily="65" charset="-122"/>
                <a:cs typeface="微软雅黑"/>
              </a:endParaRPr>
            </a:p>
          </p:txBody>
        </p:sp>
      </p:grpSp>
      <p:grpSp>
        <p:nvGrpSpPr>
          <p:cNvPr id="78" name="组 84"/>
          <p:cNvGrpSpPr/>
          <p:nvPr/>
        </p:nvGrpSpPr>
        <p:grpSpPr>
          <a:xfrm>
            <a:off x="5415473" y="1916832"/>
            <a:ext cx="1923370" cy="719978"/>
            <a:chOff x="1244600" y="2335213"/>
            <a:chExt cx="2053431" cy="698090"/>
          </a:xfrm>
          <a:solidFill>
            <a:srgbClr val="ED7D31"/>
          </a:solidFill>
        </p:grpSpPr>
        <p:sp>
          <p:nvSpPr>
            <p:cNvPr id="79" name="Rectangle 5"/>
            <p:cNvSpPr>
              <a:spLocks noChangeArrowheads="1"/>
            </p:cNvSpPr>
            <p:nvPr/>
          </p:nvSpPr>
          <p:spPr bwMode="invGray">
            <a:xfrm>
              <a:off x="1244600" y="2368550"/>
              <a:ext cx="1912938" cy="619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宋黑繁体" pitchFamily="65" charset="-122"/>
                <a:ea typeface="方正宋黑繁体" pitchFamily="65" charset="-122"/>
                <a:cs typeface="微软雅黑"/>
              </a:endParaRPr>
            </a:p>
          </p:txBody>
        </p:sp>
        <p:sp>
          <p:nvSpPr>
            <p:cNvPr id="80" name="AutoShape 6"/>
            <p:cNvSpPr>
              <a:spLocks noChangeArrowheads="1"/>
            </p:cNvSpPr>
            <p:nvPr/>
          </p:nvSpPr>
          <p:spPr bwMode="invGray">
            <a:xfrm rot="5400000">
              <a:off x="3058388" y="2589095"/>
              <a:ext cx="288786" cy="1905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宋黑繁体" pitchFamily="65" charset="-122"/>
                <a:ea typeface="方正宋黑繁体" pitchFamily="65" charset="-122"/>
                <a:cs typeface="微软雅黑"/>
              </a:endParaRPr>
            </a:p>
          </p:txBody>
        </p:sp>
        <p:sp>
          <p:nvSpPr>
            <p:cNvPr id="81" name="Rectangle 8"/>
            <p:cNvSpPr>
              <a:spLocks noChangeArrowheads="1"/>
            </p:cNvSpPr>
            <p:nvPr/>
          </p:nvSpPr>
          <p:spPr bwMode="gray">
            <a:xfrm>
              <a:off x="1266825" y="2335213"/>
              <a:ext cx="1836738" cy="6980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b="1" dirty="0" smtClean="0">
                  <a:solidFill>
                    <a:srgbClr val="FFFFFF"/>
                  </a:solidFill>
                  <a:latin typeface="方正宋黑繁体" pitchFamily="65" charset="-122"/>
                  <a:ea typeface="方正宋黑繁体" pitchFamily="65" charset="-122"/>
                  <a:cs typeface="微软雅黑"/>
                </a:rPr>
                <a:t>从单一科研到科研企业并存</a:t>
              </a:r>
              <a:endParaRPr lang="en-US" altLang="zh-CN" b="1" dirty="0">
                <a:solidFill>
                  <a:srgbClr val="FFFFFF"/>
                </a:solidFill>
                <a:latin typeface="方正宋黑繁体" pitchFamily="65" charset="-122"/>
                <a:ea typeface="方正宋黑繁体" pitchFamily="65" charset="-122"/>
                <a:cs typeface="微软雅黑"/>
              </a:endParaRPr>
            </a:p>
          </p:txBody>
        </p:sp>
      </p:grpSp>
      <p:grpSp>
        <p:nvGrpSpPr>
          <p:cNvPr id="82" name="组 80"/>
          <p:cNvGrpSpPr/>
          <p:nvPr/>
        </p:nvGrpSpPr>
        <p:grpSpPr>
          <a:xfrm>
            <a:off x="3610315" y="1951214"/>
            <a:ext cx="1923370" cy="638537"/>
            <a:chOff x="1244600" y="2368550"/>
            <a:chExt cx="2053431" cy="619125"/>
          </a:xfrm>
          <a:solidFill>
            <a:srgbClr val="1F497D"/>
          </a:solidFill>
        </p:grpSpPr>
        <p:sp>
          <p:nvSpPr>
            <p:cNvPr id="83" name="Rectangle 5"/>
            <p:cNvSpPr>
              <a:spLocks noChangeArrowheads="1"/>
            </p:cNvSpPr>
            <p:nvPr/>
          </p:nvSpPr>
          <p:spPr bwMode="invGray">
            <a:xfrm>
              <a:off x="1244600" y="2368550"/>
              <a:ext cx="1912938" cy="619125"/>
            </a:xfrm>
            <a:prstGeom prst="rect">
              <a:avLst/>
            </a:prstGeom>
            <a:solidFill>
              <a:srgbClr val="EF2E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宋黑繁体" pitchFamily="65" charset="-122"/>
                <a:ea typeface="方正宋黑繁体" pitchFamily="65" charset="-122"/>
                <a:cs typeface="微软雅黑"/>
              </a:endParaRP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invGray">
            <a:xfrm rot="5400000">
              <a:off x="3058388" y="2589095"/>
              <a:ext cx="288786" cy="190500"/>
            </a:xfrm>
            <a:prstGeom prst="triangle">
              <a:avLst>
                <a:gd name="adj" fmla="val 50000"/>
              </a:avLst>
            </a:prstGeom>
            <a:solidFill>
              <a:srgbClr val="EF2E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宋黑繁体" pitchFamily="65" charset="-122"/>
                <a:ea typeface="方正宋黑繁体" pitchFamily="65" charset="-122"/>
                <a:cs typeface="微软雅黑"/>
              </a:endParaRPr>
            </a:p>
          </p:txBody>
        </p:sp>
        <p:sp>
          <p:nvSpPr>
            <p:cNvPr id="85" name="Rectangle 8"/>
            <p:cNvSpPr>
              <a:spLocks noChangeArrowheads="1"/>
            </p:cNvSpPr>
            <p:nvPr/>
          </p:nvSpPr>
          <p:spPr bwMode="gray">
            <a:xfrm>
              <a:off x="1266825" y="2474913"/>
              <a:ext cx="183673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b="1" dirty="0" smtClean="0">
                  <a:solidFill>
                    <a:srgbClr val="FFFFFF"/>
                  </a:solidFill>
                  <a:latin typeface="方正宋黑繁体" pitchFamily="65" charset="-122"/>
                  <a:ea typeface="方正宋黑繁体" pitchFamily="65" charset="-122"/>
                  <a:cs typeface="微软雅黑"/>
                </a:rPr>
                <a:t>从弱到强</a:t>
              </a:r>
              <a:endParaRPr lang="en-US" altLang="zh-CN" sz="2000" b="1" dirty="0">
                <a:solidFill>
                  <a:srgbClr val="FFFFFF"/>
                </a:solidFill>
                <a:latin typeface="方正宋黑繁体" pitchFamily="65" charset="-122"/>
                <a:ea typeface="方正宋黑繁体" pitchFamily="65" charset="-122"/>
                <a:cs typeface="微软雅黑"/>
              </a:endParaRPr>
            </a:p>
          </p:txBody>
        </p:sp>
      </p:grpSp>
      <p:grpSp>
        <p:nvGrpSpPr>
          <p:cNvPr id="86" name="组 76"/>
          <p:cNvGrpSpPr/>
          <p:nvPr/>
        </p:nvGrpSpPr>
        <p:grpSpPr>
          <a:xfrm>
            <a:off x="1805158" y="1951214"/>
            <a:ext cx="1923370" cy="638537"/>
            <a:chOff x="1244600" y="2368550"/>
            <a:chExt cx="2053431" cy="619125"/>
          </a:xfrm>
          <a:solidFill>
            <a:srgbClr val="DC8236"/>
          </a:solidFill>
        </p:grpSpPr>
        <p:sp>
          <p:nvSpPr>
            <p:cNvPr id="87" name="Rectangle 5"/>
            <p:cNvSpPr>
              <a:spLocks noChangeArrowheads="1"/>
            </p:cNvSpPr>
            <p:nvPr/>
          </p:nvSpPr>
          <p:spPr bwMode="invGray">
            <a:xfrm>
              <a:off x="1244600" y="2368550"/>
              <a:ext cx="1912938" cy="619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宋黑繁体" pitchFamily="65" charset="-122"/>
                <a:ea typeface="方正宋黑繁体" pitchFamily="65" charset="-122"/>
                <a:cs typeface="微软雅黑"/>
              </a:endParaRP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invGray">
            <a:xfrm rot="5400000">
              <a:off x="3058388" y="2589095"/>
              <a:ext cx="288786" cy="1905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宋黑繁体" pitchFamily="65" charset="-122"/>
                <a:ea typeface="方正宋黑繁体" pitchFamily="65" charset="-122"/>
                <a:cs typeface="微软雅黑"/>
              </a:endParaRPr>
            </a:p>
          </p:txBody>
        </p:sp>
        <p:sp>
          <p:nvSpPr>
            <p:cNvPr id="89" name="Rectangle 8"/>
            <p:cNvSpPr>
              <a:spLocks noChangeArrowheads="1"/>
            </p:cNvSpPr>
            <p:nvPr/>
          </p:nvSpPr>
          <p:spPr bwMode="gray">
            <a:xfrm>
              <a:off x="1266825" y="2474913"/>
              <a:ext cx="183673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b="1" dirty="0" smtClean="0">
                  <a:solidFill>
                    <a:srgbClr val="FFFFFF"/>
                  </a:solidFill>
                  <a:latin typeface="方正宋黑繁体" pitchFamily="65" charset="-122"/>
                  <a:ea typeface="方正宋黑繁体" pitchFamily="65" charset="-122"/>
                  <a:cs typeface="微软雅黑"/>
                </a:rPr>
                <a:t>从小到大</a:t>
              </a:r>
              <a:endParaRPr lang="en-US" altLang="zh-CN" sz="2000" b="1" dirty="0">
                <a:solidFill>
                  <a:srgbClr val="FFFFFF"/>
                </a:solidFill>
                <a:latin typeface="方正宋黑繁体" pitchFamily="65" charset="-122"/>
                <a:ea typeface="方正宋黑繁体" pitchFamily="65" charset="-122"/>
                <a:cs typeface="微软雅黑"/>
              </a:endParaRPr>
            </a:p>
          </p:txBody>
        </p:sp>
      </p:grpSp>
      <p:grpSp>
        <p:nvGrpSpPr>
          <p:cNvPr id="90" name="组 75"/>
          <p:cNvGrpSpPr/>
          <p:nvPr/>
        </p:nvGrpSpPr>
        <p:grpSpPr>
          <a:xfrm>
            <a:off x="0" y="1951214"/>
            <a:ext cx="1923370" cy="638537"/>
            <a:chOff x="1244600" y="2368550"/>
            <a:chExt cx="2053431" cy="619125"/>
          </a:xfrm>
          <a:solidFill>
            <a:srgbClr val="FF0000"/>
          </a:solidFill>
        </p:grpSpPr>
        <p:sp>
          <p:nvSpPr>
            <p:cNvPr id="91" name="Rectangle 5"/>
            <p:cNvSpPr>
              <a:spLocks noChangeArrowheads="1"/>
            </p:cNvSpPr>
            <p:nvPr/>
          </p:nvSpPr>
          <p:spPr bwMode="invGray">
            <a:xfrm>
              <a:off x="1244600" y="2368550"/>
              <a:ext cx="1912938" cy="619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宋黑繁体" pitchFamily="65" charset="-122"/>
                <a:ea typeface="方正宋黑繁体" pitchFamily="65" charset="-122"/>
                <a:cs typeface="微软雅黑"/>
              </a:endParaRPr>
            </a:p>
          </p:txBody>
        </p:sp>
        <p:sp>
          <p:nvSpPr>
            <p:cNvPr id="92" name="AutoShape 6"/>
            <p:cNvSpPr>
              <a:spLocks noChangeArrowheads="1"/>
            </p:cNvSpPr>
            <p:nvPr/>
          </p:nvSpPr>
          <p:spPr bwMode="invGray">
            <a:xfrm rot="5400000">
              <a:off x="3058388" y="2589095"/>
              <a:ext cx="288786" cy="1905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宋黑繁体" pitchFamily="65" charset="-122"/>
                <a:ea typeface="方正宋黑繁体" pitchFamily="65" charset="-122"/>
                <a:cs typeface="微软雅黑"/>
              </a:endParaRPr>
            </a:p>
          </p:txBody>
        </p:sp>
        <p:sp>
          <p:nvSpPr>
            <p:cNvPr id="93" name="Rectangle 8"/>
            <p:cNvSpPr>
              <a:spLocks noChangeArrowheads="1"/>
            </p:cNvSpPr>
            <p:nvPr/>
          </p:nvSpPr>
          <p:spPr bwMode="gray">
            <a:xfrm>
              <a:off x="1266825" y="2474913"/>
              <a:ext cx="183673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b="1" dirty="0" smtClean="0">
                  <a:solidFill>
                    <a:srgbClr val="FFFFFF"/>
                  </a:solidFill>
                  <a:latin typeface="方正宋黑繁体" pitchFamily="65" charset="-122"/>
                  <a:ea typeface="方正宋黑繁体" pitchFamily="65" charset="-122"/>
                  <a:cs typeface="微软雅黑"/>
                </a:rPr>
                <a:t>从无到有</a:t>
              </a:r>
              <a:endParaRPr lang="en-US" altLang="zh-CN" sz="2000" b="1" dirty="0">
                <a:solidFill>
                  <a:srgbClr val="FFFFFF"/>
                </a:solidFill>
                <a:latin typeface="方正宋黑繁体" pitchFamily="65" charset="-122"/>
                <a:ea typeface="方正宋黑繁体" pitchFamily="65" charset="-122"/>
                <a:cs typeface="微软雅黑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9" grpId="0"/>
      <p:bldP spid="70" grpId="0"/>
      <p:bldP spid="71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80728"/>
          </a:xfrm>
        </p:spPr>
        <p:txBody>
          <a:bodyPr/>
          <a:lstStyle/>
          <a:p>
            <a:r>
              <a:rPr lang="en-US" altLang="zh-CN" dirty="0" smtClean="0">
                <a:latin typeface="方正大标宋繁体" pitchFamily="2" charset="-122"/>
                <a:ea typeface="方正大标宋繁体" pitchFamily="2" charset="-122"/>
              </a:rPr>
              <a:t>CERNET</a:t>
            </a:r>
            <a:r>
              <a:rPr lang="zh-CN" altLang="en-US" dirty="0" smtClean="0">
                <a:latin typeface="方正大标宋繁体" pitchFamily="2" charset="-122"/>
                <a:ea typeface="方正大标宋繁体" pitchFamily="2" charset="-122"/>
              </a:rPr>
              <a:t>现状</a:t>
            </a:r>
            <a:endParaRPr lang="zh-CN" altLang="en-US" dirty="0">
              <a:latin typeface="方正大标宋繁体" pitchFamily="2" charset="-122"/>
              <a:ea typeface="方正大标宋繁体" pitchFamily="2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107504" y="1196752"/>
            <a:ext cx="8964488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charset="2"/>
              <a:buChar char=""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覆盖全国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36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个城市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，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38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个核心节点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，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100G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通达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其中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21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个城市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23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个核心节点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charset="2"/>
              <a:buChar char=""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主干网总带宽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3.15T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，其中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23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个节点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100G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，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2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个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20G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，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11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个节点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10G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charset="2"/>
              <a:buChar char=""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网络通达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31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个省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（自治区、直辖市）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200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多座城市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charset="2"/>
              <a:buChar char=""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全部采用先进的密集波分复用技术（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DWDM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），总容量提升至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4 </a:t>
            </a:r>
            <a:r>
              <a:rPr kumimoji="0" lang="en-US" altLang="zh-CN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Tbps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，并具有升级到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16Tbps 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的能力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charset="2"/>
              <a:buChar char=""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全网可提供单波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10G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至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100G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的传输能力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，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2012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年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11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月开通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100G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传输业务，目前已通达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21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个城市，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是我国第一个开通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100Gbps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传输业务的高速传输网。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charset="2"/>
              <a:buChar char=""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联网高校、教育机构、科研单位约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2000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多个，用户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2000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多万人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charset="2"/>
              <a:buChar char=""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拥有的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IP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地址数量超过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1700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繁体" pitchFamily="2" charset="-122"/>
                <a:ea typeface="方正大标宋繁体" pitchFamily="2" charset="-122"/>
                <a:cs typeface="微软雅黑"/>
              </a:rPr>
              <a:t>万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繁体" pitchFamily="2" charset="-122"/>
              <a:ea typeface="方正大标宋繁体" pitchFamily="2" charset="-122"/>
              <a:cs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latin typeface="方正大标宋繁体" pitchFamily="2" charset="-122"/>
                <a:ea typeface="方正大标宋繁体" pitchFamily="2" charset="-122"/>
              </a:rPr>
              <a:t>CERNET</a:t>
            </a:r>
            <a:r>
              <a:rPr lang="zh-CN" altLang="en-US" b="1" dirty="0" smtClean="0">
                <a:latin typeface="方正大标宋繁体" pitchFamily="2" charset="-122"/>
                <a:ea typeface="方正大标宋繁体" pitchFamily="2" charset="-122"/>
              </a:rPr>
              <a:t>拓扑结构</a:t>
            </a:r>
            <a:endParaRPr lang="zh-CN" altLang="en-US" b="1" dirty="0">
              <a:latin typeface="方正大标宋繁体" pitchFamily="2" charset="-122"/>
              <a:ea typeface="方正大标宋繁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IPv401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810" r="10195" b="-337"/>
          <a:stretch/>
        </p:blipFill>
        <p:spPr>
          <a:xfrm>
            <a:off x="827584" y="880543"/>
            <a:ext cx="8460431" cy="5977457"/>
          </a:xfrm>
          <a:prstGeom prst="rect">
            <a:avLst/>
          </a:prstGeom>
          <a:noFill/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953883"/>
              </p:ext>
            </p:extLst>
          </p:nvPr>
        </p:nvGraphicFramePr>
        <p:xfrm>
          <a:off x="144016" y="914400"/>
          <a:ext cx="2843808" cy="5943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1308"/>
                <a:gridCol w="2172500"/>
              </a:tblGrid>
              <a:tr h="5704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华北地区</a:t>
                      </a:r>
                      <a:endParaRPr lang="zh-CN" altLang="en-US" sz="1800" b="0" dirty="0">
                        <a:latin typeface="方正大标宋繁体" pitchFamily="2" charset="-122"/>
                        <a:ea typeface="方正大标宋繁体" pitchFamily="2" charset="-122"/>
                        <a:cs typeface="微软雅黑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北京、天津、石家庄、太原、呼和浩特</a:t>
                      </a:r>
                      <a:endParaRPr lang="zh-CN" altLang="en-US" sz="1800" b="0" dirty="0">
                        <a:latin typeface="方正大标宋繁体" pitchFamily="2" charset="-122"/>
                        <a:ea typeface="方正大标宋繁体" pitchFamily="2" charset="-122"/>
                        <a:cs typeface="微软雅黑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西北地区</a:t>
                      </a:r>
                      <a:endParaRPr lang="zh-CN" altLang="en-US" sz="1800" b="0" dirty="0">
                        <a:latin typeface="方正大标宋繁体" pitchFamily="2" charset="-122"/>
                        <a:ea typeface="方正大标宋繁体" pitchFamily="2" charset="-122"/>
                        <a:cs typeface="微软雅黑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西安、兰州、银川、西宁、</a:t>
                      </a:r>
                      <a:r>
                        <a:rPr lang="zh-CN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乌鲁木齐</a:t>
                      </a:r>
                      <a:endParaRPr lang="zh-CN" altLang="en-US" sz="1800" b="0" dirty="0">
                        <a:latin typeface="方正大标宋繁体" pitchFamily="2" charset="-122"/>
                        <a:ea typeface="方正大标宋繁体" pitchFamily="2" charset="-122"/>
                        <a:cs typeface="微软雅黑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西南地区</a:t>
                      </a:r>
                      <a:endParaRPr lang="zh-CN" altLang="en-US" sz="1800" b="0" dirty="0">
                        <a:latin typeface="方正大标宋繁体" pitchFamily="2" charset="-122"/>
                        <a:ea typeface="方正大标宋繁体" pitchFamily="2" charset="-122"/>
                        <a:cs typeface="微软雅黑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成都、重庆、昆明、贵阳、拉萨</a:t>
                      </a:r>
                      <a:endParaRPr lang="zh-CN" altLang="en-US" sz="1800" b="0" dirty="0">
                        <a:latin typeface="方正大标宋繁体" pitchFamily="2" charset="-122"/>
                        <a:ea typeface="方正大标宋繁体" pitchFamily="2" charset="-122"/>
                        <a:cs typeface="微软雅黑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solidFill>
                            <a:srgbClr val="0070C0"/>
                          </a:solidFill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华南地区</a:t>
                      </a:r>
                      <a:endParaRPr lang="zh-CN" altLang="en-US" sz="1800" b="0" dirty="0">
                        <a:solidFill>
                          <a:srgbClr val="0070C0"/>
                        </a:solidFill>
                        <a:latin typeface="方正大标宋繁体" pitchFamily="2" charset="-122"/>
                        <a:ea typeface="方正大标宋繁体" pitchFamily="2" charset="-122"/>
                        <a:cs typeface="微软雅黑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 smtClean="0">
                          <a:solidFill>
                            <a:srgbClr val="0070C0"/>
                          </a:solidFill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广州</a:t>
                      </a:r>
                      <a:r>
                        <a:rPr lang="zh-CN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、深圳、</a:t>
                      </a:r>
                      <a:r>
                        <a:rPr lang="zh-CN" altLang="en-US" sz="1800" b="0" dirty="0" smtClean="0">
                          <a:solidFill>
                            <a:srgbClr val="0070C0"/>
                          </a:solidFill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南宁</a:t>
                      </a:r>
                      <a:r>
                        <a:rPr lang="zh-CN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、桂林、海口</a:t>
                      </a:r>
                      <a:endParaRPr lang="zh-CN" altLang="en-US" sz="1800" b="0" dirty="0">
                        <a:latin typeface="方正大标宋繁体" pitchFamily="2" charset="-122"/>
                        <a:ea typeface="方正大标宋繁体" pitchFamily="2" charset="-122"/>
                        <a:cs typeface="微软雅黑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solidFill>
                            <a:srgbClr val="0070C0"/>
                          </a:solidFill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华中地区</a:t>
                      </a:r>
                      <a:endParaRPr lang="zh-CN" altLang="en-US" sz="1800" b="0" dirty="0">
                        <a:solidFill>
                          <a:srgbClr val="0070C0"/>
                        </a:solidFill>
                        <a:latin typeface="方正大标宋繁体" pitchFamily="2" charset="-122"/>
                        <a:ea typeface="方正大标宋繁体" pitchFamily="2" charset="-122"/>
                        <a:cs typeface="微软雅黑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 smtClean="0">
                          <a:solidFill>
                            <a:srgbClr val="0070C0"/>
                          </a:solidFill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武汉</a:t>
                      </a:r>
                      <a:r>
                        <a:rPr lang="zh-CN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、长沙、郑州</a:t>
                      </a:r>
                      <a:endParaRPr lang="zh-CN" altLang="en-US" sz="1800" b="0" dirty="0">
                        <a:latin typeface="方正大标宋繁体" pitchFamily="2" charset="-122"/>
                        <a:ea typeface="方正大标宋繁体" pitchFamily="2" charset="-122"/>
                        <a:cs typeface="微软雅黑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华东（南）地区</a:t>
                      </a:r>
                      <a:endParaRPr lang="zh-CN" altLang="en-US" sz="1800" b="0" dirty="0">
                        <a:latin typeface="方正大标宋繁体" pitchFamily="2" charset="-122"/>
                        <a:ea typeface="方正大标宋繁体" pitchFamily="2" charset="-122"/>
                        <a:cs typeface="微软雅黑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上海、杭州、南昌、福州、厦门</a:t>
                      </a:r>
                      <a:endParaRPr lang="zh-CN" altLang="en-US" sz="1800" b="0" dirty="0">
                        <a:latin typeface="方正大标宋繁体" pitchFamily="2" charset="-122"/>
                        <a:ea typeface="方正大标宋繁体" pitchFamily="2" charset="-122"/>
                        <a:cs typeface="微软雅黑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华东（北）地区</a:t>
                      </a:r>
                      <a:endParaRPr lang="zh-CN" altLang="en-US" sz="1800" b="0" dirty="0">
                        <a:latin typeface="方正大标宋繁体" pitchFamily="2" charset="-122"/>
                        <a:ea typeface="方正大标宋繁体" pitchFamily="2" charset="-122"/>
                        <a:cs typeface="微软雅黑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南京、</a:t>
                      </a:r>
                      <a:r>
                        <a:rPr lang="zh-CN" altLang="en-US" sz="1800" b="0" dirty="0" smtClean="0">
                          <a:solidFill>
                            <a:srgbClr val="0070C0"/>
                          </a:solidFill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合肥</a:t>
                      </a:r>
                      <a:r>
                        <a:rPr lang="zh-CN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、济南、</a:t>
                      </a:r>
                      <a:r>
                        <a:rPr lang="zh-CN" altLang="en-US" sz="1800" b="0" dirty="0" smtClean="0">
                          <a:solidFill>
                            <a:srgbClr val="0070C0"/>
                          </a:solidFill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青岛</a:t>
                      </a:r>
                      <a:endParaRPr lang="zh-CN" altLang="en-US" sz="1800" b="0" dirty="0">
                        <a:solidFill>
                          <a:srgbClr val="0070C0"/>
                        </a:solidFill>
                        <a:latin typeface="方正大标宋繁体" pitchFamily="2" charset="-122"/>
                        <a:ea typeface="方正大标宋繁体" pitchFamily="2" charset="-122"/>
                        <a:cs typeface="微软雅黑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东北地区</a:t>
                      </a:r>
                      <a:endParaRPr lang="zh-CN" altLang="en-US" sz="1800" b="0" dirty="0">
                        <a:latin typeface="方正大标宋繁体" pitchFamily="2" charset="-122"/>
                        <a:ea typeface="方正大标宋繁体" pitchFamily="2" charset="-122"/>
                        <a:cs typeface="微软雅黑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 smtClean="0">
                          <a:latin typeface="方正大标宋繁体" pitchFamily="2" charset="-122"/>
                          <a:ea typeface="方正大标宋繁体" pitchFamily="2" charset="-122"/>
                          <a:cs typeface="微软雅黑"/>
                        </a:rPr>
                        <a:t>沈阳、大连、长春、哈尔滨</a:t>
                      </a:r>
                      <a:endParaRPr lang="zh-CN" altLang="en-US" sz="1800" b="0" dirty="0">
                        <a:latin typeface="方正大标宋繁体" pitchFamily="2" charset="-122"/>
                        <a:ea typeface="方正大标宋繁体" pitchFamily="2" charset="-122"/>
                        <a:cs typeface="微软雅黑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36712"/>
          </a:xfrm>
        </p:spPr>
        <p:txBody>
          <a:bodyPr/>
          <a:lstStyle/>
          <a:p>
            <a:r>
              <a:rPr lang="en-US" altLang="zh-CN" dirty="0" smtClean="0">
                <a:latin typeface="方正大标宋繁体" pitchFamily="2" charset="-122"/>
                <a:ea typeface="方正大标宋繁体" pitchFamily="2" charset="-122"/>
              </a:rPr>
              <a:t>CERNET</a:t>
            </a:r>
            <a:r>
              <a:rPr lang="zh-CN" altLang="en-US" dirty="0" smtClean="0">
                <a:latin typeface="方正大标宋繁体" pitchFamily="2" charset="-122"/>
                <a:ea typeface="方正大标宋繁体" pitchFamily="2" charset="-122"/>
              </a:rPr>
              <a:t>主干带宽增长情况</a:t>
            </a:r>
            <a:endParaRPr lang="zh-CN" altLang="en-US" dirty="0"/>
          </a:p>
        </p:txBody>
      </p:sp>
      <p:grpSp>
        <p:nvGrpSpPr>
          <p:cNvPr id="5" name="组合 84"/>
          <p:cNvGrpSpPr/>
          <p:nvPr/>
        </p:nvGrpSpPr>
        <p:grpSpPr>
          <a:xfrm>
            <a:off x="193443" y="4230421"/>
            <a:ext cx="8810596" cy="2464157"/>
            <a:chOff x="538205" y="2168728"/>
            <a:chExt cx="11133358" cy="3148898"/>
          </a:xfrm>
        </p:grpSpPr>
        <p:grpSp>
          <p:nvGrpSpPr>
            <p:cNvPr id="6" name="组合 83"/>
            <p:cNvGrpSpPr/>
            <p:nvPr/>
          </p:nvGrpSpPr>
          <p:grpSpPr>
            <a:xfrm>
              <a:off x="585667" y="2497163"/>
              <a:ext cx="10733947" cy="2705100"/>
              <a:chOff x="585667" y="2497163"/>
              <a:chExt cx="10733947" cy="2705100"/>
            </a:xfrm>
          </p:grpSpPr>
          <p:cxnSp>
            <p:nvCxnSpPr>
              <p:cNvPr id="16" name="直接连接符 11"/>
              <p:cNvCxnSpPr/>
              <p:nvPr/>
            </p:nvCxnSpPr>
            <p:spPr>
              <a:xfrm>
                <a:off x="585667" y="4544093"/>
                <a:ext cx="1988924" cy="523538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3"/>
              <p:cNvCxnSpPr/>
              <p:nvPr/>
            </p:nvCxnSpPr>
            <p:spPr>
              <a:xfrm flipV="1">
                <a:off x="2568648" y="4089745"/>
                <a:ext cx="1882171" cy="987927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5"/>
              <p:cNvCxnSpPr/>
              <p:nvPr/>
            </p:nvCxnSpPr>
            <p:spPr>
              <a:xfrm>
                <a:off x="4450819" y="4089743"/>
                <a:ext cx="1099185" cy="111252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7"/>
              <p:cNvCxnSpPr/>
              <p:nvPr/>
            </p:nvCxnSpPr>
            <p:spPr>
              <a:xfrm flipV="1">
                <a:off x="5550004" y="4745063"/>
                <a:ext cx="1146175" cy="45720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6696179" y="3859238"/>
                <a:ext cx="1134899" cy="885825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1"/>
              <p:cNvCxnSpPr/>
              <p:nvPr/>
            </p:nvCxnSpPr>
            <p:spPr>
              <a:xfrm flipV="1">
                <a:off x="7831078" y="3859238"/>
                <a:ext cx="1146175" cy="1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3"/>
              <p:cNvCxnSpPr/>
              <p:nvPr/>
            </p:nvCxnSpPr>
            <p:spPr>
              <a:xfrm flipV="1">
                <a:off x="8977253" y="3448637"/>
                <a:ext cx="1196186" cy="410602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5"/>
              <p:cNvCxnSpPr/>
              <p:nvPr/>
            </p:nvCxnSpPr>
            <p:spPr>
              <a:xfrm flipV="1">
                <a:off x="10173439" y="2497163"/>
                <a:ext cx="1146175" cy="95147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椭圆 6"/>
            <p:cNvSpPr/>
            <p:nvPr/>
          </p:nvSpPr>
          <p:spPr>
            <a:xfrm>
              <a:off x="538205" y="4478394"/>
              <a:ext cx="130628" cy="130628"/>
            </a:xfrm>
            <a:prstGeom prst="ellipse">
              <a:avLst/>
            </a:prstGeom>
            <a:solidFill>
              <a:srgbClr val="F1A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503240" y="4968100"/>
              <a:ext cx="153420" cy="153420"/>
            </a:xfrm>
            <a:prstGeom prst="ellipse">
              <a:avLst/>
            </a:prstGeom>
            <a:solidFill>
              <a:srgbClr val="F1A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340329" y="4006907"/>
              <a:ext cx="194754" cy="194754"/>
            </a:xfrm>
            <a:prstGeom prst="ellipse">
              <a:avLst/>
            </a:prstGeom>
            <a:solidFill>
              <a:srgbClr val="F1A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464532" y="5086899"/>
              <a:ext cx="230727" cy="230727"/>
            </a:xfrm>
            <a:prstGeom prst="ellipse">
              <a:avLst/>
            </a:prstGeom>
            <a:solidFill>
              <a:srgbClr val="F1A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580882" y="4626001"/>
              <a:ext cx="266153" cy="266153"/>
            </a:xfrm>
            <a:prstGeom prst="ellipse">
              <a:avLst/>
            </a:prstGeom>
            <a:solidFill>
              <a:srgbClr val="F1A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705144" y="3728848"/>
              <a:ext cx="301840" cy="301840"/>
            </a:xfrm>
            <a:prstGeom prst="ellipse">
              <a:avLst/>
            </a:prstGeom>
            <a:solidFill>
              <a:srgbClr val="F1A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820991" y="3689181"/>
              <a:ext cx="367561" cy="367561"/>
            </a:xfrm>
            <a:prstGeom prst="ellipse">
              <a:avLst/>
            </a:prstGeom>
            <a:solidFill>
              <a:srgbClr val="F1A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922133" y="3223455"/>
              <a:ext cx="433378" cy="433378"/>
            </a:xfrm>
            <a:prstGeom prst="ellipse">
              <a:avLst/>
            </a:prstGeom>
            <a:solidFill>
              <a:srgbClr val="F1A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0891465" y="2168728"/>
              <a:ext cx="780098" cy="780098"/>
            </a:xfrm>
            <a:prstGeom prst="ellipse">
              <a:avLst/>
            </a:prstGeom>
            <a:solidFill>
              <a:srgbClr val="F1A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4" name="组合 86"/>
          <p:cNvGrpSpPr/>
          <p:nvPr/>
        </p:nvGrpSpPr>
        <p:grpSpPr>
          <a:xfrm>
            <a:off x="1801150" y="4069174"/>
            <a:ext cx="874685" cy="2456170"/>
            <a:chOff x="2569756" y="1753462"/>
            <a:chExt cx="1105280" cy="3138692"/>
          </a:xfrm>
        </p:grpSpPr>
        <p:cxnSp>
          <p:nvCxnSpPr>
            <p:cNvPr id="25" name="直接连接符 37"/>
            <p:cNvCxnSpPr/>
            <p:nvPr/>
          </p:nvCxnSpPr>
          <p:spPr>
            <a:xfrm>
              <a:off x="2569756" y="2069120"/>
              <a:ext cx="0" cy="2823034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2569756" y="1753462"/>
              <a:ext cx="1105280" cy="368069"/>
            </a:xfrm>
            <a:prstGeom prst="rect">
              <a:avLst/>
            </a:prstGeom>
            <a:solidFill>
              <a:srgbClr val="005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 smtClean="0">
                  <a:solidFill>
                    <a:prstClr val="white"/>
                  </a:solidFill>
                  <a:latin typeface="Calibri"/>
                  <a:ea typeface="宋体"/>
                </a:rPr>
                <a:t>2003</a:t>
              </a:r>
              <a:endParaRPr lang="zh-CN" altLang="en-US" sz="1800" dirty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7" name="组合 87"/>
          <p:cNvGrpSpPr/>
          <p:nvPr/>
        </p:nvGrpSpPr>
        <p:grpSpPr>
          <a:xfrm>
            <a:off x="3275856" y="4085390"/>
            <a:ext cx="798006" cy="1575858"/>
            <a:chOff x="4415082" y="1845480"/>
            <a:chExt cx="1008386" cy="2013758"/>
          </a:xfrm>
        </p:grpSpPr>
        <p:cxnSp>
          <p:nvCxnSpPr>
            <p:cNvPr id="28" name="直接连接符 40"/>
            <p:cNvCxnSpPr/>
            <p:nvPr/>
          </p:nvCxnSpPr>
          <p:spPr>
            <a:xfrm>
              <a:off x="4415082" y="2306088"/>
              <a:ext cx="0" cy="155315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4415082" y="1845480"/>
              <a:ext cx="1008386" cy="460609"/>
            </a:xfrm>
            <a:prstGeom prst="rect">
              <a:avLst/>
            </a:prstGeom>
            <a:solidFill>
              <a:srgbClr val="005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 smtClean="0">
                  <a:solidFill>
                    <a:prstClr val="white"/>
                  </a:solidFill>
                  <a:latin typeface="Calibri"/>
                  <a:ea typeface="宋体"/>
                </a:rPr>
                <a:t>2005</a:t>
              </a:r>
              <a:endParaRPr lang="zh-CN" altLang="en-US" sz="1800" dirty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0" name="组合 88"/>
          <p:cNvGrpSpPr/>
          <p:nvPr/>
        </p:nvGrpSpPr>
        <p:grpSpPr>
          <a:xfrm>
            <a:off x="5056623" y="4104927"/>
            <a:ext cx="770871" cy="2060377"/>
            <a:chOff x="6683479" y="1845479"/>
            <a:chExt cx="974098" cy="2632915"/>
          </a:xfrm>
        </p:grpSpPr>
        <p:cxnSp>
          <p:nvCxnSpPr>
            <p:cNvPr id="31" name="直接连接符 43"/>
            <p:cNvCxnSpPr/>
            <p:nvPr/>
          </p:nvCxnSpPr>
          <p:spPr>
            <a:xfrm>
              <a:off x="6683479" y="2287548"/>
              <a:ext cx="0" cy="2190846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6683479" y="1845479"/>
              <a:ext cx="974098" cy="442069"/>
            </a:xfrm>
            <a:prstGeom prst="rect">
              <a:avLst/>
            </a:prstGeom>
            <a:solidFill>
              <a:srgbClr val="005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 smtClean="0">
                  <a:solidFill>
                    <a:prstClr val="white"/>
                  </a:solidFill>
                  <a:latin typeface="Calibri"/>
                  <a:ea typeface="宋体"/>
                </a:rPr>
                <a:t>2008</a:t>
              </a:r>
              <a:endParaRPr lang="zh-CN" altLang="en-US" sz="1800" dirty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3" name="组合 89"/>
          <p:cNvGrpSpPr/>
          <p:nvPr/>
        </p:nvGrpSpPr>
        <p:grpSpPr>
          <a:xfrm>
            <a:off x="6871845" y="3595708"/>
            <a:ext cx="723655" cy="1849516"/>
            <a:chOff x="8977253" y="895867"/>
            <a:chExt cx="914434" cy="2760966"/>
          </a:xfrm>
        </p:grpSpPr>
        <p:cxnSp>
          <p:nvCxnSpPr>
            <p:cNvPr id="34" name="直接连接符 46"/>
            <p:cNvCxnSpPr/>
            <p:nvPr/>
          </p:nvCxnSpPr>
          <p:spPr>
            <a:xfrm>
              <a:off x="8977253" y="1239864"/>
              <a:ext cx="0" cy="241696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8977253" y="895867"/>
              <a:ext cx="914434" cy="422182"/>
            </a:xfrm>
            <a:prstGeom prst="rect">
              <a:avLst/>
            </a:prstGeom>
            <a:solidFill>
              <a:srgbClr val="005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 smtClean="0">
                  <a:solidFill>
                    <a:prstClr val="white"/>
                  </a:solidFill>
                  <a:latin typeface="Calibri"/>
                  <a:ea typeface="宋体"/>
                </a:rPr>
                <a:t>2010</a:t>
              </a:r>
              <a:endParaRPr lang="zh-CN" altLang="en-US" sz="1800" dirty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6" name="组合 90"/>
          <p:cNvGrpSpPr/>
          <p:nvPr/>
        </p:nvGrpSpPr>
        <p:grpSpPr>
          <a:xfrm>
            <a:off x="7734588" y="4797152"/>
            <a:ext cx="1085885" cy="2160240"/>
            <a:chOff x="9991792" y="3025512"/>
            <a:chExt cx="1372160" cy="2760530"/>
          </a:xfrm>
        </p:grpSpPr>
        <p:cxnSp>
          <p:nvCxnSpPr>
            <p:cNvPr id="37" name="直接连接符 49"/>
            <p:cNvCxnSpPr/>
            <p:nvPr/>
          </p:nvCxnSpPr>
          <p:spPr>
            <a:xfrm>
              <a:off x="11272960" y="3025512"/>
              <a:ext cx="0" cy="23760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9991792" y="5333213"/>
              <a:ext cx="1372160" cy="452829"/>
            </a:xfrm>
            <a:prstGeom prst="rect">
              <a:avLst/>
            </a:prstGeom>
            <a:solidFill>
              <a:srgbClr val="005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 smtClean="0">
                  <a:solidFill>
                    <a:prstClr val="white"/>
                  </a:solidFill>
                  <a:latin typeface="Calibri"/>
                  <a:ea typeface="宋体"/>
                </a:rPr>
                <a:t>2014</a:t>
              </a:r>
              <a:endParaRPr lang="zh-CN" altLang="en-US" sz="1800" dirty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39" name="文本框 56"/>
          <p:cNvSpPr txBox="1"/>
          <p:nvPr/>
        </p:nvSpPr>
        <p:spPr>
          <a:xfrm>
            <a:off x="1813818" y="4388911"/>
            <a:ext cx="1174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主干带宽</a:t>
            </a:r>
            <a:r>
              <a:rPr lang="en-US" altLang="zh-CN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2.5G,</a:t>
            </a:r>
            <a:r>
              <a:rPr lang="zh-CN" altLang="en-US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主干网总带宽</a:t>
            </a:r>
            <a:r>
              <a:rPr lang="en-US" altLang="zh-CN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25G</a:t>
            </a:r>
            <a:endParaRPr lang="en-US" altLang="ko-KR" sz="18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57"/>
          <p:cNvSpPr txBox="1"/>
          <p:nvPr/>
        </p:nvSpPr>
        <p:spPr>
          <a:xfrm>
            <a:off x="3288590" y="4445429"/>
            <a:ext cx="1153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主干带宽</a:t>
            </a:r>
            <a:r>
              <a:rPr lang="en-US" altLang="zh-CN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5G,</a:t>
            </a:r>
            <a:r>
              <a:rPr lang="zh-CN" altLang="en-US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主干网总带宽</a:t>
            </a:r>
            <a:r>
              <a:rPr lang="en-US" altLang="zh-CN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150G</a:t>
            </a:r>
          </a:p>
        </p:txBody>
      </p:sp>
      <p:sp>
        <p:nvSpPr>
          <p:cNvPr id="41" name="文本框 58"/>
          <p:cNvSpPr txBox="1"/>
          <p:nvPr/>
        </p:nvSpPr>
        <p:spPr>
          <a:xfrm>
            <a:off x="5078476" y="4458865"/>
            <a:ext cx="1221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主干带宽</a:t>
            </a:r>
            <a:r>
              <a:rPr lang="en-US" altLang="zh-CN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10G,</a:t>
            </a:r>
            <a:r>
              <a:rPr lang="zh-CN" altLang="en-US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主干网总带宽</a:t>
            </a:r>
            <a:r>
              <a:rPr lang="en-US" altLang="zh-CN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240G</a:t>
            </a:r>
            <a:endParaRPr lang="en-US" altLang="ko-KR" sz="18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59"/>
          <p:cNvSpPr txBox="1"/>
          <p:nvPr/>
        </p:nvSpPr>
        <p:spPr>
          <a:xfrm>
            <a:off x="6876938" y="3888514"/>
            <a:ext cx="1151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主干带宽</a:t>
            </a:r>
            <a:r>
              <a:rPr lang="en-US" altLang="zh-CN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20G,</a:t>
            </a:r>
            <a:r>
              <a:rPr lang="zh-CN" altLang="en-US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主干网总带宽</a:t>
            </a:r>
            <a:r>
              <a:rPr lang="en-US" altLang="zh-CN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300G</a:t>
            </a:r>
          </a:p>
        </p:txBody>
      </p:sp>
      <p:grpSp>
        <p:nvGrpSpPr>
          <p:cNvPr id="43" name="组合 85"/>
          <p:cNvGrpSpPr/>
          <p:nvPr/>
        </p:nvGrpSpPr>
        <p:grpSpPr>
          <a:xfrm>
            <a:off x="237407" y="4265496"/>
            <a:ext cx="824161" cy="1727830"/>
            <a:chOff x="593759" y="2213549"/>
            <a:chExt cx="1041437" cy="2207961"/>
          </a:xfrm>
        </p:grpSpPr>
        <p:cxnSp>
          <p:nvCxnSpPr>
            <p:cNvPr id="44" name="直接连接符 71"/>
            <p:cNvCxnSpPr/>
            <p:nvPr/>
          </p:nvCxnSpPr>
          <p:spPr>
            <a:xfrm>
              <a:off x="593759" y="2585510"/>
              <a:ext cx="0" cy="18360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593759" y="2213549"/>
              <a:ext cx="1041437" cy="368071"/>
            </a:xfrm>
            <a:prstGeom prst="rect">
              <a:avLst/>
            </a:prstGeom>
            <a:solidFill>
              <a:srgbClr val="005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 smtClean="0">
                  <a:solidFill>
                    <a:prstClr val="white"/>
                  </a:solidFill>
                  <a:latin typeface="Calibri"/>
                  <a:ea typeface="宋体"/>
                </a:rPr>
                <a:t>2000</a:t>
              </a:r>
              <a:endParaRPr lang="zh-CN" altLang="en-US" sz="1800" dirty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6" name="文本框 63"/>
          <p:cNvSpPr txBox="1"/>
          <p:nvPr/>
        </p:nvSpPr>
        <p:spPr>
          <a:xfrm>
            <a:off x="250076" y="4577882"/>
            <a:ext cx="1225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主干带宽</a:t>
            </a:r>
            <a:r>
              <a:rPr lang="en-US" altLang="zh-CN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155M</a:t>
            </a:r>
            <a:r>
              <a:rPr lang="zh-CN" altLang="en-US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，主干网总带宽</a:t>
            </a:r>
            <a:r>
              <a:rPr lang="en-US" altLang="zh-CN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0.79G</a:t>
            </a:r>
            <a:endParaRPr lang="en-US" altLang="ko-KR" sz="18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64"/>
          <p:cNvSpPr txBox="1"/>
          <p:nvPr/>
        </p:nvSpPr>
        <p:spPr>
          <a:xfrm>
            <a:off x="7236296" y="5445224"/>
            <a:ext cx="1497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主干带宽</a:t>
            </a:r>
            <a:r>
              <a:rPr lang="en-US" altLang="zh-CN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100G,</a:t>
            </a:r>
            <a:r>
              <a:rPr lang="zh-CN" altLang="en-US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主干网总带宽</a:t>
            </a:r>
            <a:r>
              <a:rPr lang="en-US" altLang="zh-CN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3.15T</a:t>
            </a:r>
          </a:p>
        </p:txBody>
      </p:sp>
      <p:graphicFrame>
        <p:nvGraphicFramePr>
          <p:cNvPr id="50" name="表格 49"/>
          <p:cNvGraphicFramePr>
            <a:graphicFrameLocks noGrp="1"/>
          </p:cNvGraphicFramePr>
          <p:nvPr/>
        </p:nvGraphicFramePr>
        <p:xfrm>
          <a:off x="179512" y="1052736"/>
          <a:ext cx="4032448" cy="2743200"/>
        </p:xfrm>
        <a:graphic>
          <a:graphicData uri="http://schemas.openxmlformats.org/drawingml/2006/table">
            <a:tbl>
              <a:tblPr/>
              <a:tblGrid>
                <a:gridCol w="1201155"/>
                <a:gridCol w="2831293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年份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主干带宽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1994</a:t>
                      </a:r>
                      <a:r>
                        <a:rPr lang="zh-CN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2.4K X.25</a:t>
                      </a:r>
                      <a:endParaRPr lang="zh-CN" sz="1800" kern="100">
                        <a:latin typeface="方正宋黑繁体" pitchFamily="65" charset="-122"/>
                        <a:ea typeface="方正宋黑繁体" pitchFamily="65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1995</a:t>
                      </a:r>
                      <a:r>
                        <a:rPr lang="zh-CN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64K DDN</a:t>
                      </a:r>
                      <a:endParaRPr lang="zh-CN" sz="1800" kern="100">
                        <a:latin typeface="方正宋黑繁体" pitchFamily="65" charset="-122"/>
                        <a:ea typeface="方正宋黑繁体" pitchFamily="65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1997</a:t>
                      </a:r>
                      <a:r>
                        <a:rPr lang="zh-CN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4M SCPC</a:t>
                      </a:r>
                      <a:endParaRPr lang="zh-CN" sz="1800" kern="100" dirty="0">
                        <a:latin typeface="方正宋黑繁体" pitchFamily="65" charset="-122"/>
                        <a:ea typeface="方正宋黑繁体" pitchFamily="65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2000</a:t>
                      </a:r>
                      <a:r>
                        <a:rPr lang="zh-CN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155M SDH</a:t>
                      </a:r>
                      <a:endParaRPr lang="zh-CN" sz="1800" kern="100">
                        <a:latin typeface="方正宋黑繁体" pitchFamily="65" charset="-122"/>
                        <a:ea typeface="方正宋黑繁体" pitchFamily="65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2002</a:t>
                      </a:r>
                      <a:r>
                        <a:rPr lang="zh-CN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2.5G DWDM</a:t>
                      </a:r>
                      <a:endParaRPr lang="zh-CN" sz="1800" kern="100">
                        <a:latin typeface="方正宋黑繁体" pitchFamily="65" charset="-122"/>
                        <a:ea typeface="方正宋黑繁体" pitchFamily="65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2004</a:t>
                      </a:r>
                      <a:r>
                        <a:rPr lang="zh-CN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2.5G/5G DWDM </a:t>
                      </a:r>
                      <a:endParaRPr lang="zh-CN" sz="1800" kern="100">
                        <a:latin typeface="方正宋黑繁体" pitchFamily="65" charset="-122"/>
                        <a:ea typeface="方正宋黑繁体" pitchFamily="65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2005</a:t>
                      </a:r>
                      <a:r>
                        <a:rPr lang="zh-CN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2.5G/5G/10G DWDM </a:t>
                      </a:r>
                      <a:endParaRPr lang="zh-CN" sz="1800" kern="100">
                        <a:latin typeface="方正宋黑繁体" pitchFamily="65" charset="-122"/>
                        <a:ea typeface="方正宋黑繁体" pitchFamily="65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2007</a:t>
                      </a:r>
                      <a:r>
                        <a:rPr lang="zh-CN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2.5G/10G/20G </a:t>
                      </a:r>
                      <a:r>
                        <a:rPr lang="en-US" sz="1800" kern="100" dirty="0" smtClean="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DWDM </a:t>
                      </a:r>
                      <a:endParaRPr lang="zh-CN" sz="1800" kern="100" dirty="0">
                        <a:latin typeface="方正宋黑繁体" pitchFamily="65" charset="-122"/>
                        <a:ea typeface="方正宋黑繁体" pitchFamily="65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2014</a:t>
                      </a:r>
                      <a:r>
                        <a:rPr lang="zh-CN" sz="1800" kern="10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方正宋黑繁体" pitchFamily="65" charset="-122"/>
                          <a:ea typeface="方正宋黑繁体" pitchFamily="65" charset="-122"/>
                          <a:cs typeface="Times New Roman"/>
                        </a:rPr>
                        <a:t>10G/100G DWDM </a:t>
                      </a:r>
                      <a:endParaRPr lang="zh-CN" sz="1800" kern="100" dirty="0">
                        <a:latin typeface="方正宋黑繁体" pitchFamily="65" charset="-122"/>
                        <a:ea typeface="方正宋黑繁体" pitchFamily="65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" name="矩形 50"/>
          <p:cNvSpPr/>
          <p:nvPr/>
        </p:nvSpPr>
        <p:spPr>
          <a:xfrm>
            <a:off x="4499992" y="2060848"/>
            <a:ext cx="3161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方正大标宋繁体" pitchFamily="2" charset="-122"/>
                <a:ea typeface="方正大标宋繁体" pitchFamily="2" charset="-122"/>
              </a:rPr>
              <a:t>20</a:t>
            </a:r>
            <a:r>
              <a:rPr lang="zh-CN" altLang="en-US" sz="2400" dirty="0" smtClean="0">
                <a:latin typeface="方正大标宋繁体" pitchFamily="2" charset="-122"/>
                <a:ea typeface="方正大标宋繁体" pitchFamily="2" charset="-122"/>
              </a:rPr>
              <a:t>年速率增长</a:t>
            </a:r>
            <a:r>
              <a:rPr lang="en-US" altLang="zh-CN" sz="2400" dirty="0" smtClean="0">
                <a:latin typeface="方正大标宋繁体" pitchFamily="2" charset="-122"/>
                <a:ea typeface="方正大标宋繁体" pitchFamily="2" charset="-122"/>
              </a:rPr>
              <a:t>4</a:t>
            </a:r>
            <a:r>
              <a:rPr lang="zh-CN" altLang="en-US" sz="2400" dirty="0" smtClean="0">
                <a:latin typeface="方正大标宋繁体" pitchFamily="2" charset="-122"/>
                <a:ea typeface="方正大标宋繁体" pitchFamily="2" charset="-122"/>
              </a:rPr>
              <a:t>千万倍</a:t>
            </a:r>
            <a:endParaRPr lang="zh-CN" altLang="en-US" sz="2400" dirty="0">
              <a:latin typeface="方正大标宋繁体" pitchFamily="2" charset="-122"/>
              <a:ea typeface="方正大标宋繁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Z:\JamesWork\Juniper\Dev Days Demo\audio v4\Slide28.mp3"/>
  <p:tag name="PPSNARRATION" val="6,305215189,Z:\JamesWork\Juniper\Dev Days Demo\JDN Developer Days Deck Part2 - Junos SDK v4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Z:\JamesWork\Juniper\Dev Days Demo\audio v4\Slide28.mp3"/>
  <p:tag name="PPSNARRATION" val="6,305215189,Z:\JamesWork\Juniper\Dev Days Demo\JDN Developer Days Deck Part2 - Junos SDK v4_pptx\Media.ppcx"/>
</p:tagLst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方正大标宋繁体"/>
        <a:ea typeface="黑体"/>
        <a:cs typeface=""/>
      </a:majorFont>
      <a:minorFont>
        <a:latin typeface="方正粗宋繁体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2109</Words>
  <Application>Microsoft Office PowerPoint</Application>
  <PresentationFormat>全屏显示(4:3)</PresentationFormat>
  <Paragraphs>351</Paragraphs>
  <Slides>40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2" baseType="lpstr">
      <vt:lpstr>方正粗宋繁体</vt:lpstr>
      <vt:lpstr>方正大标宋繁体</vt:lpstr>
      <vt:lpstr>方正宋黑繁体</vt:lpstr>
      <vt:lpstr>黑体</vt:lpstr>
      <vt:lpstr>华文细黑</vt:lpstr>
      <vt:lpstr>宋体</vt:lpstr>
      <vt:lpstr>微软雅黑</vt:lpstr>
      <vt:lpstr>Arial</vt:lpstr>
      <vt:lpstr>Calibri</vt:lpstr>
      <vt:lpstr>Times New Roman</vt:lpstr>
      <vt:lpstr>Wingdings</vt:lpstr>
      <vt:lpstr>3_Office 主题</vt:lpstr>
      <vt:lpstr>CERNET和CERNET2的历史及发展</vt:lpstr>
      <vt:lpstr>提纲</vt:lpstr>
      <vt:lpstr>中国教育与科研计算机网</vt:lpstr>
      <vt:lpstr>CERNET历史</vt:lpstr>
      <vt:lpstr>CERNET发展历程</vt:lpstr>
      <vt:lpstr>CERNET发展里程碑</vt:lpstr>
      <vt:lpstr>CERNET现状</vt:lpstr>
      <vt:lpstr>CERNET拓扑结构</vt:lpstr>
      <vt:lpstr>CERNET主干带宽增长情况</vt:lpstr>
      <vt:lpstr>CERNET国际互联</vt:lpstr>
      <vt:lpstr>CERNET国内国际互联增长情况</vt:lpstr>
      <vt:lpstr>CERNET-华南地区网络中心</vt:lpstr>
      <vt:lpstr>CERNET华南地区学术年会</vt:lpstr>
      <vt:lpstr>广东省教育和科研计算机网GDERNET</vt:lpstr>
      <vt:lpstr>广东省网GDERNET</vt:lpstr>
      <vt:lpstr>移动校园应用</vt:lpstr>
      <vt:lpstr>移动校园应用</vt:lpstr>
      <vt:lpstr>QQ客户端</vt:lpstr>
      <vt:lpstr>CERNET to CERNET2</vt:lpstr>
      <vt:lpstr>CNGI n CERNET2</vt:lpstr>
      <vt:lpstr>CERNET2发展历程</vt:lpstr>
      <vt:lpstr>CERNET2主干网开通</vt:lpstr>
      <vt:lpstr>CERNET2拓扑结构</vt:lpstr>
      <vt:lpstr>CERNET2广州节点</vt:lpstr>
      <vt:lpstr>国家发改委CNGI专项：无线智慧校园</vt:lpstr>
      <vt:lpstr>基于IPv6的下一代绿色无线智慧校园应用示范 </vt:lpstr>
      <vt:lpstr>IPv4 向 IPv6 的过渡</vt:lpstr>
      <vt:lpstr>PowerPoint 演示文稿</vt:lpstr>
      <vt:lpstr>未来网络</vt:lpstr>
      <vt:lpstr>SDN n NFV</vt:lpstr>
      <vt:lpstr>未来网络专家委员会</vt:lpstr>
      <vt:lpstr>第一届全国高校SDN应用创新开发大赛 </vt:lpstr>
      <vt:lpstr>第二届全国高校SDN应用创新开发大赛</vt:lpstr>
      <vt:lpstr>SDN n NFV</vt:lpstr>
      <vt:lpstr>网络虚拟化</vt:lpstr>
      <vt:lpstr>PowerPoint 演示文稿</vt:lpstr>
      <vt:lpstr>PowerPoint 演示文稿</vt:lpstr>
      <vt:lpstr>PowerPoint 演示文稿</vt:lpstr>
      <vt:lpstr>温馨的回忆</vt:lpstr>
      <vt:lpstr>欢迎莅临华南理工大学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SCUT Lu</cp:lastModifiedBy>
  <cp:revision>139</cp:revision>
  <dcterms:created xsi:type="dcterms:W3CDTF">2010-07-07T02:42:55Z</dcterms:created>
  <dcterms:modified xsi:type="dcterms:W3CDTF">2015-07-26T20:26:34Z</dcterms:modified>
</cp:coreProperties>
</file>