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5" r:id="rId1"/>
  </p:sldMasterIdLst>
  <p:notesMasterIdLst>
    <p:notesMasterId r:id="rId17"/>
  </p:notesMasterIdLst>
  <p:handoutMasterIdLst>
    <p:handoutMasterId r:id="rId18"/>
  </p:handoutMasterIdLst>
  <p:sldIdLst>
    <p:sldId id="261" r:id="rId2"/>
    <p:sldId id="263" r:id="rId3"/>
    <p:sldId id="331" r:id="rId4"/>
    <p:sldId id="332" r:id="rId5"/>
    <p:sldId id="333" r:id="rId6"/>
    <p:sldId id="335" r:id="rId7"/>
    <p:sldId id="370" r:id="rId8"/>
    <p:sldId id="337" r:id="rId9"/>
    <p:sldId id="338" r:id="rId10"/>
    <p:sldId id="340" r:id="rId11"/>
    <p:sldId id="348" r:id="rId12"/>
    <p:sldId id="364" r:id="rId13"/>
    <p:sldId id="365" r:id="rId14"/>
    <p:sldId id="366" r:id="rId15"/>
    <p:sldId id="358" r:id="rId16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864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pos="2880">
          <p15:clr>
            <a:srgbClr val="A4A3A4"/>
          </p15:clr>
        </p15:guide>
        <p15:guide id="5" pos="288">
          <p15:clr>
            <a:srgbClr val="A4A3A4"/>
          </p15:clr>
        </p15:guide>
        <p15:guide id="6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DD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EB9631B5-78F2-41C9-869B-9F39066F8104}"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85277" autoAdjust="0"/>
  </p:normalViewPr>
  <p:slideViewPr>
    <p:cSldViewPr>
      <p:cViewPr varScale="1">
        <p:scale>
          <a:sx n="85" d="100"/>
          <a:sy n="85" d="100"/>
        </p:scale>
        <p:origin x="-112" y="-160"/>
      </p:cViewPr>
      <p:guideLst>
        <p:guide orient="horz" pos="2160"/>
        <p:guide orient="horz" pos="864"/>
        <p:guide orient="horz" pos="3792"/>
        <p:guide pos="2880"/>
        <p:guide pos="288"/>
        <p:guide pos="54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-94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gs" Target="tags/tag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04553-04C5-4BB3-AD4E-8B2EF3CDDAF9}" type="datetimeFigureOut">
              <a:rPr lang="en-US" smtClean="0"/>
              <a:t>15/1/15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A881F-0910-47D3-BD01-4F68834EC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67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6F0DB-E055-41D0-9102-627A646E4242}" type="datetimeFigureOut">
              <a:rPr lang="en-US" smtClean="0"/>
              <a:t>15/1/15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47800" y="609600"/>
            <a:ext cx="3962400" cy="2971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7200" y="3810000"/>
            <a:ext cx="5943600" cy="487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FBC3A-A12C-40F9-BB8D-BC30C790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097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Relationship Id="rId3" Type="http://schemas.openxmlformats.org/officeDocument/2006/relationships/hyperlink" Target="http://www.vmware.com/products/vsphere/" TargetMode="Externa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5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13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32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1">
              <a:lnSpc>
                <a:spcPct val="70000"/>
              </a:lnSpc>
              <a:spcAft>
                <a:spcPts val="1800"/>
              </a:spcAft>
              <a:buFont typeface="Wingdings" charset="2"/>
              <a:buChar char="§"/>
            </a:pPr>
            <a:r>
              <a:rPr lang="en-US" altLang="zh-TW" b="1" dirty="0" smtClean="0">
                <a:solidFill>
                  <a:srgbClr val="0000CC"/>
                </a:solidFill>
                <a:latin typeface="+mn-lt"/>
                <a:ea typeface="黑体"/>
                <a:cs typeface="Arial"/>
              </a:rPr>
              <a:t>Academic VMware </a:t>
            </a:r>
            <a:r>
              <a:rPr lang="en-US" altLang="zh-TW" b="1" dirty="0" err="1" smtClean="0">
                <a:solidFill>
                  <a:srgbClr val="0000CC"/>
                </a:solidFill>
                <a:latin typeface="+mn-lt"/>
                <a:ea typeface="黑体"/>
                <a:cs typeface="Arial"/>
              </a:rPr>
              <a:t>vCloud</a:t>
            </a:r>
            <a:r>
              <a:rPr lang="en-US" altLang="zh-TW" b="1" dirty="0" smtClean="0">
                <a:solidFill>
                  <a:srgbClr val="0000CC"/>
                </a:solidFill>
                <a:latin typeface="+mn-lt"/>
                <a:ea typeface="黑体"/>
                <a:cs typeface="Arial"/>
              </a:rPr>
              <a:t> Suite Standard </a:t>
            </a:r>
            <a:r>
              <a:rPr lang="en-US" altLang="zh-TW" b="1" dirty="0" smtClean="0">
                <a:solidFill>
                  <a:srgbClr val="002060"/>
                </a:solidFill>
                <a:latin typeface="+mn-lt"/>
                <a:ea typeface="黑体"/>
                <a:cs typeface="Arial"/>
              </a:rPr>
              <a:t>(</a:t>
            </a:r>
            <a:r>
              <a:rPr lang="zh-TW" altLang="en-US" b="1" dirty="0" smtClean="0">
                <a:solidFill>
                  <a:srgbClr val="002060"/>
                </a:solidFill>
                <a:latin typeface="+mn-lt"/>
                <a:ea typeface="黑体"/>
                <a:cs typeface="Arial"/>
              </a:rPr>
              <a:t>雲端解決方案</a:t>
            </a:r>
            <a:r>
              <a:rPr lang="en-US" altLang="zh-TW" b="1" dirty="0" smtClean="0">
                <a:solidFill>
                  <a:srgbClr val="002060"/>
                </a:solidFill>
                <a:latin typeface="+mn-lt"/>
                <a:ea typeface="黑体"/>
                <a:cs typeface="Arial"/>
              </a:rPr>
              <a:t>)</a:t>
            </a:r>
          </a:p>
          <a:p>
            <a:pPr lvl="2">
              <a:lnSpc>
                <a:spcPct val="70000"/>
              </a:lnSpc>
              <a:spcAft>
                <a:spcPts val="1800"/>
              </a:spcAft>
              <a:buFont typeface="Wingdings" charset="2"/>
              <a:buChar char="ü"/>
            </a:pPr>
            <a:r>
              <a:rPr lang="en-US" altLang="zh-TW" sz="1800" b="1" i="1" dirty="0" smtClean="0">
                <a:solidFill>
                  <a:srgbClr val="0000CC"/>
                </a:solidFill>
                <a:latin typeface="+mn-lt"/>
                <a:ea typeface="黑体"/>
                <a:cs typeface="Arial"/>
              </a:rPr>
              <a:t>Academic </a:t>
            </a:r>
            <a:r>
              <a:rPr lang="en-US" altLang="zh-TW" sz="1800" b="1" i="1" dirty="0" err="1" smtClean="0">
                <a:solidFill>
                  <a:srgbClr val="0000CC"/>
                </a:solidFill>
                <a:latin typeface="+mn-lt"/>
                <a:ea typeface="黑体"/>
                <a:cs typeface="Arial"/>
              </a:rPr>
              <a:t>vSphere</a:t>
            </a:r>
            <a:r>
              <a:rPr lang="zh-TW" altLang="en-US" sz="1800" b="1" i="1" dirty="0" smtClean="0">
                <a:solidFill>
                  <a:srgbClr val="0000CC"/>
                </a:solidFill>
                <a:latin typeface="+mn-lt"/>
                <a:ea typeface="黑体"/>
                <a:cs typeface="Arial"/>
              </a:rPr>
              <a:t> </a:t>
            </a:r>
            <a:r>
              <a:rPr lang="en-US" altLang="zh-TW" sz="1800" b="1" i="1" dirty="0" smtClean="0">
                <a:solidFill>
                  <a:srgbClr val="0000CC"/>
                </a:solidFill>
                <a:latin typeface="+mn-lt"/>
                <a:ea typeface="黑体"/>
                <a:cs typeface="Arial"/>
              </a:rPr>
              <a:t>Enterprise</a:t>
            </a:r>
            <a:r>
              <a:rPr lang="zh-TW" altLang="en-US" sz="1800" b="1" i="1" dirty="0" smtClean="0">
                <a:solidFill>
                  <a:srgbClr val="0000CC"/>
                </a:solidFill>
                <a:latin typeface="+mn-lt"/>
                <a:ea typeface="黑体"/>
                <a:cs typeface="Arial"/>
              </a:rPr>
              <a:t> </a:t>
            </a:r>
            <a:r>
              <a:rPr lang="en-US" altLang="zh-TW" sz="1800" b="1" i="1" dirty="0" smtClean="0">
                <a:solidFill>
                  <a:srgbClr val="0000CC"/>
                </a:solidFill>
                <a:latin typeface="+mn-lt"/>
                <a:ea typeface="黑体"/>
                <a:cs typeface="Arial"/>
              </a:rPr>
              <a:t>Plus </a:t>
            </a:r>
            <a:r>
              <a:rPr lang="en-US" altLang="zh-TW" sz="1400" b="1" dirty="0" smtClean="0">
                <a:latin typeface="+mn-lt"/>
                <a:ea typeface="黑体"/>
                <a:cs typeface="Arial"/>
              </a:rPr>
              <a:t>(</a:t>
            </a:r>
            <a:r>
              <a:rPr lang="zh-TW" altLang="zh-TW" sz="1400" b="1" dirty="0" smtClean="0">
                <a:latin typeface="+mn-lt"/>
                <a:ea typeface="黑体"/>
                <a:cs typeface="Arial"/>
              </a:rPr>
              <a:t>資料中心伺服器虛擬化</a:t>
            </a:r>
            <a:r>
              <a:rPr lang="en-US" altLang="zh-TW" sz="1400" b="1" dirty="0" smtClean="0">
                <a:latin typeface="+mn-lt"/>
                <a:ea typeface="黑体"/>
                <a:cs typeface="Arial"/>
              </a:rPr>
              <a:t>)</a:t>
            </a:r>
          </a:p>
          <a:p>
            <a:pPr lvl="2">
              <a:lnSpc>
                <a:spcPct val="70000"/>
              </a:lnSpc>
              <a:spcAft>
                <a:spcPts val="1800"/>
              </a:spcAft>
              <a:buFont typeface="Wingdings" charset="2"/>
              <a:buChar char="ü"/>
            </a:pPr>
            <a:r>
              <a:rPr lang="en-US" altLang="zh-TW" sz="1800" b="1" i="1" dirty="0" smtClean="0">
                <a:solidFill>
                  <a:srgbClr val="0000CC"/>
                </a:solidFill>
                <a:latin typeface="+mn-lt"/>
                <a:ea typeface="黑体"/>
                <a:cs typeface="Arial"/>
              </a:rPr>
              <a:t>Academic </a:t>
            </a:r>
            <a:r>
              <a:rPr lang="en-US" altLang="zh-TW" sz="1800" b="1" i="1" dirty="0" err="1" smtClean="0">
                <a:solidFill>
                  <a:srgbClr val="0000CC"/>
                </a:solidFill>
                <a:latin typeface="+mn-lt"/>
                <a:ea typeface="黑体"/>
                <a:cs typeface="Arial"/>
              </a:rPr>
              <a:t>vCenter</a:t>
            </a:r>
            <a:r>
              <a:rPr lang="en-US" altLang="zh-TW" sz="1800" b="1" i="1" dirty="0" smtClean="0">
                <a:solidFill>
                  <a:srgbClr val="0000CC"/>
                </a:solidFill>
                <a:latin typeface="+mn-lt"/>
                <a:ea typeface="黑体"/>
                <a:cs typeface="Arial"/>
              </a:rPr>
              <a:t> Operations Management Suite Standard </a:t>
            </a:r>
            <a:r>
              <a:rPr lang="en-US" altLang="zh-TW" sz="1800" b="1" dirty="0" smtClean="0">
                <a:solidFill>
                  <a:srgbClr val="0000CC"/>
                </a:solidFill>
                <a:latin typeface="+mn-lt"/>
                <a:ea typeface="黑体"/>
                <a:cs typeface="Arial"/>
              </a:rPr>
              <a:t/>
            </a:r>
            <a:br>
              <a:rPr lang="en-US" altLang="zh-TW" sz="1800" b="1" dirty="0" smtClean="0">
                <a:solidFill>
                  <a:srgbClr val="0000CC"/>
                </a:solidFill>
                <a:latin typeface="+mn-lt"/>
                <a:ea typeface="黑体"/>
                <a:cs typeface="Arial"/>
              </a:rPr>
            </a:br>
            <a:r>
              <a:rPr lang="en-US" altLang="zh-TW" sz="1400" b="1" dirty="0" smtClean="0">
                <a:latin typeface="+mn-lt"/>
                <a:ea typeface="黑体"/>
                <a:cs typeface="Arial"/>
              </a:rPr>
              <a:t>(</a:t>
            </a:r>
            <a:r>
              <a:rPr lang="zh-TW" altLang="en-US" sz="1400" b="1" dirty="0" smtClean="0">
                <a:latin typeface="+mn-lt"/>
                <a:ea typeface="黑体"/>
                <a:cs typeface="Arial"/>
              </a:rPr>
              <a:t>虛擬機的監控</a:t>
            </a:r>
            <a:r>
              <a:rPr lang="en-US" altLang="zh-TW" sz="1400" b="1" dirty="0" smtClean="0">
                <a:latin typeface="+mn-lt"/>
                <a:ea typeface="黑体"/>
                <a:cs typeface="Arial"/>
              </a:rPr>
              <a:t>,</a:t>
            </a:r>
            <a:r>
              <a:rPr lang="zh-TW" altLang="en-US" sz="1400" b="1" dirty="0" smtClean="0">
                <a:latin typeface="+mn-lt"/>
                <a:ea typeface="黑体"/>
                <a:cs typeface="Arial"/>
              </a:rPr>
              <a:t>管理及預測規劃。</a:t>
            </a:r>
            <a:r>
              <a:rPr lang="en-US" altLang="zh-TW" sz="1400" b="1" dirty="0" smtClean="0">
                <a:latin typeface="+mn-lt"/>
                <a:ea typeface="黑体"/>
                <a:cs typeface="Arial"/>
              </a:rPr>
              <a:t>)</a:t>
            </a:r>
          </a:p>
          <a:p>
            <a:pPr lvl="3">
              <a:lnSpc>
                <a:spcPct val="70000"/>
              </a:lnSpc>
              <a:spcAft>
                <a:spcPts val="1800"/>
              </a:spcAft>
              <a:buFont typeface="Arial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黑体"/>
                <a:cs typeface="Arial"/>
              </a:rPr>
              <a:t>Operations Dashboard– health monitoring and performance analytics</a:t>
            </a:r>
          </a:p>
          <a:p>
            <a:pPr lvl="3">
              <a:lnSpc>
                <a:spcPct val="70000"/>
              </a:lnSpc>
              <a:spcAft>
                <a:spcPts val="1800"/>
              </a:spcAft>
              <a:buFont typeface="Arial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黑体"/>
                <a:cs typeface="Arial"/>
              </a:rPr>
              <a:t>Capacity Management - planning and optimization</a:t>
            </a:r>
          </a:p>
          <a:p>
            <a:pPr lvl="2">
              <a:lnSpc>
                <a:spcPct val="70000"/>
              </a:lnSpc>
              <a:spcAft>
                <a:spcPts val="1800"/>
              </a:spcAft>
              <a:buFont typeface="Wingdings" charset="2"/>
              <a:buChar char="ü"/>
            </a:pPr>
            <a:r>
              <a:rPr lang="en-US" altLang="zh-TW" sz="1800" b="1" i="1" dirty="0" smtClean="0">
                <a:solidFill>
                  <a:srgbClr val="0000CC"/>
                </a:solidFill>
                <a:latin typeface="+mn-lt"/>
                <a:ea typeface="黑体"/>
                <a:cs typeface="Arial"/>
              </a:rPr>
              <a:t>Academic </a:t>
            </a:r>
            <a:r>
              <a:rPr lang="en-US" sz="1800" dirty="0" err="1" smtClean="0"/>
              <a:t>vRealize</a:t>
            </a:r>
            <a:r>
              <a:rPr lang="en-US" sz="1800" dirty="0" smtClean="0"/>
              <a:t> Automation Standard</a:t>
            </a:r>
            <a:endParaRPr lang="en-US" altLang="zh-TW" sz="1800" b="1" i="1" dirty="0" smtClean="0">
              <a:solidFill>
                <a:srgbClr val="0000CC"/>
              </a:solidFill>
              <a:latin typeface="+mn-lt"/>
              <a:ea typeface="黑体"/>
              <a:cs typeface="Arial"/>
            </a:endParaRPr>
          </a:p>
          <a:p>
            <a:pPr lvl="3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黑体"/>
                <a:cs typeface="Arial"/>
              </a:rPr>
              <a:t>Infrastructure provisioning and management</a:t>
            </a:r>
          </a:p>
          <a:p>
            <a:pPr lvl="2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US" altLang="zh-TW" sz="1800" b="1" i="1" dirty="0" smtClean="0">
                <a:solidFill>
                  <a:srgbClr val="0000CC"/>
                </a:solidFill>
                <a:latin typeface="+mn-lt"/>
                <a:ea typeface="黑体"/>
                <a:cs typeface="Arial"/>
              </a:rPr>
              <a:t>Academic </a:t>
            </a:r>
            <a:r>
              <a:rPr lang="en-US" altLang="zh-TW" sz="1800" b="1" i="1" dirty="0" err="1" smtClean="0">
                <a:solidFill>
                  <a:srgbClr val="0000CC"/>
                </a:solidFill>
                <a:latin typeface="+mn-lt"/>
                <a:ea typeface="黑体"/>
                <a:cs typeface="Arial"/>
              </a:rPr>
              <a:t>vCloud</a:t>
            </a:r>
            <a:r>
              <a:rPr lang="en-US" altLang="zh-TW" sz="1800" b="1" i="1" dirty="0" smtClean="0">
                <a:solidFill>
                  <a:srgbClr val="0000CC"/>
                </a:solidFill>
                <a:latin typeface="+mn-lt"/>
                <a:ea typeface="黑体"/>
                <a:cs typeface="Arial"/>
              </a:rPr>
              <a:t> </a:t>
            </a:r>
            <a:r>
              <a:rPr lang="zh-TW" altLang="en-US" sz="1800" b="1" i="1" dirty="0" smtClean="0">
                <a:solidFill>
                  <a:srgbClr val="0000CC"/>
                </a:solidFill>
                <a:latin typeface="+mn-lt"/>
                <a:ea typeface="黑体"/>
                <a:cs typeface="Arial"/>
              </a:rPr>
              <a:t> </a:t>
            </a:r>
            <a:r>
              <a:rPr lang="en-US" altLang="zh-TW" sz="1800" b="1" i="1" dirty="0" smtClean="0">
                <a:solidFill>
                  <a:srgbClr val="0000CC"/>
                </a:solidFill>
                <a:latin typeface="+mn-lt"/>
                <a:ea typeface="黑体"/>
                <a:cs typeface="Arial"/>
              </a:rPr>
              <a:t>Director </a:t>
            </a:r>
          </a:p>
          <a:p>
            <a:pPr marL="457200" lvl="2" indent="0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altLang="zh-TW" sz="1400" b="1" dirty="0" smtClean="0">
                <a:latin typeface="+mn-lt"/>
                <a:ea typeface="黑体"/>
                <a:cs typeface="Arial"/>
              </a:rPr>
              <a:t>   (</a:t>
            </a:r>
            <a:r>
              <a:rPr lang="en-US" altLang="zh-TW" sz="1400" b="1" dirty="0" err="1" smtClean="0">
                <a:latin typeface="+mn-lt"/>
                <a:ea typeface="黑体"/>
                <a:cs typeface="Arial"/>
              </a:rPr>
              <a:t>vCloud</a:t>
            </a:r>
            <a:r>
              <a:rPr lang="en-US" altLang="zh-TW" sz="1400" b="1" dirty="0" smtClean="0">
                <a:latin typeface="+mn-lt"/>
                <a:ea typeface="黑体"/>
                <a:cs typeface="Arial"/>
              </a:rPr>
              <a:t> director:</a:t>
            </a:r>
            <a:r>
              <a:rPr lang="zh-TW" altLang="en-US" sz="1400" b="1" dirty="0" smtClean="0">
                <a:latin typeface="+mn-lt"/>
                <a:ea typeface="黑体"/>
                <a:cs typeface="Arial"/>
              </a:rPr>
              <a:t>服務分級</a:t>
            </a:r>
            <a:r>
              <a:rPr lang="zh-TW" altLang="zh-TW" sz="1400" b="1" dirty="0" smtClean="0">
                <a:latin typeface="+mn-lt"/>
                <a:ea typeface="黑体"/>
                <a:cs typeface="Arial"/>
              </a:rPr>
              <a:t>。</a:t>
            </a:r>
            <a:r>
              <a:rPr lang="en-US" altLang="zh-TW" sz="1400" b="1" dirty="0" smtClean="0">
                <a:latin typeface="+mn-lt"/>
                <a:ea typeface="黑体"/>
                <a:cs typeface="Arial"/>
              </a:rPr>
              <a:t>)</a:t>
            </a:r>
          </a:p>
          <a:p>
            <a:pPr lvl="2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US" altLang="zh-TW" sz="1800" b="1" i="1" dirty="0" smtClean="0">
                <a:solidFill>
                  <a:srgbClr val="0000CC"/>
                </a:solidFill>
                <a:latin typeface="+mn-lt"/>
                <a:ea typeface="黑体"/>
                <a:cs typeface="Arial"/>
              </a:rPr>
              <a:t>Academic </a:t>
            </a:r>
            <a:r>
              <a:rPr lang="en-US" altLang="zh-TW" sz="1800" b="1" i="1" dirty="0" err="1" smtClean="0">
                <a:solidFill>
                  <a:srgbClr val="0000CC"/>
                </a:solidFill>
                <a:latin typeface="+mn-lt"/>
                <a:ea typeface="黑体"/>
                <a:cs typeface="Arial"/>
              </a:rPr>
              <a:t>vCloud</a:t>
            </a:r>
            <a:r>
              <a:rPr lang="en-US" altLang="zh-TW" sz="1800" b="1" i="1" dirty="0" smtClean="0">
                <a:solidFill>
                  <a:srgbClr val="0000CC"/>
                </a:solidFill>
                <a:latin typeface="+mn-lt"/>
                <a:ea typeface="黑体"/>
                <a:cs typeface="Arial"/>
              </a:rPr>
              <a:t> Networking and Security</a:t>
            </a:r>
            <a:r>
              <a:rPr lang="zh-TW" altLang="en-US" sz="1400" b="1" i="1" dirty="0" smtClean="0">
                <a:solidFill>
                  <a:srgbClr val="0000CC"/>
                </a:solidFill>
                <a:latin typeface="+mn-lt"/>
                <a:ea typeface="黑体"/>
                <a:cs typeface="Arial"/>
              </a:rPr>
              <a:t> </a:t>
            </a:r>
            <a:r>
              <a:rPr lang="en-US" altLang="zh-TW" sz="1400" b="1" dirty="0" smtClean="0">
                <a:solidFill>
                  <a:srgbClr val="002060"/>
                </a:solidFill>
                <a:latin typeface="+mn-lt"/>
                <a:ea typeface="黑体"/>
                <a:cs typeface="Arial"/>
              </a:rPr>
              <a:t>(</a:t>
            </a:r>
            <a:r>
              <a:rPr lang="zh-TW" altLang="en-US" sz="1400" b="1" dirty="0" smtClean="0">
                <a:solidFill>
                  <a:srgbClr val="002060"/>
                </a:solidFill>
                <a:latin typeface="+mn-lt"/>
                <a:ea typeface="黑体"/>
                <a:cs typeface="Arial"/>
              </a:rPr>
              <a:t>保障虛擬架構安全</a:t>
            </a:r>
            <a:r>
              <a:rPr lang="en-US" altLang="zh-TW" sz="1400" b="1" dirty="0" smtClean="0">
                <a:solidFill>
                  <a:srgbClr val="002060"/>
                </a:solidFill>
                <a:latin typeface="+mn-lt"/>
                <a:ea typeface="黑体"/>
                <a:cs typeface="Arial"/>
              </a:rPr>
              <a:t>)</a:t>
            </a:r>
          </a:p>
          <a:p>
            <a:pPr lvl="1">
              <a:lnSpc>
                <a:spcPct val="70000"/>
              </a:lnSpc>
              <a:spcAft>
                <a:spcPts val="1800"/>
              </a:spcAft>
              <a:buFont typeface="Wingdings" pitchFamily="2" charset="2"/>
              <a:buChar char="§"/>
            </a:pPr>
            <a:r>
              <a:rPr lang="en-US" altLang="zh-TW" b="1" dirty="0" smtClean="0">
                <a:solidFill>
                  <a:srgbClr val="0000CC"/>
                </a:solidFill>
                <a:latin typeface="+mn-lt"/>
                <a:ea typeface="黑体"/>
                <a:cs typeface="Arial"/>
              </a:rPr>
              <a:t>Academic </a:t>
            </a:r>
            <a:r>
              <a:rPr lang="en-US" altLang="zh-TW" b="1" dirty="0" err="1" smtClean="0">
                <a:solidFill>
                  <a:srgbClr val="0000CC"/>
                </a:solidFill>
                <a:latin typeface="+mn-lt"/>
                <a:ea typeface="黑体"/>
                <a:cs typeface="Arial"/>
              </a:rPr>
              <a:t>vCenter</a:t>
            </a:r>
            <a:r>
              <a:rPr lang="en-US" altLang="zh-TW" b="1" dirty="0" smtClean="0">
                <a:solidFill>
                  <a:srgbClr val="0000CC"/>
                </a:solidFill>
                <a:latin typeface="+mn-lt"/>
                <a:ea typeface="黑体"/>
                <a:cs typeface="Arial"/>
              </a:rPr>
              <a:t> Server  Standard</a:t>
            </a:r>
            <a:r>
              <a:rPr lang="en-US" altLang="zh-TW" sz="1400" b="1" dirty="0" smtClean="0">
                <a:solidFill>
                  <a:srgbClr val="0000CC"/>
                </a:solidFill>
                <a:latin typeface="+mn-lt"/>
                <a:ea typeface="黑体"/>
                <a:cs typeface="Arial"/>
              </a:rPr>
              <a:t> </a:t>
            </a:r>
            <a:r>
              <a:rPr lang="en-US" altLang="zh-TW" sz="1400" b="1" dirty="0" smtClean="0">
                <a:solidFill>
                  <a:srgbClr val="002060"/>
                </a:solidFill>
                <a:latin typeface="+mn-lt"/>
                <a:ea typeface="黑体"/>
                <a:cs typeface="Arial"/>
              </a:rPr>
              <a:t>(</a:t>
            </a:r>
            <a:r>
              <a:rPr lang="zh-TW" altLang="en-US" sz="1400" b="1" dirty="0" smtClean="0">
                <a:solidFill>
                  <a:srgbClr val="002060"/>
                </a:solidFill>
                <a:latin typeface="+mn-lt"/>
                <a:ea typeface="黑体"/>
                <a:cs typeface="Arial"/>
              </a:rPr>
              <a:t>基礎管理</a:t>
            </a:r>
            <a:r>
              <a:rPr lang="en-US" altLang="zh-TW" sz="1400" b="1" dirty="0" smtClean="0">
                <a:solidFill>
                  <a:srgbClr val="002060"/>
                </a:solidFill>
                <a:latin typeface="+mn-lt"/>
                <a:ea typeface="黑体"/>
                <a:cs typeface="Arial"/>
              </a:rPr>
              <a:t>,</a:t>
            </a:r>
            <a:r>
              <a:rPr lang="zh-TW" altLang="zh-TW" sz="1400" b="1" dirty="0" smtClean="0">
                <a:solidFill>
                  <a:srgbClr val="002060"/>
                </a:solidFill>
                <a:latin typeface="+mn-lt"/>
                <a:ea typeface="黑体"/>
                <a:cs typeface="Arial"/>
              </a:rPr>
              <a:t>可集中管理 </a:t>
            </a:r>
            <a:r>
              <a:rPr lang="en-US" altLang="zh-TW" sz="1400" b="1" dirty="0" smtClean="0">
                <a:solidFill>
                  <a:srgbClr val="002060"/>
                </a:solidFill>
                <a:latin typeface="+mn-lt"/>
                <a:ea typeface="黑体"/>
                <a:cs typeface="Arial"/>
                <a:hlinkClick r:id="rId3"/>
              </a:rPr>
              <a:t>vSphere </a:t>
            </a:r>
            <a:r>
              <a:rPr lang="zh-TW" altLang="zh-TW" sz="1400" b="1" dirty="0" smtClean="0">
                <a:solidFill>
                  <a:srgbClr val="002060"/>
                </a:solidFill>
                <a:latin typeface="+mn-lt"/>
                <a:ea typeface="黑体"/>
                <a:cs typeface="Arial"/>
              </a:rPr>
              <a:t>環境</a:t>
            </a:r>
            <a:r>
              <a:rPr lang="en-US" altLang="zh-TW" sz="1400" b="1" dirty="0" smtClean="0">
                <a:solidFill>
                  <a:srgbClr val="002060"/>
                </a:solidFill>
                <a:latin typeface="+mn-lt"/>
                <a:ea typeface="黑体"/>
                <a:cs typeface="Arial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60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76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mylearn.vmware.com</a:t>
            </a:r>
            <a:r>
              <a:rPr lang="en-US" dirty="0" smtClean="0"/>
              <a:t>/portals/certification/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52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41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33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573024"/>
            <a:ext cx="9144000" cy="6284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26720"/>
            <a:ext cx="6858000" cy="109728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6858000" cy="6858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312819" y="6074829"/>
            <a:ext cx="1373087" cy="216433"/>
            <a:chOff x="-84138" y="5622925"/>
            <a:chExt cx="4330701" cy="682626"/>
          </a:xfrm>
          <a:solidFill>
            <a:srgbClr val="FFFFFF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6934200" y="6505956"/>
            <a:ext cx="1751706" cy="1996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700" dirty="0" smtClean="0">
                <a:solidFill>
                  <a:schemeClr val="bg1"/>
                </a:solidFill>
              </a:rPr>
              <a:t>© 2014</a:t>
            </a:r>
            <a:r>
              <a:rPr lang="en-US" sz="700" baseline="0" dirty="0" smtClean="0">
                <a:solidFill>
                  <a:schemeClr val="bg1"/>
                </a:solidFill>
              </a:rPr>
              <a:t> VMware Inc. All rights reserved.</a:t>
            </a:r>
            <a:endParaRPr lang="en-US" sz="7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309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tric 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295401" y="4740499"/>
            <a:ext cx="3048000" cy="1415602"/>
          </a:xfrm>
        </p:spPr>
        <p:txBody>
          <a:bodyPr anchor="ctr"/>
          <a:lstStyle>
            <a:lvl1pPr marL="3175" indent="0" algn="r">
              <a:spcBef>
                <a:spcPts val="0"/>
              </a:spcBef>
              <a:buNone/>
              <a:defRPr sz="8800">
                <a:solidFill>
                  <a:schemeClr val="accent3">
                    <a:lumMod val="50000"/>
                  </a:schemeClr>
                </a:solidFill>
              </a:defRPr>
            </a:lvl1pPr>
            <a:lvl2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2pPr>
            <a:lvl3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3pPr>
            <a:lvl4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4pPr>
            <a:lvl5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5pPr>
            <a:lvl6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6pPr>
            <a:lvl7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7pPr>
            <a:lvl8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8pPr>
            <a:lvl9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XX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0" y="4740499"/>
            <a:ext cx="3383280" cy="1415602"/>
          </a:xfrm>
        </p:spPr>
        <p:txBody>
          <a:bodyPr anchor="ctr"/>
          <a:lstStyle>
            <a:lvl1pPr marL="3175" indent="0">
              <a:spcBef>
                <a:spcPts val="0"/>
              </a:spcBef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  <a:lvl6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6pPr>
            <a:lvl7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7pPr>
            <a:lvl8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8pPr>
            <a:lvl9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48524" y="6446044"/>
            <a:ext cx="1099793" cy="173355"/>
            <a:chOff x="-84138" y="5622925"/>
            <a:chExt cx="4330701" cy="682626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3962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3192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371600"/>
            <a:ext cx="393192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68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3931920" cy="639762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3931920" cy="3962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371600"/>
            <a:ext cx="3931920" cy="639762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057400"/>
            <a:ext cx="3931920" cy="3962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0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36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19200"/>
            <a:ext cx="82296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956201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0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800" b="1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5943600" cy="464819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200" y="1371600"/>
            <a:ext cx="2133600" cy="4648199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41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800" b="1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71600"/>
            <a:ext cx="9144000" cy="3429000"/>
          </a:xfrm>
        </p:spPr>
        <p:txBody>
          <a:bodyPr tIns="36576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953000"/>
            <a:ext cx="8229600" cy="1066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99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800" b="1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71600"/>
            <a:ext cx="4504872" cy="3429000"/>
          </a:xfrm>
        </p:spPr>
        <p:txBody>
          <a:bodyPr tIns="36576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36" y="4953000"/>
            <a:ext cx="3581400" cy="1066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639128" y="1371600"/>
            <a:ext cx="4504872" cy="3429000"/>
          </a:xfrm>
        </p:spPr>
        <p:txBody>
          <a:bodyPr tIns="36576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 smtClean="0"/>
              <a:t>Drag picture to placeholder or click icon to add</a:t>
            </a:r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>
          <a:xfrm>
            <a:off x="5105400" y="4953000"/>
            <a:ext cx="3581400" cy="1066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7431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800" b="1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71600"/>
            <a:ext cx="2971800" cy="3429000"/>
          </a:xfrm>
        </p:spPr>
        <p:txBody>
          <a:bodyPr tIns="36576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953000"/>
            <a:ext cx="2057400" cy="1066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3086100" y="1371600"/>
            <a:ext cx="2971800" cy="3429000"/>
          </a:xfrm>
        </p:spPr>
        <p:txBody>
          <a:bodyPr tIns="36576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 smtClean="0"/>
              <a:t>Drag picture to placeholder or click icon to add</a:t>
            </a:r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>
          <a:xfrm>
            <a:off x="3543300" y="4953000"/>
            <a:ext cx="2057400" cy="1066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6172200" y="1371600"/>
            <a:ext cx="2971800" cy="3429000"/>
          </a:xfrm>
        </p:spPr>
        <p:txBody>
          <a:bodyPr tIns="36576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 smtClean="0"/>
              <a:t>Drag picture to placeholder or click icon to add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6"/>
          </p:nvPr>
        </p:nvSpPr>
        <p:spPr>
          <a:xfrm>
            <a:off x="6629400" y="4953000"/>
            <a:ext cx="2057400" cy="1066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4652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resenter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573024"/>
            <a:ext cx="9144000" cy="6284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26720"/>
            <a:ext cx="6858000" cy="109728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6858000" cy="6858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2743200" cy="228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8pPr>
          </a:lstStyle>
          <a:p>
            <a:pPr lvl="0"/>
            <a:r>
              <a:rPr lang="en-US" dirty="0" smtClean="0"/>
              <a:t>Click to add presenter’s name 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81068"/>
            <a:ext cx="2743200" cy="228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8pPr>
          </a:lstStyle>
          <a:p>
            <a:pPr lvl="0"/>
            <a:r>
              <a:rPr lang="en-US" dirty="0" smtClean="0"/>
              <a:t>Click to add date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312819" y="6074829"/>
            <a:ext cx="1373087" cy="216433"/>
            <a:chOff x="-84138" y="5622925"/>
            <a:chExt cx="4330701" cy="682626"/>
          </a:xfrm>
          <a:solidFill>
            <a:srgbClr val="FFFFFF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Box 3"/>
          <p:cNvSpPr txBox="1"/>
          <p:nvPr userDrawn="1"/>
        </p:nvSpPr>
        <p:spPr>
          <a:xfrm>
            <a:off x="6934200" y="6505956"/>
            <a:ext cx="1751706" cy="1996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700" dirty="0" smtClean="0">
                <a:solidFill>
                  <a:schemeClr val="bg1"/>
                </a:solidFill>
              </a:rPr>
              <a:t>© 2014</a:t>
            </a:r>
            <a:r>
              <a:rPr lang="en-US" sz="700" baseline="0" dirty="0" smtClean="0">
                <a:solidFill>
                  <a:schemeClr val="bg1"/>
                </a:solidFill>
              </a:rPr>
              <a:t> VMware Inc. All rights reserved.</a:t>
            </a:r>
            <a:endParaRPr lang="en-US" sz="7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138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ustom Section Header">
    <p:bg bwMode="ltGray"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 bwMode="ltGray">
          <a:xfrm>
            <a:off x="0" y="0"/>
            <a:ext cx="9154736" cy="6867797"/>
            <a:chOff x="0" y="0"/>
            <a:chExt cx="9154736" cy="686779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0" y="0"/>
              <a:ext cx="6409944" cy="686779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3457935" y="856"/>
              <a:ext cx="5696801" cy="3154680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 bwMode="ltGray">
            <a:xfrm>
              <a:off x="448524" y="6446044"/>
              <a:ext cx="1099793" cy="173355"/>
              <a:chOff x="-84138" y="5622925"/>
              <a:chExt cx="4330701" cy="682626"/>
            </a:xfrm>
          </p:grpSpPr>
          <p:sp>
            <p:nvSpPr>
              <p:cNvPr id="6" name="Freeform 6"/>
              <p:cNvSpPr>
                <a:spLocks/>
              </p:cNvSpPr>
              <p:nvPr/>
            </p:nvSpPr>
            <p:spPr bwMode="ltGray">
              <a:xfrm>
                <a:off x="1589088" y="5649913"/>
                <a:ext cx="914400" cy="647700"/>
              </a:xfrm>
              <a:custGeom>
                <a:avLst/>
                <a:gdLst>
                  <a:gd name="T0" fmla="*/ 52 w 243"/>
                  <a:gd name="T1" fmla="*/ 159 h 170"/>
                  <a:gd name="T2" fmla="*/ 2 w 243"/>
                  <a:gd name="T3" fmla="*/ 19 h 170"/>
                  <a:gd name="T4" fmla="*/ 0 w 243"/>
                  <a:gd name="T5" fmla="*/ 12 h 170"/>
                  <a:gd name="T6" fmla="*/ 13 w 243"/>
                  <a:gd name="T7" fmla="*/ 0 h 170"/>
                  <a:gd name="T8" fmla="*/ 25 w 243"/>
                  <a:gd name="T9" fmla="*/ 11 h 170"/>
                  <a:gd name="T10" fmla="*/ 67 w 243"/>
                  <a:gd name="T11" fmla="*/ 131 h 170"/>
                  <a:gd name="T12" fmla="*/ 109 w 243"/>
                  <a:gd name="T13" fmla="*/ 10 h 170"/>
                  <a:gd name="T14" fmla="*/ 121 w 243"/>
                  <a:gd name="T15" fmla="*/ 0 h 170"/>
                  <a:gd name="T16" fmla="*/ 122 w 243"/>
                  <a:gd name="T17" fmla="*/ 0 h 170"/>
                  <a:gd name="T18" fmla="*/ 135 w 243"/>
                  <a:gd name="T19" fmla="*/ 10 h 170"/>
                  <a:gd name="T20" fmla="*/ 177 w 243"/>
                  <a:gd name="T21" fmla="*/ 131 h 170"/>
                  <a:gd name="T22" fmla="*/ 219 w 243"/>
                  <a:gd name="T23" fmla="*/ 10 h 170"/>
                  <a:gd name="T24" fmla="*/ 231 w 243"/>
                  <a:gd name="T25" fmla="*/ 0 h 170"/>
                  <a:gd name="T26" fmla="*/ 243 w 243"/>
                  <a:gd name="T27" fmla="*/ 12 h 170"/>
                  <a:gd name="T28" fmla="*/ 241 w 243"/>
                  <a:gd name="T29" fmla="*/ 19 h 170"/>
                  <a:gd name="T30" fmla="*/ 191 w 243"/>
                  <a:gd name="T31" fmla="*/ 159 h 170"/>
                  <a:gd name="T32" fmla="*/ 177 w 243"/>
                  <a:gd name="T33" fmla="*/ 170 h 170"/>
                  <a:gd name="T34" fmla="*/ 176 w 243"/>
                  <a:gd name="T35" fmla="*/ 170 h 170"/>
                  <a:gd name="T36" fmla="*/ 163 w 243"/>
                  <a:gd name="T37" fmla="*/ 159 h 170"/>
                  <a:gd name="T38" fmla="*/ 122 w 243"/>
                  <a:gd name="T39" fmla="*/ 40 h 170"/>
                  <a:gd name="T40" fmla="*/ 80 w 243"/>
                  <a:gd name="T41" fmla="*/ 159 h 170"/>
                  <a:gd name="T42" fmla="*/ 66 w 243"/>
                  <a:gd name="T43" fmla="*/ 170 h 170"/>
                  <a:gd name="T44" fmla="*/ 66 w 243"/>
                  <a:gd name="T45" fmla="*/ 170 h 170"/>
                  <a:gd name="T46" fmla="*/ 52 w 243"/>
                  <a:gd name="T47" fmla="*/ 159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43" h="170">
                    <a:moveTo>
                      <a:pt x="52" y="159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7"/>
                      <a:pt x="0" y="14"/>
                      <a:pt x="0" y="12"/>
                    </a:cubicBezTo>
                    <a:cubicBezTo>
                      <a:pt x="0" y="6"/>
                      <a:pt x="5" y="0"/>
                      <a:pt x="13" y="0"/>
                    </a:cubicBezTo>
                    <a:cubicBezTo>
                      <a:pt x="19" y="0"/>
                      <a:pt x="23" y="4"/>
                      <a:pt x="25" y="11"/>
                    </a:cubicBezTo>
                    <a:cubicBezTo>
                      <a:pt x="67" y="131"/>
                      <a:pt x="67" y="131"/>
                      <a:pt x="67" y="131"/>
                    </a:cubicBezTo>
                    <a:cubicBezTo>
                      <a:pt x="109" y="10"/>
                      <a:pt x="109" y="10"/>
                      <a:pt x="109" y="10"/>
                    </a:cubicBezTo>
                    <a:cubicBezTo>
                      <a:pt x="111" y="4"/>
                      <a:pt x="114" y="0"/>
                      <a:pt x="121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9" y="0"/>
                      <a:pt x="133" y="4"/>
                      <a:pt x="135" y="10"/>
                    </a:cubicBezTo>
                    <a:cubicBezTo>
                      <a:pt x="177" y="131"/>
                      <a:pt x="177" y="131"/>
                      <a:pt x="177" y="131"/>
                    </a:cubicBezTo>
                    <a:cubicBezTo>
                      <a:pt x="219" y="10"/>
                      <a:pt x="219" y="10"/>
                      <a:pt x="219" y="10"/>
                    </a:cubicBezTo>
                    <a:cubicBezTo>
                      <a:pt x="221" y="5"/>
                      <a:pt x="224" y="0"/>
                      <a:pt x="231" y="0"/>
                    </a:cubicBezTo>
                    <a:cubicBezTo>
                      <a:pt x="238" y="0"/>
                      <a:pt x="243" y="6"/>
                      <a:pt x="243" y="12"/>
                    </a:cubicBezTo>
                    <a:cubicBezTo>
                      <a:pt x="243" y="14"/>
                      <a:pt x="242" y="17"/>
                      <a:pt x="241" y="19"/>
                    </a:cubicBezTo>
                    <a:cubicBezTo>
                      <a:pt x="191" y="159"/>
                      <a:pt x="191" y="159"/>
                      <a:pt x="191" y="159"/>
                    </a:cubicBezTo>
                    <a:cubicBezTo>
                      <a:pt x="188" y="166"/>
                      <a:pt x="183" y="170"/>
                      <a:pt x="177" y="170"/>
                    </a:cubicBezTo>
                    <a:cubicBezTo>
                      <a:pt x="176" y="170"/>
                      <a:pt x="176" y="170"/>
                      <a:pt x="176" y="170"/>
                    </a:cubicBezTo>
                    <a:cubicBezTo>
                      <a:pt x="170" y="170"/>
                      <a:pt x="165" y="166"/>
                      <a:pt x="163" y="159"/>
                    </a:cubicBezTo>
                    <a:cubicBezTo>
                      <a:pt x="122" y="40"/>
                      <a:pt x="122" y="40"/>
                      <a:pt x="122" y="40"/>
                    </a:cubicBezTo>
                    <a:cubicBezTo>
                      <a:pt x="80" y="159"/>
                      <a:pt x="80" y="159"/>
                      <a:pt x="80" y="159"/>
                    </a:cubicBezTo>
                    <a:cubicBezTo>
                      <a:pt x="78" y="166"/>
                      <a:pt x="73" y="170"/>
                      <a:pt x="66" y="170"/>
                    </a:cubicBezTo>
                    <a:cubicBezTo>
                      <a:pt x="66" y="170"/>
                      <a:pt x="66" y="170"/>
                      <a:pt x="66" y="170"/>
                    </a:cubicBezTo>
                    <a:cubicBezTo>
                      <a:pt x="60" y="170"/>
                      <a:pt x="55" y="166"/>
                      <a:pt x="52" y="159"/>
                    </a:cubicBezTo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Freeform 7"/>
              <p:cNvSpPr>
                <a:spLocks/>
              </p:cNvSpPr>
              <p:nvPr/>
            </p:nvSpPr>
            <p:spPr bwMode="ltGray">
              <a:xfrm>
                <a:off x="3163888" y="5649913"/>
                <a:ext cx="354013" cy="647700"/>
              </a:xfrm>
              <a:custGeom>
                <a:avLst/>
                <a:gdLst>
                  <a:gd name="T0" fmla="*/ 0 w 94"/>
                  <a:gd name="T1" fmla="*/ 13 h 170"/>
                  <a:gd name="T2" fmla="*/ 12 w 94"/>
                  <a:gd name="T3" fmla="*/ 0 h 170"/>
                  <a:gd name="T4" fmla="*/ 24 w 94"/>
                  <a:gd name="T5" fmla="*/ 13 h 170"/>
                  <a:gd name="T6" fmla="*/ 24 w 94"/>
                  <a:gd name="T7" fmla="*/ 41 h 170"/>
                  <a:gd name="T8" fmla="*/ 82 w 94"/>
                  <a:gd name="T9" fmla="*/ 0 h 170"/>
                  <a:gd name="T10" fmla="*/ 94 w 94"/>
                  <a:gd name="T11" fmla="*/ 13 h 170"/>
                  <a:gd name="T12" fmla="*/ 83 w 94"/>
                  <a:gd name="T13" fmla="*/ 25 h 170"/>
                  <a:gd name="T14" fmla="*/ 24 w 94"/>
                  <a:gd name="T15" fmla="*/ 101 h 170"/>
                  <a:gd name="T16" fmla="*/ 24 w 94"/>
                  <a:gd name="T17" fmla="*/ 157 h 170"/>
                  <a:gd name="T18" fmla="*/ 12 w 94"/>
                  <a:gd name="T19" fmla="*/ 170 h 170"/>
                  <a:gd name="T20" fmla="*/ 0 w 94"/>
                  <a:gd name="T21" fmla="*/ 157 h 170"/>
                  <a:gd name="T22" fmla="*/ 0 w 94"/>
                  <a:gd name="T23" fmla="*/ 1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170">
                    <a:moveTo>
                      <a:pt x="0" y="13"/>
                    </a:moveTo>
                    <a:cubicBezTo>
                      <a:pt x="0" y="6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37" y="13"/>
                      <a:pt x="64" y="0"/>
                      <a:pt x="82" y="0"/>
                    </a:cubicBezTo>
                    <a:cubicBezTo>
                      <a:pt x="89" y="0"/>
                      <a:pt x="94" y="6"/>
                      <a:pt x="94" y="13"/>
                    </a:cubicBezTo>
                    <a:cubicBezTo>
                      <a:pt x="94" y="20"/>
                      <a:pt x="89" y="24"/>
                      <a:pt x="83" y="25"/>
                    </a:cubicBezTo>
                    <a:cubicBezTo>
                      <a:pt x="51" y="29"/>
                      <a:pt x="24" y="53"/>
                      <a:pt x="24" y="101"/>
                    </a:cubicBezTo>
                    <a:cubicBezTo>
                      <a:pt x="24" y="157"/>
                      <a:pt x="24" y="157"/>
                      <a:pt x="24" y="157"/>
                    </a:cubicBezTo>
                    <a:cubicBezTo>
                      <a:pt x="24" y="164"/>
                      <a:pt x="19" y="170"/>
                      <a:pt x="12" y="170"/>
                    </a:cubicBezTo>
                    <a:cubicBezTo>
                      <a:pt x="5" y="170"/>
                      <a:pt x="0" y="164"/>
                      <a:pt x="0" y="157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8"/>
              <p:cNvSpPr>
                <a:spLocks noEditPoints="1"/>
              </p:cNvSpPr>
              <p:nvPr/>
            </p:nvSpPr>
            <p:spPr bwMode="ltGray">
              <a:xfrm>
                <a:off x="3509963" y="5649913"/>
                <a:ext cx="579438" cy="655638"/>
              </a:xfrm>
              <a:custGeom>
                <a:avLst/>
                <a:gdLst>
                  <a:gd name="T0" fmla="*/ 129 w 154"/>
                  <a:gd name="T1" fmla="*/ 76 h 172"/>
                  <a:gd name="T2" fmla="*/ 77 w 154"/>
                  <a:gd name="T3" fmla="*/ 21 h 172"/>
                  <a:gd name="T4" fmla="*/ 25 w 154"/>
                  <a:gd name="T5" fmla="*/ 76 h 172"/>
                  <a:gd name="T6" fmla="*/ 129 w 154"/>
                  <a:gd name="T7" fmla="*/ 76 h 172"/>
                  <a:gd name="T8" fmla="*/ 81 w 154"/>
                  <a:gd name="T9" fmla="*/ 172 h 172"/>
                  <a:gd name="T10" fmla="*/ 0 w 154"/>
                  <a:gd name="T11" fmla="*/ 86 h 172"/>
                  <a:gd name="T12" fmla="*/ 0 w 154"/>
                  <a:gd name="T13" fmla="*/ 85 h 172"/>
                  <a:gd name="T14" fmla="*/ 78 w 154"/>
                  <a:gd name="T15" fmla="*/ 0 h 172"/>
                  <a:gd name="T16" fmla="*/ 154 w 154"/>
                  <a:gd name="T17" fmla="*/ 83 h 172"/>
                  <a:gd name="T18" fmla="*/ 142 w 154"/>
                  <a:gd name="T19" fmla="*/ 95 h 172"/>
                  <a:gd name="T20" fmla="*/ 25 w 154"/>
                  <a:gd name="T21" fmla="*/ 95 h 172"/>
                  <a:gd name="T22" fmla="*/ 82 w 154"/>
                  <a:gd name="T23" fmla="*/ 150 h 172"/>
                  <a:gd name="T24" fmla="*/ 129 w 154"/>
                  <a:gd name="T25" fmla="*/ 131 h 172"/>
                  <a:gd name="T26" fmla="*/ 136 w 154"/>
                  <a:gd name="T27" fmla="*/ 128 h 172"/>
                  <a:gd name="T28" fmla="*/ 146 w 154"/>
                  <a:gd name="T29" fmla="*/ 139 h 172"/>
                  <a:gd name="T30" fmla="*/ 142 w 154"/>
                  <a:gd name="T31" fmla="*/ 147 h 172"/>
                  <a:gd name="T32" fmla="*/ 81 w 154"/>
                  <a:gd name="T33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4" h="172">
                    <a:moveTo>
                      <a:pt x="129" y="76"/>
                    </a:moveTo>
                    <a:cubicBezTo>
                      <a:pt x="127" y="47"/>
                      <a:pt x="110" y="21"/>
                      <a:pt x="77" y="21"/>
                    </a:cubicBezTo>
                    <a:cubicBezTo>
                      <a:pt x="49" y="21"/>
                      <a:pt x="28" y="44"/>
                      <a:pt x="25" y="76"/>
                    </a:cubicBezTo>
                    <a:lnTo>
                      <a:pt x="129" y="76"/>
                    </a:lnTo>
                    <a:close/>
                    <a:moveTo>
                      <a:pt x="81" y="172"/>
                    </a:moveTo>
                    <a:cubicBezTo>
                      <a:pt x="36" y="172"/>
                      <a:pt x="0" y="137"/>
                      <a:pt x="0" y="8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38"/>
                      <a:pt x="33" y="0"/>
                      <a:pt x="78" y="0"/>
                    </a:cubicBezTo>
                    <a:cubicBezTo>
                      <a:pt x="126" y="0"/>
                      <a:pt x="154" y="40"/>
                      <a:pt x="154" y="83"/>
                    </a:cubicBezTo>
                    <a:cubicBezTo>
                      <a:pt x="154" y="90"/>
                      <a:pt x="148" y="95"/>
                      <a:pt x="142" y="95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8" y="130"/>
                      <a:pt x="53" y="150"/>
                      <a:pt x="82" y="150"/>
                    </a:cubicBezTo>
                    <a:cubicBezTo>
                      <a:pt x="102" y="150"/>
                      <a:pt x="117" y="142"/>
                      <a:pt x="129" y="131"/>
                    </a:cubicBezTo>
                    <a:cubicBezTo>
                      <a:pt x="131" y="130"/>
                      <a:pt x="133" y="128"/>
                      <a:pt x="136" y="128"/>
                    </a:cubicBezTo>
                    <a:cubicBezTo>
                      <a:pt x="142" y="128"/>
                      <a:pt x="146" y="133"/>
                      <a:pt x="146" y="139"/>
                    </a:cubicBezTo>
                    <a:cubicBezTo>
                      <a:pt x="146" y="142"/>
                      <a:pt x="145" y="145"/>
                      <a:pt x="142" y="147"/>
                    </a:cubicBezTo>
                    <a:cubicBezTo>
                      <a:pt x="127" y="162"/>
                      <a:pt x="109" y="172"/>
                      <a:pt x="81" y="172"/>
                    </a:cubicBezTo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ltGray">
              <a:xfrm>
                <a:off x="2503488" y="5649913"/>
                <a:ext cx="547688" cy="655638"/>
              </a:xfrm>
              <a:custGeom>
                <a:avLst/>
                <a:gdLst>
                  <a:gd name="T0" fmla="*/ 122 w 146"/>
                  <a:gd name="T1" fmla="*/ 107 h 172"/>
                  <a:gd name="T2" fmla="*/ 122 w 146"/>
                  <a:gd name="T3" fmla="*/ 91 h 172"/>
                  <a:gd name="T4" fmla="*/ 74 w 146"/>
                  <a:gd name="T5" fmla="*/ 84 h 172"/>
                  <a:gd name="T6" fmla="*/ 25 w 146"/>
                  <a:gd name="T7" fmla="*/ 118 h 172"/>
                  <a:gd name="T8" fmla="*/ 25 w 146"/>
                  <a:gd name="T9" fmla="*/ 119 h 172"/>
                  <a:gd name="T10" fmla="*/ 67 w 146"/>
                  <a:gd name="T11" fmla="*/ 152 h 172"/>
                  <a:gd name="T12" fmla="*/ 122 w 146"/>
                  <a:gd name="T13" fmla="*/ 107 h 172"/>
                  <a:gd name="T14" fmla="*/ 0 w 146"/>
                  <a:gd name="T15" fmla="*/ 120 h 172"/>
                  <a:gd name="T16" fmla="*/ 0 w 146"/>
                  <a:gd name="T17" fmla="*/ 119 h 172"/>
                  <a:gd name="T18" fmla="*/ 71 w 146"/>
                  <a:gd name="T19" fmla="*/ 66 h 172"/>
                  <a:gd name="T20" fmla="*/ 122 w 146"/>
                  <a:gd name="T21" fmla="*/ 73 h 172"/>
                  <a:gd name="T22" fmla="*/ 122 w 146"/>
                  <a:gd name="T23" fmla="*/ 67 h 172"/>
                  <a:gd name="T24" fmla="*/ 73 w 146"/>
                  <a:gd name="T25" fmla="*/ 22 h 172"/>
                  <a:gd name="T26" fmla="*/ 34 w 146"/>
                  <a:gd name="T27" fmla="*/ 30 h 172"/>
                  <a:gd name="T28" fmla="*/ 30 w 146"/>
                  <a:gd name="T29" fmla="*/ 31 h 172"/>
                  <a:gd name="T30" fmla="*/ 19 w 146"/>
                  <a:gd name="T31" fmla="*/ 20 h 172"/>
                  <a:gd name="T32" fmla="*/ 26 w 146"/>
                  <a:gd name="T33" fmla="*/ 10 h 172"/>
                  <a:gd name="T34" fmla="*/ 75 w 146"/>
                  <a:gd name="T35" fmla="*/ 0 h 172"/>
                  <a:gd name="T36" fmla="*/ 129 w 146"/>
                  <a:gd name="T37" fmla="*/ 19 h 172"/>
                  <a:gd name="T38" fmla="*/ 146 w 146"/>
                  <a:gd name="T39" fmla="*/ 67 h 172"/>
                  <a:gd name="T40" fmla="*/ 146 w 146"/>
                  <a:gd name="T41" fmla="*/ 158 h 172"/>
                  <a:gd name="T42" fmla="*/ 134 w 146"/>
                  <a:gd name="T43" fmla="*/ 170 h 172"/>
                  <a:gd name="T44" fmla="*/ 122 w 146"/>
                  <a:gd name="T45" fmla="*/ 159 h 172"/>
                  <a:gd name="T46" fmla="*/ 122 w 146"/>
                  <a:gd name="T47" fmla="*/ 143 h 172"/>
                  <a:gd name="T48" fmla="*/ 62 w 146"/>
                  <a:gd name="T49" fmla="*/ 172 h 172"/>
                  <a:gd name="T50" fmla="*/ 0 w 146"/>
                  <a:gd name="T51" fmla="*/ 12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6" h="172">
                    <a:moveTo>
                      <a:pt x="122" y="107"/>
                    </a:moveTo>
                    <a:cubicBezTo>
                      <a:pt x="122" y="91"/>
                      <a:pt x="122" y="91"/>
                      <a:pt x="122" y="91"/>
                    </a:cubicBezTo>
                    <a:cubicBezTo>
                      <a:pt x="110" y="88"/>
                      <a:pt x="94" y="84"/>
                      <a:pt x="74" y="84"/>
                    </a:cubicBezTo>
                    <a:cubicBezTo>
                      <a:pt x="43" y="84"/>
                      <a:pt x="25" y="98"/>
                      <a:pt x="25" y="118"/>
                    </a:cubicBezTo>
                    <a:cubicBezTo>
                      <a:pt x="25" y="119"/>
                      <a:pt x="25" y="119"/>
                      <a:pt x="25" y="119"/>
                    </a:cubicBezTo>
                    <a:cubicBezTo>
                      <a:pt x="25" y="140"/>
                      <a:pt x="45" y="152"/>
                      <a:pt x="67" y="152"/>
                    </a:cubicBezTo>
                    <a:cubicBezTo>
                      <a:pt x="97" y="152"/>
                      <a:pt x="122" y="133"/>
                      <a:pt x="122" y="107"/>
                    </a:cubicBezTo>
                    <a:moveTo>
                      <a:pt x="0" y="120"/>
                    </a:moveTo>
                    <a:cubicBezTo>
                      <a:pt x="0" y="119"/>
                      <a:pt x="0" y="119"/>
                      <a:pt x="0" y="119"/>
                    </a:cubicBezTo>
                    <a:cubicBezTo>
                      <a:pt x="0" y="85"/>
                      <a:pt x="29" y="66"/>
                      <a:pt x="71" y="66"/>
                    </a:cubicBezTo>
                    <a:cubicBezTo>
                      <a:pt x="92" y="66"/>
                      <a:pt x="107" y="69"/>
                      <a:pt x="122" y="73"/>
                    </a:cubicBezTo>
                    <a:cubicBezTo>
                      <a:pt x="122" y="67"/>
                      <a:pt x="122" y="67"/>
                      <a:pt x="122" y="67"/>
                    </a:cubicBezTo>
                    <a:cubicBezTo>
                      <a:pt x="122" y="37"/>
                      <a:pt x="104" y="22"/>
                      <a:pt x="73" y="22"/>
                    </a:cubicBezTo>
                    <a:cubicBezTo>
                      <a:pt x="56" y="22"/>
                      <a:pt x="46" y="24"/>
                      <a:pt x="34" y="30"/>
                    </a:cubicBezTo>
                    <a:cubicBezTo>
                      <a:pt x="33" y="30"/>
                      <a:pt x="31" y="31"/>
                      <a:pt x="30" y="31"/>
                    </a:cubicBezTo>
                    <a:cubicBezTo>
                      <a:pt x="24" y="31"/>
                      <a:pt x="19" y="26"/>
                      <a:pt x="19" y="20"/>
                    </a:cubicBezTo>
                    <a:cubicBezTo>
                      <a:pt x="19" y="15"/>
                      <a:pt x="21" y="12"/>
                      <a:pt x="26" y="10"/>
                    </a:cubicBezTo>
                    <a:cubicBezTo>
                      <a:pt x="42" y="3"/>
                      <a:pt x="54" y="0"/>
                      <a:pt x="75" y="0"/>
                    </a:cubicBezTo>
                    <a:cubicBezTo>
                      <a:pt x="99" y="0"/>
                      <a:pt x="117" y="6"/>
                      <a:pt x="129" y="19"/>
                    </a:cubicBezTo>
                    <a:cubicBezTo>
                      <a:pt x="140" y="30"/>
                      <a:pt x="146" y="46"/>
                      <a:pt x="146" y="67"/>
                    </a:cubicBezTo>
                    <a:cubicBezTo>
                      <a:pt x="146" y="158"/>
                      <a:pt x="146" y="158"/>
                      <a:pt x="146" y="158"/>
                    </a:cubicBezTo>
                    <a:cubicBezTo>
                      <a:pt x="146" y="165"/>
                      <a:pt x="141" y="170"/>
                      <a:pt x="134" y="170"/>
                    </a:cubicBezTo>
                    <a:cubicBezTo>
                      <a:pt x="127" y="170"/>
                      <a:pt x="122" y="165"/>
                      <a:pt x="122" y="159"/>
                    </a:cubicBezTo>
                    <a:cubicBezTo>
                      <a:pt x="122" y="143"/>
                      <a:pt x="122" y="143"/>
                      <a:pt x="122" y="143"/>
                    </a:cubicBezTo>
                    <a:cubicBezTo>
                      <a:pt x="111" y="158"/>
                      <a:pt x="91" y="172"/>
                      <a:pt x="62" y="172"/>
                    </a:cubicBezTo>
                    <a:cubicBezTo>
                      <a:pt x="32" y="172"/>
                      <a:pt x="0" y="154"/>
                      <a:pt x="0" y="120"/>
                    </a:cubicBezTo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ltGray">
              <a:xfrm>
                <a:off x="-84138" y="5622925"/>
                <a:ext cx="1635125" cy="682625"/>
              </a:xfrm>
              <a:custGeom>
                <a:avLst/>
                <a:gdLst>
                  <a:gd name="T0" fmla="*/ 49 w 435"/>
                  <a:gd name="T1" fmla="*/ 18 h 179"/>
                  <a:gd name="T2" fmla="*/ 17 w 435"/>
                  <a:gd name="T3" fmla="*/ 6 h 179"/>
                  <a:gd name="T4" fmla="*/ 6 w 435"/>
                  <a:gd name="T5" fmla="*/ 37 h 179"/>
                  <a:gd name="T6" fmla="*/ 58 w 435"/>
                  <a:gd name="T7" fmla="*/ 152 h 179"/>
                  <a:gd name="T8" fmla="*/ 92 w 435"/>
                  <a:gd name="T9" fmla="*/ 179 h 179"/>
                  <a:gd name="T10" fmla="*/ 125 w 435"/>
                  <a:gd name="T11" fmla="*/ 152 h 179"/>
                  <a:gd name="T12" fmla="*/ 171 w 435"/>
                  <a:gd name="T13" fmla="*/ 51 h 179"/>
                  <a:gd name="T14" fmla="*/ 178 w 435"/>
                  <a:gd name="T15" fmla="*/ 46 h 179"/>
                  <a:gd name="T16" fmla="*/ 185 w 435"/>
                  <a:gd name="T17" fmla="*/ 54 h 179"/>
                  <a:gd name="T18" fmla="*/ 185 w 435"/>
                  <a:gd name="T19" fmla="*/ 151 h 179"/>
                  <a:gd name="T20" fmla="*/ 209 w 435"/>
                  <a:gd name="T21" fmla="*/ 179 h 179"/>
                  <a:gd name="T22" fmla="*/ 234 w 435"/>
                  <a:gd name="T23" fmla="*/ 151 h 179"/>
                  <a:gd name="T24" fmla="*/ 234 w 435"/>
                  <a:gd name="T25" fmla="*/ 72 h 179"/>
                  <a:gd name="T26" fmla="*/ 260 w 435"/>
                  <a:gd name="T27" fmla="*/ 46 h 179"/>
                  <a:gd name="T28" fmla="*/ 285 w 435"/>
                  <a:gd name="T29" fmla="*/ 72 h 179"/>
                  <a:gd name="T30" fmla="*/ 285 w 435"/>
                  <a:gd name="T31" fmla="*/ 151 h 179"/>
                  <a:gd name="T32" fmla="*/ 310 w 435"/>
                  <a:gd name="T33" fmla="*/ 179 h 179"/>
                  <a:gd name="T34" fmla="*/ 334 w 435"/>
                  <a:gd name="T35" fmla="*/ 151 h 179"/>
                  <a:gd name="T36" fmla="*/ 334 w 435"/>
                  <a:gd name="T37" fmla="*/ 72 h 179"/>
                  <a:gd name="T38" fmla="*/ 360 w 435"/>
                  <a:gd name="T39" fmla="*/ 46 h 179"/>
                  <a:gd name="T40" fmla="*/ 385 w 435"/>
                  <a:gd name="T41" fmla="*/ 72 h 179"/>
                  <a:gd name="T42" fmla="*/ 385 w 435"/>
                  <a:gd name="T43" fmla="*/ 151 h 179"/>
                  <a:gd name="T44" fmla="*/ 410 w 435"/>
                  <a:gd name="T45" fmla="*/ 179 h 179"/>
                  <a:gd name="T46" fmla="*/ 435 w 435"/>
                  <a:gd name="T47" fmla="*/ 151 h 179"/>
                  <a:gd name="T48" fmla="*/ 435 w 435"/>
                  <a:gd name="T49" fmla="*/ 61 h 179"/>
                  <a:gd name="T50" fmla="*/ 375 w 435"/>
                  <a:gd name="T51" fmla="*/ 4 h 179"/>
                  <a:gd name="T52" fmla="*/ 323 w 435"/>
                  <a:gd name="T53" fmla="*/ 26 h 179"/>
                  <a:gd name="T54" fmla="*/ 272 w 435"/>
                  <a:gd name="T55" fmla="*/ 4 h 179"/>
                  <a:gd name="T56" fmla="*/ 223 w 435"/>
                  <a:gd name="T57" fmla="*/ 26 h 179"/>
                  <a:gd name="T58" fmla="*/ 178 w 435"/>
                  <a:gd name="T59" fmla="*/ 4 h 179"/>
                  <a:gd name="T60" fmla="*/ 125 w 435"/>
                  <a:gd name="T61" fmla="*/ 40 h 179"/>
                  <a:gd name="T62" fmla="*/ 92 w 435"/>
                  <a:gd name="T63" fmla="*/ 119 h 179"/>
                  <a:gd name="T64" fmla="*/ 49 w 435"/>
                  <a:gd name="T65" fmla="*/ 18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5" h="179">
                    <a:moveTo>
                      <a:pt x="49" y="18"/>
                    </a:moveTo>
                    <a:cubicBezTo>
                      <a:pt x="43" y="6"/>
                      <a:pt x="30" y="0"/>
                      <a:pt x="17" y="6"/>
                    </a:cubicBezTo>
                    <a:cubicBezTo>
                      <a:pt x="5" y="12"/>
                      <a:pt x="0" y="25"/>
                      <a:pt x="6" y="37"/>
                    </a:cubicBezTo>
                    <a:cubicBezTo>
                      <a:pt x="58" y="152"/>
                      <a:pt x="58" y="152"/>
                      <a:pt x="58" y="152"/>
                    </a:cubicBezTo>
                    <a:cubicBezTo>
                      <a:pt x="67" y="169"/>
                      <a:pt x="75" y="179"/>
                      <a:pt x="92" y="179"/>
                    </a:cubicBezTo>
                    <a:cubicBezTo>
                      <a:pt x="109" y="179"/>
                      <a:pt x="117" y="169"/>
                      <a:pt x="125" y="152"/>
                    </a:cubicBezTo>
                    <a:cubicBezTo>
                      <a:pt x="125" y="152"/>
                      <a:pt x="171" y="52"/>
                      <a:pt x="171" y="51"/>
                    </a:cubicBezTo>
                    <a:cubicBezTo>
                      <a:pt x="172" y="50"/>
                      <a:pt x="173" y="46"/>
                      <a:pt x="178" y="46"/>
                    </a:cubicBezTo>
                    <a:cubicBezTo>
                      <a:pt x="182" y="47"/>
                      <a:pt x="185" y="50"/>
                      <a:pt x="185" y="54"/>
                    </a:cubicBezTo>
                    <a:cubicBezTo>
                      <a:pt x="185" y="151"/>
                      <a:pt x="185" y="151"/>
                      <a:pt x="185" y="151"/>
                    </a:cubicBezTo>
                    <a:cubicBezTo>
                      <a:pt x="185" y="166"/>
                      <a:pt x="193" y="179"/>
                      <a:pt x="209" y="179"/>
                    </a:cubicBezTo>
                    <a:cubicBezTo>
                      <a:pt x="225" y="179"/>
                      <a:pt x="234" y="166"/>
                      <a:pt x="234" y="151"/>
                    </a:cubicBezTo>
                    <a:cubicBezTo>
                      <a:pt x="234" y="72"/>
                      <a:pt x="234" y="72"/>
                      <a:pt x="234" y="72"/>
                    </a:cubicBezTo>
                    <a:cubicBezTo>
                      <a:pt x="234" y="56"/>
                      <a:pt x="245" y="46"/>
                      <a:pt x="260" y="46"/>
                    </a:cubicBezTo>
                    <a:cubicBezTo>
                      <a:pt x="275" y="46"/>
                      <a:pt x="285" y="57"/>
                      <a:pt x="285" y="72"/>
                    </a:cubicBezTo>
                    <a:cubicBezTo>
                      <a:pt x="285" y="151"/>
                      <a:pt x="285" y="151"/>
                      <a:pt x="285" y="151"/>
                    </a:cubicBezTo>
                    <a:cubicBezTo>
                      <a:pt x="285" y="166"/>
                      <a:pt x="294" y="179"/>
                      <a:pt x="310" y="179"/>
                    </a:cubicBezTo>
                    <a:cubicBezTo>
                      <a:pt x="326" y="179"/>
                      <a:pt x="334" y="166"/>
                      <a:pt x="334" y="151"/>
                    </a:cubicBezTo>
                    <a:cubicBezTo>
                      <a:pt x="334" y="72"/>
                      <a:pt x="334" y="72"/>
                      <a:pt x="334" y="72"/>
                    </a:cubicBezTo>
                    <a:cubicBezTo>
                      <a:pt x="334" y="56"/>
                      <a:pt x="345" y="46"/>
                      <a:pt x="360" y="46"/>
                    </a:cubicBezTo>
                    <a:cubicBezTo>
                      <a:pt x="375" y="46"/>
                      <a:pt x="385" y="57"/>
                      <a:pt x="385" y="72"/>
                    </a:cubicBezTo>
                    <a:cubicBezTo>
                      <a:pt x="385" y="151"/>
                      <a:pt x="385" y="151"/>
                      <a:pt x="385" y="151"/>
                    </a:cubicBezTo>
                    <a:cubicBezTo>
                      <a:pt x="385" y="166"/>
                      <a:pt x="394" y="179"/>
                      <a:pt x="410" y="179"/>
                    </a:cubicBezTo>
                    <a:cubicBezTo>
                      <a:pt x="426" y="179"/>
                      <a:pt x="435" y="166"/>
                      <a:pt x="435" y="151"/>
                    </a:cubicBezTo>
                    <a:cubicBezTo>
                      <a:pt x="435" y="61"/>
                      <a:pt x="435" y="61"/>
                      <a:pt x="435" y="61"/>
                    </a:cubicBezTo>
                    <a:cubicBezTo>
                      <a:pt x="435" y="27"/>
                      <a:pt x="408" y="4"/>
                      <a:pt x="375" y="4"/>
                    </a:cubicBezTo>
                    <a:cubicBezTo>
                      <a:pt x="343" y="4"/>
                      <a:pt x="323" y="26"/>
                      <a:pt x="323" y="26"/>
                    </a:cubicBezTo>
                    <a:cubicBezTo>
                      <a:pt x="312" y="12"/>
                      <a:pt x="297" y="4"/>
                      <a:pt x="272" y="4"/>
                    </a:cubicBezTo>
                    <a:cubicBezTo>
                      <a:pt x="246" y="4"/>
                      <a:pt x="223" y="26"/>
                      <a:pt x="223" y="26"/>
                    </a:cubicBezTo>
                    <a:cubicBezTo>
                      <a:pt x="212" y="12"/>
                      <a:pt x="194" y="4"/>
                      <a:pt x="178" y="4"/>
                    </a:cubicBezTo>
                    <a:cubicBezTo>
                      <a:pt x="155" y="4"/>
                      <a:pt x="136" y="14"/>
                      <a:pt x="125" y="40"/>
                    </a:cubicBezTo>
                    <a:cubicBezTo>
                      <a:pt x="92" y="119"/>
                      <a:pt x="92" y="119"/>
                      <a:pt x="92" y="119"/>
                    </a:cubicBezTo>
                    <a:lnTo>
                      <a:pt x="49" y="18"/>
                    </a:lnTo>
                    <a:close/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1"/>
              <p:cNvSpPr>
                <a:spLocks noEditPoints="1"/>
              </p:cNvSpPr>
              <p:nvPr/>
            </p:nvSpPr>
            <p:spPr bwMode="ltGray">
              <a:xfrm>
                <a:off x="4097338" y="5649913"/>
                <a:ext cx="149225" cy="157163"/>
              </a:xfrm>
              <a:custGeom>
                <a:avLst/>
                <a:gdLst>
                  <a:gd name="T0" fmla="*/ 37 w 40"/>
                  <a:gd name="T1" fmla="*/ 20 h 41"/>
                  <a:gd name="T2" fmla="*/ 37 w 40"/>
                  <a:gd name="T3" fmla="*/ 20 h 41"/>
                  <a:gd name="T4" fmla="*/ 20 w 40"/>
                  <a:gd name="T5" fmla="*/ 4 h 41"/>
                  <a:gd name="T6" fmla="*/ 3 w 40"/>
                  <a:gd name="T7" fmla="*/ 20 h 41"/>
                  <a:gd name="T8" fmla="*/ 3 w 40"/>
                  <a:gd name="T9" fmla="*/ 21 h 41"/>
                  <a:gd name="T10" fmla="*/ 20 w 40"/>
                  <a:gd name="T11" fmla="*/ 37 h 41"/>
                  <a:gd name="T12" fmla="*/ 37 w 40"/>
                  <a:gd name="T13" fmla="*/ 20 h 41"/>
                  <a:gd name="T14" fmla="*/ 0 w 40"/>
                  <a:gd name="T15" fmla="*/ 21 h 41"/>
                  <a:gd name="T16" fmla="*/ 0 w 40"/>
                  <a:gd name="T17" fmla="*/ 20 h 41"/>
                  <a:gd name="T18" fmla="*/ 20 w 40"/>
                  <a:gd name="T19" fmla="*/ 0 h 41"/>
                  <a:gd name="T20" fmla="*/ 40 w 40"/>
                  <a:gd name="T21" fmla="*/ 20 h 41"/>
                  <a:gd name="T22" fmla="*/ 40 w 40"/>
                  <a:gd name="T23" fmla="*/ 20 h 41"/>
                  <a:gd name="T24" fmla="*/ 20 w 40"/>
                  <a:gd name="T25" fmla="*/ 41 h 41"/>
                  <a:gd name="T26" fmla="*/ 0 w 40"/>
                  <a:gd name="T27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41">
                    <a:moveTo>
                      <a:pt x="37" y="20"/>
                    </a:move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1"/>
                      <a:pt x="29" y="4"/>
                      <a:pt x="20" y="4"/>
                    </a:cubicBezTo>
                    <a:cubicBezTo>
                      <a:pt x="11" y="4"/>
                      <a:pt x="3" y="11"/>
                      <a:pt x="3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30"/>
                      <a:pt x="11" y="37"/>
                      <a:pt x="20" y="37"/>
                    </a:cubicBezTo>
                    <a:cubicBezTo>
                      <a:pt x="29" y="37"/>
                      <a:pt x="37" y="30"/>
                      <a:pt x="37" y="20"/>
                    </a:cubicBezTo>
                    <a:moveTo>
                      <a:pt x="0" y="21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0" y="9"/>
                      <a:pt x="40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32"/>
                      <a:pt x="31" y="41"/>
                      <a:pt x="20" y="41"/>
                    </a:cubicBezTo>
                    <a:cubicBezTo>
                      <a:pt x="8" y="41"/>
                      <a:pt x="0" y="32"/>
                      <a:pt x="0" y="21"/>
                    </a:cubicBezTo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2"/>
              <p:cNvSpPr>
                <a:spLocks noEditPoints="1"/>
              </p:cNvSpPr>
              <p:nvPr/>
            </p:nvSpPr>
            <p:spPr bwMode="ltGray">
              <a:xfrm>
                <a:off x="4141788" y="5688013"/>
                <a:ext cx="63500" cy="76200"/>
              </a:xfrm>
              <a:custGeom>
                <a:avLst/>
                <a:gdLst>
                  <a:gd name="T0" fmla="*/ 9 w 17"/>
                  <a:gd name="T1" fmla="*/ 10 h 20"/>
                  <a:gd name="T2" fmla="*/ 12 w 17"/>
                  <a:gd name="T3" fmla="*/ 7 h 20"/>
                  <a:gd name="T4" fmla="*/ 12 w 17"/>
                  <a:gd name="T5" fmla="*/ 7 h 20"/>
                  <a:gd name="T6" fmla="*/ 9 w 17"/>
                  <a:gd name="T7" fmla="*/ 4 h 20"/>
                  <a:gd name="T8" fmla="*/ 5 w 17"/>
                  <a:gd name="T9" fmla="*/ 4 h 20"/>
                  <a:gd name="T10" fmla="*/ 5 w 17"/>
                  <a:gd name="T11" fmla="*/ 10 h 20"/>
                  <a:gd name="T12" fmla="*/ 9 w 17"/>
                  <a:gd name="T13" fmla="*/ 10 h 20"/>
                  <a:gd name="T14" fmla="*/ 0 w 17"/>
                  <a:gd name="T15" fmla="*/ 2 h 20"/>
                  <a:gd name="T16" fmla="*/ 2 w 17"/>
                  <a:gd name="T17" fmla="*/ 0 h 20"/>
                  <a:gd name="T18" fmla="*/ 9 w 17"/>
                  <a:gd name="T19" fmla="*/ 0 h 20"/>
                  <a:gd name="T20" fmla="*/ 15 w 17"/>
                  <a:gd name="T21" fmla="*/ 2 h 20"/>
                  <a:gd name="T22" fmla="*/ 17 w 17"/>
                  <a:gd name="T23" fmla="*/ 7 h 20"/>
                  <a:gd name="T24" fmla="*/ 17 w 17"/>
                  <a:gd name="T25" fmla="*/ 7 h 20"/>
                  <a:gd name="T26" fmla="*/ 13 w 17"/>
                  <a:gd name="T27" fmla="*/ 13 h 20"/>
                  <a:gd name="T28" fmla="*/ 16 w 17"/>
                  <a:gd name="T29" fmla="*/ 17 h 20"/>
                  <a:gd name="T30" fmla="*/ 16 w 17"/>
                  <a:gd name="T31" fmla="*/ 18 h 20"/>
                  <a:gd name="T32" fmla="*/ 14 w 17"/>
                  <a:gd name="T33" fmla="*/ 20 h 20"/>
                  <a:gd name="T34" fmla="*/ 12 w 17"/>
                  <a:gd name="T35" fmla="*/ 19 h 20"/>
                  <a:gd name="T36" fmla="*/ 8 w 17"/>
                  <a:gd name="T37" fmla="*/ 14 h 20"/>
                  <a:gd name="T38" fmla="*/ 5 w 17"/>
                  <a:gd name="T39" fmla="*/ 14 h 20"/>
                  <a:gd name="T40" fmla="*/ 5 w 17"/>
                  <a:gd name="T41" fmla="*/ 18 h 20"/>
                  <a:gd name="T42" fmla="*/ 2 w 17"/>
                  <a:gd name="T43" fmla="*/ 20 h 20"/>
                  <a:gd name="T44" fmla="*/ 0 w 17"/>
                  <a:gd name="T45" fmla="*/ 18 h 20"/>
                  <a:gd name="T46" fmla="*/ 0 w 17"/>
                  <a:gd name="T4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" h="20">
                    <a:moveTo>
                      <a:pt x="9" y="10"/>
                    </a:moveTo>
                    <a:cubicBezTo>
                      <a:pt x="11" y="10"/>
                      <a:pt x="12" y="9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5"/>
                      <a:pt x="11" y="4"/>
                      <a:pt x="9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10"/>
                      <a:pt x="5" y="10"/>
                      <a:pt x="5" y="10"/>
                    </a:cubicBezTo>
                    <a:lnTo>
                      <a:pt x="9" y="10"/>
                    </a:lnTo>
                    <a:close/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2" y="0"/>
                      <a:pt x="14" y="1"/>
                      <a:pt x="15" y="2"/>
                    </a:cubicBezTo>
                    <a:cubicBezTo>
                      <a:pt x="16" y="3"/>
                      <a:pt x="17" y="5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10"/>
                      <a:pt x="15" y="12"/>
                      <a:pt x="13" y="13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8"/>
                      <a:pt x="16" y="18"/>
                    </a:cubicBezTo>
                    <a:cubicBezTo>
                      <a:pt x="16" y="19"/>
                      <a:pt x="15" y="20"/>
                      <a:pt x="14" y="20"/>
                    </a:cubicBezTo>
                    <a:cubicBezTo>
                      <a:pt x="13" y="20"/>
                      <a:pt x="13" y="20"/>
                      <a:pt x="12" y="19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4" y="20"/>
                      <a:pt x="2" y="20"/>
                    </a:cubicBezTo>
                    <a:cubicBezTo>
                      <a:pt x="1" y="20"/>
                      <a:pt x="0" y="19"/>
                      <a:pt x="0" y="18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4572000" cy="1524000"/>
          </a:xfrm>
        </p:spPr>
        <p:txBody>
          <a:bodyPr anchor="b"/>
          <a:lstStyle>
            <a:lvl1pPr algn="l">
              <a:defRPr sz="3600" b="1" cap="none" baseline="0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76600"/>
            <a:ext cx="4572000" cy="609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3208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Quote">
    <p:bg bwMode="ltGray"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 bwMode="ltGray">
          <a:xfrm>
            <a:off x="0" y="2855067"/>
            <a:ext cx="4753484" cy="4002933"/>
            <a:chOff x="0" y="2855067"/>
            <a:chExt cx="4753484" cy="400293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0" y="2855067"/>
              <a:ext cx="4753484" cy="4002933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 bwMode="ltGray">
            <a:xfrm>
              <a:off x="448524" y="6446044"/>
              <a:ext cx="1099793" cy="173355"/>
              <a:chOff x="-84138" y="5622925"/>
              <a:chExt cx="4330701" cy="682626"/>
            </a:xfrm>
            <a:solidFill>
              <a:srgbClr val="FFFFFF"/>
            </a:solidFill>
          </p:grpSpPr>
          <p:sp>
            <p:nvSpPr>
              <p:cNvPr id="19" name="Freeform 18"/>
              <p:cNvSpPr>
                <a:spLocks/>
              </p:cNvSpPr>
              <p:nvPr/>
            </p:nvSpPr>
            <p:spPr bwMode="ltGray">
              <a:xfrm>
                <a:off x="1589088" y="5649913"/>
                <a:ext cx="914400" cy="647700"/>
              </a:xfrm>
              <a:custGeom>
                <a:avLst/>
                <a:gdLst>
                  <a:gd name="T0" fmla="*/ 52 w 243"/>
                  <a:gd name="T1" fmla="*/ 159 h 170"/>
                  <a:gd name="T2" fmla="*/ 2 w 243"/>
                  <a:gd name="T3" fmla="*/ 19 h 170"/>
                  <a:gd name="T4" fmla="*/ 0 w 243"/>
                  <a:gd name="T5" fmla="*/ 12 h 170"/>
                  <a:gd name="T6" fmla="*/ 13 w 243"/>
                  <a:gd name="T7" fmla="*/ 0 h 170"/>
                  <a:gd name="T8" fmla="*/ 25 w 243"/>
                  <a:gd name="T9" fmla="*/ 11 h 170"/>
                  <a:gd name="T10" fmla="*/ 67 w 243"/>
                  <a:gd name="T11" fmla="*/ 131 h 170"/>
                  <a:gd name="T12" fmla="*/ 109 w 243"/>
                  <a:gd name="T13" fmla="*/ 10 h 170"/>
                  <a:gd name="T14" fmla="*/ 121 w 243"/>
                  <a:gd name="T15" fmla="*/ 0 h 170"/>
                  <a:gd name="T16" fmla="*/ 122 w 243"/>
                  <a:gd name="T17" fmla="*/ 0 h 170"/>
                  <a:gd name="T18" fmla="*/ 135 w 243"/>
                  <a:gd name="T19" fmla="*/ 10 h 170"/>
                  <a:gd name="T20" fmla="*/ 177 w 243"/>
                  <a:gd name="T21" fmla="*/ 131 h 170"/>
                  <a:gd name="T22" fmla="*/ 219 w 243"/>
                  <a:gd name="T23" fmla="*/ 10 h 170"/>
                  <a:gd name="T24" fmla="*/ 231 w 243"/>
                  <a:gd name="T25" fmla="*/ 0 h 170"/>
                  <a:gd name="T26" fmla="*/ 243 w 243"/>
                  <a:gd name="T27" fmla="*/ 12 h 170"/>
                  <a:gd name="T28" fmla="*/ 241 w 243"/>
                  <a:gd name="T29" fmla="*/ 19 h 170"/>
                  <a:gd name="T30" fmla="*/ 191 w 243"/>
                  <a:gd name="T31" fmla="*/ 159 h 170"/>
                  <a:gd name="T32" fmla="*/ 177 w 243"/>
                  <a:gd name="T33" fmla="*/ 170 h 170"/>
                  <a:gd name="T34" fmla="*/ 176 w 243"/>
                  <a:gd name="T35" fmla="*/ 170 h 170"/>
                  <a:gd name="T36" fmla="*/ 163 w 243"/>
                  <a:gd name="T37" fmla="*/ 159 h 170"/>
                  <a:gd name="T38" fmla="*/ 122 w 243"/>
                  <a:gd name="T39" fmla="*/ 40 h 170"/>
                  <a:gd name="T40" fmla="*/ 80 w 243"/>
                  <a:gd name="T41" fmla="*/ 159 h 170"/>
                  <a:gd name="T42" fmla="*/ 66 w 243"/>
                  <a:gd name="T43" fmla="*/ 170 h 170"/>
                  <a:gd name="T44" fmla="*/ 66 w 243"/>
                  <a:gd name="T45" fmla="*/ 170 h 170"/>
                  <a:gd name="T46" fmla="*/ 52 w 243"/>
                  <a:gd name="T47" fmla="*/ 159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43" h="170">
                    <a:moveTo>
                      <a:pt x="52" y="159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7"/>
                      <a:pt x="0" y="14"/>
                      <a:pt x="0" y="12"/>
                    </a:cubicBezTo>
                    <a:cubicBezTo>
                      <a:pt x="0" y="6"/>
                      <a:pt x="5" y="0"/>
                      <a:pt x="13" y="0"/>
                    </a:cubicBezTo>
                    <a:cubicBezTo>
                      <a:pt x="19" y="0"/>
                      <a:pt x="23" y="4"/>
                      <a:pt x="25" y="11"/>
                    </a:cubicBezTo>
                    <a:cubicBezTo>
                      <a:pt x="67" y="131"/>
                      <a:pt x="67" y="131"/>
                      <a:pt x="67" y="131"/>
                    </a:cubicBezTo>
                    <a:cubicBezTo>
                      <a:pt x="109" y="10"/>
                      <a:pt x="109" y="10"/>
                      <a:pt x="109" y="10"/>
                    </a:cubicBezTo>
                    <a:cubicBezTo>
                      <a:pt x="111" y="4"/>
                      <a:pt x="114" y="0"/>
                      <a:pt x="121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9" y="0"/>
                      <a:pt x="133" y="4"/>
                      <a:pt x="135" y="10"/>
                    </a:cubicBezTo>
                    <a:cubicBezTo>
                      <a:pt x="177" y="131"/>
                      <a:pt x="177" y="131"/>
                      <a:pt x="177" y="131"/>
                    </a:cubicBezTo>
                    <a:cubicBezTo>
                      <a:pt x="219" y="10"/>
                      <a:pt x="219" y="10"/>
                      <a:pt x="219" y="10"/>
                    </a:cubicBezTo>
                    <a:cubicBezTo>
                      <a:pt x="221" y="5"/>
                      <a:pt x="224" y="0"/>
                      <a:pt x="231" y="0"/>
                    </a:cubicBezTo>
                    <a:cubicBezTo>
                      <a:pt x="238" y="0"/>
                      <a:pt x="243" y="6"/>
                      <a:pt x="243" y="12"/>
                    </a:cubicBezTo>
                    <a:cubicBezTo>
                      <a:pt x="243" y="14"/>
                      <a:pt x="242" y="17"/>
                      <a:pt x="241" y="19"/>
                    </a:cubicBezTo>
                    <a:cubicBezTo>
                      <a:pt x="191" y="159"/>
                      <a:pt x="191" y="159"/>
                      <a:pt x="191" y="159"/>
                    </a:cubicBezTo>
                    <a:cubicBezTo>
                      <a:pt x="188" y="166"/>
                      <a:pt x="183" y="170"/>
                      <a:pt x="177" y="170"/>
                    </a:cubicBezTo>
                    <a:cubicBezTo>
                      <a:pt x="176" y="170"/>
                      <a:pt x="176" y="170"/>
                      <a:pt x="176" y="170"/>
                    </a:cubicBezTo>
                    <a:cubicBezTo>
                      <a:pt x="170" y="170"/>
                      <a:pt x="165" y="166"/>
                      <a:pt x="163" y="159"/>
                    </a:cubicBezTo>
                    <a:cubicBezTo>
                      <a:pt x="122" y="40"/>
                      <a:pt x="122" y="40"/>
                      <a:pt x="122" y="40"/>
                    </a:cubicBezTo>
                    <a:cubicBezTo>
                      <a:pt x="80" y="159"/>
                      <a:pt x="80" y="159"/>
                      <a:pt x="80" y="159"/>
                    </a:cubicBezTo>
                    <a:cubicBezTo>
                      <a:pt x="78" y="166"/>
                      <a:pt x="73" y="170"/>
                      <a:pt x="66" y="170"/>
                    </a:cubicBezTo>
                    <a:cubicBezTo>
                      <a:pt x="66" y="170"/>
                      <a:pt x="66" y="170"/>
                      <a:pt x="66" y="170"/>
                    </a:cubicBezTo>
                    <a:cubicBezTo>
                      <a:pt x="60" y="170"/>
                      <a:pt x="55" y="166"/>
                      <a:pt x="52" y="15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ltGray">
              <a:xfrm>
                <a:off x="3163888" y="5649913"/>
                <a:ext cx="354013" cy="647700"/>
              </a:xfrm>
              <a:custGeom>
                <a:avLst/>
                <a:gdLst>
                  <a:gd name="T0" fmla="*/ 0 w 94"/>
                  <a:gd name="T1" fmla="*/ 13 h 170"/>
                  <a:gd name="T2" fmla="*/ 12 w 94"/>
                  <a:gd name="T3" fmla="*/ 0 h 170"/>
                  <a:gd name="T4" fmla="*/ 24 w 94"/>
                  <a:gd name="T5" fmla="*/ 13 h 170"/>
                  <a:gd name="T6" fmla="*/ 24 w 94"/>
                  <a:gd name="T7" fmla="*/ 41 h 170"/>
                  <a:gd name="T8" fmla="*/ 82 w 94"/>
                  <a:gd name="T9" fmla="*/ 0 h 170"/>
                  <a:gd name="T10" fmla="*/ 94 w 94"/>
                  <a:gd name="T11" fmla="*/ 13 h 170"/>
                  <a:gd name="T12" fmla="*/ 83 w 94"/>
                  <a:gd name="T13" fmla="*/ 25 h 170"/>
                  <a:gd name="T14" fmla="*/ 24 w 94"/>
                  <a:gd name="T15" fmla="*/ 101 h 170"/>
                  <a:gd name="T16" fmla="*/ 24 w 94"/>
                  <a:gd name="T17" fmla="*/ 157 h 170"/>
                  <a:gd name="T18" fmla="*/ 12 w 94"/>
                  <a:gd name="T19" fmla="*/ 170 h 170"/>
                  <a:gd name="T20" fmla="*/ 0 w 94"/>
                  <a:gd name="T21" fmla="*/ 157 h 170"/>
                  <a:gd name="T22" fmla="*/ 0 w 94"/>
                  <a:gd name="T23" fmla="*/ 1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170">
                    <a:moveTo>
                      <a:pt x="0" y="13"/>
                    </a:moveTo>
                    <a:cubicBezTo>
                      <a:pt x="0" y="6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37" y="13"/>
                      <a:pt x="64" y="0"/>
                      <a:pt x="82" y="0"/>
                    </a:cubicBezTo>
                    <a:cubicBezTo>
                      <a:pt x="89" y="0"/>
                      <a:pt x="94" y="6"/>
                      <a:pt x="94" y="13"/>
                    </a:cubicBezTo>
                    <a:cubicBezTo>
                      <a:pt x="94" y="20"/>
                      <a:pt x="89" y="24"/>
                      <a:pt x="83" y="25"/>
                    </a:cubicBezTo>
                    <a:cubicBezTo>
                      <a:pt x="51" y="29"/>
                      <a:pt x="24" y="53"/>
                      <a:pt x="24" y="101"/>
                    </a:cubicBezTo>
                    <a:cubicBezTo>
                      <a:pt x="24" y="157"/>
                      <a:pt x="24" y="157"/>
                      <a:pt x="24" y="157"/>
                    </a:cubicBezTo>
                    <a:cubicBezTo>
                      <a:pt x="24" y="164"/>
                      <a:pt x="19" y="170"/>
                      <a:pt x="12" y="170"/>
                    </a:cubicBezTo>
                    <a:cubicBezTo>
                      <a:pt x="5" y="170"/>
                      <a:pt x="0" y="164"/>
                      <a:pt x="0" y="157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0"/>
              <p:cNvSpPr>
                <a:spLocks noEditPoints="1"/>
              </p:cNvSpPr>
              <p:nvPr/>
            </p:nvSpPr>
            <p:spPr bwMode="ltGray">
              <a:xfrm>
                <a:off x="3509963" y="5649913"/>
                <a:ext cx="579438" cy="655638"/>
              </a:xfrm>
              <a:custGeom>
                <a:avLst/>
                <a:gdLst>
                  <a:gd name="T0" fmla="*/ 129 w 154"/>
                  <a:gd name="T1" fmla="*/ 76 h 172"/>
                  <a:gd name="T2" fmla="*/ 77 w 154"/>
                  <a:gd name="T3" fmla="*/ 21 h 172"/>
                  <a:gd name="T4" fmla="*/ 25 w 154"/>
                  <a:gd name="T5" fmla="*/ 76 h 172"/>
                  <a:gd name="T6" fmla="*/ 129 w 154"/>
                  <a:gd name="T7" fmla="*/ 76 h 172"/>
                  <a:gd name="T8" fmla="*/ 81 w 154"/>
                  <a:gd name="T9" fmla="*/ 172 h 172"/>
                  <a:gd name="T10" fmla="*/ 0 w 154"/>
                  <a:gd name="T11" fmla="*/ 86 h 172"/>
                  <a:gd name="T12" fmla="*/ 0 w 154"/>
                  <a:gd name="T13" fmla="*/ 85 h 172"/>
                  <a:gd name="T14" fmla="*/ 78 w 154"/>
                  <a:gd name="T15" fmla="*/ 0 h 172"/>
                  <a:gd name="T16" fmla="*/ 154 w 154"/>
                  <a:gd name="T17" fmla="*/ 83 h 172"/>
                  <a:gd name="T18" fmla="*/ 142 w 154"/>
                  <a:gd name="T19" fmla="*/ 95 h 172"/>
                  <a:gd name="T20" fmla="*/ 25 w 154"/>
                  <a:gd name="T21" fmla="*/ 95 h 172"/>
                  <a:gd name="T22" fmla="*/ 82 w 154"/>
                  <a:gd name="T23" fmla="*/ 150 h 172"/>
                  <a:gd name="T24" fmla="*/ 129 w 154"/>
                  <a:gd name="T25" fmla="*/ 131 h 172"/>
                  <a:gd name="T26" fmla="*/ 136 w 154"/>
                  <a:gd name="T27" fmla="*/ 128 h 172"/>
                  <a:gd name="T28" fmla="*/ 146 w 154"/>
                  <a:gd name="T29" fmla="*/ 139 h 172"/>
                  <a:gd name="T30" fmla="*/ 142 w 154"/>
                  <a:gd name="T31" fmla="*/ 147 h 172"/>
                  <a:gd name="T32" fmla="*/ 81 w 154"/>
                  <a:gd name="T33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4" h="172">
                    <a:moveTo>
                      <a:pt x="129" y="76"/>
                    </a:moveTo>
                    <a:cubicBezTo>
                      <a:pt x="127" y="47"/>
                      <a:pt x="110" y="21"/>
                      <a:pt x="77" y="21"/>
                    </a:cubicBezTo>
                    <a:cubicBezTo>
                      <a:pt x="49" y="21"/>
                      <a:pt x="28" y="44"/>
                      <a:pt x="25" y="76"/>
                    </a:cubicBezTo>
                    <a:lnTo>
                      <a:pt x="129" y="76"/>
                    </a:lnTo>
                    <a:close/>
                    <a:moveTo>
                      <a:pt x="81" y="172"/>
                    </a:moveTo>
                    <a:cubicBezTo>
                      <a:pt x="36" y="172"/>
                      <a:pt x="0" y="137"/>
                      <a:pt x="0" y="8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38"/>
                      <a:pt x="33" y="0"/>
                      <a:pt x="78" y="0"/>
                    </a:cubicBezTo>
                    <a:cubicBezTo>
                      <a:pt x="126" y="0"/>
                      <a:pt x="154" y="40"/>
                      <a:pt x="154" y="83"/>
                    </a:cubicBezTo>
                    <a:cubicBezTo>
                      <a:pt x="154" y="90"/>
                      <a:pt x="148" y="95"/>
                      <a:pt x="142" y="95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8" y="130"/>
                      <a:pt x="53" y="150"/>
                      <a:pt x="82" y="150"/>
                    </a:cubicBezTo>
                    <a:cubicBezTo>
                      <a:pt x="102" y="150"/>
                      <a:pt x="117" y="142"/>
                      <a:pt x="129" y="131"/>
                    </a:cubicBezTo>
                    <a:cubicBezTo>
                      <a:pt x="131" y="130"/>
                      <a:pt x="133" y="128"/>
                      <a:pt x="136" y="128"/>
                    </a:cubicBezTo>
                    <a:cubicBezTo>
                      <a:pt x="142" y="128"/>
                      <a:pt x="146" y="133"/>
                      <a:pt x="146" y="139"/>
                    </a:cubicBezTo>
                    <a:cubicBezTo>
                      <a:pt x="146" y="142"/>
                      <a:pt x="145" y="145"/>
                      <a:pt x="142" y="147"/>
                    </a:cubicBezTo>
                    <a:cubicBezTo>
                      <a:pt x="127" y="162"/>
                      <a:pt x="109" y="172"/>
                      <a:pt x="81" y="17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ltGray">
              <a:xfrm>
                <a:off x="2503488" y="5649913"/>
                <a:ext cx="547688" cy="655638"/>
              </a:xfrm>
              <a:custGeom>
                <a:avLst/>
                <a:gdLst>
                  <a:gd name="T0" fmla="*/ 122 w 146"/>
                  <a:gd name="T1" fmla="*/ 107 h 172"/>
                  <a:gd name="T2" fmla="*/ 122 w 146"/>
                  <a:gd name="T3" fmla="*/ 91 h 172"/>
                  <a:gd name="T4" fmla="*/ 74 w 146"/>
                  <a:gd name="T5" fmla="*/ 84 h 172"/>
                  <a:gd name="T6" fmla="*/ 25 w 146"/>
                  <a:gd name="T7" fmla="*/ 118 h 172"/>
                  <a:gd name="T8" fmla="*/ 25 w 146"/>
                  <a:gd name="T9" fmla="*/ 119 h 172"/>
                  <a:gd name="T10" fmla="*/ 67 w 146"/>
                  <a:gd name="T11" fmla="*/ 152 h 172"/>
                  <a:gd name="T12" fmla="*/ 122 w 146"/>
                  <a:gd name="T13" fmla="*/ 107 h 172"/>
                  <a:gd name="T14" fmla="*/ 0 w 146"/>
                  <a:gd name="T15" fmla="*/ 120 h 172"/>
                  <a:gd name="T16" fmla="*/ 0 w 146"/>
                  <a:gd name="T17" fmla="*/ 119 h 172"/>
                  <a:gd name="T18" fmla="*/ 71 w 146"/>
                  <a:gd name="T19" fmla="*/ 66 h 172"/>
                  <a:gd name="T20" fmla="*/ 122 w 146"/>
                  <a:gd name="T21" fmla="*/ 73 h 172"/>
                  <a:gd name="T22" fmla="*/ 122 w 146"/>
                  <a:gd name="T23" fmla="*/ 67 h 172"/>
                  <a:gd name="T24" fmla="*/ 73 w 146"/>
                  <a:gd name="T25" fmla="*/ 22 h 172"/>
                  <a:gd name="T26" fmla="*/ 34 w 146"/>
                  <a:gd name="T27" fmla="*/ 30 h 172"/>
                  <a:gd name="T28" fmla="*/ 30 w 146"/>
                  <a:gd name="T29" fmla="*/ 31 h 172"/>
                  <a:gd name="T30" fmla="*/ 19 w 146"/>
                  <a:gd name="T31" fmla="*/ 20 h 172"/>
                  <a:gd name="T32" fmla="*/ 26 w 146"/>
                  <a:gd name="T33" fmla="*/ 10 h 172"/>
                  <a:gd name="T34" fmla="*/ 75 w 146"/>
                  <a:gd name="T35" fmla="*/ 0 h 172"/>
                  <a:gd name="T36" fmla="*/ 129 w 146"/>
                  <a:gd name="T37" fmla="*/ 19 h 172"/>
                  <a:gd name="T38" fmla="*/ 146 w 146"/>
                  <a:gd name="T39" fmla="*/ 67 h 172"/>
                  <a:gd name="T40" fmla="*/ 146 w 146"/>
                  <a:gd name="T41" fmla="*/ 158 h 172"/>
                  <a:gd name="T42" fmla="*/ 134 w 146"/>
                  <a:gd name="T43" fmla="*/ 170 h 172"/>
                  <a:gd name="T44" fmla="*/ 122 w 146"/>
                  <a:gd name="T45" fmla="*/ 159 h 172"/>
                  <a:gd name="T46" fmla="*/ 122 w 146"/>
                  <a:gd name="T47" fmla="*/ 143 h 172"/>
                  <a:gd name="T48" fmla="*/ 62 w 146"/>
                  <a:gd name="T49" fmla="*/ 172 h 172"/>
                  <a:gd name="T50" fmla="*/ 0 w 146"/>
                  <a:gd name="T51" fmla="*/ 12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6" h="172">
                    <a:moveTo>
                      <a:pt x="122" y="107"/>
                    </a:moveTo>
                    <a:cubicBezTo>
                      <a:pt x="122" y="91"/>
                      <a:pt x="122" y="91"/>
                      <a:pt x="122" y="91"/>
                    </a:cubicBezTo>
                    <a:cubicBezTo>
                      <a:pt x="110" y="88"/>
                      <a:pt x="94" y="84"/>
                      <a:pt x="74" y="84"/>
                    </a:cubicBezTo>
                    <a:cubicBezTo>
                      <a:pt x="43" y="84"/>
                      <a:pt x="25" y="98"/>
                      <a:pt x="25" y="118"/>
                    </a:cubicBezTo>
                    <a:cubicBezTo>
                      <a:pt x="25" y="119"/>
                      <a:pt x="25" y="119"/>
                      <a:pt x="25" y="119"/>
                    </a:cubicBezTo>
                    <a:cubicBezTo>
                      <a:pt x="25" y="140"/>
                      <a:pt x="45" y="152"/>
                      <a:pt x="67" y="152"/>
                    </a:cubicBezTo>
                    <a:cubicBezTo>
                      <a:pt x="97" y="152"/>
                      <a:pt x="122" y="133"/>
                      <a:pt x="122" y="107"/>
                    </a:cubicBezTo>
                    <a:moveTo>
                      <a:pt x="0" y="120"/>
                    </a:moveTo>
                    <a:cubicBezTo>
                      <a:pt x="0" y="119"/>
                      <a:pt x="0" y="119"/>
                      <a:pt x="0" y="119"/>
                    </a:cubicBezTo>
                    <a:cubicBezTo>
                      <a:pt x="0" y="85"/>
                      <a:pt x="29" y="66"/>
                      <a:pt x="71" y="66"/>
                    </a:cubicBezTo>
                    <a:cubicBezTo>
                      <a:pt x="92" y="66"/>
                      <a:pt x="107" y="69"/>
                      <a:pt x="122" y="73"/>
                    </a:cubicBezTo>
                    <a:cubicBezTo>
                      <a:pt x="122" y="67"/>
                      <a:pt x="122" y="67"/>
                      <a:pt x="122" y="67"/>
                    </a:cubicBezTo>
                    <a:cubicBezTo>
                      <a:pt x="122" y="37"/>
                      <a:pt x="104" y="22"/>
                      <a:pt x="73" y="22"/>
                    </a:cubicBezTo>
                    <a:cubicBezTo>
                      <a:pt x="56" y="22"/>
                      <a:pt x="46" y="24"/>
                      <a:pt x="34" y="30"/>
                    </a:cubicBezTo>
                    <a:cubicBezTo>
                      <a:pt x="33" y="30"/>
                      <a:pt x="31" y="31"/>
                      <a:pt x="30" y="31"/>
                    </a:cubicBezTo>
                    <a:cubicBezTo>
                      <a:pt x="24" y="31"/>
                      <a:pt x="19" y="26"/>
                      <a:pt x="19" y="20"/>
                    </a:cubicBezTo>
                    <a:cubicBezTo>
                      <a:pt x="19" y="15"/>
                      <a:pt x="21" y="12"/>
                      <a:pt x="26" y="10"/>
                    </a:cubicBezTo>
                    <a:cubicBezTo>
                      <a:pt x="42" y="3"/>
                      <a:pt x="54" y="0"/>
                      <a:pt x="75" y="0"/>
                    </a:cubicBezTo>
                    <a:cubicBezTo>
                      <a:pt x="99" y="0"/>
                      <a:pt x="117" y="6"/>
                      <a:pt x="129" y="19"/>
                    </a:cubicBezTo>
                    <a:cubicBezTo>
                      <a:pt x="140" y="30"/>
                      <a:pt x="146" y="46"/>
                      <a:pt x="146" y="67"/>
                    </a:cubicBezTo>
                    <a:cubicBezTo>
                      <a:pt x="146" y="158"/>
                      <a:pt x="146" y="158"/>
                      <a:pt x="146" y="158"/>
                    </a:cubicBezTo>
                    <a:cubicBezTo>
                      <a:pt x="146" y="165"/>
                      <a:pt x="141" y="170"/>
                      <a:pt x="134" y="170"/>
                    </a:cubicBezTo>
                    <a:cubicBezTo>
                      <a:pt x="127" y="170"/>
                      <a:pt x="122" y="165"/>
                      <a:pt x="122" y="159"/>
                    </a:cubicBezTo>
                    <a:cubicBezTo>
                      <a:pt x="122" y="143"/>
                      <a:pt x="122" y="143"/>
                      <a:pt x="122" y="143"/>
                    </a:cubicBezTo>
                    <a:cubicBezTo>
                      <a:pt x="111" y="158"/>
                      <a:pt x="91" y="172"/>
                      <a:pt x="62" y="172"/>
                    </a:cubicBezTo>
                    <a:cubicBezTo>
                      <a:pt x="32" y="172"/>
                      <a:pt x="0" y="154"/>
                      <a:pt x="0" y="1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0"/>
              <p:cNvSpPr>
                <a:spLocks/>
              </p:cNvSpPr>
              <p:nvPr/>
            </p:nvSpPr>
            <p:spPr bwMode="ltGray">
              <a:xfrm>
                <a:off x="-84138" y="5622925"/>
                <a:ext cx="1635125" cy="682625"/>
              </a:xfrm>
              <a:custGeom>
                <a:avLst/>
                <a:gdLst>
                  <a:gd name="T0" fmla="*/ 49 w 435"/>
                  <a:gd name="T1" fmla="*/ 18 h 179"/>
                  <a:gd name="T2" fmla="*/ 17 w 435"/>
                  <a:gd name="T3" fmla="*/ 6 h 179"/>
                  <a:gd name="T4" fmla="*/ 6 w 435"/>
                  <a:gd name="T5" fmla="*/ 37 h 179"/>
                  <a:gd name="T6" fmla="*/ 58 w 435"/>
                  <a:gd name="T7" fmla="*/ 152 h 179"/>
                  <a:gd name="T8" fmla="*/ 92 w 435"/>
                  <a:gd name="T9" fmla="*/ 179 h 179"/>
                  <a:gd name="T10" fmla="*/ 125 w 435"/>
                  <a:gd name="T11" fmla="*/ 152 h 179"/>
                  <a:gd name="T12" fmla="*/ 171 w 435"/>
                  <a:gd name="T13" fmla="*/ 51 h 179"/>
                  <a:gd name="T14" fmla="*/ 178 w 435"/>
                  <a:gd name="T15" fmla="*/ 46 h 179"/>
                  <a:gd name="T16" fmla="*/ 185 w 435"/>
                  <a:gd name="T17" fmla="*/ 54 h 179"/>
                  <a:gd name="T18" fmla="*/ 185 w 435"/>
                  <a:gd name="T19" fmla="*/ 151 h 179"/>
                  <a:gd name="T20" fmla="*/ 209 w 435"/>
                  <a:gd name="T21" fmla="*/ 179 h 179"/>
                  <a:gd name="T22" fmla="*/ 234 w 435"/>
                  <a:gd name="T23" fmla="*/ 151 h 179"/>
                  <a:gd name="T24" fmla="*/ 234 w 435"/>
                  <a:gd name="T25" fmla="*/ 72 h 179"/>
                  <a:gd name="T26" fmla="*/ 260 w 435"/>
                  <a:gd name="T27" fmla="*/ 46 h 179"/>
                  <a:gd name="T28" fmla="*/ 285 w 435"/>
                  <a:gd name="T29" fmla="*/ 72 h 179"/>
                  <a:gd name="T30" fmla="*/ 285 w 435"/>
                  <a:gd name="T31" fmla="*/ 151 h 179"/>
                  <a:gd name="T32" fmla="*/ 310 w 435"/>
                  <a:gd name="T33" fmla="*/ 179 h 179"/>
                  <a:gd name="T34" fmla="*/ 334 w 435"/>
                  <a:gd name="T35" fmla="*/ 151 h 179"/>
                  <a:gd name="T36" fmla="*/ 334 w 435"/>
                  <a:gd name="T37" fmla="*/ 72 h 179"/>
                  <a:gd name="T38" fmla="*/ 360 w 435"/>
                  <a:gd name="T39" fmla="*/ 46 h 179"/>
                  <a:gd name="T40" fmla="*/ 385 w 435"/>
                  <a:gd name="T41" fmla="*/ 72 h 179"/>
                  <a:gd name="T42" fmla="*/ 385 w 435"/>
                  <a:gd name="T43" fmla="*/ 151 h 179"/>
                  <a:gd name="T44" fmla="*/ 410 w 435"/>
                  <a:gd name="T45" fmla="*/ 179 h 179"/>
                  <a:gd name="T46" fmla="*/ 435 w 435"/>
                  <a:gd name="T47" fmla="*/ 151 h 179"/>
                  <a:gd name="T48" fmla="*/ 435 w 435"/>
                  <a:gd name="T49" fmla="*/ 61 h 179"/>
                  <a:gd name="T50" fmla="*/ 375 w 435"/>
                  <a:gd name="T51" fmla="*/ 4 h 179"/>
                  <a:gd name="T52" fmla="*/ 323 w 435"/>
                  <a:gd name="T53" fmla="*/ 26 h 179"/>
                  <a:gd name="T54" fmla="*/ 272 w 435"/>
                  <a:gd name="T55" fmla="*/ 4 h 179"/>
                  <a:gd name="T56" fmla="*/ 223 w 435"/>
                  <a:gd name="T57" fmla="*/ 26 h 179"/>
                  <a:gd name="T58" fmla="*/ 178 w 435"/>
                  <a:gd name="T59" fmla="*/ 4 h 179"/>
                  <a:gd name="T60" fmla="*/ 125 w 435"/>
                  <a:gd name="T61" fmla="*/ 40 h 179"/>
                  <a:gd name="T62" fmla="*/ 92 w 435"/>
                  <a:gd name="T63" fmla="*/ 119 h 179"/>
                  <a:gd name="T64" fmla="*/ 49 w 435"/>
                  <a:gd name="T65" fmla="*/ 18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5" h="179">
                    <a:moveTo>
                      <a:pt x="49" y="18"/>
                    </a:moveTo>
                    <a:cubicBezTo>
                      <a:pt x="43" y="6"/>
                      <a:pt x="30" y="0"/>
                      <a:pt x="17" y="6"/>
                    </a:cubicBezTo>
                    <a:cubicBezTo>
                      <a:pt x="5" y="12"/>
                      <a:pt x="0" y="25"/>
                      <a:pt x="6" y="37"/>
                    </a:cubicBezTo>
                    <a:cubicBezTo>
                      <a:pt x="58" y="152"/>
                      <a:pt x="58" y="152"/>
                      <a:pt x="58" y="152"/>
                    </a:cubicBezTo>
                    <a:cubicBezTo>
                      <a:pt x="67" y="169"/>
                      <a:pt x="75" y="179"/>
                      <a:pt x="92" y="179"/>
                    </a:cubicBezTo>
                    <a:cubicBezTo>
                      <a:pt x="109" y="179"/>
                      <a:pt x="117" y="169"/>
                      <a:pt x="125" y="152"/>
                    </a:cubicBezTo>
                    <a:cubicBezTo>
                      <a:pt x="125" y="152"/>
                      <a:pt x="171" y="52"/>
                      <a:pt x="171" y="51"/>
                    </a:cubicBezTo>
                    <a:cubicBezTo>
                      <a:pt x="172" y="50"/>
                      <a:pt x="173" y="46"/>
                      <a:pt x="178" y="46"/>
                    </a:cubicBezTo>
                    <a:cubicBezTo>
                      <a:pt x="182" y="47"/>
                      <a:pt x="185" y="50"/>
                      <a:pt x="185" y="54"/>
                    </a:cubicBezTo>
                    <a:cubicBezTo>
                      <a:pt x="185" y="151"/>
                      <a:pt x="185" y="151"/>
                      <a:pt x="185" y="151"/>
                    </a:cubicBezTo>
                    <a:cubicBezTo>
                      <a:pt x="185" y="166"/>
                      <a:pt x="193" y="179"/>
                      <a:pt x="209" y="179"/>
                    </a:cubicBezTo>
                    <a:cubicBezTo>
                      <a:pt x="225" y="179"/>
                      <a:pt x="234" y="166"/>
                      <a:pt x="234" y="151"/>
                    </a:cubicBezTo>
                    <a:cubicBezTo>
                      <a:pt x="234" y="72"/>
                      <a:pt x="234" y="72"/>
                      <a:pt x="234" y="72"/>
                    </a:cubicBezTo>
                    <a:cubicBezTo>
                      <a:pt x="234" y="56"/>
                      <a:pt x="245" y="46"/>
                      <a:pt x="260" y="46"/>
                    </a:cubicBezTo>
                    <a:cubicBezTo>
                      <a:pt x="275" y="46"/>
                      <a:pt x="285" y="57"/>
                      <a:pt x="285" y="72"/>
                    </a:cubicBezTo>
                    <a:cubicBezTo>
                      <a:pt x="285" y="151"/>
                      <a:pt x="285" y="151"/>
                      <a:pt x="285" y="151"/>
                    </a:cubicBezTo>
                    <a:cubicBezTo>
                      <a:pt x="285" y="166"/>
                      <a:pt x="294" y="179"/>
                      <a:pt x="310" y="179"/>
                    </a:cubicBezTo>
                    <a:cubicBezTo>
                      <a:pt x="326" y="179"/>
                      <a:pt x="334" y="166"/>
                      <a:pt x="334" y="151"/>
                    </a:cubicBezTo>
                    <a:cubicBezTo>
                      <a:pt x="334" y="72"/>
                      <a:pt x="334" y="72"/>
                      <a:pt x="334" y="72"/>
                    </a:cubicBezTo>
                    <a:cubicBezTo>
                      <a:pt x="334" y="56"/>
                      <a:pt x="345" y="46"/>
                      <a:pt x="360" y="46"/>
                    </a:cubicBezTo>
                    <a:cubicBezTo>
                      <a:pt x="375" y="46"/>
                      <a:pt x="385" y="57"/>
                      <a:pt x="385" y="72"/>
                    </a:cubicBezTo>
                    <a:cubicBezTo>
                      <a:pt x="385" y="151"/>
                      <a:pt x="385" y="151"/>
                      <a:pt x="385" y="151"/>
                    </a:cubicBezTo>
                    <a:cubicBezTo>
                      <a:pt x="385" y="166"/>
                      <a:pt x="394" y="179"/>
                      <a:pt x="410" y="179"/>
                    </a:cubicBezTo>
                    <a:cubicBezTo>
                      <a:pt x="426" y="179"/>
                      <a:pt x="435" y="166"/>
                      <a:pt x="435" y="151"/>
                    </a:cubicBezTo>
                    <a:cubicBezTo>
                      <a:pt x="435" y="61"/>
                      <a:pt x="435" y="61"/>
                      <a:pt x="435" y="61"/>
                    </a:cubicBezTo>
                    <a:cubicBezTo>
                      <a:pt x="435" y="27"/>
                      <a:pt x="408" y="4"/>
                      <a:pt x="375" y="4"/>
                    </a:cubicBezTo>
                    <a:cubicBezTo>
                      <a:pt x="343" y="4"/>
                      <a:pt x="323" y="26"/>
                      <a:pt x="323" y="26"/>
                    </a:cubicBezTo>
                    <a:cubicBezTo>
                      <a:pt x="312" y="12"/>
                      <a:pt x="297" y="4"/>
                      <a:pt x="272" y="4"/>
                    </a:cubicBezTo>
                    <a:cubicBezTo>
                      <a:pt x="246" y="4"/>
                      <a:pt x="223" y="26"/>
                      <a:pt x="223" y="26"/>
                    </a:cubicBezTo>
                    <a:cubicBezTo>
                      <a:pt x="212" y="12"/>
                      <a:pt x="194" y="4"/>
                      <a:pt x="178" y="4"/>
                    </a:cubicBezTo>
                    <a:cubicBezTo>
                      <a:pt x="155" y="4"/>
                      <a:pt x="136" y="14"/>
                      <a:pt x="125" y="40"/>
                    </a:cubicBezTo>
                    <a:cubicBezTo>
                      <a:pt x="92" y="119"/>
                      <a:pt x="92" y="119"/>
                      <a:pt x="92" y="119"/>
                    </a:cubicBezTo>
                    <a:lnTo>
                      <a:pt x="49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1"/>
              <p:cNvSpPr>
                <a:spLocks noEditPoints="1"/>
              </p:cNvSpPr>
              <p:nvPr/>
            </p:nvSpPr>
            <p:spPr bwMode="ltGray">
              <a:xfrm>
                <a:off x="4097338" y="5649913"/>
                <a:ext cx="149225" cy="157163"/>
              </a:xfrm>
              <a:custGeom>
                <a:avLst/>
                <a:gdLst>
                  <a:gd name="T0" fmla="*/ 37 w 40"/>
                  <a:gd name="T1" fmla="*/ 20 h 41"/>
                  <a:gd name="T2" fmla="*/ 37 w 40"/>
                  <a:gd name="T3" fmla="*/ 20 h 41"/>
                  <a:gd name="T4" fmla="*/ 20 w 40"/>
                  <a:gd name="T5" fmla="*/ 4 h 41"/>
                  <a:gd name="T6" fmla="*/ 3 w 40"/>
                  <a:gd name="T7" fmla="*/ 20 h 41"/>
                  <a:gd name="T8" fmla="*/ 3 w 40"/>
                  <a:gd name="T9" fmla="*/ 21 h 41"/>
                  <a:gd name="T10" fmla="*/ 20 w 40"/>
                  <a:gd name="T11" fmla="*/ 37 h 41"/>
                  <a:gd name="T12" fmla="*/ 37 w 40"/>
                  <a:gd name="T13" fmla="*/ 20 h 41"/>
                  <a:gd name="T14" fmla="*/ 0 w 40"/>
                  <a:gd name="T15" fmla="*/ 21 h 41"/>
                  <a:gd name="T16" fmla="*/ 0 w 40"/>
                  <a:gd name="T17" fmla="*/ 20 h 41"/>
                  <a:gd name="T18" fmla="*/ 20 w 40"/>
                  <a:gd name="T19" fmla="*/ 0 h 41"/>
                  <a:gd name="T20" fmla="*/ 40 w 40"/>
                  <a:gd name="T21" fmla="*/ 20 h 41"/>
                  <a:gd name="T22" fmla="*/ 40 w 40"/>
                  <a:gd name="T23" fmla="*/ 20 h 41"/>
                  <a:gd name="T24" fmla="*/ 20 w 40"/>
                  <a:gd name="T25" fmla="*/ 41 h 41"/>
                  <a:gd name="T26" fmla="*/ 0 w 40"/>
                  <a:gd name="T27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41">
                    <a:moveTo>
                      <a:pt x="37" y="20"/>
                    </a:move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1"/>
                      <a:pt x="29" y="4"/>
                      <a:pt x="20" y="4"/>
                    </a:cubicBezTo>
                    <a:cubicBezTo>
                      <a:pt x="11" y="4"/>
                      <a:pt x="3" y="11"/>
                      <a:pt x="3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30"/>
                      <a:pt x="11" y="37"/>
                      <a:pt x="20" y="37"/>
                    </a:cubicBezTo>
                    <a:cubicBezTo>
                      <a:pt x="29" y="37"/>
                      <a:pt x="37" y="30"/>
                      <a:pt x="37" y="20"/>
                    </a:cubicBezTo>
                    <a:moveTo>
                      <a:pt x="0" y="21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0" y="9"/>
                      <a:pt x="40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32"/>
                      <a:pt x="31" y="41"/>
                      <a:pt x="20" y="41"/>
                    </a:cubicBezTo>
                    <a:cubicBezTo>
                      <a:pt x="8" y="41"/>
                      <a:pt x="0" y="32"/>
                      <a:pt x="0" y="2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2"/>
              <p:cNvSpPr>
                <a:spLocks noEditPoints="1"/>
              </p:cNvSpPr>
              <p:nvPr/>
            </p:nvSpPr>
            <p:spPr bwMode="ltGray">
              <a:xfrm>
                <a:off x="4141788" y="5688013"/>
                <a:ext cx="63500" cy="76200"/>
              </a:xfrm>
              <a:custGeom>
                <a:avLst/>
                <a:gdLst>
                  <a:gd name="T0" fmla="*/ 9 w 17"/>
                  <a:gd name="T1" fmla="*/ 10 h 20"/>
                  <a:gd name="T2" fmla="*/ 12 w 17"/>
                  <a:gd name="T3" fmla="*/ 7 h 20"/>
                  <a:gd name="T4" fmla="*/ 12 w 17"/>
                  <a:gd name="T5" fmla="*/ 7 h 20"/>
                  <a:gd name="T6" fmla="*/ 9 w 17"/>
                  <a:gd name="T7" fmla="*/ 4 h 20"/>
                  <a:gd name="T8" fmla="*/ 5 w 17"/>
                  <a:gd name="T9" fmla="*/ 4 h 20"/>
                  <a:gd name="T10" fmla="*/ 5 w 17"/>
                  <a:gd name="T11" fmla="*/ 10 h 20"/>
                  <a:gd name="T12" fmla="*/ 9 w 17"/>
                  <a:gd name="T13" fmla="*/ 10 h 20"/>
                  <a:gd name="T14" fmla="*/ 0 w 17"/>
                  <a:gd name="T15" fmla="*/ 2 h 20"/>
                  <a:gd name="T16" fmla="*/ 2 w 17"/>
                  <a:gd name="T17" fmla="*/ 0 h 20"/>
                  <a:gd name="T18" fmla="*/ 9 w 17"/>
                  <a:gd name="T19" fmla="*/ 0 h 20"/>
                  <a:gd name="T20" fmla="*/ 15 w 17"/>
                  <a:gd name="T21" fmla="*/ 2 h 20"/>
                  <a:gd name="T22" fmla="*/ 17 w 17"/>
                  <a:gd name="T23" fmla="*/ 7 h 20"/>
                  <a:gd name="T24" fmla="*/ 17 w 17"/>
                  <a:gd name="T25" fmla="*/ 7 h 20"/>
                  <a:gd name="T26" fmla="*/ 13 w 17"/>
                  <a:gd name="T27" fmla="*/ 13 h 20"/>
                  <a:gd name="T28" fmla="*/ 16 w 17"/>
                  <a:gd name="T29" fmla="*/ 17 h 20"/>
                  <a:gd name="T30" fmla="*/ 16 w 17"/>
                  <a:gd name="T31" fmla="*/ 18 h 20"/>
                  <a:gd name="T32" fmla="*/ 14 w 17"/>
                  <a:gd name="T33" fmla="*/ 20 h 20"/>
                  <a:gd name="T34" fmla="*/ 12 w 17"/>
                  <a:gd name="T35" fmla="*/ 19 h 20"/>
                  <a:gd name="T36" fmla="*/ 8 w 17"/>
                  <a:gd name="T37" fmla="*/ 14 h 20"/>
                  <a:gd name="T38" fmla="*/ 5 w 17"/>
                  <a:gd name="T39" fmla="*/ 14 h 20"/>
                  <a:gd name="T40" fmla="*/ 5 w 17"/>
                  <a:gd name="T41" fmla="*/ 18 h 20"/>
                  <a:gd name="T42" fmla="*/ 2 w 17"/>
                  <a:gd name="T43" fmla="*/ 20 h 20"/>
                  <a:gd name="T44" fmla="*/ 0 w 17"/>
                  <a:gd name="T45" fmla="*/ 18 h 20"/>
                  <a:gd name="T46" fmla="*/ 0 w 17"/>
                  <a:gd name="T4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" h="20">
                    <a:moveTo>
                      <a:pt x="9" y="10"/>
                    </a:moveTo>
                    <a:cubicBezTo>
                      <a:pt x="11" y="10"/>
                      <a:pt x="12" y="9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5"/>
                      <a:pt x="11" y="4"/>
                      <a:pt x="9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10"/>
                      <a:pt x="5" y="10"/>
                      <a:pt x="5" y="10"/>
                    </a:cubicBezTo>
                    <a:lnTo>
                      <a:pt x="9" y="10"/>
                    </a:lnTo>
                    <a:close/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2" y="0"/>
                      <a:pt x="14" y="1"/>
                      <a:pt x="15" y="2"/>
                    </a:cubicBezTo>
                    <a:cubicBezTo>
                      <a:pt x="16" y="3"/>
                      <a:pt x="17" y="5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10"/>
                      <a:pt x="15" y="12"/>
                      <a:pt x="13" y="13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8"/>
                      <a:pt x="16" y="18"/>
                    </a:cubicBezTo>
                    <a:cubicBezTo>
                      <a:pt x="16" y="19"/>
                      <a:pt x="15" y="20"/>
                      <a:pt x="14" y="20"/>
                    </a:cubicBezTo>
                    <a:cubicBezTo>
                      <a:pt x="13" y="20"/>
                      <a:pt x="13" y="20"/>
                      <a:pt x="12" y="19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4" y="20"/>
                      <a:pt x="2" y="20"/>
                    </a:cubicBezTo>
                    <a:cubicBezTo>
                      <a:pt x="1" y="20"/>
                      <a:pt x="0" y="19"/>
                      <a:pt x="0" y="18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85798" y="2593231"/>
            <a:ext cx="3609977" cy="5334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add Name, Title, Company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2460" y="457200"/>
            <a:ext cx="3657600" cy="2011680"/>
          </a:xfrm>
        </p:spPr>
        <p:txBody>
          <a:bodyPr/>
          <a:lstStyle>
            <a:lvl1pPr marL="58738" indent="-55563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2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2pPr>
            <a:lvl3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3pPr>
            <a:lvl4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4pPr>
            <a:lvl5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5pPr>
            <a:lvl6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6pPr>
            <a:lvl7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7pPr>
            <a:lvl8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8pPr>
            <a:lvl9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5708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Metric 1">
    <p:bg bwMode="ltGray"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 bwMode="ltGray">
          <a:xfrm>
            <a:off x="448524" y="0"/>
            <a:ext cx="8695476" cy="6858000"/>
            <a:chOff x="448524" y="0"/>
            <a:chExt cx="8695476" cy="68580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4578096" y="0"/>
              <a:ext cx="4565904" cy="6858000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 bwMode="ltGray">
            <a:xfrm>
              <a:off x="448524" y="6446044"/>
              <a:ext cx="1099793" cy="173355"/>
              <a:chOff x="-84138" y="5622925"/>
              <a:chExt cx="4330701" cy="682626"/>
            </a:xfrm>
          </p:grpSpPr>
          <p:sp>
            <p:nvSpPr>
              <p:cNvPr id="17" name="Freeform 6"/>
              <p:cNvSpPr>
                <a:spLocks/>
              </p:cNvSpPr>
              <p:nvPr/>
            </p:nvSpPr>
            <p:spPr bwMode="ltGray">
              <a:xfrm>
                <a:off x="1589088" y="5649913"/>
                <a:ext cx="914400" cy="647700"/>
              </a:xfrm>
              <a:custGeom>
                <a:avLst/>
                <a:gdLst>
                  <a:gd name="T0" fmla="*/ 52 w 243"/>
                  <a:gd name="T1" fmla="*/ 159 h 170"/>
                  <a:gd name="T2" fmla="*/ 2 w 243"/>
                  <a:gd name="T3" fmla="*/ 19 h 170"/>
                  <a:gd name="T4" fmla="*/ 0 w 243"/>
                  <a:gd name="T5" fmla="*/ 12 h 170"/>
                  <a:gd name="T6" fmla="*/ 13 w 243"/>
                  <a:gd name="T7" fmla="*/ 0 h 170"/>
                  <a:gd name="T8" fmla="*/ 25 w 243"/>
                  <a:gd name="T9" fmla="*/ 11 h 170"/>
                  <a:gd name="T10" fmla="*/ 67 w 243"/>
                  <a:gd name="T11" fmla="*/ 131 h 170"/>
                  <a:gd name="T12" fmla="*/ 109 w 243"/>
                  <a:gd name="T13" fmla="*/ 10 h 170"/>
                  <a:gd name="T14" fmla="*/ 121 w 243"/>
                  <a:gd name="T15" fmla="*/ 0 h 170"/>
                  <a:gd name="T16" fmla="*/ 122 w 243"/>
                  <a:gd name="T17" fmla="*/ 0 h 170"/>
                  <a:gd name="T18" fmla="*/ 135 w 243"/>
                  <a:gd name="T19" fmla="*/ 10 h 170"/>
                  <a:gd name="T20" fmla="*/ 177 w 243"/>
                  <a:gd name="T21" fmla="*/ 131 h 170"/>
                  <a:gd name="T22" fmla="*/ 219 w 243"/>
                  <a:gd name="T23" fmla="*/ 10 h 170"/>
                  <a:gd name="T24" fmla="*/ 231 w 243"/>
                  <a:gd name="T25" fmla="*/ 0 h 170"/>
                  <a:gd name="T26" fmla="*/ 243 w 243"/>
                  <a:gd name="T27" fmla="*/ 12 h 170"/>
                  <a:gd name="T28" fmla="*/ 241 w 243"/>
                  <a:gd name="T29" fmla="*/ 19 h 170"/>
                  <a:gd name="T30" fmla="*/ 191 w 243"/>
                  <a:gd name="T31" fmla="*/ 159 h 170"/>
                  <a:gd name="T32" fmla="*/ 177 w 243"/>
                  <a:gd name="T33" fmla="*/ 170 h 170"/>
                  <a:gd name="T34" fmla="*/ 176 w 243"/>
                  <a:gd name="T35" fmla="*/ 170 h 170"/>
                  <a:gd name="T36" fmla="*/ 163 w 243"/>
                  <a:gd name="T37" fmla="*/ 159 h 170"/>
                  <a:gd name="T38" fmla="*/ 122 w 243"/>
                  <a:gd name="T39" fmla="*/ 40 h 170"/>
                  <a:gd name="T40" fmla="*/ 80 w 243"/>
                  <a:gd name="T41" fmla="*/ 159 h 170"/>
                  <a:gd name="T42" fmla="*/ 66 w 243"/>
                  <a:gd name="T43" fmla="*/ 170 h 170"/>
                  <a:gd name="T44" fmla="*/ 66 w 243"/>
                  <a:gd name="T45" fmla="*/ 170 h 170"/>
                  <a:gd name="T46" fmla="*/ 52 w 243"/>
                  <a:gd name="T47" fmla="*/ 159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43" h="170">
                    <a:moveTo>
                      <a:pt x="52" y="159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7"/>
                      <a:pt x="0" y="14"/>
                      <a:pt x="0" y="12"/>
                    </a:cubicBezTo>
                    <a:cubicBezTo>
                      <a:pt x="0" y="6"/>
                      <a:pt x="5" y="0"/>
                      <a:pt x="13" y="0"/>
                    </a:cubicBezTo>
                    <a:cubicBezTo>
                      <a:pt x="19" y="0"/>
                      <a:pt x="23" y="4"/>
                      <a:pt x="25" y="11"/>
                    </a:cubicBezTo>
                    <a:cubicBezTo>
                      <a:pt x="67" y="131"/>
                      <a:pt x="67" y="131"/>
                      <a:pt x="67" y="131"/>
                    </a:cubicBezTo>
                    <a:cubicBezTo>
                      <a:pt x="109" y="10"/>
                      <a:pt x="109" y="10"/>
                      <a:pt x="109" y="10"/>
                    </a:cubicBezTo>
                    <a:cubicBezTo>
                      <a:pt x="111" y="4"/>
                      <a:pt x="114" y="0"/>
                      <a:pt x="121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9" y="0"/>
                      <a:pt x="133" y="4"/>
                      <a:pt x="135" y="10"/>
                    </a:cubicBezTo>
                    <a:cubicBezTo>
                      <a:pt x="177" y="131"/>
                      <a:pt x="177" y="131"/>
                      <a:pt x="177" y="131"/>
                    </a:cubicBezTo>
                    <a:cubicBezTo>
                      <a:pt x="219" y="10"/>
                      <a:pt x="219" y="10"/>
                      <a:pt x="219" y="10"/>
                    </a:cubicBezTo>
                    <a:cubicBezTo>
                      <a:pt x="221" y="5"/>
                      <a:pt x="224" y="0"/>
                      <a:pt x="231" y="0"/>
                    </a:cubicBezTo>
                    <a:cubicBezTo>
                      <a:pt x="238" y="0"/>
                      <a:pt x="243" y="6"/>
                      <a:pt x="243" y="12"/>
                    </a:cubicBezTo>
                    <a:cubicBezTo>
                      <a:pt x="243" y="14"/>
                      <a:pt x="242" y="17"/>
                      <a:pt x="241" y="19"/>
                    </a:cubicBezTo>
                    <a:cubicBezTo>
                      <a:pt x="191" y="159"/>
                      <a:pt x="191" y="159"/>
                      <a:pt x="191" y="159"/>
                    </a:cubicBezTo>
                    <a:cubicBezTo>
                      <a:pt x="188" y="166"/>
                      <a:pt x="183" y="170"/>
                      <a:pt x="177" y="170"/>
                    </a:cubicBezTo>
                    <a:cubicBezTo>
                      <a:pt x="176" y="170"/>
                      <a:pt x="176" y="170"/>
                      <a:pt x="176" y="170"/>
                    </a:cubicBezTo>
                    <a:cubicBezTo>
                      <a:pt x="170" y="170"/>
                      <a:pt x="165" y="166"/>
                      <a:pt x="163" y="159"/>
                    </a:cubicBezTo>
                    <a:cubicBezTo>
                      <a:pt x="122" y="40"/>
                      <a:pt x="122" y="40"/>
                      <a:pt x="122" y="40"/>
                    </a:cubicBezTo>
                    <a:cubicBezTo>
                      <a:pt x="80" y="159"/>
                      <a:pt x="80" y="159"/>
                      <a:pt x="80" y="159"/>
                    </a:cubicBezTo>
                    <a:cubicBezTo>
                      <a:pt x="78" y="166"/>
                      <a:pt x="73" y="170"/>
                      <a:pt x="66" y="170"/>
                    </a:cubicBezTo>
                    <a:cubicBezTo>
                      <a:pt x="66" y="170"/>
                      <a:pt x="66" y="170"/>
                      <a:pt x="66" y="170"/>
                    </a:cubicBezTo>
                    <a:cubicBezTo>
                      <a:pt x="60" y="170"/>
                      <a:pt x="55" y="166"/>
                      <a:pt x="52" y="159"/>
                    </a:cubicBezTo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7"/>
              <p:cNvSpPr>
                <a:spLocks/>
              </p:cNvSpPr>
              <p:nvPr/>
            </p:nvSpPr>
            <p:spPr bwMode="ltGray">
              <a:xfrm>
                <a:off x="3163888" y="5649913"/>
                <a:ext cx="354013" cy="647700"/>
              </a:xfrm>
              <a:custGeom>
                <a:avLst/>
                <a:gdLst>
                  <a:gd name="T0" fmla="*/ 0 w 94"/>
                  <a:gd name="T1" fmla="*/ 13 h 170"/>
                  <a:gd name="T2" fmla="*/ 12 w 94"/>
                  <a:gd name="T3" fmla="*/ 0 h 170"/>
                  <a:gd name="T4" fmla="*/ 24 w 94"/>
                  <a:gd name="T5" fmla="*/ 13 h 170"/>
                  <a:gd name="T6" fmla="*/ 24 w 94"/>
                  <a:gd name="T7" fmla="*/ 41 h 170"/>
                  <a:gd name="T8" fmla="*/ 82 w 94"/>
                  <a:gd name="T9" fmla="*/ 0 h 170"/>
                  <a:gd name="T10" fmla="*/ 94 w 94"/>
                  <a:gd name="T11" fmla="*/ 13 h 170"/>
                  <a:gd name="T12" fmla="*/ 83 w 94"/>
                  <a:gd name="T13" fmla="*/ 25 h 170"/>
                  <a:gd name="T14" fmla="*/ 24 w 94"/>
                  <a:gd name="T15" fmla="*/ 101 h 170"/>
                  <a:gd name="T16" fmla="*/ 24 w 94"/>
                  <a:gd name="T17" fmla="*/ 157 h 170"/>
                  <a:gd name="T18" fmla="*/ 12 w 94"/>
                  <a:gd name="T19" fmla="*/ 170 h 170"/>
                  <a:gd name="T20" fmla="*/ 0 w 94"/>
                  <a:gd name="T21" fmla="*/ 157 h 170"/>
                  <a:gd name="T22" fmla="*/ 0 w 94"/>
                  <a:gd name="T23" fmla="*/ 1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170">
                    <a:moveTo>
                      <a:pt x="0" y="13"/>
                    </a:moveTo>
                    <a:cubicBezTo>
                      <a:pt x="0" y="6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37" y="13"/>
                      <a:pt x="64" y="0"/>
                      <a:pt x="82" y="0"/>
                    </a:cubicBezTo>
                    <a:cubicBezTo>
                      <a:pt x="89" y="0"/>
                      <a:pt x="94" y="6"/>
                      <a:pt x="94" y="13"/>
                    </a:cubicBezTo>
                    <a:cubicBezTo>
                      <a:pt x="94" y="20"/>
                      <a:pt x="89" y="24"/>
                      <a:pt x="83" y="25"/>
                    </a:cubicBezTo>
                    <a:cubicBezTo>
                      <a:pt x="51" y="29"/>
                      <a:pt x="24" y="53"/>
                      <a:pt x="24" y="101"/>
                    </a:cubicBezTo>
                    <a:cubicBezTo>
                      <a:pt x="24" y="157"/>
                      <a:pt x="24" y="157"/>
                      <a:pt x="24" y="157"/>
                    </a:cubicBezTo>
                    <a:cubicBezTo>
                      <a:pt x="24" y="164"/>
                      <a:pt x="19" y="170"/>
                      <a:pt x="12" y="170"/>
                    </a:cubicBezTo>
                    <a:cubicBezTo>
                      <a:pt x="5" y="170"/>
                      <a:pt x="0" y="164"/>
                      <a:pt x="0" y="157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8"/>
              <p:cNvSpPr>
                <a:spLocks noEditPoints="1"/>
              </p:cNvSpPr>
              <p:nvPr/>
            </p:nvSpPr>
            <p:spPr bwMode="ltGray">
              <a:xfrm>
                <a:off x="3509963" y="5649913"/>
                <a:ext cx="579438" cy="655638"/>
              </a:xfrm>
              <a:custGeom>
                <a:avLst/>
                <a:gdLst>
                  <a:gd name="T0" fmla="*/ 129 w 154"/>
                  <a:gd name="T1" fmla="*/ 76 h 172"/>
                  <a:gd name="T2" fmla="*/ 77 w 154"/>
                  <a:gd name="T3" fmla="*/ 21 h 172"/>
                  <a:gd name="T4" fmla="*/ 25 w 154"/>
                  <a:gd name="T5" fmla="*/ 76 h 172"/>
                  <a:gd name="T6" fmla="*/ 129 w 154"/>
                  <a:gd name="T7" fmla="*/ 76 h 172"/>
                  <a:gd name="T8" fmla="*/ 81 w 154"/>
                  <a:gd name="T9" fmla="*/ 172 h 172"/>
                  <a:gd name="T10" fmla="*/ 0 w 154"/>
                  <a:gd name="T11" fmla="*/ 86 h 172"/>
                  <a:gd name="T12" fmla="*/ 0 w 154"/>
                  <a:gd name="T13" fmla="*/ 85 h 172"/>
                  <a:gd name="T14" fmla="*/ 78 w 154"/>
                  <a:gd name="T15" fmla="*/ 0 h 172"/>
                  <a:gd name="T16" fmla="*/ 154 w 154"/>
                  <a:gd name="T17" fmla="*/ 83 h 172"/>
                  <a:gd name="T18" fmla="*/ 142 w 154"/>
                  <a:gd name="T19" fmla="*/ 95 h 172"/>
                  <a:gd name="T20" fmla="*/ 25 w 154"/>
                  <a:gd name="T21" fmla="*/ 95 h 172"/>
                  <a:gd name="T22" fmla="*/ 82 w 154"/>
                  <a:gd name="T23" fmla="*/ 150 h 172"/>
                  <a:gd name="T24" fmla="*/ 129 w 154"/>
                  <a:gd name="T25" fmla="*/ 131 h 172"/>
                  <a:gd name="T26" fmla="*/ 136 w 154"/>
                  <a:gd name="T27" fmla="*/ 128 h 172"/>
                  <a:gd name="T28" fmla="*/ 146 w 154"/>
                  <a:gd name="T29" fmla="*/ 139 h 172"/>
                  <a:gd name="T30" fmla="*/ 142 w 154"/>
                  <a:gd name="T31" fmla="*/ 147 h 172"/>
                  <a:gd name="T32" fmla="*/ 81 w 154"/>
                  <a:gd name="T33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4" h="172">
                    <a:moveTo>
                      <a:pt x="129" y="76"/>
                    </a:moveTo>
                    <a:cubicBezTo>
                      <a:pt x="127" y="47"/>
                      <a:pt x="110" y="21"/>
                      <a:pt x="77" y="21"/>
                    </a:cubicBezTo>
                    <a:cubicBezTo>
                      <a:pt x="49" y="21"/>
                      <a:pt x="28" y="44"/>
                      <a:pt x="25" y="76"/>
                    </a:cubicBezTo>
                    <a:lnTo>
                      <a:pt x="129" y="76"/>
                    </a:lnTo>
                    <a:close/>
                    <a:moveTo>
                      <a:pt x="81" y="172"/>
                    </a:moveTo>
                    <a:cubicBezTo>
                      <a:pt x="36" y="172"/>
                      <a:pt x="0" y="137"/>
                      <a:pt x="0" y="8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38"/>
                      <a:pt x="33" y="0"/>
                      <a:pt x="78" y="0"/>
                    </a:cubicBezTo>
                    <a:cubicBezTo>
                      <a:pt x="126" y="0"/>
                      <a:pt x="154" y="40"/>
                      <a:pt x="154" y="83"/>
                    </a:cubicBezTo>
                    <a:cubicBezTo>
                      <a:pt x="154" y="90"/>
                      <a:pt x="148" y="95"/>
                      <a:pt x="142" y="95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8" y="130"/>
                      <a:pt x="53" y="150"/>
                      <a:pt x="82" y="150"/>
                    </a:cubicBezTo>
                    <a:cubicBezTo>
                      <a:pt x="102" y="150"/>
                      <a:pt x="117" y="142"/>
                      <a:pt x="129" y="131"/>
                    </a:cubicBezTo>
                    <a:cubicBezTo>
                      <a:pt x="131" y="130"/>
                      <a:pt x="133" y="128"/>
                      <a:pt x="136" y="128"/>
                    </a:cubicBezTo>
                    <a:cubicBezTo>
                      <a:pt x="142" y="128"/>
                      <a:pt x="146" y="133"/>
                      <a:pt x="146" y="139"/>
                    </a:cubicBezTo>
                    <a:cubicBezTo>
                      <a:pt x="146" y="142"/>
                      <a:pt x="145" y="145"/>
                      <a:pt x="142" y="147"/>
                    </a:cubicBezTo>
                    <a:cubicBezTo>
                      <a:pt x="127" y="162"/>
                      <a:pt x="109" y="172"/>
                      <a:pt x="81" y="172"/>
                    </a:cubicBezTo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9"/>
              <p:cNvSpPr>
                <a:spLocks noEditPoints="1"/>
              </p:cNvSpPr>
              <p:nvPr/>
            </p:nvSpPr>
            <p:spPr bwMode="ltGray">
              <a:xfrm>
                <a:off x="2503488" y="5649913"/>
                <a:ext cx="547688" cy="655638"/>
              </a:xfrm>
              <a:custGeom>
                <a:avLst/>
                <a:gdLst>
                  <a:gd name="T0" fmla="*/ 122 w 146"/>
                  <a:gd name="T1" fmla="*/ 107 h 172"/>
                  <a:gd name="T2" fmla="*/ 122 w 146"/>
                  <a:gd name="T3" fmla="*/ 91 h 172"/>
                  <a:gd name="T4" fmla="*/ 74 w 146"/>
                  <a:gd name="T5" fmla="*/ 84 h 172"/>
                  <a:gd name="T6" fmla="*/ 25 w 146"/>
                  <a:gd name="T7" fmla="*/ 118 h 172"/>
                  <a:gd name="T8" fmla="*/ 25 w 146"/>
                  <a:gd name="T9" fmla="*/ 119 h 172"/>
                  <a:gd name="T10" fmla="*/ 67 w 146"/>
                  <a:gd name="T11" fmla="*/ 152 h 172"/>
                  <a:gd name="T12" fmla="*/ 122 w 146"/>
                  <a:gd name="T13" fmla="*/ 107 h 172"/>
                  <a:gd name="T14" fmla="*/ 0 w 146"/>
                  <a:gd name="T15" fmla="*/ 120 h 172"/>
                  <a:gd name="T16" fmla="*/ 0 w 146"/>
                  <a:gd name="T17" fmla="*/ 119 h 172"/>
                  <a:gd name="T18" fmla="*/ 71 w 146"/>
                  <a:gd name="T19" fmla="*/ 66 h 172"/>
                  <a:gd name="T20" fmla="*/ 122 w 146"/>
                  <a:gd name="T21" fmla="*/ 73 h 172"/>
                  <a:gd name="T22" fmla="*/ 122 w 146"/>
                  <a:gd name="T23" fmla="*/ 67 h 172"/>
                  <a:gd name="T24" fmla="*/ 73 w 146"/>
                  <a:gd name="T25" fmla="*/ 22 h 172"/>
                  <a:gd name="T26" fmla="*/ 34 w 146"/>
                  <a:gd name="T27" fmla="*/ 30 h 172"/>
                  <a:gd name="T28" fmla="*/ 30 w 146"/>
                  <a:gd name="T29" fmla="*/ 31 h 172"/>
                  <a:gd name="T30" fmla="*/ 19 w 146"/>
                  <a:gd name="T31" fmla="*/ 20 h 172"/>
                  <a:gd name="T32" fmla="*/ 26 w 146"/>
                  <a:gd name="T33" fmla="*/ 10 h 172"/>
                  <a:gd name="T34" fmla="*/ 75 w 146"/>
                  <a:gd name="T35" fmla="*/ 0 h 172"/>
                  <a:gd name="T36" fmla="*/ 129 w 146"/>
                  <a:gd name="T37" fmla="*/ 19 h 172"/>
                  <a:gd name="T38" fmla="*/ 146 w 146"/>
                  <a:gd name="T39" fmla="*/ 67 h 172"/>
                  <a:gd name="T40" fmla="*/ 146 w 146"/>
                  <a:gd name="T41" fmla="*/ 158 h 172"/>
                  <a:gd name="T42" fmla="*/ 134 w 146"/>
                  <a:gd name="T43" fmla="*/ 170 h 172"/>
                  <a:gd name="T44" fmla="*/ 122 w 146"/>
                  <a:gd name="T45" fmla="*/ 159 h 172"/>
                  <a:gd name="T46" fmla="*/ 122 w 146"/>
                  <a:gd name="T47" fmla="*/ 143 h 172"/>
                  <a:gd name="T48" fmla="*/ 62 w 146"/>
                  <a:gd name="T49" fmla="*/ 172 h 172"/>
                  <a:gd name="T50" fmla="*/ 0 w 146"/>
                  <a:gd name="T51" fmla="*/ 12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6" h="172">
                    <a:moveTo>
                      <a:pt x="122" y="107"/>
                    </a:moveTo>
                    <a:cubicBezTo>
                      <a:pt x="122" y="91"/>
                      <a:pt x="122" y="91"/>
                      <a:pt x="122" y="91"/>
                    </a:cubicBezTo>
                    <a:cubicBezTo>
                      <a:pt x="110" y="88"/>
                      <a:pt x="94" y="84"/>
                      <a:pt x="74" y="84"/>
                    </a:cubicBezTo>
                    <a:cubicBezTo>
                      <a:pt x="43" y="84"/>
                      <a:pt x="25" y="98"/>
                      <a:pt x="25" y="118"/>
                    </a:cubicBezTo>
                    <a:cubicBezTo>
                      <a:pt x="25" y="119"/>
                      <a:pt x="25" y="119"/>
                      <a:pt x="25" y="119"/>
                    </a:cubicBezTo>
                    <a:cubicBezTo>
                      <a:pt x="25" y="140"/>
                      <a:pt x="45" y="152"/>
                      <a:pt x="67" y="152"/>
                    </a:cubicBezTo>
                    <a:cubicBezTo>
                      <a:pt x="97" y="152"/>
                      <a:pt x="122" y="133"/>
                      <a:pt x="122" y="107"/>
                    </a:cubicBezTo>
                    <a:moveTo>
                      <a:pt x="0" y="120"/>
                    </a:moveTo>
                    <a:cubicBezTo>
                      <a:pt x="0" y="119"/>
                      <a:pt x="0" y="119"/>
                      <a:pt x="0" y="119"/>
                    </a:cubicBezTo>
                    <a:cubicBezTo>
                      <a:pt x="0" y="85"/>
                      <a:pt x="29" y="66"/>
                      <a:pt x="71" y="66"/>
                    </a:cubicBezTo>
                    <a:cubicBezTo>
                      <a:pt x="92" y="66"/>
                      <a:pt x="107" y="69"/>
                      <a:pt x="122" y="73"/>
                    </a:cubicBezTo>
                    <a:cubicBezTo>
                      <a:pt x="122" y="67"/>
                      <a:pt x="122" y="67"/>
                      <a:pt x="122" y="67"/>
                    </a:cubicBezTo>
                    <a:cubicBezTo>
                      <a:pt x="122" y="37"/>
                      <a:pt x="104" y="22"/>
                      <a:pt x="73" y="22"/>
                    </a:cubicBezTo>
                    <a:cubicBezTo>
                      <a:pt x="56" y="22"/>
                      <a:pt x="46" y="24"/>
                      <a:pt x="34" y="30"/>
                    </a:cubicBezTo>
                    <a:cubicBezTo>
                      <a:pt x="33" y="30"/>
                      <a:pt x="31" y="31"/>
                      <a:pt x="30" y="31"/>
                    </a:cubicBezTo>
                    <a:cubicBezTo>
                      <a:pt x="24" y="31"/>
                      <a:pt x="19" y="26"/>
                      <a:pt x="19" y="20"/>
                    </a:cubicBezTo>
                    <a:cubicBezTo>
                      <a:pt x="19" y="15"/>
                      <a:pt x="21" y="12"/>
                      <a:pt x="26" y="10"/>
                    </a:cubicBezTo>
                    <a:cubicBezTo>
                      <a:pt x="42" y="3"/>
                      <a:pt x="54" y="0"/>
                      <a:pt x="75" y="0"/>
                    </a:cubicBezTo>
                    <a:cubicBezTo>
                      <a:pt x="99" y="0"/>
                      <a:pt x="117" y="6"/>
                      <a:pt x="129" y="19"/>
                    </a:cubicBezTo>
                    <a:cubicBezTo>
                      <a:pt x="140" y="30"/>
                      <a:pt x="146" y="46"/>
                      <a:pt x="146" y="67"/>
                    </a:cubicBezTo>
                    <a:cubicBezTo>
                      <a:pt x="146" y="158"/>
                      <a:pt x="146" y="158"/>
                      <a:pt x="146" y="158"/>
                    </a:cubicBezTo>
                    <a:cubicBezTo>
                      <a:pt x="146" y="165"/>
                      <a:pt x="141" y="170"/>
                      <a:pt x="134" y="170"/>
                    </a:cubicBezTo>
                    <a:cubicBezTo>
                      <a:pt x="127" y="170"/>
                      <a:pt x="122" y="165"/>
                      <a:pt x="122" y="159"/>
                    </a:cubicBezTo>
                    <a:cubicBezTo>
                      <a:pt x="122" y="143"/>
                      <a:pt x="122" y="143"/>
                      <a:pt x="122" y="143"/>
                    </a:cubicBezTo>
                    <a:cubicBezTo>
                      <a:pt x="111" y="158"/>
                      <a:pt x="91" y="172"/>
                      <a:pt x="62" y="172"/>
                    </a:cubicBezTo>
                    <a:cubicBezTo>
                      <a:pt x="32" y="172"/>
                      <a:pt x="0" y="154"/>
                      <a:pt x="0" y="120"/>
                    </a:cubicBezTo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0"/>
              <p:cNvSpPr>
                <a:spLocks/>
              </p:cNvSpPr>
              <p:nvPr/>
            </p:nvSpPr>
            <p:spPr bwMode="ltGray">
              <a:xfrm>
                <a:off x="-84138" y="5622925"/>
                <a:ext cx="1635125" cy="682625"/>
              </a:xfrm>
              <a:custGeom>
                <a:avLst/>
                <a:gdLst>
                  <a:gd name="T0" fmla="*/ 49 w 435"/>
                  <a:gd name="T1" fmla="*/ 18 h 179"/>
                  <a:gd name="T2" fmla="*/ 17 w 435"/>
                  <a:gd name="T3" fmla="*/ 6 h 179"/>
                  <a:gd name="T4" fmla="*/ 6 w 435"/>
                  <a:gd name="T5" fmla="*/ 37 h 179"/>
                  <a:gd name="T6" fmla="*/ 58 w 435"/>
                  <a:gd name="T7" fmla="*/ 152 h 179"/>
                  <a:gd name="T8" fmla="*/ 92 w 435"/>
                  <a:gd name="T9" fmla="*/ 179 h 179"/>
                  <a:gd name="T10" fmla="*/ 125 w 435"/>
                  <a:gd name="T11" fmla="*/ 152 h 179"/>
                  <a:gd name="T12" fmla="*/ 171 w 435"/>
                  <a:gd name="T13" fmla="*/ 51 h 179"/>
                  <a:gd name="T14" fmla="*/ 178 w 435"/>
                  <a:gd name="T15" fmla="*/ 46 h 179"/>
                  <a:gd name="T16" fmla="*/ 185 w 435"/>
                  <a:gd name="T17" fmla="*/ 54 h 179"/>
                  <a:gd name="T18" fmla="*/ 185 w 435"/>
                  <a:gd name="T19" fmla="*/ 151 h 179"/>
                  <a:gd name="T20" fmla="*/ 209 w 435"/>
                  <a:gd name="T21" fmla="*/ 179 h 179"/>
                  <a:gd name="T22" fmla="*/ 234 w 435"/>
                  <a:gd name="T23" fmla="*/ 151 h 179"/>
                  <a:gd name="T24" fmla="*/ 234 w 435"/>
                  <a:gd name="T25" fmla="*/ 72 h 179"/>
                  <a:gd name="T26" fmla="*/ 260 w 435"/>
                  <a:gd name="T27" fmla="*/ 46 h 179"/>
                  <a:gd name="T28" fmla="*/ 285 w 435"/>
                  <a:gd name="T29" fmla="*/ 72 h 179"/>
                  <a:gd name="T30" fmla="*/ 285 w 435"/>
                  <a:gd name="T31" fmla="*/ 151 h 179"/>
                  <a:gd name="T32" fmla="*/ 310 w 435"/>
                  <a:gd name="T33" fmla="*/ 179 h 179"/>
                  <a:gd name="T34" fmla="*/ 334 w 435"/>
                  <a:gd name="T35" fmla="*/ 151 h 179"/>
                  <a:gd name="T36" fmla="*/ 334 w 435"/>
                  <a:gd name="T37" fmla="*/ 72 h 179"/>
                  <a:gd name="T38" fmla="*/ 360 w 435"/>
                  <a:gd name="T39" fmla="*/ 46 h 179"/>
                  <a:gd name="T40" fmla="*/ 385 w 435"/>
                  <a:gd name="T41" fmla="*/ 72 h 179"/>
                  <a:gd name="T42" fmla="*/ 385 w 435"/>
                  <a:gd name="T43" fmla="*/ 151 h 179"/>
                  <a:gd name="T44" fmla="*/ 410 w 435"/>
                  <a:gd name="T45" fmla="*/ 179 h 179"/>
                  <a:gd name="T46" fmla="*/ 435 w 435"/>
                  <a:gd name="T47" fmla="*/ 151 h 179"/>
                  <a:gd name="T48" fmla="*/ 435 w 435"/>
                  <a:gd name="T49" fmla="*/ 61 h 179"/>
                  <a:gd name="T50" fmla="*/ 375 w 435"/>
                  <a:gd name="T51" fmla="*/ 4 h 179"/>
                  <a:gd name="T52" fmla="*/ 323 w 435"/>
                  <a:gd name="T53" fmla="*/ 26 h 179"/>
                  <a:gd name="T54" fmla="*/ 272 w 435"/>
                  <a:gd name="T55" fmla="*/ 4 h 179"/>
                  <a:gd name="T56" fmla="*/ 223 w 435"/>
                  <a:gd name="T57" fmla="*/ 26 h 179"/>
                  <a:gd name="T58" fmla="*/ 178 w 435"/>
                  <a:gd name="T59" fmla="*/ 4 h 179"/>
                  <a:gd name="T60" fmla="*/ 125 w 435"/>
                  <a:gd name="T61" fmla="*/ 40 h 179"/>
                  <a:gd name="T62" fmla="*/ 92 w 435"/>
                  <a:gd name="T63" fmla="*/ 119 h 179"/>
                  <a:gd name="T64" fmla="*/ 49 w 435"/>
                  <a:gd name="T65" fmla="*/ 18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5" h="179">
                    <a:moveTo>
                      <a:pt x="49" y="18"/>
                    </a:moveTo>
                    <a:cubicBezTo>
                      <a:pt x="43" y="6"/>
                      <a:pt x="30" y="0"/>
                      <a:pt x="17" y="6"/>
                    </a:cubicBezTo>
                    <a:cubicBezTo>
                      <a:pt x="5" y="12"/>
                      <a:pt x="0" y="25"/>
                      <a:pt x="6" y="37"/>
                    </a:cubicBezTo>
                    <a:cubicBezTo>
                      <a:pt x="58" y="152"/>
                      <a:pt x="58" y="152"/>
                      <a:pt x="58" y="152"/>
                    </a:cubicBezTo>
                    <a:cubicBezTo>
                      <a:pt x="67" y="169"/>
                      <a:pt x="75" y="179"/>
                      <a:pt x="92" y="179"/>
                    </a:cubicBezTo>
                    <a:cubicBezTo>
                      <a:pt x="109" y="179"/>
                      <a:pt x="117" y="169"/>
                      <a:pt x="125" y="152"/>
                    </a:cubicBezTo>
                    <a:cubicBezTo>
                      <a:pt x="125" y="152"/>
                      <a:pt x="171" y="52"/>
                      <a:pt x="171" y="51"/>
                    </a:cubicBezTo>
                    <a:cubicBezTo>
                      <a:pt x="172" y="50"/>
                      <a:pt x="173" y="46"/>
                      <a:pt x="178" y="46"/>
                    </a:cubicBezTo>
                    <a:cubicBezTo>
                      <a:pt x="182" y="47"/>
                      <a:pt x="185" y="50"/>
                      <a:pt x="185" y="54"/>
                    </a:cubicBezTo>
                    <a:cubicBezTo>
                      <a:pt x="185" y="151"/>
                      <a:pt x="185" y="151"/>
                      <a:pt x="185" y="151"/>
                    </a:cubicBezTo>
                    <a:cubicBezTo>
                      <a:pt x="185" y="166"/>
                      <a:pt x="193" y="179"/>
                      <a:pt x="209" y="179"/>
                    </a:cubicBezTo>
                    <a:cubicBezTo>
                      <a:pt x="225" y="179"/>
                      <a:pt x="234" y="166"/>
                      <a:pt x="234" y="151"/>
                    </a:cubicBezTo>
                    <a:cubicBezTo>
                      <a:pt x="234" y="72"/>
                      <a:pt x="234" y="72"/>
                      <a:pt x="234" y="72"/>
                    </a:cubicBezTo>
                    <a:cubicBezTo>
                      <a:pt x="234" y="56"/>
                      <a:pt x="245" y="46"/>
                      <a:pt x="260" y="46"/>
                    </a:cubicBezTo>
                    <a:cubicBezTo>
                      <a:pt x="275" y="46"/>
                      <a:pt x="285" y="57"/>
                      <a:pt x="285" y="72"/>
                    </a:cubicBezTo>
                    <a:cubicBezTo>
                      <a:pt x="285" y="151"/>
                      <a:pt x="285" y="151"/>
                      <a:pt x="285" y="151"/>
                    </a:cubicBezTo>
                    <a:cubicBezTo>
                      <a:pt x="285" y="166"/>
                      <a:pt x="294" y="179"/>
                      <a:pt x="310" y="179"/>
                    </a:cubicBezTo>
                    <a:cubicBezTo>
                      <a:pt x="326" y="179"/>
                      <a:pt x="334" y="166"/>
                      <a:pt x="334" y="151"/>
                    </a:cubicBezTo>
                    <a:cubicBezTo>
                      <a:pt x="334" y="72"/>
                      <a:pt x="334" y="72"/>
                      <a:pt x="334" y="72"/>
                    </a:cubicBezTo>
                    <a:cubicBezTo>
                      <a:pt x="334" y="56"/>
                      <a:pt x="345" y="46"/>
                      <a:pt x="360" y="46"/>
                    </a:cubicBezTo>
                    <a:cubicBezTo>
                      <a:pt x="375" y="46"/>
                      <a:pt x="385" y="57"/>
                      <a:pt x="385" y="72"/>
                    </a:cubicBezTo>
                    <a:cubicBezTo>
                      <a:pt x="385" y="151"/>
                      <a:pt x="385" y="151"/>
                      <a:pt x="385" y="151"/>
                    </a:cubicBezTo>
                    <a:cubicBezTo>
                      <a:pt x="385" y="166"/>
                      <a:pt x="394" y="179"/>
                      <a:pt x="410" y="179"/>
                    </a:cubicBezTo>
                    <a:cubicBezTo>
                      <a:pt x="426" y="179"/>
                      <a:pt x="435" y="166"/>
                      <a:pt x="435" y="151"/>
                    </a:cubicBezTo>
                    <a:cubicBezTo>
                      <a:pt x="435" y="61"/>
                      <a:pt x="435" y="61"/>
                      <a:pt x="435" y="61"/>
                    </a:cubicBezTo>
                    <a:cubicBezTo>
                      <a:pt x="435" y="27"/>
                      <a:pt x="408" y="4"/>
                      <a:pt x="375" y="4"/>
                    </a:cubicBezTo>
                    <a:cubicBezTo>
                      <a:pt x="343" y="4"/>
                      <a:pt x="323" y="26"/>
                      <a:pt x="323" y="26"/>
                    </a:cubicBezTo>
                    <a:cubicBezTo>
                      <a:pt x="312" y="12"/>
                      <a:pt x="297" y="4"/>
                      <a:pt x="272" y="4"/>
                    </a:cubicBezTo>
                    <a:cubicBezTo>
                      <a:pt x="246" y="4"/>
                      <a:pt x="223" y="26"/>
                      <a:pt x="223" y="26"/>
                    </a:cubicBezTo>
                    <a:cubicBezTo>
                      <a:pt x="212" y="12"/>
                      <a:pt x="194" y="4"/>
                      <a:pt x="178" y="4"/>
                    </a:cubicBezTo>
                    <a:cubicBezTo>
                      <a:pt x="155" y="4"/>
                      <a:pt x="136" y="14"/>
                      <a:pt x="125" y="40"/>
                    </a:cubicBezTo>
                    <a:cubicBezTo>
                      <a:pt x="92" y="119"/>
                      <a:pt x="92" y="119"/>
                      <a:pt x="92" y="119"/>
                    </a:cubicBezTo>
                    <a:lnTo>
                      <a:pt x="49" y="18"/>
                    </a:lnTo>
                    <a:close/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1"/>
              <p:cNvSpPr>
                <a:spLocks noEditPoints="1"/>
              </p:cNvSpPr>
              <p:nvPr/>
            </p:nvSpPr>
            <p:spPr bwMode="ltGray">
              <a:xfrm>
                <a:off x="4097338" y="5649913"/>
                <a:ext cx="149225" cy="157163"/>
              </a:xfrm>
              <a:custGeom>
                <a:avLst/>
                <a:gdLst>
                  <a:gd name="T0" fmla="*/ 37 w 40"/>
                  <a:gd name="T1" fmla="*/ 20 h 41"/>
                  <a:gd name="T2" fmla="*/ 37 w 40"/>
                  <a:gd name="T3" fmla="*/ 20 h 41"/>
                  <a:gd name="T4" fmla="*/ 20 w 40"/>
                  <a:gd name="T5" fmla="*/ 4 h 41"/>
                  <a:gd name="T6" fmla="*/ 3 w 40"/>
                  <a:gd name="T7" fmla="*/ 20 h 41"/>
                  <a:gd name="T8" fmla="*/ 3 w 40"/>
                  <a:gd name="T9" fmla="*/ 21 h 41"/>
                  <a:gd name="T10" fmla="*/ 20 w 40"/>
                  <a:gd name="T11" fmla="*/ 37 h 41"/>
                  <a:gd name="T12" fmla="*/ 37 w 40"/>
                  <a:gd name="T13" fmla="*/ 20 h 41"/>
                  <a:gd name="T14" fmla="*/ 0 w 40"/>
                  <a:gd name="T15" fmla="*/ 21 h 41"/>
                  <a:gd name="T16" fmla="*/ 0 w 40"/>
                  <a:gd name="T17" fmla="*/ 20 h 41"/>
                  <a:gd name="T18" fmla="*/ 20 w 40"/>
                  <a:gd name="T19" fmla="*/ 0 h 41"/>
                  <a:gd name="T20" fmla="*/ 40 w 40"/>
                  <a:gd name="T21" fmla="*/ 20 h 41"/>
                  <a:gd name="T22" fmla="*/ 40 w 40"/>
                  <a:gd name="T23" fmla="*/ 20 h 41"/>
                  <a:gd name="T24" fmla="*/ 20 w 40"/>
                  <a:gd name="T25" fmla="*/ 41 h 41"/>
                  <a:gd name="T26" fmla="*/ 0 w 40"/>
                  <a:gd name="T27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41">
                    <a:moveTo>
                      <a:pt x="37" y="20"/>
                    </a:move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1"/>
                      <a:pt x="29" y="4"/>
                      <a:pt x="20" y="4"/>
                    </a:cubicBezTo>
                    <a:cubicBezTo>
                      <a:pt x="11" y="4"/>
                      <a:pt x="3" y="11"/>
                      <a:pt x="3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30"/>
                      <a:pt x="11" y="37"/>
                      <a:pt x="20" y="37"/>
                    </a:cubicBezTo>
                    <a:cubicBezTo>
                      <a:pt x="29" y="37"/>
                      <a:pt x="37" y="30"/>
                      <a:pt x="37" y="20"/>
                    </a:cubicBezTo>
                    <a:moveTo>
                      <a:pt x="0" y="21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0" y="9"/>
                      <a:pt x="40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32"/>
                      <a:pt x="31" y="41"/>
                      <a:pt x="20" y="41"/>
                    </a:cubicBezTo>
                    <a:cubicBezTo>
                      <a:pt x="8" y="41"/>
                      <a:pt x="0" y="32"/>
                      <a:pt x="0" y="21"/>
                    </a:cubicBezTo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2"/>
              <p:cNvSpPr>
                <a:spLocks noEditPoints="1"/>
              </p:cNvSpPr>
              <p:nvPr/>
            </p:nvSpPr>
            <p:spPr bwMode="ltGray">
              <a:xfrm>
                <a:off x="4141788" y="5688013"/>
                <a:ext cx="63500" cy="76200"/>
              </a:xfrm>
              <a:custGeom>
                <a:avLst/>
                <a:gdLst>
                  <a:gd name="T0" fmla="*/ 9 w 17"/>
                  <a:gd name="T1" fmla="*/ 10 h 20"/>
                  <a:gd name="T2" fmla="*/ 12 w 17"/>
                  <a:gd name="T3" fmla="*/ 7 h 20"/>
                  <a:gd name="T4" fmla="*/ 12 w 17"/>
                  <a:gd name="T5" fmla="*/ 7 h 20"/>
                  <a:gd name="T6" fmla="*/ 9 w 17"/>
                  <a:gd name="T7" fmla="*/ 4 h 20"/>
                  <a:gd name="T8" fmla="*/ 5 w 17"/>
                  <a:gd name="T9" fmla="*/ 4 h 20"/>
                  <a:gd name="T10" fmla="*/ 5 w 17"/>
                  <a:gd name="T11" fmla="*/ 10 h 20"/>
                  <a:gd name="T12" fmla="*/ 9 w 17"/>
                  <a:gd name="T13" fmla="*/ 10 h 20"/>
                  <a:gd name="T14" fmla="*/ 0 w 17"/>
                  <a:gd name="T15" fmla="*/ 2 h 20"/>
                  <a:gd name="T16" fmla="*/ 2 w 17"/>
                  <a:gd name="T17" fmla="*/ 0 h 20"/>
                  <a:gd name="T18" fmla="*/ 9 w 17"/>
                  <a:gd name="T19" fmla="*/ 0 h 20"/>
                  <a:gd name="T20" fmla="*/ 15 w 17"/>
                  <a:gd name="T21" fmla="*/ 2 h 20"/>
                  <a:gd name="T22" fmla="*/ 17 w 17"/>
                  <a:gd name="T23" fmla="*/ 7 h 20"/>
                  <a:gd name="T24" fmla="*/ 17 w 17"/>
                  <a:gd name="T25" fmla="*/ 7 h 20"/>
                  <a:gd name="T26" fmla="*/ 13 w 17"/>
                  <a:gd name="T27" fmla="*/ 13 h 20"/>
                  <a:gd name="T28" fmla="*/ 16 w 17"/>
                  <a:gd name="T29" fmla="*/ 17 h 20"/>
                  <a:gd name="T30" fmla="*/ 16 w 17"/>
                  <a:gd name="T31" fmla="*/ 18 h 20"/>
                  <a:gd name="T32" fmla="*/ 14 w 17"/>
                  <a:gd name="T33" fmla="*/ 20 h 20"/>
                  <a:gd name="T34" fmla="*/ 12 w 17"/>
                  <a:gd name="T35" fmla="*/ 19 h 20"/>
                  <a:gd name="T36" fmla="*/ 8 w 17"/>
                  <a:gd name="T37" fmla="*/ 14 h 20"/>
                  <a:gd name="T38" fmla="*/ 5 w 17"/>
                  <a:gd name="T39" fmla="*/ 14 h 20"/>
                  <a:gd name="T40" fmla="*/ 5 w 17"/>
                  <a:gd name="T41" fmla="*/ 18 h 20"/>
                  <a:gd name="T42" fmla="*/ 2 w 17"/>
                  <a:gd name="T43" fmla="*/ 20 h 20"/>
                  <a:gd name="T44" fmla="*/ 0 w 17"/>
                  <a:gd name="T45" fmla="*/ 18 h 20"/>
                  <a:gd name="T46" fmla="*/ 0 w 17"/>
                  <a:gd name="T4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" h="20">
                    <a:moveTo>
                      <a:pt x="9" y="10"/>
                    </a:moveTo>
                    <a:cubicBezTo>
                      <a:pt x="11" y="10"/>
                      <a:pt x="12" y="9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5"/>
                      <a:pt x="11" y="4"/>
                      <a:pt x="9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10"/>
                      <a:pt x="5" y="10"/>
                      <a:pt x="5" y="10"/>
                    </a:cubicBezTo>
                    <a:lnTo>
                      <a:pt x="9" y="10"/>
                    </a:lnTo>
                    <a:close/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2" y="0"/>
                      <a:pt x="14" y="1"/>
                      <a:pt x="15" y="2"/>
                    </a:cubicBezTo>
                    <a:cubicBezTo>
                      <a:pt x="16" y="3"/>
                      <a:pt x="17" y="5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10"/>
                      <a:pt x="15" y="12"/>
                      <a:pt x="13" y="13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8"/>
                      <a:pt x="16" y="18"/>
                    </a:cubicBezTo>
                    <a:cubicBezTo>
                      <a:pt x="16" y="19"/>
                      <a:pt x="15" y="20"/>
                      <a:pt x="14" y="20"/>
                    </a:cubicBezTo>
                    <a:cubicBezTo>
                      <a:pt x="13" y="20"/>
                      <a:pt x="13" y="20"/>
                      <a:pt x="12" y="19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4" y="20"/>
                      <a:pt x="2" y="20"/>
                    </a:cubicBezTo>
                    <a:cubicBezTo>
                      <a:pt x="1" y="20"/>
                      <a:pt x="0" y="19"/>
                      <a:pt x="0" y="18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92067" y="685800"/>
            <a:ext cx="3291840" cy="1676400"/>
          </a:xfrm>
        </p:spPr>
        <p:txBody>
          <a:bodyPr anchor="b"/>
          <a:lstStyle>
            <a:lvl1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1pPr>
            <a:lvl2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2pPr>
            <a:lvl3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3pPr>
            <a:lvl4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4pPr>
            <a:lvl5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5pPr>
            <a:lvl6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6pPr>
            <a:lvl7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7pPr>
            <a:lvl8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8pPr>
            <a:lvl9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 dirty="0" smtClean="0"/>
              <a:t>XX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92067" y="2362200"/>
            <a:ext cx="3291840" cy="1066800"/>
          </a:xfrm>
        </p:spPr>
        <p:txBody>
          <a:bodyPr/>
          <a:lstStyle>
            <a:lvl1pPr marL="3175" indent="0">
              <a:spcBef>
                <a:spcPts val="0"/>
              </a:spcBef>
              <a:buNone/>
              <a:defRPr sz="2400" cap="none" baseline="0">
                <a:solidFill>
                  <a:schemeClr val="accent3"/>
                </a:solidFill>
              </a:defRPr>
            </a:lvl1pPr>
            <a:lvl2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2pPr>
            <a:lvl3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3pPr>
            <a:lvl4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4pPr>
            <a:lvl5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5pPr>
            <a:lvl6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6pPr>
            <a:lvl7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7pPr>
            <a:lvl8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8pPr>
            <a:lvl9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3215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Metric 2">
    <p:bg bwMode="ltGray"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48524" y="0"/>
            <a:ext cx="8695476" cy="6858000"/>
            <a:chOff x="448524" y="0"/>
            <a:chExt cx="8695476" cy="68580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8963" y="0"/>
              <a:ext cx="4875037" cy="6858000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448524" y="6446044"/>
              <a:ext cx="1099793" cy="173355"/>
              <a:chOff x="-84138" y="5622925"/>
              <a:chExt cx="4330701" cy="682626"/>
            </a:xfrm>
            <a:solidFill>
              <a:srgbClr val="FFFFFF"/>
            </a:solidFill>
          </p:grpSpPr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589088" y="5649913"/>
                <a:ext cx="914400" cy="647700"/>
              </a:xfrm>
              <a:custGeom>
                <a:avLst/>
                <a:gdLst>
                  <a:gd name="T0" fmla="*/ 52 w 243"/>
                  <a:gd name="T1" fmla="*/ 159 h 170"/>
                  <a:gd name="T2" fmla="*/ 2 w 243"/>
                  <a:gd name="T3" fmla="*/ 19 h 170"/>
                  <a:gd name="T4" fmla="*/ 0 w 243"/>
                  <a:gd name="T5" fmla="*/ 12 h 170"/>
                  <a:gd name="T6" fmla="*/ 13 w 243"/>
                  <a:gd name="T7" fmla="*/ 0 h 170"/>
                  <a:gd name="T8" fmla="*/ 25 w 243"/>
                  <a:gd name="T9" fmla="*/ 11 h 170"/>
                  <a:gd name="T10" fmla="*/ 67 w 243"/>
                  <a:gd name="T11" fmla="*/ 131 h 170"/>
                  <a:gd name="T12" fmla="*/ 109 w 243"/>
                  <a:gd name="T13" fmla="*/ 10 h 170"/>
                  <a:gd name="T14" fmla="*/ 121 w 243"/>
                  <a:gd name="T15" fmla="*/ 0 h 170"/>
                  <a:gd name="T16" fmla="*/ 122 w 243"/>
                  <a:gd name="T17" fmla="*/ 0 h 170"/>
                  <a:gd name="T18" fmla="*/ 135 w 243"/>
                  <a:gd name="T19" fmla="*/ 10 h 170"/>
                  <a:gd name="T20" fmla="*/ 177 w 243"/>
                  <a:gd name="T21" fmla="*/ 131 h 170"/>
                  <a:gd name="T22" fmla="*/ 219 w 243"/>
                  <a:gd name="T23" fmla="*/ 10 h 170"/>
                  <a:gd name="T24" fmla="*/ 231 w 243"/>
                  <a:gd name="T25" fmla="*/ 0 h 170"/>
                  <a:gd name="T26" fmla="*/ 243 w 243"/>
                  <a:gd name="T27" fmla="*/ 12 h 170"/>
                  <a:gd name="T28" fmla="*/ 241 w 243"/>
                  <a:gd name="T29" fmla="*/ 19 h 170"/>
                  <a:gd name="T30" fmla="*/ 191 w 243"/>
                  <a:gd name="T31" fmla="*/ 159 h 170"/>
                  <a:gd name="T32" fmla="*/ 177 w 243"/>
                  <a:gd name="T33" fmla="*/ 170 h 170"/>
                  <a:gd name="T34" fmla="*/ 176 w 243"/>
                  <a:gd name="T35" fmla="*/ 170 h 170"/>
                  <a:gd name="T36" fmla="*/ 163 w 243"/>
                  <a:gd name="T37" fmla="*/ 159 h 170"/>
                  <a:gd name="T38" fmla="*/ 122 w 243"/>
                  <a:gd name="T39" fmla="*/ 40 h 170"/>
                  <a:gd name="T40" fmla="*/ 80 w 243"/>
                  <a:gd name="T41" fmla="*/ 159 h 170"/>
                  <a:gd name="T42" fmla="*/ 66 w 243"/>
                  <a:gd name="T43" fmla="*/ 170 h 170"/>
                  <a:gd name="T44" fmla="*/ 66 w 243"/>
                  <a:gd name="T45" fmla="*/ 170 h 170"/>
                  <a:gd name="T46" fmla="*/ 52 w 243"/>
                  <a:gd name="T47" fmla="*/ 159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43" h="170">
                    <a:moveTo>
                      <a:pt x="52" y="159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7"/>
                      <a:pt x="0" y="14"/>
                      <a:pt x="0" y="12"/>
                    </a:cubicBezTo>
                    <a:cubicBezTo>
                      <a:pt x="0" y="6"/>
                      <a:pt x="5" y="0"/>
                      <a:pt x="13" y="0"/>
                    </a:cubicBezTo>
                    <a:cubicBezTo>
                      <a:pt x="19" y="0"/>
                      <a:pt x="23" y="4"/>
                      <a:pt x="25" y="11"/>
                    </a:cubicBezTo>
                    <a:cubicBezTo>
                      <a:pt x="67" y="131"/>
                      <a:pt x="67" y="131"/>
                      <a:pt x="67" y="131"/>
                    </a:cubicBezTo>
                    <a:cubicBezTo>
                      <a:pt x="109" y="10"/>
                      <a:pt x="109" y="10"/>
                      <a:pt x="109" y="10"/>
                    </a:cubicBezTo>
                    <a:cubicBezTo>
                      <a:pt x="111" y="4"/>
                      <a:pt x="114" y="0"/>
                      <a:pt x="121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9" y="0"/>
                      <a:pt x="133" y="4"/>
                      <a:pt x="135" y="10"/>
                    </a:cubicBezTo>
                    <a:cubicBezTo>
                      <a:pt x="177" y="131"/>
                      <a:pt x="177" y="131"/>
                      <a:pt x="177" y="131"/>
                    </a:cubicBezTo>
                    <a:cubicBezTo>
                      <a:pt x="219" y="10"/>
                      <a:pt x="219" y="10"/>
                      <a:pt x="219" y="10"/>
                    </a:cubicBezTo>
                    <a:cubicBezTo>
                      <a:pt x="221" y="5"/>
                      <a:pt x="224" y="0"/>
                      <a:pt x="231" y="0"/>
                    </a:cubicBezTo>
                    <a:cubicBezTo>
                      <a:pt x="238" y="0"/>
                      <a:pt x="243" y="6"/>
                      <a:pt x="243" y="12"/>
                    </a:cubicBezTo>
                    <a:cubicBezTo>
                      <a:pt x="243" y="14"/>
                      <a:pt x="242" y="17"/>
                      <a:pt x="241" y="19"/>
                    </a:cubicBezTo>
                    <a:cubicBezTo>
                      <a:pt x="191" y="159"/>
                      <a:pt x="191" y="159"/>
                      <a:pt x="191" y="159"/>
                    </a:cubicBezTo>
                    <a:cubicBezTo>
                      <a:pt x="188" y="166"/>
                      <a:pt x="183" y="170"/>
                      <a:pt x="177" y="170"/>
                    </a:cubicBezTo>
                    <a:cubicBezTo>
                      <a:pt x="176" y="170"/>
                      <a:pt x="176" y="170"/>
                      <a:pt x="176" y="170"/>
                    </a:cubicBezTo>
                    <a:cubicBezTo>
                      <a:pt x="170" y="170"/>
                      <a:pt x="165" y="166"/>
                      <a:pt x="163" y="159"/>
                    </a:cubicBezTo>
                    <a:cubicBezTo>
                      <a:pt x="122" y="40"/>
                      <a:pt x="122" y="40"/>
                      <a:pt x="122" y="40"/>
                    </a:cubicBezTo>
                    <a:cubicBezTo>
                      <a:pt x="80" y="159"/>
                      <a:pt x="80" y="159"/>
                      <a:pt x="80" y="159"/>
                    </a:cubicBezTo>
                    <a:cubicBezTo>
                      <a:pt x="78" y="166"/>
                      <a:pt x="73" y="170"/>
                      <a:pt x="66" y="170"/>
                    </a:cubicBezTo>
                    <a:cubicBezTo>
                      <a:pt x="66" y="170"/>
                      <a:pt x="66" y="170"/>
                      <a:pt x="66" y="170"/>
                    </a:cubicBezTo>
                    <a:cubicBezTo>
                      <a:pt x="60" y="170"/>
                      <a:pt x="55" y="166"/>
                      <a:pt x="52" y="15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3163888" y="5649913"/>
                <a:ext cx="354013" cy="647700"/>
              </a:xfrm>
              <a:custGeom>
                <a:avLst/>
                <a:gdLst>
                  <a:gd name="T0" fmla="*/ 0 w 94"/>
                  <a:gd name="T1" fmla="*/ 13 h 170"/>
                  <a:gd name="T2" fmla="*/ 12 w 94"/>
                  <a:gd name="T3" fmla="*/ 0 h 170"/>
                  <a:gd name="T4" fmla="*/ 24 w 94"/>
                  <a:gd name="T5" fmla="*/ 13 h 170"/>
                  <a:gd name="T6" fmla="*/ 24 w 94"/>
                  <a:gd name="T7" fmla="*/ 41 h 170"/>
                  <a:gd name="T8" fmla="*/ 82 w 94"/>
                  <a:gd name="T9" fmla="*/ 0 h 170"/>
                  <a:gd name="T10" fmla="*/ 94 w 94"/>
                  <a:gd name="T11" fmla="*/ 13 h 170"/>
                  <a:gd name="T12" fmla="*/ 83 w 94"/>
                  <a:gd name="T13" fmla="*/ 25 h 170"/>
                  <a:gd name="T14" fmla="*/ 24 w 94"/>
                  <a:gd name="T15" fmla="*/ 101 h 170"/>
                  <a:gd name="T16" fmla="*/ 24 w 94"/>
                  <a:gd name="T17" fmla="*/ 157 h 170"/>
                  <a:gd name="T18" fmla="*/ 12 w 94"/>
                  <a:gd name="T19" fmla="*/ 170 h 170"/>
                  <a:gd name="T20" fmla="*/ 0 w 94"/>
                  <a:gd name="T21" fmla="*/ 157 h 170"/>
                  <a:gd name="T22" fmla="*/ 0 w 94"/>
                  <a:gd name="T23" fmla="*/ 1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170">
                    <a:moveTo>
                      <a:pt x="0" y="13"/>
                    </a:moveTo>
                    <a:cubicBezTo>
                      <a:pt x="0" y="6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37" y="13"/>
                      <a:pt x="64" y="0"/>
                      <a:pt x="82" y="0"/>
                    </a:cubicBezTo>
                    <a:cubicBezTo>
                      <a:pt x="89" y="0"/>
                      <a:pt x="94" y="6"/>
                      <a:pt x="94" y="13"/>
                    </a:cubicBezTo>
                    <a:cubicBezTo>
                      <a:pt x="94" y="20"/>
                      <a:pt x="89" y="24"/>
                      <a:pt x="83" y="25"/>
                    </a:cubicBezTo>
                    <a:cubicBezTo>
                      <a:pt x="51" y="29"/>
                      <a:pt x="24" y="53"/>
                      <a:pt x="24" y="101"/>
                    </a:cubicBezTo>
                    <a:cubicBezTo>
                      <a:pt x="24" y="157"/>
                      <a:pt x="24" y="157"/>
                      <a:pt x="24" y="157"/>
                    </a:cubicBezTo>
                    <a:cubicBezTo>
                      <a:pt x="24" y="164"/>
                      <a:pt x="19" y="170"/>
                      <a:pt x="12" y="170"/>
                    </a:cubicBezTo>
                    <a:cubicBezTo>
                      <a:pt x="5" y="170"/>
                      <a:pt x="0" y="164"/>
                      <a:pt x="0" y="157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9"/>
              <p:cNvSpPr>
                <a:spLocks noEditPoints="1"/>
              </p:cNvSpPr>
              <p:nvPr/>
            </p:nvSpPr>
            <p:spPr bwMode="auto">
              <a:xfrm>
                <a:off x="3509963" y="5649913"/>
                <a:ext cx="579438" cy="655638"/>
              </a:xfrm>
              <a:custGeom>
                <a:avLst/>
                <a:gdLst>
                  <a:gd name="T0" fmla="*/ 129 w 154"/>
                  <a:gd name="T1" fmla="*/ 76 h 172"/>
                  <a:gd name="T2" fmla="*/ 77 w 154"/>
                  <a:gd name="T3" fmla="*/ 21 h 172"/>
                  <a:gd name="T4" fmla="*/ 25 w 154"/>
                  <a:gd name="T5" fmla="*/ 76 h 172"/>
                  <a:gd name="T6" fmla="*/ 129 w 154"/>
                  <a:gd name="T7" fmla="*/ 76 h 172"/>
                  <a:gd name="T8" fmla="*/ 81 w 154"/>
                  <a:gd name="T9" fmla="*/ 172 h 172"/>
                  <a:gd name="T10" fmla="*/ 0 w 154"/>
                  <a:gd name="T11" fmla="*/ 86 h 172"/>
                  <a:gd name="T12" fmla="*/ 0 w 154"/>
                  <a:gd name="T13" fmla="*/ 85 h 172"/>
                  <a:gd name="T14" fmla="*/ 78 w 154"/>
                  <a:gd name="T15" fmla="*/ 0 h 172"/>
                  <a:gd name="T16" fmla="*/ 154 w 154"/>
                  <a:gd name="T17" fmla="*/ 83 h 172"/>
                  <a:gd name="T18" fmla="*/ 142 w 154"/>
                  <a:gd name="T19" fmla="*/ 95 h 172"/>
                  <a:gd name="T20" fmla="*/ 25 w 154"/>
                  <a:gd name="T21" fmla="*/ 95 h 172"/>
                  <a:gd name="T22" fmla="*/ 82 w 154"/>
                  <a:gd name="T23" fmla="*/ 150 h 172"/>
                  <a:gd name="T24" fmla="*/ 129 w 154"/>
                  <a:gd name="T25" fmla="*/ 131 h 172"/>
                  <a:gd name="T26" fmla="*/ 136 w 154"/>
                  <a:gd name="T27" fmla="*/ 128 h 172"/>
                  <a:gd name="T28" fmla="*/ 146 w 154"/>
                  <a:gd name="T29" fmla="*/ 139 h 172"/>
                  <a:gd name="T30" fmla="*/ 142 w 154"/>
                  <a:gd name="T31" fmla="*/ 147 h 172"/>
                  <a:gd name="T32" fmla="*/ 81 w 154"/>
                  <a:gd name="T33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4" h="172">
                    <a:moveTo>
                      <a:pt x="129" y="76"/>
                    </a:moveTo>
                    <a:cubicBezTo>
                      <a:pt x="127" y="47"/>
                      <a:pt x="110" y="21"/>
                      <a:pt x="77" y="21"/>
                    </a:cubicBezTo>
                    <a:cubicBezTo>
                      <a:pt x="49" y="21"/>
                      <a:pt x="28" y="44"/>
                      <a:pt x="25" y="76"/>
                    </a:cubicBezTo>
                    <a:lnTo>
                      <a:pt x="129" y="76"/>
                    </a:lnTo>
                    <a:close/>
                    <a:moveTo>
                      <a:pt x="81" y="172"/>
                    </a:moveTo>
                    <a:cubicBezTo>
                      <a:pt x="36" y="172"/>
                      <a:pt x="0" y="137"/>
                      <a:pt x="0" y="8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38"/>
                      <a:pt x="33" y="0"/>
                      <a:pt x="78" y="0"/>
                    </a:cubicBezTo>
                    <a:cubicBezTo>
                      <a:pt x="126" y="0"/>
                      <a:pt x="154" y="40"/>
                      <a:pt x="154" y="83"/>
                    </a:cubicBezTo>
                    <a:cubicBezTo>
                      <a:pt x="154" y="90"/>
                      <a:pt x="148" y="95"/>
                      <a:pt x="142" y="95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8" y="130"/>
                      <a:pt x="53" y="150"/>
                      <a:pt x="82" y="150"/>
                    </a:cubicBezTo>
                    <a:cubicBezTo>
                      <a:pt x="102" y="150"/>
                      <a:pt x="117" y="142"/>
                      <a:pt x="129" y="131"/>
                    </a:cubicBezTo>
                    <a:cubicBezTo>
                      <a:pt x="131" y="130"/>
                      <a:pt x="133" y="128"/>
                      <a:pt x="136" y="128"/>
                    </a:cubicBezTo>
                    <a:cubicBezTo>
                      <a:pt x="142" y="128"/>
                      <a:pt x="146" y="133"/>
                      <a:pt x="146" y="139"/>
                    </a:cubicBezTo>
                    <a:cubicBezTo>
                      <a:pt x="146" y="142"/>
                      <a:pt x="145" y="145"/>
                      <a:pt x="142" y="147"/>
                    </a:cubicBezTo>
                    <a:cubicBezTo>
                      <a:pt x="127" y="162"/>
                      <a:pt x="109" y="172"/>
                      <a:pt x="81" y="17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2503488" y="5649913"/>
                <a:ext cx="547688" cy="655638"/>
              </a:xfrm>
              <a:custGeom>
                <a:avLst/>
                <a:gdLst>
                  <a:gd name="T0" fmla="*/ 122 w 146"/>
                  <a:gd name="T1" fmla="*/ 107 h 172"/>
                  <a:gd name="T2" fmla="*/ 122 w 146"/>
                  <a:gd name="T3" fmla="*/ 91 h 172"/>
                  <a:gd name="T4" fmla="*/ 74 w 146"/>
                  <a:gd name="T5" fmla="*/ 84 h 172"/>
                  <a:gd name="T6" fmla="*/ 25 w 146"/>
                  <a:gd name="T7" fmla="*/ 118 h 172"/>
                  <a:gd name="T8" fmla="*/ 25 w 146"/>
                  <a:gd name="T9" fmla="*/ 119 h 172"/>
                  <a:gd name="T10" fmla="*/ 67 w 146"/>
                  <a:gd name="T11" fmla="*/ 152 h 172"/>
                  <a:gd name="T12" fmla="*/ 122 w 146"/>
                  <a:gd name="T13" fmla="*/ 107 h 172"/>
                  <a:gd name="T14" fmla="*/ 0 w 146"/>
                  <a:gd name="T15" fmla="*/ 120 h 172"/>
                  <a:gd name="T16" fmla="*/ 0 w 146"/>
                  <a:gd name="T17" fmla="*/ 119 h 172"/>
                  <a:gd name="T18" fmla="*/ 71 w 146"/>
                  <a:gd name="T19" fmla="*/ 66 h 172"/>
                  <a:gd name="T20" fmla="*/ 122 w 146"/>
                  <a:gd name="T21" fmla="*/ 73 h 172"/>
                  <a:gd name="T22" fmla="*/ 122 w 146"/>
                  <a:gd name="T23" fmla="*/ 67 h 172"/>
                  <a:gd name="T24" fmla="*/ 73 w 146"/>
                  <a:gd name="T25" fmla="*/ 22 h 172"/>
                  <a:gd name="T26" fmla="*/ 34 w 146"/>
                  <a:gd name="T27" fmla="*/ 30 h 172"/>
                  <a:gd name="T28" fmla="*/ 30 w 146"/>
                  <a:gd name="T29" fmla="*/ 31 h 172"/>
                  <a:gd name="T30" fmla="*/ 19 w 146"/>
                  <a:gd name="T31" fmla="*/ 20 h 172"/>
                  <a:gd name="T32" fmla="*/ 26 w 146"/>
                  <a:gd name="T33" fmla="*/ 10 h 172"/>
                  <a:gd name="T34" fmla="*/ 75 w 146"/>
                  <a:gd name="T35" fmla="*/ 0 h 172"/>
                  <a:gd name="T36" fmla="*/ 129 w 146"/>
                  <a:gd name="T37" fmla="*/ 19 h 172"/>
                  <a:gd name="T38" fmla="*/ 146 w 146"/>
                  <a:gd name="T39" fmla="*/ 67 h 172"/>
                  <a:gd name="T40" fmla="*/ 146 w 146"/>
                  <a:gd name="T41" fmla="*/ 158 h 172"/>
                  <a:gd name="T42" fmla="*/ 134 w 146"/>
                  <a:gd name="T43" fmla="*/ 170 h 172"/>
                  <a:gd name="T44" fmla="*/ 122 w 146"/>
                  <a:gd name="T45" fmla="*/ 159 h 172"/>
                  <a:gd name="T46" fmla="*/ 122 w 146"/>
                  <a:gd name="T47" fmla="*/ 143 h 172"/>
                  <a:gd name="T48" fmla="*/ 62 w 146"/>
                  <a:gd name="T49" fmla="*/ 172 h 172"/>
                  <a:gd name="T50" fmla="*/ 0 w 146"/>
                  <a:gd name="T51" fmla="*/ 12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6" h="172">
                    <a:moveTo>
                      <a:pt x="122" y="107"/>
                    </a:moveTo>
                    <a:cubicBezTo>
                      <a:pt x="122" y="91"/>
                      <a:pt x="122" y="91"/>
                      <a:pt x="122" y="91"/>
                    </a:cubicBezTo>
                    <a:cubicBezTo>
                      <a:pt x="110" y="88"/>
                      <a:pt x="94" y="84"/>
                      <a:pt x="74" y="84"/>
                    </a:cubicBezTo>
                    <a:cubicBezTo>
                      <a:pt x="43" y="84"/>
                      <a:pt x="25" y="98"/>
                      <a:pt x="25" y="118"/>
                    </a:cubicBezTo>
                    <a:cubicBezTo>
                      <a:pt x="25" y="119"/>
                      <a:pt x="25" y="119"/>
                      <a:pt x="25" y="119"/>
                    </a:cubicBezTo>
                    <a:cubicBezTo>
                      <a:pt x="25" y="140"/>
                      <a:pt x="45" y="152"/>
                      <a:pt x="67" y="152"/>
                    </a:cubicBezTo>
                    <a:cubicBezTo>
                      <a:pt x="97" y="152"/>
                      <a:pt x="122" y="133"/>
                      <a:pt x="122" y="107"/>
                    </a:cubicBezTo>
                    <a:moveTo>
                      <a:pt x="0" y="120"/>
                    </a:moveTo>
                    <a:cubicBezTo>
                      <a:pt x="0" y="119"/>
                      <a:pt x="0" y="119"/>
                      <a:pt x="0" y="119"/>
                    </a:cubicBezTo>
                    <a:cubicBezTo>
                      <a:pt x="0" y="85"/>
                      <a:pt x="29" y="66"/>
                      <a:pt x="71" y="66"/>
                    </a:cubicBezTo>
                    <a:cubicBezTo>
                      <a:pt x="92" y="66"/>
                      <a:pt x="107" y="69"/>
                      <a:pt x="122" y="73"/>
                    </a:cubicBezTo>
                    <a:cubicBezTo>
                      <a:pt x="122" y="67"/>
                      <a:pt x="122" y="67"/>
                      <a:pt x="122" y="67"/>
                    </a:cubicBezTo>
                    <a:cubicBezTo>
                      <a:pt x="122" y="37"/>
                      <a:pt x="104" y="22"/>
                      <a:pt x="73" y="22"/>
                    </a:cubicBezTo>
                    <a:cubicBezTo>
                      <a:pt x="56" y="22"/>
                      <a:pt x="46" y="24"/>
                      <a:pt x="34" y="30"/>
                    </a:cubicBezTo>
                    <a:cubicBezTo>
                      <a:pt x="33" y="30"/>
                      <a:pt x="31" y="31"/>
                      <a:pt x="30" y="31"/>
                    </a:cubicBezTo>
                    <a:cubicBezTo>
                      <a:pt x="24" y="31"/>
                      <a:pt x="19" y="26"/>
                      <a:pt x="19" y="20"/>
                    </a:cubicBezTo>
                    <a:cubicBezTo>
                      <a:pt x="19" y="15"/>
                      <a:pt x="21" y="12"/>
                      <a:pt x="26" y="10"/>
                    </a:cubicBezTo>
                    <a:cubicBezTo>
                      <a:pt x="42" y="3"/>
                      <a:pt x="54" y="0"/>
                      <a:pt x="75" y="0"/>
                    </a:cubicBezTo>
                    <a:cubicBezTo>
                      <a:pt x="99" y="0"/>
                      <a:pt x="117" y="6"/>
                      <a:pt x="129" y="19"/>
                    </a:cubicBezTo>
                    <a:cubicBezTo>
                      <a:pt x="140" y="30"/>
                      <a:pt x="146" y="46"/>
                      <a:pt x="146" y="67"/>
                    </a:cubicBezTo>
                    <a:cubicBezTo>
                      <a:pt x="146" y="158"/>
                      <a:pt x="146" y="158"/>
                      <a:pt x="146" y="158"/>
                    </a:cubicBezTo>
                    <a:cubicBezTo>
                      <a:pt x="146" y="165"/>
                      <a:pt x="141" y="170"/>
                      <a:pt x="134" y="170"/>
                    </a:cubicBezTo>
                    <a:cubicBezTo>
                      <a:pt x="127" y="170"/>
                      <a:pt x="122" y="165"/>
                      <a:pt x="122" y="159"/>
                    </a:cubicBezTo>
                    <a:cubicBezTo>
                      <a:pt x="122" y="143"/>
                      <a:pt x="122" y="143"/>
                      <a:pt x="122" y="143"/>
                    </a:cubicBezTo>
                    <a:cubicBezTo>
                      <a:pt x="111" y="158"/>
                      <a:pt x="91" y="172"/>
                      <a:pt x="62" y="172"/>
                    </a:cubicBezTo>
                    <a:cubicBezTo>
                      <a:pt x="32" y="172"/>
                      <a:pt x="0" y="154"/>
                      <a:pt x="0" y="1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0"/>
              <p:cNvSpPr>
                <a:spLocks/>
              </p:cNvSpPr>
              <p:nvPr/>
            </p:nvSpPr>
            <p:spPr bwMode="auto">
              <a:xfrm>
                <a:off x="-84138" y="5622925"/>
                <a:ext cx="1635125" cy="682625"/>
              </a:xfrm>
              <a:custGeom>
                <a:avLst/>
                <a:gdLst>
                  <a:gd name="T0" fmla="*/ 49 w 435"/>
                  <a:gd name="T1" fmla="*/ 18 h 179"/>
                  <a:gd name="T2" fmla="*/ 17 w 435"/>
                  <a:gd name="T3" fmla="*/ 6 h 179"/>
                  <a:gd name="T4" fmla="*/ 6 w 435"/>
                  <a:gd name="T5" fmla="*/ 37 h 179"/>
                  <a:gd name="T6" fmla="*/ 58 w 435"/>
                  <a:gd name="T7" fmla="*/ 152 h 179"/>
                  <a:gd name="T8" fmla="*/ 92 w 435"/>
                  <a:gd name="T9" fmla="*/ 179 h 179"/>
                  <a:gd name="T10" fmla="*/ 125 w 435"/>
                  <a:gd name="T11" fmla="*/ 152 h 179"/>
                  <a:gd name="T12" fmla="*/ 171 w 435"/>
                  <a:gd name="T13" fmla="*/ 51 h 179"/>
                  <a:gd name="T14" fmla="*/ 178 w 435"/>
                  <a:gd name="T15" fmla="*/ 46 h 179"/>
                  <a:gd name="T16" fmla="*/ 185 w 435"/>
                  <a:gd name="T17" fmla="*/ 54 h 179"/>
                  <a:gd name="T18" fmla="*/ 185 w 435"/>
                  <a:gd name="T19" fmla="*/ 151 h 179"/>
                  <a:gd name="T20" fmla="*/ 209 w 435"/>
                  <a:gd name="T21" fmla="*/ 179 h 179"/>
                  <a:gd name="T22" fmla="*/ 234 w 435"/>
                  <a:gd name="T23" fmla="*/ 151 h 179"/>
                  <a:gd name="T24" fmla="*/ 234 w 435"/>
                  <a:gd name="T25" fmla="*/ 72 h 179"/>
                  <a:gd name="T26" fmla="*/ 260 w 435"/>
                  <a:gd name="T27" fmla="*/ 46 h 179"/>
                  <a:gd name="T28" fmla="*/ 285 w 435"/>
                  <a:gd name="T29" fmla="*/ 72 h 179"/>
                  <a:gd name="T30" fmla="*/ 285 w 435"/>
                  <a:gd name="T31" fmla="*/ 151 h 179"/>
                  <a:gd name="T32" fmla="*/ 310 w 435"/>
                  <a:gd name="T33" fmla="*/ 179 h 179"/>
                  <a:gd name="T34" fmla="*/ 334 w 435"/>
                  <a:gd name="T35" fmla="*/ 151 h 179"/>
                  <a:gd name="T36" fmla="*/ 334 w 435"/>
                  <a:gd name="T37" fmla="*/ 72 h 179"/>
                  <a:gd name="T38" fmla="*/ 360 w 435"/>
                  <a:gd name="T39" fmla="*/ 46 h 179"/>
                  <a:gd name="T40" fmla="*/ 385 w 435"/>
                  <a:gd name="T41" fmla="*/ 72 h 179"/>
                  <a:gd name="T42" fmla="*/ 385 w 435"/>
                  <a:gd name="T43" fmla="*/ 151 h 179"/>
                  <a:gd name="T44" fmla="*/ 410 w 435"/>
                  <a:gd name="T45" fmla="*/ 179 h 179"/>
                  <a:gd name="T46" fmla="*/ 435 w 435"/>
                  <a:gd name="T47" fmla="*/ 151 h 179"/>
                  <a:gd name="T48" fmla="*/ 435 w 435"/>
                  <a:gd name="T49" fmla="*/ 61 h 179"/>
                  <a:gd name="T50" fmla="*/ 375 w 435"/>
                  <a:gd name="T51" fmla="*/ 4 h 179"/>
                  <a:gd name="T52" fmla="*/ 323 w 435"/>
                  <a:gd name="T53" fmla="*/ 26 h 179"/>
                  <a:gd name="T54" fmla="*/ 272 w 435"/>
                  <a:gd name="T55" fmla="*/ 4 h 179"/>
                  <a:gd name="T56" fmla="*/ 223 w 435"/>
                  <a:gd name="T57" fmla="*/ 26 h 179"/>
                  <a:gd name="T58" fmla="*/ 178 w 435"/>
                  <a:gd name="T59" fmla="*/ 4 h 179"/>
                  <a:gd name="T60" fmla="*/ 125 w 435"/>
                  <a:gd name="T61" fmla="*/ 40 h 179"/>
                  <a:gd name="T62" fmla="*/ 92 w 435"/>
                  <a:gd name="T63" fmla="*/ 119 h 179"/>
                  <a:gd name="T64" fmla="*/ 49 w 435"/>
                  <a:gd name="T65" fmla="*/ 18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5" h="179">
                    <a:moveTo>
                      <a:pt x="49" y="18"/>
                    </a:moveTo>
                    <a:cubicBezTo>
                      <a:pt x="43" y="6"/>
                      <a:pt x="30" y="0"/>
                      <a:pt x="17" y="6"/>
                    </a:cubicBezTo>
                    <a:cubicBezTo>
                      <a:pt x="5" y="12"/>
                      <a:pt x="0" y="25"/>
                      <a:pt x="6" y="37"/>
                    </a:cubicBezTo>
                    <a:cubicBezTo>
                      <a:pt x="58" y="152"/>
                      <a:pt x="58" y="152"/>
                      <a:pt x="58" y="152"/>
                    </a:cubicBezTo>
                    <a:cubicBezTo>
                      <a:pt x="67" y="169"/>
                      <a:pt x="75" y="179"/>
                      <a:pt x="92" y="179"/>
                    </a:cubicBezTo>
                    <a:cubicBezTo>
                      <a:pt x="109" y="179"/>
                      <a:pt x="117" y="169"/>
                      <a:pt x="125" y="152"/>
                    </a:cubicBezTo>
                    <a:cubicBezTo>
                      <a:pt x="125" y="152"/>
                      <a:pt x="171" y="52"/>
                      <a:pt x="171" y="51"/>
                    </a:cubicBezTo>
                    <a:cubicBezTo>
                      <a:pt x="172" y="50"/>
                      <a:pt x="173" y="46"/>
                      <a:pt x="178" y="46"/>
                    </a:cubicBezTo>
                    <a:cubicBezTo>
                      <a:pt x="182" y="47"/>
                      <a:pt x="185" y="50"/>
                      <a:pt x="185" y="54"/>
                    </a:cubicBezTo>
                    <a:cubicBezTo>
                      <a:pt x="185" y="151"/>
                      <a:pt x="185" y="151"/>
                      <a:pt x="185" y="151"/>
                    </a:cubicBezTo>
                    <a:cubicBezTo>
                      <a:pt x="185" y="166"/>
                      <a:pt x="193" y="179"/>
                      <a:pt x="209" y="179"/>
                    </a:cubicBezTo>
                    <a:cubicBezTo>
                      <a:pt x="225" y="179"/>
                      <a:pt x="234" y="166"/>
                      <a:pt x="234" y="151"/>
                    </a:cubicBezTo>
                    <a:cubicBezTo>
                      <a:pt x="234" y="72"/>
                      <a:pt x="234" y="72"/>
                      <a:pt x="234" y="72"/>
                    </a:cubicBezTo>
                    <a:cubicBezTo>
                      <a:pt x="234" y="56"/>
                      <a:pt x="245" y="46"/>
                      <a:pt x="260" y="46"/>
                    </a:cubicBezTo>
                    <a:cubicBezTo>
                      <a:pt x="275" y="46"/>
                      <a:pt x="285" y="57"/>
                      <a:pt x="285" y="72"/>
                    </a:cubicBezTo>
                    <a:cubicBezTo>
                      <a:pt x="285" y="151"/>
                      <a:pt x="285" y="151"/>
                      <a:pt x="285" y="151"/>
                    </a:cubicBezTo>
                    <a:cubicBezTo>
                      <a:pt x="285" y="166"/>
                      <a:pt x="294" y="179"/>
                      <a:pt x="310" y="179"/>
                    </a:cubicBezTo>
                    <a:cubicBezTo>
                      <a:pt x="326" y="179"/>
                      <a:pt x="334" y="166"/>
                      <a:pt x="334" y="151"/>
                    </a:cubicBezTo>
                    <a:cubicBezTo>
                      <a:pt x="334" y="72"/>
                      <a:pt x="334" y="72"/>
                      <a:pt x="334" y="72"/>
                    </a:cubicBezTo>
                    <a:cubicBezTo>
                      <a:pt x="334" y="56"/>
                      <a:pt x="345" y="46"/>
                      <a:pt x="360" y="46"/>
                    </a:cubicBezTo>
                    <a:cubicBezTo>
                      <a:pt x="375" y="46"/>
                      <a:pt x="385" y="57"/>
                      <a:pt x="385" y="72"/>
                    </a:cubicBezTo>
                    <a:cubicBezTo>
                      <a:pt x="385" y="151"/>
                      <a:pt x="385" y="151"/>
                      <a:pt x="385" y="151"/>
                    </a:cubicBezTo>
                    <a:cubicBezTo>
                      <a:pt x="385" y="166"/>
                      <a:pt x="394" y="179"/>
                      <a:pt x="410" y="179"/>
                    </a:cubicBezTo>
                    <a:cubicBezTo>
                      <a:pt x="426" y="179"/>
                      <a:pt x="435" y="166"/>
                      <a:pt x="435" y="151"/>
                    </a:cubicBezTo>
                    <a:cubicBezTo>
                      <a:pt x="435" y="61"/>
                      <a:pt x="435" y="61"/>
                      <a:pt x="435" y="61"/>
                    </a:cubicBezTo>
                    <a:cubicBezTo>
                      <a:pt x="435" y="27"/>
                      <a:pt x="408" y="4"/>
                      <a:pt x="375" y="4"/>
                    </a:cubicBezTo>
                    <a:cubicBezTo>
                      <a:pt x="343" y="4"/>
                      <a:pt x="323" y="26"/>
                      <a:pt x="323" y="26"/>
                    </a:cubicBezTo>
                    <a:cubicBezTo>
                      <a:pt x="312" y="12"/>
                      <a:pt x="297" y="4"/>
                      <a:pt x="272" y="4"/>
                    </a:cubicBezTo>
                    <a:cubicBezTo>
                      <a:pt x="246" y="4"/>
                      <a:pt x="223" y="26"/>
                      <a:pt x="223" y="26"/>
                    </a:cubicBezTo>
                    <a:cubicBezTo>
                      <a:pt x="212" y="12"/>
                      <a:pt x="194" y="4"/>
                      <a:pt x="178" y="4"/>
                    </a:cubicBezTo>
                    <a:cubicBezTo>
                      <a:pt x="155" y="4"/>
                      <a:pt x="136" y="14"/>
                      <a:pt x="125" y="40"/>
                    </a:cubicBezTo>
                    <a:cubicBezTo>
                      <a:pt x="92" y="119"/>
                      <a:pt x="92" y="119"/>
                      <a:pt x="92" y="119"/>
                    </a:cubicBezTo>
                    <a:lnTo>
                      <a:pt x="49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1"/>
              <p:cNvSpPr>
                <a:spLocks noEditPoints="1"/>
              </p:cNvSpPr>
              <p:nvPr/>
            </p:nvSpPr>
            <p:spPr bwMode="auto">
              <a:xfrm>
                <a:off x="4097338" y="5649913"/>
                <a:ext cx="149225" cy="157163"/>
              </a:xfrm>
              <a:custGeom>
                <a:avLst/>
                <a:gdLst>
                  <a:gd name="T0" fmla="*/ 37 w 40"/>
                  <a:gd name="T1" fmla="*/ 20 h 41"/>
                  <a:gd name="T2" fmla="*/ 37 w 40"/>
                  <a:gd name="T3" fmla="*/ 20 h 41"/>
                  <a:gd name="T4" fmla="*/ 20 w 40"/>
                  <a:gd name="T5" fmla="*/ 4 h 41"/>
                  <a:gd name="T6" fmla="*/ 3 w 40"/>
                  <a:gd name="T7" fmla="*/ 20 h 41"/>
                  <a:gd name="T8" fmla="*/ 3 w 40"/>
                  <a:gd name="T9" fmla="*/ 21 h 41"/>
                  <a:gd name="T10" fmla="*/ 20 w 40"/>
                  <a:gd name="T11" fmla="*/ 37 h 41"/>
                  <a:gd name="T12" fmla="*/ 37 w 40"/>
                  <a:gd name="T13" fmla="*/ 20 h 41"/>
                  <a:gd name="T14" fmla="*/ 0 w 40"/>
                  <a:gd name="T15" fmla="*/ 21 h 41"/>
                  <a:gd name="T16" fmla="*/ 0 w 40"/>
                  <a:gd name="T17" fmla="*/ 20 h 41"/>
                  <a:gd name="T18" fmla="*/ 20 w 40"/>
                  <a:gd name="T19" fmla="*/ 0 h 41"/>
                  <a:gd name="T20" fmla="*/ 40 w 40"/>
                  <a:gd name="T21" fmla="*/ 20 h 41"/>
                  <a:gd name="T22" fmla="*/ 40 w 40"/>
                  <a:gd name="T23" fmla="*/ 20 h 41"/>
                  <a:gd name="T24" fmla="*/ 20 w 40"/>
                  <a:gd name="T25" fmla="*/ 41 h 41"/>
                  <a:gd name="T26" fmla="*/ 0 w 40"/>
                  <a:gd name="T27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41">
                    <a:moveTo>
                      <a:pt x="37" y="20"/>
                    </a:move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1"/>
                      <a:pt x="29" y="4"/>
                      <a:pt x="20" y="4"/>
                    </a:cubicBezTo>
                    <a:cubicBezTo>
                      <a:pt x="11" y="4"/>
                      <a:pt x="3" y="11"/>
                      <a:pt x="3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30"/>
                      <a:pt x="11" y="37"/>
                      <a:pt x="20" y="37"/>
                    </a:cubicBezTo>
                    <a:cubicBezTo>
                      <a:pt x="29" y="37"/>
                      <a:pt x="37" y="30"/>
                      <a:pt x="37" y="20"/>
                    </a:cubicBezTo>
                    <a:moveTo>
                      <a:pt x="0" y="21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0" y="9"/>
                      <a:pt x="40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32"/>
                      <a:pt x="31" y="41"/>
                      <a:pt x="20" y="41"/>
                    </a:cubicBezTo>
                    <a:cubicBezTo>
                      <a:pt x="8" y="41"/>
                      <a:pt x="0" y="32"/>
                      <a:pt x="0" y="2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2"/>
              <p:cNvSpPr>
                <a:spLocks noEditPoints="1"/>
              </p:cNvSpPr>
              <p:nvPr/>
            </p:nvSpPr>
            <p:spPr bwMode="auto">
              <a:xfrm>
                <a:off x="4141788" y="5688013"/>
                <a:ext cx="63500" cy="76200"/>
              </a:xfrm>
              <a:custGeom>
                <a:avLst/>
                <a:gdLst>
                  <a:gd name="T0" fmla="*/ 9 w 17"/>
                  <a:gd name="T1" fmla="*/ 10 h 20"/>
                  <a:gd name="T2" fmla="*/ 12 w 17"/>
                  <a:gd name="T3" fmla="*/ 7 h 20"/>
                  <a:gd name="T4" fmla="*/ 12 w 17"/>
                  <a:gd name="T5" fmla="*/ 7 h 20"/>
                  <a:gd name="T6" fmla="*/ 9 w 17"/>
                  <a:gd name="T7" fmla="*/ 4 h 20"/>
                  <a:gd name="T8" fmla="*/ 5 w 17"/>
                  <a:gd name="T9" fmla="*/ 4 h 20"/>
                  <a:gd name="T10" fmla="*/ 5 w 17"/>
                  <a:gd name="T11" fmla="*/ 10 h 20"/>
                  <a:gd name="T12" fmla="*/ 9 w 17"/>
                  <a:gd name="T13" fmla="*/ 10 h 20"/>
                  <a:gd name="T14" fmla="*/ 0 w 17"/>
                  <a:gd name="T15" fmla="*/ 2 h 20"/>
                  <a:gd name="T16" fmla="*/ 2 w 17"/>
                  <a:gd name="T17" fmla="*/ 0 h 20"/>
                  <a:gd name="T18" fmla="*/ 9 w 17"/>
                  <a:gd name="T19" fmla="*/ 0 h 20"/>
                  <a:gd name="T20" fmla="*/ 15 w 17"/>
                  <a:gd name="T21" fmla="*/ 2 h 20"/>
                  <a:gd name="T22" fmla="*/ 17 w 17"/>
                  <a:gd name="T23" fmla="*/ 7 h 20"/>
                  <a:gd name="T24" fmla="*/ 17 w 17"/>
                  <a:gd name="T25" fmla="*/ 7 h 20"/>
                  <a:gd name="T26" fmla="*/ 13 w 17"/>
                  <a:gd name="T27" fmla="*/ 13 h 20"/>
                  <a:gd name="T28" fmla="*/ 16 w 17"/>
                  <a:gd name="T29" fmla="*/ 17 h 20"/>
                  <a:gd name="T30" fmla="*/ 16 w 17"/>
                  <a:gd name="T31" fmla="*/ 18 h 20"/>
                  <a:gd name="T32" fmla="*/ 14 w 17"/>
                  <a:gd name="T33" fmla="*/ 20 h 20"/>
                  <a:gd name="T34" fmla="*/ 12 w 17"/>
                  <a:gd name="T35" fmla="*/ 19 h 20"/>
                  <a:gd name="T36" fmla="*/ 8 w 17"/>
                  <a:gd name="T37" fmla="*/ 14 h 20"/>
                  <a:gd name="T38" fmla="*/ 5 w 17"/>
                  <a:gd name="T39" fmla="*/ 14 h 20"/>
                  <a:gd name="T40" fmla="*/ 5 w 17"/>
                  <a:gd name="T41" fmla="*/ 18 h 20"/>
                  <a:gd name="T42" fmla="*/ 2 w 17"/>
                  <a:gd name="T43" fmla="*/ 20 h 20"/>
                  <a:gd name="T44" fmla="*/ 0 w 17"/>
                  <a:gd name="T45" fmla="*/ 18 h 20"/>
                  <a:gd name="T46" fmla="*/ 0 w 17"/>
                  <a:gd name="T4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" h="20">
                    <a:moveTo>
                      <a:pt x="9" y="10"/>
                    </a:moveTo>
                    <a:cubicBezTo>
                      <a:pt x="11" y="10"/>
                      <a:pt x="12" y="9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5"/>
                      <a:pt x="11" y="4"/>
                      <a:pt x="9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10"/>
                      <a:pt x="5" y="10"/>
                      <a:pt x="5" y="10"/>
                    </a:cubicBezTo>
                    <a:lnTo>
                      <a:pt x="9" y="10"/>
                    </a:lnTo>
                    <a:close/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2" y="0"/>
                      <a:pt x="14" y="1"/>
                      <a:pt x="15" y="2"/>
                    </a:cubicBezTo>
                    <a:cubicBezTo>
                      <a:pt x="16" y="3"/>
                      <a:pt x="17" y="5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10"/>
                      <a:pt x="15" y="12"/>
                      <a:pt x="13" y="13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8"/>
                      <a:pt x="16" y="18"/>
                    </a:cubicBezTo>
                    <a:cubicBezTo>
                      <a:pt x="16" y="19"/>
                      <a:pt x="15" y="20"/>
                      <a:pt x="14" y="20"/>
                    </a:cubicBezTo>
                    <a:cubicBezTo>
                      <a:pt x="13" y="20"/>
                      <a:pt x="13" y="20"/>
                      <a:pt x="12" y="19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4" y="20"/>
                      <a:pt x="2" y="20"/>
                    </a:cubicBezTo>
                    <a:cubicBezTo>
                      <a:pt x="1" y="20"/>
                      <a:pt x="0" y="19"/>
                      <a:pt x="0" y="18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029200" y="2209800"/>
            <a:ext cx="3291840" cy="1676400"/>
          </a:xfrm>
        </p:spPr>
        <p:txBody>
          <a:bodyPr anchor="b"/>
          <a:lstStyle>
            <a:lvl1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1pPr>
            <a:lvl2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2pPr>
            <a:lvl3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3pPr>
            <a:lvl4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4pPr>
            <a:lvl5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5pPr>
            <a:lvl6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6pPr>
            <a:lvl7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7pPr>
            <a:lvl8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8pPr>
            <a:lvl9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XX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029200" y="3886200"/>
            <a:ext cx="3291840" cy="1066800"/>
          </a:xfrm>
        </p:spPr>
        <p:txBody>
          <a:bodyPr/>
          <a:lstStyle>
            <a:lvl1pPr marL="3175" indent="0">
              <a:spcBef>
                <a:spcPts val="0"/>
              </a:spcBef>
              <a:buNone/>
              <a:defRPr sz="2400" cap="none" baseline="0">
                <a:solidFill>
                  <a:schemeClr val="bg1"/>
                </a:solidFill>
              </a:defRPr>
            </a:lvl1pPr>
            <a:lvl2pPr marL="3175" indent="0">
              <a:spcBef>
                <a:spcPts val="0"/>
              </a:spcBef>
              <a:buNone/>
              <a:defRPr sz="2400" cap="none" baseline="0">
                <a:solidFill>
                  <a:schemeClr val="bg1"/>
                </a:solidFill>
              </a:defRPr>
            </a:lvl2pPr>
            <a:lvl3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3pPr>
            <a:lvl4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4pPr>
            <a:lvl5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5pPr>
            <a:lvl6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6pPr>
            <a:lvl7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7pPr>
            <a:lvl8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8pPr>
            <a:lvl9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63171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Metric 3">
    <p:bg bwMode="ltGray"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981200"/>
            <a:ext cx="9144000" cy="4876800"/>
            <a:chOff x="0" y="1981200"/>
            <a:chExt cx="9144000" cy="48768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981200"/>
              <a:ext cx="9144000" cy="4876800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448524" y="6446044"/>
              <a:ext cx="1099793" cy="173355"/>
              <a:chOff x="-84138" y="5622925"/>
              <a:chExt cx="4330701" cy="682626"/>
            </a:xfrm>
          </p:grpSpPr>
          <p:sp>
            <p:nvSpPr>
              <p:cNvPr id="17" name="Freeform 6"/>
              <p:cNvSpPr>
                <a:spLocks/>
              </p:cNvSpPr>
              <p:nvPr/>
            </p:nvSpPr>
            <p:spPr bwMode="auto">
              <a:xfrm>
                <a:off x="1589088" y="5649913"/>
                <a:ext cx="914400" cy="647700"/>
              </a:xfrm>
              <a:custGeom>
                <a:avLst/>
                <a:gdLst>
                  <a:gd name="T0" fmla="*/ 52 w 243"/>
                  <a:gd name="T1" fmla="*/ 159 h 170"/>
                  <a:gd name="T2" fmla="*/ 2 w 243"/>
                  <a:gd name="T3" fmla="*/ 19 h 170"/>
                  <a:gd name="T4" fmla="*/ 0 w 243"/>
                  <a:gd name="T5" fmla="*/ 12 h 170"/>
                  <a:gd name="T6" fmla="*/ 13 w 243"/>
                  <a:gd name="T7" fmla="*/ 0 h 170"/>
                  <a:gd name="T8" fmla="*/ 25 w 243"/>
                  <a:gd name="T9" fmla="*/ 11 h 170"/>
                  <a:gd name="T10" fmla="*/ 67 w 243"/>
                  <a:gd name="T11" fmla="*/ 131 h 170"/>
                  <a:gd name="T12" fmla="*/ 109 w 243"/>
                  <a:gd name="T13" fmla="*/ 10 h 170"/>
                  <a:gd name="T14" fmla="*/ 121 w 243"/>
                  <a:gd name="T15" fmla="*/ 0 h 170"/>
                  <a:gd name="T16" fmla="*/ 122 w 243"/>
                  <a:gd name="T17" fmla="*/ 0 h 170"/>
                  <a:gd name="T18" fmla="*/ 135 w 243"/>
                  <a:gd name="T19" fmla="*/ 10 h 170"/>
                  <a:gd name="T20" fmla="*/ 177 w 243"/>
                  <a:gd name="T21" fmla="*/ 131 h 170"/>
                  <a:gd name="T22" fmla="*/ 219 w 243"/>
                  <a:gd name="T23" fmla="*/ 10 h 170"/>
                  <a:gd name="T24" fmla="*/ 231 w 243"/>
                  <a:gd name="T25" fmla="*/ 0 h 170"/>
                  <a:gd name="T26" fmla="*/ 243 w 243"/>
                  <a:gd name="T27" fmla="*/ 12 h 170"/>
                  <a:gd name="T28" fmla="*/ 241 w 243"/>
                  <a:gd name="T29" fmla="*/ 19 h 170"/>
                  <a:gd name="T30" fmla="*/ 191 w 243"/>
                  <a:gd name="T31" fmla="*/ 159 h 170"/>
                  <a:gd name="T32" fmla="*/ 177 w 243"/>
                  <a:gd name="T33" fmla="*/ 170 h 170"/>
                  <a:gd name="T34" fmla="*/ 176 w 243"/>
                  <a:gd name="T35" fmla="*/ 170 h 170"/>
                  <a:gd name="T36" fmla="*/ 163 w 243"/>
                  <a:gd name="T37" fmla="*/ 159 h 170"/>
                  <a:gd name="T38" fmla="*/ 122 w 243"/>
                  <a:gd name="T39" fmla="*/ 40 h 170"/>
                  <a:gd name="T40" fmla="*/ 80 w 243"/>
                  <a:gd name="T41" fmla="*/ 159 h 170"/>
                  <a:gd name="T42" fmla="*/ 66 w 243"/>
                  <a:gd name="T43" fmla="*/ 170 h 170"/>
                  <a:gd name="T44" fmla="*/ 66 w 243"/>
                  <a:gd name="T45" fmla="*/ 170 h 170"/>
                  <a:gd name="T46" fmla="*/ 52 w 243"/>
                  <a:gd name="T47" fmla="*/ 159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43" h="170">
                    <a:moveTo>
                      <a:pt x="52" y="159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7"/>
                      <a:pt x="0" y="14"/>
                      <a:pt x="0" y="12"/>
                    </a:cubicBezTo>
                    <a:cubicBezTo>
                      <a:pt x="0" y="6"/>
                      <a:pt x="5" y="0"/>
                      <a:pt x="13" y="0"/>
                    </a:cubicBezTo>
                    <a:cubicBezTo>
                      <a:pt x="19" y="0"/>
                      <a:pt x="23" y="4"/>
                      <a:pt x="25" y="11"/>
                    </a:cubicBezTo>
                    <a:cubicBezTo>
                      <a:pt x="67" y="131"/>
                      <a:pt x="67" y="131"/>
                      <a:pt x="67" y="131"/>
                    </a:cubicBezTo>
                    <a:cubicBezTo>
                      <a:pt x="109" y="10"/>
                      <a:pt x="109" y="10"/>
                      <a:pt x="109" y="10"/>
                    </a:cubicBezTo>
                    <a:cubicBezTo>
                      <a:pt x="111" y="4"/>
                      <a:pt x="114" y="0"/>
                      <a:pt x="121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9" y="0"/>
                      <a:pt x="133" y="4"/>
                      <a:pt x="135" y="10"/>
                    </a:cubicBezTo>
                    <a:cubicBezTo>
                      <a:pt x="177" y="131"/>
                      <a:pt x="177" y="131"/>
                      <a:pt x="177" y="131"/>
                    </a:cubicBezTo>
                    <a:cubicBezTo>
                      <a:pt x="219" y="10"/>
                      <a:pt x="219" y="10"/>
                      <a:pt x="219" y="10"/>
                    </a:cubicBezTo>
                    <a:cubicBezTo>
                      <a:pt x="221" y="5"/>
                      <a:pt x="224" y="0"/>
                      <a:pt x="231" y="0"/>
                    </a:cubicBezTo>
                    <a:cubicBezTo>
                      <a:pt x="238" y="0"/>
                      <a:pt x="243" y="6"/>
                      <a:pt x="243" y="12"/>
                    </a:cubicBezTo>
                    <a:cubicBezTo>
                      <a:pt x="243" y="14"/>
                      <a:pt x="242" y="17"/>
                      <a:pt x="241" y="19"/>
                    </a:cubicBezTo>
                    <a:cubicBezTo>
                      <a:pt x="191" y="159"/>
                      <a:pt x="191" y="159"/>
                      <a:pt x="191" y="159"/>
                    </a:cubicBezTo>
                    <a:cubicBezTo>
                      <a:pt x="188" y="166"/>
                      <a:pt x="183" y="170"/>
                      <a:pt x="177" y="170"/>
                    </a:cubicBezTo>
                    <a:cubicBezTo>
                      <a:pt x="176" y="170"/>
                      <a:pt x="176" y="170"/>
                      <a:pt x="176" y="170"/>
                    </a:cubicBezTo>
                    <a:cubicBezTo>
                      <a:pt x="170" y="170"/>
                      <a:pt x="165" y="166"/>
                      <a:pt x="163" y="159"/>
                    </a:cubicBezTo>
                    <a:cubicBezTo>
                      <a:pt x="122" y="40"/>
                      <a:pt x="122" y="40"/>
                      <a:pt x="122" y="40"/>
                    </a:cubicBezTo>
                    <a:cubicBezTo>
                      <a:pt x="80" y="159"/>
                      <a:pt x="80" y="159"/>
                      <a:pt x="80" y="159"/>
                    </a:cubicBezTo>
                    <a:cubicBezTo>
                      <a:pt x="78" y="166"/>
                      <a:pt x="73" y="170"/>
                      <a:pt x="66" y="170"/>
                    </a:cubicBezTo>
                    <a:cubicBezTo>
                      <a:pt x="66" y="170"/>
                      <a:pt x="66" y="170"/>
                      <a:pt x="66" y="170"/>
                    </a:cubicBezTo>
                    <a:cubicBezTo>
                      <a:pt x="60" y="170"/>
                      <a:pt x="55" y="166"/>
                      <a:pt x="52" y="159"/>
                    </a:cubicBezTo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7"/>
              <p:cNvSpPr>
                <a:spLocks/>
              </p:cNvSpPr>
              <p:nvPr/>
            </p:nvSpPr>
            <p:spPr bwMode="auto">
              <a:xfrm>
                <a:off x="3163888" y="5649913"/>
                <a:ext cx="354013" cy="647700"/>
              </a:xfrm>
              <a:custGeom>
                <a:avLst/>
                <a:gdLst>
                  <a:gd name="T0" fmla="*/ 0 w 94"/>
                  <a:gd name="T1" fmla="*/ 13 h 170"/>
                  <a:gd name="T2" fmla="*/ 12 w 94"/>
                  <a:gd name="T3" fmla="*/ 0 h 170"/>
                  <a:gd name="T4" fmla="*/ 24 w 94"/>
                  <a:gd name="T5" fmla="*/ 13 h 170"/>
                  <a:gd name="T6" fmla="*/ 24 w 94"/>
                  <a:gd name="T7" fmla="*/ 41 h 170"/>
                  <a:gd name="T8" fmla="*/ 82 w 94"/>
                  <a:gd name="T9" fmla="*/ 0 h 170"/>
                  <a:gd name="T10" fmla="*/ 94 w 94"/>
                  <a:gd name="T11" fmla="*/ 13 h 170"/>
                  <a:gd name="T12" fmla="*/ 83 w 94"/>
                  <a:gd name="T13" fmla="*/ 25 h 170"/>
                  <a:gd name="T14" fmla="*/ 24 w 94"/>
                  <a:gd name="T15" fmla="*/ 101 h 170"/>
                  <a:gd name="T16" fmla="*/ 24 w 94"/>
                  <a:gd name="T17" fmla="*/ 157 h 170"/>
                  <a:gd name="T18" fmla="*/ 12 w 94"/>
                  <a:gd name="T19" fmla="*/ 170 h 170"/>
                  <a:gd name="T20" fmla="*/ 0 w 94"/>
                  <a:gd name="T21" fmla="*/ 157 h 170"/>
                  <a:gd name="T22" fmla="*/ 0 w 94"/>
                  <a:gd name="T23" fmla="*/ 1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170">
                    <a:moveTo>
                      <a:pt x="0" y="13"/>
                    </a:moveTo>
                    <a:cubicBezTo>
                      <a:pt x="0" y="6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37" y="13"/>
                      <a:pt x="64" y="0"/>
                      <a:pt x="82" y="0"/>
                    </a:cubicBezTo>
                    <a:cubicBezTo>
                      <a:pt x="89" y="0"/>
                      <a:pt x="94" y="6"/>
                      <a:pt x="94" y="13"/>
                    </a:cubicBezTo>
                    <a:cubicBezTo>
                      <a:pt x="94" y="20"/>
                      <a:pt x="89" y="24"/>
                      <a:pt x="83" y="25"/>
                    </a:cubicBezTo>
                    <a:cubicBezTo>
                      <a:pt x="51" y="29"/>
                      <a:pt x="24" y="53"/>
                      <a:pt x="24" y="101"/>
                    </a:cubicBezTo>
                    <a:cubicBezTo>
                      <a:pt x="24" y="157"/>
                      <a:pt x="24" y="157"/>
                      <a:pt x="24" y="157"/>
                    </a:cubicBezTo>
                    <a:cubicBezTo>
                      <a:pt x="24" y="164"/>
                      <a:pt x="19" y="170"/>
                      <a:pt x="12" y="170"/>
                    </a:cubicBezTo>
                    <a:cubicBezTo>
                      <a:pt x="5" y="170"/>
                      <a:pt x="0" y="164"/>
                      <a:pt x="0" y="157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8"/>
              <p:cNvSpPr>
                <a:spLocks noEditPoints="1"/>
              </p:cNvSpPr>
              <p:nvPr/>
            </p:nvSpPr>
            <p:spPr bwMode="auto">
              <a:xfrm>
                <a:off x="3509963" y="5649913"/>
                <a:ext cx="579438" cy="655638"/>
              </a:xfrm>
              <a:custGeom>
                <a:avLst/>
                <a:gdLst>
                  <a:gd name="T0" fmla="*/ 129 w 154"/>
                  <a:gd name="T1" fmla="*/ 76 h 172"/>
                  <a:gd name="T2" fmla="*/ 77 w 154"/>
                  <a:gd name="T3" fmla="*/ 21 h 172"/>
                  <a:gd name="T4" fmla="*/ 25 w 154"/>
                  <a:gd name="T5" fmla="*/ 76 h 172"/>
                  <a:gd name="T6" fmla="*/ 129 w 154"/>
                  <a:gd name="T7" fmla="*/ 76 h 172"/>
                  <a:gd name="T8" fmla="*/ 81 w 154"/>
                  <a:gd name="T9" fmla="*/ 172 h 172"/>
                  <a:gd name="T10" fmla="*/ 0 w 154"/>
                  <a:gd name="T11" fmla="*/ 86 h 172"/>
                  <a:gd name="T12" fmla="*/ 0 w 154"/>
                  <a:gd name="T13" fmla="*/ 85 h 172"/>
                  <a:gd name="T14" fmla="*/ 78 w 154"/>
                  <a:gd name="T15" fmla="*/ 0 h 172"/>
                  <a:gd name="T16" fmla="*/ 154 w 154"/>
                  <a:gd name="T17" fmla="*/ 83 h 172"/>
                  <a:gd name="T18" fmla="*/ 142 w 154"/>
                  <a:gd name="T19" fmla="*/ 95 h 172"/>
                  <a:gd name="T20" fmla="*/ 25 w 154"/>
                  <a:gd name="T21" fmla="*/ 95 h 172"/>
                  <a:gd name="T22" fmla="*/ 82 w 154"/>
                  <a:gd name="T23" fmla="*/ 150 h 172"/>
                  <a:gd name="T24" fmla="*/ 129 w 154"/>
                  <a:gd name="T25" fmla="*/ 131 h 172"/>
                  <a:gd name="T26" fmla="*/ 136 w 154"/>
                  <a:gd name="T27" fmla="*/ 128 h 172"/>
                  <a:gd name="T28" fmla="*/ 146 w 154"/>
                  <a:gd name="T29" fmla="*/ 139 h 172"/>
                  <a:gd name="T30" fmla="*/ 142 w 154"/>
                  <a:gd name="T31" fmla="*/ 147 h 172"/>
                  <a:gd name="T32" fmla="*/ 81 w 154"/>
                  <a:gd name="T33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4" h="172">
                    <a:moveTo>
                      <a:pt x="129" y="76"/>
                    </a:moveTo>
                    <a:cubicBezTo>
                      <a:pt x="127" y="47"/>
                      <a:pt x="110" y="21"/>
                      <a:pt x="77" y="21"/>
                    </a:cubicBezTo>
                    <a:cubicBezTo>
                      <a:pt x="49" y="21"/>
                      <a:pt x="28" y="44"/>
                      <a:pt x="25" y="76"/>
                    </a:cubicBezTo>
                    <a:lnTo>
                      <a:pt x="129" y="76"/>
                    </a:lnTo>
                    <a:close/>
                    <a:moveTo>
                      <a:pt x="81" y="172"/>
                    </a:moveTo>
                    <a:cubicBezTo>
                      <a:pt x="36" y="172"/>
                      <a:pt x="0" y="137"/>
                      <a:pt x="0" y="8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38"/>
                      <a:pt x="33" y="0"/>
                      <a:pt x="78" y="0"/>
                    </a:cubicBezTo>
                    <a:cubicBezTo>
                      <a:pt x="126" y="0"/>
                      <a:pt x="154" y="40"/>
                      <a:pt x="154" y="83"/>
                    </a:cubicBezTo>
                    <a:cubicBezTo>
                      <a:pt x="154" y="90"/>
                      <a:pt x="148" y="95"/>
                      <a:pt x="142" y="95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8" y="130"/>
                      <a:pt x="53" y="150"/>
                      <a:pt x="82" y="150"/>
                    </a:cubicBezTo>
                    <a:cubicBezTo>
                      <a:pt x="102" y="150"/>
                      <a:pt x="117" y="142"/>
                      <a:pt x="129" y="131"/>
                    </a:cubicBezTo>
                    <a:cubicBezTo>
                      <a:pt x="131" y="130"/>
                      <a:pt x="133" y="128"/>
                      <a:pt x="136" y="128"/>
                    </a:cubicBezTo>
                    <a:cubicBezTo>
                      <a:pt x="142" y="128"/>
                      <a:pt x="146" y="133"/>
                      <a:pt x="146" y="139"/>
                    </a:cubicBezTo>
                    <a:cubicBezTo>
                      <a:pt x="146" y="142"/>
                      <a:pt x="145" y="145"/>
                      <a:pt x="142" y="147"/>
                    </a:cubicBezTo>
                    <a:cubicBezTo>
                      <a:pt x="127" y="162"/>
                      <a:pt x="109" y="172"/>
                      <a:pt x="81" y="172"/>
                    </a:cubicBezTo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9"/>
              <p:cNvSpPr>
                <a:spLocks noEditPoints="1"/>
              </p:cNvSpPr>
              <p:nvPr/>
            </p:nvSpPr>
            <p:spPr bwMode="auto">
              <a:xfrm>
                <a:off x="2503488" y="5649913"/>
                <a:ext cx="547688" cy="655638"/>
              </a:xfrm>
              <a:custGeom>
                <a:avLst/>
                <a:gdLst>
                  <a:gd name="T0" fmla="*/ 122 w 146"/>
                  <a:gd name="T1" fmla="*/ 107 h 172"/>
                  <a:gd name="T2" fmla="*/ 122 w 146"/>
                  <a:gd name="T3" fmla="*/ 91 h 172"/>
                  <a:gd name="T4" fmla="*/ 74 w 146"/>
                  <a:gd name="T5" fmla="*/ 84 h 172"/>
                  <a:gd name="T6" fmla="*/ 25 w 146"/>
                  <a:gd name="T7" fmla="*/ 118 h 172"/>
                  <a:gd name="T8" fmla="*/ 25 w 146"/>
                  <a:gd name="T9" fmla="*/ 119 h 172"/>
                  <a:gd name="T10" fmla="*/ 67 w 146"/>
                  <a:gd name="T11" fmla="*/ 152 h 172"/>
                  <a:gd name="T12" fmla="*/ 122 w 146"/>
                  <a:gd name="T13" fmla="*/ 107 h 172"/>
                  <a:gd name="T14" fmla="*/ 0 w 146"/>
                  <a:gd name="T15" fmla="*/ 120 h 172"/>
                  <a:gd name="T16" fmla="*/ 0 w 146"/>
                  <a:gd name="T17" fmla="*/ 119 h 172"/>
                  <a:gd name="T18" fmla="*/ 71 w 146"/>
                  <a:gd name="T19" fmla="*/ 66 h 172"/>
                  <a:gd name="T20" fmla="*/ 122 w 146"/>
                  <a:gd name="T21" fmla="*/ 73 h 172"/>
                  <a:gd name="T22" fmla="*/ 122 w 146"/>
                  <a:gd name="T23" fmla="*/ 67 h 172"/>
                  <a:gd name="T24" fmla="*/ 73 w 146"/>
                  <a:gd name="T25" fmla="*/ 22 h 172"/>
                  <a:gd name="T26" fmla="*/ 34 w 146"/>
                  <a:gd name="T27" fmla="*/ 30 h 172"/>
                  <a:gd name="T28" fmla="*/ 30 w 146"/>
                  <a:gd name="T29" fmla="*/ 31 h 172"/>
                  <a:gd name="T30" fmla="*/ 19 w 146"/>
                  <a:gd name="T31" fmla="*/ 20 h 172"/>
                  <a:gd name="T32" fmla="*/ 26 w 146"/>
                  <a:gd name="T33" fmla="*/ 10 h 172"/>
                  <a:gd name="T34" fmla="*/ 75 w 146"/>
                  <a:gd name="T35" fmla="*/ 0 h 172"/>
                  <a:gd name="T36" fmla="*/ 129 w 146"/>
                  <a:gd name="T37" fmla="*/ 19 h 172"/>
                  <a:gd name="T38" fmla="*/ 146 w 146"/>
                  <a:gd name="T39" fmla="*/ 67 h 172"/>
                  <a:gd name="T40" fmla="*/ 146 w 146"/>
                  <a:gd name="T41" fmla="*/ 158 h 172"/>
                  <a:gd name="T42" fmla="*/ 134 w 146"/>
                  <a:gd name="T43" fmla="*/ 170 h 172"/>
                  <a:gd name="T44" fmla="*/ 122 w 146"/>
                  <a:gd name="T45" fmla="*/ 159 h 172"/>
                  <a:gd name="T46" fmla="*/ 122 w 146"/>
                  <a:gd name="T47" fmla="*/ 143 h 172"/>
                  <a:gd name="T48" fmla="*/ 62 w 146"/>
                  <a:gd name="T49" fmla="*/ 172 h 172"/>
                  <a:gd name="T50" fmla="*/ 0 w 146"/>
                  <a:gd name="T51" fmla="*/ 12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6" h="172">
                    <a:moveTo>
                      <a:pt x="122" y="107"/>
                    </a:moveTo>
                    <a:cubicBezTo>
                      <a:pt x="122" y="91"/>
                      <a:pt x="122" y="91"/>
                      <a:pt x="122" y="91"/>
                    </a:cubicBezTo>
                    <a:cubicBezTo>
                      <a:pt x="110" y="88"/>
                      <a:pt x="94" y="84"/>
                      <a:pt x="74" y="84"/>
                    </a:cubicBezTo>
                    <a:cubicBezTo>
                      <a:pt x="43" y="84"/>
                      <a:pt x="25" y="98"/>
                      <a:pt x="25" y="118"/>
                    </a:cubicBezTo>
                    <a:cubicBezTo>
                      <a:pt x="25" y="119"/>
                      <a:pt x="25" y="119"/>
                      <a:pt x="25" y="119"/>
                    </a:cubicBezTo>
                    <a:cubicBezTo>
                      <a:pt x="25" y="140"/>
                      <a:pt x="45" y="152"/>
                      <a:pt x="67" y="152"/>
                    </a:cubicBezTo>
                    <a:cubicBezTo>
                      <a:pt x="97" y="152"/>
                      <a:pt x="122" y="133"/>
                      <a:pt x="122" y="107"/>
                    </a:cubicBezTo>
                    <a:moveTo>
                      <a:pt x="0" y="120"/>
                    </a:moveTo>
                    <a:cubicBezTo>
                      <a:pt x="0" y="119"/>
                      <a:pt x="0" y="119"/>
                      <a:pt x="0" y="119"/>
                    </a:cubicBezTo>
                    <a:cubicBezTo>
                      <a:pt x="0" y="85"/>
                      <a:pt x="29" y="66"/>
                      <a:pt x="71" y="66"/>
                    </a:cubicBezTo>
                    <a:cubicBezTo>
                      <a:pt x="92" y="66"/>
                      <a:pt x="107" y="69"/>
                      <a:pt x="122" y="73"/>
                    </a:cubicBezTo>
                    <a:cubicBezTo>
                      <a:pt x="122" y="67"/>
                      <a:pt x="122" y="67"/>
                      <a:pt x="122" y="67"/>
                    </a:cubicBezTo>
                    <a:cubicBezTo>
                      <a:pt x="122" y="37"/>
                      <a:pt x="104" y="22"/>
                      <a:pt x="73" y="22"/>
                    </a:cubicBezTo>
                    <a:cubicBezTo>
                      <a:pt x="56" y="22"/>
                      <a:pt x="46" y="24"/>
                      <a:pt x="34" y="30"/>
                    </a:cubicBezTo>
                    <a:cubicBezTo>
                      <a:pt x="33" y="30"/>
                      <a:pt x="31" y="31"/>
                      <a:pt x="30" y="31"/>
                    </a:cubicBezTo>
                    <a:cubicBezTo>
                      <a:pt x="24" y="31"/>
                      <a:pt x="19" y="26"/>
                      <a:pt x="19" y="20"/>
                    </a:cubicBezTo>
                    <a:cubicBezTo>
                      <a:pt x="19" y="15"/>
                      <a:pt x="21" y="12"/>
                      <a:pt x="26" y="10"/>
                    </a:cubicBezTo>
                    <a:cubicBezTo>
                      <a:pt x="42" y="3"/>
                      <a:pt x="54" y="0"/>
                      <a:pt x="75" y="0"/>
                    </a:cubicBezTo>
                    <a:cubicBezTo>
                      <a:pt x="99" y="0"/>
                      <a:pt x="117" y="6"/>
                      <a:pt x="129" y="19"/>
                    </a:cubicBezTo>
                    <a:cubicBezTo>
                      <a:pt x="140" y="30"/>
                      <a:pt x="146" y="46"/>
                      <a:pt x="146" y="67"/>
                    </a:cubicBezTo>
                    <a:cubicBezTo>
                      <a:pt x="146" y="158"/>
                      <a:pt x="146" y="158"/>
                      <a:pt x="146" y="158"/>
                    </a:cubicBezTo>
                    <a:cubicBezTo>
                      <a:pt x="146" y="165"/>
                      <a:pt x="141" y="170"/>
                      <a:pt x="134" y="170"/>
                    </a:cubicBezTo>
                    <a:cubicBezTo>
                      <a:pt x="127" y="170"/>
                      <a:pt x="122" y="165"/>
                      <a:pt x="122" y="159"/>
                    </a:cubicBezTo>
                    <a:cubicBezTo>
                      <a:pt x="122" y="143"/>
                      <a:pt x="122" y="143"/>
                      <a:pt x="122" y="143"/>
                    </a:cubicBezTo>
                    <a:cubicBezTo>
                      <a:pt x="111" y="158"/>
                      <a:pt x="91" y="172"/>
                      <a:pt x="62" y="172"/>
                    </a:cubicBezTo>
                    <a:cubicBezTo>
                      <a:pt x="32" y="172"/>
                      <a:pt x="0" y="154"/>
                      <a:pt x="0" y="120"/>
                    </a:cubicBezTo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0"/>
              <p:cNvSpPr>
                <a:spLocks/>
              </p:cNvSpPr>
              <p:nvPr/>
            </p:nvSpPr>
            <p:spPr bwMode="auto">
              <a:xfrm>
                <a:off x="-84138" y="5622925"/>
                <a:ext cx="1635125" cy="682625"/>
              </a:xfrm>
              <a:custGeom>
                <a:avLst/>
                <a:gdLst>
                  <a:gd name="T0" fmla="*/ 49 w 435"/>
                  <a:gd name="T1" fmla="*/ 18 h 179"/>
                  <a:gd name="T2" fmla="*/ 17 w 435"/>
                  <a:gd name="T3" fmla="*/ 6 h 179"/>
                  <a:gd name="T4" fmla="*/ 6 w 435"/>
                  <a:gd name="T5" fmla="*/ 37 h 179"/>
                  <a:gd name="T6" fmla="*/ 58 w 435"/>
                  <a:gd name="T7" fmla="*/ 152 h 179"/>
                  <a:gd name="T8" fmla="*/ 92 w 435"/>
                  <a:gd name="T9" fmla="*/ 179 h 179"/>
                  <a:gd name="T10" fmla="*/ 125 w 435"/>
                  <a:gd name="T11" fmla="*/ 152 h 179"/>
                  <a:gd name="T12" fmla="*/ 171 w 435"/>
                  <a:gd name="T13" fmla="*/ 51 h 179"/>
                  <a:gd name="T14" fmla="*/ 178 w 435"/>
                  <a:gd name="T15" fmla="*/ 46 h 179"/>
                  <a:gd name="T16" fmla="*/ 185 w 435"/>
                  <a:gd name="T17" fmla="*/ 54 h 179"/>
                  <a:gd name="T18" fmla="*/ 185 w 435"/>
                  <a:gd name="T19" fmla="*/ 151 h 179"/>
                  <a:gd name="T20" fmla="*/ 209 w 435"/>
                  <a:gd name="T21" fmla="*/ 179 h 179"/>
                  <a:gd name="T22" fmla="*/ 234 w 435"/>
                  <a:gd name="T23" fmla="*/ 151 h 179"/>
                  <a:gd name="T24" fmla="*/ 234 w 435"/>
                  <a:gd name="T25" fmla="*/ 72 h 179"/>
                  <a:gd name="T26" fmla="*/ 260 w 435"/>
                  <a:gd name="T27" fmla="*/ 46 h 179"/>
                  <a:gd name="T28" fmla="*/ 285 w 435"/>
                  <a:gd name="T29" fmla="*/ 72 h 179"/>
                  <a:gd name="T30" fmla="*/ 285 w 435"/>
                  <a:gd name="T31" fmla="*/ 151 h 179"/>
                  <a:gd name="T32" fmla="*/ 310 w 435"/>
                  <a:gd name="T33" fmla="*/ 179 h 179"/>
                  <a:gd name="T34" fmla="*/ 334 w 435"/>
                  <a:gd name="T35" fmla="*/ 151 h 179"/>
                  <a:gd name="T36" fmla="*/ 334 w 435"/>
                  <a:gd name="T37" fmla="*/ 72 h 179"/>
                  <a:gd name="T38" fmla="*/ 360 w 435"/>
                  <a:gd name="T39" fmla="*/ 46 h 179"/>
                  <a:gd name="T40" fmla="*/ 385 w 435"/>
                  <a:gd name="T41" fmla="*/ 72 h 179"/>
                  <a:gd name="T42" fmla="*/ 385 w 435"/>
                  <a:gd name="T43" fmla="*/ 151 h 179"/>
                  <a:gd name="T44" fmla="*/ 410 w 435"/>
                  <a:gd name="T45" fmla="*/ 179 h 179"/>
                  <a:gd name="T46" fmla="*/ 435 w 435"/>
                  <a:gd name="T47" fmla="*/ 151 h 179"/>
                  <a:gd name="T48" fmla="*/ 435 w 435"/>
                  <a:gd name="T49" fmla="*/ 61 h 179"/>
                  <a:gd name="T50" fmla="*/ 375 w 435"/>
                  <a:gd name="T51" fmla="*/ 4 h 179"/>
                  <a:gd name="T52" fmla="*/ 323 w 435"/>
                  <a:gd name="T53" fmla="*/ 26 h 179"/>
                  <a:gd name="T54" fmla="*/ 272 w 435"/>
                  <a:gd name="T55" fmla="*/ 4 h 179"/>
                  <a:gd name="T56" fmla="*/ 223 w 435"/>
                  <a:gd name="T57" fmla="*/ 26 h 179"/>
                  <a:gd name="T58" fmla="*/ 178 w 435"/>
                  <a:gd name="T59" fmla="*/ 4 h 179"/>
                  <a:gd name="T60" fmla="*/ 125 w 435"/>
                  <a:gd name="T61" fmla="*/ 40 h 179"/>
                  <a:gd name="T62" fmla="*/ 92 w 435"/>
                  <a:gd name="T63" fmla="*/ 119 h 179"/>
                  <a:gd name="T64" fmla="*/ 49 w 435"/>
                  <a:gd name="T65" fmla="*/ 18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5" h="179">
                    <a:moveTo>
                      <a:pt x="49" y="18"/>
                    </a:moveTo>
                    <a:cubicBezTo>
                      <a:pt x="43" y="6"/>
                      <a:pt x="30" y="0"/>
                      <a:pt x="17" y="6"/>
                    </a:cubicBezTo>
                    <a:cubicBezTo>
                      <a:pt x="5" y="12"/>
                      <a:pt x="0" y="25"/>
                      <a:pt x="6" y="37"/>
                    </a:cubicBezTo>
                    <a:cubicBezTo>
                      <a:pt x="58" y="152"/>
                      <a:pt x="58" y="152"/>
                      <a:pt x="58" y="152"/>
                    </a:cubicBezTo>
                    <a:cubicBezTo>
                      <a:pt x="67" y="169"/>
                      <a:pt x="75" y="179"/>
                      <a:pt x="92" y="179"/>
                    </a:cubicBezTo>
                    <a:cubicBezTo>
                      <a:pt x="109" y="179"/>
                      <a:pt x="117" y="169"/>
                      <a:pt x="125" y="152"/>
                    </a:cubicBezTo>
                    <a:cubicBezTo>
                      <a:pt x="125" y="152"/>
                      <a:pt x="171" y="52"/>
                      <a:pt x="171" y="51"/>
                    </a:cubicBezTo>
                    <a:cubicBezTo>
                      <a:pt x="172" y="50"/>
                      <a:pt x="173" y="46"/>
                      <a:pt x="178" y="46"/>
                    </a:cubicBezTo>
                    <a:cubicBezTo>
                      <a:pt x="182" y="47"/>
                      <a:pt x="185" y="50"/>
                      <a:pt x="185" y="54"/>
                    </a:cubicBezTo>
                    <a:cubicBezTo>
                      <a:pt x="185" y="151"/>
                      <a:pt x="185" y="151"/>
                      <a:pt x="185" y="151"/>
                    </a:cubicBezTo>
                    <a:cubicBezTo>
                      <a:pt x="185" y="166"/>
                      <a:pt x="193" y="179"/>
                      <a:pt x="209" y="179"/>
                    </a:cubicBezTo>
                    <a:cubicBezTo>
                      <a:pt x="225" y="179"/>
                      <a:pt x="234" y="166"/>
                      <a:pt x="234" y="151"/>
                    </a:cubicBezTo>
                    <a:cubicBezTo>
                      <a:pt x="234" y="72"/>
                      <a:pt x="234" y="72"/>
                      <a:pt x="234" y="72"/>
                    </a:cubicBezTo>
                    <a:cubicBezTo>
                      <a:pt x="234" y="56"/>
                      <a:pt x="245" y="46"/>
                      <a:pt x="260" y="46"/>
                    </a:cubicBezTo>
                    <a:cubicBezTo>
                      <a:pt x="275" y="46"/>
                      <a:pt x="285" y="57"/>
                      <a:pt x="285" y="72"/>
                    </a:cubicBezTo>
                    <a:cubicBezTo>
                      <a:pt x="285" y="151"/>
                      <a:pt x="285" y="151"/>
                      <a:pt x="285" y="151"/>
                    </a:cubicBezTo>
                    <a:cubicBezTo>
                      <a:pt x="285" y="166"/>
                      <a:pt x="294" y="179"/>
                      <a:pt x="310" y="179"/>
                    </a:cubicBezTo>
                    <a:cubicBezTo>
                      <a:pt x="326" y="179"/>
                      <a:pt x="334" y="166"/>
                      <a:pt x="334" y="151"/>
                    </a:cubicBezTo>
                    <a:cubicBezTo>
                      <a:pt x="334" y="72"/>
                      <a:pt x="334" y="72"/>
                      <a:pt x="334" y="72"/>
                    </a:cubicBezTo>
                    <a:cubicBezTo>
                      <a:pt x="334" y="56"/>
                      <a:pt x="345" y="46"/>
                      <a:pt x="360" y="46"/>
                    </a:cubicBezTo>
                    <a:cubicBezTo>
                      <a:pt x="375" y="46"/>
                      <a:pt x="385" y="57"/>
                      <a:pt x="385" y="72"/>
                    </a:cubicBezTo>
                    <a:cubicBezTo>
                      <a:pt x="385" y="151"/>
                      <a:pt x="385" y="151"/>
                      <a:pt x="385" y="151"/>
                    </a:cubicBezTo>
                    <a:cubicBezTo>
                      <a:pt x="385" y="166"/>
                      <a:pt x="394" y="179"/>
                      <a:pt x="410" y="179"/>
                    </a:cubicBezTo>
                    <a:cubicBezTo>
                      <a:pt x="426" y="179"/>
                      <a:pt x="435" y="166"/>
                      <a:pt x="435" y="151"/>
                    </a:cubicBezTo>
                    <a:cubicBezTo>
                      <a:pt x="435" y="61"/>
                      <a:pt x="435" y="61"/>
                      <a:pt x="435" y="61"/>
                    </a:cubicBezTo>
                    <a:cubicBezTo>
                      <a:pt x="435" y="27"/>
                      <a:pt x="408" y="4"/>
                      <a:pt x="375" y="4"/>
                    </a:cubicBezTo>
                    <a:cubicBezTo>
                      <a:pt x="343" y="4"/>
                      <a:pt x="323" y="26"/>
                      <a:pt x="323" y="26"/>
                    </a:cubicBezTo>
                    <a:cubicBezTo>
                      <a:pt x="312" y="12"/>
                      <a:pt x="297" y="4"/>
                      <a:pt x="272" y="4"/>
                    </a:cubicBezTo>
                    <a:cubicBezTo>
                      <a:pt x="246" y="4"/>
                      <a:pt x="223" y="26"/>
                      <a:pt x="223" y="26"/>
                    </a:cubicBezTo>
                    <a:cubicBezTo>
                      <a:pt x="212" y="12"/>
                      <a:pt x="194" y="4"/>
                      <a:pt x="178" y="4"/>
                    </a:cubicBezTo>
                    <a:cubicBezTo>
                      <a:pt x="155" y="4"/>
                      <a:pt x="136" y="14"/>
                      <a:pt x="125" y="40"/>
                    </a:cubicBezTo>
                    <a:cubicBezTo>
                      <a:pt x="92" y="119"/>
                      <a:pt x="92" y="119"/>
                      <a:pt x="92" y="119"/>
                    </a:cubicBezTo>
                    <a:lnTo>
                      <a:pt x="49" y="18"/>
                    </a:lnTo>
                    <a:close/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1"/>
              <p:cNvSpPr>
                <a:spLocks noEditPoints="1"/>
              </p:cNvSpPr>
              <p:nvPr/>
            </p:nvSpPr>
            <p:spPr bwMode="auto">
              <a:xfrm>
                <a:off x="4097338" y="5649913"/>
                <a:ext cx="149225" cy="157163"/>
              </a:xfrm>
              <a:custGeom>
                <a:avLst/>
                <a:gdLst>
                  <a:gd name="T0" fmla="*/ 37 w 40"/>
                  <a:gd name="T1" fmla="*/ 20 h 41"/>
                  <a:gd name="T2" fmla="*/ 37 w 40"/>
                  <a:gd name="T3" fmla="*/ 20 h 41"/>
                  <a:gd name="T4" fmla="*/ 20 w 40"/>
                  <a:gd name="T5" fmla="*/ 4 h 41"/>
                  <a:gd name="T6" fmla="*/ 3 w 40"/>
                  <a:gd name="T7" fmla="*/ 20 h 41"/>
                  <a:gd name="T8" fmla="*/ 3 w 40"/>
                  <a:gd name="T9" fmla="*/ 21 h 41"/>
                  <a:gd name="T10" fmla="*/ 20 w 40"/>
                  <a:gd name="T11" fmla="*/ 37 h 41"/>
                  <a:gd name="T12" fmla="*/ 37 w 40"/>
                  <a:gd name="T13" fmla="*/ 20 h 41"/>
                  <a:gd name="T14" fmla="*/ 0 w 40"/>
                  <a:gd name="T15" fmla="*/ 21 h 41"/>
                  <a:gd name="T16" fmla="*/ 0 w 40"/>
                  <a:gd name="T17" fmla="*/ 20 h 41"/>
                  <a:gd name="T18" fmla="*/ 20 w 40"/>
                  <a:gd name="T19" fmla="*/ 0 h 41"/>
                  <a:gd name="T20" fmla="*/ 40 w 40"/>
                  <a:gd name="T21" fmla="*/ 20 h 41"/>
                  <a:gd name="T22" fmla="*/ 40 w 40"/>
                  <a:gd name="T23" fmla="*/ 20 h 41"/>
                  <a:gd name="T24" fmla="*/ 20 w 40"/>
                  <a:gd name="T25" fmla="*/ 41 h 41"/>
                  <a:gd name="T26" fmla="*/ 0 w 40"/>
                  <a:gd name="T27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41">
                    <a:moveTo>
                      <a:pt x="37" y="20"/>
                    </a:move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1"/>
                      <a:pt x="29" y="4"/>
                      <a:pt x="20" y="4"/>
                    </a:cubicBezTo>
                    <a:cubicBezTo>
                      <a:pt x="11" y="4"/>
                      <a:pt x="3" y="11"/>
                      <a:pt x="3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30"/>
                      <a:pt x="11" y="37"/>
                      <a:pt x="20" y="37"/>
                    </a:cubicBezTo>
                    <a:cubicBezTo>
                      <a:pt x="29" y="37"/>
                      <a:pt x="37" y="30"/>
                      <a:pt x="37" y="20"/>
                    </a:cubicBezTo>
                    <a:moveTo>
                      <a:pt x="0" y="21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0" y="9"/>
                      <a:pt x="40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32"/>
                      <a:pt x="31" y="41"/>
                      <a:pt x="20" y="41"/>
                    </a:cubicBezTo>
                    <a:cubicBezTo>
                      <a:pt x="8" y="41"/>
                      <a:pt x="0" y="32"/>
                      <a:pt x="0" y="21"/>
                    </a:cubicBezTo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2"/>
              <p:cNvSpPr>
                <a:spLocks noEditPoints="1"/>
              </p:cNvSpPr>
              <p:nvPr/>
            </p:nvSpPr>
            <p:spPr bwMode="auto">
              <a:xfrm>
                <a:off x="4141788" y="5688013"/>
                <a:ext cx="63500" cy="76200"/>
              </a:xfrm>
              <a:custGeom>
                <a:avLst/>
                <a:gdLst>
                  <a:gd name="T0" fmla="*/ 9 w 17"/>
                  <a:gd name="T1" fmla="*/ 10 h 20"/>
                  <a:gd name="T2" fmla="*/ 12 w 17"/>
                  <a:gd name="T3" fmla="*/ 7 h 20"/>
                  <a:gd name="T4" fmla="*/ 12 w 17"/>
                  <a:gd name="T5" fmla="*/ 7 h 20"/>
                  <a:gd name="T6" fmla="*/ 9 w 17"/>
                  <a:gd name="T7" fmla="*/ 4 h 20"/>
                  <a:gd name="T8" fmla="*/ 5 w 17"/>
                  <a:gd name="T9" fmla="*/ 4 h 20"/>
                  <a:gd name="T10" fmla="*/ 5 w 17"/>
                  <a:gd name="T11" fmla="*/ 10 h 20"/>
                  <a:gd name="T12" fmla="*/ 9 w 17"/>
                  <a:gd name="T13" fmla="*/ 10 h 20"/>
                  <a:gd name="T14" fmla="*/ 0 w 17"/>
                  <a:gd name="T15" fmla="*/ 2 h 20"/>
                  <a:gd name="T16" fmla="*/ 2 w 17"/>
                  <a:gd name="T17" fmla="*/ 0 h 20"/>
                  <a:gd name="T18" fmla="*/ 9 w 17"/>
                  <a:gd name="T19" fmla="*/ 0 h 20"/>
                  <a:gd name="T20" fmla="*/ 15 w 17"/>
                  <a:gd name="T21" fmla="*/ 2 h 20"/>
                  <a:gd name="T22" fmla="*/ 17 w 17"/>
                  <a:gd name="T23" fmla="*/ 7 h 20"/>
                  <a:gd name="T24" fmla="*/ 17 w 17"/>
                  <a:gd name="T25" fmla="*/ 7 h 20"/>
                  <a:gd name="T26" fmla="*/ 13 w 17"/>
                  <a:gd name="T27" fmla="*/ 13 h 20"/>
                  <a:gd name="T28" fmla="*/ 16 w 17"/>
                  <a:gd name="T29" fmla="*/ 17 h 20"/>
                  <a:gd name="T30" fmla="*/ 16 w 17"/>
                  <a:gd name="T31" fmla="*/ 18 h 20"/>
                  <a:gd name="T32" fmla="*/ 14 w 17"/>
                  <a:gd name="T33" fmla="*/ 20 h 20"/>
                  <a:gd name="T34" fmla="*/ 12 w 17"/>
                  <a:gd name="T35" fmla="*/ 19 h 20"/>
                  <a:gd name="T36" fmla="*/ 8 w 17"/>
                  <a:gd name="T37" fmla="*/ 14 h 20"/>
                  <a:gd name="T38" fmla="*/ 5 w 17"/>
                  <a:gd name="T39" fmla="*/ 14 h 20"/>
                  <a:gd name="T40" fmla="*/ 5 w 17"/>
                  <a:gd name="T41" fmla="*/ 18 h 20"/>
                  <a:gd name="T42" fmla="*/ 2 w 17"/>
                  <a:gd name="T43" fmla="*/ 20 h 20"/>
                  <a:gd name="T44" fmla="*/ 0 w 17"/>
                  <a:gd name="T45" fmla="*/ 18 h 20"/>
                  <a:gd name="T46" fmla="*/ 0 w 17"/>
                  <a:gd name="T4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" h="20">
                    <a:moveTo>
                      <a:pt x="9" y="10"/>
                    </a:moveTo>
                    <a:cubicBezTo>
                      <a:pt x="11" y="10"/>
                      <a:pt x="12" y="9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5"/>
                      <a:pt x="11" y="4"/>
                      <a:pt x="9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10"/>
                      <a:pt x="5" y="10"/>
                      <a:pt x="5" y="10"/>
                    </a:cubicBezTo>
                    <a:lnTo>
                      <a:pt x="9" y="10"/>
                    </a:lnTo>
                    <a:close/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2" y="0"/>
                      <a:pt x="14" y="1"/>
                      <a:pt x="15" y="2"/>
                    </a:cubicBezTo>
                    <a:cubicBezTo>
                      <a:pt x="16" y="3"/>
                      <a:pt x="17" y="5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10"/>
                      <a:pt x="15" y="12"/>
                      <a:pt x="13" y="13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8"/>
                      <a:pt x="16" y="18"/>
                    </a:cubicBezTo>
                    <a:cubicBezTo>
                      <a:pt x="16" y="19"/>
                      <a:pt x="15" y="20"/>
                      <a:pt x="14" y="20"/>
                    </a:cubicBezTo>
                    <a:cubicBezTo>
                      <a:pt x="13" y="20"/>
                      <a:pt x="13" y="20"/>
                      <a:pt x="12" y="19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4" y="20"/>
                      <a:pt x="2" y="20"/>
                    </a:cubicBezTo>
                    <a:cubicBezTo>
                      <a:pt x="1" y="20"/>
                      <a:pt x="0" y="19"/>
                      <a:pt x="0" y="18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295401" y="4740499"/>
            <a:ext cx="3048000" cy="1415602"/>
          </a:xfrm>
        </p:spPr>
        <p:txBody>
          <a:bodyPr anchor="ctr"/>
          <a:lstStyle>
            <a:lvl1pPr marL="3175" indent="0" algn="r">
              <a:spcBef>
                <a:spcPts val="0"/>
              </a:spcBef>
              <a:buNone/>
              <a:defRPr sz="8800">
                <a:solidFill>
                  <a:schemeClr val="accent3">
                    <a:lumMod val="50000"/>
                  </a:schemeClr>
                </a:solidFill>
              </a:defRPr>
            </a:lvl1pPr>
            <a:lvl2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2pPr>
            <a:lvl3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3pPr>
            <a:lvl4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4pPr>
            <a:lvl5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5pPr>
            <a:lvl6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6pPr>
            <a:lvl7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7pPr>
            <a:lvl8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8pPr>
            <a:lvl9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XX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0" y="4740499"/>
            <a:ext cx="3383280" cy="1415602"/>
          </a:xfrm>
        </p:spPr>
        <p:txBody>
          <a:bodyPr anchor="ctr"/>
          <a:lstStyle>
            <a:lvl1pPr marL="3175" indent="0">
              <a:spcBef>
                <a:spcPts val="0"/>
              </a:spcBef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  <a:lvl6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6pPr>
            <a:lvl7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7pPr>
            <a:lvl8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8pPr>
            <a:lvl9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2284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92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63840" y="342901"/>
            <a:ext cx="822960" cy="5676900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42901"/>
            <a:ext cx="7162800" cy="5676900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01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2425" y="786384"/>
            <a:ext cx="8385048" cy="5010912"/>
          </a:xfrm>
        </p:spPr>
        <p:txBody>
          <a:bodyPr/>
          <a:lstStyle>
            <a:lvl1pPr marL="233363" indent="-233363">
              <a:buSzPct val="115000"/>
              <a:buFont typeface="Wingdings" pitchFamily="2" charset="2"/>
              <a:buChar char="§"/>
              <a:defRPr/>
            </a:lvl1pPr>
            <a:lvl2pPr>
              <a:buSzPct val="110000"/>
              <a:buFont typeface="Arial" pitchFamily="34" charset="0"/>
              <a:buChar char="•"/>
              <a:defRPr/>
            </a:lvl2pPr>
            <a:lvl3pPr>
              <a:buSzPct val="110000"/>
              <a:buFont typeface="Arial" pitchFamily="34" charset="0"/>
              <a:buChar char="•"/>
              <a:defRPr/>
            </a:lvl3pPr>
            <a:lvl4pPr>
              <a:buSzPct val="110000"/>
              <a:buFont typeface="Arial" pitchFamily="34" charset="0"/>
              <a:buChar char="•"/>
              <a:defRPr/>
            </a:lvl4pPr>
            <a:lvl5pPr>
              <a:buSzPct val="110000"/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7609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260" y="2162181"/>
            <a:ext cx="7254240" cy="1241425"/>
          </a:xfrm>
        </p:spPr>
        <p:txBody>
          <a:bodyPr anchor="b"/>
          <a:lstStyle>
            <a:lvl1pPr algn="ctr">
              <a:defRPr sz="3000">
                <a:solidFill>
                  <a:srgbClr val="003D79"/>
                </a:solidFill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" y="312286"/>
            <a:ext cx="8858250" cy="41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923935" y="3486149"/>
            <a:ext cx="7267575" cy="628651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b="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215282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200"/>
            <a:ext cx="8229600" cy="812800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85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06500"/>
            <a:ext cx="82296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615041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4274108" y="0"/>
            <a:ext cx="486989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167" y="1676400"/>
            <a:ext cx="5486400" cy="1524000"/>
          </a:xfrm>
        </p:spPr>
        <p:txBody>
          <a:bodyPr anchor="b"/>
          <a:lstStyle>
            <a:lvl1pPr algn="l">
              <a:defRPr sz="3600" b="1" cap="none" baseline="0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8" y="3276600"/>
            <a:ext cx="5486400" cy="609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48524" y="6446044"/>
            <a:ext cx="1099793" cy="173355"/>
            <a:chOff x="-84138" y="5622925"/>
            <a:chExt cx="4330701" cy="682626"/>
          </a:xfrm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 noEditPoints="1"/>
            </p:cNvSpPr>
            <p:nvPr userDrawn="1"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 noEditPoints="1"/>
            </p:cNvSpPr>
            <p:nvPr userDrawn="1"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9196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ith Pictur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4572000" cy="1524000"/>
          </a:xfrm>
        </p:spPr>
        <p:txBody>
          <a:bodyPr anchor="b"/>
          <a:lstStyle>
            <a:lvl1pPr algn="l">
              <a:defRPr sz="3600" b="1" cap="none" baseline="0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76600"/>
            <a:ext cx="4572000" cy="609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48524" y="6446044"/>
            <a:ext cx="1099793" cy="173355"/>
            <a:chOff x="-84138" y="5622925"/>
            <a:chExt cx="4330701" cy="682626"/>
          </a:xfrm>
        </p:grpSpPr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9201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85798" y="2593231"/>
            <a:ext cx="3609977" cy="5334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add Name, Title, Company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2460" y="457200"/>
            <a:ext cx="3657600" cy="2011680"/>
          </a:xfrm>
        </p:spPr>
        <p:txBody>
          <a:bodyPr/>
          <a:lstStyle>
            <a:lvl1pPr marL="58738" indent="-55563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2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2pPr>
            <a:lvl3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3pPr>
            <a:lvl4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4pPr>
            <a:lvl5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5pPr>
            <a:lvl6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6pPr>
            <a:lvl7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7pPr>
            <a:lvl8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8pPr>
            <a:lvl9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48524" y="6446044"/>
            <a:ext cx="1099793" cy="173355"/>
            <a:chOff x="-84138" y="5622925"/>
            <a:chExt cx="4330701" cy="682626"/>
          </a:xfrm>
          <a:solidFill>
            <a:srgbClr val="FFFFFF"/>
          </a:solidFill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6062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tric 1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92067" y="685800"/>
            <a:ext cx="3291840" cy="1676400"/>
          </a:xfrm>
        </p:spPr>
        <p:txBody>
          <a:bodyPr anchor="b"/>
          <a:lstStyle>
            <a:lvl1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1pPr>
            <a:lvl2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2pPr>
            <a:lvl3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3pPr>
            <a:lvl4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4pPr>
            <a:lvl5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5pPr>
            <a:lvl6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6pPr>
            <a:lvl7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7pPr>
            <a:lvl8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8pPr>
            <a:lvl9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 dirty="0" smtClean="0"/>
              <a:t>XX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92067" y="2362200"/>
            <a:ext cx="3291840" cy="1066800"/>
          </a:xfrm>
        </p:spPr>
        <p:txBody>
          <a:bodyPr/>
          <a:lstStyle>
            <a:lvl1pPr marL="3175" indent="0">
              <a:spcBef>
                <a:spcPts val="0"/>
              </a:spcBef>
              <a:buNone/>
              <a:defRPr sz="2400" cap="none" baseline="0">
                <a:solidFill>
                  <a:schemeClr val="accent3"/>
                </a:solidFill>
              </a:defRPr>
            </a:lvl1pPr>
            <a:lvl2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2pPr>
            <a:lvl3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3pPr>
            <a:lvl4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4pPr>
            <a:lvl5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5pPr>
            <a:lvl6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6pPr>
            <a:lvl7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7pPr>
            <a:lvl8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8pPr>
            <a:lvl9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48524" y="6446044"/>
            <a:ext cx="1099793" cy="173355"/>
            <a:chOff x="-84138" y="5622925"/>
            <a:chExt cx="4330701" cy="682626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4922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tric 2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029200" y="2209800"/>
            <a:ext cx="3291840" cy="1676400"/>
          </a:xfrm>
        </p:spPr>
        <p:txBody>
          <a:bodyPr anchor="b"/>
          <a:lstStyle>
            <a:lvl1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1pPr>
            <a:lvl2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2pPr>
            <a:lvl3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3pPr>
            <a:lvl4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4pPr>
            <a:lvl5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5pPr>
            <a:lvl6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6pPr>
            <a:lvl7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7pPr>
            <a:lvl8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8pPr>
            <a:lvl9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XX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029200" y="3886200"/>
            <a:ext cx="3291840" cy="1066800"/>
          </a:xfrm>
        </p:spPr>
        <p:txBody>
          <a:bodyPr/>
          <a:lstStyle>
            <a:lvl1pPr marL="3175" indent="0">
              <a:spcBef>
                <a:spcPts val="0"/>
              </a:spcBef>
              <a:buNone/>
              <a:defRPr sz="2400" cap="none" baseline="0">
                <a:solidFill>
                  <a:schemeClr val="bg1"/>
                </a:solidFill>
              </a:defRPr>
            </a:lvl1pPr>
            <a:lvl2pPr marL="3175" indent="0">
              <a:spcBef>
                <a:spcPts val="0"/>
              </a:spcBef>
              <a:buNone/>
              <a:defRPr sz="2400" cap="none" baseline="0">
                <a:solidFill>
                  <a:schemeClr val="bg1"/>
                </a:solidFill>
              </a:defRPr>
            </a:lvl2pPr>
            <a:lvl3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3pPr>
            <a:lvl4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4pPr>
            <a:lvl5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5pPr>
            <a:lvl6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6pPr>
            <a:lvl7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7pPr>
            <a:lvl8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8pPr>
            <a:lvl9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48524" y="6446044"/>
            <a:ext cx="1099793" cy="173355"/>
            <a:chOff x="-84138" y="5622925"/>
            <a:chExt cx="4330701" cy="682626"/>
          </a:xfrm>
          <a:solidFill>
            <a:srgbClr val="FFFFFF"/>
          </a:solidFill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1968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7373816" y="5562600"/>
            <a:ext cx="1770184" cy="13002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0200"/>
            <a:ext cx="8229600" cy="812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648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05800" y="6883401"/>
            <a:ext cx="838200" cy="1333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464301"/>
            <a:ext cx="3886200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0260" y="6464301"/>
            <a:ext cx="338138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6D8CF-3CDE-4807-BCD2-C9F2B831AAA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448524" y="6446044"/>
            <a:ext cx="1099793" cy="173355"/>
            <a:chOff x="-84138" y="5622925"/>
            <a:chExt cx="4330701" cy="682626"/>
          </a:xfrm>
        </p:grpSpPr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 userDrawn="1"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178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98" r:id="rId4"/>
    <p:sldLayoutId id="214748368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690" r:id="rId11"/>
    <p:sldLayoutId id="2147483691" r:id="rId12"/>
    <p:sldLayoutId id="2147483692" r:id="rId13"/>
    <p:sldLayoutId id="2147483699" r:id="rId14"/>
    <p:sldLayoutId id="2147483693" r:id="rId15"/>
    <p:sldLayoutId id="2147483694" r:id="rId16"/>
    <p:sldLayoutId id="2147483695" r:id="rId17"/>
    <p:sldLayoutId id="2147483705" r:id="rId18"/>
    <p:sldLayoutId id="2147483706" r:id="rId19"/>
    <p:sldLayoutId id="2147483709" r:id="rId20"/>
    <p:sldLayoutId id="2147483708" r:id="rId21"/>
    <p:sldLayoutId id="2147483710" r:id="rId22"/>
    <p:sldLayoutId id="2147483711" r:id="rId23"/>
    <p:sldLayoutId id="2147483712" r:id="rId24"/>
    <p:sldLayoutId id="2147483696" r:id="rId25"/>
    <p:sldLayoutId id="2147483697" r:id="rId26"/>
    <p:sldLayoutId id="2147483713" r:id="rId27"/>
    <p:sldLayoutId id="2147483714" r:id="rId2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SzPct val="90000"/>
        <a:buFont typeface="Calibri" panose="020F050202020403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SzPct val="90000"/>
        <a:buFont typeface="Calibri" panose="020F050202020403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vmware.com/products/vsphere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26720"/>
            <a:ext cx="8001000" cy="1097280"/>
          </a:xfrm>
        </p:spPr>
        <p:txBody>
          <a:bodyPr/>
          <a:lstStyle/>
          <a:p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itchFamily="18" charset="0"/>
              </a:rPr>
              <a:t>VMware 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itchFamily="18" charset="0"/>
              </a:rPr>
              <a:t>大專院校軟體聯合採購方案 </a:t>
            </a:r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itchFamily="18" charset="0"/>
              </a:rPr>
              <a:t>– </a:t>
            </a:r>
            <a:b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itchFamily="18" charset="0"/>
              </a:rPr>
            </a:br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itchFamily="18" charset="0"/>
              </a:rPr>
              <a:t>Education Licensing Program</a:t>
            </a:r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7696200" cy="6858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b="1" dirty="0"/>
              <a:t>Practical, cost-effective options for qualified educational institutions</a:t>
            </a:r>
          </a:p>
          <a:p>
            <a:pPr algn="ctr">
              <a:lnSpc>
                <a:spcPct val="100000"/>
              </a:lnSpc>
            </a:pPr>
            <a:endParaRPr lang="en-US" altLang="zh-TW" sz="3200" dirty="0">
              <a:ea typeface="SimHei" pitchFamily="49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VMware, Sean Lin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2015/1/16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008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n-lt"/>
                <a:ea typeface="Microsoft JhengHei UI" panose="020B0604030504040204" pitchFamily="34" charset="-120"/>
              </a:rPr>
              <a:t>方案期滿後之選擇</a:t>
            </a:r>
            <a:endParaRPr lang="en-US" dirty="0">
              <a:latin typeface="+mn-lt"/>
              <a:ea typeface="Microsoft JhengHei UI" panose="020B0604030504040204" pitchFamily="34" charset="-12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zh-TW" altLang="en-US" u="sng" dirty="0" smtClean="0">
                <a:ea typeface="Microsoft JhengHei UI" panose="020B0604030504040204" pitchFamily="34" charset="-120"/>
              </a:rPr>
              <a:t>換</a:t>
            </a:r>
            <a:r>
              <a:rPr lang="zh-CHT" altLang="en-US" u="sng" dirty="0" smtClean="0">
                <a:ea typeface="Microsoft JhengHei UI" panose="020B0604030504040204" pitchFamily="34" charset="-120"/>
              </a:rPr>
              <a:t>約</a:t>
            </a:r>
            <a:r>
              <a:rPr lang="zh-CHT" altLang="en-US" dirty="0">
                <a:ea typeface="Microsoft JhengHei UI" panose="020B0604030504040204" pitchFamily="34" charset="-120"/>
              </a:rPr>
              <a:t>。即此方案（</a:t>
            </a:r>
            <a:r>
              <a:rPr lang="en-US" altLang="zh-CHT" dirty="0">
                <a:ea typeface="Microsoft JhengHei UI" panose="020B0604030504040204" pitchFamily="34" charset="-120"/>
              </a:rPr>
              <a:t>3</a:t>
            </a:r>
            <a:r>
              <a:rPr lang="zh-CHT" altLang="en-US" dirty="0">
                <a:ea typeface="Microsoft JhengHei UI" panose="020B0604030504040204" pitchFamily="34" charset="-120"/>
              </a:rPr>
              <a:t>年）重新更新合約</a:t>
            </a:r>
            <a:r>
              <a:rPr lang="zh-CHT" altLang="en-US" dirty="0" smtClean="0">
                <a:ea typeface="Microsoft JhengHei UI" panose="020B0604030504040204" pitchFamily="34" charset="-120"/>
              </a:rPr>
              <a:t>（</a:t>
            </a:r>
            <a:r>
              <a:rPr lang="en-US" altLang="zh-CHT" dirty="0" smtClean="0">
                <a:ea typeface="Microsoft JhengHei UI" panose="020B0604030504040204" pitchFamily="34" charset="-120"/>
              </a:rPr>
              <a:t>new contract</a:t>
            </a:r>
            <a:r>
              <a:rPr lang="zh-CHT" altLang="en-US" dirty="0">
                <a:ea typeface="Microsoft JhengHei UI" panose="020B0604030504040204" pitchFamily="34" charset="-120"/>
              </a:rPr>
              <a:t>），所有合約內產品持續享用</a:t>
            </a:r>
            <a:r>
              <a:rPr lang="en-US" altLang="zh-CHT" dirty="0">
                <a:ea typeface="Microsoft JhengHei UI" panose="020B0604030504040204" pitchFamily="34" charset="-120"/>
              </a:rPr>
              <a:t>unlimited</a:t>
            </a:r>
            <a:r>
              <a:rPr lang="zh-CHT" altLang="en-US" dirty="0">
                <a:ea typeface="Microsoft JhengHei UI" panose="020B0604030504040204" pitchFamily="34" charset="-120"/>
              </a:rPr>
              <a:t>數量及維護服務（原廠</a:t>
            </a:r>
            <a:r>
              <a:rPr lang="en-US" altLang="zh-CHT" dirty="0">
                <a:ea typeface="Microsoft JhengHei UI" panose="020B0604030504040204" pitchFamily="34" charset="-120"/>
              </a:rPr>
              <a:t>email/phone support</a:t>
            </a:r>
            <a:r>
              <a:rPr lang="zh-CHT" altLang="en-US" dirty="0">
                <a:ea typeface="Microsoft JhengHei UI" panose="020B0604030504040204" pitchFamily="34" charset="-120"/>
              </a:rPr>
              <a:t>）。</a:t>
            </a:r>
            <a:endParaRPr lang="en-US" altLang="zh-CHT" dirty="0">
              <a:ea typeface="Microsoft JhengHei UI" panose="020B0604030504040204" pitchFamily="34" charset="-120"/>
            </a:endParaRP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endParaRPr lang="zh-CHT" altLang="en-US" dirty="0">
              <a:ea typeface="Microsoft JhengHei UI" panose="020B0604030504040204" pitchFamily="34" charset="-120"/>
            </a:endParaRP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zh-CHT" altLang="en-US" u="sng" dirty="0">
                <a:ea typeface="Microsoft JhengHei UI" panose="020B0604030504040204" pitchFamily="34" charset="-120"/>
              </a:rPr>
              <a:t>不再續約</a:t>
            </a:r>
            <a:r>
              <a:rPr lang="zh-CHT" altLang="en-US" dirty="0">
                <a:ea typeface="Microsoft JhengHei UI" panose="020B0604030504040204" pitchFamily="34" charset="-120"/>
              </a:rPr>
              <a:t>。於屆期滿前，由貴校提出本合約內所提供之軟體</a:t>
            </a:r>
            <a:r>
              <a:rPr lang="en-US" altLang="zh-CHT" dirty="0">
                <a:ea typeface="Microsoft JhengHei UI" panose="020B0604030504040204" pitchFamily="34" charset="-120"/>
              </a:rPr>
              <a:t>VMware</a:t>
            </a:r>
            <a:r>
              <a:rPr lang="zh-CHT" altLang="en-US" dirty="0">
                <a:ea typeface="Microsoft JhengHei UI" panose="020B0604030504040204" pitchFamily="34" charset="-120"/>
              </a:rPr>
              <a:t>授權實際使用量。于期滿後，此使用量之授權則作為貴校永久授權使用（可使用合約結束前的最後一次更新版本）。貴校可依自身需求選擇不續購維護，或是針對部分軟體授權採購維護，針對此部分有加購維護的授權可享有升級權利及原廠</a:t>
            </a:r>
            <a:r>
              <a:rPr lang="en-US" altLang="zh-CHT" dirty="0">
                <a:ea typeface="Microsoft JhengHei UI" panose="020B0604030504040204" pitchFamily="34" charset="-120"/>
              </a:rPr>
              <a:t>email/phone support</a:t>
            </a:r>
            <a:r>
              <a:rPr lang="zh-TW" altLang="en-US" dirty="0">
                <a:ea typeface="Microsoft JhengHei UI" panose="020B0604030504040204" pitchFamily="34" charset="-120"/>
              </a:rPr>
              <a:t>。</a:t>
            </a:r>
            <a:endParaRPr lang="zh-CHT" altLang="en-US" dirty="0">
              <a:ea typeface="Microsoft JhengHei UI" panose="020B0604030504040204" pitchFamily="34" charset="-120"/>
            </a:endParaRP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endParaRPr lang="zh-CHT" altLang="en-US" dirty="0">
              <a:ea typeface="Microsoft JhengHei UI" panose="020B0604030504040204" pitchFamily="34" charset="-120"/>
            </a:endParaRP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endParaRPr lang="en-US" dirty="0">
              <a:ea typeface="Microsoft JhengHei UI" panose="020B0604030504040204" pitchFamily="34" charset="-120"/>
            </a:endParaRPr>
          </a:p>
          <a:p>
            <a:endParaRPr lang="en-US" dirty="0">
              <a:ea typeface="Microsoft JhengHei UI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>
                <a:ea typeface="Microsoft JhengHei UI" panose="020B0604030504040204" pitchFamily="34" charset="-120"/>
              </a:rPr>
              <a:t>10</a:t>
            </a:fld>
            <a:endParaRPr lang="en-US"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8044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導入效益</a:t>
            </a:r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雲端化校園</a:t>
            </a:r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07797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n-lt"/>
                <a:ea typeface="Microsoft JhengHei UI" panose="020B0604030504040204" pitchFamily="34" charset="-120"/>
                <a:cs typeface="Times New Roman" pitchFamily="18" charset="0"/>
              </a:rPr>
              <a:t>大專院校軟體聯合採購方案</a:t>
            </a:r>
            <a:r>
              <a:rPr lang="en-US" altLang="zh-TW" dirty="0">
                <a:latin typeface="+mn-lt"/>
                <a:ea typeface="Microsoft JhengHei UI" panose="020B0604030504040204" pitchFamily="34" charset="-120"/>
                <a:cs typeface="Times New Roman" pitchFamily="18" charset="0"/>
              </a:rPr>
              <a:t> </a:t>
            </a:r>
            <a:r>
              <a:rPr lang="zh-TW" altLang="en-US" dirty="0">
                <a:latin typeface="+mn-lt"/>
                <a:ea typeface="Microsoft JhengHei UI" panose="020B0604030504040204" pitchFamily="34" charset="-120"/>
                <a:cs typeface="Times New Roman" pitchFamily="18" charset="0"/>
              </a:rPr>
              <a:t>效益分析</a:t>
            </a:r>
            <a:endParaRPr lang="en-US" dirty="0">
              <a:latin typeface="+mn-lt"/>
              <a:ea typeface="Microsoft JhengHei UI" panose="020B0604030504040204" pitchFamily="34" charset="-12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4800" y="1447800"/>
            <a:ext cx="8385048" cy="4242816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TW" altLang="en-US" dirty="0" smtClean="0">
                <a:ea typeface="Microsoft JhengHei UI" panose="020B0604030504040204" pitchFamily="34" charset="-120"/>
              </a:rPr>
              <a:t>建立教育雲的基礎架構。</a:t>
            </a:r>
            <a:endParaRPr lang="en-US" altLang="zh-TW" dirty="0" smtClean="0">
              <a:ea typeface="Microsoft JhengHei UI" panose="020B0604030504040204" pitchFamily="34" charset="-120"/>
            </a:endParaRPr>
          </a:p>
          <a:p>
            <a:pPr lvl="1">
              <a:lnSpc>
                <a:spcPct val="110000"/>
              </a:lnSpc>
            </a:pPr>
            <a:r>
              <a:rPr lang="zh-TW" altLang="en-US" dirty="0" smtClean="0">
                <a:solidFill>
                  <a:srgbClr val="A33F16"/>
                </a:solidFill>
                <a:ea typeface="Microsoft JhengHei UI" panose="020B0604030504040204" pitchFamily="34" charset="-120"/>
              </a:rPr>
              <a:t>教學輔導</a:t>
            </a:r>
            <a:r>
              <a:rPr lang="zh-TW" altLang="en-US" dirty="0" smtClean="0">
                <a:ea typeface="Microsoft JhengHei UI" panose="020B0604030504040204" pitchFamily="34" charset="-120"/>
              </a:rPr>
              <a:t>：提供學生學習平台，</a:t>
            </a:r>
            <a:r>
              <a:rPr lang="en-US" altLang="zh-TW" dirty="0" smtClean="0">
                <a:ea typeface="Microsoft JhengHei UI" panose="020B0604030504040204" pitchFamily="34" charset="-120"/>
              </a:rPr>
              <a:t>LAB</a:t>
            </a:r>
            <a:r>
              <a:rPr lang="zh-TW" altLang="en-US" dirty="0" smtClean="0">
                <a:ea typeface="Microsoft JhengHei UI" panose="020B0604030504040204" pitchFamily="34" charset="-120"/>
              </a:rPr>
              <a:t>環境</a:t>
            </a:r>
            <a:r>
              <a:rPr lang="en-US" altLang="zh-TW" dirty="0" smtClean="0">
                <a:ea typeface="Microsoft JhengHei UI" panose="020B0604030504040204" pitchFamily="34" charset="-120"/>
              </a:rPr>
              <a:t>, </a:t>
            </a:r>
            <a:r>
              <a:rPr lang="zh-TW" altLang="en-US" dirty="0" smtClean="0">
                <a:ea typeface="Microsoft JhengHei UI" panose="020B0604030504040204" pitchFamily="34" charset="-120"/>
              </a:rPr>
              <a:t>學生專題研究運算資源，教授國科研究計畫，磨課師平台</a:t>
            </a:r>
            <a:r>
              <a:rPr lang="en-US" altLang="zh-TW" dirty="0" smtClean="0">
                <a:ea typeface="Microsoft JhengHei UI" panose="020B0604030504040204" pitchFamily="34" charset="-120"/>
              </a:rPr>
              <a:t>…</a:t>
            </a:r>
            <a:r>
              <a:rPr lang="zh-TW" altLang="en-US" dirty="0" smtClean="0">
                <a:ea typeface="Microsoft JhengHei UI" panose="020B0604030504040204" pitchFamily="34" charset="-120"/>
              </a:rPr>
              <a:t>等</a:t>
            </a:r>
            <a:endParaRPr lang="en-US" altLang="zh-TW" dirty="0">
              <a:ea typeface="Microsoft JhengHei UI" panose="020B0604030504040204" pitchFamily="34" charset="-120"/>
            </a:endParaRPr>
          </a:p>
          <a:p>
            <a:pPr lvl="1">
              <a:lnSpc>
                <a:spcPct val="110000"/>
              </a:lnSpc>
            </a:pPr>
            <a:r>
              <a:rPr lang="zh-TW" altLang="en-US" dirty="0" smtClean="0">
                <a:solidFill>
                  <a:srgbClr val="A33F16"/>
                </a:solidFill>
                <a:ea typeface="Microsoft JhengHei UI" panose="020B0604030504040204" pitchFamily="34" charset="-120"/>
              </a:rPr>
              <a:t>校務營運</a:t>
            </a:r>
            <a:r>
              <a:rPr lang="zh-TW" altLang="en-US" dirty="0" smtClean="0">
                <a:ea typeface="Microsoft JhengHei UI" panose="020B0604030504040204" pitchFamily="34" charset="-120"/>
              </a:rPr>
              <a:t>：針對各式校務（包含公文簽核，選課系統，數位教學平台</a:t>
            </a:r>
            <a:r>
              <a:rPr lang="en-US" altLang="zh-TW" dirty="0" smtClean="0">
                <a:ea typeface="Microsoft JhengHei UI" panose="020B0604030504040204" pitchFamily="34" charset="-120"/>
              </a:rPr>
              <a:t>,</a:t>
            </a:r>
            <a:r>
              <a:rPr lang="zh-TW" altLang="en-US" dirty="0" smtClean="0">
                <a:ea typeface="Microsoft JhengHei UI" panose="020B0604030504040204" pitchFamily="34" charset="-120"/>
              </a:rPr>
              <a:t>各系所資源服務</a:t>
            </a:r>
            <a:r>
              <a:rPr lang="en-US" altLang="zh-TW" dirty="0" smtClean="0">
                <a:ea typeface="Microsoft JhengHei UI" panose="020B0604030504040204" pitchFamily="34" charset="-120"/>
              </a:rPr>
              <a:t>…</a:t>
            </a:r>
            <a:r>
              <a:rPr lang="zh-TW" altLang="en-US" dirty="0" smtClean="0">
                <a:ea typeface="Microsoft JhengHei UI" panose="020B0604030504040204" pitchFamily="34" charset="-120"/>
              </a:rPr>
              <a:t>等），或是各系所提供高穩</a:t>
            </a:r>
            <a:r>
              <a:rPr lang="zh-TW" altLang="en-US" dirty="0">
                <a:ea typeface="Microsoft JhengHei UI" panose="020B0604030504040204" pitchFamily="34" charset="-120"/>
              </a:rPr>
              <a:t>定度，高彈性及高可用性的</a:t>
            </a:r>
            <a:r>
              <a:rPr lang="zh-TW" altLang="en-US" dirty="0" smtClean="0">
                <a:ea typeface="Microsoft JhengHei UI" panose="020B0604030504040204" pitchFamily="34" charset="-120"/>
              </a:rPr>
              <a:t>系統。</a:t>
            </a:r>
            <a:endParaRPr lang="en-US" altLang="zh-TW" dirty="0" smtClean="0">
              <a:ea typeface="Microsoft JhengHei UI" panose="020B0604030504040204" pitchFamily="34" charset="-120"/>
            </a:endParaRPr>
          </a:p>
          <a:p>
            <a:pPr lvl="1">
              <a:lnSpc>
                <a:spcPct val="110000"/>
              </a:lnSpc>
            </a:pPr>
            <a:r>
              <a:rPr lang="zh-TW" altLang="en-US" dirty="0" smtClean="0">
                <a:solidFill>
                  <a:srgbClr val="A33F16"/>
                </a:solidFill>
                <a:ea typeface="Microsoft JhengHei UI" panose="020B0604030504040204" pitchFamily="34" charset="-120"/>
              </a:rPr>
              <a:t>人才培訓</a:t>
            </a:r>
            <a:r>
              <a:rPr lang="zh-TW" altLang="en-US" dirty="0" smtClean="0">
                <a:ea typeface="Microsoft JhengHei UI" panose="020B0604030504040204" pitchFamily="34" charset="-120"/>
              </a:rPr>
              <a:t>：透過校園學術方案培訓在校學生的實作能力，並可透過與學校記中合作，建立一線學生的服務團隊。</a:t>
            </a:r>
            <a:endParaRPr lang="en-US" altLang="zh-TW" dirty="0" smtClean="0">
              <a:ea typeface="Microsoft JhengHei UI" panose="020B0604030504040204" pitchFamily="34" charset="-120"/>
            </a:endParaRPr>
          </a:p>
          <a:p>
            <a:pPr lvl="1">
              <a:lnSpc>
                <a:spcPct val="110000"/>
              </a:lnSpc>
            </a:pPr>
            <a:r>
              <a:rPr lang="zh-TW" altLang="en-US" dirty="0" smtClean="0">
                <a:solidFill>
                  <a:srgbClr val="A33F16"/>
                </a:solidFill>
                <a:ea typeface="Microsoft JhengHei UI" panose="020B0604030504040204" pitchFamily="34" charset="-120"/>
              </a:rPr>
              <a:t>圖書館</a:t>
            </a:r>
            <a:r>
              <a:rPr lang="zh-TW" altLang="en-US" dirty="0" smtClean="0">
                <a:ea typeface="Microsoft JhengHei UI" panose="020B0604030504040204" pitchFamily="34" charset="-120"/>
              </a:rPr>
              <a:t>：數位館藏查詢</a:t>
            </a:r>
            <a:r>
              <a:rPr lang="en-US" altLang="zh-TW" dirty="0" smtClean="0">
                <a:ea typeface="Microsoft JhengHei UI" panose="020B0604030504040204" pitchFamily="34" charset="-120"/>
              </a:rPr>
              <a:t>,</a:t>
            </a:r>
            <a:r>
              <a:rPr lang="zh-TW" altLang="en-US" dirty="0" smtClean="0">
                <a:ea typeface="Microsoft JhengHei UI" panose="020B0604030504040204" pitchFamily="34" charset="-120"/>
              </a:rPr>
              <a:t> 公用電腦佈建及集中控管，圖書數位化等結合</a:t>
            </a:r>
            <a:endParaRPr lang="en-US" altLang="zh-TW" dirty="0" smtClean="0">
              <a:ea typeface="Microsoft JhengHei UI" panose="020B0604030504040204" pitchFamily="34" charset="-120"/>
            </a:endParaRPr>
          </a:p>
          <a:p>
            <a:pPr lvl="1">
              <a:lnSpc>
                <a:spcPct val="110000"/>
              </a:lnSpc>
            </a:pPr>
            <a:r>
              <a:rPr lang="zh-TW" altLang="en-US" dirty="0" smtClean="0">
                <a:solidFill>
                  <a:srgbClr val="A33F16"/>
                </a:solidFill>
                <a:ea typeface="Microsoft JhengHei UI" panose="020B0604030504040204" pitchFamily="34" charset="-120"/>
              </a:rPr>
              <a:t>軟體授權管理</a:t>
            </a:r>
            <a:r>
              <a:rPr lang="zh-TW" altLang="en-US" dirty="0" smtClean="0">
                <a:ea typeface="Microsoft JhengHei UI" panose="020B0604030504040204" pitchFamily="34" charset="-120"/>
              </a:rPr>
              <a:t>：針對有</a:t>
            </a:r>
            <a:r>
              <a:rPr lang="en-US" altLang="zh-TW" dirty="0" smtClean="0">
                <a:ea typeface="Microsoft JhengHei UI" panose="020B0604030504040204" pitchFamily="34" charset="-120"/>
              </a:rPr>
              <a:t>user</a:t>
            </a:r>
            <a:r>
              <a:rPr lang="zh-TW" altLang="en-US" dirty="0" smtClean="0">
                <a:ea typeface="Microsoft JhengHei UI" panose="020B0604030504040204" pitchFamily="34" charset="-120"/>
              </a:rPr>
              <a:t>連線數的軟體授權，掌控實際使用量。</a:t>
            </a:r>
            <a:endParaRPr lang="en-US" altLang="zh-TW" dirty="0" smtClean="0">
              <a:ea typeface="Microsoft JhengHei UI" panose="020B0604030504040204" pitchFamily="34" charset="-120"/>
            </a:endParaRPr>
          </a:p>
          <a:p>
            <a:pPr lvl="1">
              <a:lnSpc>
                <a:spcPct val="110000"/>
              </a:lnSpc>
            </a:pPr>
            <a:r>
              <a:rPr lang="zh-TW" altLang="en-US" dirty="0" smtClean="0">
                <a:solidFill>
                  <a:srgbClr val="A33F16"/>
                </a:solidFill>
                <a:ea typeface="Microsoft JhengHei UI" panose="020B0604030504040204" pitchFamily="34" charset="-120"/>
              </a:rPr>
              <a:t>雲端電腦教室</a:t>
            </a:r>
            <a:r>
              <a:rPr lang="zh-TW" altLang="en-US" dirty="0" smtClean="0">
                <a:ea typeface="Microsoft JhengHei UI" panose="020B0604030504040204" pitchFamily="34" charset="-120"/>
              </a:rPr>
              <a:t>：可更有效安排電腦教室使用率，簡化教室教學環境佈建，學生可透過自己的電腦使用學校的軟體資源。</a:t>
            </a:r>
            <a:endParaRPr lang="en-US" altLang="zh-TW" dirty="0" smtClean="0">
              <a:ea typeface="Microsoft JhengHei UI" panose="020B0604030504040204" pitchFamily="34" charset="-120"/>
            </a:endParaRPr>
          </a:p>
          <a:p>
            <a:pPr lvl="1">
              <a:lnSpc>
                <a:spcPct val="110000"/>
              </a:lnSpc>
            </a:pPr>
            <a:endParaRPr lang="en-US" altLang="zh-TW" dirty="0">
              <a:ea typeface="Microsoft JhengHei UI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en-US" dirty="0" smtClean="0">
                <a:ea typeface="Microsoft JhengHei UI" panose="020B0604030504040204" pitchFamily="34" charset="-120"/>
              </a:rPr>
              <a:t>針對方案的授權軟體範圍，提供</a:t>
            </a:r>
            <a:r>
              <a:rPr lang="zh-TW" altLang="zh-TW" dirty="0" smtClean="0">
                <a:ea typeface="Microsoft JhengHei UI" panose="020B0604030504040204" pitchFamily="34" charset="-120"/>
              </a:rPr>
              <a:t>3</a:t>
            </a:r>
            <a:r>
              <a:rPr lang="zh-TW" altLang="en-US" dirty="0" smtClean="0">
                <a:ea typeface="Microsoft JhengHei UI" panose="020B0604030504040204" pitchFamily="34" charset="-120"/>
              </a:rPr>
              <a:t>年</a:t>
            </a:r>
            <a:r>
              <a:rPr lang="en-US" altLang="zh-TW" dirty="0" smtClean="0">
                <a:ea typeface="Microsoft JhengHei UI" panose="020B0604030504040204" pitchFamily="34" charset="-120"/>
              </a:rPr>
              <a:t>VMware</a:t>
            </a:r>
            <a:r>
              <a:rPr lang="en-US" altLang="zh-TW" dirty="0">
                <a:ea typeface="Microsoft JhengHei UI" panose="020B0604030504040204" pitchFamily="34" charset="-120"/>
              </a:rPr>
              <a:t> </a:t>
            </a:r>
            <a:r>
              <a:rPr lang="en-US" altLang="zh-TW" dirty="0" smtClean="0">
                <a:ea typeface="Microsoft JhengHei UI" panose="020B0604030504040204" pitchFamily="34" charset="-120"/>
              </a:rPr>
              <a:t>Phone/ Mail support</a:t>
            </a:r>
            <a:r>
              <a:rPr lang="zh-TW" altLang="en-US" dirty="0" smtClean="0">
                <a:ea typeface="Microsoft JhengHei UI" panose="020B0604030504040204" pitchFamily="34" charset="-120"/>
              </a:rPr>
              <a:t>。</a:t>
            </a:r>
            <a:endParaRPr lang="en-US" altLang="zh-TW" dirty="0" smtClean="0">
              <a:ea typeface="Microsoft JhengHei UI" panose="020B0604030504040204" pitchFamily="34" charset="-12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altLang="zh-TW" dirty="0" smtClean="0"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085621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n-lt"/>
                <a:ea typeface="Microsoft JhengHei UI" panose="020B0604030504040204" pitchFamily="34" charset="-120"/>
                <a:cs typeface="Times New Roman" pitchFamily="18" charset="0"/>
              </a:rPr>
              <a:t>大專院校軟體聯合採購方</a:t>
            </a:r>
            <a:r>
              <a:rPr lang="zh-TW" altLang="en-US" dirty="0" smtClean="0">
                <a:latin typeface="+mn-lt"/>
                <a:ea typeface="Microsoft JhengHei UI" panose="020B0604030504040204" pitchFamily="34" charset="-120"/>
                <a:cs typeface="Times New Roman" pitchFamily="18" charset="0"/>
              </a:rPr>
              <a:t>案</a:t>
            </a:r>
            <a:r>
              <a:rPr lang="en-US" altLang="zh-TW" dirty="0" smtClean="0">
                <a:latin typeface="+mn-lt"/>
                <a:ea typeface="Microsoft JhengHei UI" panose="020B0604030504040204" pitchFamily="34" charset="-12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+mn-lt"/>
                <a:ea typeface="Microsoft JhengHei UI" panose="020B0604030504040204" pitchFamily="34" charset="-120"/>
                <a:cs typeface="Times New Roman" pitchFamily="18" charset="0"/>
              </a:rPr>
              <a:t>效益分析</a:t>
            </a:r>
            <a:endParaRPr lang="en-US" dirty="0">
              <a:latin typeface="+mn-lt"/>
              <a:ea typeface="Microsoft JhengHei UI" panose="020B0604030504040204" pitchFamily="34" charset="-12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800" y="1676400"/>
            <a:ext cx="8385048" cy="3618800"/>
          </a:xfrm>
        </p:spPr>
        <p:txBody>
          <a:bodyPr/>
          <a:lstStyle/>
          <a:p>
            <a:r>
              <a:rPr lang="en-US" sz="1800" b="0" dirty="0" err="1">
                <a:ea typeface="Microsoft JhengHei UI" panose="020B0604030504040204" pitchFamily="34" charset="-120"/>
              </a:rPr>
              <a:t>本案為三年授權含VMware原廠保固</a:t>
            </a:r>
            <a:r>
              <a:rPr lang="en-US" sz="1800" b="0" dirty="0">
                <a:ea typeface="Microsoft JhengHei UI" panose="020B0604030504040204" pitchFamily="34" charset="-120"/>
              </a:rPr>
              <a:t> （phone/ email support)</a:t>
            </a:r>
          </a:p>
          <a:p>
            <a:r>
              <a:rPr lang="zh-TW" altLang="en-US" sz="1800" b="0" dirty="0" smtClean="0">
                <a:ea typeface="Microsoft JhengHei UI" panose="020B0604030504040204" pitchFamily="34" charset="-120"/>
              </a:rPr>
              <a:t>本案</a:t>
            </a:r>
            <a:r>
              <a:rPr lang="zh-CHT" altLang="en-US" sz="1800" b="0" dirty="0" smtClean="0">
                <a:ea typeface="Microsoft JhengHei UI" panose="020B0604030504040204" pitchFamily="34" charset="-120"/>
              </a:rPr>
              <a:t>授權</a:t>
            </a:r>
            <a:r>
              <a:rPr lang="zh-TW" altLang="en-US" sz="1800" b="0" dirty="0" smtClean="0">
                <a:ea typeface="Microsoft JhengHei UI" panose="020B0604030504040204" pitchFamily="34" charset="-120"/>
              </a:rPr>
              <a:t>範圍</a:t>
            </a:r>
            <a:r>
              <a:rPr lang="zh-CHT" altLang="en-US" sz="1800" b="0" dirty="0" smtClean="0">
                <a:ea typeface="Microsoft JhengHei UI" panose="020B0604030504040204" pitchFamily="34" charset="-120"/>
              </a:rPr>
              <a:t>軟體</a:t>
            </a:r>
            <a:r>
              <a:rPr lang="zh-TW" altLang="en-US" sz="1800" b="0" dirty="0" smtClean="0">
                <a:ea typeface="Microsoft JhengHei UI" panose="020B0604030504040204" pitchFamily="34" charset="-120"/>
              </a:rPr>
              <a:t>可</a:t>
            </a:r>
            <a:r>
              <a:rPr lang="zh-CHT" altLang="en-US" sz="1800" b="0" dirty="0" smtClean="0">
                <a:ea typeface="Microsoft JhengHei UI" panose="020B0604030504040204" pitchFamily="34" charset="-120"/>
              </a:rPr>
              <a:t>於</a:t>
            </a:r>
            <a:r>
              <a:rPr lang="zh-CHT" altLang="en-US" sz="1800" b="0" dirty="0">
                <a:ea typeface="Microsoft JhengHei UI" panose="020B0604030504040204" pitchFamily="34" charset="-120"/>
              </a:rPr>
              <a:t>三年內可</a:t>
            </a:r>
            <a:r>
              <a:rPr lang="en-US" altLang="zh-CHT" sz="1800" b="0" dirty="0">
                <a:ea typeface="Microsoft JhengHei UI" panose="020B0604030504040204" pitchFamily="34" charset="-120"/>
              </a:rPr>
              <a:t>unlimited</a:t>
            </a:r>
            <a:r>
              <a:rPr lang="zh-CHT" altLang="en-US" sz="1800" b="0" dirty="0">
                <a:ea typeface="Microsoft JhengHei UI" panose="020B0604030504040204" pitchFamily="34" charset="-120"/>
              </a:rPr>
              <a:t>使用（無授權數量限制）</a:t>
            </a:r>
          </a:p>
          <a:p>
            <a:pPr lvl="1"/>
            <a:r>
              <a:rPr lang="en-US" b="0" dirty="0" err="1" smtClean="0">
                <a:ea typeface="Microsoft JhengHei UI" panose="020B0604030504040204" pitchFamily="34" charset="-120"/>
              </a:rPr>
              <a:t>vCloud</a:t>
            </a:r>
            <a:r>
              <a:rPr lang="en-US" b="0" dirty="0" smtClean="0">
                <a:ea typeface="Microsoft JhengHei UI" panose="020B0604030504040204" pitchFamily="34" charset="-120"/>
              </a:rPr>
              <a:t> Suite Standard (雲端平台基礎：提供虛擬化平台，自動化服務及分級服務，資訊安全保護等機制。&amp;</a:t>
            </a:r>
            <a:r>
              <a:rPr lang="zh-CHT" altLang="en-US" dirty="0" smtClean="0">
                <a:ea typeface="Microsoft JhengHei UI" panose="020B0604030504040204" pitchFamily="34" charset="-120"/>
              </a:rPr>
              <a:t>智慧型</a:t>
            </a:r>
            <a:r>
              <a:rPr lang="zh-CHT" altLang="en-US" dirty="0">
                <a:ea typeface="Microsoft JhengHei UI" panose="020B0604030504040204" pitchFamily="34" charset="-120"/>
              </a:rPr>
              <a:t>管理儀表板，針對範圍內的虛擬機現況及未來風險預估，成長需求評估等</a:t>
            </a:r>
            <a:r>
              <a:rPr lang="en-US" b="0" dirty="0" err="1" smtClean="0">
                <a:ea typeface="Microsoft JhengHei UI" panose="020B0604030504040204" pitchFamily="34" charset="-120"/>
              </a:rPr>
              <a:t>包含產品：vSphere</a:t>
            </a:r>
            <a:r>
              <a:rPr lang="en-US" b="0" dirty="0" smtClean="0">
                <a:ea typeface="Microsoft JhengHei UI" panose="020B0604030504040204" pitchFamily="34" charset="-120"/>
              </a:rPr>
              <a:t> enterprise plus, </a:t>
            </a:r>
            <a:r>
              <a:rPr lang="en-US" b="0" dirty="0" err="1" smtClean="0">
                <a:ea typeface="Microsoft JhengHei UI" panose="020B0604030504040204" pitchFamily="34" charset="-120"/>
              </a:rPr>
              <a:t>vCloud</a:t>
            </a:r>
            <a:r>
              <a:rPr lang="en-US" b="0" dirty="0" smtClean="0">
                <a:ea typeface="Microsoft JhengHei UI" panose="020B0604030504040204" pitchFamily="34" charset="-120"/>
              </a:rPr>
              <a:t> Director, and </a:t>
            </a:r>
            <a:r>
              <a:rPr lang="en-US" b="0" dirty="0" err="1" smtClean="0">
                <a:ea typeface="Microsoft JhengHei UI" panose="020B0604030504040204" pitchFamily="34" charset="-120"/>
              </a:rPr>
              <a:t>vCenter</a:t>
            </a:r>
            <a:r>
              <a:rPr lang="en-US" b="0" dirty="0" smtClean="0">
                <a:ea typeface="Microsoft JhengHei UI" panose="020B0604030504040204" pitchFamily="34" charset="-120"/>
              </a:rPr>
              <a:t> Networking and security,</a:t>
            </a:r>
            <a:r>
              <a:rPr lang="en-US" altLang="zh-CHT" dirty="0" smtClean="0">
                <a:ea typeface="Microsoft JhengHei UI" panose="020B0604030504040204" pitchFamily="34" charset="-120"/>
              </a:rPr>
              <a:t> </a:t>
            </a:r>
            <a:r>
              <a:rPr lang="en-US" altLang="zh-CHT" dirty="0" err="1" smtClean="0">
                <a:ea typeface="Microsoft JhengHei UI" panose="020B0604030504040204" pitchFamily="34" charset="-120"/>
              </a:rPr>
              <a:t>vRealize</a:t>
            </a:r>
            <a:r>
              <a:rPr lang="en-US" altLang="zh-CHT" dirty="0" smtClean="0">
                <a:ea typeface="Microsoft JhengHei UI" panose="020B0604030504040204" pitchFamily="34" charset="-120"/>
              </a:rPr>
              <a:t> Operation Standard</a:t>
            </a:r>
            <a:r>
              <a:rPr lang="en-US" altLang="zh-CHT" dirty="0">
                <a:ea typeface="Microsoft JhengHei UI" panose="020B0604030504040204" pitchFamily="34" charset="-120"/>
              </a:rPr>
              <a:t>, </a:t>
            </a:r>
            <a:r>
              <a:rPr lang="en-US" altLang="zh-TW" dirty="0" err="1" smtClean="0">
                <a:ea typeface="Microsoft JhengHei UI" panose="020B0604030504040204" pitchFamily="34" charset="-120"/>
              </a:rPr>
              <a:t>vRealize</a:t>
            </a:r>
            <a:r>
              <a:rPr lang="en-US" altLang="zh-TW" dirty="0" smtClean="0">
                <a:ea typeface="Microsoft JhengHei UI" panose="020B0604030504040204" pitchFamily="34" charset="-120"/>
              </a:rPr>
              <a:t> Automation </a:t>
            </a:r>
            <a:r>
              <a:rPr lang="en-US" altLang="zh-TW" dirty="0">
                <a:ea typeface="Microsoft JhengHei UI" panose="020B0604030504040204" pitchFamily="34" charset="-120"/>
              </a:rPr>
              <a:t>Center Standard</a:t>
            </a:r>
            <a:r>
              <a:rPr lang="en-US" b="0" dirty="0" smtClean="0">
                <a:ea typeface="Microsoft JhengHei UI" panose="020B0604030504040204" pitchFamily="34" charset="-120"/>
              </a:rPr>
              <a:t>)</a:t>
            </a:r>
          </a:p>
          <a:p>
            <a:pPr lvl="1"/>
            <a:r>
              <a:rPr lang="en-US" b="0" dirty="0" err="1" smtClean="0">
                <a:ea typeface="Microsoft JhengHei UI" panose="020B0604030504040204" pitchFamily="34" charset="-120"/>
              </a:rPr>
              <a:t>vCenter</a:t>
            </a:r>
            <a:r>
              <a:rPr lang="en-US" b="0" dirty="0" smtClean="0">
                <a:ea typeface="Microsoft JhengHei UI" panose="020B0604030504040204" pitchFamily="34" charset="-120"/>
              </a:rPr>
              <a:t> </a:t>
            </a:r>
            <a:r>
              <a:rPr lang="en-US" b="0" dirty="0">
                <a:ea typeface="Microsoft JhengHei UI" panose="020B0604030504040204" pitchFamily="34" charset="-120"/>
              </a:rPr>
              <a:t>Server </a:t>
            </a:r>
            <a:r>
              <a:rPr lang="en-US" b="0" dirty="0" err="1">
                <a:ea typeface="Microsoft JhengHei UI" panose="020B0604030504040204" pitchFamily="34" charset="-120"/>
              </a:rPr>
              <a:t>Standard（管理工具</a:t>
            </a:r>
            <a:r>
              <a:rPr lang="en-US" b="0" dirty="0">
                <a:ea typeface="Microsoft JhengHei UI" panose="020B0604030504040204" pitchFamily="34" charset="-120"/>
              </a:rPr>
              <a:t>）</a:t>
            </a:r>
          </a:p>
          <a:p>
            <a:r>
              <a:rPr lang="zh-CHT" altLang="en-US" sz="1800" b="0" dirty="0">
                <a:ea typeface="Microsoft JhengHei UI" panose="020B0604030504040204" pitchFamily="34" charset="-120"/>
              </a:rPr>
              <a:t>另提供</a:t>
            </a:r>
            <a:r>
              <a:rPr lang="en-US" altLang="zh-CHT" sz="1800" b="0" dirty="0">
                <a:ea typeface="Microsoft JhengHei UI" panose="020B0604030504040204" pitchFamily="34" charset="-120"/>
              </a:rPr>
              <a:t>120 concurrent user</a:t>
            </a:r>
            <a:r>
              <a:rPr lang="zh-CHT" altLang="en-US" sz="1800" b="0" dirty="0">
                <a:ea typeface="Microsoft JhengHei UI" panose="020B0604030504040204" pitchFamily="34" charset="-120"/>
              </a:rPr>
              <a:t>的</a:t>
            </a:r>
            <a:r>
              <a:rPr lang="en-US" altLang="zh-CHT" sz="1800" b="0" dirty="0" smtClean="0">
                <a:ea typeface="Microsoft JhengHei UI" panose="020B0604030504040204" pitchFamily="34" charset="-120"/>
              </a:rPr>
              <a:t>VMware horizon view advanced</a:t>
            </a:r>
            <a:r>
              <a:rPr lang="zh-CHT" altLang="en-US" sz="1800" b="0" dirty="0" smtClean="0">
                <a:ea typeface="Microsoft JhengHei UI" panose="020B0604030504040204" pitchFamily="34" charset="-120"/>
              </a:rPr>
              <a:t>軟體授權 </a:t>
            </a:r>
            <a:r>
              <a:rPr lang="zh-CHT" altLang="en-US" sz="1800" b="0" dirty="0">
                <a:ea typeface="Microsoft JhengHei UI" panose="020B0604030504040204" pitchFamily="34" charset="-120"/>
              </a:rPr>
              <a:t>（虛擬桌面應用，學</a:t>
            </a:r>
            <a:r>
              <a:rPr lang="zh-CHT" altLang="en-US" sz="1800" b="0" dirty="0" smtClean="0">
                <a:ea typeface="Microsoft JhengHei UI" panose="020B0604030504040204" pitchFamily="34" charset="-120"/>
              </a:rPr>
              <a:t>校大部份針對</a:t>
            </a:r>
            <a:r>
              <a:rPr lang="zh-TW" altLang="en-US" sz="1800" b="0" dirty="0" smtClean="0">
                <a:ea typeface="Microsoft JhengHei UI" panose="020B0604030504040204" pitchFamily="34" charset="-120"/>
              </a:rPr>
              <a:t>雲端</a:t>
            </a:r>
            <a:r>
              <a:rPr lang="zh-CHT" altLang="en-US" sz="1800" b="0" dirty="0" smtClean="0">
                <a:ea typeface="Microsoft JhengHei UI" panose="020B0604030504040204" pitchFamily="34" charset="-120"/>
              </a:rPr>
              <a:t>電腦教室</a:t>
            </a:r>
            <a:r>
              <a:rPr lang="zh-TW" altLang="en-US" sz="1800" b="0" dirty="0" smtClean="0">
                <a:ea typeface="Microsoft JhengHei UI" panose="020B0604030504040204" pitchFamily="34" charset="-120"/>
              </a:rPr>
              <a:t>及</a:t>
            </a:r>
            <a:r>
              <a:rPr lang="zh-CHT" altLang="en-US" sz="1800" b="0" dirty="0" smtClean="0">
                <a:ea typeface="Microsoft JhengHei UI" panose="020B0604030504040204" pitchFamily="34" charset="-120"/>
              </a:rPr>
              <a:t>圖書館</a:t>
            </a:r>
            <a:r>
              <a:rPr lang="zh-TW" altLang="en-US" sz="1800" dirty="0" smtClean="0">
                <a:ea typeface="Microsoft JhengHei UI" panose="020B0604030504040204" pitchFamily="34" charset="-120"/>
              </a:rPr>
              <a:t>，並有單一入口網站提供各式應用存取使用</a:t>
            </a:r>
            <a:r>
              <a:rPr lang="en-US" altLang="zh-CHT" sz="1800" b="0" dirty="0" smtClean="0">
                <a:ea typeface="Microsoft JhengHei UI" panose="020B0604030504040204" pitchFamily="34" charset="-120"/>
              </a:rPr>
              <a:t>)</a:t>
            </a:r>
            <a:endParaRPr lang="zh-CHT" altLang="en-US" sz="1800" b="0" dirty="0" smtClean="0">
              <a:ea typeface="Microsoft JhengHei UI" panose="020B0604030504040204" pitchFamily="34" charset="-120"/>
            </a:endParaRPr>
          </a:p>
          <a:p>
            <a:r>
              <a:rPr lang="zh-TW" altLang="en-US" sz="1800" b="0" dirty="0" smtClean="0">
                <a:ea typeface="Microsoft JhengHei UI" panose="020B0604030504040204" pitchFamily="34" charset="-120"/>
              </a:rPr>
              <a:t>可選擇加入</a:t>
            </a:r>
            <a:r>
              <a:rPr lang="zh-CHT" altLang="en-US" sz="1800" b="0" dirty="0" smtClean="0">
                <a:ea typeface="Microsoft JhengHei UI" panose="020B0604030504040204" pitchFamily="34" charset="-120"/>
              </a:rPr>
              <a:t>學術</a:t>
            </a:r>
            <a:r>
              <a:rPr lang="zh-CHT" altLang="en-US" sz="1800" b="0" dirty="0">
                <a:ea typeface="Microsoft JhengHei UI" panose="020B0604030504040204" pitchFamily="34" charset="-120"/>
              </a:rPr>
              <a:t>合作方</a:t>
            </a:r>
            <a:r>
              <a:rPr lang="zh-CHT" altLang="en-US" sz="1800" b="0" dirty="0" smtClean="0">
                <a:ea typeface="Microsoft JhengHei UI" panose="020B0604030504040204" pitchFamily="34" charset="-120"/>
              </a:rPr>
              <a:t>案</a:t>
            </a:r>
            <a:endParaRPr lang="en-US" altLang="zh-CHT" sz="1800" b="0" dirty="0" smtClean="0">
              <a:ea typeface="Microsoft JhengHei UI" panose="020B0604030504040204" pitchFamily="34" charset="-120"/>
            </a:endParaRPr>
          </a:p>
          <a:p>
            <a:pPr marL="0" indent="0">
              <a:buNone/>
            </a:pPr>
            <a:endParaRPr lang="zh-CHT" altLang="en-US" sz="1800" b="0" dirty="0"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072338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09600" y="4740499"/>
            <a:ext cx="3733801" cy="1415602"/>
          </a:xfrm>
        </p:spPr>
        <p:txBody>
          <a:bodyPr/>
          <a:lstStyle/>
          <a:p>
            <a:r>
              <a:rPr lang="en-US" dirty="0" smtClean="0">
                <a:cs typeface="Arial"/>
              </a:rPr>
              <a:t>120 </a:t>
            </a:r>
            <a:r>
              <a:rPr lang="zh-TW" altLang="zh-TW" dirty="0" smtClean="0">
                <a:cs typeface="Arial"/>
              </a:rPr>
              <a:t>u</a:t>
            </a:r>
            <a:r>
              <a:rPr lang="en-US" altLang="zh-TW" dirty="0" smtClean="0">
                <a:cs typeface="Arial"/>
              </a:rPr>
              <a:t>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 smtClean="0">
                <a:ea typeface="Microsoft JhengHei UI" panose="020B0604030504040204" pitchFamily="34" charset="-120"/>
              </a:rPr>
              <a:t>超過</a:t>
            </a:r>
            <a:r>
              <a:rPr lang="en-US" altLang="zh-TW" dirty="0" smtClean="0">
                <a:ea typeface="Microsoft JhengHei UI" panose="020B0604030504040204" pitchFamily="34" charset="-120"/>
              </a:rPr>
              <a:t>120</a:t>
            </a:r>
            <a:r>
              <a:rPr lang="zh-TW" altLang="en-US" dirty="0" smtClean="0">
                <a:ea typeface="Microsoft JhengHei UI" panose="020B0604030504040204" pitchFamily="34" charset="-120"/>
              </a:rPr>
              <a:t>家以上學校採用</a:t>
            </a:r>
            <a:endParaRPr lang="en-US" dirty="0"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4883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lt"/>
                <a:ea typeface="Microsoft JhengHei UI" panose="020B0604030504040204" pitchFamily="34" charset="-120"/>
              </a:rPr>
              <a:t>大專院校應用案例</a:t>
            </a:r>
            <a:endParaRPr lang="en-US" dirty="0">
              <a:latin typeface="+mn-lt"/>
              <a:ea typeface="Microsoft JhengHei UI" panose="020B0604030504040204" pitchFamily="34" charset="-12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4800" y="1066800"/>
            <a:ext cx="8385048" cy="5010912"/>
          </a:xfrm>
        </p:spPr>
        <p:txBody>
          <a:bodyPr/>
          <a:lstStyle/>
          <a:p>
            <a:pPr>
              <a:lnSpc>
                <a:spcPct val="120000"/>
              </a:lnSpc>
            </a:pPr>
            <a:endParaRPr lang="en-US" altLang="zh-TW" dirty="0" smtClean="0">
              <a:ea typeface="Microsoft JhengHei UI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 smtClean="0">
                <a:ea typeface="Microsoft JhengHei UI" panose="020B0604030504040204" pitchFamily="34" charset="-120"/>
              </a:rPr>
              <a:t>校內外系統應用平台：</a:t>
            </a:r>
            <a:endParaRPr lang="en-US" altLang="zh-TW" dirty="0" smtClean="0">
              <a:ea typeface="Microsoft JhengHei UI" panose="020B0604030504040204" pitchFamily="34" charset="-120"/>
            </a:endParaRPr>
          </a:p>
          <a:p>
            <a:pPr lvl="1">
              <a:lnSpc>
                <a:spcPct val="120000"/>
              </a:lnSpc>
            </a:pPr>
            <a:r>
              <a:rPr lang="zh-TW" altLang="en-US" dirty="0" smtClean="0">
                <a:ea typeface="Microsoft JhengHei UI" panose="020B0604030504040204" pitchFamily="34" charset="-120"/>
              </a:rPr>
              <a:t>台大，淡江，文化，輔仁，逢甲，成功，中原，政大，中興，銘傳，東海，交大，清大，勤益，健行，靜宜，中正，樹德，北科大，萬能，龍華，元智，大仁，師大，海大，中山，長庚，中華，暨南，華梵，明志，虎尾科大</a:t>
            </a:r>
            <a:r>
              <a:rPr lang="en-US" altLang="zh-TW" dirty="0" smtClean="0">
                <a:ea typeface="Microsoft JhengHei UI" panose="020B0604030504040204" pitchFamily="34" charset="-120"/>
              </a:rPr>
              <a:t>, </a:t>
            </a:r>
            <a:r>
              <a:rPr lang="zh-TW" altLang="en-US" dirty="0" smtClean="0">
                <a:ea typeface="Microsoft JhengHei UI" panose="020B0604030504040204" pitchFamily="34" charset="-120"/>
              </a:rPr>
              <a:t>台灣藝術大學（</a:t>
            </a:r>
            <a:r>
              <a:rPr lang="en-US" altLang="zh-TW" dirty="0" smtClean="0">
                <a:ea typeface="Microsoft JhengHei UI" panose="020B0604030504040204" pitchFamily="34" charset="-120"/>
              </a:rPr>
              <a:t>100%</a:t>
            </a:r>
            <a:r>
              <a:rPr lang="zh-TW" altLang="en-US" dirty="0" smtClean="0">
                <a:ea typeface="Microsoft JhengHei UI" panose="020B0604030504040204" pitchFamily="34" charset="-120"/>
              </a:rPr>
              <a:t>虛擬化）</a:t>
            </a:r>
            <a:r>
              <a:rPr lang="zh-TW" altLang="en-US" sz="2000" dirty="0" smtClean="0">
                <a:solidFill>
                  <a:srgbClr val="FF0000"/>
                </a:solidFill>
                <a:ea typeface="Microsoft JhengHei UI" panose="020B0604030504040204" pitchFamily="34" charset="-120"/>
              </a:rPr>
              <a:t>等超過</a:t>
            </a:r>
            <a:r>
              <a:rPr lang="en-US" altLang="zh-TW" sz="2000" dirty="0" smtClean="0">
                <a:solidFill>
                  <a:srgbClr val="FF0000"/>
                </a:solidFill>
                <a:ea typeface="Microsoft JhengHei UI" panose="020B0604030504040204" pitchFamily="34" charset="-120"/>
              </a:rPr>
              <a:t>120</a:t>
            </a:r>
            <a:r>
              <a:rPr lang="zh-TW" altLang="en-US" sz="2000" dirty="0" smtClean="0">
                <a:solidFill>
                  <a:srgbClr val="FF0000"/>
                </a:solidFill>
                <a:ea typeface="Microsoft JhengHei UI" panose="020B0604030504040204" pitchFamily="34" charset="-120"/>
              </a:rPr>
              <a:t>所大專院校</a:t>
            </a:r>
            <a:endParaRPr lang="en-US" altLang="zh-TW" sz="2000" dirty="0" smtClean="0">
              <a:solidFill>
                <a:srgbClr val="FF0000"/>
              </a:solidFill>
              <a:ea typeface="Microsoft JhengHei UI" panose="020B0604030504040204" pitchFamily="34" charset="-120"/>
            </a:endParaRPr>
          </a:p>
          <a:p>
            <a:pPr marL="228600" lvl="1" indent="0">
              <a:lnSpc>
                <a:spcPct val="120000"/>
              </a:lnSpc>
              <a:buNone/>
            </a:pPr>
            <a:endParaRPr lang="en-US" altLang="zh-TW" sz="2000" dirty="0" smtClean="0">
              <a:solidFill>
                <a:srgbClr val="FF0000"/>
              </a:solidFill>
              <a:ea typeface="Microsoft JhengHei UI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 smtClean="0">
                <a:ea typeface="Microsoft JhengHei UI" panose="020B0604030504040204" pitchFamily="34" charset="-120"/>
              </a:rPr>
              <a:t>雲端電腦教室</a:t>
            </a:r>
            <a:endParaRPr lang="en-US" altLang="zh-TW" dirty="0" smtClean="0">
              <a:ea typeface="Microsoft JhengHei UI" panose="020B0604030504040204" pitchFamily="34" charset="-120"/>
            </a:endParaRPr>
          </a:p>
          <a:p>
            <a:pPr lvl="1">
              <a:lnSpc>
                <a:spcPct val="120000"/>
              </a:lnSpc>
            </a:pPr>
            <a:r>
              <a:rPr lang="zh-TW" altLang="en-US" dirty="0" smtClean="0">
                <a:ea typeface="Microsoft JhengHei UI" panose="020B0604030504040204" pitchFamily="34" charset="-120"/>
              </a:rPr>
              <a:t>明志科大</a:t>
            </a:r>
            <a:r>
              <a:rPr lang="zh-TW" altLang="en-US" dirty="0">
                <a:ea typeface="Microsoft JhengHei UI" panose="020B0604030504040204" pitchFamily="34" charset="-120"/>
              </a:rPr>
              <a:t>，</a:t>
            </a:r>
            <a:r>
              <a:rPr lang="en-US" altLang="zh-TW" dirty="0" smtClean="0">
                <a:ea typeface="Microsoft JhengHei UI" panose="020B0604030504040204" pitchFamily="34" charset="-120"/>
              </a:rPr>
              <a:t> </a:t>
            </a:r>
            <a:r>
              <a:rPr lang="zh-TW" altLang="en-US" dirty="0" smtClean="0">
                <a:ea typeface="Microsoft JhengHei UI" panose="020B0604030504040204" pitchFamily="34" charset="-120"/>
              </a:rPr>
              <a:t>中國科大，台大醫學院</a:t>
            </a:r>
            <a:r>
              <a:rPr lang="en-US" altLang="zh-TW" dirty="0" smtClean="0">
                <a:ea typeface="Microsoft JhengHei UI" panose="020B0604030504040204" pitchFamily="34" charset="-120"/>
              </a:rPr>
              <a:t>, </a:t>
            </a:r>
            <a:r>
              <a:rPr lang="zh-TW" altLang="en-US" dirty="0" smtClean="0">
                <a:ea typeface="Microsoft JhengHei UI" panose="020B0604030504040204" pitchFamily="34" charset="-120"/>
              </a:rPr>
              <a:t>成大</a:t>
            </a:r>
            <a:r>
              <a:rPr lang="en-US" altLang="zh-TW" dirty="0" smtClean="0">
                <a:ea typeface="Microsoft JhengHei UI" panose="020B0604030504040204" pitchFamily="34" charset="-120"/>
              </a:rPr>
              <a:t>, </a:t>
            </a:r>
            <a:r>
              <a:rPr lang="zh-TW" altLang="en-US" dirty="0" smtClean="0">
                <a:ea typeface="Microsoft JhengHei UI" panose="020B0604030504040204" pitchFamily="34" charset="-120"/>
              </a:rPr>
              <a:t>中正</a:t>
            </a:r>
            <a:r>
              <a:rPr lang="en-US" altLang="zh-TW" dirty="0" smtClean="0">
                <a:ea typeface="Microsoft JhengHei UI" panose="020B0604030504040204" pitchFamily="34" charset="-120"/>
              </a:rPr>
              <a:t>, </a:t>
            </a:r>
            <a:r>
              <a:rPr lang="zh-TW" altLang="en-US" dirty="0" smtClean="0">
                <a:ea typeface="Microsoft JhengHei UI" panose="020B0604030504040204" pitchFamily="34" charset="-120"/>
              </a:rPr>
              <a:t>文化，輔仁，台藝大，華梵，暨南，開南，東海，淡江</a:t>
            </a:r>
            <a:r>
              <a:rPr lang="en-US" altLang="zh-TW" dirty="0" smtClean="0">
                <a:ea typeface="Microsoft JhengHei UI" panose="020B0604030504040204" pitchFamily="34" charset="-120"/>
              </a:rPr>
              <a:t>, </a:t>
            </a:r>
            <a:r>
              <a:rPr lang="zh-TW" altLang="en-US" dirty="0" smtClean="0">
                <a:ea typeface="Microsoft JhengHei UI" panose="020B0604030504040204" pitchFamily="34" charset="-120"/>
              </a:rPr>
              <a:t>高藝大</a:t>
            </a:r>
            <a:r>
              <a:rPr lang="en-US" altLang="zh-TW" dirty="0" smtClean="0">
                <a:ea typeface="Microsoft JhengHei UI" panose="020B0604030504040204" pitchFamily="34" charset="-120"/>
              </a:rPr>
              <a:t>, </a:t>
            </a:r>
            <a:r>
              <a:rPr lang="zh-TW" altLang="en-US" dirty="0" smtClean="0">
                <a:ea typeface="Microsoft JhengHei UI" panose="020B0604030504040204" pitchFamily="34" charset="-120"/>
              </a:rPr>
              <a:t>台東大學</a:t>
            </a:r>
            <a:r>
              <a:rPr lang="en-US" altLang="zh-TW" dirty="0" smtClean="0">
                <a:ea typeface="Microsoft JhengHei UI" panose="020B0604030504040204" pitchFamily="34" charset="-120"/>
              </a:rPr>
              <a:t>, </a:t>
            </a:r>
            <a:r>
              <a:rPr lang="zh-TW" altLang="en-US" dirty="0" smtClean="0">
                <a:ea typeface="Microsoft JhengHei UI" panose="020B0604030504040204" pitchFamily="34" charset="-120"/>
              </a:rPr>
              <a:t>慈濟</a:t>
            </a:r>
            <a:r>
              <a:rPr lang="en-US" altLang="zh-TW" dirty="0" smtClean="0">
                <a:ea typeface="Microsoft JhengHei UI" panose="020B0604030504040204" pitchFamily="34" charset="-120"/>
              </a:rPr>
              <a:t>, </a:t>
            </a:r>
            <a:r>
              <a:rPr lang="zh-TW" altLang="en-US" dirty="0" smtClean="0">
                <a:ea typeface="Microsoft JhengHei UI" panose="020B0604030504040204" pitchFamily="34" charset="-120"/>
              </a:rPr>
              <a:t>台北教育大學</a:t>
            </a:r>
            <a:r>
              <a:rPr lang="en-US" altLang="zh-TW" dirty="0" smtClean="0">
                <a:ea typeface="Microsoft JhengHei UI" panose="020B0604030504040204" pitchFamily="34" charset="-120"/>
              </a:rPr>
              <a:t>, </a:t>
            </a:r>
            <a:r>
              <a:rPr lang="zh-TW" altLang="en-US" dirty="0" smtClean="0">
                <a:ea typeface="Microsoft JhengHei UI" panose="020B0604030504040204" pitchFamily="34" charset="-120"/>
              </a:rPr>
              <a:t>空大</a:t>
            </a:r>
            <a:r>
              <a:rPr lang="en-US" altLang="zh-TW" dirty="0" smtClean="0">
                <a:ea typeface="Microsoft JhengHei UI" panose="020B0604030504040204" pitchFamily="34" charset="-120"/>
              </a:rPr>
              <a:t>,</a:t>
            </a:r>
            <a:r>
              <a:rPr lang="zh-TW" altLang="en-US" dirty="0" smtClean="0">
                <a:ea typeface="Microsoft JhengHei UI" panose="020B0604030504040204" pitchFamily="34" charset="-120"/>
              </a:rPr>
              <a:t>德霖</a:t>
            </a:r>
            <a:r>
              <a:rPr lang="en-US" altLang="zh-TW" dirty="0" smtClean="0">
                <a:ea typeface="Microsoft JhengHei UI" panose="020B0604030504040204" pitchFamily="34" charset="-120"/>
              </a:rPr>
              <a:t>, </a:t>
            </a:r>
            <a:r>
              <a:rPr lang="zh-TW" altLang="en-US" dirty="0" smtClean="0">
                <a:ea typeface="Microsoft JhengHei UI" panose="020B0604030504040204" pitchFamily="34" charset="-120"/>
              </a:rPr>
              <a:t>高應</a:t>
            </a:r>
            <a:r>
              <a:rPr lang="zh-TW" altLang="en-US" dirty="0">
                <a:ea typeface="Microsoft JhengHei UI" panose="020B0604030504040204" pitchFamily="34" charset="-120"/>
              </a:rPr>
              <a:t>大，</a:t>
            </a:r>
            <a:r>
              <a:rPr lang="en-US" altLang="zh-TW" dirty="0" smtClean="0">
                <a:ea typeface="Microsoft JhengHei UI" panose="020B0604030504040204" pitchFamily="34" charset="-120"/>
              </a:rPr>
              <a:t> </a:t>
            </a:r>
            <a:r>
              <a:rPr lang="zh-TW" altLang="en-US" dirty="0" smtClean="0">
                <a:ea typeface="Microsoft JhengHei UI" panose="020B0604030504040204" pitchFamily="34" charset="-120"/>
              </a:rPr>
              <a:t>環球科大，高雄第一科大</a:t>
            </a:r>
            <a:r>
              <a:rPr lang="en-US" altLang="zh-TW" dirty="0" smtClean="0">
                <a:ea typeface="Microsoft JhengHei UI" panose="020B0604030504040204" pitchFamily="34" charset="-120"/>
              </a:rPr>
              <a:t>,</a:t>
            </a:r>
            <a:r>
              <a:rPr lang="zh-TW" altLang="en-US" dirty="0" smtClean="0">
                <a:ea typeface="Microsoft JhengHei UI" panose="020B0604030504040204" pitchFamily="34" charset="-120"/>
              </a:rPr>
              <a:t>南開</a:t>
            </a:r>
            <a:r>
              <a:rPr lang="en-US" altLang="zh-TW" dirty="0" smtClean="0">
                <a:ea typeface="Microsoft JhengHei UI" panose="020B0604030504040204" pitchFamily="34" charset="-120"/>
              </a:rPr>
              <a:t>, </a:t>
            </a:r>
            <a:r>
              <a:rPr lang="zh-TW" altLang="en-US" dirty="0" smtClean="0">
                <a:ea typeface="Microsoft JhengHei UI" panose="020B0604030504040204" pitchFamily="34" charset="-120"/>
              </a:rPr>
              <a:t>高師大</a:t>
            </a:r>
            <a:r>
              <a:rPr lang="en-US" altLang="zh-TW" dirty="0" smtClean="0">
                <a:ea typeface="Microsoft JhengHei UI" panose="020B0604030504040204" pitchFamily="34" charset="-120"/>
              </a:rPr>
              <a:t>, </a:t>
            </a:r>
            <a:r>
              <a:rPr lang="zh-TW" altLang="en-US" dirty="0" smtClean="0">
                <a:ea typeface="Microsoft JhengHei UI" panose="020B0604030504040204" pitchFamily="34" charset="-120"/>
              </a:rPr>
              <a:t>屏商科</a:t>
            </a:r>
            <a:r>
              <a:rPr lang="en-US" altLang="zh-TW" dirty="0" smtClean="0">
                <a:ea typeface="Microsoft JhengHei UI" panose="020B0604030504040204" pitchFamily="34" charset="-120"/>
              </a:rPr>
              <a:t>, </a:t>
            </a:r>
            <a:r>
              <a:rPr lang="zh-TW" altLang="en-US" dirty="0" smtClean="0">
                <a:ea typeface="Microsoft JhengHei UI" panose="020B0604030504040204" pitchFamily="34" charset="-120"/>
              </a:rPr>
              <a:t>樹德</a:t>
            </a:r>
            <a:r>
              <a:rPr lang="en-US" altLang="zh-TW" dirty="0" smtClean="0">
                <a:ea typeface="Microsoft JhengHei UI" panose="020B0604030504040204" pitchFamily="34" charset="-120"/>
              </a:rPr>
              <a:t>,….</a:t>
            </a:r>
          </a:p>
          <a:p>
            <a:pPr marL="228600" lvl="1" indent="0">
              <a:lnSpc>
                <a:spcPct val="120000"/>
              </a:lnSpc>
              <a:buNone/>
            </a:pPr>
            <a:r>
              <a:rPr lang="zh-TW" altLang="en-US" sz="2000" dirty="0" smtClean="0">
                <a:solidFill>
                  <a:srgbClr val="FF0000"/>
                </a:solidFill>
                <a:ea typeface="Microsoft JhengHei UI" panose="020B0604030504040204" pitchFamily="34" charset="-120"/>
              </a:rPr>
              <a:t>等超過</a:t>
            </a:r>
            <a:r>
              <a:rPr lang="zh-TW" altLang="zh-TW" sz="2000" dirty="0">
                <a:solidFill>
                  <a:srgbClr val="FF0000"/>
                </a:solidFill>
                <a:ea typeface="Microsoft JhengHei UI" panose="020B0604030504040204" pitchFamily="34" charset="-120"/>
              </a:rPr>
              <a:t>6</a:t>
            </a:r>
            <a:r>
              <a:rPr lang="en-US" altLang="zh-TW" sz="2000" dirty="0" smtClean="0">
                <a:solidFill>
                  <a:srgbClr val="FF0000"/>
                </a:solidFill>
                <a:ea typeface="Microsoft JhengHei UI" panose="020B0604030504040204" pitchFamily="34" charset="-120"/>
              </a:rPr>
              <a:t>0</a:t>
            </a:r>
            <a:r>
              <a:rPr lang="zh-TW" altLang="en-US" sz="2000" dirty="0" smtClean="0">
                <a:solidFill>
                  <a:srgbClr val="FF0000"/>
                </a:solidFill>
                <a:ea typeface="Microsoft JhengHei UI" panose="020B0604030504040204" pitchFamily="34" charset="-120"/>
              </a:rPr>
              <a:t>所大專院校</a:t>
            </a:r>
            <a:endParaRPr lang="en-US" altLang="zh-TW" sz="2000" dirty="0" smtClean="0">
              <a:ea typeface="Microsoft JhengHei UI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zh-TW" dirty="0" smtClean="0"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516756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12800"/>
          </a:xfrm>
        </p:spPr>
        <p:txBody>
          <a:bodyPr/>
          <a:lstStyle/>
          <a:p>
            <a:r>
              <a:rPr lang="zh-TW" altLang="en-US" dirty="0">
                <a:latin typeface="+mn-lt"/>
                <a:ea typeface="Microsoft JhengHei UI" panose="020B0604030504040204" pitchFamily="34" charset="-120"/>
              </a:rPr>
              <a:t>介紹：</a:t>
            </a:r>
            <a:r>
              <a:rPr lang="en-US" altLang="zh-TW" dirty="0">
                <a:latin typeface="+mn-lt"/>
                <a:ea typeface="Microsoft JhengHei UI" panose="020B0604030504040204" pitchFamily="34" charset="-120"/>
              </a:rPr>
              <a:t>VMware</a:t>
            </a:r>
            <a:r>
              <a:rPr lang="zh-TW" altLang="en-US" dirty="0">
                <a:latin typeface="+mn-lt"/>
                <a:ea typeface="Microsoft JhengHei UI" panose="020B0604030504040204" pitchFamily="34" charset="-120"/>
              </a:rPr>
              <a:t>大專</a:t>
            </a:r>
            <a:r>
              <a:rPr lang="zh-TW" altLang="en-US" dirty="0" smtClean="0">
                <a:latin typeface="+mn-lt"/>
                <a:ea typeface="Microsoft JhengHei UI" panose="020B0604030504040204" pitchFamily="34" charset="-120"/>
              </a:rPr>
              <a:t>院校軟體聯合採購</a:t>
            </a:r>
            <a:r>
              <a:rPr lang="en-US" altLang="zh-TW" dirty="0" smtClean="0">
                <a:latin typeface="+mn-lt"/>
                <a:ea typeface="Microsoft JhengHei UI" panose="020B0604030504040204" pitchFamily="34" charset="-120"/>
              </a:rPr>
              <a:t/>
            </a:r>
            <a:br>
              <a:rPr lang="en-US" altLang="zh-TW" dirty="0" smtClean="0">
                <a:latin typeface="+mn-lt"/>
                <a:ea typeface="Microsoft JhengHei UI" panose="020B0604030504040204" pitchFamily="34" charset="-120"/>
              </a:rPr>
            </a:br>
            <a:r>
              <a:rPr lang="en-US" altLang="zh-TW" dirty="0">
                <a:latin typeface="+mn-lt"/>
                <a:ea typeface="Microsoft JhengHei UI" panose="020B0604030504040204" pitchFamily="34" charset="-120"/>
              </a:rPr>
              <a:t>	</a:t>
            </a:r>
            <a:r>
              <a:rPr lang="zh-TW" altLang="en-US" dirty="0" smtClean="0">
                <a:latin typeface="+mn-lt"/>
                <a:ea typeface="Microsoft JhengHei UI" panose="020B0604030504040204" pitchFamily="34" charset="-120"/>
              </a:rPr>
              <a:t> </a:t>
            </a:r>
            <a:r>
              <a:rPr lang="en-US" altLang="zh-TW" dirty="0" smtClean="0">
                <a:latin typeface="+mn-lt"/>
                <a:ea typeface="Microsoft JhengHei UI" panose="020B0604030504040204" pitchFamily="34" charset="-120"/>
              </a:rPr>
              <a:t>(Education license program)</a:t>
            </a:r>
            <a:r>
              <a:rPr lang="zh-TW" altLang="en-US" dirty="0">
                <a:latin typeface="+mn-lt"/>
                <a:ea typeface="Microsoft JhengHei UI" panose="020B0604030504040204" pitchFamily="34" charset="-120"/>
              </a:rPr>
              <a:t>方案</a:t>
            </a:r>
            <a:r>
              <a:rPr lang="en-US" altLang="zh-TW" dirty="0">
                <a:latin typeface="+mn-lt"/>
                <a:ea typeface="Microsoft JhengHei UI" panose="020B0604030504040204" pitchFamily="34" charset="-120"/>
              </a:rPr>
              <a:t> </a:t>
            </a:r>
            <a:endParaRPr lang="en-US" dirty="0">
              <a:latin typeface="+mn-lt"/>
              <a:ea typeface="Microsoft JhengHei U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7338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>
                <a:ea typeface="Microsoft JhengHei UI" panose="020B0604030504040204" pitchFamily="34" charset="-120"/>
              </a:rPr>
              <a:t>優勢</a:t>
            </a:r>
            <a:endParaRPr lang="en-US" altLang="zh-TW" dirty="0">
              <a:ea typeface="Microsoft JhengHei UI" panose="020B0604030504040204" pitchFamily="34" charset="-120"/>
            </a:endParaRPr>
          </a:p>
          <a:p>
            <a:r>
              <a:rPr lang="zh-TW" altLang="en-US" dirty="0">
                <a:ea typeface="Microsoft JhengHei UI" panose="020B0604030504040204" pitchFamily="34" charset="-120"/>
              </a:rPr>
              <a:t>授權大專院校內教職員及學生於校園內使用。</a:t>
            </a:r>
            <a:endParaRPr lang="en-US" altLang="zh-TW" dirty="0">
              <a:ea typeface="Microsoft JhengHei UI" panose="020B0604030504040204" pitchFamily="34" charset="-120"/>
            </a:endParaRPr>
          </a:p>
          <a:p>
            <a:r>
              <a:rPr lang="zh-TW" altLang="en-US" dirty="0">
                <a:ea typeface="Microsoft JhengHei UI" panose="020B0604030504040204" pitchFamily="34" charset="-120"/>
              </a:rPr>
              <a:t>提供大專院校建置「校內教育雲」之基礎架構所需軟體授權。</a:t>
            </a:r>
            <a:endParaRPr lang="en-US" altLang="zh-TW" dirty="0">
              <a:ea typeface="Microsoft JhengHei UI" panose="020B0604030504040204" pitchFamily="34" charset="-120"/>
            </a:endParaRPr>
          </a:p>
          <a:p>
            <a:r>
              <a:rPr lang="zh-TW" altLang="en-US" dirty="0">
                <a:ea typeface="Microsoft JhengHei UI" panose="020B0604030504040204" pitchFamily="34" charset="-120"/>
              </a:rPr>
              <a:t>簡化雲端架構管理機制。</a:t>
            </a:r>
            <a:endParaRPr lang="en-US" altLang="zh-TW" dirty="0">
              <a:ea typeface="Microsoft JhengHei UI" panose="020B0604030504040204" pitchFamily="34" charset="-120"/>
            </a:endParaRPr>
          </a:p>
          <a:p>
            <a:r>
              <a:rPr lang="zh-TW" altLang="en-US" dirty="0">
                <a:ea typeface="Microsoft JhengHei UI" panose="020B0604030504040204" pitchFamily="34" charset="-120"/>
              </a:rPr>
              <a:t>協助預算規劃。</a:t>
            </a:r>
            <a:endParaRPr lang="en-US" altLang="zh-TW" dirty="0">
              <a:ea typeface="Microsoft JhengHei UI" panose="020B0604030504040204" pitchFamily="34" charset="-120"/>
            </a:endParaRPr>
          </a:p>
          <a:p>
            <a:r>
              <a:rPr lang="zh-TW" altLang="en-US" dirty="0">
                <a:ea typeface="Microsoft JhengHei UI" panose="020B0604030504040204" pitchFamily="34" charset="-120"/>
              </a:rPr>
              <a:t>降低管理成本。</a:t>
            </a:r>
            <a:endParaRPr lang="en-US" altLang="zh-TW" dirty="0">
              <a:ea typeface="Microsoft JhengHei UI" panose="020B0604030504040204" pitchFamily="34" charset="-120"/>
            </a:endParaRPr>
          </a:p>
          <a:p>
            <a:r>
              <a:rPr lang="zh-TW" altLang="en-US" dirty="0">
                <a:ea typeface="Microsoft JhengHei UI" panose="020B0604030504040204" pitchFamily="34" charset="-120"/>
              </a:rPr>
              <a:t>可選購</a:t>
            </a:r>
            <a:r>
              <a:rPr lang="en-US" altLang="zh-TW" dirty="0">
                <a:ea typeface="Microsoft JhengHei UI" panose="020B0604030504040204" pitchFamily="34" charset="-120"/>
              </a:rPr>
              <a:t>VMware</a:t>
            </a:r>
            <a:r>
              <a:rPr lang="zh-TW" altLang="en-US" dirty="0">
                <a:ea typeface="Microsoft JhengHei UI" panose="020B0604030504040204" pitchFamily="34" charset="-120"/>
              </a:rPr>
              <a:t>雲端學術計劃方案</a:t>
            </a:r>
            <a:r>
              <a:rPr lang="en-US" altLang="zh-TW" dirty="0">
                <a:ea typeface="Microsoft JhengHei UI" panose="020B0604030504040204" pitchFamily="34" charset="-120"/>
              </a:rPr>
              <a:t>,</a:t>
            </a:r>
            <a:r>
              <a:rPr lang="zh-TW" altLang="en-US" dirty="0">
                <a:ea typeface="Microsoft JhengHei UI" panose="020B0604030504040204" pitchFamily="34" charset="-120"/>
              </a:rPr>
              <a:t>升級雲端學程內容。</a:t>
            </a:r>
            <a:endParaRPr lang="en-US" altLang="zh-TW" dirty="0">
              <a:ea typeface="Microsoft JhengHei UI" panose="020B0604030504040204" pitchFamily="34" charset="-12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752600"/>
            <a:ext cx="8229600" cy="571500"/>
          </a:xfrm>
        </p:spPr>
        <p:txBody>
          <a:bodyPr/>
          <a:lstStyle/>
          <a:p>
            <a:pPr algn="ctr">
              <a:lnSpc>
                <a:spcPct val="130000"/>
              </a:lnSpc>
              <a:buClrTx/>
              <a:buSzTx/>
            </a:pPr>
            <a:r>
              <a:rPr lang="zh-TW" altLang="en-US" dirty="0">
                <a:solidFill>
                  <a:srgbClr val="800000"/>
                </a:solidFill>
                <a:ea typeface="Microsoft JhengHei UI" panose="020B0604030504040204" pitchFamily="34" charset="-120"/>
              </a:rPr>
              <a:t>大專院校聯合採購授權方案</a:t>
            </a:r>
            <a:endParaRPr lang="en-US" altLang="zh-TW" dirty="0">
              <a:solidFill>
                <a:srgbClr val="800000"/>
              </a:solidFill>
              <a:ea typeface="Microsoft JhengHei UI" panose="020B0604030504040204" pitchFamily="34" charset="-120"/>
            </a:endParaRPr>
          </a:p>
          <a:p>
            <a:pPr algn="ctr">
              <a:lnSpc>
                <a:spcPct val="130000"/>
              </a:lnSpc>
            </a:pPr>
            <a:r>
              <a:rPr lang="zh-TW" altLang="en-US" dirty="0">
                <a:solidFill>
                  <a:srgbClr val="800000"/>
                </a:solidFill>
                <a:ea typeface="Microsoft JhengHei UI" panose="020B0604030504040204" pitchFamily="34" charset="-120"/>
              </a:rPr>
              <a:t>提供校園內雲端基礎架構所需授權</a:t>
            </a:r>
            <a:endParaRPr lang="en-US" dirty="0" err="1">
              <a:solidFill>
                <a:srgbClr val="800000"/>
              </a:solidFill>
              <a:ea typeface="Microsoft JhengHei UI" panose="020B0604030504040204" pitchFamily="34" charset="-12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>
                <a:ea typeface="Microsoft JhengHei UI" panose="020B0604030504040204" pitchFamily="34" charset="-120"/>
              </a:rPr>
              <a:t>2</a:t>
            </a:fld>
            <a:endParaRPr lang="en-US"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8657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12800"/>
          </a:xfrm>
        </p:spPr>
        <p:txBody>
          <a:bodyPr/>
          <a:lstStyle/>
          <a:p>
            <a:r>
              <a:rPr lang="zh-TW" altLang="en-US" dirty="0">
                <a:latin typeface="+mn-lt"/>
                <a:ea typeface="Microsoft JhengHei UI" panose="020B0604030504040204" pitchFamily="34" charset="-120"/>
              </a:rPr>
              <a:t>方案內容</a:t>
            </a:r>
            <a:r>
              <a:rPr lang="en-US" altLang="zh-TW" dirty="0">
                <a:latin typeface="+mn-lt"/>
                <a:ea typeface="Microsoft JhengHei UI" panose="020B0604030504040204" pitchFamily="34" charset="-120"/>
              </a:rPr>
              <a:t> – </a:t>
            </a:r>
            <a:r>
              <a:rPr lang="zh-TW" altLang="en-US" dirty="0">
                <a:latin typeface="+mn-lt"/>
                <a:ea typeface="Microsoft JhengHei UI" panose="020B0604030504040204" pitchFamily="34" charset="-120"/>
              </a:rPr>
              <a:t>軟體授權對象</a:t>
            </a:r>
            <a:endParaRPr lang="en-US" dirty="0">
              <a:latin typeface="+mn-lt"/>
              <a:ea typeface="Microsoft JhengHei UI" panose="020B0604030504040204" pitchFamily="34" charset="-12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9124626"/>
              </p:ext>
            </p:extLst>
          </p:nvPr>
        </p:nvGraphicFramePr>
        <p:xfrm>
          <a:off x="533400" y="812800"/>
          <a:ext cx="8077200" cy="5577840"/>
        </p:xfrm>
        <a:graphic>
          <a:graphicData uri="http://schemas.openxmlformats.org/drawingml/2006/table">
            <a:tbl>
              <a:tblPr bandRow="1">
                <a:tableStyleId>{7E9639D4-E3E2-4D34-9284-5A2195B3D0D7}</a:tableStyleId>
              </a:tblPr>
              <a:tblGrid>
                <a:gridCol w="1121833"/>
                <a:gridCol w="6955367"/>
              </a:tblGrid>
              <a:tr h="6223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授權資格：全國大專院校</a:t>
                      </a:r>
                      <a:endParaRPr lang="en-US" altLang="zh-TW" sz="2000" dirty="0" smtClean="0"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274320" marR="137160" marT="137160" marB="13716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en-US" sz="24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使用對象：學校職員、教授、學生於校內使用（註一）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 marL="274320" marR="137160" marT="137160" marB="13716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3</a:t>
                      </a:r>
                      <a:endParaRPr lang="en-US" sz="24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授權期間：本合約期限為</a:t>
                      </a:r>
                      <a:r>
                        <a:rPr lang="en-US" altLang="zh-TW" sz="200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3</a:t>
                      </a:r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年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 marL="274320" marR="137160" marT="137160" marB="13716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採購方式：聯合採購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 marL="274320" marR="137160" marT="137160" marB="13716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授權方式：</a:t>
                      </a:r>
                      <a:r>
                        <a:rPr lang="en-US" altLang="zh-TW" sz="2000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Academic License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 marL="274320" marR="137160" marT="137160" marB="13716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0" lvl="1" indent="-285750">
                        <a:spcAft>
                          <a:spcPts val="1200"/>
                        </a:spcAft>
                        <a:buFont typeface="Arial"/>
                        <a:buChar char="•"/>
                      </a:pP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本合約以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3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年期之授權方式提供學校取得軟體使用權，期滿前需決定換約與否。</a:t>
                      </a:r>
                      <a:endParaRPr lang="en-US" altLang="zh-TW" dirty="0" smtClean="0"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742950" lvl="1" indent="-285750">
                        <a:spcAft>
                          <a:spcPts val="1200"/>
                        </a:spcAft>
                        <a:buFont typeface="Arial"/>
                        <a:buChar char="•"/>
                      </a:pP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學校於第一年提交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3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年訂單</a:t>
                      </a:r>
                      <a:endParaRPr lang="en-US" altLang="zh-TW" dirty="0" smtClean="0"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742950" lvl="1" indent="-285750">
                        <a:spcAft>
                          <a:spcPts val="1200"/>
                        </a:spcAft>
                        <a:buFont typeface="Arial"/>
                        <a:buChar char="•"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3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年期滿前學校須提供實際使用數量（可透過</a:t>
                      </a:r>
                      <a:r>
                        <a:rPr lang="en-US" altLang="zh-TW" dirty="0" err="1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vCenter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742950" lvl="1" indent="-285750">
                        <a:spcAft>
                          <a:spcPts val="1200"/>
                        </a:spcAft>
                        <a:buFont typeface="Arial"/>
                        <a:buChar char="•"/>
                      </a:pP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此為聯合採購方案，簽約學校須達一定數量，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VMware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保留最後成案權利．</a:t>
                      </a:r>
                      <a:endParaRPr lang="en-US" altLang="zh-TW" dirty="0" smtClean="0"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274320" marR="137160" marT="137160" marB="13716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>
                <a:ea typeface="Microsoft JhengHei UI" panose="020B0604030504040204" pitchFamily="34" charset="-120"/>
              </a:rPr>
              <a:pPr/>
              <a:t>3</a:t>
            </a:fld>
            <a:endParaRPr lang="en-US" dirty="0">
              <a:ea typeface="Microsoft JhengHei UI" panose="020B0604030504040204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6397823"/>
            <a:ext cx="559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TW" altLang="en-US" sz="1400" dirty="0" smtClean="0">
                <a:solidFill>
                  <a:srgbClr val="333333"/>
                </a:solidFill>
                <a:ea typeface="Microsoft JhengHei UI" panose="020B0604030504040204" pitchFamily="34" charset="-120"/>
              </a:rPr>
              <a:t>註</a:t>
            </a:r>
            <a:r>
              <a:rPr lang="en-US" altLang="zh-TW" sz="1400" dirty="0" smtClean="0">
                <a:solidFill>
                  <a:srgbClr val="333333"/>
                </a:solidFill>
                <a:ea typeface="Microsoft JhengHei UI" panose="020B0604030504040204" pitchFamily="34" charset="-120"/>
              </a:rPr>
              <a:t>1.</a:t>
            </a:r>
            <a:r>
              <a:rPr lang="zh-TW" altLang="en-US" sz="1400" dirty="0" smtClean="0">
                <a:solidFill>
                  <a:srgbClr val="333333"/>
                </a:solidFill>
                <a:ea typeface="Microsoft JhengHei UI" panose="020B0604030504040204" pitchFamily="34" charset="-120"/>
              </a:rPr>
              <a:t>僅限於校內系所</a:t>
            </a:r>
            <a:r>
              <a:rPr lang="en-US" altLang="zh-TW" sz="1400" dirty="0" smtClean="0">
                <a:solidFill>
                  <a:srgbClr val="333333"/>
                </a:solidFill>
                <a:ea typeface="Microsoft JhengHei UI" panose="020B0604030504040204" pitchFamily="34" charset="-120"/>
              </a:rPr>
              <a:t>/</a:t>
            </a:r>
            <a:r>
              <a:rPr lang="zh-TW" altLang="en-US" sz="1400" dirty="0" smtClean="0">
                <a:solidFill>
                  <a:srgbClr val="333333"/>
                </a:solidFill>
                <a:ea typeface="Microsoft JhengHei UI" panose="020B0604030504040204" pitchFamily="34" charset="-120"/>
              </a:rPr>
              <a:t>計中使用，不得對外營運，發佈或轉售授權。</a:t>
            </a:r>
            <a:endParaRPr lang="en-US" altLang="zh-TW" sz="1400" dirty="0" smtClean="0">
              <a:solidFill>
                <a:srgbClr val="333333"/>
              </a:solidFill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109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355600"/>
          </a:xfrm>
        </p:spPr>
        <p:txBody>
          <a:bodyPr/>
          <a:lstStyle/>
          <a:p>
            <a:r>
              <a:rPr lang="zh-TW" altLang="en-US" dirty="0">
                <a:latin typeface="+mn-lt"/>
                <a:ea typeface="Microsoft JhengHei UI" panose="020B0604030504040204" pitchFamily="34" charset="-120"/>
              </a:rPr>
              <a:t>方案內容</a:t>
            </a:r>
            <a:r>
              <a:rPr lang="en-US" altLang="zh-TW" dirty="0">
                <a:latin typeface="+mn-lt"/>
                <a:ea typeface="Microsoft JhengHei UI" panose="020B0604030504040204" pitchFamily="34" charset="-120"/>
              </a:rPr>
              <a:t> - </a:t>
            </a:r>
            <a:r>
              <a:rPr lang="zh-TW" altLang="en-US" dirty="0">
                <a:latin typeface="+mn-lt"/>
                <a:ea typeface="Microsoft JhengHei UI" panose="020B0604030504040204" pitchFamily="34" charset="-120"/>
              </a:rPr>
              <a:t>軟體授權範圍</a:t>
            </a:r>
            <a:r>
              <a:rPr lang="en-US" altLang="zh-TW" dirty="0">
                <a:latin typeface="+mn-lt"/>
                <a:ea typeface="Microsoft JhengHei UI" panose="020B0604030504040204" pitchFamily="34" charset="-120"/>
              </a:rPr>
              <a:t>	</a:t>
            </a:r>
            <a:endParaRPr lang="en-US" dirty="0">
              <a:latin typeface="+mn-lt"/>
              <a:ea typeface="Microsoft JhengHei UI" panose="020B0604030504040204" pitchFamily="34" charset="-12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>
                <a:ea typeface="Microsoft JhengHei UI" panose="020B0604030504040204" pitchFamily="34" charset="-120"/>
              </a:rPr>
              <a:t>4</a:t>
            </a:fld>
            <a:endParaRPr lang="en-US">
              <a:ea typeface="Microsoft JhengHei UI" panose="020B0604030504040204" pitchFamily="34" charset="-12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57800"/>
          </a:xfrm>
        </p:spPr>
        <p:txBody>
          <a:bodyPr/>
          <a:lstStyle/>
          <a:p>
            <a:r>
              <a:rPr lang="en-US" altLang="zh-TW" sz="1800" b="1" dirty="0">
                <a:solidFill>
                  <a:schemeClr val="accent1">
                    <a:lumMod val="50000"/>
                  </a:schemeClr>
                </a:solidFill>
                <a:ea typeface="Microsoft JhengHei UI" panose="020B0604030504040204" pitchFamily="34" charset="-120"/>
                <a:cs typeface="Arial"/>
              </a:rPr>
              <a:t>Academic VMware </a:t>
            </a:r>
            <a:r>
              <a:rPr lang="en-US" altLang="zh-TW" sz="1800" b="1" dirty="0" err="1">
                <a:solidFill>
                  <a:schemeClr val="accent1">
                    <a:lumMod val="50000"/>
                  </a:schemeClr>
                </a:solidFill>
                <a:ea typeface="Microsoft JhengHei UI" panose="020B0604030504040204" pitchFamily="34" charset="-120"/>
                <a:cs typeface="Arial"/>
              </a:rPr>
              <a:t>vCloud</a:t>
            </a:r>
            <a:r>
              <a:rPr lang="en-US" altLang="zh-TW" sz="1800" b="1" dirty="0">
                <a:solidFill>
                  <a:schemeClr val="accent1">
                    <a:lumMod val="50000"/>
                  </a:schemeClr>
                </a:solidFill>
                <a:ea typeface="Microsoft JhengHei UI" panose="020B0604030504040204" pitchFamily="34" charset="-120"/>
                <a:cs typeface="Arial"/>
              </a:rPr>
              <a:t> Suite </a:t>
            </a:r>
            <a:r>
              <a:rPr lang="en-US" altLang="zh-TW" sz="1800" b="1" dirty="0" smtClean="0">
                <a:solidFill>
                  <a:schemeClr val="accent1">
                    <a:lumMod val="50000"/>
                  </a:schemeClr>
                </a:solidFill>
                <a:ea typeface="Microsoft JhengHei UI" panose="020B0604030504040204" pitchFamily="34" charset="-120"/>
                <a:cs typeface="Arial"/>
              </a:rPr>
              <a:t>Standard (VMware </a:t>
            </a: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ea typeface="Microsoft JhengHei UI" panose="020B0604030504040204" pitchFamily="34" charset="-120"/>
                <a:cs typeface="Arial"/>
              </a:rPr>
              <a:t>雲端解決方案）</a:t>
            </a:r>
            <a:endParaRPr lang="en-US" altLang="zh-TW" sz="1800" b="1" dirty="0" smtClean="0">
              <a:solidFill>
                <a:schemeClr val="accent1">
                  <a:lumMod val="50000"/>
                </a:schemeClr>
              </a:solidFill>
              <a:ea typeface="Microsoft JhengHei UI" panose="020B0604030504040204" pitchFamily="34" charset="-120"/>
              <a:cs typeface="Arial"/>
            </a:endParaRPr>
          </a:p>
          <a:p>
            <a:pPr lvl="1"/>
            <a:r>
              <a:rPr lang="en-US" altLang="zh-TW" sz="1600" b="1" i="1" dirty="0">
                <a:solidFill>
                  <a:srgbClr val="0000CC"/>
                </a:solidFill>
                <a:ea typeface="Microsoft JhengHei UI" panose="020B0604030504040204" pitchFamily="34" charset="-120"/>
                <a:cs typeface="Arial"/>
              </a:rPr>
              <a:t>Academic </a:t>
            </a:r>
            <a:r>
              <a:rPr lang="en-US" altLang="zh-TW" sz="1600" b="1" i="1" dirty="0" err="1">
                <a:solidFill>
                  <a:srgbClr val="0000CC"/>
                </a:solidFill>
                <a:ea typeface="Microsoft JhengHei UI" panose="020B0604030504040204" pitchFamily="34" charset="-120"/>
                <a:cs typeface="Arial"/>
              </a:rPr>
              <a:t>vSphere</a:t>
            </a:r>
            <a:r>
              <a:rPr lang="zh-TW" altLang="en-US" sz="1600" b="1" i="1" dirty="0">
                <a:solidFill>
                  <a:srgbClr val="0000CC"/>
                </a:solidFill>
                <a:ea typeface="Microsoft JhengHei UI" panose="020B0604030504040204" pitchFamily="34" charset="-120"/>
                <a:cs typeface="Arial"/>
              </a:rPr>
              <a:t> </a:t>
            </a:r>
            <a:r>
              <a:rPr lang="en-US" altLang="zh-TW" sz="1600" b="1" i="1" dirty="0">
                <a:solidFill>
                  <a:srgbClr val="0000CC"/>
                </a:solidFill>
                <a:ea typeface="Microsoft JhengHei UI" panose="020B0604030504040204" pitchFamily="34" charset="-120"/>
                <a:cs typeface="Arial"/>
              </a:rPr>
              <a:t>Enterprise</a:t>
            </a:r>
            <a:r>
              <a:rPr lang="zh-TW" altLang="en-US" sz="1600" b="1" i="1" dirty="0">
                <a:solidFill>
                  <a:srgbClr val="0000CC"/>
                </a:solidFill>
                <a:ea typeface="Microsoft JhengHei UI" panose="020B0604030504040204" pitchFamily="34" charset="-120"/>
                <a:cs typeface="Arial"/>
              </a:rPr>
              <a:t> </a:t>
            </a:r>
            <a:r>
              <a:rPr lang="en-US" altLang="zh-TW" sz="1600" b="1" i="1" dirty="0">
                <a:solidFill>
                  <a:srgbClr val="0000CC"/>
                </a:solidFill>
                <a:ea typeface="Microsoft JhengHei UI" panose="020B0604030504040204" pitchFamily="34" charset="-120"/>
                <a:cs typeface="Arial"/>
              </a:rPr>
              <a:t>Plus </a:t>
            </a:r>
            <a:r>
              <a:rPr lang="en-US" altLang="zh-TW" sz="1600" b="1" dirty="0">
                <a:ea typeface="Microsoft JhengHei UI" panose="020B0604030504040204" pitchFamily="34" charset="-120"/>
                <a:cs typeface="Arial"/>
              </a:rPr>
              <a:t>(</a:t>
            </a:r>
            <a:r>
              <a:rPr lang="zh-TW" altLang="zh-TW" sz="1600" b="1" dirty="0" smtClean="0">
                <a:ea typeface="Microsoft JhengHei UI" panose="020B0604030504040204" pitchFamily="34" charset="-120"/>
                <a:cs typeface="黑体"/>
              </a:rPr>
              <a:t>資料中心伺服器虛擬化</a:t>
            </a:r>
            <a:r>
              <a:rPr lang="en-US" altLang="zh-TW" sz="1600" b="1" dirty="0" smtClean="0">
                <a:ea typeface="Microsoft JhengHei UI" panose="020B0604030504040204" pitchFamily="34" charset="-120"/>
                <a:cs typeface="Arial"/>
              </a:rPr>
              <a:t>)</a:t>
            </a:r>
          </a:p>
          <a:p>
            <a:pPr lvl="2"/>
            <a:r>
              <a:rPr lang="zh-TW" altLang="en-US" dirty="0">
                <a:ea typeface="Microsoft JhengHei UI" panose="020B0604030504040204" pitchFamily="34" charset="-120"/>
              </a:rPr>
              <a:t>支援</a:t>
            </a:r>
            <a:r>
              <a:rPr lang="en-US" altLang="zh-TW" dirty="0">
                <a:ea typeface="Microsoft JhengHei UI" panose="020B0604030504040204" pitchFamily="34" charset="-120"/>
              </a:rPr>
              <a:t>Big Data Application</a:t>
            </a:r>
          </a:p>
          <a:p>
            <a:pPr lvl="1"/>
            <a:r>
              <a:rPr lang="en-US" altLang="zh-TW" sz="1600" b="1" i="1" dirty="0" smtClean="0">
                <a:solidFill>
                  <a:srgbClr val="0000CC"/>
                </a:solidFill>
                <a:ea typeface="Microsoft JhengHei UI" panose="020B0604030504040204" pitchFamily="34" charset="-120"/>
                <a:cs typeface="Arial"/>
              </a:rPr>
              <a:t>Academic </a:t>
            </a:r>
            <a:r>
              <a:rPr lang="en-US" altLang="zh-TW" sz="1600" b="1" i="1" dirty="0" err="1" smtClean="0">
                <a:solidFill>
                  <a:srgbClr val="0000CC"/>
                </a:solidFill>
                <a:ea typeface="Microsoft JhengHei UI" panose="020B0604030504040204" pitchFamily="34" charset="-120"/>
                <a:cs typeface="Arial"/>
              </a:rPr>
              <a:t>vRealize</a:t>
            </a:r>
            <a:r>
              <a:rPr lang="en-US" altLang="zh-TW" sz="1600" b="1" i="1" dirty="0" smtClean="0">
                <a:solidFill>
                  <a:srgbClr val="0000CC"/>
                </a:solidFill>
                <a:ea typeface="Microsoft JhengHei UI" panose="020B0604030504040204" pitchFamily="34" charset="-120"/>
                <a:cs typeface="Arial"/>
              </a:rPr>
              <a:t> </a:t>
            </a:r>
            <a:r>
              <a:rPr lang="en-US" altLang="zh-TW" sz="1600" b="1" i="1" dirty="0">
                <a:solidFill>
                  <a:srgbClr val="0000CC"/>
                </a:solidFill>
                <a:ea typeface="Microsoft JhengHei UI" panose="020B0604030504040204" pitchFamily="34" charset="-120"/>
                <a:cs typeface="Arial"/>
              </a:rPr>
              <a:t>Operations </a:t>
            </a:r>
            <a:r>
              <a:rPr lang="en-US" altLang="zh-TW" sz="1600" b="1" i="1" dirty="0" smtClean="0">
                <a:solidFill>
                  <a:srgbClr val="0000CC"/>
                </a:solidFill>
                <a:ea typeface="Microsoft JhengHei UI" panose="020B0604030504040204" pitchFamily="34" charset="-120"/>
                <a:cs typeface="Arial"/>
              </a:rPr>
              <a:t>Standard </a:t>
            </a:r>
            <a:r>
              <a:rPr lang="en-US" altLang="zh-TW" sz="1600" b="1" dirty="0">
                <a:ea typeface="Microsoft JhengHei UI" panose="020B0604030504040204" pitchFamily="34" charset="-120"/>
                <a:cs typeface="Arial"/>
              </a:rPr>
              <a:t>(</a:t>
            </a:r>
            <a:r>
              <a:rPr lang="zh-TW" altLang="zh-TW" sz="1600" b="1" dirty="0" smtClean="0">
                <a:ea typeface="Microsoft JhengHei UI" panose="020B0604030504040204" pitchFamily="34" charset="-120"/>
                <a:cs typeface="黑体"/>
              </a:rPr>
              <a:t>資料中心</a:t>
            </a:r>
            <a:r>
              <a:rPr lang="zh-TW" altLang="en-US" sz="1600" b="1" dirty="0" smtClean="0">
                <a:ea typeface="Microsoft JhengHei UI" panose="020B0604030504040204" pitchFamily="34" charset="-120"/>
                <a:cs typeface="黑体"/>
              </a:rPr>
              <a:t>維運監控，管理，預測規劃</a:t>
            </a:r>
            <a:r>
              <a:rPr lang="en-US" altLang="zh-TW" sz="1600" b="1" dirty="0" smtClean="0">
                <a:ea typeface="Microsoft JhengHei UI" panose="020B0604030504040204" pitchFamily="34" charset="-120"/>
                <a:cs typeface="Arial"/>
              </a:rPr>
              <a:t>)</a:t>
            </a:r>
            <a:endParaRPr lang="en-US" altLang="zh-TW" sz="1600" b="1" i="1" dirty="0" smtClean="0">
              <a:solidFill>
                <a:srgbClr val="0000CC"/>
              </a:solidFill>
              <a:ea typeface="Microsoft JhengHei UI" panose="020B0604030504040204" pitchFamily="34" charset="-120"/>
              <a:cs typeface="Arial"/>
            </a:endParaRPr>
          </a:p>
          <a:p>
            <a:pPr lvl="2"/>
            <a:r>
              <a:rPr lang="zh-CHT" altLang="en-US" dirty="0">
                <a:ea typeface="Microsoft JhengHei UI" panose="020B0604030504040204" pitchFamily="34" charset="-120"/>
              </a:rPr>
              <a:t>預測性分析與智慧型警示</a:t>
            </a:r>
          </a:p>
          <a:p>
            <a:pPr lvl="2"/>
            <a:r>
              <a:rPr lang="zh-CHT" altLang="en-US" dirty="0">
                <a:ea typeface="Microsoft JhengHei UI" panose="020B0604030504040204" pitchFamily="34" charset="-120"/>
              </a:rPr>
              <a:t>自動化及導引式修正</a:t>
            </a:r>
          </a:p>
          <a:p>
            <a:pPr lvl="2"/>
            <a:r>
              <a:rPr lang="en-US" altLang="zh-CHT" dirty="0" err="1">
                <a:ea typeface="Microsoft JhengHei UI" panose="020B0604030504040204" pitchFamily="34" charset="-120"/>
              </a:rPr>
              <a:t>vSphere</a:t>
            </a:r>
            <a:r>
              <a:rPr lang="en-US" altLang="zh-CHT" dirty="0">
                <a:ea typeface="Microsoft JhengHei UI" panose="020B0604030504040204" pitchFamily="34" charset="-120"/>
              </a:rPr>
              <a:t> </a:t>
            </a:r>
            <a:r>
              <a:rPr lang="zh-CHT" altLang="en-US" dirty="0" smtClean="0">
                <a:ea typeface="Microsoft JhengHei UI" panose="020B0604030504040204" pitchFamily="34" charset="-120"/>
              </a:rPr>
              <a:t>效能與運作狀況監控</a:t>
            </a:r>
            <a:r>
              <a:rPr lang="zh-TW" altLang="en-US" dirty="0" smtClean="0">
                <a:ea typeface="Microsoft JhengHei UI" panose="020B0604030504040204" pitchFamily="34" charset="-120"/>
              </a:rPr>
              <a:t>，</a:t>
            </a:r>
            <a:r>
              <a:rPr lang="en-US" dirty="0" smtClean="0">
                <a:ea typeface="Microsoft JhengHei UI" panose="020B0604030504040204" pitchFamily="34" charset="-120"/>
              </a:rPr>
              <a:t>root</a:t>
            </a:r>
            <a:r>
              <a:rPr lang="en-US" dirty="0">
                <a:ea typeface="Microsoft JhengHei UI" panose="020B0604030504040204" pitchFamily="34" charset="-120"/>
              </a:rPr>
              <a:t>-cause analysis </a:t>
            </a:r>
            <a:endParaRPr lang="zh-CHT" altLang="en-US" dirty="0">
              <a:ea typeface="Microsoft JhengHei UI" panose="020B0604030504040204" pitchFamily="34" charset="-120"/>
            </a:endParaRPr>
          </a:p>
          <a:p>
            <a:pPr lvl="2"/>
            <a:r>
              <a:rPr lang="zh-CHT" altLang="en-US" dirty="0">
                <a:ea typeface="Microsoft JhengHei UI" panose="020B0604030504040204" pitchFamily="34" charset="-120"/>
              </a:rPr>
              <a:t>容量</a:t>
            </a:r>
            <a:r>
              <a:rPr lang="zh-CHT" altLang="en-US" dirty="0" smtClean="0">
                <a:ea typeface="Microsoft JhengHei UI" panose="020B0604030504040204" pitchFamily="34" charset="-120"/>
              </a:rPr>
              <a:t>管理</a:t>
            </a:r>
            <a:r>
              <a:rPr lang="zh-TW" altLang="en-US" dirty="0" smtClean="0">
                <a:ea typeface="Microsoft JhengHei UI" panose="020B0604030504040204" pitchFamily="34" charset="-120"/>
              </a:rPr>
              <a:t>：</a:t>
            </a:r>
            <a:r>
              <a:rPr lang="en-US" altLang="zh-CHT" dirty="0" err="1" smtClean="0">
                <a:ea typeface="Microsoft JhengHei UI" panose="020B0604030504040204" pitchFamily="34" charset="-120"/>
              </a:rPr>
              <a:t>vSphere</a:t>
            </a:r>
            <a:r>
              <a:rPr lang="en-US" altLang="zh-CHT" dirty="0" smtClean="0">
                <a:ea typeface="Microsoft JhengHei UI" panose="020B0604030504040204" pitchFamily="34" charset="-120"/>
              </a:rPr>
              <a:t> </a:t>
            </a:r>
            <a:r>
              <a:rPr lang="zh-CHT" altLang="en-US" dirty="0">
                <a:ea typeface="Microsoft JhengHei UI" panose="020B0604030504040204" pitchFamily="34" charset="-120"/>
              </a:rPr>
              <a:t>資源監控、</a:t>
            </a:r>
            <a:r>
              <a:rPr lang="zh-CHT" altLang="en-US" dirty="0" smtClean="0">
                <a:ea typeface="Microsoft JhengHei UI" panose="020B0604030504040204" pitchFamily="34" charset="-120"/>
              </a:rPr>
              <a:t>規劃及最佳化</a:t>
            </a:r>
            <a:endParaRPr lang="en-US" altLang="zh-TW" b="1" dirty="0" smtClean="0">
              <a:solidFill>
                <a:srgbClr val="0000CC"/>
              </a:solidFill>
              <a:ea typeface="Microsoft JhengHei UI" panose="020B0604030504040204" pitchFamily="34" charset="-120"/>
              <a:cs typeface="Arial"/>
            </a:endParaRPr>
          </a:p>
          <a:p>
            <a:pPr lvl="1"/>
            <a:r>
              <a:rPr lang="en-US" altLang="zh-TW" sz="1600" b="1" i="1" dirty="0" smtClean="0">
                <a:solidFill>
                  <a:srgbClr val="0000CC"/>
                </a:solidFill>
                <a:ea typeface="Microsoft JhengHei UI" panose="020B0604030504040204" pitchFamily="34" charset="-120"/>
                <a:cs typeface="Arial"/>
              </a:rPr>
              <a:t>Academic </a:t>
            </a:r>
            <a:r>
              <a:rPr lang="en-US" altLang="zh-TW" sz="1600" b="1" i="1" dirty="0" err="1" smtClean="0">
                <a:solidFill>
                  <a:srgbClr val="0000CC"/>
                </a:solidFill>
                <a:ea typeface="Microsoft JhengHei UI" panose="020B0604030504040204" pitchFamily="34" charset="-120"/>
                <a:cs typeface="Arial"/>
              </a:rPr>
              <a:t>vRealize</a:t>
            </a:r>
            <a:r>
              <a:rPr lang="en-US" altLang="zh-TW" sz="1600" b="1" i="1" dirty="0" smtClean="0">
                <a:solidFill>
                  <a:srgbClr val="0000CC"/>
                </a:solidFill>
                <a:ea typeface="Microsoft JhengHei UI" panose="020B0604030504040204" pitchFamily="34" charset="-120"/>
                <a:cs typeface="Arial"/>
              </a:rPr>
              <a:t> Automation Standard</a:t>
            </a:r>
            <a:r>
              <a:rPr lang="en-US" altLang="zh-TW" sz="1600" b="1" dirty="0">
                <a:ea typeface="Microsoft JhengHei UI" panose="020B0604030504040204" pitchFamily="34" charset="-120"/>
                <a:cs typeface="Arial"/>
              </a:rPr>
              <a:t>(</a:t>
            </a:r>
            <a:r>
              <a:rPr lang="zh-TW" altLang="zh-TW" sz="1600" b="1" dirty="0">
                <a:ea typeface="Microsoft JhengHei UI" panose="020B0604030504040204" pitchFamily="34" charset="-120"/>
                <a:cs typeface="黑体"/>
              </a:rPr>
              <a:t>資料中心</a:t>
            </a:r>
            <a:r>
              <a:rPr lang="zh-TW" altLang="en-US" sz="1600" b="1" dirty="0">
                <a:ea typeface="Microsoft JhengHei UI" panose="020B0604030504040204" pitchFamily="34" charset="-120"/>
                <a:cs typeface="黑体"/>
              </a:rPr>
              <a:t>維</a:t>
            </a:r>
            <a:r>
              <a:rPr lang="zh-TW" altLang="en-US" sz="1600" b="1" dirty="0" smtClean="0">
                <a:ea typeface="Microsoft JhengHei UI" panose="020B0604030504040204" pitchFamily="34" charset="-120"/>
                <a:cs typeface="黑体"/>
              </a:rPr>
              <a:t>運自動化</a:t>
            </a:r>
            <a:r>
              <a:rPr lang="en-US" altLang="zh-TW" sz="1600" b="1" dirty="0" smtClean="0">
                <a:ea typeface="Microsoft JhengHei UI" panose="020B0604030504040204" pitchFamily="34" charset="-120"/>
                <a:cs typeface="Arial"/>
              </a:rPr>
              <a:t>)</a:t>
            </a:r>
            <a:endParaRPr lang="en-US" altLang="zh-TW" sz="1600" b="1" i="1" dirty="0" smtClean="0">
              <a:solidFill>
                <a:srgbClr val="0000CC"/>
              </a:solidFill>
              <a:ea typeface="Microsoft JhengHei UI" panose="020B0604030504040204" pitchFamily="34" charset="-120"/>
              <a:cs typeface="Arial"/>
            </a:endParaRPr>
          </a:p>
          <a:p>
            <a:pPr lvl="2"/>
            <a:r>
              <a:rPr lang="en-US" altLang="zh-TW" dirty="0">
                <a:ea typeface="Microsoft JhengHei UI" panose="020B0604030504040204" pitchFamily="34" charset="-120"/>
              </a:rPr>
              <a:t>Self Service</a:t>
            </a:r>
            <a:r>
              <a:rPr lang="zh-TW" altLang="en-US" dirty="0">
                <a:ea typeface="Microsoft JhengHei UI" panose="020B0604030504040204" pitchFamily="34" charset="-120"/>
              </a:rPr>
              <a:t>入口網站和目錄</a:t>
            </a:r>
            <a:r>
              <a:rPr lang="en-US" altLang="zh-TW" dirty="0">
                <a:ea typeface="Microsoft JhengHei UI" panose="020B0604030504040204" pitchFamily="34" charset="-120"/>
              </a:rPr>
              <a:t>(Catalog)</a:t>
            </a:r>
            <a:r>
              <a:rPr lang="zh-TW" altLang="en-US" dirty="0">
                <a:ea typeface="Microsoft JhengHei UI" panose="020B0604030504040204" pitchFamily="34" charset="-120"/>
              </a:rPr>
              <a:t>，提供</a:t>
            </a:r>
            <a:r>
              <a:rPr lang="en-US" altLang="zh-TW" dirty="0">
                <a:ea typeface="Microsoft JhengHei UI" panose="020B0604030504040204" pitchFamily="34" charset="-120"/>
              </a:rPr>
              <a:t>IT</a:t>
            </a:r>
            <a:r>
              <a:rPr lang="zh-TW" altLang="en-US" dirty="0">
                <a:ea typeface="Microsoft JhengHei UI" panose="020B0604030504040204" pitchFamily="34" charset="-120"/>
              </a:rPr>
              <a:t>自主發布</a:t>
            </a:r>
            <a:endParaRPr lang="en-US" altLang="zh-TW" dirty="0">
              <a:ea typeface="Microsoft JhengHei UI" panose="020B0604030504040204" pitchFamily="34" charset="-120"/>
            </a:endParaRPr>
          </a:p>
          <a:p>
            <a:pPr lvl="2"/>
            <a:r>
              <a:rPr lang="zh-TW" altLang="en-US" dirty="0" smtClean="0">
                <a:ea typeface="Microsoft JhengHei UI" panose="020B0604030504040204" pitchFamily="34" charset="-120"/>
              </a:rPr>
              <a:t>自動佈建</a:t>
            </a:r>
            <a:r>
              <a:rPr lang="en-US" altLang="zh-TW" dirty="0" smtClean="0">
                <a:ea typeface="Microsoft JhengHei UI" panose="020B0604030504040204" pitchFamily="34" charset="-120"/>
              </a:rPr>
              <a:t>VM template </a:t>
            </a:r>
            <a:r>
              <a:rPr lang="zh-TW" altLang="en-US" dirty="0" smtClean="0">
                <a:ea typeface="Microsoft JhengHei UI" panose="020B0604030504040204" pitchFamily="34" charset="-120"/>
              </a:rPr>
              <a:t>於</a:t>
            </a:r>
            <a:r>
              <a:rPr lang="en-US" dirty="0" err="1" smtClean="0">
                <a:ea typeface="Microsoft JhengHei UI" panose="020B0604030504040204" pitchFamily="34" charset="-120"/>
              </a:rPr>
              <a:t>vSphere</a:t>
            </a:r>
            <a:r>
              <a:rPr lang="zh-TW" altLang="en-US" dirty="0" smtClean="0">
                <a:ea typeface="Microsoft JhengHei UI" panose="020B0604030504040204" pitchFamily="34" charset="-120"/>
              </a:rPr>
              <a:t>環境</a:t>
            </a:r>
            <a:r>
              <a:rPr lang="en-US" dirty="0">
                <a:ea typeface="Microsoft JhengHei UI" panose="020B0604030504040204" pitchFamily="34" charset="-120"/>
              </a:rPr>
              <a:t>(Infrastructure-as-a-Service) </a:t>
            </a:r>
            <a:endParaRPr lang="en-US" dirty="0" smtClean="0">
              <a:ea typeface="Microsoft JhengHei UI" panose="020B0604030504040204" pitchFamily="34" charset="-120"/>
            </a:endParaRPr>
          </a:p>
          <a:p>
            <a:pPr lvl="2"/>
            <a:r>
              <a:rPr lang="zh-TW" altLang="en-US" dirty="0" smtClean="0">
                <a:ea typeface="Microsoft JhengHei UI" panose="020B0604030504040204" pitchFamily="34" charset="-120"/>
              </a:rPr>
              <a:t>佈建後，</a:t>
            </a:r>
            <a:r>
              <a:rPr lang="en-US" altLang="zh-CHT" dirty="0" smtClean="0">
                <a:ea typeface="Microsoft JhengHei UI" panose="020B0604030504040204" pitchFamily="34" charset="-120"/>
              </a:rPr>
              <a:t>User</a:t>
            </a:r>
            <a:r>
              <a:rPr lang="zh-TW" altLang="en-US" dirty="0" smtClean="0">
                <a:ea typeface="Microsoft JhengHei UI" panose="020B0604030504040204" pitchFamily="34" charset="-120"/>
              </a:rPr>
              <a:t>經授權後，可自行變更</a:t>
            </a:r>
            <a:r>
              <a:rPr lang="zh-CHT" altLang="en-US" dirty="0" smtClean="0">
                <a:ea typeface="Microsoft JhengHei UI" panose="020B0604030504040204" pitchFamily="34" charset="-120"/>
              </a:rPr>
              <a:t>設定</a:t>
            </a:r>
            <a:r>
              <a:rPr lang="en-US" altLang="zh-CHT" dirty="0" smtClean="0">
                <a:ea typeface="Microsoft JhengHei UI" panose="020B0604030504040204" pitchFamily="34" charset="-120"/>
              </a:rPr>
              <a:t>(ex: CPU, Memory)</a:t>
            </a:r>
            <a:r>
              <a:rPr lang="zh-CHT" altLang="en-US" dirty="0" smtClean="0">
                <a:ea typeface="Microsoft JhengHei UI" panose="020B0604030504040204" pitchFamily="34" charset="-120"/>
              </a:rPr>
              <a:t>、</a:t>
            </a:r>
            <a:r>
              <a:rPr lang="zh-TW" altLang="en-US" dirty="0" smtClean="0">
                <a:ea typeface="Microsoft JhengHei UI" panose="020B0604030504040204" pitchFamily="34" charset="-120"/>
              </a:rPr>
              <a:t>執行</a:t>
            </a:r>
            <a:r>
              <a:rPr lang="zh-CHT" altLang="en-US" dirty="0" smtClean="0">
                <a:ea typeface="Microsoft JhengHei UI" panose="020B0604030504040204" pitchFamily="34" charset="-120"/>
              </a:rPr>
              <a:t>快照</a:t>
            </a:r>
            <a:endParaRPr lang="en-US" altLang="zh-TW" b="1" i="1" dirty="0" smtClean="0">
              <a:solidFill>
                <a:srgbClr val="0000CC"/>
              </a:solidFill>
              <a:ea typeface="Microsoft JhengHei UI" panose="020B0604030504040204" pitchFamily="34" charset="-120"/>
              <a:cs typeface="Arial"/>
            </a:endParaRPr>
          </a:p>
          <a:p>
            <a:pPr marL="228600"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TW" b="1" dirty="0" smtClean="0">
                <a:solidFill>
                  <a:srgbClr val="004A69"/>
                </a:solidFill>
                <a:ea typeface="Microsoft JhengHei UI" panose="020B0604030504040204" pitchFamily="34" charset="-120"/>
                <a:cs typeface="Arial"/>
              </a:rPr>
              <a:t>Academic </a:t>
            </a:r>
            <a:r>
              <a:rPr lang="en-US" altLang="zh-TW" b="1" dirty="0" err="1" smtClean="0">
                <a:solidFill>
                  <a:srgbClr val="004A69"/>
                </a:solidFill>
                <a:ea typeface="Microsoft JhengHei UI" panose="020B0604030504040204" pitchFamily="34" charset="-120"/>
                <a:cs typeface="Arial"/>
              </a:rPr>
              <a:t>vCenter</a:t>
            </a:r>
            <a:r>
              <a:rPr lang="en-US" altLang="zh-TW" b="1" dirty="0" smtClean="0">
                <a:solidFill>
                  <a:srgbClr val="004A69"/>
                </a:solidFill>
                <a:ea typeface="Microsoft JhengHei UI" panose="020B0604030504040204" pitchFamily="34" charset="-120"/>
                <a:cs typeface="Arial"/>
              </a:rPr>
              <a:t> Server </a:t>
            </a:r>
            <a:r>
              <a:rPr lang="en-US" altLang="zh-TW" b="1" dirty="0">
                <a:solidFill>
                  <a:srgbClr val="004A69"/>
                </a:solidFill>
                <a:ea typeface="Microsoft JhengHei UI" panose="020B0604030504040204" pitchFamily="34" charset="-120"/>
                <a:cs typeface="Arial"/>
              </a:rPr>
              <a:t>Standard (</a:t>
            </a:r>
            <a:r>
              <a:rPr lang="zh-TW" altLang="en-US" b="1" dirty="0">
                <a:solidFill>
                  <a:srgbClr val="004A69"/>
                </a:solidFill>
                <a:ea typeface="Microsoft JhengHei UI" panose="020B0604030504040204" pitchFamily="34" charset="-120"/>
                <a:cs typeface="Arial"/>
              </a:rPr>
              <a:t>基礎管理</a:t>
            </a:r>
            <a:r>
              <a:rPr lang="en-US" altLang="zh-TW" b="1" dirty="0">
                <a:solidFill>
                  <a:srgbClr val="004A69"/>
                </a:solidFill>
                <a:ea typeface="Microsoft JhengHei UI" panose="020B0604030504040204" pitchFamily="34" charset="-120"/>
                <a:cs typeface="Arial"/>
              </a:rPr>
              <a:t>,</a:t>
            </a:r>
            <a:r>
              <a:rPr lang="zh-TW" altLang="zh-TW" b="1" dirty="0">
                <a:solidFill>
                  <a:srgbClr val="004A69"/>
                </a:solidFill>
                <a:ea typeface="Microsoft JhengHei UI" panose="020B0604030504040204" pitchFamily="34" charset="-120"/>
                <a:cs typeface="Arial"/>
              </a:rPr>
              <a:t>可集中</a:t>
            </a:r>
            <a:r>
              <a:rPr lang="zh-TW" altLang="zh-TW" b="1" dirty="0" smtClean="0">
                <a:solidFill>
                  <a:srgbClr val="004A69"/>
                </a:solidFill>
                <a:ea typeface="Microsoft JhengHei UI" panose="020B0604030504040204" pitchFamily="34" charset="-120"/>
                <a:cs typeface="Arial"/>
              </a:rPr>
              <a:t>管理</a:t>
            </a:r>
            <a:r>
              <a:rPr lang="en-US" altLang="zh-TW" b="1" dirty="0" smtClean="0">
                <a:solidFill>
                  <a:srgbClr val="004A69"/>
                </a:solidFill>
                <a:ea typeface="Microsoft JhengHei UI" panose="020B0604030504040204" pitchFamily="34" charset="-120"/>
                <a:cs typeface="Arial"/>
                <a:hlinkClick r:id="rId3"/>
              </a:rPr>
              <a:t>vSphere </a:t>
            </a:r>
            <a:r>
              <a:rPr lang="zh-TW" altLang="zh-TW" b="1" dirty="0">
                <a:solidFill>
                  <a:srgbClr val="004A69"/>
                </a:solidFill>
                <a:ea typeface="Microsoft JhengHei UI" panose="020B0604030504040204" pitchFamily="34" charset="-120"/>
                <a:cs typeface="Arial"/>
              </a:rPr>
              <a:t>環境</a:t>
            </a:r>
            <a:r>
              <a:rPr lang="en-US" altLang="zh-TW" b="1" dirty="0" smtClean="0">
                <a:solidFill>
                  <a:srgbClr val="004A69"/>
                </a:solidFill>
                <a:ea typeface="Microsoft JhengHei UI" panose="020B0604030504040204" pitchFamily="34" charset="-120"/>
                <a:cs typeface="Arial"/>
              </a:rPr>
              <a:t>)</a:t>
            </a:r>
          </a:p>
          <a:p>
            <a:pPr marL="788670" lvl="3" indent="-285750">
              <a:spcBef>
                <a:spcPts val="1200"/>
              </a:spcBef>
              <a:buFont typeface="Arial"/>
              <a:buChar char="•"/>
            </a:pPr>
            <a:r>
              <a:rPr lang="zh-TW" altLang="en-US" dirty="0">
                <a:ea typeface="Microsoft JhengHei UI" panose="020B0604030504040204" pitchFamily="34" charset="-120"/>
              </a:rPr>
              <a:t>每個</a:t>
            </a:r>
            <a:r>
              <a:rPr lang="en-US" altLang="zh-TW" dirty="0">
                <a:ea typeface="Microsoft JhengHei UI" panose="020B0604030504040204" pitchFamily="34" charset="-120"/>
              </a:rPr>
              <a:t>Data Center</a:t>
            </a:r>
            <a:r>
              <a:rPr lang="zh-TW" altLang="en-US" dirty="0">
                <a:ea typeface="Microsoft JhengHei UI" panose="020B0604030504040204" pitchFamily="34" charset="-120"/>
              </a:rPr>
              <a:t>至少需要</a:t>
            </a:r>
            <a:r>
              <a:rPr lang="zh-TW" altLang="en-US" dirty="0" smtClean="0">
                <a:ea typeface="Microsoft JhengHei UI" panose="020B0604030504040204" pitchFamily="34" charset="-120"/>
              </a:rPr>
              <a:t>一個</a:t>
            </a:r>
            <a:endParaRPr lang="en-US" altLang="zh-TW" dirty="0" smtClean="0">
              <a:ea typeface="Microsoft JhengHei UI" panose="020B0604030504040204" pitchFamily="34" charset="-120"/>
            </a:endParaRPr>
          </a:p>
          <a:p>
            <a:pPr marL="788670" lvl="3" indent="-285750">
              <a:spcBef>
                <a:spcPts val="1200"/>
              </a:spcBef>
              <a:buFont typeface="Arial"/>
              <a:buChar char="•"/>
            </a:pPr>
            <a:r>
              <a:rPr lang="zh-TW" altLang="en-US" dirty="0" smtClean="0">
                <a:ea typeface="Microsoft JhengHei UI" panose="020B0604030504040204" pitchFamily="34" charset="-120"/>
              </a:rPr>
              <a:t>新版</a:t>
            </a:r>
            <a:r>
              <a:rPr lang="en-US" altLang="zh-TW" dirty="0" err="1" smtClean="0">
                <a:ea typeface="Microsoft JhengHei UI" panose="020B0604030504040204" pitchFamily="34" charset="-120"/>
              </a:rPr>
              <a:t>vSphere</a:t>
            </a:r>
            <a:r>
              <a:rPr lang="en-US" altLang="zh-TW" dirty="0" smtClean="0">
                <a:ea typeface="Microsoft JhengHei UI" panose="020B0604030504040204" pitchFamily="34" charset="-120"/>
              </a:rPr>
              <a:t> 6</a:t>
            </a:r>
            <a:r>
              <a:rPr lang="zh-TW" altLang="en-US" dirty="0" smtClean="0">
                <a:ea typeface="Microsoft JhengHei UI" panose="020B0604030504040204" pitchFamily="34" charset="-120"/>
              </a:rPr>
              <a:t>可支援跨</a:t>
            </a:r>
            <a:r>
              <a:rPr lang="en-US" altLang="zh-TW" dirty="0" err="1" smtClean="0">
                <a:ea typeface="Microsoft JhengHei UI" panose="020B0604030504040204" pitchFamily="34" charset="-120"/>
              </a:rPr>
              <a:t>vCenter</a:t>
            </a:r>
            <a:r>
              <a:rPr lang="en-US" altLang="zh-TW" dirty="0" smtClean="0">
                <a:ea typeface="Microsoft JhengHei UI" panose="020B0604030504040204" pitchFamily="34" charset="-120"/>
              </a:rPr>
              <a:t> </a:t>
            </a:r>
            <a:r>
              <a:rPr lang="en-US" altLang="zh-TW" dirty="0" err="1" smtClean="0">
                <a:ea typeface="Microsoft JhengHei UI" panose="020B0604030504040204" pitchFamily="34" charset="-120"/>
              </a:rPr>
              <a:t>vMotion</a:t>
            </a:r>
            <a:r>
              <a:rPr lang="zh-TW" altLang="en-US" dirty="0" smtClean="0">
                <a:ea typeface="Microsoft JhengHei UI" panose="020B0604030504040204" pitchFamily="34" charset="-120"/>
              </a:rPr>
              <a:t>功能</a:t>
            </a:r>
            <a:r>
              <a:rPr lang="en-US" altLang="zh-TW" dirty="0" smtClean="0">
                <a:ea typeface="Microsoft JhengHei UI" panose="020B0604030504040204" pitchFamily="34" charset="-120"/>
              </a:rPr>
              <a:t> </a:t>
            </a:r>
            <a:endParaRPr lang="en-US" altLang="zh-TW" dirty="0"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2682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200"/>
            <a:ext cx="8229600" cy="584200"/>
          </a:xfrm>
        </p:spPr>
        <p:txBody>
          <a:bodyPr/>
          <a:lstStyle/>
          <a:p>
            <a:r>
              <a:rPr lang="zh-TW" altLang="en-US" dirty="0">
                <a:latin typeface="+mn-lt"/>
                <a:ea typeface="Microsoft JhengHei UI" panose="020B0604030504040204" pitchFamily="34" charset="-120"/>
              </a:rPr>
              <a:t>方案內容</a:t>
            </a:r>
            <a:r>
              <a:rPr lang="en-US" altLang="zh-TW" dirty="0">
                <a:latin typeface="+mn-lt"/>
                <a:ea typeface="Microsoft JhengHei UI" panose="020B0604030504040204" pitchFamily="34" charset="-120"/>
              </a:rPr>
              <a:t> - </a:t>
            </a:r>
            <a:r>
              <a:rPr lang="zh-TW" altLang="en-US" dirty="0">
                <a:latin typeface="+mn-lt"/>
                <a:ea typeface="Microsoft JhengHei UI" panose="020B0604030504040204" pitchFamily="34" charset="-120"/>
              </a:rPr>
              <a:t>加值優惠項目</a:t>
            </a:r>
            <a:endParaRPr lang="en-US" dirty="0">
              <a:latin typeface="+mn-lt"/>
              <a:ea typeface="Microsoft JhengHei UI" panose="020B0604030504040204" pitchFamily="34" charset="-12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/>
          <a:lstStyle/>
          <a:p>
            <a:pPr lvl="1">
              <a:lnSpc>
                <a:spcPct val="1000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zh-TW" altLang="en-US" sz="1600" b="1" dirty="0" smtClean="0">
                <a:solidFill>
                  <a:srgbClr val="0000CC"/>
                </a:solidFill>
                <a:ea typeface="Microsoft JhengHei UI" panose="020B0604030504040204" pitchFamily="34" charset="-120"/>
              </a:rPr>
              <a:t>可享</a:t>
            </a:r>
            <a:r>
              <a:rPr lang="zh-TW" altLang="en-US" sz="1600" b="1" dirty="0">
                <a:ea typeface="Microsoft JhengHei UI" panose="020B0604030504040204" pitchFamily="34" charset="-120"/>
              </a:rPr>
              <a:t>所有軟體</a:t>
            </a:r>
            <a:r>
              <a:rPr lang="zh-TW" altLang="en-US" sz="1600" b="1" dirty="0">
                <a:solidFill>
                  <a:srgbClr val="0000CC"/>
                </a:solidFill>
                <a:ea typeface="Microsoft JhengHei UI" panose="020B0604030504040204" pitchFamily="34" charset="-120"/>
              </a:rPr>
              <a:t>免費升級至最新版</a:t>
            </a:r>
            <a:r>
              <a:rPr lang="zh-TW" altLang="en-US" sz="1600" b="1" dirty="0">
                <a:ea typeface="Microsoft JhengHei UI" panose="020B0604030504040204" pitchFamily="34" charset="-120"/>
              </a:rPr>
              <a:t>服務（</a:t>
            </a:r>
            <a:r>
              <a:rPr lang="en-US" altLang="zh-TW" sz="1600" b="1" dirty="0">
                <a:ea typeface="Microsoft JhengHei UI" panose="020B0604030504040204" pitchFamily="34" charset="-120"/>
              </a:rPr>
              <a:t>3</a:t>
            </a:r>
            <a:r>
              <a:rPr lang="zh-TW" altLang="en-US" sz="1600" b="1" dirty="0">
                <a:ea typeface="Microsoft JhengHei UI" panose="020B0604030504040204" pitchFamily="34" charset="-120"/>
              </a:rPr>
              <a:t>年合約期限內）</a:t>
            </a:r>
            <a:endParaRPr lang="en-US" altLang="zh-TW" sz="1600" b="1" dirty="0">
              <a:solidFill>
                <a:srgbClr val="FF0000"/>
              </a:solidFill>
              <a:ea typeface="Microsoft JhengHei UI" panose="020B0604030504040204" pitchFamily="34" charset="-120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zh-TW" altLang="en-US" sz="1600" b="1" dirty="0">
                <a:solidFill>
                  <a:srgbClr val="0000CC"/>
                </a:solidFill>
                <a:ea typeface="Microsoft JhengHei UI" panose="020B0604030504040204" pitchFamily="34" charset="-120"/>
              </a:rPr>
              <a:t>可享 </a:t>
            </a:r>
            <a:r>
              <a:rPr lang="en-US" altLang="zh-TW" sz="1600" b="1" dirty="0">
                <a:ea typeface="Microsoft JhengHei UI" panose="020B0604030504040204" pitchFamily="34" charset="-120"/>
              </a:rPr>
              <a:t>3</a:t>
            </a:r>
            <a:r>
              <a:rPr lang="zh-TW" altLang="en-US" sz="1600" b="1" dirty="0">
                <a:ea typeface="Microsoft JhengHei UI" panose="020B0604030504040204" pitchFamily="34" charset="-120"/>
              </a:rPr>
              <a:t>年分期付款</a:t>
            </a:r>
            <a:r>
              <a:rPr lang="en-US" altLang="zh-TW" sz="1600" b="1" dirty="0">
                <a:ea typeface="Microsoft JhengHei UI" panose="020B0604030504040204" pitchFamily="34" charset="-120"/>
              </a:rPr>
              <a:t> </a:t>
            </a:r>
            <a:r>
              <a:rPr lang="en-US" altLang="zh-TW" sz="1600" b="1" dirty="0" smtClean="0">
                <a:ea typeface="Microsoft JhengHei UI" panose="020B0604030504040204" pitchFamily="34" charset="-120"/>
              </a:rPr>
              <a:t>(3</a:t>
            </a:r>
            <a:r>
              <a:rPr lang="zh-TW" altLang="en-US" sz="1600" b="1" dirty="0" smtClean="0">
                <a:ea typeface="Microsoft JhengHei UI" panose="020B0604030504040204" pitchFamily="34" charset="-120"/>
              </a:rPr>
              <a:t>年均攤或一次付清</a:t>
            </a:r>
            <a:r>
              <a:rPr lang="en-US" altLang="zh-TW" sz="1600" b="1" dirty="0" smtClean="0">
                <a:ea typeface="Microsoft JhengHei UI" panose="020B0604030504040204" pitchFamily="34" charset="-120"/>
              </a:rPr>
              <a:t>)</a:t>
            </a:r>
            <a:endParaRPr lang="en-US" altLang="zh-TW" sz="1600" b="1" dirty="0">
              <a:ea typeface="Microsoft JhengHei UI" panose="020B0604030504040204" pitchFamily="34" charset="-120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zh-TW" altLang="en-US" sz="1600" b="1" dirty="0">
                <a:solidFill>
                  <a:srgbClr val="0000CC"/>
                </a:solidFill>
                <a:ea typeface="Microsoft JhengHei UI" panose="020B0604030504040204" pitchFamily="34" charset="-120"/>
              </a:rPr>
              <a:t>可享</a:t>
            </a:r>
            <a:r>
              <a:rPr lang="en-US" altLang="zh-TW" sz="1600" b="1" dirty="0">
                <a:solidFill>
                  <a:srgbClr val="0000CC"/>
                </a:solidFill>
                <a:ea typeface="Microsoft JhengHei UI" panose="020B0604030504040204" pitchFamily="34" charset="-120"/>
              </a:rPr>
              <a:t> </a:t>
            </a:r>
            <a:r>
              <a:rPr lang="en-US" altLang="zh-TW" sz="1600" dirty="0">
                <a:ea typeface="Microsoft JhengHei UI" panose="020B0604030504040204" pitchFamily="34" charset="-120"/>
              </a:rPr>
              <a:t>VMware EUC</a:t>
            </a:r>
            <a:r>
              <a:rPr lang="zh-TW" altLang="en-US" sz="1600" dirty="0">
                <a:ea typeface="Microsoft JhengHei UI" panose="020B0604030504040204" pitchFamily="34" charset="-120"/>
              </a:rPr>
              <a:t>產品：</a:t>
            </a:r>
            <a:r>
              <a:rPr lang="en-US" sz="1600" b="1" dirty="0">
                <a:solidFill>
                  <a:srgbClr val="FF0000"/>
                </a:solidFill>
                <a:ea typeface="Microsoft JhengHei UI" panose="020B0604030504040204" pitchFamily="34" charset="-120"/>
              </a:rPr>
              <a:t>Academic </a:t>
            </a:r>
            <a:r>
              <a:rPr lang="en-US" altLang="zh-TW" sz="1600" b="1" dirty="0">
                <a:solidFill>
                  <a:srgbClr val="FF0000"/>
                </a:solidFill>
                <a:ea typeface="Microsoft JhengHei UI" panose="020B0604030504040204" pitchFamily="34" charset="-120"/>
              </a:rPr>
              <a:t>Horizon View Advanced 120U</a:t>
            </a:r>
            <a:r>
              <a:rPr lang="zh-TW" altLang="en-US" sz="1600" b="1" dirty="0">
                <a:solidFill>
                  <a:srgbClr val="FF0000"/>
                </a:solidFill>
                <a:ea typeface="Microsoft JhengHei UI" panose="020B0604030504040204" pitchFamily="34" charset="-120"/>
              </a:rPr>
              <a:t> </a:t>
            </a:r>
            <a:r>
              <a:rPr lang="en-US" altLang="zh-TW" sz="1600" b="1" dirty="0">
                <a:solidFill>
                  <a:srgbClr val="FF0000"/>
                </a:solidFill>
                <a:ea typeface="Microsoft JhengHei UI" panose="020B0604030504040204" pitchFamily="34" charset="-120"/>
              </a:rPr>
              <a:t>for Free  </a:t>
            </a:r>
            <a:r>
              <a:rPr lang="en-US" altLang="zh-TW" sz="1600" b="1" dirty="0" smtClean="0">
                <a:solidFill>
                  <a:srgbClr val="FF0000"/>
                </a:solidFill>
                <a:ea typeface="Microsoft JhengHei UI" panose="020B0604030504040204" pitchFamily="34" charset="-120"/>
              </a:rPr>
              <a:t>(Concurrent User </a:t>
            </a:r>
            <a:r>
              <a:rPr lang="zh-TW" altLang="en-US" sz="1600" b="1" dirty="0" smtClean="0">
                <a:solidFill>
                  <a:srgbClr val="FF0000"/>
                </a:solidFill>
                <a:ea typeface="Microsoft JhengHei UI" panose="020B0604030504040204" pitchFamily="34" charset="-120"/>
              </a:rPr>
              <a:t>同時上線人數），包含：</a:t>
            </a:r>
            <a:endParaRPr lang="en-US" altLang="zh-TW" sz="1600" b="1" dirty="0">
              <a:solidFill>
                <a:srgbClr val="FF0000"/>
              </a:solidFill>
              <a:ea typeface="Microsoft JhengHei UI" panose="020B0604030504040204" pitchFamily="34" charset="-120"/>
            </a:endParaRPr>
          </a:p>
          <a:p>
            <a:pPr lvl="2">
              <a:lnSpc>
                <a:spcPct val="10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zh-TW" dirty="0">
                <a:solidFill>
                  <a:srgbClr val="004A69"/>
                </a:solidFill>
                <a:ea typeface="Microsoft JhengHei UI" panose="020B0604030504040204" pitchFamily="34" charset="-120"/>
              </a:rPr>
              <a:t>Horizon </a:t>
            </a:r>
            <a:r>
              <a:rPr lang="en-US" altLang="zh-TW" dirty="0" smtClean="0">
                <a:solidFill>
                  <a:srgbClr val="004A69"/>
                </a:solidFill>
                <a:ea typeface="Microsoft JhengHei UI" panose="020B0604030504040204" pitchFamily="34" charset="-120"/>
              </a:rPr>
              <a:t>View : </a:t>
            </a:r>
            <a:r>
              <a:rPr lang="zh-TW" altLang="en-US" dirty="0" smtClean="0">
                <a:solidFill>
                  <a:srgbClr val="004A69"/>
                </a:solidFill>
                <a:ea typeface="Microsoft JhengHei UI" panose="020B0604030504040204" pitchFamily="34" charset="-120"/>
              </a:rPr>
              <a:t>軟體雲之雲端桌面核心</a:t>
            </a:r>
            <a:endParaRPr lang="en-US" altLang="zh-TW" dirty="0">
              <a:solidFill>
                <a:srgbClr val="004A69"/>
              </a:solidFill>
              <a:ea typeface="Microsoft JhengHei UI" panose="020B0604030504040204" pitchFamily="34" charset="-120"/>
            </a:endParaRPr>
          </a:p>
          <a:p>
            <a:pPr lvl="2">
              <a:lnSpc>
                <a:spcPct val="10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zh-TW" dirty="0" smtClean="0">
                <a:solidFill>
                  <a:srgbClr val="004A69"/>
                </a:solidFill>
                <a:ea typeface="Microsoft JhengHei UI" panose="020B0604030504040204" pitchFamily="34" charset="-120"/>
              </a:rPr>
              <a:t>Virtual SAN for Desktop</a:t>
            </a:r>
            <a:r>
              <a:rPr lang="zh-TW" altLang="en-US" dirty="0" smtClean="0">
                <a:solidFill>
                  <a:srgbClr val="004A69"/>
                </a:solidFill>
                <a:ea typeface="Microsoft JhengHei UI" panose="020B0604030504040204" pitchFamily="34" charset="-120"/>
              </a:rPr>
              <a:t>：提高雲端桌面</a:t>
            </a:r>
            <a:r>
              <a:rPr lang="en-US" altLang="zh-TW" dirty="0" smtClean="0">
                <a:solidFill>
                  <a:srgbClr val="004A69"/>
                </a:solidFill>
                <a:ea typeface="Microsoft JhengHei UI" panose="020B0604030504040204" pitchFamily="34" charset="-120"/>
              </a:rPr>
              <a:t>I/O</a:t>
            </a:r>
            <a:r>
              <a:rPr lang="zh-TW" altLang="en-US" dirty="0" smtClean="0">
                <a:solidFill>
                  <a:srgbClr val="004A69"/>
                </a:solidFill>
                <a:ea typeface="Microsoft JhengHei UI" panose="020B0604030504040204" pitchFamily="34" charset="-120"/>
              </a:rPr>
              <a:t>效能，降低儲存設備支出的虛擬儲存</a:t>
            </a:r>
            <a:endParaRPr lang="en-US" altLang="zh-TW" dirty="0" smtClean="0">
              <a:solidFill>
                <a:srgbClr val="004A69"/>
              </a:solidFill>
              <a:ea typeface="Microsoft JhengHei UI" panose="020B0604030504040204" pitchFamily="34" charset="-120"/>
            </a:endParaRPr>
          </a:p>
          <a:p>
            <a:pPr lvl="2">
              <a:lnSpc>
                <a:spcPct val="10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smtClean="0">
                <a:solidFill>
                  <a:srgbClr val="004A69"/>
                </a:solidFill>
                <a:ea typeface="Microsoft JhengHei UI" panose="020B0604030504040204" pitchFamily="34" charset="-120"/>
              </a:rPr>
              <a:t>Workspace</a:t>
            </a:r>
            <a:r>
              <a:rPr lang="en-US" dirty="0" smtClean="0">
                <a:solidFill>
                  <a:srgbClr val="004A69"/>
                </a:solidFill>
                <a:ea typeface="Microsoft JhengHei UI" panose="020B0604030504040204" pitchFamily="34" charset="-120"/>
              </a:rPr>
              <a:t>: </a:t>
            </a:r>
            <a:r>
              <a:rPr lang="zh-TW" altLang="en-US" dirty="0" smtClean="0">
                <a:solidFill>
                  <a:srgbClr val="004A69"/>
                </a:solidFill>
                <a:ea typeface="Microsoft JhengHei UI" panose="020B0604030504040204" pitchFamily="34" charset="-120"/>
              </a:rPr>
              <a:t>單一入口網站提供軟體目錄</a:t>
            </a:r>
            <a:r>
              <a:rPr lang="en-US" altLang="zh-TW" dirty="0" smtClean="0">
                <a:solidFill>
                  <a:srgbClr val="004A69"/>
                </a:solidFill>
                <a:ea typeface="Microsoft JhengHei UI" panose="020B0604030504040204" pitchFamily="34" charset="-120"/>
              </a:rPr>
              <a:t>(</a:t>
            </a:r>
            <a:r>
              <a:rPr lang="en-US" dirty="0" smtClean="0">
                <a:solidFill>
                  <a:srgbClr val="004A69"/>
                </a:solidFill>
                <a:ea typeface="Microsoft JhengHei UI" panose="020B0604030504040204" pitchFamily="34" charset="-120"/>
              </a:rPr>
              <a:t>Application catalog)</a:t>
            </a:r>
            <a:r>
              <a:rPr lang="zh-TW" altLang="en-US" dirty="0" smtClean="0">
                <a:solidFill>
                  <a:srgbClr val="004A69"/>
                </a:solidFill>
                <a:ea typeface="Microsoft JhengHei UI" panose="020B0604030504040204" pitchFamily="34" charset="-120"/>
              </a:rPr>
              <a:t>供使用者使用</a:t>
            </a:r>
            <a:endParaRPr lang="en-US" altLang="zh-TW" dirty="0">
              <a:solidFill>
                <a:srgbClr val="004A69"/>
              </a:solidFill>
              <a:ea typeface="Microsoft JhengHei UI" panose="020B0604030504040204" pitchFamily="34" charset="-120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zh-TW" altLang="en-US" sz="1600" b="1" dirty="0" smtClean="0">
                <a:solidFill>
                  <a:srgbClr val="0000CC"/>
                </a:solidFill>
                <a:ea typeface="Microsoft JhengHei UI" panose="020B0604030504040204" pitchFamily="34" charset="-120"/>
              </a:rPr>
              <a:t>可享</a:t>
            </a:r>
            <a:r>
              <a:rPr lang="en-US" altLang="zh-TW" sz="1600" b="1" dirty="0">
                <a:solidFill>
                  <a:schemeClr val="tx2"/>
                </a:solidFill>
                <a:ea typeface="Microsoft JhengHei UI" panose="020B0604030504040204" pitchFamily="34" charset="-120"/>
              </a:rPr>
              <a:t>Packaged Services </a:t>
            </a:r>
            <a:r>
              <a:rPr lang="zh-TW" altLang="en-US" sz="1600" b="1" dirty="0">
                <a:solidFill>
                  <a:schemeClr val="tx2"/>
                </a:solidFill>
                <a:ea typeface="Microsoft JhengHei UI" panose="020B0604030504040204" pitchFamily="34" charset="-120"/>
              </a:rPr>
              <a:t>標準技術諮詢服務。可參考</a:t>
            </a:r>
            <a:r>
              <a:rPr lang="en-US" altLang="zh-TW" sz="1600" b="1" dirty="0">
                <a:solidFill>
                  <a:schemeClr val="tx2"/>
                </a:solidFill>
                <a:ea typeface="Microsoft JhengHei UI" panose="020B0604030504040204" pitchFamily="34" charset="-120"/>
              </a:rPr>
              <a:t>SOW</a:t>
            </a:r>
            <a:r>
              <a:rPr lang="zh-TW" altLang="en-US" sz="1600" b="1" dirty="0">
                <a:solidFill>
                  <a:schemeClr val="tx2"/>
                </a:solidFill>
                <a:ea typeface="Microsoft JhengHei UI" panose="020B0604030504040204" pitchFamily="34" charset="-120"/>
              </a:rPr>
              <a:t>。</a:t>
            </a:r>
            <a:endParaRPr lang="en-US" altLang="zh-TW" sz="1600" b="1" dirty="0">
              <a:solidFill>
                <a:schemeClr val="tx2"/>
              </a:solidFill>
              <a:ea typeface="Microsoft JhengHei UI" panose="020B0604030504040204" pitchFamily="34" charset="-120"/>
            </a:endParaRPr>
          </a:p>
          <a:p>
            <a:pPr lvl="2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zh-TW" altLang="en-US" b="1" dirty="0">
                <a:solidFill>
                  <a:schemeClr val="tx2"/>
                </a:solidFill>
                <a:ea typeface="Microsoft JhengHei UI" panose="020B0604030504040204" pitchFamily="34" charset="-120"/>
              </a:rPr>
              <a:t>若有其他加值服務需求，需另行討論並依需求提供報價。</a:t>
            </a:r>
            <a:endParaRPr lang="en-US" altLang="zh-TW" b="1" dirty="0">
              <a:solidFill>
                <a:schemeClr val="tx2"/>
              </a:solidFill>
              <a:ea typeface="Microsoft JhengHei UI" panose="020B0604030504040204" pitchFamily="34" charset="-120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  <a:buFont typeface="Arial"/>
              <a:buChar char="•"/>
            </a:pPr>
            <a:r>
              <a:rPr lang="zh-TW" altLang="en-US" sz="1600" b="1" dirty="0" smtClean="0">
                <a:solidFill>
                  <a:srgbClr val="0000CC"/>
                </a:solidFill>
                <a:ea typeface="Microsoft JhengHei UI" panose="020B0604030504040204" pitchFamily="34" charset="-120"/>
              </a:rPr>
              <a:t>內含</a:t>
            </a:r>
            <a:r>
              <a:rPr lang="zh-TW" altLang="en-US" sz="1600" b="1" dirty="0" smtClean="0">
                <a:solidFill>
                  <a:schemeClr val="tx2"/>
                </a:solidFill>
                <a:ea typeface="Microsoft JhengHei UI" panose="020B0604030504040204" pitchFamily="34" charset="-120"/>
              </a:rPr>
              <a:t>校</a:t>
            </a:r>
            <a:r>
              <a:rPr lang="zh-TW" altLang="en-US" sz="1600" b="1" dirty="0">
                <a:solidFill>
                  <a:schemeClr val="tx2"/>
                </a:solidFill>
                <a:ea typeface="Microsoft JhengHei UI" panose="020B0604030504040204" pitchFamily="34" charset="-120"/>
              </a:rPr>
              <a:t>園學術方案講師訓練</a:t>
            </a:r>
            <a:r>
              <a:rPr lang="en-US" altLang="zh-TW" sz="1600" b="1" dirty="0">
                <a:solidFill>
                  <a:schemeClr val="tx2"/>
                </a:solidFill>
                <a:ea typeface="Microsoft JhengHei UI" panose="020B0604030504040204" pitchFamily="34" charset="-120"/>
              </a:rPr>
              <a:t> (</a:t>
            </a:r>
            <a:r>
              <a:rPr lang="zh-TW" altLang="en-US" sz="1600" b="1" dirty="0">
                <a:solidFill>
                  <a:srgbClr val="FF0000"/>
                </a:solidFill>
                <a:ea typeface="Microsoft JhengHei UI" panose="020B0604030504040204" pitchFamily="34" charset="-120"/>
              </a:rPr>
              <a:t>本方案內含</a:t>
            </a:r>
            <a:r>
              <a:rPr lang="en-US" altLang="zh-TW" sz="1600" b="1" dirty="0">
                <a:solidFill>
                  <a:srgbClr val="FF0000"/>
                </a:solidFill>
                <a:ea typeface="Microsoft JhengHei UI" panose="020B0604030504040204" pitchFamily="34" charset="-120"/>
              </a:rPr>
              <a:t>1</a:t>
            </a:r>
            <a:r>
              <a:rPr lang="zh-TW" altLang="en-US" sz="1600" b="1" dirty="0">
                <a:solidFill>
                  <a:srgbClr val="FF0000"/>
                </a:solidFill>
                <a:ea typeface="Microsoft JhengHei UI" panose="020B0604030504040204" pitchFamily="34" charset="-120"/>
              </a:rPr>
              <a:t>名授課講師</a:t>
            </a:r>
            <a:r>
              <a:rPr lang="en-US" altLang="zh-TW" sz="1600" b="1" dirty="0">
                <a:solidFill>
                  <a:srgbClr val="FF0000"/>
                </a:solidFill>
                <a:ea typeface="Microsoft JhengHei UI" panose="020B0604030504040204" pitchFamily="34" charset="-120"/>
              </a:rPr>
              <a:t>ICM free</a:t>
            </a:r>
            <a:r>
              <a:rPr lang="zh-TW" altLang="en-US" sz="1600" b="1" dirty="0">
                <a:solidFill>
                  <a:srgbClr val="FF0000"/>
                </a:solidFill>
                <a:ea typeface="Microsoft JhengHei UI" panose="020B0604030504040204" pitchFamily="34" charset="-120"/>
              </a:rPr>
              <a:t>名額</a:t>
            </a:r>
            <a:r>
              <a:rPr lang="en-US" altLang="zh-TW" sz="1600" b="1" dirty="0">
                <a:solidFill>
                  <a:schemeClr val="tx2"/>
                </a:solidFill>
                <a:ea typeface="Microsoft JhengHei UI" panose="020B0604030504040204" pitchFamily="34" charset="-120"/>
              </a:rPr>
              <a:t>)</a:t>
            </a:r>
          </a:p>
          <a:p>
            <a:pPr lvl="2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altLang="zh-TW" b="1" dirty="0">
                <a:solidFill>
                  <a:schemeClr val="tx2"/>
                </a:solidFill>
                <a:ea typeface="Microsoft JhengHei UI" panose="020B0604030504040204" pitchFamily="34" charset="-120"/>
              </a:rPr>
              <a:t>ICM</a:t>
            </a:r>
            <a:r>
              <a:rPr lang="zh-TW" altLang="en-US" b="1" dirty="0">
                <a:solidFill>
                  <a:schemeClr val="tx2"/>
                </a:solidFill>
                <a:ea typeface="Microsoft JhengHei UI" panose="020B0604030504040204" pitchFamily="34" charset="-120"/>
              </a:rPr>
              <a:t>授課講師訓練，每位講師</a:t>
            </a:r>
            <a:r>
              <a:rPr lang="en-US" altLang="zh-TW" b="1" dirty="0">
                <a:solidFill>
                  <a:schemeClr val="tx2"/>
                </a:solidFill>
                <a:ea typeface="Microsoft JhengHei UI" panose="020B0604030504040204" pitchFamily="34" charset="-120"/>
              </a:rPr>
              <a:t>NT$76,000</a:t>
            </a:r>
            <a:r>
              <a:rPr lang="zh-TW" altLang="en-US" b="1" dirty="0">
                <a:solidFill>
                  <a:schemeClr val="tx2"/>
                </a:solidFill>
                <a:ea typeface="Microsoft JhengHei UI" panose="020B0604030504040204" pitchFamily="34" charset="-120"/>
              </a:rPr>
              <a:t>元（原價</a:t>
            </a:r>
            <a:r>
              <a:rPr lang="en-US" altLang="zh-TW" b="1" dirty="0">
                <a:solidFill>
                  <a:schemeClr val="tx2"/>
                </a:solidFill>
                <a:ea typeface="Microsoft JhengHei UI" panose="020B0604030504040204" pitchFamily="34" charset="-120"/>
              </a:rPr>
              <a:t>NT$154,300</a:t>
            </a:r>
            <a:r>
              <a:rPr lang="zh-TW" altLang="en-US" b="1" dirty="0">
                <a:solidFill>
                  <a:schemeClr val="tx2"/>
                </a:solidFill>
                <a:ea typeface="Microsoft JhengHei UI" panose="020B0604030504040204" pitchFamily="34" charset="-120"/>
              </a:rPr>
              <a:t>元）</a:t>
            </a:r>
            <a:endParaRPr lang="en-US" altLang="zh-TW" b="1" dirty="0">
              <a:solidFill>
                <a:schemeClr val="tx2"/>
              </a:solidFill>
              <a:ea typeface="Microsoft JhengHei UI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ea typeface="Microsoft JhengHei UI" panose="020B0604030504040204" pitchFamily="34" charset="-120"/>
              </a:rPr>
              <a:t>                                                </a:t>
            </a:r>
          </a:p>
          <a:p>
            <a:pPr>
              <a:lnSpc>
                <a:spcPct val="100000"/>
              </a:lnSpc>
            </a:pPr>
            <a:endParaRPr lang="en-US" sz="1600" dirty="0">
              <a:ea typeface="Microsoft JhengHei UI" panose="020B0604030504040204" pitchFamily="34" charset="-120"/>
            </a:endParaRPr>
          </a:p>
          <a:p>
            <a:pPr>
              <a:lnSpc>
                <a:spcPct val="100000"/>
              </a:lnSpc>
            </a:pPr>
            <a:endParaRPr lang="en-US" sz="1600" dirty="0">
              <a:ea typeface="Microsoft JhengHei UI" panose="020B0604030504040204" pitchFamily="34" charset="-120"/>
            </a:endParaRPr>
          </a:p>
          <a:p>
            <a:endParaRPr lang="en-US" sz="1600" dirty="0">
              <a:ea typeface="Microsoft JhengHei UI" panose="020B0604030504040204" pitchFamily="34" charset="-120"/>
            </a:endParaRPr>
          </a:p>
          <a:p>
            <a:endParaRPr lang="en-US" sz="1600" dirty="0">
              <a:ea typeface="Microsoft JhengHei UI" panose="020B0604030504040204" pitchFamily="34" charset="-12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>
                <a:ea typeface="Microsoft JhengHei UI" panose="020B0604030504040204" pitchFamily="34" charset="-120"/>
              </a:rPr>
              <a:t>5</a:t>
            </a:fld>
            <a:endParaRPr lang="en-US"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8617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355600"/>
          </a:xfrm>
        </p:spPr>
        <p:txBody>
          <a:bodyPr/>
          <a:lstStyle/>
          <a:p>
            <a:r>
              <a:rPr lang="en-US" altLang="zh-TW" dirty="0">
                <a:solidFill>
                  <a:srgbClr val="008000"/>
                </a:solidFill>
                <a:latin typeface="+mn-lt"/>
                <a:ea typeface="Microsoft JhengHei UI" panose="020B0604030504040204" pitchFamily="34" charset="-120"/>
              </a:rPr>
              <a:t>Packaged Services </a:t>
            </a:r>
            <a:r>
              <a:rPr lang="zh-TW" altLang="en-US" dirty="0">
                <a:solidFill>
                  <a:srgbClr val="008000"/>
                </a:solidFill>
                <a:latin typeface="+mn-lt"/>
                <a:ea typeface="Microsoft JhengHei UI" panose="020B0604030504040204" pitchFamily="34" charset="-120"/>
              </a:rPr>
              <a:t>標準技術諮詢服務</a:t>
            </a:r>
            <a:r>
              <a:rPr lang="en-US" altLang="zh-TW" dirty="0">
                <a:solidFill>
                  <a:srgbClr val="008000"/>
                </a:solidFill>
                <a:latin typeface="+mn-lt"/>
                <a:ea typeface="Microsoft JhengHei UI" panose="020B0604030504040204" pitchFamily="34" charset="-120"/>
              </a:rPr>
              <a:t> SOW</a:t>
            </a:r>
            <a:endParaRPr lang="en-US" dirty="0">
              <a:solidFill>
                <a:srgbClr val="008000"/>
              </a:solidFill>
              <a:latin typeface="+mn-lt"/>
              <a:ea typeface="Microsoft JhengHei U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zh-TW" altLang="en-US" sz="1600" dirty="0" smtClean="0">
                <a:solidFill>
                  <a:srgbClr val="004A69"/>
                </a:solidFill>
                <a:ea typeface="Microsoft JhengHei UI" panose="020B0604030504040204" pitchFamily="34" charset="-120"/>
              </a:rPr>
              <a:t>標準建置內</a:t>
            </a:r>
            <a:r>
              <a:rPr lang="zh-TW" altLang="en-US" sz="1600" dirty="0">
                <a:solidFill>
                  <a:srgbClr val="004A69"/>
                </a:solidFill>
                <a:ea typeface="Microsoft JhengHei UI" panose="020B0604030504040204" pitchFamily="34" charset="-120"/>
              </a:rPr>
              <a:t>容：</a:t>
            </a:r>
            <a:endParaRPr lang="en-US" altLang="zh-TW" sz="1600" dirty="0">
              <a:solidFill>
                <a:srgbClr val="004A69"/>
              </a:solidFill>
              <a:ea typeface="Microsoft JhengHei UI" panose="020B0604030504040204" pitchFamily="34" charset="-120"/>
            </a:endParaRPr>
          </a:p>
          <a:p>
            <a:pPr lvl="1"/>
            <a:r>
              <a:rPr lang="en-US" altLang="zh-TW" sz="1600" dirty="0">
                <a:solidFill>
                  <a:srgbClr val="004A69"/>
                </a:solidFill>
                <a:ea typeface="Microsoft JhengHei UI" panose="020B0604030504040204" pitchFamily="34" charset="-120"/>
              </a:rPr>
              <a:t>Server Base Line </a:t>
            </a:r>
            <a:endParaRPr lang="zh-TW" altLang="zh-TW" sz="1600" dirty="0">
              <a:solidFill>
                <a:srgbClr val="004A69"/>
              </a:solidFill>
              <a:ea typeface="Microsoft JhengHei UI" panose="020B0604030504040204" pitchFamily="34" charset="-120"/>
            </a:endParaRPr>
          </a:p>
          <a:p>
            <a:pPr marL="800100" lvl="2" indent="-342900">
              <a:buFont typeface="+mj-lt"/>
              <a:buAutoNum type="arabicPeriod"/>
            </a:pPr>
            <a:r>
              <a:rPr lang="zh-TW" altLang="en-US" dirty="0">
                <a:solidFill>
                  <a:srgbClr val="004A69"/>
                </a:solidFill>
                <a:ea typeface="Microsoft JhengHei UI" panose="020B0604030504040204" pitchFamily="34" charset="-120"/>
              </a:rPr>
              <a:t> </a:t>
            </a:r>
            <a:r>
              <a:rPr lang="en-US" altLang="zh-TW" dirty="0" err="1">
                <a:solidFill>
                  <a:srgbClr val="004A69"/>
                </a:solidFill>
                <a:ea typeface="Microsoft JhengHei UI" panose="020B0604030504040204" pitchFamily="34" charset="-120"/>
              </a:rPr>
              <a:t>vCenter</a:t>
            </a:r>
            <a:r>
              <a:rPr lang="en-US" altLang="zh-TW" dirty="0">
                <a:solidFill>
                  <a:srgbClr val="004A69"/>
                </a:solidFill>
                <a:ea typeface="Microsoft JhengHei UI" panose="020B0604030504040204" pitchFamily="34" charset="-120"/>
              </a:rPr>
              <a:t> Server 5 Standard *1</a:t>
            </a:r>
            <a:r>
              <a:rPr lang="zh-TW" altLang="en-US" dirty="0">
                <a:solidFill>
                  <a:srgbClr val="004A69"/>
                </a:solidFill>
                <a:ea typeface="Microsoft JhengHei UI" panose="020B0604030504040204" pitchFamily="34" charset="-120"/>
              </a:rPr>
              <a:t>套</a:t>
            </a:r>
            <a:endParaRPr lang="en-US" altLang="zh-TW" dirty="0">
              <a:solidFill>
                <a:srgbClr val="004A69"/>
              </a:solidFill>
              <a:ea typeface="Microsoft JhengHei UI" panose="020B0604030504040204" pitchFamily="34" charset="-120"/>
            </a:endParaRPr>
          </a:p>
          <a:p>
            <a:pPr marL="800100" lvl="2" indent="-342900">
              <a:buFont typeface="+mj-lt"/>
              <a:buAutoNum type="arabicPeriod"/>
            </a:pPr>
            <a:r>
              <a:rPr lang="en-US" altLang="zh-TW" dirty="0">
                <a:solidFill>
                  <a:srgbClr val="004A69"/>
                </a:solidFill>
                <a:ea typeface="Microsoft JhengHei UI" panose="020B0604030504040204" pitchFamily="34" charset="-120"/>
              </a:rPr>
              <a:t> </a:t>
            </a:r>
            <a:r>
              <a:rPr lang="en-US" altLang="zh-TW" dirty="0" err="1">
                <a:solidFill>
                  <a:srgbClr val="004A69"/>
                </a:solidFill>
                <a:ea typeface="Microsoft JhengHei UI" panose="020B0604030504040204" pitchFamily="34" charset="-120"/>
              </a:rPr>
              <a:t>vSphere</a:t>
            </a:r>
            <a:r>
              <a:rPr lang="en-US" altLang="zh-TW" dirty="0">
                <a:solidFill>
                  <a:srgbClr val="004A69"/>
                </a:solidFill>
                <a:ea typeface="Microsoft JhengHei UI" panose="020B0604030504040204" pitchFamily="34" charset="-120"/>
              </a:rPr>
              <a:t> </a:t>
            </a:r>
            <a:r>
              <a:rPr lang="en-US" altLang="zh-TW" dirty="0" smtClean="0">
                <a:solidFill>
                  <a:srgbClr val="004A69"/>
                </a:solidFill>
                <a:ea typeface="Microsoft JhengHei UI" panose="020B0604030504040204" pitchFamily="34" charset="-120"/>
              </a:rPr>
              <a:t>Enterprise</a:t>
            </a:r>
            <a:r>
              <a:rPr lang="zh-TW" altLang="en-US" dirty="0" smtClean="0">
                <a:solidFill>
                  <a:srgbClr val="004A69"/>
                </a:solidFill>
                <a:ea typeface="Microsoft JhengHei UI" panose="020B0604030504040204" pitchFamily="34" charset="-120"/>
              </a:rPr>
              <a:t> </a:t>
            </a:r>
            <a:r>
              <a:rPr lang="en-US" altLang="zh-TW" dirty="0">
                <a:solidFill>
                  <a:srgbClr val="004A69"/>
                </a:solidFill>
                <a:ea typeface="Microsoft JhengHei UI" panose="020B0604030504040204" pitchFamily="34" charset="-120"/>
              </a:rPr>
              <a:t>Plus *3</a:t>
            </a:r>
            <a:r>
              <a:rPr lang="zh-TW" altLang="en-US" dirty="0">
                <a:solidFill>
                  <a:srgbClr val="004A69"/>
                </a:solidFill>
                <a:ea typeface="Microsoft JhengHei UI" panose="020B0604030504040204" pitchFamily="34" charset="-120"/>
              </a:rPr>
              <a:t>台主機</a:t>
            </a:r>
            <a:endParaRPr lang="en-US" altLang="zh-TW" dirty="0">
              <a:solidFill>
                <a:srgbClr val="004A69"/>
              </a:solidFill>
              <a:ea typeface="Microsoft JhengHei UI" panose="020B0604030504040204" pitchFamily="34" charset="-120"/>
            </a:endParaRPr>
          </a:p>
          <a:p>
            <a:pPr marL="800100" lvl="2" indent="-342900">
              <a:buFont typeface="+mj-lt"/>
              <a:buAutoNum type="arabicPeriod"/>
            </a:pPr>
            <a:r>
              <a:rPr lang="zh-TW" altLang="en-US" dirty="0">
                <a:solidFill>
                  <a:srgbClr val="004A69"/>
                </a:solidFill>
                <a:ea typeface="Microsoft JhengHei UI" panose="020B0604030504040204" pitchFamily="34" charset="-120"/>
              </a:rPr>
              <a:t> </a:t>
            </a:r>
            <a:r>
              <a:rPr lang="en-US" altLang="zh-TW" dirty="0" err="1">
                <a:solidFill>
                  <a:srgbClr val="004A69"/>
                </a:solidFill>
                <a:ea typeface="Microsoft JhengHei UI" panose="020B0604030504040204" pitchFamily="34" charset="-120"/>
              </a:rPr>
              <a:t>vCenter</a:t>
            </a:r>
            <a:r>
              <a:rPr lang="en-US" altLang="zh-TW" dirty="0">
                <a:solidFill>
                  <a:srgbClr val="004A69"/>
                </a:solidFill>
                <a:ea typeface="Microsoft JhengHei UI" panose="020B0604030504040204" pitchFamily="34" charset="-120"/>
              </a:rPr>
              <a:t> Operation manager *3</a:t>
            </a:r>
            <a:r>
              <a:rPr lang="zh-TW" altLang="en-US" dirty="0">
                <a:solidFill>
                  <a:srgbClr val="004A69"/>
                </a:solidFill>
                <a:ea typeface="Microsoft JhengHei UI" panose="020B0604030504040204" pitchFamily="34" charset="-120"/>
              </a:rPr>
              <a:t>台主機</a:t>
            </a:r>
            <a:endParaRPr lang="en-US" altLang="zh-TW" dirty="0">
              <a:solidFill>
                <a:srgbClr val="004A69"/>
              </a:solidFill>
              <a:ea typeface="Microsoft JhengHei UI" panose="020B0604030504040204" pitchFamily="34" charset="-120"/>
            </a:endParaRPr>
          </a:p>
          <a:p>
            <a:pPr marL="800100" lvl="2" indent="-342900">
              <a:buFont typeface="+mj-lt"/>
              <a:buAutoNum type="arabicPeriod"/>
            </a:pPr>
            <a:r>
              <a:rPr lang="zh-TW" altLang="en-US" dirty="0">
                <a:solidFill>
                  <a:srgbClr val="004A69"/>
                </a:solidFill>
                <a:ea typeface="Microsoft JhengHei UI" panose="020B0604030504040204" pitchFamily="34" charset="-120"/>
              </a:rPr>
              <a:t> </a:t>
            </a:r>
            <a:r>
              <a:rPr lang="en-US" altLang="zh-TW" dirty="0">
                <a:solidFill>
                  <a:srgbClr val="004A69"/>
                </a:solidFill>
                <a:ea typeface="Microsoft JhengHei UI" panose="020B0604030504040204" pitchFamily="34" charset="-120"/>
              </a:rPr>
              <a:t>Server</a:t>
            </a:r>
            <a:r>
              <a:rPr lang="zh-TW" altLang="en-US" dirty="0">
                <a:solidFill>
                  <a:srgbClr val="004A69"/>
                </a:solidFill>
                <a:ea typeface="Microsoft JhengHei UI" panose="020B0604030504040204" pitchFamily="34" charset="-120"/>
              </a:rPr>
              <a:t> </a:t>
            </a:r>
            <a:r>
              <a:rPr lang="en-US" altLang="zh-TW" dirty="0">
                <a:solidFill>
                  <a:srgbClr val="004A69"/>
                </a:solidFill>
                <a:ea typeface="Microsoft JhengHei UI" panose="020B0604030504040204" pitchFamily="34" charset="-120"/>
              </a:rPr>
              <a:t>CP</a:t>
            </a:r>
            <a:r>
              <a:rPr lang="zh-TW" altLang="en-US" dirty="0">
                <a:solidFill>
                  <a:srgbClr val="004A69"/>
                </a:solidFill>
                <a:ea typeface="Microsoft JhengHei UI" panose="020B0604030504040204" pitchFamily="34" charset="-120"/>
              </a:rPr>
              <a:t> </a:t>
            </a:r>
            <a:r>
              <a:rPr lang="en-US" altLang="zh-TW" dirty="0">
                <a:solidFill>
                  <a:srgbClr val="004A69"/>
                </a:solidFill>
                <a:ea typeface="Microsoft JhengHei UI" panose="020B0604030504040204" pitchFamily="34" charset="-120"/>
              </a:rPr>
              <a:t>Sizing +</a:t>
            </a:r>
            <a:r>
              <a:rPr lang="zh-TW" altLang="zh-TW" dirty="0">
                <a:solidFill>
                  <a:srgbClr val="004A69"/>
                </a:solidFill>
                <a:ea typeface="Microsoft JhengHei UI" panose="020B0604030504040204" pitchFamily="34" charset="-120"/>
              </a:rPr>
              <a:t>建置</a:t>
            </a:r>
            <a:r>
              <a:rPr lang="en-US" altLang="zh-TW" dirty="0">
                <a:solidFill>
                  <a:srgbClr val="004A69"/>
                </a:solidFill>
                <a:ea typeface="Microsoft JhengHei UI" panose="020B0604030504040204" pitchFamily="34" charset="-120"/>
              </a:rPr>
              <a:t>10</a:t>
            </a:r>
            <a:r>
              <a:rPr lang="zh-TW" altLang="zh-TW" dirty="0">
                <a:solidFill>
                  <a:srgbClr val="004A69"/>
                </a:solidFill>
                <a:ea typeface="Microsoft JhengHei UI" panose="020B0604030504040204" pitchFamily="34" charset="-120"/>
              </a:rPr>
              <a:t>台</a:t>
            </a:r>
            <a:r>
              <a:rPr lang="en-US" altLang="zh-TW" dirty="0">
                <a:solidFill>
                  <a:srgbClr val="004A69"/>
                </a:solidFill>
                <a:ea typeface="Microsoft JhengHei UI" panose="020B0604030504040204" pitchFamily="34" charset="-120"/>
              </a:rPr>
              <a:t>Guest O.S.(</a:t>
            </a:r>
            <a:r>
              <a:rPr lang="zh-TW" altLang="en-US" dirty="0">
                <a:solidFill>
                  <a:srgbClr val="004A69"/>
                </a:solidFill>
                <a:ea typeface="Microsoft JhengHei UI" panose="020B0604030504040204" pitchFamily="34" charset="-120"/>
              </a:rPr>
              <a:t>含</a:t>
            </a:r>
            <a:r>
              <a:rPr lang="en-US" altLang="zh-TW" dirty="0">
                <a:solidFill>
                  <a:srgbClr val="004A69"/>
                </a:solidFill>
                <a:ea typeface="Microsoft JhengHei UI" panose="020B0604030504040204" pitchFamily="34" charset="-120"/>
              </a:rPr>
              <a:t>P2V</a:t>
            </a:r>
            <a:r>
              <a:rPr lang="zh-TW" altLang="zh-TW" dirty="0">
                <a:solidFill>
                  <a:srgbClr val="004A69"/>
                </a:solidFill>
                <a:ea typeface="Microsoft JhengHei UI" panose="020B0604030504040204" pitchFamily="34" charset="-120"/>
              </a:rPr>
              <a:t>、</a:t>
            </a:r>
            <a:r>
              <a:rPr lang="en-US" altLang="zh-TW" dirty="0">
                <a:solidFill>
                  <a:srgbClr val="004A69"/>
                </a:solidFill>
                <a:ea typeface="Microsoft JhengHei UI" panose="020B0604030504040204" pitchFamily="34" charset="-120"/>
              </a:rPr>
              <a:t>V2V</a:t>
            </a:r>
            <a:r>
              <a:rPr lang="zh-TW" altLang="zh-TW" dirty="0">
                <a:solidFill>
                  <a:srgbClr val="004A69"/>
                </a:solidFill>
                <a:ea typeface="Microsoft JhengHei UI" panose="020B0604030504040204" pitchFamily="34" charset="-120"/>
              </a:rPr>
              <a:t>、</a:t>
            </a:r>
            <a:r>
              <a:rPr lang="en-US" altLang="zh-TW" dirty="0">
                <a:solidFill>
                  <a:srgbClr val="004A69"/>
                </a:solidFill>
                <a:ea typeface="Microsoft JhengHei UI" panose="020B0604030504040204" pitchFamily="34" charset="-120"/>
              </a:rPr>
              <a:t>New Create</a:t>
            </a:r>
            <a:r>
              <a:rPr lang="zh-TW" altLang="zh-TW" dirty="0">
                <a:solidFill>
                  <a:srgbClr val="004A69"/>
                </a:solidFill>
                <a:ea typeface="Microsoft JhengHei UI" panose="020B0604030504040204" pitchFamily="34" charset="-120"/>
              </a:rPr>
              <a:t>合計</a:t>
            </a:r>
            <a:r>
              <a:rPr lang="en-US" altLang="zh-TW" dirty="0">
                <a:solidFill>
                  <a:srgbClr val="004A69"/>
                </a:solidFill>
                <a:ea typeface="Microsoft JhengHei UI" panose="020B0604030504040204" pitchFamily="34" charset="-120"/>
              </a:rPr>
              <a:t>10</a:t>
            </a:r>
            <a:r>
              <a:rPr lang="zh-TW" altLang="en-US" dirty="0">
                <a:solidFill>
                  <a:srgbClr val="004A69"/>
                </a:solidFill>
                <a:ea typeface="Microsoft JhengHei UI" panose="020B0604030504040204" pitchFamily="34" charset="-120"/>
              </a:rPr>
              <a:t>台</a:t>
            </a:r>
            <a:r>
              <a:rPr lang="en-US" altLang="zh-TW" dirty="0">
                <a:solidFill>
                  <a:srgbClr val="004A69"/>
                </a:solidFill>
                <a:ea typeface="Microsoft JhengHei UI" panose="020B0604030504040204" pitchFamily="34" charset="-120"/>
              </a:rPr>
              <a:t>)</a:t>
            </a:r>
            <a:endParaRPr lang="zh-TW" altLang="zh-TW" dirty="0">
              <a:solidFill>
                <a:srgbClr val="004A69"/>
              </a:solidFill>
              <a:ea typeface="Microsoft JhengHei UI" panose="020B0604030504040204" pitchFamily="34" charset="-120"/>
            </a:endParaRPr>
          </a:p>
          <a:p>
            <a:pPr lvl="1"/>
            <a:r>
              <a:rPr lang="en-US" altLang="zh-TW" sz="1600" dirty="0">
                <a:solidFill>
                  <a:srgbClr val="004A69"/>
                </a:solidFill>
                <a:ea typeface="Microsoft JhengHei UI" panose="020B0604030504040204" pitchFamily="34" charset="-120"/>
              </a:rPr>
              <a:t>Desktop</a:t>
            </a:r>
            <a:r>
              <a:rPr lang="zh-TW" altLang="en-US" sz="1600" dirty="0">
                <a:solidFill>
                  <a:srgbClr val="004A69"/>
                </a:solidFill>
                <a:ea typeface="Microsoft JhengHei UI" panose="020B0604030504040204" pitchFamily="34" charset="-120"/>
              </a:rPr>
              <a:t> </a:t>
            </a:r>
            <a:r>
              <a:rPr lang="en-US" altLang="zh-TW" sz="1600" dirty="0">
                <a:solidFill>
                  <a:srgbClr val="004A69"/>
                </a:solidFill>
                <a:ea typeface="Microsoft JhengHei UI" panose="020B0604030504040204" pitchFamily="34" charset="-120"/>
              </a:rPr>
              <a:t>Base</a:t>
            </a:r>
            <a:r>
              <a:rPr lang="zh-TW" altLang="en-US" sz="1600" dirty="0">
                <a:solidFill>
                  <a:srgbClr val="004A69"/>
                </a:solidFill>
                <a:ea typeface="Microsoft JhengHei UI" panose="020B0604030504040204" pitchFamily="34" charset="-120"/>
              </a:rPr>
              <a:t> </a:t>
            </a:r>
            <a:r>
              <a:rPr lang="en-US" altLang="zh-TW" sz="1600" dirty="0">
                <a:solidFill>
                  <a:srgbClr val="004A69"/>
                </a:solidFill>
                <a:ea typeface="Microsoft JhengHei UI" panose="020B0604030504040204" pitchFamily="34" charset="-120"/>
              </a:rPr>
              <a:t>Line (60</a:t>
            </a:r>
            <a:r>
              <a:rPr lang="zh-TW" altLang="en-US" sz="1600" dirty="0">
                <a:solidFill>
                  <a:srgbClr val="004A69"/>
                </a:solidFill>
                <a:ea typeface="Microsoft JhengHei UI" panose="020B0604030504040204" pitchFamily="34" charset="-120"/>
              </a:rPr>
              <a:t>個桌面，約為一間電腦教室）</a:t>
            </a:r>
            <a:endParaRPr lang="en-US" altLang="zh-TW" sz="1600" dirty="0">
              <a:solidFill>
                <a:srgbClr val="004A69"/>
              </a:solidFill>
              <a:ea typeface="Microsoft JhengHei UI" panose="020B0604030504040204" pitchFamily="34" charset="-120"/>
            </a:endParaRPr>
          </a:p>
          <a:p>
            <a:pPr marL="800100" lvl="2" indent="-342900">
              <a:buFont typeface="+mj-lt"/>
              <a:buAutoNum type="arabicPeriod"/>
            </a:pPr>
            <a:r>
              <a:rPr lang="en-US" altLang="zh-TW" dirty="0" err="1">
                <a:solidFill>
                  <a:srgbClr val="004A69"/>
                </a:solidFill>
                <a:ea typeface="Microsoft JhengHei UI" panose="020B0604030504040204" pitchFamily="34" charset="-120"/>
              </a:rPr>
              <a:t>vCenter</a:t>
            </a:r>
            <a:r>
              <a:rPr lang="en-US" altLang="zh-TW" dirty="0">
                <a:solidFill>
                  <a:srgbClr val="004A69"/>
                </a:solidFill>
                <a:ea typeface="Microsoft JhengHei UI" panose="020B0604030504040204" pitchFamily="34" charset="-120"/>
              </a:rPr>
              <a:t> Server 5 Standard </a:t>
            </a:r>
          </a:p>
          <a:p>
            <a:pPr marL="800100" lvl="2" indent="-342900">
              <a:buFont typeface="+mj-lt"/>
              <a:buAutoNum type="arabicPeriod"/>
            </a:pPr>
            <a:r>
              <a:rPr lang="en-US" altLang="zh-TW" dirty="0" err="1">
                <a:solidFill>
                  <a:srgbClr val="004A69"/>
                </a:solidFill>
                <a:ea typeface="Microsoft JhengHei UI" panose="020B0604030504040204" pitchFamily="34" charset="-120"/>
              </a:rPr>
              <a:t>vSphere</a:t>
            </a:r>
            <a:r>
              <a:rPr lang="en-US" altLang="zh-TW" dirty="0">
                <a:solidFill>
                  <a:srgbClr val="004A69"/>
                </a:solidFill>
                <a:ea typeface="Microsoft JhengHei UI" panose="020B0604030504040204" pitchFamily="34" charset="-120"/>
              </a:rPr>
              <a:t> </a:t>
            </a:r>
            <a:r>
              <a:rPr lang="zh-TW" altLang="en-US" dirty="0">
                <a:solidFill>
                  <a:srgbClr val="004A69"/>
                </a:solidFill>
                <a:ea typeface="Microsoft JhengHei UI" panose="020B0604030504040204" pitchFamily="34" charset="-120"/>
              </a:rPr>
              <a:t> </a:t>
            </a:r>
            <a:r>
              <a:rPr lang="en-US" altLang="zh-TW" dirty="0">
                <a:solidFill>
                  <a:srgbClr val="004A69"/>
                </a:solidFill>
                <a:ea typeface="Microsoft JhengHei UI" panose="020B0604030504040204" pitchFamily="34" charset="-120"/>
              </a:rPr>
              <a:t>Enterprise</a:t>
            </a:r>
            <a:r>
              <a:rPr lang="zh-TW" altLang="en-US" dirty="0">
                <a:solidFill>
                  <a:srgbClr val="004A69"/>
                </a:solidFill>
                <a:ea typeface="Microsoft JhengHei UI" panose="020B0604030504040204" pitchFamily="34" charset="-120"/>
              </a:rPr>
              <a:t> </a:t>
            </a:r>
            <a:r>
              <a:rPr lang="en-US" altLang="zh-TW" dirty="0">
                <a:solidFill>
                  <a:srgbClr val="004A69"/>
                </a:solidFill>
                <a:ea typeface="Microsoft JhengHei UI" panose="020B0604030504040204" pitchFamily="34" charset="-120"/>
              </a:rPr>
              <a:t>Plus</a:t>
            </a:r>
          </a:p>
          <a:p>
            <a:pPr marL="800100" lvl="2" indent="-342900">
              <a:buFont typeface="+mj-lt"/>
              <a:buAutoNum type="arabicPeriod"/>
            </a:pPr>
            <a:r>
              <a:rPr lang="en-US" altLang="zh-TW" dirty="0">
                <a:solidFill>
                  <a:srgbClr val="004A69"/>
                </a:solidFill>
                <a:ea typeface="Microsoft JhengHei UI" panose="020B0604030504040204" pitchFamily="34" charset="-120"/>
              </a:rPr>
              <a:t>Server</a:t>
            </a:r>
            <a:r>
              <a:rPr lang="zh-TW" altLang="en-US" dirty="0">
                <a:solidFill>
                  <a:srgbClr val="004A69"/>
                </a:solidFill>
                <a:ea typeface="Microsoft JhengHei UI" panose="020B0604030504040204" pitchFamily="34" charset="-120"/>
              </a:rPr>
              <a:t> </a:t>
            </a:r>
            <a:r>
              <a:rPr lang="en-US" altLang="zh-TW" dirty="0">
                <a:solidFill>
                  <a:srgbClr val="004A69"/>
                </a:solidFill>
                <a:ea typeface="Microsoft JhengHei UI" panose="020B0604030504040204" pitchFamily="34" charset="-120"/>
              </a:rPr>
              <a:t>CP</a:t>
            </a:r>
            <a:r>
              <a:rPr lang="zh-TW" altLang="en-US" dirty="0">
                <a:solidFill>
                  <a:srgbClr val="004A69"/>
                </a:solidFill>
                <a:ea typeface="Microsoft JhengHei UI" panose="020B0604030504040204" pitchFamily="34" charset="-120"/>
              </a:rPr>
              <a:t> </a:t>
            </a:r>
            <a:r>
              <a:rPr lang="en-US" altLang="zh-TW" dirty="0">
                <a:solidFill>
                  <a:srgbClr val="004A69"/>
                </a:solidFill>
                <a:ea typeface="Microsoft JhengHei UI" panose="020B0604030504040204" pitchFamily="34" charset="-120"/>
              </a:rPr>
              <a:t>Sizing +</a:t>
            </a:r>
            <a:r>
              <a:rPr lang="zh-TW" altLang="zh-TW" dirty="0">
                <a:solidFill>
                  <a:srgbClr val="004A69"/>
                </a:solidFill>
                <a:ea typeface="Microsoft JhengHei UI" panose="020B0604030504040204" pitchFamily="34" charset="-120"/>
              </a:rPr>
              <a:t>建置</a:t>
            </a:r>
            <a:r>
              <a:rPr lang="en-US" altLang="zh-TW" dirty="0">
                <a:solidFill>
                  <a:srgbClr val="004A69"/>
                </a:solidFill>
                <a:ea typeface="Microsoft JhengHei UI" panose="020B0604030504040204" pitchFamily="34" charset="-120"/>
              </a:rPr>
              <a:t>10</a:t>
            </a:r>
            <a:r>
              <a:rPr lang="zh-TW" altLang="zh-TW" dirty="0">
                <a:solidFill>
                  <a:srgbClr val="004A69"/>
                </a:solidFill>
                <a:ea typeface="Microsoft JhengHei UI" panose="020B0604030504040204" pitchFamily="34" charset="-120"/>
              </a:rPr>
              <a:t>台</a:t>
            </a:r>
            <a:r>
              <a:rPr lang="en-US" altLang="zh-TW" dirty="0">
                <a:solidFill>
                  <a:srgbClr val="004A69"/>
                </a:solidFill>
                <a:ea typeface="Microsoft JhengHei UI" panose="020B0604030504040204" pitchFamily="34" charset="-120"/>
              </a:rPr>
              <a:t>Guest O.S.(</a:t>
            </a:r>
            <a:r>
              <a:rPr lang="zh-TW" altLang="en-US" dirty="0">
                <a:solidFill>
                  <a:srgbClr val="004A69"/>
                </a:solidFill>
                <a:ea typeface="Microsoft JhengHei UI" panose="020B0604030504040204" pitchFamily="34" charset="-120"/>
              </a:rPr>
              <a:t> 含</a:t>
            </a:r>
            <a:r>
              <a:rPr lang="en-US" altLang="zh-TW" dirty="0">
                <a:solidFill>
                  <a:srgbClr val="004A69"/>
                </a:solidFill>
                <a:ea typeface="Microsoft JhengHei UI" panose="020B0604030504040204" pitchFamily="34" charset="-120"/>
              </a:rPr>
              <a:t>P2V</a:t>
            </a:r>
            <a:r>
              <a:rPr lang="zh-TW" altLang="zh-TW" dirty="0">
                <a:solidFill>
                  <a:srgbClr val="004A69"/>
                </a:solidFill>
                <a:ea typeface="Microsoft JhengHei UI" panose="020B0604030504040204" pitchFamily="34" charset="-120"/>
              </a:rPr>
              <a:t>、</a:t>
            </a:r>
            <a:r>
              <a:rPr lang="en-US" altLang="zh-TW" dirty="0">
                <a:solidFill>
                  <a:srgbClr val="004A69"/>
                </a:solidFill>
                <a:ea typeface="Microsoft JhengHei UI" panose="020B0604030504040204" pitchFamily="34" charset="-120"/>
              </a:rPr>
              <a:t>V2V</a:t>
            </a:r>
            <a:r>
              <a:rPr lang="zh-TW" altLang="zh-TW" dirty="0">
                <a:solidFill>
                  <a:srgbClr val="004A69"/>
                </a:solidFill>
                <a:ea typeface="Microsoft JhengHei UI" panose="020B0604030504040204" pitchFamily="34" charset="-120"/>
              </a:rPr>
              <a:t>、</a:t>
            </a:r>
            <a:r>
              <a:rPr lang="en-US" altLang="zh-TW" dirty="0">
                <a:solidFill>
                  <a:srgbClr val="004A69"/>
                </a:solidFill>
                <a:ea typeface="Microsoft JhengHei UI" panose="020B0604030504040204" pitchFamily="34" charset="-120"/>
              </a:rPr>
              <a:t>New Create</a:t>
            </a:r>
            <a:r>
              <a:rPr lang="zh-TW" altLang="zh-TW" dirty="0">
                <a:solidFill>
                  <a:srgbClr val="004A69"/>
                </a:solidFill>
                <a:ea typeface="Microsoft JhengHei UI" panose="020B0604030504040204" pitchFamily="34" charset="-120"/>
              </a:rPr>
              <a:t>合計</a:t>
            </a:r>
            <a:r>
              <a:rPr lang="en-US" altLang="zh-TW" dirty="0">
                <a:solidFill>
                  <a:srgbClr val="004A69"/>
                </a:solidFill>
                <a:ea typeface="Microsoft JhengHei UI" panose="020B0604030504040204" pitchFamily="34" charset="-120"/>
              </a:rPr>
              <a:t>10</a:t>
            </a:r>
            <a:r>
              <a:rPr lang="zh-TW" altLang="en-US" dirty="0">
                <a:solidFill>
                  <a:srgbClr val="004A69"/>
                </a:solidFill>
                <a:ea typeface="Microsoft JhengHei UI" panose="020B0604030504040204" pitchFamily="34" charset="-120"/>
              </a:rPr>
              <a:t>台</a:t>
            </a:r>
            <a:r>
              <a:rPr lang="en-US" altLang="zh-TW" dirty="0">
                <a:solidFill>
                  <a:srgbClr val="004A69"/>
                </a:solidFill>
                <a:ea typeface="Microsoft JhengHei UI" panose="020B0604030504040204" pitchFamily="34" charset="-120"/>
              </a:rPr>
              <a:t>)</a:t>
            </a:r>
          </a:p>
          <a:p>
            <a:pPr marL="800100" lvl="2" indent="-342900">
              <a:buFont typeface="+mj-lt"/>
              <a:buAutoNum type="arabicPeriod"/>
            </a:pPr>
            <a:r>
              <a:rPr lang="en-US" altLang="zh-TW" dirty="0" err="1" smtClean="0">
                <a:solidFill>
                  <a:srgbClr val="004A69"/>
                </a:solidFill>
                <a:ea typeface="Microsoft JhengHei UI" panose="020B0604030504040204" pitchFamily="34" charset="-120"/>
              </a:rPr>
              <a:t>Horizion</a:t>
            </a:r>
            <a:r>
              <a:rPr lang="zh-TW" altLang="en-US" dirty="0" smtClean="0">
                <a:solidFill>
                  <a:srgbClr val="004A69"/>
                </a:solidFill>
                <a:ea typeface="Microsoft JhengHei UI" panose="020B0604030504040204" pitchFamily="34" charset="-120"/>
              </a:rPr>
              <a:t> </a:t>
            </a:r>
            <a:r>
              <a:rPr lang="en-US" altLang="zh-TW" dirty="0">
                <a:solidFill>
                  <a:srgbClr val="004A69"/>
                </a:solidFill>
                <a:ea typeface="Microsoft JhengHei UI" panose="020B0604030504040204" pitchFamily="34" charset="-120"/>
              </a:rPr>
              <a:t>View</a:t>
            </a:r>
            <a:r>
              <a:rPr lang="zh-TW" altLang="en-US" dirty="0">
                <a:solidFill>
                  <a:srgbClr val="004A69"/>
                </a:solidFill>
                <a:ea typeface="Microsoft JhengHei UI" panose="020B0604030504040204" pitchFamily="34" charset="-120"/>
              </a:rPr>
              <a:t> </a:t>
            </a:r>
            <a:r>
              <a:rPr lang="en-US" altLang="zh-TW" dirty="0" err="1">
                <a:solidFill>
                  <a:srgbClr val="004A69"/>
                </a:solidFill>
                <a:ea typeface="Microsoft JhengHei UI" panose="020B0604030504040204" pitchFamily="34" charset="-120"/>
              </a:rPr>
              <a:t>ThinApp</a:t>
            </a:r>
            <a:r>
              <a:rPr lang="zh-TW" altLang="en-US" dirty="0">
                <a:solidFill>
                  <a:srgbClr val="004A69"/>
                </a:solidFill>
                <a:ea typeface="Microsoft JhengHei UI" panose="020B0604030504040204" pitchFamily="34" charset="-120"/>
              </a:rPr>
              <a:t> 打包</a:t>
            </a:r>
            <a:r>
              <a:rPr lang="en-US" altLang="zh-TW" dirty="0">
                <a:solidFill>
                  <a:srgbClr val="004A69"/>
                </a:solidFill>
                <a:ea typeface="Microsoft JhengHei UI" panose="020B0604030504040204" pitchFamily="34" charset="-120"/>
              </a:rPr>
              <a:t>10</a:t>
            </a:r>
            <a:r>
              <a:rPr lang="zh-TW" altLang="en-US" dirty="0">
                <a:solidFill>
                  <a:srgbClr val="004A69"/>
                </a:solidFill>
                <a:ea typeface="Microsoft JhengHei UI" panose="020B0604030504040204" pitchFamily="34" charset="-120"/>
              </a:rPr>
              <a:t>套</a:t>
            </a:r>
            <a:r>
              <a:rPr lang="en-US" altLang="zh-TW" dirty="0">
                <a:solidFill>
                  <a:srgbClr val="004A69"/>
                </a:solidFill>
                <a:ea typeface="Microsoft JhengHei UI" panose="020B0604030504040204" pitchFamily="34" charset="-120"/>
              </a:rPr>
              <a:t>+</a:t>
            </a:r>
            <a:r>
              <a:rPr lang="zh-TW" altLang="en-US" dirty="0">
                <a:solidFill>
                  <a:srgbClr val="004A69"/>
                </a:solidFill>
                <a:ea typeface="Microsoft JhengHei UI" panose="020B0604030504040204" pitchFamily="34" charset="-120"/>
              </a:rPr>
              <a:t>建置</a:t>
            </a:r>
            <a:r>
              <a:rPr lang="en-US" altLang="zh-TW" dirty="0">
                <a:solidFill>
                  <a:srgbClr val="004A69"/>
                </a:solidFill>
                <a:ea typeface="Microsoft JhengHei UI" panose="020B0604030504040204" pitchFamily="34" charset="-120"/>
              </a:rPr>
              <a:t>60</a:t>
            </a:r>
            <a:r>
              <a:rPr lang="zh-TW" altLang="en-US" dirty="0">
                <a:solidFill>
                  <a:srgbClr val="004A69"/>
                </a:solidFill>
                <a:ea typeface="Microsoft JhengHei UI" panose="020B0604030504040204" pitchFamily="34" charset="-120"/>
              </a:rPr>
              <a:t>個 </a:t>
            </a:r>
            <a:r>
              <a:rPr lang="en-US" altLang="zh-TW" dirty="0">
                <a:solidFill>
                  <a:srgbClr val="004A69"/>
                </a:solidFill>
                <a:ea typeface="Microsoft JhengHei UI" panose="020B0604030504040204" pitchFamily="34" charset="-120"/>
              </a:rPr>
              <a:t>virtual</a:t>
            </a:r>
            <a:r>
              <a:rPr lang="zh-TW" altLang="en-US" dirty="0">
                <a:solidFill>
                  <a:srgbClr val="004A69"/>
                </a:solidFill>
                <a:ea typeface="Microsoft JhengHei UI" panose="020B0604030504040204" pitchFamily="34" charset="-120"/>
              </a:rPr>
              <a:t> </a:t>
            </a:r>
            <a:r>
              <a:rPr lang="en-US" altLang="zh-TW" dirty="0" smtClean="0">
                <a:solidFill>
                  <a:srgbClr val="004A69"/>
                </a:solidFill>
                <a:ea typeface="Microsoft JhengHei UI" panose="020B0604030504040204" pitchFamily="34" charset="-120"/>
              </a:rPr>
              <a:t>Desktop</a:t>
            </a:r>
          </a:p>
          <a:p>
            <a:pPr marL="571500" lvl="1" indent="-342900"/>
            <a:endParaRPr lang="en-US" altLang="zh-TW" sz="1600" dirty="0">
              <a:solidFill>
                <a:srgbClr val="004A69"/>
              </a:solidFill>
              <a:ea typeface="Microsoft JhengHei UI" panose="020B0604030504040204" pitchFamily="34" charset="-120"/>
            </a:endParaRPr>
          </a:p>
          <a:p>
            <a:r>
              <a:rPr lang="zh-TW" altLang="en-US" sz="1600" dirty="0">
                <a:solidFill>
                  <a:srgbClr val="FF0000"/>
                </a:solidFill>
                <a:ea typeface="Microsoft JhengHei UI" panose="020B0604030504040204" pitchFamily="34" charset="-120"/>
              </a:rPr>
              <a:t>備註</a:t>
            </a:r>
            <a:r>
              <a:rPr lang="en-US" altLang="zh-TW" sz="1600" dirty="0" smtClean="0">
                <a:solidFill>
                  <a:srgbClr val="FF0000"/>
                </a:solidFill>
                <a:ea typeface="Microsoft JhengHei UI" panose="020B0604030504040204" pitchFamily="34" charset="-120"/>
              </a:rPr>
              <a:t>:</a:t>
            </a:r>
            <a:r>
              <a:rPr lang="zh-TW" altLang="zh-TW" sz="1600" dirty="0" smtClean="0">
                <a:solidFill>
                  <a:srgbClr val="FF0000"/>
                </a:solidFill>
                <a:ea typeface="Microsoft JhengHei UI" panose="020B0604030504040204" pitchFamily="34" charset="-120"/>
              </a:rPr>
              <a:t>不包含</a:t>
            </a:r>
            <a:r>
              <a:rPr lang="zh-TW" altLang="zh-TW" sz="1600" dirty="0">
                <a:solidFill>
                  <a:srgbClr val="FF0000"/>
                </a:solidFill>
                <a:ea typeface="Microsoft JhengHei UI" panose="020B0604030504040204" pitchFamily="34" charset="-120"/>
              </a:rPr>
              <a:t>非校園授權以外的軟硬體建置</a:t>
            </a:r>
            <a:endParaRPr lang="en-US" altLang="zh-TW" sz="1600" dirty="0">
              <a:solidFill>
                <a:srgbClr val="FF0000"/>
              </a:solidFill>
              <a:ea typeface="Microsoft JhengHei U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600" dirty="0">
                <a:ea typeface="Microsoft JhengHei UI" panose="020B0604030504040204" pitchFamily="34" charset="-120"/>
              </a:rPr>
              <a:t>             </a:t>
            </a:r>
            <a:r>
              <a:rPr lang="en-US" altLang="zh-TW" sz="1600" dirty="0" smtClean="0">
                <a:ea typeface="Microsoft JhengHei UI" panose="020B0604030504040204" pitchFamily="34" charset="-120"/>
              </a:rPr>
              <a:t>              </a:t>
            </a:r>
            <a:r>
              <a:rPr lang="zh-TW" altLang="en-US" sz="1600" dirty="0" smtClean="0">
                <a:ea typeface="Microsoft JhengHei UI" panose="020B0604030504040204" pitchFamily="34" charset="-120"/>
              </a:rPr>
              <a:t> </a:t>
            </a:r>
            <a:r>
              <a:rPr lang="zh-TW" altLang="zh-TW" sz="1600" dirty="0">
                <a:ea typeface="Microsoft JhengHei UI" panose="020B0604030504040204" pitchFamily="34" charset="-120"/>
              </a:rPr>
              <a:t>如：</a:t>
            </a:r>
            <a:r>
              <a:rPr lang="en-US" altLang="zh-TW" sz="1600" dirty="0">
                <a:ea typeface="Microsoft JhengHei UI" panose="020B0604030504040204" pitchFamily="34" charset="-120"/>
                <a:sym typeface="Wingdings"/>
              </a:rPr>
              <a:t></a:t>
            </a:r>
            <a:r>
              <a:rPr lang="en-US" altLang="zh-TW" sz="1600" dirty="0">
                <a:ea typeface="Microsoft JhengHei UI" panose="020B0604030504040204" pitchFamily="34" charset="-120"/>
              </a:rPr>
              <a:t>AD&amp;LDAP</a:t>
            </a:r>
            <a:r>
              <a:rPr lang="zh-TW" altLang="zh-TW" sz="1600" dirty="0">
                <a:ea typeface="Microsoft JhengHei UI" panose="020B0604030504040204" pitchFamily="34" charset="-120"/>
              </a:rPr>
              <a:t>建置</a:t>
            </a:r>
            <a:r>
              <a:rPr lang="en-US" altLang="zh-TW" sz="1600" dirty="0">
                <a:ea typeface="Microsoft JhengHei UI" panose="020B0604030504040204" pitchFamily="34" charset="-120"/>
              </a:rPr>
              <a:t>/</a:t>
            </a:r>
            <a:r>
              <a:rPr lang="zh-TW" altLang="zh-TW" sz="1600" dirty="0">
                <a:ea typeface="Microsoft JhengHei UI" panose="020B0604030504040204" pitchFamily="34" charset="-120"/>
              </a:rPr>
              <a:t>移轉</a:t>
            </a:r>
            <a:r>
              <a:rPr lang="en-US" altLang="zh-TW" sz="1600" dirty="0">
                <a:ea typeface="Microsoft JhengHei UI" panose="020B0604030504040204" pitchFamily="34" charset="-120"/>
              </a:rPr>
              <a:t>   </a:t>
            </a:r>
            <a:r>
              <a:rPr lang="en-US" altLang="zh-TW" sz="1600" dirty="0">
                <a:ea typeface="Microsoft JhengHei UI" panose="020B0604030504040204" pitchFamily="34" charset="-120"/>
                <a:sym typeface="Wingdings"/>
              </a:rPr>
              <a:t></a:t>
            </a:r>
            <a:r>
              <a:rPr lang="zh-TW" altLang="zh-TW" sz="1600" dirty="0" smtClean="0">
                <a:ea typeface="Microsoft JhengHei UI" panose="020B0604030504040204" pitchFamily="34" charset="-120"/>
              </a:rPr>
              <a:t>硬體設備建置</a:t>
            </a:r>
            <a:endParaRPr lang="en-US" sz="1600" dirty="0">
              <a:ea typeface="Microsoft JhengHei UI" panose="020B0604030504040204" pitchFamily="34" charset="-12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>
                <a:ea typeface="Microsoft JhengHei UI" panose="020B0604030504040204" pitchFamily="34" charset="-120"/>
              </a:rPr>
              <a:t>6</a:t>
            </a:fld>
            <a:endParaRPr lang="en-US"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10119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ea typeface="Microsoft JhengHei UI" panose="020B0604030504040204" pitchFamily="34" charset="-120"/>
              </a:rPr>
              <a:t>Optional </a:t>
            </a:r>
            <a:r>
              <a:rPr lang="zh-TW" altLang="en-US" dirty="0" smtClean="0">
                <a:latin typeface="+mn-lt"/>
                <a:ea typeface="Microsoft JhengHei UI" panose="020B0604030504040204" pitchFamily="34" charset="-120"/>
              </a:rPr>
              <a:t>可加價購</a:t>
            </a:r>
            <a:r>
              <a:rPr lang="en-US" altLang="zh-TW" dirty="0" smtClean="0">
                <a:latin typeface="+mn-lt"/>
                <a:ea typeface="Microsoft JhengHei UI" panose="020B0604030504040204" pitchFamily="34" charset="-120"/>
              </a:rPr>
              <a:t> – </a:t>
            </a:r>
            <a:r>
              <a:rPr lang="zh-TW" altLang="en-US" dirty="0" smtClean="0">
                <a:latin typeface="+mn-lt"/>
                <a:ea typeface="Microsoft JhengHei UI" panose="020B0604030504040204" pitchFamily="34" charset="-120"/>
              </a:rPr>
              <a:t>可享方案合購優惠價</a:t>
            </a:r>
            <a:endParaRPr lang="en-US" dirty="0">
              <a:latin typeface="+mn-lt"/>
              <a:ea typeface="Microsoft JhengHei U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962400"/>
          </a:xfrm>
        </p:spPr>
        <p:txBody>
          <a:bodyPr/>
          <a:lstStyle/>
          <a:p>
            <a:pPr marL="228600"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004A69"/>
                </a:solidFill>
                <a:ea typeface="Microsoft JhengHei UI" panose="020B0604030504040204" pitchFamily="34" charset="-120"/>
              </a:rPr>
              <a:t>可加購</a:t>
            </a:r>
            <a:r>
              <a:rPr lang="en-US" altLang="zh-TW" b="1" dirty="0">
                <a:solidFill>
                  <a:srgbClr val="004A69"/>
                </a:solidFill>
                <a:ea typeface="Microsoft JhengHei UI" panose="020B0604030504040204" pitchFamily="34" charset="-120"/>
              </a:rPr>
              <a:t> VMware Networking</a:t>
            </a:r>
            <a:r>
              <a:rPr lang="zh-TW" altLang="en-US" b="1" dirty="0">
                <a:solidFill>
                  <a:srgbClr val="004A69"/>
                </a:solidFill>
                <a:ea typeface="Microsoft JhengHei UI" panose="020B0604030504040204" pitchFamily="34" charset="-120"/>
              </a:rPr>
              <a:t>產品：</a:t>
            </a:r>
            <a:r>
              <a:rPr lang="en-US" b="1" dirty="0">
                <a:solidFill>
                  <a:srgbClr val="004A69"/>
                </a:solidFill>
                <a:ea typeface="Microsoft JhengHei UI" panose="020B0604030504040204" pitchFamily="34" charset="-120"/>
              </a:rPr>
              <a:t>Academic VMware NSX for </a:t>
            </a:r>
            <a:r>
              <a:rPr lang="en-US" b="1" dirty="0" err="1">
                <a:solidFill>
                  <a:srgbClr val="004A69"/>
                </a:solidFill>
                <a:ea typeface="Microsoft JhengHei UI" panose="020B0604030504040204" pitchFamily="34" charset="-120"/>
              </a:rPr>
              <a:t>vSphere</a:t>
            </a:r>
            <a:r>
              <a:rPr lang="en-US" b="1" dirty="0">
                <a:solidFill>
                  <a:srgbClr val="004A69"/>
                </a:solidFill>
                <a:ea typeface="Microsoft JhengHei UI" panose="020B0604030504040204" pitchFamily="34" charset="-120"/>
              </a:rPr>
              <a:t> - </a:t>
            </a:r>
            <a:r>
              <a:rPr lang="en-US" b="1" dirty="0" err="1">
                <a:solidFill>
                  <a:srgbClr val="004A69"/>
                </a:solidFill>
                <a:ea typeface="Microsoft JhengHei UI" panose="020B0604030504040204" pitchFamily="34" charset="-120"/>
              </a:rPr>
              <a:t>vCloud</a:t>
            </a:r>
            <a:r>
              <a:rPr lang="en-US" b="1" dirty="0">
                <a:solidFill>
                  <a:srgbClr val="004A69"/>
                </a:solidFill>
                <a:ea typeface="Microsoft JhengHei UI" panose="020B0604030504040204" pitchFamily="34" charset="-120"/>
              </a:rPr>
              <a:t> Suite Add-on 6 CPUs</a:t>
            </a:r>
            <a:endParaRPr lang="en-US" altLang="zh-TW" b="1" dirty="0">
              <a:solidFill>
                <a:srgbClr val="004A69"/>
              </a:solidFill>
              <a:ea typeface="Microsoft JhengHei UI" panose="020B0604030504040204" pitchFamily="34" charset="-120"/>
            </a:endParaRPr>
          </a:p>
          <a:p>
            <a:pPr marL="228600"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rgbClr val="004A69"/>
                </a:solidFill>
                <a:ea typeface="Microsoft JhengHei UI" panose="020B0604030504040204" pitchFamily="34" charset="-120"/>
              </a:rPr>
              <a:t>並含經銷商基本</a:t>
            </a:r>
            <a:r>
              <a:rPr lang="en-US" altLang="zh-TW" dirty="0" smtClean="0">
                <a:solidFill>
                  <a:srgbClr val="004A69"/>
                </a:solidFill>
                <a:ea typeface="Microsoft JhengHei UI" panose="020B0604030504040204" pitchFamily="34" charset="-120"/>
              </a:rPr>
              <a:t>NSX</a:t>
            </a:r>
            <a:r>
              <a:rPr lang="zh-TW" altLang="en-US" dirty="0" smtClean="0">
                <a:solidFill>
                  <a:srgbClr val="004A69"/>
                </a:solidFill>
                <a:ea typeface="Microsoft JhengHei UI" panose="020B0604030504040204" pitchFamily="34" charset="-120"/>
              </a:rPr>
              <a:t>安裝</a:t>
            </a:r>
            <a:r>
              <a:rPr lang="zh-TW" altLang="en-US" dirty="0">
                <a:solidFill>
                  <a:srgbClr val="004A69"/>
                </a:solidFill>
                <a:ea typeface="Microsoft JhengHei UI" panose="020B0604030504040204" pitchFamily="34" charset="-120"/>
              </a:rPr>
              <a:t>服務</a:t>
            </a:r>
            <a:r>
              <a:rPr lang="zh-TW" altLang="en-US" dirty="0" smtClean="0">
                <a:solidFill>
                  <a:srgbClr val="004A69"/>
                </a:solidFill>
                <a:ea typeface="Microsoft JhengHei UI" panose="020B0604030504040204" pitchFamily="34" charset="-120"/>
              </a:rPr>
              <a:t>：</a:t>
            </a:r>
            <a:endParaRPr lang="zh-TW" altLang="zh-TW" dirty="0">
              <a:solidFill>
                <a:srgbClr val="004A69"/>
              </a:solidFill>
              <a:ea typeface="Microsoft JhengHei UI" panose="020B0604030504040204" pitchFamily="34" charset="-120"/>
              <a:cs typeface="Lucida Grande"/>
            </a:endParaRPr>
          </a:p>
          <a:p>
            <a:r>
              <a:rPr lang="en-US" altLang="zh-TW" sz="1800" dirty="0">
                <a:solidFill>
                  <a:srgbClr val="004A69"/>
                </a:solidFill>
                <a:ea typeface="Microsoft JhengHei UI" panose="020B0604030504040204" pitchFamily="34" charset="-120"/>
              </a:rPr>
              <a:t>Phone/email support provided by VMware</a:t>
            </a:r>
            <a:r>
              <a:rPr lang="zh-TW" altLang="en-US" sz="1800" dirty="0">
                <a:solidFill>
                  <a:srgbClr val="004A69"/>
                </a:solidFill>
                <a:ea typeface="Microsoft JhengHei UI" panose="020B0604030504040204" pitchFamily="34" charset="-120"/>
              </a:rPr>
              <a:t> </a:t>
            </a:r>
            <a:r>
              <a:rPr lang="en-US" altLang="zh-TW" sz="1800" dirty="0">
                <a:solidFill>
                  <a:srgbClr val="004A69"/>
                </a:solidFill>
                <a:ea typeface="Microsoft JhengHei UI" panose="020B0604030504040204" pitchFamily="34" charset="-120"/>
              </a:rPr>
              <a:t>7*24</a:t>
            </a:r>
            <a:endParaRPr lang="en-US" altLang="zh-TW" sz="1800" b="1" dirty="0">
              <a:ea typeface="Microsoft JhengHei UI" panose="020B0604030504040204" pitchFamily="34" charset="-12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>
                <a:ea typeface="Microsoft JhengHei UI" panose="020B0604030504040204" pitchFamily="34" charset="-120"/>
              </a:rPr>
              <a:t>7</a:t>
            </a:fld>
            <a:endParaRPr lang="en-US"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4667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431800"/>
          </a:xfrm>
        </p:spPr>
        <p:txBody>
          <a:bodyPr/>
          <a:lstStyle/>
          <a:p>
            <a:r>
              <a:rPr lang="en-US" sz="2400" dirty="0" smtClean="0">
                <a:latin typeface="+mn-lt"/>
                <a:ea typeface="Microsoft JhengHei UI" panose="020B0604030504040204" pitchFamily="34" charset="-120"/>
              </a:rPr>
              <a:t>V</a:t>
            </a:r>
            <a:r>
              <a:rPr lang="en-US" altLang="zh-TW" sz="2400" dirty="0" smtClean="0">
                <a:latin typeface="+mn-lt"/>
                <a:ea typeface="Microsoft JhengHei UI" panose="020B0604030504040204" pitchFamily="34" charset="-120"/>
              </a:rPr>
              <a:t>M</a:t>
            </a:r>
            <a:r>
              <a:rPr lang="en-US" sz="2400" dirty="0" smtClean="0">
                <a:latin typeface="+mn-lt"/>
                <a:ea typeface="Microsoft JhengHei UI" panose="020B0604030504040204" pitchFamily="34" charset="-120"/>
              </a:rPr>
              <a:t>ware Academy Program-VMware </a:t>
            </a:r>
            <a:r>
              <a:rPr lang="zh-TW" altLang="en-US" sz="2400" dirty="0" smtClean="0">
                <a:latin typeface="+mn-lt"/>
                <a:ea typeface="Microsoft JhengHei UI" panose="020B0604030504040204" pitchFamily="34" charset="-120"/>
              </a:rPr>
              <a:t>雲端學術計畫</a:t>
            </a:r>
            <a:endParaRPr lang="en-US" sz="2400" dirty="0">
              <a:latin typeface="+mn-lt"/>
              <a:ea typeface="Microsoft JhengHei UI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-3600881" y="6202305"/>
            <a:ext cx="4572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sz="900" dirty="0">
              <a:ea typeface="Microsoft JhengHei UI" panose="020B0604030504040204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685800"/>
            <a:ext cx="80772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ts val="550"/>
              </a:spcBef>
              <a:spcAft>
                <a:spcPct val="0"/>
              </a:spcAft>
              <a:buClr>
                <a:srgbClr val="FD0000"/>
              </a:buClr>
              <a:buSzPct val="85000"/>
              <a:tabLst>
                <a:tab pos="222250" algn="l"/>
                <a:tab pos="679450" algn="l"/>
                <a:tab pos="1136650" algn="l"/>
                <a:tab pos="1593850" algn="l"/>
                <a:tab pos="2051050" algn="l"/>
                <a:tab pos="2508250" algn="l"/>
                <a:tab pos="2965450" algn="l"/>
                <a:tab pos="3422650" algn="l"/>
                <a:tab pos="3879850" algn="l"/>
                <a:tab pos="4337050" algn="l"/>
                <a:tab pos="4794250" algn="l"/>
                <a:tab pos="5251450" algn="l"/>
                <a:tab pos="5708650" algn="l"/>
                <a:tab pos="6165850" algn="l"/>
                <a:tab pos="6623050" algn="l"/>
                <a:tab pos="7080250" algn="l"/>
                <a:tab pos="7537450" algn="l"/>
                <a:tab pos="7994650" algn="l"/>
                <a:tab pos="8451850" algn="l"/>
                <a:tab pos="8909050" algn="l"/>
                <a:tab pos="9366250" algn="l"/>
              </a:tabLst>
              <a:defRPr/>
            </a:pPr>
            <a:r>
              <a:rPr lang="en-US" altLang="zh-TW" sz="2000" b="1" dirty="0" smtClean="0">
                <a:solidFill>
                  <a:srgbClr val="000000"/>
                </a:solidFill>
                <a:ea typeface="Microsoft JhengHei UI" panose="020B0604030504040204" pitchFamily="34" charset="-120"/>
              </a:rPr>
              <a:t>	 </a:t>
            </a:r>
            <a:r>
              <a:rPr lang="zh-TW" altLang="en-US" sz="2000" b="1" dirty="0" smtClean="0">
                <a:solidFill>
                  <a:srgbClr val="000000"/>
                </a:solidFill>
                <a:ea typeface="Microsoft JhengHei UI" panose="020B0604030504040204" pitchFamily="34" charset="-120"/>
              </a:rPr>
              <a:t>免費參加</a:t>
            </a:r>
            <a:r>
              <a:rPr lang="en-US" altLang="zh-TW" sz="2000" b="1" dirty="0" smtClean="0">
                <a:solidFill>
                  <a:srgbClr val="000000"/>
                </a:solidFill>
                <a:ea typeface="Microsoft JhengHei UI" panose="020B0604030504040204" pitchFamily="34" charset="-120"/>
              </a:rPr>
              <a:t>『VMware Academy Program – VMware</a:t>
            </a:r>
            <a:r>
              <a:rPr lang="zh-TW" altLang="en-US" sz="2000" b="1" dirty="0" smtClean="0">
                <a:solidFill>
                  <a:srgbClr val="000000"/>
                </a:solidFill>
                <a:ea typeface="Microsoft JhengHei UI" panose="020B0604030504040204" pitchFamily="34" charset="-120"/>
              </a:rPr>
              <a:t>雲端學術計畫</a:t>
            </a:r>
            <a:endParaRPr lang="en-US" altLang="zh-TW" sz="2000" b="1" dirty="0" smtClean="0">
              <a:ea typeface="Microsoft JhengHei UI" panose="020B0604030504040204" pitchFamily="34" charset="-120"/>
            </a:endParaRPr>
          </a:p>
          <a:p>
            <a:pPr marL="914400" lvl="1" indent="-457200" defTabSz="457200">
              <a:spcBef>
                <a:spcPts val="550"/>
              </a:spcBef>
              <a:spcAft>
                <a:spcPct val="0"/>
              </a:spcAft>
              <a:buClr>
                <a:srgbClr val="FD0000"/>
              </a:buClr>
              <a:buSzPct val="85000"/>
              <a:buFont typeface="+mj-lt"/>
              <a:buAutoNum type="arabicPeriod"/>
              <a:tabLst>
                <a:tab pos="222250" algn="l"/>
                <a:tab pos="679450" algn="l"/>
                <a:tab pos="1136650" algn="l"/>
                <a:tab pos="1593850" algn="l"/>
                <a:tab pos="2051050" algn="l"/>
                <a:tab pos="2508250" algn="l"/>
                <a:tab pos="2965450" algn="l"/>
                <a:tab pos="3422650" algn="l"/>
                <a:tab pos="3879850" algn="l"/>
                <a:tab pos="4337050" algn="l"/>
                <a:tab pos="4794250" algn="l"/>
                <a:tab pos="5251450" algn="l"/>
                <a:tab pos="5708650" algn="l"/>
                <a:tab pos="6165850" algn="l"/>
                <a:tab pos="6623050" algn="l"/>
                <a:tab pos="7080250" algn="l"/>
                <a:tab pos="7537450" algn="l"/>
                <a:tab pos="7994650" algn="l"/>
                <a:tab pos="8451850" algn="l"/>
                <a:tab pos="8909050" algn="l"/>
                <a:tab pos="9366250" algn="l"/>
              </a:tabLst>
              <a:defRPr/>
            </a:pPr>
            <a:r>
              <a:rPr lang="zh-TW" altLang="en-US" sz="1800" b="1" dirty="0" smtClean="0">
                <a:solidFill>
                  <a:srgbClr val="FF0000"/>
                </a:solidFill>
                <a:ea typeface="Microsoft JhengHei UI" panose="020B0604030504040204" pitchFamily="34" charset="-120"/>
              </a:rPr>
              <a:t>可加購：授課講師培訓課程每人優惠價</a:t>
            </a:r>
            <a:r>
              <a:rPr lang="en-US" altLang="zh-TW" sz="1800" b="1" dirty="0" smtClean="0">
                <a:solidFill>
                  <a:srgbClr val="FF0000"/>
                </a:solidFill>
                <a:ea typeface="Microsoft JhengHei UI" panose="020B0604030504040204" pitchFamily="34" charset="-120"/>
              </a:rPr>
              <a:t>NT$50,000</a:t>
            </a:r>
            <a:r>
              <a:rPr lang="en-US" altLang="zh-TW" b="1" dirty="0" smtClean="0">
                <a:solidFill>
                  <a:srgbClr val="FF0000"/>
                </a:solidFill>
                <a:ea typeface="Microsoft JhengHei UI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ea typeface="Microsoft JhengHei UI" panose="020B0604030504040204" pitchFamily="34" charset="-120"/>
              </a:rPr>
              <a:t>原價</a:t>
            </a:r>
            <a:r>
              <a:rPr lang="en-US" altLang="zh-TW" b="1" dirty="0">
                <a:solidFill>
                  <a:srgbClr val="FF0000"/>
                </a:solidFill>
                <a:ea typeface="Microsoft JhengHei UI" panose="020B0604030504040204" pitchFamily="34" charset="-120"/>
              </a:rPr>
              <a:t>NT</a:t>
            </a:r>
            <a:r>
              <a:rPr lang="en-US" altLang="zh-TW" b="1" dirty="0" smtClean="0">
                <a:solidFill>
                  <a:srgbClr val="FF0000"/>
                </a:solidFill>
                <a:ea typeface="Microsoft JhengHei UI" panose="020B0604030504040204" pitchFamily="34" charset="-120"/>
              </a:rPr>
              <a:t>$69,900</a:t>
            </a:r>
            <a:r>
              <a:rPr lang="zh-TW" altLang="en-US" b="1" dirty="0" smtClean="0">
                <a:solidFill>
                  <a:srgbClr val="FF0000"/>
                </a:solidFill>
                <a:ea typeface="Microsoft JhengHei UI" panose="020B0604030504040204" pitchFamily="34" charset="-120"/>
              </a:rPr>
              <a:t>元</a:t>
            </a:r>
            <a:r>
              <a:rPr lang="en-US" altLang="zh-TW" b="1" dirty="0">
                <a:solidFill>
                  <a:srgbClr val="FF0000"/>
                </a:solidFill>
                <a:ea typeface="Microsoft JhengHei UI" panose="020B0604030504040204" pitchFamily="34" charset="-120"/>
              </a:rPr>
              <a:t>)</a:t>
            </a:r>
          </a:p>
          <a:p>
            <a:pPr marL="1371600" lvl="2" indent="-457200" algn="l" defTabSz="457200">
              <a:spcBef>
                <a:spcPts val="550"/>
              </a:spcBef>
              <a:spcAft>
                <a:spcPct val="0"/>
              </a:spcAft>
              <a:buClr>
                <a:srgbClr val="FD0000"/>
              </a:buClr>
              <a:buSzPct val="85000"/>
              <a:buFont typeface="Arial"/>
              <a:buChar char="•"/>
              <a:tabLst>
                <a:tab pos="222250" algn="l"/>
                <a:tab pos="679450" algn="l"/>
                <a:tab pos="1136650" algn="l"/>
                <a:tab pos="1593850" algn="l"/>
                <a:tab pos="2051050" algn="l"/>
                <a:tab pos="2508250" algn="l"/>
                <a:tab pos="2965450" algn="l"/>
                <a:tab pos="3422650" algn="l"/>
                <a:tab pos="3879850" algn="l"/>
                <a:tab pos="4337050" algn="l"/>
                <a:tab pos="4794250" algn="l"/>
                <a:tab pos="5251450" algn="l"/>
                <a:tab pos="5708650" algn="l"/>
                <a:tab pos="6165850" algn="l"/>
                <a:tab pos="6623050" algn="l"/>
                <a:tab pos="7080250" algn="l"/>
                <a:tab pos="7537450" algn="l"/>
                <a:tab pos="7994650" algn="l"/>
                <a:tab pos="8451850" algn="l"/>
                <a:tab pos="8909050" algn="l"/>
                <a:tab pos="9366250" algn="l"/>
              </a:tabLst>
              <a:defRPr/>
            </a:pPr>
            <a:r>
              <a:rPr lang="zh-TW" altLang="en-US" sz="1800" dirty="0" smtClean="0">
                <a:solidFill>
                  <a:schemeClr val="tx1"/>
                </a:solidFill>
                <a:ea typeface="Microsoft JhengHei UI" panose="020B0604030504040204" pitchFamily="34" charset="-120"/>
              </a:rPr>
              <a:t>限未來在校教授</a:t>
            </a:r>
            <a:r>
              <a:rPr lang="en-US" altLang="zh-TW" sz="1800" dirty="0" smtClean="0">
                <a:solidFill>
                  <a:schemeClr val="tx1"/>
                </a:solidFill>
                <a:ea typeface="Microsoft JhengHei UI" panose="020B0604030504040204" pitchFamily="34" charset="-120"/>
              </a:rPr>
              <a:t>VMware</a:t>
            </a:r>
            <a:r>
              <a:rPr lang="zh-TW" altLang="en-US" sz="1800" dirty="0" smtClean="0">
                <a:solidFill>
                  <a:schemeClr val="tx1"/>
                </a:solidFill>
                <a:ea typeface="Microsoft JhengHei UI" panose="020B0604030504040204" pitchFamily="34" charset="-120"/>
              </a:rPr>
              <a:t>課程講師</a:t>
            </a:r>
            <a:endParaRPr lang="en-US" altLang="zh-TW" sz="1800" dirty="0">
              <a:solidFill>
                <a:schemeClr val="tx1"/>
              </a:solidFill>
              <a:ea typeface="Microsoft JhengHei UI" panose="020B0604030504040204" pitchFamily="34" charset="-120"/>
            </a:endParaRPr>
          </a:p>
          <a:p>
            <a:pPr marL="1371600" lvl="2" indent="-457200" algn="l" defTabSz="457200">
              <a:spcBef>
                <a:spcPts val="550"/>
              </a:spcBef>
              <a:spcAft>
                <a:spcPct val="0"/>
              </a:spcAft>
              <a:buClr>
                <a:srgbClr val="FD0000"/>
              </a:buClr>
              <a:buSzPct val="85000"/>
              <a:buFont typeface="Arial"/>
              <a:buChar char="•"/>
              <a:tabLst>
                <a:tab pos="222250" algn="l"/>
                <a:tab pos="679450" algn="l"/>
                <a:tab pos="1136650" algn="l"/>
                <a:tab pos="1593850" algn="l"/>
                <a:tab pos="2051050" algn="l"/>
                <a:tab pos="2508250" algn="l"/>
                <a:tab pos="2965450" algn="l"/>
                <a:tab pos="3422650" algn="l"/>
                <a:tab pos="3879850" algn="l"/>
                <a:tab pos="4337050" algn="l"/>
                <a:tab pos="4794250" algn="l"/>
                <a:tab pos="5251450" algn="l"/>
                <a:tab pos="5708650" algn="l"/>
                <a:tab pos="6165850" algn="l"/>
                <a:tab pos="6623050" algn="l"/>
                <a:tab pos="7080250" algn="l"/>
                <a:tab pos="7537450" algn="l"/>
                <a:tab pos="7994650" algn="l"/>
                <a:tab pos="8451850" algn="l"/>
                <a:tab pos="8909050" algn="l"/>
                <a:tab pos="9366250" algn="l"/>
              </a:tabLst>
              <a:defRPr/>
            </a:pPr>
            <a:r>
              <a:rPr lang="en-US" altLang="zh-TW" sz="1800" dirty="0" smtClean="0">
                <a:solidFill>
                  <a:schemeClr val="tx1"/>
                </a:solidFill>
                <a:ea typeface="Microsoft JhengHei UI" panose="020B0604030504040204" pitchFamily="34" charset="-120"/>
              </a:rPr>
              <a:t>VMware</a:t>
            </a:r>
            <a:r>
              <a:rPr lang="zh-TW" altLang="en-US" sz="1800" dirty="0" smtClean="0">
                <a:solidFill>
                  <a:schemeClr val="tx1"/>
                </a:solidFill>
                <a:ea typeface="Microsoft JhengHei UI" panose="020B0604030504040204" pitchFamily="34" charset="-120"/>
              </a:rPr>
              <a:t>原廠培訓課程</a:t>
            </a:r>
            <a:r>
              <a:rPr lang="en-US" altLang="zh-TW" sz="1800" dirty="0" smtClean="0">
                <a:solidFill>
                  <a:schemeClr val="tx1"/>
                </a:solidFill>
                <a:ea typeface="Microsoft JhengHei UI" panose="020B0604030504040204" pitchFamily="34" charset="-120"/>
              </a:rPr>
              <a:t>(VMware </a:t>
            </a:r>
            <a:r>
              <a:rPr lang="en-US" altLang="zh-TW" sz="1800" dirty="0" err="1" smtClean="0">
                <a:solidFill>
                  <a:schemeClr val="tx1"/>
                </a:solidFill>
                <a:ea typeface="Microsoft JhengHei UI" panose="020B0604030504040204" pitchFamily="34" charset="-120"/>
              </a:rPr>
              <a:t>vSphere</a:t>
            </a:r>
            <a:r>
              <a:rPr lang="en-US" altLang="zh-TW" sz="1800" dirty="0" smtClean="0">
                <a:solidFill>
                  <a:schemeClr val="tx1"/>
                </a:solidFill>
                <a:ea typeface="Microsoft JhengHei UI" panose="020B0604030504040204" pitchFamily="34" charset="-120"/>
              </a:rPr>
              <a:t>: Install, Configure, Manage</a:t>
            </a:r>
            <a:r>
              <a:rPr lang="zh-TW" altLang="en-US" sz="1800" dirty="0" smtClean="0">
                <a:solidFill>
                  <a:schemeClr val="tx1"/>
                </a:solidFill>
                <a:ea typeface="Microsoft JhengHei UI" panose="020B0604030504040204" pitchFamily="34" charset="-120"/>
              </a:rPr>
              <a:t>課程</a:t>
            </a:r>
            <a:r>
              <a:rPr lang="en-US" altLang="zh-TW" sz="1800" dirty="0" smtClean="0">
                <a:solidFill>
                  <a:schemeClr val="tx1"/>
                </a:solidFill>
                <a:ea typeface="Microsoft JhengHei UI" panose="020B0604030504040204" pitchFamily="34" charset="-120"/>
              </a:rPr>
              <a:t>)</a:t>
            </a:r>
          </a:p>
          <a:p>
            <a:pPr marL="914400" lvl="1" indent="-457200" algn="l" defTabSz="457200" fontAlgn="base">
              <a:spcBef>
                <a:spcPts val="550"/>
              </a:spcBef>
              <a:spcAft>
                <a:spcPct val="0"/>
              </a:spcAft>
              <a:buClr>
                <a:srgbClr val="FD0000"/>
              </a:buClr>
              <a:buSzPct val="85000"/>
              <a:buFont typeface="+mj-lt"/>
              <a:buAutoNum type="arabicPeriod"/>
              <a:tabLst>
                <a:tab pos="222250" algn="l"/>
                <a:tab pos="679450" algn="l"/>
                <a:tab pos="1136650" algn="l"/>
                <a:tab pos="1593850" algn="l"/>
                <a:tab pos="2051050" algn="l"/>
                <a:tab pos="2508250" algn="l"/>
                <a:tab pos="2965450" algn="l"/>
                <a:tab pos="3422650" algn="l"/>
                <a:tab pos="3879850" algn="l"/>
                <a:tab pos="4337050" algn="l"/>
                <a:tab pos="4794250" algn="l"/>
                <a:tab pos="5251450" algn="l"/>
                <a:tab pos="5708650" algn="l"/>
                <a:tab pos="6165850" algn="l"/>
                <a:tab pos="6623050" algn="l"/>
                <a:tab pos="7080250" algn="l"/>
                <a:tab pos="7537450" algn="l"/>
                <a:tab pos="7994650" algn="l"/>
                <a:tab pos="8451850" algn="l"/>
                <a:tab pos="8909050" algn="l"/>
                <a:tab pos="9366250" algn="l"/>
              </a:tabLst>
              <a:defRPr/>
            </a:pPr>
            <a:r>
              <a:rPr lang="zh-TW" altLang="en-US" sz="1800" dirty="0" smtClean="0">
                <a:solidFill>
                  <a:schemeClr val="tx1"/>
                </a:solidFill>
                <a:ea typeface="Microsoft JhengHei UI" panose="020B0604030504040204" pitchFamily="34" charset="-120"/>
              </a:rPr>
              <a:t>提供給授課講</a:t>
            </a:r>
            <a:r>
              <a:rPr lang="zh-TW" altLang="en-US" sz="1800" dirty="0">
                <a:solidFill>
                  <a:schemeClr val="tx1"/>
                </a:solidFill>
                <a:ea typeface="Microsoft JhengHei UI" panose="020B0604030504040204" pitchFamily="34" charset="-120"/>
              </a:rPr>
              <a:t>師一</a:t>
            </a:r>
            <a:r>
              <a:rPr lang="zh-TW" altLang="en-US" sz="1800" dirty="0" smtClean="0">
                <a:solidFill>
                  <a:schemeClr val="tx1"/>
                </a:solidFill>
                <a:ea typeface="Microsoft JhengHei UI" panose="020B0604030504040204" pitchFamily="34" charset="-120"/>
              </a:rPr>
              <a:t>張</a:t>
            </a:r>
            <a:r>
              <a:rPr lang="en-US" altLang="zh-TW" sz="1800" dirty="0" smtClean="0">
                <a:solidFill>
                  <a:schemeClr val="tx1"/>
                </a:solidFill>
                <a:ea typeface="Microsoft JhengHei UI" panose="020B0604030504040204" pitchFamily="34" charset="-120"/>
              </a:rPr>
              <a:t>3</a:t>
            </a:r>
            <a:r>
              <a:rPr lang="zh-TW" altLang="en-US" sz="1800" dirty="0" smtClean="0">
                <a:solidFill>
                  <a:schemeClr val="tx1"/>
                </a:solidFill>
                <a:ea typeface="Microsoft JhengHei UI" panose="020B0604030504040204" pitchFamily="34" charset="-120"/>
              </a:rPr>
              <a:t>折</a:t>
            </a:r>
            <a:r>
              <a:rPr lang="en-US" altLang="zh-TW" sz="1800" dirty="0" smtClean="0">
                <a:solidFill>
                  <a:schemeClr val="tx1"/>
                </a:solidFill>
                <a:ea typeface="Microsoft JhengHei UI" panose="020B0604030504040204" pitchFamily="34" charset="-120"/>
              </a:rPr>
              <a:t>VMware Certified Professional(VCP)</a:t>
            </a:r>
            <a:r>
              <a:rPr lang="zh-TW" altLang="en-US" sz="1800" dirty="0" smtClean="0">
                <a:solidFill>
                  <a:schemeClr val="tx1"/>
                </a:solidFill>
                <a:ea typeface="Microsoft JhengHei UI" panose="020B0604030504040204" pitchFamily="34" charset="-120"/>
              </a:rPr>
              <a:t>認證卷</a:t>
            </a:r>
            <a:r>
              <a:rPr lang="en-US" altLang="zh-TW" sz="1800" dirty="0" smtClean="0">
                <a:solidFill>
                  <a:schemeClr val="tx1"/>
                </a:solidFill>
                <a:ea typeface="Microsoft JhengHei UI" panose="020B0604030504040204" pitchFamily="34" charset="-120"/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  <a:ea typeface="Microsoft JhengHei UI" panose="020B0604030504040204" pitchFamily="34" charset="-120"/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  <a:ea typeface="Microsoft JhengHei UI" panose="020B0604030504040204" pitchFamily="34" charset="-120"/>
              </a:rPr>
              <a:t>價值</a:t>
            </a:r>
            <a:r>
              <a:rPr lang="en-US" altLang="zh-TW" dirty="0" smtClean="0">
                <a:solidFill>
                  <a:schemeClr val="tx1"/>
                </a:solidFill>
                <a:ea typeface="Microsoft JhengHei UI" panose="020B0604030504040204" pitchFamily="34" charset="-120"/>
              </a:rPr>
              <a:t>NT$ 6000)</a:t>
            </a:r>
          </a:p>
          <a:p>
            <a:pPr marL="914400" lvl="1" indent="-457200" algn="l" defTabSz="457200" fontAlgn="base">
              <a:spcBef>
                <a:spcPts val="550"/>
              </a:spcBef>
              <a:spcAft>
                <a:spcPct val="0"/>
              </a:spcAft>
              <a:buClr>
                <a:srgbClr val="FD0000"/>
              </a:buClr>
              <a:buSzPct val="85000"/>
              <a:buFont typeface="+mj-lt"/>
              <a:buAutoNum type="arabicPeriod"/>
              <a:tabLst>
                <a:tab pos="222250" algn="l"/>
                <a:tab pos="679450" algn="l"/>
                <a:tab pos="1136650" algn="l"/>
                <a:tab pos="1593850" algn="l"/>
                <a:tab pos="2051050" algn="l"/>
                <a:tab pos="2508250" algn="l"/>
                <a:tab pos="2965450" algn="l"/>
                <a:tab pos="3422650" algn="l"/>
                <a:tab pos="3879850" algn="l"/>
                <a:tab pos="4337050" algn="l"/>
                <a:tab pos="4794250" algn="l"/>
                <a:tab pos="5251450" algn="l"/>
                <a:tab pos="5708650" algn="l"/>
                <a:tab pos="6165850" algn="l"/>
                <a:tab pos="6623050" algn="l"/>
                <a:tab pos="7080250" algn="l"/>
                <a:tab pos="7537450" algn="l"/>
                <a:tab pos="7994650" algn="l"/>
                <a:tab pos="8451850" algn="l"/>
                <a:tab pos="8909050" algn="l"/>
                <a:tab pos="9366250" algn="l"/>
              </a:tabLst>
              <a:defRPr/>
            </a:pPr>
            <a:r>
              <a:rPr lang="zh-TW" altLang="en-US" sz="1800" dirty="0">
                <a:solidFill>
                  <a:schemeClr val="tx1"/>
                </a:solidFill>
                <a:ea typeface="Microsoft JhengHei UI" panose="020B0604030504040204" pitchFamily="34" charset="-120"/>
              </a:rPr>
              <a:t>提</a:t>
            </a:r>
            <a:r>
              <a:rPr lang="zh-TW" altLang="en-US" sz="1800" dirty="0" smtClean="0">
                <a:solidFill>
                  <a:schemeClr val="tx1"/>
                </a:solidFill>
                <a:ea typeface="Microsoft JhengHei UI" panose="020B0604030504040204" pitchFamily="34" charset="-120"/>
              </a:rPr>
              <a:t>供</a:t>
            </a:r>
            <a:r>
              <a:rPr lang="en-US" altLang="zh-TW" sz="1800" dirty="0" smtClean="0">
                <a:solidFill>
                  <a:schemeClr val="tx1"/>
                </a:solidFill>
                <a:ea typeface="Microsoft JhengHei UI" panose="020B0604030504040204" pitchFamily="34" charset="-120"/>
              </a:rPr>
              <a:t>VMware</a:t>
            </a:r>
            <a:r>
              <a:rPr lang="zh-TW" altLang="en-US" sz="1800" dirty="0" smtClean="0">
                <a:solidFill>
                  <a:schemeClr val="tx1"/>
                </a:solidFill>
                <a:ea typeface="Microsoft JhengHei UI" panose="020B0604030504040204" pitchFamily="34" charset="-120"/>
              </a:rPr>
              <a:t>雲端學術計畫會員，</a:t>
            </a:r>
            <a:r>
              <a:rPr lang="en-US" altLang="zh-TW" sz="1800" dirty="0" smtClean="0">
                <a:solidFill>
                  <a:schemeClr val="tx1"/>
                </a:solidFill>
                <a:ea typeface="Microsoft JhengHei UI" panose="020B0604030504040204" pitchFamily="34" charset="-120"/>
              </a:rPr>
              <a:t>”VMware</a:t>
            </a:r>
            <a:r>
              <a:rPr lang="zh-TW" altLang="en-US" sz="1800" dirty="0" smtClean="0">
                <a:solidFill>
                  <a:schemeClr val="tx1"/>
                </a:solidFill>
                <a:ea typeface="Microsoft JhengHei UI" panose="020B0604030504040204" pitchFamily="34" charset="-120"/>
              </a:rPr>
              <a:t>學術計畫</a:t>
            </a:r>
            <a:r>
              <a:rPr lang="en-US" altLang="zh-TW" sz="1800" dirty="0" smtClean="0">
                <a:solidFill>
                  <a:schemeClr val="tx1"/>
                </a:solidFill>
                <a:ea typeface="Microsoft JhengHei UI" panose="020B0604030504040204" pitchFamily="34" charset="-120"/>
              </a:rPr>
              <a:t>”</a:t>
            </a:r>
            <a:r>
              <a:rPr lang="zh-TW" altLang="en-US" sz="1800" dirty="0" smtClean="0">
                <a:solidFill>
                  <a:schemeClr val="tx1"/>
                </a:solidFill>
                <a:ea typeface="Microsoft JhengHei UI" panose="020B0604030504040204" pitchFamily="34" charset="-120"/>
              </a:rPr>
              <a:t>會員獎牌</a:t>
            </a:r>
            <a:endParaRPr lang="en-US" altLang="zh-TW" sz="1800" dirty="0" smtClean="0">
              <a:solidFill>
                <a:schemeClr val="tx1"/>
              </a:solidFill>
              <a:ea typeface="Microsoft JhengHei UI" panose="020B0604030504040204" pitchFamily="34" charset="-120"/>
            </a:endParaRPr>
          </a:p>
          <a:p>
            <a:pPr marL="914400" lvl="1" indent="-457200" algn="l" defTabSz="457200" fontAlgn="base">
              <a:spcBef>
                <a:spcPts val="550"/>
              </a:spcBef>
              <a:spcAft>
                <a:spcPct val="0"/>
              </a:spcAft>
              <a:buClr>
                <a:srgbClr val="FD0000"/>
              </a:buClr>
              <a:buSzPct val="85000"/>
              <a:buFont typeface="+mj-lt"/>
              <a:buAutoNum type="arabicPeriod"/>
              <a:tabLst>
                <a:tab pos="222250" algn="l"/>
                <a:tab pos="679450" algn="l"/>
                <a:tab pos="1136650" algn="l"/>
                <a:tab pos="1593850" algn="l"/>
                <a:tab pos="2051050" algn="l"/>
                <a:tab pos="2508250" algn="l"/>
                <a:tab pos="2965450" algn="l"/>
                <a:tab pos="3422650" algn="l"/>
                <a:tab pos="3879850" algn="l"/>
                <a:tab pos="4337050" algn="l"/>
                <a:tab pos="4794250" algn="l"/>
                <a:tab pos="5251450" algn="l"/>
                <a:tab pos="5708650" algn="l"/>
                <a:tab pos="6165850" algn="l"/>
                <a:tab pos="6623050" algn="l"/>
                <a:tab pos="7080250" algn="l"/>
                <a:tab pos="7537450" algn="l"/>
                <a:tab pos="7994650" algn="l"/>
                <a:tab pos="8451850" algn="l"/>
                <a:tab pos="8909050" algn="l"/>
                <a:tab pos="9366250" algn="l"/>
              </a:tabLst>
              <a:defRPr/>
            </a:pPr>
            <a:r>
              <a:rPr lang="zh-TW" altLang="en-US" sz="1800" dirty="0">
                <a:solidFill>
                  <a:schemeClr val="tx1"/>
                </a:solidFill>
                <a:ea typeface="Microsoft JhengHei UI" panose="020B0604030504040204" pitchFamily="34" charset="-120"/>
              </a:rPr>
              <a:t>提供每</a:t>
            </a:r>
            <a:r>
              <a:rPr lang="zh-TW" altLang="en-US" sz="1800" dirty="0" smtClean="0">
                <a:solidFill>
                  <a:schemeClr val="tx1"/>
                </a:solidFill>
                <a:ea typeface="Microsoft JhengHei UI" panose="020B0604030504040204" pitchFamily="34" charset="-120"/>
              </a:rPr>
              <a:t>位授課講師</a:t>
            </a:r>
            <a:r>
              <a:rPr lang="en-US" altLang="zh-TW" sz="1800" dirty="0" smtClean="0">
                <a:solidFill>
                  <a:schemeClr val="tx1"/>
                </a:solidFill>
                <a:ea typeface="Microsoft JhengHei UI" panose="020B0604030504040204" pitchFamily="34" charset="-120"/>
              </a:rPr>
              <a:t>VMware Academy Program </a:t>
            </a:r>
            <a:r>
              <a:rPr lang="zh-TW" altLang="en-US" sz="1800" dirty="0" smtClean="0">
                <a:solidFill>
                  <a:schemeClr val="tx1"/>
                </a:solidFill>
                <a:ea typeface="Microsoft JhengHei UI" panose="020B0604030504040204" pitchFamily="34" charset="-120"/>
              </a:rPr>
              <a:t>講師證書</a:t>
            </a:r>
            <a:endParaRPr lang="en-US" altLang="zh-TW" sz="1800" dirty="0" smtClean="0">
              <a:solidFill>
                <a:schemeClr val="tx1"/>
              </a:solidFill>
              <a:ea typeface="Microsoft JhengHei UI" panose="020B0604030504040204" pitchFamily="34" charset="-120"/>
            </a:endParaRPr>
          </a:p>
        </p:txBody>
      </p:sp>
      <p:sp>
        <p:nvSpPr>
          <p:cNvPr id="8" name="Rounded Rectangle 73"/>
          <p:cNvSpPr/>
          <p:nvPr/>
        </p:nvSpPr>
        <p:spPr bwMode="auto">
          <a:xfrm>
            <a:off x="838200" y="4050084"/>
            <a:ext cx="2209800" cy="734098"/>
          </a:xfrm>
          <a:prstGeom prst="roundRect">
            <a:avLst>
              <a:gd name="adj" fmla="val 3773"/>
            </a:avLst>
          </a:prstGeom>
          <a:gradFill flip="none" rotWithShape="1">
            <a:gsLst>
              <a:gs pos="5000">
                <a:srgbClr val="1A356B"/>
              </a:gs>
              <a:gs pos="54000">
                <a:srgbClr val="2064A1">
                  <a:alpha val="82000"/>
                </a:srgbClr>
              </a:gs>
              <a:gs pos="100000">
                <a:srgbClr val="4C90ED"/>
              </a:gs>
            </a:gsLst>
            <a:lin ang="16200000" scaled="0"/>
            <a:tileRect/>
          </a:gradFill>
          <a:ln w="3175" cap="flat" cmpd="sng" algn="ctr">
            <a:solidFill>
              <a:srgbClr val="FFFFFF">
                <a:alpha val="29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/>
          </a:sp3d>
        </p:spPr>
        <p:txBody>
          <a:bodyPr vert="horz" wrap="square" lIns="9144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algn="r" defTabSz="914328">
              <a:lnSpc>
                <a:spcPct val="88000"/>
              </a:lnSpc>
              <a:defRPr/>
            </a:pPr>
            <a:r>
              <a:rPr lang="en-US" altLang="zh-TW" sz="1800" b="1" dirty="0" smtClean="0">
                <a:solidFill>
                  <a:srgbClr val="FFFF00"/>
                </a:solidFill>
                <a:ea typeface="Microsoft JhengHei UI" panose="020B0604030504040204" pitchFamily="34" charset="-120"/>
              </a:rPr>
              <a:t>VMware</a:t>
            </a:r>
            <a:r>
              <a:rPr lang="zh-TW" altLang="en-US" sz="1800" b="1" dirty="0" smtClean="0">
                <a:solidFill>
                  <a:srgbClr val="FFFF00"/>
                </a:solidFill>
                <a:ea typeface="Microsoft JhengHei UI" panose="020B0604030504040204" pitchFamily="34" charset="-120"/>
              </a:rPr>
              <a:t>最新技術</a:t>
            </a:r>
            <a:endParaRPr lang="en-US" altLang="zh-CN" sz="1800" b="1" dirty="0" smtClean="0">
              <a:solidFill>
                <a:srgbClr val="FFFF00"/>
              </a:solidFill>
              <a:ea typeface="Microsoft JhengHei UI" panose="020B0604030504040204" pitchFamily="34" charset="-120"/>
            </a:endParaRPr>
          </a:p>
        </p:txBody>
      </p:sp>
      <p:sp>
        <p:nvSpPr>
          <p:cNvPr id="11" name="Rounded Rectangle 76"/>
          <p:cNvSpPr/>
          <p:nvPr/>
        </p:nvSpPr>
        <p:spPr bwMode="auto">
          <a:xfrm>
            <a:off x="3181598" y="4038656"/>
            <a:ext cx="2590800" cy="772350"/>
          </a:xfrm>
          <a:prstGeom prst="roundRect">
            <a:avLst>
              <a:gd name="adj" fmla="val 3773"/>
            </a:avLst>
          </a:prstGeom>
          <a:gradFill flip="none" rotWithShape="1">
            <a:gsLst>
              <a:gs pos="1000">
                <a:schemeClr val="accent4">
                  <a:lumMod val="50000"/>
                  <a:alpha val="90000"/>
                </a:schemeClr>
              </a:gs>
              <a:gs pos="48000">
                <a:schemeClr val="accent4">
                  <a:lumMod val="75000"/>
                </a:schemeClr>
              </a:gs>
              <a:gs pos="100000">
                <a:srgbClr val="60BB5A"/>
              </a:gs>
            </a:gsLst>
            <a:lin ang="16200000" scaled="0"/>
            <a:tileRect/>
          </a:gra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/>
          </a:sp3d>
        </p:spPr>
        <p:txBody>
          <a:bodyPr vert="horz" wrap="square" lIns="9144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algn="r" defTabSz="914328">
              <a:lnSpc>
                <a:spcPct val="88000"/>
              </a:lnSpc>
              <a:defRPr/>
            </a:pPr>
            <a:r>
              <a:rPr lang="zh-TW" altLang="en-US" sz="1800" b="1" dirty="0">
                <a:solidFill>
                  <a:srgbClr val="FFFF00"/>
                </a:solidFill>
                <a:ea typeface="Microsoft JhengHei UI" panose="020B0604030504040204" pitchFamily="34" charset="-120"/>
              </a:rPr>
              <a:t>完</a:t>
            </a:r>
            <a:r>
              <a:rPr lang="zh-TW" altLang="en-US" sz="1800" b="1" dirty="0" smtClean="0">
                <a:solidFill>
                  <a:srgbClr val="FFFF00"/>
                </a:solidFill>
                <a:ea typeface="Microsoft JhengHei UI" panose="020B0604030504040204" pitchFamily="34" charset="-120"/>
              </a:rPr>
              <a:t>整</a:t>
            </a:r>
            <a:r>
              <a:rPr lang="en-US" altLang="zh-TW" sz="1800" b="1" dirty="0" smtClean="0">
                <a:solidFill>
                  <a:srgbClr val="FFFF00"/>
                </a:solidFill>
                <a:ea typeface="Microsoft JhengHei UI" panose="020B0604030504040204" pitchFamily="34" charset="-120"/>
              </a:rPr>
              <a:t>VMware</a:t>
            </a:r>
            <a:r>
              <a:rPr lang="zh-TW" altLang="en-US" sz="1800" b="1" dirty="0" smtClean="0">
                <a:solidFill>
                  <a:srgbClr val="FFFF00"/>
                </a:solidFill>
                <a:ea typeface="Microsoft JhengHei UI" panose="020B0604030504040204" pitchFamily="34" charset="-120"/>
              </a:rPr>
              <a:t>課</a:t>
            </a:r>
            <a:r>
              <a:rPr lang="zh-TW" altLang="en-US" sz="1800" b="1" dirty="0">
                <a:solidFill>
                  <a:srgbClr val="FFFF00"/>
                </a:solidFill>
                <a:ea typeface="Microsoft JhengHei UI" panose="020B0604030504040204" pitchFamily="34" charset="-120"/>
              </a:rPr>
              <a:t>程規劃</a:t>
            </a:r>
            <a:endParaRPr lang="en-US" altLang="zh-CN" sz="1800" b="1" dirty="0" smtClean="0">
              <a:solidFill>
                <a:srgbClr val="FFFF00"/>
              </a:solidFill>
              <a:ea typeface="Microsoft JhengHei UI" panose="020B0604030504040204" pitchFamily="34" charset="-120"/>
            </a:endParaRPr>
          </a:p>
        </p:txBody>
      </p:sp>
      <p:sp>
        <p:nvSpPr>
          <p:cNvPr id="14" name="Rounded Rectangle 22"/>
          <p:cNvSpPr/>
          <p:nvPr/>
        </p:nvSpPr>
        <p:spPr bwMode="auto">
          <a:xfrm>
            <a:off x="5876801" y="4038656"/>
            <a:ext cx="2362200" cy="736851"/>
          </a:xfrm>
          <a:prstGeom prst="roundRect">
            <a:avLst>
              <a:gd name="adj" fmla="val 3773"/>
            </a:avLst>
          </a:prstGeom>
          <a:gradFill flip="none" rotWithShape="1">
            <a:gsLst>
              <a:gs pos="28000">
                <a:srgbClr val="721B13">
                  <a:alpha val="96000"/>
                </a:srgbClr>
              </a:gs>
              <a:gs pos="100000">
                <a:srgbClr val="FF6600"/>
              </a:gs>
              <a:gs pos="81000">
                <a:srgbClr val="CD4116"/>
              </a:gs>
            </a:gsLst>
            <a:lin ang="16680000" scaled="0"/>
            <a:tileRect/>
          </a:gradFill>
          <a:ln w="3175" cap="flat" cmpd="sng" algn="ctr">
            <a:solidFill>
              <a:srgbClr val="FFFFFF">
                <a:alpha val="29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/>
          </a:sp3d>
        </p:spPr>
        <p:txBody>
          <a:bodyPr vert="horz" wrap="square" lIns="9144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algn="ctr" defTabSz="914328">
              <a:lnSpc>
                <a:spcPct val="88000"/>
              </a:lnSpc>
              <a:defRPr/>
            </a:pPr>
            <a:r>
              <a:rPr lang="zh-TW" altLang="en-US" sz="1800" b="1" dirty="0">
                <a:solidFill>
                  <a:srgbClr val="FFFF00"/>
                </a:solidFill>
                <a:ea typeface="Microsoft JhengHei UI" panose="020B0604030504040204" pitchFamily="34" charset="-120"/>
              </a:rPr>
              <a:t>完整的授課資源</a:t>
            </a:r>
            <a:endParaRPr lang="en-US" altLang="zh-CN" sz="1800" b="1" dirty="0" smtClean="0">
              <a:solidFill>
                <a:srgbClr val="FFFF00"/>
              </a:solidFill>
              <a:ea typeface="Microsoft JhengHei UI" panose="020B0604030504040204" pitchFamily="34" charset="-120"/>
            </a:endParaRPr>
          </a:p>
        </p:txBody>
      </p:sp>
      <p:sp>
        <p:nvSpPr>
          <p:cNvPr id="13" name="Round Same Side Corner Rectangle 12"/>
          <p:cNvSpPr/>
          <p:nvPr/>
        </p:nvSpPr>
        <p:spPr bwMode="auto">
          <a:xfrm>
            <a:off x="3164774" y="4847112"/>
            <a:ext cx="685800" cy="1459284"/>
          </a:xfrm>
          <a:prstGeom prst="round2Same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5400000" scaled="1"/>
            <a:tileRect/>
          </a:gradFill>
          <a:ln w="6350" cap="flat" cmpd="sng" algn="ctr">
            <a:solidFill>
              <a:schemeClr val="accent3"/>
            </a:solidFill>
            <a:prstDash val="solid"/>
          </a:ln>
          <a:effectLst/>
        </p:spPr>
        <p:txBody>
          <a:bodyPr wrap="square" lIns="45715" tIns="27432" rIns="45715" bIns="27432" rtlCol="0" anchor="ctr">
            <a:noAutofit/>
          </a:bodyPr>
          <a:lstStyle/>
          <a:p>
            <a:pPr marL="1588" lvl="1" indent="-1588" algn="ctr" defTabSz="1040502" eaLnBrk="0" hangingPunct="0">
              <a:lnSpc>
                <a:spcPct val="90000"/>
              </a:lnSpc>
              <a:buClr>
                <a:srgbClr val="003366"/>
              </a:buClr>
              <a:buSzPct val="100000"/>
              <a:tabLst>
                <a:tab pos="4571460" algn="r"/>
              </a:tabLst>
              <a:defRPr/>
            </a:pPr>
            <a:r>
              <a:rPr lang="zh-TW" altLang="en-US" sz="1600" b="1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ysClr val="window" lastClr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Microsoft JhengHei UI" panose="020B0604030504040204" pitchFamily="34" charset="-120"/>
                <a:cs typeface="Calibri" pitchFamily="34" charset="0"/>
              </a:rPr>
              <a:t>課程</a:t>
            </a:r>
            <a:endParaRPr lang="en-US" altLang="zh-TW" sz="1600" b="1" kern="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ysClr val="window" lastClr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Microsoft JhengHei UI" panose="020B0604030504040204" pitchFamily="34" charset="-120"/>
              <a:cs typeface="Calibri" pitchFamily="34" charset="0"/>
            </a:endParaRPr>
          </a:p>
          <a:p>
            <a:pPr marL="1588" lvl="1" indent="-1588" algn="ctr" defTabSz="1040502" eaLnBrk="0" hangingPunct="0">
              <a:lnSpc>
                <a:spcPct val="90000"/>
              </a:lnSpc>
              <a:buClr>
                <a:srgbClr val="003366"/>
              </a:buClr>
              <a:buSzPct val="100000"/>
              <a:tabLst>
                <a:tab pos="4571460" algn="r"/>
              </a:tabLst>
              <a:defRPr/>
            </a:pPr>
            <a:r>
              <a:rPr lang="zh-TW" altLang="en-US" sz="1600" b="1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ysClr val="window" lastClr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Microsoft JhengHei UI" panose="020B0604030504040204" pitchFamily="34" charset="-120"/>
                <a:cs typeface="Calibri" pitchFamily="34" charset="0"/>
              </a:rPr>
              <a:t>教材</a:t>
            </a:r>
            <a:endParaRPr lang="en-US" sz="1600" b="1" kern="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ysClr val="window" lastClr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Microsoft JhengHei UI" panose="020B0604030504040204" pitchFamily="34" charset="-120"/>
              <a:cs typeface="Calibri" pitchFamily="34" charset="0"/>
            </a:endParaRPr>
          </a:p>
        </p:txBody>
      </p:sp>
      <p:sp>
        <p:nvSpPr>
          <p:cNvPr id="15" name="Round Same Side Corner Rectangle 14"/>
          <p:cNvSpPr/>
          <p:nvPr/>
        </p:nvSpPr>
        <p:spPr bwMode="auto">
          <a:xfrm>
            <a:off x="4080658" y="4847112"/>
            <a:ext cx="685800" cy="1459284"/>
          </a:xfrm>
          <a:prstGeom prst="round2Same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5400000" scaled="1"/>
            <a:tileRect/>
          </a:gradFill>
          <a:ln w="6350" cap="flat" cmpd="sng" algn="ctr">
            <a:solidFill>
              <a:schemeClr val="accent3"/>
            </a:solidFill>
            <a:prstDash val="solid"/>
          </a:ln>
          <a:effectLst/>
        </p:spPr>
        <p:txBody>
          <a:bodyPr wrap="square" lIns="45715" tIns="27432" rIns="45715" bIns="27432" rtlCol="0" anchor="ctr">
            <a:noAutofit/>
          </a:bodyPr>
          <a:lstStyle/>
          <a:p>
            <a:pPr marL="1588" lvl="1" indent="-1588" algn="ctr" defTabSz="1040502" eaLnBrk="0" hangingPunct="0">
              <a:lnSpc>
                <a:spcPct val="90000"/>
              </a:lnSpc>
              <a:buClr>
                <a:srgbClr val="003366"/>
              </a:buClr>
              <a:buSzPct val="100000"/>
              <a:tabLst>
                <a:tab pos="4571460" algn="r"/>
              </a:tabLst>
              <a:defRPr/>
            </a:pPr>
            <a:r>
              <a:rPr lang="zh-TW" altLang="en-US" sz="1600" b="1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ysClr val="window" lastClr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Microsoft JhengHei UI" panose="020B0604030504040204" pitchFamily="34" charset="-120"/>
                <a:cs typeface="Calibri" pitchFamily="34" charset="0"/>
              </a:rPr>
              <a:t>線上</a:t>
            </a:r>
            <a:endParaRPr lang="en-US" altLang="zh-TW" sz="1600" b="1" kern="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ysClr val="window" lastClr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Microsoft JhengHei UI" panose="020B0604030504040204" pitchFamily="34" charset="-120"/>
              <a:cs typeface="Calibri" pitchFamily="34" charset="0"/>
            </a:endParaRPr>
          </a:p>
          <a:p>
            <a:pPr marL="1588" lvl="1" indent="-1588" algn="ctr" defTabSz="1040502" eaLnBrk="0" hangingPunct="0">
              <a:lnSpc>
                <a:spcPct val="90000"/>
              </a:lnSpc>
              <a:buClr>
                <a:srgbClr val="003366"/>
              </a:buClr>
              <a:buSzPct val="100000"/>
              <a:tabLst>
                <a:tab pos="4571460" algn="r"/>
              </a:tabLst>
              <a:defRPr/>
            </a:pPr>
            <a:r>
              <a:rPr lang="zh-TW" altLang="en-US" sz="1600" b="1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ysClr val="window" lastClr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Microsoft JhengHei UI" panose="020B0604030504040204" pitchFamily="34" charset="-120"/>
                <a:cs typeface="Calibri" pitchFamily="34" charset="0"/>
              </a:rPr>
              <a:t>課程</a:t>
            </a:r>
            <a:endParaRPr lang="en-US" altLang="zh-TW" sz="1600" b="1" kern="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ysClr val="window" lastClr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Microsoft JhengHei UI" panose="020B0604030504040204" pitchFamily="34" charset="-120"/>
              <a:cs typeface="Calibri" pitchFamily="34" charset="0"/>
            </a:endParaRPr>
          </a:p>
          <a:p>
            <a:pPr marL="1588" lvl="1" indent="-1588" algn="ctr" defTabSz="1040502" eaLnBrk="0" hangingPunct="0">
              <a:lnSpc>
                <a:spcPct val="90000"/>
              </a:lnSpc>
              <a:buClr>
                <a:srgbClr val="003366"/>
              </a:buClr>
              <a:buSzPct val="100000"/>
              <a:tabLst>
                <a:tab pos="4571460" algn="r"/>
              </a:tabLst>
              <a:defRPr/>
            </a:pPr>
            <a:r>
              <a:rPr lang="zh-TW" altLang="en-US" sz="1600" b="1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ysClr val="window" lastClr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Microsoft JhengHei UI" panose="020B0604030504040204" pitchFamily="34" charset="-120"/>
                <a:cs typeface="Calibri" pitchFamily="34" charset="0"/>
              </a:rPr>
              <a:t>教材</a:t>
            </a:r>
            <a:endParaRPr lang="en-US" sz="1600" b="1" kern="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ysClr val="window" lastClr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Microsoft JhengHei UI" panose="020B0604030504040204" pitchFamily="34" charset="-120"/>
              <a:cs typeface="Calibri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 bwMode="auto">
          <a:xfrm>
            <a:off x="4966854" y="4859977"/>
            <a:ext cx="805544" cy="1459284"/>
          </a:xfrm>
          <a:prstGeom prst="round2Same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5400000" scaled="1"/>
            <a:tileRect/>
          </a:gradFill>
          <a:ln w="6350" cap="flat" cmpd="sng" algn="ctr">
            <a:solidFill>
              <a:schemeClr val="accent3"/>
            </a:solidFill>
            <a:prstDash val="solid"/>
          </a:ln>
          <a:effectLst/>
        </p:spPr>
        <p:txBody>
          <a:bodyPr wrap="square" lIns="45715" tIns="27432" rIns="45715" bIns="27432" rtlCol="0" anchor="ctr">
            <a:noAutofit/>
          </a:bodyPr>
          <a:lstStyle/>
          <a:p>
            <a:pPr marL="1588" lvl="1" indent="-1588" algn="ctr" defTabSz="1040502" eaLnBrk="0" hangingPunct="0">
              <a:lnSpc>
                <a:spcPct val="90000"/>
              </a:lnSpc>
              <a:buClr>
                <a:srgbClr val="003366"/>
              </a:buClr>
              <a:buSzPct val="100000"/>
              <a:tabLst>
                <a:tab pos="4571460" algn="r"/>
              </a:tabLst>
              <a:defRPr/>
            </a:pPr>
            <a:r>
              <a:rPr lang="zh-TW" altLang="en-US" sz="1600" b="1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ysClr val="window" lastClr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Microsoft JhengHei UI" panose="020B0604030504040204" pitchFamily="34" charset="-120"/>
                <a:cs typeface="Calibri" pitchFamily="34" charset="0"/>
              </a:rPr>
              <a:t>考試卷</a:t>
            </a:r>
            <a:endParaRPr lang="en-US" altLang="zh-TW" sz="1600" b="1" kern="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ysClr val="window" lastClr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Microsoft JhengHei UI" panose="020B0604030504040204" pitchFamily="34" charset="-120"/>
              <a:cs typeface="Calibri" pitchFamily="34" charset="0"/>
            </a:endParaRPr>
          </a:p>
          <a:p>
            <a:pPr marL="1588" lvl="1" indent="-1588" algn="ctr" defTabSz="1040502" eaLnBrk="0" hangingPunct="0">
              <a:lnSpc>
                <a:spcPct val="90000"/>
              </a:lnSpc>
              <a:buClr>
                <a:srgbClr val="003366"/>
              </a:buClr>
              <a:buSzPct val="100000"/>
              <a:tabLst>
                <a:tab pos="4571460" algn="r"/>
              </a:tabLst>
              <a:defRPr/>
            </a:pPr>
            <a:r>
              <a:rPr lang="zh-TW" altLang="en-US" sz="1600" b="1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ysClr val="window" lastClr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Microsoft JhengHei UI" panose="020B0604030504040204" pitchFamily="34" charset="-120"/>
                <a:cs typeface="Calibri" pitchFamily="34" charset="0"/>
              </a:rPr>
              <a:t>折扣</a:t>
            </a:r>
            <a:endParaRPr lang="en-US" sz="1600" b="1" kern="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ysClr val="window" lastClr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Microsoft JhengHei UI" panose="020B0604030504040204" pitchFamily="34" charset="-120"/>
              <a:cs typeface="Calibri" pitchFamily="34" charset="0"/>
            </a:endParaRPr>
          </a:p>
        </p:txBody>
      </p:sp>
      <p:sp>
        <p:nvSpPr>
          <p:cNvPr id="17" name="Round Same Side Corner Rectangle 16"/>
          <p:cNvSpPr/>
          <p:nvPr/>
        </p:nvSpPr>
        <p:spPr bwMode="auto">
          <a:xfrm>
            <a:off x="5867400" y="4876800"/>
            <a:ext cx="762000" cy="1459284"/>
          </a:xfrm>
          <a:prstGeom prst="round2Same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5400000" scaled="1"/>
            <a:tileRect/>
          </a:gradFill>
          <a:ln w="6350" cap="flat" cmpd="sng" algn="ctr">
            <a:solidFill>
              <a:schemeClr val="accent3"/>
            </a:solidFill>
            <a:prstDash val="solid"/>
          </a:ln>
          <a:effectLst/>
        </p:spPr>
        <p:txBody>
          <a:bodyPr wrap="square" lIns="45715" tIns="27432" rIns="45715" bIns="27432" rtlCol="0" anchor="ctr">
            <a:noAutofit/>
          </a:bodyPr>
          <a:lstStyle/>
          <a:p>
            <a:pPr marL="1588" lvl="1" indent="-1588" algn="ctr" defTabSz="1040502" eaLnBrk="0" hangingPunct="0">
              <a:lnSpc>
                <a:spcPct val="90000"/>
              </a:lnSpc>
              <a:buClr>
                <a:srgbClr val="003366"/>
              </a:buClr>
              <a:buSzPct val="100000"/>
              <a:tabLst>
                <a:tab pos="4571460" algn="r"/>
              </a:tabLst>
              <a:defRPr/>
            </a:pPr>
            <a:r>
              <a:rPr lang="zh-TW" altLang="en-US" sz="1600" b="1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ysClr val="window" lastClr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Microsoft JhengHei UI" panose="020B0604030504040204" pitchFamily="34" charset="-120"/>
                <a:cs typeface="Calibri" pitchFamily="34" charset="0"/>
              </a:rPr>
              <a:t>講師</a:t>
            </a:r>
            <a:endParaRPr lang="en-US" altLang="zh-TW" sz="1600" b="1" kern="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ysClr val="window" lastClr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Microsoft JhengHei UI" panose="020B0604030504040204" pitchFamily="34" charset="-120"/>
              <a:cs typeface="Calibri" pitchFamily="34" charset="0"/>
            </a:endParaRPr>
          </a:p>
          <a:p>
            <a:pPr marL="1588" lvl="1" indent="-1588" algn="ctr" defTabSz="1040502" eaLnBrk="0" hangingPunct="0">
              <a:lnSpc>
                <a:spcPct val="90000"/>
              </a:lnSpc>
              <a:buClr>
                <a:srgbClr val="003366"/>
              </a:buClr>
              <a:buSzPct val="100000"/>
              <a:tabLst>
                <a:tab pos="4571460" algn="r"/>
              </a:tabLst>
              <a:defRPr/>
            </a:pPr>
            <a:r>
              <a:rPr lang="zh-TW" altLang="en-US" sz="1600" b="1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ysClr val="window" lastClr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Microsoft JhengHei UI" panose="020B0604030504040204" pitchFamily="34" charset="-120"/>
                <a:cs typeface="Calibri" pitchFamily="34" charset="0"/>
              </a:rPr>
              <a:t>投影片</a:t>
            </a:r>
            <a:endParaRPr lang="en-US" sz="1600" b="1" kern="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ysClr val="window" lastClr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Microsoft JhengHei UI" panose="020B0604030504040204" pitchFamily="34" charset="-120"/>
              <a:cs typeface="Calibri" pitchFamily="34" charset="0"/>
            </a:endParaRPr>
          </a:p>
        </p:txBody>
      </p:sp>
      <p:sp>
        <p:nvSpPr>
          <p:cNvPr id="18" name="Round Same Side Corner Rectangle 17"/>
          <p:cNvSpPr/>
          <p:nvPr/>
        </p:nvSpPr>
        <p:spPr bwMode="auto">
          <a:xfrm>
            <a:off x="6715001" y="4876800"/>
            <a:ext cx="685800" cy="1459284"/>
          </a:xfrm>
          <a:prstGeom prst="round2Same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5400000" scaled="1"/>
            <a:tileRect/>
          </a:gradFill>
          <a:ln w="6350" cap="flat" cmpd="sng" algn="ctr">
            <a:solidFill>
              <a:schemeClr val="accent3"/>
            </a:solidFill>
            <a:prstDash val="solid"/>
          </a:ln>
          <a:effectLst/>
        </p:spPr>
        <p:txBody>
          <a:bodyPr wrap="square" lIns="45715" tIns="27432" rIns="45715" bIns="27432" rtlCol="0" anchor="ctr">
            <a:noAutofit/>
          </a:bodyPr>
          <a:lstStyle/>
          <a:p>
            <a:pPr marL="1588" lvl="1" indent="-1588" algn="ctr" defTabSz="1040502" eaLnBrk="0" hangingPunct="0">
              <a:lnSpc>
                <a:spcPct val="90000"/>
              </a:lnSpc>
              <a:buClr>
                <a:srgbClr val="003366"/>
              </a:buClr>
              <a:buSzPct val="100000"/>
              <a:tabLst>
                <a:tab pos="4571460" algn="r"/>
              </a:tabLst>
              <a:defRPr/>
            </a:pPr>
            <a:r>
              <a:rPr lang="en-US" sz="1600" b="1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ysClr val="window" lastClr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Microsoft JhengHei UI" panose="020B0604030504040204" pitchFamily="34" charset="-120"/>
                <a:cs typeface="Calibri" pitchFamily="34" charset="0"/>
              </a:rPr>
              <a:t>LAB</a:t>
            </a:r>
          </a:p>
        </p:txBody>
      </p:sp>
      <p:sp>
        <p:nvSpPr>
          <p:cNvPr id="19" name="Round Same Side Corner Rectangle 18"/>
          <p:cNvSpPr/>
          <p:nvPr/>
        </p:nvSpPr>
        <p:spPr bwMode="auto">
          <a:xfrm>
            <a:off x="7467600" y="4876800"/>
            <a:ext cx="833747" cy="1459284"/>
          </a:xfrm>
          <a:prstGeom prst="round2Same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5400000" scaled="1"/>
            <a:tileRect/>
          </a:gradFill>
          <a:ln w="6350" cap="flat" cmpd="sng" algn="ctr">
            <a:solidFill>
              <a:schemeClr val="accent3"/>
            </a:solidFill>
            <a:prstDash val="solid"/>
          </a:ln>
          <a:effectLst/>
        </p:spPr>
        <p:txBody>
          <a:bodyPr wrap="square" lIns="45715" tIns="27432" rIns="45715" bIns="27432" rtlCol="0" anchor="ctr">
            <a:noAutofit/>
          </a:bodyPr>
          <a:lstStyle/>
          <a:p>
            <a:pPr marL="1588" lvl="1" indent="-1588" algn="ctr" defTabSz="1040502" eaLnBrk="0" hangingPunct="0">
              <a:lnSpc>
                <a:spcPct val="90000"/>
              </a:lnSpc>
              <a:buClr>
                <a:srgbClr val="003366"/>
              </a:buClr>
              <a:buSzPct val="100000"/>
              <a:tabLst>
                <a:tab pos="4571460" algn="r"/>
              </a:tabLst>
              <a:defRPr/>
            </a:pPr>
            <a:r>
              <a:rPr lang="zh-TW" altLang="en-US" sz="1600" b="1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ysClr val="window" lastClr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Microsoft JhengHei UI" panose="020B0604030504040204" pitchFamily="34" charset="-120"/>
                <a:cs typeface="Calibri" pitchFamily="34" charset="0"/>
              </a:rPr>
              <a:t>完</a:t>
            </a:r>
            <a:r>
              <a:rPr lang="zh-TW" altLang="en-US" sz="1600" b="1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ysClr val="window" lastClr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Microsoft JhengHei UI" panose="020B0604030504040204" pitchFamily="34" charset="-120"/>
                <a:cs typeface="Calibri" pitchFamily="34" charset="0"/>
              </a:rPr>
              <a:t>整</a:t>
            </a:r>
            <a:endParaRPr lang="en-US" altLang="zh-TW" sz="1600" b="1" kern="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ysClr val="window" lastClr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Microsoft JhengHei UI" panose="020B0604030504040204" pitchFamily="34" charset="-120"/>
              <a:cs typeface="Calibri" pitchFamily="34" charset="0"/>
            </a:endParaRPr>
          </a:p>
          <a:p>
            <a:pPr marL="1588" lvl="1" indent="-1588" algn="ctr" defTabSz="1040502" eaLnBrk="0" hangingPunct="0">
              <a:lnSpc>
                <a:spcPct val="90000"/>
              </a:lnSpc>
              <a:buClr>
                <a:srgbClr val="003366"/>
              </a:buClr>
              <a:buSzPct val="100000"/>
              <a:tabLst>
                <a:tab pos="4571460" algn="r"/>
              </a:tabLst>
              <a:defRPr/>
            </a:pPr>
            <a:r>
              <a:rPr lang="zh-TW" altLang="en-US" sz="1600" b="1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ysClr val="window" lastClr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Microsoft JhengHei UI" panose="020B0604030504040204" pitchFamily="34" charset="-120"/>
                <a:cs typeface="Calibri" pitchFamily="34" charset="0"/>
              </a:rPr>
              <a:t>講師</a:t>
            </a:r>
            <a:endParaRPr lang="en-US" altLang="zh-TW" sz="1600" b="1" kern="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ysClr val="window" lastClr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Microsoft JhengHei UI" panose="020B0604030504040204" pitchFamily="34" charset="-120"/>
              <a:cs typeface="Calibri" pitchFamily="34" charset="0"/>
            </a:endParaRPr>
          </a:p>
          <a:p>
            <a:pPr marL="1588" lvl="1" indent="-1588" algn="ctr" defTabSz="1040502" eaLnBrk="0" hangingPunct="0">
              <a:lnSpc>
                <a:spcPct val="90000"/>
              </a:lnSpc>
              <a:buClr>
                <a:srgbClr val="003366"/>
              </a:buClr>
              <a:buSzPct val="100000"/>
              <a:tabLst>
                <a:tab pos="4571460" algn="r"/>
              </a:tabLst>
              <a:defRPr/>
            </a:pPr>
            <a:r>
              <a:rPr lang="zh-TW" altLang="en-US" sz="1600" b="1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ysClr val="window" lastClr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Microsoft JhengHei UI" panose="020B0604030504040204" pitchFamily="34" charset="-120"/>
                <a:cs typeface="Calibri" pitchFamily="34" charset="0"/>
              </a:rPr>
              <a:t>培訓</a:t>
            </a:r>
            <a:endParaRPr lang="en-US" altLang="zh-TW" sz="1600" b="1" kern="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ysClr val="window" lastClr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Microsoft JhengHei UI" panose="020B0604030504040204" pitchFamily="34" charset="-120"/>
              <a:cs typeface="Calibri" pitchFamily="34" charset="0"/>
            </a:endParaRPr>
          </a:p>
          <a:p>
            <a:pPr marL="1588" lvl="1" indent="-1588" algn="ctr" defTabSz="1040502" eaLnBrk="0" hangingPunct="0">
              <a:lnSpc>
                <a:spcPct val="90000"/>
              </a:lnSpc>
              <a:buClr>
                <a:srgbClr val="003366"/>
              </a:buClr>
              <a:buSzPct val="100000"/>
              <a:tabLst>
                <a:tab pos="4571460" algn="r"/>
              </a:tabLst>
              <a:defRPr/>
            </a:pPr>
            <a:r>
              <a:rPr lang="zh-TW" altLang="en-US" sz="1600" b="1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ysClr val="window" lastClr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Microsoft JhengHei UI" panose="020B0604030504040204" pitchFamily="34" charset="-120"/>
                <a:cs typeface="Calibri" pitchFamily="34" charset="0"/>
              </a:rPr>
              <a:t>計畫</a:t>
            </a:r>
            <a:endParaRPr lang="en-US" sz="1600" b="1" kern="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ysClr val="window" lastClr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Microsoft JhengHei UI" panose="020B0604030504040204" pitchFamily="34" charset="-120"/>
              <a:cs typeface="Calibri" pitchFamily="34" charset="0"/>
            </a:endParaRPr>
          </a:p>
        </p:txBody>
      </p:sp>
      <p:sp>
        <p:nvSpPr>
          <p:cNvPr id="20" name="Round Same Side Corner Rectangle 19"/>
          <p:cNvSpPr/>
          <p:nvPr/>
        </p:nvSpPr>
        <p:spPr bwMode="auto">
          <a:xfrm>
            <a:off x="881743" y="4885260"/>
            <a:ext cx="2133600" cy="1430612"/>
          </a:xfrm>
          <a:prstGeom prst="round2Same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5400000" scaled="1"/>
            <a:tileRect/>
          </a:gradFill>
          <a:ln w="6350" cap="flat" cmpd="sng" algn="ctr">
            <a:solidFill>
              <a:schemeClr val="accent3"/>
            </a:solidFill>
            <a:prstDash val="solid"/>
          </a:ln>
          <a:effectLst/>
        </p:spPr>
        <p:txBody>
          <a:bodyPr wrap="square" lIns="45715" tIns="27432" rIns="45715" bIns="27432" rtlCol="0" anchor="ctr">
            <a:noAutofit/>
          </a:bodyPr>
          <a:lstStyle/>
          <a:p>
            <a:pPr marL="1588" lvl="1" indent="-1588" algn="ctr" defTabSz="1040502" eaLnBrk="0" hangingPunct="0">
              <a:lnSpc>
                <a:spcPct val="90000"/>
              </a:lnSpc>
              <a:buClr>
                <a:srgbClr val="003366"/>
              </a:buClr>
              <a:buSzPct val="100000"/>
              <a:tabLst>
                <a:tab pos="4571460" algn="r"/>
              </a:tabLst>
              <a:defRPr/>
            </a:pPr>
            <a:r>
              <a:rPr lang="zh-TW" altLang="en-US" sz="1600" b="1" kern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ysClr val="window" lastClr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Microsoft JhengHei UI" panose="020B0604030504040204" pitchFamily="34" charset="-120"/>
                <a:cs typeface="Calibri" pitchFamily="34" charset="0"/>
              </a:rPr>
              <a:t>課程所</a:t>
            </a:r>
            <a:r>
              <a:rPr lang="zh-TW" altLang="en-US" sz="1600" b="1" kern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ysClr val="window" lastClr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Microsoft JhengHei UI" panose="020B0604030504040204" pitchFamily="34" charset="-120"/>
                <a:cs typeface="Calibri" pitchFamily="34" charset="0"/>
              </a:rPr>
              <a:t>需技術支援</a:t>
            </a:r>
            <a:endParaRPr lang="en-US" sz="1600" b="1" kern="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ysClr val="window" lastClr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Microsoft JhengHei UI" panose="020B0604030504040204" pitchFamily="34" charset="-120"/>
              <a:cs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20823177">
            <a:off x="4992878" y="5966315"/>
            <a:ext cx="813184" cy="221599"/>
          </a:xfrm>
          <a:prstGeom prst="rect">
            <a:avLst/>
          </a:pr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pPr indent="-342900" algn="ctr" defTabSz="914099">
              <a:lnSpc>
                <a:spcPct val="90000"/>
              </a:lnSpc>
              <a:buClr>
                <a:srgbClr val="FFFF99"/>
              </a:buClr>
              <a:buSzPct val="80000"/>
              <a:tabLst>
                <a:tab pos="424590" algn="l"/>
              </a:tabLst>
            </a:pPr>
            <a:r>
              <a:rPr lang="en-US" sz="1600" kern="0" dirty="0" smtClean="0">
                <a:solidFill>
                  <a:srgbClr val="FFFFFF"/>
                </a:solidFill>
                <a:ea typeface="Microsoft JhengHei UI" panose="020B0604030504040204" pitchFamily="34" charset="-120"/>
              </a:rPr>
              <a:t>70% off!</a:t>
            </a:r>
          </a:p>
        </p:txBody>
      </p:sp>
    </p:spTree>
    <p:extLst>
      <p:ext uri="{BB962C8B-B14F-4D97-AF65-F5344CB8AC3E}">
        <p14:creationId xmlns:p14="http://schemas.microsoft.com/office/powerpoint/2010/main" val="380352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381000"/>
          </a:xfrm>
        </p:spPr>
        <p:txBody>
          <a:bodyPr/>
          <a:lstStyle/>
          <a:p>
            <a:pPr lvl="0"/>
            <a:r>
              <a:rPr lang="en-US" kern="0" dirty="0">
                <a:solidFill>
                  <a:srgbClr val="008000"/>
                </a:solidFill>
                <a:latin typeface="+mn-lt"/>
                <a:ea typeface="Microsoft JhengHei UI" panose="020B0604030504040204" pitchFamily="34" charset="-120"/>
              </a:rPr>
              <a:t>V</a:t>
            </a:r>
            <a:r>
              <a:rPr lang="en-US" altLang="zh-TW" kern="0" dirty="0">
                <a:solidFill>
                  <a:srgbClr val="008000"/>
                </a:solidFill>
                <a:latin typeface="+mn-lt"/>
                <a:ea typeface="Microsoft JhengHei UI" panose="020B0604030504040204" pitchFamily="34" charset="-120"/>
              </a:rPr>
              <a:t>M</a:t>
            </a:r>
            <a:r>
              <a:rPr lang="en-US" kern="0" dirty="0">
                <a:solidFill>
                  <a:srgbClr val="008000"/>
                </a:solidFill>
                <a:latin typeface="+mn-lt"/>
                <a:ea typeface="Microsoft JhengHei UI" panose="020B0604030504040204" pitchFamily="34" charset="-120"/>
              </a:rPr>
              <a:t>ware</a:t>
            </a:r>
            <a:r>
              <a:rPr lang="zh-TW" altLang="en-US" kern="0" dirty="0">
                <a:solidFill>
                  <a:srgbClr val="008000"/>
                </a:solidFill>
                <a:latin typeface="+mn-lt"/>
                <a:ea typeface="Microsoft JhengHei UI" panose="020B0604030504040204" pitchFamily="34" charset="-120"/>
              </a:rPr>
              <a:t>國際認證計畫</a:t>
            </a:r>
            <a:r>
              <a:rPr lang="en-US" kern="0" dirty="0">
                <a:solidFill>
                  <a:srgbClr val="008000"/>
                </a:solidFill>
                <a:latin typeface="+mn-lt"/>
                <a:ea typeface="Microsoft JhengHei UI" panose="020B0604030504040204" pitchFamily="34" charset="-120"/>
              </a:rPr>
              <a:t> </a:t>
            </a:r>
            <a:endParaRPr lang="en-US" dirty="0">
              <a:solidFill>
                <a:srgbClr val="008000"/>
              </a:solidFill>
              <a:latin typeface="+mn-lt"/>
              <a:ea typeface="Microsoft JhengHei UI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00260" y="6632576"/>
            <a:ext cx="338138" cy="14922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4CEF8B-87EF-415C-A326-972EFCC14C5A}" type="slidenum">
              <a:rPr lang="en-US" smtClean="0">
                <a:ea typeface="Microsoft JhengHei UI" panose="020B0604030504040204" pitchFamily="34" charset="-120"/>
              </a:rPr>
              <a:pPr>
                <a:defRPr/>
              </a:pPr>
              <a:t>9</a:t>
            </a:fld>
            <a:endParaRPr lang="en-US">
              <a:ea typeface="Microsoft JhengHei UI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267200"/>
            <a:ext cx="230653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ound Same Side Corner Rectangle 19"/>
          <p:cNvSpPr/>
          <p:nvPr/>
        </p:nvSpPr>
        <p:spPr bwMode="auto">
          <a:xfrm>
            <a:off x="76200" y="2286000"/>
            <a:ext cx="3810000" cy="457200"/>
          </a:xfrm>
          <a:prstGeom prst="round2Same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6350" cap="flat" cmpd="sng" algn="ctr">
            <a:solidFill>
              <a:schemeClr val="accent2"/>
            </a:solidFill>
            <a:prstDash val="solid"/>
          </a:ln>
          <a:effectLst/>
        </p:spPr>
        <p:txBody>
          <a:bodyPr wrap="square" lIns="45715" tIns="45720" rIns="45715" bIns="45720" rtlCol="0" anchor="ctr">
            <a:noAutofit/>
          </a:bodyPr>
          <a:lstStyle/>
          <a:p>
            <a:pPr marL="1588" lvl="1" indent="-1588" algn="ctr" defTabSz="10405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tabLst>
                <a:tab pos="4571460" algn="r"/>
              </a:tabLst>
              <a:defRPr/>
            </a:pPr>
            <a:r>
              <a:rPr lang="en-US" b="1" kern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ysClr val="window" lastClr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Microsoft JhengHei UI" panose="020B0604030504040204" pitchFamily="34" charset="-120"/>
                <a:cs typeface="Calibri" pitchFamily="34" charset="0"/>
              </a:rPr>
              <a:t>VMware Certified Associate </a:t>
            </a:r>
            <a:r>
              <a:rPr lang="zh-TW" altLang="en-US" b="1" kern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ysClr val="window" lastClr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Microsoft JhengHei UI" panose="020B0604030504040204" pitchFamily="34" charset="-120"/>
                <a:cs typeface="Calibri" pitchFamily="34" charset="0"/>
              </a:rPr>
              <a:t>認證介紹</a:t>
            </a:r>
            <a:endParaRPr lang="en-US" b="1" kern="0" dirty="0" smtClean="0">
              <a:ln>
                <a:solidFill>
                  <a:prstClr val="white">
                    <a:alpha val="0"/>
                  </a:prstClr>
                </a:solidFill>
              </a:ln>
              <a:solidFill>
                <a:sysClr val="window" lastClr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Microsoft JhengHei UI" panose="020B0604030504040204" pitchFamily="34" charset="-12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85800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ea typeface="Microsoft JhengHei UI" panose="020B0604030504040204" pitchFamily="34" charset="-120"/>
              </a:rPr>
              <a:t>CIO.com</a:t>
            </a:r>
            <a:r>
              <a:rPr lang="en-US" dirty="0" smtClean="0">
                <a:ea typeface="Microsoft JhengHei UI" panose="020B0604030504040204" pitchFamily="34" charset="-120"/>
              </a:rPr>
              <a:t> </a:t>
            </a:r>
            <a:r>
              <a:rPr lang="zh-TW" altLang="en-US" dirty="0" smtClean="0">
                <a:ea typeface="Microsoft JhengHei UI" panose="020B0604030504040204" pitchFamily="34" charset="-120"/>
              </a:rPr>
              <a:t>將</a:t>
            </a:r>
            <a:r>
              <a:rPr lang="en-US" altLang="zh-TW" dirty="0" smtClean="0">
                <a:ea typeface="Microsoft JhengHei UI" panose="020B0604030504040204" pitchFamily="34" charset="-120"/>
              </a:rPr>
              <a:t>V</a:t>
            </a:r>
            <a:r>
              <a:rPr lang="zh-TW" altLang="en-US" dirty="0" smtClean="0">
                <a:ea typeface="Microsoft JhengHei UI" panose="020B0604030504040204" pitchFamily="34" charset="-120"/>
              </a:rPr>
              <a:t>Ｍ</a:t>
            </a:r>
            <a:r>
              <a:rPr lang="en-US" altLang="zh-TW" dirty="0" smtClean="0">
                <a:ea typeface="Microsoft JhengHei UI" panose="020B0604030504040204" pitchFamily="34" charset="-120"/>
              </a:rPr>
              <a:t>ware</a:t>
            </a:r>
            <a:r>
              <a:rPr lang="zh-TW" altLang="en-US" dirty="0" smtClean="0">
                <a:ea typeface="Microsoft JhengHei UI" panose="020B0604030504040204" pitchFamily="34" charset="-120"/>
              </a:rPr>
              <a:t>雲端認證列為“</a:t>
            </a:r>
            <a:r>
              <a:rPr lang="en-US" altLang="zh-TW" dirty="0">
                <a:ea typeface="Microsoft JhengHei UI" panose="020B0604030504040204" pitchFamily="34" charset="-120"/>
              </a:rPr>
              <a:t> </a:t>
            </a:r>
            <a:r>
              <a:rPr lang="en-US" altLang="zh-TW" dirty="0" smtClean="0">
                <a:ea typeface="Microsoft JhengHei UI" panose="020B0604030504040204" pitchFamily="34" charset="-120"/>
              </a:rPr>
              <a:t>10</a:t>
            </a:r>
            <a:r>
              <a:rPr lang="zh-TW" altLang="en-US" dirty="0" smtClean="0">
                <a:ea typeface="Microsoft JhengHei UI" panose="020B0604030504040204" pitchFamily="34" charset="-120"/>
              </a:rPr>
              <a:t>大雲端認證</a:t>
            </a:r>
            <a:r>
              <a:rPr lang="en-US" altLang="zh-TW" dirty="0" smtClean="0">
                <a:ea typeface="Microsoft JhengHei UI" panose="020B0604030504040204" pitchFamily="34" charset="-120"/>
              </a:rPr>
              <a:t> </a:t>
            </a:r>
            <a:r>
              <a:rPr lang="zh-TW" altLang="en-US" dirty="0" smtClean="0">
                <a:ea typeface="Microsoft JhengHei UI" panose="020B0604030504040204" pitchFamily="34" charset="-120"/>
              </a:rPr>
              <a:t>”</a:t>
            </a:r>
            <a:endParaRPr lang="en-US" altLang="zh-TW" dirty="0" smtClean="0">
              <a:ea typeface="Microsoft JhengHei UI" panose="020B0604030504040204" pitchFamily="34" charset="-120"/>
            </a:endParaRPr>
          </a:p>
          <a:p>
            <a:r>
              <a:rPr lang="en-US" dirty="0" err="1" smtClean="0">
                <a:ea typeface="Microsoft JhengHei UI" panose="020B0604030504040204" pitchFamily="34" charset="-120"/>
              </a:rPr>
              <a:t>Dice.com</a:t>
            </a:r>
            <a:r>
              <a:rPr lang="en-US" dirty="0" smtClean="0">
                <a:ea typeface="Microsoft JhengHei UI" panose="020B0604030504040204" pitchFamily="34" charset="-120"/>
              </a:rPr>
              <a:t> </a:t>
            </a:r>
            <a:r>
              <a:rPr lang="zh-TW" altLang="en-US" dirty="0" smtClean="0">
                <a:ea typeface="Microsoft JhengHei UI" panose="020B0604030504040204" pitchFamily="34" charset="-120"/>
              </a:rPr>
              <a:t>肯定</a:t>
            </a:r>
            <a:r>
              <a:rPr lang="en-US" altLang="zh-TW" dirty="0" smtClean="0">
                <a:ea typeface="Microsoft JhengHei UI" panose="020B0604030504040204" pitchFamily="34" charset="-120"/>
              </a:rPr>
              <a:t>VMware</a:t>
            </a:r>
            <a:r>
              <a:rPr lang="zh-TW" altLang="en-US" dirty="0" smtClean="0">
                <a:ea typeface="Microsoft JhengHei UI" panose="020B0604030504040204" pitchFamily="34" charset="-120"/>
              </a:rPr>
              <a:t>認證</a:t>
            </a:r>
            <a:r>
              <a:rPr lang="en-US" altLang="zh-TW" dirty="0" smtClean="0">
                <a:ea typeface="Microsoft JhengHei UI" panose="020B0604030504040204" pitchFamily="34" charset="-120"/>
              </a:rPr>
              <a:t>” 2015</a:t>
            </a:r>
            <a:r>
              <a:rPr lang="zh-TW" altLang="en-US" dirty="0" smtClean="0">
                <a:ea typeface="Microsoft JhengHei UI" panose="020B0604030504040204" pitchFamily="34" charset="-120"/>
              </a:rPr>
              <a:t>年六大必要</a:t>
            </a:r>
            <a:r>
              <a:rPr lang="en-US" altLang="zh-TW" dirty="0" smtClean="0">
                <a:ea typeface="Microsoft JhengHei UI" panose="020B0604030504040204" pitchFamily="34" charset="-120"/>
              </a:rPr>
              <a:t>IT</a:t>
            </a:r>
            <a:r>
              <a:rPr lang="zh-TW" altLang="en-US" dirty="0" smtClean="0">
                <a:ea typeface="Microsoft JhengHei UI" panose="020B0604030504040204" pitchFamily="34" charset="-120"/>
              </a:rPr>
              <a:t>認證</a:t>
            </a:r>
            <a:r>
              <a:rPr lang="en-US" altLang="zh-TW" dirty="0" smtClean="0">
                <a:ea typeface="Microsoft JhengHei UI" panose="020B0604030504040204" pitchFamily="34" charset="-120"/>
              </a:rPr>
              <a:t> “</a:t>
            </a:r>
            <a:endParaRPr lang="en-US" dirty="0" smtClean="0">
              <a:ea typeface="Microsoft JhengHei UI" panose="020B0604030504040204" pitchFamily="34" charset="-120"/>
            </a:endParaRPr>
          </a:p>
          <a:p>
            <a:r>
              <a:rPr lang="en-US" altLang="zh-TW" dirty="0" smtClean="0">
                <a:ea typeface="Microsoft JhengHei UI" panose="020B0604030504040204" pitchFamily="34" charset="-120"/>
              </a:rPr>
              <a:t>Global Knowledge</a:t>
            </a:r>
            <a:r>
              <a:rPr lang="zh-TW" altLang="en-US" dirty="0" smtClean="0">
                <a:ea typeface="Microsoft JhengHei UI" panose="020B0604030504040204" pitchFamily="34" charset="-120"/>
              </a:rPr>
              <a:t>肯定</a:t>
            </a:r>
            <a:r>
              <a:rPr lang="en-US" altLang="zh-TW" dirty="0" smtClean="0">
                <a:ea typeface="Microsoft JhengHei UI" panose="020B0604030504040204" pitchFamily="34" charset="-120"/>
              </a:rPr>
              <a:t>VMware</a:t>
            </a:r>
            <a:r>
              <a:rPr lang="zh-TW" altLang="en-US" dirty="0" smtClean="0">
                <a:ea typeface="Microsoft JhengHei UI" panose="020B0604030504040204" pitchFamily="34" charset="-120"/>
              </a:rPr>
              <a:t>認證價值</a:t>
            </a:r>
            <a:endParaRPr lang="en-US" altLang="zh-TW" dirty="0" smtClean="0">
              <a:ea typeface="Microsoft JhengHei UI" panose="020B0604030504040204" pitchFamily="34" charset="-12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6201" y="2743200"/>
            <a:ext cx="3810000" cy="3536744"/>
          </a:xfrm>
          <a:prstGeom prst="roundRect">
            <a:avLst>
              <a:gd name="adj" fmla="val 3049"/>
            </a:avLst>
          </a:prstGeom>
          <a:gradFill>
            <a:gsLst>
              <a:gs pos="35000">
                <a:schemeClr val="bg1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rgbClr val="D2E5F6"/>
            </a:solidFill>
          </a:ln>
          <a:effectLst>
            <a:outerShdw blurRad="40005" dist="22860" dir="5400000" rotWithShape="0">
              <a:schemeClr val="tx1">
                <a:alpha val="35000"/>
              </a:scheme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wrap="square" lIns="91440" tIns="411480" rIns="91440" bIns="54864" anchor="t">
            <a:noAutofit/>
          </a:bodyPr>
          <a:lstStyle/>
          <a:p>
            <a:pPr marL="285750" lvl="1" indent="-285750" fontAlgn="base">
              <a:spcBef>
                <a:spcPts val="200"/>
              </a:spcBef>
              <a:spcAft>
                <a:spcPts val="200"/>
              </a:spcAft>
              <a:buClr>
                <a:srgbClr val="575F6D"/>
              </a:buClr>
              <a:buSzPct val="100000"/>
              <a:buFontTx/>
              <a:buBlip>
                <a:blip r:embed="rId4"/>
              </a:buBlip>
              <a:defRPr/>
            </a:pPr>
            <a:endParaRPr lang="en-US" sz="1400" kern="0" dirty="0" smtClean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/>
              </a:solidFill>
              <a:ea typeface="Microsoft JhengHei UI" panose="020B0604030504040204" pitchFamily="34" charset="-12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38600" y="5975880"/>
            <a:ext cx="4267200" cy="8533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63">
              <a:lnSpc>
                <a:spcPts val="1400"/>
              </a:lnSpc>
              <a:spcBef>
                <a:spcPct val="20000"/>
              </a:spcBef>
              <a:buSzPct val="105000"/>
              <a:defRPr/>
            </a:pPr>
            <a:r>
              <a:rPr lang="zh-TW" altLang="en-US" sz="1400" dirty="0" smtClean="0">
                <a:solidFill>
                  <a:schemeClr val="tx2">
                    <a:lumMod val="75000"/>
                  </a:schemeClr>
                </a:solidFill>
                <a:ea typeface="Microsoft JhengHei UI" panose="020B0604030504040204" pitchFamily="34" charset="-120"/>
              </a:rPr>
              <a:t>說明：</a:t>
            </a:r>
            <a:endParaRPr lang="en-US" altLang="zh-TW" sz="1400" dirty="0" smtClean="0">
              <a:solidFill>
                <a:schemeClr val="tx2">
                  <a:lumMod val="75000"/>
                </a:schemeClr>
              </a:solidFill>
              <a:ea typeface="Microsoft JhengHei UI" panose="020B0604030504040204" pitchFamily="34" charset="-120"/>
            </a:endParaRPr>
          </a:p>
          <a:p>
            <a:pPr marL="182563" indent="-182563" defTabSz="914363">
              <a:lnSpc>
                <a:spcPts val="1400"/>
              </a:lnSpc>
              <a:spcBef>
                <a:spcPct val="20000"/>
              </a:spcBef>
              <a:buSzPct val="105000"/>
              <a:buFont typeface="Arial"/>
              <a:buChar char="•"/>
              <a:defRPr/>
            </a:pPr>
            <a:r>
              <a:rPr lang="zh-TW" altLang="en-US" sz="1400" dirty="0" smtClean="0">
                <a:solidFill>
                  <a:schemeClr val="tx2">
                    <a:lumMod val="75000"/>
                  </a:schemeClr>
                </a:solidFill>
                <a:ea typeface="Microsoft JhengHei UI" panose="020B0604030504040204" pitchFamily="34" charset="-120"/>
              </a:rPr>
              <a:t>講師須取得</a:t>
            </a:r>
            <a:r>
              <a:rPr lang="en-US" altLang="zh-TW" sz="1400" dirty="0" smtClean="0">
                <a:solidFill>
                  <a:schemeClr val="tx2">
                    <a:lumMod val="75000"/>
                  </a:schemeClr>
                </a:solidFill>
                <a:ea typeface="Microsoft JhengHei UI" panose="020B0604030504040204" pitchFamily="34" charset="-120"/>
              </a:rPr>
              <a:t>VCP </a:t>
            </a:r>
            <a:r>
              <a:rPr lang="zh-TW" altLang="en-US" sz="1400" dirty="0" smtClean="0">
                <a:solidFill>
                  <a:schemeClr val="tx2">
                    <a:lumMod val="75000"/>
                  </a:schemeClr>
                </a:solidFill>
                <a:ea typeface="Microsoft JhengHei UI" panose="020B0604030504040204" pitchFamily="34" charset="-120"/>
              </a:rPr>
              <a:t>證書才能授課，使用教材</a:t>
            </a:r>
            <a:endParaRPr lang="en-US" altLang="zh-TW" sz="1400" dirty="0" smtClean="0">
              <a:solidFill>
                <a:schemeClr val="tx2">
                  <a:lumMod val="75000"/>
                </a:schemeClr>
              </a:solidFill>
              <a:ea typeface="Microsoft JhengHei UI" panose="020B0604030504040204" pitchFamily="34" charset="-120"/>
            </a:endParaRPr>
          </a:p>
          <a:p>
            <a:pPr marL="182563" indent="-182563" defTabSz="914363">
              <a:lnSpc>
                <a:spcPts val="1400"/>
              </a:lnSpc>
              <a:spcBef>
                <a:spcPct val="20000"/>
              </a:spcBef>
              <a:buSzPct val="105000"/>
              <a:buFont typeface="Arial"/>
              <a:buChar char="•"/>
              <a:defRPr/>
            </a:pPr>
            <a:r>
              <a:rPr lang="zh-TW" altLang="en-US" sz="1400" dirty="0" smtClean="0">
                <a:solidFill>
                  <a:schemeClr val="tx2">
                    <a:lumMod val="75000"/>
                  </a:schemeClr>
                </a:solidFill>
                <a:ea typeface="Microsoft JhengHei UI" panose="020B0604030504040204" pitchFamily="34" charset="-120"/>
              </a:rPr>
              <a:t>講師認證卷</a:t>
            </a:r>
            <a:r>
              <a:rPr lang="zh-TW" altLang="en-US" sz="1400" dirty="0">
                <a:solidFill>
                  <a:schemeClr val="tx2">
                    <a:lumMod val="75000"/>
                  </a:schemeClr>
                </a:solidFill>
                <a:ea typeface="Microsoft JhengHei UI" panose="020B0604030504040204" pitchFamily="34" charset="-120"/>
              </a:rPr>
              <a:t>優</a:t>
            </a:r>
            <a:r>
              <a:rPr lang="zh-TW" altLang="en-US" sz="1400" dirty="0" smtClean="0">
                <a:solidFill>
                  <a:schemeClr val="tx2">
                    <a:lumMod val="75000"/>
                  </a:schemeClr>
                </a:solidFill>
                <a:ea typeface="Microsoft JhengHei UI" panose="020B0604030504040204" pitchFamily="34" charset="-120"/>
              </a:rPr>
              <a:t>惠</a:t>
            </a:r>
            <a:r>
              <a:rPr lang="en-US" altLang="zh-TW" sz="1400" dirty="0" smtClean="0">
                <a:solidFill>
                  <a:schemeClr val="tx2">
                    <a:lumMod val="75000"/>
                  </a:schemeClr>
                </a:solidFill>
                <a:ea typeface="Microsoft JhengHei UI" panose="020B0604030504040204" pitchFamily="34" charset="-120"/>
              </a:rPr>
              <a:t>3</a:t>
            </a:r>
            <a:r>
              <a:rPr lang="zh-TW" altLang="en-US" sz="1400" dirty="0" smtClean="0">
                <a:solidFill>
                  <a:schemeClr val="tx2">
                    <a:lumMod val="75000"/>
                  </a:schemeClr>
                </a:solidFill>
                <a:ea typeface="Microsoft JhengHei UI" panose="020B0604030504040204" pitchFamily="34" charset="-120"/>
              </a:rPr>
              <a:t>折優惠（原價</a:t>
            </a:r>
            <a:r>
              <a:rPr lang="en-US" altLang="zh-TW" sz="1400" dirty="0" smtClean="0">
                <a:solidFill>
                  <a:schemeClr val="tx2">
                    <a:lumMod val="75000"/>
                  </a:schemeClr>
                </a:solidFill>
                <a:ea typeface="Microsoft JhengHei UI" panose="020B0604030504040204" pitchFamily="34" charset="-120"/>
              </a:rPr>
              <a:t>NT$ 6000)</a:t>
            </a:r>
            <a:r>
              <a:rPr lang="zh-TW" altLang="en-US" sz="1400" dirty="0" smtClean="0">
                <a:solidFill>
                  <a:schemeClr val="tx2">
                    <a:lumMod val="75000"/>
                  </a:schemeClr>
                </a:solidFill>
                <a:ea typeface="Microsoft JhengHei UI" panose="020B0604030504040204" pitchFamily="34" charset="-120"/>
              </a:rPr>
              <a:t> </a:t>
            </a:r>
            <a:endParaRPr lang="en-US" altLang="zh-TW" sz="1400" dirty="0" smtClean="0">
              <a:solidFill>
                <a:schemeClr val="tx2">
                  <a:lumMod val="75000"/>
                </a:schemeClr>
              </a:solidFill>
              <a:ea typeface="Microsoft JhengHei UI" panose="020B0604030504040204" pitchFamily="34" charset="-120"/>
            </a:endParaRPr>
          </a:p>
          <a:p>
            <a:pPr defTabSz="914363">
              <a:lnSpc>
                <a:spcPts val="1400"/>
              </a:lnSpc>
              <a:spcBef>
                <a:spcPct val="20000"/>
              </a:spcBef>
              <a:buSzPct val="105000"/>
              <a:defRPr/>
            </a:pPr>
            <a:r>
              <a:rPr lang="en-US" altLang="zh-TW" sz="1400" dirty="0" smtClean="0">
                <a:solidFill>
                  <a:schemeClr val="tx2">
                    <a:lumMod val="75000"/>
                  </a:schemeClr>
                </a:solidFill>
                <a:ea typeface="Microsoft JhengHei UI" panose="020B0604030504040204" pitchFamily="34" charset="-120"/>
              </a:rPr>
              <a:t> </a:t>
            </a:r>
            <a:endParaRPr lang="en-US" altLang="zh-CN" sz="1400" dirty="0" smtClean="0">
              <a:solidFill>
                <a:schemeClr val="tx2">
                  <a:lumMod val="75000"/>
                </a:schemeClr>
              </a:solidFill>
              <a:ea typeface="Microsoft JhengHei UI" panose="020B0604030504040204" pitchFamily="34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819400"/>
            <a:ext cx="2514600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TW" b="1" dirty="0" smtClean="0">
                <a:ea typeface="Microsoft JhengHei UI" panose="020B0604030504040204" pitchFamily="34" charset="-120"/>
              </a:rPr>
              <a:t>  VMware</a:t>
            </a:r>
            <a:r>
              <a:rPr lang="zh-TW" altLang="en-US" b="1" dirty="0" smtClean="0">
                <a:ea typeface="Microsoft JhengHei UI" panose="020B0604030504040204" pitchFamily="34" charset="-120"/>
              </a:rPr>
              <a:t>原廠教材上課</a:t>
            </a:r>
            <a:endParaRPr lang="en-US" altLang="zh-TW" b="1" dirty="0" smtClean="0">
              <a:ea typeface="Microsoft JhengHei UI" panose="020B0604030504040204" pitchFamily="34" charset="-120"/>
            </a:endParaRPr>
          </a:p>
          <a:p>
            <a:pPr>
              <a:lnSpc>
                <a:spcPct val="90000"/>
              </a:lnSpc>
            </a:pPr>
            <a:r>
              <a:rPr lang="en-US" altLang="zh-TW" b="1" dirty="0" smtClean="0">
                <a:ea typeface="Microsoft JhengHei UI" panose="020B0604030504040204" pitchFamily="34" charset="-120"/>
              </a:rPr>
              <a:t>      (</a:t>
            </a:r>
            <a:r>
              <a:rPr lang="zh-TW" altLang="en-US" b="1" dirty="0" smtClean="0">
                <a:ea typeface="Microsoft JhengHei UI" panose="020B0604030504040204" pitchFamily="34" charset="-120"/>
              </a:rPr>
              <a:t>原廠上課證書）</a:t>
            </a:r>
            <a:r>
              <a:rPr lang="en-US" altLang="zh-TW" b="1" dirty="0" smtClean="0">
                <a:ea typeface="Microsoft JhengHei UI" panose="020B0604030504040204" pitchFamily="34" charset="-120"/>
              </a:rPr>
              <a:t> </a:t>
            </a:r>
            <a:endParaRPr lang="en-US" b="1" dirty="0" smtClean="0">
              <a:ea typeface="Microsoft JhengHei UI" panose="020B0604030504040204" pitchFamily="34" charset="-12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533400" y="4038600"/>
            <a:ext cx="2688099" cy="672453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FFFF"/>
                </a:solidFill>
                <a:ea typeface="Microsoft JhengHei UI" panose="020B0604030504040204" pitchFamily="34" charset="-120"/>
              </a:rPr>
              <a:t>VMware VCA</a:t>
            </a:r>
            <a:r>
              <a:rPr lang="zh-TW" altLang="en-US" sz="1600" b="1" dirty="0" smtClean="0">
                <a:solidFill>
                  <a:srgbClr val="FFFFFF"/>
                </a:solidFill>
                <a:ea typeface="Microsoft JhengHei UI" panose="020B0604030504040204" pitchFamily="34" charset="-120"/>
              </a:rPr>
              <a:t>考試</a:t>
            </a:r>
            <a:endParaRPr lang="en-US" altLang="zh-TW" sz="1600" b="1" dirty="0" smtClean="0">
              <a:solidFill>
                <a:srgbClr val="FFFFFF"/>
              </a:solidFill>
              <a:ea typeface="Microsoft JhengHei UI" panose="020B0604030504040204" pitchFamily="34" charset="-120"/>
            </a:endParaRPr>
          </a:p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zh-TW" altLang="en-US" sz="1600" b="1" dirty="0">
                <a:solidFill>
                  <a:srgbClr val="FFFFFF"/>
                </a:solidFill>
                <a:ea typeface="Microsoft JhengHei UI" panose="020B0604030504040204" pitchFamily="34" charset="-120"/>
              </a:rPr>
              <a:t>時</a:t>
            </a:r>
            <a:r>
              <a:rPr lang="zh-TW" altLang="en-US" sz="1600" b="1" dirty="0" smtClean="0">
                <a:solidFill>
                  <a:srgbClr val="FFFFFF"/>
                </a:solidFill>
                <a:ea typeface="Microsoft JhengHei UI" panose="020B0604030504040204" pitchFamily="34" charset="-120"/>
              </a:rPr>
              <a:t>間</a:t>
            </a:r>
            <a:r>
              <a:rPr lang="en-US" altLang="zh-TW" sz="1600" b="1" dirty="0" smtClean="0">
                <a:solidFill>
                  <a:srgbClr val="FFFFFF"/>
                </a:solidFill>
                <a:ea typeface="Microsoft JhengHei UI" panose="020B0604030504040204" pitchFamily="34" charset="-120"/>
              </a:rPr>
              <a:t>: 60 </a:t>
            </a:r>
            <a:r>
              <a:rPr lang="zh-TW" altLang="en-US" sz="1600" b="1" dirty="0" smtClean="0">
                <a:solidFill>
                  <a:srgbClr val="FFFFFF"/>
                </a:solidFill>
                <a:ea typeface="Microsoft JhengHei UI" panose="020B0604030504040204" pitchFamily="34" charset="-120"/>
              </a:rPr>
              <a:t>分鐘    題數 </a:t>
            </a:r>
            <a:r>
              <a:rPr lang="en-US" altLang="zh-TW" sz="1600" b="1" dirty="0" smtClean="0">
                <a:solidFill>
                  <a:srgbClr val="FFFFFF"/>
                </a:solidFill>
                <a:ea typeface="Microsoft JhengHei UI" panose="020B0604030504040204" pitchFamily="34" charset="-120"/>
              </a:rPr>
              <a:t>40 </a:t>
            </a:r>
            <a:r>
              <a:rPr lang="zh-TW" altLang="en-US" sz="1600" b="1" dirty="0" smtClean="0">
                <a:solidFill>
                  <a:srgbClr val="FFFFFF"/>
                </a:solidFill>
                <a:ea typeface="Microsoft JhengHei UI" panose="020B0604030504040204" pitchFamily="34" charset="-120"/>
              </a:rPr>
              <a:t>題</a:t>
            </a:r>
            <a:endParaRPr lang="en-US" sz="1600" dirty="0" smtClean="0">
              <a:solidFill>
                <a:srgbClr val="FFFFFF"/>
              </a:solidFill>
              <a:ea typeface="Microsoft JhengHei UI" panose="020B0604030504040204" pitchFamily="34" charset="-120"/>
            </a:endParaRPr>
          </a:p>
        </p:txBody>
      </p:sp>
      <p:sp>
        <p:nvSpPr>
          <p:cNvPr id="26" name="Plus 25"/>
          <p:cNvSpPr/>
          <p:nvPr/>
        </p:nvSpPr>
        <p:spPr>
          <a:xfrm>
            <a:off x="1295400" y="3352800"/>
            <a:ext cx="827107" cy="743953"/>
          </a:xfrm>
          <a:prstGeom prst="mathPlu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ea typeface="Microsoft JhengHei UI" panose="020B0604030504040204" pitchFamily="34" charset="-120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1524000" y="4800600"/>
            <a:ext cx="482479" cy="676321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ea typeface="Microsoft JhengHei UI" panose="020B0604030504040204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5486400"/>
            <a:ext cx="2209800" cy="381000"/>
          </a:xfrm>
          <a:prstGeom prst="rect">
            <a:avLst/>
          </a:prstGeom>
          <a:solidFill>
            <a:srgbClr val="A7D588"/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ea typeface="Microsoft JhengHei UI" panose="020B0604030504040204" pitchFamily="34" charset="-120"/>
              </a:rPr>
              <a:t>   </a:t>
            </a:r>
            <a:r>
              <a:rPr lang="zh-TW" altLang="en-US" b="1" dirty="0" smtClean="0">
                <a:ea typeface="Microsoft JhengHei UI" panose="020B0604030504040204" pitchFamily="34" charset="-120"/>
              </a:rPr>
              <a:t>獲取</a:t>
            </a:r>
            <a:r>
              <a:rPr lang="en-US" b="1" dirty="0" smtClean="0">
                <a:ea typeface="Microsoft JhengHei UI" panose="020B0604030504040204" pitchFamily="34" charset="-120"/>
              </a:rPr>
              <a:t>VCA</a:t>
            </a:r>
            <a:r>
              <a:rPr lang="zh-TW" altLang="en-US" b="1" dirty="0" smtClean="0">
                <a:ea typeface="Microsoft JhengHei UI" panose="020B0604030504040204" pitchFamily="34" charset="-120"/>
              </a:rPr>
              <a:t>國際認證</a:t>
            </a:r>
            <a:endParaRPr lang="en-US" b="1" dirty="0" smtClean="0">
              <a:ea typeface="Microsoft JhengHei UI" panose="020B0604030504040204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1752600"/>
            <a:ext cx="9067800" cy="609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zh-TW" altLang="en-US" b="1" dirty="0" smtClean="0">
                <a:ea typeface="Microsoft JhengHei UI" panose="020B0604030504040204" pitchFamily="34" charset="-120"/>
              </a:rPr>
              <a:t>學校將可使用</a:t>
            </a:r>
            <a:r>
              <a:rPr lang="en-US" altLang="zh-TW" b="1" dirty="0" smtClean="0">
                <a:ea typeface="Microsoft JhengHei UI" panose="020B0604030504040204" pitchFamily="34" charset="-120"/>
              </a:rPr>
              <a:t>V</a:t>
            </a:r>
            <a:r>
              <a:rPr lang="zh-TW" altLang="en-US" b="1" dirty="0" smtClean="0">
                <a:ea typeface="Microsoft JhengHei UI" panose="020B0604030504040204" pitchFamily="34" charset="-120"/>
              </a:rPr>
              <a:t>Ｍ</a:t>
            </a:r>
            <a:r>
              <a:rPr lang="en-US" altLang="zh-TW" b="1" dirty="0" smtClean="0">
                <a:ea typeface="Microsoft JhengHei UI" panose="020B0604030504040204" pitchFamily="34" charset="-120"/>
              </a:rPr>
              <a:t>ware</a:t>
            </a:r>
            <a:r>
              <a:rPr lang="zh-TW" altLang="en-US" b="1" dirty="0" smtClean="0">
                <a:ea typeface="Microsoft JhengHei UI" panose="020B0604030504040204" pitchFamily="34" charset="-120"/>
              </a:rPr>
              <a:t>原廠教材</a:t>
            </a:r>
            <a:r>
              <a:rPr lang="en-US" altLang="zh-TW" b="1" dirty="0" smtClean="0">
                <a:ea typeface="Microsoft JhengHei UI" panose="020B0604030504040204" pitchFamily="34" charset="-120"/>
              </a:rPr>
              <a:t>,</a:t>
            </a:r>
            <a:r>
              <a:rPr lang="zh-TW" altLang="en-US" b="1" dirty="0" smtClean="0">
                <a:ea typeface="Microsoft JhengHei UI" panose="020B0604030504040204" pitchFamily="34" charset="-120"/>
              </a:rPr>
              <a:t>教受</a:t>
            </a:r>
            <a:r>
              <a:rPr lang="en-US" altLang="zh-TW" b="1" dirty="0" smtClean="0">
                <a:ea typeface="Microsoft JhengHei UI" panose="020B0604030504040204" pitchFamily="34" charset="-120"/>
              </a:rPr>
              <a:t>VMware </a:t>
            </a:r>
            <a:r>
              <a:rPr lang="en-US" b="1" dirty="0" smtClean="0">
                <a:ea typeface="Microsoft JhengHei UI" panose="020B0604030504040204" pitchFamily="34" charset="-120"/>
              </a:rPr>
              <a:t>Certified Associate(VCA) </a:t>
            </a:r>
            <a:r>
              <a:rPr lang="zh-TW" altLang="en-US" b="1" dirty="0" smtClean="0">
                <a:ea typeface="Microsoft JhengHei UI" panose="020B0604030504040204" pitchFamily="34" charset="-120"/>
              </a:rPr>
              <a:t>全系列認證課程</a:t>
            </a:r>
            <a:r>
              <a:rPr lang="en-US" altLang="zh-TW" b="1" dirty="0" smtClean="0">
                <a:ea typeface="Microsoft JhengHei UI" panose="020B0604030504040204" pitchFamily="34" charset="-120"/>
              </a:rPr>
              <a:t>            </a:t>
            </a:r>
          </a:p>
          <a:p>
            <a:pPr>
              <a:lnSpc>
                <a:spcPct val="90000"/>
              </a:lnSpc>
            </a:pPr>
            <a:endParaRPr lang="en-US" altLang="zh-TW" dirty="0" smtClean="0">
              <a:ea typeface="Microsoft JhengHei UI" panose="020B0604030504040204" pitchFamily="34" charset="-120"/>
            </a:endParaRPr>
          </a:p>
          <a:p>
            <a:pPr>
              <a:lnSpc>
                <a:spcPct val="90000"/>
              </a:lnSpc>
            </a:pPr>
            <a:r>
              <a:rPr lang="en-US" altLang="zh-TW" dirty="0" smtClean="0">
                <a:ea typeface="Microsoft JhengHei UI" panose="020B0604030504040204" pitchFamily="34" charset="-120"/>
              </a:rPr>
              <a:t>                                                               </a:t>
            </a:r>
          </a:p>
          <a:p>
            <a:pPr>
              <a:lnSpc>
                <a:spcPct val="90000"/>
              </a:lnSpc>
            </a:pPr>
            <a:endParaRPr lang="en-US" altLang="zh-TW" dirty="0">
              <a:ea typeface="Microsoft JhengHei UI" panose="020B0604030504040204" pitchFamily="34" charset="-120"/>
            </a:endParaRPr>
          </a:p>
          <a:p>
            <a:pPr>
              <a:lnSpc>
                <a:spcPct val="90000"/>
              </a:lnSpc>
            </a:pPr>
            <a:endParaRPr lang="en-US" altLang="zh-TW" dirty="0" smtClean="0">
              <a:ea typeface="Microsoft JhengHei UI" panose="020B0604030504040204" pitchFamily="34" charset="-120"/>
            </a:endParaRPr>
          </a:p>
          <a:p>
            <a:pPr>
              <a:lnSpc>
                <a:spcPct val="90000"/>
              </a:lnSpc>
            </a:pPr>
            <a:endParaRPr lang="en-US" altLang="zh-TW" dirty="0">
              <a:ea typeface="Microsoft JhengHei UI" panose="020B0604030504040204" pitchFamily="34" charset="-120"/>
            </a:endParaRPr>
          </a:p>
          <a:p>
            <a:pPr>
              <a:lnSpc>
                <a:spcPct val="90000"/>
              </a:lnSpc>
            </a:pPr>
            <a:endParaRPr lang="en-US" altLang="zh-TW" dirty="0" smtClean="0">
              <a:ea typeface="Microsoft JhengHei UI" panose="020B0604030504040204" pitchFamily="34" charset="-120"/>
            </a:endParaRPr>
          </a:p>
          <a:p>
            <a:pPr>
              <a:lnSpc>
                <a:spcPct val="90000"/>
              </a:lnSpc>
            </a:pPr>
            <a:r>
              <a:rPr lang="en-US" altLang="zh-TW" dirty="0" smtClean="0">
                <a:ea typeface="Microsoft JhengHei UI" panose="020B0604030504040204" pitchFamily="34" charset="-120"/>
              </a:rPr>
              <a:t>                                                                               </a:t>
            </a:r>
            <a:r>
              <a:rPr lang="en-US" altLang="zh-TW" b="1" dirty="0" smtClean="0">
                <a:ea typeface="Microsoft JhengHei UI" panose="020B0604030504040204" pitchFamily="34" charset="-120"/>
              </a:rPr>
              <a:t> </a:t>
            </a:r>
            <a:r>
              <a:rPr lang="zh-TW" altLang="en-US" b="1" dirty="0" smtClean="0">
                <a:ea typeface="Microsoft JhengHei UI" panose="020B0604030504040204" pitchFamily="34" charset="-120"/>
              </a:rPr>
              <a:t>ㄧ次獲取兩張原廠證書</a:t>
            </a:r>
            <a:endParaRPr lang="en-US" b="1" dirty="0" smtClean="0">
              <a:ea typeface="Microsoft JhengHei UI" panose="020B0604030504040204" pitchFamily="34" charset="-120"/>
            </a:endParaRPr>
          </a:p>
        </p:txBody>
      </p:sp>
      <p:pic>
        <p:nvPicPr>
          <p:cNvPr id="15" name="Picture 14" descr="螢幕快照 2015-01-14 下午2.32.5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09800"/>
            <a:ext cx="3704352" cy="1066800"/>
          </a:xfrm>
          <a:prstGeom prst="rect">
            <a:avLst/>
          </a:prstGeom>
        </p:spPr>
      </p:pic>
      <p:pic>
        <p:nvPicPr>
          <p:cNvPr id="31" name="Picture 30" descr="螢幕快照 2015-01-13 下午2.44.0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09800"/>
            <a:ext cx="1200988" cy="1066800"/>
          </a:xfrm>
          <a:prstGeom prst="rect">
            <a:avLst/>
          </a:prstGeom>
        </p:spPr>
      </p:pic>
      <p:pic>
        <p:nvPicPr>
          <p:cNvPr id="29" name="Picture 28" descr="螢幕快照 2015-01-14 下午2.36.47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343400"/>
            <a:ext cx="2284078" cy="15367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191000" y="3886200"/>
            <a:ext cx="17526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TW" dirty="0" smtClean="0">
                <a:ea typeface="Microsoft JhengHei UI" panose="020B0604030504040204" pitchFamily="34" charset="-120"/>
              </a:rPr>
              <a:t>   </a:t>
            </a:r>
            <a:r>
              <a:rPr lang="zh-TW" altLang="en-US" dirty="0" smtClean="0">
                <a:ea typeface="Microsoft JhengHei UI" panose="020B0604030504040204" pitchFamily="34" charset="-120"/>
              </a:rPr>
              <a:t>原廠上課證書</a:t>
            </a:r>
            <a:endParaRPr lang="en-US" dirty="0" smtClean="0">
              <a:ea typeface="Microsoft JhengHei UI" panose="020B0604030504040204" pitchFamily="34" charset="-120"/>
            </a:endParaRPr>
          </a:p>
        </p:txBody>
      </p:sp>
      <p:sp>
        <p:nvSpPr>
          <p:cNvPr id="1024" name="TextBox 1023"/>
          <p:cNvSpPr txBox="1"/>
          <p:nvPr/>
        </p:nvSpPr>
        <p:spPr>
          <a:xfrm>
            <a:off x="6477000" y="3886200"/>
            <a:ext cx="2362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ea typeface="Microsoft JhengHei UI" panose="020B0604030504040204" pitchFamily="34" charset="-120"/>
              </a:rPr>
              <a:t>  VCA</a:t>
            </a:r>
            <a:r>
              <a:rPr lang="zh-TW" altLang="en-US" dirty="0" smtClean="0">
                <a:ea typeface="Microsoft JhengHei UI" panose="020B0604030504040204" pitchFamily="34" charset="-120"/>
              </a:rPr>
              <a:t>國際認證證書</a:t>
            </a:r>
            <a:endParaRPr lang="en-US" dirty="0" smtClean="0"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807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ELP_Phase2_no_price_v2">
  <a:themeElements>
    <a:clrScheme name="VMware">
      <a:dk1>
        <a:srgbClr val="717074"/>
      </a:dk1>
      <a:lt1>
        <a:sysClr val="window" lastClr="FFFFFF"/>
      </a:lt1>
      <a:dk2>
        <a:srgbClr val="000000"/>
      </a:dk2>
      <a:lt2>
        <a:srgbClr val="C6C6C8"/>
      </a:lt2>
      <a:accent1>
        <a:srgbClr val="0095D3"/>
      </a:accent1>
      <a:accent2>
        <a:srgbClr val="89CBDF"/>
      </a:accent2>
      <a:accent3>
        <a:srgbClr val="006990"/>
      </a:accent3>
      <a:accent4>
        <a:srgbClr val="6DB33F"/>
      </a:accent4>
      <a:accent5>
        <a:srgbClr val="C2CD23"/>
      </a:accent5>
      <a:accent6>
        <a:srgbClr val="387C2C"/>
      </a:accent6>
      <a:hlink>
        <a:srgbClr val="0095D3"/>
      </a:hlink>
      <a:folHlink>
        <a:srgbClr val="89CBD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/>
          </a:solidFill>
          <a:miter lim="800000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smtClean="0"/>
        </a:defPPr>
      </a:lstStyle>
    </a:txDef>
  </a:objectDefaults>
  <a:extraClrSchemeLst/>
  <a:custClrLst>
    <a:custClr name="PMS130">
      <a:srgbClr val="FDB813"/>
    </a:custClr>
    <a:custClr name="PMS144">
      <a:srgbClr val="F8981D"/>
    </a:custClr>
    <a:custClr name="PMS180">
      <a:srgbClr val="D9541E"/>
    </a:custClr>
    <a:custClr name="PMS1807">
      <a:srgbClr val="9E3039"/>
    </a:custClr>
    <a:custClr name="PMS195">
      <a:srgbClr val="820024"/>
    </a:custClr>
    <a:custClr name="PMS174">
      <a:srgbClr val="9A3B26"/>
    </a:custClr>
    <a:custClr name="PMS7519">
      <a:srgbClr val="574319"/>
    </a:custClr>
    <a:custClr name="PMS654">
      <a:srgbClr val="003D79"/>
    </a:custClr>
  </a:custClrLst>
</a:theme>
</file>

<file path=ppt/theme/theme2.xml><?xml version="1.0" encoding="utf-8"?>
<a:theme xmlns:a="http://schemas.openxmlformats.org/drawingml/2006/main" name="Office Theme">
  <a:themeElements>
    <a:clrScheme name="VMware">
      <a:dk1>
        <a:srgbClr val="717074"/>
      </a:dk1>
      <a:lt1>
        <a:sysClr val="window" lastClr="FFFFFF"/>
      </a:lt1>
      <a:dk2>
        <a:srgbClr val="000000"/>
      </a:dk2>
      <a:lt2>
        <a:srgbClr val="C6C6C8"/>
      </a:lt2>
      <a:accent1>
        <a:srgbClr val="0095D3"/>
      </a:accent1>
      <a:accent2>
        <a:srgbClr val="89CBDF"/>
      </a:accent2>
      <a:accent3>
        <a:srgbClr val="006990"/>
      </a:accent3>
      <a:accent4>
        <a:srgbClr val="6DB33F"/>
      </a:accent4>
      <a:accent5>
        <a:srgbClr val="C2CD23"/>
      </a:accent5>
      <a:accent6>
        <a:srgbClr val="387C2C"/>
      </a:accent6>
      <a:hlink>
        <a:srgbClr val="0095D3"/>
      </a:hlink>
      <a:folHlink>
        <a:srgbClr val="89CBD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Mware">
      <a:dk1>
        <a:srgbClr val="717074"/>
      </a:dk1>
      <a:lt1>
        <a:sysClr val="window" lastClr="FFFFFF"/>
      </a:lt1>
      <a:dk2>
        <a:srgbClr val="000000"/>
      </a:dk2>
      <a:lt2>
        <a:srgbClr val="C6C6C8"/>
      </a:lt2>
      <a:accent1>
        <a:srgbClr val="0095D3"/>
      </a:accent1>
      <a:accent2>
        <a:srgbClr val="89CBDF"/>
      </a:accent2>
      <a:accent3>
        <a:srgbClr val="006990"/>
      </a:accent3>
      <a:accent4>
        <a:srgbClr val="6DB33F"/>
      </a:accent4>
      <a:accent5>
        <a:srgbClr val="C2CD23"/>
      </a:accent5>
      <a:accent6>
        <a:srgbClr val="387C2C"/>
      </a:accent6>
      <a:hlink>
        <a:srgbClr val="0095D3"/>
      </a:hlink>
      <a:folHlink>
        <a:srgbClr val="89CBD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ELP_Phase2_no_price_v2.potx</Template>
  <TotalTime>0</TotalTime>
  <Words>1218</Words>
  <Application>Microsoft Macintosh PowerPoint</Application>
  <PresentationFormat>On-screen Show (4:3)</PresentationFormat>
  <Paragraphs>193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ELP_Phase2_no_price_v2</vt:lpstr>
      <vt:lpstr>VMware 大專院校軟體聯合採購方案 –  Education Licensing Program</vt:lpstr>
      <vt:lpstr>介紹：VMware大專院校軟體聯合採購   (Education license program)方案 </vt:lpstr>
      <vt:lpstr>方案內容 – 軟體授權對象</vt:lpstr>
      <vt:lpstr>方案內容 - 軟體授權範圍 </vt:lpstr>
      <vt:lpstr>方案內容 - 加值優惠項目</vt:lpstr>
      <vt:lpstr>Packaged Services 標準技術諮詢服務 SOW</vt:lpstr>
      <vt:lpstr>Optional 可加價購 – 可享方案合購優惠價</vt:lpstr>
      <vt:lpstr>VMware Academy Program-VMware 雲端學術計畫</vt:lpstr>
      <vt:lpstr>VMware國際認證計畫 </vt:lpstr>
      <vt:lpstr>方案期滿後之選擇</vt:lpstr>
      <vt:lpstr>導入效益</vt:lpstr>
      <vt:lpstr>大專院校軟體聯合採購方案 效益分析</vt:lpstr>
      <vt:lpstr>大專院校軟體聯合採購方案 效益分析</vt:lpstr>
      <vt:lpstr>PowerPoint Presentation</vt:lpstr>
      <vt:lpstr>大專院校應用案例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2013-12-10T01:09:27Z</dcterms:created>
  <dcterms:modified xsi:type="dcterms:W3CDTF">2015-01-15T06:09:38Z</dcterms:modified>
</cp:coreProperties>
</file>