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1"/>
  </p:sldMasterIdLst>
  <p:notesMasterIdLst>
    <p:notesMasterId r:id="rId18"/>
  </p:notesMasterIdLst>
  <p:handoutMasterIdLst>
    <p:handoutMasterId r:id="rId19"/>
  </p:handoutMasterIdLst>
  <p:sldIdLst>
    <p:sldId id="453" r:id="rId2"/>
    <p:sldId id="448" r:id="rId3"/>
    <p:sldId id="483" r:id="rId4"/>
    <p:sldId id="469" r:id="rId5"/>
    <p:sldId id="470" r:id="rId6"/>
    <p:sldId id="471" r:id="rId7"/>
    <p:sldId id="472" r:id="rId8"/>
    <p:sldId id="473" r:id="rId9"/>
    <p:sldId id="450" r:id="rId10"/>
    <p:sldId id="474" r:id="rId11"/>
    <p:sldId id="479" r:id="rId12"/>
    <p:sldId id="480" r:id="rId13"/>
    <p:sldId id="482" r:id="rId14"/>
    <p:sldId id="481" r:id="rId15"/>
    <p:sldId id="476" r:id="rId16"/>
    <p:sldId id="478" r:id="rId17"/>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3792">
          <p15:clr>
            <a:srgbClr val="A4A3A4"/>
          </p15:clr>
        </p15:guide>
        <p15:guide id="4" pos="2880">
          <p15:clr>
            <a:srgbClr val="A4A3A4"/>
          </p15:clr>
        </p15:guide>
        <p15:guide id="5" pos="288">
          <p15:clr>
            <a:srgbClr val="A4A3A4"/>
          </p15:clr>
        </p15:guide>
        <p15:guide id="6"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97E"/>
    <a:srgbClr val="FFF5D5"/>
    <a:srgbClr val="AEFA90"/>
    <a:srgbClr val="F3FFEF"/>
    <a:srgbClr val="FFABAB"/>
    <a:srgbClr val="FFE7E7"/>
    <a:srgbClr val="FFCCCC"/>
    <a:srgbClr val="FF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9631B5-78F2-41C9-869B-9F39066F8104}">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4" autoAdjust="0"/>
    <p:restoredTop sz="96792" autoAdjust="0"/>
  </p:normalViewPr>
  <p:slideViewPr>
    <p:cSldViewPr>
      <p:cViewPr varScale="1">
        <p:scale>
          <a:sx n="74" d="100"/>
          <a:sy n="74" d="100"/>
        </p:scale>
        <p:origin x="1194" y="72"/>
      </p:cViewPr>
      <p:guideLst>
        <p:guide orient="horz" pos="2160"/>
        <p:guide orient="horz" pos="864"/>
        <p:guide orient="horz" pos="3792"/>
        <p:guide pos="2880"/>
        <p:guide pos="288"/>
        <p:guide pos="5472"/>
      </p:guideLst>
    </p:cSldViewPr>
  </p:slideViewPr>
  <p:notesTextViewPr>
    <p:cViewPr>
      <p:scale>
        <a:sx n="1" d="1"/>
        <a:sy n="1" d="1"/>
      </p:scale>
      <p:origin x="0" y="0"/>
    </p:cViewPr>
  </p:notesTextViewPr>
  <p:sorterViewPr>
    <p:cViewPr>
      <p:scale>
        <a:sx n="60" d="100"/>
        <a:sy n="60" d="100"/>
      </p:scale>
      <p:origin x="0" y="0"/>
    </p:cViewPr>
  </p:sorterViewPr>
  <p:notesViewPr>
    <p:cSldViewPr showGuides="1">
      <p:cViewPr varScale="1">
        <p:scale>
          <a:sx n="81" d="100"/>
          <a:sy n="81" d="100"/>
        </p:scale>
        <p:origin x="-9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004553-04C5-4BB3-AD4E-8B2EF3CDDAF9}" type="datetimeFigureOut">
              <a:rPr lang="en-US" smtClean="0"/>
              <a:t>1/15/2015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A881F-0910-47D3-BD01-4F68834EC353}" type="slidenum">
              <a:rPr lang="en-US" smtClean="0"/>
              <a:t>‹#›</a:t>
            </a:fld>
            <a:endParaRPr lang="en-US"/>
          </a:p>
        </p:txBody>
      </p:sp>
    </p:spTree>
    <p:extLst>
      <p:ext uri="{BB962C8B-B14F-4D97-AF65-F5344CB8AC3E}">
        <p14:creationId xmlns:p14="http://schemas.microsoft.com/office/powerpoint/2010/main" val="32686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6F0DB-E055-41D0-9102-627A646E4242}" type="datetimeFigureOut">
              <a:rPr lang="en-US" smtClean="0"/>
              <a:t>1/15/2015</a:t>
            </a:fld>
            <a:endParaRPr lang="en-US"/>
          </a:p>
        </p:txBody>
      </p:sp>
      <p:sp>
        <p:nvSpPr>
          <p:cNvPr id="4" name="Slide Image Placeholder 3"/>
          <p:cNvSpPr>
            <a:spLocks noGrp="1" noRot="1" noChangeAspect="1"/>
          </p:cNvSpPr>
          <p:nvPr>
            <p:ph type="sldImg" idx="2"/>
          </p:nvPr>
        </p:nvSpPr>
        <p:spPr>
          <a:xfrm>
            <a:off x="1447800" y="609600"/>
            <a:ext cx="3962400" cy="297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810000"/>
            <a:ext cx="5943600" cy="48768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FBC3A-A12C-40F9-BB8D-BC30C7901396}" type="slidenum">
              <a:rPr lang="en-US" smtClean="0"/>
              <a:t>‹#›</a:t>
            </a:fld>
            <a:endParaRPr lang="en-US"/>
          </a:p>
        </p:txBody>
      </p:sp>
    </p:spTree>
    <p:extLst>
      <p:ext uri="{BB962C8B-B14F-4D97-AF65-F5344CB8AC3E}">
        <p14:creationId xmlns:p14="http://schemas.microsoft.com/office/powerpoint/2010/main" val="201290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t>1</a:t>
            </a:fld>
            <a:endParaRPr lang="en-US"/>
          </a:p>
        </p:txBody>
      </p:sp>
    </p:spTree>
    <p:extLst>
      <p:ext uri="{BB962C8B-B14F-4D97-AF65-F5344CB8AC3E}">
        <p14:creationId xmlns:p14="http://schemas.microsoft.com/office/powerpoint/2010/main" val="72269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FBC3A-A12C-40F9-BB8D-BC30C7901396}" type="slidenum">
              <a:rPr lang="en-US" smtClean="0"/>
              <a:pPr/>
              <a:t>14</a:t>
            </a:fld>
            <a:endParaRPr lang="en-US"/>
          </a:p>
        </p:txBody>
      </p:sp>
    </p:spTree>
    <p:extLst>
      <p:ext uri="{BB962C8B-B14F-4D97-AF65-F5344CB8AC3E}">
        <p14:creationId xmlns:p14="http://schemas.microsoft.com/office/powerpoint/2010/main" val="277910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15</a:t>
            </a:fld>
            <a:endParaRPr lang="en-US" dirty="0"/>
          </a:p>
        </p:txBody>
      </p:sp>
    </p:spTree>
    <p:extLst>
      <p:ext uri="{BB962C8B-B14F-4D97-AF65-F5344CB8AC3E}">
        <p14:creationId xmlns:p14="http://schemas.microsoft.com/office/powerpoint/2010/main" val="3122468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16</a:t>
            </a:fld>
            <a:endParaRPr lang="en-US" dirty="0"/>
          </a:p>
        </p:txBody>
      </p:sp>
    </p:spTree>
    <p:extLst>
      <p:ext uri="{BB962C8B-B14F-4D97-AF65-F5344CB8AC3E}">
        <p14:creationId xmlns:p14="http://schemas.microsoft.com/office/powerpoint/2010/main" val="38674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a:t>
            </a:fld>
            <a:endParaRPr lang="en-US" dirty="0"/>
          </a:p>
        </p:txBody>
      </p:sp>
    </p:spTree>
    <p:extLst>
      <p:ext uri="{BB962C8B-B14F-4D97-AF65-F5344CB8AC3E}">
        <p14:creationId xmlns:p14="http://schemas.microsoft.com/office/powerpoint/2010/main" val="61702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t>4</a:t>
            </a:fld>
            <a:endParaRPr lang="en-US"/>
          </a:p>
        </p:txBody>
      </p:sp>
    </p:spTree>
    <p:extLst>
      <p:ext uri="{BB962C8B-B14F-4D97-AF65-F5344CB8AC3E}">
        <p14:creationId xmlns:p14="http://schemas.microsoft.com/office/powerpoint/2010/main" val="247821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bwMode="auto">
          <a:xfrm>
            <a:off x="4675188" y="631825"/>
            <a:ext cx="1820862" cy="1366838"/>
          </a:xfrm>
          <a:noFill/>
          <a:ln>
            <a:solidFill>
              <a:srgbClr val="000000"/>
            </a:solidFill>
            <a:miter lim="800000"/>
            <a:headEnd/>
            <a:tailEnd/>
          </a:ln>
        </p:spPr>
      </p:sp>
      <p:sp>
        <p:nvSpPr>
          <p:cNvPr id="245762" name="Rectangle 3"/>
          <p:cNvSpPr>
            <a:spLocks noGrp="1" noChangeArrowheads="1"/>
          </p:cNvSpPr>
          <p:nvPr>
            <p:ph type="body" idx="1"/>
          </p:nvPr>
        </p:nvSpPr>
        <p:spPr bwMode="auto">
          <a:xfrm>
            <a:off x="333376" y="2118732"/>
            <a:ext cx="6266528" cy="6319024"/>
          </a:xfrm>
          <a:noFill/>
        </p:spPr>
        <p:txBody>
          <a:bodyPr wrap="square" numCol="1" anchor="t" anchorCtr="0" compatLnSpc="1">
            <a:prstTxWarp prst="textNoShape">
              <a:avLst/>
            </a:prstTxWarp>
          </a:bodyPr>
          <a:lstStyle/>
          <a:p>
            <a:pPr>
              <a:spcBef>
                <a:spcPct val="0"/>
              </a:spcBef>
            </a:pPr>
            <a:r>
              <a:rPr lang="en-US" altLang="zh-TW" smtClean="0"/>
              <a:t>SBC – server based computing</a:t>
            </a:r>
          </a:p>
        </p:txBody>
      </p:sp>
    </p:spTree>
    <p:extLst>
      <p:ext uri="{BB962C8B-B14F-4D97-AF65-F5344CB8AC3E}">
        <p14:creationId xmlns:p14="http://schemas.microsoft.com/office/powerpoint/2010/main" val="351780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t>9</a:t>
            </a:fld>
            <a:endParaRPr lang="en-US"/>
          </a:p>
        </p:txBody>
      </p:sp>
    </p:spTree>
    <p:extLst>
      <p:ext uri="{BB962C8B-B14F-4D97-AF65-F5344CB8AC3E}">
        <p14:creationId xmlns:p14="http://schemas.microsoft.com/office/powerpoint/2010/main" val="210244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t>10</a:t>
            </a:fld>
            <a:endParaRPr lang="en-US"/>
          </a:p>
        </p:txBody>
      </p:sp>
    </p:spTree>
    <p:extLst>
      <p:ext uri="{BB962C8B-B14F-4D97-AF65-F5344CB8AC3E}">
        <p14:creationId xmlns:p14="http://schemas.microsoft.com/office/powerpoint/2010/main" val="247821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t>11</a:t>
            </a:fld>
            <a:endParaRPr lang="en-US"/>
          </a:p>
        </p:txBody>
      </p:sp>
    </p:spTree>
    <p:extLst>
      <p:ext uri="{BB962C8B-B14F-4D97-AF65-F5344CB8AC3E}">
        <p14:creationId xmlns:p14="http://schemas.microsoft.com/office/powerpoint/2010/main" val="116751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characteristics that define true network virtualization, but the top three are </a:t>
            </a:r>
          </a:p>
          <a:p>
            <a:endParaRPr lang="en-US" dirty="0" smtClean="0"/>
          </a:p>
          <a:p>
            <a:pPr marL="232578" indent="-232578">
              <a:buFont typeface="+mj-lt"/>
              <a:buAutoNum type="arabicPeriod"/>
            </a:pPr>
            <a:r>
              <a:rPr lang="en-US" dirty="0" smtClean="0"/>
              <a:t>Completely</a:t>
            </a:r>
            <a:r>
              <a:rPr lang="en-US" baseline="0" dirty="0" smtClean="0"/>
              <a:t> decouples virtual networks from physical network hardware</a:t>
            </a:r>
          </a:p>
          <a:p>
            <a:pPr marL="232578" indent="-232578">
              <a:buFont typeface="+mj-lt"/>
              <a:buAutoNum type="arabicPeriod"/>
            </a:pPr>
            <a:r>
              <a:rPr lang="en-US" baseline="0" dirty="0" smtClean="0"/>
              <a:t>Faithfully reproduces the physical network model in the virtual network space, workloads see no difference</a:t>
            </a:r>
          </a:p>
          <a:p>
            <a:pPr marL="232578" indent="-232578">
              <a:buFont typeface="+mj-lt"/>
              <a:buAutoNum type="arabicPeriod"/>
            </a:pPr>
            <a:r>
              <a:rPr lang="en-US" baseline="0" dirty="0" smtClean="0"/>
              <a:t>And, Automation, from both a cloud operations and network operations perspective.</a:t>
            </a:r>
          </a:p>
          <a:p>
            <a:endParaRPr lang="en-US" baseline="0" dirty="0" smtClean="0"/>
          </a:p>
          <a:p>
            <a:r>
              <a:rPr lang="en-US" baseline="0" dirty="0" smtClean="0"/>
              <a:t>Other characteristics, more specific to </a:t>
            </a:r>
            <a:r>
              <a:rPr lang="en-US" baseline="0" dirty="0" err="1" smtClean="0"/>
              <a:t>Nicira’s</a:t>
            </a:r>
            <a:r>
              <a:rPr lang="en-US" baseline="0" dirty="0" smtClean="0"/>
              <a:t> network virtualization include:</a:t>
            </a:r>
          </a:p>
          <a:p>
            <a:endParaRPr lang="en-US" baseline="0" dirty="0" smtClean="0"/>
          </a:p>
          <a:p>
            <a:pPr marL="174433" indent="-174433">
              <a:buFont typeface="Arial"/>
              <a:buChar char="•"/>
            </a:pPr>
            <a:r>
              <a:rPr lang="en-US" dirty="0" smtClean="0"/>
              <a:t>Address isolation between virtual networks and between virtual networks and the underlying physical network</a:t>
            </a:r>
          </a:p>
          <a:p>
            <a:pPr marL="174433" indent="-174433">
              <a:buFont typeface="Arial"/>
              <a:buChar char="•"/>
            </a:pPr>
            <a:r>
              <a:rPr lang="en-US" dirty="0" smtClean="0"/>
              <a:t>Programmatic control through a </a:t>
            </a:r>
            <a:r>
              <a:rPr lang="en-US" dirty="0" err="1" smtClean="0"/>
              <a:t>RESTful</a:t>
            </a:r>
            <a:r>
              <a:rPr lang="en-US" dirty="0" smtClean="0"/>
              <a:t> web services API</a:t>
            </a:r>
          </a:p>
          <a:p>
            <a:pPr marL="174433" indent="-174433">
              <a:buFont typeface="Arial"/>
              <a:buChar char="•"/>
            </a:pPr>
            <a:r>
              <a:rPr lang="en-US" dirty="0" smtClean="0"/>
              <a:t>Gateway capability</a:t>
            </a:r>
            <a:r>
              <a:rPr lang="en-US" baseline="0" dirty="0" smtClean="0"/>
              <a:t> allowing seamless connection to legacy VLANs and physical workloads</a:t>
            </a:r>
          </a:p>
          <a:p>
            <a:pPr marL="174433" indent="-174433">
              <a:buFont typeface="Arial"/>
              <a:buChar char="•"/>
            </a:pPr>
            <a:r>
              <a:rPr lang="en-US" dirty="0" smtClean="0"/>
              <a:t>A platform</a:t>
            </a:r>
            <a:r>
              <a:rPr lang="en-US" baseline="0" dirty="0" smtClean="0"/>
              <a:t> for developing innovative and differentiated services</a:t>
            </a:r>
          </a:p>
          <a:p>
            <a:pPr marL="174433" indent="-174433">
              <a:buFont typeface="Arial"/>
              <a:buChar char="•"/>
            </a:pPr>
            <a:r>
              <a:rPr lang="en-US" baseline="0" dirty="0" smtClean="0"/>
              <a:t>Independence…works as an overlay above any physical network hardware and with any server hypervisor platform</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1DEB52B-0AF6-AD4D-A1AF-0EE9CE2FEAE0}" type="slidenum">
              <a:rPr lang="en-US" smtClean="0"/>
              <a:pPr/>
              <a:t>12</a:t>
            </a:fld>
            <a:endParaRPr lang="en-US"/>
          </a:p>
        </p:txBody>
      </p:sp>
    </p:spTree>
    <p:extLst>
      <p:ext uri="{BB962C8B-B14F-4D97-AF65-F5344CB8AC3E}">
        <p14:creationId xmlns:p14="http://schemas.microsoft.com/office/powerpoint/2010/main" val="1327130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FBC3A-A12C-40F9-BB8D-BC30C7901396}" type="slidenum">
              <a:rPr lang="en-US" smtClean="0"/>
              <a:t>13</a:t>
            </a:fld>
            <a:endParaRPr lang="en-US"/>
          </a:p>
        </p:txBody>
      </p:sp>
    </p:spTree>
    <p:extLst>
      <p:ext uri="{BB962C8B-B14F-4D97-AF65-F5344CB8AC3E}">
        <p14:creationId xmlns:p14="http://schemas.microsoft.com/office/powerpoint/2010/main" val="3740202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573024"/>
            <a:ext cx="9144000" cy="6284976"/>
          </a:xfrm>
          <a:prstGeom prst="rect">
            <a:avLst/>
          </a:prstGeom>
        </p:spPr>
      </p:pic>
      <p:sp>
        <p:nvSpPr>
          <p:cNvPr id="2" name="Title 1"/>
          <p:cNvSpPr>
            <a:spLocks noGrp="1"/>
          </p:cNvSpPr>
          <p:nvPr>
            <p:ph type="ctrTitle"/>
          </p:nvPr>
        </p:nvSpPr>
        <p:spPr>
          <a:xfrm>
            <a:off x="457200" y="426720"/>
            <a:ext cx="6858000" cy="1097280"/>
          </a:xfrm>
        </p:spPr>
        <p:txBody>
          <a:bodyPr/>
          <a:lstStyle>
            <a:lvl1pPr>
              <a:defRPr sz="3600"/>
            </a:lvl1pPr>
          </a:lstStyle>
          <a:p>
            <a:r>
              <a:rPr lang="en-US" altLang="zh-TW" smtClean="0"/>
              <a:t>Click to edit Master title style</a:t>
            </a:r>
            <a:endParaRPr lang="en-US" dirty="0"/>
          </a:p>
        </p:txBody>
      </p:sp>
      <p:sp>
        <p:nvSpPr>
          <p:cNvPr id="3" name="Subtitle 2"/>
          <p:cNvSpPr>
            <a:spLocks noGrp="1"/>
          </p:cNvSpPr>
          <p:nvPr>
            <p:ph type="subTitle" idx="1"/>
          </p:nvPr>
        </p:nvSpPr>
        <p:spPr>
          <a:xfrm>
            <a:off x="457200" y="1600200"/>
            <a:ext cx="6858000" cy="685800"/>
          </a:xfrm>
        </p:spPr>
        <p:txBody>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grpSp>
        <p:nvGrpSpPr>
          <p:cNvPr id="7" name="Group 6"/>
          <p:cNvGrpSpPr/>
          <p:nvPr/>
        </p:nvGrpSpPr>
        <p:grpSpPr>
          <a:xfrm>
            <a:off x="7312819" y="6074829"/>
            <a:ext cx="1373087" cy="216433"/>
            <a:chOff x="-84138" y="5622925"/>
            <a:chExt cx="4330701" cy="682626"/>
          </a:xfrm>
          <a:solidFill>
            <a:srgbClr val="FFFFFF"/>
          </a:solidFill>
        </p:grpSpPr>
        <p:sp>
          <p:nvSpPr>
            <p:cNvPr id="9"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Box 15"/>
          <p:cNvSpPr txBox="1"/>
          <p:nvPr/>
        </p:nvSpPr>
        <p:spPr>
          <a:xfrm>
            <a:off x="6934200" y="6505956"/>
            <a:ext cx="1751706" cy="199644"/>
          </a:xfrm>
          <a:prstGeom prst="rect">
            <a:avLst/>
          </a:prstGeom>
          <a:noFill/>
        </p:spPr>
        <p:txBody>
          <a:bodyPr wrap="square" lIns="0" tIns="0" rIns="0" bIns="0" rtlCol="0">
            <a:noAutofit/>
          </a:bodyPr>
          <a:lstStyle/>
          <a:p>
            <a:pPr algn="r">
              <a:lnSpc>
                <a:spcPct val="90000"/>
              </a:lnSpc>
            </a:pPr>
            <a:r>
              <a:rPr lang="en-US" sz="700" dirty="0" smtClean="0">
                <a:solidFill>
                  <a:schemeClr val="bg1"/>
                </a:solidFill>
              </a:rPr>
              <a:t>© 2014</a:t>
            </a:r>
            <a:r>
              <a:rPr lang="en-US" sz="700" baseline="0" dirty="0" smtClean="0">
                <a:solidFill>
                  <a:schemeClr val="bg1"/>
                </a:solidFill>
              </a:rPr>
              <a:t> VMware Inc. All rights reserved.</a:t>
            </a:r>
            <a:endParaRPr lang="en-US" sz="700" dirty="0" smtClean="0">
              <a:solidFill>
                <a:schemeClr val="bg1"/>
              </a:solidFill>
            </a:endParaRPr>
          </a:p>
        </p:txBody>
      </p:sp>
    </p:spTree>
    <p:extLst>
      <p:ext uri="{BB962C8B-B14F-4D97-AF65-F5344CB8AC3E}">
        <p14:creationId xmlns:p14="http://schemas.microsoft.com/office/powerpoint/2010/main" val="33833098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etric 3">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1295401" y="4740499"/>
            <a:ext cx="3048000" cy="1415602"/>
          </a:xfrm>
        </p:spPr>
        <p:txBody>
          <a:bodyPr anchor="ctr"/>
          <a:lstStyle>
            <a:lvl1pPr marL="3175" indent="0" algn="r">
              <a:spcBef>
                <a:spcPts val="0"/>
              </a:spcBef>
              <a:buNone/>
              <a:defRPr sz="8800">
                <a:solidFill>
                  <a:schemeClr val="accent3">
                    <a:lumMod val="50000"/>
                  </a:schemeClr>
                </a:solidFill>
              </a:defRPr>
            </a:lvl1pPr>
            <a:lvl2pPr marL="3175" indent="0">
              <a:spcBef>
                <a:spcPts val="0"/>
              </a:spcBef>
              <a:buNone/>
              <a:defRPr sz="8800">
                <a:solidFill>
                  <a:schemeClr val="accent1">
                    <a:lumMod val="50000"/>
                  </a:schemeClr>
                </a:solidFill>
              </a:defRPr>
            </a:lvl2pPr>
            <a:lvl3pPr marL="3175" indent="0">
              <a:spcBef>
                <a:spcPts val="0"/>
              </a:spcBef>
              <a:buNone/>
              <a:defRPr sz="8800">
                <a:solidFill>
                  <a:schemeClr val="accent1">
                    <a:lumMod val="50000"/>
                  </a:schemeClr>
                </a:solidFill>
              </a:defRPr>
            </a:lvl3pPr>
            <a:lvl4pPr marL="3175" indent="0">
              <a:spcBef>
                <a:spcPts val="0"/>
              </a:spcBef>
              <a:buNone/>
              <a:defRPr sz="8800">
                <a:solidFill>
                  <a:schemeClr val="accent1">
                    <a:lumMod val="50000"/>
                  </a:schemeClr>
                </a:solidFill>
              </a:defRPr>
            </a:lvl4pPr>
            <a:lvl5pPr marL="3175" indent="0">
              <a:spcBef>
                <a:spcPts val="0"/>
              </a:spcBef>
              <a:buNone/>
              <a:defRPr sz="8800">
                <a:solidFill>
                  <a:schemeClr val="accent1">
                    <a:lumMod val="50000"/>
                  </a:schemeClr>
                </a:solidFill>
              </a:defRPr>
            </a:lvl5pPr>
            <a:lvl6pPr marL="3175" indent="0">
              <a:spcBef>
                <a:spcPts val="0"/>
              </a:spcBef>
              <a:buNone/>
              <a:defRPr sz="8800">
                <a:solidFill>
                  <a:schemeClr val="accent1">
                    <a:lumMod val="50000"/>
                  </a:schemeClr>
                </a:solidFill>
              </a:defRPr>
            </a:lvl6pPr>
            <a:lvl7pPr marL="3175" indent="0">
              <a:spcBef>
                <a:spcPts val="0"/>
              </a:spcBef>
              <a:buNone/>
              <a:defRPr sz="8800">
                <a:solidFill>
                  <a:schemeClr val="accent1">
                    <a:lumMod val="50000"/>
                  </a:schemeClr>
                </a:solidFill>
              </a:defRPr>
            </a:lvl7pPr>
            <a:lvl8pPr marL="3175" indent="0">
              <a:spcBef>
                <a:spcPts val="0"/>
              </a:spcBef>
              <a:buNone/>
              <a:defRPr sz="8800">
                <a:solidFill>
                  <a:schemeClr val="accent1">
                    <a:lumMod val="50000"/>
                  </a:schemeClr>
                </a:solidFill>
              </a:defRPr>
            </a:lvl8pPr>
            <a:lvl9pPr marL="3175" indent="0">
              <a:spcBef>
                <a:spcPts val="0"/>
              </a:spcBef>
              <a:buNone/>
              <a:defRPr sz="8800">
                <a:solidFill>
                  <a:schemeClr val="accent1">
                    <a:lumMod val="50000"/>
                  </a:schemeClr>
                </a:solidFill>
              </a:defRPr>
            </a:lvl9pPr>
          </a:lstStyle>
          <a:p>
            <a:pPr lvl="0"/>
            <a:r>
              <a:rPr lang="en-US" dirty="0" smtClean="0"/>
              <a:t>XX</a:t>
            </a:r>
          </a:p>
        </p:txBody>
      </p:sp>
      <p:sp>
        <p:nvSpPr>
          <p:cNvPr id="9" name="Text Placeholder 2"/>
          <p:cNvSpPr>
            <a:spLocks noGrp="1"/>
          </p:cNvSpPr>
          <p:nvPr>
            <p:ph type="body" sz="quarter" idx="13"/>
          </p:nvPr>
        </p:nvSpPr>
        <p:spPr>
          <a:xfrm>
            <a:off x="4572000" y="4740499"/>
            <a:ext cx="3383280" cy="1415602"/>
          </a:xfrm>
        </p:spPr>
        <p:txBody>
          <a:bodyPr anchor="ctr"/>
          <a:lstStyle>
            <a:lvl1pPr marL="3175" indent="0">
              <a:spcBef>
                <a:spcPts val="0"/>
              </a:spcBef>
              <a:buNone/>
              <a:defRPr sz="2400">
                <a:solidFill>
                  <a:schemeClr val="accent3">
                    <a:lumMod val="50000"/>
                  </a:schemeClr>
                </a:solidFill>
              </a:defRPr>
            </a:lvl1pPr>
            <a:lvl2pPr marL="3175" indent="0">
              <a:spcBef>
                <a:spcPts val="0"/>
              </a:spcBef>
              <a:buNone/>
              <a:defRPr sz="2000">
                <a:solidFill>
                  <a:schemeClr val="accent1">
                    <a:lumMod val="50000"/>
                  </a:schemeClr>
                </a:solidFill>
              </a:defRPr>
            </a:lvl2pPr>
            <a:lvl3pPr marL="3175" indent="0">
              <a:spcBef>
                <a:spcPts val="0"/>
              </a:spcBef>
              <a:buNone/>
              <a:defRPr sz="2000">
                <a:solidFill>
                  <a:schemeClr val="accent1">
                    <a:lumMod val="50000"/>
                  </a:schemeClr>
                </a:solidFill>
              </a:defRPr>
            </a:lvl3pPr>
            <a:lvl4pPr marL="3175" indent="0">
              <a:spcBef>
                <a:spcPts val="0"/>
              </a:spcBef>
              <a:buNone/>
              <a:defRPr sz="2000">
                <a:solidFill>
                  <a:schemeClr val="accent1">
                    <a:lumMod val="50000"/>
                  </a:schemeClr>
                </a:solidFill>
              </a:defRPr>
            </a:lvl4pPr>
            <a:lvl5pPr marL="3175" indent="0">
              <a:spcBef>
                <a:spcPts val="0"/>
              </a:spcBef>
              <a:buNone/>
              <a:defRPr sz="2000">
                <a:solidFill>
                  <a:schemeClr val="accent1">
                    <a:lumMod val="50000"/>
                  </a:schemeClr>
                </a:solidFill>
              </a:defRPr>
            </a:lvl5pPr>
            <a:lvl6pPr marL="3175" indent="0">
              <a:spcBef>
                <a:spcPts val="0"/>
              </a:spcBef>
              <a:buNone/>
              <a:defRPr sz="2000">
                <a:solidFill>
                  <a:schemeClr val="accent1">
                    <a:lumMod val="50000"/>
                  </a:schemeClr>
                </a:solidFill>
              </a:defRPr>
            </a:lvl6pPr>
            <a:lvl7pPr marL="3175" indent="0">
              <a:spcBef>
                <a:spcPts val="0"/>
              </a:spcBef>
              <a:buNone/>
              <a:defRPr sz="2000">
                <a:solidFill>
                  <a:schemeClr val="accent1">
                    <a:lumMod val="50000"/>
                  </a:schemeClr>
                </a:solidFill>
              </a:defRPr>
            </a:lvl7pPr>
            <a:lvl8pPr marL="3175" indent="0">
              <a:spcBef>
                <a:spcPts val="0"/>
              </a:spcBef>
              <a:buNone/>
              <a:defRPr sz="2000">
                <a:solidFill>
                  <a:schemeClr val="accent1">
                    <a:lumMod val="50000"/>
                  </a:schemeClr>
                </a:solidFill>
              </a:defRPr>
            </a:lvl8pPr>
            <a:lvl9pPr marL="3175" indent="0">
              <a:spcBef>
                <a:spcPts val="0"/>
              </a:spcBef>
              <a:buNone/>
              <a:defRPr sz="2000">
                <a:solidFill>
                  <a:schemeClr val="accent1">
                    <a:lumMod val="50000"/>
                  </a:schemeClr>
                </a:solidFill>
              </a:defRPr>
            </a:lvl9pPr>
          </a:lstStyle>
          <a:p>
            <a:pPr lvl="0"/>
            <a:r>
              <a:rPr lang="en-US" altLang="zh-TW" smtClean="0"/>
              <a:t>Click to edit Master text styles</a:t>
            </a:r>
          </a:p>
        </p:txBody>
      </p:sp>
      <p:grpSp>
        <p:nvGrpSpPr>
          <p:cNvPr id="5" name="Group 4"/>
          <p:cNvGrpSpPr/>
          <p:nvPr/>
        </p:nvGrpSpPr>
        <p:grpSpPr>
          <a:xfrm>
            <a:off x="448524" y="6446044"/>
            <a:ext cx="1099793" cy="173355"/>
            <a:chOff x="-84138" y="5622925"/>
            <a:chExt cx="4330701" cy="682626"/>
          </a:xfrm>
        </p:grpSpPr>
        <p:sp>
          <p:nvSpPr>
            <p:cNvPr id="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339628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3716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754880" y="1371600"/>
            <a:ext cx="3931920" cy="46482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20562685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371600"/>
            <a:ext cx="3931920" cy="639762"/>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4754880" y="1371600"/>
            <a:ext cx="3931920" cy="639762"/>
          </a:xfrm>
        </p:spPr>
        <p:txBody>
          <a:bodyPr anchor="ctr"/>
          <a:lstStyle>
            <a:lvl1pPr marL="0" indent="0">
              <a:lnSpc>
                <a:spcPct val="90000"/>
              </a:lnSpc>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754880" y="2057400"/>
            <a:ext cx="3931920" cy="3962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CONFIDENTIAL</a:t>
            </a:r>
            <a:endParaRPr lang="en-US"/>
          </a:p>
        </p:txBody>
      </p:sp>
      <p:sp>
        <p:nvSpPr>
          <p:cNvPr id="9" name="Slide Number Placeholder 8"/>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103470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41211362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CONFIDENTIAL</a:t>
            </a:r>
            <a:endParaRPr lang="en-US"/>
          </a:p>
        </p:txBody>
      </p:sp>
      <p:sp>
        <p:nvSpPr>
          <p:cNvPr id="5" name="Slide Number Placeholder 4"/>
          <p:cNvSpPr>
            <a:spLocks noGrp="1"/>
          </p:cNvSpPr>
          <p:nvPr>
            <p:ph type="sldNum" sz="quarter" idx="12"/>
          </p:nvPr>
        </p:nvSpPr>
        <p:spPr/>
        <p:txBody>
          <a:bodyPr/>
          <a:lstStyle/>
          <a:p>
            <a:fld id="{6EA6D8CF-3CDE-4807-BCD2-C9F2B831AAA5}" type="slidenum">
              <a:rPr lang="en-US" smtClean="0"/>
              <a:t>‹#›</a:t>
            </a:fld>
            <a:endParaRPr lang="en-US"/>
          </a:p>
        </p:txBody>
      </p:sp>
      <p:sp>
        <p:nvSpPr>
          <p:cNvPr id="6" name="Text Placeholder 8"/>
          <p:cNvSpPr>
            <a:spLocks noGrp="1"/>
          </p:cNvSpPr>
          <p:nvPr>
            <p:ph type="body" sz="quarter" idx="13" hasCustomPrompt="1"/>
          </p:nvPr>
        </p:nvSpPr>
        <p:spPr>
          <a:xfrm>
            <a:off x="457200" y="1219200"/>
            <a:ext cx="8229600" cy="3048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Tree>
    <p:extLst>
      <p:ext uri="{BB962C8B-B14F-4D97-AF65-F5344CB8AC3E}">
        <p14:creationId xmlns:p14="http://schemas.microsoft.com/office/powerpoint/2010/main" val="39562013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CONFIDENTIAL</a:t>
            </a:r>
            <a:endParaRPr lang="en-US"/>
          </a:p>
        </p:txBody>
      </p:sp>
      <p:sp>
        <p:nvSpPr>
          <p:cNvPr id="4" name="Slide Number Placeholder 3"/>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14176067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ltLang="zh-TW" smtClean="0"/>
              <a:t>Click to edit Master title style</a:t>
            </a:r>
            <a:endParaRPr lang="en-US"/>
          </a:p>
        </p:txBody>
      </p:sp>
      <p:sp>
        <p:nvSpPr>
          <p:cNvPr id="3" name="Content Placeholder 2"/>
          <p:cNvSpPr>
            <a:spLocks noGrp="1"/>
          </p:cNvSpPr>
          <p:nvPr>
            <p:ph idx="1"/>
          </p:nvPr>
        </p:nvSpPr>
        <p:spPr>
          <a:xfrm>
            <a:off x="457200" y="1371601"/>
            <a:ext cx="5943600" cy="464819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553200" y="1371600"/>
            <a:ext cx="2133600" cy="4648199"/>
          </a:xfrm>
        </p:spPr>
        <p:txBody>
          <a:bodyPr/>
          <a:lstStyle>
            <a:lvl1pPr marL="0" indent="0">
              <a:lnSpc>
                <a:spcPct val="90000"/>
              </a:lnSpc>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28985416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0" y="1371600"/>
            <a:ext cx="91440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4953000"/>
            <a:ext cx="82296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31543996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0" y="1371600"/>
            <a:ext cx="4504872"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61736" y="4953000"/>
            <a:ext cx="3581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
        <p:nvSpPr>
          <p:cNvPr id="8" name="Picture Placeholder 2"/>
          <p:cNvSpPr>
            <a:spLocks noGrp="1"/>
          </p:cNvSpPr>
          <p:nvPr>
            <p:ph type="pic" idx="13"/>
          </p:nvPr>
        </p:nvSpPr>
        <p:spPr>
          <a:xfrm>
            <a:off x="4639128" y="1371600"/>
            <a:ext cx="4504872"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9" name="Text Placeholder 3"/>
          <p:cNvSpPr>
            <a:spLocks noGrp="1"/>
          </p:cNvSpPr>
          <p:nvPr>
            <p:ph type="body" sz="half" idx="14"/>
          </p:nvPr>
        </p:nvSpPr>
        <p:spPr>
          <a:xfrm>
            <a:off x="5105400" y="4953000"/>
            <a:ext cx="3581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zh-TW" smtClean="0"/>
              <a:t>Click to edit Master text styles</a:t>
            </a:r>
          </a:p>
        </p:txBody>
      </p:sp>
    </p:spTree>
    <p:extLst>
      <p:ext uri="{BB962C8B-B14F-4D97-AF65-F5344CB8AC3E}">
        <p14:creationId xmlns:p14="http://schemas.microsoft.com/office/powerpoint/2010/main" val="24374315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8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0" y="1371600"/>
            <a:ext cx="29718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4953000"/>
            <a:ext cx="2057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CONFIDENTIAL</a:t>
            </a:r>
            <a:endParaRPr lang="en-US"/>
          </a:p>
        </p:txBody>
      </p:sp>
      <p:sp>
        <p:nvSpPr>
          <p:cNvPr id="7" name="Slide Number Placeholder 6"/>
          <p:cNvSpPr>
            <a:spLocks noGrp="1"/>
          </p:cNvSpPr>
          <p:nvPr>
            <p:ph type="sldNum" sz="quarter" idx="12"/>
          </p:nvPr>
        </p:nvSpPr>
        <p:spPr/>
        <p:txBody>
          <a:bodyPr/>
          <a:lstStyle/>
          <a:p>
            <a:fld id="{6EA6D8CF-3CDE-4807-BCD2-C9F2B831AAA5}" type="slidenum">
              <a:rPr lang="en-US" smtClean="0"/>
              <a:t>‹#›</a:t>
            </a:fld>
            <a:endParaRPr lang="en-US"/>
          </a:p>
        </p:txBody>
      </p:sp>
      <p:sp>
        <p:nvSpPr>
          <p:cNvPr id="8" name="Picture Placeholder 2"/>
          <p:cNvSpPr>
            <a:spLocks noGrp="1"/>
          </p:cNvSpPr>
          <p:nvPr>
            <p:ph type="pic" idx="13"/>
          </p:nvPr>
        </p:nvSpPr>
        <p:spPr>
          <a:xfrm>
            <a:off x="3086100" y="1371600"/>
            <a:ext cx="29718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9" name="Text Placeholder 3"/>
          <p:cNvSpPr>
            <a:spLocks noGrp="1"/>
          </p:cNvSpPr>
          <p:nvPr>
            <p:ph type="body" sz="half" idx="14"/>
          </p:nvPr>
        </p:nvSpPr>
        <p:spPr>
          <a:xfrm>
            <a:off x="3543300" y="4953000"/>
            <a:ext cx="2057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zh-TW" smtClean="0"/>
              <a:t>Click to edit Master text styles</a:t>
            </a:r>
          </a:p>
        </p:txBody>
      </p:sp>
      <p:sp>
        <p:nvSpPr>
          <p:cNvPr id="10" name="Picture Placeholder 2"/>
          <p:cNvSpPr>
            <a:spLocks noGrp="1"/>
          </p:cNvSpPr>
          <p:nvPr>
            <p:ph type="pic" idx="15"/>
          </p:nvPr>
        </p:nvSpPr>
        <p:spPr>
          <a:xfrm>
            <a:off x="6172200" y="1371600"/>
            <a:ext cx="2971800" cy="3429000"/>
          </a:xfrm>
        </p:spPr>
        <p:txBody>
          <a:bodyPr tIns="365760"/>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11" name="Text Placeholder 3"/>
          <p:cNvSpPr>
            <a:spLocks noGrp="1"/>
          </p:cNvSpPr>
          <p:nvPr>
            <p:ph type="body" sz="half" idx="16"/>
          </p:nvPr>
        </p:nvSpPr>
        <p:spPr>
          <a:xfrm>
            <a:off x="6629400" y="4953000"/>
            <a:ext cx="2057400" cy="1066800"/>
          </a:xfrm>
        </p:spPr>
        <p:txBody>
          <a:bodyPr/>
          <a:lstStyle>
            <a:lvl1pPr marL="0" indent="0">
              <a:lnSpc>
                <a:spcPct val="90000"/>
              </a:lnSpc>
              <a:spcBef>
                <a:spcPts val="0"/>
              </a:spcBef>
              <a:buNone/>
              <a:defRPr sz="1800">
                <a:solidFill>
                  <a:schemeClr val="tx1"/>
                </a:solidFill>
              </a:defRPr>
            </a:lvl1pPr>
            <a:lvl2pPr marL="0" indent="0">
              <a:buNone/>
              <a:defRPr sz="1800">
                <a:solidFill>
                  <a:schemeClr val="accent4"/>
                </a:solidFill>
              </a:defRPr>
            </a:lvl2pPr>
            <a:lvl3pPr marL="0" indent="0">
              <a:buNone/>
              <a:defRPr sz="1800">
                <a:solidFill>
                  <a:schemeClr val="accent4"/>
                </a:solidFill>
              </a:defRPr>
            </a:lvl3pPr>
            <a:lvl4pPr marL="0" indent="0">
              <a:buNone/>
              <a:defRPr sz="1800">
                <a:solidFill>
                  <a:schemeClr val="accent4"/>
                </a:solidFill>
              </a:defRPr>
            </a:lvl4pPr>
            <a:lvl5pPr marL="0" indent="0">
              <a:buNone/>
              <a:defRPr sz="1800">
                <a:solidFill>
                  <a:schemeClr val="accent4"/>
                </a:solidFill>
              </a:defRPr>
            </a:lvl5pPr>
            <a:lvl6pPr marL="0" indent="0">
              <a:buNone/>
              <a:defRPr sz="1800">
                <a:solidFill>
                  <a:schemeClr val="accent4"/>
                </a:solidFill>
              </a:defRPr>
            </a:lvl6pPr>
            <a:lvl7pPr marL="0" indent="0">
              <a:buNone/>
              <a:defRPr sz="1800">
                <a:solidFill>
                  <a:schemeClr val="accent4"/>
                </a:solidFill>
              </a:defRPr>
            </a:lvl7pPr>
            <a:lvl8pPr marL="0" indent="0">
              <a:buNone/>
              <a:defRPr sz="1800">
                <a:solidFill>
                  <a:schemeClr val="accent4"/>
                </a:solidFill>
              </a:defRPr>
            </a:lvl8pPr>
            <a:lvl9pPr marL="0" indent="0">
              <a:buNone/>
              <a:defRPr sz="1800">
                <a:solidFill>
                  <a:schemeClr val="accent4"/>
                </a:solidFill>
              </a:defRPr>
            </a:lvl9pPr>
          </a:lstStyle>
          <a:p>
            <a:pPr lvl="0"/>
            <a:r>
              <a:rPr lang="en-US" altLang="zh-TW" smtClean="0"/>
              <a:t>Click to edit Master text styles</a:t>
            </a:r>
          </a:p>
        </p:txBody>
      </p:sp>
    </p:spTree>
    <p:extLst>
      <p:ext uri="{BB962C8B-B14F-4D97-AF65-F5344CB8AC3E}">
        <p14:creationId xmlns:p14="http://schemas.microsoft.com/office/powerpoint/2010/main" val="8246529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resenter Nam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573024"/>
            <a:ext cx="9144000" cy="6284976"/>
          </a:xfrm>
          <a:prstGeom prst="rect">
            <a:avLst/>
          </a:prstGeom>
        </p:spPr>
      </p:pic>
      <p:sp>
        <p:nvSpPr>
          <p:cNvPr id="2" name="Title 1"/>
          <p:cNvSpPr>
            <a:spLocks noGrp="1"/>
          </p:cNvSpPr>
          <p:nvPr>
            <p:ph type="ctrTitle"/>
          </p:nvPr>
        </p:nvSpPr>
        <p:spPr>
          <a:xfrm>
            <a:off x="457200" y="426720"/>
            <a:ext cx="6858000" cy="1097280"/>
          </a:xfrm>
        </p:spPr>
        <p:txBody>
          <a:bodyPr/>
          <a:lstStyle>
            <a:lvl1pPr>
              <a:defRPr sz="3600"/>
            </a:lvl1pPr>
          </a:lstStyle>
          <a:p>
            <a:r>
              <a:rPr lang="en-US" altLang="zh-TW" smtClean="0"/>
              <a:t>Click to edit Master title style</a:t>
            </a:r>
            <a:endParaRPr lang="en-US" dirty="0"/>
          </a:p>
        </p:txBody>
      </p:sp>
      <p:sp>
        <p:nvSpPr>
          <p:cNvPr id="3" name="Subtitle 2"/>
          <p:cNvSpPr>
            <a:spLocks noGrp="1"/>
          </p:cNvSpPr>
          <p:nvPr>
            <p:ph type="subTitle" idx="1"/>
          </p:nvPr>
        </p:nvSpPr>
        <p:spPr>
          <a:xfrm>
            <a:off x="457200" y="1600200"/>
            <a:ext cx="6858000" cy="685800"/>
          </a:xfrm>
        </p:spPr>
        <p:txBody>
          <a:bodyPr/>
          <a:lstStyle>
            <a:lvl1pPr marL="0" indent="0" algn="l">
              <a:lnSpc>
                <a:spcPct val="900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dirty="0"/>
          </a:p>
        </p:txBody>
      </p:sp>
      <p:sp>
        <p:nvSpPr>
          <p:cNvPr id="5" name="Text Placeholder 4"/>
          <p:cNvSpPr>
            <a:spLocks noGrp="1"/>
          </p:cNvSpPr>
          <p:nvPr>
            <p:ph type="body" sz="quarter" idx="10" hasCustomPrompt="1"/>
          </p:nvPr>
        </p:nvSpPr>
        <p:spPr>
          <a:xfrm>
            <a:off x="457200" y="5791200"/>
            <a:ext cx="2743200" cy="228600"/>
          </a:xfrm>
        </p:spPr>
        <p:txBody>
          <a:bodyPr/>
          <a:lstStyle>
            <a:lvl1pPr marL="0" indent="0">
              <a:lnSpc>
                <a:spcPct val="90000"/>
              </a:lnSpc>
              <a:spcBef>
                <a:spcPts val="0"/>
              </a:spcBef>
              <a:buNone/>
              <a:defRPr sz="1600">
                <a:solidFill>
                  <a:schemeClr val="bg1"/>
                </a:solidFill>
              </a:defRPr>
            </a:lvl1pPr>
            <a:lvl2pPr marL="0" indent="0">
              <a:lnSpc>
                <a:spcPct val="90000"/>
              </a:lnSpc>
              <a:spcBef>
                <a:spcPts val="600"/>
              </a:spcBef>
              <a:buNone/>
              <a:defRPr sz="1600">
                <a:solidFill>
                  <a:schemeClr val="bg1"/>
                </a:solidFill>
              </a:defRPr>
            </a:lvl2pPr>
            <a:lvl3pPr marL="0" indent="0">
              <a:lnSpc>
                <a:spcPct val="90000"/>
              </a:lnSpc>
              <a:spcBef>
                <a:spcPts val="600"/>
              </a:spcBef>
              <a:buNone/>
              <a:defRPr sz="1600">
                <a:solidFill>
                  <a:schemeClr val="bg1"/>
                </a:solidFill>
              </a:defRPr>
            </a:lvl3pPr>
            <a:lvl4pPr marL="0" indent="0">
              <a:lnSpc>
                <a:spcPct val="90000"/>
              </a:lnSpc>
              <a:spcBef>
                <a:spcPts val="600"/>
              </a:spcBef>
              <a:buNone/>
              <a:defRPr sz="1600">
                <a:solidFill>
                  <a:schemeClr val="bg1"/>
                </a:solidFill>
              </a:defRPr>
            </a:lvl4pPr>
            <a:lvl5pPr marL="0" indent="0">
              <a:lnSpc>
                <a:spcPct val="90000"/>
              </a:lnSpc>
              <a:spcBef>
                <a:spcPts val="600"/>
              </a:spcBef>
              <a:buNone/>
              <a:defRPr sz="1600">
                <a:solidFill>
                  <a:schemeClr val="bg1"/>
                </a:solidFill>
              </a:defRPr>
            </a:lvl5pPr>
            <a:lvl6pPr marL="0" indent="0">
              <a:lnSpc>
                <a:spcPct val="90000"/>
              </a:lnSpc>
              <a:spcBef>
                <a:spcPts val="600"/>
              </a:spcBef>
              <a:buNone/>
              <a:defRPr sz="1600">
                <a:solidFill>
                  <a:schemeClr val="bg1"/>
                </a:solidFill>
              </a:defRPr>
            </a:lvl6pPr>
            <a:lvl7pPr marL="0" indent="0">
              <a:lnSpc>
                <a:spcPct val="90000"/>
              </a:lnSpc>
              <a:spcBef>
                <a:spcPts val="600"/>
              </a:spcBef>
              <a:buNone/>
              <a:defRPr sz="1600">
                <a:solidFill>
                  <a:schemeClr val="bg1"/>
                </a:solidFill>
              </a:defRPr>
            </a:lvl7pPr>
            <a:lvl8pPr marL="0" indent="0">
              <a:lnSpc>
                <a:spcPct val="90000"/>
              </a:lnSpc>
              <a:spcBef>
                <a:spcPts val="600"/>
              </a:spcBef>
              <a:buNone/>
              <a:defRPr sz="1600">
                <a:solidFill>
                  <a:schemeClr val="bg1"/>
                </a:solidFill>
              </a:defRPr>
            </a:lvl8pPr>
          </a:lstStyle>
          <a:p>
            <a:pPr lvl="0"/>
            <a:r>
              <a:rPr lang="en-US" dirty="0" smtClean="0"/>
              <a:t>Click to add presenter’s name </a:t>
            </a:r>
          </a:p>
        </p:txBody>
      </p:sp>
      <p:sp>
        <p:nvSpPr>
          <p:cNvPr id="9" name="Text Placeholder 4"/>
          <p:cNvSpPr>
            <a:spLocks noGrp="1"/>
          </p:cNvSpPr>
          <p:nvPr>
            <p:ph type="body" sz="quarter" idx="11" hasCustomPrompt="1"/>
          </p:nvPr>
        </p:nvSpPr>
        <p:spPr>
          <a:xfrm>
            <a:off x="457200" y="6081068"/>
            <a:ext cx="2743200" cy="228600"/>
          </a:xfrm>
        </p:spPr>
        <p:txBody>
          <a:bodyPr/>
          <a:lstStyle>
            <a:lvl1pPr marL="0" indent="0">
              <a:lnSpc>
                <a:spcPct val="90000"/>
              </a:lnSpc>
              <a:spcBef>
                <a:spcPts val="0"/>
              </a:spcBef>
              <a:buNone/>
              <a:defRPr sz="1600">
                <a:solidFill>
                  <a:schemeClr val="bg1"/>
                </a:solidFill>
              </a:defRPr>
            </a:lvl1pPr>
            <a:lvl2pPr marL="0" indent="0">
              <a:lnSpc>
                <a:spcPct val="90000"/>
              </a:lnSpc>
              <a:spcBef>
                <a:spcPts val="600"/>
              </a:spcBef>
              <a:buNone/>
              <a:defRPr sz="1600">
                <a:solidFill>
                  <a:schemeClr val="bg1"/>
                </a:solidFill>
              </a:defRPr>
            </a:lvl2pPr>
            <a:lvl3pPr marL="0" indent="0">
              <a:lnSpc>
                <a:spcPct val="90000"/>
              </a:lnSpc>
              <a:spcBef>
                <a:spcPts val="600"/>
              </a:spcBef>
              <a:buNone/>
              <a:defRPr sz="1600">
                <a:solidFill>
                  <a:schemeClr val="bg1"/>
                </a:solidFill>
              </a:defRPr>
            </a:lvl3pPr>
            <a:lvl4pPr marL="0" indent="0">
              <a:lnSpc>
                <a:spcPct val="90000"/>
              </a:lnSpc>
              <a:spcBef>
                <a:spcPts val="600"/>
              </a:spcBef>
              <a:buNone/>
              <a:defRPr sz="1600">
                <a:solidFill>
                  <a:schemeClr val="bg1"/>
                </a:solidFill>
              </a:defRPr>
            </a:lvl4pPr>
            <a:lvl5pPr marL="0" indent="0">
              <a:lnSpc>
                <a:spcPct val="90000"/>
              </a:lnSpc>
              <a:spcBef>
                <a:spcPts val="600"/>
              </a:spcBef>
              <a:buNone/>
              <a:defRPr sz="1600">
                <a:solidFill>
                  <a:schemeClr val="bg1"/>
                </a:solidFill>
              </a:defRPr>
            </a:lvl5pPr>
            <a:lvl6pPr marL="0" indent="0">
              <a:lnSpc>
                <a:spcPct val="90000"/>
              </a:lnSpc>
              <a:spcBef>
                <a:spcPts val="600"/>
              </a:spcBef>
              <a:buNone/>
              <a:defRPr sz="1600">
                <a:solidFill>
                  <a:schemeClr val="bg1"/>
                </a:solidFill>
              </a:defRPr>
            </a:lvl6pPr>
            <a:lvl7pPr marL="0" indent="0">
              <a:lnSpc>
                <a:spcPct val="90000"/>
              </a:lnSpc>
              <a:spcBef>
                <a:spcPts val="600"/>
              </a:spcBef>
              <a:buNone/>
              <a:defRPr sz="1600">
                <a:solidFill>
                  <a:schemeClr val="bg1"/>
                </a:solidFill>
              </a:defRPr>
            </a:lvl7pPr>
            <a:lvl8pPr marL="0" indent="0">
              <a:lnSpc>
                <a:spcPct val="90000"/>
              </a:lnSpc>
              <a:spcBef>
                <a:spcPts val="600"/>
              </a:spcBef>
              <a:buNone/>
              <a:defRPr sz="1600">
                <a:solidFill>
                  <a:schemeClr val="bg1"/>
                </a:solidFill>
              </a:defRPr>
            </a:lvl8pPr>
          </a:lstStyle>
          <a:p>
            <a:pPr lvl="0"/>
            <a:r>
              <a:rPr lang="en-US" dirty="0" smtClean="0"/>
              <a:t>Click to add date</a:t>
            </a:r>
          </a:p>
        </p:txBody>
      </p:sp>
      <p:grpSp>
        <p:nvGrpSpPr>
          <p:cNvPr id="11" name="Group 10"/>
          <p:cNvGrpSpPr/>
          <p:nvPr/>
        </p:nvGrpSpPr>
        <p:grpSpPr>
          <a:xfrm>
            <a:off x="7312819" y="6074829"/>
            <a:ext cx="1373087" cy="216433"/>
            <a:chOff x="-84138" y="5622925"/>
            <a:chExt cx="4330701" cy="682626"/>
          </a:xfrm>
          <a:solidFill>
            <a:srgbClr val="FFFFFF"/>
          </a:solidFill>
        </p:grpSpPr>
        <p:sp>
          <p:nvSpPr>
            <p:cNvPr id="12"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p:cNvSpPr txBox="1"/>
          <p:nvPr/>
        </p:nvSpPr>
        <p:spPr>
          <a:xfrm>
            <a:off x="6934200" y="6505956"/>
            <a:ext cx="1751706" cy="199644"/>
          </a:xfrm>
          <a:prstGeom prst="rect">
            <a:avLst/>
          </a:prstGeom>
          <a:noFill/>
        </p:spPr>
        <p:txBody>
          <a:bodyPr wrap="square" lIns="0" tIns="0" rIns="0" bIns="0" rtlCol="0">
            <a:noAutofit/>
          </a:bodyPr>
          <a:lstStyle/>
          <a:p>
            <a:pPr algn="r">
              <a:lnSpc>
                <a:spcPct val="90000"/>
              </a:lnSpc>
            </a:pPr>
            <a:r>
              <a:rPr lang="en-US" sz="700" dirty="0" smtClean="0">
                <a:solidFill>
                  <a:schemeClr val="bg1"/>
                </a:solidFill>
              </a:rPr>
              <a:t>© 201</a:t>
            </a:r>
            <a:r>
              <a:rPr lang="zh-TW" altLang="en-US" sz="700" dirty="0" smtClean="0">
                <a:solidFill>
                  <a:schemeClr val="bg1"/>
                </a:solidFill>
              </a:rPr>
              <a:t>5</a:t>
            </a:r>
            <a:r>
              <a:rPr lang="en-US" sz="700" baseline="0" dirty="0" smtClean="0">
                <a:solidFill>
                  <a:schemeClr val="bg1"/>
                </a:solidFill>
              </a:rPr>
              <a:t> VMware Inc. All rights reserved.</a:t>
            </a:r>
            <a:endParaRPr lang="en-US" sz="700" dirty="0" smtClean="0">
              <a:solidFill>
                <a:schemeClr val="bg1"/>
              </a:solidFill>
            </a:endParaRPr>
          </a:p>
        </p:txBody>
      </p:sp>
    </p:spTree>
    <p:extLst>
      <p:ext uri="{BB962C8B-B14F-4D97-AF65-F5344CB8AC3E}">
        <p14:creationId xmlns:p14="http://schemas.microsoft.com/office/powerpoint/2010/main" val="74913848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Custom Section Header">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4" name="Group 3"/>
          <p:cNvGrpSpPr/>
          <p:nvPr/>
        </p:nvGrpSpPr>
        <p:grpSpPr bwMode="ltGray">
          <a:xfrm>
            <a:off x="0" y="0"/>
            <a:ext cx="9154736" cy="6867797"/>
            <a:chOff x="0" y="0"/>
            <a:chExt cx="9154736" cy="6867797"/>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6409944" cy="686779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ltGray">
            <a:xfrm>
              <a:off x="3457935" y="856"/>
              <a:ext cx="5696801" cy="3154680"/>
            </a:xfrm>
            <a:prstGeom prst="rect">
              <a:avLst/>
            </a:prstGeom>
          </p:spPr>
        </p:pic>
        <p:grpSp>
          <p:nvGrpSpPr>
            <p:cNvPr id="5" name="Group 4"/>
            <p:cNvGrpSpPr/>
            <p:nvPr/>
          </p:nvGrpSpPr>
          <p:grpSpPr bwMode="ltGray">
            <a:xfrm>
              <a:off x="448524" y="6446044"/>
              <a:ext cx="1099793" cy="173355"/>
              <a:chOff x="-84138" y="5622925"/>
              <a:chExt cx="4330701" cy="682626"/>
            </a:xfrm>
          </p:grpSpPr>
          <p:sp>
            <p:nvSpPr>
              <p:cNvPr id="6" name="Freeform 6"/>
              <p:cNvSpPr>
                <a:spLocks/>
              </p:cNvSpPr>
              <p:nvPr/>
            </p:nvSpPr>
            <p:spPr bwMode="ltGray">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ltGray">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ltGray">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ltGray">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ltGray">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ltGray">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ltGray">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title"/>
          </p:nvPr>
        </p:nvSpPr>
        <p:spPr>
          <a:xfrm>
            <a:off x="457200" y="1676400"/>
            <a:ext cx="4572000" cy="1524000"/>
          </a:xfrm>
        </p:spPr>
        <p:txBody>
          <a:bodyPr anchor="b"/>
          <a:lstStyle>
            <a:lvl1pPr algn="l">
              <a:defRPr sz="3600" b="1" cap="none" baseline="0"/>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3276600"/>
            <a:ext cx="4572000"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ltLang="zh-TW" smtClean="0"/>
              <a:t>Click to edit Master text styles</a:t>
            </a:r>
          </a:p>
        </p:txBody>
      </p:sp>
    </p:spTree>
    <p:extLst>
      <p:ext uri="{BB962C8B-B14F-4D97-AF65-F5344CB8AC3E}">
        <p14:creationId xmlns:p14="http://schemas.microsoft.com/office/powerpoint/2010/main" val="34032081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ustom Quote">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p:nvGrpSpPr>
        <p:grpSpPr bwMode="ltGray">
          <a:xfrm>
            <a:off x="0" y="2855067"/>
            <a:ext cx="4753484" cy="4002933"/>
            <a:chOff x="0" y="2855067"/>
            <a:chExt cx="4753484" cy="4002933"/>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2855067"/>
              <a:ext cx="4753484" cy="4002933"/>
            </a:xfrm>
            <a:prstGeom prst="rect">
              <a:avLst/>
            </a:prstGeom>
          </p:spPr>
        </p:pic>
        <p:grpSp>
          <p:nvGrpSpPr>
            <p:cNvPr id="18" name="Group 17"/>
            <p:cNvGrpSpPr/>
            <p:nvPr/>
          </p:nvGrpSpPr>
          <p:grpSpPr bwMode="ltGray">
            <a:xfrm>
              <a:off x="448524" y="6446044"/>
              <a:ext cx="1099793" cy="173355"/>
              <a:chOff x="-84138" y="5622925"/>
              <a:chExt cx="4330701" cy="682626"/>
            </a:xfrm>
            <a:solidFill>
              <a:srgbClr val="FFFFFF"/>
            </a:solidFill>
          </p:grpSpPr>
          <p:sp>
            <p:nvSpPr>
              <p:cNvPr id="19" name="Freeform 18"/>
              <p:cNvSpPr>
                <a:spLocks/>
              </p:cNvSpPr>
              <p:nvPr/>
            </p:nvSpPr>
            <p:spPr bwMode="ltGray">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ltGray">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ltGray">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ltGray">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p:nvSpPr>
            <p:spPr bwMode="ltGray">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noEditPoints="1"/>
              </p:cNvSpPr>
              <p:nvPr/>
            </p:nvSpPr>
            <p:spPr bwMode="ltGray">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noEditPoints="1"/>
              </p:cNvSpPr>
              <p:nvPr/>
            </p:nvSpPr>
            <p:spPr bwMode="ltGray">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2" name="Text Placeholder 2"/>
          <p:cNvSpPr>
            <a:spLocks noGrp="1"/>
          </p:cNvSpPr>
          <p:nvPr>
            <p:ph type="body" idx="10" hasCustomPrompt="1"/>
          </p:nvPr>
        </p:nvSpPr>
        <p:spPr>
          <a:xfrm>
            <a:off x="685798" y="2593231"/>
            <a:ext cx="3609977" cy="533400"/>
          </a:xfrm>
        </p:spPr>
        <p:txBody>
          <a:bodyPr anchor="t"/>
          <a:lstStyle>
            <a:lvl1pPr marL="0" indent="0">
              <a:spcBef>
                <a:spcPts val="0"/>
              </a:spcBef>
              <a:buNone/>
              <a:defRPr sz="1600">
                <a:solidFill>
                  <a:schemeClr val="accent1"/>
                </a:solidFill>
              </a:defRPr>
            </a:lvl1pPr>
            <a:lvl2pPr marL="0" indent="0">
              <a:spcBef>
                <a:spcPts val="0"/>
              </a:spcBef>
              <a:buNone/>
              <a:defRPr sz="1600">
                <a:solidFill>
                  <a:schemeClr val="accent1"/>
                </a:solidFill>
              </a:defRPr>
            </a:lvl2pPr>
            <a:lvl3pPr marL="0" indent="0">
              <a:spcBef>
                <a:spcPts val="0"/>
              </a:spcBef>
              <a:buNone/>
              <a:defRPr sz="1600">
                <a:solidFill>
                  <a:schemeClr val="accent1"/>
                </a:solidFill>
              </a:defRPr>
            </a:lvl3pPr>
            <a:lvl4pPr marL="0" indent="0">
              <a:spcBef>
                <a:spcPts val="0"/>
              </a:spcBef>
              <a:buNone/>
              <a:defRPr sz="1600">
                <a:solidFill>
                  <a:schemeClr val="accent1"/>
                </a:solidFill>
              </a:defRPr>
            </a:lvl4pPr>
            <a:lvl5pPr marL="0" indent="0">
              <a:spcBef>
                <a:spcPts val="0"/>
              </a:spcBef>
              <a:buNone/>
              <a:defRPr sz="1600">
                <a:solidFill>
                  <a:schemeClr val="accent1"/>
                </a:solidFill>
              </a:defRPr>
            </a:lvl5pPr>
            <a:lvl6pPr marL="0" indent="0">
              <a:spcBef>
                <a:spcPts val="0"/>
              </a:spcBef>
              <a:buNone/>
              <a:defRPr sz="1600">
                <a:solidFill>
                  <a:schemeClr val="accent1"/>
                </a:solidFill>
              </a:defRPr>
            </a:lvl6pPr>
            <a:lvl7pPr marL="0" indent="0">
              <a:spcBef>
                <a:spcPts val="0"/>
              </a:spcBef>
              <a:buNone/>
              <a:defRPr sz="1600">
                <a:solidFill>
                  <a:schemeClr val="accent1"/>
                </a:solidFill>
              </a:defRPr>
            </a:lvl7pPr>
            <a:lvl8pPr marL="0" indent="0">
              <a:spcBef>
                <a:spcPts val="0"/>
              </a:spcBef>
              <a:buNone/>
              <a:defRPr sz="1600">
                <a:solidFill>
                  <a:schemeClr val="accent1"/>
                </a:solidFill>
              </a:defRPr>
            </a:lvl8pPr>
            <a:lvl9pPr marL="0" indent="0">
              <a:spcBef>
                <a:spcPts val="0"/>
              </a:spcBef>
              <a:buNone/>
              <a:defRPr sz="1600">
                <a:solidFill>
                  <a:schemeClr val="accent1"/>
                </a:solidFill>
              </a:defRPr>
            </a:lvl9pPr>
          </a:lstStyle>
          <a:p>
            <a:pPr lvl="0"/>
            <a:r>
              <a:rPr lang="en-US" dirty="0" smtClean="0"/>
              <a:t>Click to add Name, Title, Company</a:t>
            </a:r>
          </a:p>
        </p:txBody>
      </p:sp>
      <p:sp>
        <p:nvSpPr>
          <p:cNvPr id="5" name="Text Placeholder 4"/>
          <p:cNvSpPr>
            <a:spLocks noGrp="1"/>
          </p:cNvSpPr>
          <p:nvPr>
            <p:ph type="body" sz="quarter" idx="11"/>
          </p:nvPr>
        </p:nvSpPr>
        <p:spPr>
          <a:xfrm>
            <a:off x="632460" y="457200"/>
            <a:ext cx="3657600" cy="2011680"/>
          </a:xfrm>
        </p:spPr>
        <p:txBody>
          <a:bodyPr/>
          <a:lstStyle>
            <a:lvl1pPr marL="58738" indent="-55563">
              <a:lnSpc>
                <a:spcPct val="100000"/>
              </a:lnSpc>
              <a:spcBef>
                <a:spcPts val="0"/>
              </a:spcBef>
              <a:buNone/>
              <a:defRPr sz="2200">
                <a:solidFill>
                  <a:schemeClr val="accent3">
                    <a:lumMod val="50000"/>
                  </a:schemeClr>
                </a:solidFill>
              </a:defRPr>
            </a:lvl1pPr>
            <a:lvl2pPr marL="3175" indent="0">
              <a:lnSpc>
                <a:spcPct val="100000"/>
              </a:lnSpc>
              <a:spcBef>
                <a:spcPts val="0"/>
              </a:spcBef>
              <a:buNone/>
              <a:defRPr sz="2200">
                <a:solidFill>
                  <a:schemeClr val="accent1">
                    <a:lumMod val="50000"/>
                  </a:schemeClr>
                </a:solidFill>
              </a:defRPr>
            </a:lvl2pPr>
            <a:lvl3pPr marL="3175" indent="0">
              <a:lnSpc>
                <a:spcPct val="100000"/>
              </a:lnSpc>
              <a:spcBef>
                <a:spcPts val="0"/>
              </a:spcBef>
              <a:buNone/>
              <a:defRPr sz="2200">
                <a:solidFill>
                  <a:schemeClr val="accent1">
                    <a:lumMod val="50000"/>
                  </a:schemeClr>
                </a:solidFill>
              </a:defRPr>
            </a:lvl3pPr>
            <a:lvl4pPr marL="3175" indent="0">
              <a:lnSpc>
                <a:spcPct val="100000"/>
              </a:lnSpc>
              <a:spcBef>
                <a:spcPts val="0"/>
              </a:spcBef>
              <a:buNone/>
              <a:defRPr sz="2200">
                <a:solidFill>
                  <a:schemeClr val="accent1">
                    <a:lumMod val="50000"/>
                  </a:schemeClr>
                </a:solidFill>
              </a:defRPr>
            </a:lvl4pPr>
            <a:lvl5pPr marL="3175" indent="0">
              <a:lnSpc>
                <a:spcPct val="100000"/>
              </a:lnSpc>
              <a:spcBef>
                <a:spcPts val="0"/>
              </a:spcBef>
              <a:buNone/>
              <a:defRPr sz="2200">
                <a:solidFill>
                  <a:schemeClr val="accent1">
                    <a:lumMod val="50000"/>
                  </a:schemeClr>
                </a:solidFill>
              </a:defRPr>
            </a:lvl5pPr>
            <a:lvl6pPr marL="3175" indent="0">
              <a:lnSpc>
                <a:spcPct val="100000"/>
              </a:lnSpc>
              <a:spcBef>
                <a:spcPts val="0"/>
              </a:spcBef>
              <a:buNone/>
              <a:defRPr sz="2200">
                <a:solidFill>
                  <a:schemeClr val="accent1">
                    <a:lumMod val="50000"/>
                  </a:schemeClr>
                </a:solidFill>
              </a:defRPr>
            </a:lvl6pPr>
            <a:lvl7pPr marL="3175" indent="0">
              <a:lnSpc>
                <a:spcPct val="100000"/>
              </a:lnSpc>
              <a:spcBef>
                <a:spcPts val="0"/>
              </a:spcBef>
              <a:buNone/>
              <a:defRPr sz="2200">
                <a:solidFill>
                  <a:schemeClr val="accent1">
                    <a:lumMod val="50000"/>
                  </a:schemeClr>
                </a:solidFill>
              </a:defRPr>
            </a:lvl7pPr>
            <a:lvl8pPr marL="3175" indent="0">
              <a:lnSpc>
                <a:spcPct val="100000"/>
              </a:lnSpc>
              <a:spcBef>
                <a:spcPts val="0"/>
              </a:spcBef>
              <a:buNone/>
              <a:defRPr sz="2200">
                <a:solidFill>
                  <a:schemeClr val="accent1">
                    <a:lumMod val="50000"/>
                  </a:schemeClr>
                </a:solidFill>
              </a:defRPr>
            </a:lvl8pPr>
            <a:lvl9pPr marL="3175" indent="0">
              <a:lnSpc>
                <a:spcPct val="100000"/>
              </a:lnSpc>
              <a:spcBef>
                <a:spcPts val="0"/>
              </a:spcBef>
              <a:buNone/>
              <a:defRPr sz="2200">
                <a:solidFill>
                  <a:schemeClr val="accent1">
                    <a:lumMod val="50000"/>
                  </a:schemeClr>
                </a:solidFill>
              </a:defRPr>
            </a:lvl9pPr>
          </a:lstStyle>
          <a:p>
            <a:pPr lvl="0"/>
            <a:r>
              <a:rPr lang="en-US" altLang="zh-TW" smtClean="0"/>
              <a:t>Click to edit Master text styles</a:t>
            </a:r>
          </a:p>
        </p:txBody>
      </p:sp>
    </p:spTree>
    <p:extLst>
      <p:ext uri="{BB962C8B-B14F-4D97-AF65-F5344CB8AC3E}">
        <p14:creationId xmlns:p14="http://schemas.microsoft.com/office/powerpoint/2010/main" val="21257089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ustom Metric 1">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2" name="Group 1"/>
          <p:cNvGrpSpPr/>
          <p:nvPr/>
        </p:nvGrpSpPr>
        <p:grpSpPr bwMode="ltGray">
          <a:xfrm>
            <a:off x="448524" y="0"/>
            <a:ext cx="8695476" cy="6858000"/>
            <a:chOff x="448524" y="0"/>
            <a:chExt cx="8695476" cy="685800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578096" y="0"/>
              <a:ext cx="4565904" cy="6858000"/>
            </a:xfrm>
            <a:prstGeom prst="rect">
              <a:avLst/>
            </a:prstGeom>
          </p:spPr>
        </p:pic>
        <p:grpSp>
          <p:nvGrpSpPr>
            <p:cNvPr id="16" name="Group 15"/>
            <p:cNvGrpSpPr/>
            <p:nvPr/>
          </p:nvGrpSpPr>
          <p:grpSpPr bwMode="ltGray">
            <a:xfrm>
              <a:off x="448524" y="6446044"/>
              <a:ext cx="1099793" cy="173355"/>
              <a:chOff x="-84138" y="5622925"/>
              <a:chExt cx="4330701" cy="682626"/>
            </a:xfrm>
          </p:grpSpPr>
          <p:sp>
            <p:nvSpPr>
              <p:cNvPr id="17" name="Freeform 6"/>
              <p:cNvSpPr>
                <a:spLocks/>
              </p:cNvSpPr>
              <p:nvPr/>
            </p:nvSpPr>
            <p:spPr bwMode="ltGray">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ltGray">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noEditPoints="1"/>
              </p:cNvSpPr>
              <p:nvPr/>
            </p:nvSpPr>
            <p:spPr bwMode="ltGray">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ltGray">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ltGray">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nvSpPr>
            <p:spPr bwMode="ltGray">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nvSpPr>
            <p:spPr bwMode="ltGray">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 name="Text Placeholder 3"/>
          <p:cNvSpPr>
            <a:spLocks noGrp="1"/>
          </p:cNvSpPr>
          <p:nvPr>
            <p:ph type="body" sz="quarter" idx="10" hasCustomPrompt="1"/>
          </p:nvPr>
        </p:nvSpPr>
        <p:spPr>
          <a:xfrm>
            <a:off x="992067" y="685800"/>
            <a:ext cx="3291840" cy="1676400"/>
          </a:xfrm>
        </p:spPr>
        <p:txBody>
          <a:bodyPr anchor="b"/>
          <a:lstStyle>
            <a:lvl1pPr marL="3175" indent="0">
              <a:spcBef>
                <a:spcPts val="0"/>
              </a:spcBef>
              <a:buNone/>
              <a:defRPr sz="11000">
                <a:solidFill>
                  <a:schemeClr val="accent3"/>
                </a:solidFill>
              </a:defRPr>
            </a:lvl1pPr>
            <a:lvl2pPr marL="3175" indent="0">
              <a:spcBef>
                <a:spcPts val="0"/>
              </a:spcBef>
              <a:buNone/>
              <a:defRPr sz="11000">
                <a:solidFill>
                  <a:schemeClr val="accent3"/>
                </a:solidFill>
              </a:defRPr>
            </a:lvl2pPr>
            <a:lvl3pPr marL="3175" indent="0">
              <a:spcBef>
                <a:spcPts val="0"/>
              </a:spcBef>
              <a:buNone/>
              <a:defRPr sz="11000">
                <a:solidFill>
                  <a:schemeClr val="accent3"/>
                </a:solidFill>
              </a:defRPr>
            </a:lvl3pPr>
            <a:lvl4pPr marL="3175" indent="0">
              <a:spcBef>
                <a:spcPts val="0"/>
              </a:spcBef>
              <a:buNone/>
              <a:defRPr sz="11000">
                <a:solidFill>
                  <a:schemeClr val="accent3"/>
                </a:solidFill>
              </a:defRPr>
            </a:lvl4pPr>
            <a:lvl5pPr marL="3175" indent="0">
              <a:spcBef>
                <a:spcPts val="0"/>
              </a:spcBef>
              <a:buNone/>
              <a:defRPr sz="11000">
                <a:solidFill>
                  <a:schemeClr val="accent3"/>
                </a:solidFill>
              </a:defRPr>
            </a:lvl5pPr>
            <a:lvl6pPr marL="3175" indent="0">
              <a:spcBef>
                <a:spcPts val="0"/>
              </a:spcBef>
              <a:buNone/>
              <a:defRPr sz="11000">
                <a:solidFill>
                  <a:schemeClr val="accent3"/>
                </a:solidFill>
              </a:defRPr>
            </a:lvl6pPr>
            <a:lvl7pPr marL="3175" indent="0">
              <a:spcBef>
                <a:spcPts val="0"/>
              </a:spcBef>
              <a:buNone/>
              <a:defRPr sz="11000">
                <a:solidFill>
                  <a:schemeClr val="accent3"/>
                </a:solidFill>
              </a:defRPr>
            </a:lvl7pPr>
            <a:lvl8pPr marL="3175" indent="0">
              <a:spcBef>
                <a:spcPts val="0"/>
              </a:spcBef>
              <a:buNone/>
              <a:defRPr sz="11000">
                <a:solidFill>
                  <a:schemeClr val="accent3"/>
                </a:solidFill>
              </a:defRPr>
            </a:lvl8pPr>
            <a:lvl9pPr marL="3175" indent="0">
              <a:spcBef>
                <a:spcPts val="0"/>
              </a:spcBef>
              <a:buNone/>
              <a:defRPr sz="11000">
                <a:solidFill>
                  <a:schemeClr val="accent3"/>
                </a:solidFill>
              </a:defRPr>
            </a:lvl9pPr>
          </a:lstStyle>
          <a:p>
            <a:pPr lvl="0"/>
            <a:r>
              <a:rPr lang="en-US" dirty="0" smtClean="0"/>
              <a:t>XX</a:t>
            </a:r>
          </a:p>
        </p:txBody>
      </p:sp>
      <p:sp>
        <p:nvSpPr>
          <p:cNvPr id="14" name="Text Placeholder 3"/>
          <p:cNvSpPr>
            <a:spLocks noGrp="1"/>
          </p:cNvSpPr>
          <p:nvPr>
            <p:ph type="body" sz="quarter" idx="11"/>
          </p:nvPr>
        </p:nvSpPr>
        <p:spPr>
          <a:xfrm>
            <a:off x="992067" y="2362200"/>
            <a:ext cx="3291840" cy="1066800"/>
          </a:xfrm>
        </p:spPr>
        <p:txBody>
          <a:bodyPr/>
          <a:lstStyle>
            <a:lvl1pPr marL="3175" indent="0">
              <a:spcBef>
                <a:spcPts val="0"/>
              </a:spcBef>
              <a:buNone/>
              <a:defRPr sz="2400" cap="none" baseline="0">
                <a:solidFill>
                  <a:schemeClr val="accent3"/>
                </a:solidFill>
              </a:defRPr>
            </a:lvl1pPr>
            <a:lvl2pPr marL="3175" indent="0">
              <a:spcBef>
                <a:spcPts val="0"/>
              </a:spcBef>
              <a:buNone/>
              <a:defRPr sz="2000" cap="all" baseline="0">
                <a:solidFill>
                  <a:schemeClr val="accent3"/>
                </a:solidFill>
              </a:defRPr>
            </a:lvl2pPr>
            <a:lvl3pPr marL="3175" indent="0">
              <a:spcBef>
                <a:spcPts val="0"/>
              </a:spcBef>
              <a:buNone/>
              <a:defRPr sz="2000" cap="all" baseline="0">
                <a:solidFill>
                  <a:schemeClr val="accent3"/>
                </a:solidFill>
              </a:defRPr>
            </a:lvl3pPr>
            <a:lvl4pPr marL="3175" indent="0">
              <a:spcBef>
                <a:spcPts val="0"/>
              </a:spcBef>
              <a:buNone/>
              <a:defRPr sz="2000" cap="all" baseline="0">
                <a:solidFill>
                  <a:schemeClr val="accent3"/>
                </a:solidFill>
              </a:defRPr>
            </a:lvl4pPr>
            <a:lvl5pPr marL="3175" indent="0">
              <a:spcBef>
                <a:spcPts val="0"/>
              </a:spcBef>
              <a:buNone/>
              <a:defRPr sz="2000" cap="all" baseline="0">
                <a:solidFill>
                  <a:schemeClr val="accent3"/>
                </a:solidFill>
              </a:defRPr>
            </a:lvl5pPr>
            <a:lvl6pPr marL="3175" indent="0">
              <a:spcBef>
                <a:spcPts val="0"/>
              </a:spcBef>
              <a:buNone/>
              <a:defRPr sz="2000" cap="all" baseline="0">
                <a:solidFill>
                  <a:schemeClr val="accent3"/>
                </a:solidFill>
              </a:defRPr>
            </a:lvl6pPr>
            <a:lvl7pPr marL="3175" indent="0">
              <a:spcBef>
                <a:spcPts val="0"/>
              </a:spcBef>
              <a:buNone/>
              <a:defRPr sz="2000" cap="all" baseline="0">
                <a:solidFill>
                  <a:schemeClr val="accent3"/>
                </a:solidFill>
              </a:defRPr>
            </a:lvl7pPr>
            <a:lvl8pPr marL="3175" indent="0">
              <a:spcBef>
                <a:spcPts val="0"/>
              </a:spcBef>
              <a:buNone/>
              <a:defRPr sz="2000" cap="all" baseline="0">
                <a:solidFill>
                  <a:schemeClr val="accent3"/>
                </a:solidFill>
              </a:defRPr>
            </a:lvl8pPr>
            <a:lvl9pPr marL="3175" indent="0">
              <a:spcBef>
                <a:spcPts val="0"/>
              </a:spcBef>
              <a:buNone/>
              <a:defRPr sz="2000" cap="all" baseline="0">
                <a:solidFill>
                  <a:schemeClr val="accent3"/>
                </a:solidFill>
              </a:defRPr>
            </a:lvl9pPr>
          </a:lstStyle>
          <a:p>
            <a:pPr lvl="0"/>
            <a:r>
              <a:rPr lang="en-US" altLang="zh-TW" smtClean="0"/>
              <a:t>Click to edit Master text styles</a:t>
            </a:r>
          </a:p>
        </p:txBody>
      </p:sp>
    </p:spTree>
    <p:extLst>
      <p:ext uri="{BB962C8B-B14F-4D97-AF65-F5344CB8AC3E}">
        <p14:creationId xmlns:p14="http://schemas.microsoft.com/office/powerpoint/2010/main" val="375321595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 Metric 2">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5" name="Group 14"/>
          <p:cNvGrpSpPr/>
          <p:nvPr/>
        </p:nvGrpSpPr>
        <p:grpSpPr>
          <a:xfrm>
            <a:off x="448524" y="0"/>
            <a:ext cx="8695476" cy="6858000"/>
            <a:chOff x="448524" y="0"/>
            <a:chExt cx="8695476" cy="685800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8963" y="0"/>
              <a:ext cx="4875037" cy="6858000"/>
            </a:xfrm>
            <a:prstGeom prst="rect">
              <a:avLst/>
            </a:prstGeom>
          </p:spPr>
        </p:pic>
        <p:grpSp>
          <p:nvGrpSpPr>
            <p:cNvPr id="17" name="Group 16"/>
            <p:cNvGrpSpPr/>
            <p:nvPr/>
          </p:nvGrpSpPr>
          <p:grpSpPr>
            <a:xfrm>
              <a:off x="448524" y="6446044"/>
              <a:ext cx="1099793" cy="173355"/>
              <a:chOff x="-84138" y="5622925"/>
              <a:chExt cx="4330701" cy="682626"/>
            </a:xfrm>
            <a:solidFill>
              <a:srgbClr val="FFFFFF"/>
            </a:solidFill>
          </p:grpSpPr>
          <p:sp>
            <p:nvSpPr>
              <p:cNvPr id="18" name="Freeform 17"/>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 name="Text Placeholder 3"/>
          <p:cNvSpPr>
            <a:spLocks noGrp="1"/>
          </p:cNvSpPr>
          <p:nvPr>
            <p:ph type="body" sz="quarter" idx="10" hasCustomPrompt="1"/>
          </p:nvPr>
        </p:nvSpPr>
        <p:spPr>
          <a:xfrm>
            <a:off x="5029200" y="2209800"/>
            <a:ext cx="3291840" cy="1676400"/>
          </a:xfrm>
        </p:spPr>
        <p:txBody>
          <a:bodyPr anchor="b"/>
          <a:lstStyle>
            <a:lvl1pPr marL="3175" indent="0">
              <a:spcBef>
                <a:spcPts val="0"/>
              </a:spcBef>
              <a:buNone/>
              <a:defRPr sz="11000">
                <a:solidFill>
                  <a:schemeClr val="bg1"/>
                </a:solidFill>
              </a:defRPr>
            </a:lvl1pPr>
            <a:lvl2pPr marL="3175" indent="0">
              <a:spcBef>
                <a:spcPts val="0"/>
              </a:spcBef>
              <a:buNone/>
              <a:defRPr sz="11000">
                <a:solidFill>
                  <a:schemeClr val="bg1"/>
                </a:solidFill>
              </a:defRPr>
            </a:lvl2pPr>
            <a:lvl3pPr marL="3175" indent="0">
              <a:spcBef>
                <a:spcPts val="0"/>
              </a:spcBef>
              <a:buNone/>
              <a:defRPr sz="11000">
                <a:solidFill>
                  <a:schemeClr val="bg1"/>
                </a:solidFill>
              </a:defRPr>
            </a:lvl3pPr>
            <a:lvl4pPr marL="3175" indent="0">
              <a:spcBef>
                <a:spcPts val="0"/>
              </a:spcBef>
              <a:buNone/>
              <a:defRPr sz="11000">
                <a:solidFill>
                  <a:schemeClr val="bg1"/>
                </a:solidFill>
              </a:defRPr>
            </a:lvl4pPr>
            <a:lvl5pPr marL="3175" indent="0">
              <a:spcBef>
                <a:spcPts val="0"/>
              </a:spcBef>
              <a:buNone/>
              <a:defRPr sz="11000">
                <a:solidFill>
                  <a:schemeClr val="bg1"/>
                </a:solidFill>
              </a:defRPr>
            </a:lvl5pPr>
            <a:lvl6pPr marL="3175" indent="0">
              <a:spcBef>
                <a:spcPts val="0"/>
              </a:spcBef>
              <a:buNone/>
              <a:defRPr sz="11000">
                <a:solidFill>
                  <a:schemeClr val="bg1"/>
                </a:solidFill>
              </a:defRPr>
            </a:lvl6pPr>
            <a:lvl7pPr marL="3175" indent="0">
              <a:spcBef>
                <a:spcPts val="0"/>
              </a:spcBef>
              <a:buNone/>
              <a:defRPr sz="11000">
                <a:solidFill>
                  <a:schemeClr val="bg1"/>
                </a:solidFill>
              </a:defRPr>
            </a:lvl7pPr>
            <a:lvl8pPr marL="3175" indent="0">
              <a:spcBef>
                <a:spcPts val="0"/>
              </a:spcBef>
              <a:buNone/>
              <a:defRPr sz="11000">
                <a:solidFill>
                  <a:schemeClr val="bg1"/>
                </a:solidFill>
              </a:defRPr>
            </a:lvl8pPr>
            <a:lvl9pPr marL="3175" indent="0">
              <a:spcBef>
                <a:spcPts val="0"/>
              </a:spcBef>
              <a:buNone/>
              <a:defRPr sz="11000">
                <a:solidFill>
                  <a:schemeClr val="bg1"/>
                </a:solidFill>
              </a:defRPr>
            </a:lvl9pPr>
          </a:lstStyle>
          <a:p>
            <a:pPr lvl="0"/>
            <a:r>
              <a:rPr lang="en-US" dirty="0" smtClean="0"/>
              <a:t>XX</a:t>
            </a:r>
          </a:p>
        </p:txBody>
      </p:sp>
      <p:sp>
        <p:nvSpPr>
          <p:cNvPr id="14" name="Text Placeholder 3"/>
          <p:cNvSpPr>
            <a:spLocks noGrp="1"/>
          </p:cNvSpPr>
          <p:nvPr>
            <p:ph type="body" sz="quarter" idx="11"/>
          </p:nvPr>
        </p:nvSpPr>
        <p:spPr>
          <a:xfrm>
            <a:off x="5029200" y="3886200"/>
            <a:ext cx="3291840" cy="1066800"/>
          </a:xfrm>
        </p:spPr>
        <p:txBody>
          <a:bodyPr/>
          <a:lstStyle>
            <a:lvl1pPr marL="3175" indent="0">
              <a:spcBef>
                <a:spcPts val="0"/>
              </a:spcBef>
              <a:buNone/>
              <a:defRPr sz="2400" cap="none" baseline="0">
                <a:solidFill>
                  <a:schemeClr val="bg1"/>
                </a:solidFill>
              </a:defRPr>
            </a:lvl1pPr>
            <a:lvl2pPr marL="3175" indent="0">
              <a:spcBef>
                <a:spcPts val="0"/>
              </a:spcBef>
              <a:buNone/>
              <a:defRPr sz="2400" cap="none" baseline="0">
                <a:solidFill>
                  <a:schemeClr val="bg1"/>
                </a:solidFill>
              </a:defRPr>
            </a:lvl2pPr>
            <a:lvl3pPr marL="3175" indent="0">
              <a:spcBef>
                <a:spcPts val="0"/>
              </a:spcBef>
              <a:buNone/>
              <a:defRPr sz="2000" cap="all" baseline="0">
                <a:solidFill>
                  <a:schemeClr val="bg1"/>
                </a:solidFill>
              </a:defRPr>
            </a:lvl3pPr>
            <a:lvl4pPr marL="3175" indent="0">
              <a:spcBef>
                <a:spcPts val="0"/>
              </a:spcBef>
              <a:buNone/>
              <a:defRPr sz="2000" cap="all" baseline="0">
                <a:solidFill>
                  <a:schemeClr val="bg1"/>
                </a:solidFill>
              </a:defRPr>
            </a:lvl4pPr>
            <a:lvl5pPr marL="3175" indent="0">
              <a:spcBef>
                <a:spcPts val="0"/>
              </a:spcBef>
              <a:buNone/>
              <a:defRPr sz="2000" cap="all" baseline="0">
                <a:solidFill>
                  <a:schemeClr val="bg1"/>
                </a:solidFill>
              </a:defRPr>
            </a:lvl5pPr>
            <a:lvl6pPr marL="3175" indent="0">
              <a:spcBef>
                <a:spcPts val="0"/>
              </a:spcBef>
              <a:buNone/>
              <a:defRPr sz="2000" cap="all" baseline="0">
                <a:solidFill>
                  <a:schemeClr val="bg1"/>
                </a:solidFill>
              </a:defRPr>
            </a:lvl6pPr>
            <a:lvl7pPr marL="3175" indent="0">
              <a:spcBef>
                <a:spcPts val="0"/>
              </a:spcBef>
              <a:buNone/>
              <a:defRPr sz="2000" cap="all" baseline="0">
                <a:solidFill>
                  <a:schemeClr val="bg1"/>
                </a:solidFill>
              </a:defRPr>
            </a:lvl7pPr>
            <a:lvl8pPr marL="3175" indent="0">
              <a:spcBef>
                <a:spcPts val="0"/>
              </a:spcBef>
              <a:buNone/>
              <a:defRPr sz="2000" cap="all" baseline="0">
                <a:solidFill>
                  <a:schemeClr val="bg1"/>
                </a:solidFill>
              </a:defRPr>
            </a:lvl8pPr>
            <a:lvl9pPr marL="3175" indent="0">
              <a:spcBef>
                <a:spcPts val="0"/>
              </a:spcBef>
              <a:buNone/>
              <a:defRPr sz="2000" cap="all" baseline="0">
                <a:solidFill>
                  <a:schemeClr val="bg1"/>
                </a:solidFill>
              </a:defRPr>
            </a:lvl9pPr>
          </a:lstStyle>
          <a:p>
            <a:pPr lvl="0"/>
            <a:r>
              <a:rPr lang="en-US" altLang="zh-TW" smtClean="0"/>
              <a:t>Click to edit Master text styles</a:t>
            </a:r>
          </a:p>
          <a:p>
            <a:pPr lvl="1"/>
            <a:r>
              <a:rPr lang="en-US" altLang="zh-TW" smtClean="0"/>
              <a:t>Second level</a:t>
            </a:r>
          </a:p>
        </p:txBody>
      </p:sp>
    </p:spTree>
    <p:extLst>
      <p:ext uri="{BB962C8B-B14F-4D97-AF65-F5344CB8AC3E}">
        <p14:creationId xmlns:p14="http://schemas.microsoft.com/office/powerpoint/2010/main" val="25631716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ustom Metric 3">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0" y="1981200"/>
            <a:ext cx="9144000" cy="4876800"/>
            <a:chOff x="0" y="1981200"/>
            <a:chExt cx="9144000" cy="487680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4876800"/>
            </a:xfrm>
            <a:prstGeom prst="rect">
              <a:avLst/>
            </a:prstGeom>
          </p:spPr>
        </p:pic>
        <p:grpSp>
          <p:nvGrpSpPr>
            <p:cNvPr id="16" name="Group 15"/>
            <p:cNvGrpSpPr/>
            <p:nvPr/>
          </p:nvGrpSpPr>
          <p:grpSpPr>
            <a:xfrm>
              <a:off x="448524" y="6446044"/>
              <a:ext cx="1099793" cy="173355"/>
              <a:chOff x="-84138" y="5622925"/>
              <a:chExt cx="4330701" cy="682626"/>
            </a:xfrm>
          </p:grpSpPr>
          <p:sp>
            <p:nvSpPr>
              <p:cNvPr id="17"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 name="Text Placeholder 2"/>
          <p:cNvSpPr>
            <a:spLocks noGrp="1"/>
          </p:cNvSpPr>
          <p:nvPr>
            <p:ph type="body" sz="quarter" idx="12" hasCustomPrompt="1"/>
          </p:nvPr>
        </p:nvSpPr>
        <p:spPr>
          <a:xfrm>
            <a:off x="1295401" y="4740499"/>
            <a:ext cx="3048000" cy="1415602"/>
          </a:xfrm>
        </p:spPr>
        <p:txBody>
          <a:bodyPr anchor="ctr"/>
          <a:lstStyle>
            <a:lvl1pPr marL="3175" indent="0" algn="r">
              <a:spcBef>
                <a:spcPts val="0"/>
              </a:spcBef>
              <a:buNone/>
              <a:defRPr sz="8800">
                <a:solidFill>
                  <a:schemeClr val="accent3">
                    <a:lumMod val="50000"/>
                  </a:schemeClr>
                </a:solidFill>
              </a:defRPr>
            </a:lvl1pPr>
            <a:lvl2pPr marL="3175" indent="0">
              <a:spcBef>
                <a:spcPts val="0"/>
              </a:spcBef>
              <a:buNone/>
              <a:defRPr sz="8800">
                <a:solidFill>
                  <a:schemeClr val="accent1">
                    <a:lumMod val="50000"/>
                  </a:schemeClr>
                </a:solidFill>
              </a:defRPr>
            </a:lvl2pPr>
            <a:lvl3pPr marL="3175" indent="0">
              <a:spcBef>
                <a:spcPts val="0"/>
              </a:spcBef>
              <a:buNone/>
              <a:defRPr sz="8800">
                <a:solidFill>
                  <a:schemeClr val="accent1">
                    <a:lumMod val="50000"/>
                  </a:schemeClr>
                </a:solidFill>
              </a:defRPr>
            </a:lvl3pPr>
            <a:lvl4pPr marL="3175" indent="0">
              <a:spcBef>
                <a:spcPts val="0"/>
              </a:spcBef>
              <a:buNone/>
              <a:defRPr sz="8800">
                <a:solidFill>
                  <a:schemeClr val="accent1">
                    <a:lumMod val="50000"/>
                  </a:schemeClr>
                </a:solidFill>
              </a:defRPr>
            </a:lvl4pPr>
            <a:lvl5pPr marL="3175" indent="0">
              <a:spcBef>
                <a:spcPts val="0"/>
              </a:spcBef>
              <a:buNone/>
              <a:defRPr sz="8800">
                <a:solidFill>
                  <a:schemeClr val="accent1">
                    <a:lumMod val="50000"/>
                  </a:schemeClr>
                </a:solidFill>
              </a:defRPr>
            </a:lvl5pPr>
            <a:lvl6pPr marL="3175" indent="0">
              <a:spcBef>
                <a:spcPts val="0"/>
              </a:spcBef>
              <a:buNone/>
              <a:defRPr sz="8800">
                <a:solidFill>
                  <a:schemeClr val="accent1">
                    <a:lumMod val="50000"/>
                  </a:schemeClr>
                </a:solidFill>
              </a:defRPr>
            </a:lvl6pPr>
            <a:lvl7pPr marL="3175" indent="0">
              <a:spcBef>
                <a:spcPts val="0"/>
              </a:spcBef>
              <a:buNone/>
              <a:defRPr sz="8800">
                <a:solidFill>
                  <a:schemeClr val="accent1">
                    <a:lumMod val="50000"/>
                  </a:schemeClr>
                </a:solidFill>
              </a:defRPr>
            </a:lvl7pPr>
            <a:lvl8pPr marL="3175" indent="0">
              <a:spcBef>
                <a:spcPts val="0"/>
              </a:spcBef>
              <a:buNone/>
              <a:defRPr sz="8800">
                <a:solidFill>
                  <a:schemeClr val="accent1">
                    <a:lumMod val="50000"/>
                  </a:schemeClr>
                </a:solidFill>
              </a:defRPr>
            </a:lvl8pPr>
            <a:lvl9pPr marL="3175" indent="0">
              <a:spcBef>
                <a:spcPts val="0"/>
              </a:spcBef>
              <a:buNone/>
              <a:defRPr sz="8800">
                <a:solidFill>
                  <a:schemeClr val="accent1">
                    <a:lumMod val="50000"/>
                  </a:schemeClr>
                </a:solidFill>
              </a:defRPr>
            </a:lvl9pPr>
          </a:lstStyle>
          <a:p>
            <a:pPr lvl="0"/>
            <a:r>
              <a:rPr lang="en-US" dirty="0" smtClean="0"/>
              <a:t>XX</a:t>
            </a:r>
          </a:p>
        </p:txBody>
      </p:sp>
      <p:sp>
        <p:nvSpPr>
          <p:cNvPr id="9" name="Text Placeholder 2"/>
          <p:cNvSpPr>
            <a:spLocks noGrp="1"/>
          </p:cNvSpPr>
          <p:nvPr>
            <p:ph type="body" sz="quarter" idx="13"/>
          </p:nvPr>
        </p:nvSpPr>
        <p:spPr>
          <a:xfrm>
            <a:off x="4572000" y="4740499"/>
            <a:ext cx="3383280" cy="1415602"/>
          </a:xfrm>
        </p:spPr>
        <p:txBody>
          <a:bodyPr anchor="ctr"/>
          <a:lstStyle>
            <a:lvl1pPr marL="3175" indent="0">
              <a:spcBef>
                <a:spcPts val="0"/>
              </a:spcBef>
              <a:buNone/>
              <a:defRPr sz="2400">
                <a:solidFill>
                  <a:schemeClr val="accent3">
                    <a:lumMod val="50000"/>
                  </a:schemeClr>
                </a:solidFill>
              </a:defRPr>
            </a:lvl1pPr>
            <a:lvl2pPr marL="3175" indent="0">
              <a:spcBef>
                <a:spcPts val="0"/>
              </a:spcBef>
              <a:buNone/>
              <a:defRPr sz="2000">
                <a:solidFill>
                  <a:schemeClr val="accent1">
                    <a:lumMod val="50000"/>
                  </a:schemeClr>
                </a:solidFill>
              </a:defRPr>
            </a:lvl2pPr>
            <a:lvl3pPr marL="3175" indent="0">
              <a:spcBef>
                <a:spcPts val="0"/>
              </a:spcBef>
              <a:buNone/>
              <a:defRPr sz="2000">
                <a:solidFill>
                  <a:schemeClr val="accent1">
                    <a:lumMod val="50000"/>
                  </a:schemeClr>
                </a:solidFill>
              </a:defRPr>
            </a:lvl3pPr>
            <a:lvl4pPr marL="3175" indent="0">
              <a:spcBef>
                <a:spcPts val="0"/>
              </a:spcBef>
              <a:buNone/>
              <a:defRPr sz="2000">
                <a:solidFill>
                  <a:schemeClr val="accent1">
                    <a:lumMod val="50000"/>
                  </a:schemeClr>
                </a:solidFill>
              </a:defRPr>
            </a:lvl4pPr>
            <a:lvl5pPr marL="3175" indent="0">
              <a:spcBef>
                <a:spcPts val="0"/>
              </a:spcBef>
              <a:buNone/>
              <a:defRPr sz="2000">
                <a:solidFill>
                  <a:schemeClr val="accent1">
                    <a:lumMod val="50000"/>
                  </a:schemeClr>
                </a:solidFill>
              </a:defRPr>
            </a:lvl5pPr>
            <a:lvl6pPr marL="3175" indent="0">
              <a:spcBef>
                <a:spcPts val="0"/>
              </a:spcBef>
              <a:buNone/>
              <a:defRPr sz="2000">
                <a:solidFill>
                  <a:schemeClr val="accent1">
                    <a:lumMod val="50000"/>
                  </a:schemeClr>
                </a:solidFill>
              </a:defRPr>
            </a:lvl6pPr>
            <a:lvl7pPr marL="3175" indent="0">
              <a:spcBef>
                <a:spcPts val="0"/>
              </a:spcBef>
              <a:buNone/>
              <a:defRPr sz="2000">
                <a:solidFill>
                  <a:schemeClr val="accent1">
                    <a:lumMod val="50000"/>
                  </a:schemeClr>
                </a:solidFill>
              </a:defRPr>
            </a:lvl7pPr>
            <a:lvl8pPr marL="3175" indent="0">
              <a:spcBef>
                <a:spcPts val="0"/>
              </a:spcBef>
              <a:buNone/>
              <a:defRPr sz="2000">
                <a:solidFill>
                  <a:schemeClr val="accent1">
                    <a:lumMod val="50000"/>
                  </a:schemeClr>
                </a:solidFill>
              </a:defRPr>
            </a:lvl8pPr>
            <a:lvl9pPr marL="3175" indent="0">
              <a:spcBef>
                <a:spcPts val="0"/>
              </a:spcBef>
              <a:buNone/>
              <a:defRPr sz="2000">
                <a:solidFill>
                  <a:schemeClr val="accent1">
                    <a:lumMod val="50000"/>
                  </a:schemeClr>
                </a:solidFill>
              </a:defRPr>
            </a:lvl9pPr>
          </a:lstStyle>
          <a:p>
            <a:pPr lvl="0"/>
            <a:r>
              <a:rPr lang="en-US" altLang="zh-TW" smtClean="0"/>
              <a:t>Click to edit Master text styles</a:t>
            </a:r>
          </a:p>
        </p:txBody>
      </p:sp>
    </p:spTree>
    <p:extLst>
      <p:ext uri="{BB962C8B-B14F-4D97-AF65-F5344CB8AC3E}">
        <p14:creationId xmlns:p14="http://schemas.microsoft.com/office/powerpoint/2010/main" val="29022846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208909238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63840" y="342901"/>
            <a:ext cx="822960" cy="5676900"/>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342901"/>
            <a:ext cx="7162800" cy="5676900"/>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28631019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0050" y="114300"/>
            <a:ext cx="8274050" cy="596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438150" y="6423025"/>
            <a:ext cx="387350" cy="219075"/>
          </a:xfrm>
          <a:prstGeom prst="rect">
            <a:avLst/>
          </a:prstGeom>
        </p:spPr>
        <p:txBody>
          <a:bodyPr/>
          <a:lstStyle>
            <a:lvl1pPr fontAlgn="auto">
              <a:spcBef>
                <a:spcPts val="0"/>
              </a:spcBef>
              <a:defRPr/>
            </a:lvl1pPr>
          </a:lstStyle>
          <a:p>
            <a:pPr>
              <a:defRPr/>
            </a:pPr>
            <a:fld id="{795A8D88-2CC9-4346-BD2B-8E8CE7A3DCD6}" type="slidenum">
              <a:rPr lang="en-US"/>
              <a:pPr>
                <a:defRPr/>
              </a:pPr>
              <a:t>‹#›</a:t>
            </a:fld>
            <a:endParaRPr lang="en-US" dirty="0"/>
          </a:p>
        </p:txBody>
      </p:sp>
      <p:sp>
        <p:nvSpPr>
          <p:cNvPr id="4" name="Date Placeholder 8"/>
          <p:cNvSpPr>
            <a:spLocks noGrp="1"/>
          </p:cNvSpPr>
          <p:nvPr>
            <p:ph type="dt" sz="half" idx="11"/>
          </p:nvPr>
        </p:nvSpPr>
        <p:spPr>
          <a:xfrm>
            <a:off x="2971800" y="6337300"/>
            <a:ext cx="3200400" cy="365125"/>
          </a:xfrm>
          <a:prstGeom prst="rect">
            <a:avLst/>
          </a:prstGeom>
        </p:spPr>
        <p:txBody>
          <a:bodyP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a:solidFill>
                  <a:srgbClr val="FFFFFF"/>
                </a:solidFill>
                <a:latin typeface="+mn-lt"/>
                <a:ea typeface="+mn-ea"/>
                <a:cs typeface="+mn-cs"/>
              </a:defRPr>
            </a:lvl1pPr>
          </a:lstStyle>
          <a:p>
            <a:pPr>
              <a:defRPr/>
            </a:pPr>
            <a:endParaRPr dirty="0"/>
          </a:p>
        </p:txBody>
      </p:sp>
    </p:spTree>
    <p:extLst>
      <p:ext uri="{BB962C8B-B14F-4D97-AF65-F5344CB8AC3E}">
        <p14:creationId xmlns:p14="http://schemas.microsoft.com/office/powerpoint/2010/main" val="15702073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503934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
            <a:ext cx="8229600" cy="812800"/>
          </a:xfrm>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Tree>
    <p:extLst>
      <p:ext uri="{BB962C8B-B14F-4D97-AF65-F5344CB8AC3E}">
        <p14:creationId xmlns:p14="http://schemas.microsoft.com/office/powerpoint/2010/main" val="13399852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a:xfrm>
            <a:off x="457200" y="1676400"/>
            <a:ext cx="8229600" cy="4343400"/>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CONFIDENTIAL</a:t>
            </a:r>
            <a:endParaRPr lang="en-US"/>
          </a:p>
        </p:txBody>
      </p:sp>
      <p:sp>
        <p:nvSpPr>
          <p:cNvPr id="6" name="Slide Number Placeholder 5"/>
          <p:cNvSpPr>
            <a:spLocks noGrp="1"/>
          </p:cNvSpPr>
          <p:nvPr>
            <p:ph type="sldNum" sz="quarter" idx="12"/>
          </p:nvPr>
        </p:nvSpPr>
        <p:spPr/>
        <p:txBody>
          <a:bodyPr/>
          <a:lstStyle/>
          <a:p>
            <a:fld id="{6EA6D8CF-3CDE-4807-BCD2-C9F2B831AAA5}" type="slidenum">
              <a:rPr lang="en-US" smtClean="0"/>
              <a:t>‹#›</a:t>
            </a:fld>
            <a:endParaRPr lang="en-US"/>
          </a:p>
        </p:txBody>
      </p:sp>
      <p:sp>
        <p:nvSpPr>
          <p:cNvPr id="9" name="Text Placeholder 8"/>
          <p:cNvSpPr>
            <a:spLocks noGrp="1"/>
          </p:cNvSpPr>
          <p:nvPr>
            <p:ph type="body" sz="quarter" idx="13" hasCustomPrompt="1"/>
          </p:nvPr>
        </p:nvSpPr>
        <p:spPr>
          <a:xfrm>
            <a:off x="457200" y="1206500"/>
            <a:ext cx="8229600" cy="304800"/>
          </a:xfrm>
        </p:spPr>
        <p:txBody>
          <a:bodyPr/>
          <a:lstStyle>
            <a:lvl1pPr marL="0" indent="0">
              <a:lnSpc>
                <a:spcPct val="90000"/>
              </a:lnSpc>
              <a:spcBef>
                <a:spcPts val="0"/>
              </a:spcBef>
              <a:buNone/>
              <a:defRPr sz="1800">
                <a:solidFill>
                  <a:schemeClr val="tx1"/>
                </a:solidFill>
              </a:defRPr>
            </a:lvl1pPr>
            <a:lvl2pPr marL="0" indent="0">
              <a:lnSpc>
                <a:spcPct val="90000"/>
              </a:lnSpc>
              <a:spcBef>
                <a:spcPts val="0"/>
              </a:spcBef>
              <a:buNone/>
              <a:defRPr sz="2000">
                <a:solidFill>
                  <a:schemeClr val="accent4"/>
                </a:solidFill>
              </a:defRPr>
            </a:lvl2pPr>
            <a:lvl3pPr marL="0" indent="0">
              <a:lnSpc>
                <a:spcPct val="90000"/>
              </a:lnSpc>
              <a:spcBef>
                <a:spcPts val="0"/>
              </a:spcBef>
              <a:buNone/>
              <a:defRPr sz="2000">
                <a:solidFill>
                  <a:schemeClr val="accent4"/>
                </a:solidFill>
              </a:defRPr>
            </a:lvl3pPr>
            <a:lvl4pPr marL="0" indent="0">
              <a:lnSpc>
                <a:spcPct val="90000"/>
              </a:lnSpc>
              <a:spcBef>
                <a:spcPts val="0"/>
              </a:spcBef>
              <a:buNone/>
              <a:defRPr sz="2000">
                <a:solidFill>
                  <a:schemeClr val="accent4"/>
                </a:solidFill>
              </a:defRPr>
            </a:lvl4pPr>
            <a:lvl5pPr marL="0" indent="0">
              <a:lnSpc>
                <a:spcPct val="90000"/>
              </a:lnSpc>
              <a:spcBef>
                <a:spcPts val="0"/>
              </a:spcBef>
              <a:buNone/>
              <a:defRPr sz="2000">
                <a:solidFill>
                  <a:schemeClr val="accent4"/>
                </a:solidFill>
              </a:defRPr>
            </a:lvl5pPr>
            <a:lvl6pPr marL="0" indent="0">
              <a:lnSpc>
                <a:spcPct val="90000"/>
              </a:lnSpc>
              <a:spcBef>
                <a:spcPts val="0"/>
              </a:spcBef>
              <a:buNone/>
              <a:defRPr sz="2000">
                <a:solidFill>
                  <a:schemeClr val="accent4"/>
                </a:solidFill>
              </a:defRPr>
            </a:lvl6pPr>
            <a:lvl7pPr marL="0" indent="0">
              <a:lnSpc>
                <a:spcPct val="90000"/>
              </a:lnSpc>
              <a:spcBef>
                <a:spcPts val="0"/>
              </a:spcBef>
              <a:buNone/>
              <a:defRPr sz="2000">
                <a:solidFill>
                  <a:schemeClr val="accent4"/>
                </a:solidFill>
              </a:defRPr>
            </a:lvl7pPr>
            <a:lvl8pPr marL="0" indent="0">
              <a:lnSpc>
                <a:spcPct val="90000"/>
              </a:lnSpc>
              <a:spcBef>
                <a:spcPts val="0"/>
              </a:spcBef>
              <a:buNone/>
              <a:defRPr sz="2000">
                <a:solidFill>
                  <a:schemeClr val="accent4"/>
                </a:solidFill>
              </a:defRPr>
            </a:lvl8pPr>
            <a:lvl9pPr marL="0" indent="0">
              <a:lnSpc>
                <a:spcPct val="90000"/>
              </a:lnSpc>
              <a:spcBef>
                <a:spcPts val="0"/>
              </a:spcBef>
              <a:buNone/>
              <a:defRPr sz="2000">
                <a:solidFill>
                  <a:schemeClr val="accent4"/>
                </a:solidFill>
              </a:defRPr>
            </a:lvl9pPr>
          </a:lstStyle>
          <a:p>
            <a:pPr lvl="0"/>
            <a:r>
              <a:rPr lang="en-US" dirty="0" smtClean="0"/>
              <a:t>Click to add subtitle</a:t>
            </a:r>
          </a:p>
        </p:txBody>
      </p:sp>
    </p:spTree>
    <p:extLst>
      <p:ext uri="{BB962C8B-B14F-4D97-AF65-F5344CB8AC3E}">
        <p14:creationId xmlns:p14="http://schemas.microsoft.com/office/powerpoint/2010/main" val="36150416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4274108" y="0"/>
            <a:ext cx="4869892" cy="6858000"/>
          </a:xfrm>
          <a:prstGeom prst="rect">
            <a:avLst/>
          </a:prstGeom>
        </p:spPr>
      </p:pic>
      <p:sp>
        <p:nvSpPr>
          <p:cNvPr id="2" name="Title 1"/>
          <p:cNvSpPr>
            <a:spLocks noGrp="1"/>
          </p:cNvSpPr>
          <p:nvPr>
            <p:ph type="title"/>
          </p:nvPr>
        </p:nvSpPr>
        <p:spPr>
          <a:xfrm>
            <a:off x="461167" y="1676400"/>
            <a:ext cx="5486400" cy="1524000"/>
          </a:xfrm>
        </p:spPr>
        <p:txBody>
          <a:bodyPr anchor="b"/>
          <a:lstStyle>
            <a:lvl1pPr algn="l">
              <a:defRPr sz="3600" b="1" cap="none" baseline="0"/>
            </a:lvl1pPr>
          </a:lstStyle>
          <a:p>
            <a:r>
              <a:rPr lang="en-US" altLang="zh-TW" smtClean="0"/>
              <a:t>Click to edit Master title style</a:t>
            </a:r>
            <a:endParaRPr lang="en-US"/>
          </a:p>
        </p:txBody>
      </p:sp>
      <p:sp>
        <p:nvSpPr>
          <p:cNvPr id="3" name="Text Placeholder 2"/>
          <p:cNvSpPr>
            <a:spLocks noGrp="1"/>
          </p:cNvSpPr>
          <p:nvPr>
            <p:ph type="body" idx="1"/>
          </p:nvPr>
        </p:nvSpPr>
        <p:spPr>
          <a:xfrm>
            <a:off x="457198" y="3276600"/>
            <a:ext cx="5486400"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ltLang="zh-TW" smtClean="0"/>
              <a:t>Click to edit Master text styles</a:t>
            </a:r>
          </a:p>
        </p:txBody>
      </p:sp>
      <p:grpSp>
        <p:nvGrpSpPr>
          <p:cNvPr id="6" name="Group 5"/>
          <p:cNvGrpSpPr/>
          <p:nvPr/>
        </p:nvGrpSpPr>
        <p:grpSpPr>
          <a:xfrm>
            <a:off x="448524" y="6446044"/>
            <a:ext cx="1099793" cy="173355"/>
            <a:chOff x="-84138" y="5622925"/>
            <a:chExt cx="4330701" cy="682626"/>
          </a:xfrm>
        </p:grpSpPr>
        <p:sp>
          <p:nvSpPr>
            <p:cNvPr id="9"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891965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4572000" cy="1524000"/>
          </a:xfrm>
        </p:spPr>
        <p:txBody>
          <a:bodyPr anchor="b"/>
          <a:lstStyle>
            <a:lvl1pPr algn="l">
              <a:defRPr sz="3600" b="1" cap="none" baseline="0"/>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3276600"/>
            <a:ext cx="4572000" cy="609600"/>
          </a:xfrm>
        </p:spPr>
        <p:txBody>
          <a:bodyPr anchor="t"/>
          <a:lstStyle>
            <a:lvl1pPr marL="0" indent="0">
              <a:spcBef>
                <a:spcPts val="0"/>
              </a:spcBef>
              <a:buNone/>
              <a:defRPr sz="2000">
                <a:solidFill>
                  <a:schemeClr val="tx1"/>
                </a:solidFill>
              </a:defRPr>
            </a:lvl1pPr>
            <a:lvl2pPr marL="0" indent="0">
              <a:buNone/>
              <a:defRPr sz="2000">
                <a:solidFill>
                  <a:schemeClr val="accent4"/>
                </a:solidFill>
              </a:defRPr>
            </a:lvl2pPr>
            <a:lvl3pPr marL="0" indent="0">
              <a:buNone/>
              <a:defRPr sz="2000">
                <a:solidFill>
                  <a:schemeClr val="accent4"/>
                </a:solidFill>
              </a:defRPr>
            </a:lvl3pPr>
            <a:lvl4pPr marL="0" indent="0">
              <a:buNone/>
              <a:defRPr sz="2000">
                <a:solidFill>
                  <a:schemeClr val="accent4"/>
                </a:solidFill>
              </a:defRPr>
            </a:lvl4pPr>
            <a:lvl5pPr marL="0" indent="0">
              <a:buNone/>
              <a:defRPr sz="2000">
                <a:solidFill>
                  <a:schemeClr val="accent4"/>
                </a:solidFill>
              </a:defRPr>
            </a:lvl5pPr>
            <a:lvl6pPr marL="0" indent="0">
              <a:buNone/>
              <a:defRPr sz="2000">
                <a:solidFill>
                  <a:schemeClr val="accent4"/>
                </a:solidFill>
              </a:defRPr>
            </a:lvl6pPr>
            <a:lvl7pPr marL="0" indent="0">
              <a:buNone/>
              <a:defRPr sz="2000">
                <a:solidFill>
                  <a:schemeClr val="accent4"/>
                </a:solidFill>
              </a:defRPr>
            </a:lvl7pPr>
            <a:lvl8pPr marL="0" indent="0">
              <a:buNone/>
              <a:defRPr sz="2000">
                <a:solidFill>
                  <a:schemeClr val="accent4"/>
                </a:solidFill>
              </a:defRPr>
            </a:lvl8pPr>
            <a:lvl9pPr marL="0" indent="0">
              <a:buNone/>
              <a:defRPr sz="2000">
                <a:solidFill>
                  <a:schemeClr val="accent4"/>
                </a:solidFill>
              </a:defRPr>
            </a:lvl9pPr>
          </a:lstStyle>
          <a:p>
            <a:pPr lvl="0"/>
            <a:r>
              <a:rPr lang="en-US" altLang="zh-TW" smtClean="0"/>
              <a:t>Click to edit Master text styles</a:t>
            </a:r>
          </a:p>
        </p:txBody>
      </p:sp>
      <p:grpSp>
        <p:nvGrpSpPr>
          <p:cNvPr id="5" name="Group 4"/>
          <p:cNvGrpSpPr/>
          <p:nvPr/>
        </p:nvGrpSpPr>
        <p:grpSpPr>
          <a:xfrm>
            <a:off x="448524" y="6446044"/>
            <a:ext cx="1099793" cy="173355"/>
            <a:chOff x="-84138" y="5622925"/>
            <a:chExt cx="4330701" cy="682626"/>
          </a:xfrm>
        </p:grpSpPr>
        <p:sp>
          <p:nvSpPr>
            <p:cNvPr id="6"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692015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685798" y="2593231"/>
            <a:ext cx="3609977" cy="533400"/>
          </a:xfrm>
        </p:spPr>
        <p:txBody>
          <a:bodyPr anchor="t"/>
          <a:lstStyle>
            <a:lvl1pPr marL="0" indent="0">
              <a:spcBef>
                <a:spcPts val="0"/>
              </a:spcBef>
              <a:buNone/>
              <a:defRPr sz="1600">
                <a:solidFill>
                  <a:schemeClr val="accent1"/>
                </a:solidFill>
              </a:defRPr>
            </a:lvl1pPr>
            <a:lvl2pPr marL="0" indent="0">
              <a:spcBef>
                <a:spcPts val="0"/>
              </a:spcBef>
              <a:buNone/>
              <a:defRPr sz="1600">
                <a:solidFill>
                  <a:schemeClr val="accent1"/>
                </a:solidFill>
              </a:defRPr>
            </a:lvl2pPr>
            <a:lvl3pPr marL="0" indent="0">
              <a:spcBef>
                <a:spcPts val="0"/>
              </a:spcBef>
              <a:buNone/>
              <a:defRPr sz="1600">
                <a:solidFill>
                  <a:schemeClr val="accent1"/>
                </a:solidFill>
              </a:defRPr>
            </a:lvl3pPr>
            <a:lvl4pPr marL="0" indent="0">
              <a:spcBef>
                <a:spcPts val="0"/>
              </a:spcBef>
              <a:buNone/>
              <a:defRPr sz="1600">
                <a:solidFill>
                  <a:schemeClr val="accent1"/>
                </a:solidFill>
              </a:defRPr>
            </a:lvl4pPr>
            <a:lvl5pPr marL="0" indent="0">
              <a:spcBef>
                <a:spcPts val="0"/>
              </a:spcBef>
              <a:buNone/>
              <a:defRPr sz="1600">
                <a:solidFill>
                  <a:schemeClr val="accent1"/>
                </a:solidFill>
              </a:defRPr>
            </a:lvl5pPr>
            <a:lvl6pPr marL="0" indent="0">
              <a:spcBef>
                <a:spcPts val="0"/>
              </a:spcBef>
              <a:buNone/>
              <a:defRPr sz="1600">
                <a:solidFill>
                  <a:schemeClr val="accent1"/>
                </a:solidFill>
              </a:defRPr>
            </a:lvl6pPr>
            <a:lvl7pPr marL="0" indent="0">
              <a:spcBef>
                <a:spcPts val="0"/>
              </a:spcBef>
              <a:buNone/>
              <a:defRPr sz="1600">
                <a:solidFill>
                  <a:schemeClr val="accent1"/>
                </a:solidFill>
              </a:defRPr>
            </a:lvl7pPr>
            <a:lvl8pPr marL="0" indent="0">
              <a:spcBef>
                <a:spcPts val="0"/>
              </a:spcBef>
              <a:buNone/>
              <a:defRPr sz="1600">
                <a:solidFill>
                  <a:schemeClr val="accent1"/>
                </a:solidFill>
              </a:defRPr>
            </a:lvl8pPr>
            <a:lvl9pPr marL="0" indent="0">
              <a:spcBef>
                <a:spcPts val="0"/>
              </a:spcBef>
              <a:buNone/>
              <a:defRPr sz="1600">
                <a:solidFill>
                  <a:schemeClr val="accent1"/>
                </a:solidFill>
              </a:defRPr>
            </a:lvl9pPr>
          </a:lstStyle>
          <a:p>
            <a:pPr lvl="0"/>
            <a:r>
              <a:rPr lang="en-US" dirty="0" smtClean="0"/>
              <a:t>Click to add Name, Title, Company</a:t>
            </a:r>
          </a:p>
        </p:txBody>
      </p:sp>
      <p:sp>
        <p:nvSpPr>
          <p:cNvPr id="5" name="Text Placeholder 4"/>
          <p:cNvSpPr>
            <a:spLocks noGrp="1"/>
          </p:cNvSpPr>
          <p:nvPr>
            <p:ph type="body" sz="quarter" idx="11"/>
          </p:nvPr>
        </p:nvSpPr>
        <p:spPr>
          <a:xfrm>
            <a:off x="632460" y="457200"/>
            <a:ext cx="3657600" cy="2011680"/>
          </a:xfrm>
        </p:spPr>
        <p:txBody>
          <a:bodyPr/>
          <a:lstStyle>
            <a:lvl1pPr marL="58738" indent="-55563">
              <a:lnSpc>
                <a:spcPct val="100000"/>
              </a:lnSpc>
              <a:spcBef>
                <a:spcPts val="0"/>
              </a:spcBef>
              <a:buNone/>
              <a:defRPr sz="2200">
                <a:solidFill>
                  <a:schemeClr val="accent3">
                    <a:lumMod val="50000"/>
                  </a:schemeClr>
                </a:solidFill>
              </a:defRPr>
            </a:lvl1pPr>
            <a:lvl2pPr marL="3175" indent="0">
              <a:lnSpc>
                <a:spcPct val="100000"/>
              </a:lnSpc>
              <a:spcBef>
                <a:spcPts val="0"/>
              </a:spcBef>
              <a:buNone/>
              <a:defRPr sz="2200">
                <a:solidFill>
                  <a:schemeClr val="accent1">
                    <a:lumMod val="50000"/>
                  </a:schemeClr>
                </a:solidFill>
              </a:defRPr>
            </a:lvl2pPr>
            <a:lvl3pPr marL="3175" indent="0">
              <a:lnSpc>
                <a:spcPct val="100000"/>
              </a:lnSpc>
              <a:spcBef>
                <a:spcPts val="0"/>
              </a:spcBef>
              <a:buNone/>
              <a:defRPr sz="2200">
                <a:solidFill>
                  <a:schemeClr val="accent1">
                    <a:lumMod val="50000"/>
                  </a:schemeClr>
                </a:solidFill>
              </a:defRPr>
            </a:lvl3pPr>
            <a:lvl4pPr marL="3175" indent="0">
              <a:lnSpc>
                <a:spcPct val="100000"/>
              </a:lnSpc>
              <a:spcBef>
                <a:spcPts val="0"/>
              </a:spcBef>
              <a:buNone/>
              <a:defRPr sz="2200">
                <a:solidFill>
                  <a:schemeClr val="accent1">
                    <a:lumMod val="50000"/>
                  </a:schemeClr>
                </a:solidFill>
              </a:defRPr>
            </a:lvl4pPr>
            <a:lvl5pPr marL="3175" indent="0">
              <a:lnSpc>
                <a:spcPct val="100000"/>
              </a:lnSpc>
              <a:spcBef>
                <a:spcPts val="0"/>
              </a:spcBef>
              <a:buNone/>
              <a:defRPr sz="2200">
                <a:solidFill>
                  <a:schemeClr val="accent1">
                    <a:lumMod val="50000"/>
                  </a:schemeClr>
                </a:solidFill>
              </a:defRPr>
            </a:lvl5pPr>
            <a:lvl6pPr marL="3175" indent="0">
              <a:lnSpc>
                <a:spcPct val="100000"/>
              </a:lnSpc>
              <a:spcBef>
                <a:spcPts val="0"/>
              </a:spcBef>
              <a:buNone/>
              <a:defRPr sz="2200">
                <a:solidFill>
                  <a:schemeClr val="accent1">
                    <a:lumMod val="50000"/>
                  </a:schemeClr>
                </a:solidFill>
              </a:defRPr>
            </a:lvl6pPr>
            <a:lvl7pPr marL="3175" indent="0">
              <a:lnSpc>
                <a:spcPct val="100000"/>
              </a:lnSpc>
              <a:spcBef>
                <a:spcPts val="0"/>
              </a:spcBef>
              <a:buNone/>
              <a:defRPr sz="2200">
                <a:solidFill>
                  <a:schemeClr val="accent1">
                    <a:lumMod val="50000"/>
                  </a:schemeClr>
                </a:solidFill>
              </a:defRPr>
            </a:lvl7pPr>
            <a:lvl8pPr marL="3175" indent="0">
              <a:lnSpc>
                <a:spcPct val="100000"/>
              </a:lnSpc>
              <a:spcBef>
                <a:spcPts val="0"/>
              </a:spcBef>
              <a:buNone/>
              <a:defRPr sz="2200">
                <a:solidFill>
                  <a:schemeClr val="accent1">
                    <a:lumMod val="50000"/>
                  </a:schemeClr>
                </a:solidFill>
              </a:defRPr>
            </a:lvl8pPr>
            <a:lvl9pPr marL="3175" indent="0">
              <a:lnSpc>
                <a:spcPct val="100000"/>
              </a:lnSpc>
              <a:spcBef>
                <a:spcPts val="0"/>
              </a:spcBef>
              <a:buNone/>
              <a:defRPr sz="2200">
                <a:solidFill>
                  <a:schemeClr val="accent1">
                    <a:lumMod val="50000"/>
                  </a:schemeClr>
                </a:solidFill>
              </a:defRPr>
            </a:lvl9pPr>
          </a:lstStyle>
          <a:p>
            <a:pPr lvl="0"/>
            <a:r>
              <a:rPr lang="en-US" altLang="zh-TW" smtClean="0"/>
              <a:t>Click to edit Master text styles</a:t>
            </a:r>
          </a:p>
        </p:txBody>
      </p:sp>
      <p:grpSp>
        <p:nvGrpSpPr>
          <p:cNvPr id="6" name="Group 5"/>
          <p:cNvGrpSpPr/>
          <p:nvPr/>
        </p:nvGrpSpPr>
        <p:grpSpPr>
          <a:xfrm>
            <a:off x="448524" y="6446044"/>
            <a:ext cx="1099793" cy="173355"/>
            <a:chOff x="-84138" y="5622925"/>
            <a:chExt cx="4330701" cy="682626"/>
          </a:xfrm>
          <a:solidFill>
            <a:srgbClr val="FFFFFF"/>
          </a:solidFill>
        </p:grpSpPr>
        <p:sp>
          <p:nvSpPr>
            <p:cNvPr id="7"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76062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Metric 1">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92067" y="685800"/>
            <a:ext cx="3291840" cy="1676400"/>
          </a:xfrm>
        </p:spPr>
        <p:txBody>
          <a:bodyPr anchor="b"/>
          <a:lstStyle>
            <a:lvl1pPr marL="3175" indent="0">
              <a:spcBef>
                <a:spcPts val="0"/>
              </a:spcBef>
              <a:buNone/>
              <a:defRPr sz="11000">
                <a:solidFill>
                  <a:schemeClr val="accent3"/>
                </a:solidFill>
              </a:defRPr>
            </a:lvl1pPr>
            <a:lvl2pPr marL="3175" indent="0">
              <a:spcBef>
                <a:spcPts val="0"/>
              </a:spcBef>
              <a:buNone/>
              <a:defRPr sz="11000">
                <a:solidFill>
                  <a:schemeClr val="accent3"/>
                </a:solidFill>
              </a:defRPr>
            </a:lvl2pPr>
            <a:lvl3pPr marL="3175" indent="0">
              <a:spcBef>
                <a:spcPts val="0"/>
              </a:spcBef>
              <a:buNone/>
              <a:defRPr sz="11000">
                <a:solidFill>
                  <a:schemeClr val="accent3"/>
                </a:solidFill>
              </a:defRPr>
            </a:lvl3pPr>
            <a:lvl4pPr marL="3175" indent="0">
              <a:spcBef>
                <a:spcPts val="0"/>
              </a:spcBef>
              <a:buNone/>
              <a:defRPr sz="11000">
                <a:solidFill>
                  <a:schemeClr val="accent3"/>
                </a:solidFill>
              </a:defRPr>
            </a:lvl4pPr>
            <a:lvl5pPr marL="3175" indent="0">
              <a:spcBef>
                <a:spcPts val="0"/>
              </a:spcBef>
              <a:buNone/>
              <a:defRPr sz="11000">
                <a:solidFill>
                  <a:schemeClr val="accent3"/>
                </a:solidFill>
              </a:defRPr>
            </a:lvl5pPr>
            <a:lvl6pPr marL="3175" indent="0">
              <a:spcBef>
                <a:spcPts val="0"/>
              </a:spcBef>
              <a:buNone/>
              <a:defRPr sz="11000">
                <a:solidFill>
                  <a:schemeClr val="accent3"/>
                </a:solidFill>
              </a:defRPr>
            </a:lvl6pPr>
            <a:lvl7pPr marL="3175" indent="0">
              <a:spcBef>
                <a:spcPts val="0"/>
              </a:spcBef>
              <a:buNone/>
              <a:defRPr sz="11000">
                <a:solidFill>
                  <a:schemeClr val="accent3"/>
                </a:solidFill>
              </a:defRPr>
            </a:lvl7pPr>
            <a:lvl8pPr marL="3175" indent="0">
              <a:spcBef>
                <a:spcPts val="0"/>
              </a:spcBef>
              <a:buNone/>
              <a:defRPr sz="11000">
                <a:solidFill>
                  <a:schemeClr val="accent3"/>
                </a:solidFill>
              </a:defRPr>
            </a:lvl8pPr>
            <a:lvl9pPr marL="3175" indent="0">
              <a:spcBef>
                <a:spcPts val="0"/>
              </a:spcBef>
              <a:buNone/>
              <a:defRPr sz="11000">
                <a:solidFill>
                  <a:schemeClr val="accent3"/>
                </a:solidFill>
              </a:defRPr>
            </a:lvl9pPr>
          </a:lstStyle>
          <a:p>
            <a:pPr lvl="0"/>
            <a:r>
              <a:rPr lang="en-US" dirty="0" smtClean="0"/>
              <a:t>XX</a:t>
            </a:r>
          </a:p>
        </p:txBody>
      </p:sp>
      <p:sp>
        <p:nvSpPr>
          <p:cNvPr id="14" name="Text Placeholder 3"/>
          <p:cNvSpPr>
            <a:spLocks noGrp="1"/>
          </p:cNvSpPr>
          <p:nvPr>
            <p:ph type="body" sz="quarter" idx="11"/>
          </p:nvPr>
        </p:nvSpPr>
        <p:spPr>
          <a:xfrm>
            <a:off x="992067" y="2362200"/>
            <a:ext cx="3291840" cy="1066800"/>
          </a:xfrm>
        </p:spPr>
        <p:txBody>
          <a:bodyPr/>
          <a:lstStyle>
            <a:lvl1pPr marL="3175" indent="0">
              <a:spcBef>
                <a:spcPts val="0"/>
              </a:spcBef>
              <a:buNone/>
              <a:defRPr sz="2400" cap="none" baseline="0">
                <a:solidFill>
                  <a:schemeClr val="accent3"/>
                </a:solidFill>
              </a:defRPr>
            </a:lvl1pPr>
            <a:lvl2pPr marL="3175" indent="0">
              <a:spcBef>
                <a:spcPts val="0"/>
              </a:spcBef>
              <a:buNone/>
              <a:defRPr sz="2000" cap="all" baseline="0">
                <a:solidFill>
                  <a:schemeClr val="accent3"/>
                </a:solidFill>
              </a:defRPr>
            </a:lvl2pPr>
            <a:lvl3pPr marL="3175" indent="0">
              <a:spcBef>
                <a:spcPts val="0"/>
              </a:spcBef>
              <a:buNone/>
              <a:defRPr sz="2000" cap="all" baseline="0">
                <a:solidFill>
                  <a:schemeClr val="accent3"/>
                </a:solidFill>
              </a:defRPr>
            </a:lvl3pPr>
            <a:lvl4pPr marL="3175" indent="0">
              <a:spcBef>
                <a:spcPts val="0"/>
              </a:spcBef>
              <a:buNone/>
              <a:defRPr sz="2000" cap="all" baseline="0">
                <a:solidFill>
                  <a:schemeClr val="accent3"/>
                </a:solidFill>
              </a:defRPr>
            </a:lvl4pPr>
            <a:lvl5pPr marL="3175" indent="0">
              <a:spcBef>
                <a:spcPts val="0"/>
              </a:spcBef>
              <a:buNone/>
              <a:defRPr sz="2000" cap="all" baseline="0">
                <a:solidFill>
                  <a:schemeClr val="accent3"/>
                </a:solidFill>
              </a:defRPr>
            </a:lvl5pPr>
            <a:lvl6pPr marL="3175" indent="0">
              <a:spcBef>
                <a:spcPts val="0"/>
              </a:spcBef>
              <a:buNone/>
              <a:defRPr sz="2000" cap="all" baseline="0">
                <a:solidFill>
                  <a:schemeClr val="accent3"/>
                </a:solidFill>
              </a:defRPr>
            </a:lvl6pPr>
            <a:lvl7pPr marL="3175" indent="0">
              <a:spcBef>
                <a:spcPts val="0"/>
              </a:spcBef>
              <a:buNone/>
              <a:defRPr sz="2000" cap="all" baseline="0">
                <a:solidFill>
                  <a:schemeClr val="accent3"/>
                </a:solidFill>
              </a:defRPr>
            </a:lvl7pPr>
            <a:lvl8pPr marL="3175" indent="0">
              <a:spcBef>
                <a:spcPts val="0"/>
              </a:spcBef>
              <a:buNone/>
              <a:defRPr sz="2000" cap="all" baseline="0">
                <a:solidFill>
                  <a:schemeClr val="accent3"/>
                </a:solidFill>
              </a:defRPr>
            </a:lvl8pPr>
            <a:lvl9pPr marL="3175" indent="0">
              <a:spcBef>
                <a:spcPts val="0"/>
              </a:spcBef>
              <a:buNone/>
              <a:defRPr sz="2000" cap="all" baseline="0">
                <a:solidFill>
                  <a:schemeClr val="accent3"/>
                </a:solidFill>
              </a:defRPr>
            </a:lvl9pPr>
          </a:lstStyle>
          <a:p>
            <a:pPr lvl="0"/>
            <a:r>
              <a:rPr lang="en-US" altLang="zh-TW" smtClean="0"/>
              <a:t>Click to edit Master text styles</a:t>
            </a:r>
          </a:p>
        </p:txBody>
      </p:sp>
      <p:grpSp>
        <p:nvGrpSpPr>
          <p:cNvPr id="5" name="Group 4"/>
          <p:cNvGrpSpPr/>
          <p:nvPr/>
        </p:nvGrpSpPr>
        <p:grpSpPr>
          <a:xfrm>
            <a:off x="448524" y="6446044"/>
            <a:ext cx="1099793" cy="173355"/>
            <a:chOff x="-84138" y="5622925"/>
            <a:chExt cx="4330701" cy="682626"/>
          </a:xfrm>
        </p:grpSpPr>
        <p:sp>
          <p:nvSpPr>
            <p:cNvPr id="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849220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Metric 2">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029200" y="2209800"/>
            <a:ext cx="3291840" cy="1676400"/>
          </a:xfrm>
        </p:spPr>
        <p:txBody>
          <a:bodyPr anchor="b"/>
          <a:lstStyle>
            <a:lvl1pPr marL="3175" indent="0">
              <a:spcBef>
                <a:spcPts val="0"/>
              </a:spcBef>
              <a:buNone/>
              <a:defRPr sz="11000">
                <a:solidFill>
                  <a:schemeClr val="bg1"/>
                </a:solidFill>
              </a:defRPr>
            </a:lvl1pPr>
            <a:lvl2pPr marL="3175" indent="0">
              <a:spcBef>
                <a:spcPts val="0"/>
              </a:spcBef>
              <a:buNone/>
              <a:defRPr sz="11000">
                <a:solidFill>
                  <a:schemeClr val="bg1"/>
                </a:solidFill>
              </a:defRPr>
            </a:lvl2pPr>
            <a:lvl3pPr marL="3175" indent="0">
              <a:spcBef>
                <a:spcPts val="0"/>
              </a:spcBef>
              <a:buNone/>
              <a:defRPr sz="11000">
                <a:solidFill>
                  <a:schemeClr val="bg1"/>
                </a:solidFill>
              </a:defRPr>
            </a:lvl3pPr>
            <a:lvl4pPr marL="3175" indent="0">
              <a:spcBef>
                <a:spcPts val="0"/>
              </a:spcBef>
              <a:buNone/>
              <a:defRPr sz="11000">
                <a:solidFill>
                  <a:schemeClr val="bg1"/>
                </a:solidFill>
              </a:defRPr>
            </a:lvl4pPr>
            <a:lvl5pPr marL="3175" indent="0">
              <a:spcBef>
                <a:spcPts val="0"/>
              </a:spcBef>
              <a:buNone/>
              <a:defRPr sz="11000">
                <a:solidFill>
                  <a:schemeClr val="bg1"/>
                </a:solidFill>
              </a:defRPr>
            </a:lvl5pPr>
            <a:lvl6pPr marL="3175" indent="0">
              <a:spcBef>
                <a:spcPts val="0"/>
              </a:spcBef>
              <a:buNone/>
              <a:defRPr sz="11000">
                <a:solidFill>
                  <a:schemeClr val="bg1"/>
                </a:solidFill>
              </a:defRPr>
            </a:lvl6pPr>
            <a:lvl7pPr marL="3175" indent="0">
              <a:spcBef>
                <a:spcPts val="0"/>
              </a:spcBef>
              <a:buNone/>
              <a:defRPr sz="11000">
                <a:solidFill>
                  <a:schemeClr val="bg1"/>
                </a:solidFill>
              </a:defRPr>
            </a:lvl7pPr>
            <a:lvl8pPr marL="3175" indent="0">
              <a:spcBef>
                <a:spcPts val="0"/>
              </a:spcBef>
              <a:buNone/>
              <a:defRPr sz="11000">
                <a:solidFill>
                  <a:schemeClr val="bg1"/>
                </a:solidFill>
              </a:defRPr>
            </a:lvl8pPr>
            <a:lvl9pPr marL="3175" indent="0">
              <a:spcBef>
                <a:spcPts val="0"/>
              </a:spcBef>
              <a:buNone/>
              <a:defRPr sz="11000">
                <a:solidFill>
                  <a:schemeClr val="bg1"/>
                </a:solidFill>
              </a:defRPr>
            </a:lvl9pPr>
          </a:lstStyle>
          <a:p>
            <a:pPr lvl="0"/>
            <a:r>
              <a:rPr lang="en-US" dirty="0" smtClean="0"/>
              <a:t>XX</a:t>
            </a:r>
          </a:p>
        </p:txBody>
      </p:sp>
      <p:sp>
        <p:nvSpPr>
          <p:cNvPr id="14" name="Text Placeholder 3"/>
          <p:cNvSpPr>
            <a:spLocks noGrp="1"/>
          </p:cNvSpPr>
          <p:nvPr>
            <p:ph type="body" sz="quarter" idx="11"/>
          </p:nvPr>
        </p:nvSpPr>
        <p:spPr>
          <a:xfrm>
            <a:off x="5029200" y="3886200"/>
            <a:ext cx="3291840" cy="1066800"/>
          </a:xfrm>
        </p:spPr>
        <p:txBody>
          <a:bodyPr/>
          <a:lstStyle>
            <a:lvl1pPr marL="3175" indent="0">
              <a:spcBef>
                <a:spcPts val="0"/>
              </a:spcBef>
              <a:buNone/>
              <a:defRPr sz="2400" cap="none" baseline="0">
                <a:solidFill>
                  <a:schemeClr val="bg1"/>
                </a:solidFill>
              </a:defRPr>
            </a:lvl1pPr>
            <a:lvl2pPr marL="3175" indent="0">
              <a:spcBef>
                <a:spcPts val="0"/>
              </a:spcBef>
              <a:buNone/>
              <a:defRPr sz="2400" cap="none" baseline="0">
                <a:solidFill>
                  <a:schemeClr val="bg1"/>
                </a:solidFill>
              </a:defRPr>
            </a:lvl2pPr>
            <a:lvl3pPr marL="3175" indent="0">
              <a:spcBef>
                <a:spcPts val="0"/>
              </a:spcBef>
              <a:buNone/>
              <a:defRPr sz="2000" cap="all" baseline="0">
                <a:solidFill>
                  <a:schemeClr val="bg1"/>
                </a:solidFill>
              </a:defRPr>
            </a:lvl3pPr>
            <a:lvl4pPr marL="3175" indent="0">
              <a:spcBef>
                <a:spcPts val="0"/>
              </a:spcBef>
              <a:buNone/>
              <a:defRPr sz="2000" cap="all" baseline="0">
                <a:solidFill>
                  <a:schemeClr val="bg1"/>
                </a:solidFill>
              </a:defRPr>
            </a:lvl4pPr>
            <a:lvl5pPr marL="3175" indent="0">
              <a:spcBef>
                <a:spcPts val="0"/>
              </a:spcBef>
              <a:buNone/>
              <a:defRPr sz="2000" cap="all" baseline="0">
                <a:solidFill>
                  <a:schemeClr val="bg1"/>
                </a:solidFill>
              </a:defRPr>
            </a:lvl5pPr>
            <a:lvl6pPr marL="3175" indent="0">
              <a:spcBef>
                <a:spcPts val="0"/>
              </a:spcBef>
              <a:buNone/>
              <a:defRPr sz="2000" cap="all" baseline="0">
                <a:solidFill>
                  <a:schemeClr val="bg1"/>
                </a:solidFill>
              </a:defRPr>
            </a:lvl6pPr>
            <a:lvl7pPr marL="3175" indent="0">
              <a:spcBef>
                <a:spcPts val="0"/>
              </a:spcBef>
              <a:buNone/>
              <a:defRPr sz="2000" cap="all" baseline="0">
                <a:solidFill>
                  <a:schemeClr val="bg1"/>
                </a:solidFill>
              </a:defRPr>
            </a:lvl7pPr>
            <a:lvl8pPr marL="3175" indent="0">
              <a:spcBef>
                <a:spcPts val="0"/>
              </a:spcBef>
              <a:buNone/>
              <a:defRPr sz="2000" cap="all" baseline="0">
                <a:solidFill>
                  <a:schemeClr val="bg1"/>
                </a:solidFill>
              </a:defRPr>
            </a:lvl8pPr>
            <a:lvl9pPr marL="3175" indent="0">
              <a:spcBef>
                <a:spcPts val="0"/>
              </a:spcBef>
              <a:buNone/>
              <a:defRPr sz="2000" cap="all" baseline="0">
                <a:solidFill>
                  <a:schemeClr val="bg1"/>
                </a:solidFill>
              </a:defRPr>
            </a:lvl9pPr>
          </a:lstStyle>
          <a:p>
            <a:pPr lvl="0"/>
            <a:r>
              <a:rPr lang="en-US" altLang="zh-TW" smtClean="0"/>
              <a:t>Click to edit Master text styles</a:t>
            </a:r>
          </a:p>
          <a:p>
            <a:pPr lvl="1"/>
            <a:r>
              <a:rPr lang="en-US" altLang="zh-TW" smtClean="0"/>
              <a:t>Second level</a:t>
            </a:r>
          </a:p>
        </p:txBody>
      </p:sp>
      <p:grpSp>
        <p:nvGrpSpPr>
          <p:cNvPr id="5" name="Group 4"/>
          <p:cNvGrpSpPr/>
          <p:nvPr/>
        </p:nvGrpSpPr>
        <p:grpSpPr>
          <a:xfrm>
            <a:off x="448524" y="6446044"/>
            <a:ext cx="1099793" cy="173355"/>
            <a:chOff x="-84138" y="5622925"/>
            <a:chExt cx="4330701" cy="682626"/>
          </a:xfrm>
          <a:solidFill>
            <a:srgbClr val="FFFFFF"/>
          </a:solidFill>
        </p:grpSpPr>
        <p:sp>
          <p:nvSpPr>
            <p:cNvPr id="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19686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0">
            <a:extLst>
              <a:ext uri="{28A0092B-C50C-407E-A947-70E740481C1C}">
                <a14:useLocalDpi xmlns:a14="http://schemas.microsoft.com/office/drawing/2010/main"/>
              </a:ext>
            </a:extLst>
          </a:blip>
          <a:stretch>
            <a:fillRect/>
          </a:stretch>
        </p:blipFill>
        <p:spPr bwMode="ltGray">
          <a:xfrm>
            <a:off x="7373816" y="5562600"/>
            <a:ext cx="1770184" cy="1300264"/>
          </a:xfrm>
          <a:prstGeom prst="rect">
            <a:avLst/>
          </a:prstGeom>
        </p:spPr>
      </p:pic>
      <p:sp>
        <p:nvSpPr>
          <p:cNvPr id="2" name="Title Placeholder 1"/>
          <p:cNvSpPr>
            <a:spLocks noGrp="1"/>
          </p:cNvSpPr>
          <p:nvPr>
            <p:ph type="title"/>
          </p:nvPr>
        </p:nvSpPr>
        <p:spPr>
          <a:xfrm>
            <a:off x="457200" y="330200"/>
            <a:ext cx="8229600" cy="812800"/>
          </a:xfrm>
          <a:prstGeom prst="rect">
            <a:avLst/>
          </a:prstGeom>
        </p:spPr>
        <p:txBody>
          <a:bodyPr vert="horz" lIns="0" tIns="0" rIns="0" bIns="0" rtlCol="0" anchor="b">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371600"/>
            <a:ext cx="8229600" cy="4648200"/>
          </a:xfrm>
          <a:prstGeom prst="rect">
            <a:avLst/>
          </a:prstGeom>
        </p:spPr>
        <p:txBody>
          <a:bodyPr vert="horz" lIns="0" tIns="0" rIns="0" bIns="0" rtlCol="0">
            <a:no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305800" y="6883401"/>
            <a:ext cx="838200" cy="133350"/>
          </a:xfrm>
          <a:prstGeom prst="rect">
            <a:avLst/>
          </a:prstGeom>
        </p:spPr>
        <p:txBody>
          <a:bodyPr vert="horz" lIns="0" tIns="0" rIns="0" bIns="0" rtlCol="0" anchor="ctr"/>
          <a:lstStyle>
            <a:lvl1pPr algn="r">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657600" y="6464301"/>
            <a:ext cx="3886200" cy="149224"/>
          </a:xfrm>
          <a:prstGeom prst="rect">
            <a:avLst/>
          </a:prstGeom>
        </p:spPr>
        <p:txBody>
          <a:bodyPr vert="horz" lIns="0" tIns="0" rIns="0" bIns="0" rtlCol="0" anchor="ctr"/>
          <a:lstStyle>
            <a:lvl1pPr algn="r">
              <a:defRPr sz="1000">
                <a:solidFill>
                  <a:schemeClr val="tx1">
                    <a:tint val="75000"/>
                  </a:schemeClr>
                </a:solidFill>
              </a:defRPr>
            </a:lvl1pPr>
          </a:lstStyle>
          <a:p>
            <a:r>
              <a:rPr lang="en-US" smtClean="0"/>
              <a:t>CONFIDENTIAL</a:t>
            </a:r>
            <a:endParaRPr lang="en-US" dirty="0"/>
          </a:p>
        </p:txBody>
      </p:sp>
      <p:sp>
        <p:nvSpPr>
          <p:cNvPr id="6" name="Slide Number Placeholder 5"/>
          <p:cNvSpPr>
            <a:spLocks noGrp="1"/>
          </p:cNvSpPr>
          <p:nvPr>
            <p:ph type="sldNum" sz="quarter" idx="4"/>
          </p:nvPr>
        </p:nvSpPr>
        <p:spPr>
          <a:xfrm>
            <a:off x="8700260" y="6464301"/>
            <a:ext cx="338138" cy="149224"/>
          </a:xfrm>
          <a:prstGeom prst="rect">
            <a:avLst/>
          </a:prstGeom>
        </p:spPr>
        <p:txBody>
          <a:bodyPr vert="horz" lIns="0" tIns="0" rIns="0" bIns="0" rtlCol="0" anchor="ctr"/>
          <a:lstStyle>
            <a:lvl1pPr algn="ctr">
              <a:defRPr sz="1000">
                <a:solidFill>
                  <a:schemeClr val="bg1"/>
                </a:solidFill>
              </a:defRPr>
            </a:lvl1pPr>
          </a:lstStyle>
          <a:p>
            <a:fld id="{6EA6D8CF-3CDE-4807-BCD2-C9F2B831AAA5}" type="slidenum">
              <a:rPr lang="en-US" smtClean="0"/>
              <a:pPr/>
              <a:t>‹#›</a:t>
            </a:fld>
            <a:endParaRPr lang="en-US" dirty="0"/>
          </a:p>
        </p:txBody>
      </p:sp>
      <p:grpSp>
        <p:nvGrpSpPr>
          <p:cNvPr id="20" name="Group 19"/>
          <p:cNvGrpSpPr/>
          <p:nvPr/>
        </p:nvGrpSpPr>
        <p:grpSpPr>
          <a:xfrm>
            <a:off x="448524" y="6446044"/>
            <a:ext cx="1099793" cy="173355"/>
            <a:chOff x="-84138" y="5622925"/>
            <a:chExt cx="4330701" cy="682626"/>
          </a:xfrm>
        </p:grpSpPr>
        <p:sp>
          <p:nvSpPr>
            <p:cNvPr id="13"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417827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8" r:id="rId4"/>
    <p:sldLayoutId id="2147483689" r:id="rId5"/>
    <p:sldLayoutId id="2147483700" r:id="rId6"/>
    <p:sldLayoutId id="2147483701" r:id="rId7"/>
    <p:sldLayoutId id="2147483702" r:id="rId8"/>
    <p:sldLayoutId id="2147483703" r:id="rId9"/>
    <p:sldLayoutId id="2147483704" r:id="rId10"/>
    <p:sldLayoutId id="2147483690" r:id="rId11"/>
    <p:sldLayoutId id="2147483691" r:id="rId12"/>
    <p:sldLayoutId id="2147483692" r:id="rId13"/>
    <p:sldLayoutId id="2147483699" r:id="rId14"/>
    <p:sldLayoutId id="2147483693" r:id="rId15"/>
    <p:sldLayoutId id="2147483694" r:id="rId16"/>
    <p:sldLayoutId id="2147483695" r:id="rId17"/>
    <p:sldLayoutId id="2147483705" r:id="rId18"/>
    <p:sldLayoutId id="2147483706" r:id="rId19"/>
    <p:sldLayoutId id="2147483709" r:id="rId20"/>
    <p:sldLayoutId id="2147483708" r:id="rId21"/>
    <p:sldLayoutId id="2147483710" r:id="rId22"/>
    <p:sldLayoutId id="2147483711" r:id="rId23"/>
    <p:sldLayoutId id="2147483712" r:id="rId24"/>
    <p:sldLayoutId id="2147483696" r:id="rId25"/>
    <p:sldLayoutId id="2147483697" r:id="rId26"/>
    <p:sldLayoutId id="2147483713" r:id="rId27"/>
    <p:sldLayoutId id="2147483714" r:id="rId2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5.png"/><Relationship Id="rId5" Type="http://schemas.microsoft.com/office/2007/relationships/hdphoto" Target="../media/hdphoto2.wdp"/><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8120"/>
            <a:ext cx="7620000" cy="1097280"/>
          </a:xfrm>
        </p:spPr>
        <p:txBody>
          <a:bodyPr/>
          <a:lstStyle/>
          <a:p>
            <a:pPr>
              <a:lnSpc>
                <a:spcPct val="100000"/>
              </a:lnSpc>
            </a:pPr>
            <a:r>
              <a:rPr lang="en-US" dirty="0" smtClean="0"/>
              <a:t/>
            </a:r>
            <a:br>
              <a:rPr lang="en-US" dirty="0" smtClean="0"/>
            </a:br>
            <a:r>
              <a:rPr lang="zh-TW" altLang="en-US" dirty="0" smtClean="0"/>
              <a:t>校園桌面雲應用擴展，及</a:t>
            </a:r>
            <a:r>
              <a:rPr lang="en-US" altLang="zh-TW" dirty="0" smtClean="0"/>
              <a:t/>
            </a:r>
            <a:br>
              <a:rPr lang="en-US" altLang="zh-TW" dirty="0" smtClean="0"/>
            </a:br>
            <a:r>
              <a:rPr lang="en-US" dirty="0" smtClean="0"/>
              <a:t>VMware </a:t>
            </a:r>
            <a:r>
              <a:rPr lang="zh-TW" altLang="en-US" dirty="0" smtClean="0"/>
              <a:t>網路虛擬化方案介紹</a:t>
            </a:r>
            <a:endParaRPr lang="en-US" dirty="0"/>
          </a:p>
        </p:txBody>
      </p:sp>
      <p:sp>
        <p:nvSpPr>
          <p:cNvPr id="4" name="Text Placeholder 3"/>
          <p:cNvSpPr>
            <a:spLocks noGrp="1"/>
          </p:cNvSpPr>
          <p:nvPr>
            <p:ph type="body" sz="quarter" idx="10"/>
          </p:nvPr>
        </p:nvSpPr>
        <p:spPr/>
        <p:txBody>
          <a:bodyPr/>
          <a:lstStyle/>
          <a:p>
            <a:r>
              <a:rPr lang="zh-TW" altLang="en-US" dirty="0" smtClean="0"/>
              <a:t>饒康立</a:t>
            </a:r>
            <a:r>
              <a:rPr lang="en-US" dirty="0" smtClean="0"/>
              <a:t>, </a:t>
            </a:r>
            <a:r>
              <a:rPr lang="en-US" altLang="zh-TW" dirty="0" smtClean="0"/>
              <a:t>VMware</a:t>
            </a:r>
            <a:r>
              <a:rPr lang="zh-TW" altLang="en-US" dirty="0" smtClean="0"/>
              <a:t>資深技術顧問</a:t>
            </a:r>
            <a:endParaRPr lang="en-US" dirty="0"/>
          </a:p>
        </p:txBody>
      </p:sp>
      <p:sp>
        <p:nvSpPr>
          <p:cNvPr id="5" name="Text Placeholder 4"/>
          <p:cNvSpPr>
            <a:spLocks noGrp="1"/>
          </p:cNvSpPr>
          <p:nvPr>
            <p:ph type="body" sz="quarter" idx="11"/>
          </p:nvPr>
        </p:nvSpPr>
        <p:spPr/>
        <p:txBody>
          <a:bodyPr/>
          <a:lstStyle/>
          <a:p>
            <a:r>
              <a:rPr lang="en-US" dirty="0" smtClean="0"/>
              <a:t>201</a:t>
            </a:r>
            <a:r>
              <a:rPr lang="en-US" altLang="zh-TW" dirty="0" smtClean="0"/>
              <a:t>5</a:t>
            </a:r>
            <a:r>
              <a:rPr lang="en-US" dirty="0" smtClean="0"/>
              <a:t>/</a:t>
            </a:r>
            <a:r>
              <a:rPr lang="en-US" altLang="zh-TW" dirty="0" smtClean="0"/>
              <a:t>01</a:t>
            </a:r>
            <a:r>
              <a:rPr lang="en-US" dirty="0" smtClean="0"/>
              <a:t>/1</a:t>
            </a:r>
            <a:r>
              <a:rPr lang="en-US" altLang="zh-TW" dirty="0" smtClean="0"/>
              <a:t>6</a:t>
            </a:r>
            <a:endParaRPr lang="en-US" dirty="0"/>
          </a:p>
        </p:txBody>
      </p:sp>
    </p:spTree>
    <p:extLst>
      <p:ext uri="{BB962C8B-B14F-4D97-AF65-F5344CB8AC3E}">
        <p14:creationId xmlns:p14="http://schemas.microsoft.com/office/powerpoint/2010/main" val="183057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38" y="228600"/>
            <a:ext cx="8634562" cy="609600"/>
          </a:xfrm>
          <a:extLst/>
        </p:spPr>
        <p:txBody>
          <a:bodyPr vert="horz" lIns="0" tIns="0" rIns="0" bIns="0" rtlCol="0" anchor="t">
            <a:noAutofit/>
          </a:bodyPr>
          <a:lstStyle/>
          <a:p>
            <a:r>
              <a:rPr lang="zh-TW" altLang="en-US" dirty="0" smtClean="0"/>
              <a:t>目前推動桌面雲方案時可能碰到下列問題</a:t>
            </a:r>
            <a:endParaRPr lang="en-US" dirty="0"/>
          </a:p>
        </p:txBody>
      </p:sp>
      <p:sp>
        <p:nvSpPr>
          <p:cNvPr id="4" name="Slide Number Placeholder 3"/>
          <p:cNvSpPr>
            <a:spLocks noGrp="1"/>
          </p:cNvSpPr>
          <p:nvPr>
            <p:ph type="sldNum" sz="quarter" idx="12"/>
          </p:nvPr>
        </p:nvSpPr>
        <p:spPr/>
        <p:txBody>
          <a:bodyPr/>
          <a:lstStyle/>
          <a:p>
            <a:fld id="{6EA6D8CF-3CDE-4807-BCD2-C9F2B831AAA5}" type="slidenum">
              <a:rPr lang="en-US" smtClean="0"/>
              <a:t>10</a:t>
            </a:fld>
            <a:endParaRPr lang="en-US"/>
          </a:p>
        </p:txBody>
      </p:sp>
      <p:sp>
        <p:nvSpPr>
          <p:cNvPr id="13" name="Rounded Rectangle 12"/>
          <p:cNvSpPr/>
          <p:nvPr/>
        </p:nvSpPr>
        <p:spPr bwMode="gray">
          <a:xfrm>
            <a:off x="280838" y="990600"/>
            <a:ext cx="8634562" cy="838200"/>
          </a:xfrm>
          <a:prstGeom prst="roundRect">
            <a:avLst>
              <a:gd name="adj" fmla="val 0"/>
            </a:avLst>
          </a:prstGeom>
          <a:gradFill flip="none" rotWithShape="1">
            <a:gsLst>
              <a:gs pos="0">
                <a:schemeClr val="accent1">
                  <a:alpha val="15000"/>
                </a:schemeClr>
              </a:gs>
              <a:gs pos="100000">
                <a:schemeClr val="bg1">
                  <a:shade val="100000"/>
                  <a:satMod val="115000"/>
                  <a:alpha val="0"/>
                </a:schemeClr>
              </a:gs>
            </a:gsLst>
            <a:lin ang="5400000" scaled="1"/>
            <a:tileRect/>
          </a:gradFill>
          <a:ln w="12700">
            <a:gradFill flip="none" rotWithShape="1">
              <a:gsLst>
                <a:gs pos="0">
                  <a:schemeClr val="accent1"/>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356" tIns="45678" rIns="91356" bIns="45678" rtlCol="0" anchor="ctr" anchorCtr="0">
            <a:noAutofit/>
          </a:bodyPr>
          <a:lstStyle/>
          <a:p>
            <a:pPr algn="ctr" defTabSz="685498"/>
            <a:r>
              <a:rPr lang="zh-TW" altLang="en-US" sz="2401" b="1" dirty="0" smtClean="0">
                <a:solidFill>
                  <a:srgbClr val="717074"/>
                </a:solidFill>
              </a:rPr>
              <a:t>不容易基於登入的用戶身份（老師或學生），區分可連到的校務系統或教學系統</a:t>
            </a:r>
            <a:endParaRPr lang="en-US" sz="2401" b="1" dirty="0">
              <a:solidFill>
                <a:srgbClr val="717074"/>
              </a:solidFill>
            </a:endParaRPr>
          </a:p>
        </p:txBody>
      </p:sp>
      <p:sp>
        <p:nvSpPr>
          <p:cNvPr id="14" name="Rounded Rectangle 13"/>
          <p:cNvSpPr/>
          <p:nvPr/>
        </p:nvSpPr>
        <p:spPr bwMode="gray">
          <a:xfrm>
            <a:off x="280838" y="2133600"/>
            <a:ext cx="8634562" cy="838200"/>
          </a:xfrm>
          <a:prstGeom prst="roundRect">
            <a:avLst>
              <a:gd name="adj" fmla="val 0"/>
            </a:avLst>
          </a:prstGeom>
          <a:gradFill flip="none" rotWithShape="1">
            <a:gsLst>
              <a:gs pos="0">
                <a:schemeClr val="accent1">
                  <a:alpha val="15000"/>
                </a:schemeClr>
              </a:gs>
              <a:gs pos="100000">
                <a:schemeClr val="bg1">
                  <a:shade val="100000"/>
                  <a:satMod val="115000"/>
                  <a:alpha val="0"/>
                </a:schemeClr>
              </a:gs>
            </a:gsLst>
            <a:lin ang="5400000" scaled="1"/>
            <a:tileRect/>
          </a:gradFill>
          <a:ln w="12700">
            <a:gradFill flip="none" rotWithShape="1">
              <a:gsLst>
                <a:gs pos="0">
                  <a:schemeClr val="accent1"/>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356" tIns="45678" rIns="91356" bIns="45678" rtlCol="0" anchor="ctr" anchorCtr="0">
            <a:noAutofit/>
          </a:bodyPr>
          <a:lstStyle/>
          <a:p>
            <a:pPr algn="ctr" defTabSz="685498"/>
            <a:r>
              <a:rPr lang="zh-TW" altLang="en-US" sz="2401" b="1" dirty="0" smtClean="0">
                <a:solidFill>
                  <a:srgbClr val="717074"/>
                </a:solidFill>
              </a:rPr>
              <a:t>不容易限制虛擬桌面的用途</a:t>
            </a:r>
            <a:endParaRPr lang="en-US" sz="2401" b="1" dirty="0">
              <a:solidFill>
                <a:srgbClr val="717074"/>
              </a:solidFill>
            </a:endParaRPr>
          </a:p>
        </p:txBody>
      </p:sp>
      <p:sp>
        <p:nvSpPr>
          <p:cNvPr id="21" name="Rounded Rectangle 20"/>
          <p:cNvSpPr/>
          <p:nvPr/>
        </p:nvSpPr>
        <p:spPr bwMode="gray">
          <a:xfrm>
            <a:off x="280838" y="3276600"/>
            <a:ext cx="8634562" cy="838200"/>
          </a:xfrm>
          <a:prstGeom prst="roundRect">
            <a:avLst>
              <a:gd name="adj" fmla="val 0"/>
            </a:avLst>
          </a:prstGeom>
          <a:gradFill flip="none" rotWithShape="1">
            <a:gsLst>
              <a:gs pos="0">
                <a:schemeClr val="accent1">
                  <a:alpha val="15000"/>
                </a:schemeClr>
              </a:gs>
              <a:gs pos="100000">
                <a:schemeClr val="bg1">
                  <a:shade val="100000"/>
                  <a:satMod val="115000"/>
                  <a:alpha val="0"/>
                </a:schemeClr>
              </a:gs>
            </a:gsLst>
            <a:lin ang="5400000" scaled="1"/>
            <a:tileRect/>
          </a:gradFill>
          <a:ln w="12700">
            <a:gradFill flip="none" rotWithShape="1">
              <a:gsLst>
                <a:gs pos="0">
                  <a:schemeClr val="accent1"/>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356" tIns="45678" rIns="91356" bIns="45678" rtlCol="0" anchor="ctr" anchorCtr="0">
            <a:noAutofit/>
          </a:bodyPr>
          <a:lstStyle/>
          <a:p>
            <a:pPr algn="ctr" defTabSz="685498"/>
            <a:r>
              <a:rPr lang="zh-TW" altLang="en-US" sz="2401" b="1" dirty="0" smtClean="0">
                <a:solidFill>
                  <a:srgbClr val="717074"/>
                </a:solidFill>
              </a:rPr>
              <a:t>建置桌面雲方案時，可能同時還需導入昂貴的負載平衡方案及安全防護方案</a:t>
            </a:r>
            <a:endParaRPr lang="en-US" sz="2401" b="1" dirty="0">
              <a:solidFill>
                <a:srgbClr val="717074"/>
              </a:solidFill>
            </a:endParaRPr>
          </a:p>
        </p:txBody>
      </p:sp>
      <p:sp>
        <p:nvSpPr>
          <p:cNvPr id="3" name="Down Arrow 2"/>
          <p:cNvSpPr/>
          <p:nvPr/>
        </p:nvSpPr>
        <p:spPr>
          <a:xfrm>
            <a:off x="4471838" y="4343400"/>
            <a:ext cx="381000" cy="3810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5" name="TextBox 4"/>
          <p:cNvSpPr txBox="1"/>
          <p:nvPr/>
        </p:nvSpPr>
        <p:spPr>
          <a:xfrm>
            <a:off x="304800" y="4953000"/>
            <a:ext cx="8610600" cy="12192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0" tIns="0" rIns="0" bIns="0" rtlCol="0" anchor="ctr">
            <a:noAutofit/>
          </a:bodyPr>
          <a:lstStyle/>
          <a:p>
            <a:pPr algn="ctr"/>
            <a:r>
              <a:rPr lang="zh-TW" altLang="en-US" sz="28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同時導入</a:t>
            </a:r>
            <a:r>
              <a:rPr lang="en-US" altLang="zh-TW" sz="28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VMware</a:t>
            </a:r>
            <a:r>
              <a:rPr lang="zh-TW" altLang="en-US" sz="28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網路虛擬化方案於</a:t>
            </a:r>
            <a:r>
              <a:rPr lang="en-US" altLang="zh-TW" sz="28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
            </a:r>
            <a:br>
              <a:rPr lang="en-US" altLang="zh-TW" sz="28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br>
            <a:r>
              <a:rPr lang="zh-TW" altLang="en-US" sz="28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桌面雲方案及校務系統使用，是可考慮的方向</a:t>
            </a:r>
            <a:endParaRPr lang="en-US" sz="28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p:txBody>
      </p:sp>
    </p:spTree>
    <p:extLst>
      <p:ext uri="{BB962C8B-B14F-4D97-AF65-F5344CB8AC3E}">
        <p14:creationId xmlns:p14="http://schemas.microsoft.com/office/powerpoint/2010/main" val="41747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38" y="228600"/>
            <a:ext cx="8634562" cy="609600"/>
          </a:xfrm>
          <a:extLst/>
        </p:spPr>
        <p:txBody>
          <a:bodyPr vert="horz" lIns="0" tIns="0" rIns="0" bIns="0" rtlCol="0" anchor="t">
            <a:noAutofit/>
          </a:bodyPr>
          <a:lstStyle/>
          <a:p>
            <a:r>
              <a:rPr lang="en-US" altLang="zh-TW" dirty="0" smtClean="0"/>
              <a:t>VMware</a:t>
            </a:r>
            <a:r>
              <a:rPr lang="zh-TW" altLang="en-US" dirty="0" smtClean="0"/>
              <a:t>網路及安全虛擬化功能</a:t>
            </a:r>
            <a:endParaRPr lang="en-US" dirty="0"/>
          </a:p>
        </p:txBody>
      </p:sp>
      <p:sp>
        <p:nvSpPr>
          <p:cNvPr id="4" name="Slide Number Placeholder 3"/>
          <p:cNvSpPr>
            <a:spLocks noGrp="1"/>
          </p:cNvSpPr>
          <p:nvPr>
            <p:ph type="sldNum" sz="quarter" idx="12"/>
          </p:nvPr>
        </p:nvSpPr>
        <p:spPr/>
        <p:txBody>
          <a:bodyPr/>
          <a:lstStyle/>
          <a:p>
            <a:fld id="{6EA6D8CF-3CDE-4807-BCD2-C9F2B831AAA5}" type="slidenum">
              <a:rPr lang="en-US" smtClean="0"/>
              <a:t>11</a:t>
            </a:fld>
            <a:endParaRPr lang="en-US"/>
          </a:p>
        </p:txBody>
      </p:sp>
      <p:sp>
        <p:nvSpPr>
          <p:cNvPr id="15" name="Rectangle 5"/>
          <p:cNvSpPr>
            <a:spLocks noChangeArrowheads="1"/>
          </p:cNvSpPr>
          <p:nvPr/>
        </p:nvSpPr>
        <p:spPr bwMode="auto">
          <a:xfrm>
            <a:off x="356404" y="1524000"/>
            <a:ext cx="8470497" cy="990600"/>
          </a:xfrm>
          <a:prstGeom prst="rect">
            <a:avLst/>
          </a:prstGeom>
          <a:noFill/>
          <a:ln w="19050" algn="ctr">
            <a:solidFill>
              <a:srgbClr val="6DB33F"/>
            </a:solidFill>
            <a:miter lim="800000"/>
            <a:headEnd/>
            <a:tailEnd/>
          </a:ln>
          <a:effectLst/>
        </p:spPr>
        <p:txBody>
          <a:bodyPr lIns="91440" tIns="182880" bIns="182880" anchor="t"/>
          <a:lstStyle/>
          <a:p>
            <a:pPr algn="ctr" fontAlgn="base">
              <a:lnSpc>
                <a:spcPct val="90000"/>
              </a:lnSpc>
              <a:spcBef>
                <a:spcPts val="1200"/>
              </a:spcBef>
              <a:spcAft>
                <a:spcPct val="0"/>
              </a:spcAft>
              <a:buClr>
                <a:srgbClr val="4D4D4D"/>
              </a:buClr>
              <a:buSzPct val="90000"/>
              <a:defRPr/>
            </a:pPr>
            <a:r>
              <a:rPr lang="zh-TW" altLang="en-US" sz="2400" kern="0" dirty="0" smtClean="0">
                <a:solidFill>
                  <a:srgbClr val="4D4D4D"/>
                </a:solidFill>
                <a:latin typeface="微軟正黑體" pitchFamily="34" charset="-120"/>
                <a:cs typeface="Arial" pitchFamily="34" charset="0"/>
              </a:rPr>
              <a:t>資料中心內網路的功能，以內建於</a:t>
            </a:r>
            <a:r>
              <a:rPr lang="en-US" altLang="zh-TW" sz="2400" kern="0" dirty="0" smtClean="0">
                <a:solidFill>
                  <a:srgbClr val="4D4D4D"/>
                </a:solidFill>
                <a:latin typeface="微軟正黑體" pitchFamily="34" charset="-120"/>
                <a:cs typeface="Arial" pitchFamily="34" charset="0"/>
              </a:rPr>
              <a:t>Hypervisor</a:t>
            </a:r>
            <a:r>
              <a:rPr lang="zh-TW" altLang="en-US" sz="2400" kern="0" dirty="0" smtClean="0">
                <a:solidFill>
                  <a:srgbClr val="4D4D4D"/>
                </a:solidFill>
                <a:latin typeface="微軟正黑體" pitchFamily="34" charset="-120"/>
                <a:cs typeface="Arial" pitchFamily="34" charset="0"/>
              </a:rPr>
              <a:t>或虛擬機器的方式，跑在</a:t>
            </a:r>
            <a:r>
              <a:rPr lang="en-US" altLang="zh-TW" sz="2400" kern="0" dirty="0" smtClean="0">
                <a:solidFill>
                  <a:srgbClr val="4D4D4D"/>
                </a:solidFill>
                <a:latin typeface="微軟正黑體" pitchFamily="34" charset="-120"/>
                <a:cs typeface="Arial" pitchFamily="34" charset="0"/>
              </a:rPr>
              <a:t>x86</a:t>
            </a:r>
            <a:r>
              <a:rPr lang="zh-TW" altLang="en-US" sz="2400" kern="0" dirty="0" smtClean="0">
                <a:solidFill>
                  <a:srgbClr val="4D4D4D"/>
                </a:solidFill>
                <a:latin typeface="微軟正黑體" pitchFamily="34" charset="-120"/>
                <a:cs typeface="Arial" pitchFamily="34" charset="0"/>
              </a:rPr>
              <a:t>平台上</a:t>
            </a:r>
            <a:endParaRPr lang="en-US" altLang="zh-TW" sz="2400" kern="0" dirty="0" smtClean="0">
              <a:solidFill>
                <a:srgbClr val="4D4D4D"/>
              </a:solidFill>
              <a:latin typeface="微軟正黑體" pitchFamily="34" charset="-120"/>
              <a:cs typeface="Arial" pitchFamily="34" charset="0"/>
            </a:endParaRPr>
          </a:p>
        </p:txBody>
      </p:sp>
      <p:sp>
        <p:nvSpPr>
          <p:cNvPr id="16" name="Rectangle 5"/>
          <p:cNvSpPr>
            <a:spLocks noChangeArrowheads="1"/>
          </p:cNvSpPr>
          <p:nvPr/>
        </p:nvSpPr>
        <p:spPr bwMode="auto">
          <a:xfrm>
            <a:off x="356404" y="990600"/>
            <a:ext cx="8470498" cy="533400"/>
          </a:xfrm>
          <a:prstGeom prst="round2SameRect">
            <a:avLst>
              <a:gd name="adj1" fmla="val 12021"/>
              <a:gd name="adj2" fmla="val 0"/>
            </a:avLst>
          </a:prstGeom>
          <a:gradFill flip="none" rotWithShape="1">
            <a:gsLst>
              <a:gs pos="0">
                <a:srgbClr val="6DB33F">
                  <a:shade val="30000"/>
                  <a:satMod val="115000"/>
                </a:srgbClr>
              </a:gs>
              <a:gs pos="50000">
                <a:srgbClr val="6DB33F">
                  <a:shade val="67500"/>
                  <a:satMod val="115000"/>
                </a:srgbClr>
              </a:gs>
              <a:gs pos="100000">
                <a:srgbClr val="6DB33F">
                  <a:shade val="100000"/>
                  <a:satMod val="115000"/>
                </a:srgbClr>
              </a:gs>
            </a:gsLst>
            <a:lin ang="16200000" scaled="1"/>
            <a:tileRect/>
          </a:gradFill>
          <a:ln w="19050">
            <a:solidFill>
              <a:srgbClr val="6DB33F"/>
            </a:solidFill>
            <a:miter lim="800000"/>
            <a:headEnd/>
            <a:tailEnd/>
          </a:ln>
          <a:effectLst/>
        </p:spPr>
        <p:txBody>
          <a:bodyPr lIns="0" tIns="0" rIns="0" bIns="0" anchor="ctr" anchorCtr="1"/>
          <a:lstStyle/>
          <a:p>
            <a:pPr lvl="0" algn="ctr">
              <a:lnSpc>
                <a:spcPct val="90000"/>
              </a:lnSpc>
              <a:buClr>
                <a:srgbClr val="7B663F"/>
              </a:buClr>
              <a:defRPr/>
            </a:pPr>
            <a:r>
              <a:rPr lang="zh-TW" altLang="en-US" sz="2400" b="1" kern="0" dirty="0" smtClean="0">
                <a:solidFill>
                  <a:srgbClr val="FFFFFF"/>
                </a:solidFill>
                <a:ea typeface="微軟正黑體" pitchFamily="34" charset="-120"/>
              </a:rPr>
              <a:t>依據校務需求，於虛擬平台直接產出網路及安全功能</a:t>
            </a:r>
            <a:endParaRPr lang="en-US" sz="2400" b="1" kern="0" dirty="0">
              <a:solidFill>
                <a:srgbClr val="FFFFFF"/>
              </a:solidFill>
              <a:ea typeface="微軟正黑體" pitchFamily="34" charset="-120"/>
            </a:endParaRPr>
          </a:p>
        </p:txBody>
      </p:sp>
      <p:sp>
        <p:nvSpPr>
          <p:cNvPr id="7" name="Rectangle 5"/>
          <p:cNvSpPr>
            <a:spLocks noChangeArrowheads="1"/>
          </p:cNvSpPr>
          <p:nvPr/>
        </p:nvSpPr>
        <p:spPr bwMode="auto">
          <a:xfrm>
            <a:off x="356404" y="3405388"/>
            <a:ext cx="8470497" cy="709412"/>
          </a:xfrm>
          <a:prstGeom prst="rect">
            <a:avLst/>
          </a:prstGeom>
          <a:noFill/>
          <a:ln w="19050" algn="ctr">
            <a:solidFill>
              <a:srgbClr val="0095D3">
                <a:lumMod val="75000"/>
              </a:srgbClr>
            </a:solidFill>
            <a:miter lim="800000"/>
            <a:headEnd/>
            <a:tailEnd/>
          </a:ln>
          <a:effectLst/>
        </p:spPr>
        <p:txBody>
          <a:bodyPr lIns="91440" tIns="182880" bIns="182880" anchor="ctr"/>
          <a:lstStyle/>
          <a:p>
            <a:pPr algn="ctr" fontAlgn="base">
              <a:lnSpc>
                <a:spcPct val="90000"/>
              </a:lnSpc>
              <a:spcBef>
                <a:spcPts val="1200"/>
              </a:spcBef>
              <a:spcAft>
                <a:spcPct val="0"/>
              </a:spcAft>
              <a:buClr>
                <a:srgbClr val="4D4D4D"/>
              </a:buClr>
              <a:buSzPct val="90000"/>
              <a:defRPr/>
            </a:pPr>
            <a:r>
              <a:rPr lang="zh-TW" altLang="en-US" sz="2400" kern="0" dirty="0">
                <a:solidFill>
                  <a:srgbClr val="4D4D4D"/>
                </a:solidFill>
                <a:latin typeface="微軟正黑體" pitchFamily="34" charset="-120"/>
                <a:cs typeface="Arial" pitchFamily="34" charset="0"/>
              </a:rPr>
              <a:t>網路的運算與組態能集中進行，且可程式化與可自動化</a:t>
            </a:r>
            <a:endParaRPr lang="en-US" altLang="zh-TW" sz="2400" kern="0" dirty="0">
              <a:solidFill>
                <a:srgbClr val="4D4D4D"/>
              </a:solidFill>
              <a:latin typeface="微軟正黑體" pitchFamily="34" charset="-120"/>
              <a:cs typeface="Arial" pitchFamily="34" charset="0"/>
            </a:endParaRPr>
          </a:p>
        </p:txBody>
      </p:sp>
      <p:sp>
        <p:nvSpPr>
          <p:cNvPr id="8" name="Rectangle 5"/>
          <p:cNvSpPr>
            <a:spLocks noChangeArrowheads="1"/>
          </p:cNvSpPr>
          <p:nvPr/>
        </p:nvSpPr>
        <p:spPr bwMode="auto">
          <a:xfrm>
            <a:off x="356404" y="2871988"/>
            <a:ext cx="8470498" cy="533400"/>
          </a:xfrm>
          <a:prstGeom prst="round2SameRect">
            <a:avLst>
              <a:gd name="adj1" fmla="val 12021"/>
              <a:gd name="adj2" fmla="val 0"/>
            </a:avLst>
          </a:prstGeom>
          <a:gradFill flip="none" rotWithShape="1">
            <a:gsLst>
              <a:gs pos="0">
                <a:srgbClr val="0095D3">
                  <a:lumMod val="75000"/>
                  <a:shade val="30000"/>
                  <a:satMod val="115000"/>
                </a:srgbClr>
              </a:gs>
              <a:gs pos="50000">
                <a:srgbClr val="0095D3">
                  <a:lumMod val="75000"/>
                  <a:shade val="67500"/>
                  <a:satMod val="115000"/>
                </a:srgbClr>
              </a:gs>
              <a:gs pos="100000">
                <a:srgbClr val="0095D3">
                  <a:lumMod val="75000"/>
                  <a:shade val="100000"/>
                  <a:satMod val="115000"/>
                </a:srgbClr>
              </a:gs>
            </a:gsLst>
            <a:lin ang="16200000" scaled="1"/>
            <a:tileRect/>
          </a:gradFill>
          <a:ln w="19050">
            <a:solidFill>
              <a:srgbClr val="0095D3">
                <a:lumMod val="75000"/>
              </a:srgbClr>
            </a:solidFill>
            <a:miter lim="800000"/>
            <a:headEnd/>
            <a:tailEnd/>
          </a:ln>
          <a:effectLst/>
        </p:spPr>
        <p:txBody>
          <a:bodyPr lIns="0" tIns="0" rIns="0" bIns="0" anchor="ctr" anchorCtr="1"/>
          <a:lstStyle/>
          <a:p>
            <a:pPr>
              <a:lnSpc>
                <a:spcPct val="90000"/>
              </a:lnSpc>
              <a:buClr>
                <a:srgbClr val="7B663F"/>
              </a:buClr>
            </a:pPr>
            <a:r>
              <a:rPr lang="zh-TW" altLang="en-US" sz="2400" b="1" kern="0" dirty="0" smtClean="0">
                <a:solidFill>
                  <a:srgbClr val="FFFFFF"/>
                </a:solidFill>
                <a:ea typeface="微軟正黑體" pitchFamily="34" charset="-120"/>
              </a:rPr>
              <a:t>可搭配外部雲平台，自動進行網路與安全功能部署</a:t>
            </a:r>
            <a:endParaRPr lang="en-US" sz="2400" b="1" kern="0" dirty="0">
              <a:solidFill>
                <a:srgbClr val="FFFFFF"/>
              </a:solidFill>
              <a:ea typeface="微軟正黑體" pitchFamily="34" charset="-120"/>
            </a:endParaRPr>
          </a:p>
        </p:txBody>
      </p:sp>
      <p:sp>
        <p:nvSpPr>
          <p:cNvPr id="9" name="Rectangle 5"/>
          <p:cNvSpPr>
            <a:spLocks noChangeArrowheads="1"/>
          </p:cNvSpPr>
          <p:nvPr/>
        </p:nvSpPr>
        <p:spPr bwMode="auto">
          <a:xfrm>
            <a:off x="368702" y="5029200"/>
            <a:ext cx="8470497" cy="990600"/>
          </a:xfrm>
          <a:prstGeom prst="rect">
            <a:avLst/>
          </a:prstGeom>
          <a:solidFill>
            <a:srgbClr val="FFFFFF"/>
          </a:solidFill>
          <a:ln w="19050" cap="flat" cmpd="sng" algn="ctr">
            <a:solidFill>
              <a:srgbClr val="D9541E"/>
            </a:solidFill>
            <a:prstDash val="solid"/>
            <a:headEnd/>
            <a:tailEnd/>
          </a:ln>
          <a:effectLst/>
        </p:spPr>
        <p:txBody>
          <a:bodyPr lIns="91440" tIns="182880" bIns="182880" anchor="ctr"/>
          <a:lstStyle/>
          <a:p>
            <a:pPr algn="ctr" fontAlgn="base">
              <a:lnSpc>
                <a:spcPct val="90000"/>
              </a:lnSpc>
              <a:spcBef>
                <a:spcPts val="1200"/>
              </a:spcBef>
              <a:spcAft>
                <a:spcPct val="0"/>
              </a:spcAft>
              <a:buClr>
                <a:srgbClr val="4D4D4D"/>
              </a:buClr>
              <a:buSzPct val="90000"/>
              <a:defRPr/>
            </a:pPr>
            <a:r>
              <a:rPr lang="zh-TW" altLang="en-US" sz="2400" kern="0" dirty="0">
                <a:solidFill>
                  <a:srgbClr val="4D4D4D"/>
                </a:solidFill>
                <a:latin typeface="微軟正黑體" pitchFamily="34" charset="-120"/>
                <a:cs typeface="Arial" pitchFamily="34" charset="0"/>
              </a:rPr>
              <a:t>虛擬層直接提供安全功能。簡而言之，每個虛擬機器前，都有一台防火牆 </a:t>
            </a:r>
            <a:r>
              <a:rPr lang="en-US" altLang="zh-TW" sz="2400" kern="0" dirty="0">
                <a:solidFill>
                  <a:srgbClr val="4D4D4D"/>
                </a:solidFill>
                <a:latin typeface="微軟正黑體" pitchFamily="34" charset="-120"/>
                <a:cs typeface="Arial" pitchFamily="34" charset="0"/>
              </a:rPr>
              <a:t>(</a:t>
            </a:r>
            <a:r>
              <a:rPr lang="zh-TW" altLang="en-US" sz="2400" kern="0" dirty="0">
                <a:solidFill>
                  <a:srgbClr val="4D4D4D"/>
                </a:solidFill>
                <a:latin typeface="微軟正黑體" pitchFamily="34" charset="-120"/>
                <a:cs typeface="Arial" pitchFamily="34" charset="0"/>
              </a:rPr>
              <a:t>安全設備</a:t>
            </a:r>
            <a:r>
              <a:rPr lang="en-US" altLang="zh-TW" sz="2400" kern="0" dirty="0">
                <a:solidFill>
                  <a:srgbClr val="4D4D4D"/>
                </a:solidFill>
                <a:latin typeface="微軟正黑體" pitchFamily="34" charset="-120"/>
                <a:cs typeface="Arial" pitchFamily="34" charset="0"/>
              </a:rPr>
              <a:t>)</a:t>
            </a:r>
          </a:p>
        </p:txBody>
      </p:sp>
      <p:sp>
        <p:nvSpPr>
          <p:cNvPr id="10" name="Rectangle 5"/>
          <p:cNvSpPr>
            <a:spLocks noChangeArrowheads="1"/>
          </p:cNvSpPr>
          <p:nvPr/>
        </p:nvSpPr>
        <p:spPr bwMode="auto">
          <a:xfrm>
            <a:off x="368702" y="4495800"/>
            <a:ext cx="8470498" cy="533400"/>
          </a:xfrm>
          <a:prstGeom prst="round2SameRect">
            <a:avLst>
              <a:gd name="adj1" fmla="val 12021"/>
              <a:gd name="adj2" fmla="val 0"/>
            </a:avLst>
          </a:prstGeom>
          <a:gradFill rotWithShape="1">
            <a:gsLst>
              <a:gs pos="0">
                <a:srgbClr val="D9541E">
                  <a:shade val="51000"/>
                  <a:satMod val="130000"/>
                </a:srgbClr>
              </a:gs>
              <a:gs pos="80000">
                <a:srgbClr val="D9541E">
                  <a:shade val="93000"/>
                  <a:satMod val="130000"/>
                </a:srgbClr>
              </a:gs>
              <a:gs pos="100000">
                <a:srgbClr val="D9541E">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nchorCtr="1"/>
          <a:lstStyle/>
          <a:p>
            <a:pPr algn="ctr" fontAlgn="base">
              <a:lnSpc>
                <a:spcPct val="90000"/>
              </a:lnSpc>
              <a:spcBef>
                <a:spcPct val="0"/>
              </a:spcBef>
              <a:spcAft>
                <a:spcPct val="0"/>
              </a:spcAft>
              <a:buClr>
                <a:srgbClr val="7B663F"/>
              </a:buClr>
            </a:pPr>
            <a:r>
              <a:rPr lang="zh-TW" altLang="en-US" sz="2400" b="1" kern="0" dirty="0" smtClean="0">
                <a:solidFill>
                  <a:srgbClr val="FFFFFF"/>
                </a:solidFill>
                <a:latin typeface="微軟正黑體" pitchFamily="34" charset="-120"/>
                <a:cs typeface="Arial" pitchFamily="34" charset="0"/>
              </a:rPr>
              <a:t>最細部的安全保護</a:t>
            </a:r>
            <a:endParaRPr lang="en-US" sz="2400" b="1" kern="0" dirty="0">
              <a:solidFill>
                <a:srgbClr val="FFFFFF"/>
              </a:solidFill>
              <a:latin typeface="微軟正黑體" pitchFamily="34" charset="-120"/>
              <a:cs typeface="Arial" pitchFamily="34" charset="0"/>
            </a:endParaRPr>
          </a:p>
        </p:txBody>
      </p:sp>
    </p:spTree>
    <p:extLst>
      <p:ext uri="{BB962C8B-B14F-4D97-AF65-F5344CB8AC3E}">
        <p14:creationId xmlns:p14="http://schemas.microsoft.com/office/powerpoint/2010/main" val="394000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Down Arrow 5"/>
          <p:cNvSpPr/>
          <p:nvPr/>
        </p:nvSpPr>
        <p:spPr>
          <a:xfrm>
            <a:off x="949892" y="1990786"/>
            <a:ext cx="1414513" cy="2498511"/>
          </a:xfrm>
          <a:prstGeom prst="upDownArrow">
            <a:avLst/>
          </a:prstGeom>
          <a:gradFill>
            <a:gsLst>
              <a:gs pos="0">
                <a:schemeClr val="accent1">
                  <a:lumMod val="75000"/>
                </a:schemeClr>
              </a:gs>
              <a:gs pos="53000">
                <a:schemeClr val="accent6">
                  <a:tint val="50000"/>
                  <a:shade val="100000"/>
                  <a:satMod val="350000"/>
                  <a:alpha val="0"/>
                </a:schemeClr>
              </a:gs>
              <a:gs pos="100000">
                <a:schemeClr val="accent1">
                  <a:lumMod val="75000"/>
                </a:schemeClr>
              </a:gs>
            </a:gsLst>
          </a:gra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spcAft>
                <a:spcPct val="40000"/>
              </a:spcAft>
            </a:pPr>
            <a:endParaRPr lang="en-US" sz="2400">
              <a:solidFill>
                <a:srgbClr val="FFFFFF"/>
              </a:solidFill>
              <a:latin typeface="Arial"/>
              <a:ea typeface="ＭＳ Ｐゴシック"/>
            </a:endParaRPr>
          </a:p>
        </p:txBody>
      </p:sp>
      <p:sp>
        <p:nvSpPr>
          <p:cNvPr id="2" name="Title 1"/>
          <p:cNvSpPr>
            <a:spLocks noGrp="1"/>
          </p:cNvSpPr>
          <p:nvPr>
            <p:ph type="title"/>
          </p:nvPr>
        </p:nvSpPr>
        <p:spPr>
          <a:xfrm>
            <a:off x="304800" y="228600"/>
            <a:ext cx="8229600" cy="812800"/>
          </a:xfrm>
        </p:spPr>
        <p:txBody>
          <a:bodyPr vert="horz" lIns="0" tIns="0" rIns="0" bIns="0" rtlCol="0" anchor="t">
            <a:noAutofit/>
          </a:bodyPr>
          <a:lstStyle/>
          <a:p>
            <a:r>
              <a:rPr lang="zh-TW" altLang="en-US" dirty="0" smtClean="0"/>
              <a:t>網路虛擬化的三個主要概念：解構、重建、自動</a:t>
            </a:r>
            <a:r>
              <a:rPr lang="zh-TW" altLang="en-US" dirty="0"/>
              <a:t>化</a:t>
            </a:r>
            <a:endParaRPr lang="en-US" dirty="0"/>
          </a:p>
        </p:txBody>
      </p:sp>
      <p:sp>
        <p:nvSpPr>
          <p:cNvPr id="3" name="TextBox 2"/>
          <p:cNvSpPr txBox="1"/>
          <p:nvPr/>
        </p:nvSpPr>
        <p:spPr>
          <a:xfrm>
            <a:off x="701072" y="3023229"/>
            <a:ext cx="1912152" cy="461665"/>
          </a:xfrm>
          <a:prstGeom prst="rect">
            <a:avLst/>
          </a:prstGeom>
          <a:noFill/>
        </p:spPr>
        <p:txBody>
          <a:bodyPr wrap="none" rtlCol="0">
            <a:spAutoFit/>
          </a:bodyPr>
          <a:lstStyle/>
          <a:p>
            <a:pPr algn="ctr">
              <a:spcAft>
                <a:spcPct val="40000"/>
              </a:spcAft>
            </a:pPr>
            <a:r>
              <a:rPr lang="en-US" sz="2400" b="1" dirty="0" smtClean="0">
                <a:solidFill>
                  <a:srgbClr val="333333"/>
                </a:solidFill>
                <a:latin typeface="Arial" charset="0"/>
                <a:ea typeface="ＭＳ Ｐゴシック" pitchFamily="34" charset="-128"/>
                <a:cs typeface="+mn-cs"/>
              </a:rPr>
              <a:t>1. Decouple</a:t>
            </a:r>
            <a:endParaRPr lang="en-US" sz="2400" b="1" dirty="0">
              <a:solidFill>
                <a:srgbClr val="333333"/>
              </a:solidFill>
              <a:latin typeface="Arial" charset="0"/>
              <a:ea typeface="ＭＳ Ｐゴシック" pitchFamily="34" charset="-128"/>
              <a:cs typeface="+mn-cs"/>
            </a:endParaRPr>
          </a:p>
        </p:txBody>
      </p:sp>
      <p:sp>
        <p:nvSpPr>
          <p:cNvPr id="5" name="TextBox 4"/>
          <p:cNvSpPr txBox="1"/>
          <p:nvPr/>
        </p:nvSpPr>
        <p:spPr>
          <a:xfrm>
            <a:off x="1135048" y="4599243"/>
            <a:ext cx="1044201" cy="276999"/>
          </a:xfrm>
          <a:prstGeom prst="rect">
            <a:avLst/>
          </a:prstGeom>
          <a:noFill/>
        </p:spPr>
        <p:txBody>
          <a:bodyPr wrap="none" rtlCol="0">
            <a:spAutoFit/>
          </a:bodyPr>
          <a:lstStyle/>
          <a:p>
            <a:pPr algn="ctr">
              <a:lnSpc>
                <a:spcPct val="60000"/>
              </a:lnSpc>
              <a:spcAft>
                <a:spcPct val="40000"/>
              </a:spcAft>
            </a:pPr>
            <a:r>
              <a:rPr lang="en-US" sz="1800" dirty="0" smtClean="0">
                <a:solidFill>
                  <a:srgbClr val="C0C0C0">
                    <a:lumMod val="50000"/>
                  </a:srgbClr>
                </a:solidFill>
                <a:latin typeface="Arial" charset="0"/>
                <a:ea typeface="ＭＳ Ｐゴシック" pitchFamily="34" charset="-128"/>
                <a:cs typeface="+mn-cs"/>
              </a:rPr>
              <a:t>Physical</a:t>
            </a:r>
            <a:endParaRPr lang="en-US" sz="1800" dirty="0">
              <a:solidFill>
                <a:srgbClr val="C0C0C0">
                  <a:lumMod val="50000"/>
                </a:srgbClr>
              </a:solidFill>
              <a:latin typeface="Arial" charset="0"/>
              <a:ea typeface="ＭＳ Ｐゴシック" pitchFamily="34" charset="-128"/>
              <a:cs typeface="+mn-cs"/>
            </a:endParaRPr>
          </a:p>
        </p:txBody>
      </p:sp>
      <p:sp>
        <p:nvSpPr>
          <p:cNvPr id="7" name="TextBox 6"/>
          <p:cNvSpPr txBox="1"/>
          <p:nvPr/>
        </p:nvSpPr>
        <p:spPr>
          <a:xfrm>
            <a:off x="1233345" y="1466257"/>
            <a:ext cx="847608" cy="276999"/>
          </a:xfrm>
          <a:prstGeom prst="rect">
            <a:avLst/>
          </a:prstGeom>
          <a:noFill/>
        </p:spPr>
        <p:txBody>
          <a:bodyPr wrap="none" rtlCol="0">
            <a:spAutoFit/>
          </a:bodyPr>
          <a:lstStyle/>
          <a:p>
            <a:pPr algn="ctr">
              <a:lnSpc>
                <a:spcPct val="60000"/>
              </a:lnSpc>
              <a:spcAft>
                <a:spcPct val="40000"/>
              </a:spcAft>
            </a:pPr>
            <a:r>
              <a:rPr lang="en-US" sz="1800" dirty="0" smtClean="0">
                <a:solidFill>
                  <a:srgbClr val="C0C0C0">
                    <a:lumMod val="50000"/>
                  </a:srgbClr>
                </a:solidFill>
                <a:latin typeface="Arial" charset="0"/>
                <a:ea typeface="ＭＳ Ｐゴシック" pitchFamily="34" charset="-128"/>
                <a:cs typeface="+mn-cs"/>
              </a:rPr>
              <a:t>Virtual</a:t>
            </a:r>
            <a:endParaRPr lang="en-US" sz="1800" dirty="0">
              <a:solidFill>
                <a:srgbClr val="C0C0C0">
                  <a:lumMod val="50000"/>
                </a:srgbClr>
              </a:solidFill>
              <a:latin typeface="Arial" charset="0"/>
              <a:ea typeface="ＭＳ Ｐゴシック" pitchFamily="34" charset="-128"/>
              <a:cs typeface="+mn-cs"/>
            </a:endParaRPr>
          </a:p>
        </p:txBody>
      </p:sp>
      <p:pic>
        <p:nvPicPr>
          <p:cNvPr id="10" name="Picture 9" descr="Nicira Graphic lrg-Copy of(rod@nicira.com).png"/>
          <p:cNvPicPr>
            <a:picLocks noChangeAspect="1"/>
          </p:cNvPicPr>
          <p:nvPr/>
        </p:nvPicPr>
        <p:blipFill rotWithShape="1">
          <a:blip r:embed="rId3" cstate="print">
            <a:extLst>
              <a:ext uri="{28A0092B-C50C-407E-A947-70E740481C1C}">
                <a14:useLocalDpi xmlns:a14="http://schemas.microsoft.com/office/drawing/2010/main" val="0"/>
              </a:ext>
            </a:extLst>
          </a:blip>
          <a:srcRect l="4117" t="65780" r="47459" b="-3316"/>
          <a:stretch/>
        </p:blipFill>
        <p:spPr>
          <a:xfrm>
            <a:off x="3572419" y="3778550"/>
            <a:ext cx="2202742" cy="962782"/>
          </a:xfrm>
          <a:prstGeom prst="rect">
            <a:avLst/>
          </a:prstGeom>
        </p:spPr>
      </p:pic>
      <p:pic>
        <p:nvPicPr>
          <p:cNvPr id="36" name="Picture 35" descr="Reproduce.png"/>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499651" y="1645082"/>
            <a:ext cx="2470746" cy="1668282"/>
          </a:xfrm>
          <a:prstGeom prst="rect">
            <a:avLst/>
          </a:prstGeom>
        </p:spPr>
      </p:pic>
      <p:sp>
        <p:nvSpPr>
          <p:cNvPr id="37" name="TextBox 36"/>
          <p:cNvSpPr txBox="1"/>
          <p:nvPr/>
        </p:nvSpPr>
        <p:spPr>
          <a:xfrm>
            <a:off x="3544287" y="3023229"/>
            <a:ext cx="2134418" cy="461665"/>
          </a:xfrm>
          <a:prstGeom prst="rect">
            <a:avLst/>
          </a:prstGeom>
          <a:noFill/>
        </p:spPr>
        <p:txBody>
          <a:bodyPr wrap="none" rtlCol="0">
            <a:spAutoFit/>
          </a:bodyPr>
          <a:lstStyle/>
          <a:p>
            <a:pPr algn="ctr">
              <a:spcAft>
                <a:spcPct val="40000"/>
              </a:spcAft>
            </a:pPr>
            <a:r>
              <a:rPr lang="en-US" sz="2400" b="1" dirty="0">
                <a:solidFill>
                  <a:srgbClr val="333333"/>
                </a:solidFill>
                <a:latin typeface="Arial" charset="0"/>
                <a:ea typeface="ＭＳ Ｐゴシック" pitchFamily="34" charset="-128"/>
                <a:cs typeface="+mn-cs"/>
              </a:rPr>
              <a:t>2</a:t>
            </a:r>
            <a:r>
              <a:rPr lang="en-US" sz="2400" b="1" dirty="0" smtClean="0">
                <a:solidFill>
                  <a:srgbClr val="333333"/>
                </a:solidFill>
                <a:latin typeface="Arial" charset="0"/>
                <a:ea typeface="ＭＳ Ｐゴシック" pitchFamily="34" charset="-128"/>
                <a:cs typeface="+mn-cs"/>
              </a:rPr>
              <a:t>. Reproduce</a:t>
            </a:r>
            <a:endParaRPr lang="en-US" sz="2400" b="1" dirty="0">
              <a:solidFill>
                <a:srgbClr val="333333"/>
              </a:solidFill>
              <a:latin typeface="Arial" charset="0"/>
              <a:ea typeface="ＭＳ Ｐゴシック" pitchFamily="34" charset="-128"/>
              <a:cs typeface="+mn-cs"/>
            </a:endParaRPr>
          </a:p>
        </p:txBody>
      </p:sp>
      <p:sp>
        <p:nvSpPr>
          <p:cNvPr id="38" name="TextBox 37"/>
          <p:cNvSpPr txBox="1"/>
          <p:nvPr/>
        </p:nvSpPr>
        <p:spPr>
          <a:xfrm>
            <a:off x="6639631" y="3023229"/>
            <a:ext cx="1934694" cy="461665"/>
          </a:xfrm>
          <a:prstGeom prst="rect">
            <a:avLst/>
          </a:prstGeom>
          <a:noFill/>
        </p:spPr>
        <p:txBody>
          <a:bodyPr wrap="none" rtlCol="0">
            <a:spAutoFit/>
          </a:bodyPr>
          <a:lstStyle/>
          <a:p>
            <a:pPr algn="ctr">
              <a:spcAft>
                <a:spcPct val="40000"/>
              </a:spcAft>
            </a:pPr>
            <a:r>
              <a:rPr lang="en-US" sz="2400" b="1" dirty="0" smtClean="0">
                <a:solidFill>
                  <a:srgbClr val="333333"/>
                </a:solidFill>
                <a:latin typeface="Arial" charset="0"/>
                <a:ea typeface="ＭＳ Ｐゴシック" pitchFamily="34" charset="-128"/>
                <a:cs typeface="+mn-cs"/>
              </a:rPr>
              <a:t>3. Automate</a:t>
            </a:r>
            <a:endParaRPr lang="en-US" sz="2400" b="1" dirty="0">
              <a:solidFill>
                <a:srgbClr val="333333"/>
              </a:solidFill>
              <a:latin typeface="Arial" charset="0"/>
              <a:ea typeface="ＭＳ Ｐゴシック" pitchFamily="34" charset="-128"/>
              <a:cs typeface="+mn-cs"/>
            </a:endParaRPr>
          </a:p>
        </p:txBody>
      </p:sp>
      <p:cxnSp>
        <p:nvCxnSpPr>
          <p:cNvPr id="40" name="Straight Connector 39"/>
          <p:cNvCxnSpPr/>
          <p:nvPr/>
        </p:nvCxnSpPr>
        <p:spPr>
          <a:xfrm>
            <a:off x="3124200" y="1259580"/>
            <a:ext cx="0" cy="4904102"/>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6248400" y="1259580"/>
            <a:ext cx="0" cy="4904102"/>
          </a:xfrm>
          <a:prstGeom prst="line">
            <a:avLst/>
          </a:prstGeom>
          <a:ln>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42" name="Up Arrow 41"/>
          <p:cNvSpPr/>
          <p:nvPr/>
        </p:nvSpPr>
        <p:spPr>
          <a:xfrm>
            <a:off x="6921765" y="3536120"/>
            <a:ext cx="1370420" cy="1401775"/>
          </a:xfrm>
          <a:prstGeom prst="upArrow">
            <a:avLst/>
          </a:prstGeom>
          <a:gradFill flip="none" rotWithShape="1">
            <a:gsLst>
              <a:gs pos="0">
                <a:schemeClr val="accent1">
                  <a:lumMod val="75000"/>
                </a:schemeClr>
              </a:gs>
              <a:gs pos="100000">
                <a:schemeClr val="bg1">
                  <a:lumMod val="75000"/>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ct val="40000"/>
              </a:spcAft>
            </a:pPr>
            <a:endParaRPr lang="en-US" sz="2400">
              <a:solidFill>
                <a:srgbClr val="FFFFFF"/>
              </a:solidFill>
              <a:latin typeface="Arial"/>
              <a:ea typeface="ＭＳ Ｐゴシック"/>
            </a:endParaRPr>
          </a:p>
        </p:txBody>
      </p:sp>
      <p:sp>
        <p:nvSpPr>
          <p:cNvPr id="43" name="Up Arrow 42"/>
          <p:cNvSpPr/>
          <p:nvPr/>
        </p:nvSpPr>
        <p:spPr>
          <a:xfrm rot="10800000">
            <a:off x="6921765" y="1543489"/>
            <a:ext cx="1370420" cy="1401775"/>
          </a:xfrm>
          <a:prstGeom prst="upArrow">
            <a:avLst/>
          </a:prstGeom>
          <a:gradFill flip="none" rotWithShape="1">
            <a:gsLst>
              <a:gs pos="0">
                <a:schemeClr val="accent1">
                  <a:lumMod val="75000"/>
                </a:schemeClr>
              </a:gs>
              <a:gs pos="100000">
                <a:srgbClr val="FFFFFF"/>
              </a:gs>
            </a:gsLst>
            <a:lin ang="49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ct val="40000"/>
              </a:spcAft>
            </a:pPr>
            <a:endParaRPr lang="en-US" sz="2400">
              <a:solidFill>
                <a:srgbClr val="FFFFFF"/>
              </a:solidFill>
              <a:latin typeface="Arial"/>
              <a:ea typeface="ＭＳ Ｐゴシック"/>
            </a:endParaRPr>
          </a:p>
        </p:txBody>
      </p:sp>
      <p:sp>
        <p:nvSpPr>
          <p:cNvPr id="44" name="TextBox 43"/>
          <p:cNvSpPr txBox="1"/>
          <p:nvPr/>
        </p:nvSpPr>
        <p:spPr>
          <a:xfrm>
            <a:off x="6950072" y="1448750"/>
            <a:ext cx="1313806" cy="553998"/>
          </a:xfrm>
          <a:prstGeom prst="rect">
            <a:avLst/>
          </a:prstGeom>
          <a:noFill/>
        </p:spPr>
        <p:txBody>
          <a:bodyPr wrap="none" rtlCol="0">
            <a:spAutoFit/>
          </a:bodyPr>
          <a:lstStyle/>
          <a:p>
            <a:pPr algn="ctr">
              <a:lnSpc>
                <a:spcPct val="60000"/>
              </a:lnSpc>
              <a:spcAft>
                <a:spcPct val="40000"/>
              </a:spcAft>
            </a:pPr>
            <a:r>
              <a:rPr lang="en-US" sz="1800" dirty="0" smtClean="0">
                <a:solidFill>
                  <a:srgbClr val="C0C0C0">
                    <a:lumMod val="50000"/>
                  </a:srgbClr>
                </a:solidFill>
                <a:latin typeface="Arial" charset="0"/>
                <a:ea typeface="ＭＳ Ｐゴシック" pitchFamily="34" charset="-128"/>
                <a:cs typeface="+mn-cs"/>
              </a:rPr>
              <a:t>Network</a:t>
            </a:r>
          </a:p>
          <a:p>
            <a:pPr algn="ctr">
              <a:lnSpc>
                <a:spcPct val="60000"/>
              </a:lnSpc>
              <a:spcAft>
                <a:spcPct val="40000"/>
              </a:spcAft>
            </a:pPr>
            <a:r>
              <a:rPr lang="en-US" sz="1800" dirty="0" smtClean="0">
                <a:solidFill>
                  <a:srgbClr val="C0C0C0">
                    <a:lumMod val="50000"/>
                  </a:srgbClr>
                </a:solidFill>
                <a:latin typeface="Arial" charset="0"/>
                <a:ea typeface="ＭＳ Ｐゴシック" pitchFamily="34" charset="-128"/>
                <a:cs typeface="+mn-cs"/>
              </a:rPr>
              <a:t>Operations</a:t>
            </a:r>
            <a:endParaRPr lang="en-US" sz="1800" dirty="0">
              <a:solidFill>
                <a:srgbClr val="C0C0C0">
                  <a:lumMod val="50000"/>
                </a:srgbClr>
              </a:solidFill>
              <a:latin typeface="Arial" charset="0"/>
              <a:ea typeface="ＭＳ Ｐゴシック" pitchFamily="34" charset="-128"/>
              <a:cs typeface="+mn-cs"/>
            </a:endParaRPr>
          </a:p>
        </p:txBody>
      </p:sp>
      <p:sp>
        <p:nvSpPr>
          <p:cNvPr id="45" name="TextBox 44"/>
          <p:cNvSpPr txBox="1"/>
          <p:nvPr/>
        </p:nvSpPr>
        <p:spPr>
          <a:xfrm>
            <a:off x="6950072" y="4307822"/>
            <a:ext cx="1313806" cy="553998"/>
          </a:xfrm>
          <a:prstGeom prst="rect">
            <a:avLst/>
          </a:prstGeom>
          <a:noFill/>
        </p:spPr>
        <p:txBody>
          <a:bodyPr wrap="none" rtlCol="0">
            <a:spAutoFit/>
          </a:bodyPr>
          <a:lstStyle/>
          <a:p>
            <a:pPr algn="ctr">
              <a:lnSpc>
                <a:spcPct val="60000"/>
              </a:lnSpc>
              <a:spcAft>
                <a:spcPct val="40000"/>
              </a:spcAft>
            </a:pPr>
            <a:r>
              <a:rPr lang="en-US" sz="1800" dirty="0" smtClean="0">
                <a:solidFill>
                  <a:srgbClr val="C0C0C0">
                    <a:lumMod val="50000"/>
                  </a:srgbClr>
                </a:solidFill>
                <a:latin typeface="Arial" charset="0"/>
                <a:ea typeface="ＭＳ Ｐゴシック" pitchFamily="34" charset="-128"/>
                <a:cs typeface="+mn-cs"/>
              </a:rPr>
              <a:t>Cloud </a:t>
            </a:r>
          </a:p>
          <a:p>
            <a:pPr algn="ctr">
              <a:lnSpc>
                <a:spcPct val="60000"/>
              </a:lnSpc>
              <a:spcAft>
                <a:spcPct val="40000"/>
              </a:spcAft>
            </a:pPr>
            <a:r>
              <a:rPr lang="en-US" sz="1800" dirty="0" smtClean="0">
                <a:solidFill>
                  <a:srgbClr val="C0C0C0">
                    <a:lumMod val="50000"/>
                  </a:srgbClr>
                </a:solidFill>
                <a:latin typeface="Arial" charset="0"/>
                <a:ea typeface="ＭＳ Ｐゴシック" pitchFamily="34" charset="-128"/>
                <a:cs typeface="+mn-cs"/>
              </a:rPr>
              <a:t>Operations</a:t>
            </a:r>
            <a:endParaRPr lang="en-US" sz="1800" dirty="0">
              <a:solidFill>
                <a:srgbClr val="C0C0C0">
                  <a:lumMod val="50000"/>
                </a:srgbClr>
              </a:solidFill>
              <a:latin typeface="Arial" charset="0"/>
              <a:ea typeface="ＭＳ Ｐゴシック" pitchFamily="34" charset="-128"/>
              <a:cs typeface="+mn-cs"/>
            </a:endParaRPr>
          </a:p>
        </p:txBody>
      </p:sp>
      <p:sp>
        <p:nvSpPr>
          <p:cNvPr id="46" name="TextBox 45"/>
          <p:cNvSpPr txBox="1"/>
          <p:nvPr/>
        </p:nvSpPr>
        <p:spPr>
          <a:xfrm>
            <a:off x="557242" y="5257800"/>
            <a:ext cx="2262158" cy="646331"/>
          </a:xfrm>
          <a:prstGeom prst="rect">
            <a:avLst/>
          </a:prstGeom>
          <a:noFill/>
        </p:spPr>
        <p:txBody>
          <a:bodyPr wrap="square" rtlCol="0">
            <a:spAutoFit/>
          </a:bodyPr>
          <a:lstStyle>
            <a:defPPr>
              <a:defRPr lang="en-US"/>
            </a:defPPr>
            <a:lvl1pPr algn="ctr">
              <a:spcAft>
                <a:spcPct val="40000"/>
              </a:spcAft>
              <a:defRPr b="1">
                <a:solidFill>
                  <a:srgbClr val="333333"/>
                </a:solidFill>
                <a:latin typeface="+mn-ea"/>
              </a:defRPr>
            </a:lvl1pPr>
          </a:lstStyle>
          <a:p>
            <a:r>
              <a:rPr lang="zh-TW" altLang="en-US" dirty="0" smtClean="0"/>
              <a:t>解構網路硬體與軟體層，不</a:t>
            </a:r>
            <a:r>
              <a:rPr lang="zh-TW" altLang="en-US" dirty="0"/>
              <a:t>限</a:t>
            </a:r>
            <a:r>
              <a:rPr lang="zh-TW" altLang="en-US" dirty="0" smtClean="0"/>
              <a:t>定網路硬體</a:t>
            </a:r>
            <a:endParaRPr lang="en-US" dirty="0"/>
          </a:p>
        </p:txBody>
      </p:sp>
      <p:sp>
        <p:nvSpPr>
          <p:cNvPr id="47" name="TextBox 46"/>
          <p:cNvSpPr txBox="1"/>
          <p:nvPr/>
        </p:nvSpPr>
        <p:spPr>
          <a:xfrm>
            <a:off x="6629400" y="5257800"/>
            <a:ext cx="2057400" cy="646331"/>
          </a:xfrm>
          <a:prstGeom prst="rect">
            <a:avLst/>
          </a:prstGeom>
          <a:noFill/>
        </p:spPr>
        <p:txBody>
          <a:bodyPr wrap="square" rtlCol="0">
            <a:spAutoFit/>
          </a:bodyPr>
          <a:lstStyle>
            <a:defPPr>
              <a:defRPr lang="en-US"/>
            </a:defPPr>
            <a:lvl1pPr algn="ctr">
              <a:spcAft>
                <a:spcPct val="40000"/>
              </a:spcAft>
              <a:defRPr b="1">
                <a:solidFill>
                  <a:srgbClr val="333333"/>
                </a:solidFill>
                <a:latin typeface="+mn-ea"/>
              </a:defRPr>
            </a:lvl1pPr>
          </a:lstStyle>
          <a:p>
            <a:r>
              <a:rPr lang="zh-TW" altLang="en-US" dirty="0" smtClean="0"/>
              <a:t>提供自動化介面進行組態變更</a:t>
            </a:r>
            <a:endParaRPr lang="en-US" dirty="0"/>
          </a:p>
        </p:txBody>
      </p:sp>
      <p:sp>
        <p:nvSpPr>
          <p:cNvPr id="48" name="TextBox 47"/>
          <p:cNvSpPr txBox="1"/>
          <p:nvPr/>
        </p:nvSpPr>
        <p:spPr>
          <a:xfrm>
            <a:off x="3489827" y="5257800"/>
            <a:ext cx="2480570" cy="646331"/>
          </a:xfrm>
          <a:prstGeom prst="rect">
            <a:avLst/>
          </a:prstGeom>
          <a:noFill/>
        </p:spPr>
        <p:txBody>
          <a:bodyPr wrap="square" rtlCol="0">
            <a:spAutoFit/>
          </a:bodyPr>
          <a:lstStyle/>
          <a:p>
            <a:pPr algn="ctr">
              <a:spcAft>
                <a:spcPct val="40000"/>
              </a:spcAft>
            </a:pPr>
            <a:r>
              <a:rPr lang="zh-TW" altLang="en-US" sz="1800" b="1" dirty="0" smtClean="0">
                <a:solidFill>
                  <a:srgbClr val="333333"/>
                </a:solidFill>
                <a:latin typeface="+mn-ea"/>
                <a:cs typeface="+mn-cs"/>
              </a:rPr>
              <a:t>於虛擬層建立需求的網路服務，不變動底層</a:t>
            </a:r>
            <a:endParaRPr lang="en-US" sz="1800" b="1" dirty="0" smtClean="0">
              <a:solidFill>
                <a:srgbClr val="333333"/>
              </a:solidFill>
              <a:latin typeface="+mn-ea"/>
              <a:cs typeface="+mn-cs"/>
            </a:endParaRPr>
          </a:p>
        </p:txBody>
      </p:sp>
      <p:pic>
        <p:nvPicPr>
          <p:cNvPr id="49" name="Picture 48" descr="Reproduce.png"/>
          <p:cNvPicPr>
            <a:picLocks noChangeAspect="1"/>
          </p:cNvPicPr>
          <p:nvPr/>
        </p:nvPicPr>
        <p:blipFill rotWithShape="1">
          <a:blip r:embed="rId6">
            <a:grayscl/>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9624" t="26593" r="33852" b="58181"/>
          <a:stretch/>
        </p:blipFill>
        <p:spPr>
          <a:xfrm>
            <a:off x="4150616" y="3503384"/>
            <a:ext cx="1149518" cy="254000"/>
          </a:xfrm>
          <a:prstGeom prst="rect">
            <a:avLst/>
          </a:prstGeom>
        </p:spPr>
      </p:pic>
      <p:sp>
        <p:nvSpPr>
          <p:cNvPr id="50" name="TextBox 49"/>
          <p:cNvSpPr txBox="1"/>
          <p:nvPr/>
        </p:nvSpPr>
        <p:spPr>
          <a:xfrm>
            <a:off x="4222079" y="1466257"/>
            <a:ext cx="847608" cy="276999"/>
          </a:xfrm>
          <a:prstGeom prst="rect">
            <a:avLst/>
          </a:prstGeom>
          <a:noFill/>
        </p:spPr>
        <p:txBody>
          <a:bodyPr wrap="none" rtlCol="0">
            <a:spAutoFit/>
          </a:bodyPr>
          <a:lstStyle/>
          <a:p>
            <a:pPr algn="ctr">
              <a:lnSpc>
                <a:spcPct val="60000"/>
              </a:lnSpc>
              <a:spcAft>
                <a:spcPct val="40000"/>
              </a:spcAft>
            </a:pPr>
            <a:r>
              <a:rPr lang="en-US" sz="1800" dirty="0" smtClean="0">
                <a:solidFill>
                  <a:srgbClr val="C0C0C0">
                    <a:lumMod val="50000"/>
                  </a:srgbClr>
                </a:solidFill>
                <a:latin typeface="Arial" charset="0"/>
                <a:ea typeface="ＭＳ Ｐゴシック" pitchFamily="34" charset="-128"/>
                <a:cs typeface="+mn-cs"/>
              </a:rPr>
              <a:t>Virtual</a:t>
            </a:r>
            <a:endParaRPr lang="en-US" sz="1800" dirty="0">
              <a:solidFill>
                <a:srgbClr val="C0C0C0">
                  <a:lumMod val="50000"/>
                </a:srgbClr>
              </a:solidFill>
              <a:latin typeface="Arial" charset="0"/>
              <a:ea typeface="ＭＳ Ｐゴシック" pitchFamily="34" charset="-128"/>
              <a:cs typeface="+mn-cs"/>
            </a:endParaRPr>
          </a:p>
        </p:txBody>
      </p:sp>
      <p:sp>
        <p:nvSpPr>
          <p:cNvPr id="51" name="TextBox 50"/>
          <p:cNvSpPr txBox="1"/>
          <p:nvPr/>
        </p:nvSpPr>
        <p:spPr>
          <a:xfrm>
            <a:off x="4185210" y="4599243"/>
            <a:ext cx="1044201" cy="369332"/>
          </a:xfrm>
          <a:prstGeom prst="rect">
            <a:avLst/>
          </a:prstGeom>
          <a:noFill/>
        </p:spPr>
        <p:txBody>
          <a:bodyPr wrap="none" rtlCol="0">
            <a:spAutoFit/>
          </a:bodyPr>
          <a:lstStyle/>
          <a:p>
            <a:pPr algn="ctr">
              <a:spcAft>
                <a:spcPct val="40000"/>
              </a:spcAft>
            </a:pPr>
            <a:r>
              <a:rPr lang="en-US" sz="1800" dirty="0" smtClean="0">
                <a:solidFill>
                  <a:srgbClr val="333333"/>
                </a:solidFill>
                <a:latin typeface="Arial" charset="0"/>
                <a:ea typeface="ＭＳ Ｐゴシック" pitchFamily="34" charset="-128"/>
                <a:cs typeface="+mn-cs"/>
              </a:rPr>
              <a:t>Physical</a:t>
            </a:r>
            <a:endParaRPr lang="en-US" sz="1800" dirty="0">
              <a:solidFill>
                <a:srgbClr val="333333"/>
              </a:solidFill>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p>
            <a:fld id="{6EA6D8CF-3CDE-4807-BCD2-C9F2B831AAA5}" type="slidenum">
              <a:rPr lang="en-US" smtClean="0"/>
              <a:t>12</a:t>
            </a:fld>
            <a:endParaRPr lang="en-US"/>
          </a:p>
        </p:txBody>
      </p:sp>
    </p:spTree>
    <p:extLst>
      <p:ext uri="{BB962C8B-B14F-4D97-AF65-F5344CB8AC3E}">
        <p14:creationId xmlns:p14="http://schemas.microsoft.com/office/powerpoint/2010/main" val="169788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a:off x="2951024" y="2745912"/>
            <a:ext cx="1898187" cy="1928354"/>
          </a:xfrm>
          <a:custGeom>
            <a:avLst/>
            <a:gdLst>
              <a:gd name="connsiteX0" fmla="*/ 1579181 w 1646024"/>
              <a:gd name="connsiteY0" fmla="*/ 41779 h 4019126"/>
              <a:gd name="connsiteX1" fmla="*/ 0 w 1646024"/>
              <a:gd name="connsiteY1" fmla="*/ 1245010 h 4019126"/>
              <a:gd name="connsiteX2" fmla="*/ 8355 w 1646024"/>
              <a:gd name="connsiteY2" fmla="*/ 2356327 h 4019126"/>
              <a:gd name="connsiteX3" fmla="*/ 1620958 w 1646024"/>
              <a:gd name="connsiteY3" fmla="*/ 4019126 h 4019126"/>
              <a:gd name="connsiteX4" fmla="*/ 1646024 w 1646024"/>
              <a:gd name="connsiteY4" fmla="*/ 0 h 4019126"/>
              <a:gd name="connsiteX5" fmla="*/ 1646024 w 1646024"/>
              <a:gd name="connsiteY5" fmla="*/ 0 h 4019126"/>
              <a:gd name="connsiteX6" fmla="*/ 1579181 w 1646024"/>
              <a:gd name="connsiteY6" fmla="*/ 41779 h 4019126"/>
              <a:gd name="connsiteX0" fmla="*/ 1579181 w 1646024"/>
              <a:gd name="connsiteY0" fmla="*/ 41779 h 4019126"/>
              <a:gd name="connsiteX1" fmla="*/ 0 w 1646024"/>
              <a:gd name="connsiteY1" fmla="*/ 1245010 h 4019126"/>
              <a:gd name="connsiteX2" fmla="*/ 8355 w 1646024"/>
              <a:gd name="connsiteY2" fmla="*/ 2177872 h 4019126"/>
              <a:gd name="connsiteX3" fmla="*/ 1620958 w 1646024"/>
              <a:gd name="connsiteY3" fmla="*/ 4019126 h 4019126"/>
              <a:gd name="connsiteX4" fmla="*/ 1646024 w 1646024"/>
              <a:gd name="connsiteY4" fmla="*/ 0 h 4019126"/>
              <a:gd name="connsiteX5" fmla="*/ 1646024 w 1646024"/>
              <a:gd name="connsiteY5" fmla="*/ 0 h 4019126"/>
              <a:gd name="connsiteX6" fmla="*/ 1579181 w 1646024"/>
              <a:gd name="connsiteY6" fmla="*/ 41779 h 4019126"/>
              <a:gd name="connsiteX0" fmla="*/ 1570826 w 1637669"/>
              <a:gd name="connsiteY0" fmla="*/ 41779 h 4019126"/>
              <a:gd name="connsiteX1" fmla="*/ 16712 w 1637669"/>
              <a:gd name="connsiteY1" fmla="*/ 1097590 h 4019126"/>
              <a:gd name="connsiteX2" fmla="*/ 0 w 1637669"/>
              <a:gd name="connsiteY2" fmla="*/ 2177872 h 4019126"/>
              <a:gd name="connsiteX3" fmla="*/ 1612603 w 1637669"/>
              <a:gd name="connsiteY3" fmla="*/ 4019126 h 4019126"/>
              <a:gd name="connsiteX4" fmla="*/ 1637669 w 1637669"/>
              <a:gd name="connsiteY4" fmla="*/ 0 h 4019126"/>
              <a:gd name="connsiteX5" fmla="*/ 1637669 w 1637669"/>
              <a:gd name="connsiteY5" fmla="*/ 0 h 4019126"/>
              <a:gd name="connsiteX6" fmla="*/ 1570826 w 1637669"/>
              <a:gd name="connsiteY6" fmla="*/ 41779 h 4019126"/>
              <a:gd name="connsiteX0" fmla="*/ 1554114 w 1620957"/>
              <a:gd name="connsiteY0" fmla="*/ 41779 h 4019126"/>
              <a:gd name="connsiteX1" fmla="*/ 0 w 1620957"/>
              <a:gd name="connsiteY1" fmla="*/ 1097590 h 4019126"/>
              <a:gd name="connsiteX2" fmla="*/ 16710 w 1620957"/>
              <a:gd name="connsiteY2" fmla="*/ 2282459 h 4019126"/>
              <a:gd name="connsiteX3" fmla="*/ 1595891 w 1620957"/>
              <a:gd name="connsiteY3" fmla="*/ 4019126 h 4019126"/>
              <a:gd name="connsiteX4" fmla="*/ 1620957 w 1620957"/>
              <a:gd name="connsiteY4" fmla="*/ 0 h 4019126"/>
              <a:gd name="connsiteX5" fmla="*/ 1620957 w 1620957"/>
              <a:gd name="connsiteY5" fmla="*/ 0 h 4019126"/>
              <a:gd name="connsiteX6" fmla="*/ 1554114 w 1620957"/>
              <a:gd name="connsiteY6" fmla="*/ 41779 h 4019126"/>
              <a:gd name="connsiteX0" fmla="*/ 1545759 w 1612602"/>
              <a:gd name="connsiteY0" fmla="*/ 41779 h 4019126"/>
              <a:gd name="connsiteX1" fmla="*/ 0 w 1612602"/>
              <a:gd name="connsiteY1" fmla="*/ 1134942 h 4019126"/>
              <a:gd name="connsiteX2" fmla="*/ 8355 w 1612602"/>
              <a:gd name="connsiteY2" fmla="*/ 2282459 h 4019126"/>
              <a:gd name="connsiteX3" fmla="*/ 1587536 w 1612602"/>
              <a:gd name="connsiteY3" fmla="*/ 4019126 h 4019126"/>
              <a:gd name="connsiteX4" fmla="*/ 1612602 w 1612602"/>
              <a:gd name="connsiteY4" fmla="*/ 0 h 4019126"/>
              <a:gd name="connsiteX5" fmla="*/ 1612602 w 1612602"/>
              <a:gd name="connsiteY5" fmla="*/ 0 h 4019126"/>
              <a:gd name="connsiteX6" fmla="*/ 1545759 w 1612602"/>
              <a:gd name="connsiteY6" fmla="*/ 41779 h 4019126"/>
              <a:gd name="connsiteX0" fmla="*/ 1545759 w 1620958"/>
              <a:gd name="connsiteY0" fmla="*/ 41779 h 4459885"/>
              <a:gd name="connsiteX1" fmla="*/ 0 w 1620958"/>
              <a:gd name="connsiteY1" fmla="*/ 1134942 h 4459885"/>
              <a:gd name="connsiteX2" fmla="*/ 8355 w 1620958"/>
              <a:gd name="connsiteY2" fmla="*/ 2282459 h 4459885"/>
              <a:gd name="connsiteX3" fmla="*/ 1620958 w 1620958"/>
              <a:gd name="connsiteY3" fmla="*/ 4459885 h 4459885"/>
              <a:gd name="connsiteX4" fmla="*/ 1612602 w 1620958"/>
              <a:gd name="connsiteY4" fmla="*/ 0 h 4459885"/>
              <a:gd name="connsiteX5" fmla="*/ 1612602 w 1620958"/>
              <a:gd name="connsiteY5" fmla="*/ 0 h 4459885"/>
              <a:gd name="connsiteX6" fmla="*/ 1545759 w 1620958"/>
              <a:gd name="connsiteY6" fmla="*/ 41779 h 4459885"/>
              <a:gd name="connsiteX0" fmla="*/ 1587536 w 1620958"/>
              <a:gd name="connsiteY0" fmla="*/ 0 h 4672103"/>
              <a:gd name="connsiteX1" fmla="*/ 0 w 1620958"/>
              <a:gd name="connsiteY1" fmla="*/ 1347160 h 4672103"/>
              <a:gd name="connsiteX2" fmla="*/ 8355 w 1620958"/>
              <a:gd name="connsiteY2" fmla="*/ 2494677 h 4672103"/>
              <a:gd name="connsiteX3" fmla="*/ 1620958 w 1620958"/>
              <a:gd name="connsiteY3" fmla="*/ 4672103 h 4672103"/>
              <a:gd name="connsiteX4" fmla="*/ 1612602 w 1620958"/>
              <a:gd name="connsiteY4" fmla="*/ 212218 h 4672103"/>
              <a:gd name="connsiteX5" fmla="*/ 1612602 w 1620958"/>
              <a:gd name="connsiteY5" fmla="*/ 212218 h 4672103"/>
              <a:gd name="connsiteX6" fmla="*/ 1587536 w 1620958"/>
              <a:gd name="connsiteY6" fmla="*/ 0 h 4672103"/>
              <a:gd name="connsiteX0" fmla="*/ 1587536 w 1612843"/>
              <a:gd name="connsiteY0" fmla="*/ 0 h 4403166"/>
              <a:gd name="connsiteX1" fmla="*/ 0 w 1612843"/>
              <a:gd name="connsiteY1" fmla="*/ 1347160 h 4403166"/>
              <a:gd name="connsiteX2" fmla="*/ 8355 w 1612843"/>
              <a:gd name="connsiteY2" fmla="*/ 2494677 h 4403166"/>
              <a:gd name="connsiteX3" fmla="*/ 1595891 w 1612843"/>
              <a:gd name="connsiteY3" fmla="*/ 4403166 h 4403166"/>
              <a:gd name="connsiteX4" fmla="*/ 1612602 w 1612843"/>
              <a:gd name="connsiteY4" fmla="*/ 212218 h 4403166"/>
              <a:gd name="connsiteX5" fmla="*/ 1612602 w 1612843"/>
              <a:gd name="connsiteY5" fmla="*/ 212218 h 4403166"/>
              <a:gd name="connsiteX6" fmla="*/ 1587536 w 1612843"/>
              <a:gd name="connsiteY6" fmla="*/ 0 h 440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843" h="4403166">
                <a:moveTo>
                  <a:pt x="1587536" y="0"/>
                </a:moveTo>
                <a:lnTo>
                  <a:pt x="0" y="1347160"/>
                </a:lnTo>
                <a:lnTo>
                  <a:pt x="8355" y="2494677"/>
                </a:lnTo>
                <a:lnTo>
                  <a:pt x="1595891" y="4403166"/>
                </a:lnTo>
                <a:cubicBezTo>
                  <a:pt x="1593106" y="2916538"/>
                  <a:pt x="1615387" y="1698846"/>
                  <a:pt x="1612602" y="212218"/>
                </a:cubicBezTo>
                <a:lnTo>
                  <a:pt x="1612602" y="212218"/>
                </a:lnTo>
                <a:lnTo>
                  <a:pt x="1587536" y="0"/>
                </a:lnTo>
                <a:close/>
              </a:path>
            </a:pathLst>
          </a:custGeom>
          <a:gradFill flip="none" rotWithShape="1">
            <a:gsLst>
              <a:gs pos="0">
                <a:schemeClr val="bg2">
                  <a:lumMod val="20000"/>
                  <a:lumOff val="80000"/>
                  <a:alpha val="29000"/>
                </a:schemeClr>
              </a:gs>
              <a:gs pos="100000">
                <a:schemeClr val="bg2">
                  <a:lumMod val="75000"/>
                  <a:alpha val="47000"/>
                </a:schemeClr>
              </a:gs>
            </a:gsLst>
            <a:lin ang="0" scaled="1"/>
            <a:tileRect/>
          </a:gradFill>
        </p:spPr>
        <p:txBody>
          <a:bodyPr wrap="none" lIns="0" tIns="0" rIns="0" bIns="0" rtlCol="0" anchor="ctr"/>
          <a:lstStyle/>
          <a:p>
            <a:pPr defTabSz="457200" fontAlgn="auto">
              <a:spcBef>
                <a:spcPts val="0"/>
              </a:spcBef>
              <a:spcAft>
                <a:spcPts val="0"/>
              </a:spcAft>
            </a:pPr>
            <a:endParaRPr lang="en-US" sz="1800" dirty="0" err="1" smtClean="0">
              <a:solidFill>
                <a:srgbClr val="FFFFFF"/>
              </a:solidFill>
              <a:latin typeface="Arial"/>
              <a:ea typeface="ＭＳ Ｐゴシック"/>
            </a:endParaRPr>
          </a:p>
        </p:txBody>
      </p:sp>
      <p:sp>
        <p:nvSpPr>
          <p:cNvPr id="2" name="Title 1"/>
          <p:cNvSpPr>
            <a:spLocks noGrp="1"/>
          </p:cNvSpPr>
          <p:nvPr>
            <p:ph type="title"/>
          </p:nvPr>
        </p:nvSpPr>
        <p:spPr>
          <a:xfrm>
            <a:off x="381000" y="254000"/>
            <a:ext cx="8229600" cy="812800"/>
          </a:xfrm>
        </p:spPr>
        <p:txBody>
          <a:bodyPr vert="horz" lIns="0" tIns="0" rIns="0" bIns="0" rtlCol="0" anchor="t">
            <a:noAutofit/>
          </a:bodyPr>
          <a:lstStyle/>
          <a:p>
            <a:r>
              <a:rPr lang="zh-TW" altLang="en-US" dirty="0" smtClean="0"/>
              <a:t>學校可直接藉由網路虛擬化技術，取得在資料中心內需要的網路與安全功能</a:t>
            </a:r>
            <a:endParaRPr lang="en-US" dirty="0"/>
          </a:p>
        </p:txBody>
      </p:sp>
      <p:sp>
        <p:nvSpPr>
          <p:cNvPr id="62" name="Rounded Rectangle 61"/>
          <p:cNvSpPr/>
          <p:nvPr/>
        </p:nvSpPr>
        <p:spPr bwMode="auto">
          <a:xfrm>
            <a:off x="4668812" y="1082537"/>
            <a:ext cx="4299791" cy="5165863"/>
          </a:xfrm>
          <a:prstGeom prst="roundRect">
            <a:avLst>
              <a:gd name="adj" fmla="val 5235"/>
            </a:avLst>
          </a:prstGeom>
          <a:gradFill flip="none" rotWithShape="1">
            <a:gsLst>
              <a:gs pos="0">
                <a:schemeClr val="tx1">
                  <a:lumMod val="40000"/>
                  <a:lumOff val="60000"/>
                </a:schemeClr>
              </a:gs>
              <a:gs pos="100000">
                <a:schemeClr val="bg2">
                  <a:lumMod val="20000"/>
                  <a:lumOff val="80000"/>
                </a:schemeClr>
              </a:gs>
            </a:gsLst>
            <a:lin ang="0" scaled="1"/>
            <a:tileRect/>
          </a:gradFill>
          <a:ln w="12700">
            <a:solidFill>
              <a:srgbClr val="A6A6A6"/>
            </a:soli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defTabSz="457200" fontAlgn="auto">
              <a:spcBef>
                <a:spcPts val="0"/>
              </a:spcBef>
              <a:spcAft>
                <a:spcPts val="0"/>
              </a:spcAft>
            </a:pPr>
            <a:endParaRPr lang="en-US" sz="1800">
              <a:solidFill>
                <a:srgbClr val="333333"/>
              </a:solidFill>
              <a:latin typeface="Arial"/>
              <a:ea typeface="ＭＳ Ｐゴシック"/>
            </a:endParaRPr>
          </a:p>
        </p:txBody>
      </p:sp>
      <p:grpSp>
        <p:nvGrpSpPr>
          <p:cNvPr id="39" name="Group 38"/>
          <p:cNvGrpSpPr/>
          <p:nvPr/>
        </p:nvGrpSpPr>
        <p:grpSpPr>
          <a:xfrm>
            <a:off x="228600" y="1755994"/>
            <a:ext cx="4086509" cy="3134178"/>
            <a:chOff x="1786716" y="945167"/>
            <a:chExt cx="5256785" cy="4031729"/>
          </a:xfrm>
          <a:effectLst/>
        </p:grpSpPr>
        <p:sp>
          <p:nvSpPr>
            <p:cNvPr id="40" name="Rounded Rectangle 39"/>
            <p:cNvSpPr/>
            <p:nvPr/>
          </p:nvSpPr>
          <p:spPr bwMode="auto">
            <a:xfrm>
              <a:off x="1786716" y="945167"/>
              <a:ext cx="5256785" cy="4031729"/>
            </a:xfrm>
            <a:prstGeom prst="roundRect">
              <a:avLst>
                <a:gd name="adj" fmla="val 4214"/>
              </a:avLst>
            </a:prstGeom>
            <a:solidFill>
              <a:schemeClr val="bg1"/>
            </a:solidFill>
            <a:ln w="19050">
              <a:solidFill>
                <a:schemeClr val="bg1">
                  <a:lumMod val="75000"/>
                </a:schemeClr>
              </a:solidFill>
              <a:round/>
              <a:headEnd/>
              <a:tailEnd/>
            </a:ln>
            <a:effectLst>
              <a:outerShdw blurRad="111125" dist="101600" dir="2700000" algn="tl" rotWithShape="0">
                <a:prstClr val="black">
                  <a:alpha val="40000"/>
                </a:prstClr>
              </a:outerShdw>
            </a:effectLst>
          </p:spPr>
          <p:txBody>
            <a:bodyPr wrap="none" lIns="0" tIns="0" rIns="0" bIns="0" rtlCol="0" anchor="ctr"/>
            <a:lstStyle/>
            <a:p>
              <a:pPr algn="ctr" fontAlgn="auto">
                <a:spcBef>
                  <a:spcPts val="0"/>
                </a:spcBef>
                <a:spcAft>
                  <a:spcPts val="0"/>
                </a:spcAft>
              </a:pPr>
              <a:endParaRPr lang="en-US" sz="1100" dirty="0" err="1" smtClean="0">
                <a:solidFill>
                  <a:srgbClr val="FFFFFF"/>
                </a:solidFill>
                <a:latin typeface="Arial"/>
                <a:ea typeface="ＭＳ Ｐゴシック"/>
                <a:cs typeface="+mn-cs"/>
              </a:endParaRPr>
            </a:p>
          </p:txBody>
        </p:sp>
        <p:pic>
          <p:nvPicPr>
            <p:cNvPr id="41" name="Picture 27" descr="ICON_Cloud_Q308"/>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4948365" y="1270579"/>
              <a:ext cx="1917941" cy="1246963"/>
            </a:xfrm>
            <a:prstGeom prst="rect">
              <a:avLst/>
            </a:prstGeom>
            <a:noFill/>
            <a:ln w="9525">
              <a:noFill/>
              <a:miter lim="800000"/>
              <a:headEnd/>
              <a:tailEnd/>
            </a:ln>
            <a:effectLst/>
          </p:spPr>
        </p:pic>
        <p:pic>
          <p:nvPicPr>
            <p:cNvPr id="42" name="Picture 27" descr="ICON_Cloud_Q308"/>
            <p:cNvPicPr>
              <a:picLocks noChangeAspect="1" noChangeArrowheads="1"/>
            </p:cNvPicPr>
            <p:nvPr/>
          </p:nvPicPr>
          <p:blipFill>
            <a:blip r:embed="rId3" cstate="print">
              <a:grayscl/>
            </a:blip>
            <a:srcRect/>
            <a:stretch>
              <a:fillRect/>
            </a:stretch>
          </p:blipFill>
          <p:spPr bwMode="auto">
            <a:xfrm>
              <a:off x="1924585" y="1270579"/>
              <a:ext cx="1917941" cy="1246963"/>
            </a:xfrm>
            <a:prstGeom prst="rect">
              <a:avLst/>
            </a:prstGeom>
            <a:noFill/>
            <a:ln w="9525">
              <a:noFill/>
              <a:miter lim="800000"/>
              <a:headEnd/>
              <a:tailEnd/>
            </a:ln>
            <a:effectLst/>
          </p:spPr>
        </p:pic>
        <p:pic>
          <p:nvPicPr>
            <p:cNvPr id="43" name="Picture 27" descr="ICON_Cloud_Q308"/>
            <p:cNvPicPr>
              <a:picLocks noChangeAspect="1" noChangeArrowheads="1"/>
            </p:cNvPicPr>
            <p:nvPr/>
          </p:nvPicPr>
          <p:blipFill>
            <a:blip r:embed="rId3"/>
            <a:srcRect/>
            <a:stretch>
              <a:fillRect/>
            </a:stretch>
          </p:blipFill>
          <p:spPr bwMode="auto">
            <a:xfrm>
              <a:off x="3168772" y="1525753"/>
              <a:ext cx="2530203" cy="1609902"/>
            </a:xfrm>
            <a:prstGeom prst="rect">
              <a:avLst/>
            </a:prstGeom>
            <a:noFill/>
            <a:ln w="9525">
              <a:noFill/>
              <a:miter lim="800000"/>
              <a:headEnd/>
              <a:tailEnd/>
            </a:ln>
          </p:spPr>
        </p:pic>
        <p:sp>
          <p:nvSpPr>
            <p:cNvPr id="44" name="Rounded Rectangle 43"/>
            <p:cNvSpPr/>
            <p:nvPr/>
          </p:nvSpPr>
          <p:spPr bwMode="auto">
            <a:xfrm>
              <a:off x="1877418" y="1055665"/>
              <a:ext cx="5038656" cy="518123"/>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defTabSz="457200" fontAlgn="auto">
                <a:spcBef>
                  <a:spcPts val="0"/>
                </a:spcBef>
                <a:spcAft>
                  <a:spcPts val="0"/>
                </a:spcAft>
              </a:pPr>
              <a:r>
                <a:rPr lang="en-US" sz="1000" dirty="0">
                  <a:solidFill>
                    <a:srgbClr val="FFFFFF"/>
                  </a:solidFill>
                  <a:latin typeface="Arial"/>
                  <a:ea typeface="ＭＳ Ｐゴシック"/>
                  <a:cs typeface="Arial"/>
                </a:rPr>
                <a:t>Any Application</a:t>
              </a:r>
            </a:p>
            <a:p>
              <a:pPr algn="ctr" defTabSz="457200" fontAlgn="auto">
                <a:spcBef>
                  <a:spcPts val="0"/>
                </a:spcBef>
                <a:spcAft>
                  <a:spcPts val="0"/>
                </a:spcAft>
              </a:pPr>
              <a:r>
                <a:rPr lang="en-US" sz="600" dirty="0">
                  <a:solidFill>
                    <a:srgbClr val="FFFFFF"/>
                  </a:solidFill>
                  <a:latin typeface="Arial"/>
                  <a:ea typeface="ＭＳ Ｐゴシック"/>
                  <a:cs typeface="Arial"/>
                </a:rPr>
                <a:t>(without modification)</a:t>
              </a:r>
            </a:p>
          </p:txBody>
        </p:sp>
        <p:sp>
          <p:nvSpPr>
            <p:cNvPr id="45" name="Rounded Rectangle 44"/>
            <p:cNvSpPr/>
            <p:nvPr/>
          </p:nvSpPr>
          <p:spPr bwMode="auto">
            <a:xfrm>
              <a:off x="1886840" y="1713115"/>
              <a:ext cx="5042257" cy="2485856"/>
            </a:xfrm>
            <a:prstGeom prst="roundRect">
              <a:avLst>
                <a:gd name="adj" fmla="val 8945"/>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t" anchorCtr="0"/>
            <a:lstStyle/>
            <a:p>
              <a:pPr algn="ctr" defTabSz="457200" fontAlgn="auto">
                <a:lnSpc>
                  <a:spcPct val="70000"/>
                </a:lnSpc>
                <a:spcBef>
                  <a:spcPts val="0"/>
                </a:spcBef>
                <a:spcAft>
                  <a:spcPts val="0"/>
                </a:spcAft>
                <a:defRPr/>
              </a:pPr>
              <a:r>
                <a:rPr lang="en-US" sz="1000" b="1" dirty="0" smtClean="0">
                  <a:solidFill>
                    <a:srgbClr val="FFFFFF"/>
                  </a:solidFill>
                  <a:latin typeface="Arial"/>
                  <a:ea typeface="ＭＳ Ｐゴシック"/>
                  <a:cs typeface="Arial"/>
                </a:rPr>
                <a:t>Virtual Networks</a:t>
              </a:r>
            </a:p>
          </p:txBody>
        </p:sp>
        <p:sp>
          <p:nvSpPr>
            <p:cNvPr id="46" name="Rounded Rectangle 45"/>
            <p:cNvSpPr/>
            <p:nvPr/>
          </p:nvSpPr>
          <p:spPr bwMode="auto">
            <a:xfrm>
              <a:off x="1989711" y="2491806"/>
              <a:ext cx="4836514" cy="1269858"/>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t"/>
            <a:lstStyle/>
            <a:p>
              <a:pPr algn="ctr" defTabSz="457200" fontAlgn="auto">
                <a:spcBef>
                  <a:spcPts val="0"/>
                </a:spcBef>
                <a:buClr>
                  <a:srgbClr val="000000"/>
                </a:buClr>
              </a:pPr>
              <a:r>
                <a:rPr lang="en-US" sz="1000" dirty="0">
                  <a:solidFill>
                    <a:srgbClr val="FFFFFF"/>
                  </a:solidFill>
                  <a:latin typeface="Arial"/>
                  <a:ea typeface="ＭＳ Ｐゴシック"/>
                </a:rPr>
                <a:t>VMware </a:t>
              </a:r>
              <a:r>
                <a:rPr lang="en-US" sz="1000" dirty="0" smtClean="0">
                  <a:solidFill>
                    <a:srgbClr val="FFFFFF"/>
                  </a:solidFill>
                  <a:latin typeface="Arial"/>
                  <a:ea typeface="ＭＳ Ｐゴシック"/>
                </a:rPr>
                <a:t>NSX</a:t>
              </a:r>
              <a:endParaRPr lang="en-US" sz="1000" dirty="0">
                <a:solidFill>
                  <a:srgbClr val="FFFFFF"/>
                </a:solidFill>
                <a:latin typeface="Arial"/>
                <a:ea typeface="ＭＳ Ｐゴシック"/>
              </a:endParaRPr>
            </a:p>
          </p:txBody>
        </p:sp>
        <p:sp>
          <p:nvSpPr>
            <p:cNvPr id="47" name="Rounded Rectangle 46"/>
            <p:cNvSpPr/>
            <p:nvPr/>
          </p:nvSpPr>
          <p:spPr bwMode="auto">
            <a:xfrm>
              <a:off x="2096809" y="3403842"/>
              <a:ext cx="2222696" cy="239804"/>
            </a:xfrm>
            <a:prstGeom prst="roundRect">
              <a:avLst/>
            </a:prstGeom>
            <a:gradFill>
              <a:gsLst>
                <a:gs pos="0">
                  <a:srgbClr val="61C0E0"/>
                </a:gs>
                <a:gs pos="100000">
                  <a:srgbClr val="ACE0F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defTabSz="457200" fontAlgn="auto">
                <a:spcBef>
                  <a:spcPts val="0"/>
                </a:spcBef>
              </a:pPr>
              <a:r>
                <a:rPr lang="en-US" sz="900" dirty="0" smtClean="0">
                  <a:solidFill>
                    <a:srgbClr val="0095D3">
                      <a:lumMod val="50000"/>
                    </a:srgbClr>
                  </a:solidFill>
                  <a:latin typeface="Arial"/>
                  <a:ea typeface="ＭＳ Ｐゴシック"/>
                </a:rPr>
                <a:t>Logical L2</a:t>
              </a:r>
              <a:endParaRPr lang="en-US" sz="900" dirty="0">
                <a:solidFill>
                  <a:srgbClr val="0095D3">
                    <a:lumMod val="50000"/>
                  </a:srgbClr>
                </a:solidFill>
                <a:latin typeface="Arial"/>
                <a:ea typeface="ＭＳ Ｐゴシック"/>
              </a:endParaRPr>
            </a:p>
          </p:txBody>
        </p:sp>
        <p:sp>
          <p:nvSpPr>
            <p:cNvPr id="48" name="Rounded Rectangle 47"/>
            <p:cNvSpPr/>
            <p:nvPr/>
          </p:nvSpPr>
          <p:spPr bwMode="auto">
            <a:xfrm>
              <a:off x="1877418" y="4353388"/>
              <a:ext cx="5038656" cy="471369"/>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defTabSz="457200" fontAlgn="auto">
                <a:spcBef>
                  <a:spcPts val="0"/>
                </a:spcBef>
                <a:spcAft>
                  <a:spcPts val="0"/>
                </a:spcAft>
              </a:pPr>
              <a:r>
                <a:rPr lang="en-US" sz="1000" dirty="0" smtClean="0">
                  <a:solidFill>
                    <a:srgbClr val="FFFFFF"/>
                  </a:solidFill>
                  <a:latin typeface="Arial"/>
                  <a:ea typeface="ＭＳ Ｐゴシック"/>
                  <a:cs typeface="Arial"/>
                </a:rPr>
                <a:t>Any Network Hardware</a:t>
              </a:r>
              <a:endParaRPr lang="en-US" sz="1000" dirty="0">
                <a:solidFill>
                  <a:srgbClr val="FFFFFF"/>
                </a:solidFill>
                <a:latin typeface="Arial"/>
                <a:ea typeface="ＭＳ Ｐゴシック"/>
                <a:cs typeface="Arial"/>
              </a:endParaRPr>
            </a:p>
          </p:txBody>
        </p:sp>
        <p:sp>
          <p:nvSpPr>
            <p:cNvPr id="49" name="Rounded Rectangle 48"/>
            <p:cNvSpPr/>
            <p:nvPr/>
          </p:nvSpPr>
          <p:spPr bwMode="auto">
            <a:xfrm>
              <a:off x="2777010" y="2126632"/>
              <a:ext cx="3270074" cy="271399"/>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lIns="0" tIns="0" rIns="0" bIns="0" anchor="t"/>
            <a:lstStyle/>
            <a:p>
              <a:pPr algn="ctr" defTabSz="457200" fontAlgn="auto">
                <a:spcBef>
                  <a:spcPts val="0"/>
                </a:spcBef>
                <a:spcAft>
                  <a:spcPts val="0"/>
                </a:spcAft>
              </a:pPr>
              <a:r>
                <a:rPr lang="en-US" sz="1000" dirty="0" smtClean="0">
                  <a:solidFill>
                    <a:srgbClr val="FFFFFF"/>
                  </a:solidFill>
                  <a:latin typeface="Arial"/>
                  <a:ea typeface="ＭＳ Ｐゴシック"/>
                  <a:cs typeface="Arial"/>
                </a:rPr>
                <a:t>Any Cloud Management Platform</a:t>
              </a:r>
              <a:endParaRPr lang="en-US" sz="1000" dirty="0">
                <a:solidFill>
                  <a:srgbClr val="FFFFFF"/>
                </a:solidFill>
                <a:latin typeface="Arial"/>
                <a:ea typeface="ＭＳ Ｐゴシック"/>
                <a:cs typeface="Arial"/>
              </a:endParaRPr>
            </a:p>
          </p:txBody>
        </p:sp>
        <p:sp>
          <p:nvSpPr>
            <p:cNvPr id="50" name="Rounded Rectangle 49"/>
            <p:cNvSpPr/>
            <p:nvPr/>
          </p:nvSpPr>
          <p:spPr bwMode="auto">
            <a:xfrm>
              <a:off x="2103984" y="2837512"/>
              <a:ext cx="1476745" cy="465384"/>
            </a:xfrm>
            <a:prstGeom prst="roundRect">
              <a:avLst/>
            </a:prstGeom>
            <a:gradFill>
              <a:gsLst>
                <a:gs pos="0">
                  <a:srgbClr val="61C0E0"/>
                </a:gs>
                <a:gs pos="100000">
                  <a:srgbClr val="ACE0F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defTabSz="457200" fontAlgn="auto">
                <a:spcBef>
                  <a:spcPts val="0"/>
                </a:spcBef>
              </a:pPr>
              <a:r>
                <a:rPr lang="en-US" sz="900" dirty="0" smtClean="0">
                  <a:solidFill>
                    <a:srgbClr val="0095D3">
                      <a:lumMod val="50000"/>
                    </a:srgbClr>
                  </a:solidFill>
                  <a:latin typeface="Arial"/>
                  <a:ea typeface="ＭＳ Ｐゴシック"/>
                </a:rPr>
                <a:t>Logical</a:t>
              </a:r>
              <a:br>
                <a:rPr lang="en-US" sz="900" dirty="0" smtClean="0">
                  <a:solidFill>
                    <a:srgbClr val="0095D3">
                      <a:lumMod val="50000"/>
                    </a:srgbClr>
                  </a:solidFill>
                  <a:latin typeface="Arial"/>
                  <a:ea typeface="ＭＳ Ｐゴシック"/>
                </a:rPr>
              </a:br>
              <a:r>
                <a:rPr lang="en-US" sz="900" dirty="0" smtClean="0">
                  <a:solidFill>
                    <a:srgbClr val="0095D3">
                      <a:lumMod val="50000"/>
                    </a:srgbClr>
                  </a:solidFill>
                  <a:latin typeface="Arial"/>
                  <a:ea typeface="ＭＳ Ｐゴシック"/>
                </a:rPr>
                <a:t>Firewall</a:t>
              </a:r>
              <a:endParaRPr lang="en-US" sz="900" dirty="0">
                <a:solidFill>
                  <a:srgbClr val="0095D3">
                    <a:lumMod val="50000"/>
                  </a:srgbClr>
                </a:solidFill>
                <a:latin typeface="Arial"/>
                <a:ea typeface="ＭＳ Ｐゴシック"/>
              </a:endParaRPr>
            </a:p>
          </p:txBody>
        </p:sp>
        <p:sp>
          <p:nvSpPr>
            <p:cNvPr id="51" name="Rounded Rectangle 50"/>
            <p:cNvSpPr/>
            <p:nvPr/>
          </p:nvSpPr>
          <p:spPr bwMode="auto">
            <a:xfrm>
              <a:off x="3608050" y="2844896"/>
              <a:ext cx="1472482" cy="450615"/>
            </a:xfrm>
            <a:prstGeom prst="roundRect">
              <a:avLst/>
            </a:prstGeom>
            <a:gradFill>
              <a:gsLst>
                <a:gs pos="0">
                  <a:srgbClr val="61C0E0"/>
                </a:gs>
                <a:gs pos="100000">
                  <a:srgbClr val="ACE0F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defTabSz="457200" fontAlgn="auto">
                <a:spcBef>
                  <a:spcPts val="0"/>
                </a:spcBef>
              </a:pPr>
              <a:r>
                <a:rPr lang="en-US" sz="900" dirty="0" smtClean="0">
                  <a:solidFill>
                    <a:srgbClr val="0095D3">
                      <a:lumMod val="50000"/>
                    </a:srgbClr>
                  </a:solidFill>
                  <a:latin typeface="Arial"/>
                  <a:ea typeface="ＭＳ Ｐゴシック"/>
                </a:rPr>
                <a:t>Logical</a:t>
              </a:r>
            </a:p>
            <a:p>
              <a:pPr algn="ctr" defTabSz="457200" fontAlgn="auto">
                <a:spcBef>
                  <a:spcPts val="0"/>
                </a:spcBef>
              </a:pPr>
              <a:r>
                <a:rPr lang="en-US" sz="900" dirty="0" smtClean="0">
                  <a:solidFill>
                    <a:srgbClr val="0095D3">
                      <a:lumMod val="50000"/>
                    </a:srgbClr>
                  </a:solidFill>
                  <a:latin typeface="Arial"/>
                  <a:ea typeface="ＭＳ Ｐゴシック"/>
                </a:rPr>
                <a:t>Load </a:t>
              </a:r>
              <a:r>
                <a:rPr lang="en-US" sz="900" dirty="0">
                  <a:solidFill>
                    <a:srgbClr val="0095D3">
                      <a:lumMod val="50000"/>
                    </a:srgbClr>
                  </a:solidFill>
                  <a:latin typeface="Arial"/>
                  <a:ea typeface="ＭＳ Ｐゴシック"/>
                </a:rPr>
                <a:t>Balancer</a:t>
              </a:r>
            </a:p>
          </p:txBody>
        </p:sp>
        <p:sp>
          <p:nvSpPr>
            <p:cNvPr id="52" name="Rounded Rectangle 51"/>
            <p:cNvSpPr/>
            <p:nvPr/>
          </p:nvSpPr>
          <p:spPr bwMode="auto">
            <a:xfrm>
              <a:off x="4427485" y="3401063"/>
              <a:ext cx="2217325" cy="245361"/>
            </a:xfrm>
            <a:prstGeom prst="roundRect">
              <a:avLst/>
            </a:prstGeom>
            <a:gradFill>
              <a:gsLst>
                <a:gs pos="0">
                  <a:srgbClr val="61C0E0"/>
                </a:gs>
                <a:gs pos="100000">
                  <a:srgbClr val="ACE0F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defTabSz="457200" fontAlgn="auto">
                <a:spcBef>
                  <a:spcPts val="0"/>
                </a:spcBef>
              </a:pPr>
              <a:r>
                <a:rPr lang="en-US" sz="900" dirty="0" smtClean="0">
                  <a:solidFill>
                    <a:srgbClr val="0095D3">
                      <a:lumMod val="50000"/>
                    </a:srgbClr>
                  </a:solidFill>
                  <a:latin typeface="Arial"/>
                  <a:ea typeface="ＭＳ Ｐゴシック"/>
                </a:rPr>
                <a:t>Logical </a:t>
              </a:r>
              <a:r>
                <a:rPr lang="en-US" sz="900" dirty="0">
                  <a:solidFill>
                    <a:srgbClr val="0095D3">
                      <a:lumMod val="50000"/>
                    </a:srgbClr>
                  </a:solidFill>
                  <a:latin typeface="Arial"/>
                  <a:ea typeface="ＭＳ Ｐゴシック"/>
                </a:rPr>
                <a:t>L3</a:t>
              </a:r>
            </a:p>
          </p:txBody>
        </p:sp>
        <p:sp>
          <p:nvSpPr>
            <p:cNvPr id="53" name="Rounded Rectangle 52"/>
            <p:cNvSpPr/>
            <p:nvPr/>
          </p:nvSpPr>
          <p:spPr bwMode="auto">
            <a:xfrm>
              <a:off x="5144287" y="2837512"/>
              <a:ext cx="1476745" cy="465384"/>
            </a:xfrm>
            <a:prstGeom prst="roundRect">
              <a:avLst/>
            </a:prstGeom>
            <a:gradFill>
              <a:gsLst>
                <a:gs pos="0">
                  <a:srgbClr val="61C0E0"/>
                </a:gs>
                <a:gs pos="100000">
                  <a:srgbClr val="ACE0F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defTabSz="457200" fontAlgn="auto">
                <a:spcBef>
                  <a:spcPts val="0"/>
                </a:spcBef>
              </a:pPr>
              <a:r>
                <a:rPr lang="en-US" sz="900" dirty="0" smtClean="0">
                  <a:solidFill>
                    <a:srgbClr val="0095D3">
                      <a:lumMod val="50000"/>
                    </a:srgbClr>
                  </a:solidFill>
                  <a:latin typeface="Arial"/>
                  <a:ea typeface="ＭＳ Ｐゴシック"/>
                </a:rPr>
                <a:t>Logical</a:t>
              </a:r>
            </a:p>
            <a:p>
              <a:pPr algn="ctr" defTabSz="457200" fontAlgn="auto">
                <a:spcBef>
                  <a:spcPts val="0"/>
                </a:spcBef>
              </a:pPr>
              <a:r>
                <a:rPr lang="en-US" sz="900" dirty="0" smtClean="0">
                  <a:solidFill>
                    <a:srgbClr val="0095D3">
                      <a:lumMod val="50000"/>
                    </a:srgbClr>
                  </a:solidFill>
                  <a:latin typeface="Arial"/>
                  <a:ea typeface="ＭＳ Ｐゴシック"/>
                </a:rPr>
                <a:t>VPN</a:t>
              </a:r>
              <a:endParaRPr lang="en-US" sz="900" dirty="0">
                <a:solidFill>
                  <a:srgbClr val="0095D3">
                    <a:lumMod val="50000"/>
                  </a:srgbClr>
                </a:solidFill>
                <a:latin typeface="Arial"/>
                <a:ea typeface="ＭＳ Ｐゴシック"/>
              </a:endParaRPr>
            </a:p>
          </p:txBody>
        </p:sp>
        <p:sp>
          <p:nvSpPr>
            <p:cNvPr id="54" name="Rounded Rectangle 53"/>
            <p:cNvSpPr/>
            <p:nvPr/>
          </p:nvSpPr>
          <p:spPr bwMode="auto">
            <a:xfrm>
              <a:off x="2796514" y="3844465"/>
              <a:ext cx="3270074" cy="271399"/>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lIns="0" tIns="0" rIns="0" bIns="0" anchor="t"/>
            <a:lstStyle/>
            <a:p>
              <a:pPr algn="ctr" defTabSz="457200" fontAlgn="auto">
                <a:spcBef>
                  <a:spcPts val="0"/>
                </a:spcBef>
                <a:spcAft>
                  <a:spcPts val="0"/>
                </a:spcAft>
              </a:pPr>
              <a:r>
                <a:rPr lang="en-US" sz="1000" dirty="0" smtClean="0">
                  <a:solidFill>
                    <a:srgbClr val="FFFFFF"/>
                  </a:solidFill>
                  <a:latin typeface="Arial"/>
                  <a:ea typeface="ＭＳ Ｐゴシック"/>
                  <a:cs typeface="Arial"/>
                </a:rPr>
                <a:t>Any Hypervisor</a:t>
              </a:r>
              <a:endParaRPr lang="en-US" sz="1000" dirty="0">
                <a:solidFill>
                  <a:srgbClr val="FFFFFF"/>
                </a:solidFill>
                <a:latin typeface="Arial"/>
                <a:ea typeface="ＭＳ Ｐゴシック"/>
                <a:cs typeface="Arial"/>
              </a:endParaRPr>
            </a:p>
          </p:txBody>
        </p:sp>
      </p:grpSp>
      <p:sp>
        <p:nvSpPr>
          <p:cNvPr id="3" name="Rectangle 2"/>
          <p:cNvSpPr/>
          <p:nvPr/>
        </p:nvSpPr>
        <p:spPr>
          <a:xfrm>
            <a:off x="4689347" y="1079242"/>
            <a:ext cx="4201923" cy="5016758"/>
          </a:xfrm>
          <a:prstGeom prst="rect">
            <a:avLst/>
          </a:prstGeom>
        </p:spPr>
        <p:txBody>
          <a:bodyPr wrap="square">
            <a:spAutoFit/>
          </a:bodyPr>
          <a:lstStyle/>
          <a:p>
            <a:pPr defTabSz="457200" fontAlgn="auto">
              <a:spcBef>
                <a:spcPts val="0"/>
              </a:spcBef>
              <a:spcAft>
                <a:spcPts val="0"/>
              </a:spcAft>
            </a:pPr>
            <a:r>
              <a:rPr lang="en-US" sz="1600" b="1" dirty="0">
                <a:solidFill>
                  <a:srgbClr val="333333"/>
                </a:solidFill>
                <a:latin typeface="Arial"/>
                <a:ea typeface="ＭＳ Ｐゴシック"/>
                <a:cs typeface="+mn-cs"/>
              </a:rPr>
              <a:t>Logical </a:t>
            </a:r>
            <a:r>
              <a:rPr lang="en-US" sz="1600" b="1" dirty="0" smtClean="0">
                <a:solidFill>
                  <a:srgbClr val="333333"/>
                </a:solidFill>
                <a:latin typeface="Arial"/>
                <a:ea typeface="ＭＳ Ｐゴシック"/>
                <a:cs typeface="+mn-cs"/>
              </a:rPr>
              <a:t>Switching – </a:t>
            </a:r>
            <a:r>
              <a:rPr lang="en-US" sz="1600" dirty="0">
                <a:solidFill>
                  <a:srgbClr val="333333"/>
                </a:solidFill>
                <a:latin typeface="Arial"/>
                <a:ea typeface="ＭＳ Ｐゴシック"/>
                <a:cs typeface="+mn-cs"/>
              </a:rPr>
              <a:t>Layer 2 over Layer 3, decoupled from the physical network</a:t>
            </a:r>
          </a:p>
          <a:p>
            <a:pPr defTabSz="457200" fontAlgn="auto">
              <a:spcBef>
                <a:spcPts val="0"/>
              </a:spcBef>
              <a:spcAft>
                <a:spcPts val="0"/>
              </a:spcAft>
            </a:pPr>
            <a:endParaRPr lang="en-US" sz="1600" dirty="0">
              <a:solidFill>
                <a:srgbClr val="333333"/>
              </a:solidFill>
              <a:latin typeface="Arial"/>
              <a:ea typeface="ＭＳ Ｐゴシック"/>
              <a:cs typeface="+mn-cs"/>
            </a:endParaRPr>
          </a:p>
          <a:p>
            <a:pPr defTabSz="457200" fontAlgn="auto">
              <a:spcBef>
                <a:spcPts val="0"/>
              </a:spcBef>
              <a:spcAft>
                <a:spcPts val="0"/>
              </a:spcAft>
            </a:pPr>
            <a:r>
              <a:rPr lang="en-US" sz="1600" b="1" dirty="0">
                <a:solidFill>
                  <a:srgbClr val="333333"/>
                </a:solidFill>
                <a:latin typeface="Arial"/>
                <a:ea typeface="ＭＳ Ｐゴシック"/>
                <a:cs typeface="+mn-cs"/>
              </a:rPr>
              <a:t>Logical </a:t>
            </a:r>
            <a:r>
              <a:rPr lang="en-US" sz="1600" b="1" dirty="0" smtClean="0">
                <a:solidFill>
                  <a:srgbClr val="333333"/>
                </a:solidFill>
                <a:latin typeface="Arial"/>
                <a:ea typeface="ＭＳ Ｐゴシック"/>
                <a:cs typeface="+mn-cs"/>
              </a:rPr>
              <a:t>Routing – </a:t>
            </a:r>
            <a:r>
              <a:rPr lang="en-US" sz="1600" dirty="0">
                <a:solidFill>
                  <a:srgbClr val="333333"/>
                </a:solidFill>
                <a:latin typeface="Arial"/>
                <a:ea typeface="ＭＳ Ｐゴシック"/>
                <a:cs typeface="+mn-cs"/>
              </a:rPr>
              <a:t>Routing between virtual networks without exiting the software container</a:t>
            </a:r>
          </a:p>
          <a:p>
            <a:pPr defTabSz="457200" fontAlgn="auto">
              <a:spcBef>
                <a:spcPts val="0"/>
              </a:spcBef>
              <a:spcAft>
                <a:spcPts val="0"/>
              </a:spcAft>
            </a:pPr>
            <a:endParaRPr lang="en-US" sz="1600" dirty="0">
              <a:solidFill>
                <a:srgbClr val="333333"/>
              </a:solidFill>
              <a:latin typeface="Arial"/>
              <a:ea typeface="ＭＳ Ｐゴシック"/>
              <a:cs typeface="+mn-cs"/>
            </a:endParaRPr>
          </a:p>
          <a:p>
            <a:pPr defTabSz="457200" fontAlgn="auto">
              <a:spcBef>
                <a:spcPts val="0"/>
              </a:spcBef>
              <a:spcAft>
                <a:spcPts val="0"/>
              </a:spcAft>
            </a:pPr>
            <a:r>
              <a:rPr lang="en-US" sz="1600" b="1" dirty="0">
                <a:solidFill>
                  <a:srgbClr val="333333"/>
                </a:solidFill>
                <a:latin typeface="Arial"/>
                <a:ea typeface="ＭＳ Ｐゴシック"/>
                <a:cs typeface="+mn-cs"/>
              </a:rPr>
              <a:t>Logical Firewall – </a:t>
            </a:r>
            <a:r>
              <a:rPr lang="en-US" sz="1600" dirty="0">
                <a:solidFill>
                  <a:srgbClr val="333333"/>
                </a:solidFill>
                <a:latin typeface="Arial"/>
                <a:ea typeface="ＭＳ Ｐゴシック"/>
                <a:cs typeface="+mn-cs"/>
              </a:rPr>
              <a:t>Distributed Firewall, Kernel Integrated, </a:t>
            </a:r>
            <a:r>
              <a:rPr lang="en-US" sz="1600" dirty="0" smtClean="0">
                <a:solidFill>
                  <a:srgbClr val="333333"/>
                </a:solidFill>
                <a:latin typeface="Arial"/>
                <a:ea typeface="ＭＳ Ｐゴシック"/>
                <a:cs typeface="+mn-cs"/>
              </a:rPr>
              <a:t>High </a:t>
            </a:r>
            <a:r>
              <a:rPr lang="en-US" sz="1600" dirty="0">
                <a:solidFill>
                  <a:srgbClr val="333333"/>
                </a:solidFill>
                <a:latin typeface="Arial"/>
                <a:ea typeface="ＭＳ Ｐゴシック"/>
                <a:cs typeface="+mn-cs"/>
              </a:rPr>
              <a:t>Performance</a:t>
            </a:r>
          </a:p>
          <a:p>
            <a:pPr defTabSz="457200" fontAlgn="auto">
              <a:spcBef>
                <a:spcPts val="0"/>
              </a:spcBef>
              <a:spcAft>
                <a:spcPts val="0"/>
              </a:spcAft>
            </a:pPr>
            <a:endParaRPr lang="en-US" sz="1600" dirty="0">
              <a:solidFill>
                <a:srgbClr val="333333"/>
              </a:solidFill>
              <a:latin typeface="Arial"/>
              <a:ea typeface="ＭＳ Ｐゴシック"/>
              <a:cs typeface="+mn-cs"/>
            </a:endParaRPr>
          </a:p>
          <a:p>
            <a:pPr defTabSz="457200" fontAlgn="auto">
              <a:spcBef>
                <a:spcPts val="0"/>
              </a:spcBef>
              <a:spcAft>
                <a:spcPts val="0"/>
              </a:spcAft>
            </a:pPr>
            <a:r>
              <a:rPr lang="en-US" sz="1600" b="1" dirty="0">
                <a:solidFill>
                  <a:srgbClr val="333333"/>
                </a:solidFill>
                <a:latin typeface="Arial"/>
                <a:ea typeface="ＭＳ Ｐゴシック"/>
                <a:cs typeface="+mn-cs"/>
              </a:rPr>
              <a:t>Logical Load Balancer – </a:t>
            </a:r>
            <a:r>
              <a:rPr lang="en-US" sz="1600" dirty="0">
                <a:solidFill>
                  <a:srgbClr val="333333"/>
                </a:solidFill>
                <a:latin typeface="Arial"/>
                <a:ea typeface="ＭＳ Ｐゴシック"/>
                <a:cs typeface="+mn-cs"/>
              </a:rPr>
              <a:t>Application Load Balancing in software</a:t>
            </a:r>
          </a:p>
          <a:p>
            <a:pPr defTabSz="457200" fontAlgn="auto">
              <a:spcBef>
                <a:spcPts val="0"/>
              </a:spcBef>
              <a:spcAft>
                <a:spcPts val="0"/>
              </a:spcAft>
            </a:pPr>
            <a:endParaRPr lang="en-US" sz="1600" dirty="0">
              <a:solidFill>
                <a:srgbClr val="333333"/>
              </a:solidFill>
              <a:latin typeface="Arial"/>
              <a:ea typeface="ＭＳ Ｐゴシック"/>
              <a:cs typeface="+mn-cs"/>
            </a:endParaRPr>
          </a:p>
          <a:p>
            <a:pPr defTabSz="457200" fontAlgn="auto">
              <a:spcBef>
                <a:spcPts val="0"/>
              </a:spcBef>
              <a:spcAft>
                <a:spcPts val="0"/>
              </a:spcAft>
            </a:pPr>
            <a:r>
              <a:rPr lang="en-US" sz="1600" b="1" dirty="0">
                <a:solidFill>
                  <a:srgbClr val="333333"/>
                </a:solidFill>
                <a:latin typeface="Arial"/>
                <a:ea typeface="ＭＳ Ｐゴシック"/>
                <a:cs typeface="+mn-cs"/>
              </a:rPr>
              <a:t>Logical VPN – </a:t>
            </a:r>
            <a:r>
              <a:rPr lang="en-US" sz="1600" dirty="0">
                <a:solidFill>
                  <a:srgbClr val="333333"/>
                </a:solidFill>
                <a:latin typeface="Arial"/>
                <a:ea typeface="ＭＳ Ｐゴシック"/>
                <a:cs typeface="+mn-cs"/>
              </a:rPr>
              <a:t>Site-to-Site &amp; Remote Access VPN in software</a:t>
            </a:r>
          </a:p>
          <a:p>
            <a:pPr defTabSz="457200" fontAlgn="auto">
              <a:spcBef>
                <a:spcPts val="0"/>
              </a:spcBef>
              <a:spcAft>
                <a:spcPts val="0"/>
              </a:spcAft>
            </a:pPr>
            <a:endParaRPr lang="en-US" sz="1600" dirty="0">
              <a:solidFill>
                <a:srgbClr val="333333"/>
              </a:solidFill>
              <a:latin typeface="Arial"/>
              <a:ea typeface="ＭＳ Ｐゴシック"/>
              <a:cs typeface="+mn-cs"/>
            </a:endParaRPr>
          </a:p>
          <a:p>
            <a:pPr defTabSz="457200" fontAlgn="auto">
              <a:spcBef>
                <a:spcPts val="0"/>
              </a:spcBef>
              <a:spcAft>
                <a:spcPts val="0"/>
              </a:spcAft>
            </a:pPr>
            <a:r>
              <a:rPr lang="en-US" sz="1600" b="1" dirty="0">
                <a:solidFill>
                  <a:srgbClr val="333333"/>
                </a:solidFill>
                <a:latin typeface="Arial"/>
                <a:ea typeface="ＭＳ Ｐゴシック"/>
                <a:cs typeface="+mn-cs"/>
              </a:rPr>
              <a:t>NSX API – </a:t>
            </a:r>
            <a:r>
              <a:rPr lang="en-US" sz="1600" dirty="0" err="1">
                <a:solidFill>
                  <a:srgbClr val="333333"/>
                </a:solidFill>
                <a:latin typeface="Arial"/>
                <a:ea typeface="ＭＳ Ｐゴシック"/>
                <a:cs typeface="+mn-cs"/>
              </a:rPr>
              <a:t>RESTful</a:t>
            </a:r>
            <a:r>
              <a:rPr lang="en-US" sz="1600" dirty="0">
                <a:solidFill>
                  <a:srgbClr val="333333"/>
                </a:solidFill>
                <a:latin typeface="Arial"/>
                <a:ea typeface="ＭＳ Ｐゴシック"/>
                <a:cs typeface="+mn-cs"/>
              </a:rPr>
              <a:t> API for integration into any Cloud Management Platform</a:t>
            </a:r>
          </a:p>
          <a:p>
            <a:pPr defTabSz="457200" fontAlgn="auto">
              <a:spcBef>
                <a:spcPts val="0"/>
              </a:spcBef>
              <a:spcAft>
                <a:spcPts val="0"/>
              </a:spcAft>
            </a:pPr>
            <a:endParaRPr lang="en-US" sz="1600" dirty="0">
              <a:solidFill>
                <a:srgbClr val="333333"/>
              </a:solidFill>
              <a:latin typeface="Arial"/>
              <a:ea typeface="ＭＳ Ｐゴシック"/>
              <a:cs typeface="+mn-cs"/>
            </a:endParaRPr>
          </a:p>
          <a:p>
            <a:pPr defTabSz="457200" fontAlgn="auto">
              <a:spcBef>
                <a:spcPts val="0"/>
              </a:spcBef>
              <a:spcAft>
                <a:spcPts val="0"/>
              </a:spcAft>
            </a:pPr>
            <a:r>
              <a:rPr lang="en-US" sz="1600" b="1" dirty="0">
                <a:solidFill>
                  <a:srgbClr val="333333"/>
                </a:solidFill>
                <a:latin typeface="Arial"/>
                <a:ea typeface="ＭＳ Ｐゴシック"/>
                <a:cs typeface="+mn-cs"/>
              </a:rPr>
              <a:t>Partner Eco-System</a:t>
            </a:r>
          </a:p>
        </p:txBody>
      </p:sp>
      <p:sp>
        <p:nvSpPr>
          <p:cNvPr id="4" name="Slide Number Placeholder 3"/>
          <p:cNvSpPr>
            <a:spLocks noGrp="1"/>
          </p:cNvSpPr>
          <p:nvPr>
            <p:ph type="sldNum" sz="quarter" idx="12"/>
          </p:nvPr>
        </p:nvSpPr>
        <p:spPr/>
        <p:txBody>
          <a:bodyPr/>
          <a:lstStyle/>
          <a:p>
            <a:fld id="{6EA6D8CF-3CDE-4807-BCD2-C9F2B831AAA5}" type="slidenum">
              <a:rPr lang="en-US" smtClean="0"/>
              <a:t>13</a:t>
            </a:fld>
            <a:endParaRPr lang="en-US"/>
          </a:p>
        </p:txBody>
      </p:sp>
    </p:spTree>
    <p:extLst>
      <p:ext uri="{BB962C8B-B14F-4D97-AF65-F5344CB8AC3E}">
        <p14:creationId xmlns:p14="http://schemas.microsoft.com/office/powerpoint/2010/main" val="383405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362200"/>
            <a:ext cx="4267200" cy="3581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6" name="Title 5"/>
          <p:cNvSpPr>
            <a:spLocks noGrp="1"/>
          </p:cNvSpPr>
          <p:nvPr>
            <p:ph type="title"/>
          </p:nvPr>
        </p:nvSpPr>
        <p:spPr>
          <a:xfrm>
            <a:off x="304800" y="228600"/>
            <a:ext cx="8534400" cy="812800"/>
          </a:xfrm>
        </p:spPr>
        <p:txBody>
          <a:bodyPr vert="horz" lIns="0" tIns="0" rIns="0" bIns="0" rtlCol="0" anchor="t">
            <a:noAutofit/>
          </a:bodyPr>
          <a:lstStyle/>
          <a:p>
            <a:r>
              <a:rPr lang="zh-TW" altLang="en-US" dirty="0" smtClean="0"/>
              <a:t>網路虛擬化方案，直接在伺服器主機，每組虛擬機器前均提供安全防護</a:t>
            </a:r>
            <a:endParaRPr lang="en-US" dirty="0"/>
          </a:p>
        </p:txBody>
      </p:sp>
      <p:sp>
        <p:nvSpPr>
          <p:cNvPr id="57" name="TextBox 56"/>
          <p:cNvSpPr txBox="1"/>
          <p:nvPr/>
        </p:nvSpPr>
        <p:spPr>
          <a:xfrm rot="5400000">
            <a:off x="607246" y="2454467"/>
            <a:ext cx="3384755" cy="3477952"/>
          </a:xfrm>
          <a:prstGeom prst="rect">
            <a:avLst/>
          </a:prstGeom>
          <a:noFill/>
        </p:spPr>
        <p:txBody>
          <a:bodyPr wrap="none" lIns="0" tIns="0" rIns="0" bIns="0" rtlCol="0">
            <a:prstTxWarp prst="textArchUp">
              <a:avLst>
                <a:gd name="adj" fmla="val 14189522"/>
              </a:avLst>
            </a:prstTxWarp>
            <a:noAutofit/>
          </a:bodyPr>
          <a:lstStyle/>
          <a:p>
            <a:pPr defTabSz="914400">
              <a:lnSpc>
                <a:spcPct val="90000"/>
              </a:lnSpc>
            </a:pPr>
            <a:r>
              <a:rPr lang="en-US" sz="1600" dirty="0" smtClean="0">
                <a:solidFill>
                  <a:srgbClr val="717074"/>
                </a:solidFill>
                <a:latin typeface="Arial"/>
              </a:rPr>
              <a:t>Data Center Perimeter</a:t>
            </a:r>
          </a:p>
        </p:txBody>
      </p:sp>
      <p:sp>
        <p:nvSpPr>
          <p:cNvPr id="58" name="Oval 57"/>
          <p:cNvSpPr/>
          <p:nvPr/>
        </p:nvSpPr>
        <p:spPr>
          <a:xfrm>
            <a:off x="722287" y="2637503"/>
            <a:ext cx="3198869" cy="3119284"/>
          </a:xfrm>
          <a:prstGeom prst="ellipse">
            <a:avLst/>
          </a:prstGeom>
          <a:ln w="76200"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smtClean="0">
              <a:solidFill>
                <a:srgbClr val="717074"/>
              </a:solidFill>
              <a:latin typeface="Arial"/>
            </a:endParaRPr>
          </a:p>
        </p:txBody>
      </p:sp>
      <p:pic>
        <p:nvPicPr>
          <p:cNvPr id="59" name="Picture 58" descr="ICON_Cloud_Q308"/>
          <p:cNvPicPr>
            <a:picLocks noChangeAspect="1" noChangeArrowheads="1"/>
          </p:cNvPicPr>
          <p:nvPr/>
        </p:nvPicPr>
        <p:blipFill>
          <a:blip r:embed="rId3" cstate="print">
            <a:grayscl/>
          </a:blip>
          <a:srcRect/>
          <a:stretch>
            <a:fillRect/>
          </a:stretch>
        </p:blipFill>
        <p:spPr bwMode="auto">
          <a:xfrm>
            <a:off x="313921" y="2438400"/>
            <a:ext cx="893497" cy="566461"/>
          </a:xfrm>
          <a:prstGeom prst="rect">
            <a:avLst/>
          </a:prstGeom>
          <a:noFill/>
          <a:ln w="9525">
            <a:noFill/>
            <a:miter lim="800000"/>
            <a:headEnd/>
            <a:tailEnd/>
          </a:ln>
          <a:effectLst/>
        </p:spPr>
      </p:pic>
      <p:sp>
        <p:nvSpPr>
          <p:cNvPr id="60" name="TextBox 59"/>
          <p:cNvSpPr txBox="1"/>
          <p:nvPr/>
        </p:nvSpPr>
        <p:spPr>
          <a:xfrm>
            <a:off x="479683" y="2622128"/>
            <a:ext cx="631055" cy="241257"/>
          </a:xfrm>
          <a:prstGeom prst="rect">
            <a:avLst/>
          </a:prstGeom>
          <a:noFill/>
        </p:spPr>
        <p:txBody>
          <a:bodyPr wrap="none" rtlCol="0">
            <a:spAutoFit/>
          </a:bodyPr>
          <a:lstStyle/>
          <a:p>
            <a:pPr defTabSz="502280" fontAlgn="base">
              <a:spcBef>
                <a:spcPct val="0"/>
              </a:spcBef>
              <a:spcAft>
                <a:spcPct val="40000"/>
              </a:spcAft>
            </a:pPr>
            <a:r>
              <a:rPr lang="en-US" sz="1200" dirty="0">
                <a:solidFill>
                  <a:srgbClr val="FFFFFF">
                    <a:lumMod val="50000"/>
                  </a:srgbClr>
                </a:solidFill>
                <a:latin typeface="Arial"/>
                <a:ea typeface="ＭＳ Ｐゴシック"/>
                <a:cs typeface="ヒラギノ角ゴ ProN W3" charset="-128"/>
                <a:sym typeface="Gill Sans" charset="0"/>
              </a:rPr>
              <a:t>Internet</a:t>
            </a:r>
          </a:p>
        </p:txBody>
      </p:sp>
      <p:pic>
        <p:nvPicPr>
          <p:cNvPr id="61" name="Picture 60" descr="firew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470" y="2703871"/>
            <a:ext cx="816732" cy="796413"/>
          </a:xfrm>
          <a:prstGeom prst="rect">
            <a:avLst/>
          </a:prstGeom>
        </p:spPr>
      </p:pic>
      <p:pic>
        <p:nvPicPr>
          <p:cNvPr id="80" name="Picture 79" descr="firew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287" y="2770239"/>
            <a:ext cx="816732" cy="796413"/>
          </a:xfrm>
          <a:prstGeom prst="rect">
            <a:avLst/>
          </a:prstGeom>
        </p:spPr>
      </p:pic>
      <p:sp>
        <p:nvSpPr>
          <p:cNvPr id="99" name="Slide Number Placeholder 3"/>
          <p:cNvSpPr>
            <a:spLocks noGrp="1"/>
          </p:cNvSpPr>
          <p:nvPr>
            <p:ph type="sldNum" sz="quarter" idx="12"/>
          </p:nvPr>
        </p:nvSpPr>
        <p:spPr>
          <a:xfrm>
            <a:off x="8700260" y="6464301"/>
            <a:ext cx="338138" cy="149224"/>
          </a:xfrm>
        </p:spPr>
        <p:txBody>
          <a:bodyPr/>
          <a:lstStyle/>
          <a:p>
            <a:fld id="{6EA6D8CF-3CDE-4807-BCD2-C9F2B831AAA5}" type="slidenum">
              <a:rPr lang="en-US" smtClean="0"/>
              <a:pPr/>
              <a:t>14</a:t>
            </a:fld>
            <a:endParaRPr lang="en-US" dirty="0"/>
          </a:p>
        </p:txBody>
      </p:sp>
      <p:grpSp>
        <p:nvGrpSpPr>
          <p:cNvPr id="14" name="Group 13"/>
          <p:cNvGrpSpPr/>
          <p:nvPr/>
        </p:nvGrpSpPr>
        <p:grpSpPr>
          <a:xfrm>
            <a:off x="1075921" y="3429000"/>
            <a:ext cx="2561444" cy="1611512"/>
            <a:chOff x="638956" y="3951088"/>
            <a:chExt cx="2561444" cy="1611512"/>
          </a:xfrm>
        </p:grpSpPr>
        <p:cxnSp>
          <p:nvCxnSpPr>
            <p:cNvPr id="15" name="Straight Connector 14"/>
            <p:cNvCxnSpPr/>
            <p:nvPr/>
          </p:nvCxnSpPr>
          <p:spPr>
            <a:xfrm>
              <a:off x="1019956" y="4868718"/>
              <a:ext cx="297730" cy="377770"/>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34356" y="4865488"/>
              <a:ext cx="457200" cy="304800"/>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981855" y="4827387"/>
              <a:ext cx="838202" cy="3"/>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2" idx="3"/>
            </p:cNvCxnSpPr>
            <p:nvPr/>
          </p:nvCxnSpPr>
          <p:spPr>
            <a:xfrm flipV="1">
              <a:off x="1676400" y="5317032"/>
              <a:ext cx="606251" cy="11312"/>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34356" y="4255888"/>
              <a:ext cx="457200" cy="381000"/>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086756" y="4636888"/>
              <a:ext cx="609600" cy="76200"/>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1356" y="4789288"/>
              <a:ext cx="838200" cy="0"/>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6" idx="2"/>
            </p:cNvCxnSpPr>
            <p:nvPr/>
          </p:nvCxnSpPr>
          <p:spPr>
            <a:xfrm flipH="1" flipV="1">
              <a:off x="2398626" y="4419600"/>
              <a:ext cx="32705" cy="750688"/>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1477156" y="4941688"/>
              <a:ext cx="381000" cy="228600"/>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99"/>
            <p:cNvGrpSpPr/>
            <p:nvPr/>
          </p:nvGrpSpPr>
          <p:grpSpPr>
            <a:xfrm>
              <a:off x="638956" y="4473176"/>
              <a:ext cx="580244" cy="468512"/>
              <a:chOff x="7145366" y="973852"/>
              <a:chExt cx="580244" cy="468512"/>
            </a:xfrm>
            <a:effectLst>
              <a:glow rad="101600">
                <a:srgbClr val="EA9922">
                  <a:alpha val="75000"/>
                </a:srgbClr>
              </a:glow>
            </a:effectLst>
          </p:grpSpPr>
          <p:pic>
            <p:nvPicPr>
              <p:cNvPr id="44" name="Picture 3" descr="C:\Users\Abject-3D\Desktop\VMWare Files\FINAL diagrams\Basic Virtualization\3D PNGs\ICON_ThinApp_3D_Q408_Comm_0.png"/>
              <p:cNvPicPr>
                <a:picLocks noChangeAspect="1" noChangeArrowheads="1"/>
              </p:cNvPicPr>
              <p:nvPr/>
            </p:nvPicPr>
            <p:blipFill>
              <a:blip r:embed="rId5">
                <a:alphaModFix/>
                <a:duotone>
                  <a:prstClr val="black"/>
                  <a:schemeClr val="accent1">
                    <a:tint val="45000"/>
                    <a:satMod val="400000"/>
                  </a:schemeClr>
                </a:duotone>
              </a:blip>
              <a:srcRect/>
              <a:stretch>
                <a:fillRect/>
              </a:stretch>
            </p:blipFill>
            <p:spPr bwMode="auto">
              <a:xfrm>
                <a:off x="7188861" y="973852"/>
                <a:ext cx="536749" cy="468512"/>
              </a:xfrm>
              <a:prstGeom prst="rect">
                <a:avLst/>
              </a:prstGeom>
              <a:noFill/>
            </p:spPr>
          </p:pic>
          <p:sp>
            <p:nvSpPr>
              <p:cNvPr id="45" name="TextBox 44"/>
              <p:cNvSpPr txBox="1"/>
              <p:nvPr/>
            </p:nvSpPr>
            <p:spPr>
              <a:xfrm>
                <a:off x="7145366" y="1158714"/>
                <a:ext cx="338554" cy="215444"/>
              </a:xfrm>
              <a:prstGeom prst="rect">
                <a:avLst/>
              </a:prstGeom>
              <a:noFill/>
            </p:spPr>
            <p:txBody>
              <a:bodyPr wrap="square" rtlCol="0">
                <a:spAutoFit/>
                <a:scene3d>
                  <a:camera prst="orthographicFront">
                    <a:rot lat="1802011" lon="2459900" rev="21565380"/>
                  </a:camera>
                  <a:lightRig rig="threePt" dir="t"/>
                </a:scene3d>
              </a:bodyPr>
              <a:lstStyle/>
              <a:p>
                <a:pPr defTabSz="914400"/>
                <a:r>
                  <a:rPr lang="en-US" sz="800" b="1" dirty="0" smtClean="0">
                    <a:solidFill>
                      <a:srgbClr val="3A3A3A"/>
                    </a:solidFill>
                    <a:latin typeface="Arial"/>
                    <a:ea typeface="ＭＳ Ｐゴシック"/>
                  </a:rPr>
                  <a:t>VM</a:t>
                </a:r>
              </a:p>
            </p:txBody>
          </p:sp>
        </p:grpSp>
        <p:pic>
          <p:nvPicPr>
            <p:cNvPr id="25" name="Picture 3" descr="C:\Users\Abject-3D\Desktop\VMWare Files\FINAL diagrams\Basic Virtualization\3D PNGs\ICON_ThinApp_3D_Q408_Comm_0.png"/>
            <p:cNvPicPr>
              <a:picLocks noChangeAspect="1" noChangeArrowheads="1"/>
            </p:cNvPicPr>
            <p:nvPr/>
          </p:nvPicPr>
          <p:blipFill>
            <a:blip r:embed="rId5">
              <a:alphaModFix/>
              <a:duotone>
                <a:prstClr val="black"/>
                <a:schemeClr val="accent1">
                  <a:tint val="45000"/>
                  <a:satMod val="400000"/>
                </a:schemeClr>
              </a:duotone>
            </a:blip>
            <a:srcRect/>
            <a:stretch>
              <a:fillRect/>
            </a:stretch>
          </p:blipFill>
          <p:spPr bwMode="auto">
            <a:xfrm>
              <a:off x="1553356" y="4484488"/>
              <a:ext cx="536749" cy="468512"/>
            </a:xfrm>
            <a:prstGeom prst="rect">
              <a:avLst/>
            </a:prstGeom>
            <a:noFill/>
            <a:effectLst/>
          </p:spPr>
        </p:pic>
        <p:sp>
          <p:nvSpPr>
            <p:cNvPr id="26" name="TextBox 25"/>
            <p:cNvSpPr txBox="1"/>
            <p:nvPr/>
          </p:nvSpPr>
          <p:spPr>
            <a:xfrm>
              <a:off x="1519602" y="4658508"/>
              <a:ext cx="338554" cy="215444"/>
            </a:xfrm>
            <a:prstGeom prst="rect">
              <a:avLst/>
            </a:prstGeom>
            <a:noFill/>
          </p:spPr>
          <p:txBody>
            <a:bodyPr wrap="square" rtlCol="0">
              <a:spAutoFit/>
              <a:scene3d>
                <a:camera prst="orthographicFront">
                  <a:rot lat="1802011" lon="2459900" rev="21565380"/>
                </a:camera>
                <a:lightRig rig="threePt" dir="t"/>
              </a:scene3d>
            </a:bodyPr>
            <a:lstStyle/>
            <a:p>
              <a:pPr defTabSz="914400"/>
              <a:r>
                <a:rPr lang="en-US" sz="800" b="1" dirty="0" smtClean="0">
                  <a:solidFill>
                    <a:srgbClr val="3A3A3A"/>
                  </a:solidFill>
                  <a:latin typeface="Arial"/>
                  <a:ea typeface="ＭＳ Ｐゴシック"/>
                </a:rPr>
                <a:t>VM</a:t>
              </a:r>
            </a:p>
          </p:txBody>
        </p:sp>
        <p:grpSp>
          <p:nvGrpSpPr>
            <p:cNvPr id="27" name="Group 26"/>
            <p:cNvGrpSpPr/>
            <p:nvPr/>
          </p:nvGrpSpPr>
          <p:grpSpPr>
            <a:xfrm>
              <a:off x="1096156" y="5094088"/>
              <a:ext cx="580244" cy="468512"/>
              <a:chOff x="1096156" y="5094088"/>
              <a:chExt cx="580244" cy="468512"/>
            </a:xfrm>
          </p:grpSpPr>
          <p:pic>
            <p:nvPicPr>
              <p:cNvPr id="42" name="Picture 3" descr="C:\Users\Abject-3D\Desktop\VMWare Files\FINAL diagrams\Basic Virtualization\3D PNGs\ICON_ThinApp_3D_Q408_Comm_0.png"/>
              <p:cNvPicPr>
                <a:picLocks noChangeAspect="1" noChangeArrowheads="1"/>
              </p:cNvPicPr>
              <p:nvPr/>
            </p:nvPicPr>
            <p:blipFill>
              <a:blip r:embed="rId5">
                <a:duotone>
                  <a:prstClr val="black"/>
                  <a:schemeClr val="accent1">
                    <a:tint val="45000"/>
                    <a:satMod val="400000"/>
                  </a:schemeClr>
                </a:duotone>
                <a:alphaModFix/>
              </a:blip>
              <a:srcRect/>
              <a:stretch>
                <a:fillRect/>
              </a:stretch>
            </p:blipFill>
            <p:spPr bwMode="auto">
              <a:xfrm>
                <a:off x="1139651" y="5094088"/>
                <a:ext cx="536749" cy="468512"/>
              </a:xfrm>
              <a:prstGeom prst="rect">
                <a:avLst/>
              </a:prstGeom>
              <a:noFill/>
              <a:effectLst/>
            </p:spPr>
          </p:pic>
          <p:sp>
            <p:nvSpPr>
              <p:cNvPr id="43" name="TextBox 42"/>
              <p:cNvSpPr txBox="1"/>
              <p:nvPr/>
            </p:nvSpPr>
            <p:spPr>
              <a:xfrm>
                <a:off x="1096156" y="5278950"/>
                <a:ext cx="338554" cy="215444"/>
              </a:xfrm>
              <a:prstGeom prst="rect">
                <a:avLst/>
              </a:prstGeom>
              <a:noFill/>
            </p:spPr>
            <p:txBody>
              <a:bodyPr wrap="square" rtlCol="0">
                <a:spAutoFit/>
                <a:scene3d>
                  <a:camera prst="orthographicFront">
                    <a:rot lat="1802011" lon="2459900" rev="21565380"/>
                  </a:camera>
                  <a:lightRig rig="threePt" dir="t"/>
                </a:scene3d>
              </a:bodyPr>
              <a:lstStyle/>
              <a:p>
                <a:pPr defTabSz="914400"/>
                <a:r>
                  <a:rPr lang="en-US" sz="800" b="1" dirty="0" smtClean="0">
                    <a:solidFill>
                      <a:srgbClr val="3A3A3A"/>
                    </a:solidFill>
                    <a:latin typeface="Arial"/>
                    <a:ea typeface="ＭＳ Ｐゴシック"/>
                  </a:rPr>
                  <a:t>VM</a:t>
                </a:r>
              </a:p>
            </p:txBody>
          </p:sp>
        </p:grpSp>
        <p:grpSp>
          <p:nvGrpSpPr>
            <p:cNvPr id="28" name="Group 27"/>
            <p:cNvGrpSpPr/>
            <p:nvPr/>
          </p:nvGrpSpPr>
          <p:grpSpPr>
            <a:xfrm>
              <a:off x="1096156" y="3951088"/>
              <a:ext cx="580244" cy="468512"/>
              <a:chOff x="1096156" y="3951088"/>
              <a:chExt cx="580244" cy="468512"/>
            </a:xfrm>
          </p:grpSpPr>
          <p:pic>
            <p:nvPicPr>
              <p:cNvPr id="40" name="Picture 3" descr="C:\Users\Abject-3D\Desktop\VMWare Files\FINAL diagrams\Basic Virtualization\3D PNGs\ICON_ThinApp_3D_Q408_Comm_0.png"/>
              <p:cNvPicPr>
                <a:picLocks noChangeAspect="1" noChangeArrowheads="1"/>
              </p:cNvPicPr>
              <p:nvPr/>
            </p:nvPicPr>
            <p:blipFill>
              <a:blip r:embed="rId5">
                <a:alphaModFix/>
                <a:duotone>
                  <a:prstClr val="black"/>
                  <a:schemeClr val="accent1">
                    <a:tint val="45000"/>
                    <a:satMod val="400000"/>
                  </a:schemeClr>
                </a:duotone>
              </a:blip>
              <a:srcRect/>
              <a:stretch>
                <a:fillRect/>
              </a:stretch>
            </p:blipFill>
            <p:spPr bwMode="auto">
              <a:xfrm>
                <a:off x="1139651" y="3951088"/>
                <a:ext cx="536749" cy="468512"/>
              </a:xfrm>
              <a:prstGeom prst="rect">
                <a:avLst/>
              </a:prstGeom>
              <a:noFill/>
              <a:effectLst/>
            </p:spPr>
          </p:pic>
          <p:sp>
            <p:nvSpPr>
              <p:cNvPr id="41" name="TextBox 40"/>
              <p:cNvSpPr txBox="1"/>
              <p:nvPr/>
            </p:nvSpPr>
            <p:spPr>
              <a:xfrm>
                <a:off x="1096156" y="4135950"/>
                <a:ext cx="338554" cy="215444"/>
              </a:xfrm>
              <a:prstGeom prst="rect">
                <a:avLst/>
              </a:prstGeom>
              <a:noFill/>
            </p:spPr>
            <p:txBody>
              <a:bodyPr wrap="square" rtlCol="0">
                <a:spAutoFit/>
                <a:scene3d>
                  <a:camera prst="orthographicFront">
                    <a:rot lat="1802011" lon="2459900" rev="21565380"/>
                  </a:camera>
                  <a:lightRig rig="threePt" dir="t"/>
                </a:scene3d>
              </a:bodyPr>
              <a:lstStyle/>
              <a:p>
                <a:pPr defTabSz="914400"/>
                <a:r>
                  <a:rPr lang="en-US" sz="800" b="1" dirty="0" smtClean="0">
                    <a:solidFill>
                      <a:srgbClr val="3A3A3A"/>
                    </a:solidFill>
                    <a:latin typeface="Arial"/>
                    <a:ea typeface="ＭＳ Ｐゴシック"/>
                  </a:rPr>
                  <a:t>VM</a:t>
                </a:r>
              </a:p>
            </p:txBody>
          </p:sp>
        </p:grpSp>
        <p:grpSp>
          <p:nvGrpSpPr>
            <p:cNvPr id="29" name="Group 28"/>
            <p:cNvGrpSpPr/>
            <p:nvPr/>
          </p:nvGrpSpPr>
          <p:grpSpPr>
            <a:xfrm>
              <a:off x="2620156" y="4408288"/>
              <a:ext cx="580244" cy="468512"/>
              <a:chOff x="2620156" y="4408288"/>
              <a:chExt cx="580244" cy="468512"/>
            </a:xfrm>
          </p:grpSpPr>
          <p:pic>
            <p:nvPicPr>
              <p:cNvPr id="38" name="Picture 3" descr="C:\Users\Abject-3D\Desktop\VMWare Files\FINAL diagrams\Basic Virtualization\3D PNGs\ICON_ThinApp_3D_Q408_Comm_0.png"/>
              <p:cNvPicPr>
                <a:picLocks noChangeAspect="1" noChangeArrowheads="1"/>
              </p:cNvPicPr>
              <p:nvPr/>
            </p:nvPicPr>
            <p:blipFill>
              <a:blip r:embed="rId5">
                <a:duotone>
                  <a:prstClr val="black"/>
                  <a:schemeClr val="accent1">
                    <a:tint val="45000"/>
                    <a:satMod val="400000"/>
                  </a:schemeClr>
                </a:duotone>
                <a:alphaModFix/>
              </a:blip>
              <a:srcRect/>
              <a:stretch>
                <a:fillRect/>
              </a:stretch>
            </p:blipFill>
            <p:spPr bwMode="auto">
              <a:xfrm>
                <a:off x="2663651" y="4408288"/>
                <a:ext cx="536749" cy="468512"/>
              </a:xfrm>
              <a:prstGeom prst="rect">
                <a:avLst/>
              </a:prstGeom>
              <a:noFill/>
              <a:effectLst/>
            </p:spPr>
          </p:pic>
          <p:sp>
            <p:nvSpPr>
              <p:cNvPr id="39" name="TextBox 38"/>
              <p:cNvSpPr txBox="1"/>
              <p:nvPr/>
            </p:nvSpPr>
            <p:spPr>
              <a:xfrm>
                <a:off x="2620156" y="4593150"/>
                <a:ext cx="338554" cy="215444"/>
              </a:xfrm>
              <a:prstGeom prst="rect">
                <a:avLst/>
              </a:prstGeom>
              <a:noFill/>
              <a:effectLst/>
            </p:spPr>
            <p:txBody>
              <a:bodyPr wrap="square" rtlCol="0">
                <a:spAutoFit/>
                <a:scene3d>
                  <a:camera prst="orthographicFront">
                    <a:rot lat="1802011" lon="2459900" rev="21565380"/>
                  </a:camera>
                  <a:lightRig rig="threePt" dir="t"/>
                </a:scene3d>
              </a:bodyPr>
              <a:lstStyle/>
              <a:p>
                <a:pPr defTabSz="914400"/>
                <a:r>
                  <a:rPr lang="en-US" sz="800" b="1" dirty="0" smtClean="0">
                    <a:solidFill>
                      <a:srgbClr val="3A3A3A"/>
                    </a:solidFill>
                    <a:latin typeface="Arial"/>
                    <a:ea typeface="ＭＳ Ｐゴシック"/>
                  </a:rPr>
                  <a:t>VM</a:t>
                </a:r>
              </a:p>
            </p:txBody>
          </p:sp>
        </p:grpSp>
        <p:cxnSp>
          <p:nvCxnSpPr>
            <p:cNvPr id="30" name="Straight Connector 29"/>
            <p:cNvCxnSpPr>
              <a:stCxn id="40" idx="3"/>
              <a:endCxn id="37" idx="0"/>
            </p:cNvCxnSpPr>
            <p:nvPr/>
          </p:nvCxnSpPr>
          <p:spPr>
            <a:xfrm flipV="1">
              <a:off x="1676400" y="4135950"/>
              <a:ext cx="579633" cy="49394"/>
            </a:xfrm>
            <a:prstGeom prst="line">
              <a:avLst/>
            </a:prstGeom>
            <a:ln w="19050">
              <a:solidFill>
                <a:schemeClr val="bg2">
                  <a:lumMod val="7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90"/>
            <p:cNvGrpSpPr/>
            <p:nvPr/>
          </p:nvGrpSpPr>
          <p:grpSpPr>
            <a:xfrm>
              <a:off x="2086756" y="3951088"/>
              <a:ext cx="580244" cy="468512"/>
              <a:chOff x="7145366" y="973852"/>
              <a:chExt cx="580244" cy="468512"/>
            </a:xfrm>
            <a:effectLst>
              <a:glow rad="101600">
                <a:srgbClr val="EA9922">
                  <a:alpha val="75000"/>
                </a:srgbClr>
              </a:glow>
            </a:effectLst>
          </p:grpSpPr>
          <p:pic>
            <p:nvPicPr>
              <p:cNvPr id="36" name="Picture 3" descr="C:\Users\Abject-3D\Desktop\VMWare Files\FINAL diagrams\Basic Virtualization\3D PNGs\ICON_ThinApp_3D_Q408_Comm_0.png"/>
              <p:cNvPicPr>
                <a:picLocks noChangeAspect="1" noChangeArrowheads="1"/>
              </p:cNvPicPr>
              <p:nvPr/>
            </p:nvPicPr>
            <p:blipFill>
              <a:blip r:embed="rId5">
                <a:alphaModFix/>
                <a:duotone>
                  <a:prstClr val="black"/>
                  <a:schemeClr val="accent1">
                    <a:tint val="45000"/>
                    <a:satMod val="400000"/>
                  </a:schemeClr>
                </a:duotone>
              </a:blip>
              <a:srcRect/>
              <a:stretch>
                <a:fillRect/>
              </a:stretch>
            </p:blipFill>
            <p:spPr bwMode="auto">
              <a:xfrm>
                <a:off x="7188861" y="973852"/>
                <a:ext cx="536749" cy="468512"/>
              </a:xfrm>
              <a:prstGeom prst="rect">
                <a:avLst/>
              </a:prstGeom>
              <a:noFill/>
            </p:spPr>
          </p:pic>
          <p:sp>
            <p:nvSpPr>
              <p:cNvPr id="37" name="TextBox 36"/>
              <p:cNvSpPr txBox="1"/>
              <p:nvPr/>
            </p:nvSpPr>
            <p:spPr>
              <a:xfrm>
                <a:off x="7145366" y="1158714"/>
                <a:ext cx="338554" cy="215444"/>
              </a:xfrm>
              <a:prstGeom prst="rect">
                <a:avLst/>
              </a:prstGeom>
              <a:noFill/>
            </p:spPr>
            <p:txBody>
              <a:bodyPr wrap="square" rtlCol="0">
                <a:spAutoFit/>
                <a:scene3d>
                  <a:camera prst="orthographicFront">
                    <a:rot lat="1802011" lon="2459900" rev="21565380"/>
                  </a:camera>
                  <a:lightRig rig="threePt" dir="t"/>
                </a:scene3d>
              </a:bodyPr>
              <a:lstStyle/>
              <a:p>
                <a:pPr defTabSz="914400"/>
                <a:r>
                  <a:rPr lang="en-US" sz="800" b="1" dirty="0" smtClean="0">
                    <a:solidFill>
                      <a:srgbClr val="3A3A3A"/>
                    </a:solidFill>
                    <a:latin typeface="Arial"/>
                    <a:ea typeface="ＭＳ Ｐゴシック"/>
                  </a:rPr>
                  <a:t>VM</a:t>
                </a:r>
              </a:p>
            </p:txBody>
          </p:sp>
        </p:grpSp>
        <p:grpSp>
          <p:nvGrpSpPr>
            <p:cNvPr id="32" name="Group 105"/>
            <p:cNvGrpSpPr/>
            <p:nvPr/>
          </p:nvGrpSpPr>
          <p:grpSpPr>
            <a:xfrm>
              <a:off x="2239156" y="5094088"/>
              <a:ext cx="580244" cy="468512"/>
              <a:chOff x="7145366" y="973852"/>
              <a:chExt cx="580244" cy="468512"/>
            </a:xfrm>
            <a:effectLst>
              <a:glow rad="101600">
                <a:srgbClr val="EA9922">
                  <a:alpha val="75000"/>
                </a:srgbClr>
              </a:glow>
            </a:effectLst>
          </p:grpSpPr>
          <p:pic>
            <p:nvPicPr>
              <p:cNvPr id="34" name="Picture 3" descr="C:\Users\Abject-3D\Desktop\VMWare Files\FINAL diagrams\Basic Virtualization\3D PNGs\ICON_ThinApp_3D_Q408_Comm_0.png"/>
              <p:cNvPicPr>
                <a:picLocks noChangeAspect="1" noChangeArrowheads="1"/>
              </p:cNvPicPr>
              <p:nvPr/>
            </p:nvPicPr>
            <p:blipFill>
              <a:blip r:embed="rId5">
                <a:alphaModFix/>
                <a:duotone>
                  <a:prstClr val="black"/>
                  <a:schemeClr val="accent1">
                    <a:tint val="45000"/>
                    <a:satMod val="400000"/>
                  </a:schemeClr>
                </a:duotone>
              </a:blip>
              <a:srcRect/>
              <a:stretch>
                <a:fillRect/>
              </a:stretch>
            </p:blipFill>
            <p:spPr bwMode="auto">
              <a:xfrm>
                <a:off x="7188861" y="973852"/>
                <a:ext cx="536749" cy="468512"/>
              </a:xfrm>
              <a:prstGeom prst="rect">
                <a:avLst/>
              </a:prstGeom>
              <a:noFill/>
            </p:spPr>
          </p:pic>
          <p:sp>
            <p:nvSpPr>
              <p:cNvPr id="35" name="TextBox 34"/>
              <p:cNvSpPr txBox="1"/>
              <p:nvPr/>
            </p:nvSpPr>
            <p:spPr>
              <a:xfrm>
                <a:off x="7145366" y="1158714"/>
                <a:ext cx="338554" cy="215444"/>
              </a:xfrm>
              <a:prstGeom prst="rect">
                <a:avLst/>
              </a:prstGeom>
              <a:noFill/>
            </p:spPr>
            <p:txBody>
              <a:bodyPr wrap="square" rtlCol="0">
                <a:spAutoFit/>
                <a:scene3d>
                  <a:camera prst="orthographicFront">
                    <a:rot lat="1802011" lon="2459900" rev="21565380"/>
                  </a:camera>
                  <a:lightRig rig="threePt" dir="t"/>
                </a:scene3d>
              </a:bodyPr>
              <a:lstStyle/>
              <a:p>
                <a:pPr defTabSz="914400"/>
                <a:r>
                  <a:rPr lang="en-US" sz="800" b="1" dirty="0" smtClean="0">
                    <a:solidFill>
                      <a:srgbClr val="3A3A3A"/>
                    </a:solidFill>
                    <a:latin typeface="Arial"/>
                    <a:ea typeface="ＭＳ Ｐゴシック"/>
                  </a:rPr>
                  <a:t>VM</a:t>
                </a:r>
              </a:p>
            </p:txBody>
          </p:sp>
        </p:grpSp>
      </p:grpSp>
      <p:sp>
        <p:nvSpPr>
          <p:cNvPr id="10" name="TextBox 9"/>
          <p:cNvSpPr txBox="1"/>
          <p:nvPr/>
        </p:nvSpPr>
        <p:spPr>
          <a:xfrm>
            <a:off x="762000" y="1371600"/>
            <a:ext cx="3311556" cy="533400"/>
          </a:xfrm>
          <a:prstGeom prst="rect">
            <a:avLst/>
          </a:prstGeom>
          <a:noFill/>
        </p:spPr>
        <p:txBody>
          <a:bodyPr wrap="square" lIns="0" tIns="0" rIns="0" bIns="0" rtlCol="0">
            <a:noAutofit/>
          </a:bodyPr>
          <a:lstStyle/>
          <a:p>
            <a:pPr algn="ctr">
              <a:lnSpc>
                <a:spcPct val="90000"/>
              </a:lnSpc>
            </a:pPr>
            <a:r>
              <a:rPr lang="zh-TW" altLang="en-US" sz="2000" dirty="0">
                <a:solidFill>
                  <a:schemeClr val="tx2">
                    <a:lumMod val="65000"/>
                    <a:lumOff val="35000"/>
                  </a:schemeClr>
                </a:solidFill>
              </a:rPr>
              <a:t>傳統</a:t>
            </a:r>
            <a:r>
              <a:rPr lang="zh-TW" altLang="en-US" sz="2000" dirty="0" smtClean="0">
                <a:solidFill>
                  <a:schemeClr val="tx2">
                    <a:lumMod val="65000"/>
                    <a:lumOff val="35000"/>
                  </a:schemeClr>
                </a:solidFill>
              </a:rPr>
              <a:t>邊界防護：</a:t>
            </a:r>
            <a:r>
              <a:rPr lang="en-US" altLang="zh-TW" sz="2000" dirty="0" smtClean="0">
                <a:solidFill>
                  <a:schemeClr val="tx2">
                    <a:lumMod val="65000"/>
                    <a:lumOff val="35000"/>
                  </a:schemeClr>
                </a:solidFill>
              </a:rPr>
              <a:t>2~4</a:t>
            </a:r>
            <a:r>
              <a:rPr lang="zh-TW" altLang="en-US" sz="2000" dirty="0" smtClean="0">
                <a:solidFill>
                  <a:schemeClr val="tx2">
                    <a:lumMod val="65000"/>
                    <a:lumOff val="35000"/>
                  </a:schemeClr>
                </a:solidFill>
              </a:rPr>
              <a:t>組防火牆，</a:t>
            </a:r>
            <a:r>
              <a:rPr lang="zh-TW" altLang="en-US" sz="2000" dirty="0">
                <a:solidFill>
                  <a:schemeClr val="tx2">
                    <a:lumMod val="65000"/>
                    <a:lumOff val="35000"/>
                  </a:schemeClr>
                </a:solidFill>
              </a:rPr>
              <a:t>管理</a:t>
            </a:r>
            <a:r>
              <a:rPr lang="zh-TW" altLang="en-US" sz="2000" dirty="0" smtClean="0">
                <a:solidFill>
                  <a:schemeClr val="tx2">
                    <a:lumMod val="65000"/>
                    <a:lumOff val="35000"/>
                  </a:schemeClr>
                </a:solidFill>
              </a:rPr>
              <a:t>數十至數百台實體或虛擬機器</a:t>
            </a:r>
            <a:endParaRPr lang="en-US" sz="2000" dirty="0" smtClean="0">
              <a:solidFill>
                <a:schemeClr val="tx2">
                  <a:lumMod val="65000"/>
                  <a:lumOff val="35000"/>
                </a:schemeClr>
              </a:solidFill>
            </a:endParaRPr>
          </a:p>
        </p:txBody>
      </p:sp>
      <p:sp>
        <p:nvSpPr>
          <p:cNvPr id="64" name="Rectangle 63"/>
          <p:cNvSpPr/>
          <p:nvPr/>
        </p:nvSpPr>
        <p:spPr>
          <a:xfrm>
            <a:off x="4648200" y="2362200"/>
            <a:ext cx="4267200" cy="3581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grpSp>
        <p:nvGrpSpPr>
          <p:cNvPr id="65" name="Group 64"/>
          <p:cNvGrpSpPr/>
          <p:nvPr/>
        </p:nvGrpSpPr>
        <p:grpSpPr>
          <a:xfrm>
            <a:off x="4932951" y="2362200"/>
            <a:ext cx="3655619" cy="3455878"/>
            <a:chOff x="5009151" y="1981200"/>
            <a:chExt cx="3655619" cy="3455878"/>
          </a:xfrm>
        </p:grpSpPr>
        <p:cxnSp>
          <p:nvCxnSpPr>
            <p:cNvPr id="66" name="Straight Connector 65"/>
            <p:cNvCxnSpPr>
              <a:stCxn id="70" idx="17"/>
              <a:endCxn id="70" idx="8"/>
            </p:cNvCxnSpPr>
            <p:nvPr/>
          </p:nvCxnSpPr>
          <p:spPr>
            <a:xfrm>
              <a:off x="6976602" y="3689331"/>
              <a:ext cx="797464" cy="462563"/>
            </a:xfrm>
            <a:prstGeom prst="line">
              <a:avLst/>
            </a:prstGeom>
            <a:noFill/>
            <a:ln>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67" name="Straight Connector 66"/>
            <p:cNvCxnSpPr>
              <a:stCxn id="70" idx="3"/>
              <a:endCxn id="70" idx="6"/>
            </p:cNvCxnSpPr>
            <p:nvPr/>
          </p:nvCxnSpPr>
          <p:spPr>
            <a:xfrm flipH="1">
              <a:off x="7780940" y="2670351"/>
              <a:ext cx="27499" cy="677085"/>
            </a:xfrm>
            <a:prstGeom prst="line">
              <a:avLst/>
            </a:prstGeom>
            <a:noFill/>
            <a:ln>
              <a:solidFill>
                <a:srgbClr val="FF0000"/>
              </a:solidFill>
            </a:ln>
          </p:spPr>
          <p:style>
            <a:lnRef idx="1">
              <a:schemeClr val="accent1"/>
            </a:lnRef>
            <a:fillRef idx="3">
              <a:schemeClr val="accent1"/>
            </a:fillRef>
            <a:effectRef idx="2">
              <a:schemeClr val="accent1"/>
            </a:effectRef>
            <a:fontRef idx="minor">
              <a:schemeClr val="lt1"/>
            </a:fontRef>
          </p:style>
        </p:cxnSp>
        <p:cxnSp>
          <p:nvCxnSpPr>
            <p:cNvPr id="68" name="Straight Connector 67"/>
            <p:cNvCxnSpPr>
              <a:stCxn id="70" idx="16"/>
            </p:cNvCxnSpPr>
            <p:nvPr/>
          </p:nvCxnSpPr>
          <p:spPr>
            <a:xfrm flipH="1" flipV="1">
              <a:off x="5962005" y="2843981"/>
              <a:ext cx="120886" cy="503456"/>
            </a:xfrm>
            <a:prstGeom prst="line">
              <a:avLst/>
            </a:prstGeom>
            <a:noFill/>
            <a:ln>
              <a:solidFill>
                <a:srgbClr val="FF0000"/>
              </a:solidFill>
            </a:ln>
          </p:spPr>
          <p:style>
            <a:lnRef idx="1">
              <a:schemeClr val="accent1"/>
            </a:lnRef>
            <a:fillRef idx="3">
              <a:schemeClr val="accent1"/>
            </a:fillRef>
            <a:effectRef idx="2">
              <a:schemeClr val="accent1"/>
            </a:effectRef>
            <a:fontRef idx="minor">
              <a:schemeClr val="lt1"/>
            </a:fontRef>
          </p:style>
        </p:cxnSp>
        <p:sp>
          <p:nvSpPr>
            <p:cNvPr id="69" name="Freeform 68"/>
            <p:cNvSpPr/>
            <p:nvPr/>
          </p:nvSpPr>
          <p:spPr>
            <a:xfrm>
              <a:off x="6055393" y="2757501"/>
              <a:ext cx="900584" cy="181003"/>
            </a:xfrm>
            <a:custGeom>
              <a:avLst/>
              <a:gdLst>
                <a:gd name="connsiteX0" fmla="*/ 0 w 1008279"/>
                <a:gd name="connsiteY0" fmla="*/ 0 h 207818"/>
                <a:gd name="connsiteX1" fmla="*/ 1008279 w 1008279"/>
                <a:gd name="connsiteY1" fmla="*/ 207818 h 207818"/>
              </a:gdLst>
              <a:ahLst/>
              <a:cxnLst>
                <a:cxn ang="0">
                  <a:pos x="connsiteX0" y="connsiteY0"/>
                </a:cxn>
                <a:cxn ang="0">
                  <a:pos x="connsiteX1" y="connsiteY1"/>
                </a:cxn>
              </a:cxnLst>
              <a:rect l="l" t="t" r="r" b="b"/>
              <a:pathLst>
                <a:path w="1008279" h="207818">
                  <a:moveTo>
                    <a:pt x="0" y="0"/>
                  </a:moveTo>
                  <a:lnTo>
                    <a:pt x="1008279" y="207818"/>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Arial"/>
              </a:endParaRPr>
            </a:p>
          </p:txBody>
        </p:sp>
        <p:sp>
          <p:nvSpPr>
            <p:cNvPr id="70" name="Freeform 69"/>
            <p:cNvSpPr/>
            <p:nvPr/>
          </p:nvSpPr>
          <p:spPr>
            <a:xfrm>
              <a:off x="5649786" y="2462533"/>
              <a:ext cx="2688004" cy="2420076"/>
            </a:xfrm>
            <a:custGeom>
              <a:avLst/>
              <a:gdLst>
                <a:gd name="connsiteX0" fmla="*/ 0 w 3009444"/>
                <a:gd name="connsiteY0" fmla="*/ 1300788 h 2778606"/>
                <a:gd name="connsiteX1" fmla="*/ 538775 w 3009444"/>
                <a:gd name="connsiteY1" fmla="*/ 1016000 h 2778606"/>
                <a:gd name="connsiteX2" fmla="*/ 1477783 w 3009444"/>
                <a:gd name="connsiteY2" fmla="*/ 546485 h 2778606"/>
                <a:gd name="connsiteX3" fmla="*/ 2416791 w 3009444"/>
                <a:gd name="connsiteY3" fmla="*/ 238606 h 2778606"/>
                <a:gd name="connsiteX4" fmla="*/ 1154518 w 3009444"/>
                <a:gd name="connsiteY4" fmla="*/ 0 h 2778606"/>
                <a:gd name="connsiteX5" fmla="*/ 1462389 w 3009444"/>
                <a:gd name="connsiteY5" fmla="*/ 561879 h 2778606"/>
                <a:gd name="connsiteX6" fmla="*/ 2386004 w 3009444"/>
                <a:gd name="connsiteY6" fmla="*/ 1016000 h 2778606"/>
                <a:gd name="connsiteX7" fmla="*/ 3009444 w 3009444"/>
                <a:gd name="connsiteY7" fmla="*/ 1470122 h 2778606"/>
                <a:gd name="connsiteX8" fmla="*/ 2378307 w 3009444"/>
                <a:gd name="connsiteY8" fmla="*/ 1939637 h 2778606"/>
                <a:gd name="connsiteX9" fmla="*/ 2285946 w 3009444"/>
                <a:gd name="connsiteY9" fmla="*/ 2755516 h 2778606"/>
                <a:gd name="connsiteX10" fmla="*/ 1470086 w 3009444"/>
                <a:gd name="connsiteY10" fmla="*/ 2286000 h 2778606"/>
                <a:gd name="connsiteX11" fmla="*/ 831253 w 3009444"/>
                <a:gd name="connsiteY11" fmla="*/ 2778606 h 2778606"/>
                <a:gd name="connsiteX12" fmla="*/ 192420 w 3009444"/>
                <a:gd name="connsiteY12" fmla="*/ 2209031 h 2778606"/>
                <a:gd name="connsiteX13" fmla="*/ 677317 w 3009444"/>
                <a:gd name="connsiteY13" fmla="*/ 1739516 h 2778606"/>
                <a:gd name="connsiteX14" fmla="*/ 1454693 w 3009444"/>
                <a:gd name="connsiteY14" fmla="*/ 1408546 h 2778606"/>
                <a:gd name="connsiteX15" fmla="*/ 2393701 w 3009444"/>
                <a:gd name="connsiteY15" fmla="*/ 1023697 h 2778606"/>
                <a:gd name="connsiteX16" fmla="*/ 484897 w 3009444"/>
                <a:gd name="connsiteY16" fmla="*/ 1016000 h 2778606"/>
                <a:gd name="connsiteX17" fmla="*/ 1485480 w 3009444"/>
                <a:gd name="connsiteY17" fmla="*/ 1408546 h 2778606"/>
                <a:gd name="connsiteX18" fmla="*/ 1477783 w 3009444"/>
                <a:gd name="connsiteY18" fmla="*/ 2286000 h 2778606"/>
                <a:gd name="connsiteX19" fmla="*/ 654227 w 3009444"/>
                <a:gd name="connsiteY19" fmla="*/ 1754910 h 2778606"/>
                <a:gd name="connsiteX20" fmla="*/ 0 w 3009444"/>
                <a:gd name="connsiteY20" fmla="*/ 1300788 h 27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09444" h="2778606">
                  <a:moveTo>
                    <a:pt x="0" y="1300788"/>
                  </a:moveTo>
                  <a:lnTo>
                    <a:pt x="538775" y="1016000"/>
                  </a:lnTo>
                  <a:lnTo>
                    <a:pt x="1477783" y="546485"/>
                  </a:lnTo>
                  <a:lnTo>
                    <a:pt x="2416791" y="238606"/>
                  </a:lnTo>
                  <a:lnTo>
                    <a:pt x="1154518" y="0"/>
                  </a:lnTo>
                  <a:lnTo>
                    <a:pt x="1462389" y="561879"/>
                  </a:lnTo>
                  <a:lnTo>
                    <a:pt x="2386004" y="1016000"/>
                  </a:lnTo>
                  <a:lnTo>
                    <a:pt x="3009444" y="1470122"/>
                  </a:lnTo>
                  <a:lnTo>
                    <a:pt x="2378307" y="1939637"/>
                  </a:lnTo>
                  <a:lnTo>
                    <a:pt x="2285946" y="2755516"/>
                  </a:lnTo>
                  <a:lnTo>
                    <a:pt x="1470086" y="2286000"/>
                  </a:lnTo>
                  <a:lnTo>
                    <a:pt x="831253" y="2778606"/>
                  </a:lnTo>
                  <a:lnTo>
                    <a:pt x="192420" y="2209031"/>
                  </a:lnTo>
                  <a:lnTo>
                    <a:pt x="677317" y="1739516"/>
                  </a:lnTo>
                  <a:lnTo>
                    <a:pt x="1454693" y="1408546"/>
                  </a:lnTo>
                  <a:lnTo>
                    <a:pt x="2393701" y="1023697"/>
                  </a:lnTo>
                  <a:lnTo>
                    <a:pt x="484897" y="1016000"/>
                  </a:lnTo>
                  <a:lnTo>
                    <a:pt x="1485480" y="1408546"/>
                  </a:lnTo>
                  <a:cubicBezTo>
                    <a:pt x="1482914" y="1701031"/>
                    <a:pt x="1480349" y="1993515"/>
                    <a:pt x="1477783" y="2286000"/>
                  </a:cubicBezTo>
                  <a:lnTo>
                    <a:pt x="654227" y="1754910"/>
                  </a:lnTo>
                  <a:lnTo>
                    <a:pt x="0" y="1300788"/>
                  </a:lnTo>
                  <a:close/>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smtClean="0">
                <a:solidFill>
                  <a:prstClr val="white"/>
                </a:solidFill>
                <a:latin typeface="Arial"/>
              </a:endParaRPr>
            </a:p>
          </p:txBody>
        </p:sp>
        <p:sp>
          <p:nvSpPr>
            <p:cNvPr id="71" name="Oval 70"/>
            <p:cNvSpPr/>
            <p:nvPr/>
          </p:nvSpPr>
          <p:spPr>
            <a:xfrm>
              <a:off x="5351760" y="2244423"/>
              <a:ext cx="3198869" cy="3119284"/>
            </a:xfrm>
            <a:prstGeom prst="ellipse">
              <a:avLst/>
            </a:prstGeom>
            <a:noFill/>
            <a:ln w="76200" cmpd="sng">
              <a:solidFill>
                <a:srgbClr val="800000"/>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srgbClr val="717074"/>
                </a:solidFill>
                <a:latin typeface="Arial"/>
              </a:endParaRPr>
            </a:p>
          </p:txBody>
        </p:sp>
        <p:pic>
          <p:nvPicPr>
            <p:cNvPr id="72" name="Picture 71" descr="ICON_Cloud_Q308"/>
            <p:cNvPicPr>
              <a:picLocks noChangeAspect="1" noChangeArrowheads="1"/>
            </p:cNvPicPr>
            <p:nvPr/>
          </p:nvPicPr>
          <p:blipFill>
            <a:blip r:embed="rId3" cstate="print">
              <a:grayscl/>
            </a:blip>
            <a:srcRect/>
            <a:stretch>
              <a:fillRect/>
            </a:stretch>
          </p:blipFill>
          <p:spPr bwMode="auto">
            <a:xfrm>
              <a:off x="5009151" y="1981200"/>
              <a:ext cx="893497" cy="566461"/>
            </a:xfrm>
            <a:prstGeom prst="rect">
              <a:avLst/>
            </a:prstGeom>
            <a:noFill/>
            <a:ln w="9525">
              <a:noFill/>
              <a:miter lim="800000"/>
              <a:headEnd/>
              <a:tailEnd/>
            </a:ln>
            <a:effectLst/>
          </p:spPr>
        </p:pic>
        <p:sp>
          <p:nvSpPr>
            <p:cNvPr id="73" name="TextBox 72"/>
            <p:cNvSpPr txBox="1"/>
            <p:nvPr/>
          </p:nvSpPr>
          <p:spPr>
            <a:xfrm>
              <a:off x="5174912" y="2164928"/>
              <a:ext cx="631055" cy="241257"/>
            </a:xfrm>
            <a:prstGeom prst="rect">
              <a:avLst/>
            </a:prstGeom>
            <a:noFill/>
          </p:spPr>
          <p:txBody>
            <a:bodyPr wrap="none" rtlCol="0">
              <a:spAutoFit/>
            </a:bodyPr>
            <a:lstStyle/>
            <a:p>
              <a:pPr defTabSz="502280" fontAlgn="base">
                <a:spcBef>
                  <a:spcPct val="0"/>
                </a:spcBef>
                <a:spcAft>
                  <a:spcPct val="40000"/>
                </a:spcAft>
              </a:pPr>
              <a:r>
                <a:rPr lang="en-US" sz="1200" dirty="0">
                  <a:solidFill>
                    <a:srgbClr val="FFFFFF">
                      <a:lumMod val="50000"/>
                    </a:srgbClr>
                  </a:solidFill>
                  <a:latin typeface="Arial"/>
                  <a:ea typeface="ＭＳ Ｐゴシック"/>
                  <a:cs typeface="ヒラギノ角ゴ ProN W3" charset="-128"/>
                  <a:sym typeface="Gill Sans" charset="0"/>
                </a:rPr>
                <a:t>Internet</a:t>
              </a:r>
            </a:p>
          </p:txBody>
        </p:sp>
        <p:pic>
          <p:nvPicPr>
            <p:cNvPr id="74" name="Picture 73" descr="firew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700" y="2246671"/>
              <a:ext cx="816732" cy="796413"/>
            </a:xfrm>
            <a:prstGeom prst="rect">
              <a:avLst/>
            </a:prstGeom>
          </p:spPr>
        </p:pic>
        <p:pic>
          <p:nvPicPr>
            <p:cNvPr id="75" name="Picture 74"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6188" y="3773129"/>
              <a:ext cx="408366" cy="398206"/>
            </a:xfrm>
            <a:prstGeom prst="rect">
              <a:avLst/>
            </a:prstGeom>
          </p:spPr>
        </p:pic>
        <p:pic>
          <p:nvPicPr>
            <p:cNvPr id="76" name="Picture 75"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799" y="3441290"/>
              <a:ext cx="408366" cy="398206"/>
            </a:xfrm>
            <a:prstGeom prst="rect">
              <a:avLst/>
            </a:prstGeom>
          </p:spPr>
        </p:pic>
        <p:pic>
          <p:nvPicPr>
            <p:cNvPr id="77" name="Picture 76"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531" y="3109452"/>
              <a:ext cx="408366" cy="398206"/>
            </a:xfrm>
            <a:prstGeom prst="rect">
              <a:avLst/>
            </a:prstGeom>
          </p:spPr>
        </p:pic>
        <p:pic>
          <p:nvPicPr>
            <p:cNvPr id="78" name="Picture 77"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799" y="4237703"/>
              <a:ext cx="408366" cy="398206"/>
            </a:xfrm>
            <a:prstGeom prst="rect">
              <a:avLst/>
            </a:prstGeom>
          </p:spPr>
        </p:pic>
        <p:pic>
          <p:nvPicPr>
            <p:cNvPr id="79" name="Picture 78"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531" y="3905865"/>
              <a:ext cx="408366" cy="398206"/>
            </a:xfrm>
            <a:prstGeom prst="rect">
              <a:avLst/>
            </a:prstGeom>
          </p:spPr>
        </p:pic>
        <p:pic>
          <p:nvPicPr>
            <p:cNvPr id="81" name="Picture 80"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5470" y="4635910"/>
              <a:ext cx="408366" cy="398206"/>
            </a:xfrm>
            <a:prstGeom prst="rect">
              <a:avLst/>
            </a:prstGeom>
          </p:spPr>
        </p:pic>
        <p:pic>
          <p:nvPicPr>
            <p:cNvPr id="82" name="Picture 81"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2310" y="4635910"/>
              <a:ext cx="408366" cy="398206"/>
            </a:xfrm>
            <a:prstGeom prst="rect">
              <a:avLst/>
            </a:prstGeom>
          </p:spPr>
        </p:pic>
        <p:pic>
          <p:nvPicPr>
            <p:cNvPr id="83" name="Picture 82"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0066" y="3109452"/>
              <a:ext cx="408366" cy="398206"/>
            </a:xfrm>
            <a:prstGeom prst="rect">
              <a:avLst/>
            </a:prstGeom>
          </p:spPr>
        </p:pic>
        <p:pic>
          <p:nvPicPr>
            <p:cNvPr id="84" name="Picture 83"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799" y="2711245"/>
              <a:ext cx="408366" cy="398206"/>
            </a:xfrm>
            <a:prstGeom prst="rect">
              <a:avLst/>
            </a:prstGeom>
          </p:spPr>
        </p:pic>
        <p:pic>
          <p:nvPicPr>
            <p:cNvPr id="85" name="Picture 84"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531" y="2445774"/>
              <a:ext cx="408366" cy="398206"/>
            </a:xfrm>
            <a:prstGeom prst="rect">
              <a:avLst/>
            </a:prstGeom>
          </p:spPr>
        </p:pic>
        <p:pic>
          <p:nvPicPr>
            <p:cNvPr id="86" name="Picture 85"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3639" y="3374923"/>
              <a:ext cx="408366" cy="398206"/>
            </a:xfrm>
            <a:prstGeom prst="rect">
              <a:avLst/>
            </a:prstGeom>
          </p:spPr>
        </p:pic>
        <p:pic>
          <p:nvPicPr>
            <p:cNvPr id="87" name="Picture 86"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8020" y="3507658"/>
              <a:ext cx="408366" cy="398206"/>
            </a:xfrm>
            <a:prstGeom prst="rect">
              <a:avLst/>
            </a:prstGeom>
          </p:spPr>
        </p:pic>
        <p:pic>
          <p:nvPicPr>
            <p:cNvPr id="88" name="Picture 87"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4555" y="2246671"/>
              <a:ext cx="408366" cy="398206"/>
            </a:xfrm>
            <a:prstGeom prst="rect">
              <a:avLst/>
            </a:prstGeom>
          </p:spPr>
        </p:pic>
        <p:pic>
          <p:nvPicPr>
            <p:cNvPr id="89" name="Picture 88"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822" y="4171335"/>
              <a:ext cx="408366" cy="398206"/>
            </a:xfrm>
            <a:prstGeom prst="rect">
              <a:avLst/>
            </a:prstGeom>
          </p:spPr>
        </p:pic>
        <p:pic>
          <p:nvPicPr>
            <p:cNvPr id="90" name="Picture 89" descr="firew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517" y="2313039"/>
              <a:ext cx="816732" cy="796413"/>
            </a:xfrm>
            <a:prstGeom prst="rect">
              <a:avLst/>
            </a:prstGeom>
          </p:spPr>
        </p:pic>
        <p:pic>
          <p:nvPicPr>
            <p:cNvPr id="91" name="Picture 90"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5578" y="3441290"/>
              <a:ext cx="408366" cy="398206"/>
            </a:xfrm>
            <a:prstGeom prst="rect">
              <a:avLst/>
            </a:prstGeom>
          </p:spPr>
        </p:pic>
        <p:pic>
          <p:nvPicPr>
            <p:cNvPr id="92" name="Picture 91"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8127" y="3839497"/>
              <a:ext cx="408366" cy="398206"/>
            </a:xfrm>
            <a:prstGeom prst="rect">
              <a:avLst/>
            </a:prstGeom>
          </p:spPr>
        </p:pic>
        <p:pic>
          <p:nvPicPr>
            <p:cNvPr id="93" name="Picture 92"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8738" y="4304071"/>
              <a:ext cx="408366" cy="398206"/>
            </a:xfrm>
            <a:prstGeom prst="rect">
              <a:avLst/>
            </a:prstGeom>
          </p:spPr>
        </p:pic>
        <p:pic>
          <p:nvPicPr>
            <p:cNvPr id="94" name="Picture 93"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7409" y="4702277"/>
              <a:ext cx="408366" cy="398206"/>
            </a:xfrm>
            <a:prstGeom prst="rect">
              <a:avLst/>
            </a:prstGeom>
          </p:spPr>
        </p:pic>
        <p:pic>
          <p:nvPicPr>
            <p:cNvPr id="95" name="Picture 94"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4249" y="4702277"/>
              <a:ext cx="408366" cy="398206"/>
            </a:xfrm>
            <a:prstGeom prst="rect">
              <a:avLst/>
            </a:prstGeom>
          </p:spPr>
        </p:pic>
        <p:pic>
          <p:nvPicPr>
            <p:cNvPr id="96" name="Picture 95"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9761" y="4237703"/>
              <a:ext cx="408366" cy="398206"/>
            </a:xfrm>
            <a:prstGeom prst="rect">
              <a:avLst/>
            </a:prstGeom>
          </p:spPr>
        </p:pic>
        <p:pic>
          <p:nvPicPr>
            <p:cNvPr id="97" name="Picture 96"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8738" y="3507658"/>
              <a:ext cx="408366" cy="398206"/>
            </a:xfrm>
            <a:prstGeom prst="rect">
              <a:avLst/>
            </a:prstGeom>
          </p:spPr>
        </p:pic>
        <p:pic>
          <p:nvPicPr>
            <p:cNvPr id="98" name="Picture 97"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62005" y="3175819"/>
              <a:ext cx="408366" cy="398206"/>
            </a:xfrm>
            <a:prstGeom prst="rect">
              <a:avLst/>
            </a:prstGeom>
          </p:spPr>
        </p:pic>
        <p:pic>
          <p:nvPicPr>
            <p:cNvPr id="101" name="Picture 100"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5470" y="3972232"/>
              <a:ext cx="408366" cy="398206"/>
            </a:xfrm>
            <a:prstGeom prst="rect">
              <a:avLst/>
            </a:prstGeom>
          </p:spPr>
        </p:pic>
        <p:pic>
          <p:nvPicPr>
            <p:cNvPr id="102" name="Picture 101"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9959" y="3574026"/>
              <a:ext cx="408366" cy="398206"/>
            </a:xfrm>
            <a:prstGeom prst="rect">
              <a:avLst/>
            </a:prstGeom>
          </p:spPr>
        </p:pic>
        <p:pic>
          <p:nvPicPr>
            <p:cNvPr id="103" name="Picture 102"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5470" y="3175819"/>
              <a:ext cx="408366" cy="398206"/>
            </a:xfrm>
            <a:prstGeom prst="rect">
              <a:avLst/>
            </a:prstGeom>
          </p:spPr>
        </p:pic>
        <p:pic>
          <p:nvPicPr>
            <p:cNvPr id="104" name="Picture 103"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8738" y="2777613"/>
              <a:ext cx="408366" cy="398206"/>
            </a:xfrm>
            <a:prstGeom prst="rect">
              <a:avLst/>
            </a:prstGeom>
          </p:spPr>
        </p:pic>
        <p:pic>
          <p:nvPicPr>
            <p:cNvPr id="105" name="Picture 104"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6494" y="2313039"/>
              <a:ext cx="408366" cy="398206"/>
            </a:xfrm>
            <a:prstGeom prst="rect">
              <a:avLst/>
            </a:prstGeom>
          </p:spPr>
        </p:pic>
        <p:pic>
          <p:nvPicPr>
            <p:cNvPr id="106" name="Picture 105" descr="firewal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5470" y="2512142"/>
              <a:ext cx="408366" cy="398206"/>
            </a:xfrm>
            <a:prstGeom prst="rect">
              <a:avLst/>
            </a:prstGeom>
          </p:spPr>
        </p:pic>
        <p:sp>
          <p:nvSpPr>
            <p:cNvPr id="107" name="TextBox 106"/>
            <p:cNvSpPr txBox="1"/>
            <p:nvPr/>
          </p:nvSpPr>
          <p:spPr>
            <a:xfrm rot="5400000">
              <a:off x="5233416" y="2005725"/>
              <a:ext cx="3384755" cy="3477952"/>
            </a:xfrm>
            <a:prstGeom prst="rect">
              <a:avLst/>
            </a:prstGeom>
            <a:noFill/>
          </p:spPr>
          <p:txBody>
            <a:bodyPr wrap="none" lIns="0" tIns="0" rIns="0" bIns="0" rtlCol="0">
              <a:prstTxWarp prst="textArchUp">
                <a:avLst>
                  <a:gd name="adj" fmla="val 14189522"/>
                </a:avLst>
              </a:prstTxWarp>
              <a:noAutofit/>
            </a:bodyPr>
            <a:lstStyle/>
            <a:p>
              <a:pPr defTabSz="914400">
                <a:lnSpc>
                  <a:spcPct val="90000"/>
                </a:lnSpc>
              </a:pPr>
              <a:r>
                <a:rPr lang="en-US" sz="1600" dirty="0" smtClean="0">
                  <a:solidFill>
                    <a:srgbClr val="717074"/>
                  </a:solidFill>
                  <a:latin typeface="Arial"/>
                </a:rPr>
                <a:t>Data Center Perimeter</a:t>
              </a:r>
            </a:p>
          </p:txBody>
        </p:sp>
      </p:grpSp>
      <p:sp>
        <p:nvSpPr>
          <p:cNvPr id="108" name="TextBox 107"/>
          <p:cNvSpPr txBox="1"/>
          <p:nvPr/>
        </p:nvSpPr>
        <p:spPr>
          <a:xfrm>
            <a:off x="5029200" y="1371600"/>
            <a:ext cx="3657600" cy="533400"/>
          </a:xfrm>
          <a:prstGeom prst="rect">
            <a:avLst/>
          </a:prstGeom>
          <a:noFill/>
        </p:spPr>
        <p:txBody>
          <a:bodyPr wrap="square" lIns="0" tIns="0" rIns="0" bIns="0" rtlCol="0">
            <a:noAutofit/>
          </a:bodyPr>
          <a:lstStyle>
            <a:defPPr>
              <a:defRPr lang="en-US"/>
            </a:defPPr>
            <a:lvl1pPr algn="ctr">
              <a:lnSpc>
                <a:spcPct val="90000"/>
              </a:lnSpc>
              <a:defRPr sz="2000">
                <a:solidFill>
                  <a:schemeClr val="tx2">
                    <a:lumMod val="65000"/>
                    <a:lumOff val="35000"/>
                  </a:schemeClr>
                </a:solidFill>
              </a:defRPr>
            </a:lvl1pPr>
          </a:lstStyle>
          <a:p>
            <a:r>
              <a:rPr lang="en-US" altLang="zh-TW" dirty="0" smtClean="0"/>
              <a:t>VMware</a:t>
            </a:r>
            <a:r>
              <a:rPr lang="zh-TW" altLang="en-US" dirty="0" smtClean="0"/>
              <a:t> </a:t>
            </a:r>
            <a:r>
              <a:rPr lang="en-US" altLang="zh-TW" dirty="0" smtClean="0"/>
              <a:t>NSX</a:t>
            </a:r>
            <a:r>
              <a:rPr lang="zh-TW" altLang="en-US" dirty="0" smtClean="0"/>
              <a:t>：快速增長的業務，要求直接針對業務甚至細至</a:t>
            </a:r>
            <a:r>
              <a:rPr lang="en-US" altLang="zh-TW" dirty="0" smtClean="0"/>
              <a:t>VM</a:t>
            </a:r>
            <a:r>
              <a:rPr lang="zh-TW" altLang="en-US" dirty="0" smtClean="0"/>
              <a:t>層的防護</a:t>
            </a:r>
            <a:endParaRPr lang="en-US" dirty="0"/>
          </a:p>
        </p:txBody>
      </p:sp>
    </p:spTree>
    <p:extLst>
      <p:ext uri="{BB962C8B-B14F-4D97-AF65-F5344CB8AC3E}">
        <p14:creationId xmlns:p14="http://schemas.microsoft.com/office/powerpoint/2010/main" val="415200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title"/>
          </p:nvPr>
        </p:nvSpPr>
        <p:spPr>
          <a:xfrm>
            <a:off x="304800" y="228600"/>
            <a:ext cx="8229600" cy="812800"/>
          </a:xfrm>
        </p:spPr>
        <p:txBody>
          <a:bodyPr vert="horz" lIns="0" tIns="0" rIns="0" bIns="0" rtlCol="0" anchor="t">
            <a:noAutofit/>
          </a:bodyPr>
          <a:lstStyle/>
          <a:p>
            <a:r>
              <a:rPr lang="zh-CN" altLang="en-US" dirty="0" smtClean="0"/>
              <a:t>適用於</a:t>
            </a:r>
            <a:r>
              <a:rPr lang="zh-TW" altLang="en-US" dirty="0" smtClean="0"/>
              <a:t>大專校院</a:t>
            </a:r>
            <a:r>
              <a:rPr lang="zh-CN" altLang="en-US" dirty="0" smtClean="0"/>
              <a:t>的</a:t>
            </a:r>
            <a:r>
              <a:rPr lang="zh-TW" altLang="en-US" dirty="0" smtClean="0"/>
              <a:t>網路</a:t>
            </a:r>
            <a:r>
              <a:rPr lang="zh-TW" altLang="en-US" dirty="0"/>
              <a:t>虛擬化</a:t>
            </a:r>
            <a:r>
              <a:rPr lang="zh-CN" altLang="en-US" dirty="0"/>
              <a:t>解決方案</a:t>
            </a:r>
            <a:endParaRPr lang="en-US" dirty="0"/>
          </a:p>
        </p:txBody>
      </p:sp>
      <p:sp>
        <p:nvSpPr>
          <p:cNvPr id="19" name="Rounded Rectangle 18"/>
          <p:cNvSpPr/>
          <p:nvPr/>
        </p:nvSpPr>
        <p:spPr bwMode="auto">
          <a:xfrm>
            <a:off x="228602" y="838201"/>
            <a:ext cx="2772348" cy="5181600"/>
          </a:xfrm>
          <a:prstGeom prst="roundRect">
            <a:avLst>
              <a:gd name="adj" fmla="val 5459"/>
            </a:avLst>
          </a:prstGeom>
          <a:solidFill>
            <a:schemeClr val="bg1"/>
          </a:solidFill>
          <a:ln w="28575">
            <a:solidFill>
              <a:schemeClr val="accent1"/>
            </a:solidFill>
            <a:round/>
            <a:headEnd/>
            <a:tailEnd/>
          </a:ln>
          <a:effectLst>
            <a:outerShdw blurRad="63500" sx="102000" sy="102000" algn="ctr"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latin typeface="+mj-lt"/>
              <a:ea typeface="SimHei" pitchFamily="2" charset="-122"/>
            </a:endParaRPr>
          </a:p>
        </p:txBody>
      </p:sp>
      <p:sp>
        <p:nvSpPr>
          <p:cNvPr id="20" name="Round Same Side Corner Rectangle 19"/>
          <p:cNvSpPr/>
          <p:nvPr/>
        </p:nvSpPr>
        <p:spPr>
          <a:xfrm rot="10800000" flipV="1">
            <a:off x="228599" y="838201"/>
            <a:ext cx="2772349" cy="662152"/>
          </a:xfrm>
          <a:prstGeom prst="round2SameRect">
            <a:avLst>
              <a:gd name="adj1" fmla="val 26774"/>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r>
              <a:rPr lang="zh-TW" altLang="en-US" sz="1900" b="1" dirty="0" smtClean="0">
                <a:solidFill>
                  <a:schemeClr val="bg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彈性核心網路維運與</a:t>
            </a:r>
            <a:r>
              <a:rPr lang="zh-TW" altLang="en-US" sz="1900" b="1" dirty="0">
                <a:solidFill>
                  <a:schemeClr val="bg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校務系統防護</a:t>
            </a:r>
            <a:endParaRPr lang="en-US" sz="1900" b="1" dirty="0">
              <a:solidFill>
                <a:schemeClr val="bg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p:txBody>
      </p:sp>
      <p:sp>
        <p:nvSpPr>
          <p:cNvPr id="21" name="Rounded Rectangle 20"/>
          <p:cNvSpPr/>
          <p:nvPr/>
        </p:nvSpPr>
        <p:spPr bwMode="auto">
          <a:xfrm>
            <a:off x="6143052" y="838201"/>
            <a:ext cx="2772348" cy="5181600"/>
          </a:xfrm>
          <a:prstGeom prst="roundRect">
            <a:avLst>
              <a:gd name="adj" fmla="val 5802"/>
            </a:avLst>
          </a:prstGeom>
          <a:solidFill>
            <a:schemeClr val="bg1"/>
          </a:solidFill>
          <a:ln w="28575">
            <a:solidFill>
              <a:schemeClr val="accent4"/>
            </a:solidFill>
            <a:round/>
            <a:headEnd/>
            <a:tailEnd/>
          </a:ln>
          <a:effectLst>
            <a:outerShdw blurRad="63500" sx="102000" sy="102000" algn="ctr"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latin typeface="+mj-lt"/>
              <a:ea typeface="SimHei" pitchFamily="2" charset="-122"/>
            </a:endParaRPr>
          </a:p>
        </p:txBody>
      </p:sp>
      <p:sp>
        <p:nvSpPr>
          <p:cNvPr id="22" name="Round Same Side Corner Rectangle 21"/>
          <p:cNvSpPr/>
          <p:nvPr/>
        </p:nvSpPr>
        <p:spPr>
          <a:xfrm rot="10800000" flipV="1">
            <a:off x="6143049" y="838201"/>
            <a:ext cx="2772349" cy="662152"/>
          </a:xfrm>
          <a:prstGeom prst="round2SameRect">
            <a:avLst>
              <a:gd name="adj1" fmla="val 23462"/>
              <a:gd name="adj2"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lnSpc>
                <a:spcPct val="90000"/>
              </a:lnSpc>
            </a:pPr>
            <a:r>
              <a:rPr lang="zh-TW" altLang="en-US" sz="1900" b="1" dirty="0" smtClean="0">
                <a:solidFill>
                  <a:schemeClr val="bg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無授權限制提供網路服務功能</a:t>
            </a:r>
            <a:endParaRPr lang="en-US" sz="1900" b="1" dirty="0">
              <a:solidFill>
                <a:schemeClr val="bg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p:txBody>
      </p:sp>
      <p:sp>
        <p:nvSpPr>
          <p:cNvPr id="23" name="Rounded Rectangle 22"/>
          <p:cNvSpPr/>
          <p:nvPr/>
        </p:nvSpPr>
        <p:spPr bwMode="auto">
          <a:xfrm>
            <a:off x="3171252" y="838201"/>
            <a:ext cx="2772348" cy="5181600"/>
          </a:xfrm>
          <a:prstGeom prst="roundRect">
            <a:avLst>
              <a:gd name="adj" fmla="val 6489"/>
            </a:avLst>
          </a:prstGeom>
          <a:solidFill>
            <a:schemeClr val="bg1"/>
          </a:solidFill>
          <a:ln w="28575">
            <a:solidFill>
              <a:schemeClr val="accent3"/>
            </a:solidFill>
            <a:round/>
            <a:headEnd/>
            <a:tailEnd/>
          </a:ln>
          <a:effectLst>
            <a:outerShdw blurRad="63500" sx="102000" sy="102000" algn="ctr"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latin typeface="+mj-lt"/>
              <a:ea typeface="SimHei" pitchFamily="2" charset="-122"/>
            </a:endParaRPr>
          </a:p>
        </p:txBody>
      </p:sp>
      <p:sp>
        <p:nvSpPr>
          <p:cNvPr id="24" name="Round Same Side Corner Rectangle 23"/>
          <p:cNvSpPr/>
          <p:nvPr/>
        </p:nvSpPr>
        <p:spPr>
          <a:xfrm rot="10800000" flipV="1">
            <a:off x="3171249" y="838201"/>
            <a:ext cx="2772349" cy="662152"/>
          </a:xfrm>
          <a:prstGeom prst="round2SameRect">
            <a:avLst>
              <a:gd name="adj1" fmla="val 30570"/>
              <a:gd name="adj2"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r>
              <a:rPr lang="zh-TW" altLang="en-US" sz="1800" b="1" dirty="0" smtClean="0">
                <a:solidFill>
                  <a:schemeClr val="bg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提供教師及學生虛擬桌面連接完整安全保護</a:t>
            </a:r>
            <a:endParaRPr lang="en-US" sz="1800" b="1" dirty="0">
              <a:solidFill>
                <a:schemeClr val="bg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p:txBody>
      </p:sp>
      <p:pic>
        <p:nvPicPr>
          <p:cNvPr id="35" name="Picture 34" descr="scho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597" y="1593013"/>
            <a:ext cx="2056274" cy="1621764"/>
          </a:xfrm>
          <a:prstGeom prst="rect">
            <a:avLst/>
          </a:prstGeom>
        </p:spPr>
      </p:pic>
      <p:pic>
        <p:nvPicPr>
          <p:cNvPr id="36" name="Picture 35" descr="schol.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5329" y="1593013"/>
            <a:ext cx="2056274" cy="1621763"/>
          </a:xfrm>
          <a:prstGeom prst="rect">
            <a:avLst/>
          </a:prstGeom>
        </p:spPr>
      </p:pic>
      <p:pic>
        <p:nvPicPr>
          <p:cNvPr id="37" name="Picture 36" descr="schol.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200" y="1593013"/>
            <a:ext cx="2056273" cy="1621763"/>
          </a:xfrm>
          <a:prstGeom prst="rect">
            <a:avLst/>
          </a:prstGeom>
        </p:spPr>
      </p:pic>
      <p:sp>
        <p:nvSpPr>
          <p:cNvPr id="26" name="Content Placeholder 2"/>
          <p:cNvSpPr txBox="1">
            <a:spLocks/>
          </p:cNvSpPr>
          <p:nvPr/>
        </p:nvSpPr>
        <p:spPr bwMode="auto">
          <a:xfrm>
            <a:off x="381000" y="3276600"/>
            <a:ext cx="2441712" cy="2746906"/>
          </a:xfrm>
          <a:prstGeom prst="rect">
            <a:avLst/>
          </a:prstGeom>
          <a:noFill/>
          <a:ln w="9525">
            <a:noFill/>
            <a:miter lim="800000"/>
            <a:headEnd/>
            <a:tailEnd/>
          </a:ln>
        </p:spPr>
        <p:txBody>
          <a:bodyPr vert="horz" wrap="square" lIns="0" tIns="0" rIns="0" bIns="91440" numCol="1" anchor="t" anchorCtr="0" compatLnSpc="1">
            <a:prstTxWarp prst="textNoShape">
              <a:avLst/>
            </a:prstTxWarp>
            <a:spAutoFit/>
          </a:bodyPr>
          <a:lstStyle/>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計中可彈性、集中快速進行資料中心網路功能設定、變更與管理</a:t>
            </a:r>
            <a:r>
              <a:rPr lang="zh-TW" altLang="en-US"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，不受硬體網路限制且無需更改硬體設定</a:t>
            </a:r>
            <a:endParaRPr lang="en-US" altLang="zh-TW" sz="1600" kern="0" dirty="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每組核心</a:t>
            </a:r>
            <a:r>
              <a:rPr lang="zh-TW" altLang="en-US" sz="1600" kern="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校務系統虛機前均提供安全防護</a:t>
            </a:r>
            <a:endParaRPr lang="en-US" altLang="zh-TW" sz="1600" kern="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搭配自動化機制可進行選課系統快速延展與部署</a:t>
            </a:r>
            <a:endParaRPr lang="en-US" altLang="zh-TW"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完整的資料中心網路功能</a:t>
            </a:r>
            <a:endParaRPr lang="en-US" altLang="zh-TW"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p:txBody>
      </p:sp>
      <p:sp>
        <p:nvSpPr>
          <p:cNvPr id="27" name="Content Placeholder 2"/>
          <p:cNvSpPr txBox="1">
            <a:spLocks/>
          </p:cNvSpPr>
          <p:nvPr/>
        </p:nvSpPr>
        <p:spPr bwMode="auto">
          <a:xfrm>
            <a:off x="3352800" y="3276600"/>
            <a:ext cx="2464902" cy="2682785"/>
          </a:xfrm>
          <a:prstGeom prst="rect">
            <a:avLst/>
          </a:prstGeom>
          <a:noFill/>
          <a:ln w="9525">
            <a:noFill/>
            <a:miter lim="800000"/>
            <a:headEnd/>
            <a:tailEnd/>
          </a:ln>
        </p:spPr>
        <p:txBody>
          <a:bodyPr vert="horz" wrap="square" lIns="0" tIns="0" rIns="0" bIns="91440" numCol="1" anchor="t" anchorCtr="0" compatLnSpc="1">
            <a:prstTxWarp prst="textNoShape">
              <a:avLst/>
            </a:prstTxWarp>
            <a:spAutoFit/>
          </a:bodyPr>
          <a:lstStyle/>
          <a:p>
            <a:pPr marL="166688" indent="-166688" eaLnBrk="0" hangingPunct="0">
              <a:spcAft>
                <a:spcPts val="500"/>
              </a:spcAft>
              <a:buClr>
                <a:schemeClr val="accent1">
                  <a:lumMod val="75000"/>
                </a:schemeClr>
              </a:buClr>
              <a:buFont typeface="Wingdings" pitchFamily="2" charset="2"/>
              <a:buChar char="§"/>
            </a:pPr>
            <a:r>
              <a:rPr lang="zh-TW" altLang="en-US" sz="16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依據</a:t>
            </a:r>
            <a:r>
              <a:rPr lang="zh-TW" altLang="en-US" sz="160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教職員與學生不同身份</a:t>
            </a:r>
            <a:r>
              <a:rPr lang="zh-TW" altLang="en-US" sz="16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，限制可連結的內部校務系統，確保重要系統安全性</a:t>
            </a:r>
            <a:endParaRPr lang="en-US" altLang="zh-TW" sz="16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a:p>
            <a:pPr marL="166688" indent="-166688" eaLnBrk="0" hangingPunct="0">
              <a:spcAft>
                <a:spcPts val="500"/>
              </a:spcAft>
              <a:buClr>
                <a:schemeClr val="accent1">
                  <a:lumMod val="75000"/>
                </a:schemeClr>
              </a:buClr>
              <a:buFont typeface="Wingdings" pitchFamily="2" charset="2"/>
              <a:buChar char="§"/>
            </a:pPr>
            <a:r>
              <a:rPr lang="zh-TW" altLang="en-US" sz="160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電腦教室或遠端接取虛擬桌面中毒時，</a:t>
            </a:r>
            <a:r>
              <a:rPr lang="zh-TW" altLang="en-US" sz="160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於虛擬機器前即進行阻擋防禦</a:t>
            </a:r>
            <a:endParaRPr lang="en-US" altLang="zh-TW" sz="160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a:p>
            <a:pPr marL="166688" indent="-166688" eaLnBrk="0" hangingPunct="0">
              <a:spcAft>
                <a:spcPts val="500"/>
              </a:spcAft>
              <a:buClr>
                <a:schemeClr val="accent1">
                  <a:lumMod val="75000"/>
                </a:schemeClr>
              </a:buClr>
              <a:buFont typeface="Wingdings" pitchFamily="2" charset="2"/>
              <a:buChar char="§"/>
            </a:pPr>
            <a:r>
              <a:rPr lang="zh-TW" altLang="en-US" sz="1600" kern="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無需購買額外負載平衡設備與防火牆設備</a:t>
            </a:r>
            <a:r>
              <a:rPr lang="zh-TW" altLang="en-US" sz="1600" kern="0" dirty="0" smtClean="0">
                <a:solidFill>
                  <a:schemeClr val="tx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搭建遠端電腦教室環境</a:t>
            </a:r>
            <a:endParaRPr lang="en-US" sz="1600" kern="0" dirty="0" smtClean="0">
              <a:solidFill>
                <a:schemeClr val="tx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p:txBody>
      </p:sp>
      <p:sp>
        <p:nvSpPr>
          <p:cNvPr id="28" name="Content Placeholder 2"/>
          <p:cNvSpPr txBox="1">
            <a:spLocks/>
          </p:cNvSpPr>
          <p:nvPr/>
        </p:nvSpPr>
        <p:spPr bwMode="auto">
          <a:xfrm>
            <a:off x="6324600" y="3276600"/>
            <a:ext cx="2514600" cy="1880002"/>
          </a:xfrm>
          <a:prstGeom prst="rect">
            <a:avLst/>
          </a:prstGeom>
          <a:noFill/>
          <a:ln w="9525">
            <a:noFill/>
            <a:miter lim="800000"/>
            <a:headEnd/>
            <a:tailEnd/>
          </a:ln>
        </p:spPr>
        <p:txBody>
          <a:bodyPr vert="horz" wrap="square" lIns="0" tIns="0" rIns="0" bIns="91440" numCol="1" anchor="t" anchorCtr="0" compatLnSpc="1">
            <a:prstTxWarp prst="textNoShape">
              <a:avLst/>
            </a:prstTxWarp>
            <a:spAutoFit/>
          </a:bodyPr>
          <a:lstStyle/>
          <a:p>
            <a:pPr marL="166688" indent="-166688" eaLnBrk="0" hangingPunct="0">
              <a:spcAft>
                <a:spcPts val="500"/>
              </a:spcAft>
              <a:buClr>
                <a:schemeClr val="accent1">
                  <a:lumMod val="75000"/>
                </a:schemeClr>
              </a:buClr>
              <a:buFont typeface="Wingdings" pitchFamily="2" charset="2"/>
              <a:buChar char="§"/>
            </a:pPr>
            <a:r>
              <a:rPr lang="zh-TW" altLang="en-US"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提供校園核心或測試應用需求之網路服務功能（如</a:t>
            </a:r>
            <a:r>
              <a:rPr lang="en-US" altLang="zh-TW"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APP</a:t>
            </a:r>
            <a:r>
              <a:rPr lang="zh-TW" altLang="en-US"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開發、新校務系統測試、學生專</a:t>
            </a:r>
            <a:r>
              <a:rPr lang="zh-TW" altLang="en-US" sz="1600" kern="0" dirty="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題研究</a:t>
            </a:r>
            <a:r>
              <a:rPr lang="zh-TW" altLang="en-US"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，短期間之校園比賽應用等）</a:t>
            </a:r>
            <a:endParaRPr lang="en-US" altLang="zh-TW" sz="1600" kern="0" dirty="0" smtClean="0">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a:p>
            <a:pPr marL="166688" indent="-166688" eaLnBrk="0" hangingPunct="0">
              <a:spcAft>
                <a:spcPts val="500"/>
              </a:spcAft>
              <a:buClr>
                <a:schemeClr val="accent1">
                  <a:lumMod val="75000"/>
                </a:schemeClr>
              </a:buClr>
              <a:buFont typeface="Wingdings" pitchFamily="2" charset="2"/>
              <a:buChar char="§"/>
            </a:pPr>
            <a:r>
              <a:rPr lang="zh-TW" altLang="en-US" sz="1600" kern="0" dirty="0" smtClean="0">
                <a:solidFill>
                  <a:schemeClr val="tx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網路服務</a:t>
            </a:r>
            <a:r>
              <a:rPr lang="zh-TW" altLang="en-US" sz="1600" kern="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隨需部署</a:t>
            </a:r>
            <a:r>
              <a:rPr lang="zh-TW" altLang="en-US" sz="1600" kern="0" dirty="0" smtClean="0">
                <a:solidFill>
                  <a:schemeClr val="tx1"/>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建立，且</a:t>
            </a:r>
            <a:r>
              <a:rPr lang="zh-TW" altLang="en-US" sz="1600" kern="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rPr>
              <a:t>無需額外成本</a:t>
            </a:r>
            <a:endParaRPr lang="en-US" altLang="zh-CN" sz="1600" kern="0" dirty="0" smtClean="0">
              <a:solidFill>
                <a:srgbClr val="FF6600"/>
              </a:solidFill>
              <a:latin typeface="Microsoft JhengHei UI Light" panose="020B0304030504040204" pitchFamily="34" charset="-120"/>
              <a:ea typeface="Microsoft JhengHei UI Light" panose="020B0304030504040204" pitchFamily="34" charset="-120"/>
              <a:cs typeface="Microsoft JhengHei UI Light" panose="020B0304030504040204" pitchFamily="34" charset="-120"/>
            </a:endParaRPr>
          </a:p>
        </p:txBody>
      </p:sp>
    </p:spTree>
    <p:extLst>
      <p:ext uri="{BB962C8B-B14F-4D97-AF65-F5344CB8AC3E}">
        <p14:creationId xmlns:p14="http://schemas.microsoft.com/office/powerpoint/2010/main" val="1438088092"/>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title"/>
          </p:nvPr>
        </p:nvSpPr>
        <p:spPr>
          <a:xfrm>
            <a:off x="304800" y="304800"/>
            <a:ext cx="8229600" cy="812800"/>
          </a:xfrm>
        </p:spPr>
        <p:txBody>
          <a:bodyPr vert="horz" lIns="0" tIns="0" rIns="0" bIns="0" rtlCol="0" anchor="t">
            <a:noAutofit/>
          </a:bodyPr>
          <a:lstStyle/>
          <a:p>
            <a:r>
              <a:rPr lang="en-US" altLang="zh-TW" dirty="0"/>
              <a:t>Gartner</a:t>
            </a:r>
            <a:r>
              <a:rPr lang="zh-TW" altLang="en-US" dirty="0"/>
              <a:t>報告：</a:t>
            </a:r>
            <a:r>
              <a:rPr lang="en-US" altLang="zh-TW" dirty="0"/>
              <a:t>VMware</a:t>
            </a:r>
            <a:r>
              <a:rPr lang="zh-TW" altLang="en-US" dirty="0"/>
              <a:t> </a:t>
            </a:r>
            <a:r>
              <a:rPr lang="en-US" altLang="zh-TW" dirty="0"/>
              <a:t>NSX</a:t>
            </a:r>
            <a:r>
              <a:rPr lang="zh-TW" altLang="en-US" dirty="0"/>
              <a:t>是最具願景的資料中心網路方案</a:t>
            </a:r>
            <a:endParaRPr lang="en-US" dirty="0"/>
          </a:p>
        </p:txBody>
      </p:sp>
      <p:pic>
        <p:nvPicPr>
          <p:cNvPr id="8" name="Picture 7"/>
          <p:cNvPicPr>
            <a:picLocks noChangeAspect="1"/>
          </p:cNvPicPr>
          <p:nvPr/>
        </p:nvPicPr>
        <p:blipFill>
          <a:blip r:embed="rId3"/>
          <a:stretch>
            <a:fillRect/>
          </a:stretch>
        </p:blipFill>
        <p:spPr>
          <a:xfrm>
            <a:off x="3810000" y="1238664"/>
            <a:ext cx="5334000" cy="5317910"/>
          </a:xfrm>
          <a:prstGeom prst="rect">
            <a:avLst/>
          </a:prstGeom>
        </p:spPr>
      </p:pic>
      <p:sp>
        <p:nvSpPr>
          <p:cNvPr id="5" name="Rounded Rectangle 4"/>
          <p:cNvSpPr/>
          <p:nvPr/>
        </p:nvSpPr>
        <p:spPr>
          <a:xfrm>
            <a:off x="7772400" y="4953000"/>
            <a:ext cx="990600" cy="457200"/>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0" name="Text Placeholder 2"/>
          <p:cNvSpPr>
            <a:spLocks noGrp="1"/>
          </p:cNvSpPr>
          <p:nvPr>
            <p:ph type="body" sz="quarter" idx="13"/>
          </p:nvPr>
        </p:nvSpPr>
        <p:spPr>
          <a:xfrm>
            <a:off x="152400" y="1371600"/>
            <a:ext cx="3657600" cy="2514600"/>
          </a:xfrm>
        </p:spPr>
        <p:txBody>
          <a:bodyPr/>
          <a:lstStyle/>
          <a:p>
            <a:pPr>
              <a:lnSpc>
                <a:spcPct val="110000"/>
              </a:lnSpc>
            </a:pPr>
            <a:r>
              <a:rPr lang="en-US" altLang="zh-TW" dirty="0" smtClean="0"/>
              <a:t>Gartner</a:t>
            </a:r>
            <a:r>
              <a:rPr lang="zh-TW" altLang="en-US" dirty="0" smtClean="0"/>
              <a:t> </a:t>
            </a:r>
            <a:r>
              <a:rPr lang="en-US" altLang="zh-TW" dirty="0" smtClean="0"/>
              <a:t>Data </a:t>
            </a:r>
            <a:r>
              <a:rPr lang="en-US" altLang="zh-TW" dirty="0"/>
              <a:t>Center Networking Magic Quadrant, April 24, 2014</a:t>
            </a:r>
          </a:p>
          <a:p>
            <a:pPr lvl="1">
              <a:lnSpc>
                <a:spcPct val="110000"/>
              </a:lnSpc>
            </a:pPr>
            <a:r>
              <a:rPr lang="zh-TW" altLang="en-US" dirty="0" smtClean="0"/>
              <a:t>並非僅比較</a:t>
            </a:r>
            <a:r>
              <a:rPr lang="en-US" altLang="zh-TW" dirty="0" smtClean="0"/>
              <a:t>SDN</a:t>
            </a:r>
            <a:r>
              <a:rPr lang="zh-TW" altLang="en-US" dirty="0" smtClean="0"/>
              <a:t>功能，而是比較是否適用於資料中心之網路方案</a:t>
            </a:r>
            <a:endParaRPr lang="en-US" altLang="zh-TW" dirty="0" smtClean="0"/>
          </a:p>
          <a:p>
            <a:pPr lvl="1">
              <a:lnSpc>
                <a:spcPct val="110000"/>
              </a:lnSpc>
            </a:pPr>
            <a:r>
              <a:rPr lang="zh-TW" altLang="en-US" dirty="0" smtClean="0"/>
              <a:t>比較內包含眾多硬體廠商，且多數亦宣稱具備</a:t>
            </a:r>
            <a:r>
              <a:rPr lang="en-US" altLang="zh-TW" dirty="0" smtClean="0"/>
              <a:t>SDN</a:t>
            </a:r>
            <a:r>
              <a:rPr lang="zh-TW" altLang="en-US" dirty="0" smtClean="0"/>
              <a:t>功能</a:t>
            </a:r>
            <a:endParaRPr lang="en-US" altLang="zh-TW" dirty="0" smtClean="0"/>
          </a:p>
          <a:p>
            <a:pPr lvl="1">
              <a:lnSpc>
                <a:spcPct val="110000"/>
              </a:lnSpc>
            </a:pPr>
            <a:r>
              <a:rPr lang="en-US" altLang="zh-TW" dirty="0" smtClean="0"/>
              <a:t>VMware</a:t>
            </a:r>
            <a:r>
              <a:rPr lang="zh-TW" altLang="en-US" dirty="0" smtClean="0"/>
              <a:t> </a:t>
            </a:r>
            <a:r>
              <a:rPr lang="en-US" altLang="zh-TW" dirty="0" smtClean="0"/>
              <a:t>NSX</a:t>
            </a:r>
            <a:r>
              <a:rPr lang="zh-TW" altLang="en-US" dirty="0" smtClean="0"/>
              <a:t>方案初次入榜即被選為最具願景之資料中心內網路方案</a:t>
            </a:r>
            <a:endParaRPr lang="en-US" altLang="zh-TW" dirty="0" smtClean="0"/>
          </a:p>
        </p:txBody>
      </p:sp>
    </p:spTree>
    <p:extLst>
      <p:ext uri="{BB962C8B-B14F-4D97-AF65-F5344CB8AC3E}">
        <p14:creationId xmlns:p14="http://schemas.microsoft.com/office/powerpoint/2010/main" val="302353280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304800"/>
            <a:ext cx="8229600" cy="812800"/>
          </a:xfrm>
        </p:spPr>
        <p:txBody>
          <a:bodyPr anchor="t"/>
          <a:lstStyle/>
          <a:p>
            <a:pPr>
              <a:lnSpc>
                <a:spcPct val="100000"/>
              </a:lnSpc>
            </a:pPr>
            <a:r>
              <a:rPr lang="zh-TW" altLang="en-US" dirty="0" smtClean="0">
                <a:latin typeface="Heiti TC Light"/>
                <a:ea typeface="Heiti TC Light"/>
                <a:cs typeface="Heiti TC Light"/>
              </a:rPr>
              <a:t>簡述 </a:t>
            </a:r>
            <a:r>
              <a:rPr lang="en-US" altLang="zh-TW" dirty="0" smtClean="0">
                <a:latin typeface="Heiti TC Light"/>
                <a:ea typeface="Heiti TC Light"/>
                <a:cs typeface="Heiti TC Light"/>
              </a:rPr>
              <a:t>– </a:t>
            </a:r>
            <a:r>
              <a:rPr lang="zh-TW" altLang="en-US" dirty="0" smtClean="0">
                <a:latin typeface="Heiti TC Light"/>
                <a:ea typeface="Heiti TC Light"/>
                <a:cs typeface="Heiti TC Light"/>
              </a:rPr>
              <a:t>校園桌面虛擬化方案</a:t>
            </a:r>
            <a:endParaRPr lang="en-US" dirty="0">
              <a:latin typeface="Heiti TC Light"/>
              <a:ea typeface="Heiti TC Light"/>
              <a:cs typeface="Heiti TC Light"/>
            </a:endParaRPr>
          </a:p>
        </p:txBody>
      </p:sp>
      <p:sp>
        <p:nvSpPr>
          <p:cNvPr id="24" name="Rectangle 3"/>
          <p:cNvSpPr txBox="1">
            <a:spLocks noChangeArrowheads="1"/>
          </p:cNvSpPr>
          <p:nvPr/>
        </p:nvSpPr>
        <p:spPr>
          <a:xfrm>
            <a:off x="3171825" y="914400"/>
            <a:ext cx="5667375" cy="5284787"/>
          </a:xfrm>
          <a:prstGeom prst="rect">
            <a:avLst/>
          </a:prstGeom>
          <a:ln>
            <a:solidFill>
              <a:srgbClr val="C0C0C0"/>
            </a:solidFill>
          </a:ln>
        </p:spPr>
        <p:txBody>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a:spcBef>
                <a:spcPct val="15000"/>
              </a:spcBef>
              <a:spcAft>
                <a:spcPct val="15000"/>
              </a:spcAft>
              <a:buFont typeface="Wingdings" charset="0"/>
              <a:buNone/>
            </a:pPr>
            <a:r>
              <a:rPr lang="zh-TW" altLang="en-US" sz="2400" dirty="0">
                <a:solidFill>
                  <a:schemeClr val="hlink"/>
                </a:solidFill>
                <a:effectLst>
                  <a:outerShdw blurRad="38100" dist="38100" dir="2700000" algn="tl">
                    <a:srgbClr val="DDDDDD"/>
                  </a:outerShdw>
                </a:effectLst>
                <a:latin typeface="Arial" panose="020B0604020202020204" pitchFamily="34" charset="0"/>
                <a:cs typeface="Arial" panose="020B0604020202020204" pitchFamily="34" charset="0"/>
              </a:rPr>
              <a:t>方案架構</a:t>
            </a:r>
          </a:p>
          <a:p>
            <a:pPr marL="0" indent="0">
              <a:spcBef>
                <a:spcPts val="250"/>
              </a:spcBef>
              <a:spcAft>
                <a:spcPts val="250"/>
              </a:spcAft>
              <a:buNone/>
            </a:pPr>
            <a:endParaRPr lang="en-US" altLang="zh-TW" sz="1600" dirty="0">
              <a:latin typeface="Apple LiGothic Medium" charset="0"/>
              <a:ea typeface="Apple LiGothic Medium" charset="0"/>
              <a:cs typeface="Apple LiGothic Medium" charset="0"/>
            </a:endParaRPr>
          </a:p>
        </p:txBody>
      </p:sp>
      <p:sp>
        <p:nvSpPr>
          <p:cNvPr id="25" name="Rectangle 5"/>
          <p:cNvSpPr>
            <a:spLocks noChangeArrowheads="1"/>
          </p:cNvSpPr>
          <p:nvPr/>
        </p:nvSpPr>
        <p:spPr bwMode="auto">
          <a:xfrm>
            <a:off x="368300" y="914400"/>
            <a:ext cx="2638425" cy="5286273"/>
          </a:xfrm>
          <a:prstGeom prst="rect">
            <a:avLst/>
          </a:prstGeom>
          <a:ln>
            <a:solidFill>
              <a:srgbClr val="C0C0C0"/>
            </a:solidFill>
          </a:ln>
          <a:extLst/>
        </p:spPr>
        <p:txBody>
          <a:bodyPr/>
          <a:lstStyle/>
          <a:p>
            <a:pPr marL="228600" indent="-228600">
              <a:lnSpc>
                <a:spcPct val="90000"/>
              </a:lnSpc>
              <a:spcBef>
                <a:spcPct val="15000"/>
              </a:spcBef>
              <a:spcAft>
                <a:spcPct val="15000"/>
              </a:spcAft>
              <a:buClr>
                <a:schemeClr val="tx1">
                  <a:lumMod val="60000"/>
                  <a:lumOff val="40000"/>
                </a:schemeClr>
              </a:buClr>
              <a:buSzPct val="90000"/>
              <a:buFont typeface="Wingdings" charset="0"/>
              <a:buNone/>
            </a:pPr>
            <a:r>
              <a:rPr lang="zh-TW" altLang="en-US" sz="2400" dirty="0">
                <a:solidFill>
                  <a:schemeClr val="hlink"/>
                </a:solidFill>
                <a:effectLst>
                  <a:outerShdw blurRad="38100" dist="38100" dir="2700000" algn="tl">
                    <a:srgbClr val="DDDDDD"/>
                  </a:outerShdw>
                </a:effectLst>
                <a:latin typeface="Arial" panose="020B0604020202020204" pitchFamily="34" charset="0"/>
                <a:cs typeface="Arial" panose="020B0604020202020204" pitchFamily="34" charset="0"/>
              </a:rPr>
              <a:t>方案簡介</a:t>
            </a:r>
          </a:p>
          <a:p>
            <a:pPr marL="228600" indent="-228600">
              <a:spcBef>
                <a:spcPct val="15000"/>
              </a:spcBef>
              <a:spcAft>
                <a:spcPct val="15000"/>
              </a:spcAft>
              <a:buFontTx/>
              <a:buChar char="•"/>
            </a:pPr>
            <a:r>
              <a:rPr lang="zh-TW" altLang="en-US" sz="2000" dirty="0" smtClean="0">
                <a:latin typeface="Apple LiGothic Medium" charset="0"/>
                <a:ea typeface="Apple LiGothic Medium" charset="0"/>
                <a:cs typeface="Apple LiGothic Medium" charset="0"/>
              </a:rPr>
              <a:t>將</a:t>
            </a:r>
            <a:r>
              <a:rPr lang="en-US" altLang="zh-TW" sz="2000" dirty="0" smtClean="0">
                <a:latin typeface="Apple LiGothic Medium" charset="0"/>
                <a:ea typeface="Apple LiGothic Medium" charset="0"/>
                <a:cs typeface="Apple LiGothic Medium" charset="0"/>
              </a:rPr>
              <a:t>PC</a:t>
            </a:r>
            <a:r>
              <a:rPr lang="zh-TW" altLang="en-US" sz="2000" dirty="0" smtClean="0">
                <a:latin typeface="Apple LiGothic Medium" charset="0"/>
                <a:ea typeface="Apple LiGothic Medium" charset="0"/>
                <a:cs typeface="Apple LiGothic Medium" charset="0"/>
              </a:rPr>
              <a:t>與應用程</a:t>
            </a:r>
            <a:r>
              <a:rPr lang="zh-TW" altLang="en-US" sz="2000" dirty="0">
                <a:latin typeface="Apple LiGothic Medium" charset="0"/>
                <a:ea typeface="Apple LiGothic Medium" charset="0"/>
                <a:cs typeface="Apple LiGothic Medium" charset="0"/>
              </a:rPr>
              <a:t>式集中至機房以虛擬化方式執行，</a:t>
            </a:r>
            <a:r>
              <a:rPr lang="zh-TW" altLang="en-US" sz="2000" dirty="0" smtClean="0">
                <a:latin typeface="Apple LiGothic Medium" charset="0"/>
                <a:ea typeface="Apple LiGothic Medium" charset="0"/>
                <a:cs typeface="Apple LiGothic Medium" charset="0"/>
              </a:rPr>
              <a:t>終端用戶可以</a:t>
            </a:r>
            <a:r>
              <a:rPr lang="zh-TW" altLang="en-US" sz="2000" b="1" dirty="0">
                <a:solidFill>
                  <a:srgbClr val="C00000"/>
                </a:solidFill>
                <a:latin typeface="Apple LiGothic Medium" charset="0"/>
                <a:ea typeface="Apple LiGothic Medium" charset="0"/>
                <a:cs typeface="Apple LiGothic Medium" charset="0"/>
              </a:rPr>
              <a:t>任何行動設備或精簡型電腦</a:t>
            </a:r>
            <a:r>
              <a:rPr lang="zh-TW" altLang="en-US" sz="2000" dirty="0">
                <a:latin typeface="Apple LiGothic Medium" charset="0"/>
                <a:ea typeface="Apple LiGothic Medium" charset="0"/>
                <a:cs typeface="Apple LiGothic Medium" charset="0"/>
              </a:rPr>
              <a:t>遠</a:t>
            </a:r>
            <a:r>
              <a:rPr lang="zh-TW" altLang="en-US" sz="2000" dirty="0" smtClean="0">
                <a:latin typeface="Apple LiGothic Medium" charset="0"/>
                <a:ea typeface="Apple LiGothic Medium" charset="0"/>
                <a:cs typeface="Apple LiGothic Medium" charset="0"/>
              </a:rPr>
              <a:t>端，如同原本使用者經驗一般地接</a:t>
            </a:r>
            <a:r>
              <a:rPr lang="zh-TW" altLang="en-US" sz="2000" dirty="0">
                <a:latin typeface="Apple LiGothic Medium" charset="0"/>
                <a:ea typeface="Apple LiGothic Medium" charset="0"/>
                <a:cs typeface="Apple LiGothic Medium" charset="0"/>
              </a:rPr>
              <a:t>取</a:t>
            </a:r>
            <a:r>
              <a:rPr lang="en-US" altLang="zh-TW" sz="2000" dirty="0">
                <a:latin typeface="Apple LiGothic Medium" charset="0"/>
                <a:ea typeface="Apple LiGothic Medium" charset="0"/>
                <a:cs typeface="Apple LiGothic Medium" charset="0"/>
              </a:rPr>
              <a:t>Windows</a:t>
            </a:r>
            <a:r>
              <a:rPr lang="zh-TW" altLang="en-US" sz="2000" dirty="0">
                <a:latin typeface="Apple LiGothic Medium" charset="0"/>
                <a:ea typeface="Apple LiGothic Medium" charset="0"/>
                <a:cs typeface="Apple LiGothic Medium" charset="0"/>
              </a:rPr>
              <a:t>桌面環</a:t>
            </a:r>
            <a:r>
              <a:rPr lang="zh-TW" altLang="en-US" sz="2000" dirty="0" smtClean="0">
                <a:latin typeface="Apple LiGothic Medium" charset="0"/>
                <a:ea typeface="Apple LiGothic Medium" charset="0"/>
                <a:cs typeface="Apple LiGothic Medium" charset="0"/>
              </a:rPr>
              <a:t>境</a:t>
            </a:r>
            <a:endParaRPr lang="en-US" altLang="zh-TW" sz="2000" dirty="0" smtClean="0">
              <a:latin typeface="Apple LiGothic Medium" charset="0"/>
              <a:ea typeface="Apple LiGothic Medium" charset="0"/>
              <a:cs typeface="Apple LiGothic Medium" charset="0"/>
            </a:endParaRPr>
          </a:p>
          <a:p>
            <a:pPr marL="228600" indent="-228600">
              <a:spcBef>
                <a:spcPct val="15000"/>
              </a:spcBef>
              <a:spcAft>
                <a:spcPct val="15000"/>
              </a:spcAft>
              <a:buFontTx/>
              <a:buChar char="•"/>
            </a:pPr>
            <a:r>
              <a:rPr lang="zh-TW" altLang="en-US" sz="2000" dirty="0" smtClean="0">
                <a:latin typeface="Apple LiGothic Medium" charset="0"/>
                <a:ea typeface="Apple LiGothic Medium" charset="0"/>
                <a:cs typeface="Apple LiGothic Medium" charset="0"/>
              </a:rPr>
              <a:t>達</a:t>
            </a:r>
            <a:r>
              <a:rPr lang="zh-TW" altLang="en-US" sz="2000" dirty="0">
                <a:latin typeface="Apple LiGothic Medium" charset="0"/>
                <a:ea typeface="Apple LiGothic Medium" charset="0"/>
                <a:cs typeface="Apple LiGothic Medium" charset="0"/>
              </a:rPr>
              <a:t>成</a:t>
            </a:r>
            <a:r>
              <a:rPr lang="zh-TW" altLang="en-US" sz="2000" b="1" dirty="0">
                <a:solidFill>
                  <a:srgbClr val="C00000"/>
                </a:solidFill>
                <a:latin typeface="Apple LiGothic Medium" charset="0"/>
                <a:ea typeface="Apple LiGothic Medium" charset="0"/>
                <a:cs typeface="Apple LiGothic Medium" charset="0"/>
              </a:rPr>
              <a:t>機敏資料保護</a:t>
            </a:r>
            <a:r>
              <a:rPr lang="zh-TW" altLang="en-US" sz="2000" dirty="0">
                <a:latin typeface="Apple LiGothic Medium" charset="0"/>
                <a:ea typeface="Apple LiGothic Medium" charset="0"/>
                <a:cs typeface="Apple LiGothic Medium" charset="0"/>
              </a:rPr>
              <a:t>、集中管理、資料災備等效</a:t>
            </a:r>
            <a:r>
              <a:rPr lang="zh-TW" altLang="en-US" sz="2000" dirty="0" smtClean="0">
                <a:latin typeface="Apple LiGothic Medium" charset="0"/>
                <a:ea typeface="Apple LiGothic Medium" charset="0"/>
                <a:cs typeface="Apple LiGothic Medium" charset="0"/>
              </a:rPr>
              <a:t>益</a:t>
            </a:r>
            <a:endParaRPr lang="zh-TW" altLang="en-US" sz="2000" dirty="0">
              <a:latin typeface="Apple LiGothic Medium" charset="0"/>
              <a:ea typeface="Apple LiGothic Medium" charset="0"/>
              <a:cs typeface="Apple LiGothic Medium" charset="0"/>
            </a:endParaRPr>
          </a:p>
        </p:txBody>
      </p:sp>
      <p:sp>
        <p:nvSpPr>
          <p:cNvPr id="27" name="投影片編號版面配置區 1"/>
          <p:cNvSpPr>
            <a:spLocks noGrp="1"/>
          </p:cNvSpPr>
          <p:nvPr>
            <p:ph type="sldNum" sz="quarter" idx="12"/>
          </p:nvPr>
        </p:nvSpPr>
        <p:spPr>
          <a:xfrm>
            <a:off x="8700260" y="6464301"/>
            <a:ext cx="338138" cy="149224"/>
          </a:xfrm>
        </p:spPr>
        <p:txBody>
          <a:bodyPr/>
          <a:lstStyle/>
          <a:p>
            <a:fld id="{6EA6D8CF-3CDE-4807-BCD2-C9F2B831AAA5}" type="slidenum">
              <a:rPr lang="en-US" smtClean="0"/>
              <a:pPr/>
              <a:t>2</a:t>
            </a:fld>
            <a:endParaRPr lang="en-US"/>
          </a:p>
        </p:txBody>
      </p:sp>
      <p:grpSp>
        <p:nvGrpSpPr>
          <p:cNvPr id="2" name="Group 1"/>
          <p:cNvGrpSpPr/>
          <p:nvPr/>
        </p:nvGrpSpPr>
        <p:grpSpPr>
          <a:xfrm>
            <a:off x="3581400" y="1447800"/>
            <a:ext cx="4876800" cy="4572000"/>
            <a:chOff x="2819400" y="1584191"/>
            <a:chExt cx="6210614" cy="5045209"/>
          </a:xfrm>
        </p:grpSpPr>
        <p:pic>
          <p:nvPicPr>
            <p:cNvPr id="7" name="Picture 164" descr="DGRM_VirtualizationLayer_Q40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83587" y="2409011"/>
              <a:ext cx="1582654" cy="1156380"/>
            </a:xfrm>
            <a:prstGeom prst="rect">
              <a:avLst/>
            </a:prstGeom>
            <a:noFill/>
            <a:ln w="9525">
              <a:noFill/>
              <a:miter lim="800000"/>
              <a:headEnd/>
              <a:tailEnd/>
            </a:ln>
            <a:effectLst>
              <a:outerShdw blurRad="76200" dir="18900000" sy="23000" kx="-1200000" algn="bl" rotWithShape="0">
                <a:prstClr val="black">
                  <a:alpha val="20000"/>
                </a:prstClr>
              </a:outerShdw>
            </a:effectLst>
          </p:spPr>
        </p:pic>
        <p:grpSp>
          <p:nvGrpSpPr>
            <p:cNvPr id="8" name="Group 7"/>
            <p:cNvGrpSpPr/>
            <p:nvPr/>
          </p:nvGrpSpPr>
          <p:grpSpPr>
            <a:xfrm>
              <a:off x="4983586" y="2178509"/>
              <a:ext cx="1580695" cy="1060150"/>
              <a:chOff x="1419928" y="1574156"/>
              <a:chExt cx="1856672" cy="1245244"/>
            </a:xfrm>
            <a:effectLst>
              <a:outerShdw blurRad="152400" dist="317500" dir="5400000" sx="90000" sy="-19000" rotWithShape="0">
                <a:prstClr val="black">
                  <a:alpha val="15000"/>
                </a:prstClr>
              </a:outerShdw>
            </a:effectLst>
          </p:grpSpPr>
          <p:pic>
            <p:nvPicPr>
              <p:cNvPr id="9"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4179" y="1574156"/>
                <a:ext cx="551954" cy="573953"/>
              </a:xfrm>
              <a:prstGeom prst="rect">
                <a:avLst/>
              </a:prstGeom>
              <a:noFill/>
              <a:ln w="9525">
                <a:noFill/>
                <a:miter lim="800000"/>
                <a:headEnd/>
                <a:tailEnd/>
              </a:ln>
            </p:spPr>
          </p:pic>
          <p:pic>
            <p:nvPicPr>
              <p:cNvPr id="10"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04341" y="1737656"/>
                <a:ext cx="551954" cy="573953"/>
              </a:xfrm>
              <a:prstGeom prst="rect">
                <a:avLst/>
              </a:prstGeom>
              <a:noFill/>
              <a:ln w="9525">
                <a:noFill/>
                <a:miter lim="800000"/>
                <a:headEnd/>
                <a:tailEnd/>
              </a:ln>
            </p:spPr>
          </p:pic>
          <p:pic>
            <p:nvPicPr>
              <p:cNvPr id="11"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24646" y="1901156"/>
                <a:ext cx="551954" cy="573953"/>
              </a:xfrm>
              <a:prstGeom prst="rect">
                <a:avLst/>
              </a:prstGeom>
              <a:noFill/>
              <a:ln w="9525">
                <a:noFill/>
                <a:miter lim="800000"/>
                <a:headEnd/>
                <a:tailEnd/>
              </a:ln>
            </p:spPr>
          </p:pic>
          <p:pic>
            <p:nvPicPr>
              <p:cNvPr id="12"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1507" y="1752600"/>
                <a:ext cx="551954" cy="573953"/>
              </a:xfrm>
              <a:prstGeom prst="rect">
                <a:avLst/>
              </a:prstGeom>
              <a:noFill/>
              <a:ln w="9525">
                <a:noFill/>
                <a:miter lim="800000"/>
                <a:headEnd/>
                <a:tailEnd/>
              </a:ln>
            </p:spPr>
          </p:pic>
          <p:pic>
            <p:nvPicPr>
              <p:cNvPr id="13"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71669" y="1916100"/>
                <a:ext cx="551954" cy="573953"/>
              </a:xfrm>
              <a:prstGeom prst="rect">
                <a:avLst/>
              </a:prstGeom>
              <a:noFill/>
              <a:ln w="9525">
                <a:noFill/>
                <a:miter lim="800000"/>
                <a:headEnd/>
                <a:tailEnd/>
              </a:ln>
            </p:spPr>
          </p:pic>
          <p:pic>
            <p:nvPicPr>
              <p:cNvPr id="14"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91974" y="2079600"/>
                <a:ext cx="551954" cy="573953"/>
              </a:xfrm>
              <a:prstGeom prst="rect">
                <a:avLst/>
              </a:prstGeom>
              <a:noFill/>
              <a:ln w="9525">
                <a:noFill/>
                <a:miter lim="800000"/>
                <a:headEnd/>
                <a:tailEnd/>
              </a:ln>
            </p:spPr>
          </p:pic>
          <p:pic>
            <p:nvPicPr>
              <p:cNvPr id="15"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19928" y="1918447"/>
                <a:ext cx="551954" cy="573953"/>
              </a:xfrm>
              <a:prstGeom prst="rect">
                <a:avLst/>
              </a:prstGeom>
              <a:noFill/>
              <a:ln w="9525">
                <a:noFill/>
                <a:miter lim="800000"/>
                <a:headEnd/>
                <a:tailEnd/>
              </a:ln>
            </p:spPr>
          </p:pic>
          <p:pic>
            <p:nvPicPr>
              <p:cNvPr id="16"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40090" y="2081947"/>
                <a:ext cx="551954" cy="573953"/>
              </a:xfrm>
              <a:prstGeom prst="rect">
                <a:avLst/>
              </a:prstGeom>
              <a:noFill/>
              <a:ln w="9525">
                <a:noFill/>
                <a:miter lim="800000"/>
                <a:headEnd/>
                <a:tailEnd/>
              </a:ln>
            </p:spPr>
          </p:pic>
          <p:pic>
            <p:nvPicPr>
              <p:cNvPr id="17" name="Picture 151" descr="ICON_VM_desktop_Q30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60395" y="2245447"/>
                <a:ext cx="551954" cy="573953"/>
              </a:xfrm>
              <a:prstGeom prst="rect">
                <a:avLst/>
              </a:prstGeom>
              <a:noFill/>
              <a:ln w="9525">
                <a:noFill/>
                <a:miter lim="800000"/>
                <a:headEnd/>
                <a:tailEnd/>
              </a:ln>
            </p:spPr>
          </p:pic>
        </p:grpSp>
        <p:cxnSp>
          <p:nvCxnSpPr>
            <p:cNvPr id="18" name="Straight Arrow Connector 2"/>
            <p:cNvCxnSpPr>
              <a:cxnSpLocks noChangeShapeType="1"/>
              <a:stCxn id="15" idx="2"/>
            </p:cNvCxnSpPr>
            <p:nvPr/>
          </p:nvCxnSpPr>
          <p:spPr bwMode="auto">
            <a:xfrm flipH="1">
              <a:off x="3626211" y="2960264"/>
              <a:ext cx="1592331" cy="1935141"/>
            </a:xfrm>
            <a:prstGeom prst="straightConnector1">
              <a:avLst/>
            </a:prstGeom>
            <a:noFill/>
            <a:ln w="19050" algn="ctr">
              <a:solidFill>
                <a:schemeClr val="tx1"/>
              </a:solidFill>
              <a:prstDash val="sysDash"/>
              <a:round/>
              <a:headEnd type="arrow" w="med" len="med"/>
              <a:tailEnd type="arrow" w="med" len="med"/>
            </a:ln>
          </p:spPr>
        </p:cxnSp>
        <p:cxnSp>
          <p:nvCxnSpPr>
            <p:cNvPr id="19" name="Straight Arrow Connector 16"/>
            <p:cNvCxnSpPr>
              <a:cxnSpLocks noChangeShapeType="1"/>
              <a:stCxn id="16" idx="2"/>
            </p:cNvCxnSpPr>
            <p:nvPr/>
          </p:nvCxnSpPr>
          <p:spPr bwMode="auto">
            <a:xfrm flipH="1">
              <a:off x="5060593" y="3099462"/>
              <a:ext cx="430522" cy="1795943"/>
            </a:xfrm>
            <a:prstGeom prst="straightConnector1">
              <a:avLst/>
            </a:prstGeom>
            <a:noFill/>
            <a:ln w="19050" algn="ctr">
              <a:solidFill>
                <a:schemeClr val="tx1"/>
              </a:solidFill>
              <a:prstDash val="sysDash"/>
              <a:round/>
              <a:headEnd type="arrow" w="med" len="med"/>
              <a:tailEnd type="arrow" w="med" len="med"/>
            </a:ln>
          </p:spPr>
        </p:cxnSp>
        <p:cxnSp>
          <p:nvCxnSpPr>
            <p:cNvPr id="20" name="Straight Arrow Connector 17"/>
            <p:cNvCxnSpPr>
              <a:cxnSpLocks noChangeShapeType="1"/>
              <a:stCxn id="14" idx="2"/>
            </p:cNvCxnSpPr>
            <p:nvPr/>
          </p:nvCxnSpPr>
          <p:spPr bwMode="auto">
            <a:xfrm>
              <a:off x="6046102" y="3097463"/>
              <a:ext cx="448872" cy="1797942"/>
            </a:xfrm>
            <a:prstGeom prst="straightConnector1">
              <a:avLst/>
            </a:prstGeom>
            <a:noFill/>
            <a:ln w="19050" algn="ctr">
              <a:solidFill>
                <a:schemeClr val="tx1"/>
              </a:solidFill>
              <a:prstDash val="sysDash"/>
              <a:round/>
              <a:headEnd type="arrow" w="med" len="med"/>
              <a:tailEnd type="arrow" w="med" len="med"/>
            </a:ln>
          </p:spPr>
        </p:cxnSp>
        <p:cxnSp>
          <p:nvCxnSpPr>
            <p:cNvPr id="21" name="Straight Arrow Connector 18"/>
            <p:cNvCxnSpPr>
              <a:cxnSpLocks noChangeShapeType="1"/>
              <a:stCxn id="11" idx="2"/>
            </p:cNvCxnSpPr>
            <p:nvPr/>
          </p:nvCxnSpPr>
          <p:spPr bwMode="auto">
            <a:xfrm>
              <a:off x="6329326" y="2945543"/>
              <a:ext cx="1600030" cy="1949862"/>
            </a:xfrm>
            <a:prstGeom prst="straightConnector1">
              <a:avLst/>
            </a:prstGeom>
            <a:noFill/>
            <a:ln w="19050" algn="ctr">
              <a:solidFill>
                <a:schemeClr val="tx1"/>
              </a:solidFill>
              <a:prstDash val="sysDash"/>
              <a:round/>
              <a:headEnd type="arrow" w="med" len="med"/>
              <a:tailEnd type="arrow" w="med" len="med"/>
            </a:ln>
          </p:spPr>
        </p:cxnSp>
        <p:sp>
          <p:nvSpPr>
            <p:cNvPr id="22" name="Rectangle 21"/>
            <p:cNvSpPr/>
            <p:nvPr/>
          </p:nvSpPr>
          <p:spPr bwMode="auto">
            <a:xfrm>
              <a:off x="3442860" y="3641591"/>
              <a:ext cx="4486496" cy="838200"/>
            </a:xfrm>
            <a:prstGeom prst="rect">
              <a:avLst/>
            </a:prstGeom>
            <a:solidFill>
              <a:schemeClr val="bg1"/>
            </a:solidFill>
            <a:ln w="12700">
              <a:no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pic>
          <p:nvPicPr>
            <p:cNvPr id="23" name="Picture 6" descr="http://unlockedfones.com/catalog/images/airbook1.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43800" y="4982510"/>
              <a:ext cx="1486214" cy="85804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 descr="http://www.technobuffalo.com/wp-content/uploads/2011/10/acer-ultrabook.jpeg"/>
            <p:cNvPicPr>
              <a:picLocks noChangeAspect="1" noChangeArrowheads="1"/>
            </p:cNvPicPr>
            <p:nvPr/>
          </p:nvPicPr>
          <p:blipFill>
            <a:blip r:embed="rId5" cstate="screen">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2819400" y="4912392"/>
              <a:ext cx="1397282" cy="1048494"/>
            </a:xfrm>
            <a:prstGeom prst="rect">
              <a:avLst/>
            </a:prstGeom>
            <a:noFill/>
            <a:ln w="9525">
              <a:noFill/>
              <a:miter lim="800000"/>
              <a:headEnd/>
              <a:tailEnd/>
            </a:ln>
          </p:spPr>
        </p:pic>
        <p:sp>
          <p:nvSpPr>
            <p:cNvPr id="29" name="Rounded Rectangle 28"/>
            <p:cNvSpPr/>
            <p:nvPr/>
          </p:nvSpPr>
          <p:spPr bwMode="auto">
            <a:xfrm>
              <a:off x="3442860" y="1584191"/>
              <a:ext cx="4634341" cy="530289"/>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a:spcAft>
                  <a:spcPct val="40000"/>
                </a:spcAft>
                <a:defRPr/>
              </a:pPr>
              <a:r>
                <a:rPr lang="zh-TW" altLang="en-US" sz="1800" dirty="0" smtClean="0">
                  <a:solidFill>
                    <a:srgbClr val="FFFFFF"/>
                  </a:solidFill>
                  <a:latin typeface="微軟正黑體" pitchFamily="34" charset="-120"/>
                  <a:ea typeface="微軟正黑體" pitchFamily="34" charset="-120"/>
                </a:rPr>
                <a:t>管理集中化虛擬桌面平台與應用</a:t>
              </a:r>
              <a:endParaRPr lang="zh-TW" altLang="en-US" sz="1800" dirty="0">
                <a:solidFill>
                  <a:srgbClr val="FFFFFF"/>
                </a:solidFill>
                <a:latin typeface="微軟正黑體" pitchFamily="34" charset="-120"/>
                <a:ea typeface="微軟正黑體" pitchFamily="34" charset="-120"/>
              </a:endParaRPr>
            </a:p>
          </p:txBody>
        </p:sp>
        <p:sp>
          <p:nvSpPr>
            <p:cNvPr id="30" name="Rounded Rectangle 29"/>
            <p:cNvSpPr/>
            <p:nvPr/>
          </p:nvSpPr>
          <p:spPr bwMode="auto">
            <a:xfrm>
              <a:off x="3522306" y="6099111"/>
              <a:ext cx="4634341" cy="530289"/>
            </a:xfrm>
            <a:prstGeom prst="roundRect">
              <a:avLst/>
            </a:prstGeom>
            <a:ln>
              <a:headEnd/>
              <a:tailEnd/>
            </a:ln>
          </p:spPr>
          <p:style>
            <a:lnRef idx="1">
              <a:schemeClr val="accent3"/>
            </a:lnRef>
            <a:fillRef idx="3">
              <a:schemeClr val="accent3"/>
            </a:fillRef>
            <a:effectRef idx="2">
              <a:schemeClr val="accent3"/>
            </a:effectRef>
            <a:fontRef idx="minor">
              <a:schemeClr val="lt1"/>
            </a:fontRef>
          </p:style>
          <p:txBody>
            <a:bodyPr wrap="none" lIns="0" tIns="0" rIns="0" bIns="0" anchor="ctr"/>
            <a:lstStyle/>
            <a:p>
              <a:pPr algn="ctr">
                <a:spcAft>
                  <a:spcPct val="40000"/>
                </a:spcAft>
              </a:pPr>
              <a:r>
                <a:rPr lang="zh-TW" altLang="en-US" sz="1800" dirty="0" smtClean="0">
                  <a:solidFill>
                    <a:srgbClr val="FFFFFF"/>
                  </a:solidFill>
                  <a:latin typeface="微軟正黑體" pitchFamily="34" charset="-120"/>
                  <a:ea typeface="微軟正黑體" pitchFamily="34" charset="-120"/>
                </a:rPr>
                <a:t>使用者可從各種裝置進行遠端存取</a:t>
              </a:r>
              <a:endParaRPr lang="zh-TW" altLang="en-US" sz="1800" dirty="0">
                <a:solidFill>
                  <a:srgbClr val="FFFFFF"/>
                </a:solidFill>
                <a:latin typeface="微軟正黑體" pitchFamily="34" charset="-120"/>
                <a:ea typeface="微軟正黑體" pitchFamily="34" charset="-120"/>
              </a:endParaRPr>
            </a:p>
          </p:txBody>
        </p:sp>
        <p:pic>
          <p:nvPicPr>
            <p:cNvPr id="31" name="Picture 2" descr="http://thegadgetsite.com/wp-content/uploads/2011/06/windows-logo.jpg"/>
            <p:cNvPicPr>
              <a:picLocks noChangeAspect="1" noChangeArrowheads="1"/>
            </p:cNvPicPr>
            <p:nvPr/>
          </p:nvPicPr>
          <p:blipFill>
            <a:blip r:embed="rId6" cstate="email">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0" r="100000">
                          <a14:foregroundMark x1="34109" y1="15789" x2="34109" y2="15789"/>
                          <a14:foregroundMark x1="37209" y1="30702" x2="37209" y2="30702"/>
                          <a14:foregroundMark x1="43411" y1="19298" x2="43411" y2="19298"/>
                          <a14:foregroundMark x1="16279" y1="32456" x2="16279" y2="32456"/>
                          <a14:foregroundMark x1="22481" y1="12281" x2="22481" y2="12281"/>
                          <a14:foregroundMark x1="45736" y1="36842" x2="45736" y2="36842"/>
                          <a14:foregroundMark x1="3876" y1="81579" x2="3876" y2="81579"/>
                          <a14:foregroundMark x1="43411" y1="53509" x2="43411" y2="53509"/>
                          <a14:foregroundMark x1="25581" y1="50000" x2="25581" y2="50000"/>
                          <a14:foregroundMark x1="24806" y1="72807" x2="24806" y2="72807"/>
                          <a14:foregroundMark x1="33333" y1="73684" x2="33333" y2="73684"/>
                          <a14:foregroundMark x1="54264" y1="63158" x2="54264" y2="63158"/>
                          <a14:foregroundMark x1="73643" y1="92105" x2="73643" y2="92105"/>
                          <a14:foregroundMark x1="49612" y1="86842" x2="49612" y2="86842"/>
                          <a14:foregroundMark x1="66667" y1="71053" x2="66667" y2="71053"/>
                          <a14:foregroundMark x1="13178" y1="64035" x2="13178" y2="64035"/>
                        </a14:backgroundRemoval>
                      </a14:imgEffect>
                    </a14:imgLayer>
                  </a14:imgProps>
                </a:ext>
                <a:ext uri="{28A0092B-C50C-407E-A947-70E740481C1C}">
                  <a14:useLocalDpi xmlns:a14="http://schemas.microsoft.com/office/drawing/2010/main"/>
                </a:ext>
              </a:extLst>
            </a:blip>
            <a:srcRect/>
            <a:stretch>
              <a:fillRect/>
            </a:stretch>
          </p:blipFill>
          <p:spPr bwMode="auto">
            <a:xfrm>
              <a:off x="4876800" y="2332856"/>
              <a:ext cx="416207" cy="368367"/>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http://www.computercheap.co.uk/images/HPCompaqT553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73929" y="4912392"/>
              <a:ext cx="928159" cy="928159"/>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http://www.topicsites.com/images/ipad-ebooks.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08620" y="4978520"/>
              <a:ext cx="550089" cy="807763"/>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4" descr="http://www.nokiaiphone.net/samsunggalaxy/samsung-galaxy-8.jpg"/>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91799" y="5326999"/>
              <a:ext cx="633886" cy="63388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5" name="Group 34"/>
            <p:cNvGrpSpPr/>
            <p:nvPr/>
          </p:nvGrpSpPr>
          <p:grpSpPr>
            <a:xfrm>
              <a:off x="3276600" y="3489191"/>
              <a:ext cx="4850064" cy="1224713"/>
              <a:chOff x="159622" y="2857500"/>
              <a:chExt cx="5559046" cy="1224713"/>
            </a:xfrm>
          </p:grpSpPr>
          <p:sp>
            <p:nvSpPr>
              <p:cNvPr id="36" name="Cloud 35"/>
              <p:cNvSpPr/>
              <p:nvPr/>
            </p:nvSpPr>
            <p:spPr bwMode="auto">
              <a:xfrm>
                <a:off x="159622" y="2857500"/>
                <a:ext cx="5559046" cy="1224713"/>
              </a:xfrm>
              <a:prstGeom prst="cloud">
                <a:avLst/>
              </a:prstGeom>
              <a:solidFill>
                <a:schemeClr val="bg1"/>
              </a:solidFill>
              <a:ln>
                <a:solidFill>
                  <a:schemeClr val="tx2"/>
                </a:solidFill>
                <a:headEnd/>
                <a:tailEnd/>
              </a:ln>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a:spcAft>
                    <a:spcPct val="40000"/>
                  </a:spcAft>
                </a:pPr>
                <a:endParaRPr lang="en-US" sz="1800" dirty="0">
                  <a:solidFill>
                    <a:schemeClr val="tx1"/>
                  </a:solidFill>
                  <a:latin typeface="微軟正黑體" pitchFamily="34" charset="-120"/>
                  <a:ea typeface="微軟正黑體" pitchFamily="34" charset="-120"/>
                </a:endParaRPr>
              </a:p>
            </p:txBody>
          </p:sp>
          <p:sp>
            <p:nvSpPr>
              <p:cNvPr id="37" name="TextBox 36"/>
              <p:cNvSpPr txBox="1"/>
              <p:nvPr/>
            </p:nvSpPr>
            <p:spPr>
              <a:xfrm>
                <a:off x="959332" y="3238500"/>
                <a:ext cx="3917076" cy="369332"/>
              </a:xfrm>
              <a:prstGeom prst="rect">
                <a:avLst/>
              </a:prstGeom>
              <a:noFill/>
            </p:spPr>
            <p:txBody>
              <a:bodyPr wrap="square" rtlCol="0">
                <a:spAutoFit/>
              </a:bodyPr>
              <a:lstStyle/>
              <a:p>
                <a:pPr algn="ctr"/>
                <a:r>
                  <a:rPr lang="zh-TW" altLang="en-US" sz="1800" smtClean="0">
                    <a:solidFill>
                      <a:schemeClr val="tx1"/>
                    </a:solidFill>
                    <a:latin typeface="微軟正黑體" pitchFamily="34" charset="-120"/>
                    <a:ea typeface="微軟正黑體" pitchFamily="34" charset="-120"/>
                  </a:rPr>
                  <a:t>高效率遠端通訊協定</a:t>
                </a:r>
                <a:endParaRPr lang="zh-TW" altLang="en-US" sz="1800" dirty="0">
                  <a:solidFill>
                    <a:schemeClr val="tx1"/>
                  </a:solidFill>
                  <a:latin typeface="微軟正黑體" pitchFamily="34" charset="-120"/>
                  <a:ea typeface="微軟正黑體" pitchFamily="34" charset="-120"/>
                </a:endParaRPr>
              </a:p>
            </p:txBody>
          </p:sp>
        </p:grpSp>
      </p:grpSp>
    </p:spTree>
    <p:extLst>
      <p:ext uri="{BB962C8B-B14F-4D97-AF65-F5344CB8AC3E}">
        <p14:creationId xmlns:p14="http://schemas.microsoft.com/office/powerpoint/2010/main" val="258475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p:cNvSpPr>
            <a:spLocks noGrp="1" noChangeArrowheads="1"/>
          </p:cNvSpPr>
          <p:nvPr>
            <p:ph type="title"/>
          </p:nvPr>
        </p:nvSpPr>
        <p:spPr>
          <a:xfrm>
            <a:off x="457200" y="330200"/>
            <a:ext cx="8229600" cy="508000"/>
          </a:xfrm>
        </p:spPr>
        <p:txBody>
          <a:bodyPr/>
          <a:lstStyle/>
          <a:p>
            <a:r>
              <a:rPr lang="zh-CN" altLang="en-US" sz="3200" dirty="0" smtClean="0">
                <a:latin typeface="+mj-lt"/>
                <a:ea typeface="SimHei" pitchFamily="2" charset="-122"/>
              </a:rPr>
              <a:t>適用於教育行業的 桌面雲解決方案</a:t>
            </a:r>
            <a:endParaRPr lang="en-US" sz="3200" dirty="0" smtClean="0">
              <a:latin typeface="+mj-lt"/>
              <a:ea typeface="SimHei" pitchFamily="2" charset="-122"/>
            </a:endParaRPr>
          </a:p>
        </p:txBody>
      </p:sp>
      <p:sp>
        <p:nvSpPr>
          <p:cNvPr id="19" name="Rounded Rectangle 18"/>
          <p:cNvSpPr/>
          <p:nvPr/>
        </p:nvSpPr>
        <p:spPr bwMode="auto">
          <a:xfrm>
            <a:off x="228602" y="1219201"/>
            <a:ext cx="2772348" cy="5181600"/>
          </a:xfrm>
          <a:prstGeom prst="roundRect">
            <a:avLst>
              <a:gd name="adj" fmla="val 5459"/>
            </a:avLst>
          </a:prstGeom>
          <a:solidFill>
            <a:schemeClr val="bg1"/>
          </a:solidFill>
          <a:ln w="28575">
            <a:solidFill>
              <a:schemeClr val="accent1"/>
            </a:solidFill>
            <a:round/>
            <a:headEnd/>
            <a:tailEnd/>
          </a:ln>
          <a:effectLst>
            <a:outerShdw blurRad="63500" sx="102000" sy="102000" algn="ctr"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latin typeface="+mj-lt"/>
              <a:ea typeface="SimHei" pitchFamily="2" charset="-122"/>
            </a:endParaRPr>
          </a:p>
        </p:txBody>
      </p:sp>
      <p:sp>
        <p:nvSpPr>
          <p:cNvPr id="20" name="Round Same Side Corner Rectangle 19"/>
          <p:cNvSpPr/>
          <p:nvPr/>
        </p:nvSpPr>
        <p:spPr>
          <a:xfrm rot="10800000" flipV="1">
            <a:off x="228599" y="1219201"/>
            <a:ext cx="2772349" cy="662152"/>
          </a:xfrm>
          <a:prstGeom prst="round2SameRect">
            <a:avLst>
              <a:gd name="adj1" fmla="val 26774"/>
              <a:gd name="adj2"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r>
              <a:rPr lang="zh-TW" altLang="en-US" sz="1900" b="1" dirty="0" smtClean="0">
                <a:solidFill>
                  <a:schemeClr val="bg1"/>
                </a:solidFill>
                <a:latin typeface="+mj-lt"/>
                <a:ea typeface="SimHei" pitchFamily="2" charset="-122"/>
              </a:rPr>
              <a:t>電腦教室，圖書館，數位教室，研究室等</a:t>
            </a:r>
            <a:endParaRPr lang="en-US" sz="1900" b="1" dirty="0">
              <a:solidFill>
                <a:schemeClr val="bg1"/>
              </a:solidFill>
              <a:latin typeface="+mj-lt"/>
              <a:ea typeface="SimHei" pitchFamily="2" charset="-122"/>
            </a:endParaRPr>
          </a:p>
        </p:txBody>
      </p:sp>
      <p:sp>
        <p:nvSpPr>
          <p:cNvPr id="21" name="Rounded Rectangle 20"/>
          <p:cNvSpPr/>
          <p:nvPr/>
        </p:nvSpPr>
        <p:spPr bwMode="auto">
          <a:xfrm>
            <a:off x="6143052" y="1219201"/>
            <a:ext cx="2772348" cy="5181600"/>
          </a:xfrm>
          <a:prstGeom prst="roundRect">
            <a:avLst>
              <a:gd name="adj" fmla="val 5802"/>
            </a:avLst>
          </a:prstGeom>
          <a:solidFill>
            <a:schemeClr val="bg1"/>
          </a:solidFill>
          <a:ln w="28575">
            <a:solidFill>
              <a:schemeClr val="accent4"/>
            </a:solidFill>
            <a:round/>
            <a:headEnd/>
            <a:tailEnd/>
          </a:ln>
          <a:effectLst>
            <a:outerShdw blurRad="63500" sx="102000" sy="102000" algn="ctr"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latin typeface="+mj-lt"/>
              <a:ea typeface="SimHei" pitchFamily="2" charset="-122"/>
            </a:endParaRPr>
          </a:p>
        </p:txBody>
      </p:sp>
      <p:sp>
        <p:nvSpPr>
          <p:cNvPr id="22" name="Round Same Side Corner Rectangle 21"/>
          <p:cNvSpPr/>
          <p:nvPr/>
        </p:nvSpPr>
        <p:spPr>
          <a:xfrm rot="10800000" flipV="1">
            <a:off x="6143049" y="1219201"/>
            <a:ext cx="2772349" cy="662152"/>
          </a:xfrm>
          <a:prstGeom prst="round2SameRect">
            <a:avLst>
              <a:gd name="adj1" fmla="val 23462"/>
              <a:gd name="adj2" fmla="val 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lnSpc>
                <a:spcPct val="90000"/>
              </a:lnSpc>
            </a:pPr>
            <a:r>
              <a:rPr lang="zh-TW" altLang="en-US" sz="1900" b="1" dirty="0" smtClean="0">
                <a:solidFill>
                  <a:schemeClr val="bg1"/>
                </a:solidFill>
                <a:latin typeface="+mj-lt"/>
                <a:ea typeface="SimHei" pitchFamily="2" charset="-122"/>
              </a:rPr>
              <a:t>雲端化校園服務</a:t>
            </a:r>
            <a:endParaRPr lang="en-US" sz="1900" b="1" dirty="0">
              <a:solidFill>
                <a:schemeClr val="bg1"/>
              </a:solidFill>
              <a:latin typeface="+mj-lt"/>
              <a:ea typeface="SimHei" pitchFamily="2" charset="-122"/>
            </a:endParaRPr>
          </a:p>
        </p:txBody>
      </p:sp>
      <p:sp>
        <p:nvSpPr>
          <p:cNvPr id="23" name="Rounded Rectangle 22"/>
          <p:cNvSpPr/>
          <p:nvPr/>
        </p:nvSpPr>
        <p:spPr bwMode="auto">
          <a:xfrm>
            <a:off x="3171252" y="1219201"/>
            <a:ext cx="2772348" cy="5181600"/>
          </a:xfrm>
          <a:prstGeom prst="roundRect">
            <a:avLst>
              <a:gd name="adj" fmla="val 6489"/>
            </a:avLst>
          </a:prstGeom>
          <a:solidFill>
            <a:schemeClr val="bg1"/>
          </a:solidFill>
          <a:ln w="28575">
            <a:solidFill>
              <a:schemeClr val="accent3"/>
            </a:solidFill>
            <a:round/>
            <a:headEnd/>
            <a:tailEnd/>
          </a:ln>
          <a:effectLst>
            <a:outerShdw blurRad="63500" sx="102000" sy="102000" algn="ctr" rotWithShape="0">
              <a:prstClr val="black">
                <a:alpha val="20000"/>
              </a:prstClr>
            </a:outerShdw>
          </a:effectLst>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smtClean="0">
              <a:solidFill>
                <a:srgbClr val="FFFFFF"/>
              </a:solidFill>
              <a:latin typeface="+mj-lt"/>
              <a:ea typeface="SimHei" pitchFamily="2" charset="-122"/>
            </a:endParaRPr>
          </a:p>
        </p:txBody>
      </p:sp>
      <p:sp>
        <p:nvSpPr>
          <p:cNvPr id="24" name="Round Same Side Corner Rectangle 23"/>
          <p:cNvSpPr/>
          <p:nvPr/>
        </p:nvSpPr>
        <p:spPr>
          <a:xfrm rot="10800000" flipV="1">
            <a:off x="3171249" y="1219201"/>
            <a:ext cx="2772349" cy="662152"/>
          </a:xfrm>
          <a:prstGeom prst="round2SameRect">
            <a:avLst>
              <a:gd name="adj1" fmla="val 30570"/>
              <a:gd name="adj2" fmla="val 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91440" anchor="ctr"/>
          <a:lstStyle/>
          <a:p>
            <a:pPr algn="ctr"/>
            <a:r>
              <a:rPr lang="zh-TW" altLang="en-US" sz="1900" b="1" dirty="0" smtClean="0">
                <a:solidFill>
                  <a:schemeClr val="bg1"/>
                </a:solidFill>
                <a:latin typeface="+mj-lt"/>
                <a:ea typeface="SimHei" pitchFamily="2" charset="-122"/>
              </a:rPr>
              <a:t>虛擬（延伸）電腦教室</a:t>
            </a:r>
            <a:endParaRPr lang="en-US" sz="1900" b="1" dirty="0">
              <a:solidFill>
                <a:schemeClr val="bg1"/>
              </a:solidFill>
              <a:latin typeface="+mj-lt"/>
              <a:ea typeface="SimHei" pitchFamily="2" charset="-122"/>
            </a:endParaRPr>
          </a:p>
        </p:txBody>
      </p:sp>
      <p:pic>
        <p:nvPicPr>
          <p:cNvPr id="35" name="Picture 34" descr="scho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905000"/>
            <a:ext cx="2056274" cy="1621764"/>
          </a:xfrm>
          <a:prstGeom prst="rect">
            <a:avLst/>
          </a:prstGeom>
        </p:spPr>
      </p:pic>
      <p:pic>
        <p:nvPicPr>
          <p:cNvPr id="36" name="Picture 35" descr="schol.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5329" y="1891538"/>
            <a:ext cx="2056274" cy="1621763"/>
          </a:xfrm>
          <a:prstGeom prst="rect">
            <a:avLst/>
          </a:prstGeom>
        </p:spPr>
      </p:pic>
      <p:pic>
        <p:nvPicPr>
          <p:cNvPr id="37" name="Picture 36" descr="schol.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200" y="1905000"/>
            <a:ext cx="2056273" cy="1621763"/>
          </a:xfrm>
          <a:prstGeom prst="rect">
            <a:avLst/>
          </a:prstGeom>
        </p:spPr>
      </p:pic>
      <p:sp>
        <p:nvSpPr>
          <p:cNvPr id="26" name="Content Placeholder 2"/>
          <p:cNvSpPr txBox="1">
            <a:spLocks/>
          </p:cNvSpPr>
          <p:nvPr/>
        </p:nvSpPr>
        <p:spPr bwMode="auto">
          <a:xfrm>
            <a:off x="381000" y="3581400"/>
            <a:ext cx="2517912" cy="2811026"/>
          </a:xfrm>
          <a:prstGeom prst="rect">
            <a:avLst/>
          </a:prstGeom>
          <a:noFill/>
          <a:ln w="9525">
            <a:noFill/>
            <a:miter lim="800000"/>
            <a:headEnd/>
            <a:tailEnd/>
          </a:ln>
        </p:spPr>
        <p:txBody>
          <a:bodyPr vert="horz" wrap="square" lIns="0" tIns="0" rIns="0" bIns="91440" numCol="1" anchor="t" anchorCtr="0" compatLnSpc="1">
            <a:prstTxWarp prst="textNoShape">
              <a:avLst/>
            </a:prstTxWarp>
            <a:spAutoFit/>
          </a:bodyPr>
          <a:lstStyle/>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solidFill>
                  <a:schemeClr val="tx1"/>
                </a:solidFill>
                <a:latin typeface="+mj-lt"/>
                <a:ea typeface="SimHei" pitchFamily="2" charset="-122"/>
              </a:rPr>
              <a:t>集中管理學校電腦教室，降低管理成本</a:t>
            </a:r>
            <a:endParaRPr lang="en-US" altLang="zh-CN" sz="1600" kern="0" dirty="0" smtClean="0">
              <a:solidFill>
                <a:schemeClr val="tx1"/>
              </a:solidFill>
              <a:latin typeface="+mj-lt"/>
              <a:ea typeface="SimHei" pitchFamily="2" charset="-122"/>
            </a:endParaRPr>
          </a:p>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solidFill>
                  <a:schemeClr val="tx1"/>
                </a:solidFill>
                <a:latin typeface="+mj-lt"/>
                <a:ea typeface="SimHei" pitchFamily="2" charset="-122"/>
              </a:rPr>
              <a:t>教室輪班之間可依上課學生不同提供不同軟體</a:t>
            </a:r>
            <a:endParaRPr lang="en-US" altLang="zh-TW" sz="1600" kern="0" dirty="0" smtClean="0">
              <a:solidFill>
                <a:schemeClr val="tx1"/>
              </a:solidFill>
              <a:latin typeface="+mj-lt"/>
              <a:ea typeface="SimHei" pitchFamily="2" charset="-122"/>
            </a:endParaRPr>
          </a:p>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solidFill>
                  <a:schemeClr val="tx1"/>
                </a:solidFill>
                <a:latin typeface="+mj-lt"/>
                <a:ea typeface="SimHei" pitchFamily="2" charset="-122"/>
              </a:rPr>
              <a:t>學生也可遠端使用圖書館期刊系統資源</a:t>
            </a:r>
            <a:endParaRPr lang="en-US" altLang="zh-TW" sz="1600" kern="0" dirty="0" smtClean="0">
              <a:solidFill>
                <a:schemeClr val="tx1"/>
              </a:solidFill>
              <a:latin typeface="+mj-lt"/>
              <a:ea typeface="SimHei" pitchFamily="2" charset="-122"/>
            </a:endParaRPr>
          </a:p>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latin typeface="+mj-lt"/>
                <a:ea typeface="SimHei" pitchFamily="2" charset="-122"/>
              </a:rPr>
              <a:t>針對有限人數授權軟體提供學生存取使用</a:t>
            </a:r>
          </a:p>
          <a:p>
            <a:pPr marL="166688" lvl="0" indent="-166688" algn="l" eaLnBrk="0" hangingPunct="0">
              <a:spcAft>
                <a:spcPts val="500"/>
              </a:spcAft>
              <a:buClr>
                <a:schemeClr val="accent1">
                  <a:lumMod val="75000"/>
                </a:schemeClr>
              </a:buClr>
              <a:buFont typeface="Wingdings" pitchFamily="2" charset="2"/>
              <a:buChar char="§"/>
            </a:pPr>
            <a:r>
              <a:rPr lang="zh-TW" altLang="en-US" sz="1600" kern="0" dirty="0" smtClean="0">
                <a:latin typeface="+mj-lt"/>
                <a:ea typeface="SimHei" pitchFamily="2" charset="-122"/>
              </a:rPr>
              <a:t>可結合</a:t>
            </a:r>
            <a:r>
              <a:rPr lang="en-US" altLang="zh-TW" sz="1600" kern="0" dirty="0" smtClean="0">
                <a:latin typeface="+mj-lt"/>
                <a:ea typeface="SimHei" pitchFamily="2" charset="-122"/>
              </a:rPr>
              <a:t>3D</a:t>
            </a:r>
            <a:r>
              <a:rPr lang="zh-TW" altLang="en-US" sz="1600" kern="0" dirty="0" smtClean="0">
                <a:latin typeface="+mj-lt"/>
                <a:ea typeface="SimHei" pitchFamily="2" charset="-122"/>
              </a:rPr>
              <a:t>繪圖使用，提供快速的使用體驗</a:t>
            </a:r>
          </a:p>
        </p:txBody>
      </p:sp>
      <p:sp>
        <p:nvSpPr>
          <p:cNvPr id="27" name="Content Placeholder 2"/>
          <p:cNvSpPr txBox="1">
            <a:spLocks/>
          </p:cNvSpPr>
          <p:nvPr/>
        </p:nvSpPr>
        <p:spPr bwMode="auto">
          <a:xfrm>
            <a:off x="3326298" y="3514048"/>
            <a:ext cx="2541102" cy="2993127"/>
          </a:xfrm>
          <a:prstGeom prst="rect">
            <a:avLst/>
          </a:prstGeom>
          <a:noFill/>
          <a:ln w="9525">
            <a:noFill/>
            <a:miter lim="800000"/>
            <a:headEnd/>
            <a:tailEnd/>
          </a:ln>
        </p:spPr>
        <p:txBody>
          <a:bodyPr vert="horz" wrap="square" lIns="0" tIns="0" rIns="0" bIns="91440" numCol="1" anchor="t" anchorCtr="0" compatLnSpc="1">
            <a:prstTxWarp prst="textNoShape">
              <a:avLst/>
            </a:prstTxWarp>
            <a:spAutoFit/>
          </a:bodyPr>
          <a:lstStyle/>
          <a:p>
            <a:pPr marL="166688" indent="-166688" algn="l" eaLnBrk="0" hangingPunct="0">
              <a:spcAft>
                <a:spcPts val="500"/>
              </a:spcAft>
              <a:buClr>
                <a:schemeClr val="accent1">
                  <a:lumMod val="75000"/>
                </a:schemeClr>
              </a:buClr>
              <a:buFont typeface="Wingdings" pitchFamily="2" charset="2"/>
              <a:buChar char="§"/>
            </a:pPr>
            <a:r>
              <a:rPr lang="zh-TW" altLang="en-US" sz="1600" dirty="0" smtClean="0">
                <a:latin typeface="+mj-lt"/>
                <a:ea typeface="SimHei" pitchFamily="2" charset="-122"/>
              </a:rPr>
              <a:t>學生可以在宿舍</a:t>
            </a:r>
            <a:r>
              <a:rPr lang="en-US" altLang="zh-TW" sz="1600" dirty="0" smtClean="0">
                <a:latin typeface="+mj-lt"/>
                <a:ea typeface="SimHei" pitchFamily="2" charset="-122"/>
              </a:rPr>
              <a:t>/</a:t>
            </a:r>
            <a:r>
              <a:rPr lang="zh-TW" altLang="en-US" sz="1600" dirty="0" smtClean="0">
                <a:latin typeface="+mj-lt"/>
                <a:ea typeface="SimHei" pitchFamily="2" charset="-122"/>
              </a:rPr>
              <a:t>家中使用學校提供之軟體資源。且學校仍能符合授權軟體使用規範。</a:t>
            </a:r>
            <a:endParaRPr lang="en-US" sz="1600" dirty="0" smtClean="0">
              <a:solidFill>
                <a:schemeClr val="tx1"/>
              </a:solidFill>
              <a:latin typeface="+mj-lt"/>
              <a:ea typeface="SimHei" pitchFamily="2" charset="-122"/>
            </a:endParaRPr>
          </a:p>
          <a:p>
            <a:pPr marL="166688" indent="-166688" eaLnBrk="0" hangingPunct="0">
              <a:spcAft>
                <a:spcPts val="500"/>
              </a:spcAft>
              <a:buClr>
                <a:schemeClr val="accent1">
                  <a:lumMod val="75000"/>
                </a:schemeClr>
              </a:buClr>
              <a:buFont typeface="Wingdings" pitchFamily="2" charset="2"/>
              <a:buChar char="§"/>
            </a:pPr>
            <a:r>
              <a:rPr lang="zh-CN" altLang="en-US" sz="1600" kern="0" dirty="0" smtClean="0">
                <a:solidFill>
                  <a:schemeClr val="tx1"/>
                </a:solidFill>
                <a:latin typeface="+mj-lt"/>
                <a:ea typeface="SimHei" pitchFamily="2" charset="-122"/>
              </a:rPr>
              <a:t>為所有校園提供標準化</a:t>
            </a:r>
            <a:r>
              <a:rPr lang="en-US" altLang="zh-CN" sz="1600" kern="0" dirty="0" smtClean="0">
                <a:solidFill>
                  <a:schemeClr val="tx1"/>
                </a:solidFill>
                <a:latin typeface="+mj-lt"/>
                <a:ea typeface="SimHei" pitchFamily="2" charset="-122"/>
              </a:rPr>
              <a:t/>
            </a:r>
            <a:br>
              <a:rPr lang="en-US" altLang="zh-CN" sz="1600" kern="0" dirty="0" smtClean="0">
                <a:solidFill>
                  <a:schemeClr val="tx1"/>
                </a:solidFill>
                <a:latin typeface="+mj-lt"/>
                <a:ea typeface="SimHei" pitchFamily="2" charset="-122"/>
              </a:rPr>
            </a:br>
            <a:r>
              <a:rPr lang="zh-CN" altLang="en-US" sz="1600" kern="0" dirty="0" smtClean="0">
                <a:solidFill>
                  <a:schemeClr val="tx1"/>
                </a:solidFill>
                <a:latin typeface="+mj-lt"/>
                <a:ea typeface="SimHei" pitchFamily="2" charset="-122"/>
              </a:rPr>
              <a:t>桌面映射檔</a:t>
            </a:r>
            <a:r>
              <a:rPr lang="zh-TW" altLang="en-US" sz="1600" kern="0" dirty="0" smtClean="0">
                <a:ea typeface="SimHei" pitchFamily="2" charset="-122"/>
              </a:rPr>
              <a:t>。</a:t>
            </a:r>
            <a:endParaRPr lang="en-US" sz="1600" kern="0" dirty="0" smtClean="0">
              <a:solidFill>
                <a:schemeClr val="tx1"/>
              </a:solidFill>
              <a:latin typeface="+mj-lt"/>
              <a:ea typeface="SimHei" pitchFamily="2" charset="-122"/>
            </a:endParaRPr>
          </a:p>
          <a:p>
            <a:pPr marL="166688" indent="-166688" eaLnBrk="0" hangingPunct="0">
              <a:spcAft>
                <a:spcPts val="500"/>
              </a:spcAft>
              <a:buClr>
                <a:schemeClr val="accent1">
                  <a:lumMod val="75000"/>
                </a:schemeClr>
              </a:buClr>
              <a:buFont typeface="Wingdings" pitchFamily="2" charset="2"/>
              <a:buChar char="§"/>
            </a:pPr>
            <a:r>
              <a:rPr lang="zh-CN" altLang="en-US" sz="1600" kern="0" dirty="0" smtClean="0">
                <a:solidFill>
                  <a:schemeClr val="tx1"/>
                </a:solidFill>
                <a:latin typeface="+mj-lt"/>
                <a:ea typeface="SimHei" pitchFamily="2" charset="-122"/>
              </a:rPr>
              <a:t>向遠端</a:t>
            </a:r>
            <a:r>
              <a:rPr lang="zh-TW" altLang="en-US" sz="1600" kern="0" dirty="0" smtClean="0">
                <a:solidFill>
                  <a:schemeClr val="tx1"/>
                </a:solidFill>
                <a:latin typeface="+mj-lt"/>
                <a:ea typeface="SimHei" pitchFamily="2" charset="-122"/>
              </a:rPr>
              <a:t>使用者</a:t>
            </a:r>
            <a:r>
              <a:rPr lang="zh-CN" altLang="en-US" sz="1600" kern="0" dirty="0" smtClean="0">
                <a:solidFill>
                  <a:schemeClr val="tx1"/>
                </a:solidFill>
                <a:latin typeface="+mj-lt"/>
                <a:ea typeface="SimHei" pitchFamily="2" charset="-122"/>
              </a:rPr>
              <a:t>交付安全、</a:t>
            </a:r>
            <a:r>
              <a:rPr lang="en-US" altLang="zh-CN" sz="1600" kern="0" dirty="0" smtClean="0">
                <a:solidFill>
                  <a:schemeClr val="tx1"/>
                </a:solidFill>
                <a:latin typeface="+mj-lt"/>
                <a:ea typeface="SimHei" pitchFamily="2" charset="-122"/>
              </a:rPr>
              <a:t/>
            </a:r>
            <a:br>
              <a:rPr lang="en-US" altLang="zh-CN" sz="1600" kern="0" dirty="0" smtClean="0">
                <a:solidFill>
                  <a:schemeClr val="tx1"/>
                </a:solidFill>
                <a:latin typeface="+mj-lt"/>
                <a:ea typeface="SimHei" pitchFamily="2" charset="-122"/>
              </a:rPr>
            </a:br>
            <a:r>
              <a:rPr lang="zh-CN" altLang="en-US" sz="1600" kern="0" dirty="0" smtClean="0">
                <a:solidFill>
                  <a:schemeClr val="tx1"/>
                </a:solidFill>
                <a:latin typeface="+mj-lt"/>
                <a:ea typeface="SimHei" pitchFamily="2" charset="-122"/>
              </a:rPr>
              <a:t>可靠的</a:t>
            </a:r>
            <a:r>
              <a:rPr lang="zh-TW" altLang="en-US" sz="1600" kern="0" dirty="0" smtClean="0">
                <a:solidFill>
                  <a:schemeClr val="tx1"/>
                </a:solidFill>
                <a:latin typeface="+mj-lt"/>
                <a:ea typeface="SimHei" pitchFamily="2" charset="-122"/>
              </a:rPr>
              <a:t>使用者</a:t>
            </a:r>
            <a:r>
              <a:rPr lang="zh-CN" altLang="en-US" sz="1600" kern="0" dirty="0" smtClean="0">
                <a:solidFill>
                  <a:schemeClr val="tx1"/>
                </a:solidFill>
                <a:latin typeface="+mj-lt"/>
                <a:ea typeface="SimHei" pitchFamily="2" charset="-122"/>
              </a:rPr>
              <a:t>體驗</a:t>
            </a:r>
            <a:r>
              <a:rPr lang="zh-TW" altLang="en-US" sz="1600" kern="0" dirty="0">
                <a:ea typeface="SimHei" pitchFamily="2" charset="-122"/>
              </a:rPr>
              <a:t>。</a:t>
            </a:r>
            <a:endParaRPr lang="en-US" altLang="zh-CN" sz="1600" kern="0" dirty="0" smtClean="0">
              <a:solidFill>
                <a:schemeClr val="tx1"/>
              </a:solidFill>
              <a:latin typeface="+mj-lt"/>
              <a:ea typeface="SimHei" pitchFamily="2" charset="-122"/>
            </a:endParaRPr>
          </a:p>
          <a:p>
            <a:pPr marL="166688" indent="-166688" algn="l" eaLnBrk="0" hangingPunct="0">
              <a:spcAft>
                <a:spcPts val="500"/>
              </a:spcAft>
              <a:buClr>
                <a:schemeClr val="accent1">
                  <a:lumMod val="75000"/>
                </a:schemeClr>
              </a:buClr>
              <a:buFont typeface="Wingdings" pitchFamily="2" charset="2"/>
              <a:buChar char="§"/>
            </a:pPr>
            <a:r>
              <a:rPr lang="zh-TW" altLang="en-US" sz="1600" kern="0" dirty="0" smtClean="0">
                <a:solidFill>
                  <a:schemeClr val="tx1"/>
                </a:solidFill>
                <a:latin typeface="+mj-lt"/>
                <a:ea typeface="SimHei" pitchFamily="2" charset="-122"/>
              </a:rPr>
              <a:t>透過學生自我的設備</a:t>
            </a:r>
            <a:r>
              <a:rPr lang="en-US" altLang="zh-TW" sz="1600" kern="0" dirty="0" smtClean="0">
                <a:solidFill>
                  <a:schemeClr val="tx1"/>
                </a:solidFill>
                <a:latin typeface="+mj-lt"/>
                <a:ea typeface="SimHei" pitchFamily="2" charset="-122"/>
              </a:rPr>
              <a:t>(PC, NB or </a:t>
            </a:r>
            <a:r>
              <a:rPr lang="zh-TW" altLang="en-US" sz="1600" kern="0" dirty="0" smtClean="0">
                <a:latin typeface="+mj-lt"/>
                <a:ea typeface="SimHei" pitchFamily="2" charset="-122"/>
              </a:rPr>
              <a:t>平板</a:t>
            </a:r>
            <a:r>
              <a:rPr lang="en-US" altLang="zh-TW" sz="1600" kern="0" dirty="0" smtClean="0">
                <a:latin typeface="+mj-lt"/>
                <a:ea typeface="SimHei" pitchFamily="2" charset="-122"/>
              </a:rPr>
              <a:t>)</a:t>
            </a:r>
            <a:r>
              <a:rPr lang="zh-TW" altLang="en-US" sz="1600" kern="0" dirty="0" smtClean="0">
                <a:latin typeface="+mj-lt"/>
                <a:ea typeface="SimHei" pitchFamily="2" charset="-122"/>
              </a:rPr>
              <a:t>存取學校授權軟體。</a:t>
            </a:r>
            <a:endParaRPr lang="en-US" sz="1600" kern="0" dirty="0" smtClean="0">
              <a:solidFill>
                <a:schemeClr val="tx1"/>
              </a:solidFill>
              <a:latin typeface="+mj-lt"/>
              <a:ea typeface="SimHei" pitchFamily="2" charset="-122"/>
            </a:endParaRPr>
          </a:p>
        </p:txBody>
      </p:sp>
      <p:sp>
        <p:nvSpPr>
          <p:cNvPr id="28" name="Content Placeholder 2"/>
          <p:cNvSpPr txBox="1">
            <a:spLocks/>
          </p:cNvSpPr>
          <p:nvPr/>
        </p:nvSpPr>
        <p:spPr bwMode="auto">
          <a:xfrm>
            <a:off x="6248400" y="3581400"/>
            <a:ext cx="2667000" cy="2436564"/>
          </a:xfrm>
          <a:prstGeom prst="rect">
            <a:avLst/>
          </a:prstGeom>
          <a:noFill/>
          <a:ln w="9525">
            <a:noFill/>
            <a:miter lim="800000"/>
            <a:headEnd/>
            <a:tailEnd/>
          </a:ln>
        </p:spPr>
        <p:txBody>
          <a:bodyPr vert="horz" wrap="square" lIns="0" tIns="0" rIns="0" bIns="91440" numCol="1" anchor="t" anchorCtr="0" compatLnSpc="1">
            <a:prstTxWarp prst="textNoShape">
              <a:avLst/>
            </a:prstTxWarp>
            <a:spAutoFit/>
          </a:bodyPr>
          <a:lstStyle/>
          <a:p>
            <a:pPr marL="166688" indent="-166688" eaLnBrk="0" hangingPunct="0">
              <a:spcAft>
                <a:spcPts val="500"/>
              </a:spcAft>
              <a:buClr>
                <a:schemeClr val="accent1">
                  <a:lumMod val="75000"/>
                </a:schemeClr>
              </a:buClr>
              <a:buFont typeface="Wingdings" pitchFamily="2" charset="2"/>
              <a:buChar char="§"/>
            </a:pPr>
            <a:r>
              <a:rPr lang="zh-TW" altLang="en-US" sz="1600" kern="0" dirty="0" smtClean="0">
                <a:latin typeface="+mj-lt"/>
                <a:ea typeface="SimHei" pitchFamily="2" charset="-122"/>
              </a:rPr>
              <a:t>學生可以透過單一入口網站</a:t>
            </a:r>
            <a:r>
              <a:rPr lang="en-US" altLang="zh-TW" sz="1600" kern="0" dirty="0" smtClean="0">
                <a:latin typeface="+mj-lt"/>
                <a:ea typeface="SimHei" pitchFamily="2" charset="-122"/>
              </a:rPr>
              <a:t>(workspace)</a:t>
            </a:r>
            <a:r>
              <a:rPr lang="zh-TW" altLang="en-US" sz="1600" kern="0" dirty="0" smtClean="0">
                <a:latin typeface="+mj-lt"/>
                <a:ea typeface="SimHei" pitchFamily="2" charset="-122"/>
              </a:rPr>
              <a:t>存取各式學校提供資源（包含虛擬桌面，打包之應用軟體等</a:t>
            </a:r>
            <a:r>
              <a:rPr lang="en-US" altLang="zh-TW" sz="1600" kern="0" dirty="0" smtClean="0">
                <a:latin typeface="+mj-lt"/>
                <a:ea typeface="SimHei" pitchFamily="2" charset="-122"/>
              </a:rPr>
              <a:t>)</a:t>
            </a:r>
            <a:r>
              <a:rPr lang="zh-TW" altLang="en-US" sz="1600" kern="0" dirty="0" smtClean="0">
                <a:ea typeface="SimHei" pitchFamily="2" charset="-122"/>
              </a:rPr>
              <a:t>。</a:t>
            </a:r>
            <a:endParaRPr lang="en-US" altLang="zh-TW" sz="1600" kern="0" dirty="0" smtClean="0">
              <a:latin typeface="+mj-lt"/>
              <a:ea typeface="SimHei" pitchFamily="2" charset="-122"/>
            </a:endParaRPr>
          </a:p>
          <a:p>
            <a:pPr marL="166688" indent="-166688" eaLnBrk="0" hangingPunct="0">
              <a:spcAft>
                <a:spcPts val="500"/>
              </a:spcAft>
              <a:buClr>
                <a:schemeClr val="accent1">
                  <a:lumMod val="75000"/>
                </a:schemeClr>
              </a:buClr>
              <a:buFont typeface="Wingdings" pitchFamily="2" charset="2"/>
              <a:buChar char="§"/>
            </a:pPr>
            <a:r>
              <a:rPr lang="zh-TW" altLang="en-US" sz="1600" kern="0" dirty="0" smtClean="0">
                <a:solidFill>
                  <a:schemeClr val="tx1"/>
                </a:solidFill>
                <a:latin typeface="+mj-lt"/>
                <a:ea typeface="SimHei" pitchFamily="2" charset="-122"/>
              </a:rPr>
              <a:t>可依照不同身份之教職員及學生權限，使用不同的應用軟體群組</a:t>
            </a:r>
            <a:r>
              <a:rPr lang="zh-TW" altLang="en-US" sz="1600" kern="0" dirty="0">
                <a:ea typeface="SimHei" pitchFamily="2" charset="-122"/>
              </a:rPr>
              <a:t>。</a:t>
            </a:r>
            <a:endParaRPr lang="en-US" altLang="zh-TW" sz="1600" kern="0" dirty="0" smtClean="0">
              <a:solidFill>
                <a:schemeClr val="tx1"/>
              </a:solidFill>
              <a:latin typeface="+mj-lt"/>
              <a:ea typeface="SimHei" pitchFamily="2" charset="-122"/>
            </a:endParaRPr>
          </a:p>
          <a:p>
            <a:pPr marL="166688" indent="-166688" eaLnBrk="0" hangingPunct="0">
              <a:spcAft>
                <a:spcPts val="500"/>
              </a:spcAft>
              <a:buClr>
                <a:schemeClr val="accent1">
                  <a:lumMod val="75000"/>
                </a:schemeClr>
              </a:buClr>
              <a:buFont typeface="Wingdings" pitchFamily="2" charset="2"/>
              <a:buChar char="§"/>
            </a:pPr>
            <a:r>
              <a:rPr lang="zh-TW" altLang="en-US" sz="1600" kern="0" dirty="0" smtClean="0">
                <a:solidFill>
                  <a:schemeClr val="tx1"/>
                </a:solidFill>
                <a:latin typeface="+mj-lt"/>
                <a:ea typeface="SimHei" pitchFamily="2" charset="-122"/>
              </a:rPr>
              <a:t>一級主管可作為公文簽核</a:t>
            </a:r>
            <a:r>
              <a:rPr lang="zh-TW" altLang="en-US" sz="1600" kern="0" dirty="0" smtClean="0">
                <a:latin typeface="+mj-lt"/>
                <a:ea typeface="SimHei" pitchFamily="2" charset="-122"/>
              </a:rPr>
              <a:t>使用，不受瀏覽器限制</a:t>
            </a:r>
            <a:r>
              <a:rPr lang="zh-TW" altLang="en-US" sz="1600" kern="0" dirty="0" smtClean="0">
                <a:ea typeface="SimHei" pitchFamily="2" charset="-122"/>
              </a:rPr>
              <a:t>。</a:t>
            </a:r>
            <a:endParaRPr lang="en-US" altLang="zh-TW" sz="1600" kern="0" dirty="0" smtClean="0">
              <a:solidFill>
                <a:schemeClr val="tx1"/>
              </a:solidFill>
              <a:latin typeface="+mj-lt"/>
              <a:ea typeface="SimHei" pitchFamily="2" charset="-122"/>
            </a:endParaRPr>
          </a:p>
        </p:txBody>
      </p:sp>
    </p:spTree>
    <p:extLst>
      <p:ext uri="{BB962C8B-B14F-4D97-AF65-F5344CB8AC3E}">
        <p14:creationId xmlns:p14="http://schemas.microsoft.com/office/powerpoint/2010/main" val="345926106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38" y="228600"/>
            <a:ext cx="8634562" cy="609600"/>
          </a:xfrm>
          <a:extLst/>
        </p:spPr>
        <p:txBody>
          <a:bodyPr vert="horz" lIns="0" tIns="0" rIns="0" bIns="0" rtlCol="0" anchor="t">
            <a:noAutofit/>
          </a:bodyPr>
          <a:lstStyle/>
          <a:p>
            <a:r>
              <a:rPr lang="zh-TW" altLang="en-US" dirty="0" smtClean="0"/>
              <a:t>許多推動桌面雲方案的學校已取得了下列成果</a:t>
            </a:r>
            <a:endParaRPr lang="en-US" dirty="0"/>
          </a:p>
        </p:txBody>
      </p:sp>
      <p:sp>
        <p:nvSpPr>
          <p:cNvPr id="4" name="Slide Number Placeholder 3"/>
          <p:cNvSpPr>
            <a:spLocks noGrp="1"/>
          </p:cNvSpPr>
          <p:nvPr>
            <p:ph type="sldNum" sz="quarter" idx="12"/>
          </p:nvPr>
        </p:nvSpPr>
        <p:spPr/>
        <p:txBody>
          <a:bodyPr/>
          <a:lstStyle/>
          <a:p>
            <a:fld id="{6EA6D8CF-3CDE-4807-BCD2-C9F2B831AAA5}" type="slidenum">
              <a:rPr lang="en-US" smtClean="0"/>
              <a:t>4</a:t>
            </a:fld>
            <a:endParaRPr lang="en-US"/>
          </a:p>
        </p:txBody>
      </p:sp>
      <p:sp>
        <p:nvSpPr>
          <p:cNvPr id="13" name="Rounded Rectangle 12"/>
          <p:cNvSpPr/>
          <p:nvPr/>
        </p:nvSpPr>
        <p:spPr bwMode="gray">
          <a:xfrm>
            <a:off x="280838" y="1295400"/>
            <a:ext cx="8634562" cy="838200"/>
          </a:xfrm>
          <a:prstGeom prst="roundRect">
            <a:avLst>
              <a:gd name="adj" fmla="val 0"/>
            </a:avLst>
          </a:prstGeom>
          <a:gradFill flip="none" rotWithShape="1">
            <a:gsLst>
              <a:gs pos="0">
                <a:schemeClr val="accent1">
                  <a:alpha val="15000"/>
                </a:schemeClr>
              </a:gs>
              <a:gs pos="100000">
                <a:schemeClr val="bg1">
                  <a:shade val="100000"/>
                  <a:satMod val="115000"/>
                  <a:alpha val="0"/>
                </a:schemeClr>
              </a:gs>
            </a:gsLst>
            <a:lin ang="5400000" scaled="1"/>
            <a:tileRect/>
          </a:gradFill>
          <a:ln w="12700">
            <a:gradFill flip="none" rotWithShape="1">
              <a:gsLst>
                <a:gs pos="0">
                  <a:schemeClr val="accent1"/>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356" tIns="45678" rIns="91356" bIns="45678" rtlCol="0" anchor="ctr" anchorCtr="0">
            <a:noAutofit/>
          </a:bodyPr>
          <a:lstStyle/>
          <a:p>
            <a:pPr algn="ctr" defTabSz="685498"/>
            <a:r>
              <a:rPr lang="zh-TW" altLang="en-US" sz="2401" b="1" dirty="0">
                <a:solidFill>
                  <a:srgbClr val="717074"/>
                </a:solidFill>
              </a:rPr>
              <a:t>讓師生能在任何地點、任何時間，輕鬆存取學校購置的各種專業軟體 </a:t>
            </a:r>
            <a:endParaRPr lang="en-US" sz="2401" b="1" dirty="0">
              <a:solidFill>
                <a:srgbClr val="717074"/>
              </a:solidFill>
            </a:endParaRPr>
          </a:p>
        </p:txBody>
      </p:sp>
      <p:sp>
        <p:nvSpPr>
          <p:cNvPr id="14" name="Rounded Rectangle 13"/>
          <p:cNvSpPr/>
          <p:nvPr/>
        </p:nvSpPr>
        <p:spPr bwMode="gray">
          <a:xfrm>
            <a:off x="280838" y="2590800"/>
            <a:ext cx="8634562" cy="838200"/>
          </a:xfrm>
          <a:prstGeom prst="roundRect">
            <a:avLst>
              <a:gd name="adj" fmla="val 0"/>
            </a:avLst>
          </a:prstGeom>
          <a:gradFill flip="none" rotWithShape="1">
            <a:gsLst>
              <a:gs pos="0">
                <a:schemeClr val="accent1">
                  <a:alpha val="15000"/>
                </a:schemeClr>
              </a:gs>
              <a:gs pos="100000">
                <a:schemeClr val="bg1">
                  <a:shade val="100000"/>
                  <a:satMod val="115000"/>
                  <a:alpha val="0"/>
                </a:schemeClr>
              </a:gs>
            </a:gsLst>
            <a:lin ang="5400000" scaled="1"/>
            <a:tileRect/>
          </a:gradFill>
          <a:ln w="12700">
            <a:gradFill flip="none" rotWithShape="1">
              <a:gsLst>
                <a:gs pos="0">
                  <a:schemeClr val="accent1"/>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356" tIns="45678" rIns="91356" bIns="45678" rtlCol="0" anchor="ctr" anchorCtr="0">
            <a:noAutofit/>
          </a:bodyPr>
          <a:lstStyle/>
          <a:p>
            <a:pPr algn="ctr" defTabSz="685498"/>
            <a:r>
              <a:rPr lang="zh-TW" altLang="en-US" sz="2401" b="1" dirty="0">
                <a:solidFill>
                  <a:srgbClr val="717074"/>
                </a:solidFill>
              </a:rPr>
              <a:t>即時監控軟體使用數，避免超額使用，並能長期觀察軟體使用趨勢，逐量調整軟體購置的數量 </a:t>
            </a:r>
            <a:endParaRPr lang="en-US" sz="2401" b="1" dirty="0">
              <a:solidFill>
                <a:srgbClr val="717074"/>
              </a:solidFill>
            </a:endParaRPr>
          </a:p>
        </p:txBody>
      </p:sp>
      <p:sp>
        <p:nvSpPr>
          <p:cNvPr id="21" name="Rounded Rectangle 20"/>
          <p:cNvSpPr/>
          <p:nvPr/>
        </p:nvSpPr>
        <p:spPr bwMode="gray">
          <a:xfrm>
            <a:off x="304800" y="3886200"/>
            <a:ext cx="8634562" cy="838200"/>
          </a:xfrm>
          <a:prstGeom prst="roundRect">
            <a:avLst>
              <a:gd name="adj" fmla="val 0"/>
            </a:avLst>
          </a:prstGeom>
          <a:gradFill flip="none" rotWithShape="1">
            <a:gsLst>
              <a:gs pos="0">
                <a:schemeClr val="accent1">
                  <a:alpha val="15000"/>
                </a:schemeClr>
              </a:gs>
              <a:gs pos="100000">
                <a:schemeClr val="bg1">
                  <a:shade val="100000"/>
                  <a:satMod val="115000"/>
                  <a:alpha val="0"/>
                </a:schemeClr>
              </a:gs>
            </a:gsLst>
            <a:lin ang="5400000" scaled="1"/>
            <a:tileRect/>
          </a:gradFill>
          <a:ln w="12700">
            <a:gradFill flip="none" rotWithShape="1">
              <a:gsLst>
                <a:gs pos="0">
                  <a:schemeClr val="accent1"/>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356" tIns="45678" rIns="91356" bIns="45678" rtlCol="0" anchor="ctr" anchorCtr="0">
            <a:noAutofit/>
          </a:bodyPr>
          <a:lstStyle/>
          <a:p>
            <a:pPr algn="ctr" defTabSz="685498"/>
            <a:r>
              <a:rPr lang="zh-TW" altLang="en-US" sz="2401" b="1" dirty="0">
                <a:solidFill>
                  <a:srgbClr val="717074"/>
                </a:solidFill>
              </a:rPr>
              <a:t>以安全可靠的方式，將校內資源分享給使用校外電腦的師生，讓資源充分應用的同時，也能降低資安風險 </a:t>
            </a:r>
            <a:endParaRPr lang="en-US" sz="2401" b="1" dirty="0">
              <a:solidFill>
                <a:srgbClr val="717074"/>
              </a:solidFill>
            </a:endParaRPr>
          </a:p>
        </p:txBody>
      </p:sp>
      <p:sp>
        <p:nvSpPr>
          <p:cNvPr id="22" name="Rounded Rectangle 21"/>
          <p:cNvSpPr/>
          <p:nvPr/>
        </p:nvSpPr>
        <p:spPr bwMode="gray">
          <a:xfrm>
            <a:off x="304800" y="5181600"/>
            <a:ext cx="8634562" cy="838200"/>
          </a:xfrm>
          <a:prstGeom prst="roundRect">
            <a:avLst>
              <a:gd name="adj" fmla="val 0"/>
            </a:avLst>
          </a:prstGeom>
          <a:gradFill flip="none" rotWithShape="1">
            <a:gsLst>
              <a:gs pos="0">
                <a:schemeClr val="accent1">
                  <a:alpha val="15000"/>
                </a:schemeClr>
              </a:gs>
              <a:gs pos="100000">
                <a:schemeClr val="bg1">
                  <a:shade val="100000"/>
                  <a:satMod val="115000"/>
                  <a:alpha val="0"/>
                </a:schemeClr>
              </a:gs>
            </a:gsLst>
            <a:lin ang="5400000" scaled="1"/>
            <a:tileRect/>
          </a:gradFill>
          <a:ln w="12700">
            <a:gradFill flip="none" rotWithShape="1">
              <a:gsLst>
                <a:gs pos="0">
                  <a:schemeClr val="accent1"/>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356" tIns="45678" rIns="91356" bIns="45678" rtlCol="0" anchor="ctr" anchorCtr="0">
            <a:noAutofit/>
          </a:bodyPr>
          <a:lstStyle/>
          <a:p>
            <a:pPr algn="ctr" defTabSz="685498"/>
            <a:r>
              <a:rPr lang="zh-TW" altLang="en-US" sz="2401" b="1" dirty="0" smtClean="0">
                <a:solidFill>
                  <a:srgbClr val="717074"/>
                </a:solidFill>
              </a:rPr>
              <a:t>集中管理桌面並大幅度降低內部電腦交叉中毒的風險</a:t>
            </a:r>
            <a:endParaRPr lang="en-US" sz="2401" b="1" dirty="0">
              <a:solidFill>
                <a:srgbClr val="717074"/>
              </a:solidFill>
            </a:endParaRPr>
          </a:p>
        </p:txBody>
      </p:sp>
    </p:spTree>
    <p:extLst>
      <p:ext uri="{BB962C8B-B14F-4D97-AF65-F5344CB8AC3E}">
        <p14:creationId xmlns:p14="http://schemas.microsoft.com/office/powerpoint/2010/main" val="560841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bwMode="auto">
          <a:xfrm>
            <a:off x="228600" y="228600"/>
            <a:ext cx="8382000" cy="333375"/>
          </a:xfrm>
          <a:prstGeom prst="rect">
            <a:avLst/>
          </a:prstGeom>
          <a:extLst>
            <a:ext uri="{91240B29-F687-4f45-9708-019B960494DF}">
              <a14:hiddenLine xmlns:a14="http://schemas.microsoft.com/office/drawing/2010/main" xmlns="" w="9525" cap="flat" cmpd="sng">
                <a:solidFill>
                  <a:srgbClr val="000000"/>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lIns="0" tIns="0" rIns="0" bIns="0" rtlCol="0" anchor="t">
            <a:noAutofit/>
          </a:bodyPr>
          <a:lstStyle>
            <a:lvl1pPr>
              <a:lnSpc>
                <a:spcPct val="90000"/>
              </a:lnSpc>
              <a:spcBef>
                <a:spcPct val="0"/>
              </a:spcBef>
              <a:buNone/>
              <a:defRPr sz="2800" b="1">
                <a:solidFill>
                  <a:schemeClr val="accent6"/>
                </a:solidFill>
                <a:latin typeface="+mj-lt"/>
                <a:ea typeface="微軟正黑體" panose="020B0604030504040204" pitchFamily="34" charset="-120"/>
                <a:cs typeface="+mj-cs"/>
              </a:defRPr>
            </a:lvl1pPr>
          </a:lstStyle>
          <a:p>
            <a:r>
              <a:rPr lang="zh-TW" altLang="en-US" dirty="0" smtClean="0"/>
              <a:t>適合在校園內使用的桌面虛擬化新功能：</a:t>
            </a:r>
            <a:r>
              <a:rPr lang="en-US" altLang="zh-TW" dirty="0" err="1" smtClean="0"/>
              <a:t>vGPU</a:t>
            </a:r>
            <a:endParaRPr lang="zh-TW" altLang="en-US" dirty="0"/>
          </a:p>
        </p:txBody>
      </p:sp>
      <p:sp>
        <p:nvSpPr>
          <p:cNvPr id="32" name="Line 10"/>
          <p:cNvSpPr>
            <a:spLocks noChangeShapeType="1"/>
          </p:cNvSpPr>
          <p:nvPr/>
        </p:nvSpPr>
        <p:spPr bwMode="auto">
          <a:xfrm flipH="1">
            <a:off x="1465263" y="1471613"/>
            <a:ext cx="22225" cy="3614737"/>
          </a:xfrm>
          <a:prstGeom prst="line">
            <a:avLst/>
          </a:prstGeom>
          <a:noFill/>
          <a:ln w="19050">
            <a:solidFill>
              <a:srgbClr val="333333"/>
            </a:solidFill>
            <a:round/>
            <a:headEnd type="triangle" w="lg" len="med"/>
            <a:tailEnd type="none" w="lg"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600" b="0" i="0" u="none" strike="noStrike" kern="0" cap="none" spc="0" normalizeH="0" baseline="0" noProof="0" smtClean="0">
              <a:ln>
                <a:noFill/>
              </a:ln>
              <a:solidFill>
                <a:srgbClr val="333333"/>
              </a:solidFill>
              <a:effectLst/>
              <a:uLnTx/>
              <a:uFillTx/>
              <a:cs typeface="Arial" pitchFamily="34" charset="0"/>
            </a:endParaRPr>
          </a:p>
        </p:txBody>
      </p:sp>
      <p:sp>
        <p:nvSpPr>
          <p:cNvPr id="33" name="Line 11"/>
          <p:cNvSpPr>
            <a:spLocks noChangeShapeType="1"/>
          </p:cNvSpPr>
          <p:nvPr/>
        </p:nvSpPr>
        <p:spPr bwMode="auto">
          <a:xfrm flipV="1">
            <a:off x="1477963" y="5075238"/>
            <a:ext cx="7040562" cy="11112"/>
          </a:xfrm>
          <a:prstGeom prst="line">
            <a:avLst/>
          </a:prstGeom>
          <a:noFill/>
          <a:ln w="19050">
            <a:solidFill>
              <a:srgbClr val="333333"/>
            </a:solidFill>
            <a:round/>
            <a:headEnd/>
            <a:tailEnd type="triangle" w="lg" len="me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TW" altLang="en-US" sz="1800" b="1" i="0" u="none" strike="noStrike" kern="0" cap="none" spc="0" normalizeH="0" baseline="0" noProof="0" smtClean="0">
              <a:ln>
                <a:noFill/>
              </a:ln>
              <a:solidFill>
                <a:srgbClr val="333333"/>
              </a:solidFill>
              <a:effectLst/>
              <a:uLnTx/>
              <a:uFillTx/>
              <a:cs typeface="Arial" pitchFamily="34" charset="0"/>
            </a:endParaRPr>
          </a:p>
        </p:txBody>
      </p:sp>
      <p:sp>
        <p:nvSpPr>
          <p:cNvPr id="37" name="Rectangle 15"/>
          <p:cNvSpPr>
            <a:spLocks noChangeArrowheads="1"/>
          </p:cNvSpPr>
          <p:nvPr/>
        </p:nvSpPr>
        <p:spPr bwMode="auto">
          <a:xfrm>
            <a:off x="7259638" y="4629850"/>
            <a:ext cx="1293812" cy="305212"/>
          </a:xfrm>
          <a:prstGeom prst="rect">
            <a:avLst/>
          </a:prstGeom>
          <a:noFill/>
          <a:ln w="12700" algn="ctr">
            <a:noFill/>
            <a:miter lim="800000"/>
            <a:headEnd/>
            <a:tailEnd/>
          </a:ln>
        </p:spPr>
        <p:txBody>
          <a:bodyPr lIns="0" tIns="44450" rIns="0" bIns="44450">
            <a:spAutoFit/>
          </a:bodyPr>
          <a:lstStyle/>
          <a:p>
            <a:pPr algn="ctr" eaLnBrk="0" fontAlgn="base" hangingPunct="0">
              <a:spcBef>
                <a:spcPct val="0"/>
              </a:spcBef>
              <a:spcAft>
                <a:spcPct val="40000"/>
              </a:spcAft>
            </a:pPr>
            <a:r>
              <a:rPr lang="zh-TW" altLang="en-US" sz="1400" b="1">
                <a:solidFill>
                  <a:srgbClr val="333333"/>
                </a:solidFill>
                <a:cs typeface="Arial" pitchFamily="34" charset="0"/>
              </a:rPr>
              <a:t>重度使用用戶</a:t>
            </a:r>
          </a:p>
        </p:txBody>
      </p:sp>
      <p:sp>
        <p:nvSpPr>
          <p:cNvPr id="38" name="Text Box 16"/>
          <p:cNvSpPr txBox="1">
            <a:spLocks noChangeArrowheads="1"/>
          </p:cNvSpPr>
          <p:nvPr/>
        </p:nvSpPr>
        <p:spPr bwMode="auto">
          <a:xfrm>
            <a:off x="1475656" y="5143500"/>
            <a:ext cx="1461306" cy="824841"/>
          </a:xfrm>
          <a:prstGeom prst="rect">
            <a:avLst/>
          </a:prstGeom>
          <a:noFill/>
          <a:ln w="19050" algn="ctr">
            <a:noFill/>
            <a:miter lim="800000"/>
            <a:headEnd/>
            <a:tailEnd/>
          </a:ln>
        </p:spPr>
        <p:txBody>
          <a:bodyPr wrap="square">
            <a:spAutoFit/>
          </a:bodyPr>
          <a:lstStyle/>
          <a:p>
            <a:pPr algn="ctr" fontAlgn="base">
              <a:spcBef>
                <a:spcPct val="0"/>
              </a:spcBef>
              <a:spcAft>
                <a:spcPct val="40000"/>
              </a:spcAft>
            </a:pPr>
            <a:r>
              <a:rPr lang="zh-TW" altLang="en-US" sz="1400" b="1" u="sng" dirty="0">
                <a:solidFill>
                  <a:srgbClr val="333333"/>
                </a:solidFill>
                <a:cs typeface="Arial" pitchFamily="34" charset="0"/>
              </a:rPr>
              <a:t>任務型工作者</a:t>
            </a:r>
          </a:p>
          <a:p>
            <a:pPr algn="ctr" fontAlgn="base">
              <a:spcBef>
                <a:spcPct val="0"/>
              </a:spcBef>
              <a:spcAft>
                <a:spcPct val="40000"/>
              </a:spcAft>
            </a:pPr>
            <a:r>
              <a:rPr lang="zh-CN" altLang="en-US" sz="1400" b="1" dirty="0">
                <a:solidFill>
                  <a:srgbClr val="333333"/>
                </a:solidFill>
                <a:ea typeface="微軟正黑體" pitchFamily="34" charset="-120"/>
                <a:cs typeface="Arial" pitchFamily="34" charset="0"/>
              </a:rPr>
              <a:t>基本的桌面功能使用</a:t>
            </a:r>
            <a:endParaRPr lang="zh-TW" altLang="en-US" sz="1400" b="1" dirty="0">
              <a:solidFill>
                <a:srgbClr val="333333"/>
              </a:solidFill>
              <a:cs typeface="Arial" pitchFamily="34" charset="0"/>
            </a:endParaRPr>
          </a:p>
        </p:txBody>
      </p:sp>
      <p:sp>
        <p:nvSpPr>
          <p:cNvPr id="39" name="Text Box 17"/>
          <p:cNvSpPr txBox="1">
            <a:spLocks noChangeArrowheads="1"/>
          </p:cNvSpPr>
          <p:nvPr/>
        </p:nvSpPr>
        <p:spPr bwMode="auto">
          <a:xfrm>
            <a:off x="3095836" y="5129213"/>
            <a:ext cx="1933574" cy="609398"/>
          </a:xfrm>
          <a:prstGeom prst="rect">
            <a:avLst/>
          </a:prstGeom>
          <a:noFill/>
          <a:ln w="19050" algn="ctr">
            <a:noFill/>
            <a:miter lim="800000"/>
            <a:headEnd/>
            <a:tailEnd/>
          </a:ln>
        </p:spPr>
        <p:txBody>
          <a:bodyPr wrap="square">
            <a:spAutoFit/>
          </a:bodyPr>
          <a:lstStyle/>
          <a:p>
            <a:pPr algn="ctr" fontAlgn="base">
              <a:spcBef>
                <a:spcPct val="0"/>
              </a:spcBef>
              <a:spcAft>
                <a:spcPct val="40000"/>
              </a:spcAft>
            </a:pPr>
            <a:r>
              <a:rPr lang="zh-TW" altLang="en-US" sz="1400" b="1" u="sng" dirty="0">
                <a:solidFill>
                  <a:srgbClr val="333333"/>
                </a:solidFill>
                <a:cs typeface="Arial" pitchFamily="34" charset="0"/>
              </a:rPr>
              <a:t>知識型使用工作</a:t>
            </a:r>
            <a:r>
              <a:rPr lang="zh-TW" altLang="en-US" sz="1400" b="1" u="sng" dirty="0" smtClean="0">
                <a:solidFill>
                  <a:srgbClr val="333333"/>
                </a:solidFill>
                <a:cs typeface="Arial" pitchFamily="34" charset="0"/>
              </a:rPr>
              <a:t>者</a:t>
            </a:r>
            <a:endParaRPr lang="en-US" altLang="zh-TW" sz="1400" b="1" u="sng" dirty="0" smtClean="0">
              <a:solidFill>
                <a:srgbClr val="333333"/>
              </a:solidFill>
              <a:cs typeface="Arial" pitchFamily="34" charset="0"/>
            </a:endParaRPr>
          </a:p>
          <a:p>
            <a:pPr algn="ctr" fontAlgn="base">
              <a:spcBef>
                <a:spcPct val="0"/>
              </a:spcBef>
              <a:spcAft>
                <a:spcPct val="40000"/>
              </a:spcAft>
            </a:pPr>
            <a:r>
              <a:rPr lang="zh-CN" altLang="en-US" sz="1400" b="1" dirty="0">
                <a:solidFill>
                  <a:srgbClr val="333333"/>
                </a:solidFill>
                <a:ea typeface="微軟正黑體" pitchFamily="34" charset="-120"/>
                <a:cs typeface="Arial" pitchFamily="34" charset="0"/>
              </a:rPr>
              <a:t>基本的桌面功能使</a:t>
            </a:r>
            <a:r>
              <a:rPr lang="zh-CN" altLang="en-US" sz="1400" b="1" dirty="0" smtClean="0">
                <a:solidFill>
                  <a:srgbClr val="333333"/>
                </a:solidFill>
                <a:ea typeface="微軟正黑體" pitchFamily="34" charset="-120"/>
                <a:cs typeface="Arial" pitchFamily="34" charset="0"/>
              </a:rPr>
              <a:t>用</a:t>
            </a:r>
            <a:endParaRPr lang="zh-TW" altLang="en-US" sz="1400" b="1" dirty="0">
              <a:solidFill>
                <a:srgbClr val="333333"/>
              </a:solidFill>
              <a:cs typeface="Arial" pitchFamily="34" charset="0"/>
            </a:endParaRPr>
          </a:p>
        </p:txBody>
      </p:sp>
      <p:sp>
        <p:nvSpPr>
          <p:cNvPr id="40" name="Text Box 18"/>
          <p:cNvSpPr txBox="1">
            <a:spLocks noChangeArrowheads="1"/>
          </p:cNvSpPr>
          <p:nvPr/>
        </p:nvSpPr>
        <p:spPr bwMode="auto">
          <a:xfrm>
            <a:off x="5148064" y="5120388"/>
            <a:ext cx="1716088" cy="1126462"/>
          </a:xfrm>
          <a:prstGeom prst="rect">
            <a:avLst/>
          </a:prstGeom>
          <a:noFill/>
          <a:ln w="19050" algn="ctr">
            <a:noFill/>
            <a:miter lim="800000"/>
            <a:headEnd/>
            <a:tailEnd/>
          </a:ln>
        </p:spPr>
        <p:txBody>
          <a:bodyPr>
            <a:spAutoFit/>
          </a:bodyPr>
          <a:lstStyle/>
          <a:p>
            <a:pPr algn="ctr" fontAlgn="base">
              <a:spcBef>
                <a:spcPct val="0"/>
              </a:spcBef>
              <a:spcAft>
                <a:spcPct val="40000"/>
              </a:spcAft>
            </a:pPr>
            <a:r>
              <a:rPr lang="zh-CN" altLang="en-US" sz="1400" b="1" u="sng" dirty="0">
                <a:solidFill>
                  <a:srgbClr val="333333"/>
                </a:solidFill>
                <a:ea typeface="微軟正黑體" pitchFamily="34" charset="-120"/>
                <a:cs typeface="Arial" pitchFamily="34" charset="0"/>
              </a:rPr>
              <a:t>桌面中度使用者</a:t>
            </a:r>
            <a:endParaRPr lang="en-US" altLang="zh-CN" sz="1400" b="1" u="sng" dirty="0">
              <a:solidFill>
                <a:srgbClr val="333333"/>
              </a:solidFill>
              <a:ea typeface="微軟正黑體" pitchFamily="34" charset="-120"/>
              <a:cs typeface="Arial" pitchFamily="34" charset="0"/>
            </a:endParaRPr>
          </a:p>
          <a:p>
            <a:pPr algn="ctr" fontAlgn="base">
              <a:spcBef>
                <a:spcPct val="0"/>
              </a:spcBef>
              <a:spcAft>
                <a:spcPct val="40000"/>
              </a:spcAft>
            </a:pPr>
            <a:r>
              <a:rPr lang="zh-TW" altLang="en-US" sz="1400" b="1" dirty="0">
                <a:solidFill>
                  <a:srgbClr val="333333"/>
                </a:solidFill>
                <a:cs typeface="Arial" pitchFamily="34" charset="0"/>
              </a:rPr>
              <a:t>某些應用需要使用圖形的顯卡功能</a:t>
            </a:r>
          </a:p>
          <a:p>
            <a:pPr algn="ctr" fontAlgn="base">
              <a:spcBef>
                <a:spcPct val="0"/>
              </a:spcBef>
              <a:spcAft>
                <a:spcPct val="40000"/>
              </a:spcAft>
            </a:pPr>
            <a:endParaRPr lang="zh-TW" altLang="en-US" sz="1400" b="1" dirty="0">
              <a:solidFill>
                <a:srgbClr val="333333"/>
              </a:solidFill>
              <a:cs typeface="Arial" pitchFamily="34" charset="0"/>
            </a:endParaRPr>
          </a:p>
        </p:txBody>
      </p:sp>
      <p:sp>
        <p:nvSpPr>
          <p:cNvPr id="41" name="Text Box 20"/>
          <p:cNvSpPr txBox="1">
            <a:spLocks noChangeArrowheads="1"/>
          </p:cNvSpPr>
          <p:nvPr/>
        </p:nvSpPr>
        <p:spPr bwMode="auto">
          <a:xfrm>
            <a:off x="6912260" y="5108513"/>
            <a:ext cx="1866900" cy="824841"/>
          </a:xfrm>
          <a:prstGeom prst="rect">
            <a:avLst/>
          </a:prstGeom>
          <a:noFill/>
          <a:ln w="19050" algn="ctr">
            <a:noFill/>
            <a:miter lim="800000"/>
            <a:headEnd/>
            <a:tailEnd/>
          </a:ln>
        </p:spPr>
        <p:txBody>
          <a:bodyPr>
            <a:spAutoFit/>
          </a:bodyPr>
          <a:lstStyle/>
          <a:p>
            <a:pPr algn="ctr" fontAlgn="base">
              <a:spcBef>
                <a:spcPct val="0"/>
              </a:spcBef>
              <a:spcAft>
                <a:spcPct val="40000"/>
              </a:spcAft>
            </a:pPr>
            <a:r>
              <a:rPr lang="zh-CN" altLang="en-US" sz="1400" b="1" u="sng" dirty="0">
                <a:solidFill>
                  <a:srgbClr val="333333"/>
                </a:solidFill>
                <a:ea typeface="微軟正黑體" pitchFamily="34" charset="-120"/>
                <a:cs typeface="Arial" pitchFamily="34" charset="0"/>
              </a:rPr>
              <a:t>工作站使用者</a:t>
            </a:r>
            <a:endParaRPr lang="en-US" altLang="zh-CN" sz="1400" b="1" u="sng" dirty="0">
              <a:solidFill>
                <a:srgbClr val="333333"/>
              </a:solidFill>
              <a:ea typeface="微軟正黑體" pitchFamily="34" charset="-120"/>
              <a:cs typeface="Arial" pitchFamily="34" charset="0"/>
            </a:endParaRPr>
          </a:p>
          <a:p>
            <a:pPr algn="ctr" fontAlgn="base">
              <a:spcBef>
                <a:spcPct val="0"/>
              </a:spcBef>
              <a:spcAft>
                <a:spcPct val="40000"/>
              </a:spcAft>
            </a:pPr>
            <a:r>
              <a:rPr lang="zh-TW" altLang="en-US" sz="1400" b="1" dirty="0">
                <a:solidFill>
                  <a:srgbClr val="333333"/>
                </a:solidFill>
                <a:cs typeface="Arial" pitchFamily="34" charset="0"/>
              </a:rPr>
              <a:t>圖形設計對顯卡有很高的要求</a:t>
            </a:r>
          </a:p>
        </p:txBody>
      </p:sp>
      <p:sp>
        <p:nvSpPr>
          <p:cNvPr id="42" name="Freeform 6"/>
          <p:cNvSpPr>
            <a:spLocks/>
          </p:cNvSpPr>
          <p:nvPr/>
        </p:nvSpPr>
        <p:spPr bwMode="auto">
          <a:xfrm>
            <a:off x="828675" y="4002088"/>
            <a:ext cx="209550" cy="1081087"/>
          </a:xfrm>
          <a:custGeom>
            <a:avLst/>
            <a:gdLst>
              <a:gd name="T0" fmla="*/ 0 w 132"/>
              <a:gd name="T1" fmla="*/ 271384 h 729"/>
              <a:gd name="T2" fmla="*/ 52388 w 132"/>
              <a:gd name="T3" fmla="*/ 271384 h 729"/>
              <a:gd name="T4" fmla="*/ 52388 w 132"/>
              <a:gd name="T5" fmla="*/ 1081088 h 729"/>
              <a:gd name="T6" fmla="*/ 157162 w 132"/>
              <a:gd name="T7" fmla="*/ 1081088 h 729"/>
              <a:gd name="T8" fmla="*/ 157162 w 132"/>
              <a:gd name="T9" fmla="*/ 271384 h 729"/>
              <a:gd name="T10" fmla="*/ 209550 w 132"/>
              <a:gd name="T11" fmla="*/ 271384 h 729"/>
              <a:gd name="T12" fmla="*/ 104775 w 132"/>
              <a:gd name="T13" fmla="*/ 0 h 729"/>
              <a:gd name="T14" fmla="*/ 0 w 132"/>
              <a:gd name="T15" fmla="*/ 271384 h 729"/>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729"/>
              <a:gd name="T26" fmla="*/ 132 w 132"/>
              <a:gd name="T27" fmla="*/ 729 h 7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729">
                <a:moveTo>
                  <a:pt x="0" y="183"/>
                </a:moveTo>
                <a:lnTo>
                  <a:pt x="33" y="183"/>
                </a:lnTo>
                <a:lnTo>
                  <a:pt x="33" y="729"/>
                </a:lnTo>
                <a:lnTo>
                  <a:pt x="99" y="729"/>
                </a:lnTo>
                <a:lnTo>
                  <a:pt x="99" y="183"/>
                </a:lnTo>
                <a:lnTo>
                  <a:pt x="132" y="183"/>
                </a:lnTo>
                <a:lnTo>
                  <a:pt x="66" y="0"/>
                </a:lnTo>
                <a:lnTo>
                  <a:pt x="0" y="183"/>
                </a:lnTo>
                <a:close/>
              </a:path>
            </a:pathLst>
          </a:custGeom>
          <a:solidFill>
            <a:srgbClr val="0071B5"/>
          </a:solidFill>
          <a:ln w="9525">
            <a:noFill/>
            <a:round/>
            <a:headEnd/>
            <a:tailEnd/>
          </a:ln>
        </p:spPr>
        <p:txBody>
          <a:bodyPr/>
          <a:lstStyle/>
          <a:p>
            <a:pPr fontAlgn="base">
              <a:spcBef>
                <a:spcPct val="0"/>
              </a:spcBef>
              <a:spcAft>
                <a:spcPct val="0"/>
              </a:spcAft>
            </a:pPr>
            <a:endParaRPr lang="zh-TW" altLang="en-US" sz="1600">
              <a:solidFill>
                <a:srgbClr val="333333"/>
              </a:solidFill>
              <a:cs typeface="Arial" pitchFamily="34" charset="0"/>
            </a:endParaRPr>
          </a:p>
        </p:txBody>
      </p:sp>
      <p:sp>
        <p:nvSpPr>
          <p:cNvPr id="43" name="Freeform 9"/>
          <p:cNvSpPr>
            <a:spLocks/>
          </p:cNvSpPr>
          <p:nvPr/>
        </p:nvSpPr>
        <p:spPr bwMode="auto">
          <a:xfrm>
            <a:off x="820738" y="1347788"/>
            <a:ext cx="209550" cy="1071562"/>
          </a:xfrm>
          <a:custGeom>
            <a:avLst/>
            <a:gdLst>
              <a:gd name="T0" fmla="*/ 0 w 132"/>
              <a:gd name="T1" fmla="*/ 267891 h 728"/>
              <a:gd name="T2" fmla="*/ 52388 w 132"/>
              <a:gd name="T3" fmla="*/ 267891 h 728"/>
              <a:gd name="T4" fmla="*/ 52388 w 132"/>
              <a:gd name="T5" fmla="*/ 1071563 h 728"/>
              <a:gd name="T6" fmla="*/ 157162 w 132"/>
              <a:gd name="T7" fmla="*/ 1071563 h 728"/>
              <a:gd name="T8" fmla="*/ 157162 w 132"/>
              <a:gd name="T9" fmla="*/ 267891 h 728"/>
              <a:gd name="T10" fmla="*/ 209550 w 132"/>
              <a:gd name="T11" fmla="*/ 267891 h 728"/>
              <a:gd name="T12" fmla="*/ 104775 w 132"/>
              <a:gd name="T13" fmla="*/ 0 h 728"/>
              <a:gd name="T14" fmla="*/ 0 w 132"/>
              <a:gd name="T15" fmla="*/ 267891 h 72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728"/>
              <a:gd name="T26" fmla="*/ 132 w 132"/>
              <a:gd name="T27" fmla="*/ 728 h 7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728">
                <a:moveTo>
                  <a:pt x="0" y="182"/>
                </a:moveTo>
                <a:lnTo>
                  <a:pt x="33" y="182"/>
                </a:lnTo>
                <a:lnTo>
                  <a:pt x="33" y="728"/>
                </a:lnTo>
                <a:lnTo>
                  <a:pt x="99" y="728"/>
                </a:lnTo>
                <a:lnTo>
                  <a:pt x="99" y="182"/>
                </a:lnTo>
                <a:lnTo>
                  <a:pt x="132" y="182"/>
                </a:lnTo>
                <a:lnTo>
                  <a:pt x="66" y="0"/>
                </a:lnTo>
                <a:lnTo>
                  <a:pt x="0" y="182"/>
                </a:lnTo>
                <a:close/>
              </a:path>
            </a:pathLst>
          </a:custGeom>
          <a:solidFill>
            <a:srgbClr val="0071B5"/>
          </a:solidFill>
          <a:ln w="9525">
            <a:noFill/>
            <a:round/>
            <a:headEnd/>
            <a:tailEnd/>
          </a:ln>
        </p:spPr>
        <p:txBody>
          <a:bodyPr/>
          <a:lstStyle/>
          <a:p>
            <a:pPr fontAlgn="base">
              <a:spcBef>
                <a:spcPct val="0"/>
              </a:spcBef>
              <a:spcAft>
                <a:spcPct val="0"/>
              </a:spcAft>
            </a:pPr>
            <a:endParaRPr lang="zh-TW" altLang="en-US" sz="1600">
              <a:solidFill>
                <a:srgbClr val="333333"/>
              </a:solidFill>
              <a:cs typeface="Arial" pitchFamily="34" charset="0"/>
            </a:endParaRPr>
          </a:p>
        </p:txBody>
      </p:sp>
      <p:sp>
        <p:nvSpPr>
          <p:cNvPr id="44" name="Rectangle 13"/>
          <p:cNvSpPr>
            <a:spLocks noChangeArrowheads="1"/>
          </p:cNvSpPr>
          <p:nvPr/>
        </p:nvSpPr>
        <p:spPr bwMode="auto">
          <a:xfrm>
            <a:off x="431800" y="2528900"/>
            <a:ext cx="985838" cy="1398179"/>
          </a:xfrm>
          <a:prstGeom prst="rect">
            <a:avLst/>
          </a:prstGeom>
          <a:solidFill>
            <a:srgbClr val="969696"/>
          </a:solidFill>
          <a:ln w="9525">
            <a:noFill/>
            <a:miter lim="800000"/>
            <a:headEnd/>
            <a:tailEnd/>
          </a:ln>
        </p:spPr>
        <p:txBody>
          <a:bodyPr/>
          <a:lstStyle/>
          <a:p>
            <a:pPr algn="ctr" fontAlgn="base">
              <a:lnSpc>
                <a:spcPct val="150000"/>
              </a:lnSpc>
              <a:spcBef>
                <a:spcPct val="0"/>
              </a:spcBef>
              <a:spcAft>
                <a:spcPct val="40000"/>
              </a:spcAft>
            </a:pPr>
            <a:r>
              <a:rPr lang="zh-TW" altLang="en-US" sz="1200" b="1" dirty="0">
                <a:solidFill>
                  <a:srgbClr val="FFFFFF"/>
                </a:solidFill>
                <a:cs typeface="Arial" pitchFamily="34" charset="0"/>
              </a:rPr>
              <a:t>圖形處理能力與成本</a:t>
            </a:r>
          </a:p>
          <a:p>
            <a:pPr algn="ctr" fontAlgn="base">
              <a:lnSpc>
                <a:spcPct val="150000"/>
              </a:lnSpc>
              <a:spcBef>
                <a:spcPct val="0"/>
              </a:spcBef>
              <a:spcAft>
                <a:spcPct val="40000"/>
              </a:spcAft>
            </a:pPr>
            <a:r>
              <a:rPr lang="en-US" altLang="zh-TW" sz="1200" b="1" dirty="0">
                <a:solidFill>
                  <a:srgbClr val="FFFFFF"/>
                </a:solidFill>
                <a:cs typeface="Arial" pitchFamily="34" charset="0"/>
              </a:rPr>
              <a:t>2D / 3D</a:t>
            </a:r>
          </a:p>
        </p:txBody>
      </p:sp>
      <p:sp>
        <p:nvSpPr>
          <p:cNvPr id="45" name="Rectangle 15"/>
          <p:cNvSpPr>
            <a:spLocks noChangeArrowheads="1"/>
          </p:cNvSpPr>
          <p:nvPr/>
        </p:nvSpPr>
        <p:spPr bwMode="auto">
          <a:xfrm>
            <a:off x="1525588" y="4682238"/>
            <a:ext cx="1293812" cy="305212"/>
          </a:xfrm>
          <a:prstGeom prst="rect">
            <a:avLst/>
          </a:prstGeom>
          <a:noFill/>
          <a:ln w="12700" algn="ctr">
            <a:noFill/>
            <a:miter lim="800000"/>
            <a:headEnd/>
            <a:tailEnd/>
          </a:ln>
        </p:spPr>
        <p:txBody>
          <a:bodyPr lIns="0" tIns="44450" rIns="0" bIns="44450">
            <a:spAutoFit/>
          </a:bodyPr>
          <a:lstStyle/>
          <a:p>
            <a:pPr algn="ctr" eaLnBrk="0" fontAlgn="base" hangingPunct="0">
              <a:spcBef>
                <a:spcPct val="0"/>
              </a:spcBef>
              <a:spcAft>
                <a:spcPct val="40000"/>
              </a:spcAft>
            </a:pPr>
            <a:r>
              <a:rPr lang="zh-TW" altLang="en-US" sz="1400" b="1">
                <a:solidFill>
                  <a:srgbClr val="333333"/>
                </a:solidFill>
                <a:cs typeface="Arial" pitchFamily="34" charset="0"/>
              </a:rPr>
              <a:t>輕度使用用戶</a:t>
            </a:r>
          </a:p>
        </p:txBody>
      </p:sp>
      <p:sp>
        <p:nvSpPr>
          <p:cNvPr id="46" name="Oval 45"/>
          <p:cNvSpPr/>
          <p:nvPr/>
        </p:nvSpPr>
        <p:spPr bwMode="auto">
          <a:xfrm>
            <a:off x="3195637" y="2744924"/>
            <a:ext cx="2662239" cy="1933439"/>
          </a:xfrm>
          <a:prstGeom prst="ellipse">
            <a:avLst/>
          </a:prstGeom>
          <a:solidFill>
            <a:srgbClr val="89CBDF">
              <a:lumMod val="75000"/>
            </a:srgbClr>
          </a:solidFill>
          <a:ln w="19050" cap="flat" cmpd="sng" algn="ctr">
            <a:noFill/>
            <a:prstDash val="solid"/>
            <a:round/>
            <a:headEnd type="none" w="med" len="med"/>
            <a:tailEnd type="none" w="med" len="med"/>
          </a:ln>
          <a:effectLst/>
        </p:spPr>
        <p:txBody>
          <a:bodyPr wrap="none"/>
          <a:lstStyle/>
          <a:p>
            <a:pPr marL="0" marR="0" lvl="0" indent="0" algn="ctr" defTabSz="914400" eaLnBrk="1" fontAlgn="base" latinLnBrk="0" hangingPunct="1">
              <a:lnSpc>
                <a:spcPct val="150000"/>
              </a:lnSpc>
              <a:spcBef>
                <a:spcPct val="50000"/>
              </a:spcBef>
              <a:spcAft>
                <a:spcPct val="0"/>
              </a:spcAft>
              <a:buClrTx/>
              <a:buSzTx/>
              <a:buFontTx/>
              <a:buNone/>
              <a:tabLst/>
              <a:defRPr/>
            </a:pPr>
            <a:r>
              <a:rPr kumimoji="0" lang="en-US" altLang="zh-TW" sz="1600" b="1" i="0" u="sng" strike="noStrike" kern="0" cap="none" spc="0" normalizeH="0" baseline="0" noProof="0" dirty="0" err="1" smtClean="0">
                <a:ln>
                  <a:noFill/>
                </a:ln>
                <a:solidFill>
                  <a:srgbClr val="FFFFFF"/>
                </a:solidFill>
                <a:effectLst/>
                <a:uLnTx/>
                <a:uFillTx/>
                <a:cs typeface="Arial" pitchFamily="34" charset="0"/>
              </a:rPr>
              <a:t>vSGA</a:t>
            </a:r>
            <a:endParaRPr kumimoji="0" lang="en-US" altLang="zh-TW" sz="1600" b="1" i="0" u="sng" strike="noStrike" kern="0" cap="none" spc="0" normalizeH="0" baseline="0" noProof="0" dirty="0" smtClean="0">
              <a:ln>
                <a:noFill/>
              </a:ln>
              <a:solidFill>
                <a:srgbClr val="FFFFFF"/>
              </a:solidFill>
              <a:effectLst/>
              <a:uLnTx/>
              <a:uFillTx/>
              <a:cs typeface="Arial" pitchFamily="34" charset="0"/>
            </a:endParaRPr>
          </a:p>
          <a:p>
            <a:pPr marL="0" marR="0" lvl="0" indent="0" algn="ctr" defTabSz="914400" eaLnBrk="1" fontAlgn="base" latinLnBrk="0" hangingPunct="1">
              <a:lnSpc>
                <a:spcPct val="150000"/>
              </a:lnSpc>
              <a:spcBef>
                <a:spcPct val="50000"/>
              </a:spcBef>
              <a:spcAft>
                <a:spcPct val="0"/>
              </a:spcAft>
              <a:buClrTx/>
              <a:buSzTx/>
              <a:buFontTx/>
              <a:buNone/>
              <a:tabLst/>
              <a:defRPr/>
            </a:pPr>
            <a:r>
              <a:rPr kumimoji="0" lang="zh-TW" altLang="en-US" sz="1400" b="1" i="0" u="none" strike="noStrike" kern="0" cap="none" spc="0" normalizeH="0" baseline="0" noProof="0" dirty="0" smtClean="0">
                <a:ln>
                  <a:noFill/>
                </a:ln>
                <a:solidFill>
                  <a:srgbClr val="FFFFFF"/>
                </a:solidFill>
                <a:effectLst/>
                <a:uLnTx/>
                <a:uFillTx/>
                <a:cs typeface="Arial" pitchFamily="34" charset="0"/>
              </a:rPr>
              <a:t>分享硬體圖形卡，</a:t>
            </a:r>
            <a:r>
              <a:rPr kumimoji="0" lang="en-US" altLang="zh-TW" sz="1400" b="1" i="0" u="none" strike="noStrike" kern="0" cap="none" spc="0" normalizeH="0" baseline="0" noProof="0" dirty="0" smtClean="0">
                <a:ln>
                  <a:noFill/>
                </a:ln>
                <a:solidFill>
                  <a:srgbClr val="FFFFFF"/>
                </a:solidFill>
                <a:effectLst/>
                <a:uLnTx/>
                <a:uFillTx/>
                <a:cs typeface="Arial" pitchFamily="34" charset="0"/>
              </a:rPr>
              <a:t/>
            </a:r>
            <a:br>
              <a:rPr kumimoji="0" lang="en-US" altLang="zh-TW" sz="1400" b="1" i="0" u="none" strike="noStrike" kern="0" cap="none" spc="0" normalizeH="0" baseline="0" noProof="0" dirty="0" smtClean="0">
                <a:ln>
                  <a:noFill/>
                </a:ln>
                <a:solidFill>
                  <a:srgbClr val="FFFFFF"/>
                </a:solidFill>
                <a:effectLst/>
                <a:uLnTx/>
                <a:uFillTx/>
                <a:cs typeface="Arial" pitchFamily="34" charset="0"/>
              </a:rPr>
            </a:br>
            <a:r>
              <a:rPr kumimoji="0" lang="zh-TW" altLang="en-US" sz="1400" b="1" i="0" u="none" strike="noStrike" kern="0" cap="none" spc="0" normalizeH="0" baseline="0" noProof="0" dirty="0" smtClean="0">
                <a:ln>
                  <a:noFill/>
                </a:ln>
                <a:solidFill>
                  <a:srgbClr val="FFFFFF"/>
                </a:solidFill>
                <a:effectLst/>
                <a:uLnTx/>
                <a:uFillTx/>
                <a:cs typeface="Arial" pitchFamily="34" charset="0"/>
              </a:rPr>
              <a:t>虛擬化模式</a:t>
            </a:r>
          </a:p>
        </p:txBody>
      </p:sp>
      <p:sp>
        <p:nvSpPr>
          <p:cNvPr id="47" name="Oval 46"/>
          <p:cNvSpPr/>
          <p:nvPr/>
        </p:nvSpPr>
        <p:spPr bwMode="auto">
          <a:xfrm>
            <a:off x="1685925" y="3221832"/>
            <a:ext cx="2286000" cy="1410494"/>
          </a:xfrm>
          <a:prstGeom prst="ellipse">
            <a:avLst/>
          </a:prstGeom>
          <a:solidFill>
            <a:srgbClr val="F8981D">
              <a:alpha val="75000"/>
            </a:srgbClr>
          </a:solidFill>
          <a:ln w="19050" cap="flat" cmpd="sng" algn="ctr">
            <a:noFill/>
            <a:prstDash val="solid"/>
            <a:round/>
            <a:headEnd type="none" w="med" len="med"/>
            <a:tailEnd type="none" w="med" len="med"/>
          </a:ln>
          <a:effectLst/>
        </p:spPr>
        <p:txBody>
          <a:bodyPr tIns="0"/>
          <a:lstStyle/>
          <a:p>
            <a:pPr marL="0" marR="0" lvl="0" indent="0" algn="ctr" defTabSz="914400" eaLnBrk="1" fontAlgn="base" latinLnBrk="0" hangingPunct="1">
              <a:lnSpc>
                <a:spcPct val="150000"/>
              </a:lnSpc>
              <a:spcBef>
                <a:spcPct val="50000"/>
              </a:spcBef>
              <a:spcAft>
                <a:spcPct val="0"/>
              </a:spcAft>
              <a:buClrTx/>
              <a:buSzTx/>
              <a:buFontTx/>
              <a:buNone/>
              <a:tabLst/>
              <a:defRPr/>
            </a:pPr>
            <a:r>
              <a:rPr kumimoji="0" lang="zh-CN" altLang="en-US" sz="1600" b="1" i="0" u="sng" strike="noStrike" kern="0" cap="none" spc="0" normalizeH="0" baseline="0" noProof="0" dirty="0" smtClean="0">
                <a:ln>
                  <a:noFill/>
                </a:ln>
                <a:solidFill>
                  <a:srgbClr val="FFFFFF"/>
                </a:solidFill>
                <a:effectLst/>
                <a:uLnTx/>
                <a:uFillTx/>
                <a:ea typeface="微軟正黑體" pitchFamily="34" charset="-120"/>
                <a:cs typeface="Arial" pitchFamily="34" charset="0"/>
              </a:rPr>
              <a:t>軟體 </a:t>
            </a:r>
            <a:r>
              <a:rPr kumimoji="0" lang="en-US" altLang="zh-CN" sz="1600" b="1" i="0" u="sng" strike="noStrike" kern="0" cap="none" spc="0" normalizeH="0" baseline="0" noProof="0" dirty="0" smtClean="0">
                <a:ln>
                  <a:noFill/>
                </a:ln>
                <a:solidFill>
                  <a:srgbClr val="FFFFFF"/>
                </a:solidFill>
                <a:effectLst/>
                <a:uLnTx/>
                <a:uFillTx/>
                <a:ea typeface="微軟正黑體" pitchFamily="34" charset="-120"/>
                <a:cs typeface="Arial" pitchFamily="34" charset="0"/>
              </a:rPr>
              <a:t>GPU</a:t>
            </a:r>
          </a:p>
          <a:p>
            <a:pPr marL="0" marR="0" lvl="0" indent="0" algn="ctr" defTabSz="914400" eaLnBrk="1" fontAlgn="base" latinLnBrk="0" hangingPunct="1">
              <a:lnSpc>
                <a:spcPct val="150000"/>
              </a:lnSpc>
              <a:spcBef>
                <a:spcPct val="50000"/>
              </a:spcBef>
              <a:spcAft>
                <a:spcPct val="0"/>
              </a:spcAft>
              <a:buClrTx/>
              <a:buSzTx/>
              <a:buFontTx/>
              <a:buNone/>
              <a:tabLst/>
              <a:defRPr/>
            </a:pPr>
            <a:r>
              <a:rPr lang="zh-TW" altLang="en-US" sz="1400" b="1" kern="0" dirty="0" smtClean="0">
                <a:solidFill>
                  <a:srgbClr val="FFFFFF"/>
                </a:solidFill>
                <a:cs typeface="Arial" pitchFamily="34" charset="0"/>
              </a:rPr>
              <a:t>軟</a:t>
            </a:r>
            <a:r>
              <a:rPr lang="zh-TW" altLang="en-US" sz="1400" b="1" kern="0" dirty="0">
                <a:solidFill>
                  <a:srgbClr val="FFFFFF"/>
                </a:solidFill>
                <a:cs typeface="Arial" pitchFamily="34" charset="0"/>
              </a:rPr>
              <a:t>體</a:t>
            </a:r>
            <a:r>
              <a:rPr kumimoji="0" lang="zh-TW" altLang="en-US" sz="1400" b="1" i="0" strike="noStrike" kern="0" cap="none" spc="0" normalizeH="0" baseline="0" noProof="0" dirty="0" smtClean="0">
                <a:ln>
                  <a:noFill/>
                </a:ln>
                <a:solidFill>
                  <a:srgbClr val="FFFFFF"/>
                </a:solidFill>
                <a:effectLst/>
                <a:uLnTx/>
                <a:uFillTx/>
                <a:cs typeface="Arial" pitchFamily="34" charset="0"/>
              </a:rPr>
              <a:t>提供加速功能</a:t>
            </a:r>
          </a:p>
        </p:txBody>
      </p:sp>
      <p:sp>
        <p:nvSpPr>
          <p:cNvPr id="48" name="Oval 47"/>
          <p:cNvSpPr/>
          <p:nvPr/>
        </p:nvSpPr>
        <p:spPr bwMode="auto">
          <a:xfrm>
            <a:off x="6629400" y="702151"/>
            <a:ext cx="1952625" cy="3799999"/>
          </a:xfrm>
          <a:prstGeom prst="ellipse">
            <a:avLst/>
          </a:prstGeom>
          <a:solidFill>
            <a:srgbClr val="D9541E">
              <a:lumMod val="75000"/>
              <a:alpha val="80000"/>
            </a:srgbClr>
          </a:solidFill>
          <a:ln w="19050" cap="flat" cmpd="sng" algn="ctr">
            <a:noFill/>
            <a:prstDash val="solid"/>
            <a:round/>
            <a:headEnd type="none" w="med" len="med"/>
            <a:tailEnd type="none" w="med" len="med"/>
          </a:ln>
          <a:effectLst/>
        </p:spPr>
        <p:txBody>
          <a:bodyPr wrap="none"/>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en-US" altLang="zh-TW" sz="1600" b="1" i="0" u="sng" strike="noStrike" kern="0" cap="none" spc="0" normalizeH="0" baseline="0" noProof="0" dirty="0" err="1" smtClean="0">
                <a:ln>
                  <a:noFill/>
                </a:ln>
                <a:solidFill>
                  <a:srgbClr val="FFFFFF"/>
                </a:solidFill>
                <a:effectLst/>
                <a:uLnTx/>
                <a:uFillTx/>
                <a:cs typeface="Arial" pitchFamily="34" charset="0"/>
              </a:rPr>
              <a:t>vDGA</a:t>
            </a:r>
            <a:endParaRPr kumimoji="0" lang="en-US" altLang="zh-TW" sz="1600" b="1" i="0" u="sng" strike="noStrike" kern="0" cap="none" spc="0" normalizeH="0" baseline="0" noProof="0" dirty="0" smtClean="0">
              <a:ln>
                <a:noFill/>
              </a:ln>
              <a:solidFill>
                <a:srgbClr val="FFFFFF"/>
              </a:solidFill>
              <a:effectLst/>
              <a:uLnTx/>
              <a:uFillTx/>
              <a:cs typeface="Arial" pitchFamily="34" charset="0"/>
            </a:endParaRPr>
          </a:p>
          <a:p>
            <a:pPr algn="ctr" fontAlgn="base">
              <a:lnSpc>
                <a:spcPct val="150000"/>
              </a:lnSpc>
              <a:spcBef>
                <a:spcPct val="50000"/>
              </a:spcBef>
              <a:spcAft>
                <a:spcPct val="0"/>
              </a:spcAft>
              <a:defRPr/>
            </a:pPr>
            <a:r>
              <a:rPr lang="en-US" altLang="zh-CN" sz="1400" b="1" kern="0" dirty="0">
                <a:solidFill>
                  <a:srgbClr val="FFFFFF"/>
                </a:solidFill>
                <a:cs typeface="Arial" pitchFamily="34" charset="0"/>
              </a:rPr>
              <a:t>GPU</a:t>
            </a:r>
            <a:r>
              <a:rPr lang="zh-CN" altLang="en-US" sz="1400" b="1" kern="0" dirty="0">
                <a:solidFill>
                  <a:srgbClr val="FFFFFF"/>
                </a:solidFill>
                <a:cs typeface="Arial" pitchFamily="34" charset="0"/>
              </a:rPr>
              <a:t>一對一</a:t>
            </a:r>
          </a:p>
          <a:p>
            <a:pPr algn="ctr" fontAlgn="base">
              <a:lnSpc>
                <a:spcPct val="150000"/>
              </a:lnSpc>
              <a:spcBef>
                <a:spcPct val="50000"/>
              </a:spcBef>
              <a:spcAft>
                <a:spcPct val="0"/>
              </a:spcAft>
              <a:defRPr/>
            </a:pPr>
            <a:r>
              <a:rPr lang="zh-CN" altLang="en-US" sz="1400" b="1" kern="0" dirty="0">
                <a:solidFill>
                  <a:srgbClr val="FFFFFF"/>
                </a:solidFill>
                <a:cs typeface="Arial" pitchFamily="34" charset="0"/>
              </a:rPr>
              <a:t>硬體</a:t>
            </a:r>
            <a:r>
              <a:rPr lang="zh-TW" altLang="en-US" sz="1400" b="1" kern="0" dirty="0">
                <a:solidFill>
                  <a:srgbClr val="FFFFFF"/>
                </a:solidFill>
                <a:cs typeface="Arial" pitchFamily="34" charset="0"/>
              </a:rPr>
              <a:t>直連</a:t>
            </a:r>
          </a:p>
        </p:txBody>
      </p:sp>
      <p:sp>
        <p:nvSpPr>
          <p:cNvPr id="17" name="Oval 16"/>
          <p:cNvSpPr/>
          <p:nvPr/>
        </p:nvSpPr>
        <p:spPr bwMode="auto">
          <a:xfrm>
            <a:off x="5148064" y="1491661"/>
            <a:ext cx="1862336" cy="1933439"/>
          </a:xfrm>
          <a:prstGeom prst="ellipse">
            <a:avLst/>
          </a:prstGeom>
          <a:solidFill>
            <a:schemeClr val="accent4">
              <a:alpha val="80000"/>
            </a:schemeClr>
          </a:solidFill>
          <a:ln w="19050" cap="flat" cmpd="sng" algn="ctr">
            <a:noFill/>
            <a:prstDash val="solid"/>
            <a:round/>
            <a:headEnd type="none" w="med" len="med"/>
            <a:tailEnd type="none" w="med" len="med"/>
          </a:ln>
          <a:effectLst/>
        </p:spPr>
        <p:txBody>
          <a:bodyPr wrap="none"/>
          <a:lstStyle/>
          <a:p>
            <a:pPr marL="0" marR="0" lvl="0" indent="0" algn="ctr" defTabSz="914400" eaLnBrk="1" fontAlgn="base" latinLnBrk="0" hangingPunct="1">
              <a:lnSpc>
                <a:spcPct val="150000"/>
              </a:lnSpc>
              <a:spcBef>
                <a:spcPct val="50000"/>
              </a:spcBef>
              <a:spcAft>
                <a:spcPct val="0"/>
              </a:spcAft>
              <a:buClrTx/>
              <a:buSzTx/>
              <a:buFontTx/>
              <a:buNone/>
              <a:tabLst/>
              <a:defRPr/>
            </a:pPr>
            <a:r>
              <a:rPr kumimoji="0" lang="en-US" altLang="zh-TW" sz="1600" b="1" i="0" u="sng" strike="noStrike" kern="0" cap="none" spc="0" normalizeH="0" baseline="0" noProof="0" dirty="0" err="1" smtClean="0">
                <a:ln>
                  <a:noFill/>
                </a:ln>
                <a:solidFill>
                  <a:srgbClr val="FFFF00"/>
                </a:solidFill>
                <a:effectLst/>
                <a:uLnTx/>
                <a:uFillTx/>
                <a:cs typeface="Arial" pitchFamily="34" charset="0"/>
              </a:rPr>
              <a:t>vGPU</a:t>
            </a:r>
            <a:endParaRPr kumimoji="0" lang="en-US" altLang="zh-TW" sz="1600" b="1" i="0" u="sng" strike="noStrike" kern="0" cap="none" spc="0" normalizeH="0" baseline="0" noProof="0" dirty="0" smtClean="0">
              <a:ln>
                <a:noFill/>
              </a:ln>
              <a:solidFill>
                <a:srgbClr val="FFFF00"/>
              </a:solidFill>
              <a:effectLst/>
              <a:uLnTx/>
              <a:uFillTx/>
              <a:cs typeface="Arial" pitchFamily="34" charset="0"/>
            </a:endParaRPr>
          </a:p>
          <a:p>
            <a:pPr marL="0" marR="0" lvl="0" indent="0" algn="ctr" defTabSz="914400" eaLnBrk="1" fontAlgn="base" latinLnBrk="0" hangingPunct="1">
              <a:lnSpc>
                <a:spcPct val="150000"/>
              </a:lnSpc>
              <a:spcBef>
                <a:spcPct val="50000"/>
              </a:spcBef>
              <a:spcAft>
                <a:spcPct val="0"/>
              </a:spcAft>
              <a:buClrTx/>
              <a:buSzTx/>
              <a:buFontTx/>
              <a:buNone/>
              <a:tabLst/>
              <a:defRPr/>
            </a:pPr>
            <a:r>
              <a:rPr kumimoji="0" lang="zh-TW" altLang="en-US" sz="1400" b="1" i="0" u="none" strike="noStrike" kern="0" cap="none" spc="0" normalizeH="0" baseline="0" noProof="0" dirty="0" smtClean="0">
                <a:ln>
                  <a:noFill/>
                </a:ln>
                <a:solidFill>
                  <a:srgbClr val="FFFF00"/>
                </a:solidFill>
                <a:effectLst/>
                <a:uLnTx/>
                <a:uFillTx/>
                <a:cs typeface="Arial" pitchFamily="34" charset="0"/>
              </a:rPr>
              <a:t>分享硬體圖形卡</a:t>
            </a:r>
            <a:r>
              <a:rPr lang="zh-TW" altLang="en-US" sz="1400" b="1" kern="0" dirty="0">
                <a:solidFill>
                  <a:srgbClr val="FFFF00"/>
                </a:solidFill>
                <a:cs typeface="Arial" pitchFamily="34" charset="0"/>
              </a:rPr>
              <a:t>，</a:t>
            </a:r>
            <a:endParaRPr kumimoji="0" lang="zh-TW" altLang="en-US" sz="1400" b="1" i="0" u="none" strike="noStrike" kern="0" cap="none" spc="0" normalizeH="0" baseline="0" noProof="0" dirty="0" smtClean="0">
              <a:ln>
                <a:noFill/>
              </a:ln>
              <a:solidFill>
                <a:srgbClr val="FFFF00"/>
              </a:solidFill>
              <a:effectLst/>
              <a:uLnTx/>
              <a:uFillTx/>
              <a:cs typeface="Arial" pitchFamily="34" charset="0"/>
            </a:endParaRPr>
          </a:p>
          <a:p>
            <a:pPr marL="0" marR="0" lvl="0" indent="0" algn="ctr" defTabSz="914400" eaLnBrk="1" fontAlgn="base" latinLnBrk="0" hangingPunct="1">
              <a:lnSpc>
                <a:spcPct val="150000"/>
              </a:lnSpc>
              <a:spcBef>
                <a:spcPct val="50000"/>
              </a:spcBef>
              <a:spcAft>
                <a:spcPct val="0"/>
              </a:spcAft>
              <a:buClrTx/>
              <a:buSzTx/>
              <a:buFontTx/>
              <a:buNone/>
              <a:tabLst/>
              <a:defRPr/>
            </a:pPr>
            <a:r>
              <a:rPr kumimoji="0" lang="zh-TW" altLang="en-US" sz="1400" b="1" i="0" u="none" strike="noStrike" kern="0" cap="none" spc="0" normalizeH="0" baseline="0" noProof="0" dirty="0" smtClean="0">
                <a:ln>
                  <a:noFill/>
                </a:ln>
                <a:solidFill>
                  <a:srgbClr val="FFFF00"/>
                </a:solidFill>
                <a:effectLst/>
                <a:uLnTx/>
                <a:uFillTx/>
                <a:cs typeface="Arial" pitchFamily="34" charset="0"/>
              </a:rPr>
              <a:t>直連模式</a:t>
            </a:r>
            <a:endParaRPr kumimoji="0" lang="en-US" altLang="zh-TW" sz="1400" b="1" i="0" u="none" strike="noStrike" kern="0" cap="none" spc="0" normalizeH="0" baseline="0" noProof="0" dirty="0" smtClean="0">
              <a:ln>
                <a:noFill/>
              </a:ln>
              <a:solidFill>
                <a:srgbClr val="FFFF00"/>
              </a:solidFill>
              <a:effectLst/>
              <a:uLnTx/>
              <a:uFillTx/>
              <a:cs typeface="Arial" pitchFamily="34" charset="0"/>
            </a:endParaRPr>
          </a:p>
        </p:txBody>
      </p:sp>
      <p:sp>
        <p:nvSpPr>
          <p:cNvPr id="2" name="TextBox 1"/>
          <p:cNvSpPr txBox="1"/>
          <p:nvPr/>
        </p:nvSpPr>
        <p:spPr>
          <a:xfrm>
            <a:off x="5334000" y="1219200"/>
            <a:ext cx="1524000" cy="272461"/>
          </a:xfrm>
          <a:prstGeom prst="rect">
            <a:avLst/>
          </a:prstGeom>
          <a:noFill/>
        </p:spPr>
        <p:txBody>
          <a:bodyPr wrap="none" lIns="0" tIns="0" rIns="0" bIns="0" rtlCol="0">
            <a:noAutofit/>
          </a:bodyPr>
          <a:lstStyle/>
          <a:p>
            <a:pPr algn="ctr">
              <a:lnSpc>
                <a:spcPct val="90000"/>
              </a:lnSpc>
            </a:pPr>
            <a:r>
              <a:rPr lang="en-US" altLang="zh-TW" sz="1600" b="1" i="1" dirty="0" smtClean="0">
                <a:solidFill>
                  <a:schemeClr val="accent3"/>
                </a:solidFill>
              </a:rPr>
              <a:t>In Beta</a:t>
            </a:r>
            <a:endParaRPr lang="en-US" sz="1600" b="1" i="1" dirty="0" smtClean="0">
              <a:solidFill>
                <a:schemeClr val="accent3"/>
              </a:solidFill>
            </a:endParaRPr>
          </a:p>
        </p:txBody>
      </p:sp>
    </p:spTree>
    <p:extLst>
      <p:ext uri="{BB962C8B-B14F-4D97-AF65-F5344CB8AC3E}">
        <p14:creationId xmlns:p14="http://schemas.microsoft.com/office/powerpoint/2010/main" val="18419654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a:xfrm>
            <a:off x="228600" y="228600"/>
            <a:ext cx="8382000" cy="333375"/>
          </a:xfrm>
          <a:extLst>
            <a:ext uri="{91240B29-F687-4f45-9708-019B960494DF}">
              <a14:hiddenLine xmlns:a14="http://schemas.microsoft.com/office/drawing/2010/main" xmlns="" w="9525" cap="flat" cmpd="sng">
                <a:solidFill>
                  <a:srgbClr val="000000"/>
                </a:solidFill>
                <a:prstDash val="solid"/>
                <a:miter lim="800000"/>
                <a:headEnd/>
                <a:tailEn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lIns="0" tIns="0" rIns="0" bIns="0" rtlCol="0" anchor="t">
            <a:noAutofit/>
          </a:bodyPr>
          <a:lstStyle/>
          <a:p>
            <a:r>
              <a:rPr lang="en-US" altLang="zh-TW" dirty="0" err="1" smtClean="0">
                <a:latin typeface="Heiti TC Light"/>
                <a:ea typeface="Heiti TC Light"/>
                <a:cs typeface="Heiti TC Light"/>
              </a:rPr>
              <a:t>vGPU</a:t>
            </a:r>
            <a:r>
              <a:rPr lang="zh-TW" altLang="en-US" dirty="0" smtClean="0">
                <a:latin typeface="Heiti TC Light"/>
                <a:ea typeface="Heiti TC Light"/>
                <a:cs typeface="Heiti TC Light"/>
              </a:rPr>
              <a:t>技術對學校提供的效益</a:t>
            </a:r>
            <a:endParaRPr lang="zh-TW" altLang="en-US" dirty="0">
              <a:latin typeface="Heiti TC Light"/>
              <a:ea typeface="Heiti TC Light"/>
              <a:cs typeface="Heiti TC Light"/>
            </a:endParaRPr>
          </a:p>
        </p:txBody>
      </p:sp>
      <p:sp>
        <p:nvSpPr>
          <p:cNvPr id="18" name="Rounded Rectangle 17"/>
          <p:cNvSpPr/>
          <p:nvPr/>
        </p:nvSpPr>
        <p:spPr bwMode="auto">
          <a:xfrm>
            <a:off x="457200" y="1524000"/>
            <a:ext cx="3429000" cy="4724400"/>
          </a:xfrm>
          <a:prstGeom prst="roundRect">
            <a:avLst/>
          </a:prstGeom>
          <a:noFill/>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0" tIns="0" rIns="0" bIns="0" anchor="ctr"/>
          <a:lstStyle/>
          <a:p>
            <a:pPr algn="ctr" fontAlgn="auto">
              <a:spcBef>
                <a:spcPts val="0"/>
              </a:spcBef>
              <a:spcAft>
                <a:spcPts val="0"/>
              </a:spcAft>
              <a:defRPr/>
            </a:pPr>
            <a:endParaRPr lang="en-US" sz="1800" dirty="0" err="1">
              <a:solidFill>
                <a:srgbClr val="FFFFFF"/>
              </a:solidFill>
              <a:latin typeface="微软雅黑" pitchFamily="34" charset="-122"/>
              <a:ea typeface="微软雅黑" pitchFamily="34" charset="-122"/>
            </a:endParaRPr>
          </a:p>
        </p:txBody>
      </p:sp>
      <p:sp>
        <p:nvSpPr>
          <p:cNvPr id="20" name="TextBox 12"/>
          <p:cNvSpPr txBox="1">
            <a:spLocks noChangeArrowheads="1"/>
          </p:cNvSpPr>
          <p:nvPr/>
        </p:nvSpPr>
        <p:spPr bwMode="auto">
          <a:xfrm>
            <a:off x="228600" y="914400"/>
            <a:ext cx="3810000" cy="461665"/>
          </a:xfrm>
          <a:prstGeom prst="rect">
            <a:avLst/>
          </a:prstGeom>
          <a:noFill/>
          <a:ln w="9525">
            <a:noFill/>
            <a:miter lim="800000"/>
            <a:headEnd/>
            <a:tailEnd/>
          </a:ln>
        </p:spPr>
        <p:txBody>
          <a:bodyPr wrap="square">
            <a:spAutoFit/>
          </a:bodyPr>
          <a:lstStyle/>
          <a:p>
            <a:pPr algn="ctr"/>
            <a:r>
              <a:rPr lang="en-US" altLang="zh-TW" sz="2400" b="1" i="1" u="sng" dirty="0" err="1" smtClean="0">
                <a:solidFill>
                  <a:schemeClr val="accent1">
                    <a:lumMod val="75000"/>
                  </a:schemeClr>
                </a:solidFill>
                <a:latin typeface="+mn-ea"/>
              </a:rPr>
              <a:t>vGPU</a:t>
            </a:r>
            <a:r>
              <a:rPr lang="zh-TW" altLang="en-US" sz="2400" b="1" i="1" u="sng" dirty="0" smtClean="0">
                <a:solidFill>
                  <a:schemeClr val="accent1">
                    <a:lumMod val="75000"/>
                  </a:schemeClr>
                </a:solidFill>
                <a:latin typeface="+mn-ea"/>
              </a:rPr>
              <a:t> </a:t>
            </a:r>
            <a:r>
              <a:rPr lang="en-US" altLang="zh-TW" sz="2000" i="1" u="sng" dirty="0" smtClean="0">
                <a:solidFill>
                  <a:schemeClr val="accent1">
                    <a:lumMod val="75000"/>
                  </a:schemeClr>
                </a:solidFill>
                <a:latin typeface="+mn-ea"/>
              </a:rPr>
              <a:t>(</a:t>
            </a:r>
            <a:r>
              <a:rPr lang="zh-TW" altLang="en-US" sz="2000" i="1" u="sng" dirty="0" smtClean="0">
                <a:solidFill>
                  <a:schemeClr val="accent1">
                    <a:lumMod val="75000"/>
                  </a:schemeClr>
                </a:solidFill>
                <a:latin typeface="+mn-ea"/>
              </a:rPr>
              <a:t>共享式</a:t>
            </a:r>
            <a:r>
              <a:rPr lang="zh-TW" altLang="en-US" sz="2000" i="1" u="sng" dirty="0" smtClean="0">
                <a:solidFill>
                  <a:schemeClr val="accent1">
                    <a:lumMod val="75000"/>
                  </a:schemeClr>
                </a:solidFill>
                <a:latin typeface="微軟正黑體" panose="020B0604030504040204" pitchFamily="34" charset="-120"/>
              </a:rPr>
              <a:t>專屬直連模式</a:t>
            </a:r>
            <a:r>
              <a:rPr lang="en-US" altLang="zh-TW" sz="2000" i="1" u="sng" dirty="0" smtClean="0">
                <a:solidFill>
                  <a:schemeClr val="accent1">
                    <a:lumMod val="75000"/>
                  </a:schemeClr>
                </a:solidFill>
                <a:latin typeface="+mn-ea"/>
              </a:rPr>
              <a:t>)</a:t>
            </a:r>
            <a:endParaRPr lang="en-US" altLang="zh-TW" sz="2000" i="1" u="sng" dirty="0">
              <a:solidFill>
                <a:schemeClr val="accent1">
                  <a:lumMod val="75000"/>
                </a:schemeClr>
              </a:solidFill>
              <a:latin typeface="+mn-ea"/>
            </a:endParaRPr>
          </a:p>
        </p:txBody>
      </p:sp>
      <p:sp>
        <p:nvSpPr>
          <p:cNvPr id="21" name="TextBox 20"/>
          <p:cNvSpPr txBox="1"/>
          <p:nvPr/>
        </p:nvSpPr>
        <p:spPr>
          <a:xfrm>
            <a:off x="609600" y="1676400"/>
            <a:ext cx="3124200" cy="4478149"/>
          </a:xfrm>
          <a:prstGeom prst="rect">
            <a:avLst/>
          </a:prstGeom>
          <a:noFill/>
        </p:spPr>
        <p:txBody>
          <a:bodyPr wrap="square">
            <a:spAutoFit/>
          </a:bodyPr>
          <a:lstStyle/>
          <a:p>
            <a:pPr marL="168275" indent="-168275">
              <a:lnSpc>
                <a:spcPct val="200000"/>
              </a:lnSpc>
              <a:buFont typeface="Arial" charset="0"/>
              <a:buChar char="•"/>
            </a:pPr>
            <a:r>
              <a:rPr lang="zh-TW" altLang="en-US" sz="1800" dirty="0" smtClean="0">
                <a:solidFill>
                  <a:srgbClr val="000000"/>
                </a:solidFill>
                <a:latin typeface="微软雅黑" pitchFamily="34" charset="-122"/>
                <a:ea typeface="微软雅黑" pitchFamily="34" charset="-122"/>
                <a:cs typeface="+mn-cs"/>
              </a:rPr>
              <a:t>多個虛擬桌面用戶</a:t>
            </a:r>
            <a:r>
              <a:rPr lang="zh-TW" altLang="en-US" b="1" dirty="0">
                <a:solidFill>
                  <a:srgbClr val="42ACCC"/>
                </a:solidFill>
                <a:latin typeface="微软雅黑" pitchFamily="34" charset="-122"/>
                <a:ea typeface="微软雅黑" pitchFamily="34" charset="-122"/>
              </a:rPr>
              <a:t>共用實體</a:t>
            </a:r>
            <a:r>
              <a:rPr lang="en-US" altLang="zh-TW" b="1" dirty="0">
                <a:solidFill>
                  <a:srgbClr val="42ACCC"/>
                </a:solidFill>
                <a:latin typeface="微软雅黑" pitchFamily="34" charset="-122"/>
                <a:ea typeface="微软雅黑" pitchFamily="34" charset="-122"/>
              </a:rPr>
              <a:t>GPU</a:t>
            </a:r>
            <a:r>
              <a:rPr lang="zh-TW" altLang="en-US" sz="1800" dirty="0">
                <a:solidFill>
                  <a:srgbClr val="000000"/>
                </a:solidFill>
                <a:latin typeface="微软雅黑" pitchFamily="34" charset="-122"/>
                <a:ea typeface="微软雅黑" pitchFamily="34" charset="-122"/>
                <a:cs typeface="+mn-cs"/>
              </a:rPr>
              <a:t>處理能力</a:t>
            </a:r>
          </a:p>
          <a:p>
            <a:pPr marL="168275" indent="-168275">
              <a:lnSpc>
                <a:spcPct val="200000"/>
              </a:lnSpc>
              <a:buFont typeface="Arial" charset="0"/>
              <a:buChar char="•"/>
            </a:pPr>
            <a:r>
              <a:rPr lang="zh-TW" altLang="en-US" dirty="0">
                <a:solidFill>
                  <a:schemeClr val="tx2"/>
                </a:solidFill>
                <a:latin typeface="微软雅黑" pitchFamily="34" charset="-122"/>
                <a:ea typeface="微软雅黑" pitchFamily="34" charset="-122"/>
              </a:rPr>
              <a:t>共用顯卡</a:t>
            </a:r>
            <a:r>
              <a:rPr lang="zh-TW" altLang="en-US" dirty="0" smtClean="0">
                <a:solidFill>
                  <a:schemeClr val="tx2"/>
                </a:solidFill>
                <a:latin typeface="微软雅黑" pitchFamily="34" charset="-122"/>
                <a:ea typeface="微软雅黑" pitchFamily="34" charset="-122"/>
              </a:rPr>
              <a:t>，</a:t>
            </a:r>
            <a:r>
              <a:rPr lang="zh-TW" altLang="en-US" dirty="0" smtClean="0">
                <a:solidFill>
                  <a:srgbClr val="000000"/>
                </a:solidFill>
                <a:latin typeface="微软雅黑" pitchFamily="34" charset="-122"/>
                <a:ea typeface="微软雅黑" pitchFamily="34" charset="-122"/>
              </a:rPr>
              <a:t>達成</a:t>
            </a:r>
            <a:r>
              <a:rPr lang="zh-TW" altLang="en-US" b="1" dirty="0">
                <a:solidFill>
                  <a:srgbClr val="42ACCC"/>
                </a:solidFill>
                <a:latin typeface="微软雅黑" pitchFamily="34" charset="-122"/>
                <a:ea typeface="微软雅黑" pitchFamily="34" charset="-122"/>
              </a:rPr>
              <a:t>高整合比</a:t>
            </a:r>
          </a:p>
          <a:p>
            <a:pPr marL="168275" indent="-168275">
              <a:lnSpc>
                <a:spcPct val="200000"/>
              </a:lnSpc>
              <a:buFont typeface="Arial" charset="0"/>
              <a:buChar char="•"/>
            </a:pPr>
            <a:r>
              <a:rPr lang="zh-TW" altLang="en-US" dirty="0">
                <a:solidFill>
                  <a:srgbClr val="000000"/>
                </a:solidFill>
                <a:latin typeface="微软雅黑" pitchFamily="34" charset="-122"/>
                <a:ea typeface="微软雅黑" pitchFamily="34" charset="-122"/>
              </a:rPr>
              <a:t>使用顯卡廠商驅動</a:t>
            </a:r>
            <a:r>
              <a:rPr lang="zh-TW" altLang="en-US" dirty="0" smtClean="0">
                <a:solidFill>
                  <a:srgbClr val="000000"/>
                </a:solidFill>
                <a:latin typeface="微软雅黑" pitchFamily="34" charset="-122"/>
                <a:ea typeface="微软雅黑" pitchFamily="34" charset="-122"/>
              </a:rPr>
              <a:t>程式，採用最新</a:t>
            </a:r>
            <a:r>
              <a:rPr lang="en-US" altLang="zh-TW" dirty="0" smtClean="0">
                <a:solidFill>
                  <a:srgbClr val="000000"/>
                </a:solidFill>
                <a:latin typeface="微软雅黑" pitchFamily="34" charset="-122"/>
                <a:ea typeface="微软雅黑" pitchFamily="34" charset="-122"/>
              </a:rPr>
              <a:t>DirectX</a:t>
            </a:r>
            <a:r>
              <a:rPr lang="zh-TW" altLang="en-US" dirty="0" smtClean="0">
                <a:solidFill>
                  <a:srgbClr val="000000"/>
                </a:solidFill>
                <a:latin typeface="微软雅黑" pitchFamily="34" charset="-122"/>
                <a:ea typeface="微软雅黑" pitchFamily="34" charset="-122"/>
              </a:rPr>
              <a:t> </a:t>
            </a:r>
            <a:r>
              <a:rPr lang="en-US" altLang="zh-TW" dirty="0" smtClean="0">
                <a:solidFill>
                  <a:srgbClr val="000000"/>
                </a:solidFill>
                <a:latin typeface="微软雅黑" pitchFamily="34" charset="-122"/>
                <a:ea typeface="微软雅黑" pitchFamily="34" charset="-122"/>
              </a:rPr>
              <a:t>/</a:t>
            </a:r>
            <a:r>
              <a:rPr lang="zh-TW" altLang="en-US" dirty="0" smtClean="0">
                <a:solidFill>
                  <a:srgbClr val="000000"/>
                </a:solidFill>
                <a:latin typeface="微软雅黑" pitchFamily="34" charset="-122"/>
                <a:ea typeface="微软雅黑" pitchFamily="34" charset="-122"/>
              </a:rPr>
              <a:t> </a:t>
            </a:r>
            <a:r>
              <a:rPr lang="en-US" altLang="zh-TW" dirty="0" smtClean="0">
                <a:solidFill>
                  <a:srgbClr val="000000"/>
                </a:solidFill>
                <a:latin typeface="微软雅黑" pitchFamily="34" charset="-122"/>
                <a:ea typeface="微软雅黑" pitchFamily="34" charset="-122"/>
              </a:rPr>
              <a:t>OpenGL</a:t>
            </a:r>
            <a:r>
              <a:rPr lang="zh-TW" altLang="en-US" dirty="0" smtClean="0">
                <a:solidFill>
                  <a:srgbClr val="000000"/>
                </a:solidFill>
                <a:latin typeface="微软雅黑" pitchFamily="34" charset="-122"/>
                <a:ea typeface="微软雅黑" pitchFamily="34" charset="-122"/>
              </a:rPr>
              <a:t>技術，</a:t>
            </a:r>
            <a:r>
              <a:rPr lang="zh-TW" altLang="en-US" b="1" dirty="0">
                <a:solidFill>
                  <a:srgbClr val="42ACCC"/>
                </a:solidFill>
                <a:latin typeface="微软雅黑" pitchFamily="34" charset="-122"/>
                <a:ea typeface="微软雅黑" pitchFamily="34" charset="-122"/>
              </a:rPr>
              <a:t>支援所有種類</a:t>
            </a:r>
            <a:r>
              <a:rPr lang="en-US" altLang="zh-TW" b="1" dirty="0">
                <a:solidFill>
                  <a:srgbClr val="42ACCC"/>
                </a:solidFill>
                <a:latin typeface="微软雅黑" pitchFamily="34" charset="-122"/>
                <a:ea typeface="微软雅黑" pitchFamily="34" charset="-122"/>
              </a:rPr>
              <a:t>CAD/CAM</a:t>
            </a:r>
            <a:r>
              <a:rPr lang="zh-TW" altLang="en-US" b="1" dirty="0">
                <a:solidFill>
                  <a:srgbClr val="42ACCC"/>
                </a:solidFill>
                <a:latin typeface="微软雅黑" pitchFamily="34" charset="-122"/>
                <a:ea typeface="微软雅黑" pitchFamily="34" charset="-122"/>
              </a:rPr>
              <a:t>應用</a:t>
            </a:r>
            <a:r>
              <a:rPr lang="zh-TW" altLang="en-US" dirty="0" smtClean="0">
                <a:solidFill>
                  <a:srgbClr val="000000"/>
                </a:solidFill>
                <a:latin typeface="微软雅黑" pitchFamily="34" charset="-122"/>
                <a:ea typeface="微软雅黑" pitchFamily="34" charset="-122"/>
              </a:rPr>
              <a:t>，無應用程式相容性問題</a:t>
            </a:r>
            <a:endParaRPr lang="en-US" altLang="zh-TW" sz="1800" dirty="0">
              <a:solidFill>
                <a:srgbClr val="000000"/>
              </a:solidFill>
              <a:latin typeface="微软雅黑" pitchFamily="34" charset="-122"/>
              <a:ea typeface="微软雅黑" pitchFamily="34" charset="-122"/>
              <a:cs typeface="+mn-cs"/>
            </a:endParaRPr>
          </a:p>
        </p:txBody>
      </p:sp>
      <p:sp>
        <p:nvSpPr>
          <p:cNvPr id="14" name="Rounded Rectangle 13"/>
          <p:cNvSpPr/>
          <p:nvPr/>
        </p:nvSpPr>
        <p:spPr bwMode="gray">
          <a:xfrm>
            <a:off x="4648200" y="2514600"/>
            <a:ext cx="4114800" cy="1676400"/>
          </a:xfrm>
          <a:prstGeom prst="roundRect">
            <a:avLst>
              <a:gd name="adj" fmla="val 0"/>
            </a:avLst>
          </a:prstGeom>
          <a:gradFill flip="none" rotWithShape="1">
            <a:gsLst>
              <a:gs pos="0">
                <a:schemeClr val="accent1">
                  <a:alpha val="15000"/>
                </a:schemeClr>
              </a:gs>
              <a:gs pos="100000">
                <a:schemeClr val="bg1">
                  <a:shade val="100000"/>
                  <a:satMod val="115000"/>
                  <a:alpha val="0"/>
                </a:schemeClr>
              </a:gs>
            </a:gsLst>
            <a:lin ang="5400000" scaled="1"/>
            <a:tileRect/>
          </a:gradFill>
          <a:ln w="12700">
            <a:gradFill flip="none" rotWithShape="1">
              <a:gsLst>
                <a:gs pos="0">
                  <a:schemeClr val="accent1"/>
                </a:gs>
                <a:gs pos="100000">
                  <a:schemeClr val="bg1">
                    <a:alpha val="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91356" tIns="45678" rIns="91356" bIns="45678" rtlCol="0" anchor="ctr" anchorCtr="0">
            <a:noAutofit/>
          </a:bodyPr>
          <a:lstStyle/>
          <a:p>
            <a:pPr algn="ctr" defTabSz="685498"/>
            <a:r>
              <a:rPr lang="zh-TW" altLang="en-US" sz="2401" b="1" dirty="0" smtClean="0">
                <a:solidFill>
                  <a:srgbClr val="717074"/>
                </a:solidFill>
              </a:rPr>
              <a:t>協助學校以較低硬體成本，同時提供多個師生應用多媒體 </a:t>
            </a:r>
            <a:r>
              <a:rPr lang="en-US" altLang="zh-TW" sz="2401" b="1" dirty="0" smtClean="0">
                <a:solidFill>
                  <a:srgbClr val="717074"/>
                </a:solidFill>
              </a:rPr>
              <a:t>/</a:t>
            </a:r>
            <a:r>
              <a:rPr lang="zh-TW" altLang="en-US" sz="2401" b="1" dirty="0" smtClean="0">
                <a:solidFill>
                  <a:srgbClr val="717074"/>
                </a:solidFill>
              </a:rPr>
              <a:t> 設計課程軟體</a:t>
            </a:r>
            <a:endParaRPr lang="en-US" sz="2401" b="1" dirty="0">
              <a:solidFill>
                <a:srgbClr val="717074"/>
              </a:solidFill>
            </a:endParaRPr>
          </a:p>
        </p:txBody>
      </p:sp>
    </p:spTree>
    <p:extLst>
      <p:ext uri="{BB962C8B-B14F-4D97-AF65-F5344CB8AC3E}">
        <p14:creationId xmlns:p14="http://schemas.microsoft.com/office/powerpoint/2010/main" val="91234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90"/>
          <p:cNvSpPr/>
          <p:nvPr/>
        </p:nvSpPr>
        <p:spPr>
          <a:xfrm>
            <a:off x="4991575" y="5810176"/>
            <a:ext cx="3458769" cy="285824"/>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Segoe UI Light" panose="020B0502040204020203" pitchFamily="34" charset="0"/>
              </a:rPr>
              <a:t>OS</a:t>
            </a:r>
          </a:p>
        </p:txBody>
      </p:sp>
      <p:sp>
        <p:nvSpPr>
          <p:cNvPr id="6" name="Chord 39"/>
          <p:cNvSpPr/>
          <p:nvPr/>
        </p:nvSpPr>
        <p:spPr>
          <a:xfrm rot="17550431">
            <a:off x="7537129" y="5681813"/>
            <a:ext cx="230965" cy="223918"/>
          </a:xfrm>
          <a:prstGeom prst="chord">
            <a:avLst/>
          </a:prstGeom>
          <a:gradFill>
            <a:gsLst>
              <a:gs pos="0">
                <a:srgbClr val="3892D0">
                  <a:lumMod val="50000"/>
                </a:srgbClr>
              </a:gs>
              <a:gs pos="100000">
                <a:srgbClr val="000000">
                  <a:lumMod val="95000"/>
                  <a:lumOff val="5000"/>
                </a:srgbClr>
              </a:gs>
              <a:gs pos="50000">
                <a:srgbClr val="3892D0">
                  <a:lumMod val="50000"/>
                </a:srgbClr>
              </a:gs>
            </a:gsLst>
            <a:lin ang="4980000" scaled="0"/>
          </a:gradFill>
          <a:ln w="19050" cap="flat" cmpd="sng" algn="ctr">
            <a:solidFill>
              <a:schemeClr val="tx1"/>
            </a:solidFill>
            <a:prstDash val="solid"/>
          </a:ln>
          <a:effectLst>
            <a:outerShdw blurRad="40000" dist="23000" dir="5400000" rotWithShape="0">
              <a:srgbClr val="000000">
                <a:alpha val="35000"/>
              </a:srgbClr>
            </a:outerShdw>
          </a:effectLst>
        </p:spPr>
        <p:txBody>
          <a:bodyPr lIns="68586" tIns="34294" rIns="68586" bIns="34294" anchor="ctr"/>
          <a:lstStyle/>
          <a:p>
            <a:pPr algn="ctr" defTabSz="342482"/>
            <a:endParaRPr lang="en-US" sz="1200" b="1" kern="0">
              <a:solidFill>
                <a:srgbClr val="FFFFFF"/>
              </a:solidFill>
              <a:effectLst>
                <a:outerShdw blurRad="38100" dist="38100" dir="2700000" algn="tl">
                  <a:srgbClr val="000000">
                    <a:alpha val="43137"/>
                  </a:srgbClr>
                </a:outerShdw>
              </a:effectLst>
              <a:latin typeface="Arial"/>
            </a:endParaRPr>
          </a:p>
        </p:txBody>
      </p:sp>
      <p:sp>
        <p:nvSpPr>
          <p:cNvPr id="7" name="Chord 38"/>
          <p:cNvSpPr/>
          <p:nvPr/>
        </p:nvSpPr>
        <p:spPr>
          <a:xfrm rot="17550431">
            <a:off x="5528185" y="5681813"/>
            <a:ext cx="230965" cy="223918"/>
          </a:xfrm>
          <a:prstGeom prst="chord">
            <a:avLst/>
          </a:prstGeom>
          <a:gradFill>
            <a:gsLst>
              <a:gs pos="0">
                <a:srgbClr val="3892D0">
                  <a:lumMod val="50000"/>
                </a:srgbClr>
              </a:gs>
              <a:gs pos="100000">
                <a:srgbClr val="000000">
                  <a:lumMod val="95000"/>
                  <a:lumOff val="5000"/>
                </a:srgbClr>
              </a:gs>
              <a:gs pos="50000">
                <a:srgbClr val="3892D0">
                  <a:lumMod val="50000"/>
                </a:srgbClr>
              </a:gs>
            </a:gsLst>
            <a:lin ang="4980000" scaled="0"/>
          </a:gradFill>
          <a:ln w="19050" cap="flat" cmpd="sng" algn="ctr">
            <a:solidFill>
              <a:schemeClr val="tx1"/>
            </a:solidFill>
            <a:prstDash val="solid"/>
          </a:ln>
          <a:effectLst>
            <a:outerShdw blurRad="40000" dist="23000" dir="5400000" rotWithShape="0">
              <a:srgbClr val="000000">
                <a:alpha val="35000"/>
              </a:srgbClr>
            </a:outerShdw>
          </a:effectLst>
        </p:spPr>
        <p:txBody>
          <a:bodyPr lIns="68586" tIns="34294" rIns="68586" bIns="34294" anchor="ctr"/>
          <a:lstStyle/>
          <a:p>
            <a:pPr algn="ctr" defTabSz="342482"/>
            <a:endParaRPr lang="en-US" sz="1200" b="1" kern="0">
              <a:solidFill>
                <a:srgbClr val="FFFFFF"/>
              </a:solidFill>
              <a:effectLst>
                <a:outerShdw blurRad="38100" dist="38100" dir="2700000" algn="tl">
                  <a:srgbClr val="000000">
                    <a:alpha val="43137"/>
                  </a:srgbClr>
                </a:outerShdw>
              </a:effectLst>
              <a:latin typeface="Arial"/>
            </a:endParaRPr>
          </a:p>
        </p:txBody>
      </p:sp>
      <p:sp>
        <p:nvSpPr>
          <p:cNvPr id="8" name="Title 1"/>
          <p:cNvSpPr txBox="1">
            <a:spLocks/>
          </p:cNvSpPr>
          <p:nvPr/>
        </p:nvSpPr>
        <p:spPr>
          <a:xfrm>
            <a:off x="304800" y="228600"/>
            <a:ext cx="8610600" cy="868059"/>
          </a:xfrm>
          <a:prstGeom prst="rect">
            <a:avLst/>
          </a:prstGeom>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lIns="0" tIns="0" rIns="0" bIns="0" rtlCol="0" anchor="t">
            <a:noAutofit/>
          </a:bodyPr>
          <a:lstStyle>
            <a:lvl1pPr>
              <a:lnSpc>
                <a:spcPct val="90000"/>
              </a:lnSpc>
              <a:spcBef>
                <a:spcPct val="0"/>
              </a:spcBef>
              <a:buNone/>
              <a:defRPr sz="2800" b="1">
                <a:solidFill>
                  <a:schemeClr val="accent6"/>
                </a:solidFill>
                <a:latin typeface="Heiti TC Light"/>
                <a:ea typeface="Heiti TC Light"/>
                <a:cs typeface="Heiti TC Light"/>
              </a:defRPr>
            </a:lvl1pPr>
          </a:lstStyle>
          <a:p>
            <a:r>
              <a:rPr lang="zh-TW" altLang="en-US" dirty="0" smtClean="0"/>
              <a:t>適合學校進行桌面軟體管理的新技術：A</a:t>
            </a:r>
            <a:r>
              <a:rPr lang="en-US" altLang="zh-TW" dirty="0" smtClean="0"/>
              <a:t>pp</a:t>
            </a:r>
            <a:r>
              <a:rPr lang="zh-TW" altLang="en-US" dirty="0" smtClean="0"/>
              <a:t> </a:t>
            </a:r>
            <a:r>
              <a:rPr lang="en-US" altLang="zh-TW" dirty="0" smtClean="0"/>
              <a:t>Volumes</a:t>
            </a:r>
            <a:endParaRPr lang="en-US" dirty="0"/>
          </a:p>
        </p:txBody>
      </p:sp>
      <p:sp>
        <p:nvSpPr>
          <p:cNvPr id="9" name="Rounded Rectangle 106"/>
          <p:cNvSpPr/>
          <p:nvPr/>
        </p:nvSpPr>
        <p:spPr bwMode="auto">
          <a:xfrm>
            <a:off x="4991576" y="5382405"/>
            <a:ext cx="3456512" cy="396392"/>
          </a:xfrm>
          <a:prstGeom prst="roundRect">
            <a:avLst>
              <a:gd name="adj" fmla="val 0"/>
            </a:avLst>
          </a:prstGeom>
          <a:gradFill>
            <a:gsLst>
              <a:gs pos="0">
                <a:srgbClr val="3892D0">
                  <a:lumMod val="50000"/>
                </a:srgbClr>
              </a:gs>
              <a:gs pos="100000">
                <a:srgbClr val="000000">
                  <a:lumMod val="95000"/>
                  <a:lumOff val="5000"/>
                </a:srgbClr>
              </a:gs>
              <a:gs pos="50000">
                <a:srgbClr val="3892D0">
                  <a:lumMod val="50000"/>
                </a:srgbClr>
              </a:gs>
            </a:gsLst>
            <a:lin ang="4980000" scaled="0"/>
          </a:gradFill>
          <a:ln w="19050" cap="flat" cmpd="sng" algn="ctr">
            <a:solidFill>
              <a:schemeClr val="tx1"/>
            </a:solidFill>
            <a:prstDash val="solid"/>
          </a:ln>
          <a:effectLst>
            <a:outerShdw blurRad="40000" dist="23000" dir="5400000" rotWithShape="0">
              <a:srgbClr val="000000">
                <a:alpha val="35000"/>
              </a:srgbClr>
            </a:outerShdw>
          </a:effectLst>
        </p:spPr>
        <p:txBody>
          <a:bodyPr lIns="68586" tIns="34294" rIns="68586" bIns="34294" anchor="ctr"/>
          <a:lstStyle/>
          <a:p>
            <a:pPr algn="ctr" defTabSz="342482"/>
            <a:r>
              <a:rPr lang="en-US" sz="1200" b="1" kern="0" dirty="0">
                <a:solidFill>
                  <a:srgbClr val="FFFFFF"/>
                </a:solidFill>
                <a:effectLst>
                  <a:outerShdw blurRad="38100" dist="38100" dir="2700000" algn="tl">
                    <a:srgbClr val="000000">
                      <a:alpha val="43137"/>
                    </a:srgbClr>
                  </a:outerShdw>
                </a:effectLst>
                <a:latin typeface="Arial"/>
              </a:rPr>
              <a:t>     CloudVolumes agent</a:t>
            </a:r>
          </a:p>
        </p:txBody>
      </p:sp>
      <p:sp>
        <p:nvSpPr>
          <p:cNvPr id="11" name="Rounded Rectangle 94"/>
          <p:cNvSpPr/>
          <p:nvPr/>
        </p:nvSpPr>
        <p:spPr>
          <a:xfrm>
            <a:off x="4991576" y="3893658"/>
            <a:ext cx="1095245" cy="1450038"/>
          </a:xfrm>
          <a:prstGeom prst="roundRect">
            <a:avLst>
              <a:gd name="adj" fmla="val 0"/>
            </a:avLst>
          </a:prstGeom>
          <a:solidFill>
            <a:srgbClr val="89CBDF"/>
          </a:solidFill>
          <a:ln w="25400" cap="flat" cmpd="sng" algn="ctr">
            <a:solidFill>
              <a:srgbClr val="89CBDF">
                <a:shade val="50000"/>
              </a:srgbClr>
            </a:solidFill>
            <a:prstDash val="solid"/>
          </a:ln>
          <a:effectLst/>
        </p:spPr>
        <p:txBody>
          <a:bodyPr rtlCol="0" anchor="ctr"/>
          <a:lstStyle/>
          <a:p>
            <a:pPr algn="ctr" defTabSz="685640">
              <a:defRPr/>
            </a:pPr>
            <a:endParaRPr lang="en-US" sz="1425" kern="0" dirty="0">
              <a:solidFill>
                <a:srgbClr val="E7E6E6">
                  <a:lumMod val="25000"/>
                </a:srgbClr>
              </a:solidFill>
              <a:latin typeface="Arial"/>
              <a:ea typeface="Segoe UI" panose="020B0502040204020203" pitchFamily="34" charset="0"/>
              <a:cs typeface="Segoe UI" panose="020B0502040204020203" pitchFamily="34" charset="0"/>
            </a:endParaRPr>
          </a:p>
        </p:txBody>
      </p:sp>
      <p:sp>
        <p:nvSpPr>
          <p:cNvPr id="12" name="Rounded Rectangle 104"/>
          <p:cNvSpPr/>
          <p:nvPr/>
        </p:nvSpPr>
        <p:spPr>
          <a:xfrm>
            <a:off x="7282893" y="3909295"/>
            <a:ext cx="1165195" cy="1434401"/>
          </a:xfrm>
          <a:prstGeom prst="roundRect">
            <a:avLst>
              <a:gd name="adj" fmla="val 0"/>
            </a:avLst>
          </a:prstGeom>
          <a:solidFill>
            <a:srgbClr val="387C2C"/>
          </a:solidFill>
          <a:ln w="25400" cap="flat" cmpd="sng" algn="ctr">
            <a:solidFill>
              <a:srgbClr val="387C2C">
                <a:shade val="50000"/>
              </a:srgbClr>
            </a:solidFill>
            <a:prstDash val="solid"/>
          </a:ln>
          <a:effectLst/>
        </p:spPr>
        <p:txBody>
          <a:bodyPr rtlCol="0" anchor="ctr"/>
          <a:lstStyle/>
          <a:p>
            <a:pPr algn="ctr" defTabSz="685640">
              <a:defRPr/>
            </a:pPr>
            <a:endParaRPr lang="en-US" sz="1425" kern="0" dirty="0">
              <a:solidFill>
                <a:srgbClr val="E7E6E6">
                  <a:lumMod val="25000"/>
                </a:srgbClr>
              </a:solidFill>
              <a:latin typeface="Arial"/>
              <a:ea typeface="Segoe UI" panose="020B0502040204020203" pitchFamily="34" charset="0"/>
              <a:cs typeface="Segoe UI" panose="020B0502040204020203" pitchFamily="34" charset="0"/>
            </a:endParaRPr>
          </a:p>
        </p:txBody>
      </p:sp>
      <p:sp>
        <p:nvSpPr>
          <p:cNvPr id="13" name="TextBox 108"/>
          <p:cNvSpPr txBox="1"/>
          <p:nvPr/>
        </p:nvSpPr>
        <p:spPr>
          <a:xfrm>
            <a:off x="5393936" y="3310987"/>
            <a:ext cx="2629339" cy="261124"/>
          </a:xfrm>
          <a:prstGeom prst="rect">
            <a:avLst/>
          </a:prstGeom>
          <a:noFill/>
        </p:spPr>
        <p:txBody>
          <a:bodyPr wrap="square" lIns="0" tIns="0" rIns="0" bIns="0" rtlCol="0">
            <a:noAutofit/>
          </a:bodyPr>
          <a:lstStyle/>
          <a:p>
            <a:pPr algn="ctr" defTabSz="685640">
              <a:lnSpc>
                <a:spcPct val="90000"/>
              </a:lnSpc>
            </a:pPr>
            <a:r>
              <a:rPr lang="en-US" dirty="0">
                <a:solidFill>
                  <a:srgbClr val="717074"/>
                </a:solidFill>
                <a:latin typeface="Segoe UI" panose="020B0502040204020203" pitchFamily="34" charset="0"/>
                <a:ea typeface="Segoe UI" panose="020B0502040204020203" pitchFamily="34" charset="0"/>
                <a:cs typeface="Segoe UI" panose="020B0502040204020203" pitchFamily="34" charset="0"/>
              </a:rPr>
              <a:t>Just-in-time App Model</a:t>
            </a:r>
          </a:p>
        </p:txBody>
      </p:sp>
      <p:sp>
        <p:nvSpPr>
          <p:cNvPr id="14" name="Rectangle 115"/>
          <p:cNvSpPr/>
          <p:nvPr/>
        </p:nvSpPr>
        <p:spPr>
          <a:xfrm>
            <a:off x="914919" y="5329630"/>
            <a:ext cx="2569910" cy="333105"/>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latin typeface="Segoe UI Light" panose="020B0502040204020203" pitchFamily="34" charset="0"/>
              </a:rPr>
              <a:t>OS</a:t>
            </a:r>
          </a:p>
        </p:txBody>
      </p:sp>
      <p:sp>
        <p:nvSpPr>
          <p:cNvPr id="15" name="Rectangle 116"/>
          <p:cNvSpPr/>
          <p:nvPr/>
        </p:nvSpPr>
        <p:spPr>
          <a:xfrm>
            <a:off x="2168616" y="3783998"/>
            <a:ext cx="1316213" cy="1542814"/>
          </a:xfrm>
          <a:prstGeom prst="rect">
            <a:avLst/>
          </a:prstGeom>
          <a:solidFill>
            <a:srgbClr val="F8981D"/>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US" sz="1200" dirty="0">
                <a:solidFill>
                  <a:srgbClr val="000000"/>
                </a:solidFill>
                <a:latin typeface="Segoe UI Light" panose="020B0502040204020203" pitchFamily="34" charset="0"/>
              </a:rPr>
              <a:t>Applications</a:t>
            </a:r>
            <a:endParaRPr lang="en-US" sz="1101" dirty="0">
              <a:solidFill>
                <a:srgbClr val="000000"/>
              </a:solidFill>
              <a:latin typeface="Segoe UI Light" panose="020B0502040204020203" pitchFamily="34" charset="0"/>
            </a:endParaRPr>
          </a:p>
          <a:p>
            <a:pPr algn="ctr"/>
            <a:endParaRPr lang="en-US" sz="1101" dirty="0">
              <a:solidFill>
                <a:srgbClr val="000000"/>
              </a:solidFill>
              <a:latin typeface="Segoe UI Light" panose="020B0502040204020203" pitchFamily="34" charset="0"/>
            </a:endParaRPr>
          </a:p>
        </p:txBody>
      </p:sp>
      <p:sp>
        <p:nvSpPr>
          <p:cNvPr id="16" name="Chord 117"/>
          <p:cNvSpPr/>
          <p:nvPr/>
        </p:nvSpPr>
        <p:spPr>
          <a:xfrm rot="17550431">
            <a:off x="2781220" y="5257396"/>
            <a:ext cx="230965" cy="223918"/>
          </a:xfrm>
          <a:prstGeom prst="chord">
            <a:avLst/>
          </a:prstGeom>
          <a:solidFill>
            <a:srgbClr val="F8981D"/>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t"/>
          <a:lstStyle/>
          <a:p>
            <a:pPr algn="ctr"/>
            <a:endParaRPr lang="en-US" sz="1101">
              <a:solidFill>
                <a:srgbClr val="000000"/>
              </a:solidFill>
              <a:latin typeface="Segoe UI Light" panose="020B0502040204020203" pitchFamily="34" charset="0"/>
            </a:endParaRPr>
          </a:p>
        </p:txBody>
      </p:sp>
      <p:sp>
        <p:nvSpPr>
          <p:cNvPr id="17" name="TextBox 118"/>
          <p:cNvSpPr txBox="1"/>
          <p:nvPr/>
        </p:nvSpPr>
        <p:spPr>
          <a:xfrm>
            <a:off x="1389133" y="3290496"/>
            <a:ext cx="1501373" cy="383310"/>
          </a:xfrm>
          <a:prstGeom prst="rect">
            <a:avLst/>
          </a:prstGeom>
          <a:noFill/>
        </p:spPr>
        <p:txBody>
          <a:bodyPr wrap="none" rtlCol="0">
            <a:spAutoFit/>
          </a:bodyPr>
          <a:lstStyle/>
          <a:p>
            <a:pPr algn="ctr" defTabSz="685640">
              <a:lnSpc>
                <a:spcPct val="90000"/>
              </a:lnSpc>
            </a:pPr>
            <a:r>
              <a:rPr lang="en-US" sz="2101" dirty="0">
                <a:solidFill>
                  <a:srgbClr val="717074"/>
                </a:solidFill>
                <a:latin typeface="Segoe UI" panose="020B0502040204020203" pitchFamily="34" charset="0"/>
                <a:ea typeface="Segoe UI" panose="020B0502040204020203" pitchFamily="34" charset="0"/>
                <a:cs typeface="Segoe UI" panose="020B0502040204020203" pitchFamily="34" charset="0"/>
              </a:rPr>
              <a:t>Traditional </a:t>
            </a:r>
          </a:p>
        </p:txBody>
      </p:sp>
      <p:sp>
        <p:nvSpPr>
          <p:cNvPr id="18" name="Rectangle 119"/>
          <p:cNvSpPr/>
          <p:nvPr/>
        </p:nvSpPr>
        <p:spPr>
          <a:xfrm>
            <a:off x="914400" y="3784223"/>
            <a:ext cx="1244942" cy="1541573"/>
          </a:xfrm>
          <a:prstGeom prst="rect">
            <a:avLst/>
          </a:prstGeom>
          <a:ln/>
        </p:spPr>
        <p:style>
          <a:lnRef idx="1">
            <a:schemeClr val="accent3"/>
          </a:lnRef>
          <a:fillRef idx="2">
            <a:schemeClr val="accent3"/>
          </a:fillRef>
          <a:effectRef idx="1">
            <a:schemeClr val="accent3"/>
          </a:effectRef>
          <a:fontRef idx="minor">
            <a:schemeClr val="dk1"/>
          </a:fontRef>
        </p:style>
        <p:txBody>
          <a:bodyPr rtlCol="0" anchor="t"/>
          <a:lstStyle/>
          <a:p>
            <a:pPr algn="ctr"/>
            <a:r>
              <a:rPr lang="en-US" sz="1200" dirty="0">
                <a:solidFill>
                  <a:srgbClr val="000000"/>
                </a:solidFill>
                <a:latin typeface="Segoe UI Light" panose="020B0502040204020203" pitchFamily="34" charset="0"/>
              </a:rPr>
              <a:t>Data/Files</a:t>
            </a:r>
          </a:p>
          <a:p>
            <a:pPr algn="ctr"/>
            <a:endParaRPr lang="en-US" sz="1200" dirty="0">
              <a:solidFill>
                <a:srgbClr val="000000"/>
              </a:solidFill>
              <a:latin typeface="Segoe UI Light" panose="020B0502040204020203" pitchFamily="34" charset="0"/>
            </a:endParaRPr>
          </a:p>
          <a:p>
            <a:pPr algn="ctr"/>
            <a:endParaRPr lang="en-US" sz="1200" dirty="0">
              <a:solidFill>
                <a:srgbClr val="000000"/>
              </a:solidFill>
              <a:latin typeface="Segoe UI Light" panose="020B0502040204020203" pitchFamily="34" charset="0"/>
            </a:endParaRPr>
          </a:p>
        </p:txBody>
      </p:sp>
      <p:sp>
        <p:nvSpPr>
          <p:cNvPr id="19" name="Rectangle 120"/>
          <p:cNvSpPr/>
          <p:nvPr/>
        </p:nvSpPr>
        <p:spPr>
          <a:xfrm>
            <a:off x="1733643" y="5056541"/>
            <a:ext cx="830487" cy="244036"/>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nchor="t" anchorCtr="0"/>
          <a:lstStyle/>
          <a:p>
            <a:pPr algn="ctr"/>
            <a:r>
              <a:rPr lang="en-US" sz="1200" dirty="0">
                <a:solidFill>
                  <a:srgbClr val="000000"/>
                </a:solidFill>
                <a:latin typeface="Segoe UI Light" panose="020B0502040204020203" pitchFamily="34" charset="0"/>
              </a:rPr>
              <a:t>Settings</a:t>
            </a:r>
          </a:p>
        </p:txBody>
      </p:sp>
      <p:sp>
        <p:nvSpPr>
          <p:cNvPr id="20" name="Chord 121"/>
          <p:cNvSpPr/>
          <p:nvPr/>
        </p:nvSpPr>
        <p:spPr>
          <a:xfrm rot="17545405">
            <a:off x="1199774" y="5251011"/>
            <a:ext cx="247418" cy="247225"/>
          </a:xfrm>
          <a:prstGeom prst="chord">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Segoe UI Light" panose="020B0502040204020203" pitchFamily="34" charset="0"/>
            </a:endParaRPr>
          </a:p>
        </p:txBody>
      </p:sp>
      <p:pic>
        <p:nvPicPr>
          <p:cNvPr id="21" name="Picture 14" descr="http://www.iconsdb.com/icons/preview/persian-red/os-windows8-xx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6918" y="5361690"/>
            <a:ext cx="281251" cy="281178"/>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https://upload.wikimedia.org/wikipedia/commons/8/87/Google_Chrome_icon_(2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764" y="4327609"/>
            <a:ext cx="401222" cy="401117"/>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https://lh3.ggpht.com/-KeLU6LpmaMo/TyeRSyCqIdI/AAAAAAAAAYQ/9NRsWAt6i94/s1600/adobe-reader-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4734" y="4585299"/>
            <a:ext cx="465930" cy="465808"/>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6" descr="https://people.mozilla.org/~faaborg/files/shiretoko/firefoxIcon/firefo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4472" y="4094708"/>
            <a:ext cx="456243" cy="456124"/>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8" descr="http://i605.photobucket.com/albums/tt140/timlayton/java_transpar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1215" y="4801557"/>
            <a:ext cx="451126" cy="451008"/>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http://www.smarttint.com/images/pdf_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691" y="4364253"/>
            <a:ext cx="421708" cy="421598"/>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Chord 129"/>
          <p:cNvSpPr/>
          <p:nvPr/>
        </p:nvSpPr>
        <p:spPr>
          <a:xfrm rot="17551641">
            <a:off x="2048925" y="5252042"/>
            <a:ext cx="167969" cy="161187"/>
          </a:xfrm>
          <a:prstGeom prst="chord">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Segoe UI Light" panose="020B0502040204020203" pitchFamily="34" charset="0"/>
            </a:endParaRPr>
          </a:p>
        </p:txBody>
      </p:sp>
      <p:pic>
        <p:nvPicPr>
          <p:cNvPr id="28" name="Picture 1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2930" y="4688844"/>
            <a:ext cx="434329" cy="434216"/>
          </a:xfrm>
          <a:prstGeom prst="rect">
            <a:avLst/>
          </a:prstGeom>
        </p:spPr>
      </p:pic>
      <p:pic>
        <p:nvPicPr>
          <p:cNvPr id="29" name="Picture 14" descr="http://www.iconsdb.com/icons/preview/persian-red/os-windows8-xx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2870" y="5811041"/>
            <a:ext cx="281251" cy="281178"/>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9" descr="CV_logo_whit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5433" y="5443429"/>
            <a:ext cx="249620" cy="249620"/>
          </a:xfrm>
          <a:prstGeom prst="rect">
            <a:avLst/>
          </a:prstGeom>
        </p:spPr>
      </p:pic>
      <p:grpSp>
        <p:nvGrpSpPr>
          <p:cNvPr id="31" name="Group 1"/>
          <p:cNvGrpSpPr/>
          <p:nvPr/>
        </p:nvGrpSpPr>
        <p:grpSpPr>
          <a:xfrm>
            <a:off x="4969609" y="3712376"/>
            <a:ext cx="588035" cy="718311"/>
            <a:chOff x="8762842" y="4298095"/>
            <a:chExt cx="980598" cy="1197845"/>
          </a:xfrm>
        </p:grpSpPr>
        <p:pic>
          <p:nvPicPr>
            <p:cNvPr id="32" name="Picture 13" descr="ICON_Storage_1up_Q308.png"/>
            <p:cNvPicPr>
              <a:picLocks noChangeAspect="1"/>
            </p:cNvPicPr>
            <p:nvPr/>
          </p:nvPicPr>
          <p:blipFill>
            <a:blip r:embed="rId10"/>
            <a:srcRect/>
            <a:stretch>
              <a:fillRect/>
            </a:stretch>
          </p:blipFill>
          <p:spPr bwMode="auto">
            <a:xfrm>
              <a:off x="8762842" y="4298095"/>
              <a:ext cx="980598" cy="1197845"/>
            </a:xfrm>
            <a:prstGeom prst="rect">
              <a:avLst/>
            </a:prstGeom>
            <a:noFill/>
            <a:ln w="9525">
              <a:noFill/>
              <a:miter lim="800000"/>
              <a:headEnd/>
              <a:tailEnd/>
            </a:ln>
          </p:spPr>
        </p:pic>
        <p:pic>
          <p:nvPicPr>
            <p:cNvPr id="33" name="Picture 41" descr="CV_graybox_top_solo_fullcolo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16362" y="4409440"/>
              <a:ext cx="642956" cy="382671"/>
            </a:xfrm>
            <a:prstGeom prst="rect">
              <a:avLst/>
            </a:prstGeom>
          </p:spPr>
        </p:pic>
      </p:grpSp>
      <p:pic>
        <p:nvPicPr>
          <p:cNvPr id="34" name="Picture 2" descr="Office.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7567" y="4167027"/>
            <a:ext cx="562523" cy="562523"/>
          </a:xfrm>
          <a:prstGeom prst="rect">
            <a:avLst/>
          </a:prstGeom>
        </p:spPr>
      </p:pic>
      <p:sp>
        <p:nvSpPr>
          <p:cNvPr id="35" name="Rounded Rectangle 44"/>
          <p:cNvSpPr/>
          <p:nvPr/>
        </p:nvSpPr>
        <p:spPr>
          <a:xfrm>
            <a:off x="6126344" y="3893658"/>
            <a:ext cx="1099567" cy="1450038"/>
          </a:xfrm>
          <a:prstGeom prst="roundRect">
            <a:avLst>
              <a:gd name="adj" fmla="val 0"/>
            </a:avLst>
          </a:prstGeom>
          <a:solidFill>
            <a:srgbClr val="89CBDF"/>
          </a:solidFill>
          <a:ln w="25400" cap="flat" cmpd="sng" algn="ctr">
            <a:solidFill>
              <a:srgbClr val="89CBDF">
                <a:shade val="50000"/>
              </a:srgbClr>
            </a:solidFill>
            <a:prstDash val="solid"/>
          </a:ln>
          <a:effectLst/>
        </p:spPr>
        <p:txBody>
          <a:bodyPr rtlCol="0" anchor="ctr"/>
          <a:lstStyle/>
          <a:p>
            <a:pPr algn="ctr" defTabSz="685640">
              <a:defRPr/>
            </a:pPr>
            <a:endParaRPr lang="en-US" sz="1425" kern="0" dirty="0">
              <a:solidFill>
                <a:srgbClr val="E7E6E6">
                  <a:lumMod val="25000"/>
                </a:srgbClr>
              </a:solidFill>
              <a:latin typeface="Arial"/>
              <a:ea typeface="Segoe UI" panose="020B0502040204020203" pitchFamily="34" charset="0"/>
              <a:cs typeface="Segoe UI" panose="020B0502040204020203" pitchFamily="34" charset="0"/>
            </a:endParaRPr>
          </a:p>
        </p:txBody>
      </p:sp>
      <p:grpSp>
        <p:nvGrpSpPr>
          <p:cNvPr id="36" name="Group 45"/>
          <p:cNvGrpSpPr/>
          <p:nvPr/>
        </p:nvGrpSpPr>
        <p:grpSpPr>
          <a:xfrm>
            <a:off x="6104376" y="3712376"/>
            <a:ext cx="588035" cy="718311"/>
            <a:chOff x="8762842" y="4298095"/>
            <a:chExt cx="980598" cy="1197845"/>
          </a:xfrm>
        </p:grpSpPr>
        <p:pic>
          <p:nvPicPr>
            <p:cNvPr id="37" name="Picture 13" descr="ICON_Storage_1up_Q308.png"/>
            <p:cNvPicPr>
              <a:picLocks noChangeAspect="1"/>
            </p:cNvPicPr>
            <p:nvPr/>
          </p:nvPicPr>
          <p:blipFill>
            <a:blip r:embed="rId10"/>
            <a:srcRect/>
            <a:stretch>
              <a:fillRect/>
            </a:stretch>
          </p:blipFill>
          <p:spPr bwMode="auto">
            <a:xfrm>
              <a:off x="8762842" y="4298095"/>
              <a:ext cx="980598" cy="1197845"/>
            </a:xfrm>
            <a:prstGeom prst="rect">
              <a:avLst/>
            </a:prstGeom>
            <a:noFill/>
            <a:ln w="9525">
              <a:noFill/>
              <a:miter lim="800000"/>
              <a:headEnd/>
              <a:tailEnd/>
            </a:ln>
          </p:spPr>
        </p:pic>
        <p:pic>
          <p:nvPicPr>
            <p:cNvPr id="38" name="Picture 48" descr="CV_graybox_top_solo_fullcolo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16362" y="4409440"/>
              <a:ext cx="642956" cy="382671"/>
            </a:xfrm>
            <a:prstGeom prst="rect">
              <a:avLst/>
            </a:prstGeom>
          </p:spPr>
        </p:pic>
      </p:grpSp>
      <p:pic>
        <p:nvPicPr>
          <p:cNvPr id="39" name="Picture 2" descr="https://lh3.ggpht.com/-KeLU6LpmaMo/TyeRSyCqIdI/AAAAAAAAAYQ/9NRsWAt6i94/s1600/adobe-reader-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2706" y="4616842"/>
            <a:ext cx="465930" cy="465808"/>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8" descr="http://i605.photobucket.com/albums/tt140/timlayton/java_transpar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3887" y="4567919"/>
            <a:ext cx="451126" cy="451008"/>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3" descr="Visual Studio.ico"/>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02889" y="4332543"/>
            <a:ext cx="648958" cy="648958"/>
          </a:xfrm>
          <a:prstGeom prst="rect">
            <a:avLst/>
          </a:prstGeom>
        </p:spPr>
      </p:pic>
      <p:grpSp>
        <p:nvGrpSpPr>
          <p:cNvPr id="42" name="Group 4"/>
          <p:cNvGrpSpPr/>
          <p:nvPr/>
        </p:nvGrpSpPr>
        <p:grpSpPr>
          <a:xfrm>
            <a:off x="7244281" y="3712376"/>
            <a:ext cx="593861" cy="479794"/>
            <a:chOff x="800092" y="1859279"/>
            <a:chExt cx="1658628" cy="1340044"/>
          </a:xfrm>
        </p:grpSpPr>
        <p:pic>
          <p:nvPicPr>
            <p:cNvPr id="43" name="Picture 51" descr="Single_Platter_Green.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0092" y="1859279"/>
              <a:ext cx="1658628" cy="1340044"/>
            </a:xfrm>
            <a:prstGeom prst="rect">
              <a:avLst/>
            </a:prstGeom>
          </p:spPr>
        </p:pic>
        <p:pic>
          <p:nvPicPr>
            <p:cNvPr id="44" name="Picture 52" descr="CV_graybox_top_solo_fullcolo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4879" y="2042159"/>
              <a:ext cx="1201513" cy="715111"/>
            </a:xfrm>
            <a:prstGeom prst="rect">
              <a:avLst/>
            </a:prstGeom>
          </p:spPr>
        </p:pic>
      </p:grpSp>
      <p:pic>
        <p:nvPicPr>
          <p:cNvPr id="45" name="Picture 4" descr="https://upload.wikimedia.org/wikipedia/commons/8/87/Google_Chrome_icon_(2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7187" y="4285961"/>
            <a:ext cx="398980" cy="398876"/>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6" descr="https://people.mozilla.org/~faaborg/files/shiretoko/firefoxIcon/firefo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6404" y="4581269"/>
            <a:ext cx="404029" cy="403923"/>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Box 5"/>
          <p:cNvSpPr txBox="1"/>
          <p:nvPr/>
        </p:nvSpPr>
        <p:spPr>
          <a:xfrm>
            <a:off x="4989151" y="5130187"/>
            <a:ext cx="1097669" cy="227854"/>
          </a:xfrm>
          <a:prstGeom prst="rect">
            <a:avLst/>
          </a:prstGeom>
          <a:solidFill>
            <a:schemeClr val="tx1"/>
          </a:solidFill>
        </p:spPr>
        <p:txBody>
          <a:bodyPr wrap="square" lIns="0" tIns="0" rIns="0" bIns="0" rtlCol="0" anchor="ctr" anchorCtr="0">
            <a:noAutofit/>
          </a:bodyPr>
          <a:lstStyle/>
          <a:p>
            <a:pPr algn="ctr">
              <a:lnSpc>
                <a:spcPct val="90000"/>
              </a:lnSpc>
            </a:pPr>
            <a:r>
              <a:rPr lang="en-US" sz="1200" dirty="0">
                <a:solidFill>
                  <a:schemeClr val="bg1"/>
                </a:solidFill>
              </a:rPr>
              <a:t>App Container</a:t>
            </a:r>
          </a:p>
        </p:txBody>
      </p:sp>
      <p:sp>
        <p:nvSpPr>
          <p:cNvPr id="48" name="TextBox 57"/>
          <p:cNvSpPr txBox="1"/>
          <p:nvPr/>
        </p:nvSpPr>
        <p:spPr>
          <a:xfrm>
            <a:off x="6128242" y="5130187"/>
            <a:ext cx="1097669" cy="227854"/>
          </a:xfrm>
          <a:prstGeom prst="rect">
            <a:avLst/>
          </a:prstGeom>
          <a:solidFill>
            <a:schemeClr val="tx1"/>
          </a:solidFill>
        </p:spPr>
        <p:txBody>
          <a:bodyPr wrap="square" lIns="0" tIns="0" rIns="0" bIns="0" rtlCol="0" anchor="ctr" anchorCtr="0">
            <a:noAutofit/>
          </a:bodyPr>
          <a:lstStyle/>
          <a:p>
            <a:pPr algn="ctr">
              <a:lnSpc>
                <a:spcPct val="90000"/>
              </a:lnSpc>
            </a:pPr>
            <a:r>
              <a:rPr lang="en-US" sz="1200" dirty="0">
                <a:solidFill>
                  <a:srgbClr val="FFFFFF"/>
                </a:solidFill>
              </a:rPr>
              <a:t>App Container</a:t>
            </a:r>
          </a:p>
        </p:txBody>
      </p:sp>
      <p:sp>
        <p:nvSpPr>
          <p:cNvPr id="49" name="TextBox 58"/>
          <p:cNvSpPr txBox="1"/>
          <p:nvPr/>
        </p:nvSpPr>
        <p:spPr>
          <a:xfrm>
            <a:off x="7246622" y="5129357"/>
            <a:ext cx="1211578" cy="227855"/>
          </a:xfrm>
          <a:prstGeom prst="rect">
            <a:avLst/>
          </a:prstGeom>
          <a:solidFill>
            <a:schemeClr val="accent5">
              <a:lumMod val="40000"/>
              <a:lumOff val="60000"/>
            </a:schemeClr>
          </a:solidFill>
        </p:spPr>
        <p:txBody>
          <a:bodyPr wrap="square" lIns="0" tIns="0" rIns="0" bIns="0" rtlCol="0" anchor="ctr" anchorCtr="0">
            <a:noAutofit/>
          </a:bodyPr>
          <a:lstStyle/>
          <a:p>
            <a:pPr algn="ctr">
              <a:lnSpc>
                <a:spcPct val="90000"/>
              </a:lnSpc>
            </a:pPr>
            <a:r>
              <a:rPr lang="en-US" sz="1200" dirty="0"/>
              <a:t>User changes</a:t>
            </a:r>
          </a:p>
        </p:txBody>
      </p:sp>
      <p:sp>
        <p:nvSpPr>
          <p:cNvPr id="50" name="Rectangle 49"/>
          <p:cNvSpPr/>
          <p:nvPr/>
        </p:nvSpPr>
        <p:spPr>
          <a:xfrm>
            <a:off x="347984" y="838200"/>
            <a:ext cx="8338816" cy="1599188"/>
          </a:xfrm>
          <a:prstGeom prst="rect">
            <a:avLst/>
          </a:prstGeom>
        </p:spPr>
        <p:txBody>
          <a:bodyPr vert="horz" lIns="0" tIns="0" rIns="0" bIns="0" rtlCol="0">
            <a:noAutofit/>
          </a:bodyPr>
          <a:lstStyle/>
          <a:p>
            <a:pPr marL="342900" indent="-342900">
              <a:lnSpc>
                <a:spcPct val="150000"/>
              </a:lnSpc>
              <a:spcBef>
                <a:spcPts val="1200"/>
              </a:spcBef>
              <a:buClr>
                <a:schemeClr val="tx1">
                  <a:lumMod val="60000"/>
                  <a:lumOff val="40000"/>
                </a:schemeClr>
              </a:buClr>
              <a:buSzPct val="90000"/>
              <a:buFont typeface="Wingdings" panose="05000000000000000000" pitchFamily="2" charset="2"/>
              <a:buChar char="§"/>
            </a:pPr>
            <a:r>
              <a:rPr lang="zh-TW" altLang="en-US" sz="2000" dirty="0" smtClean="0">
                <a:solidFill>
                  <a:schemeClr val="accent1">
                    <a:lumMod val="75000"/>
                  </a:schemeClr>
                </a:solidFill>
              </a:rPr>
              <a:t>將學校使用到的教學或校務應用程式打包為可隨時掛載卸載的程式樣版（</a:t>
            </a:r>
            <a:r>
              <a:rPr lang="en-US" altLang="zh-TW" sz="2000" dirty="0" smtClean="0">
                <a:solidFill>
                  <a:schemeClr val="accent1">
                    <a:lumMod val="75000"/>
                  </a:schemeClr>
                </a:solidFill>
              </a:rPr>
              <a:t>VMDK</a:t>
            </a:r>
            <a:r>
              <a:rPr lang="zh-TW" altLang="en-US" sz="2000" dirty="0" smtClean="0">
                <a:solidFill>
                  <a:schemeClr val="accent1">
                    <a:lumMod val="75000"/>
                  </a:schemeClr>
                </a:solidFill>
              </a:rPr>
              <a:t>磁碟）</a:t>
            </a:r>
            <a:endParaRPr lang="en-US" altLang="zh-TW" sz="2000" dirty="0" smtClean="0">
              <a:solidFill>
                <a:schemeClr val="accent1">
                  <a:lumMod val="75000"/>
                </a:schemeClr>
              </a:solidFill>
            </a:endParaRPr>
          </a:p>
          <a:p>
            <a:pPr marL="800100" lvl="1" indent="-342900">
              <a:lnSpc>
                <a:spcPct val="150000"/>
              </a:lnSpc>
              <a:spcBef>
                <a:spcPts val="1200"/>
              </a:spcBef>
              <a:buClr>
                <a:schemeClr val="tx1">
                  <a:lumMod val="60000"/>
                  <a:lumOff val="40000"/>
                </a:schemeClr>
              </a:buClr>
              <a:buSzPct val="90000"/>
              <a:buFont typeface="Arial" panose="020B0604020202020204" pitchFamily="34" charset="0"/>
              <a:buChar char="−"/>
            </a:pPr>
            <a:r>
              <a:rPr lang="zh-TW" altLang="en-US" sz="2000" dirty="0" smtClean="0">
                <a:solidFill>
                  <a:schemeClr val="accent1">
                    <a:lumMod val="75000"/>
                  </a:schemeClr>
                </a:solidFill>
              </a:rPr>
              <a:t>於學生或教師使用桌面時，直接將需求之應用程式由</a:t>
            </a:r>
            <a:r>
              <a:rPr lang="en-US" altLang="zh-TW" sz="2000" dirty="0" smtClean="0">
                <a:solidFill>
                  <a:schemeClr val="accent1">
                    <a:lumMod val="75000"/>
                  </a:schemeClr>
                </a:solidFill>
              </a:rPr>
              <a:t>vSphere</a:t>
            </a:r>
            <a:r>
              <a:rPr lang="zh-TW" altLang="en-US" sz="2000" dirty="0" smtClean="0">
                <a:solidFill>
                  <a:schemeClr val="accent1">
                    <a:lumMod val="75000"/>
                  </a:schemeClr>
                </a:solidFill>
              </a:rPr>
              <a:t>底層掛載，用戶即可馬上開始使用需求的應用</a:t>
            </a:r>
            <a:endParaRPr lang="en-US" altLang="zh-TW" sz="2000" dirty="0" smtClean="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6EA6D8CF-3CDE-4807-BCD2-C9F2B831AAA5}" type="slidenum">
              <a:rPr lang="en-US" smtClean="0"/>
              <a:t>7</a:t>
            </a:fld>
            <a:endParaRPr lang="en-US"/>
          </a:p>
        </p:txBody>
      </p:sp>
    </p:spTree>
    <p:extLst>
      <p:ext uri="{BB962C8B-B14F-4D97-AF65-F5344CB8AC3E}">
        <p14:creationId xmlns:p14="http://schemas.microsoft.com/office/powerpoint/2010/main" val="349736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04800" y="228600"/>
            <a:ext cx="8610600" cy="868059"/>
          </a:xfrm>
          <a:prstGeom prst="rect">
            <a:avLst/>
          </a:prstGeom>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vert="horz" lIns="0" tIns="0" rIns="0" bIns="0" rtlCol="0" anchor="t">
            <a:noAutofit/>
          </a:bodyPr>
          <a:lstStyle>
            <a:lvl1pPr>
              <a:lnSpc>
                <a:spcPct val="90000"/>
              </a:lnSpc>
              <a:spcBef>
                <a:spcPct val="0"/>
              </a:spcBef>
              <a:buNone/>
              <a:defRPr sz="2800" b="1">
                <a:solidFill>
                  <a:schemeClr val="accent6"/>
                </a:solidFill>
                <a:latin typeface="Heiti TC Light"/>
                <a:ea typeface="Heiti TC Light"/>
                <a:cs typeface="Heiti TC Light"/>
              </a:defRPr>
            </a:lvl1pPr>
          </a:lstStyle>
          <a:p>
            <a:r>
              <a:rPr lang="zh-TW" altLang="en-US" dirty="0" smtClean="0"/>
              <a:t>適合學校進行桌面軟體管理的新技術：A</a:t>
            </a:r>
            <a:r>
              <a:rPr lang="en-US" altLang="zh-TW" dirty="0" smtClean="0"/>
              <a:t>pp</a:t>
            </a:r>
            <a:r>
              <a:rPr lang="zh-TW" altLang="en-US" dirty="0" smtClean="0"/>
              <a:t> </a:t>
            </a:r>
            <a:r>
              <a:rPr lang="en-US" altLang="zh-TW" dirty="0" smtClean="0"/>
              <a:t>Volumes</a:t>
            </a:r>
            <a:endParaRPr lang="en-US" dirty="0"/>
          </a:p>
        </p:txBody>
      </p:sp>
      <p:sp>
        <p:nvSpPr>
          <p:cNvPr id="2" name="Slide Number Placeholder 1"/>
          <p:cNvSpPr>
            <a:spLocks noGrp="1"/>
          </p:cNvSpPr>
          <p:nvPr>
            <p:ph type="sldNum" sz="quarter" idx="12"/>
          </p:nvPr>
        </p:nvSpPr>
        <p:spPr/>
        <p:txBody>
          <a:bodyPr/>
          <a:lstStyle/>
          <a:p>
            <a:fld id="{6EA6D8CF-3CDE-4807-BCD2-C9F2B831AAA5}" type="slidenum">
              <a:rPr lang="en-US" smtClean="0"/>
              <a:t>8</a:t>
            </a:fld>
            <a:endParaRPr lang="en-US"/>
          </a:p>
        </p:txBody>
      </p:sp>
      <p:pic>
        <p:nvPicPr>
          <p:cNvPr id="3" name="AppVolume-50Apps in 50second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800100"/>
            <a:ext cx="9144000" cy="5143500"/>
          </a:xfrm>
          <a:prstGeom prst="rect">
            <a:avLst/>
          </a:prstGeom>
        </p:spPr>
      </p:pic>
    </p:spTree>
    <p:extLst>
      <p:ext uri="{BB962C8B-B14F-4D97-AF65-F5344CB8AC3E}">
        <p14:creationId xmlns:p14="http://schemas.microsoft.com/office/powerpoint/2010/main" val="1449678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34562" cy="609600"/>
          </a:xfrm>
          <a:extLst/>
        </p:spPr>
        <p:txBody>
          <a:bodyPr vert="horz" lIns="0" tIns="0" rIns="0" bIns="0" rtlCol="0" anchor="t">
            <a:noAutofit/>
          </a:bodyPr>
          <a:lstStyle/>
          <a:p>
            <a:pPr>
              <a:lnSpc>
                <a:spcPct val="100000"/>
              </a:lnSpc>
            </a:pPr>
            <a:r>
              <a:rPr lang="zh-TW" altLang="en-US" dirty="0"/>
              <a:t>桌面虛擬化市</a:t>
            </a:r>
            <a:r>
              <a:rPr lang="zh-TW" altLang="en-US" dirty="0" smtClean="0"/>
              <a:t>場與競爭分析</a:t>
            </a:r>
            <a:endParaRPr lang="en-US" dirty="0"/>
          </a:p>
        </p:txBody>
      </p:sp>
      <p:sp>
        <p:nvSpPr>
          <p:cNvPr id="4" name="Slide Number Placeholder 3"/>
          <p:cNvSpPr>
            <a:spLocks noGrp="1"/>
          </p:cNvSpPr>
          <p:nvPr>
            <p:ph type="sldNum" sz="quarter" idx="12"/>
          </p:nvPr>
        </p:nvSpPr>
        <p:spPr/>
        <p:txBody>
          <a:bodyPr/>
          <a:lstStyle/>
          <a:p>
            <a:fld id="{6EA6D8CF-3CDE-4807-BCD2-C9F2B831AAA5}" type="slidenum">
              <a:rPr lang="en-US" smtClean="0"/>
              <a:t>9</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996050698"/>
              </p:ext>
            </p:extLst>
          </p:nvPr>
        </p:nvGraphicFramePr>
        <p:xfrm>
          <a:off x="304801" y="1270000"/>
          <a:ext cx="3886199" cy="1849120"/>
        </p:xfrm>
        <a:graphic>
          <a:graphicData uri="http://schemas.openxmlformats.org/drawingml/2006/table">
            <a:tbl>
              <a:tblPr firstRow="1" bandRow="1"/>
              <a:tblGrid>
                <a:gridCol w="1116475"/>
                <a:gridCol w="1384862"/>
                <a:gridCol w="1384862"/>
              </a:tblGrid>
              <a:tr h="370840">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algn="ctr"/>
                      <a:r>
                        <a:rPr lang="zh-TW" altLang="en-US" dirty="0" smtClean="0">
                          <a:latin typeface="+mn-lt"/>
                          <a:ea typeface="微軟正黑體" panose="020B0604030504040204" pitchFamily="34" charset="-120"/>
                        </a:rPr>
                        <a:t>廠商</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5D3"/>
                    </a:solidFill>
                  </a:tcPr>
                </a:tc>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algn="ctr"/>
                      <a:r>
                        <a:rPr lang="en-US" dirty="0" smtClean="0">
                          <a:latin typeface="+mn-lt"/>
                          <a:ea typeface="微軟正黑體" panose="020B0604030504040204" pitchFamily="34" charset="-120"/>
                        </a:rPr>
                        <a:t>APJ</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5D3"/>
                    </a:solidFill>
                  </a:tcPr>
                </a:tc>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mn-lt"/>
                          <a:ea typeface="微軟正黑體" panose="020B0604030504040204" pitchFamily="34" charset="-120"/>
                        </a:rPr>
                        <a:t>台灣</a:t>
                      </a:r>
                      <a:endParaRPr lang="en-US" dirty="0" smtClean="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5D3"/>
                    </a:solidFill>
                  </a:tcPr>
                </a:tc>
              </a:tr>
              <a:tr h="370840">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b="1" dirty="0" smtClean="0">
                          <a:solidFill>
                            <a:schemeClr val="accent2">
                              <a:lumMod val="75000"/>
                            </a:schemeClr>
                          </a:solidFill>
                          <a:latin typeface="+mn-lt"/>
                          <a:ea typeface="微軟正黑體" panose="020B0604030504040204" pitchFamily="34" charset="-120"/>
                        </a:rPr>
                        <a:t>VMware</a:t>
                      </a:r>
                      <a:endParaRPr lang="en-US" b="1" dirty="0">
                        <a:solidFill>
                          <a:schemeClr val="accent2">
                            <a:lumMod val="75000"/>
                          </a:schemeClr>
                        </a:solidFill>
                        <a:latin typeface="+mn-lt"/>
                        <a:ea typeface="微軟正黑體" panose="020B0604030504040204" pitchFamily="34" charset="-12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40000"/>
                      </a:srgbClr>
                    </a:solidFill>
                  </a:tcPr>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b="1" dirty="0" smtClean="0">
                          <a:solidFill>
                            <a:schemeClr val="accent2">
                              <a:lumMod val="75000"/>
                            </a:schemeClr>
                          </a:solidFill>
                          <a:latin typeface="+mn-lt"/>
                          <a:ea typeface="微軟正黑體" panose="020B0604030504040204" pitchFamily="34" charset="-120"/>
                        </a:rPr>
                        <a:t>47.7 %</a:t>
                      </a:r>
                      <a:endParaRPr lang="en-US" b="1" dirty="0">
                        <a:solidFill>
                          <a:schemeClr val="accent2">
                            <a:lumMod val="75000"/>
                          </a:schemeClr>
                        </a:solidFill>
                        <a:latin typeface="+mn-lt"/>
                        <a:ea typeface="微軟正黑體" panose="020B0604030504040204" pitchFamily="34" charset="-12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40000"/>
                      </a:srgbClr>
                    </a:solidFill>
                  </a:tcPr>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b="1" dirty="0" smtClean="0">
                          <a:solidFill>
                            <a:schemeClr val="accent2">
                              <a:lumMod val="75000"/>
                            </a:schemeClr>
                          </a:solidFill>
                          <a:latin typeface="+mn-lt"/>
                          <a:ea typeface="微軟正黑體" panose="020B0604030504040204" pitchFamily="34" charset="-120"/>
                        </a:rPr>
                        <a:t>45.2 %</a:t>
                      </a:r>
                      <a:endParaRPr lang="en-US" b="1" dirty="0">
                        <a:solidFill>
                          <a:schemeClr val="accent2">
                            <a:lumMod val="75000"/>
                          </a:schemeClr>
                        </a:solidFill>
                        <a:latin typeface="+mn-lt"/>
                        <a:ea typeface="微軟正黑體" panose="020B0604030504040204" pitchFamily="34" charset="-12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40000"/>
                      </a:srgbClr>
                    </a:solidFill>
                  </a:tcPr>
                </a:tc>
              </a:tr>
              <a:tr h="370840">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dirty="0" smtClean="0">
                          <a:latin typeface="+mn-lt"/>
                          <a:ea typeface="微軟正黑體" panose="020B0604030504040204" pitchFamily="34" charset="-120"/>
                        </a:rPr>
                        <a:t>Vendor-2</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20000"/>
                      </a:srgbClr>
                    </a:solidFill>
                  </a:tcPr>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dirty="0" smtClean="0">
                          <a:latin typeface="+mn-lt"/>
                          <a:ea typeface="微軟正黑體" panose="020B0604030504040204" pitchFamily="34" charset="-120"/>
                        </a:rPr>
                        <a:t>35.3 %</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20000"/>
                      </a:srgbClr>
                    </a:solidFill>
                  </a:tcPr>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dirty="0" smtClean="0">
                          <a:latin typeface="+mn-lt"/>
                          <a:ea typeface="微軟正黑體" panose="020B0604030504040204" pitchFamily="34" charset="-120"/>
                        </a:rPr>
                        <a:t>33.4 %</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20000"/>
                      </a:srgbClr>
                    </a:solidFill>
                  </a:tcPr>
                </a:tc>
              </a:tr>
              <a:tr h="360680">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dirty="0" smtClean="0">
                          <a:latin typeface="+mn-lt"/>
                          <a:ea typeface="微軟正黑體" panose="020B0604030504040204" pitchFamily="34" charset="-120"/>
                        </a:rPr>
                        <a:t>Vendor-3</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40000"/>
                      </a:srgbClr>
                    </a:solidFill>
                  </a:tcPr>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dirty="0" smtClean="0">
                          <a:latin typeface="+mn-lt"/>
                          <a:ea typeface="微軟正黑體" panose="020B0604030504040204" pitchFamily="34" charset="-120"/>
                        </a:rPr>
                        <a:t>11.2 %</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40000"/>
                      </a:srgbClr>
                    </a:solidFill>
                  </a:tcPr>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dirty="0" smtClean="0">
                          <a:latin typeface="+mn-lt"/>
                          <a:ea typeface="微軟正黑體" panose="020B0604030504040204" pitchFamily="34" charset="-120"/>
                        </a:rPr>
                        <a:t>12.2 %</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40000"/>
                      </a:srgbClr>
                    </a:solidFill>
                  </a:tcPr>
                </a:tc>
              </a:tr>
              <a:tr h="370840">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zh-TW" altLang="en-US" dirty="0" smtClean="0">
                          <a:latin typeface="+mn-lt"/>
                          <a:ea typeface="微軟正黑體" panose="020B0604030504040204" pitchFamily="34" charset="-120"/>
                        </a:rPr>
                        <a:t>其他</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20000"/>
                      </a:srgbClr>
                    </a:solidFill>
                  </a:tcPr>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dirty="0" smtClean="0">
                          <a:latin typeface="+mn-lt"/>
                          <a:ea typeface="微軟正黑體" panose="020B0604030504040204" pitchFamily="34" charset="-120"/>
                        </a:rPr>
                        <a:t>5.9 %</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20000"/>
                      </a:srgbClr>
                    </a:solidFill>
                  </a:tcPr>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algn="ctr"/>
                      <a:r>
                        <a:rPr lang="en-US" dirty="0" smtClean="0">
                          <a:latin typeface="+mn-lt"/>
                          <a:ea typeface="微軟正黑體" panose="020B0604030504040204" pitchFamily="34" charset="-120"/>
                        </a:rPr>
                        <a:t>9.4 %</a:t>
                      </a:r>
                      <a:endParaRPr lang="en-US" dirty="0">
                        <a:latin typeface="+mn-lt"/>
                        <a:ea typeface="微軟正黑體" panose="020B0604030504040204" pitchFamily="34" charset="-12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5D3">
                        <a:tint val="20000"/>
                      </a:srgbClr>
                    </a:solidFill>
                  </a:tcPr>
                </a:tc>
              </a:tr>
            </a:tbl>
          </a:graphicData>
        </a:graphic>
      </p:graphicFrame>
      <p:sp>
        <p:nvSpPr>
          <p:cNvPr id="14" name="TextBox 13"/>
          <p:cNvSpPr txBox="1"/>
          <p:nvPr/>
        </p:nvSpPr>
        <p:spPr>
          <a:xfrm>
            <a:off x="609601" y="872867"/>
            <a:ext cx="3217547" cy="369332"/>
          </a:xfrm>
          <a:prstGeom prst="rect">
            <a:avLst/>
          </a:prstGeom>
          <a:noFill/>
        </p:spPr>
        <p:txBody>
          <a:bodyPr wrap="none" rtlCol="0">
            <a:spAutoFit/>
          </a:bodyPr>
          <a:lstStyle/>
          <a:p>
            <a:pPr fontAlgn="base">
              <a:spcBef>
                <a:spcPct val="0"/>
              </a:spcBef>
              <a:spcAft>
                <a:spcPct val="0"/>
              </a:spcAft>
            </a:pPr>
            <a:r>
              <a:rPr lang="en-US" altLang="zh-TW" b="1" u="sng" dirty="0">
                <a:solidFill>
                  <a:srgbClr val="333333"/>
                </a:solidFill>
                <a:latin typeface="微軟正黑體" panose="020B0604030504040204" pitchFamily="34" charset="-120"/>
                <a:cs typeface="Arial" pitchFamily="34" charset="0"/>
              </a:rPr>
              <a:t>IDC</a:t>
            </a:r>
            <a:r>
              <a:rPr lang="zh-TW" altLang="en-US" b="1" u="sng" dirty="0">
                <a:solidFill>
                  <a:srgbClr val="333333"/>
                </a:solidFill>
                <a:latin typeface="微軟正黑體" panose="020B0604030504040204" pitchFamily="34" charset="-120"/>
                <a:cs typeface="Arial" pitchFamily="34" charset="0"/>
              </a:rPr>
              <a:t>桌面虛擬化</a:t>
            </a:r>
            <a:r>
              <a:rPr lang="en-US" altLang="zh-TW" b="1" u="sng" dirty="0" smtClean="0">
                <a:solidFill>
                  <a:srgbClr val="333333"/>
                </a:solidFill>
                <a:latin typeface="微軟正黑體" panose="020B0604030504040204" pitchFamily="34" charset="-120"/>
                <a:cs typeface="Arial" pitchFamily="34" charset="0"/>
              </a:rPr>
              <a:t>2013</a:t>
            </a:r>
            <a:r>
              <a:rPr lang="zh-TW" altLang="en-US" b="1" u="sng" dirty="0" smtClean="0">
                <a:solidFill>
                  <a:srgbClr val="333333"/>
                </a:solidFill>
                <a:latin typeface="微軟正黑體" panose="020B0604030504040204" pitchFamily="34" charset="-120"/>
                <a:cs typeface="Arial" pitchFamily="34" charset="0"/>
              </a:rPr>
              <a:t>年</a:t>
            </a:r>
            <a:r>
              <a:rPr lang="zh-TW" altLang="en-US" b="1" u="sng" dirty="0">
                <a:solidFill>
                  <a:srgbClr val="333333"/>
                </a:solidFill>
                <a:latin typeface="微軟正黑體" panose="020B0604030504040204" pitchFamily="34" charset="-120"/>
                <a:cs typeface="Arial" pitchFamily="34" charset="0"/>
              </a:rPr>
              <a:t>市佔</a:t>
            </a:r>
            <a:r>
              <a:rPr lang="zh-TW" altLang="en-US" b="1" u="sng" dirty="0" smtClean="0">
                <a:solidFill>
                  <a:srgbClr val="333333"/>
                </a:solidFill>
                <a:latin typeface="微軟正黑體" panose="020B0604030504040204" pitchFamily="34" charset="-120"/>
                <a:cs typeface="Arial" pitchFamily="34" charset="0"/>
              </a:rPr>
              <a:t>率</a:t>
            </a:r>
            <a:endParaRPr lang="en-US" b="1" u="sng" dirty="0" err="1" smtClean="0">
              <a:solidFill>
                <a:srgbClr val="333333"/>
              </a:solidFill>
              <a:latin typeface="微軟正黑體" panose="020B0604030504040204" pitchFamily="34" charset="-120"/>
              <a:ea typeface="微軟正黑體" panose="020B0604030504040204" pitchFamily="34" charset="-120"/>
              <a:cs typeface="Arial" pitchFamily="34" charset="0"/>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679" y="1295400"/>
            <a:ext cx="3522347" cy="2590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TextBox 23"/>
          <p:cNvSpPr txBox="1"/>
          <p:nvPr/>
        </p:nvSpPr>
        <p:spPr>
          <a:xfrm>
            <a:off x="5070665" y="872867"/>
            <a:ext cx="3762569" cy="369332"/>
          </a:xfrm>
          <a:prstGeom prst="rect">
            <a:avLst/>
          </a:prstGeom>
          <a:noFill/>
        </p:spPr>
        <p:txBody>
          <a:bodyPr wrap="none" rtlCol="0">
            <a:spAutoFit/>
          </a:bodyPr>
          <a:lstStyle/>
          <a:p>
            <a:pPr algn="ctr" fontAlgn="base">
              <a:spcBef>
                <a:spcPct val="0"/>
              </a:spcBef>
              <a:spcAft>
                <a:spcPct val="0"/>
              </a:spcAft>
            </a:pPr>
            <a:r>
              <a:rPr lang="en-US" altLang="zh-TW" b="1" u="sng" dirty="0" err="1" smtClean="0">
                <a:solidFill>
                  <a:srgbClr val="333333"/>
                </a:solidFill>
                <a:latin typeface="微軟正黑體" panose="020B0604030504040204" pitchFamily="34" charset="-120"/>
                <a:cs typeface="Arial" pitchFamily="34" charset="0"/>
              </a:rPr>
              <a:t>iTHome</a:t>
            </a:r>
            <a:r>
              <a:rPr lang="zh-TW" altLang="en-US" b="1" u="sng" dirty="0" smtClean="0">
                <a:solidFill>
                  <a:srgbClr val="333333"/>
                </a:solidFill>
                <a:latin typeface="微軟正黑體" panose="020B0604030504040204" pitchFamily="34" charset="-120"/>
                <a:cs typeface="Arial" pitchFamily="34" charset="0"/>
              </a:rPr>
              <a:t> </a:t>
            </a:r>
            <a:r>
              <a:rPr lang="en-US" altLang="zh-TW" b="1" u="sng" dirty="0" smtClean="0">
                <a:solidFill>
                  <a:srgbClr val="333333"/>
                </a:solidFill>
                <a:latin typeface="微軟正黑體" panose="020B0604030504040204" pitchFamily="34" charset="-120"/>
                <a:cs typeface="Arial" pitchFamily="34" charset="0"/>
              </a:rPr>
              <a:t>CIO</a:t>
            </a:r>
            <a:r>
              <a:rPr lang="zh-TW" altLang="en-US" b="1" u="sng" dirty="0" smtClean="0">
                <a:solidFill>
                  <a:srgbClr val="333333"/>
                </a:solidFill>
                <a:latin typeface="微軟正黑體" panose="020B0604030504040204" pitchFamily="34" charset="-120"/>
                <a:cs typeface="Arial" pitchFamily="34" charset="0"/>
              </a:rPr>
              <a:t>大調查 </a:t>
            </a:r>
            <a:r>
              <a:rPr lang="en-US" altLang="zh-TW" b="1" u="sng" dirty="0" smtClean="0">
                <a:solidFill>
                  <a:srgbClr val="333333"/>
                </a:solidFill>
                <a:latin typeface="微軟正黑體" panose="020B0604030504040204" pitchFamily="34" charset="-120"/>
                <a:cs typeface="Arial" pitchFamily="34" charset="0"/>
              </a:rPr>
              <a:t>2013</a:t>
            </a:r>
            <a:r>
              <a:rPr lang="zh-TW" altLang="en-US" b="1" u="sng" dirty="0" smtClean="0">
                <a:solidFill>
                  <a:srgbClr val="333333"/>
                </a:solidFill>
                <a:latin typeface="微軟正黑體" panose="020B0604030504040204" pitchFamily="34" charset="-120"/>
                <a:cs typeface="Arial" pitchFamily="34" charset="0"/>
              </a:rPr>
              <a:t>年</a:t>
            </a:r>
            <a:r>
              <a:rPr lang="zh-TW" altLang="en-US" b="1" u="sng" dirty="0">
                <a:solidFill>
                  <a:srgbClr val="333333"/>
                </a:solidFill>
                <a:latin typeface="微軟正黑體" panose="020B0604030504040204" pitchFamily="34" charset="-120"/>
                <a:cs typeface="Arial" pitchFamily="34" charset="0"/>
              </a:rPr>
              <a:t>市佔</a:t>
            </a:r>
            <a:r>
              <a:rPr lang="zh-TW" altLang="en-US" b="1" u="sng" dirty="0" smtClean="0">
                <a:solidFill>
                  <a:srgbClr val="333333"/>
                </a:solidFill>
                <a:latin typeface="微軟正黑體" panose="020B0604030504040204" pitchFamily="34" charset="-120"/>
                <a:cs typeface="Arial" pitchFamily="34" charset="0"/>
              </a:rPr>
              <a:t>率</a:t>
            </a:r>
            <a:endParaRPr lang="en-US" b="1" u="sng" dirty="0" err="1" smtClean="0">
              <a:solidFill>
                <a:srgbClr val="333333"/>
              </a:solidFill>
              <a:latin typeface="微軟正黑體" panose="020B0604030504040204" pitchFamily="34" charset="-120"/>
              <a:ea typeface="微軟正黑體" panose="020B0604030504040204" pitchFamily="34" charset="-120"/>
              <a:cs typeface="Arial" pitchFamily="34" charset="0"/>
            </a:endParaRPr>
          </a:p>
        </p:txBody>
      </p:sp>
      <p:sp>
        <p:nvSpPr>
          <p:cNvPr id="10" name="TextBox 9"/>
          <p:cNvSpPr txBox="1"/>
          <p:nvPr/>
        </p:nvSpPr>
        <p:spPr>
          <a:xfrm>
            <a:off x="609600" y="3669268"/>
            <a:ext cx="3958969" cy="369332"/>
          </a:xfrm>
          <a:prstGeom prst="rect">
            <a:avLst/>
          </a:prstGeom>
          <a:noFill/>
        </p:spPr>
        <p:txBody>
          <a:bodyPr wrap="none" rtlCol="0">
            <a:spAutoFit/>
          </a:bodyPr>
          <a:lstStyle/>
          <a:p>
            <a:pPr fontAlgn="base">
              <a:spcBef>
                <a:spcPct val="0"/>
              </a:spcBef>
              <a:spcAft>
                <a:spcPct val="0"/>
              </a:spcAft>
            </a:pPr>
            <a:r>
              <a:rPr lang="en-US" altLang="zh-TW" b="1" u="sng" dirty="0" smtClean="0">
                <a:solidFill>
                  <a:srgbClr val="333333"/>
                </a:solidFill>
                <a:latin typeface="微軟正黑體" panose="020B0604030504040204" pitchFamily="34" charset="-120"/>
                <a:cs typeface="Arial" pitchFamily="34" charset="0"/>
              </a:rPr>
              <a:t>Gartner 2014</a:t>
            </a:r>
            <a:r>
              <a:rPr lang="zh-TW" altLang="en-US" b="1" u="sng" dirty="0" smtClean="0">
                <a:solidFill>
                  <a:srgbClr val="333333"/>
                </a:solidFill>
                <a:latin typeface="微軟正黑體" panose="020B0604030504040204" pitchFamily="34" charset="-120"/>
                <a:cs typeface="Arial" pitchFamily="34" charset="0"/>
              </a:rPr>
              <a:t>年桌</a:t>
            </a:r>
            <a:r>
              <a:rPr lang="zh-TW" altLang="en-US" b="1" u="sng" dirty="0">
                <a:solidFill>
                  <a:srgbClr val="333333"/>
                </a:solidFill>
                <a:latin typeface="微軟正黑體" panose="020B0604030504040204" pitchFamily="34" charset="-120"/>
                <a:cs typeface="Arial" pitchFamily="34" charset="0"/>
              </a:rPr>
              <a:t>面虛擬</a:t>
            </a:r>
            <a:r>
              <a:rPr lang="zh-TW" altLang="en-US" b="1" u="sng" dirty="0" smtClean="0">
                <a:solidFill>
                  <a:srgbClr val="333333"/>
                </a:solidFill>
                <a:latin typeface="微軟正黑體" panose="020B0604030504040204" pitchFamily="34" charset="-120"/>
                <a:cs typeface="Arial" pitchFamily="34" charset="0"/>
              </a:rPr>
              <a:t>化能力</a:t>
            </a:r>
            <a:r>
              <a:rPr lang="zh-TW" altLang="en-US" b="1" u="sng" dirty="0">
                <a:solidFill>
                  <a:srgbClr val="333333"/>
                </a:solidFill>
                <a:latin typeface="微軟正黑體" panose="020B0604030504040204" pitchFamily="34" charset="-120"/>
                <a:cs typeface="Arial" pitchFamily="34" charset="0"/>
              </a:rPr>
              <a:t>評比</a:t>
            </a:r>
            <a:endParaRPr lang="en-US" b="1" u="sng" dirty="0" err="1" smtClean="0">
              <a:solidFill>
                <a:srgbClr val="333333"/>
              </a:solidFill>
              <a:latin typeface="微軟正黑體" panose="020B0604030504040204" pitchFamily="34" charset="-120"/>
              <a:ea typeface="微軟正黑體" panose="020B0604030504040204" pitchFamily="34" charset="-120"/>
              <a:cs typeface="Arial" pitchFamily="34" charset="0"/>
            </a:endParaRPr>
          </a:p>
        </p:txBody>
      </p:sp>
      <p:pic>
        <p:nvPicPr>
          <p:cNvPr id="5" name="Picture 4"/>
          <p:cNvPicPr>
            <a:picLocks noChangeAspect="1"/>
          </p:cNvPicPr>
          <p:nvPr/>
        </p:nvPicPr>
        <p:blipFill>
          <a:blip r:embed="rId4"/>
          <a:stretch>
            <a:fillRect/>
          </a:stretch>
        </p:blipFill>
        <p:spPr>
          <a:xfrm>
            <a:off x="304800" y="4114800"/>
            <a:ext cx="6096000" cy="2581275"/>
          </a:xfrm>
          <a:prstGeom prst="rect">
            <a:avLst/>
          </a:prstGeom>
        </p:spPr>
      </p:pic>
    </p:spTree>
    <p:extLst>
      <p:ext uri="{BB962C8B-B14F-4D97-AF65-F5344CB8AC3E}">
        <p14:creationId xmlns:p14="http://schemas.microsoft.com/office/powerpoint/2010/main" val="411853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Mware_white_4x3_clean">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PMS130">
      <a:srgbClr val="FDB813"/>
    </a:custClr>
    <a:custClr name="PMS144">
      <a:srgbClr val="F8981D"/>
    </a:custClr>
    <a:custClr name="PMS180">
      <a:srgbClr val="D9541E"/>
    </a:custClr>
    <a:custClr name="PMS1807">
      <a:srgbClr val="9E3039"/>
    </a:custClr>
    <a:custClr name="PMS195">
      <a:srgbClr val="820024"/>
    </a:custClr>
    <a:custClr name="PMS174">
      <a:srgbClr val="9A3B26"/>
    </a:custClr>
    <a:custClr name="PMS7519">
      <a:srgbClr val="574319"/>
    </a:custClr>
    <a:custClr name="PMS654">
      <a:srgbClr val="003D79"/>
    </a:custClr>
  </a:custClrLst>
</a:theme>
</file>

<file path=ppt/theme/theme2.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VMware_white_4x3_clean</Template>
  <TotalTime>0</TotalTime>
  <Words>1501</Words>
  <Application>Microsoft Office PowerPoint</Application>
  <PresentationFormat>On-screen Show (4:3)</PresentationFormat>
  <Paragraphs>219</Paragraphs>
  <Slides>16</Slides>
  <Notes>12</Notes>
  <HiddenSlides>0</HiddenSlides>
  <MMClips>1</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16</vt:i4>
      </vt:variant>
    </vt:vector>
  </HeadingPairs>
  <TitlesOfParts>
    <vt:vector size="32" baseType="lpstr">
      <vt:lpstr>Apple LiGothic Medium</vt:lpstr>
      <vt:lpstr>Gill Sans</vt:lpstr>
      <vt:lpstr>Heiti TC Light</vt:lpstr>
      <vt:lpstr>Microsoft JhengHei UI Light</vt:lpstr>
      <vt:lpstr>微软雅黑</vt:lpstr>
      <vt:lpstr>ＭＳ Ｐゴシック</vt:lpstr>
      <vt:lpstr>黑体</vt:lpstr>
      <vt:lpstr>黑体</vt:lpstr>
      <vt:lpstr>ヒラギノ角ゴ ProN W3</vt:lpstr>
      <vt:lpstr>微軟正黑體</vt:lpstr>
      <vt:lpstr>Arial</vt:lpstr>
      <vt:lpstr>Calibri</vt:lpstr>
      <vt:lpstr>Segoe UI</vt:lpstr>
      <vt:lpstr>Segoe UI Light</vt:lpstr>
      <vt:lpstr>Wingdings</vt:lpstr>
      <vt:lpstr>VMware_white_4x3_clean</vt:lpstr>
      <vt:lpstr> 校園桌面雲應用擴展，及 VMware 網路虛擬化方案介紹</vt:lpstr>
      <vt:lpstr>簡述 – 校園桌面虛擬化方案</vt:lpstr>
      <vt:lpstr>適用於教育行業的 桌面雲解決方案</vt:lpstr>
      <vt:lpstr>許多推動桌面雲方案的學校已取得了下列成果</vt:lpstr>
      <vt:lpstr>PowerPoint Presentation</vt:lpstr>
      <vt:lpstr>vGPU技術對學校提供的效益</vt:lpstr>
      <vt:lpstr>PowerPoint Presentation</vt:lpstr>
      <vt:lpstr>PowerPoint Presentation</vt:lpstr>
      <vt:lpstr>桌面虛擬化市場與競爭分析</vt:lpstr>
      <vt:lpstr>目前推動桌面雲方案時可能碰到下列問題</vt:lpstr>
      <vt:lpstr>VMware網路及安全虛擬化功能</vt:lpstr>
      <vt:lpstr>網路虛擬化的三個主要概念：解構、重建、自動化</vt:lpstr>
      <vt:lpstr>學校可直接藉由網路虛擬化技術，取得在資料中心內需要的網路與安全功能</vt:lpstr>
      <vt:lpstr>網路虛擬化方案，直接在伺服器主機，每組虛擬機器前均提供安全防護</vt:lpstr>
      <vt:lpstr>適用於大專校院的網路虛擬化解決方案</vt:lpstr>
      <vt:lpstr>Gartner報告：VMware NSX是最具願景的資料中心網路方案</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2014-01-13T03:04:00Z</dcterms:created>
  <dcterms:modified xsi:type="dcterms:W3CDTF">2015-01-14T17:34:02Z</dcterms:modified>
</cp:coreProperties>
</file>