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72" r:id="rId7"/>
    <p:sldId id="341" r:id="rId8"/>
    <p:sldId id="347" r:id="rId9"/>
    <p:sldId id="345" r:id="rId10"/>
    <p:sldId id="353" r:id="rId11"/>
    <p:sldId id="340" r:id="rId12"/>
    <p:sldId id="346" r:id="rId13"/>
    <p:sldId id="348" r:id="rId14"/>
    <p:sldId id="352" r:id="rId15"/>
    <p:sldId id="350" r:id="rId16"/>
    <p:sldId id="349" r:id="rId17"/>
    <p:sldId id="355" r:id="rId18"/>
    <p:sldId id="265" r:id="rId19"/>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5" autoAdjust="0"/>
    <p:restoredTop sz="95205" autoAdjust="0"/>
  </p:normalViewPr>
  <p:slideViewPr>
    <p:cSldViewPr>
      <p:cViewPr varScale="1">
        <p:scale>
          <a:sx n="65" d="100"/>
          <a:sy n="65" d="100"/>
        </p:scale>
        <p:origin x="-664" y="-64"/>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044486-E9A4-4468-99AD-C3F07FDED209}" type="datetimeFigureOut">
              <a:rPr lang="en-US" smtClean="0"/>
              <a:pPr/>
              <a:t>1/7/2015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AAACD6-8A73-41D2-B725-9834BE15C8B9}" type="slidenum">
              <a:rPr lang="en-US" smtClean="0"/>
              <a:pPr/>
              <a:t>‹#›</a:t>
            </a:fld>
            <a:endParaRPr lang="en-US" dirty="0"/>
          </a:p>
        </p:txBody>
      </p:sp>
    </p:spTree>
    <p:extLst>
      <p:ext uri="{BB962C8B-B14F-4D97-AF65-F5344CB8AC3E}">
        <p14:creationId xmlns="" xmlns:p14="http://schemas.microsoft.com/office/powerpoint/2010/main" val="1869315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037ACB-3FC2-4A5C-A62A-3912783982AF}" type="datetimeFigureOut">
              <a:rPr lang="en-US" smtClean="0"/>
              <a:pPr/>
              <a:t>1/7/2015</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7FBB62-EBC7-4560-B2D1-BBC0776DBEFD}" type="slidenum">
              <a:rPr lang="en-US" smtClean="0"/>
              <a:pPr/>
              <a:t>‹#›</a:t>
            </a:fld>
            <a:endParaRPr lang="en-US" dirty="0"/>
          </a:p>
        </p:txBody>
      </p:sp>
    </p:spTree>
    <p:extLst>
      <p:ext uri="{BB962C8B-B14F-4D97-AF65-F5344CB8AC3E}">
        <p14:creationId xmlns="" xmlns:p14="http://schemas.microsoft.com/office/powerpoint/2010/main" val="3832172799"/>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smtClean="0"/>
              <a:t>90% of the world’s data was created in the past 2 years</a:t>
            </a:r>
          </a:p>
          <a:p>
            <a:pPr marL="291179" indent="-291179">
              <a:buFont typeface="Arial" panose="020B0604020202020204" pitchFamily="34" charset="0"/>
              <a:buChar char="•"/>
            </a:pPr>
            <a:r>
              <a:rPr lang="en-US" dirty="0" err="1" smtClean="0"/>
              <a:t>Wal-mart</a:t>
            </a:r>
            <a:r>
              <a:rPr lang="en-US" dirty="0" smtClean="0"/>
              <a:t> processes 1 million customer transactions per hour, stored in databases to contain more than 2.5 petabytes of data</a:t>
            </a:r>
          </a:p>
          <a:p>
            <a:pPr marL="291179" indent="-291179">
              <a:buFont typeface="Arial" panose="020B0604020202020204" pitchFamily="34" charset="0"/>
              <a:buChar char="•"/>
            </a:pPr>
            <a:r>
              <a:rPr lang="en-US" dirty="0" smtClean="0"/>
              <a:t>Data is growing at 40% CAGR,</a:t>
            </a:r>
            <a:r>
              <a:rPr lang="en-US" baseline="0" dirty="0" smtClean="0"/>
              <a:t> reaching nearly 45 ZB by 2020 (1ZB = 1,000 Exabyte = 1 billion TB</a:t>
            </a:r>
          </a:p>
          <a:p>
            <a:pPr marL="291179" indent="-291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7FBB62-EBC7-4560-B2D1-BBC0776DBEFD}" type="slidenum">
              <a:rPr lang="en-US" smtClean="0"/>
              <a:pPr/>
              <a:t>3</a:t>
            </a:fld>
            <a:endParaRPr lang="en-US"/>
          </a:p>
        </p:txBody>
      </p:sp>
    </p:spTree>
    <p:extLst>
      <p:ext uri="{BB962C8B-B14F-4D97-AF65-F5344CB8AC3E}">
        <p14:creationId xmlns:p14="http://schemas.microsoft.com/office/powerpoint/2010/main" xmlns="" val="169091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smtClean="0"/>
              <a:t>Software Defined Everything</a:t>
            </a:r>
            <a:r>
              <a:rPr lang="en-US" baseline="0" dirty="0" smtClean="0"/>
              <a:t> (</a:t>
            </a:r>
            <a:r>
              <a:rPr lang="en-US" dirty="0" smtClean="0"/>
              <a:t>SDE) is several technologies under one umbrella. Benefits include:</a:t>
            </a:r>
          </a:p>
          <a:p>
            <a:pPr marL="291179" indent="-291179">
              <a:buFont typeface="Arial" panose="020B0604020202020204" pitchFamily="34" charset="0"/>
              <a:buChar char="•"/>
            </a:pPr>
            <a:r>
              <a:rPr lang="en-US" dirty="0" smtClean="0"/>
              <a:t>Enhanced provisioning, with automation freeing up administrators from day-to-day provisioning chores</a:t>
            </a:r>
          </a:p>
          <a:p>
            <a:pPr marL="291179" indent="-291179">
              <a:buFont typeface="Arial" panose="020B0604020202020204" pitchFamily="34" charset="0"/>
              <a:buChar char="•"/>
            </a:pPr>
            <a:r>
              <a:rPr lang="en-US" dirty="0" smtClean="0"/>
              <a:t>Software-defined data centers are needed to get resources faster to clients.</a:t>
            </a:r>
          </a:p>
          <a:p>
            <a:pPr marL="291179" indent="-291179">
              <a:buFont typeface="Arial" panose="020B0604020202020204" pitchFamily="34" charset="0"/>
              <a:buChar char="•"/>
            </a:pPr>
            <a:r>
              <a:rPr lang="en-US" dirty="0" smtClean="0"/>
              <a:t>Commodity HW to deliver SAN, NAS and object storage resources on demand, without the typical forklift upgrade required for conventional storage arrays today.</a:t>
            </a:r>
          </a:p>
          <a:p>
            <a:pPr marL="291179" indent="-291179">
              <a:buFont typeface="Arial" panose="020B0604020202020204" pitchFamily="34" charset="0"/>
              <a:buChar char="•"/>
            </a:pPr>
            <a:r>
              <a:rPr lang="en-US" dirty="0" smtClean="0"/>
              <a:t>CI</a:t>
            </a:r>
          </a:p>
          <a:p>
            <a:pPr marL="912253" lvl="1" indent="-291179">
              <a:buFont typeface="Arial" panose="020B0604020202020204" pitchFamily="34" charset="0"/>
              <a:buChar char="•"/>
            </a:pPr>
            <a:r>
              <a:rPr lang="en-US" dirty="0" smtClean="0"/>
              <a:t>Meet</a:t>
            </a:r>
            <a:r>
              <a:rPr lang="en-US" baseline="0" dirty="0" smtClean="0"/>
              <a:t> customer’s</a:t>
            </a:r>
            <a:r>
              <a:rPr lang="en-US" dirty="0" smtClean="0"/>
              <a:t> need by bringing storage, servers, networking, and management together — simply engineered to work as one.</a:t>
            </a:r>
          </a:p>
          <a:p>
            <a:pPr marL="291179" indent="-291179">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7FBB62-EBC7-4560-B2D1-BBC0776DBEFD}" type="slidenum">
              <a:rPr lang="en-US" smtClean="0"/>
              <a:pPr/>
              <a:t>5</a:t>
            </a:fld>
            <a:endParaRPr lang="en-US"/>
          </a:p>
        </p:txBody>
      </p:sp>
    </p:spTree>
    <p:extLst>
      <p:ext uri="{BB962C8B-B14F-4D97-AF65-F5344CB8AC3E}">
        <p14:creationId xmlns:p14="http://schemas.microsoft.com/office/powerpoint/2010/main" xmlns="" val="313577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110000"/>
              </a:lnSpc>
              <a:buFont typeface="Arial" panose="020B0604020202020204" pitchFamily="34" charset="0"/>
              <a:buChar char="•"/>
            </a:pPr>
            <a:r>
              <a:rPr lang="en-US" dirty="0" smtClean="0"/>
              <a:t>Tiered storage is the assignment of different categories of data to different types of storage media in order to reduce total storage cost</a:t>
            </a:r>
          </a:p>
          <a:p>
            <a:pPr marL="291179" indent="-291179" defTabSz="1242148">
              <a:lnSpc>
                <a:spcPct val="110000"/>
              </a:lnSpc>
              <a:buFont typeface="Arial" panose="020B0604020202020204" pitchFamily="34" charset="0"/>
              <a:buChar char="•"/>
              <a:defRPr/>
            </a:pPr>
            <a:r>
              <a:rPr lang="en-US" dirty="0" smtClean="0"/>
              <a:t>Investment $$ grow as</a:t>
            </a:r>
            <a:r>
              <a:rPr lang="en-US" baseline="0" dirty="0" smtClean="0"/>
              <a:t> applications map closer to the apex of the pyramid (Tier 0-4: volume HDDs &gt; enterprise 15K HDD &gt; SATA SSD &gt; SAS and PCIe SSD)</a:t>
            </a:r>
            <a:endParaRPr lang="en-US" dirty="0" smtClean="0"/>
          </a:p>
          <a:p>
            <a:pPr>
              <a:lnSpc>
                <a:spcPct val="110000"/>
              </a:lnSpc>
            </a:pPr>
            <a:endParaRPr lang="en-US" dirty="0" smtClean="0"/>
          </a:p>
          <a:p>
            <a:pPr>
              <a:lnSpc>
                <a:spcPct val="110000"/>
              </a:lnSpc>
            </a:pPr>
            <a:r>
              <a:rPr lang="en-US" dirty="0" err="1" smtClean="0"/>
              <a:t>Tiering</a:t>
            </a:r>
            <a:r>
              <a:rPr lang="en-US" dirty="0" smtClean="0"/>
              <a:t> storage data placement</a:t>
            </a:r>
          </a:p>
          <a:p>
            <a:pPr marL="1086961" lvl="1" indent="-465887">
              <a:lnSpc>
                <a:spcPct val="110000"/>
              </a:lnSpc>
              <a:buFont typeface="+mj-lt"/>
              <a:buAutoNum type="alphaLcPeriod"/>
            </a:pPr>
            <a:r>
              <a:rPr lang="en-US" dirty="0" smtClean="0"/>
              <a:t>Static: Apps assigned to specific tiers</a:t>
            </a:r>
          </a:p>
          <a:p>
            <a:pPr marL="1086961" lvl="1" indent="-465887">
              <a:lnSpc>
                <a:spcPct val="110000"/>
              </a:lnSpc>
              <a:buFont typeface="+mj-lt"/>
              <a:buAutoNum type="alphaLcPeriod"/>
            </a:pPr>
            <a:r>
              <a:rPr lang="en-US" dirty="0" smtClean="0"/>
              <a:t>Staged: Batched data movement (e.g. archive)</a:t>
            </a:r>
          </a:p>
          <a:p>
            <a:pPr marL="1086961" lvl="1" indent="-465887">
              <a:lnSpc>
                <a:spcPct val="110000"/>
              </a:lnSpc>
              <a:buFont typeface="+mj-lt"/>
              <a:buAutoNum type="alphaLcPeriod"/>
            </a:pPr>
            <a:r>
              <a:rPr lang="en-US" dirty="0" smtClean="0"/>
              <a:t>Dynamic: Active data mover (e.g. HSM or ILM policy service)</a:t>
            </a:r>
          </a:p>
          <a:p>
            <a:endParaRPr lang="en-US" dirty="0">
              <a:solidFill>
                <a:schemeClr val="tx1">
                  <a:lumMod val="75000"/>
                  <a:lumOff val="25000"/>
                </a:schemeClr>
              </a:solidFill>
            </a:endParaRPr>
          </a:p>
          <a:p>
            <a:r>
              <a:rPr lang="en-US" dirty="0">
                <a:solidFill>
                  <a:schemeClr val="tx1">
                    <a:lumMod val="75000"/>
                    <a:lumOff val="25000"/>
                  </a:schemeClr>
                </a:solidFill>
              </a:rPr>
              <a:t>HSM (Hierarchical Storage Management)</a:t>
            </a:r>
          </a:p>
          <a:p>
            <a:r>
              <a:rPr lang="en-US" dirty="0">
                <a:solidFill>
                  <a:schemeClr val="tx1">
                    <a:lumMod val="75000"/>
                    <a:lumOff val="25000"/>
                  </a:schemeClr>
                </a:solidFill>
              </a:rPr>
              <a:t>ILM (Information Lifecycle Management</a:t>
            </a:r>
            <a:endParaRPr lang="en-US" dirty="0"/>
          </a:p>
        </p:txBody>
      </p:sp>
      <p:sp>
        <p:nvSpPr>
          <p:cNvPr id="4" name="Slide Number Placeholder 3"/>
          <p:cNvSpPr>
            <a:spLocks noGrp="1"/>
          </p:cNvSpPr>
          <p:nvPr>
            <p:ph type="sldNum" sz="quarter" idx="10"/>
          </p:nvPr>
        </p:nvSpPr>
        <p:spPr/>
        <p:txBody>
          <a:bodyPr/>
          <a:lstStyle/>
          <a:p>
            <a:fld id="{937FBB62-EBC7-4560-B2D1-BBC0776DBEFD}" type="slidenum">
              <a:rPr lang="en-US" smtClean="0"/>
              <a:pPr/>
              <a:t>7</a:t>
            </a:fld>
            <a:endParaRPr lang="en-US"/>
          </a:p>
        </p:txBody>
      </p:sp>
    </p:spTree>
    <p:extLst>
      <p:ext uri="{BB962C8B-B14F-4D97-AF65-F5344CB8AC3E}">
        <p14:creationId xmlns:p14="http://schemas.microsoft.com/office/powerpoint/2010/main" xmlns="" val="18060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mj-lt"/>
              <a:buAutoNum type="arabicPeriod"/>
            </a:pPr>
            <a:r>
              <a:rPr lang="en-US" dirty="0" smtClean="0"/>
              <a:t>Question – What OCZ products are better suited for which quadrant and why?</a:t>
            </a:r>
          </a:p>
          <a:p>
            <a:pPr marL="970488" lvl="1" indent="-349415">
              <a:buFont typeface="Arial" panose="020B0604020202020204" pitchFamily="34" charset="0"/>
              <a:buChar char="•"/>
            </a:pPr>
            <a:r>
              <a:rPr lang="en-US" dirty="0" smtClean="0"/>
              <a:t>Saber 1000 and Intrepid 3600 are optimized for web applications, OLTP applications, CRM, and ERP databases like Oracle and SQL, email applications, and other read-centric workloads with small working sets. </a:t>
            </a:r>
          </a:p>
          <a:p>
            <a:pPr marL="970488" lvl="1" indent="-349415">
              <a:buFont typeface="Arial" panose="020B0604020202020204" pitchFamily="34" charset="0"/>
              <a:buChar char="•"/>
            </a:pPr>
            <a:r>
              <a:rPr lang="en-US" dirty="0" smtClean="0"/>
              <a:t>Most mission-critical applications fall into this category.</a:t>
            </a:r>
          </a:p>
        </p:txBody>
      </p:sp>
      <p:sp>
        <p:nvSpPr>
          <p:cNvPr id="4" name="Slide Number Placeholder 3"/>
          <p:cNvSpPr>
            <a:spLocks noGrp="1"/>
          </p:cNvSpPr>
          <p:nvPr>
            <p:ph type="sldNum" sz="quarter" idx="10"/>
          </p:nvPr>
        </p:nvSpPr>
        <p:spPr/>
        <p:txBody>
          <a:bodyPr/>
          <a:lstStyle/>
          <a:p>
            <a:fld id="{937FBB62-EBC7-4560-B2D1-BBC0776DBEFD}" type="slidenum">
              <a:rPr lang="en-US" smtClean="0"/>
              <a:pPr/>
              <a:t>8</a:t>
            </a:fld>
            <a:endParaRPr lang="en-US"/>
          </a:p>
        </p:txBody>
      </p:sp>
    </p:spTree>
    <p:extLst>
      <p:ext uri="{BB962C8B-B14F-4D97-AF65-F5344CB8AC3E}">
        <p14:creationId xmlns:p14="http://schemas.microsoft.com/office/powerpoint/2010/main" xmlns="" val="3889785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170" name="Picture 2" descr="C:\Users\jluken.OCZ\Dropbox\Power Point Art\Arc100\cove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914162" y="2057400"/>
            <a:ext cx="10360501" cy="1165225"/>
          </a:xfrm>
        </p:spPr>
        <p:txBody>
          <a:bodyPr>
            <a:normAutofit/>
          </a:bodyPr>
          <a:lstStyle>
            <a:lvl1pPr>
              <a:defRPr sz="4800" b="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828324" y="3124200"/>
            <a:ext cx="8532178" cy="838200"/>
          </a:xfrm>
        </p:spPr>
        <p:txBody>
          <a:bodyPr>
            <a:normAutofit/>
          </a:bodyPr>
          <a:lstStyle>
            <a:lvl1pPr marL="0" indent="0" algn="ctr">
              <a:buNone/>
              <a:defRPr sz="2800" i="1">
                <a:solidFill>
                  <a:schemeClr val="bg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258141" y="88902"/>
            <a:ext cx="2844059" cy="365125"/>
          </a:xfrm>
        </p:spPr>
        <p:txBody>
          <a:bodyPr/>
          <a:lstStyle>
            <a:lvl1pPr algn="r">
              <a:defRPr sz="1200">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sz="1050">
                <a:solidFill>
                  <a:schemeClr val="bg1"/>
                </a:solidFill>
              </a:defRPr>
            </a:lvl1pPr>
          </a:lstStyle>
          <a:p>
            <a:r>
              <a:rPr lang="en-US" dirty="0" smtClean="0"/>
              <a:t>OCZ Company Overview Q3 2014     |</a:t>
            </a:r>
            <a:endParaRPr lang="en-US" dirty="0"/>
          </a:p>
        </p:txBody>
      </p:sp>
    </p:spTree>
    <p:extLst>
      <p:ext uri="{BB962C8B-B14F-4D97-AF65-F5344CB8AC3E}">
        <p14:creationId xmlns="" xmlns:p14="http://schemas.microsoft.com/office/powerpoint/2010/main" val="3566657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pic>
        <p:nvPicPr>
          <p:cNvPr id="4" name="Picture 3" descr="C:\Users\alex.OCZ\Desktop\template\ppt_page_template.jpg"/>
          <p:cNvPicPr>
            <a:picLocks noChangeAspect="1" noChangeArrowheads="1"/>
          </p:cNvPicPr>
          <p:nvPr userDrawn="1"/>
        </p:nvPicPr>
        <p:blipFill rotWithShape="1">
          <a:blip r:embed="rId2" cstate="print"/>
          <a:srcRect t="13084"/>
          <a:stretch/>
        </p:blipFill>
        <p:spPr bwMode="auto">
          <a:xfrm>
            <a:off x="-1" y="897308"/>
            <a:ext cx="12188826" cy="5960692"/>
          </a:xfrm>
          <a:prstGeom prst="rect">
            <a:avLst/>
          </a:prstGeom>
          <a:noFill/>
        </p:spPr>
      </p:pic>
    </p:spTree>
  </p:cSld>
  <p:clrMapOvr>
    <a:masterClrMapping/>
  </p:clrMapOvr>
  <p:transition>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406294" y="2057401"/>
            <a:ext cx="10360501" cy="1362075"/>
          </a:xfrm>
        </p:spPr>
        <p:txBody>
          <a:bodyPr anchor="b">
            <a:normAutofit/>
          </a:bodyPr>
          <a:lstStyle>
            <a:lvl1pPr algn="l">
              <a:defRPr sz="3200" b="1" cap="all">
                <a:solidFill>
                  <a:schemeClr val="accent1">
                    <a:lumMod val="75000"/>
                  </a:schemeClr>
                </a:solidFill>
                <a:latin typeface="Arial" pitchFamily="34" charset="0"/>
                <a:cs typeface="Arial" pitchFamily="34" charset="0"/>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06294" y="3429001"/>
            <a:ext cx="10360501" cy="1500187"/>
          </a:xfrm>
        </p:spPr>
        <p:txBody>
          <a:bodyPr anchor="t"/>
          <a:lstStyle>
            <a:lvl1pPr marL="0" indent="0">
              <a:buNone/>
              <a:defRPr sz="2000">
                <a:solidFill>
                  <a:srgbClr val="00B0F0"/>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pic>
        <p:nvPicPr>
          <p:cNvPr id="8" name="Picture 4" descr="C:\Users\jluken.OCZ\Dropbox\Power Point Art\OCZ Logos\ocz_logo_new.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1573" y="6434023"/>
            <a:ext cx="2031471" cy="33223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jluken.OCZ\Dropbox\Power Point Art\OCZ Logos\ocz_lines_seethru.png"/>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r="22645"/>
          <a:stretch/>
        </p:blipFill>
        <p:spPr bwMode="auto">
          <a:xfrm>
            <a:off x="3250353" y="1066800"/>
            <a:ext cx="8938472"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91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porate_Title and Content">
    <p:spTree>
      <p:nvGrpSpPr>
        <p:cNvPr id="1" name=""/>
        <p:cNvGrpSpPr/>
        <p:nvPr/>
      </p:nvGrpSpPr>
      <p:grpSpPr>
        <a:xfrm>
          <a:off x="0" y="0"/>
          <a:ext cx="0" cy="0"/>
          <a:chOff x="0" y="0"/>
          <a:chExt cx="0" cy="0"/>
        </a:xfrm>
      </p:grpSpPr>
      <p:pic>
        <p:nvPicPr>
          <p:cNvPr id="5122" name="Picture 2" descr="C:\Users\jluken.OCZ\Dropbox\Power Point Art\Arc100\slide-white.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5612" y="13855"/>
            <a:ext cx="11733213" cy="900545"/>
          </a:xfrm>
        </p:spPr>
        <p:txBody>
          <a:bodyPr>
            <a:normAutofit/>
          </a:bodyPr>
          <a:lstStyle>
            <a:lvl1pPr algn="l">
              <a:defRPr sz="4000">
                <a:solidFill>
                  <a:srgbClr val="00548A"/>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5612" y="1066800"/>
            <a:ext cx="11430000" cy="5105400"/>
          </a:xfrm>
        </p:spPr>
        <p:txBody>
          <a:bodyPr>
            <a:normAutofit/>
          </a:bodyPr>
          <a:lstStyle>
            <a:lvl1pPr marL="457120" indent="-457120">
              <a:buClr>
                <a:schemeClr val="tx2"/>
              </a:buClr>
              <a:buFont typeface="Calibri" panose="020F0502020204030204" pitchFamily="34" charset="0"/>
              <a:buChar char="»"/>
              <a:defRPr sz="2800">
                <a:solidFill>
                  <a:srgbClr val="00548A"/>
                </a:solidFill>
                <a:latin typeface="+mn-lt"/>
              </a:defRPr>
            </a:lvl1pPr>
            <a:lvl2pPr marL="990427" indent="-380933">
              <a:buFont typeface="Arial" panose="020B0604020202020204" pitchFamily="34" charset="0"/>
              <a:buChar char="•"/>
              <a:defRPr sz="2400">
                <a:solidFill>
                  <a:srgbClr val="00548A"/>
                </a:solidFill>
                <a:latin typeface="+mn-lt"/>
              </a:defRPr>
            </a:lvl2pPr>
            <a:lvl3pPr marL="1523733" indent="-304747">
              <a:buFont typeface="Calibri" panose="020F0502020204030204" pitchFamily="34" charset="0"/>
              <a:buChar char="−"/>
              <a:defRPr sz="1800">
                <a:solidFill>
                  <a:srgbClr val="00548A"/>
                </a:solidFill>
                <a:latin typeface="+mn-lt"/>
              </a:defRPr>
            </a:lvl3pPr>
            <a:lvl4pPr marL="2133227" indent="-304747">
              <a:buFont typeface="Courier New" panose="02070309020205020404" pitchFamily="49" charset="0"/>
              <a:buChar char="o"/>
              <a:defRPr sz="1600">
                <a:solidFill>
                  <a:srgbClr val="00548A"/>
                </a:solidFill>
                <a:latin typeface="+mn-lt"/>
              </a:defRPr>
            </a:lvl4pPr>
            <a:lvl5pPr>
              <a:defRPr sz="1600">
                <a:solidFill>
                  <a:srgbClr val="00548A"/>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8102017" y="6553200"/>
            <a:ext cx="3859795" cy="304800"/>
          </a:xfrm>
        </p:spPr>
        <p:txBody>
          <a:bodyPr/>
          <a:lstStyle>
            <a:lvl1pPr algn="r">
              <a:defRPr sz="800">
                <a:solidFill>
                  <a:srgbClr val="00548A"/>
                </a:solidFill>
                <a:latin typeface="+mj-lt"/>
              </a:defRPr>
            </a:lvl1pPr>
          </a:lstStyle>
          <a:p>
            <a:r>
              <a:rPr lang="en-US" dirty="0" smtClean="0"/>
              <a:t>OCZ Company Overview Q3 2014     |</a:t>
            </a:r>
            <a:endParaRPr lang="en-US" dirty="0"/>
          </a:p>
        </p:txBody>
      </p:sp>
      <p:sp>
        <p:nvSpPr>
          <p:cNvPr id="6" name="Slide Number Placeholder 5"/>
          <p:cNvSpPr>
            <a:spLocks noGrp="1"/>
          </p:cNvSpPr>
          <p:nvPr>
            <p:ph type="sldNum" sz="quarter" idx="12"/>
          </p:nvPr>
        </p:nvSpPr>
        <p:spPr>
          <a:xfrm>
            <a:off x="11733211" y="6553200"/>
            <a:ext cx="455613" cy="304800"/>
          </a:xfrm>
        </p:spPr>
        <p:txBody>
          <a:bodyPr/>
          <a:lstStyle>
            <a:lvl1pPr algn="ctr">
              <a:defRPr sz="800">
                <a:solidFill>
                  <a:srgbClr val="00548A"/>
                </a:solidFill>
                <a:latin typeface="+mj-lt"/>
              </a:defRPr>
            </a:lvl1p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34262542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sumer_Title and Content-Blue">
    <p:spTree>
      <p:nvGrpSpPr>
        <p:cNvPr id="1" name=""/>
        <p:cNvGrpSpPr/>
        <p:nvPr/>
      </p:nvGrpSpPr>
      <p:grpSpPr>
        <a:xfrm>
          <a:off x="0" y="0"/>
          <a:ext cx="0" cy="0"/>
          <a:chOff x="0" y="0"/>
          <a:chExt cx="0" cy="0"/>
        </a:xfrm>
      </p:grpSpPr>
      <p:pic>
        <p:nvPicPr>
          <p:cNvPr id="2051" name="Picture 3" descr="C:\Users\jluken.OCZ\Dropbox\Power Point Art\Arc100\slide-blue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5612" y="13855"/>
            <a:ext cx="11733213" cy="900545"/>
          </a:xfrm>
        </p:spPr>
        <p:txBody>
          <a:bodyPr>
            <a:normAutofit/>
          </a:bodyPr>
          <a:lstStyle>
            <a:lvl1pPr algn="l">
              <a:defRPr sz="3600">
                <a:solidFill>
                  <a:schemeClr val="bg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455612" y="1066800"/>
            <a:ext cx="11430000" cy="5105400"/>
          </a:xfrm>
        </p:spPr>
        <p:txBody>
          <a:bodyPr>
            <a:normAutofit/>
          </a:bodyPr>
          <a:lstStyle>
            <a:lvl1pPr>
              <a:defRPr sz="2800">
                <a:solidFill>
                  <a:schemeClr val="bg1"/>
                </a:solidFill>
                <a:latin typeface="+mn-lt"/>
              </a:defRPr>
            </a:lvl1pPr>
            <a:lvl2pPr>
              <a:defRPr sz="2400">
                <a:solidFill>
                  <a:schemeClr val="bg1"/>
                </a:solidFill>
                <a:latin typeface="+mn-lt"/>
              </a:defRPr>
            </a:lvl2pPr>
            <a:lvl3pPr>
              <a:defRPr sz="18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873417" y="6492875"/>
            <a:ext cx="3859795" cy="365125"/>
          </a:xfrm>
        </p:spPr>
        <p:txBody>
          <a:bodyPr/>
          <a:lstStyle>
            <a:lvl1pPr algn="r">
              <a:defRPr sz="1000">
                <a:solidFill>
                  <a:schemeClr val="bg1"/>
                </a:solidFill>
                <a:latin typeface="+mn-lt"/>
              </a:defRPr>
            </a:lvl1pPr>
          </a:lstStyle>
          <a:p>
            <a:r>
              <a:rPr lang="en-US" dirty="0" smtClean="0"/>
              <a:t>OCZ Company Overview Q3 2014     |</a:t>
            </a:r>
            <a:endParaRPr lang="en-US" dirty="0"/>
          </a:p>
        </p:txBody>
      </p:sp>
      <p:sp>
        <p:nvSpPr>
          <p:cNvPr id="6" name="Slide Number Placeholder 5"/>
          <p:cNvSpPr>
            <a:spLocks noGrp="1"/>
          </p:cNvSpPr>
          <p:nvPr>
            <p:ph type="sldNum" sz="quarter" idx="12"/>
          </p:nvPr>
        </p:nvSpPr>
        <p:spPr>
          <a:xfrm>
            <a:off x="11733211" y="6492875"/>
            <a:ext cx="455613" cy="365125"/>
          </a:xfrm>
        </p:spPr>
        <p:txBody>
          <a:bodyPr/>
          <a:lstStyle>
            <a:lvl1pPr algn="ctr">
              <a:defRPr sz="1000">
                <a:solidFill>
                  <a:schemeClr val="bg1"/>
                </a:solidFill>
                <a:latin typeface="+mn-lt"/>
              </a:defRPr>
            </a:lvl1p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1021408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sumer_Title and Content-Black">
    <p:spTree>
      <p:nvGrpSpPr>
        <p:cNvPr id="1" name=""/>
        <p:cNvGrpSpPr/>
        <p:nvPr/>
      </p:nvGrpSpPr>
      <p:grpSpPr>
        <a:xfrm>
          <a:off x="0" y="0"/>
          <a:ext cx="0" cy="0"/>
          <a:chOff x="0" y="0"/>
          <a:chExt cx="0" cy="0"/>
        </a:xfrm>
      </p:grpSpPr>
      <p:pic>
        <p:nvPicPr>
          <p:cNvPr id="2051" name="Picture 3" descr="C:\Users\jluken.OCZ\Dropbox\Power Point Art\Arc100\slide-black.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5612" y="13855"/>
            <a:ext cx="11733213" cy="900545"/>
          </a:xfrm>
        </p:spPr>
        <p:txBody>
          <a:bodyPr>
            <a:normAutofit/>
          </a:bodyPr>
          <a:lstStyle>
            <a:lvl1pPr algn="l">
              <a:defRPr sz="3600">
                <a:solidFill>
                  <a:schemeClr val="bg1"/>
                </a:solidFill>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455612" y="1066800"/>
            <a:ext cx="11430000" cy="5105400"/>
          </a:xfrm>
        </p:spPr>
        <p:txBody>
          <a:bodyPr>
            <a:normAutofit/>
          </a:bodyPr>
          <a:lstStyle>
            <a:lvl1pPr>
              <a:defRPr sz="2800">
                <a:solidFill>
                  <a:schemeClr val="bg1"/>
                </a:solidFill>
                <a:latin typeface="+mn-lt"/>
              </a:defRPr>
            </a:lvl1pPr>
            <a:lvl2pPr>
              <a:defRPr sz="2400">
                <a:solidFill>
                  <a:schemeClr val="bg1"/>
                </a:solidFill>
                <a:latin typeface="+mn-lt"/>
              </a:defRPr>
            </a:lvl2pPr>
            <a:lvl3pPr>
              <a:defRPr sz="18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873417" y="6492875"/>
            <a:ext cx="3859795" cy="365125"/>
          </a:xfrm>
        </p:spPr>
        <p:txBody>
          <a:bodyPr/>
          <a:lstStyle>
            <a:lvl1pPr algn="r">
              <a:defRPr sz="1000">
                <a:solidFill>
                  <a:schemeClr val="bg1"/>
                </a:solidFill>
                <a:latin typeface="+mn-lt"/>
              </a:defRPr>
            </a:lvl1pPr>
          </a:lstStyle>
          <a:p>
            <a:r>
              <a:rPr lang="en-US" dirty="0" smtClean="0"/>
              <a:t>OCZ Company Overview Q3 2014     |</a:t>
            </a:r>
            <a:endParaRPr lang="en-US" dirty="0"/>
          </a:p>
        </p:txBody>
      </p:sp>
      <p:sp>
        <p:nvSpPr>
          <p:cNvPr id="6" name="Slide Number Placeholder 5"/>
          <p:cNvSpPr>
            <a:spLocks noGrp="1"/>
          </p:cNvSpPr>
          <p:nvPr>
            <p:ph type="sldNum" sz="quarter" idx="12"/>
          </p:nvPr>
        </p:nvSpPr>
        <p:spPr>
          <a:xfrm>
            <a:off x="11733211" y="6492875"/>
            <a:ext cx="455613" cy="365125"/>
          </a:xfrm>
        </p:spPr>
        <p:txBody>
          <a:bodyPr/>
          <a:lstStyle>
            <a:lvl1pPr algn="ctr">
              <a:defRPr sz="1000">
                <a:solidFill>
                  <a:schemeClr val="bg1"/>
                </a:solidFill>
                <a:latin typeface="+mn-lt"/>
              </a:defRPr>
            </a:lvl1p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11013569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sumer_Title and Content-Navy">
    <p:spTree>
      <p:nvGrpSpPr>
        <p:cNvPr id="1" name=""/>
        <p:cNvGrpSpPr/>
        <p:nvPr/>
      </p:nvGrpSpPr>
      <p:grpSpPr>
        <a:xfrm>
          <a:off x="0" y="0"/>
          <a:ext cx="0" cy="0"/>
          <a:chOff x="0" y="0"/>
          <a:chExt cx="0" cy="0"/>
        </a:xfrm>
      </p:grpSpPr>
      <p:pic>
        <p:nvPicPr>
          <p:cNvPr id="1026" name="Picture 2" descr="C:\Users\jluken.OCZ\Dropbox\Power Point Art\Arc100\slide-navy.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12188825" cy="685621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5612" y="13855"/>
            <a:ext cx="11733213" cy="900545"/>
          </a:xfrm>
        </p:spPr>
        <p:txBody>
          <a:bodyPr>
            <a:normAutofit/>
          </a:bodyPr>
          <a:lstStyle>
            <a:lvl1pPr algn="l">
              <a:defRPr sz="3600">
                <a:solidFill>
                  <a:schemeClr val="bg1"/>
                </a:solidFill>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455612" y="1066800"/>
            <a:ext cx="11430000" cy="5105400"/>
          </a:xfrm>
        </p:spPr>
        <p:txBody>
          <a:bodyPr>
            <a:normAutofit/>
          </a:bodyPr>
          <a:lstStyle>
            <a:lvl1pPr>
              <a:defRPr sz="2800">
                <a:solidFill>
                  <a:schemeClr val="bg1"/>
                </a:solidFill>
                <a:latin typeface="+mn-lt"/>
              </a:defRPr>
            </a:lvl1pPr>
            <a:lvl2pPr>
              <a:defRPr sz="2400">
                <a:solidFill>
                  <a:schemeClr val="bg1"/>
                </a:solidFill>
                <a:latin typeface="+mn-lt"/>
              </a:defRPr>
            </a:lvl2pPr>
            <a:lvl3pPr>
              <a:defRPr sz="18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873417" y="6492875"/>
            <a:ext cx="3859795" cy="365125"/>
          </a:xfrm>
        </p:spPr>
        <p:txBody>
          <a:bodyPr/>
          <a:lstStyle>
            <a:lvl1pPr algn="r">
              <a:defRPr sz="1000">
                <a:solidFill>
                  <a:schemeClr val="bg1"/>
                </a:solidFill>
                <a:latin typeface="+mn-lt"/>
              </a:defRPr>
            </a:lvl1pPr>
          </a:lstStyle>
          <a:p>
            <a:r>
              <a:rPr lang="en-US" dirty="0" smtClean="0"/>
              <a:t>OCZ Company Overview Q3 2014     |</a:t>
            </a:r>
            <a:endParaRPr lang="en-US" dirty="0"/>
          </a:p>
        </p:txBody>
      </p:sp>
      <p:sp>
        <p:nvSpPr>
          <p:cNvPr id="6" name="Slide Number Placeholder 5"/>
          <p:cNvSpPr>
            <a:spLocks noGrp="1"/>
          </p:cNvSpPr>
          <p:nvPr>
            <p:ph type="sldNum" sz="quarter" idx="12"/>
          </p:nvPr>
        </p:nvSpPr>
        <p:spPr>
          <a:xfrm>
            <a:off x="11733211" y="6492875"/>
            <a:ext cx="455613" cy="365125"/>
          </a:xfrm>
        </p:spPr>
        <p:txBody>
          <a:bodyPr/>
          <a:lstStyle>
            <a:lvl1pPr algn="ctr">
              <a:defRPr sz="1000">
                <a:solidFill>
                  <a:schemeClr val="bg1"/>
                </a:solidFill>
                <a:latin typeface="+mn-lt"/>
              </a:defRPr>
            </a:lvl1p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2986650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nterprise_Title and Content-Gray">
    <p:spTree>
      <p:nvGrpSpPr>
        <p:cNvPr id="1" name=""/>
        <p:cNvGrpSpPr/>
        <p:nvPr/>
      </p:nvGrpSpPr>
      <p:grpSpPr>
        <a:xfrm>
          <a:off x="0" y="0"/>
          <a:ext cx="0" cy="0"/>
          <a:chOff x="0" y="0"/>
          <a:chExt cx="0" cy="0"/>
        </a:xfrm>
      </p:grpSpPr>
      <p:pic>
        <p:nvPicPr>
          <p:cNvPr id="6146" name="Picture 2" descr="C:\Users\jluken.OCZ\Dropbox\Power Point Art\Arc100\slide-gray.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5612" y="13855"/>
            <a:ext cx="11733213" cy="900545"/>
          </a:xfrm>
        </p:spPr>
        <p:txBody>
          <a:bodyPr>
            <a:normAutofit/>
          </a:bodyPr>
          <a:lstStyle>
            <a:lvl1pPr algn="l">
              <a:defRPr sz="3600">
                <a:solidFill>
                  <a:schemeClr val="bg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455612" y="1066800"/>
            <a:ext cx="11430000" cy="5105400"/>
          </a:xfrm>
        </p:spPr>
        <p:txBody>
          <a:bodyPr>
            <a:normAutofit/>
          </a:bodyPr>
          <a:lstStyle>
            <a:lvl1pPr>
              <a:defRPr sz="2800">
                <a:solidFill>
                  <a:schemeClr val="bg1"/>
                </a:solidFill>
                <a:latin typeface="+mn-lt"/>
              </a:defRPr>
            </a:lvl1pPr>
            <a:lvl2pPr>
              <a:defRPr sz="2400">
                <a:solidFill>
                  <a:schemeClr val="bg1"/>
                </a:solidFill>
                <a:latin typeface="+mn-lt"/>
              </a:defRPr>
            </a:lvl2pPr>
            <a:lvl3pPr>
              <a:defRPr sz="18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7873417" y="6492875"/>
            <a:ext cx="3859795" cy="365125"/>
          </a:xfrm>
        </p:spPr>
        <p:txBody>
          <a:bodyPr/>
          <a:lstStyle>
            <a:lvl1pPr algn="r">
              <a:defRPr sz="1000">
                <a:solidFill>
                  <a:schemeClr val="bg1"/>
                </a:solidFill>
                <a:latin typeface="+mn-lt"/>
              </a:defRPr>
            </a:lvl1pPr>
          </a:lstStyle>
          <a:p>
            <a:r>
              <a:rPr lang="en-US" dirty="0" smtClean="0"/>
              <a:t>OCZ Company Overview Q3 2014     |</a:t>
            </a:r>
            <a:endParaRPr lang="en-US" dirty="0"/>
          </a:p>
        </p:txBody>
      </p:sp>
      <p:sp>
        <p:nvSpPr>
          <p:cNvPr id="6" name="Slide Number Placeholder 5"/>
          <p:cNvSpPr>
            <a:spLocks noGrp="1"/>
          </p:cNvSpPr>
          <p:nvPr>
            <p:ph type="sldNum" sz="quarter" idx="12"/>
          </p:nvPr>
        </p:nvSpPr>
        <p:spPr>
          <a:xfrm>
            <a:off x="11733211" y="6492875"/>
            <a:ext cx="455613" cy="365125"/>
          </a:xfrm>
        </p:spPr>
        <p:txBody>
          <a:bodyPr/>
          <a:lstStyle>
            <a:lvl1pPr algn="ctr">
              <a:defRPr sz="1000">
                <a:solidFill>
                  <a:schemeClr val="bg1"/>
                </a:solidFill>
                <a:latin typeface="+mn-lt"/>
              </a:defRPr>
            </a:lvl1p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8593184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2" descr="C:\Users\jluken.OCZ\Dropbox\Power Point Art\Arc100\slide-navy.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12188825" cy="685621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userDrawn="1"/>
        </p:nvSpPr>
        <p:spPr>
          <a:xfrm>
            <a:off x="589756" y="1600200"/>
            <a:ext cx="10971212" cy="3733800"/>
          </a:xfrm>
          <a:prstGeom prst="rect">
            <a:avLst/>
          </a:prstGeom>
        </p:spPr>
        <p:txBody>
          <a:bodyPr wrap="square">
            <a:noAutofit/>
          </a:bodyPr>
          <a:lstStyle/>
          <a:p>
            <a:r>
              <a:rPr lang="en-US" sz="1050" b="1" dirty="0" smtClean="0">
                <a:solidFill>
                  <a:schemeClr val="bg1"/>
                </a:solidFill>
                <a:latin typeface="+mn-lt"/>
                <a:cs typeface="Arial" pitchFamily="34" charset="0"/>
              </a:rPr>
              <a:t>Disclaimer</a:t>
            </a:r>
            <a:r>
              <a:rPr lang="en-US" sz="1050" dirty="0" smtClean="0">
                <a:solidFill>
                  <a:schemeClr val="bg1"/>
                </a:solidFill>
                <a:latin typeface="+mn-lt"/>
                <a:cs typeface="Arial" pitchFamily="34" charset="0"/>
              </a:rPr>
              <a:t> </a:t>
            </a:r>
          </a:p>
          <a:p>
            <a:r>
              <a:rPr lang="en-US" sz="1050" dirty="0" smtClean="0">
                <a:solidFill>
                  <a:schemeClr val="bg1"/>
                </a:solidFill>
                <a:latin typeface="+mn-lt"/>
                <a:cs typeface="Arial" pitchFamily="34" charset="0"/>
              </a:rPr>
              <a:t>OCZ may make changes to specifications and product descriptions at any time, without notice. The information presented in this document is for informational purposes only and may contain technical inaccuracies, omissions and typographical errors. Any performance tests and ratings are measured using systems that reflect the approximate performance of OCZ products as measured by those tests. Any differences in software or hardware configuration may affect actual performance, and OCZ does not control the design or implementation of third party benchmarks or websites referenced in this document. The information contained herein is subject to change and may be rendered inaccurate for many reasons, including but not limited to any changes in product and/or roadmap, component and hardware revision changes, new model and/or product releases, software changes, firmware changes, or the like. OCZ assumes no obligation to update or otherwise correct or revise this information. </a:t>
            </a:r>
          </a:p>
          <a:p>
            <a:r>
              <a:rPr lang="en-US" sz="1050" dirty="0" smtClean="0">
                <a:solidFill>
                  <a:schemeClr val="bg1"/>
                </a:solidFill>
                <a:latin typeface="+mn-lt"/>
                <a:cs typeface="Arial" pitchFamily="34" charset="0"/>
              </a:rPr>
              <a:t> </a:t>
            </a:r>
          </a:p>
          <a:p>
            <a:r>
              <a:rPr lang="en-US" sz="1050" dirty="0" smtClean="0">
                <a:solidFill>
                  <a:schemeClr val="bg1"/>
                </a:solidFill>
                <a:latin typeface="+mn-lt"/>
                <a:cs typeface="Arial" pitchFamily="34" charset="0"/>
              </a:rPr>
              <a:t>OCZ MAKES NO REPRESENTATIONS</a:t>
            </a:r>
            <a:r>
              <a:rPr lang="en-US" sz="1050" baseline="0" dirty="0" smtClean="0">
                <a:solidFill>
                  <a:schemeClr val="bg1"/>
                </a:solidFill>
                <a:latin typeface="+mn-lt"/>
                <a:cs typeface="Arial" pitchFamily="34" charset="0"/>
              </a:rPr>
              <a:t> </a:t>
            </a:r>
            <a:r>
              <a:rPr lang="en-US" sz="1050" dirty="0" smtClean="0">
                <a:solidFill>
                  <a:schemeClr val="bg1"/>
                </a:solidFill>
                <a:latin typeface="+mn-lt"/>
                <a:cs typeface="Arial" pitchFamily="34" charset="0"/>
              </a:rPr>
              <a:t>OR WARRANTIES WITH RESPECT TO THE CONTENTS HEREOF AND ASSUMES NO RESPONSIBILITY FOR ANY INACCURACIES, ERRORS OR OMISSIONS THAT MAY APPEAR IN THIS INFORMATION.</a:t>
            </a:r>
          </a:p>
          <a:p>
            <a:r>
              <a:rPr lang="en-US" sz="1050" dirty="0" smtClean="0">
                <a:solidFill>
                  <a:schemeClr val="bg1"/>
                </a:solidFill>
                <a:latin typeface="+mn-lt"/>
                <a:cs typeface="Arial" pitchFamily="34" charset="0"/>
              </a:rPr>
              <a:t> </a:t>
            </a:r>
          </a:p>
          <a:p>
            <a:r>
              <a:rPr lang="en-US" sz="1050" dirty="0" smtClean="0">
                <a:solidFill>
                  <a:schemeClr val="bg1"/>
                </a:solidFill>
                <a:latin typeface="+mn-lt"/>
                <a:cs typeface="Arial" pitchFamily="34" charset="0"/>
              </a:rPr>
              <a:t>OCZ SPECIFICALLY DISCLAIMS ANY IMPLIED WARRANTIES OF MERCHANTABILITY OR FITNESS FOR ANY PARTICULAR PURPOSE. IN NO EVENT WILL OCZ BE LIABLE TO ANY PERSON FOR ANY DIRECT, INDIRECT, SPECIAL OR OTHER CONSEQUENTIAL DAMAGES ARISING FROM THE USE OF ANY INFORMATION CONTAINED HEREIN, EVEN IF OCZ IS EXPRESSLY ADVISED OF THE POSSIBILITY OF SUCH DAMAGES.</a:t>
            </a:r>
          </a:p>
          <a:p>
            <a:r>
              <a:rPr lang="en-US" sz="1050" dirty="0" smtClean="0">
                <a:solidFill>
                  <a:schemeClr val="bg1"/>
                </a:solidFill>
                <a:latin typeface="+mn-lt"/>
                <a:cs typeface="Arial" pitchFamily="34" charset="0"/>
              </a:rPr>
              <a:t> </a:t>
            </a:r>
          </a:p>
          <a:p>
            <a:r>
              <a:rPr lang="en-US" sz="1050" b="1" dirty="0" smtClean="0">
                <a:solidFill>
                  <a:schemeClr val="bg1"/>
                </a:solidFill>
                <a:latin typeface="+mn-lt"/>
                <a:cs typeface="Arial" pitchFamily="34" charset="0"/>
              </a:rPr>
              <a:t>ATTRIBUTION</a:t>
            </a:r>
            <a:br>
              <a:rPr lang="en-US" sz="1050" b="1" dirty="0" smtClean="0">
                <a:solidFill>
                  <a:schemeClr val="bg1"/>
                </a:solidFill>
                <a:latin typeface="+mn-lt"/>
                <a:cs typeface="Arial" pitchFamily="34" charset="0"/>
              </a:rPr>
            </a:br>
            <a:r>
              <a:rPr lang="en-US" sz="1050" dirty="0" smtClean="0">
                <a:solidFill>
                  <a:schemeClr val="bg1"/>
                </a:solidFill>
                <a:latin typeface="+mn-lt"/>
                <a:cs typeface="Arial" pitchFamily="34" charset="0"/>
              </a:rPr>
              <a:t>© 2014 OCZ Storage Solutions Inc. – A Toshiba Group Company.  All rights reserved.</a:t>
            </a:r>
          </a:p>
          <a:p>
            <a:r>
              <a:rPr lang="en-US" sz="1050" dirty="0" smtClean="0">
                <a:solidFill>
                  <a:schemeClr val="bg1"/>
                </a:solidFill>
                <a:latin typeface="+mn-lt"/>
                <a:cs typeface="Arial" pitchFamily="34" charset="0"/>
              </a:rPr>
              <a:t> </a:t>
            </a:r>
          </a:p>
          <a:p>
            <a:r>
              <a:rPr lang="en-US" sz="1050" dirty="0" smtClean="0">
                <a:solidFill>
                  <a:schemeClr val="bg1"/>
                </a:solidFill>
                <a:latin typeface="+mn-lt"/>
                <a:cs typeface="Arial" pitchFamily="34" charset="0"/>
              </a:rPr>
              <a:t>OCZ, the OCZ logo, OCZ </a:t>
            </a:r>
            <a:r>
              <a:rPr lang="en-US" sz="1050" b="1" dirty="0" smtClean="0">
                <a:solidFill>
                  <a:schemeClr val="bg1"/>
                </a:solidFill>
                <a:latin typeface="+mn-lt"/>
                <a:cs typeface="Arial" pitchFamily="34" charset="0"/>
              </a:rPr>
              <a:t>XXXX</a:t>
            </a:r>
            <a:r>
              <a:rPr lang="en-US" sz="1050" dirty="0" smtClean="0">
                <a:solidFill>
                  <a:schemeClr val="bg1"/>
                </a:solidFill>
                <a:latin typeface="+mn-lt"/>
                <a:cs typeface="Arial" pitchFamily="34" charset="0"/>
              </a:rPr>
              <a:t>, OCZ </a:t>
            </a:r>
            <a:r>
              <a:rPr lang="en-US" sz="1050" b="1" dirty="0" smtClean="0">
                <a:solidFill>
                  <a:schemeClr val="bg1"/>
                </a:solidFill>
                <a:latin typeface="+mn-lt"/>
                <a:cs typeface="Arial" pitchFamily="34" charset="0"/>
              </a:rPr>
              <a:t>XXXXX</a:t>
            </a:r>
            <a:r>
              <a:rPr lang="en-US" sz="1050" dirty="0" smtClean="0">
                <a:solidFill>
                  <a:schemeClr val="bg1"/>
                </a:solidFill>
                <a:latin typeface="+mn-lt"/>
                <a:cs typeface="Arial" pitchFamily="34" charset="0"/>
              </a:rPr>
              <a:t>, </a:t>
            </a:r>
            <a:r>
              <a:rPr lang="en-US" sz="1050" b="1" dirty="0" smtClean="0">
                <a:solidFill>
                  <a:schemeClr val="bg1"/>
                </a:solidFill>
                <a:latin typeface="+mn-lt"/>
                <a:cs typeface="Arial" pitchFamily="34" charset="0"/>
              </a:rPr>
              <a:t>[Product name]</a:t>
            </a:r>
            <a:r>
              <a:rPr lang="en-US" sz="1050" dirty="0" smtClean="0">
                <a:solidFill>
                  <a:schemeClr val="bg1"/>
                </a:solidFill>
                <a:latin typeface="+mn-lt"/>
                <a:cs typeface="Arial" pitchFamily="34" charset="0"/>
              </a:rPr>
              <a:t> and combinations thereof, are trademarks of OCZ Storage Solutions</a:t>
            </a:r>
            <a:r>
              <a:rPr lang="en-US" sz="1050" baseline="0" dirty="0" smtClean="0">
                <a:solidFill>
                  <a:schemeClr val="bg1"/>
                </a:solidFill>
                <a:latin typeface="+mn-lt"/>
                <a:cs typeface="Arial" pitchFamily="34" charset="0"/>
              </a:rPr>
              <a:t> – A Toshiba Group Company</a:t>
            </a:r>
            <a:r>
              <a:rPr lang="en-US" sz="1050" dirty="0" smtClean="0">
                <a:solidFill>
                  <a:schemeClr val="bg1"/>
                </a:solidFill>
                <a:latin typeface="+mn-lt"/>
                <a:cs typeface="Arial" pitchFamily="34" charset="0"/>
              </a:rPr>
              <a:t>.  All other products names and logos are for reference only and may be trademarks of their respective owners.</a:t>
            </a:r>
          </a:p>
          <a:p>
            <a:endParaRPr lang="en-US" sz="1050" dirty="0">
              <a:solidFill>
                <a:schemeClr val="bg1"/>
              </a:solidFill>
              <a:latin typeface="+mn-lt"/>
              <a:cs typeface="Arial" pitchFamily="34" charset="0"/>
            </a:endParaRPr>
          </a:p>
        </p:txBody>
      </p:sp>
    </p:spTree>
    <p:extLst>
      <p:ext uri="{BB962C8B-B14F-4D97-AF65-F5344CB8AC3E}">
        <p14:creationId xmlns="" xmlns:p14="http://schemas.microsoft.com/office/powerpoint/2010/main" val="40940411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OCZ Company Overview Q3 2014     |</a:t>
            </a:r>
            <a:endParaRPr lang="en-US" dirty="0"/>
          </a:p>
        </p:txBody>
      </p:sp>
      <p:sp>
        <p:nvSpPr>
          <p:cNvPr id="4" name="Slide Number Placeholder 3"/>
          <p:cNvSpPr>
            <a:spLocks noGrp="1"/>
          </p:cNvSpPr>
          <p:nvPr>
            <p:ph type="sldNum" sz="quarter" idx="12"/>
          </p:nvPr>
        </p:nvSpPr>
        <p:spPr/>
        <p:txBody>
          <a:body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13992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OCZ Company Overview Q3 2014     |</a:t>
            </a:r>
            <a:endParaRPr lang="en-US" dirty="0"/>
          </a:p>
        </p:txBody>
      </p:sp>
      <p:sp>
        <p:nvSpPr>
          <p:cNvPr id="5" name="Slide Number Placeholder 4"/>
          <p:cNvSpPr>
            <a:spLocks noGrp="1"/>
          </p:cNvSpPr>
          <p:nvPr>
            <p:ph type="sldNum" sz="quarter" idx="12"/>
          </p:nvPr>
        </p:nvSpPr>
        <p:spPr/>
        <p:txBody>
          <a:body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422151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r>
              <a:rPr lang="en-US" dirty="0" smtClean="0"/>
              <a:t>OCZ Company Overview Q3 2014     |</a:t>
            </a:r>
            <a:endParaRPr lang="en-US" dirty="0"/>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AA399474-9334-4576-8EE8-0F019DC65EA2}" type="slidenum">
              <a:rPr lang="en-US" smtClean="0"/>
              <a:pPr/>
              <a:t>‹#›</a:t>
            </a:fld>
            <a:endParaRPr lang="en-US" dirty="0"/>
          </a:p>
        </p:txBody>
      </p:sp>
    </p:spTree>
    <p:extLst>
      <p:ext uri="{BB962C8B-B14F-4D97-AF65-F5344CB8AC3E}">
        <p14:creationId xmlns="" xmlns:p14="http://schemas.microsoft.com/office/powerpoint/2010/main" val="18575084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6" r:id="rId3"/>
    <p:sldLayoutId id="2147483657" r:id="rId4"/>
    <p:sldLayoutId id="2147483658" r:id="rId5"/>
    <p:sldLayoutId id="2147483660" r:id="rId6"/>
    <p:sldLayoutId id="2147483661" r:id="rId7"/>
    <p:sldLayoutId id="2147483655" r:id="rId8"/>
    <p:sldLayoutId id="2147483654" r:id="rId9"/>
    <p:sldLayoutId id="2147483662" r:id="rId10"/>
    <p:sldLayoutId id="2147483663" r:id="rId11"/>
  </p:sldLayoutIdLst>
  <p:hf hdr="0" dt="0"/>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jluken.OCZ\Dropbox\Power Point Art\Sept 2014 Corp Pres\cover2.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5238"/>
          <a:stretch/>
        </p:blipFill>
        <p:spPr bwMode="auto">
          <a:xfrm>
            <a:off x="-1" y="-1"/>
            <a:ext cx="12188825"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ctrTitle"/>
          </p:nvPr>
        </p:nvSpPr>
        <p:spPr>
          <a:xfrm>
            <a:off x="0" y="5029200"/>
            <a:ext cx="12188824" cy="1371600"/>
          </a:xfrm>
        </p:spPr>
        <p:txBody>
          <a:bodyPr>
            <a:noAutofit/>
          </a:bodyPr>
          <a:lstStyle/>
          <a:p>
            <a:r>
              <a:rPr lang="zh-TW" altLang="en-US" dirty="0" smtClean="0">
                <a:latin typeface="Adobe 黑体 Std R" pitchFamily="34" charset="-128"/>
                <a:ea typeface="Adobe 黑体 Std R" pitchFamily="34" charset="-128"/>
              </a:rPr>
              <a:t>快閃記憶體</a:t>
            </a:r>
            <a:r>
              <a:rPr lang="zh-TW" altLang="en-US" dirty="0" smtClean="0">
                <a:latin typeface="Adobe 黑体 Std R" pitchFamily="34" charset="-128"/>
                <a:ea typeface="Adobe 黑体 Std R" pitchFamily="34" charset="-128"/>
              </a:rPr>
              <a:t>儲存應用</a:t>
            </a:r>
            <a:r>
              <a:rPr lang="en-US" dirty="0" smtClean="0">
                <a:latin typeface="Adobe 黑体 Std R" pitchFamily="34" charset="-128"/>
                <a:ea typeface="Adobe 黑体 Std R" pitchFamily="34" charset="-128"/>
              </a:rPr>
              <a:t/>
            </a:r>
            <a:br>
              <a:rPr lang="en-US" dirty="0" smtClean="0">
                <a:latin typeface="Adobe 黑体 Std R" pitchFamily="34" charset="-128"/>
                <a:ea typeface="Adobe 黑体 Std R" pitchFamily="34" charset="-128"/>
              </a:rPr>
            </a:br>
            <a:r>
              <a:rPr lang="en-US" sz="2000" dirty="0" smtClean="0">
                <a:latin typeface="Adobe 黑体 Std R" pitchFamily="34" charset="-128"/>
                <a:ea typeface="Adobe 黑体 Std R" pitchFamily="34" charset="-128"/>
              </a:rPr>
              <a:t>Q1  </a:t>
            </a:r>
            <a:r>
              <a:rPr lang="en-US" sz="2000" dirty="0" smtClean="0">
                <a:latin typeface="Adobe 黑体 Std R" pitchFamily="34" charset="-128"/>
                <a:ea typeface="Adobe 黑体 Std R" pitchFamily="34" charset="-128"/>
              </a:rPr>
              <a:t>| </a:t>
            </a:r>
            <a:r>
              <a:rPr lang="en-US" sz="2000" dirty="0" smtClean="0">
                <a:latin typeface="Adobe 黑体 Std R" pitchFamily="34" charset="-128"/>
                <a:ea typeface="Adobe 黑体 Std R" pitchFamily="34" charset="-128"/>
              </a:rPr>
              <a:t>2015</a:t>
            </a:r>
            <a:endParaRPr lang="en-US" sz="6000" dirty="0">
              <a:latin typeface="Adobe 黑体 Std R" pitchFamily="34" charset="-128"/>
              <a:ea typeface="Adobe 黑体 Std R" pitchFamily="34" charset="-128"/>
            </a:endParaRPr>
          </a:p>
        </p:txBody>
      </p:sp>
      <p:pic>
        <p:nvPicPr>
          <p:cNvPr id="2051" name="Picture 3" descr="C:\Users\jluken.OCZ\Dropbox\Power Point Art\Sept 2014 Corp Pres\4line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6812" y="1237650"/>
            <a:ext cx="7467600" cy="355853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文字方塊 4"/>
          <p:cNvSpPr txBox="1"/>
          <p:nvPr/>
        </p:nvSpPr>
        <p:spPr>
          <a:xfrm>
            <a:off x="0" y="5791200"/>
            <a:ext cx="3810000" cy="1200329"/>
          </a:xfrm>
          <a:prstGeom prst="rect">
            <a:avLst/>
          </a:prstGeom>
          <a:noFill/>
        </p:spPr>
        <p:txBody>
          <a:bodyPr wrap="square" rtlCol="0">
            <a:spAutoFit/>
          </a:bodyPr>
          <a:lstStyle/>
          <a:p>
            <a:r>
              <a:rPr lang="en-US" altLang="zh-TW" dirty="0" smtClean="0">
                <a:solidFill>
                  <a:schemeClr val="bg1"/>
                </a:solidFill>
              </a:rPr>
              <a:t>OCZ APAC Sales Manager</a:t>
            </a:r>
          </a:p>
          <a:p>
            <a:r>
              <a:rPr lang="en-US" altLang="zh-TW" dirty="0" smtClean="0">
                <a:solidFill>
                  <a:schemeClr val="bg1"/>
                </a:solidFill>
              </a:rPr>
              <a:t>Allen Huang</a:t>
            </a:r>
            <a:r>
              <a:rPr lang="zh-TW" altLang="en-US" dirty="0" smtClean="0">
                <a:solidFill>
                  <a:schemeClr val="bg1"/>
                </a:solidFill>
              </a:rPr>
              <a:t> </a:t>
            </a:r>
            <a:endParaRPr lang="en-US" altLang="zh-TW" dirty="0" smtClean="0">
              <a:solidFill>
                <a:schemeClr val="bg1"/>
              </a:solidFill>
            </a:endParaRPr>
          </a:p>
          <a:p>
            <a:r>
              <a:rPr lang="en-US" altLang="zh-TW" dirty="0" smtClean="0">
                <a:solidFill>
                  <a:schemeClr val="bg1"/>
                </a:solidFill>
              </a:rPr>
              <a:t>Phone:0955863083</a:t>
            </a:r>
            <a:endParaRPr lang="zh-TW" altLang="en-US" dirty="0">
              <a:solidFill>
                <a:schemeClr val="bg1"/>
              </a:solidFill>
            </a:endParaRPr>
          </a:p>
        </p:txBody>
      </p:sp>
    </p:spTree>
    <p:extLst>
      <p:ext uri="{BB962C8B-B14F-4D97-AF65-F5344CB8AC3E}">
        <p14:creationId xmlns="" xmlns:p14="http://schemas.microsoft.com/office/powerpoint/2010/main" val="348025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luken.OCZ\Dropbox\Power Point Art\Z-Drive 4500\Z-Drive_4500_fin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9646"/>
          <a:stretch/>
        </p:blipFill>
        <p:spPr bwMode="auto">
          <a:xfrm>
            <a:off x="0" y="1905000"/>
            <a:ext cx="5785173" cy="3927475"/>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ectangle 24"/>
          <p:cNvSpPr/>
          <p:nvPr/>
        </p:nvSpPr>
        <p:spPr>
          <a:xfrm>
            <a:off x="-15627" y="1870075"/>
            <a:ext cx="5399024" cy="3962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ltLang="zh-TW" sz="3200" dirty="0" smtClean="0">
                <a:latin typeface="微軟正黑體" pitchFamily="34" charset="-120"/>
                <a:ea typeface="微軟正黑體" pitchFamily="34" charset="-120"/>
              </a:rPr>
              <a:t>OCZ PCI-e SSD </a:t>
            </a:r>
            <a:r>
              <a:rPr lang="zh-TW" altLang="en-US" sz="3200" dirty="0" smtClean="0">
                <a:latin typeface="微軟正黑體" pitchFamily="34" charset="-120"/>
                <a:ea typeface="微軟正黑體" pitchFamily="34" charset="-120"/>
              </a:rPr>
              <a:t>的</a:t>
            </a:r>
            <a:r>
              <a:rPr lang="zh-TW" altLang="en-US" sz="3200" dirty="0" smtClean="0">
                <a:latin typeface="微軟正黑體" pitchFamily="34" charset="-120"/>
                <a:ea typeface="微軟正黑體" pitchFamily="34" charset="-120"/>
              </a:rPr>
              <a:t>應用範圍</a:t>
            </a:r>
            <a:endParaRPr lang="en-US" sz="3200" dirty="0">
              <a:latin typeface="微軟正黑體" pitchFamily="34" charset="-120"/>
              <a:ea typeface="微軟正黑體" pitchFamily="34" charset="-120"/>
            </a:endParaRPr>
          </a:p>
        </p:txBody>
      </p:sp>
      <p:pic>
        <p:nvPicPr>
          <p:cNvPr id="24" name="Content Placeholder 2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046412" y="1143000"/>
            <a:ext cx="2148050" cy="5105400"/>
          </a:xfrm>
        </p:spPr>
      </p:pic>
      <p:sp>
        <p:nvSpPr>
          <p:cNvPr id="4" name="Slide Number Placeholder 3"/>
          <p:cNvSpPr>
            <a:spLocks noGrp="1"/>
          </p:cNvSpPr>
          <p:nvPr>
            <p:ph type="sldNum" sz="quarter" idx="12"/>
          </p:nvPr>
        </p:nvSpPr>
        <p:spPr/>
        <p:txBody>
          <a:bodyPr/>
          <a:lstStyle/>
          <a:p>
            <a:fld id="{CAA2036A-7194-47AD-85F3-69533E8180FE}" type="slidenum">
              <a:rPr lang="en-US" smtClean="0"/>
              <a:pPr/>
              <a:t>10</a:t>
            </a:fld>
            <a:endParaRPr lang="en-US"/>
          </a:p>
        </p:txBody>
      </p:sp>
      <p:cxnSp>
        <p:nvCxnSpPr>
          <p:cNvPr id="12" name="Straight Connector 11"/>
          <p:cNvCxnSpPr/>
          <p:nvPr/>
        </p:nvCxnSpPr>
        <p:spPr>
          <a:xfrm>
            <a:off x="3453500" y="6019800"/>
            <a:ext cx="26409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95986" y="5826613"/>
            <a:ext cx="4281941" cy="461665"/>
          </a:xfrm>
          <a:prstGeom prst="rect">
            <a:avLst/>
          </a:prstGeom>
          <a:noFill/>
        </p:spPr>
        <p:txBody>
          <a:bodyPr wrap="none" rtlCol="0">
            <a:spAutoFit/>
          </a:bodyPr>
          <a:lstStyle/>
          <a:p>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虛擬化伺服器</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 (</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伺服器</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客戶端</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a:t>
            </a:r>
            <a:endParaRPr lang="en-US" dirty="0">
              <a:solidFill>
                <a:schemeClr val="tx1">
                  <a:lumMod val="85000"/>
                  <a:lumOff val="15000"/>
                </a:schemeClr>
              </a:solidFill>
              <a:latin typeface="微軟正黑體" pitchFamily="34" charset="-120"/>
              <a:ea typeface="微軟正黑體" pitchFamily="34" charset="-120"/>
              <a:cs typeface="Arial" pitchFamily="34" charset="0"/>
            </a:endParaRPr>
          </a:p>
        </p:txBody>
      </p:sp>
      <p:cxnSp>
        <p:nvCxnSpPr>
          <p:cNvPr id="16" name="Straight Connector 15"/>
          <p:cNvCxnSpPr/>
          <p:nvPr/>
        </p:nvCxnSpPr>
        <p:spPr>
          <a:xfrm>
            <a:off x="4367662" y="5334000"/>
            <a:ext cx="173847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95987" y="5010835"/>
            <a:ext cx="3486852" cy="830997"/>
          </a:xfrm>
          <a:prstGeom prst="rect">
            <a:avLst/>
          </a:prstGeom>
          <a:noFill/>
        </p:spPr>
        <p:txBody>
          <a:bodyPr wrap="none" rtlCol="0">
            <a:spAutoFit/>
          </a:bodyPr>
          <a:lstStyle/>
          <a:p>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資料庫應用</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 </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資料儲存、</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 </a:t>
            </a:r>
          </a:p>
          <a:p>
            <a:r>
              <a:rPr lang="en-US" dirty="0" smtClean="0">
                <a:solidFill>
                  <a:schemeClr val="tx1">
                    <a:lumMod val="85000"/>
                    <a:lumOff val="15000"/>
                  </a:schemeClr>
                </a:solidFill>
                <a:latin typeface="微軟正黑體" pitchFamily="34" charset="-120"/>
                <a:ea typeface="微軟正黑體" pitchFamily="34" charset="-120"/>
                <a:cs typeface="Arial" pitchFamily="34" charset="0"/>
              </a:rPr>
              <a:t>OLTP</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OLAP</a:t>
            </a:r>
            <a:endParaRPr lang="en-US" dirty="0">
              <a:solidFill>
                <a:schemeClr val="tx1">
                  <a:lumMod val="85000"/>
                  <a:lumOff val="15000"/>
                </a:schemeClr>
              </a:solidFill>
              <a:latin typeface="微軟正黑體" pitchFamily="34" charset="-120"/>
              <a:ea typeface="微軟正黑體" pitchFamily="34" charset="-120"/>
              <a:cs typeface="Arial" pitchFamily="34" charset="0"/>
            </a:endParaRPr>
          </a:p>
        </p:txBody>
      </p:sp>
      <p:cxnSp>
        <p:nvCxnSpPr>
          <p:cNvPr id="34" name="Straight Connector 33"/>
          <p:cNvCxnSpPr/>
          <p:nvPr/>
        </p:nvCxnSpPr>
        <p:spPr>
          <a:xfrm>
            <a:off x="4977103" y="4572000"/>
            <a:ext cx="112902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95986" y="4355068"/>
            <a:ext cx="4028154" cy="461665"/>
          </a:xfrm>
          <a:prstGeom prst="rect">
            <a:avLst/>
          </a:prstGeom>
          <a:noFill/>
        </p:spPr>
        <p:txBody>
          <a:bodyPr wrap="none" rtlCol="0">
            <a:spAutoFit/>
          </a:bodyPr>
          <a:lstStyle/>
          <a:p>
            <a:r>
              <a:rPr lang="en-US" dirty="0" smtClean="0">
                <a:solidFill>
                  <a:schemeClr val="tx1">
                    <a:lumMod val="85000"/>
                    <a:lumOff val="15000"/>
                  </a:schemeClr>
                </a:solidFill>
                <a:latin typeface="微軟正黑體" pitchFamily="34" charset="-120"/>
                <a:ea typeface="微軟正黑體" pitchFamily="34" charset="-120"/>
                <a:cs typeface="Arial" pitchFamily="34" charset="0"/>
              </a:rPr>
              <a:t>Microsoft </a:t>
            </a:r>
            <a:r>
              <a:rPr lang="en-US" dirty="0">
                <a:solidFill>
                  <a:schemeClr val="tx1">
                    <a:lumMod val="85000"/>
                    <a:lumOff val="15000"/>
                  </a:schemeClr>
                </a:solidFill>
                <a:latin typeface="微軟正黑體" pitchFamily="34" charset="-120"/>
                <a:ea typeface="微軟正黑體" pitchFamily="34" charset="-120"/>
                <a:cs typeface="Arial" pitchFamily="34" charset="0"/>
              </a:rPr>
              <a:t>Exchange </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伺服器</a:t>
            </a:r>
            <a:endParaRPr lang="en-US" dirty="0">
              <a:solidFill>
                <a:schemeClr val="tx1">
                  <a:lumMod val="85000"/>
                  <a:lumOff val="15000"/>
                </a:schemeClr>
              </a:solidFill>
              <a:latin typeface="微軟正黑體" pitchFamily="34" charset="-120"/>
              <a:ea typeface="微軟正黑體" pitchFamily="34" charset="-120"/>
              <a:cs typeface="Arial" pitchFamily="34" charset="0"/>
            </a:endParaRPr>
          </a:p>
        </p:txBody>
      </p:sp>
      <p:cxnSp>
        <p:nvCxnSpPr>
          <p:cNvPr id="38" name="Straight Connector 37"/>
          <p:cNvCxnSpPr/>
          <p:nvPr/>
        </p:nvCxnSpPr>
        <p:spPr>
          <a:xfrm>
            <a:off x="5078677" y="3733800"/>
            <a:ext cx="1027455"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95985" y="3505200"/>
            <a:ext cx="2646878" cy="461665"/>
          </a:xfrm>
          <a:prstGeom prst="rect">
            <a:avLst/>
          </a:prstGeom>
          <a:noFill/>
        </p:spPr>
        <p:txBody>
          <a:bodyPr wrap="none" rtlCol="0">
            <a:spAutoFit/>
          </a:bodyPr>
          <a:lstStyle/>
          <a:p>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多媒體串流伺服器</a:t>
            </a:r>
            <a:endParaRPr lang="en-US" dirty="0">
              <a:solidFill>
                <a:schemeClr val="tx1">
                  <a:lumMod val="85000"/>
                  <a:lumOff val="15000"/>
                </a:schemeClr>
              </a:solidFill>
              <a:latin typeface="微軟正黑體" pitchFamily="34" charset="-120"/>
              <a:ea typeface="微軟正黑體" pitchFamily="34" charset="-120"/>
              <a:cs typeface="Arial" pitchFamily="34" charset="0"/>
            </a:endParaRPr>
          </a:p>
        </p:txBody>
      </p:sp>
      <p:cxnSp>
        <p:nvCxnSpPr>
          <p:cNvPr id="43" name="Straight Connector 42"/>
          <p:cNvCxnSpPr/>
          <p:nvPr/>
        </p:nvCxnSpPr>
        <p:spPr>
          <a:xfrm>
            <a:off x="4875531" y="2895600"/>
            <a:ext cx="124622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55624" y="2678668"/>
            <a:ext cx="4307718" cy="461665"/>
          </a:xfrm>
          <a:prstGeom prst="rect">
            <a:avLst/>
          </a:prstGeom>
          <a:noFill/>
        </p:spPr>
        <p:txBody>
          <a:bodyPr wrap="none" rtlCol="0">
            <a:spAutoFit/>
          </a:bodyPr>
          <a:lstStyle/>
          <a:p>
            <a:r>
              <a:rPr lang="en-US" dirty="0">
                <a:solidFill>
                  <a:schemeClr val="tx1">
                    <a:lumMod val="85000"/>
                    <a:lumOff val="15000"/>
                  </a:schemeClr>
                </a:solidFill>
                <a:latin typeface="微軟正黑體" pitchFamily="34" charset="-120"/>
                <a:ea typeface="微軟正黑體" pitchFamily="34" charset="-120"/>
                <a:cs typeface="Arial" pitchFamily="34" charset="0"/>
              </a:rPr>
              <a:t>Web 2.0 </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伺服器</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 </a:t>
            </a:r>
            <a:r>
              <a:rPr lang="en-US" dirty="0">
                <a:solidFill>
                  <a:schemeClr val="tx1">
                    <a:lumMod val="85000"/>
                    <a:lumOff val="15000"/>
                  </a:schemeClr>
                </a:solidFill>
                <a:latin typeface="微軟正黑體" pitchFamily="34" charset="-120"/>
                <a:ea typeface="微軟正黑體" pitchFamily="34" charset="-120"/>
                <a:cs typeface="Arial" pitchFamily="34" charset="0"/>
              </a:rPr>
              <a:t>/ </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Web </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瀏覽器</a:t>
            </a:r>
            <a:endParaRPr lang="en-US" dirty="0">
              <a:solidFill>
                <a:schemeClr val="tx1">
                  <a:lumMod val="85000"/>
                  <a:lumOff val="15000"/>
                </a:schemeClr>
              </a:solidFill>
              <a:latin typeface="微軟正黑體" pitchFamily="34" charset="-120"/>
              <a:ea typeface="微軟正黑體" pitchFamily="34" charset="-120"/>
              <a:cs typeface="Arial" pitchFamily="34" charset="0"/>
            </a:endParaRPr>
          </a:p>
        </p:txBody>
      </p:sp>
      <p:cxnSp>
        <p:nvCxnSpPr>
          <p:cNvPr id="48" name="Straight Connector 47"/>
          <p:cNvCxnSpPr/>
          <p:nvPr/>
        </p:nvCxnSpPr>
        <p:spPr>
          <a:xfrm>
            <a:off x="4367662" y="1981200"/>
            <a:ext cx="1724796" cy="5862"/>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95987" y="1828800"/>
            <a:ext cx="3063659" cy="461665"/>
          </a:xfrm>
          <a:prstGeom prst="rect">
            <a:avLst/>
          </a:prstGeom>
          <a:noFill/>
        </p:spPr>
        <p:txBody>
          <a:bodyPr wrap="none" rtlCol="0">
            <a:spAutoFit/>
          </a:bodyPr>
          <a:lstStyle/>
          <a:p>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虛擬</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桌面</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伺服器</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a:t>
            </a:r>
            <a:r>
              <a:rPr lang="en-US" dirty="0">
                <a:solidFill>
                  <a:schemeClr val="tx1">
                    <a:lumMod val="85000"/>
                    <a:lumOff val="15000"/>
                  </a:schemeClr>
                </a:solidFill>
                <a:latin typeface="微軟正黑體" pitchFamily="34" charset="-120"/>
                <a:ea typeface="微軟正黑體" pitchFamily="34" charset="-120"/>
                <a:cs typeface="Arial" pitchFamily="34" charset="0"/>
              </a:rPr>
              <a:t>VDI)</a:t>
            </a:r>
          </a:p>
        </p:txBody>
      </p:sp>
      <p:cxnSp>
        <p:nvCxnSpPr>
          <p:cNvPr id="51" name="Straight Connector 50"/>
          <p:cNvCxnSpPr/>
          <p:nvPr/>
        </p:nvCxnSpPr>
        <p:spPr>
          <a:xfrm>
            <a:off x="3351927" y="1365738"/>
            <a:ext cx="2754205" cy="5862"/>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38560" y="1143000"/>
            <a:ext cx="3238387" cy="461665"/>
          </a:xfrm>
          <a:prstGeom prst="rect">
            <a:avLst/>
          </a:prstGeom>
          <a:noFill/>
        </p:spPr>
        <p:txBody>
          <a:bodyPr wrap="none" rtlCol="0">
            <a:spAutoFit/>
          </a:bodyPr>
          <a:lstStyle/>
          <a:p>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高效能電腦</a:t>
            </a:r>
            <a:r>
              <a:rPr lang="zh-TW" altLang="en-US" dirty="0" smtClean="0">
                <a:solidFill>
                  <a:schemeClr val="tx1">
                    <a:lumMod val="85000"/>
                    <a:lumOff val="15000"/>
                  </a:schemeClr>
                </a:solidFill>
                <a:latin typeface="微軟正黑體" pitchFamily="34" charset="-120"/>
                <a:ea typeface="微軟正黑體" pitchFamily="34" charset="-120"/>
                <a:cs typeface="Arial" pitchFamily="34" charset="0"/>
              </a:rPr>
              <a:t>運算</a:t>
            </a:r>
            <a:r>
              <a:rPr lang="en-US" dirty="0" smtClean="0">
                <a:solidFill>
                  <a:schemeClr val="tx1">
                    <a:lumMod val="85000"/>
                    <a:lumOff val="15000"/>
                  </a:schemeClr>
                </a:solidFill>
                <a:latin typeface="微軟正黑體" pitchFamily="34" charset="-120"/>
                <a:ea typeface="微軟正黑體" pitchFamily="34" charset="-120"/>
                <a:cs typeface="Arial" pitchFamily="34" charset="0"/>
              </a:rPr>
              <a:t> </a:t>
            </a:r>
            <a:r>
              <a:rPr lang="en-US" dirty="0">
                <a:solidFill>
                  <a:schemeClr val="tx1">
                    <a:lumMod val="85000"/>
                    <a:lumOff val="15000"/>
                  </a:schemeClr>
                </a:solidFill>
                <a:latin typeface="微軟正黑體" pitchFamily="34" charset="-120"/>
                <a:ea typeface="微軟正黑體" pitchFamily="34" charset="-120"/>
                <a:cs typeface="Arial" pitchFamily="34" charset="0"/>
              </a:rPr>
              <a:t>(HPC)</a:t>
            </a:r>
          </a:p>
        </p:txBody>
      </p:sp>
    </p:spTree>
    <p:extLst>
      <p:ext uri="{BB962C8B-B14F-4D97-AF65-F5344CB8AC3E}">
        <p14:creationId xmlns="" xmlns:p14="http://schemas.microsoft.com/office/powerpoint/2010/main" val="1551742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3"/>
          <p:cNvSpPr txBox="1">
            <a:spLocks/>
          </p:cNvSpPr>
          <p:nvPr/>
        </p:nvSpPr>
        <p:spPr>
          <a:xfrm>
            <a:off x="406294" y="218964"/>
            <a:ext cx="3097318"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zh-TW" altLang="en-US" b="1" dirty="0" smtClean="0">
                <a:solidFill>
                  <a:srgbClr val="595959"/>
                </a:solidFill>
                <a:latin typeface="+mj-lt"/>
                <a:ea typeface="ＭＳ Ｐゴシック" pitchFamily="34" charset="-128"/>
                <a:cs typeface="+mj-cs"/>
                <a:sym typeface="Calibri Bold" pitchFamily="34" charset="0"/>
              </a:rPr>
              <a:t>增加虛擬化後的效能</a:t>
            </a:r>
            <a:endParaRPr kumimoji="0" lang="en-US" sz="2400" b="1" i="0" u="none" strike="noStrike" kern="1200" cap="none" spc="0" normalizeH="0" baseline="0" noProof="0" dirty="0">
              <a:ln>
                <a:noFill/>
              </a:ln>
              <a:solidFill>
                <a:srgbClr val="595959"/>
              </a:solidFill>
              <a:effectLst/>
              <a:uLnTx/>
              <a:uFillTx/>
              <a:latin typeface="+mj-lt"/>
              <a:ea typeface="ＭＳ Ｐゴシック" pitchFamily="34" charset="-128"/>
              <a:cs typeface="+mj-cs"/>
              <a:sym typeface="Calibri Bold" pitchFamily="34" charset="0"/>
            </a:endParaRPr>
          </a:p>
        </p:txBody>
      </p:sp>
      <p:pic>
        <p:nvPicPr>
          <p:cNvPr id="4" name="Picture 2" descr="C:\Users\jchan\Desktop\slide4.jpg"/>
          <p:cNvPicPr>
            <a:picLocks noChangeAspect="1" noChangeArrowheads="1"/>
          </p:cNvPicPr>
          <p:nvPr/>
        </p:nvPicPr>
        <p:blipFill>
          <a:blip r:embed="rId2" cstate="print"/>
          <a:srcRect/>
          <a:stretch>
            <a:fillRect/>
          </a:stretch>
        </p:blipFill>
        <p:spPr bwMode="auto">
          <a:xfrm>
            <a:off x="486294" y="1083060"/>
            <a:ext cx="10935324" cy="4860540"/>
          </a:xfrm>
          <a:prstGeom prst="rect">
            <a:avLst/>
          </a:prstGeom>
          <a:noFill/>
          <a:ln w="9525">
            <a:noFill/>
            <a:miter lim="800000"/>
            <a:headEnd/>
            <a:tailEnd/>
          </a:ln>
        </p:spPr>
      </p:pic>
      <p:sp>
        <p:nvSpPr>
          <p:cNvPr id="5" name="TextBox 4"/>
          <p:cNvSpPr txBox="1"/>
          <p:nvPr/>
        </p:nvSpPr>
        <p:spPr>
          <a:xfrm>
            <a:off x="10934450" y="2286001"/>
            <a:ext cx="916341" cy="276999"/>
          </a:xfrm>
          <a:prstGeom prst="rect">
            <a:avLst/>
          </a:prstGeom>
          <a:noFill/>
        </p:spPr>
        <p:txBody>
          <a:bodyPr wrap="none" rtlCol="0">
            <a:spAutoFit/>
          </a:bodyPr>
          <a:lstStyle/>
          <a:p>
            <a:r>
              <a:rPr lang="en-US" altLang="zh-TW" sz="1200" dirty="0" smtClean="0"/>
              <a:t>Throughput</a:t>
            </a:r>
            <a:endParaRPr lang="zh-TW" altLang="en-US" sz="1200" dirty="0"/>
          </a:p>
        </p:txBody>
      </p:sp>
      <p:sp>
        <p:nvSpPr>
          <p:cNvPr id="6" name="TextBox 5"/>
          <p:cNvSpPr txBox="1"/>
          <p:nvPr/>
        </p:nvSpPr>
        <p:spPr>
          <a:xfrm>
            <a:off x="9649486" y="3685402"/>
            <a:ext cx="902939" cy="276999"/>
          </a:xfrm>
          <a:prstGeom prst="rect">
            <a:avLst/>
          </a:prstGeom>
          <a:noFill/>
        </p:spPr>
        <p:txBody>
          <a:bodyPr wrap="none" rtlCol="0">
            <a:spAutoFit/>
          </a:bodyPr>
          <a:lstStyle/>
          <a:p>
            <a:r>
              <a:rPr lang="en-US" altLang="zh-TW" sz="1200" dirty="0" smtClean="0"/>
              <a:t>Transaction</a:t>
            </a:r>
            <a:endParaRPr lang="zh-TW"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2014</a:t>
            </a:r>
            <a:r>
              <a:rPr lang="zh-TW" altLang="en-US" dirty="0" smtClean="0"/>
              <a:t>年 </a:t>
            </a:r>
            <a:r>
              <a:rPr lang="en-US" altLang="zh-TW" dirty="0" smtClean="0"/>
              <a:t>OCZ</a:t>
            </a:r>
            <a:r>
              <a:rPr lang="zh-TW" altLang="en-US" dirty="0" smtClean="0"/>
              <a:t> </a:t>
            </a:r>
            <a:r>
              <a:rPr lang="en-US" altLang="zh-TW" dirty="0" smtClean="0"/>
              <a:t>SSD</a:t>
            </a:r>
            <a:r>
              <a:rPr lang="zh-TW" altLang="en-US" dirty="0" smtClean="0"/>
              <a:t> </a:t>
            </a:r>
            <a:r>
              <a:rPr lang="zh-TW" altLang="en-US" dirty="0" smtClean="0"/>
              <a:t>應用客戶</a:t>
            </a:r>
            <a:endParaRPr lang="zh-TW" altLang="en-US" dirty="0"/>
          </a:p>
        </p:txBody>
      </p:sp>
      <p:sp>
        <p:nvSpPr>
          <p:cNvPr id="3" name="內容版面配置區 2"/>
          <p:cNvSpPr>
            <a:spLocks noGrp="1"/>
          </p:cNvSpPr>
          <p:nvPr>
            <p:ph idx="1"/>
          </p:nvPr>
        </p:nvSpPr>
        <p:spPr/>
        <p:txBody>
          <a:bodyPr/>
          <a:lstStyle/>
          <a:p>
            <a:r>
              <a:rPr lang="zh-TW" altLang="en-US" dirty="0" smtClean="0"/>
              <a:t>大車隊</a:t>
            </a:r>
            <a:r>
              <a:rPr lang="zh-TW" altLang="en-US" dirty="0" smtClean="0"/>
              <a:t>：</a:t>
            </a:r>
            <a:r>
              <a:rPr lang="zh-TW" altLang="en-US" dirty="0" smtClean="0"/>
              <a:t>使用</a:t>
            </a:r>
            <a:r>
              <a:rPr lang="en-US" altLang="zh-TW" dirty="0" smtClean="0"/>
              <a:t>PCI-e SSD</a:t>
            </a:r>
            <a:r>
              <a:rPr lang="zh-TW" altLang="en-US" dirty="0" smtClean="0"/>
              <a:t>將全台計程車</a:t>
            </a:r>
            <a:r>
              <a:rPr lang="en-US" altLang="zh-TW" dirty="0" smtClean="0"/>
              <a:t>24HRs</a:t>
            </a:r>
            <a:r>
              <a:rPr lang="zh-TW" altLang="en-US" dirty="0" smtClean="0"/>
              <a:t>資料充分收集</a:t>
            </a:r>
            <a:endParaRPr lang="en-US" altLang="zh-TW" dirty="0" smtClean="0"/>
          </a:p>
          <a:p>
            <a:r>
              <a:rPr lang="en-US" altLang="zh-TW" dirty="0" smtClean="0"/>
              <a:t>R</a:t>
            </a:r>
            <a:r>
              <a:rPr lang="zh-TW" altLang="en-US" dirty="0" smtClean="0"/>
              <a:t>拍賣：</a:t>
            </a:r>
            <a:r>
              <a:rPr lang="en-US" altLang="zh-TW" dirty="0" smtClean="0"/>
              <a:t>PCI-e SSD</a:t>
            </a:r>
            <a:r>
              <a:rPr lang="zh-TW" altLang="en-US" dirty="0" smtClean="0"/>
              <a:t>應用於百台搜尋伺服器中加速讀取資料庫效能</a:t>
            </a:r>
            <a:endParaRPr lang="en-US" altLang="zh-TW" dirty="0" smtClean="0"/>
          </a:p>
          <a:p>
            <a:r>
              <a:rPr lang="zh-TW" altLang="en-US" dirty="0" smtClean="0"/>
              <a:t>虎尾大學：</a:t>
            </a:r>
            <a:r>
              <a:rPr lang="zh-TW" altLang="en-US" dirty="0" smtClean="0"/>
              <a:t>導入</a:t>
            </a:r>
            <a:r>
              <a:rPr lang="en-US" altLang="zh-TW" dirty="0" smtClean="0"/>
              <a:t>PCI-e SSD </a:t>
            </a:r>
            <a:r>
              <a:rPr lang="zh-TW" altLang="en-US" dirty="0" smtClean="0"/>
              <a:t>將異質資料庫有效整合提高</a:t>
            </a:r>
            <a:r>
              <a:rPr lang="en-US" altLang="zh-TW" dirty="0" smtClean="0"/>
              <a:t>10</a:t>
            </a:r>
            <a:r>
              <a:rPr lang="zh-TW" altLang="en-US" dirty="0" smtClean="0"/>
              <a:t>倍效能</a:t>
            </a:r>
            <a:endParaRPr lang="en-US" altLang="zh-TW" dirty="0" smtClean="0"/>
          </a:p>
          <a:p>
            <a:r>
              <a:rPr lang="zh-TW" altLang="en-US" dirty="0" smtClean="0"/>
              <a:t>中國</a:t>
            </a:r>
            <a:r>
              <a:rPr lang="zh-TW" altLang="en-US" dirty="0" smtClean="0"/>
              <a:t>信託：利用</a:t>
            </a:r>
            <a:r>
              <a:rPr lang="en-US" altLang="zh-TW" dirty="0" smtClean="0"/>
              <a:t>PCI-e SSD </a:t>
            </a:r>
            <a:r>
              <a:rPr lang="zh-TW" altLang="en-US" dirty="0" smtClean="0"/>
              <a:t>將</a:t>
            </a:r>
            <a:r>
              <a:rPr lang="en-US" altLang="zh-TW" dirty="0" smtClean="0"/>
              <a:t>SAP</a:t>
            </a:r>
            <a:r>
              <a:rPr lang="zh-TW" altLang="en-US" dirty="0" smtClean="0"/>
              <a:t>資料庫轉移至</a:t>
            </a:r>
            <a:r>
              <a:rPr lang="en-US" altLang="zh-TW" dirty="0" smtClean="0"/>
              <a:t>MS-SQL</a:t>
            </a:r>
          </a:p>
          <a:p>
            <a:r>
              <a:rPr lang="zh-TW" altLang="en-US" dirty="0" smtClean="0"/>
              <a:t>核能</a:t>
            </a:r>
            <a:r>
              <a:rPr lang="zh-TW" altLang="en-US" dirty="0" smtClean="0"/>
              <a:t>研究所：使用</a:t>
            </a:r>
            <a:r>
              <a:rPr lang="en-US" altLang="zh-TW" dirty="0" smtClean="0"/>
              <a:t>PCI-e SSD </a:t>
            </a:r>
            <a:r>
              <a:rPr lang="zh-TW" altLang="en-US" dirty="0" smtClean="0"/>
              <a:t>加速 </a:t>
            </a:r>
            <a:r>
              <a:rPr lang="en-US" altLang="zh-TW" dirty="0" err="1" smtClean="0"/>
              <a:t>Ansys</a:t>
            </a:r>
            <a:r>
              <a:rPr lang="en-US" altLang="zh-TW" dirty="0" smtClean="0"/>
              <a:t> High performance computing</a:t>
            </a:r>
          </a:p>
          <a:p>
            <a:r>
              <a:rPr lang="zh-TW" altLang="en-US" dirty="0" smtClean="0"/>
              <a:t>樹德科技</a:t>
            </a:r>
            <a:r>
              <a:rPr lang="zh-TW" altLang="en-US" dirty="0" smtClean="0"/>
              <a:t>大學：利用</a:t>
            </a:r>
            <a:r>
              <a:rPr lang="en-US" altLang="zh-TW" dirty="0" smtClean="0"/>
              <a:t>PCI-e SSD </a:t>
            </a:r>
            <a:r>
              <a:rPr lang="zh-TW" altLang="en-US" dirty="0" smtClean="0"/>
              <a:t>加速校務系統</a:t>
            </a:r>
            <a:r>
              <a:rPr lang="zh-TW" altLang="en-US" dirty="0" smtClean="0"/>
              <a:t>查詢快取</a:t>
            </a:r>
            <a:endParaRPr lang="en-US" altLang="zh-TW" dirty="0" smtClean="0"/>
          </a:p>
        </p:txBody>
      </p:sp>
      <p:sp>
        <p:nvSpPr>
          <p:cNvPr id="4" name="頁尾版面配置區 3"/>
          <p:cNvSpPr>
            <a:spLocks noGrp="1"/>
          </p:cNvSpPr>
          <p:nvPr>
            <p:ph type="ftr" sz="quarter" idx="11"/>
          </p:nvPr>
        </p:nvSpPr>
        <p:spPr/>
        <p:txBody>
          <a:bodyPr/>
          <a:lstStyle/>
          <a:p>
            <a:r>
              <a:rPr lang="en-US" smtClean="0"/>
              <a:t>OCZ Company Overview Q3 2014     |</a:t>
            </a:r>
            <a:endParaRPr lang="en-US" dirty="0"/>
          </a:p>
        </p:txBody>
      </p:sp>
      <p:sp>
        <p:nvSpPr>
          <p:cNvPr id="5" name="投影片編號版面配置區 4"/>
          <p:cNvSpPr>
            <a:spLocks noGrp="1"/>
          </p:cNvSpPr>
          <p:nvPr>
            <p:ph type="sldNum" sz="quarter" idx="12"/>
          </p:nvPr>
        </p:nvSpPr>
        <p:spPr/>
        <p:txBody>
          <a:bodyPr/>
          <a:lstStyle/>
          <a:p>
            <a:fld id="{AA399474-9334-4576-8EE8-0F019DC65EA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luken.OCZ\Dropbox\Communications Plan\play dirty\slideshare\shutterstock_169547129.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347"/>
          <a:stretch/>
        </p:blipFill>
        <p:spPr bwMode="auto">
          <a:xfrm>
            <a:off x="0" y="0"/>
            <a:ext cx="12188825"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jluken.OCZ\Dropbox\Power Point Art\OCZ Logos\ocz_logo_new_fullname_white_clear_b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147" y="6564476"/>
            <a:ext cx="1464397" cy="19668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p:nvSpPr>
        <p:spPr>
          <a:xfrm>
            <a:off x="5027612" y="3886200"/>
            <a:ext cx="7543800"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TW" altLang="en-US" sz="5400" b="1" cap="none" spc="150" dirty="0" smtClean="0">
                <a:ln w="11430"/>
                <a:solidFill>
                  <a:srgbClr val="F8F8F8"/>
                </a:solidFill>
                <a:effectLst>
                  <a:outerShdw blurRad="25400" algn="tl" rotWithShape="0">
                    <a:srgbClr val="000000">
                      <a:alpha val="43000"/>
                    </a:srgbClr>
                  </a:outerShdw>
                </a:effectLst>
              </a:rPr>
              <a:t>加速</a:t>
            </a:r>
            <a:r>
              <a:rPr lang="en-US" altLang="zh-TW" sz="5400" b="1" cap="none" spc="150" dirty="0" smtClean="0">
                <a:ln w="11430"/>
                <a:solidFill>
                  <a:srgbClr val="F8F8F8"/>
                </a:solidFill>
                <a:effectLst>
                  <a:outerShdw blurRad="25400" algn="tl" rotWithShape="0">
                    <a:srgbClr val="000000">
                      <a:alpha val="43000"/>
                    </a:srgbClr>
                  </a:outerShdw>
                </a:effectLst>
              </a:rPr>
              <a:t>I/O</a:t>
            </a:r>
          </a:p>
          <a:p>
            <a:pPr algn="ctr"/>
            <a:r>
              <a:rPr lang="zh-TW" altLang="en-US" sz="5400" b="1" cap="none" spc="150" dirty="0" smtClean="0">
                <a:ln w="11430"/>
                <a:solidFill>
                  <a:srgbClr val="F8F8F8"/>
                </a:solidFill>
                <a:effectLst>
                  <a:outerShdw blurRad="25400" algn="tl" rotWithShape="0">
                    <a:srgbClr val="000000">
                      <a:alpha val="43000"/>
                    </a:srgbClr>
                  </a:outerShdw>
                </a:effectLst>
              </a:rPr>
              <a:t>不須改變現有</a:t>
            </a:r>
            <a:r>
              <a:rPr lang="en-US" altLang="zh-TW" sz="5400" b="1" cap="none" spc="150" dirty="0" smtClean="0">
                <a:ln w="11430"/>
                <a:solidFill>
                  <a:srgbClr val="F8F8F8"/>
                </a:solidFill>
                <a:effectLst>
                  <a:outerShdw blurRad="25400" algn="tl" rotWithShape="0">
                    <a:srgbClr val="000000">
                      <a:alpha val="43000"/>
                    </a:srgbClr>
                  </a:outerShdw>
                </a:effectLst>
              </a:rPr>
              <a:t>IT</a:t>
            </a:r>
            <a:r>
              <a:rPr lang="zh-TW" altLang="en-US" sz="5400" b="1" cap="none" spc="150" dirty="0" smtClean="0">
                <a:ln w="11430"/>
                <a:solidFill>
                  <a:srgbClr val="F8F8F8"/>
                </a:solidFill>
                <a:effectLst>
                  <a:outerShdw blurRad="25400" algn="tl" rotWithShape="0">
                    <a:srgbClr val="000000">
                      <a:alpha val="43000"/>
                    </a:srgbClr>
                  </a:outerShdw>
                </a:effectLst>
              </a:rPr>
              <a:t>架構</a:t>
            </a:r>
            <a:endParaRPr lang="zh-TW" altLang="en-US"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240467559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5381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3212" y="838200"/>
            <a:ext cx="11353800" cy="5638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p>
            <a:r>
              <a:rPr lang="en-US" dirty="0" smtClean="0"/>
              <a:t>OCZ Company Overview Q3 2014     |</a:t>
            </a:r>
            <a:endParaRPr lang="en-US" dirty="0"/>
          </a:p>
        </p:txBody>
      </p:sp>
      <p:sp>
        <p:nvSpPr>
          <p:cNvPr id="5" name="Slide Number Placeholder 4"/>
          <p:cNvSpPr>
            <a:spLocks noGrp="1"/>
          </p:cNvSpPr>
          <p:nvPr>
            <p:ph type="sldNum" sz="quarter" idx="12"/>
          </p:nvPr>
        </p:nvSpPr>
        <p:spPr/>
        <p:txBody>
          <a:bodyPr/>
          <a:lstStyle/>
          <a:p>
            <a:fld id="{AA399474-9334-4576-8EE8-0F019DC65EA2}" type="slidenum">
              <a:rPr lang="en-US" smtClean="0"/>
              <a:pPr/>
              <a:t>2</a:t>
            </a:fld>
            <a:endParaRPr lang="en-US" dirty="0"/>
          </a:p>
        </p:txBody>
      </p:sp>
      <p:pic>
        <p:nvPicPr>
          <p:cNvPr id="17" name="Content Placeholder 1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5612" y="1226820"/>
            <a:ext cx="11430000" cy="5097780"/>
          </a:xfrm>
        </p:spPr>
      </p:pic>
      <p:sp>
        <p:nvSpPr>
          <p:cNvPr id="9" name="TextBox 8"/>
          <p:cNvSpPr txBox="1"/>
          <p:nvPr/>
        </p:nvSpPr>
        <p:spPr>
          <a:xfrm>
            <a:off x="10554340" y="6093768"/>
            <a:ext cx="721672" cy="230832"/>
          </a:xfrm>
          <a:prstGeom prst="rect">
            <a:avLst/>
          </a:prstGeom>
          <a:noFill/>
        </p:spPr>
        <p:txBody>
          <a:bodyPr wrap="none" rtlCol="0">
            <a:spAutoFit/>
          </a:bodyPr>
          <a:lstStyle/>
          <a:p>
            <a:r>
              <a:rPr lang="en-US" sz="900" dirty="0" smtClean="0">
                <a:solidFill>
                  <a:schemeClr val="bg1">
                    <a:lumMod val="75000"/>
                  </a:schemeClr>
                </a:solidFill>
              </a:rPr>
              <a:t>Source: </a:t>
            </a:r>
            <a:r>
              <a:rPr lang="en-US" sz="900" b="1" dirty="0" smtClean="0">
                <a:solidFill>
                  <a:schemeClr val="bg1">
                    <a:lumMod val="75000"/>
                  </a:schemeClr>
                </a:solidFill>
              </a:rPr>
              <a:t>IDC</a:t>
            </a:r>
            <a:endParaRPr lang="en-US" sz="900" b="1" dirty="0">
              <a:solidFill>
                <a:schemeClr val="bg1">
                  <a:lumMod val="75000"/>
                </a:schemeClr>
              </a:solidFill>
            </a:endParaRPr>
          </a:p>
        </p:txBody>
      </p:sp>
      <p:sp>
        <p:nvSpPr>
          <p:cNvPr id="2" name="Title 1"/>
          <p:cNvSpPr>
            <a:spLocks noGrp="1"/>
          </p:cNvSpPr>
          <p:nvPr>
            <p:ph type="title"/>
          </p:nvPr>
        </p:nvSpPr>
        <p:spPr>
          <a:xfrm>
            <a:off x="455613" y="90055"/>
            <a:ext cx="7543800" cy="1738745"/>
          </a:xfrm>
        </p:spPr>
        <p:txBody>
          <a:bodyPr>
            <a:normAutofit/>
          </a:bodyPr>
          <a:lstStyle/>
          <a:p>
            <a:pPr algn="ctr"/>
            <a:r>
              <a:rPr lang="zh-TW" altLang="en-US" sz="4400" b="1" dirty="0" smtClean="0">
                <a:solidFill>
                  <a:schemeClr val="accent2"/>
                </a:solidFill>
                <a:latin typeface="Adobe 黑体 Std R" pitchFamily="34" charset="-128"/>
                <a:ea typeface="Adobe 黑体 Std R" pitchFamily="34" charset="-128"/>
              </a:rPr>
              <a:t>大數據資料庫</a:t>
            </a:r>
            <a:r>
              <a:rPr lang="en-US" sz="4400" b="1" dirty="0" smtClean="0">
                <a:solidFill>
                  <a:schemeClr val="accent3"/>
                </a:solidFill>
                <a:latin typeface="Adobe 黑体 Std R" pitchFamily="34" charset="-128"/>
                <a:ea typeface="Adobe 黑体 Std R" pitchFamily="34" charset="-128"/>
              </a:rPr>
              <a:t> </a:t>
            </a:r>
            <a:r>
              <a:rPr lang="zh-TW" altLang="en-US" sz="4400" b="1" dirty="0" smtClean="0">
                <a:solidFill>
                  <a:schemeClr val="accent3"/>
                </a:solidFill>
                <a:latin typeface="Adobe 黑体 Std R" pitchFamily="34" charset="-128"/>
                <a:ea typeface="Adobe 黑体 Std R" pitchFamily="34" charset="-128"/>
              </a:rPr>
              <a:t>的成長幅度遠遠超過</a:t>
            </a:r>
            <a:r>
              <a:rPr lang="zh-TW" altLang="en-US" sz="4400" b="1" dirty="0" smtClean="0">
                <a:solidFill>
                  <a:srgbClr val="002060"/>
                </a:solidFill>
                <a:latin typeface="Adobe 黑体 Std R" pitchFamily="34" charset="-128"/>
                <a:ea typeface="Adobe 黑体 Std R" pitchFamily="34" charset="-128"/>
              </a:rPr>
              <a:t>儲存容量</a:t>
            </a:r>
            <a:r>
              <a:rPr lang="zh-TW" altLang="en-US" sz="4400" b="1" dirty="0" smtClean="0">
                <a:solidFill>
                  <a:schemeClr val="accent3"/>
                </a:solidFill>
                <a:latin typeface="Adobe 黑体 Std R" pitchFamily="34" charset="-128"/>
                <a:ea typeface="Adobe 黑体 Std R" pitchFamily="34" charset="-128"/>
              </a:rPr>
              <a:t>的成長幅度</a:t>
            </a:r>
            <a:endParaRPr lang="en-US" sz="4400" b="1" dirty="0">
              <a:solidFill>
                <a:schemeClr val="accent1"/>
              </a:solidFill>
              <a:latin typeface="Adobe 黑体 Std R" pitchFamily="34" charset="-128"/>
              <a:ea typeface="Adobe 黑体 Std R" pitchFamily="34" charset="-128"/>
            </a:endParaRPr>
          </a:p>
        </p:txBody>
      </p:sp>
      <p:sp>
        <p:nvSpPr>
          <p:cNvPr id="15" name="Rectangle 14"/>
          <p:cNvSpPr/>
          <p:nvPr/>
        </p:nvSpPr>
        <p:spPr>
          <a:xfrm>
            <a:off x="608012" y="1786116"/>
            <a:ext cx="7391400" cy="1538883"/>
          </a:xfrm>
          <a:prstGeom prst="rect">
            <a:avLst/>
          </a:prstGeom>
        </p:spPr>
        <p:txBody>
          <a:bodyPr wrap="square">
            <a:spAutoFit/>
          </a:bodyPr>
          <a:lstStyle/>
          <a:p>
            <a:r>
              <a:rPr lang="zh-TW" altLang="en-US" sz="2800" spc="-150" dirty="0" smtClean="0">
                <a:solidFill>
                  <a:schemeClr val="accent3"/>
                </a:solidFill>
                <a:latin typeface="Adobe 黑体 Std R" pitchFamily="34" charset="-128"/>
                <a:ea typeface="Adobe 黑体 Std R" pitchFamily="34" charset="-128"/>
              </a:rPr>
              <a:t>全球目前的資料庫有</a:t>
            </a:r>
            <a:r>
              <a:rPr lang="en-US" altLang="zh-TW" sz="6600" b="1" spc="-150" dirty="0" smtClean="0">
                <a:solidFill>
                  <a:schemeClr val="accent2"/>
                </a:solidFill>
                <a:latin typeface="Adobe 黑体 Std R" pitchFamily="34" charset="-128"/>
                <a:ea typeface="Adobe 黑体 Std R" pitchFamily="34" charset="-128"/>
              </a:rPr>
              <a:t>90%</a:t>
            </a:r>
            <a:r>
              <a:rPr lang="en-US" sz="6600" b="1" spc="-150" dirty="0" smtClean="0">
                <a:solidFill>
                  <a:schemeClr val="accent3"/>
                </a:solidFill>
                <a:latin typeface="Adobe 黑体 Std R" pitchFamily="34" charset="-128"/>
                <a:ea typeface="Adobe 黑体 Std R" pitchFamily="34" charset="-128"/>
              </a:rPr>
              <a:t> </a:t>
            </a:r>
            <a:r>
              <a:rPr lang="zh-TW" altLang="en-US" sz="2800" b="1" spc="-150" dirty="0" smtClean="0">
                <a:solidFill>
                  <a:schemeClr val="accent3"/>
                </a:solidFill>
                <a:latin typeface="Adobe 黑体 Std R" pitchFamily="34" charset="-128"/>
                <a:ea typeface="Adobe 黑体 Std R" pitchFamily="34" charset="-128"/>
              </a:rPr>
              <a:t>資料</a:t>
            </a:r>
            <a:endParaRPr lang="en-US" sz="2800" b="1" spc="-150" dirty="0" smtClean="0">
              <a:solidFill>
                <a:schemeClr val="accent3"/>
              </a:solidFill>
              <a:latin typeface="Adobe 黑体 Std R" pitchFamily="34" charset="-128"/>
              <a:ea typeface="Adobe 黑体 Std R" pitchFamily="34" charset="-128"/>
            </a:endParaRPr>
          </a:p>
          <a:p>
            <a:r>
              <a:rPr lang="en-US" sz="2800" spc="-150" dirty="0" smtClean="0">
                <a:solidFill>
                  <a:schemeClr val="accent3"/>
                </a:solidFill>
                <a:latin typeface="Adobe 黑体 Std R" pitchFamily="34" charset="-128"/>
                <a:ea typeface="Adobe 黑体 Std R" pitchFamily="34" charset="-128"/>
              </a:rPr>
              <a:t>                               </a:t>
            </a:r>
            <a:r>
              <a:rPr lang="zh-TW" altLang="en-US" sz="2800" spc="-150" dirty="0" smtClean="0">
                <a:solidFill>
                  <a:schemeClr val="accent3"/>
                </a:solidFill>
                <a:latin typeface="Adobe 黑体 Std R" pitchFamily="34" charset="-128"/>
                <a:ea typeface="Adobe 黑体 Std R" pitchFamily="34" charset="-128"/>
              </a:rPr>
              <a:t>是</a:t>
            </a:r>
            <a:r>
              <a:rPr lang="zh-TW" altLang="en-US" sz="2800" spc="-150" dirty="0" smtClean="0">
                <a:solidFill>
                  <a:schemeClr val="accent3"/>
                </a:solidFill>
                <a:latin typeface="Adobe 黑体 Std R" pitchFamily="34" charset="-128"/>
                <a:ea typeface="Adobe 黑体 Std R" pitchFamily="34" charset="-128"/>
              </a:rPr>
              <a:t>最近</a:t>
            </a:r>
            <a:r>
              <a:rPr lang="en-US" altLang="zh-TW" sz="2800" spc="-150" dirty="0" smtClean="0">
                <a:solidFill>
                  <a:srgbClr val="002060"/>
                </a:solidFill>
                <a:latin typeface="Adobe 黑体 Std R" pitchFamily="34" charset="-128"/>
                <a:ea typeface="Adobe 黑体 Std R" pitchFamily="34" charset="-128"/>
              </a:rPr>
              <a:t>2</a:t>
            </a:r>
            <a:r>
              <a:rPr lang="zh-TW" altLang="en-US" sz="2800" spc="-150" dirty="0" smtClean="0">
                <a:solidFill>
                  <a:schemeClr val="accent3"/>
                </a:solidFill>
                <a:latin typeface="Adobe 黑体 Std R" pitchFamily="34" charset="-128"/>
                <a:ea typeface="Adobe 黑体 Std R" pitchFamily="34" charset="-128"/>
              </a:rPr>
              <a:t>年內才產生出來的</a:t>
            </a:r>
            <a:endParaRPr lang="en-US" sz="2800" spc="-150" dirty="0">
              <a:solidFill>
                <a:schemeClr val="accent3"/>
              </a:solidFill>
              <a:latin typeface="Adobe 黑体 Std R" pitchFamily="34" charset="-128"/>
              <a:ea typeface="Adobe 黑体 Std R" pitchFamily="34" charset="-128"/>
            </a:endParaRPr>
          </a:p>
        </p:txBody>
      </p:sp>
      <p:grpSp>
        <p:nvGrpSpPr>
          <p:cNvPr id="6" name="Group 5"/>
          <p:cNvGrpSpPr/>
          <p:nvPr/>
        </p:nvGrpSpPr>
        <p:grpSpPr>
          <a:xfrm>
            <a:off x="8532812" y="838200"/>
            <a:ext cx="2796990" cy="5717232"/>
            <a:chOff x="8532812" y="838200"/>
            <a:chExt cx="2796990" cy="5717232"/>
          </a:xfrm>
        </p:grpSpPr>
        <p:sp>
          <p:nvSpPr>
            <p:cNvPr id="21" name="TextBox 20"/>
            <p:cNvSpPr txBox="1"/>
            <p:nvPr/>
          </p:nvSpPr>
          <p:spPr>
            <a:xfrm>
              <a:off x="9904412" y="6324600"/>
              <a:ext cx="1425390" cy="230832"/>
            </a:xfrm>
            <a:prstGeom prst="rect">
              <a:avLst/>
            </a:prstGeom>
            <a:noFill/>
          </p:spPr>
          <p:txBody>
            <a:bodyPr wrap="none" rtlCol="0">
              <a:spAutoFit/>
            </a:bodyPr>
            <a:lstStyle/>
            <a:p>
              <a:pPr algn="ctr"/>
              <a:r>
                <a:rPr lang="en-US" sz="900" dirty="0" smtClean="0">
                  <a:solidFill>
                    <a:schemeClr val="accent3">
                      <a:lumMod val="40000"/>
                      <a:lumOff val="60000"/>
                    </a:schemeClr>
                  </a:solidFill>
                </a:rPr>
                <a:t>Zettabyte = 1x10^21 Bytes</a:t>
              </a:r>
              <a:endParaRPr lang="en-US" sz="900" dirty="0">
                <a:solidFill>
                  <a:schemeClr val="accent3">
                    <a:lumMod val="40000"/>
                    <a:lumOff val="60000"/>
                  </a:schemeClr>
                </a:solidFill>
              </a:endParaRPr>
            </a:p>
          </p:txBody>
        </p:sp>
        <p:pic>
          <p:nvPicPr>
            <p:cNvPr id="5122" name="Picture 2" descr="C:\Users\jluken.OCZ\Dropbox\Power Point Art\Sept 2014 Corp Pres\digital_universe.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8567433" y="1447800"/>
              <a:ext cx="2221240" cy="2229883"/>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8560438" y="838200"/>
              <a:ext cx="2235227" cy="584775"/>
            </a:xfrm>
            <a:prstGeom prst="rect">
              <a:avLst/>
            </a:prstGeom>
            <a:noFill/>
          </p:spPr>
          <p:txBody>
            <a:bodyPr wrap="none" rtlCol="0">
              <a:spAutoFit/>
            </a:bodyPr>
            <a:lstStyle/>
            <a:p>
              <a:pPr lvl="0" algn="ctr"/>
              <a:r>
                <a:rPr lang="en-US" sz="1600" spc="-80" dirty="0" smtClean="0">
                  <a:solidFill>
                    <a:schemeClr val="accent3"/>
                  </a:solidFill>
                  <a:latin typeface="Adobe 黑体 Std R" pitchFamily="34" charset="-128"/>
                  <a:ea typeface="Adobe 黑体 Std R" pitchFamily="34" charset="-128"/>
                </a:rPr>
                <a:t>IDC</a:t>
              </a:r>
              <a:r>
                <a:rPr lang="zh-TW" altLang="en-US" sz="1600" spc="-80" dirty="0" smtClean="0">
                  <a:solidFill>
                    <a:schemeClr val="accent3"/>
                  </a:solidFill>
                  <a:latin typeface="Adobe 黑体 Std R" pitchFamily="34" charset="-128"/>
                  <a:ea typeface="Adobe 黑体 Std R" pitchFamily="34" charset="-128"/>
                </a:rPr>
                <a:t>調查機構預估大數據</a:t>
              </a:r>
              <a:endParaRPr lang="en-US" altLang="zh-TW" sz="1600" spc="-80" dirty="0" smtClean="0">
                <a:solidFill>
                  <a:schemeClr val="accent3"/>
                </a:solidFill>
                <a:latin typeface="Adobe 黑体 Std R" pitchFamily="34" charset="-128"/>
                <a:ea typeface="Adobe 黑体 Std R" pitchFamily="34" charset="-128"/>
              </a:endParaRPr>
            </a:p>
            <a:p>
              <a:pPr lvl="0" algn="ctr"/>
              <a:r>
                <a:rPr lang="zh-TW" altLang="en-US" sz="1600" spc="-80" dirty="0" smtClean="0">
                  <a:solidFill>
                    <a:schemeClr val="accent3"/>
                  </a:solidFill>
                  <a:latin typeface="Adobe 黑体 Std R" pitchFamily="34" charset="-128"/>
                  <a:ea typeface="Adobe 黑体 Std R" pitchFamily="34" charset="-128"/>
                </a:rPr>
                <a:t>資料庫成長的幅度為</a:t>
              </a:r>
              <a:r>
                <a:rPr lang="en-US" altLang="zh-TW" sz="1600" spc="-80" dirty="0" smtClean="0">
                  <a:solidFill>
                    <a:schemeClr val="accent3"/>
                  </a:solidFill>
                  <a:latin typeface="Adobe 黑体 Std R" pitchFamily="34" charset="-128"/>
                  <a:ea typeface="Adobe 黑体 Std R" pitchFamily="34" charset="-128"/>
                </a:rPr>
                <a:t>:</a:t>
              </a:r>
              <a:endParaRPr lang="en-US" sz="1600" spc="-80" dirty="0">
                <a:solidFill>
                  <a:schemeClr val="accent3"/>
                </a:solidFill>
                <a:latin typeface="Adobe 黑体 Std R" pitchFamily="34" charset="-128"/>
                <a:ea typeface="Adobe 黑体 Std R" pitchFamily="34" charset="-128"/>
              </a:endParaRPr>
            </a:p>
          </p:txBody>
        </p:sp>
        <p:sp>
          <p:nvSpPr>
            <p:cNvPr id="19" name="Oval 18"/>
            <p:cNvSpPr/>
            <p:nvPr/>
          </p:nvSpPr>
          <p:spPr>
            <a:xfrm>
              <a:off x="8532812" y="1422975"/>
              <a:ext cx="2286000" cy="2286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spc="-80" dirty="0" smtClean="0"/>
            </a:p>
          </p:txBody>
        </p:sp>
        <p:sp>
          <p:nvSpPr>
            <p:cNvPr id="20" name="TextBox 19"/>
            <p:cNvSpPr txBox="1"/>
            <p:nvPr/>
          </p:nvSpPr>
          <p:spPr>
            <a:xfrm>
              <a:off x="8685742" y="1676400"/>
              <a:ext cx="1980670" cy="1323439"/>
            </a:xfrm>
            <a:prstGeom prst="rect">
              <a:avLst/>
            </a:prstGeom>
            <a:noFill/>
          </p:spPr>
          <p:txBody>
            <a:bodyPr wrap="none" rtlCol="0">
              <a:spAutoFit/>
            </a:bodyPr>
            <a:lstStyle/>
            <a:p>
              <a:pPr lvl="0" algn="ctr"/>
              <a:r>
                <a:rPr lang="en-US" sz="8000" b="1" spc="-80" dirty="0" smtClean="0">
                  <a:solidFill>
                    <a:schemeClr val="bg1"/>
                  </a:solidFill>
                  <a:effectLst>
                    <a:outerShdw blurRad="38100" dist="38100" dir="2700000" algn="tl">
                      <a:srgbClr val="000000">
                        <a:alpha val="43137"/>
                      </a:srgbClr>
                    </a:outerShdw>
                  </a:effectLst>
                </a:rPr>
                <a:t>16</a:t>
              </a:r>
              <a:r>
                <a:rPr lang="en-US" sz="6000" b="1" spc="-80" dirty="0" smtClean="0">
                  <a:solidFill>
                    <a:schemeClr val="bg1"/>
                  </a:solidFill>
                  <a:effectLst>
                    <a:outerShdw blurRad="38100" dist="38100" dir="2700000" algn="tl">
                      <a:srgbClr val="000000">
                        <a:alpha val="43137"/>
                      </a:srgbClr>
                    </a:outerShdw>
                  </a:effectLst>
                </a:rPr>
                <a:t>ZB</a:t>
              </a:r>
              <a:endParaRPr lang="en-US" sz="6000" b="1" spc="-80"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9016939" y="2667000"/>
              <a:ext cx="1431802" cy="584775"/>
            </a:xfrm>
            <a:prstGeom prst="rect">
              <a:avLst/>
            </a:prstGeom>
            <a:noFill/>
          </p:spPr>
          <p:txBody>
            <a:bodyPr wrap="none" rtlCol="0">
              <a:spAutoFit/>
            </a:bodyPr>
            <a:lstStyle/>
            <a:p>
              <a:r>
                <a:rPr lang="en-US" sz="3200" b="1" dirty="0">
                  <a:solidFill>
                    <a:schemeClr val="bg1"/>
                  </a:solidFill>
                  <a:effectLst>
                    <a:outerShdw blurRad="38100" dist="38100" dir="2700000" algn="tl">
                      <a:srgbClr val="000000">
                        <a:alpha val="43137"/>
                      </a:srgbClr>
                    </a:outerShdw>
                  </a:effectLst>
                </a:rPr>
                <a:t>i</a:t>
              </a:r>
              <a:r>
                <a:rPr lang="en-US" sz="3200" b="1" dirty="0" smtClean="0">
                  <a:solidFill>
                    <a:schemeClr val="bg1"/>
                  </a:solidFill>
                  <a:effectLst>
                    <a:outerShdw blurRad="38100" dist="38100" dir="2700000" algn="tl">
                      <a:srgbClr val="000000">
                        <a:alpha val="43137"/>
                      </a:srgbClr>
                    </a:outerShdw>
                  </a:effectLst>
                </a:rPr>
                <a:t>n 2017</a:t>
              </a:r>
              <a:endParaRPr lang="en-US" sz="32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 xmlns:p14="http://schemas.microsoft.com/office/powerpoint/2010/main" val="6938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接下來的</a:t>
            </a:r>
            <a:r>
              <a:rPr lang="en-US" altLang="zh-TW" dirty="0" smtClean="0"/>
              <a:t>1~2</a:t>
            </a:r>
            <a:r>
              <a:rPr lang="zh-TW" altLang="en-US" dirty="0" smtClean="0"/>
              <a:t>年內企業資料量將擴增</a:t>
            </a:r>
            <a:r>
              <a:rPr lang="en-US" altLang="zh-TW" dirty="0" smtClean="0"/>
              <a:t>2</a:t>
            </a:r>
            <a:r>
              <a:rPr lang="zh-TW" altLang="en-US" dirty="0" smtClean="0"/>
              <a:t>倍</a:t>
            </a:r>
            <a:endParaRPr lang="en-US" dirty="0"/>
          </a:p>
        </p:txBody>
      </p:sp>
      <p:sp>
        <p:nvSpPr>
          <p:cNvPr id="3" name="Content Placeholder 2"/>
          <p:cNvSpPr>
            <a:spLocks noGrp="1"/>
          </p:cNvSpPr>
          <p:nvPr>
            <p:ph idx="1"/>
          </p:nvPr>
        </p:nvSpPr>
        <p:spPr>
          <a:xfrm>
            <a:off x="455612" y="1066800"/>
            <a:ext cx="3243737" cy="2895600"/>
          </a:xfrm>
        </p:spPr>
        <p:txBody>
          <a:bodyPr>
            <a:normAutofit fontScale="85000" lnSpcReduction="20000"/>
          </a:bodyPr>
          <a:lstStyle/>
          <a:p>
            <a:r>
              <a:rPr lang="zh-TW" altLang="en-US" dirty="0" smtClean="0"/>
              <a:t>近年高速網路中發生了甚麼事</a:t>
            </a:r>
            <a:r>
              <a:rPr lang="en-US" dirty="0" smtClean="0"/>
              <a:t>?</a:t>
            </a:r>
            <a:endParaRPr lang="en-US" dirty="0" smtClean="0"/>
          </a:p>
          <a:p>
            <a:endParaRPr lang="en-US" dirty="0" smtClean="0"/>
          </a:p>
          <a:p>
            <a:r>
              <a:rPr lang="zh-TW" altLang="en-US" dirty="0" smtClean="0"/>
              <a:t>普羅</a:t>
            </a:r>
            <a:r>
              <a:rPr lang="zh-TW" altLang="en-US" dirty="0" smtClean="0"/>
              <a:t>大眾</a:t>
            </a:r>
            <a:r>
              <a:rPr lang="zh-TW" altLang="en-US" dirty="0" smtClean="0"/>
              <a:t>運</a:t>
            </a:r>
            <a:r>
              <a:rPr lang="zh-TW" altLang="en-US" dirty="0" smtClean="0"/>
              <a:t>算將使企業資料大量成長</a:t>
            </a:r>
            <a:endParaRPr lang="en-US" dirty="0" smtClean="0"/>
          </a:p>
          <a:p>
            <a:endParaRPr lang="en-US" dirty="0" smtClean="0"/>
          </a:p>
          <a:p>
            <a:r>
              <a:rPr lang="zh-TW" altLang="en-US" dirty="0" smtClean="0"/>
              <a:t>這些資料將要放置於某些地方</a:t>
            </a:r>
            <a:r>
              <a:rPr lang="en-US" dirty="0" smtClean="0"/>
              <a:t>.</a:t>
            </a:r>
            <a:endParaRPr lang="en-US" dirty="0"/>
          </a:p>
        </p:txBody>
      </p:sp>
      <p:sp>
        <p:nvSpPr>
          <p:cNvPr id="4" name="Slide Number Placeholder 3"/>
          <p:cNvSpPr>
            <a:spLocks noGrp="1"/>
          </p:cNvSpPr>
          <p:nvPr>
            <p:ph type="sldNum" sz="quarter" idx="12"/>
          </p:nvPr>
        </p:nvSpPr>
        <p:spPr/>
        <p:txBody>
          <a:bodyPr/>
          <a:lstStyle/>
          <a:p>
            <a:fld id="{AA399474-9334-4576-8EE8-0F019DC65EA2}" type="slidenum">
              <a:rPr lang="en-US" smtClean="0"/>
              <a:pPr/>
              <a:t>3</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699349" y="1069848"/>
            <a:ext cx="8229600" cy="5102352"/>
          </a:xfrm>
          <a:prstGeom prst="roundRect">
            <a:avLst>
              <a:gd name="adj" fmla="val 3310"/>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0895012" y="6019800"/>
            <a:ext cx="824265" cy="246221"/>
          </a:xfrm>
          <a:prstGeom prst="rect">
            <a:avLst/>
          </a:prstGeom>
          <a:noFill/>
        </p:spPr>
        <p:txBody>
          <a:bodyPr wrap="none" rtlCol="0">
            <a:spAutoFit/>
          </a:bodyPr>
          <a:lstStyle/>
          <a:p>
            <a:r>
              <a:rPr lang="en-US" sz="1000" i="1" dirty="0" smtClean="0">
                <a:solidFill>
                  <a:schemeClr val="tx1">
                    <a:lumMod val="50000"/>
                    <a:lumOff val="50000"/>
                  </a:schemeClr>
                </a:solidFill>
              </a:rPr>
              <a:t>Source: Intel</a:t>
            </a:r>
            <a:endParaRPr lang="en-US" sz="1000" i="1" dirty="0">
              <a:solidFill>
                <a:schemeClr val="tx1">
                  <a:lumMod val="50000"/>
                  <a:lumOff val="50000"/>
                </a:schemeClr>
              </a:solidFill>
            </a:endParaRPr>
          </a:p>
        </p:txBody>
      </p:sp>
    </p:spTree>
    <p:extLst>
      <p:ext uri="{BB962C8B-B14F-4D97-AF65-F5344CB8AC3E}">
        <p14:creationId xmlns:p14="http://schemas.microsoft.com/office/powerpoint/2010/main" xmlns="" val="361291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ular Callout 19"/>
          <p:cNvSpPr/>
          <p:nvPr/>
        </p:nvSpPr>
        <p:spPr>
          <a:xfrm rot="5400000">
            <a:off x="2998866" y="-1713120"/>
            <a:ext cx="5429289" cy="10855751"/>
          </a:xfrm>
          <a:prstGeom prst="wedgeRectCallout">
            <a:avLst>
              <a:gd name="adj1" fmla="val -22761"/>
              <a:gd name="adj2" fmla="val 5004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endParaRPr lang="en-US" dirty="0">
              <a:solidFill>
                <a:srgbClr val="FF0000"/>
              </a:solidFill>
            </a:endParaRPr>
          </a:p>
        </p:txBody>
      </p:sp>
      <p:sp>
        <p:nvSpPr>
          <p:cNvPr id="2" name="Title 1"/>
          <p:cNvSpPr>
            <a:spLocks noGrp="1"/>
          </p:cNvSpPr>
          <p:nvPr>
            <p:ph type="title"/>
          </p:nvPr>
        </p:nvSpPr>
        <p:spPr/>
        <p:txBody>
          <a:bodyPr>
            <a:normAutofit/>
          </a:bodyPr>
          <a:lstStyle/>
          <a:p>
            <a:r>
              <a:rPr lang="zh-TW" altLang="en-US" sz="3200" b="1" dirty="0" smtClean="0">
                <a:latin typeface="+mj-lt"/>
              </a:rPr>
              <a:t>企業虛擬化環境中存儲瓶頸</a:t>
            </a:r>
            <a:endParaRPr lang="en-US" sz="3200" b="1" dirty="0">
              <a:latin typeface="+mj-lt"/>
            </a:endParaRPr>
          </a:p>
        </p:txBody>
      </p:sp>
      <p:sp>
        <p:nvSpPr>
          <p:cNvPr id="4" name="Slide Number Placeholder 3"/>
          <p:cNvSpPr>
            <a:spLocks noGrp="1"/>
          </p:cNvSpPr>
          <p:nvPr>
            <p:ph type="sldNum" sz="quarter" idx="12"/>
          </p:nvPr>
        </p:nvSpPr>
        <p:spPr/>
        <p:txBody>
          <a:bodyPr/>
          <a:lstStyle/>
          <a:p>
            <a:fld id="{D4879D82-40CD-4E09-AD6D-F3F6585E53F4}" type="slidenum">
              <a:rPr lang="en-US" smtClean="0"/>
              <a:pPr/>
              <a:t>4</a:t>
            </a:fld>
            <a:endParaRPr lang="en-US" dirty="0"/>
          </a:p>
        </p:txBody>
      </p:sp>
      <p:sp>
        <p:nvSpPr>
          <p:cNvPr id="13" name="Rounded Rectangle 12"/>
          <p:cNvSpPr/>
          <p:nvPr/>
        </p:nvSpPr>
        <p:spPr>
          <a:xfrm>
            <a:off x="571312" y="1071547"/>
            <a:ext cx="9046457" cy="500067"/>
          </a:xfrm>
          <a:prstGeom prst="roundRect">
            <a:avLst>
              <a:gd name="adj" fmla="val 15782"/>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zh-TW" altLang="en-US" sz="2400" dirty="0" smtClean="0">
                <a:solidFill>
                  <a:srgbClr val="FF0000"/>
                </a:solidFill>
                <a:latin typeface="Arial" pitchFamily="34" charset="0"/>
                <a:cs typeface="Arial" pitchFamily="34" charset="0"/>
              </a:rPr>
              <a:t>傳統儲存設備已經無法</a:t>
            </a:r>
            <a:r>
              <a:rPr lang="zh-TW" altLang="en-US" sz="2400" dirty="0" smtClean="0">
                <a:solidFill>
                  <a:srgbClr val="FF0000"/>
                </a:solidFill>
                <a:latin typeface="Arial" pitchFamily="34" charset="0"/>
                <a:cs typeface="Arial" pitchFamily="34" charset="0"/>
              </a:rPr>
              <a:t>負荷</a:t>
            </a:r>
            <a:endParaRPr lang="en-US" altLang="zh-TW" sz="2400" dirty="0" smtClean="0">
              <a:solidFill>
                <a:srgbClr val="FF0000"/>
              </a:solidFill>
              <a:latin typeface="Arial" pitchFamily="34" charset="0"/>
              <a:cs typeface="Arial" pitchFamily="34" charset="0"/>
            </a:endParaRPr>
          </a:p>
        </p:txBody>
      </p:sp>
      <p:sp>
        <p:nvSpPr>
          <p:cNvPr id="12" name="Rectangle 11"/>
          <p:cNvSpPr/>
          <p:nvPr/>
        </p:nvSpPr>
        <p:spPr>
          <a:xfrm>
            <a:off x="380861" y="1714489"/>
            <a:ext cx="6761036" cy="2923877"/>
          </a:xfrm>
          <a:prstGeom prst="rect">
            <a:avLst/>
          </a:prstGeom>
        </p:spPr>
        <p:txBody>
          <a:bodyPr wrap="square">
            <a:spAutoFit/>
          </a:bodyPr>
          <a:lstStyle/>
          <a:p>
            <a:pPr marL="401638" lvl="1" indent="-285750" fontAlgn="base">
              <a:spcBef>
                <a:spcPct val="0"/>
              </a:spcBef>
              <a:spcAft>
                <a:spcPts val="1200"/>
              </a:spcAft>
              <a:buClr>
                <a:schemeClr val="tx2"/>
              </a:buClr>
              <a:buFont typeface="Wingdings" pitchFamily="2" charset="2"/>
              <a:buChar char="§"/>
            </a:pPr>
            <a:r>
              <a:rPr lang="zh-TW" altLang="en-US" sz="2400" dirty="0" smtClean="0"/>
              <a:t>儲存陣列的硬碟</a:t>
            </a:r>
            <a:r>
              <a:rPr lang="zh-TW" altLang="zh-TW" sz="2400" dirty="0" smtClean="0"/>
              <a:t>已經成為瓶頸</a:t>
            </a:r>
            <a:endParaRPr lang="en-US" altLang="zh-TW" sz="2400" dirty="0" smtClean="0"/>
          </a:p>
          <a:p>
            <a:pPr marL="401638" lvl="1" indent="-285750" fontAlgn="base">
              <a:spcBef>
                <a:spcPct val="0"/>
              </a:spcBef>
              <a:spcAft>
                <a:spcPts val="1200"/>
              </a:spcAft>
              <a:buClr>
                <a:schemeClr val="tx2"/>
              </a:buClr>
              <a:buFont typeface="Wingdings" pitchFamily="2" charset="2"/>
              <a:buChar char="§"/>
            </a:pPr>
            <a:r>
              <a:rPr lang="zh-TW" altLang="zh-TW" sz="2400" dirty="0" smtClean="0"/>
              <a:t>數以千計的虛擬機上幾十到上百台服務器都爭相從幾個</a:t>
            </a:r>
            <a:r>
              <a:rPr lang="en-US" altLang="zh-TW" sz="2400" dirty="0" smtClean="0"/>
              <a:t>SAN</a:t>
            </a:r>
            <a:r>
              <a:rPr lang="zh-TW" altLang="en-US" sz="2400" dirty="0" smtClean="0"/>
              <a:t>取得</a:t>
            </a:r>
            <a:r>
              <a:rPr lang="zh-TW" altLang="zh-TW" sz="2400" dirty="0" smtClean="0"/>
              <a:t>數據 </a:t>
            </a:r>
            <a:endParaRPr lang="en-US" sz="2400" dirty="0" smtClean="0">
              <a:solidFill>
                <a:prstClr val="black"/>
              </a:solidFill>
              <a:cs typeface="Arial" pitchFamily="34" charset="0"/>
            </a:endParaRPr>
          </a:p>
          <a:p>
            <a:pPr marL="401638" lvl="1" indent="-285750" fontAlgn="base">
              <a:spcBef>
                <a:spcPct val="0"/>
              </a:spcBef>
              <a:spcAft>
                <a:spcPts val="1200"/>
              </a:spcAft>
              <a:buClr>
                <a:schemeClr val="tx2"/>
              </a:buClr>
              <a:buFont typeface="Wingdings" pitchFamily="2" charset="2"/>
              <a:buChar char="§"/>
            </a:pPr>
            <a:r>
              <a:rPr lang="zh-TW" altLang="en-US" sz="2400" dirty="0" smtClean="0"/>
              <a:t>磁碟陣列多為</a:t>
            </a:r>
            <a:r>
              <a:rPr lang="zh-TW" altLang="zh-TW" sz="2400" dirty="0" smtClean="0"/>
              <a:t>緩慢</a:t>
            </a:r>
            <a:r>
              <a:rPr lang="zh-TW" altLang="en-US" sz="2400" dirty="0" smtClean="0"/>
              <a:t>硬碟</a:t>
            </a:r>
            <a:endParaRPr lang="en-US" altLang="zh-TW" sz="2400" dirty="0" smtClean="0"/>
          </a:p>
          <a:p>
            <a:pPr marL="401638" lvl="1" indent="-285750" fontAlgn="base">
              <a:spcBef>
                <a:spcPct val="0"/>
              </a:spcBef>
              <a:spcAft>
                <a:spcPts val="1200"/>
              </a:spcAft>
              <a:buClr>
                <a:schemeClr val="tx2"/>
              </a:buClr>
              <a:buFont typeface="Wingdings" pitchFamily="2" charset="2"/>
              <a:buChar char="§"/>
            </a:pPr>
            <a:r>
              <a:rPr lang="zh-TW" altLang="zh-TW" sz="2400" dirty="0" smtClean="0"/>
              <a:t>外部</a:t>
            </a:r>
            <a:r>
              <a:rPr lang="zh-TW" altLang="en-US" sz="2400" dirty="0" smtClean="0"/>
              <a:t>線路</a:t>
            </a:r>
            <a:r>
              <a:rPr lang="zh-TW" altLang="zh-TW" sz="2400" dirty="0" smtClean="0"/>
              <a:t>高延遲</a:t>
            </a:r>
            <a:r>
              <a:rPr lang="zh-TW" altLang="en-US" sz="2400" dirty="0" smtClean="0"/>
              <a:t>性</a:t>
            </a:r>
            <a:endParaRPr lang="en-US" sz="2400" dirty="0">
              <a:solidFill>
                <a:prstClr val="black"/>
              </a:solidFill>
              <a:cs typeface="Arial" pitchFamily="34" charset="0"/>
            </a:endParaRPr>
          </a:p>
          <a:p>
            <a:pPr marL="115888" lvl="1" fontAlgn="base">
              <a:spcBef>
                <a:spcPct val="0"/>
              </a:spcBef>
              <a:spcAft>
                <a:spcPts val="1200"/>
              </a:spcAft>
              <a:buClr>
                <a:schemeClr val="tx2"/>
              </a:buClr>
            </a:pPr>
            <a:endParaRPr lang="en-US" sz="2400" dirty="0">
              <a:solidFill>
                <a:prstClr val="black"/>
              </a:solidFill>
              <a:cs typeface="Arial" pitchFamily="34" charset="0"/>
            </a:endParaRPr>
          </a:p>
        </p:txBody>
      </p:sp>
      <p:pic>
        <p:nvPicPr>
          <p:cNvPr id="19" name="Picture 14" descr="C:\Users\jluken\Pictures\Power Point Art\slide02.png"/>
          <p:cNvPicPr>
            <a:picLocks noChangeAspect="1" noChangeArrowheads="1"/>
          </p:cNvPicPr>
          <p:nvPr/>
        </p:nvPicPr>
        <p:blipFill>
          <a:blip r:embed="rId2" cstate="print"/>
          <a:srcRect l="12757" t="2682" r="4319" b="4778"/>
          <a:stretch>
            <a:fillRect/>
          </a:stretch>
        </p:blipFill>
        <p:spPr bwMode="auto">
          <a:xfrm>
            <a:off x="7141897" y="1714488"/>
            <a:ext cx="4475616" cy="4455259"/>
          </a:xfrm>
          <a:prstGeom prst="rect">
            <a:avLst/>
          </a:prstGeom>
          <a:noFill/>
        </p:spPr>
      </p:pic>
    </p:spTree>
    <p:extLst>
      <p:ext uri="{BB962C8B-B14F-4D97-AF65-F5344CB8AC3E}">
        <p14:creationId xmlns:p14="http://schemas.microsoft.com/office/powerpoint/2010/main" xmlns="" val="556398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IT </a:t>
            </a:r>
            <a:r>
              <a:rPr lang="en-US" sz="3400" dirty="0" smtClean="0"/>
              <a:t>2015</a:t>
            </a:r>
            <a:r>
              <a:rPr lang="zh-TW" altLang="en-US" sz="3400" dirty="0" smtClean="0"/>
              <a:t>年最熱門話題</a:t>
            </a:r>
            <a:endParaRPr lang="en-US" sz="3400" dirty="0"/>
          </a:p>
        </p:txBody>
      </p:sp>
      <p:sp>
        <p:nvSpPr>
          <p:cNvPr id="3" name="Content Placeholder 2"/>
          <p:cNvSpPr>
            <a:spLocks noGrp="1"/>
          </p:cNvSpPr>
          <p:nvPr>
            <p:ph idx="1"/>
          </p:nvPr>
        </p:nvSpPr>
        <p:spPr>
          <a:xfrm>
            <a:off x="3960812" y="1129393"/>
            <a:ext cx="7924800" cy="2209800"/>
          </a:xfrm>
        </p:spPr>
        <p:txBody>
          <a:bodyPr>
            <a:normAutofit/>
          </a:bodyPr>
          <a:lstStyle/>
          <a:p>
            <a:r>
              <a:rPr lang="en-US" dirty="0"/>
              <a:t>Software Defined Everything </a:t>
            </a:r>
            <a:r>
              <a:rPr lang="en-US" dirty="0" smtClean="0"/>
              <a:t>(</a:t>
            </a:r>
            <a:r>
              <a:rPr lang="en-US" dirty="0" err="1" smtClean="0"/>
              <a:t>SDx</a:t>
            </a:r>
            <a:r>
              <a:rPr lang="en-US" dirty="0" smtClean="0"/>
              <a:t>)</a:t>
            </a:r>
            <a:r>
              <a:rPr lang="zh-TW" altLang="en-US" dirty="0" smtClean="0"/>
              <a:t>軟體定義</a:t>
            </a:r>
            <a:endParaRPr lang="en-US" dirty="0" smtClean="0"/>
          </a:p>
          <a:p>
            <a:pPr lvl="1"/>
            <a:r>
              <a:rPr lang="zh-TW" altLang="en-US" dirty="0" smtClean="0"/>
              <a:t>網路</a:t>
            </a:r>
            <a:r>
              <a:rPr lang="en-US" dirty="0" smtClean="0"/>
              <a:t> – </a:t>
            </a:r>
            <a:r>
              <a:rPr lang="zh-TW" altLang="en-US" dirty="0" smtClean="0"/>
              <a:t>每一用戶擁有專屬線路</a:t>
            </a:r>
            <a:endParaRPr lang="en-US" dirty="0"/>
          </a:p>
          <a:p>
            <a:pPr lvl="1"/>
            <a:r>
              <a:rPr lang="zh-TW" altLang="en-US" dirty="0" smtClean="0"/>
              <a:t>儲存</a:t>
            </a:r>
            <a:r>
              <a:rPr lang="en-US" dirty="0" smtClean="0"/>
              <a:t>– </a:t>
            </a:r>
            <a:r>
              <a:rPr lang="zh-TW" altLang="en-US" dirty="0" smtClean="0"/>
              <a:t>每一用戶擁有所有儲存的資源</a:t>
            </a:r>
            <a:endParaRPr lang="en-US" dirty="0"/>
          </a:p>
          <a:p>
            <a:pPr lvl="1"/>
            <a:r>
              <a:rPr lang="zh-TW" altLang="en-US" dirty="0" smtClean="0"/>
              <a:t>運算</a:t>
            </a:r>
            <a:r>
              <a:rPr lang="en-US" dirty="0" smtClean="0"/>
              <a:t> – </a:t>
            </a:r>
            <a:r>
              <a:rPr lang="zh-TW" altLang="en-US" dirty="0" smtClean="0"/>
              <a:t>每一用戶擁有所屬運算伺服器</a:t>
            </a:r>
            <a:endParaRPr lang="en-US" dirty="0" smtClean="0"/>
          </a:p>
        </p:txBody>
      </p:sp>
      <p:sp>
        <p:nvSpPr>
          <p:cNvPr id="4" name="Slide Number Placeholder 3"/>
          <p:cNvSpPr>
            <a:spLocks noGrp="1"/>
          </p:cNvSpPr>
          <p:nvPr>
            <p:ph type="sldNum" sz="quarter" idx="12"/>
          </p:nvPr>
        </p:nvSpPr>
        <p:spPr/>
        <p:txBody>
          <a:bodyPr/>
          <a:lstStyle/>
          <a:p>
            <a:fld id="{AA399474-9334-4576-8EE8-0F019DC65EA2}" type="slidenum">
              <a:rPr lang="en-US" smtClean="0"/>
              <a:pPr/>
              <a:t>5</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4212" y="933451"/>
            <a:ext cx="3604067" cy="2427514"/>
          </a:xfrm>
          <a:prstGeom prst="rect">
            <a:avLst/>
          </a:prstGeom>
        </p:spPr>
      </p:pic>
      <p:sp>
        <p:nvSpPr>
          <p:cNvPr id="14" name="Content Placeholder 2"/>
          <p:cNvSpPr txBox="1">
            <a:spLocks/>
          </p:cNvSpPr>
          <p:nvPr/>
        </p:nvSpPr>
        <p:spPr>
          <a:xfrm>
            <a:off x="1467519" y="3823268"/>
            <a:ext cx="7924800" cy="2239963"/>
          </a:xfrm>
          <a:prstGeom prst="rect">
            <a:avLst/>
          </a:prstGeom>
        </p:spPr>
        <p:txBody>
          <a:bodyPr vert="horz" lIns="121899" tIns="60949" rIns="121899" bIns="60949" rtlCol="0">
            <a:normAutofit fontScale="92500"/>
          </a:bodyPr>
          <a:lstStyle>
            <a:lvl1pPr marL="457120" indent="-457120" algn="l" defTabSz="1218987" rtl="0" eaLnBrk="1" latinLnBrk="0" hangingPunct="1">
              <a:spcBef>
                <a:spcPct val="20000"/>
              </a:spcBef>
              <a:buFont typeface="Arial" panose="020B0604020202020204" pitchFamily="34" charset="0"/>
              <a:buChar char="•"/>
              <a:defRPr sz="2800" kern="1200">
                <a:solidFill>
                  <a:srgbClr val="00548A"/>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2400" kern="1200">
                <a:solidFill>
                  <a:srgbClr val="00548A"/>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1800" kern="1200">
                <a:solidFill>
                  <a:srgbClr val="00548A"/>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1600" kern="1200">
                <a:solidFill>
                  <a:srgbClr val="00548A"/>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1600" kern="1200">
                <a:solidFill>
                  <a:srgbClr val="00548A"/>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en-US" dirty="0" smtClean="0"/>
              <a:t>Converged Infrastructure (CI) </a:t>
            </a:r>
            <a:r>
              <a:rPr lang="zh-TW" altLang="en-US" dirty="0" smtClean="0"/>
              <a:t>超融合式架構</a:t>
            </a:r>
            <a:endParaRPr lang="en-US" dirty="0" smtClean="0"/>
          </a:p>
          <a:p>
            <a:pPr lvl="1"/>
            <a:r>
              <a:rPr lang="en-US" dirty="0" smtClean="0"/>
              <a:t>SW-</a:t>
            </a:r>
            <a:r>
              <a:rPr lang="zh-TW" altLang="en-US" dirty="0" smtClean="0"/>
              <a:t>整理管理所有軟體定義</a:t>
            </a:r>
            <a:endParaRPr lang="en-US" dirty="0" smtClean="0"/>
          </a:p>
          <a:p>
            <a:pPr lvl="1"/>
            <a:r>
              <a:rPr lang="en-US" dirty="0" smtClean="0"/>
              <a:t>SDC: </a:t>
            </a:r>
            <a:r>
              <a:rPr lang="zh-TW" altLang="en-US" dirty="0" smtClean="0"/>
              <a:t>虛擬化運算</a:t>
            </a:r>
            <a:r>
              <a:rPr lang="en-US" dirty="0" smtClean="0"/>
              <a:t>(</a:t>
            </a:r>
            <a:r>
              <a:rPr lang="zh-TW" altLang="en-US" dirty="0" smtClean="0"/>
              <a:t>虛擬核心</a:t>
            </a:r>
            <a:r>
              <a:rPr lang="en-US" altLang="zh-TW" dirty="0" smtClean="0"/>
              <a:t>,</a:t>
            </a:r>
            <a:r>
              <a:rPr lang="zh-TW" altLang="en-US" dirty="0" smtClean="0"/>
              <a:t>虛擬記憶體</a:t>
            </a:r>
            <a:r>
              <a:rPr lang="en-US" dirty="0" smtClean="0"/>
              <a:t>, </a:t>
            </a:r>
            <a:r>
              <a:rPr lang="zh-TW" altLang="en-US" dirty="0" smtClean="0"/>
              <a:t>等等</a:t>
            </a:r>
            <a:r>
              <a:rPr lang="en-US" dirty="0" smtClean="0"/>
              <a:t>)</a:t>
            </a:r>
            <a:endParaRPr lang="en-US" dirty="0" smtClean="0"/>
          </a:p>
          <a:p>
            <a:pPr lvl="1"/>
            <a:r>
              <a:rPr lang="en-US" dirty="0" smtClean="0"/>
              <a:t>SDN: vSphere, Hyper-V Network Virtualization for isolation</a:t>
            </a:r>
          </a:p>
          <a:p>
            <a:pPr lvl="1"/>
            <a:r>
              <a:rPr lang="en-US" dirty="0" smtClean="0"/>
              <a:t>SDS: </a:t>
            </a:r>
            <a:r>
              <a:rPr lang="zh-TW" altLang="en-US" dirty="0" smtClean="0"/>
              <a:t>可靠的</a:t>
            </a:r>
            <a:r>
              <a:rPr lang="en-US" dirty="0" smtClean="0"/>
              <a:t>, </a:t>
            </a:r>
            <a:r>
              <a:rPr lang="zh-TW" altLang="en-US" dirty="0" smtClean="0"/>
              <a:t>可運行</a:t>
            </a:r>
            <a:r>
              <a:rPr lang="en-US" dirty="0" smtClean="0"/>
              <a:t>, </a:t>
            </a:r>
            <a:r>
              <a:rPr lang="zh-TW" altLang="en-US" dirty="0" smtClean="0"/>
              <a:t>可服務於高容量的</a:t>
            </a:r>
            <a:r>
              <a:rPr lang="en-US" dirty="0" smtClean="0"/>
              <a:t>JBOD</a:t>
            </a:r>
            <a:endParaRPr lang="en-US" dirty="0" smtClean="0"/>
          </a:p>
        </p:txBody>
      </p:sp>
      <p:pic>
        <p:nvPicPr>
          <p:cNvPr id="13" name="Picture 1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9447212" y="3627437"/>
            <a:ext cx="2369767" cy="2239963"/>
          </a:xfrm>
          <a:prstGeom prst="rect">
            <a:avLst/>
          </a:prstGeom>
        </p:spPr>
      </p:pic>
      <p:sp>
        <p:nvSpPr>
          <p:cNvPr id="15" name="TextBox 14"/>
          <p:cNvSpPr txBox="1"/>
          <p:nvPr/>
        </p:nvSpPr>
        <p:spPr>
          <a:xfrm>
            <a:off x="10009486" y="4495800"/>
            <a:ext cx="1190326" cy="523220"/>
          </a:xfrm>
          <a:prstGeom prst="rect">
            <a:avLst/>
          </a:prstGeom>
          <a:noFill/>
        </p:spPr>
        <p:txBody>
          <a:bodyPr wrap="none" rtlCol="0">
            <a:spAutoFit/>
          </a:bodyPr>
          <a:lstStyle/>
          <a:p>
            <a:pPr algn="ctr"/>
            <a:r>
              <a:rPr lang="en-US" sz="1400" dirty="0" smtClean="0">
                <a:solidFill>
                  <a:schemeClr val="bg1"/>
                </a:solidFill>
              </a:rPr>
              <a:t>Converged</a:t>
            </a:r>
          </a:p>
          <a:p>
            <a:pPr algn="ctr"/>
            <a:r>
              <a:rPr lang="en-US" sz="1400" dirty="0" smtClean="0">
                <a:solidFill>
                  <a:schemeClr val="bg1"/>
                </a:solidFill>
              </a:rPr>
              <a:t>Infrastructure</a:t>
            </a:r>
            <a:endParaRPr lang="en-US" sz="1400" dirty="0">
              <a:solidFill>
                <a:schemeClr val="bg1"/>
              </a:solidFill>
            </a:endParaRPr>
          </a:p>
        </p:txBody>
      </p:sp>
    </p:spTree>
    <p:extLst>
      <p:ext uri="{BB962C8B-B14F-4D97-AF65-F5344CB8AC3E}">
        <p14:creationId xmlns:p14="http://schemas.microsoft.com/office/powerpoint/2010/main" xmlns="" val="137437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luken.OCZ\Dropbox\Communications Plan\play dirty\slideshare\fast-ssd-slow-hdd.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815" r="6963"/>
          <a:stretch/>
        </p:blipFill>
        <p:spPr bwMode="auto">
          <a:xfrm>
            <a:off x="0" y="0"/>
            <a:ext cx="12188825"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jluken.OCZ\Dropbox\Power Point Art\OCZ Logos\ocz_logo_new_fullname_white_clear_b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3147" y="6564476"/>
            <a:ext cx="1464397" cy="19668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p:nvSpPr>
        <p:spPr>
          <a:xfrm>
            <a:off x="2208212" y="457200"/>
            <a:ext cx="8214108" cy="1446550"/>
          </a:xfrm>
          <a:prstGeom prst="rect">
            <a:avLst/>
          </a:prstGeom>
        </p:spPr>
        <p:txBody>
          <a:bodyPr wrap="none">
            <a:spAutoFit/>
          </a:bodyPr>
          <a:lstStyle/>
          <a:p>
            <a:pPr algn="ctr"/>
            <a:r>
              <a:rPr lang="zh-TW" alt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面臨</a:t>
            </a:r>
            <a:r>
              <a:rPr lang="en-US" altLang="zh-TW"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IOPS</a:t>
            </a:r>
            <a:r>
              <a:rPr lang="zh-TW" alt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的課題</a:t>
            </a:r>
            <a:endParaRPr lang="zh-TW" alt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13204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分層式儲存架構</a:t>
            </a:r>
            <a:endParaRPr lang="en-US" dirty="0"/>
          </a:p>
        </p:txBody>
      </p:sp>
      <p:sp>
        <p:nvSpPr>
          <p:cNvPr id="4" name="Slide Number Placeholder 3"/>
          <p:cNvSpPr>
            <a:spLocks noGrp="1"/>
          </p:cNvSpPr>
          <p:nvPr>
            <p:ph type="sldNum" sz="quarter" idx="12"/>
          </p:nvPr>
        </p:nvSpPr>
        <p:spPr/>
        <p:txBody>
          <a:bodyPr/>
          <a:lstStyle/>
          <a:p>
            <a:fld id="{AA399474-9334-4576-8EE8-0F019DC65EA2}" type="slidenum">
              <a:rPr lang="en-US" smtClean="0"/>
              <a:pPr/>
              <a:t>7</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89057" y="1457971"/>
            <a:ext cx="6401355" cy="3670110"/>
          </a:xfrm>
          <a:prstGeom prst="rect">
            <a:avLst/>
          </a:prstGeom>
        </p:spPr>
      </p:pic>
      <p:sp>
        <p:nvSpPr>
          <p:cNvPr id="9" name="TextBox 8"/>
          <p:cNvSpPr txBox="1"/>
          <p:nvPr/>
        </p:nvSpPr>
        <p:spPr>
          <a:xfrm>
            <a:off x="10285412" y="5118556"/>
            <a:ext cx="1326004" cy="215444"/>
          </a:xfrm>
          <a:prstGeom prst="rect">
            <a:avLst/>
          </a:prstGeom>
          <a:noFill/>
        </p:spPr>
        <p:txBody>
          <a:bodyPr wrap="none" rtlCol="0">
            <a:spAutoFit/>
          </a:bodyPr>
          <a:lstStyle/>
          <a:p>
            <a:r>
              <a:rPr lang="en-US" sz="800"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Courtesy: Visual Storage</a:t>
            </a:r>
            <a:endParaRPr lang="en-US" sz="8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5612" y="1066800"/>
            <a:ext cx="5257245" cy="5105400"/>
          </a:xfrm>
        </p:spPr>
        <p:txBody>
          <a:bodyPr>
            <a:normAutofit lnSpcReduction="10000"/>
          </a:bodyPr>
          <a:lstStyle/>
          <a:p>
            <a:r>
              <a:rPr lang="zh-TW" altLang="en-US" dirty="0" smtClean="0"/>
              <a:t>分</a:t>
            </a:r>
            <a:r>
              <a:rPr lang="zh-TW" altLang="en-US" dirty="0" smtClean="0"/>
              <a:t>層式</a:t>
            </a:r>
            <a:r>
              <a:rPr lang="zh-TW" altLang="en-US" dirty="0" smtClean="0"/>
              <a:t>儲存架構建立於服務請求的不同性質進而節省投資成本</a:t>
            </a:r>
            <a:endParaRPr lang="en-US" dirty="0" smtClean="0"/>
          </a:p>
          <a:p>
            <a:pPr lvl="2"/>
            <a:endParaRPr lang="en-US" dirty="0" smtClean="0"/>
          </a:p>
          <a:p>
            <a:pPr lvl="1"/>
            <a:r>
              <a:rPr lang="zh-TW" altLang="en-US" dirty="0" smtClean="0"/>
              <a:t>性能</a:t>
            </a:r>
            <a:r>
              <a:rPr lang="en-US" dirty="0" smtClean="0"/>
              <a:t>, </a:t>
            </a:r>
            <a:r>
              <a:rPr lang="zh-TW" altLang="en-US" dirty="0" smtClean="0"/>
              <a:t>作業持續性</a:t>
            </a:r>
            <a:r>
              <a:rPr lang="en-US" dirty="0" smtClean="0"/>
              <a:t>, </a:t>
            </a:r>
            <a:r>
              <a:rPr lang="zh-TW" altLang="en-US" dirty="0" smtClean="0"/>
              <a:t>安全度</a:t>
            </a:r>
            <a:r>
              <a:rPr lang="en-US" dirty="0" smtClean="0"/>
              <a:t>,</a:t>
            </a:r>
            <a:r>
              <a:rPr lang="zh-TW" altLang="en-US" dirty="0" smtClean="0"/>
              <a:t>保護性</a:t>
            </a:r>
            <a:r>
              <a:rPr lang="en-US" dirty="0" smtClean="0"/>
              <a:t> ,</a:t>
            </a:r>
            <a:r>
              <a:rPr lang="zh-TW" altLang="en-US" dirty="0" smtClean="0"/>
              <a:t>有效保留</a:t>
            </a:r>
            <a:r>
              <a:rPr lang="en-US" dirty="0" smtClean="0"/>
              <a:t>, </a:t>
            </a:r>
            <a:r>
              <a:rPr lang="zh-TW" altLang="en-US" dirty="0" smtClean="0"/>
              <a:t>相容性</a:t>
            </a:r>
            <a:endParaRPr lang="en-US" altLang="zh-TW" dirty="0" smtClean="0"/>
          </a:p>
          <a:p>
            <a:pPr lvl="1">
              <a:buNone/>
            </a:pPr>
            <a:r>
              <a:rPr lang="zh-TW" altLang="en-US" dirty="0" smtClean="0">
                <a:solidFill>
                  <a:srgbClr val="FF0000"/>
                </a:solidFill>
              </a:rPr>
              <a:t>重要的是成本</a:t>
            </a:r>
            <a:endParaRPr lang="en-US" dirty="0" smtClean="0">
              <a:solidFill>
                <a:srgbClr val="FF0000"/>
              </a:solidFill>
            </a:endParaRPr>
          </a:p>
          <a:p>
            <a:pPr lvl="2"/>
            <a:endParaRPr lang="en-US" dirty="0" smtClean="0"/>
          </a:p>
          <a:p>
            <a:pPr lvl="1"/>
            <a:r>
              <a:rPr lang="en-US" dirty="0" smtClean="0"/>
              <a:t>Tier 0</a:t>
            </a:r>
            <a:r>
              <a:rPr lang="en-US" dirty="0" smtClean="0"/>
              <a:t>:</a:t>
            </a:r>
            <a:r>
              <a:rPr lang="zh-TW" altLang="en-US" dirty="0" smtClean="0"/>
              <a:t>索引</a:t>
            </a:r>
            <a:r>
              <a:rPr lang="en-US" dirty="0" smtClean="0"/>
              <a:t>,</a:t>
            </a:r>
            <a:r>
              <a:rPr lang="zh-TW" altLang="en-US" dirty="0" smtClean="0"/>
              <a:t>活動表單</a:t>
            </a:r>
            <a:r>
              <a:rPr lang="en-US" altLang="zh-TW" dirty="0" smtClean="0"/>
              <a:t>/</a:t>
            </a:r>
            <a:r>
              <a:rPr lang="zh-TW" altLang="en-US" dirty="0" smtClean="0"/>
              <a:t>日誌</a:t>
            </a:r>
            <a:endParaRPr lang="en-US" dirty="0" smtClean="0"/>
          </a:p>
          <a:p>
            <a:pPr lvl="2"/>
            <a:endParaRPr lang="en-US" dirty="0" smtClean="0"/>
          </a:p>
          <a:p>
            <a:pPr lvl="1"/>
            <a:r>
              <a:rPr lang="en-US" dirty="0" smtClean="0"/>
              <a:t>Tier 1: </a:t>
            </a:r>
            <a:r>
              <a:rPr lang="zh-TW" altLang="en-US" dirty="0" smtClean="0"/>
              <a:t>線上數據</a:t>
            </a:r>
            <a:endParaRPr lang="en-US" dirty="0" smtClean="0"/>
          </a:p>
          <a:p>
            <a:pPr lvl="2"/>
            <a:endParaRPr lang="en-US" dirty="0" smtClean="0"/>
          </a:p>
          <a:p>
            <a:pPr lvl="1"/>
            <a:r>
              <a:rPr lang="en-US" dirty="0" smtClean="0"/>
              <a:t>Tier 2: </a:t>
            </a:r>
            <a:r>
              <a:rPr lang="zh-TW" altLang="en-US" dirty="0" smtClean="0"/>
              <a:t>冷門資料</a:t>
            </a:r>
            <a:r>
              <a:rPr lang="en-US" dirty="0" smtClean="0"/>
              <a:t>,</a:t>
            </a:r>
            <a:r>
              <a:rPr lang="zh-TW" altLang="en-US" dirty="0" smtClean="0"/>
              <a:t>備份</a:t>
            </a:r>
            <a:r>
              <a:rPr lang="en-US" dirty="0" smtClean="0"/>
              <a:t>/</a:t>
            </a:r>
            <a:r>
              <a:rPr lang="zh-TW" altLang="en-US" dirty="0" smtClean="0"/>
              <a:t>存檔</a:t>
            </a:r>
            <a:endParaRPr lang="en-US" dirty="0"/>
          </a:p>
        </p:txBody>
      </p:sp>
    </p:spTree>
    <p:extLst>
      <p:ext uri="{BB962C8B-B14F-4D97-AF65-F5344CB8AC3E}">
        <p14:creationId xmlns:p14="http://schemas.microsoft.com/office/powerpoint/2010/main" xmlns="" val="382831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smtClean="0"/>
              <a:t>依照應用分類</a:t>
            </a:r>
            <a:r>
              <a:rPr lang="en-US" altLang="zh-TW" dirty="0" smtClean="0"/>
              <a:t>,</a:t>
            </a:r>
            <a:r>
              <a:rPr lang="zh-TW" altLang="en-US" dirty="0" smtClean="0"/>
              <a:t>選擇</a:t>
            </a:r>
            <a:r>
              <a:rPr lang="en-US" altLang="zh-TW" dirty="0" smtClean="0"/>
              <a:t>I/O</a:t>
            </a:r>
            <a:r>
              <a:rPr lang="zh-TW" altLang="en-US" dirty="0" smtClean="0"/>
              <a:t>投資方向</a:t>
            </a:r>
            <a:endParaRPr lang="en-US" dirty="0"/>
          </a:p>
        </p:txBody>
      </p:sp>
      <p:sp>
        <p:nvSpPr>
          <p:cNvPr id="4" name="Slide Number Placeholder 3"/>
          <p:cNvSpPr>
            <a:spLocks noGrp="1"/>
          </p:cNvSpPr>
          <p:nvPr>
            <p:ph type="sldNum" sz="quarter" idx="12"/>
          </p:nvPr>
        </p:nvSpPr>
        <p:spPr/>
        <p:txBody>
          <a:bodyPr/>
          <a:lstStyle/>
          <a:p>
            <a:fld id="{AA399474-9334-4576-8EE8-0F019DC65EA2}" type="slidenum">
              <a:rPr lang="en-US" smtClean="0"/>
              <a:pPr/>
              <a:t>8</a:t>
            </a:fld>
            <a:endParaRPr lang="en-US" dirty="0"/>
          </a:p>
        </p:txBody>
      </p:sp>
      <p:grpSp>
        <p:nvGrpSpPr>
          <p:cNvPr id="7" name="Group 12"/>
          <p:cNvGrpSpPr/>
          <p:nvPr/>
        </p:nvGrpSpPr>
        <p:grpSpPr>
          <a:xfrm>
            <a:off x="455612" y="1066800"/>
            <a:ext cx="11430000" cy="5105400"/>
            <a:chOff x="455612" y="1066800"/>
            <a:chExt cx="11430000" cy="5105400"/>
          </a:xfrm>
        </p:grpSpPr>
        <p:cxnSp>
          <p:nvCxnSpPr>
            <p:cNvPr id="6" name="Straight Arrow Connector 5"/>
            <p:cNvCxnSpPr/>
            <p:nvPr/>
          </p:nvCxnSpPr>
          <p:spPr>
            <a:xfrm>
              <a:off x="455612" y="6172200"/>
              <a:ext cx="11430000" cy="0"/>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455612" y="1066800"/>
              <a:ext cx="0" cy="5105400"/>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55612" y="3619500"/>
              <a:ext cx="11430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flipV="1">
              <a:off x="6170612" y="1066800"/>
              <a:ext cx="0" cy="510540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grpSp>
      <p:sp>
        <p:nvSpPr>
          <p:cNvPr id="14" name="TextBox 13"/>
          <p:cNvSpPr txBox="1"/>
          <p:nvPr/>
        </p:nvSpPr>
        <p:spPr>
          <a:xfrm rot="16200000">
            <a:off x="-76070" y="1261646"/>
            <a:ext cx="639919" cy="338554"/>
          </a:xfrm>
          <a:prstGeom prst="rect">
            <a:avLst/>
          </a:prstGeom>
          <a:noFill/>
        </p:spPr>
        <p:txBody>
          <a:bodyPr wrap="none" rtlCol="0">
            <a:spAutoFit/>
          </a:bodyPr>
          <a:lstStyle/>
          <a:p>
            <a:r>
              <a:rPr lang="en-US" sz="1600" dirty="0" smtClean="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rPr>
              <a:t>Small</a:t>
            </a:r>
            <a:endParaRPr lang="en-US" sz="1600" dirty="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rot="16200000">
            <a:off x="-130919" y="5730114"/>
            <a:ext cx="682110" cy="338554"/>
          </a:xfrm>
          <a:prstGeom prst="rect">
            <a:avLst/>
          </a:prstGeom>
          <a:noFill/>
        </p:spPr>
        <p:txBody>
          <a:bodyPr wrap="none" rtlCol="0">
            <a:spAutoFit/>
          </a:bodyPr>
          <a:lstStyle/>
          <a:p>
            <a:r>
              <a:rPr lang="en-US" sz="1600" dirty="0" smtClean="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rPr>
              <a:t>Large</a:t>
            </a:r>
            <a:endParaRPr lang="en-US" sz="1600" dirty="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rot="16200000">
            <a:off x="-414451" y="3450223"/>
            <a:ext cx="1288110" cy="338554"/>
          </a:xfrm>
          <a:prstGeom prst="rect">
            <a:avLst/>
          </a:prstGeom>
          <a:noFill/>
        </p:spPr>
        <p:txBody>
          <a:bodyPr wrap="none" rtlCol="0">
            <a:spAutoFit/>
          </a:bodyPr>
          <a:lstStyle/>
          <a:p>
            <a:r>
              <a:rPr lang="en-US" sz="1600" i="1" dirty="0" smtClean="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rPr>
              <a:t>Working set*</a:t>
            </a:r>
            <a:endParaRPr lang="en-US" sz="1600" i="1" dirty="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2894012" y="6492875"/>
            <a:ext cx="4572085" cy="246221"/>
          </a:xfrm>
          <a:prstGeom prst="rect">
            <a:avLst/>
          </a:prstGeom>
          <a:noFill/>
        </p:spPr>
        <p:txBody>
          <a:bodyPr wrap="none" rtlCol="0">
            <a:spAutoFit/>
          </a:bodyPr>
          <a:lstStyle/>
          <a:p>
            <a:r>
              <a:rPr lang="en-US" sz="10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Working Set: Amount of memory for a process within a fixed amount of time</a:t>
            </a:r>
            <a:endPar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532816" y="6154321"/>
            <a:ext cx="1342034" cy="338554"/>
          </a:xfrm>
          <a:prstGeom prst="rect">
            <a:avLst/>
          </a:prstGeom>
          <a:noFill/>
        </p:spPr>
        <p:txBody>
          <a:bodyPr wrap="none" rtlCol="0">
            <a:spAutoFit/>
          </a:bodyPr>
          <a:lstStyle/>
          <a:p>
            <a:r>
              <a:rPr lang="en-US" sz="1600" dirty="0" smtClean="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rPr>
              <a:t>Mostly Writes</a:t>
            </a:r>
            <a:endParaRPr lang="en-US" sz="1600" dirty="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5637212" y="6163261"/>
            <a:ext cx="1009187" cy="338554"/>
          </a:xfrm>
          <a:prstGeom prst="rect">
            <a:avLst/>
          </a:prstGeom>
          <a:noFill/>
        </p:spPr>
        <p:txBody>
          <a:bodyPr wrap="none" rtlCol="0">
            <a:spAutoFit/>
          </a:bodyPr>
          <a:lstStyle/>
          <a:p>
            <a:r>
              <a:rPr lang="en-US" sz="1600" i="1" dirty="0" smtClean="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rPr>
              <a:t>Workload</a:t>
            </a:r>
            <a:endParaRPr lang="en-US" sz="1600" i="1" dirty="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10546739" y="6172200"/>
            <a:ext cx="1317990" cy="338554"/>
          </a:xfrm>
          <a:prstGeom prst="rect">
            <a:avLst/>
          </a:prstGeom>
          <a:noFill/>
        </p:spPr>
        <p:txBody>
          <a:bodyPr wrap="none" rtlCol="0">
            <a:spAutoFit/>
          </a:bodyPr>
          <a:lstStyle/>
          <a:p>
            <a:r>
              <a:rPr lang="en-US" sz="1600" dirty="0" smtClean="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rPr>
              <a:t>Mostly Reads</a:t>
            </a:r>
            <a:endParaRPr lang="en-US" sz="1600" dirty="0">
              <a:solidFill>
                <a:schemeClr val="tx1">
                  <a:lumMod val="75000"/>
                  <a:lumOff val="25000"/>
                </a:scheme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11133483" y="6492874"/>
            <a:ext cx="752129" cy="215444"/>
          </a:xfrm>
          <a:prstGeom prst="rect">
            <a:avLst/>
          </a:prstGeom>
          <a:noFill/>
        </p:spPr>
        <p:txBody>
          <a:bodyPr wrap="none" rtlCol="0">
            <a:spAutoFit/>
          </a:bodyPr>
          <a:lstStyle/>
          <a:p>
            <a:r>
              <a:rPr lang="en-US" sz="8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Source: EMC</a:t>
            </a:r>
            <a:endParaRPr lang="en-US" sz="8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Oval 2"/>
          <p:cNvSpPr/>
          <p:nvPr/>
        </p:nvSpPr>
        <p:spPr>
          <a:xfrm>
            <a:off x="2436811" y="1280160"/>
            <a:ext cx="2843784" cy="1463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暫存表單</a:t>
            </a: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 </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External sorts</a:t>
            </a:r>
          </a:p>
          <a:p>
            <a:pPr marL="285750" lvl="0" indent="-285750">
              <a:buFont typeface="Arial" panose="020B0604020202020204" pitchFamily="34" charset="0"/>
              <a:buChar char="•"/>
            </a:pP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Working </a:t>
            </a: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files</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30" name="Oval 29"/>
          <p:cNvSpPr/>
          <p:nvPr/>
        </p:nvSpPr>
        <p:spPr>
          <a:xfrm>
            <a:off x="2436812" y="4023360"/>
            <a:ext cx="2843784" cy="1463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備份系統</a:t>
            </a:r>
            <a:endParaRPr lang="fr-FR"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資料收集</a:t>
            </a:r>
            <a:endParaRPr lang="en-US" altLang="zh-TW"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資料轉存</a:t>
            </a:r>
            <a:endParaRPr lang="en-US" altLang="zh-TW"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圖像採集</a:t>
            </a:r>
            <a:endParaRPr lang="fr-FR"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0" name="Oval 39"/>
          <p:cNvSpPr/>
          <p:nvPr/>
        </p:nvSpPr>
        <p:spPr>
          <a:xfrm>
            <a:off x="8075612" y="3886200"/>
            <a:ext cx="2843784" cy="1828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串流影音</a:t>
            </a:r>
            <a:endPar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大數據</a:t>
            </a: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&amp; </a:t>
            </a: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Hadoop</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Bio-med &amp; genetics studies</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1" name="Oval 40"/>
          <p:cNvSpPr/>
          <p:nvPr/>
        </p:nvSpPr>
        <p:spPr>
          <a:xfrm>
            <a:off x="8039349" y="990600"/>
            <a:ext cx="2834640" cy="228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客戶關係管</a:t>
            </a:r>
            <a:endParaRPr lang="en-US" altLang="zh-TW"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ERP</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線上</a:t>
            </a: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交換系統</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郵件</a:t>
            </a: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伺服器</a:t>
            </a:r>
            <a:endPar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zh-TW" alt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網頁伺服</a:t>
            </a:r>
            <a:endParaRPr lang="en-US" altLang="zh-TW"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en-US" sz="16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Report </a:t>
            </a: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engines</a:t>
            </a:r>
          </a:p>
          <a:p>
            <a:pPr marL="285750" lvl="0" indent="-285750">
              <a:buFont typeface="Arial" panose="020B0604020202020204" pitchFamily="34" charset="0"/>
              <a:buChar char="•"/>
            </a:pPr>
            <a:r>
              <a:rPr lang="en-US" sz="1600" dirty="0">
                <a:solidFill>
                  <a:schemeClr val="bg1"/>
                </a:solidFill>
                <a:latin typeface="Segoe UI Light" panose="020B0502040204020203" pitchFamily="34" charset="0"/>
                <a:ea typeface="Segoe UI" panose="020B0502040204020203" pitchFamily="34" charset="0"/>
                <a:cs typeface="Segoe UI" panose="020B0502040204020203" pitchFamily="34" charset="0"/>
              </a:rPr>
              <a:t>Analytics</a:t>
            </a:r>
          </a:p>
        </p:txBody>
      </p:sp>
      <p:sp>
        <p:nvSpPr>
          <p:cNvPr id="5" name="TextBox 4"/>
          <p:cNvSpPr txBox="1"/>
          <p:nvPr/>
        </p:nvSpPr>
        <p:spPr>
          <a:xfrm>
            <a:off x="6399212" y="1371600"/>
            <a:ext cx="1204176" cy="553998"/>
          </a:xfrm>
          <a:prstGeom prst="rect">
            <a:avLst/>
          </a:prstGeom>
          <a:noFill/>
        </p:spPr>
        <p:txBody>
          <a:bodyPr wrap="none" rtlCol="0">
            <a:spAutoFit/>
          </a:bodyPr>
          <a:lstStyle/>
          <a:p>
            <a:r>
              <a:rPr lang="en-US" sz="3000" dirty="0" smtClean="0">
                <a:solidFill>
                  <a:schemeClr val="bg1">
                    <a:lumMod val="50000"/>
                  </a:schemeClr>
                </a:solidFill>
                <a:latin typeface="Segoe UI Light" panose="020B0502040204020203" pitchFamily="34" charset="0"/>
              </a:rPr>
              <a:t>R &gt; W</a:t>
            </a:r>
            <a:endParaRPr lang="en-US" sz="3000" dirty="0">
              <a:solidFill>
                <a:schemeClr val="bg1">
                  <a:lumMod val="50000"/>
                </a:schemeClr>
              </a:solidFill>
              <a:latin typeface="Segoe UI Light" panose="020B0502040204020203" pitchFamily="34" charset="0"/>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75412" y="1846051"/>
            <a:ext cx="422216" cy="914400"/>
          </a:xfrm>
          <a:prstGeom prst="rect">
            <a:avLst/>
          </a:prstGeom>
        </p:spPr>
      </p:pic>
      <p:sp>
        <p:nvSpPr>
          <p:cNvPr id="57" name="TextBox 56"/>
          <p:cNvSpPr txBox="1"/>
          <p:nvPr/>
        </p:nvSpPr>
        <p:spPr>
          <a:xfrm>
            <a:off x="835112" y="1430549"/>
            <a:ext cx="1204176" cy="553998"/>
          </a:xfrm>
          <a:prstGeom prst="rect">
            <a:avLst/>
          </a:prstGeom>
          <a:noFill/>
        </p:spPr>
        <p:txBody>
          <a:bodyPr wrap="none" rtlCol="0">
            <a:spAutoFit/>
          </a:bodyPr>
          <a:lstStyle/>
          <a:p>
            <a:r>
              <a:rPr lang="en-US" sz="3000" dirty="0" smtClean="0">
                <a:solidFill>
                  <a:schemeClr val="bg1">
                    <a:lumMod val="50000"/>
                  </a:schemeClr>
                </a:solidFill>
                <a:latin typeface="Segoe UI Light" panose="020B0502040204020203" pitchFamily="34" charset="0"/>
              </a:rPr>
              <a:t>R &lt; W</a:t>
            </a:r>
            <a:endParaRPr lang="en-US" sz="3000" dirty="0">
              <a:solidFill>
                <a:schemeClr val="bg1">
                  <a:lumMod val="50000"/>
                </a:schemeClr>
              </a:solidFill>
              <a:latin typeface="Segoe UI Light" panose="020B0502040204020203" pitchFamily="34" charset="0"/>
            </a:endParaRPr>
          </a:p>
        </p:txBody>
      </p:sp>
      <p:pic>
        <p:nvPicPr>
          <p:cNvPr id="58" name="Picture 5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11312" y="1905000"/>
            <a:ext cx="422216" cy="914400"/>
          </a:xfrm>
          <a:prstGeom prst="rect">
            <a:avLst/>
          </a:prstGeom>
        </p:spPr>
      </p:pic>
      <p:sp>
        <p:nvSpPr>
          <p:cNvPr id="59" name="TextBox 58"/>
          <p:cNvSpPr txBox="1"/>
          <p:nvPr/>
        </p:nvSpPr>
        <p:spPr>
          <a:xfrm>
            <a:off x="835112" y="4152169"/>
            <a:ext cx="1204176" cy="553998"/>
          </a:xfrm>
          <a:prstGeom prst="rect">
            <a:avLst/>
          </a:prstGeom>
          <a:noFill/>
        </p:spPr>
        <p:txBody>
          <a:bodyPr wrap="none" rtlCol="0">
            <a:spAutoFit/>
          </a:bodyPr>
          <a:lstStyle/>
          <a:p>
            <a:r>
              <a:rPr lang="en-US" sz="3000" dirty="0" smtClean="0">
                <a:solidFill>
                  <a:schemeClr val="bg1">
                    <a:lumMod val="50000"/>
                  </a:schemeClr>
                </a:solidFill>
                <a:latin typeface="Segoe UI Light" panose="020B0502040204020203" pitchFamily="34" charset="0"/>
              </a:rPr>
              <a:t>R &lt; W</a:t>
            </a:r>
            <a:endParaRPr lang="en-US" sz="3000" dirty="0">
              <a:solidFill>
                <a:schemeClr val="bg1">
                  <a:lumMod val="50000"/>
                </a:schemeClr>
              </a:solidFill>
              <a:latin typeface="Segoe UI Light" panose="020B0502040204020203" pitchFamily="34" charset="0"/>
            </a:endParaRPr>
          </a:p>
        </p:txBody>
      </p:sp>
      <p:pic>
        <p:nvPicPr>
          <p:cNvPr id="61" name="Picture 6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446212" y="4648200"/>
            <a:ext cx="431867" cy="914400"/>
          </a:xfrm>
          <a:prstGeom prst="rect">
            <a:avLst/>
          </a:prstGeom>
        </p:spPr>
      </p:pic>
      <p:sp>
        <p:nvSpPr>
          <p:cNvPr id="62" name="TextBox 61"/>
          <p:cNvSpPr txBox="1"/>
          <p:nvPr/>
        </p:nvSpPr>
        <p:spPr>
          <a:xfrm>
            <a:off x="6466502" y="4123045"/>
            <a:ext cx="1204176" cy="553998"/>
          </a:xfrm>
          <a:prstGeom prst="rect">
            <a:avLst/>
          </a:prstGeom>
          <a:noFill/>
        </p:spPr>
        <p:txBody>
          <a:bodyPr wrap="none" rtlCol="0">
            <a:spAutoFit/>
          </a:bodyPr>
          <a:lstStyle/>
          <a:p>
            <a:r>
              <a:rPr lang="en-US" sz="3000" dirty="0" smtClean="0">
                <a:solidFill>
                  <a:schemeClr val="bg1">
                    <a:lumMod val="50000"/>
                  </a:schemeClr>
                </a:solidFill>
                <a:latin typeface="Segoe UI Light" panose="020B0502040204020203" pitchFamily="34" charset="0"/>
              </a:rPr>
              <a:t>R &gt; W</a:t>
            </a:r>
            <a:endParaRPr lang="en-US" sz="3000" dirty="0">
              <a:solidFill>
                <a:schemeClr val="bg1">
                  <a:lumMod val="50000"/>
                </a:schemeClr>
              </a:solidFill>
              <a:latin typeface="Segoe UI Light" panose="020B0502040204020203" pitchFamily="34" charset="0"/>
            </a:endParaRPr>
          </a:p>
        </p:txBody>
      </p:sp>
      <p:pic>
        <p:nvPicPr>
          <p:cNvPr id="63" name="Picture 6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077602" y="4619076"/>
            <a:ext cx="431867" cy="914400"/>
          </a:xfrm>
          <a:prstGeom prst="rect">
            <a:avLst/>
          </a:prstGeom>
        </p:spPr>
      </p:pic>
    </p:spTree>
    <p:extLst>
      <p:ext uri="{BB962C8B-B14F-4D97-AF65-F5344CB8AC3E}">
        <p14:creationId xmlns:p14="http://schemas.microsoft.com/office/powerpoint/2010/main" xmlns="" val="952873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mj-lt"/>
              </a:rPr>
              <a:t>OCZ </a:t>
            </a:r>
            <a:r>
              <a:rPr lang="zh-TW" altLang="en-US" b="1" dirty="0" smtClean="0">
                <a:latin typeface="+mj-lt"/>
              </a:rPr>
              <a:t>快閃記憶體</a:t>
            </a:r>
            <a:r>
              <a:rPr lang="en-US" altLang="zh-TW" b="1" dirty="0" smtClean="0">
                <a:latin typeface="+mj-lt"/>
              </a:rPr>
              <a:t> </a:t>
            </a:r>
            <a:r>
              <a:rPr lang="en-US" altLang="zh-TW" b="1" dirty="0" smtClean="0">
                <a:latin typeface="+mj-lt"/>
              </a:rPr>
              <a:t>SSD</a:t>
            </a:r>
            <a:r>
              <a:rPr lang="zh-TW" altLang="en-US" b="1" dirty="0" smtClean="0">
                <a:latin typeface="+mj-lt"/>
              </a:rPr>
              <a:t>應用</a:t>
            </a:r>
            <a:endParaRPr lang="zh-TW" altLang="en-US" b="1" dirty="0">
              <a:latin typeface="+mj-lt"/>
            </a:endParaRPr>
          </a:p>
        </p:txBody>
      </p:sp>
      <p:sp>
        <p:nvSpPr>
          <p:cNvPr id="3" name="內容版面配置區 2"/>
          <p:cNvSpPr>
            <a:spLocks noGrp="1"/>
          </p:cNvSpPr>
          <p:nvPr>
            <p:ph idx="1"/>
          </p:nvPr>
        </p:nvSpPr>
        <p:spPr/>
        <p:txBody>
          <a:bodyPr/>
          <a:lstStyle/>
          <a:p>
            <a:r>
              <a:rPr lang="en-US" altLang="zh-TW" dirty="0" smtClean="0"/>
              <a:t>SATA</a:t>
            </a:r>
            <a:r>
              <a:rPr lang="zh-TW" altLang="en-US" dirty="0" smtClean="0"/>
              <a:t> </a:t>
            </a:r>
            <a:r>
              <a:rPr lang="en-US" altLang="zh-TW" dirty="0" smtClean="0"/>
              <a:t>SSD</a:t>
            </a:r>
            <a:r>
              <a:rPr lang="zh-TW" altLang="en-US" dirty="0" smtClean="0"/>
              <a:t>提供</a:t>
            </a:r>
            <a:r>
              <a:rPr lang="en-US" altLang="zh-TW" dirty="0" smtClean="0"/>
              <a:t>9</a:t>
            </a:r>
            <a:r>
              <a:rPr lang="zh-TW" altLang="en-US" dirty="0" smtClean="0"/>
              <a:t>萬以上</a:t>
            </a:r>
            <a:r>
              <a:rPr lang="en-US" altLang="zh-TW" dirty="0" smtClean="0"/>
              <a:t>Random IO </a:t>
            </a:r>
            <a:r>
              <a:rPr lang="zh-TW" altLang="en-US" dirty="0" smtClean="0"/>
              <a:t>便於擴增虛擬機</a:t>
            </a:r>
            <a:endParaRPr lang="en-US" altLang="zh-TW" dirty="0" smtClean="0"/>
          </a:p>
          <a:p>
            <a:r>
              <a:rPr lang="en-US" altLang="zh-TW" dirty="0" err="1" smtClean="0"/>
              <a:t>PCIe</a:t>
            </a:r>
            <a:r>
              <a:rPr lang="en-US" altLang="zh-TW" dirty="0" smtClean="0"/>
              <a:t> SSD </a:t>
            </a:r>
            <a:r>
              <a:rPr lang="zh-TW" altLang="en-US" dirty="0" smtClean="0"/>
              <a:t>提供</a:t>
            </a:r>
            <a:r>
              <a:rPr lang="en-US" altLang="zh-TW" dirty="0" smtClean="0"/>
              <a:t>2.9GB</a:t>
            </a:r>
            <a:r>
              <a:rPr lang="zh-TW" altLang="en-US" dirty="0" smtClean="0"/>
              <a:t>高速頻寬配合各類</a:t>
            </a:r>
            <a:r>
              <a:rPr lang="zh-TW" altLang="en-US" dirty="0" smtClean="0"/>
              <a:t>應用程式加速</a:t>
            </a:r>
            <a:r>
              <a:rPr lang="en-US" altLang="zh-TW" dirty="0" err="1" smtClean="0"/>
              <a:t>MySQL</a:t>
            </a:r>
            <a:r>
              <a:rPr lang="en-US" altLang="zh-TW" dirty="0" smtClean="0"/>
              <a:t>/MS-SQL</a:t>
            </a:r>
          </a:p>
          <a:p>
            <a:r>
              <a:rPr lang="zh-TW" altLang="en-US" dirty="0" smtClean="0"/>
              <a:t>高流量</a:t>
            </a:r>
            <a:r>
              <a:rPr lang="en-US" altLang="zh-TW" dirty="0" smtClean="0"/>
              <a:t>IO</a:t>
            </a:r>
            <a:r>
              <a:rPr lang="zh-TW" altLang="en-US" dirty="0" smtClean="0"/>
              <a:t>或特定時期增加管理者的配置彈性</a:t>
            </a:r>
            <a:endParaRPr lang="en-US" altLang="zh-TW" dirty="0" smtClean="0"/>
          </a:p>
          <a:p>
            <a:pPr>
              <a:buNone/>
            </a:pP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CAA2036A-7194-47AD-85F3-69533E8180FE}" type="slidenum">
              <a:rPr lang="en-US" smtClean="0"/>
              <a:pPr/>
              <a:t>9</a:t>
            </a:fld>
            <a:endParaRPr lang="en-US"/>
          </a:p>
        </p:txBody>
      </p:sp>
      <p:pic>
        <p:nvPicPr>
          <p:cNvPr id="11" name="Picture 2" descr="C:\Users\jluken.OCZ\Dropbox\Power Point Art\solid_state_storage_targets_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4475" y="3000373"/>
            <a:ext cx="8141262" cy="367809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4"/>
          <p:cNvSpPr txBox="1"/>
          <p:nvPr/>
        </p:nvSpPr>
        <p:spPr>
          <a:xfrm>
            <a:off x="10570028" y="3000373"/>
            <a:ext cx="1462907" cy="830997"/>
          </a:xfrm>
          <a:prstGeom prst="rect">
            <a:avLst/>
          </a:prstGeom>
          <a:noFill/>
        </p:spPr>
        <p:txBody>
          <a:bodyPr wrap="square" rtlCol="0">
            <a:spAutoFit/>
          </a:bodyPr>
          <a:lstStyle/>
          <a:p>
            <a:r>
              <a:rPr lang="en-US" dirty="0" smtClean="0">
                <a:solidFill>
                  <a:srgbClr val="C00000"/>
                </a:solidFill>
                <a:latin typeface="Arial" pitchFamily="34" charset="0"/>
                <a:cs typeface="Arial" pitchFamily="34" charset="0"/>
              </a:rPr>
              <a:t>PCIe Flash</a:t>
            </a:r>
            <a:endParaRPr lang="en-US" dirty="0">
              <a:solidFill>
                <a:srgbClr val="C00000"/>
              </a:solidFill>
              <a:latin typeface="Arial" pitchFamily="34" charset="0"/>
              <a:cs typeface="Arial" pitchFamily="34" charset="0"/>
            </a:endParaRPr>
          </a:p>
        </p:txBody>
      </p:sp>
      <p:sp>
        <p:nvSpPr>
          <p:cNvPr id="16" name="TextBox 9"/>
          <p:cNvSpPr txBox="1"/>
          <p:nvPr/>
        </p:nvSpPr>
        <p:spPr>
          <a:xfrm>
            <a:off x="10570029" y="3857629"/>
            <a:ext cx="1406315" cy="830997"/>
          </a:xfrm>
          <a:prstGeom prst="rect">
            <a:avLst/>
          </a:prstGeom>
          <a:noFill/>
        </p:spPr>
        <p:txBody>
          <a:bodyPr wrap="square" rtlCol="0">
            <a:spAutoFit/>
          </a:bodyPr>
          <a:lstStyle/>
          <a:p>
            <a:r>
              <a:rPr lang="en-US" dirty="0" smtClean="0">
                <a:solidFill>
                  <a:schemeClr val="accent6">
                    <a:lumMod val="75000"/>
                  </a:schemeClr>
                </a:solidFill>
                <a:latin typeface="Arial" pitchFamily="34" charset="0"/>
                <a:cs typeface="Arial" pitchFamily="34" charset="0"/>
              </a:rPr>
              <a:t>SATA </a:t>
            </a:r>
            <a:r>
              <a:rPr lang="en-US" dirty="0" err="1" smtClean="0">
                <a:solidFill>
                  <a:schemeClr val="accent6">
                    <a:lumMod val="75000"/>
                  </a:schemeClr>
                </a:solidFill>
                <a:latin typeface="Arial" pitchFamily="34" charset="0"/>
                <a:cs typeface="Arial" pitchFamily="34" charset="0"/>
              </a:rPr>
              <a:t>eMLC</a:t>
            </a:r>
            <a:endParaRPr lang="en-US" dirty="0">
              <a:solidFill>
                <a:schemeClr val="accent6">
                  <a:lumMod val="75000"/>
                </a:schemeClr>
              </a:solidFill>
              <a:latin typeface="Arial" pitchFamily="34" charset="0"/>
              <a:cs typeface="Arial" pitchFamily="34" charset="0"/>
            </a:endParaRPr>
          </a:p>
        </p:txBody>
      </p:sp>
      <p:sp>
        <p:nvSpPr>
          <p:cNvPr id="17" name="TextBox 10"/>
          <p:cNvSpPr txBox="1"/>
          <p:nvPr/>
        </p:nvSpPr>
        <p:spPr>
          <a:xfrm>
            <a:off x="10570028" y="4643447"/>
            <a:ext cx="1510091" cy="830997"/>
          </a:xfrm>
          <a:prstGeom prst="rect">
            <a:avLst/>
          </a:prstGeom>
          <a:noFill/>
        </p:spPr>
        <p:txBody>
          <a:bodyPr wrap="square" rtlCol="0">
            <a:spAutoFit/>
          </a:bodyPr>
          <a:lstStyle/>
          <a:p>
            <a:r>
              <a:rPr lang="en-US" dirty="0" smtClean="0">
                <a:solidFill>
                  <a:srgbClr val="00B050"/>
                </a:solidFill>
                <a:latin typeface="Arial" pitchFamily="34" charset="0"/>
                <a:cs typeface="Arial" pitchFamily="34" charset="0"/>
              </a:rPr>
              <a:t>SATA MLC</a:t>
            </a:r>
            <a:endParaRPr lang="en-US" dirty="0">
              <a:solidFill>
                <a:srgbClr val="00B050"/>
              </a:solidFill>
              <a:latin typeface="Arial" pitchFamily="34" charset="0"/>
              <a:cs typeface="Arial" pitchFamily="34" charset="0"/>
            </a:endParaRPr>
          </a:p>
        </p:txBody>
      </p:sp>
      <p:pic>
        <p:nvPicPr>
          <p:cNvPr id="18" name="Picture 2" descr="C:\Users\jluken\Desktop\PP\HybridHardDrive_LG.jpg"/>
          <p:cNvPicPr>
            <a:picLocks noChangeAspect="1" noChangeArrowheads="1"/>
          </p:cNvPicPr>
          <p:nvPr/>
        </p:nvPicPr>
        <p:blipFill>
          <a:blip r:embed="rId3" cstate="print"/>
          <a:srcRect/>
          <a:stretch>
            <a:fillRect/>
          </a:stretch>
        </p:blipFill>
        <p:spPr bwMode="auto">
          <a:xfrm>
            <a:off x="9712995" y="5500702"/>
            <a:ext cx="616978" cy="643840"/>
          </a:xfrm>
          <a:prstGeom prst="rect">
            <a:avLst/>
          </a:prstGeom>
          <a:noFill/>
          <a:ln w="9525">
            <a:noFill/>
            <a:miter lim="800000"/>
            <a:headEnd/>
            <a:tailEnd/>
          </a:ln>
        </p:spPr>
      </p:pic>
      <p:sp>
        <p:nvSpPr>
          <p:cNvPr id="19" name="TextBox 12"/>
          <p:cNvSpPr txBox="1"/>
          <p:nvPr/>
        </p:nvSpPr>
        <p:spPr>
          <a:xfrm>
            <a:off x="10641030" y="5429265"/>
            <a:ext cx="1547795" cy="830997"/>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Hard Drives</a:t>
            </a:r>
            <a:endParaRPr lang="en-US" dirty="0">
              <a:solidFill>
                <a:srgbClr val="0070C0"/>
              </a:solidFill>
              <a:latin typeface="Arial" pitchFamily="34" charset="0"/>
              <a:cs typeface="Arial" pitchFamily="34" charset="0"/>
            </a:endParaRPr>
          </a:p>
        </p:txBody>
      </p:sp>
      <p:pic>
        <p:nvPicPr>
          <p:cNvPr id="20" name="Picture 3" descr="C:\Users\jluken.OCZ\Dropbox\Power Point Art\Z-Drive_4500_fina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65511" y="2928934"/>
            <a:ext cx="1853461" cy="88525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1" name="Picture 5" descr="C:\Users\jluken.OCZ\Dropbox\Power Point Art\Deneva2_front_M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51188" y="4572009"/>
            <a:ext cx="1333162" cy="707871"/>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2" name="Picture 4" descr="C:\Users\jluken.OCZ\Dropbox\Power Point Art\Intrepid 3000\OCZ-Intrepid-front-M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51188" y="3786190"/>
            <a:ext cx="1333162" cy="706760"/>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w_OCZ_Corporate_Template_Widescreen">
  <a:themeElements>
    <a:clrScheme name="OCZ_Corporate_Colors">
      <a:dk1>
        <a:sysClr val="windowText" lastClr="000000"/>
      </a:dk1>
      <a:lt1>
        <a:sysClr val="window" lastClr="FFFFFF"/>
      </a:lt1>
      <a:dk2>
        <a:srgbClr val="00548A"/>
      </a:dk2>
      <a:lt2>
        <a:srgbClr val="EEECE1"/>
      </a:lt2>
      <a:accent1>
        <a:srgbClr val="00548A"/>
      </a:accent1>
      <a:accent2>
        <a:srgbClr val="43B4E4"/>
      </a:accent2>
      <a:accent3>
        <a:srgbClr val="5D6770"/>
      </a:accent3>
      <a:accent4>
        <a:srgbClr val="00B0AA"/>
      </a:accent4>
      <a:accent5>
        <a:srgbClr val="A4CF5E"/>
      </a:accent5>
      <a:accent6>
        <a:srgbClr val="8D85C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010f9ad-c820-43a5-9745-515397d77c92">YSWYZV2CXE5E-154-303</_dlc_DocId>
    <_dlc_DocIdUrl xmlns="8010f9ad-c820-43a5-9745-515397d77c92">
      <Url>http://oczhome/Marketing/SalesMaterials/_layouts/DocIdRedir.aspx?ID=YSWYZV2CXE5E-154-303</Url>
      <Description>YSWYZV2CXE5E-154-303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95A17962F02BC4A9C97061A3F6D7AA3" ma:contentTypeVersion="1" ma:contentTypeDescription="Create a new document." ma:contentTypeScope="" ma:versionID="8b09d4fca5130119c9a8925eb5eec988">
  <xsd:schema xmlns:xsd="http://www.w3.org/2001/XMLSchema" xmlns:xs="http://www.w3.org/2001/XMLSchema" xmlns:p="http://schemas.microsoft.com/office/2006/metadata/properties" xmlns:ns2="8010f9ad-c820-43a5-9745-515397d77c92" targetNamespace="http://schemas.microsoft.com/office/2006/metadata/properties" ma:root="true" ma:fieldsID="e9de3e168f55a26fece40511c5f34c7e" ns2:_="">
    <xsd:import namespace="8010f9ad-c820-43a5-9745-515397d77c9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0f9ad-c820-43a5-9745-515397d77c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77CF1-8BF0-4AB6-96B5-9140A9420560}">
  <ds:schemaRefs>
    <ds:schemaRef ds:uri="http://schemas.microsoft.com/sharepoint/events"/>
  </ds:schemaRefs>
</ds:datastoreItem>
</file>

<file path=customXml/itemProps2.xml><?xml version="1.0" encoding="utf-8"?>
<ds:datastoreItem xmlns:ds="http://schemas.openxmlformats.org/officeDocument/2006/customXml" ds:itemID="{50BFC19C-FE2B-4FF5-9987-FFCEA9EE8E86}">
  <ds:schemaRefs>
    <ds:schemaRef ds:uri="http://schemas.microsoft.com/sharepoint/v3/contenttype/forms"/>
  </ds:schemaRefs>
</ds:datastoreItem>
</file>

<file path=customXml/itemProps3.xml><?xml version="1.0" encoding="utf-8"?>
<ds:datastoreItem xmlns:ds="http://schemas.openxmlformats.org/officeDocument/2006/customXml" ds:itemID="{F29FF7C6-06B8-423E-9D2A-3E2885593D79}">
  <ds:schemaRefs>
    <ds:schemaRef ds:uri="http://schemas.microsoft.com/office/2006/metadata/properties"/>
    <ds:schemaRef ds:uri="http://schemas.microsoft.com/office/infopath/2007/PartnerControls"/>
    <ds:schemaRef ds:uri="8010f9ad-c820-43a5-9745-515397d77c92"/>
  </ds:schemaRefs>
</ds:datastoreItem>
</file>

<file path=customXml/itemProps4.xml><?xml version="1.0" encoding="utf-8"?>
<ds:datastoreItem xmlns:ds="http://schemas.openxmlformats.org/officeDocument/2006/customXml" ds:itemID="{EE425F08-EF66-4AE6-892A-78EFD4595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0f9ad-c820-43a5-9745-515397d77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New_OCZ_Corporate_Template_Widescreen</Template>
  <TotalTime>28614</TotalTime>
  <Words>942</Words>
  <Application>Microsoft Office PowerPoint</Application>
  <PresentationFormat>自訂</PresentationFormat>
  <Paragraphs>147</Paragraphs>
  <Slides>14</Slides>
  <Notes>4</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New_OCZ_Corporate_Template_Widescreen</vt:lpstr>
      <vt:lpstr>快閃記憶體儲存應用 Q1  | 2015</vt:lpstr>
      <vt:lpstr>大數據資料庫 的成長幅度遠遠超過儲存容量的成長幅度</vt:lpstr>
      <vt:lpstr>接下來的1~2年內企業資料量將擴增2倍</vt:lpstr>
      <vt:lpstr>企業虛擬化環境中存儲瓶頸</vt:lpstr>
      <vt:lpstr>IT 2015年最熱門話題</vt:lpstr>
      <vt:lpstr>投影片 6</vt:lpstr>
      <vt:lpstr>分層式儲存架構</vt:lpstr>
      <vt:lpstr>依照應用分類,選擇I/O投資方向</vt:lpstr>
      <vt:lpstr>OCZ 快閃記憶體 SSD應用</vt:lpstr>
      <vt:lpstr>OCZ PCI-e SSD 的應用範圍</vt:lpstr>
      <vt:lpstr>投影片 11</vt:lpstr>
      <vt:lpstr>2014年 OCZ SSD 應用客戶</vt:lpstr>
      <vt:lpstr>投影片 13</vt:lpstr>
      <vt:lpstr>投影片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Luken</dc:creator>
  <cp:lastModifiedBy>Allen.Huang</cp:lastModifiedBy>
  <cp:revision>397</cp:revision>
  <cp:lastPrinted>2014-10-08T23:38:55Z</cp:lastPrinted>
  <dcterms:created xsi:type="dcterms:W3CDTF">2014-09-04T18:15:42Z</dcterms:created>
  <dcterms:modified xsi:type="dcterms:W3CDTF">2015-01-09T05:56:15Z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0x010100195A17962F02BC4A9C97061A3F6D7AA3</vt:lpwstr>
  </property>
  <property fmtid="{D5CDD505-2E9C-101B-9397-08002B2CF9AE}" pid="3" name="_dlc_DocIdItemGuid">
    <vt:lpwstr>2fa542b3-5c7b-4c4e-b7cb-c92d52744c40</vt:lpwstr>
  </property>
</Properties>
</file>