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357" r:id="rId2"/>
    <p:sldId id="335" r:id="rId3"/>
    <p:sldId id="356" r:id="rId4"/>
    <p:sldId id="355" r:id="rId5"/>
    <p:sldId id="353" r:id="rId6"/>
    <p:sldId id="336" r:id="rId7"/>
    <p:sldId id="337" r:id="rId8"/>
    <p:sldId id="350" r:id="rId9"/>
    <p:sldId id="339" r:id="rId10"/>
    <p:sldId id="340" r:id="rId11"/>
    <p:sldId id="351" r:id="rId12"/>
    <p:sldId id="342" r:id="rId13"/>
    <p:sldId id="343" r:id="rId14"/>
    <p:sldId id="344" r:id="rId15"/>
    <p:sldId id="345" r:id="rId16"/>
    <p:sldId id="346" r:id="rId17"/>
    <p:sldId id="347" r:id="rId18"/>
    <p:sldId id="352" r:id="rId19"/>
    <p:sldId id="349" r:id="rId20"/>
    <p:sldId id="358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3839">
          <p15:clr>
            <a:srgbClr val="A4A3A4"/>
          </p15:clr>
        </p15:guide>
        <p15:guide id="5" pos="384">
          <p15:clr>
            <a:srgbClr val="A4A3A4"/>
          </p15:clr>
        </p15:guide>
        <p15:guide id="6" pos="7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85277" autoAdjust="0"/>
  </p:normalViewPr>
  <p:slideViewPr>
    <p:cSldViewPr>
      <p:cViewPr varScale="1">
        <p:scale>
          <a:sx n="63" d="100"/>
          <a:sy n="63" d="100"/>
        </p:scale>
        <p:origin x="1020" y="78"/>
      </p:cViewPr>
      <p:guideLst>
        <p:guide orient="horz" pos="2160"/>
        <p:guide orient="horz" pos="864"/>
        <p:guide orient="horz" pos="3792"/>
        <p:guide pos="3839"/>
        <p:guide pos="384"/>
        <p:guide pos="7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5-11-30T08:34:16.998" idx="1">
    <p:pos x="10" y="10"/>
    <p:text/>
    <p:extLst mod="1"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9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測試組：位於</a:t>
            </a:r>
            <a:r>
              <a:rPr lang="en-US" altLang="zh-TW" dirty="0" smtClean="0"/>
              <a:t>NSX</a:t>
            </a:r>
            <a:r>
              <a:rPr lang="zh-TW" altLang="en-US" dirty="0" smtClean="0"/>
              <a:t>所建立的虛擬化網路設備後端的</a:t>
            </a:r>
            <a:r>
              <a:rPr lang="en-US" altLang="zh-TW" dirty="0" smtClean="0"/>
              <a:t>VM</a:t>
            </a:r>
            <a:br>
              <a:rPr lang="en-US" altLang="zh-TW" dirty="0" smtClean="0"/>
            </a:br>
            <a:r>
              <a:rPr lang="zh-TW" altLang="en-US" dirty="0" smtClean="0"/>
              <a:t>對照組：一般網路架構下的</a:t>
            </a:r>
            <a:r>
              <a:rPr lang="en-US" altLang="zh-TW" dirty="0" smtClean="0"/>
              <a:t>VM</a:t>
            </a:r>
          </a:p>
          <a:p>
            <a:r>
              <a:rPr lang="zh-TW" altLang="en-US" dirty="0" smtClean="0"/>
              <a:t>藉由不同來源位址存取測試組及對照組的系統，比較不同存取路徑的效能與功能差異。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三大驗證主題：防火牆功能驗證、網路效能驗證、管理機制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邊界防火牆：</a:t>
            </a:r>
            <a:r>
              <a:rPr lang="en-US" altLang="zh-TW" dirty="0" smtClean="0"/>
              <a:t>VM</a:t>
            </a:r>
            <a:r>
              <a:rPr lang="zh-TW" altLang="en-US" dirty="0" smtClean="0"/>
              <a:t>群組外圍防火牆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分散式防火牆：個別</a:t>
            </a:r>
            <a:r>
              <a:rPr lang="en-US" altLang="zh-TW" dirty="0" smtClean="0"/>
              <a:t>VM NIC</a:t>
            </a:r>
            <a:r>
              <a:rPr lang="zh-TW" altLang="en-US" dirty="0" smtClean="0"/>
              <a:t>上的防火牆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微網段分割：依網段區分存取規則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4.</a:t>
            </a:r>
            <a:r>
              <a:rPr lang="zh-TW" altLang="en-US" dirty="0" smtClean="0"/>
              <a:t>網路流量監控，並依結果建立規則。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高頻率存取：</a:t>
            </a:r>
            <a:r>
              <a:rPr lang="en-US" altLang="zh-TW" dirty="0" smtClean="0"/>
              <a:t>Internet-&gt;</a:t>
            </a:r>
            <a:r>
              <a:rPr lang="zh-TW" altLang="en-US" dirty="0" smtClean="0"/>
              <a:t>維修系統</a:t>
            </a:r>
            <a:r>
              <a:rPr lang="en-US" altLang="zh-TW" dirty="0" smtClean="0"/>
              <a:t>VM</a:t>
            </a:r>
            <a:r>
              <a:rPr lang="zh-TW" altLang="en-US" dirty="0" smtClean="0"/>
              <a:t>、內部</a:t>
            </a:r>
            <a:r>
              <a:rPr lang="en-US" altLang="zh-TW" dirty="0" smtClean="0"/>
              <a:t>A</a:t>
            </a:r>
            <a:r>
              <a:rPr lang="zh-TW" altLang="en-US" dirty="0" smtClean="0"/>
              <a:t>網段</a:t>
            </a:r>
            <a:r>
              <a:rPr lang="en-US" altLang="zh-TW" dirty="0" smtClean="0"/>
              <a:t>VM-&gt;</a:t>
            </a:r>
            <a:r>
              <a:rPr lang="zh-TW" altLang="en-US" dirty="0" smtClean="0"/>
              <a:t>內部</a:t>
            </a:r>
            <a:r>
              <a:rPr lang="en-US" altLang="zh-TW" dirty="0" smtClean="0"/>
              <a:t>B</a:t>
            </a:r>
            <a:r>
              <a:rPr lang="zh-TW" altLang="en-US" dirty="0" smtClean="0"/>
              <a:t>網段維修系統</a:t>
            </a:r>
            <a:r>
              <a:rPr lang="en-US" altLang="zh-TW" dirty="0" smtClean="0"/>
              <a:t>VM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大檔案傳輸：外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內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驗證網路高可用性機制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分散佈署、集中管理、動態調控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7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1.NSX</a:t>
            </a:r>
            <a:r>
              <a:rPr lang="zh-TW" altLang="en-US" dirty="0" smtClean="0"/>
              <a:t>補足實體防火牆的防護缺口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虛擬網路效能與實體網路效能相差無幾，可滿足校務相關服務所需。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提供集中控管介面，可簡化佈署與維運程序。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6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558E60-1FFD-41FE-8E71-B872E900ABB5}" type="slidenum">
              <a:rPr lang="en-US" altLang="zh-TW">
                <a:solidFill>
                  <a:prstClr val="black"/>
                </a:solidFill>
                <a:ea typeface="ＭＳ Ｐゴシック" pitchFamily="34" charset="-128"/>
              </a:rPr>
              <a:pPr/>
              <a:t>19</a:t>
            </a:fld>
            <a:endParaRPr lang="en-US" altLang="zh-TW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98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Server</a:t>
            </a:r>
            <a:r>
              <a:rPr lang="zh-TW" altLang="en-US" dirty="0" smtClean="0"/>
              <a:t> 記憶體配置更正、數量更正為</a:t>
            </a:r>
            <a:r>
              <a:rPr lang="en-US" altLang="zh-TW" dirty="0" smtClean="0"/>
              <a:t>14</a:t>
            </a:r>
            <a:r>
              <a:rPr lang="zh-TW" altLang="en-US" dirty="0" smtClean="0"/>
              <a:t>台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Switch</a:t>
            </a:r>
            <a:r>
              <a:rPr lang="zh-TW" altLang="en-US" dirty="0" smtClean="0"/>
              <a:t>數量更正為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台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3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本校已建構運算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主機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與儲存之虛擬化基礎架構，不僅兼具穩定、高可用性、跨廠牌等特性，亦達成配合實際應用需求彈性調度運算及空間資源之目標。導入網路虛擬化技術為實現服務導向</a:t>
            </a:r>
            <a:r>
              <a:rPr lang="en-US" altLang="zh-TW" dirty="0" smtClean="0"/>
              <a:t>IT</a:t>
            </a:r>
            <a:r>
              <a:rPr lang="zh-TW" altLang="en-US" dirty="0" smtClean="0"/>
              <a:t>基礎架構的關鍵步驟。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6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本校資訊中心通過</a:t>
            </a:r>
            <a:r>
              <a:rPr lang="en-US" altLang="zh-TW" dirty="0" smtClean="0"/>
              <a:t>ISO27001</a:t>
            </a:r>
            <a:r>
              <a:rPr lang="zh-TW" altLang="en-US" dirty="0" smtClean="0"/>
              <a:t>資安驗證，對於各項</a:t>
            </a:r>
            <a:r>
              <a:rPr lang="en-US" altLang="zh-TW" dirty="0" smtClean="0"/>
              <a:t>IT</a:t>
            </a:r>
            <a:r>
              <a:rPr lang="zh-TW" altLang="en-US" dirty="0" smtClean="0"/>
              <a:t>作業與資源使用均需符合規範。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在完成主機與儲存虛擬化建置後，</a:t>
            </a:r>
            <a:r>
              <a:rPr lang="en-US" altLang="zh-TW" dirty="0" smtClean="0"/>
              <a:t>IT</a:t>
            </a:r>
            <a:r>
              <a:rPr lang="zh-TW" altLang="en-US" dirty="0" smtClean="0"/>
              <a:t>資源高度集中，一部實體伺服器主機中往往有十餘甚至數十台虛擬機器</a:t>
            </a:r>
            <a:r>
              <a:rPr lang="en-US" altLang="zh-TW" dirty="0" smtClean="0"/>
              <a:t>(VMs)</a:t>
            </a:r>
            <a:r>
              <a:rPr lang="zh-TW" altLang="en-US" dirty="0" smtClean="0"/>
              <a:t>同時運行。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如何確保個別</a:t>
            </a:r>
            <a:r>
              <a:rPr lang="en-US" altLang="zh-TW" dirty="0" smtClean="0"/>
              <a:t>VM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VM</a:t>
            </a:r>
            <a:r>
              <a:rPr lang="zh-TW" altLang="en-US" dirty="0" smtClean="0"/>
              <a:t>之間的網路安全也成為高度虛擬化架構下必須正視的重要課題。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6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傳統集中式的實體設備佈建架構下，採購時為預留未來擴充彈性須購買超出現有需求規格的設備</a:t>
            </a:r>
            <a:r>
              <a:rPr lang="zh-TW" altLang="en-US" dirty="0" smtClean="0">
                <a:latin typeface="新細明體"/>
                <a:ea typeface="新細明體"/>
              </a:rPr>
              <a:t>；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228600" indent="-228600">
              <a:buAutoNum type="arabicPeriod"/>
            </a:pPr>
            <a:r>
              <a:rPr lang="zh-TW" altLang="en-US" dirty="0" smtClean="0"/>
              <a:t>須依據硬體設備使用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保固</a:t>
            </a:r>
            <a:r>
              <a:rPr lang="en-US" altLang="zh-TW" dirty="0" smtClean="0"/>
              <a:t>)</a:t>
            </a:r>
            <a:r>
              <a:rPr lang="zh-TW" altLang="en-US" dirty="0" smtClean="0"/>
              <a:t>年限</a:t>
            </a:r>
            <a:r>
              <a:rPr lang="zh-TW" altLang="en-US" dirty="0" smtClean="0">
                <a:latin typeface="標楷體"/>
                <a:ea typeface="標楷體"/>
              </a:rPr>
              <a:t>，</a:t>
            </a:r>
            <a:r>
              <a:rPr lang="zh-TW" altLang="en-US" dirty="0" smtClean="0"/>
              <a:t>定期汰舊換新</a:t>
            </a:r>
            <a:r>
              <a:rPr lang="zh-TW" altLang="en-US" dirty="0" smtClean="0">
                <a:latin typeface="標楷體"/>
                <a:ea typeface="標楷體"/>
              </a:rPr>
              <a:t>，</a:t>
            </a:r>
            <a:r>
              <a:rPr lang="zh-TW" altLang="en-US" dirty="0" smtClean="0"/>
              <a:t>以確保穩定地持續運作</a:t>
            </a:r>
            <a:r>
              <a:rPr lang="zh-TW" altLang="en-US" dirty="0" smtClean="0">
                <a:latin typeface="新細明體"/>
                <a:ea typeface="新細明體"/>
              </a:rPr>
              <a:t>；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228600" indent="-228600">
              <a:buAutoNum type="arabicPeriod"/>
            </a:pPr>
            <a:r>
              <a:rPr lang="zh-TW" altLang="en-US" dirty="0" smtClean="0">
                <a:latin typeface="新細明體"/>
                <a:ea typeface="新細明體"/>
              </a:rPr>
              <a:t>除</a:t>
            </a:r>
            <a:r>
              <a:rPr lang="zh-TW" altLang="en-US" dirty="0" smtClean="0"/>
              <a:t>容易造成資源閒置外，若需求變化超出預估範圍</a:t>
            </a:r>
            <a:r>
              <a:rPr lang="zh-TW" altLang="en-US" dirty="0" smtClean="0">
                <a:latin typeface="標楷體"/>
                <a:ea typeface="標楷體"/>
              </a:rPr>
              <a:t>，</a:t>
            </a:r>
            <a:r>
              <a:rPr lang="zh-TW" altLang="en-US" dirty="0" smtClean="0"/>
              <a:t>快速地調整因應有其困難。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資中此次以內部應用系統防火牆作為導入項目，評估與驗證分散式佈建的</a:t>
            </a:r>
            <a:r>
              <a:rPr lang="zh-TW" altLang="en-US" dirty="0" smtClean="0">
                <a:solidFill>
                  <a:srgbClr val="FF0000"/>
                </a:solidFill>
              </a:rPr>
              <a:t>軟體防火牆</a:t>
            </a:r>
            <a:r>
              <a:rPr lang="zh-TW" altLang="en-US" dirty="0" smtClean="0"/>
              <a:t>在功能面與效能面是否可以滿足本單位的應用需求。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藉由</a:t>
            </a:r>
            <a:r>
              <a:rPr lang="en-US" altLang="zh-TW" dirty="0" smtClean="0"/>
              <a:t>NSX</a:t>
            </a:r>
            <a:r>
              <a:rPr lang="zh-TW" altLang="en-US" dirty="0" smtClean="0"/>
              <a:t>虛擬防火牆特性，可依據</a:t>
            </a:r>
            <a:r>
              <a:rPr lang="en-US" altLang="zh-TW" dirty="0" smtClean="0"/>
              <a:t>VM</a:t>
            </a:r>
            <a:r>
              <a:rPr lang="zh-TW" altLang="en-US" dirty="0" smtClean="0"/>
              <a:t>的作業系統、網路位址、名稱等屬性訂定群組，並依據彼此之間的互動需求制定管制</a:t>
            </a:r>
            <a:r>
              <a:rPr lang="zh-TW" altLang="en-US" smtClean="0"/>
              <a:t>規則</a:t>
            </a:r>
            <a:r>
              <a:rPr lang="zh-TW" altLang="en-US" smtClean="0">
                <a:latin typeface="新細明體"/>
                <a:ea typeface="新細明體"/>
              </a:rPr>
              <a:t>；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達到遠超過實體防火牆的控制精細度。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06138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2015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55811" y="5213798"/>
            <a:ext cx="3733881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3" y="5213798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189" y="1371600"/>
            <a:ext cx="5241195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371600"/>
            <a:ext cx="5241195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057400"/>
            <a:ext cx="5241195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192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7922736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5325" y="1371600"/>
            <a:ext cx="2844059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12188825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10969943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48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83893" y="1371600"/>
            <a:ext cx="600493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805428" y="4953000"/>
            <a:ext cx="477395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113729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23170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227457" y="1371600"/>
            <a:ext cx="3961368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36898" y="4953000"/>
            <a:ext cx="2742486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88825" cy="68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426720"/>
            <a:ext cx="9141619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600200"/>
            <a:ext cx="914161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791200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1" y="6081068"/>
            <a:ext cx="3656648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206138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9827519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2015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ltGray">
          <a:xfrm>
            <a:off x="3786" y="-1"/>
            <a:ext cx="12208523" cy="6858001"/>
            <a:chOff x="3786" y="-1"/>
            <a:chExt cx="9156393" cy="51435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786" y="0"/>
              <a:ext cx="6983947" cy="5143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34899" y="-1"/>
              <a:ext cx="4625280" cy="38727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4067" y="2702442"/>
            <a:ext cx="5346479" cy="4155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0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2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2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4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4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501"/>
            <a:ext cx="12188952" cy="628949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26751" y="4740499"/>
            <a:ext cx="4062942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13" y="4740499"/>
            <a:ext cx="4509865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2390" y="342901"/>
            <a:ext cx="1096994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42901"/>
            <a:ext cx="954791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9777" y="786384"/>
            <a:ext cx="11177153" cy="5010912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1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0"/>
            <a:ext cx="10969943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90762" y="0"/>
            <a:ext cx="5698063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29" y="1676400"/>
            <a:ext cx="7313295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39" y="3276600"/>
            <a:ext cx="7313295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676400"/>
            <a:ext cx="6094413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3276600"/>
            <a:ext cx="6094413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14160" y="2593231"/>
            <a:ext cx="4812049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3060" y="457200"/>
            <a:ext cx="487553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12" y="685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22412" y="2362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7878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03854" y="2209800"/>
            <a:ext cx="4387977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03854" y="3886200"/>
            <a:ext cx="4387977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5408767"/>
            <a:ext cx="1979613" cy="145409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617878" y="6446044"/>
            <a:ext cx="1099793" cy="173355"/>
            <a:chOff x="-84138" y="5622925"/>
            <a:chExt cx="4330701" cy="682626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30200"/>
            <a:ext cx="10969943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71600"/>
            <a:ext cx="10969943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1516" y="6883401"/>
            <a:ext cx="1117309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161" y="6464301"/>
            <a:ext cx="5180251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7326" y="6464301"/>
            <a:ext cx="450733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  <p:sldLayoutId id="2147483725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tiff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tif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0.tiff"/><Relationship Id="rId5" Type="http://schemas.openxmlformats.org/officeDocument/2006/relationships/image" Target="../media/image45.png"/><Relationship Id="rId10" Type="http://schemas.openxmlformats.org/officeDocument/2006/relationships/image" Target="../media/image49.tiff"/><Relationship Id="rId4" Type="http://schemas.openxmlformats.org/officeDocument/2006/relationships/image" Target="../media/image44.png"/><Relationship Id="rId9" Type="http://schemas.openxmlformats.org/officeDocument/2006/relationships/image" Target="../media/image4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gu.edu.tw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comments" Target="../comments/comment1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/>
                </a:solidFill>
              </a:rPr>
              <a:t>長庚大學邁向軟體定義資料中心經驗分享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/>
                </a:solidFill>
                <a:latin typeface="+mn-ea"/>
              </a:rPr>
              <a:t>張永華</a:t>
            </a:r>
            <a:endParaRPr lang="en-US" altLang="zh-TW" dirty="0">
              <a:solidFill>
                <a:schemeClr val="accent4"/>
              </a:solidFill>
              <a:latin typeface="+mn-ea"/>
            </a:endParaRPr>
          </a:p>
          <a:p>
            <a:r>
              <a:rPr lang="zh-TW" altLang="en-US" dirty="0">
                <a:solidFill>
                  <a:schemeClr val="accent4"/>
                </a:solidFill>
                <a:latin typeface="+mn-ea"/>
              </a:rPr>
              <a:t>資訊中心</a:t>
            </a:r>
            <a:r>
              <a:rPr lang="zh-TW" altLang="en-US" dirty="0" smtClean="0">
                <a:solidFill>
                  <a:schemeClr val="accent4"/>
                </a:solidFill>
                <a:latin typeface="+mn-ea"/>
              </a:rPr>
              <a:t>主任</a:t>
            </a:r>
            <a:endParaRPr lang="en-US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92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597326" y="6771805"/>
            <a:ext cx="450733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10</a:t>
            </a:fld>
            <a:endParaRPr lang="en-US"/>
          </a:p>
        </p:txBody>
      </p:sp>
      <p:grpSp>
        <p:nvGrpSpPr>
          <p:cNvPr id="272" name="Group 8"/>
          <p:cNvGrpSpPr/>
          <p:nvPr/>
        </p:nvGrpSpPr>
        <p:grpSpPr>
          <a:xfrm>
            <a:off x="1180440" y="1340768"/>
            <a:ext cx="3207589" cy="2213464"/>
            <a:chOff x="1022306" y="1205331"/>
            <a:chExt cx="1750856" cy="1661635"/>
          </a:xfrm>
        </p:grpSpPr>
        <p:sp>
          <p:nvSpPr>
            <p:cNvPr id="273" name="Rectangle 9"/>
            <p:cNvSpPr/>
            <p:nvPr/>
          </p:nvSpPr>
          <p:spPr>
            <a:xfrm>
              <a:off x="1022306" y="1205331"/>
              <a:ext cx="1750856" cy="16616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61"/>
              <a:endParaRPr lang="en-US" sz="1900">
                <a:solidFill>
                  <a:prstClr val="white"/>
                </a:solidFill>
              </a:endParaRPr>
            </a:p>
          </p:txBody>
        </p:sp>
        <p:grpSp>
          <p:nvGrpSpPr>
            <p:cNvPr id="274" name="Group 10"/>
            <p:cNvGrpSpPr/>
            <p:nvPr/>
          </p:nvGrpSpPr>
          <p:grpSpPr>
            <a:xfrm>
              <a:off x="1303387" y="1710219"/>
              <a:ext cx="1195746" cy="664893"/>
              <a:chOff x="7347725" y="3630551"/>
              <a:chExt cx="1050327" cy="584032"/>
            </a:xfrm>
          </p:grpSpPr>
          <p:pic>
            <p:nvPicPr>
              <p:cNvPr id="276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7680120" y="3630551"/>
                <a:ext cx="409429" cy="317330"/>
              </a:xfrm>
              <a:prstGeom prst="rect">
                <a:avLst/>
              </a:prstGeom>
              <a:noFill/>
            </p:spPr>
          </p:pic>
          <p:pic>
            <p:nvPicPr>
              <p:cNvPr id="277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7988623" y="3769868"/>
                <a:ext cx="409429" cy="317330"/>
              </a:xfrm>
              <a:prstGeom prst="rect">
                <a:avLst/>
              </a:prstGeom>
              <a:noFill/>
            </p:spPr>
          </p:pic>
          <p:pic>
            <p:nvPicPr>
              <p:cNvPr id="278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7347725" y="3771241"/>
                <a:ext cx="409429" cy="317330"/>
              </a:xfrm>
              <a:prstGeom prst="rect">
                <a:avLst/>
              </a:prstGeom>
              <a:noFill/>
            </p:spPr>
          </p:pic>
          <p:pic>
            <p:nvPicPr>
              <p:cNvPr id="279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7680120" y="3897253"/>
                <a:ext cx="409429" cy="317330"/>
              </a:xfrm>
              <a:prstGeom prst="rect">
                <a:avLst/>
              </a:prstGeom>
              <a:noFill/>
            </p:spPr>
          </p:pic>
        </p:grpSp>
        <p:sp>
          <p:nvSpPr>
            <p:cNvPr id="275" name="TextBox 11"/>
            <p:cNvSpPr txBox="1"/>
            <p:nvPr/>
          </p:nvSpPr>
          <p:spPr>
            <a:xfrm>
              <a:off x="1039181" y="1216197"/>
              <a:ext cx="1439767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61"/>
              <a:r>
                <a:rPr lang="zh-TW" altLang="en-US" dirty="0">
                  <a:solidFill>
                    <a:prstClr val="white"/>
                  </a:solidFill>
                </a:rPr>
                <a:t>智慧學習系統</a:t>
              </a:r>
              <a:endParaRPr lang="en-US" altLang="zh-TW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0" name="Group 16"/>
          <p:cNvGrpSpPr/>
          <p:nvPr/>
        </p:nvGrpSpPr>
        <p:grpSpPr>
          <a:xfrm>
            <a:off x="4431132" y="1340768"/>
            <a:ext cx="3281101" cy="2213464"/>
            <a:chOff x="2790037" y="1205331"/>
            <a:chExt cx="1790983" cy="1661635"/>
          </a:xfrm>
        </p:grpSpPr>
        <p:sp>
          <p:nvSpPr>
            <p:cNvPr id="281" name="Rectangle 17"/>
            <p:cNvSpPr/>
            <p:nvPr/>
          </p:nvSpPr>
          <p:spPr>
            <a:xfrm>
              <a:off x="2830164" y="1205331"/>
              <a:ext cx="1750856" cy="16616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61"/>
              <a:endParaRPr lang="en-US" sz="1900">
                <a:solidFill>
                  <a:prstClr val="white"/>
                </a:solidFill>
              </a:endParaRPr>
            </a:p>
          </p:txBody>
        </p:sp>
        <p:grpSp>
          <p:nvGrpSpPr>
            <p:cNvPr id="282" name="Group 18"/>
            <p:cNvGrpSpPr/>
            <p:nvPr/>
          </p:nvGrpSpPr>
          <p:grpSpPr>
            <a:xfrm>
              <a:off x="3112816" y="1912463"/>
              <a:ext cx="1195746" cy="657196"/>
              <a:chOff x="3423785" y="1792337"/>
              <a:chExt cx="1195746" cy="657196"/>
            </a:xfrm>
          </p:grpSpPr>
          <p:pic>
            <p:nvPicPr>
              <p:cNvPr id="288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802200" y="1792337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289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4153416" y="1913325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290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423785" y="1967900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291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802200" y="2088268"/>
                <a:ext cx="466115" cy="361265"/>
              </a:xfrm>
              <a:prstGeom prst="rect">
                <a:avLst/>
              </a:prstGeom>
              <a:noFill/>
            </p:spPr>
          </p:pic>
        </p:grpSp>
        <p:pic>
          <p:nvPicPr>
            <p:cNvPr id="283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491231" y="1589231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84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842447" y="1710219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85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112816" y="1764794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86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491231" y="1885162"/>
              <a:ext cx="466115" cy="361265"/>
            </a:xfrm>
            <a:prstGeom prst="rect">
              <a:avLst/>
            </a:prstGeom>
            <a:noFill/>
          </p:spPr>
        </p:pic>
        <p:sp>
          <p:nvSpPr>
            <p:cNvPr id="287" name="TextBox 23"/>
            <p:cNvSpPr txBox="1"/>
            <p:nvPr/>
          </p:nvSpPr>
          <p:spPr>
            <a:xfrm>
              <a:off x="2790037" y="1205331"/>
              <a:ext cx="1439767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61"/>
              <a:r>
                <a:rPr lang="zh-TW" altLang="en-US" dirty="0">
                  <a:solidFill>
                    <a:prstClr val="white"/>
                  </a:solidFill>
                </a:rPr>
                <a:t>校務資訊系統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2" name="Group 28"/>
          <p:cNvGrpSpPr/>
          <p:nvPr/>
        </p:nvGrpSpPr>
        <p:grpSpPr>
          <a:xfrm>
            <a:off x="1121520" y="3689704"/>
            <a:ext cx="3266507" cy="2213464"/>
            <a:chOff x="990146" y="2909037"/>
            <a:chExt cx="1783016" cy="1661635"/>
          </a:xfrm>
        </p:grpSpPr>
        <p:sp>
          <p:nvSpPr>
            <p:cNvPr id="293" name="Rectangle 29"/>
            <p:cNvSpPr/>
            <p:nvPr/>
          </p:nvSpPr>
          <p:spPr>
            <a:xfrm>
              <a:off x="1022306" y="2909037"/>
              <a:ext cx="1750856" cy="16616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61"/>
              <a:endParaRPr lang="en-US" sz="1900">
                <a:solidFill>
                  <a:prstClr val="white"/>
                </a:solidFill>
              </a:endParaRPr>
            </a:p>
          </p:txBody>
        </p:sp>
        <p:pic>
          <p:nvPicPr>
            <p:cNvPr id="294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1704185" y="3557505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95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2055401" y="3678493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96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1325770" y="3733068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97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1704185" y="3853436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98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1704185" y="3317228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299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1325770" y="3492791"/>
              <a:ext cx="466115" cy="361265"/>
            </a:xfrm>
            <a:prstGeom prst="rect">
              <a:avLst/>
            </a:prstGeom>
            <a:noFill/>
          </p:spPr>
        </p:pic>
        <p:sp>
          <p:nvSpPr>
            <p:cNvPr id="300" name="TextBox 36"/>
            <p:cNvSpPr txBox="1"/>
            <p:nvPr/>
          </p:nvSpPr>
          <p:spPr>
            <a:xfrm>
              <a:off x="990146" y="2921992"/>
              <a:ext cx="1439767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61"/>
              <a:r>
                <a:rPr lang="zh-TW" altLang="en-US" dirty="0">
                  <a:solidFill>
                    <a:prstClr val="white"/>
                  </a:solidFill>
                </a:rPr>
                <a:t>郵件系統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7"/>
          <p:cNvGrpSpPr/>
          <p:nvPr/>
        </p:nvGrpSpPr>
        <p:grpSpPr>
          <a:xfrm>
            <a:off x="7772405" y="1347404"/>
            <a:ext cx="3281101" cy="2213464"/>
            <a:chOff x="2790037" y="1205331"/>
            <a:chExt cx="1790983" cy="1661635"/>
          </a:xfrm>
        </p:grpSpPr>
        <p:sp>
          <p:nvSpPr>
            <p:cNvPr id="302" name="Rectangle 38"/>
            <p:cNvSpPr/>
            <p:nvPr/>
          </p:nvSpPr>
          <p:spPr>
            <a:xfrm>
              <a:off x="2830164" y="1205331"/>
              <a:ext cx="1750856" cy="16616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61"/>
              <a:endParaRPr lang="en-US" sz="1900">
                <a:solidFill>
                  <a:prstClr val="white"/>
                </a:solidFill>
              </a:endParaRPr>
            </a:p>
          </p:txBody>
        </p:sp>
        <p:grpSp>
          <p:nvGrpSpPr>
            <p:cNvPr id="303" name="Group 39"/>
            <p:cNvGrpSpPr/>
            <p:nvPr/>
          </p:nvGrpSpPr>
          <p:grpSpPr>
            <a:xfrm>
              <a:off x="3112816" y="1912463"/>
              <a:ext cx="1195746" cy="657196"/>
              <a:chOff x="3423785" y="1792337"/>
              <a:chExt cx="1195746" cy="657196"/>
            </a:xfrm>
          </p:grpSpPr>
          <p:pic>
            <p:nvPicPr>
              <p:cNvPr id="307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802200" y="1792337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308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4153416" y="1913325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309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423785" y="1967900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310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802200" y="2088268"/>
                <a:ext cx="466115" cy="361265"/>
              </a:xfrm>
              <a:prstGeom prst="rect">
                <a:avLst/>
              </a:prstGeom>
              <a:noFill/>
            </p:spPr>
          </p:pic>
        </p:grpSp>
        <p:pic>
          <p:nvPicPr>
            <p:cNvPr id="304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112816" y="1764794"/>
              <a:ext cx="466115" cy="361265"/>
            </a:xfrm>
            <a:prstGeom prst="rect">
              <a:avLst/>
            </a:prstGeom>
            <a:noFill/>
          </p:spPr>
        </p:pic>
        <p:pic>
          <p:nvPicPr>
            <p:cNvPr id="305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3897859" y="1762200"/>
              <a:ext cx="466115" cy="361265"/>
            </a:xfrm>
            <a:prstGeom prst="rect">
              <a:avLst/>
            </a:prstGeom>
            <a:noFill/>
          </p:spPr>
        </p:pic>
        <p:sp>
          <p:nvSpPr>
            <p:cNvPr id="306" name="TextBox 42"/>
            <p:cNvSpPr txBox="1"/>
            <p:nvPr/>
          </p:nvSpPr>
          <p:spPr>
            <a:xfrm>
              <a:off x="2790037" y="1205331"/>
              <a:ext cx="1439767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61"/>
              <a:r>
                <a:rPr lang="zh-TW" altLang="en-US" dirty="0">
                  <a:solidFill>
                    <a:prstClr val="white"/>
                  </a:solidFill>
                </a:rPr>
                <a:t>網站系統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1" name="Group 47"/>
          <p:cNvGrpSpPr/>
          <p:nvPr/>
        </p:nvGrpSpPr>
        <p:grpSpPr>
          <a:xfrm>
            <a:off x="7809864" y="3684545"/>
            <a:ext cx="3253100" cy="2213464"/>
            <a:chOff x="5544020" y="2905164"/>
            <a:chExt cx="1775698" cy="1661635"/>
          </a:xfrm>
        </p:grpSpPr>
        <p:grpSp>
          <p:nvGrpSpPr>
            <p:cNvPr id="312" name="Group 48"/>
            <p:cNvGrpSpPr/>
            <p:nvPr/>
          </p:nvGrpSpPr>
          <p:grpSpPr>
            <a:xfrm>
              <a:off x="5544020" y="2905164"/>
              <a:ext cx="1775698" cy="1661635"/>
              <a:chOff x="2805322" y="2907862"/>
              <a:chExt cx="1775698" cy="1661635"/>
            </a:xfrm>
          </p:grpSpPr>
          <p:sp>
            <p:nvSpPr>
              <p:cNvPr id="314" name="Rectangle 50"/>
              <p:cNvSpPr/>
              <p:nvPr/>
            </p:nvSpPr>
            <p:spPr>
              <a:xfrm>
                <a:off x="2830164" y="2907862"/>
                <a:ext cx="1750856" cy="16616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61"/>
                <a:endParaRPr lang="en-US" sz="19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15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491231" y="3751611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316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842447" y="3921468"/>
                <a:ext cx="466115" cy="361265"/>
              </a:xfrm>
              <a:prstGeom prst="rect">
                <a:avLst/>
              </a:prstGeom>
              <a:noFill/>
            </p:spPr>
          </p:pic>
          <p:pic>
            <p:nvPicPr>
              <p:cNvPr id="317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142123" y="3917405"/>
                <a:ext cx="466115" cy="361265"/>
              </a:xfrm>
              <a:prstGeom prst="rect">
                <a:avLst/>
              </a:prstGeom>
              <a:noFill/>
            </p:spPr>
          </p:pic>
          <p:sp>
            <p:nvSpPr>
              <p:cNvPr id="318" name="TextBox 54"/>
              <p:cNvSpPr txBox="1"/>
              <p:nvPr/>
            </p:nvSpPr>
            <p:spPr>
              <a:xfrm>
                <a:off x="2805322" y="2918048"/>
                <a:ext cx="1439767" cy="277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61"/>
                <a:r>
                  <a:rPr lang="zh-TW" altLang="en-US" dirty="0">
                    <a:solidFill>
                      <a:prstClr val="white"/>
                    </a:solidFill>
                  </a:rPr>
                  <a:t>系統開發平台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13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>
              <a:alphaModFix/>
            </a:blip>
            <a:srcRect/>
            <a:stretch>
              <a:fillRect/>
            </a:stretch>
          </p:blipFill>
          <p:spPr bwMode="auto">
            <a:xfrm>
              <a:off x="6229929" y="3499501"/>
              <a:ext cx="466115" cy="361265"/>
            </a:xfrm>
            <a:prstGeom prst="rect">
              <a:avLst/>
            </a:prstGeom>
            <a:noFill/>
          </p:spPr>
        </p:pic>
      </p:grpSp>
      <p:grpSp>
        <p:nvGrpSpPr>
          <p:cNvPr id="319" name="Group 55"/>
          <p:cNvGrpSpPr/>
          <p:nvPr/>
        </p:nvGrpSpPr>
        <p:grpSpPr>
          <a:xfrm>
            <a:off x="4459131" y="3688140"/>
            <a:ext cx="3253100" cy="2213464"/>
            <a:chOff x="3737752" y="2907862"/>
            <a:chExt cx="1775698" cy="1661635"/>
          </a:xfrm>
        </p:grpSpPr>
        <p:sp>
          <p:nvSpPr>
            <p:cNvPr id="320" name="Rectangle 56"/>
            <p:cNvSpPr/>
            <p:nvPr/>
          </p:nvSpPr>
          <p:spPr>
            <a:xfrm>
              <a:off x="3762594" y="2907862"/>
              <a:ext cx="1750856" cy="1661635"/>
            </a:xfrm>
            <a:prstGeom prst="rect">
              <a:avLst/>
            </a:prstGeom>
            <a:solidFill>
              <a:srgbClr val="0D52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61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21" name="TextBox 57"/>
            <p:cNvSpPr txBox="1"/>
            <p:nvPr/>
          </p:nvSpPr>
          <p:spPr>
            <a:xfrm>
              <a:off x="3737752" y="2918048"/>
              <a:ext cx="1439767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61"/>
              <a:r>
                <a:rPr lang="zh-TW" altLang="en-US" dirty="0">
                  <a:solidFill>
                    <a:prstClr val="white"/>
                  </a:solidFill>
                </a:rPr>
                <a:t>報修系統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22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4646" y="3467057"/>
              <a:ext cx="466115" cy="361265"/>
            </a:xfrm>
            <a:prstGeom prst="rect">
              <a:avLst/>
            </a:prstGeom>
          </p:spPr>
        </p:pic>
        <p:pic>
          <p:nvPicPr>
            <p:cNvPr id="323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04123" y="3621341"/>
              <a:ext cx="466115" cy="361265"/>
            </a:xfrm>
            <a:prstGeom prst="rect">
              <a:avLst/>
            </a:prstGeom>
          </p:spPr>
        </p:pic>
        <p:pic>
          <p:nvPicPr>
            <p:cNvPr id="324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5339" y="3791198"/>
              <a:ext cx="466115" cy="361265"/>
            </a:xfrm>
            <a:prstGeom prst="rect">
              <a:avLst/>
            </a:prstGeom>
          </p:spPr>
        </p:pic>
        <p:pic>
          <p:nvPicPr>
            <p:cNvPr id="325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5708" y="3796904"/>
              <a:ext cx="466115" cy="361265"/>
            </a:xfrm>
            <a:prstGeom prst="rect">
              <a:avLst/>
            </a:prstGeom>
          </p:spPr>
        </p:pic>
        <p:pic>
          <p:nvPicPr>
            <p:cNvPr id="326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90524" y="3982606"/>
              <a:ext cx="466115" cy="361265"/>
            </a:xfrm>
            <a:prstGeom prst="rect">
              <a:avLst/>
            </a:prstGeom>
          </p:spPr>
        </p:pic>
      </p:grpSp>
      <p:sp>
        <p:nvSpPr>
          <p:cNvPr id="327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導入範圍 </a:t>
            </a:r>
            <a:r>
              <a:rPr lang="en-US" altLang="zh-TW" dirty="0"/>
              <a:t>– </a:t>
            </a:r>
            <a:r>
              <a:rPr lang="zh-TW" altLang="en-US" dirty="0"/>
              <a:t>強</a:t>
            </a:r>
            <a:r>
              <a:rPr lang="zh-TW" altLang="en-US" dirty="0" smtClean="0"/>
              <a:t>化虛</a:t>
            </a:r>
            <a:r>
              <a:rPr lang="zh-TW" altLang="en-US" dirty="0"/>
              <a:t>擬</a:t>
            </a:r>
            <a:r>
              <a:rPr lang="zh-TW" altLang="en-US" dirty="0" smtClean="0"/>
              <a:t>機器安</a:t>
            </a:r>
            <a:r>
              <a:rPr lang="zh-TW" altLang="en-US" dirty="0"/>
              <a:t>全政策</a:t>
            </a:r>
            <a:endParaRPr lang="en-US" altLang="zh-TW" dirty="0"/>
          </a:p>
        </p:txBody>
      </p:sp>
      <p:sp>
        <p:nvSpPr>
          <p:cNvPr id="328" name="五邊形 327"/>
          <p:cNvSpPr/>
          <p:nvPr/>
        </p:nvSpPr>
        <p:spPr>
          <a:xfrm>
            <a:off x="693812" y="1841023"/>
            <a:ext cx="10903514" cy="685800"/>
          </a:xfrm>
          <a:prstGeom prst="homePlate">
            <a:avLst/>
          </a:prstGeom>
          <a:gradFill>
            <a:gsLst>
              <a:gs pos="0">
                <a:srgbClr val="F8981D">
                  <a:alpha val="38000"/>
                </a:srgbClr>
              </a:gs>
              <a:gs pos="80000">
                <a:srgbClr val="FDB813">
                  <a:alpha val="47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業務分隔安全性政策</a:t>
            </a:r>
          </a:p>
        </p:txBody>
      </p:sp>
      <p:sp>
        <p:nvSpPr>
          <p:cNvPr id="329" name="五邊形 328"/>
          <p:cNvSpPr/>
          <p:nvPr/>
        </p:nvSpPr>
        <p:spPr>
          <a:xfrm>
            <a:off x="693812" y="3190339"/>
            <a:ext cx="10903514" cy="685800"/>
          </a:xfrm>
          <a:prstGeom prst="homePlate">
            <a:avLst/>
          </a:prstGeom>
          <a:gradFill>
            <a:gsLst>
              <a:gs pos="0">
                <a:srgbClr val="F8981D">
                  <a:alpha val="38000"/>
                </a:srgbClr>
              </a:gs>
              <a:gs pos="80000">
                <a:srgbClr val="FDB813">
                  <a:alpha val="47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業務關連安全性政策</a:t>
            </a:r>
          </a:p>
        </p:txBody>
      </p:sp>
      <p:sp>
        <p:nvSpPr>
          <p:cNvPr id="330" name="五邊形 329"/>
          <p:cNvSpPr/>
          <p:nvPr/>
        </p:nvSpPr>
        <p:spPr>
          <a:xfrm>
            <a:off x="693812" y="4552012"/>
            <a:ext cx="10903514" cy="685800"/>
          </a:xfrm>
          <a:prstGeom prst="homePlate">
            <a:avLst/>
          </a:prstGeom>
          <a:gradFill>
            <a:gsLst>
              <a:gs pos="0">
                <a:srgbClr val="F8981D">
                  <a:alpha val="38000"/>
                </a:srgbClr>
              </a:gs>
              <a:gs pos="80000">
                <a:srgbClr val="FDB813">
                  <a:alpha val="47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特殊群組連線安全性政策</a:t>
            </a:r>
          </a:p>
        </p:txBody>
      </p:sp>
      <p:sp>
        <p:nvSpPr>
          <p:cNvPr id="331" name="五邊形 330"/>
          <p:cNvSpPr/>
          <p:nvPr/>
        </p:nvSpPr>
        <p:spPr>
          <a:xfrm rot="19661611">
            <a:off x="-214431" y="2903840"/>
            <a:ext cx="9450564" cy="685800"/>
          </a:xfrm>
          <a:prstGeom prst="homePlate">
            <a:avLst/>
          </a:prstGeom>
          <a:gradFill>
            <a:gsLst>
              <a:gs pos="0">
                <a:srgbClr val="D9541E">
                  <a:alpha val="40000"/>
                </a:srgbClr>
              </a:gs>
              <a:gs pos="80000">
                <a:srgbClr val="FF0000">
                  <a:alpha val="44000"/>
                </a:srgbClr>
              </a:gs>
              <a:gs pos="100000">
                <a:srgbClr val="C00000">
                  <a:alpha val="30000"/>
                </a:srgb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作業系統安全性政策</a:t>
            </a:r>
          </a:p>
        </p:txBody>
      </p:sp>
      <p:sp>
        <p:nvSpPr>
          <p:cNvPr id="332" name="五邊形 331"/>
          <p:cNvSpPr/>
          <p:nvPr/>
        </p:nvSpPr>
        <p:spPr>
          <a:xfrm rot="19661611">
            <a:off x="3255572" y="3623247"/>
            <a:ext cx="9434471" cy="685800"/>
          </a:xfrm>
          <a:prstGeom prst="homePlate">
            <a:avLst/>
          </a:prstGeom>
          <a:gradFill>
            <a:gsLst>
              <a:gs pos="0">
                <a:srgbClr val="D9541E">
                  <a:alpha val="40000"/>
                </a:srgbClr>
              </a:gs>
              <a:gs pos="80000">
                <a:srgbClr val="FF0000">
                  <a:alpha val="44000"/>
                </a:srgbClr>
              </a:gs>
              <a:gs pos="100000">
                <a:srgbClr val="C00000">
                  <a:alpha val="30000"/>
                </a:srgb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網路區域安全性政策</a:t>
            </a:r>
          </a:p>
        </p:txBody>
      </p:sp>
    </p:spTree>
    <p:extLst>
      <p:ext uri="{BB962C8B-B14F-4D97-AF65-F5344CB8AC3E}">
        <p14:creationId xmlns:p14="http://schemas.microsoft.com/office/powerpoint/2010/main" val="10052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0" grpId="0" animBg="1"/>
      <p:bldP spid="331" grpId="0" animBg="1"/>
      <p:bldP spid="3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751012" y="225426"/>
            <a:ext cx="8686800" cy="68897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0612" y="914400"/>
            <a:ext cx="8001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長庚大學簡介</a:t>
            </a:r>
            <a:endParaRPr lang="en-US" altLang="zh-TW" sz="2800" b="0" kern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計畫</a:t>
            </a: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緣由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導入範圍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功能驗證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未來發展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74812" y="2988196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22672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582936" y="2450771"/>
            <a:ext cx="5964288" cy="13722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/>
          </a:p>
        </p:txBody>
      </p:sp>
      <p:sp>
        <p:nvSpPr>
          <p:cNvPr id="124" name="圓角矩形 123"/>
          <p:cNvSpPr/>
          <p:nvPr/>
        </p:nvSpPr>
        <p:spPr>
          <a:xfrm>
            <a:off x="333772" y="1523862"/>
            <a:ext cx="11377264" cy="5217506"/>
          </a:xfrm>
          <a:prstGeom prst="roundRect">
            <a:avLst/>
          </a:prstGeom>
          <a:solidFill>
            <a:srgbClr val="F79646">
              <a:lumMod val="20000"/>
              <a:lumOff val="80000"/>
              <a:alpha val="47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lgDashDotDot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500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44" name="Rectangle 292"/>
          <p:cNvSpPr/>
          <p:nvPr/>
        </p:nvSpPr>
        <p:spPr>
          <a:xfrm>
            <a:off x="4467537" y="3846606"/>
            <a:ext cx="2090629" cy="2558927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40000"/>
                  <a:lumOff val="60000"/>
                  <a:alpha val="67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76200" dist="508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50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1" name="直線接點 240"/>
          <p:cNvCxnSpPr/>
          <p:nvPr/>
        </p:nvCxnSpPr>
        <p:spPr>
          <a:xfrm>
            <a:off x="8072109" y="692696"/>
            <a:ext cx="2884167" cy="208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/>
          </a:p>
        </p:txBody>
      </p:sp>
      <p:cxnSp>
        <p:nvCxnSpPr>
          <p:cNvPr id="122" name="直線接點 121"/>
          <p:cNvCxnSpPr>
            <a:stCxn id="162" idx="2"/>
          </p:cNvCxnSpPr>
          <p:nvPr/>
        </p:nvCxnSpPr>
        <p:spPr>
          <a:xfrm flipH="1">
            <a:off x="5499320" y="2403496"/>
            <a:ext cx="1891162" cy="2168221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cxnSp>
        <p:nvCxnSpPr>
          <p:cNvPr id="125" name="直線接點 124"/>
          <p:cNvCxnSpPr/>
          <p:nvPr/>
        </p:nvCxnSpPr>
        <p:spPr>
          <a:xfrm flipH="1">
            <a:off x="7259000" y="752410"/>
            <a:ext cx="27" cy="38821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6" name="Can 177"/>
          <p:cNvSpPr/>
          <p:nvPr/>
        </p:nvSpPr>
        <p:spPr>
          <a:xfrm rot="16200000" flipH="1">
            <a:off x="9947089" y="1416033"/>
            <a:ext cx="241547" cy="2710283"/>
          </a:xfrm>
          <a:prstGeom prst="can">
            <a:avLst>
              <a:gd name="adj" fmla="val 72788"/>
            </a:avLst>
          </a:prstGeom>
          <a:gradFill flip="none" rotWithShape="1">
            <a:gsLst>
              <a:gs pos="0">
                <a:sysClr val="window" lastClr="FFFFFF">
                  <a:lumMod val="85000"/>
                  <a:alpha val="69000"/>
                </a:sysClr>
              </a:gs>
              <a:gs pos="66000">
                <a:sysClr val="window" lastClr="FFFFFF">
                  <a:alpha val="69000"/>
                </a:sysClr>
              </a:gs>
              <a:gs pos="100000">
                <a:sysClr val="window" lastClr="FFFFFF">
                  <a:lumMod val="85000"/>
                  <a:alpha val="69000"/>
                </a:sysClr>
              </a:gs>
              <a:gs pos="53000">
                <a:sysClr val="window" lastClr="FFFFFF">
                  <a:alpha val="69000"/>
                </a:sysClr>
              </a:gs>
            </a:gsLst>
            <a:lin ang="0" scaled="0"/>
            <a:tileRect/>
          </a:gradFill>
          <a:ln w="25400" cap="flat" cmpd="sng" algn="ctr">
            <a:solidFill>
              <a:sysClr val="windowText" lastClr="000000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5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TextBox 352"/>
          <p:cNvSpPr txBox="1"/>
          <p:nvPr/>
        </p:nvSpPr>
        <p:spPr>
          <a:xfrm>
            <a:off x="8945595" y="2636912"/>
            <a:ext cx="2346601" cy="27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VXLAN Transport Zone</a:t>
            </a:r>
          </a:p>
        </p:txBody>
      </p:sp>
      <p:cxnSp>
        <p:nvCxnSpPr>
          <p:cNvPr id="128" name="直線接點 127"/>
          <p:cNvCxnSpPr/>
          <p:nvPr/>
        </p:nvCxnSpPr>
        <p:spPr>
          <a:xfrm flipH="1">
            <a:off x="3476889" y="2374062"/>
            <a:ext cx="875596" cy="508323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直線接點 128"/>
          <p:cNvCxnSpPr/>
          <p:nvPr/>
        </p:nvCxnSpPr>
        <p:spPr>
          <a:xfrm>
            <a:off x="4352484" y="2367990"/>
            <a:ext cx="202060" cy="552858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30" name="圖片 1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428" y="580594"/>
            <a:ext cx="1926814" cy="214534"/>
          </a:xfrm>
          <a:prstGeom prst="rect">
            <a:avLst/>
          </a:prstGeom>
        </p:spPr>
      </p:pic>
      <p:sp>
        <p:nvSpPr>
          <p:cNvPr id="131" name="Rectangle 292"/>
          <p:cNvSpPr/>
          <p:nvPr/>
        </p:nvSpPr>
        <p:spPr>
          <a:xfrm>
            <a:off x="6825879" y="3861048"/>
            <a:ext cx="3113498" cy="2558927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40000"/>
                  <a:lumOff val="60000"/>
                  <a:alpha val="67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76200" dist="508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5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TextBox 343"/>
          <p:cNvSpPr txBox="1"/>
          <p:nvPr/>
        </p:nvSpPr>
        <p:spPr>
          <a:xfrm>
            <a:off x="6697135" y="4437112"/>
            <a:ext cx="1125469" cy="223066"/>
          </a:xfrm>
          <a:prstGeom prst="rect">
            <a:avLst/>
          </a:prstGeom>
          <a:solidFill>
            <a:srgbClr val="1F497D">
              <a:lumMod val="65000"/>
              <a:lumOff val="3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700" b="1" kern="0" dirty="0" smtClean="0">
                <a:solidFill>
                  <a:prstClr val="white"/>
                </a:solidFill>
                <a:latin typeface="Calibri"/>
              </a:rPr>
              <a:t>測試</a:t>
            </a:r>
            <a:r>
              <a:rPr kumimoji="1" lang="zh-TW" altLang="en-US" sz="1700" b="1" kern="0" dirty="0">
                <a:solidFill>
                  <a:prstClr val="white"/>
                </a:solidFill>
                <a:latin typeface="Calibri"/>
              </a:rPr>
              <a:t>組</a:t>
            </a:r>
            <a:endParaRPr kumimoji="1" lang="en-US" sz="1700" b="1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3" name="Straight Connector 440"/>
          <p:cNvCxnSpPr>
            <a:stCxn id="220" idx="2"/>
          </p:cNvCxnSpPr>
          <p:nvPr/>
        </p:nvCxnSpPr>
        <p:spPr>
          <a:xfrm flipH="1">
            <a:off x="7713922" y="4614776"/>
            <a:ext cx="750730" cy="169018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sp>
        <p:nvSpPr>
          <p:cNvPr id="134" name="TextBox 352"/>
          <p:cNvSpPr txBox="1"/>
          <p:nvPr/>
        </p:nvSpPr>
        <p:spPr>
          <a:xfrm>
            <a:off x="8819579" y="4167702"/>
            <a:ext cx="89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Firewall</a:t>
            </a:r>
          </a:p>
        </p:txBody>
      </p:sp>
      <p:sp>
        <p:nvSpPr>
          <p:cNvPr id="135" name="Rounded Rectangle 402"/>
          <p:cNvSpPr/>
          <p:nvPr/>
        </p:nvSpPr>
        <p:spPr>
          <a:xfrm>
            <a:off x="7047533" y="4859916"/>
            <a:ext cx="1064353" cy="1545617"/>
          </a:xfrm>
          <a:prstGeom prst="roundRect">
            <a:avLst>
              <a:gd name="adj" fmla="val 7018"/>
            </a:avLst>
          </a:prstGeom>
          <a:solidFill>
            <a:srgbClr val="FFFFFF">
              <a:alpha val="21000"/>
            </a:srgbClr>
          </a:solidFill>
          <a:ln>
            <a:solidFill>
              <a:srgbClr val="C6C6C8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800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6" name="Group 24"/>
          <p:cNvGrpSpPr/>
          <p:nvPr/>
        </p:nvGrpSpPr>
        <p:grpSpPr>
          <a:xfrm>
            <a:off x="7102524" y="5084974"/>
            <a:ext cx="1067036" cy="720290"/>
            <a:chOff x="5629532" y="1828800"/>
            <a:chExt cx="1298665" cy="1075833"/>
          </a:xfrm>
        </p:grpSpPr>
        <p:sp>
          <p:nvSpPr>
            <p:cNvPr id="231" name="TextBox 429"/>
            <p:cNvSpPr txBox="1"/>
            <p:nvPr/>
          </p:nvSpPr>
          <p:spPr>
            <a:xfrm>
              <a:off x="5629532" y="2444934"/>
              <a:ext cx="1298665" cy="45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400" b="1" kern="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</a:rPr>
                <a:t>報修系統</a:t>
              </a:r>
              <a:r>
                <a:rPr kumimoji="1" lang="en-US" altLang="zh-TW" sz="1400" b="1" kern="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</a:rPr>
                <a:t>1</a:t>
              </a:r>
              <a:endParaRPr kumimoji="1" lang="en-US" sz="1400" b="1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32" name="Group 23"/>
            <p:cNvGrpSpPr/>
            <p:nvPr/>
          </p:nvGrpSpPr>
          <p:grpSpPr>
            <a:xfrm>
              <a:off x="5849272" y="1828800"/>
              <a:ext cx="638704" cy="631163"/>
              <a:chOff x="5849272" y="1828800"/>
              <a:chExt cx="638704" cy="631163"/>
            </a:xfrm>
          </p:grpSpPr>
          <p:grpSp>
            <p:nvGrpSpPr>
              <p:cNvPr id="233" name="Group 424"/>
              <p:cNvGrpSpPr/>
              <p:nvPr/>
            </p:nvGrpSpPr>
            <p:grpSpPr>
              <a:xfrm>
                <a:off x="5849272" y="1943100"/>
                <a:ext cx="609347" cy="516863"/>
                <a:chOff x="7432038" y="973852"/>
                <a:chExt cx="609347" cy="516863"/>
              </a:xfrm>
            </p:grpSpPr>
            <p:pic>
              <p:nvPicPr>
                <p:cNvPr id="235" name="Picture 3" descr="C:\Users\Abject-3D\Desktop\VMWare Files\FINAL diagrams\Basic Virtualization\3D PNGs\ICON_ThinApp_3D_Q408_Comm_0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prstClr val="black"/>
                    <a:srgbClr val="4F81BD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504635" y="973852"/>
                  <a:ext cx="536750" cy="468512"/>
                </a:xfrm>
                <a:prstGeom prst="rect">
                  <a:avLst/>
                </a:prstGeom>
                <a:noFill/>
              </p:spPr>
            </p:pic>
            <p:sp>
              <p:nvSpPr>
                <p:cNvPr id="236" name="TextBox 439"/>
                <p:cNvSpPr txBox="1"/>
                <p:nvPr/>
              </p:nvSpPr>
              <p:spPr>
                <a:xfrm>
                  <a:off x="7432038" y="1128755"/>
                  <a:ext cx="555650" cy="361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1802011" lon="2459900" rev="21565380"/>
                    </a:camera>
                    <a:lightRig rig="threePt" dir="t"/>
                  </a:scene3d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en-US" sz="1000" b="1" kern="0" dirty="0">
                      <a:solidFill>
                        <a:srgbClr val="3A3A3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VM</a:t>
                  </a:r>
                </a:p>
              </p:txBody>
            </p:sp>
          </p:grpSp>
          <p:pic>
            <p:nvPicPr>
              <p:cNvPr id="234" name="Picture 434" descr="04_ISO_Icon_NSX_Firewall_G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2215" y="1828800"/>
                <a:ext cx="575761" cy="381000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37" name="TextBox 406"/>
          <p:cNvSpPr txBox="1"/>
          <p:nvPr/>
        </p:nvSpPr>
        <p:spPr>
          <a:xfrm>
            <a:off x="7129767" y="4859916"/>
            <a:ext cx="934582" cy="2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00" b="1" kern="0" dirty="0" err="1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vNetwork</a:t>
            </a:r>
            <a:r>
              <a:rPr kumimoji="1" lang="en-US" sz="1000" b="1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endParaRPr kumimoji="1" lang="en-US" sz="1000" b="1" kern="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Rounded Rectangle 371"/>
          <p:cNvSpPr/>
          <p:nvPr/>
        </p:nvSpPr>
        <p:spPr>
          <a:xfrm>
            <a:off x="8736856" y="4859916"/>
            <a:ext cx="1064356" cy="1545617"/>
          </a:xfrm>
          <a:prstGeom prst="roundRect">
            <a:avLst>
              <a:gd name="adj" fmla="val 7018"/>
            </a:avLst>
          </a:prstGeom>
          <a:solidFill>
            <a:srgbClr val="FFFFFF">
              <a:alpha val="26000"/>
            </a:srgbClr>
          </a:solidFill>
          <a:ln>
            <a:solidFill>
              <a:srgbClr val="C6C6C8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800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Group 27"/>
          <p:cNvGrpSpPr/>
          <p:nvPr/>
        </p:nvGrpSpPr>
        <p:grpSpPr>
          <a:xfrm>
            <a:off x="8643543" y="5373217"/>
            <a:ext cx="1307894" cy="755870"/>
            <a:chOff x="7299173" y="2819400"/>
            <a:chExt cx="1380504" cy="1128973"/>
          </a:xfrm>
        </p:grpSpPr>
        <p:grpSp>
          <p:nvGrpSpPr>
            <p:cNvPr id="226" name="Group 95"/>
            <p:cNvGrpSpPr/>
            <p:nvPr/>
          </p:nvGrpSpPr>
          <p:grpSpPr>
            <a:xfrm>
              <a:off x="7666402" y="2971800"/>
              <a:ext cx="581427" cy="521096"/>
              <a:chOff x="2046778" y="3632200"/>
              <a:chExt cx="581427" cy="521096"/>
            </a:xfrm>
          </p:grpSpPr>
          <p:pic>
            <p:nvPicPr>
              <p:cNvPr id="229" name="Picture 398" descr="apptiercube.t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094805" y="3632200"/>
                <a:ext cx="533400" cy="465418"/>
              </a:xfrm>
              <a:prstGeom prst="rect">
                <a:avLst/>
              </a:prstGeom>
            </p:spPr>
          </p:pic>
          <p:sp>
            <p:nvSpPr>
              <p:cNvPr id="230" name="TextBox 399"/>
              <p:cNvSpPr txBox="1"/>
              <p:nvPr/>
            </p:nvSpPr>
            <p:spPr>
              <a:xfrm>
                <a:off x="2046778" y="3791337"/>
                <a:ext cx="555652" cy="36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sz="1000" b="1" kern="0" dirty="0">
                    <a:solidFill>
                      <a:srgbClr val="3A3A3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VM</a:t>
                </a:r>
              </a:p>
            </p:txBody>
          </p:sp>
        </p:grpSp>
        <p:sp>
          <p:nvSpPr>
            <p:cNvPr id="227" name="TextBox 394"/>
            <p:cNvSpPr txBox="1"/>
            <p:nvPr/>
          </p:nvSpPr>
          <p:spPr>
            <a:xfrm>
              <a:off x="7299173" y="3488675"/>
              <a:ext cx="1380504" cy="45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fr-FR" sz="1400" b="1" kern="0" dirty="0">
                  <a:solidFill>
                    <a:srgbClr val="5C3F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Win 2012 r2</a:t>
              </a:r>
              <a:endParaRPr kumimoji="1" lang="en-US" sz="1400" b="1" kern="0" dirty="0" err="1">
                <a:solidFill>
                  <a:srgbClr val="5C3F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8" name="Picture 396" descr="04_ISO_Icon_NSX_Firewall_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505" y="2819400"/>
              <a:ext cx="575759" cy="381000"/>
            </a:xfrm>
            <a:prstGeom prst="rect">
              <a:avLst/>
            </a:prstGeom>
            <a:effectLst/>
          </p:spPr>
        </p:pic>
      </p:grpSp>
      <p:sp>
        <p:nvSpPr>
          <p:cNvPr id="140" name="TextBox 377"/>
          <p:cNvSpPr txBox="1"/>
          <p:nvPr/>
        </p:nvSpPr>
        <p:spPr>
          <a:xfrm>
            <a:off x="8840933" y="4849681"/>
            <a:ext cx="100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00" b="1" kern="0" dirty="0" err="1" smtClean="0">
                <a:solidFill>
                  <a:srgbClr val="5C3F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vNetwork</a:t>
            </a:r>
            <a:r>
              <a:rPr kumimoji="1" lang="en-US" sz="1000" b="1" kern="0" dirty="0" smtClean="0">
                <a:solidFill>
                  <a:srgbClr val="5C3F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</a:t>
            </a:r>
            <a:endParaRPr kumimoji="1" lang="en-US" sz="1000" b="1" kern="0" dirty="0">
              <a:solidFill>
                <a:srgbClr val="5C3F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1" name="Picture 10" descr="06_ISO_Icon_NSX_Controller_B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2779244"/>
            <a:ext cx="761352" cy="558497"/>
          </a:xfrm>
          <a:prstGeom prst="rect">
            <a:avLst/>
          </a:prstGeom>
        </p:spPr>
      </p:pic>
      <p:grpSp>
        <p:nvGrpSpPr>
          <p:cNvPr id="142" name="群組 141"/>
          <p:cNvGrpSpPr/>
          <p:nvPr/>
        </p:nvGrpSpPr>
        <p:grpSpPr>
          <a:xfrm>
            <a:off x="7959124" y="2932776"/>
            <a:ext cx="943600" cy="583552"/>
            <a:chOff x="5390776" y="1614849"/>
            <a:chExt cx="835224" cy="633891"/>
          </a:xfrm>
        </p:grpSpPr>
        <p:grpSp>
          <p:nvGrpSpPr>
            <p:cNvPr id="221" name="群組 220"/>
            <p:cNvGrpSpPr/>
            <p:nvPr/>
          </p:nvGrpSpPr>
          <p:grpSpPr>
            <a:xfrm>
              <a:off x="5390776" y="1646414"/>
              <a:ext cx="835224" cy="602326"/>
              <a:chOff x="5633711" y="1588006"/>
              <a:chExt cx="987957" cy="763410"/>
            </a:xfrm>
          </p:grpSpPr>
          <p:pic>
            <p:nvPicPr>
              <p:cNvPr id="224" name="Picture 348" descr="02_ISO_Icon_NSX_Router_BG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0554" y="1708239"/>
                <a:ext cx="746351" cy="643177"/>
              </a:xfrm>
              <a:prstGeom prst="rect">
                <a:avLst/>
              </a:prstGeom>
            </p:spPr>
          </p:pic>
          <p:sp>
            <p:nvSpPr>
              <p:cNvPr id="225" name="圓角矩形 224"/>
              <p:cNvSpPr/>
              <p:nvPr/>
            </p:nvSpPr>
            <p:spPr>
              <a:xfrm>
                <a:off x="5633711" y="1588006"/>
                <a:ext cx="987957" cy="756137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500" kern="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222" name="Picture 348" descr="02_ISO_Icon_NSX_Router_BG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513" y="1614849"/>
              <a:ext cx="630969" cy="507463"/>
            </a:xfrm>
            <a:prstGeom prst="rect">
              <a:avLst/>
            </a:prstGeom>
          </p:spPr>
        </p:pic>
      </p:grpSp>
      <p:grpSp>
        <p:nvGrpSpPr>
          <p:cNvPr id="143" name="群組 142"/>
          <p:cNvGrpSpPr/>
          <p:nvPr/>
        </p:nvGrpSpPr>
        <p:grpSpPr>
          <a:xfrm>
            <a:off x="8098587" y="4150819"/>
            <a:ext cx="732129" cy="463957"/>
            <a:chOff x="4084833" y="3121111"/>
            <a:chExt cx="648041" cy="503980"/>
          </a:xfrm>
        </p:grpSpPr>
        <p:grpSp>
          <p:nvGrpSpPr>
            <p:cNvPr id="216" name="群組 215"/>
            <p:cNvGrpSpPr/>
            <p:nvPr/>
          </p:nvGrpSpPr>
          <p:grpSpPr>
            <a:xfrm>
              <a:off x="4084833" y="3160350"/>
              <a:ext cx="648041" cy="464741"/>
              <a:chOff x="4361928" y="3007945"/>
              <a:chExt cx="648041" cy="464741"/>
            </a:xfrm>
          </p:grpSpPr>
          <p:pic>
            <p:nvPicPr>
              <p:cNvPr id="218" name="Picture 348" descr="02_ISO_Icon_NSX_Router_BG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029" y="3062709"/>
                <a:ext cx="475743" cy="409977"/>
              </a:xfrm>
              <a:prstGeom prst="rect">
                <a:avLst/>
              </a:prstGeom>
            </p:spPr>
          </p:pic>
          <p:sp>
            <p:nvSpPr>
              <p:cNvPr id="220" name="圓角矩形 219"/>
              <p:cNvSpPr/>
              <p:nvPr/>
            </p:nvSpPr>
            <p:spPr>
              <a:xfrm>
                <a:off x="4361928" y="3007945"/>
                <a:ext cx="648041" cy="464741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3500" kern="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217" name="Picture 348" descr="02_ISO_Icon_NSX_Router_BG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388" y="3121111"/>
              <a:ext cx="475743" cy="409977"/>
            </a:xfrm>
            <a:prstGeom prst="rect">
              <a:avLst/>
            </a:prstGeom>
          </p:spPr>
        </p:pic>
      </p:grpSp>
      <p:cxnSp>
        <p:nvCxnSpPr>
          <p:cNvPr id="144" name="直線接點 143"/>
          <p:cNvCxnSpPr>
            <a:stCxn id="225" idx="2"/>
            <a:endCxn id="220" idx="0"/>
          </p:cNvCxnSpPr>
          <p:nvPr/>
        </p:nvCxnSpPr>
        <p:spPr>
          <a:xfrm>
            <a:off x="8430924" y="3511045"/>
            <a:ext cx="33728" cy="675897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grpSp>
        <p:nvGrpSpPr>
          <p:cNvPr id="145" name="群組 144"/>
          <p:cNvGrpSpPr/>
          <p:nvPr/>
        </p:nvGrpSpPr>
        <p:grpSpPr>
          <a:xfrm>
            <a:off x="4150196" y="2770938"/>
            <a:ext cx="775418" cy="865848"/>
            <a:chOff x="3639522" y="1681458"/>
            <a:chExt cx="686358" cy="940539"/>
          </a:xfrm>
        </p:grpSpPr>
        <p:pic>
          <p:nvPicPr>
            <p:cNvPr id="213" name="Picture 10" descr="06_ISO_Icon_NSX_Controller_BG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972" y="2015322"/>
              <a:ext cx="673908" cy="606675"/>
            </a:xfrm>
            <a:prstGeom prst="rect">
              <a:avLst/>
            </a:prstGeom>
          </p:spPr>
        </p:pic>
        <p:pic>
          <p:nvPicPr>
            <p:cNvPr id="214" name="Picture 10" descr="06_ISO_Icon_NSX_Controller_BG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522" y="1852480"/>
              <a:ext cx="673908" cy="606675"/>
            </a:xfrm>
            <a:prstGeom prst="rect">
              <a:avLst/>
            </a:prstGeom>
          </p:spPr>
        </p:pic>
        <p:pic>
          <p:nvPicPr>
            <p:cNvPr id="215" name="Picture 10" descr="06_ISO_Icon_NSX_Controller_BG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522" y="1681458"/>
              <a:ext cx="673908" cy="606675"/>
            </a:xfrm>
            <a:prstGeom prst="rect">
              <a:avLst/>
            </a:prstGeom>
          </p:spPr>
        </p:pic>
      </p:grpSp>
      <p:sp>
        <p:nvSpPr>
          <p:cNvPr id="146" name="Rectangle 18"/>
          <p:cNvSpPr/>
          <p:nvPr/>
        </p:nvSpPr>
        <p:spPr>
          <a:xfrm>
            <a:off x="2926060" y="1928490"/>
            <a:ext cx="2542627" cy="22859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5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Rectangle 18"/>
          <p:cNvSpPr/>
          <p:nvPr/>
        </p:nvSpPr>
        <p:spPr>
          <a:xfrm>
            <a:off x="5720143" y="1931866"/>
            <a:ext cx="5182537" cy="22677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5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8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45059" y="1555992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8498" y="1567152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56542" y="1587201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65156" y="1592244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TextBox 352"/>
          <p:cNvSpPr txBox="1"/>
          <p:nvPr/>
        </p:nvSpPr>
        <p:spPr>
          <a:xfrm>
            <a:off x="405780" y="1916832"/>
            <a:ext cx="279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VMware </a:t>
            </a:r>
            <a:r>
              <a:rPr kumimoji="1" lang="en-US" sz="1400" kern="0" dirty="0" err="1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ESXi</a:t>
            </a:r>
            <a:r>
              <a:rPr kumimoji="1" lang="en-US" sz="14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Virtual Switch</a:t>
            </a:r>
          </a:p>
        </p:txBody>
      </p:sp>
      <p:cxnSp>
        <p:nvCxnSpPr>
          <p:cNvPr id="153" name="直線接點 152"/>
          <p:cNvCxnSpPr/>
          <p:nvPr/>
        </p:nvCxnSpPr>
        <p:spPr>
          <a:xfrm flipH="1">
            <a:off x="621804" y="2164180"/>
            <a:ext cx="2518512" cy="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lgDashDot"/>
          </a:ln>
          <a:effectLst/>
        </p:spPr>
      </p:cxnSp>
      <p:sp>
        <p:nvSpPr>
          <p:cNvPr id="154" name="TextBox 352"/>
          <p:cNvSpPr txBox="1"/>
          <p:nvPr/>
        </p:nvSpPr>
        <p:spPr>
          <a:xfrm>
            <a:off x="2926060" y="1923984"/>
            <a:ext cx="245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vSS1</a:t>
            </a:r>
          </a:p>
        </p:txBody>
      </p:sp>
      <p:sp>
        <p:nvSpPr>
          <p:cNvPr id="155" name="TextBox 352"/>
          <p:cNvSpPr txBox="1"/>
          <p:nvPr/>
        </p:nvSpPr>
        <p:spPr>
          <a:xfrm>
            <a:off x="7203260" y="1916832"/>
            <a:ext cx="245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vDS1</a:t>
            </a:r>
          </a:p>
        </p:txBody>
      </p:sp>
      <p:sp>
        <p:nvSpPr>
          <p:cNvPr id="156" name="TextBox 352"/>
          <p:cNvSpPr txBox="1"/>
          <p:nvPr/>
        </p:nvSpPr>
        <p:spPr>
          <a:xfrm>
            <a:off x="2770904" y="3317386"/>
            <a:ext cx="132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NSX Manager</a:t>
            </a:r>
          </a:p>
        </p:txBody>
      </p:sp>
      <p:sp>
        <p:nvSpPr>
          <p:cNvPr id="157" name="TextBox 352"/>
          <p:cNvSpPr txBox="1"/>
          <p:nvPr/>
        </p:nvSpPr>
        <p:spPr>
          <a:xfrm>
            <a:off x="4643483" y="2825114"/>
            <a:ext cx="1992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NSX Controller1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kern="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</a:rPr>
              <a:t>NSX Controller2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kern="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</a:rPr>
              <a:t>NSX Controller3</a:t>
            </a:r>
          </a:p>
        </p:txBody>
      </p:sp>
      <p:cxnSp>
        <p:nvCxnSpPr>
          <p:cNvPr id="158" name="直線接點 157"/>
          <p:cNvCxnSpPr>
            <a:stCxn id="162" idx="2"/>
            <a:endCxn id="225" idx="0"/>
          </p:cNvCxnSpPr>
          <p:nvPr/>
        </p:nvCxnSpPr>
        <p:spPr>
          <a:xfrm>
            <a:off x="7390482" y="2403496"/>
            <a:ext cx="1040442" cy="558338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sp>
        <p:nvSpPr>
          <p:cNvPr id="159" name="TextBox 352"/>
          <p:cNvSpPr txBox="1"/>
          <p:nvPr/>
        </p:nvSpPr>
        <p:spPr>
          <a:xfrm>
            <a:off x="8929967" y="3060436"/>
            <a:ext cx="89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kern="0" dirty="0" smtClean="0">
                <a:solidFill>
                  <a:srgbClr val="7170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200" kern="0" dirty="0" smtClean="0">
                <a:solidFill>
                  <a:srgbClr val="717074"/>
                </a:solidFill>
                <a:latin typeface="微軟正黑體" panose="020B0604030504040204" pitchFamily="34" charset="-120"/>
              </a:rPr>
              <a:t>Firewall</a:t>
            </a:r>
            <a:endParaRPr kumimoji="1" lang="en-US" altLang="zh-TW" sz="1200" kern="0" dirty="0">
              <a:solidFill>
                <a:srgbClr val="717074"/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160" name="直線接點 159"/>
          <p:cNvCxnSpPr>
            <a:stCxn id="163" idx="2"/>
            <a:endCxn id="126" idx="2"/>
          </p:cNvCxnSpPr>
          <p:nvPr/>
        </p:nvCxnSpPr>
        <p:spPr>
          <a:xfrm>
            <a:off x="9803152" y="2415290"/>
            <a:ext cx="264711" cy="235111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61" name="Rounded Rectangle 16"/>
          <p:cNvSpPr/>
          <p:nvPr/>
        </p:nvSpPr>
        <p:spPr bwMode="auto">
          <a:xfrm>
            <a:off x="3285443" y="2183873"/>
            <a:ext cx="1800856" cy="209373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kern="0" dirty="0">
                <a:solidFill>
                  <a:srgbClr val="FFFFFF"/>
                </a:solidFill>
                <a:latin typeface="Calibri"/>
              </a:rPr>
              <a:t>VM Network(SPG)</a:t>
            </a:r>
          </a:p>
        </p:txBody>
      </p:sp>
      <p:sp>
        <p:nvSpPr>
          <p:cNvPr id="162" name="Rounded Rectangle 16"/>
          <p:cNvSpPr/>
          <p:nvPr/>
        </p:nvSpPr>
        <p:spPr bwMode="auto">
          <a:xfrm>
            <a:off x="6490054" y="2194123"/>
            <a:ext cx="1800856" cy="209373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kern="0" dirty="0" err="1">
                <a:solidFill>
                  <a:srgbClr val="FFFFFF"/>
                </a:solidFill>
                <a:latin typeface="Calibri"/>
              </a:rPr>
              <a:t>NSXService</a:t>
            </a:r>
            <a:r>
              <a:rPr kumimoji="1" lang="en-US" sz="1400" b="1" kern="0" dirty="0">
                <a:solidFill>
                  <a:srgbClr val="FFFFFF"/>
                </a:solidFill>
                <a:latin typeface="Calibri"/>
              </a:rPr>
              <a:t> Net(DPG)</a:t>
            </a:r>
          </a:p>
        </p:txBody>
      </p:sp>
      <p:sp>
        <p:nvSpPr>
          <p:cNvPr id="163" name="Rounded Rectangle 16"/>
          <p:cNvSpPr/>
          <p:nvPr/>
        </p:nvSpPr>
        <p:spPr bwMode="auto">
          <a:xfrm>
            <a:off x="8902724" y="2205917"/>
            <a:ext cx="1800856" cy="209373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kern="0" dirty="0" err="1">
                <a:solidFill>
                  <a:srgbClr val="FFFFFF"/>
                </a:solidFill>
                <a:latin typeface="Calibri"/>
              </a:rPr>
              <a:t>NSXMgt</a:t>
            </a:r>
            <a:r>
              <a:rPr kumimoji="1" lang="en-US" sz="1400" b="1" kern="0" dirty="0">
                <a:solidFill>
                  <a:srgbClr val="FFFFFF"/>
                </a:solidFill>
                <a:latin typeface="Calibri"/>
              </a:rPr>
              <a:t> Net(DPG)</a:t>
            </a:r>
          </a:p>
        </p:txBody>
      </p:sp>
      <p:grpSp>
        <p:nvGrpSpPr>
          <p:cNvPr id="164" name="Group 21"/>
          <p:cNvGrpSpPr/>
          <p:nvPr/>
        </p:nvGrpSpPr>
        <p:grpSpPr>
          <a:xfrm>
            <a:off x="909836" y="2786596"/>
            <a:ext cx="759491" cy="578060"/>
            <a:chOff x="4521272" y="4038600"/>
            <a:chExt cx="1823413" cy="1703165"/>
          </a:xfrm>
        </p:grpSpPr>
        <p:pic>
          <p:nvPicPr>
            <p:cNvPr id="211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7295" y="4038600"/>
              <a:ext cx="1437390" cy="1664094"/>
            </a:xfrm>
            <a:prstGeom prst="rect">
              <a:avLst/>
            </a:prstGeom>
            <a:noFill/>
          </p:spPr>
        </p:pic>
        <p:sp>
          <p:nvSpPr>
            <p:cNvPr id="212" name="TextBox 20"/>
            <p:cNvSpPr txBox="1"/>
            <p:nvPr/>
          </p:nvSpPr>
          <p:spPr>
            <a:xfrm>
              <a:off x="4521272" y="4581488"/>
              <a:ext cx="1522646" cy="11602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2400000" lon="2520000" rev="0"/>
                </a:camera>
                <a:lightRig rig="threePt" dir="t"/>
              </a:scene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2000" b="1" kern="0" dirty="0">
                  <a:solidFill>
                    <a:srgbClr val="4F81BD">
                      <a:lumMod val="75000"/>
                    </a:srgbClr>
                  </a:solidFill>
                  <a:latin typeface="Calibri"/>
                  <a:ea typeface="新細明體" pitchFamily="18" charset="-120"/>
                </a:rPr>
                <a:t>VM</a:t>
              </a:r>
            </a:p>
          </p:txBody>
        </p:sp>
      </p:grpSp>
      <p:grpSp>
        <p:nvGrpSpPr>
          <p:cNvPr id="165" name="Group 21"/>
          <p:cNvGrpSpPr/>
          <p:nvPr/>
        </p:nvGrpSpPr>
        <p:grpSpPr>
          <a:xfrm>
            <a:off x="1845941" y="2790570"/>
            <a:ext cx="759491" cy="578060"/>
            <a:chOff x="5008003" y="4038600"/>
            <a:chExt cx="1823411" cy="1703165"/>
          </a:xfrm>
        </p:grpSpPr>
        <p:pic>
          <p:nvPicPr>
            <p:cNvPr id="209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4023" y="4038600"/>
              <a:ext cx="1437391" cy="1664094"/>
            </a:xfrm>
            <a:prstGeom prst="rect">
              <a:avLst/>
            </a:prstGeom>
            <a:noFill/>
          </p:spPr>
        </p:pic>
        <p:sp>
          <p:nvSpPr>
            <p:cNvPr id="210" name="TextBox 20"/>
            <p:cNvSpPr txBox="1"/>
            <p:nvPr/>
          </p:nvSpPr>
          <p:spPr>
            <a:xfrm>
              <a:off x="5008003" y="4581488"/>
              <a:ext cx="1522647" cy="11602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2400000" lon="2520000" rev="0"/>
                </a:camera>
                <a:lightRig rig="threePt" dir="t"/>
              </a:scene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2000" b="1" kern="0" dirty="0">
                  <a:solidFill>
                    <a:srgbClr val="4F81BD">
                      <a:lumMod val="75000"/>
                    </a:srgbClr>
                  </a:solidFill>
                  <a:latin typeface="Calibri"/>
                  <a:ea typeface="新細明體" pitchFamily="18" charset="-120"/>
                </a:rPr>
                <a:t>VM</a:t>
              </a:r>
            </a:p>
          </p:txBody>
        </p:sp>
      </p:grpSp>
      <p:sp>
        <p:nvSpPr>
          <p:cNvPr id="166" name="TextBox 352"/>
          <p:cNvSpPr txBox="1"/>
          <p:nvPr/>
        </p:nvSpPr>
        <p:spPr>
          <a:xfrm>
            <a:off x="825513" y="3328228"/>
            <a:ext cx="88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 err="1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vCenter</a:t>
            </a:r>
            <a:endParaRPr kumimoji="1" lang="en-US" sz="1400" kern="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7" name="TextBox 352"/>
          <p:cNvSpPr txBox="1"/>
          <p:nvPr/>
        </p:nvSpPr>
        <p:spPr>
          <a:xfrm>
            <a:off x="1770786" y="3337828"/>
            <a:ext cx="99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AD/DNS/NTP</a:t>
            </a:r>
          </a:p>
        </p:txBody>
      </p:sp>
      <p:cxnSp>
        <p:nvCxnSpPr>
          <p:cNvPr id="168" name="直線接點 167"/>
          <p:cNvCxnSpPr>
            <a:stCxn id="161" idx="2"/>
            <a:endCxn id="211" idx="0"/>
          </p:cNvCxnSpPr>
          <p:nvPr/>
        </p:nvCxnSpPr>
        <p:spPr>
          <a:xfrm flipH="1">
            <a:off x="1369975" y="2393246"/>
            <a:ext cx="2815896" cy="39335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9" name="直線接點 168"/>
          <p:cNvCxnSpPr>
            <a:stCxn id="161" idx="2"/>
            <a:endCxn id="209" idx="0"/>
          </p:cNvCxnSpPr>
          <p:nvPr/>
        </p:nvCxnSpPr>
        <p:spPr>
          <a:xfrm flipH="1">
            <a:off x="2306080" y="2393246"/>
            <a:ext cx="1879792" cy="397324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sp>
        <p:nvSpPr>
          <p:cNvPr id="170" name="TextBox 352"/>
          <p:cNvSpPr txBox="1"/>
          <p:nvPr/>
        </p:nvSpPr>
        <p:spPr>
          <a:xfrm>
            <a:off x="4578752" y="1635101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NIC1</a:t>
            </a:r>
          </a:p>
        </p:txBody>
      </p:sp>
      <p:sp>
        <p:nvSpPr>
          <p:cNvPr id="171" name="TextBox 352"/>
          <p:cNvSpPr txBox="1"/>
          <p:nvPr/>
        </p:nvSpPr>
        <p:spPr>
          <a:xfrm>
            <a:off x="6785429" y="1655534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NIC2</a:t>
            </a:r>
          </a:p>
        </p:txBody>
      </p:sp>
      <p:sp>
        <p:nvSpPr>
          <p:cNvPr id="172" name="TextBox 352"/>
          <p:cNvSpPr txBox="1"/>
          <p:nvPr/>
        </p:nvSpPr>
        <p:spPr>
          <a:xfrm>
            <a:off x="7667908" y="1655018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NIC3</a:t>
            </a:r>
          </a:p>
        </p:txBody>
      </p:sp>
      <p:sp>
        <p:nvSpPr>
          <p:cNvPr id="173" name="TextBox 352"/>
          <p:cNvSpPr txBox="1"/>
          <p:nvPr/>
        </p:nvSpPr>
        <p:spPr>
          <a:xfrm>
            <a:off x="8510011" y="1657398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NIC4</a:t>
            </a:r>
          </a:p>
        </p:txBody>
      </p:sp>
      <p:cxnSp>
        <p:nvCxnSpPr>
          <p:cNvPr id="174" name="直線接點 173"/>
          <p:cNvCxnSpPr/>
          <p:nvPr/>
        </p:nvCxnSpPr>
        <p:spPr>
          <a:xfrm flipH="1">
            <a:off x="4516609" y="1250272"/>
            <a:ext cx="1542356" cy="39912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5" name="直線接點 174"/>
          <p:cNvCxnSpPr>
            <a:endCxn id="149" idx="0"/>
          </p:cNvCxnSpPr>
          <p:nvPr/>
        </p:nvCxnSpPr>
        <p:spPr>
          <a:xfrm flipH="1">
            <a:off x="6668026" y="1297715"/>
            <a:ext cx="232260" cy="26943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6" name="直線接點 175"/>
          <p:cNvCxnSpPr/>
          <p:nvPr/>
        </p:nvCxnSpPr>
        <p:spPr>
          <a:xfrm>
            <a:off x="8127307" y="1290725"/>
            <a:ext cx="1791837" cy="35357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7" name="直線接點 176"/>
          <p:cNvCxnSpPr/>
          <p:nvPr/>
        </p:nvCxnSpPr>
        <p:spPr>
          <a:xfrm>
            <a:off x="7095999" y="1231902"/>
            <a:ext cx="377375" cy="44427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8" name="橢圓 177"/>
          <p:cNvSpPr/>
          <p:nvPr/>
        </p:nvSpPr>
        <p:spPr>
          <a:xfrm>
            <a:off x="6487804" y="1396781"/>
            <a:ext cx="2676870" cy="7430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500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9" name="TextBox 352"/>
          <p:cNvSpPr txBox="1"/>
          <p:nvPr/>
        </p:nvSpPr>
        <p:spPr>
          <a:xfrm>
            <a:off x="9195096" y="1269923"/>
            <a:ext cx="693625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LACP</a:t>
            </a:r>
          </a:p>
        </p:txBody>
      </p:sp>
      <p:sp>
        <p:nvSpPr>
          <p:cNvPr id="180" name="TextBox 352"/>
          <p:cNvSpPr txBox="1"/>
          <p:nvPr/>
        </p:nvSpPr>
        <p:spPr>
          <a:xfrm>
            <a:off x="4862537" y="503670"/>
            <a:ext cx="1603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Brocade </a:t>
            </a:r>
            <a:r>
              <a:rPr kumimoji="1" lang="en-US" kern="0" dirty="0" err="1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FastIron</a:t>
            </a: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kern="0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Edge SW</a:t>
            </a:r>
            <a:endParaRPr kumimoji="1" lang="en-US" kern="0" dirty="0">
              <a:solidFill>
                <a:srgbClr val="4F81BD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1" name="TextBox 352"/>
          <p:cNvSpPr txBox="1"/>
          <p:nvPr/>
        </p:nvSpPr>
        <p:spPr>
          <a:xfrm>
            <a:off x="936008" y="1550461"/>
            <a:ext cx="21340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VMware </a:t>
            </a:r>
            <a:r>
              <a:rPr kumimoji="1" lang="en-US" sz="1600" kern="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ESXi</a:t>
            </a:r>
            <a:r>
              <a:rPr kumimoji="1" lang="en-US" sz="1600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sz="1600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Hosts</a:t>
            </a:r>
            <a:endParaRPr kumimoji="1" lang="en-US" sz="16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2" name="圖片 18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l="9275" t="26447" r="13249" b="29516"/>
          <a:stretch/>
        </p:blipFill>
        <p:spPr>
          <a:xfrm>
            <a:off x="5868978" y="1022785"/>
            <a:ext cx="2754708" cy="332059"/>
          </a:xfrm>
          <a:prstGeom prst="rect">
            <a:avLst/>
          </a:prstGeom>
        </p:spPr>
      </p:pic>
      <p:pic>
        <p:nvPicPr>
          <p:cNvPr id="183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62657" y="1565797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357" descr="ICON_NIC_Q3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90140" y="1586172"/>
            <a:ext cx="419055" cy="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Box 352"/>
          <p:cNvSpPr txBox="1"/>
          <p:nvPr/>
        </p:nvSpPr>
        <p:spPr>
          <a:xfrm>
            <a:off x="9338849" y="1656116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NIC5</a:t>
            </a:r>
          </a:p>
        </p:txBody>
      </p:sp>
      <p:sp>
        <p:nvSpPr>
          <p:cNvPr id="186" name="TextBox 352"/>
          <p:cNvSpPr txBox="1"/>
          <p:nvPr/>
        </p:nvSpPr>
        <p:spPr>
          <a:xfrm>
            <a:off x="10182167" y="1655018"/>
            <a:ext cx="584288" cy="25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NIC6</a:t>
            </a:r>
          </a:p>
        </p:txBody>
      </p:sp>
      <p:grpSp>
        <p:nvGrpSpPr>
          <p:cNvPr id="187" name="Group 24"/>
          <p:cNvGrpSpPr/>
          <p:nvPr/>
        </p:nvGrpSpPr>
        <p:grpSpPr>
          <a:xfrm>
            <a:off x="6958508" y="5738883"/>
            <a:ext cx="1279111" cy="707883"/>
            <a:chOff x="5457810" y="1828800"/>
            <a:chExt cx="1556775" cy="1057302"/>
          </a:xfrm>
        </p:grpSpPr>
        <p:sp>
          <p:nvSpPr>
            <p:cNvPr id="203" name="TextBox 429"/>
            <p:cNvSpPr txBox="1"/>
            <p:nvPr/>
          </p:nvSpPr>
          <p:spPr>
            <a:xfrm>
              <a:off x="5457810" y="2426403"/>
              <a:ext cx="1556775" cy="45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fr-FR" sz="1400" b="1" kern="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Win 2008r2</a:t>
              </a:r>
              <a:endParaRPr kumimoji="1" lang="en-US" sz="1400" b="1" kern="0" dirty="0" err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4" name="Group 23"/>
            <p:cNvGrpSpPr/>
            <p:nvPr/>
          </p:nvGrpSpPr>
          <p:grpSpPr>
            <a:xfrm>
              <a:off x="5852830" y="1828800"/>
              <a:ext cx="638704" cy="631163"/>
              <a:chOff x="5852830" y="1828800"/>
              <a:chExt cx="638704" cy="631163"/>
            </a:xfrm>
          </p:grpSpPr>
          <p:grpSp>
            <p:nvGrpSpPr>
              <p:cNvPr id="205" name="Group 424"/>
              <p:cNvGrpSpPr/>
              <p:nvPr/>
            </p:nvGrpSpPr>
            <p:grpSpPr>
              <a:xfrm>
                <a:off x="5852830" y="1943100"/>
                <a:ext cx="609348" cy="516863"/>
                <a:chOff x="7435596" y="973852"/>
                <a:chExt cx="609348" cy="516863"/>
              </a:xfrm>
            </p:grpSpPr>
            <p:pic>
              <p:nvPicPr>
                <p:cNvPr id="207" name="Picture 3" descr="C:\Users\Abject-3D\Desktop\VMWare Files\FINAL diagrams\Basic Virtualization\3D PNGs\ICON_ThinApp_3D_Q408_Comm_0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duotone>
                    <a:prstClr val="black"/>
                    <a:srgbClr val="4F81BD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508195" y="973852"/>
                  <a:ext cx="536749" cy="468512"/>
                </a:xfrm>
                <a:prstGeom prst="rect">
                  <a:avLst/>
                </a:prstGeom>
                <a:noFill/>
              </p:spPr>
            </p:pic>
            <p:sp>
              <p:nvSpPr>
                <p:cNvPr id="208" name="TextBox 439"/>
                <p:cNvSpPr txBox="1"/>
                <p:nvPr/>
              </p:nvSpPr>
              <p:spPr>
                <a:xfrm>
                  <a:off x="7435596" y="1128755"/>
                  <a:ext cx="555651" cy="361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1802011" lon="2459900" rev="21565380"/>
                    </a:camera>
                    <a:lightRig rig="threePt" dir="t"/>
                  </a:scene3d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1" lang="en-US" sz="1000" b="1" kern="0" dirty="0">
                      <a:solidFill>
                        <a:srgbClr val="3A3A3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VM</a:t>
                  </a:r>
                </a:p>
              </p:txBody>
            </p:sp>
          </p:grpSp>
          <p:pic>
            <p:nvPicPr>
              <p:cNvPr id="206" name="Picture 434" descr="04_ISO_Icon_NSX_Firewall_G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773" y="1828800"/>
                <a:ext cx="575761" cy="381000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88" name="Picture 21" descr="03_ISO_Icon_NSX_Switch_72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4159" y="4699945"/>
            <a:ext cx="517693" cy="229002"/>
          </a:xfrm>
          <a:prstGeom prst="rect">
            <a:avLst/>
          </a:prstGeom>
        </p:spPr>
      </p:pic>
      <p:cxnSp>
        <p:nvCxnSpPr>
          <p:cNvPr id="189" name="Straight Connector 440"/>
          <p:cNvCxnSpPr>
            <a:stCxn id="220" idx="2"/>
          </p:cNvCxnSpPr>
          <p:nvPr/>
        </p:nvCxnSpPr>
        <p:spPr>
          <a:xfrm>
            <a:off x="8464652" y="4614776"/>
            <a:ext cx="888043" cy="165059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pic>
        <p:nvPicPr>
          <p:cNvPr id="190" name="Picture 21" descr="03_ISO_Icon_NSX_Switch_72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088" y="4671408"/>
            <a:ext cx="517693" cy="229002"/>
          </a:xfrm>
          <a:prstGeom prst="rect">
            <a:avLst/>
          </a:prstGeom>
        </p:spPr>
      </p:pic>
      <p:cxnSp>
        <p:nvCxnSpPr>
          <p:cNvPr id="191" name="直線接點 190"/>
          <p:cNvCxnSpPr/>
          <p:nvPr/>
        </p:nvCxnSpPr>
        <p:spPr>
          <a:xfrm>
            <a:off x="7852245" y="1282221"/>
            <a:ext cx="1312430" cy="45156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2" name="直線接點 191"/>
          <p:cNvCxnSpPr/>
          <p:nvPr/>
        </p:nvCxnSpPr>
        <p:spPr>
          <a:xfrm>
            <a:off x="7529114" y="1258267"/>
            <a:ext cx="817229" cy="48804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6" name="TextBox 352"/>
          <p:cNvSpPr txBox="1"/>
          <p:nvPr/>
        </p:nvSpPr>
        <p:spPr>
          <a:xfrm>
            <a:off x="4689223" y="1020997"/>
            <a:ext cx="1603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Cisco </a:t>
            </a:r>
            <a:r>
              <a:rPr kumimoji="1" lang="en-US" kern="0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C2900 SW</a:t>
            </a:r>
            <a:endParaRPr kumimoji="1" lang="en-US" kern="0" dirty="0">
              <a:solidFill>
                <a:srgbClr val="4F81BD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7" name="Group 21"/>
          <p:cNvGrpSpPr/>
          <p:nvPr/>
        </p:nvGrpSpPr>
        <p:grpSpPr>
          <a:xfrm>
            <a:off x="5049175" y="4579682"/>
            <a:ext cx="759489" cy="613521"/>
            <a:chOff x="5796591" y="4038600"/>
            <a:chExt cx="1823412" cy="1664094"/>
          </a:xfrm>
        </p:grpSpPr>
        <p:pic>
          <p:nvPicPr>
            <p:cNvPr id="238" name="Picture 3" descr="C:\Users\Abject-3D\Desktop\VMWare Files\FINAL diagrams\Basic Virtualization\3D PNGs\ICON_ThinApp_3D_Q408_Comm_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2613" y="4038600"/>
              <a:ext cx="1437390" cy="1664094"/>
            </a:xfrm>
            <a:prstGeom prst="rect">
              <a:avLst/>
            </a:prstGeom>
            <a:noFill/>
          </p:spPr>
        </p:pic>
        <p:sp>
          <p:nvSpPr>
            <p:cNvPr id="239" name="TextBox 20"/>
            <p:cNvSpPr txBox="1"/>
            <p:nvPr/>
          </p:nvSpPr>
          <p:spPr>
            <a:xfrm>
              <a:off x="5796591" y="4581488"/>
              <a:ext cx="1522646" cy="10852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2400000" lon="2520000" rev="0"/>
                </a:camera>
                <a:lightRig rig="threePt" dir="t"/>
              </a:scene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 b="1" dirty="0">
                  <a:solidFill>
                    <a:srgbClr val="4F81BD">
                      <a:lumMod val="75000"/>
                    </a:srgbClr>
                  </a:solidFill>
                  <a:latin typeface="Calibri"/>
                  <a:ea typeface="新細明體" pitchFamily="18" charset="-120"/>
                </a:rPr>
                <a:t>VM</a:t>
              </a:r>
            </a:p>
          </p:txBody>
        </p:sp>
      </p:grpSp>
      <p:sp>
        <p:nvSpPr>
          <p:cNvPr id="240" name="TextBox 406"/>
          <p:cNvSpPr txBox="1"/>
          <p:nvPr/>
        </p:nvSpPr>
        <p:spPr>
          <a:xfrm>
            <a:off x="4778555" y="5189583"/>
            <a:ext cx="139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</a:rPr>
              <a:t>報修系統</a:t>
            </a:r>
            <a:r>
              <a:rPr kumimoji="1" lang="en-US" altLang="zh-TW" sz="1400" b="1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</a:rPr>
              <a:t>2</a:t>
            </a:r>
            <a:endParaRPr kumimoji="1" lang="fr-FR" sz="14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2" name="Title 1"/>
          <p:cNvSpPr txBox="1">
            <a:spLocks/>
          </p:cNvSpPr>
          <p:nvPr/>
        </p:nvSpPr>
        <p:spPr>
          <a:xfrm>
            <a:off x="1827212" y="2286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 </a:t>
            </a:r>
            <a:r>
              <a:rPr lang="zh-TW" altLang="en-US" dirty="0"/>
              <a:t>架構示意</a:t>
            </a:r>
            <a:endParaRPr lang="en-US" altLang="zh-TW" dirty="0"/>
          </a:p>
        </p:txBody>
      </p:sp>
      <p:grpSp>
        <p:nvGrpSpPr>
          <p:cNvPr id="120" name="群組 119"/>
          <p:cNvGrpSpPr/>
          <p:nvPr/>
        </p:nvGrpSpPr>
        <p:grpSpPr>
          <a:xfrm>
            <a:off x="8819380" y="193074"/>
            <a:ext cx="1174896" cy="841180"/>
            <a:chOff x="3467100" y="2590800"/>
            <a:chExt cx="1172801" cy="922096"/>
          </a:xfrm>
        </p:grpSpPr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67100" y="2659305"/>
              <a:ext cx="575515" cy="820323"/>
            </a:xfrm>
            <a:prstGeom prst="rect">
              <a:avLst/>
            </a:prstGeom>
          </p:spPr>
        </p:pic>
        <p:pic>
          <p:nvPicPr>
            <p:cNvPr id="200" name="圖片 19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64386" y="2659304"/>
              <a:ext cx="575515" cy="820323"/>
            </a:xfrm>
            <a:prstGeom prst="rect">
              <a:avLst/>
            </a:prstGeom>
          </p:spPr>
        </p:pic>
        <p:sp>
          <p:nvSpPr>
            <p:cNvPr id="201" name="矩形 200"/>
            <p:cNvSpPr/>
            <p:nvPr/>
          </p:nvSpPr>
          <p:spPr>
            <a:xfrm>
              <a:off x="3467100" y="2590800"/>
              <a:ext cx="1172801" cy="922096"/>
            </a:xfrm>
            <a:prstGeom prst="rect">
              <a:avLst/>
            </a:prstGeom>
            <a:noFill/>
            <a:ln w="15875">
              <a:solidFill>
                <a:srgbClr val="820024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02" name="Picture 42" descr="ICON_Desktop_Q30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10821" y="404057"/>
            <a:ext cx="533126" cy="5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11" descr="VMW_ICON_Firewall_2D(F)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83" y="75389"/>
            <a:ext cx="766531" cy="804828"/>
          </a:xfrm>
          <a:prstGeom prst="rect">
            <a:avLst/>
          </a:prstGeom>
        </p:spPr>
      </p:pic>
      <p:sp>
        <p:nvSpPr>
          <p:cNvPr id="245" name="TextBox 343"/>
          <p:cNvSpPr txBox="1"/>
          <p:nvPr/>
        </p:nvSpPr>
        <p:spPr>
          <a:xfrm>
            <a:off x="4453514" y="4430070"/>
            <a:ext cx="1125469" cy="223066"/>
          </a:xfrm>
          <a:prstGeom prst="rect">
            <a:avLst/>
          </a:prstGeom>
          <a:solidFill>
            <a:srgbClr val="1F497D">
              <a:lumMod val="65000"/>
              <a:lumOff val="3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700" b="1" kern="0" dirty="0" smtClean="0">
                <a:solidFill>
                  <a:prstClr val="white"/>
                </a:solidFill>
                <a:latin typeface="Calibri"/>
              </a:rPr>
              <a:t>對</a:t>
            </a:r>
            <a:r>
              <a:rPr kumimoji="1" lang="zh-TW" altLang="en-US" sz="1700" b="1" kern="0" dirty="0">
                <a:solidFill>
                  <a:prstClr val="white"/>
                </a:solidFill>
                <a:latin typeface="Calibri"/>
              </a:rPr>
              <a:t>照</a:t>
            </a:r>
            <a:r>
              <a:rPr kumimoji="1" lang="zh-TW" altLang="en-US" sz="1700" b="1" kern="0" dirty="0" smtClean="0">
                <a:solidFill>
                  <a:prstClr val="white"/>
                </a:solidFill>
                <a:latin typeface="Calibri"/>
              </a:rPr>
              <a:t>組</a:t>
            </a:r>
            <a:endParaRPr kumimoji="1" lang="en-US" sz="17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TextBox 352"/>
          <p:cNvSpPr txBox="1"/>
          <p:nvPr/>
        </p:nvSpPr>
        <p:spPr>
          <a:xfrm>
            <a:off x="8866702" y="988997"/>
            <a:ext cx="118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kern="0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kumimoji="1" lang="zh-TW" altLang="en-US" sz="1400" kern="0" dirty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kumimoji="1" lang="zh-TW" altLang="en-US" sz="1400" kern="0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交換器</a:t>
            </a:r>
            <a:endParaRPr kumimoji="1" lang="en-US" sz="1400" kern="0" dirty="0">
              <a:solidFill>
                <a:srgbClr val="4F81BD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7" name="TextBox 352"/>
          <p:cNvSpPr txBox="1"/>
          <p:nvPr/>
        </p:nvSpPr>
        <p:spPr>
          <a:xfrm>
            <a:off x="10684093" y="961330"/>
            <a:ext cx="81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kern="0" dirty="0" smtClean="0">
                <a:solidFill>
                  <a:srgbClr val="4F81B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用戶端</a:t>
            </a:r>
            <a:endParaRPr kumimoji="1" lang="en-US" sz="1400" kern="0" dirty="0">
              <a:solidFill>
                <a:srgbClr val="4F81BD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8" name="直線接點 247"/>
          <p:cNvCxnSpPr/>
          <p:nvPr/>
        </p:nvCxnSpPr>
        <p:spPr>
          <a:xfrm flipH="1">
            <a:off x="825513" y="5866426"/>
            <a:ext cx="577616" cy="0"/>
          </a:xfrm>
          <a:prstGeom prst="line">
            <a:avLst/>
          </a:prstGeom>
          <a:noFill/>
          <a:ln w="25400" cap="flat" cmpd="sng" algn="ctr">
            <a:solidFill>
              <a:srgbClr val="F8981D"/>
            </a:solidFill>
            <a:prstDash val="solid"/>
          </a:ln>
          <a:effectLst/>
        </p:spPr>
      </p:cxnSp>
      <p:cxnSp>
        <p:nvCxnSpPr>
          <p:cNvPr id="249" name="直線接點 248"/>
          <p:cNvCxnSpPr/>
          <p:nvPr/>
        </p:nvCxnSpPr>
        <p:spPr>
          <a:xfrm flipH="1">
            <a:off x="855765" y="5656021"/>
            <a:ext cx="547364" cy="5227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0" name="TextBox 352"/>
          <p:cNvSpPr txBox="1"/>
          <p:nvPr/>
        </p:nvSpPr>
        <p:spPr>
          <a:xfrm>
            <a:off x="1385525" y="5479368"/>
            <a:ext cx="13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5C3F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kern="0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Plane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kern="0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 Plane</a:t>
            </a:r>
            <a:endParaRPr kumimoji="1" lang="en-US" sz="1400" kern="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5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98612" y="1196752"/>
            <a:ext cx="10040416" cy="4202224"/>
            <a:chOff x="79351" y="1522501"/>
            <a:chExt cx="11914222" cy="4850558"/>
          </a:xfrm>
        </p:grpSpPr>
        <p:grpSp>
          <p:nvGrpSpPr>
            <p:cNvPr id="4" name="群組 3"/>
            <p:cNvGrpSpPr/>
            <p:nvPr/>
          </p:nvGrpSpPr>
          <p:grpSpPr>
            <a:xfrm>
              <a:off x="79351" y="2034249"/>
              <a:ext cx="6696744" cy="4338810"/>
              <a:chOff x="808798" y="1355391"/>
              <a:chExt cx="7878002" cy="4842866"/>
            </a:xfrm>
          </p:grpSpPr>
          <p:pic>
            <p:nvPicPr>
              <p:cNvPr id="6" name="Picture 10" descr="06_ISO_Icon_NSX_Controller_B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200" y="3597275"/>
                <a:ext cx="1602960" cy="1443040"/>
              </a:xfrm>
              <a:prstGeom prst="rect">
                <a:avLst/>
              </a:prstGeom>
            </p:spPr>
          </p:pic>
          <p:grpSp>
            <p:nvGrpSpPr>
              <p:cNvPr id="7" name="Group 23"/>
              <p:cNvGrpSpPr/>
              <p:nvPr/>
            </p:nvGrpSpPr>
            <p:grpSpPr>
              <a:xfrm>
                <a:off x="2201273" y="1355391"/>
                <a:ext cx="2675527" cy="2165684"/>
                <a:chOff x="3084459" y="457200"/>
                <a:chExt cx="2824168" cy="2286000"/>
              </a:xfrm>
            </p:grpSpPr>
            <p:pic>
              <p:nvPicPr>
                <p:cNvPr id="36" name="Picture 13" descr="12_ISO_Icon_Generic_TopofRack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914400"/>
                  <a:ext cx="2057400" cy="1828800"/>
                </a:xfrm>
                <a:prstGeom prst="rect">
                  <a:avLst/>
                </a:prstGeom>
              </p:spPr>
            </p:pic>
            <p:pic>
              <p:nvPicPr>
                <p:cNvPr id="37" name="Picture 9" descr="C:\Users\Abject-3D\Desktop\VMWare Files\FINAL diagrams\Basic Virtualization\3D PNGs\ICON_ThinApp_3D_Q408_Comm_6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05200" y="457200"/>
                  <a:ext cx="2403427" cy="1733771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TextBox 12"/>
                <p:cNvSpPr txBox="1"/>
                <p:nvPr/>
              </p:nvSpPr>
              <p:spPr>
                <a:xfrm>
                  <a:off x="3084459" y="1341968"/>
                  <a:ext cx="2160810" cy="683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1802011" lon="2459900" rev="21565380"/>
                    </a:camera>
                    <a:lightRig rig="threePt" dir="t"/>
                  </a:scene3d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Hypervisor</a:t>
                  </a:r>
                  <a:b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</a:b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NSX </a:t>
                  </a:r>
                  <a:r>
                    <a:rPr lang="en-US" sz="1600" b="1" dirty="0" err="1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vSwitch</a:t>
                  </a:r>
                  <a:endParaRPr lang="en-US" sz="1600" b="1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39" name="Picture 14" descr="04_ISO_Icon_NSX_Firewall_G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685800"/>
                  <a:ext cx="947104" cy="686914"/>
                </a:xfrm>
                <a:prstGeom prst="rect">
                  <a:avLst/>
                </a:prstGeom>
              </p:spPr>
            </p:pic>
            <p:pic>
              <p:nvPicPr>
                <p:cNvPr id="40" name="Picture 15" descr="02_ISO_Icon_NSX_Router_BG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4400" y="1068600"/>
                  <a:ext cx="618100" cy="529800"/>
                </a:xfrm>
                <a:prstGeom prst="rect">
                  <a:avLst/>
                </a:prstGeom>
              </p:spPr>
            </p:pic>
            <p:pic>
              <p:nvPicPr>
                <p:cNvPr id="41" name="Picture 21" descr="03_ISO_Icon_NSX_Switch_72.ti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33800" y="838200"/>
                  <a:ext cx="842210" cy="457200"/>
                </a:xfrm>
                <a:prstGeom prst="rect">
                  <a:avLst/>
                </a:prstGeom>
              </p:spPr>
            </p:pic>
            <p:pic>
              <p:nvPicPr>
                <p:cNvPr id="42" name="Picture 22" descr="05_ISO_Icon_NSX_LoadBalancer_72.ti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3400" y="533400"/>
                  <a:ext cx="740550" cy="4064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24"/>
              <p:cNvGrpSpPr/>
              <p:nvPr/>
            </p:nvGrpSpPr>
            <p:grpSpPr>
              <a:xfrm>
                <a:off x="3566504" y="2109370"/>
                <a:ext cx="2713458" cy="2165684"/>
                <a:chOff x="3044422" y="457200"/>
                <a:chExt cx="2864205" cy="2286000"/>
              </a:xfrm>
            </p:grpSpPr>
            <p:pic>
              <p:nvPicPr>
                <p:cNvPr id="29" name="Picture 25" descr="12_ISO_Icon_Generic_TopofRack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914400"/>
                  <a:ext cx="2057400" cy="1828800"/>
                </a:xfrm>
                <a:prstGeom prst="rect">
                  <a:avLst/>
                </a:prstGeom>
              </p:spPr>
            </p:pic>
            <p:pic>
              <p:nvPicPr>
                <p:cNvPr id="30" name="Picture 9" descr="C:\Users\Abject-3D\Desktop\VMWare Files\FINAL diagrams\Basic Virtualization\3D PNGs\ICON_ThinApp_3D_Q408_Comm_6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05200" y="457200"/>
                  <a:ext cx="2403427" cy="1733771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TextBox 27"/>
                <p:cNvSpPr txBox="1"/>
                <p:nvPr/>
              </p:nvSpPr>
              <p:spPr>
                <a:xfrm>
                  <a:off x="3044422" y="1312583"/>
                  <a:ext cx="2174859" cy="683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1802011" lon="2459900" rev="21565380"/>
                    </a:camera>
                    <a:lightRig rig="threePt" dir="t"/>
                  </a:scene3d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Hypervisor</a:t>
                  </a:r>
                  <a:b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</a:b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NSX </a:t>
                  </a:r>
                  <a:r>
                    <a:rPr lang="en-US" sz="1600" b="1" dirty="0" err="1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vSwitch</a:t>
                  </a:r>
                  <a:endParaRPr lang="en-US" sz="1600" b="1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32" name="Picture 28" descr="04_ISO_Icon_NSX_Firewall_G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685800"/>
                  <a:ext cx="947104" cy="686914"/>
                </a:xfrm>
                <a:prstGeom prst="rect">
                  <a:avLst/>
                </a:prstGeom>
              </p:spPr>
            </p:pic>
            <p:pic>
              <p:nvPicPr>
                <p:cNvPr id="33" name="Picture 29" descr="02_ISO_Icon_NSX_Router_BG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4400" y="1068600"/>
                  <a:ext cx="618100" cy="529800"/>
                </a:xfrm>
                <a:prstGeom prst="rect">
                  <a:avLst/>
                </a:prstGeom>
              </p:spPr>
            </p:pic>
            <p:pic>
              <p:nvPicPr>
                <p:cNvPr id="34" name="Picture 30" descr="03_ISO_Icon_NSX_Switch_72.ti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33800" y="838200"/>
                  <a:ext cx="842210" cy="457200"/>
                </a:xfrm>
                <a:prstGeom prst="rect">
                  <a:avLst/>
                </a:prstGeom>
              </p:spPr>
            </p:pic>
            <p:pic>
              <p:nvPicPr>
                <p:cNvPr id="35" name="Picture 31" descr="05_ISO_Icon_NSX_LoadBalancer_72.ti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3400" y="533400"/>
                  <a:ext cx="740550" cy="4064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32"/>
              <p:cNvGrpSpPr/>
              <p:nvPr/>
            </p:nvGrpSpPr>
            <p:grpSpPr>
              <a:xfrm>
                <a:off x="4708420" y="2879391"/>
                <a:ext cx="2987785" cy="2165684"/>
                <a:chOff x="2754856" y="457200"/>
                <a:chExt cx="3153771" cy="2286000"/>
              </a:xfrm>
            </p:grpSpPr>
            <p:pic>
              <p:nvPicPr>
                <p:cNvPr id="22" name="Picture 33" descr="12_ISO_Icon_Generic_TopofRack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914400"/>
                  <a:ext cx="2057400" cy="1828800"/>
                </a:xfrm>
                <a:prstGeom prst="rect">
                  <a:avLst/>
                </a:prstGeom>
              </p:spPr>
            </p:pic>
            <p:pic>
              <p:nvPicPr>
                <p:cNvPr id="23" name="Picture 9" descr="C:\Users\Abject-3D\Desktop\VMWare Files\FINAL diagrams\Basic Virtualization\3D PNGs\ICON_ThinApp_3D_Q408_Comm_6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05200" y="457200"/>
                  <a:ext cx="2403427" cy="1733771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TextBox 35"/>
                <p:cNvSpPr txBox="1"/>
                <p:nvPr/>
              </p:nvSpPr>
              <p:spPr>
                <a:xfrm>
                  <a:off x="2754856" y="1281364"/>
                  <a:ext cx="2720458" cy="683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1802011" lon="2459900" rev="21565380"/>
                    </a:camera>
                    <a:lightRig rig="threePt" dir="t"/>
                  </a:scene3d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Hypervisor</a:t>
                  </a:r>
                  <a:b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</a:br>
                  <a:r>
                    <a:rPr lang="en-US" sz="1600" b="1" dirty="0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NSX </a:t>
                  </a:r>
                  <a:r>
                    <a:rPr lang="en-US" sz="1600" b="1" dirty="0" err="1">
                      <a:solidFill>
                        <a:srgbClr val="FFFFFF"/>
                      </a:solidFill>
                      <a:latin typeface="Arial"/>
                      <a:ea typeface="ＭＳ Ｐゴシック"/>
                    </a:rPr>
                    <a:t>vSwitch</a:t>
                  </a:r>
                  <a:endParaRPr lang="en-US" sz="1600" b="1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25" name="Picture 36" descr="04_ISO_Icon_NSX_Firewall_G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685800"/>
                  <a:ext cx="947104" cy="686914"/>
                </a:xfrm>
                <a:prstGeom prst="rect">
                  <a:avLst/>
                </a:prstGeom>
              </p:spPr>
            </p:pic>
            <p:pic>
              <p:nvPicPr>
                <p:cNvPr id="26" name="Picture 37" descr="02_ISO_Icon_NSX_Router_BG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4400" y="1068600"/>
                  <a:ext cx="618100" cy="529800"/>
                </a:xfrm>
                <a:prstGeom prst="rect">
                  <a:avLst/>
                </a:prstGeom>
              </p:spPr>
            </p:pic>
            <p:pic>
              <p:nvPicPr>
                <p:cNvPr id="27" name="Picture 38" descr="03_ISO_Icon_NSX_Switch_72.ti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33800" y="838200"/>
                  <a:ext cx="842210" cy="457200"/>
                </a:xfrm>
                <a:prstGeom prst="rect">
                  <a:avLst/>
                </a:prstGeom>
              </p:spPr>
            </p:pic>
            <p:pic>
              <p:nvPicPr>
                <p:cNvPr id="28" name="Picture 39" descr="05_ISO_Icon_NSX_LoadBalancer_72.ti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3400" y="533400"/>
                  <a:ext cx="740550" cy="40640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41" descr="12_ISO_Icon_Generic_TopofRack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7684" y="4150728"/>
                <a:ext cx="1949116" cy="1732547"/>
              </a:xfrm>
              <a:prstGeom prst="rect">
                <a:avLst/>
              </a:prstGeom>
            </p:spPr>
          </p:pic>
          <p:pic>
            <p:nvPicPr>
              <p:cNvPr id="11" name="Picture 40" descr="10_ISO_Icon_NSX_Gateway_72.t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91400" y="4511675"/>
                <a:ext cx="914400" cy="660400"/>
              </a:xfrm>
              <a:prstGeom prst="rect">
                <a:avLst/>
              </a:prstGeom>
            </p:spPr>
          </p:pic>
          <p:cxnSp>
            <p:nvCxnSpPr>
              <p:cNvPr id="12" name="Straight Connector 42"/>
              <p:cNvCxnSpPr/>
              <p:nvPr/>
            </p:nvCxnSpPr>
            <p:spPr>
              <a:xfrm flipV="1">
                <a:off x="1875598" y="4359275"/>
                <a:ext cx="943802" cy="348916"/>
              </a:xfrm>
              <a:prstGeom prst="line">
                <a:avLst/>
              </a:prstGeom>
              <a:ln w="31750">
                <a:prstDash val="sysDash"/>
                <a:headEnd type="none" w="med" len="med"/>
                <a:tailEnd type="none" w="med" len="med"/>
              </a:ln>
              <a:effectLst>
                <a:outerShdw blurRad="40000" dist="381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7"/>
              <p:cNvCxnSpPr/>
              <p:nvPr/>
            </p:nvCxnSpPr>
            <p:spPr>
              <a:xfrm flipV="1">
                <a:off x="4114800" y="3444875"/>
                <a:ext cx="533400" cy="457200"/>
              </a:xfrm>
              <a:prstGeom prst="line">
                <a:avLst/>
              </a:prstGeom>
              <a:ln w="31750">
                <a:prstDash val="sysDash"/>
                <a:headEnd type="none" w="med" len="med"/>
                <a:tailEnd type="none" w="med" len="med"/>
              </a:ln>
              <a:effectLst>
                <a:outerShdw blurRad="40000" dist="381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2"/>
              <p:cNvCxnSpPr/>
              <p:nvPr/>
            </p:nvCxnSpPr>
            <p:spPr>
              <a:xfrm rot="5400000" flipH="1" flipV="1">
                <a:off x="2591594" y="3291681"/>
                <a:ext cx="1219200" cy="1588"/>
              </a:xfrm>
              <a:prstGeom prst="line">
                <a:avLst/>
              </a:prstGeom>
              <a:ln w="31750">
                <a:prstDash val="sysDash"/>
                <a:headEnd type="none" w="med" len="med"/>
                <a:tailEnd type="none" w="med" len="med"/>
              </a:ln>
              <a:effectLst>
                <a:outerShdw blurRad="40000" dist="381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4"/>
              <p:cNvCxnSpPr/>
              <p:nvPr/>
            </p:nvCxnSpPr>
            <p:spPr>
              <a:xfrm flipV="1">
                <a:off x="4267200" y="4130675"/>
                <a:ext cx="1600200" cy="40480"/>
              </a:xfrm>
              <a:prstGeom prst="line">
                <a:avLst/>
              </a:prstGeom>
              <a:ln w="31750">
                <a:prstDash val="sysDash"/>
                <a:headEnd type="none" w="med" len="med"/>
                <a:tailEnd type="none" w="med" len="med"/>
              </a:ln>
              <a:effectLst>
                <a:outerShdw blurRad="40000" dist="381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>
                <a:off x="4191000" y="4552155"/>
                <a:ext cx="3581400" cy="111920"/>
              </a:xfrm>
              <a:prstGeom prst="line">
                <a:avLst/>
              </a:prstGeom>
              <a:ln w="31750">
                <a:prstDash val="sysDash"/>
                <a:headEnd type="none" w="med" len="med"/>
                <a:tailEnd type="none" w="med" len="med"/>
              </a:ln>
              <a:effectLst>
                <a:outerShdw blurRad="40000" dist="381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17" name="Picture 59" descr="physworkloadsandvlans.t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3600" y="5197475"/>
                <a:ext cx="927975" cy="695982"/>
              </a:xfrm>
              <a:prstGeom prst="rect">
                <a:avLst/>
              </a:prstGeom>
            </p:spPr>
          </p:pic>
          <p:pic>
            <p:nvPicPr>
              <p:cNvPr id="18" name="Picture 60" descr="physworkloadsandvlans.t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3200" y="5502275"/>
                <a:ext cx="927975" cy="695982"/>
              </a:xfrm>
              <a:prstGeom prst="rect">
                <a:avLst/>
              </a:prstGeom>
            </p:spPr>
          </p:pic>
          <p:cxnSp>
            <p:nvCxnSpPr>
              <p:cNvPr id="19" name="Straight Connector 63"/>
              <p:cNvCxnSpPr/>
              <p:nvPr/>
            </p:nvCxnSpPr>
            <p:spPr>
              <a:xfrm flipV="1">
                <a:off x="6629400" y="5045075"/>
                <a:ext cx="457200" cy="304800"/>
              </a:xfrm>
              <a:prstGeom prst="line">
                <a:avLst/>
              </a:prstGeom>
              <a:ln w="2857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4"/>
              <p:cNvCxnSpPr/>
              <p:nvPr/>
            </p:nvCxnSpPr>
            <p:spPr>
              <a:xfrm flipV="1">
                <a:off x="7239000" y="5349875"/>
                <a:ext cx="381000" cy="304800"/>
              </a:xfrm>
              <a:prstGeom prst="line">
                <a:avLst/>
              </a:prstGeom>
              <a:ln w="2857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8" descr="21_ISO_Icon_NSX_CloudManagementSystem_BG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798" y="4250991"/>
                <a:ext cx="1391146" cy="1557456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3543689" y="1522501"/>
              <a:ext cx="8449884" cy="2326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TW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．分散式防火牆驗證 </a:t>
              </a:r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為符合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服務安全規範</a:t>
              </a:r>
              <a:r>
                <a:rPr lang="en-US" altLang="zh-TW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5000"/>
                </a:lnSpc>
              </a:pPr>
              <a:r>
                <a:rPr lang="zh-TW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．虛擬網路效能驗證</a:t>
              </a:r>
              <a:endParaRPr lang="en-US" altLang="zh-TW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5000"/>
                </a:lnSpc>
              </a:pPr>
              <a:r>
                <a:rPr lang="zh-TW" altLang="en-US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．佈署與管理驗證</a:t>
              </a:r>
              <a:endParaRPr lang="en-US" altLang="zh-TW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 </a:t>
            </a:r>
            <a:r>
              <a:rPr lang="zh-TW" altLang="en-US" dirty="0"/>
              <a:t>驗證項目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12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03276"/>
              </p:ext>
            </p:extLst>
          </p:nvPr>
        </p:nvGraphicFramePr>
        <p:xfrm>
          <a:off x="405780" y="649515"/>
          <a:ext cx="11521280" cy="3901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6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382">
                <a:tc>
                  <a:txBody>
                    <a:bodyPr/>
                    <a:lstStyle/>
                    <a:p>
                      <a:pPr marL="0" algn="ctr" defTabSz="967344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項次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測試項目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測試內容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邊界防火牆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．過濾拒絕或允許特定來源、目的、協定溝通及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．政策物件</a:t>
                      </a:r>
                      <a:r>
                        <a:rPr lang="zh-TW" altLang="en-US" sz="1600" dirty="0" smtClean="0">
                          <a:latin typeface="標楷體"/>
                          <a:ea typeface="標楷體"/>
                        </a:rPr>
                        <a:t>：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小至虛擬機器，大至資料中心。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．可於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Edge Service Gateway(ESG)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Distributed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Logical Router(DLR)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建立防火牆政策。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．支援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Routed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NAT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．支援靜、動態路由。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5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分散式防火牆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．過濾拒絕或允許特定來源、目的、協定溝通及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．政策物件</a:t>
                      </a:r>
                      <a:r>
                        <a:rPr lang="zh-TW" altLang="en-US" sz="1600" dirty="0" smtClean="0">
                          <a:latin typeface="標楷體"/>
                          <a:ea typeface="標楷體"/>
                        </a:rPr>
                        <a:t>：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小至虛擬網路卡，大至資料中心。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9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Micro-Segmentation(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微分割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．過濾拒絕或允許同或不同網段虛擬機器特定協定溝通。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．政策物件</a:t>
                      </a:r>
                      <a:r>
                        <a:rPr lang="zh-TW" altLang="en-US" sz="1600" dirty="0" smtClean="0">
                          <a:latin typeface="標楷體"/>
                          <a:ea typeface="標楷體"/>
                        </a:rPr>
                        <a:t>：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小至虛擬網路卡，大至資料中心。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．支援動態安全群組，可建立過濾條件，新建虛擬機可直接自動套用至政策。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5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FLOW Monitor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FLOW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監控排名。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．可由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FLOW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排名中直接新增防火牆政策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 </a:t>
            </a:r>
            <a:r>
              <a:rPr lang="zh-TW" altLang="en-US" dirty="0"/>
              <a:t>防火牆驗證項目與情境</a:t>
            </a:r>
            <a:endParaRPr lang="en-US" altLang="zh-TW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7" y="4550955"/>
            <a:ext cx="2898352" cy="206257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906" y="4550955"/>
            <a:ext cx="3074716" cy="211622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726" y="4560515"/>
            <a:ext cx="3528392" cy="20822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81844" y="5517232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4510236" y="5589240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2</a:t>
            </a:r>
            <a:endParaRPr lang="zh-TW" altLang="en-US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11023118" y="5313597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4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0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 </a:t>
            </a:r>
            <a:r>
              <a:rPr lang="zh-TW" altLang="en-US" dirty="0"/>
              <a:t>虛擬網路傳輸效能</a:t>
            </a:r>
            <a:endParaRPr lang="en-US" altLang="zh-TW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0657"/>
              </p:ext>
            </p:extLst>
          </p:nvPr>
        </p:nvGraphicFramePr>
        <p:xfrm>
          <a:off x="477788" y="685800"/>
          <a:ext cx="11377264" cy="3566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0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1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5000">
                <a:tc>
                  <a:txBody>
                    <a:bodyPr/>
                    <a:lstStyle/>
                    <a:p>
                      <a:pPr marL="0" algn="ctr" defTabSz="967344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項次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測試項目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測試內容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37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連線數量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壓力測試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．透過使用</a:t>
                      </a:r>
                      <a:r>
                        <a:rPr lang="en-US" altLang="zh-TW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Badboy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腳本工具及</a:t>
                      </a:r>
                      <a:r>
                        <a:rPr lang="en-US" altLang="zh-TW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Jmeter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壓測工具進行連線壓力測試。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．模擬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Internal LAN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用戶端連線至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之下之虛擬服務機器。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Internal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  <a:sym typeface="Symbol"/>
                        </a:rPr>
                        <a:t>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 NSX Logical LAN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82563" marR="0" indent="-182563" algn="l" defTabSz="967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．模擬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一用戶端連線至另一個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Virtual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Disturbed Switch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之下之虛擬服務機器。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Internal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  <a:sym typeface="Symbol"/>
                        </a:rPr>
                        <a:t>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 vSphere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+mn-ea"/>
                        </a:rPr>
                        <a:t> Virtual LAN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1000/2000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baseline="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altLang="zh-TW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onCurrent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Connection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0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資料傳輸量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壓力測試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．透過使用網路芳鄰傳輸大容量檔案。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．模擬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Internal LAN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用戶端傳輸檔案至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之下之虛擬服務機器。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(Internal -&gt; NSX Logical LAN)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marR="0" indent="-182563" algn="l" defTabSz="9673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．模擬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一用戶端傳輸檔案至另一個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Virtual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Disturbed Switch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之下之虛擬服務機器。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Internal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  <a:sym typeface="Symbol"/>
                        </a:rPr>
                        <a:t>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+mn-ea"/>
                        </a:rPr>
                        <a:t> vSphere</a:t>
                      </a:r>
                      <a:r>
                        <a:rPr lang="en-US" altLang="zh-TW" sz="1600" baseline="0" dirty="0" smtClean="0">
                          <a:latin typeface="微軟正黑體" panose="020B0604030504040204" pitchFamily="34" charset="-120"/>
                          <a:ea typeface="+mn-ea"/>
                        </a:rPr>
                        <a:t> Virtual LAN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2GB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傳輸檔案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4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高可用性測試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．檔案傳輸中及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ICMP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回應狀態，進行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單一節點模擬故障。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．節點切換後，檔案持續傳輸，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ICMP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持續回應。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4" y="4597432"/>
            <a:ext cx="3571956" cy="17965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025" y="4597432"/>
            <a:ext cx="3501941" cy="20831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92" y="4614944"/>
            <a:ext cx="3177936" cy="208313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64446"/>
              </p:ext>
            </p:extLst>
          </p:nvPr>
        </p:nvGraphicFramePr>
        <p:xfrm>
          <a:off x="1485900" y="5013176"/>
          <a:ext cx="8642919" cy="10759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56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3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955">
                <a:tc>
                  <a:txBody>
                    <a:bodyPr/>
                    <a:lstStyle/>
                    <a:p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測試組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(NSX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ESG/DLR)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對照組 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zh-TW" sz="2000" dirty="0" err="1" smtClean="0">
                          <a:latin typeface="+mj-ea"/>
                          <a:ea typeface="+mj-ea"/>
                        </a:rPr>
                        <a:t>vDS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9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2GB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檔案傳輸速率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11448.3 KB/Sec</a:t>
                      </a:r>
                      <a:endParaRPr lang="zh-TW" altLang="en-US" sz="2000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11534.3 KB/Sec</a:t>
                      </a:r>
                      <a:endParaRPr lang="zh-TW" altLang="en-US" sz="2000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59308" y="4941168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150196" y="4806445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/>
              <a:t>2</a:t>
            </a:r>
            <a:endParaRPr lang="zh-TW" altLang="en-US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8254652" y="4764484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3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5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22756"/>
              </p:ext>
            </p:extLst>
          </p:nvPr>
        </p:nvGraphicFramePr>
        <p:xfrm>
          <a:off x="693814" y="764704"/>
          <a:ext cx="10903512" cy="210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95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79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1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9943">
                <a:tc>
                  <a:txBody>
                    <a:bodyPr/>
                    <a:lstStyle/>
                    <a:p>
                      <a:pPr marL="0" algn="ctr" defTabSz="967344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項次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測試項目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測試內容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佈署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．依需求佈署新的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及連接既有虛擬網路環境。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．依需求調整既有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網路埠，連接至新建的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佈署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．依需求佈署新的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及連接既有虛擬網路環境。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．依需求調整既有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DLR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網路埠，連接至新建的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管理監控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各物件使用率監控。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．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NSX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架構拓樸、虛擬機器與各節點關係拓樸。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kumimoji="0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Yes </a:t>
                      </a:r>
                      <a:b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0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 No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marL="91443" marR="9144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</a:t>
            </a:r>
            <a:r>
              <a:rPr lang="zh-TW" altLang="en-US" dirty="0"/>
              <a:t> 佈署與管理驗證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4" y="3212976"/>
            <a:ext cx="4968550" cy="30963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45" y="3212976"/>
            <a:ext cx="5273075" cy="30963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63738" y="4005064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942012" y="4323928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/>
              <a:t>3</a:t>
            </a:r>
            <a:endParaRPr lang="zh-TW" altLang="en-US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263738" y="4473116"/>
            <a:ext cx="360040" cy="2880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/>
              <a:t>2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6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17</a:t>
            </a:fld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功能驗證 </a:t>
            </a:r>
            <a:r>
              <a:rPr lang="en-US" altLang="zh-TW" dirty="0"/>
              <a:t>–</a:t>
            </a:r>
            <a:r>
              <a:rPr lang="zh-TW" altLang="en-US" dirty="0"/>
              <a:t> 結果效益</a:t>
            </a:r>
            <a:endParaRPr lang="en-US" altLang="zh-TW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1197869" y="3301846"/>
            <a:ext cx="9721078" cy="990600"/>
          </a:xfrm>
          <a:prstGeom prst="rect">
            <a:avLst/>
          </a:prstGeom>
          <a:noFill/>
          <a:ln w="19050" algn="ctr">
            <a:solidFill>
              <a:srgbClr val="6DB33F"/>
            </a:solidFill>
            <a:miter lim="800000"/>
            <a:headEnd/>
            <a:tailEnd/>
          </a:ln>
          <a:effectLst/>
        </p:spPr>
        <p:txBody>
          <a:bodyPr lIns="91440" tIns="182880" bIns="182880" anchor="t"/>
          <a:lstStyle/>
          <a:p>
            <a:pPr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D4D4D"/>
              </a:buClr>
              <a:buSzPct val="90000"/>
              <a:defRPr/>
            </a:pP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在虛擬網路安全架構下，仍能滿足校務</a:t>
            </a:r>
            <a:r>
              <a:rPr lang="zh-TW" altLang="en-US" sz="2400" kern="0" dirty="0" smtClean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相關業</a:t>
            </a: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務</a:t>
            </a:r>
            <a:r>
              <a:rPr lang="zh-TW" altLang="en-US" sz="2400" kern="0" dirty="0" smtClean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系統服務效能</a:t>
            </a: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，釐</a:t>
            </a:r>
            <a:r>
              <a:rPr lang="zh-TW" altLang="en-US" sz="2400" kern="0" dirty="0" smtClean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清虛擬網路效能</a:t>
            </a: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疑慮</a:t>
            </a:r>
            <a:endParaRPr lang="en-US" altLang="zh-TW" sz="2400" kern="0" dirty="0">
              <a:solidFill>
                <a:srgbClr val="4D4D4D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197867" y="2768446"/>
            <a:ext cx="9721079" cy="533400"/>
          </a:xfrm>
          <a:prstGeom prst="round2SameRect">
            <a:avLst>
              <a:gd name="adj1" fmla="val 12021"/>
              <a:gd name="adj2" fmla="val 0"/>
            </a:avLst>
          </a:prstGeom>
          <a:gradFill flip="none" rotWithShape="1">
            <a:gsLst>
              <a:gs pos="0">
                <a:srgbClr val="6DB33F">
                  <a:shade val="30000"/>
                  <a:satMod val="115000"/>
                </a:srgbClr>
              </a:gs>
              <a:gs pos="50000">
                <a:srgbClr val="6DB33F">
                  <a:shade val="67500"/>
                  <a:satMod val="115000"/>
                </a:srgbClr>
              </a:gs>
              <a:gs pos="100000">
                <a:srgbClr val="6DB33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6DB33F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lvl="0" algn="ctr">
              <a:lnSpc>
                <a:spcPct val="90000"/>
              </a:lnSpc>
              <a:buClr>
                <a:srgbClr val="7B663F"/>
              </a:buClr>
              <a:defRPr/>
            </a:pPr>
            <a:r>
              <a:rPr lang="zh-TW" altLang="en-US" sz="2400" b="1" kern="0" dirty="0">
                <a:solidFill>
                  <a:srgbClr val="FFFFFF"/>
                </a:solidFill>
                <a:ea typeface="微軟正黑體" pitchFamily="34" charset="-120"/>
              </a:rPr>
              <a:t>虛擬網</a:t>
            </a:r>
            <a:r>
              <a:rPr lang="zh-TW" altLang="en-US" sz="2400" b="1" kern="0" dirty="0" smtClean="0">
                <a:solidFill>
                  <a:srgbClr val="FFFFFF"/>
                </a:solidFill>
                <a:ea typeface="微軟正黑體" pitchFamily="34" charset="-120"/>
              </a:rPr>
              <a:t>路具備足夠效能</a:t>
            </a:r>
            <a:endParaRPr lang="en-US" sz="2400" b="1" kern="0" dirty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212736" y="1495468"/>
            <a:ext cx="9706212" cy="938012"/>
          </a:xfrm>
          <a:prstGeom prst="rect">
            <a:avLst/>
          </a:prstGeom>
          <a:noFill/>
          <a:ln w="19050" algn="ctr">
            <a:solidFill>
              <a:srgbClr val="0095D3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lIns="91440" tIns="182880" bIns="182880" anchor="ctr"/>
          <a:lstStyle/>
          <a:p>
            <a:pPr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D4D4D"/>
              </a:buClr>
              <a:buSzPct val="90000"/>
              <a:defRPr/>
            </a:pP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透過微切分安全架構，全面性的涵蓋虛擬環境安全，強化了虛擬網路</a:t>
            </a:r>
            <a:r>
              <a:rPr lang="zh-TW" altLang="en-US" sz="2400" kern="0" dirty="0" smtClean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的資安空</a:t>
            </a: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白</a:t>
            </a:r>
            <a:endParaRPr lang="en-US" altLang="zh-TW" sz="2400" kern="0" dirty="0">
              <a:solidFill>
                <a:srgbClr val="4D4D4D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212734" y="962068"/>
            <a:ext cx="9706213" cy="533400"/>
          </a:xfrm>
          <a:prstGeom prst="round2SameRect">
            <a:avLst>
              <a:gd name="adj1" fmla="val 12021"/>
              <a:gd name="adj2" fmla="val 0"/>
            </a:avLst>
          </a:prstGeom>
          <a:gradFill flip="none" rotWithShape="1">
            <a:gsLst>
              <a:gs pos="0">
                <a:srgbClr val="0095D3">
                  <a:lumMod val="75000"/>
                  <a:shade val="30000"/>
                  <a:satMod val="115000"/>
                </a:srgbClr>
              </a:gs>
              <a:gs pos="50000">
                <a:srgbClr val="0095D3">
                  <a:lumMod val="75000"/>
                  <a:shade val="67500"/>
                  <a:satMod val="115000"/>
                </a:srgbClr>
              </a:gs>
              <a:gs pos="100000">
                <a:srgbClr val="0095D3">
                  <a:lumMod val="75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95D3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lnSpc>
                <a:spcPct val="90000"/>
              </a:lnSpc>
              <a:buClr>
                <a:srgbClr val="7B663F"/>
              </a:buClr>
            </a:pPr>
            <a:r>
              <a:rPr lang="zh-TW" altLang="en-US" sz="2400" b="1" kern="0" dirty="0">
                <a:solidFill>
                  <a:srgbClr val="FFFFFF"/>
                </a:solidFill>
                <a:ea typeface="微軟正黑體" pitchFamily="34" charset="-120"/>
              </a:rPr>
              <a:t>業務虛擬機的零信任安全控管</a:t>
            </a:r>
            <a:endParaRPr lang="en-US" sz="2400" b="1" kern="0" dirty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197869" y="5181600"/>
            <a:ext cx="9721077" cy="9906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D9541E"/>
            </a:solidFill>
            <a:prstDash val="solid"/>
            <a:headEnd/>
            <a:tailEnd/>
          </a:ln>
          <a:effectLst/>
        </p:spPr>
        <p:txBody>
          <a:bodyPr lIns="91440" tIns="182880" bIns="182880" anchor="ctr"/>
          <a:lstStyle/>
          <a:p>
            <a:pPr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4D4D4D"/>
              </a:buClr>
              <a:buSzPct val="90000"/>
              <a:defRPr/>
            </a:pP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提供友善管理介面與除錯功能，讓不同</a:t>
            </a:r>
            <a:r>
              <a:rPr lang="zh-TW" altLang="en-US" sz="2400" kern="0" dirty="0" smtClean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專業承辦專員皆</a:t>
            </a:r>
            <a:r>
              <a:rPr lang="zh-TW" altLang="en-US" sz="2400" kern="0" dirty="0">
                <a:solidFill>
                  <a:srgbClr val="4D4D4D"/>
                </a:solidFill>
                <a:latin typeface="微軟正黑體" pitchFamily="34" charset="-120"/>
                <a:cs typeface="Arial" pitchFamily="34" charset="0"/>
              </a:rPr>
              <a:t>能快速進行操作與維護</a:t>
            </a:r>
            <a:endParaRPr lang="en-US" altLang="zh-TW" sz="2400" kern="0" dirty="0">
              <a:solidFill>
                <a:srgbClr val="4D4D4D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197868" y="4648200"/>
            <a:ext cx="9721078" cy="533400"/>
          </a:xfrm>
          <a:prstGeom prst="round2SameRect">
            <a:avLst>
              <a:gd name="adj1" fmla="val 12021"/>
              <a:gd name="adj2" fmla="val 0"/>
            </a:avLst>
          </a:prstGeom>
          <a:gradFill rotWithShape="1">
            <a:gsLst>
              <a:gs pos="0">
                <a:srgbClr val="D9541E">
                  <a:shade val="51000"/>
                  <a:satMod val="130000"/>
                </a:srgbClr>
              </a:gs>
              <a:gs pos="80000">
                <a:srgbClr val="D9541E">
                  <a:shade val="93000"/>
                  <a:satMod val="130000"/>
                </a:srgbClr>
              </a:gs>
              <a:gs pos="100000">
                <a:srgbClr val="D954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 anchorCtr="1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B663F"/>
              </a:buClr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itchFamily="34" charset="-120"/>
                <a:cs typeface="Arial" pitchFamily="34" charset="0"/>
              </a:rPr>
              <a:t>自動化佈署與管理</a:t>
            </a:r>
            <a:endParaRPr lang="en-US" sz="2400" b="1" kern="0" dirty="0">
              <a:solidFill>
                <a:srgbClr val="FFFFFF"/>
              </a:solidFill>
              <a:latin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751012" y="225426"/>
            <a:ext cx="8686800" cy="68897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0612" y="914400"/>
            <a:ext cx="8001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長庚大學簡介</a:t>
            </a:r>
            <a:endParaRPr lang="en-US" altLang="zh-TW" sz="2800" b="0" kern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計畫</a:t>
            </a: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緣由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導入範圍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功能驗證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未來發展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73224" y="3610867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22672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13892" y="1905000"/>
            <a:ext cx="25160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marL="182563" indent="-182563"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en-US" altLang="zh-TW" b="1" u="sng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Phase </a:t>
            </a:r>
            <a:r>
              <a:rPr lang="en-US" altLang="zh-TW" b="1" u="sng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1</a:t>
            </a:r>
            <a:endParaRPr lang="en-US" altLang="zh-TW" b="1" u="sng" dirty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虛擬環境微切分安全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保護暨進階網路服務</a:t>
            </a:r>
            <a:endParaRPr lang="en-US" altLang="zh-TW" b="1" dirty="0" smtClean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endParaRPr lang="en-US" altLang="zh-TW" b="1" dirty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提供現有虛擬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環境</a:t>
            </a:r>
            <a:r>
              <a:rPr lang="zh-TW" altLang="en-US" u="sng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零信任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等級之安全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防護</a:t>
            </a: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依需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求提供</a:t>
            </a:r>
            <a:r>
              <a:rPr lang="en-US" altLang="zh-TW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VM-Base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 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防火牆、負載平衡器、</a:t>
            </a:r>
            <a:r>
              <a:rPr lang="en-US" altLang="zh-TW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VPN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、路由器功能</a:t>
            </a:r>
            <a:endParaRPr lang="en-US" altLang="zh-TW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1269876" y="1828800"/>
            <a:ext cx="2664296" cy="43434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gray">
          <a:xfrm>
            <a:off x="8182644" y="1828800"/>
            <a:ext cx="2650232" cy="4343400"/>
          </a:xfrm>
          <a:prstGeom prst="rect">
            <a:avLst/>
          </a:prstGeom>
          <a:noFill/>
          <a:ln w="57150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gray">
          <a:xfrm>
            <a:off x="4726260" y="1828800"/>
            <a:ext cx="2659360" cy="43434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02460" y="1905000"/>
            <a:ext cx="251115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marL="182563" indent="-182563"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en-US" altLang="zh-TW" b="1" u="sng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Phase </a:t>
            </a:r>
            <a:r>
              <a:rPr lang="en-US" altLang="zh-TW" b="1" u="sng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2</a:t>
            </a:r>
            <a:endParaRPr lang="en-US" altLang="zh-TW" b="1" u="sng" dirty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服務自動化、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邏輯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網路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接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取</a:t>
            </a: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混合雲或雙中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心備援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自動將虛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擬機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器佈署至對應邏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輯網路</a:t>
            </a:r>
            <a:endParaRPr lang="zh-TW" altLang="en-US" sz="1600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建置私有雲平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台，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導入混合雲架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構</a:t>
            </a:r>
            <a:endParaRPr lang="en-US" altLang="zh-TW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建立應用服務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維運自動化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機制</a:t>
            </a:r>
            <a:endParaRPr lang="en-US" altLang="zh-TW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258844" y="1905000"/>
            <a:ext cx="250202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marL="182563" indent="-182563"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en-US" altLang="zh-TW" b="1" u="sng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Phase </a:t>
            </a:r>
            <a:r>
              <a:rPr lang="en-US" altLang="zh-TW" b="1" u="sng" dirty="0" smtClean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3</a:t>
            </a:r>
            <a:endParaRPr lang="en-US" altLang="zh-TW" b="1" u="sng" dirty="0">
              <a:solidFill>
                <a:srgbClr val="000000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algn="ctr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000000"/>
              </a:buClr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cs typeface="Arial" pitchFamily="34" charset="0"/>
              </a:rPr>
              <a:t>軟體定義資料中心建立</a:t>
            </a:r>
            <a:endParaRPr lang="en-US" altLang="zh-TW" sz="1600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endParaRPr lang="en-US" altLang="zh-TW" sz="1600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業務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服務系統完全</a:t>
            </a: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虛擬化</a:t>
            </a:r>
            <a:endParaRPr lang="en-US" altLang="zh-TW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  <a:p>
            <a:pPr marL="182563" indent="-182563" defTabSz="815975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rgbClr val="2DB6B3"/>
              </a:buClr>
              <a:buSzPct val="50000"/>
              <a:buFont typeface="Wingdings" pitchFamily="2" charset="2"/>
              <a:buChar char="n"/>
            </a:pPr>
            <a:r>
              <a:rPr lang="zh-TW" altLang="en-US" dirty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建立應用服務</a:t>
            </a:r>
            <a:r>
              <a:rPr lang="zh-TW" altLang="en-US" dirty="0" smtClean="0">
                <a:solidFill>
                  <a:srgbClr val="000099"/>
                </a:solidFill>
                <a:latin typeface="微軟正黑體" pitchFamily="34" charset="-120"/>
                <a:cs typeface="Arial" pitchFamily="34" charset="0"/>
              </a:rPr>
              <a:t>感知管理流程</a:t>
            </a:r>
            <a:endParaRPr lang="en-US" altLang="zh-TW" dirty="0">
              <a:solidFill>
                <a:srgbClr val="000099"/>
              </a:solidFill>
              <a:latin typeface="微軟正黑體" pitchFamily="34" charset="-120"/>
              <a:cs typeface="Arial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0222672" y="8369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未來發展</a:t>
            </a:r>
            <a:endParaRPr lang="en-US" altLang="zh-TW" dirty="0"/>
          </a:p>
        </p:txBody>
      </p:sp>
      <p:sp>
        <p:nvSpPr>
          <p:cNvPr id="12" name="Right Arrow 3"/>
          <p:cNvSpPr/>
          <p:nvPr/>
        </p:nvSpPr>
        <p:spPr bwMode="auto">
          <a:xfrm>
            <a:off x="837828" y="858050"/>
            <a:ext cx="10729192" cy="830030"/>
          </a:xfrm>
          <a:prstGeom prst="rightArrow">
            <a:avLst/>
          </a:prstGeom>
          <a:solidFill>
            <a:schemeClr val="bg1"/>
          </a:solidFill>
          <a:ln w="28575">
            <a:noFill/>
          </a:ln>
          <a:effectLst>
            <a:glow rad="101600">
              <a:schemeClr val="bg2">
                <a:alpha val="40000"/>
              </a:schemeClr>
            </a:glow>
            <a:outerShdw blurRad="533400" sx="102000" sy="102000" algn="ctr" rotWithShape="0">
              <a:schemeClr val="tx2">
                <a:lumMod val="40000"/>
                <a:lumOff val="60000"/>
                <a:alpha val="86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16327">
              <a:spcAft>
                <a:spcPct val="0"/>
              </a:spcAft>
              <a:buClr>
                <a:srgbClr val="000000"/>
              </a:buClr>
            </a:pPr>
            <a:endParaRPr lang="en-US" sz="1200" b="1" dirty="0" err="1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2468279" y="1120665"/>
            <a:ext cx="313765" cy="3048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endParaRPr lang="en-US" dirty="0" err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val 6"/>
          <p:cNvSpPr/>
          <p:nvPr/>
        </p:nvSpPr>
        <p:spPr bwMode="auto">
          <a:xfrm>
            <a:off x="5878388" y="1120665"/>
            <a:ext cx="313765" cy="3048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endParaRPr lang="en-US" dirty="0" err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7"/>
          <p:cNvSpPr/>
          <p:nvPr/>
        </p:nvSpPr>
        <p:spPr bwMode="auto">
          <a:xfrm>
            <a:off x="9334772" y="1120665"/>
            <a:ext cx="313765" cy="3048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endParaRPr lang="en-US" dirty="0" err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1989956" y="6995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虛擬化資安</a:t>
            </a:r>
            <a:endParaRPr 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5374332" y="6906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服務自動化</a:t>
            </a:r>
            <a:endParaRPr 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8481517" y="68580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軟體定義資料中心</a:t>
            </a:r>
            <a:endParaRPr 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432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751012" y="225426"/>
            <a:ext cx="8686800" cy="68897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0612" y="914400"/>
            <a:ext cx="8001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長庚大學簡介</a:t>
            </a:r>
            <a:endParaRPr lang="en-US" altLang="zh-TW" sz="2800" b="0" kern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計畫</a:t>
            </a: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緣由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導入範圍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功能驗證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未來發展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51012" y="1066800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22672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長庚大學</a:t>
            </a:r>
            <a:r>
              <a:rPr lang="zh-TW" altLang="en-US" dirty="0">
                <a:latin typeface="微軟正黑體" panose="020B0604030504040204" pitchFamily="34" charset="-120"/>
                <a:cs typeface="黑体"/>
              </a:rPr>
              <a:t>簡介</a:t>
            </a:r>
            <a:endParaRPr lang="en-US" altLang="zh-TW" dirty="0">
              <a:latin typeface="微軟正黑體" panose="020B0604030504040204" pitchFamily="34" charset="-120"/>
              <a:cs typeface="黑体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4078" y="764704"/>
            <a:ext cx="11233248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概況 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  <a:hlinkClick r:id="rId2"/>
              </a:rPr>
              <a:t>http://www.cgu.edu.tw</a:t>
            </a:r>
            <a:endParaRPr lang="en-US" altLang="zh-TW" sz="2400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地址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zh-TW" altLang="en-US" sz="2400" dirty="0">
                <a:solidFill>
                  <a:schemeClr val="accent6"/>
                </a:solidFill>
                <a:latin typeface="+mj-ea"/>
                <a:ea typeface="+mj-ea"/>
              </a:rPr>
              <a:t>桃園市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龜山區文化一路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259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號（鄰近機場捷運Ａ７站）</a:t>
            </a:r>
            <a:endParaRPr lang="en-US" altLang="zh-TW" sz="2400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/>
                </a:solidFill>
                <a:latin typeface="+mj-ea"/>
                <a:ea typeface="+mj-ea"/>
              </a:rPr>
              <a:t>學生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人數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en-US" altLang="zh-TW" sz="2400" dirty="0" smtClean="0">
                <a:solidFill>
                  <a:schemeClr val="accent6"/>
                </a:solidFill>
                <a:latin typeface="標楷體"/>
                <a:ea typeface="標楷體"/>
              </a:rPr>
              <a:t>~</a:t>
            </a:r>
            <a:r>
              <a:rPr lang="en-US" altLang="zh-TW" sz="2400" dirty="0">
                <a:solidFill>
                  <a:schemeClr val="accent6"/>
                </a:solidFill>
                <a:latin typeface="+mj-ea"/>
                <a:ea typeface="+mj-ea"/>
              </a:rPr>
              <a:t>7000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；教職員人數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en-US" altLang="zh-TW" sz="2400" dirty="0" smtClean="0">
                <a:solidFill>
                  <a:schemeClr val="accent6"/>
                </a:solidFill>
                <a:latin typeface="標楷體"/>
                <a:ea typeface="標楷體"/>
              </a:rPr>
              <a:t>~</a:t>
            </a:r>
            <a:r>
              <a:rPr lang="en-US" altLang="zh-TW" sz="2400" dirty="0">
                <a:solidFill>
                  <a:schemeClr val="accent6"/>
                </a:solidFill>
                <a:latin typeface="+mj-ea"/>
                <a:ea typeface="+mj-ea"/>
              </a:rPr>
              <a:t>1500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；生師比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en-US" altLang="zh-TW" sz="2400" dirty="0">
                <a:solidFill>
                  <a:schemeClr val="accent6"/>
                </a:solidFill>
                <a:latin typeface="+mj-ea"/>
                <a:ea typeface="+mj-ea"/>
              </a:rPr>
              <a:t>12:1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教學單位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醫學院</a:t>
            </a:r>
            <a:r>
              <a:rPr lang="zh-TW" altLang="en-US" sz="2400" dirty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工學院</a:t>
            </a:r>
            <a:r>
              <a:rPr lang="zh-TW" altLang="en-US" sz="2400" dirty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管理學院</a:t>
            </a:r>
            <a:r>
              <a:rPr lang="zh-TW" altLang="en-US" sz="2400" dirty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通識中心</a:t>
            </a:r>
            <a:endParaRPr lang="en-US" altLang="zh-TW" sz="2400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25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獨立系所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10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研究中心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；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資訊中心</a:t>
            </a:r>
            <a:r>
              <a:rPr lang="zh-TW" altLang="en-US" sz="2400" dirty="0" smtClean="0">
                <a:solidFill>
                  <a:schemeClr val="accent6"/>
                </a:solidFill>
                <a:latin typeface="標楷體"/>
                <a:ea typeface="標楷體"/>
              </a:rPr>
              <a:t>：</a:t>
            </a:r>
            <a:r>
              <a:rPr lang="en-US" altLang="zh-TW" sz="2400" dirty="0" smtClean="0">
                <a:solidFill>
                  <a:schemeClr val="accent6"/>
                </a:solidFill>
                <a:latin typeface="標楷體"/>
                <a:ea typeface="標楷體"/>
              </a:rPr>
              <a:t>11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人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(</a:t>
            </a:r>
            <a:r>
              <a:rPr lang="zh-TW" altLang="en-US" sz="2400" dirty="0">
                <a:solidFill>
                  <a:schemeClr val="accent6"/>
                </a:solidFill>
                <a:latin typeface="+mj-ea"/>
                <a:ea typeface="+mj-ea"/>
              </a:rPr>
              <a:t>教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服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軟體</a:t>
            </a:r>
            <a:r>
              <a:rPr lang="zh-TW" altLang="en-US" sz="2400" dirty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網路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)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endParaRPr lang="en-US" altLang="zh-TW" sz="2400" dirty="0">
              <a:solidFill>
                <a:schemeClr val="accent6"/>
              </a:solidFill>
              <a:latin typeface="+mj-ea"/>
              <a:ea typeface="+mj-ea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/>
                </a:solidFill>
                <a:latin typeface="+mj-ea"/>
                <a:ea typeface="+mj-ea"/>
              </a:rPr>
              <a:t>資訊系統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建置</a:t>
            </a:r>
            <a:endParaRPr lang="en-US" altLang="zh-TW" sz="2400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SSO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(2014)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DHCP 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(2015)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行動化</a:t>
            </a:r>
            <a:r>
              <a:rPr lang="en-US" altLang="zh-TW" sz="2400" dirty="0" smtClean="0">
                <a:solidFill>
                  <a:schemeClr val="accent6"/>
                </a:solidFill>
                <a:latin typeface="+mj-ea"/>
                <a:ea typeface="+mj-ea"/>
              </a:rPr>
              <a:t>ERP 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(2015)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伺服器</a:t>
            </a:r>
            <a:r>
              <a:rPr lang="zh-TW" altLang="en-US" sz="2400" u="sng" dirty="0">
                <a:solidFill>
                  <a:schemeClr val="accent6"/>
                </a:solidFill>
                <a:latin typeface="+mj-ea"/>
                <a:ea typeface="+mj-ea"/>
              </a:rPr>
              <a:t>虛擬</a:t>
            </a: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化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(2010)</a:t>
            </a:r>
            <a:r>
              <a:rPr lang="zh-TW" altLang="en-US" dirty="0" smtClean="0">
                <a:solidFill>
                  <a:schemeClr val="accent6"/>
                </a:solidFill>
                <a:latin typeface="新細明體"/>
                <a:ea typeface="新細明體"/>
              </a:rPr>
              <a:t> 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儲存</a:t>
            </a:r>
            <a:r>
              <a:rPr lang="zh-TW" altLang="en-US" sz="2400" u="sng" dirty="0">
                <a:solidFill>
                  <a:schemeClr val="accent6"/>
                </a:solidFill>
                <a:latin typeface="+mj-ea"/>
                <a:ea typeface="+mj-ea"/>
              </a:rPr>
              <a:t>虛擬</a:t>
            </a: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化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(2015)</a:t>
            </a:r>
            <a:r>
              <a:rPr lang="zh-TW" altLang="en-US" dirty="0" smtClean="0">
                <a:solidFill>
                  <a:schemeClr val="accent6"/>
                </a:solidFill>
                <a:latin typeface="新細明體"/>
                <a:ea typeface="新細明體"/>
              </a:rPr>
              <a:t> 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chemeClr val="accent6"/>
                </a:solidFill>
                <a:latin typeface="+mj-ea"/>
                <a:ea typeface="+mj-ea"/>
              </a:rPr>
              <a:t>雲端電腦教室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(2015)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u="sng" dirty="0">
                <a:solidFill>
                  <a:schemeClr val="accent6"/>
                </a:solidFill>
                <a:latin typeface="+mj-ea"/>
                <a:ea typeface="+mj-ea"/>
              </a:rPr>
              <a:t>虛擬化</a:t>
            </a: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軟體全校授權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(2016)</a:t>
            </a:r>
            <a:r>
              <a:rPr lang="zh-TW" altLang="en-US" sz="2400" dirty="0" smtClean="0">
                <a:solidFill>
                  <a:schemeClr val="accent6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u="sng" dirty="0" smtClean="0">
                <a:solidFill>
                  <a:schemeClr val="accent6"/>
                </a:solidFill>
                <a:latin typeface="+mj-ea"/>
                <a:ea typeface="+mj-ea"/>
              </a:rPr>
              <a:t>虛擬平台備份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  <a:ea typeface="+mj-ea"/>
              </a:rPr>
              <a:t>(2016)</a:t>
            </a:r>
            <a:endParaRPr lang="en-US" altLang="zh-TW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6" y="4005068"/>
            <a:ext cx="2657475" cy="18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9135"/>
              </p:ext>
            </p:extLst>
          </p:nvPr>
        </p:nvGraphicFramePr>
        <p:xfrm>
          <a:off x="693812" y="1340768"/>
          <a:ext cx="10759498" cy="1631035"/>
        </p:xfrm>
        <a:graphic>
          <a:graphicData uri="http://schemas.openxmlformats.org/drawingml/2006/table">
            <a:tbl>
              <a:tblPr firstRow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8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項目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版本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altLang="en-US" sz="1800" dirty="0" smtClean="0"/>
                        <a:t>用途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VMware vSphere</a:t>
                      </a:r>
                      <a:endParaRPr lang="en-US" sz="16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6.0</a:t>
                      </a:r>
                      <a:r>
                        <a:rPr lang="zh-TW" altLang="en-US" sz="16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/ 5.5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600" dirty="0" smtClean="0"/>
                        <a:t>校園資訊網站、校務資訊系統、郵件系統</a:t>
                      </a:r>
                      <a:r>
                        <a:rPr lang="zh-TW" altLang="en-US" sz="1600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1600" dirty="0" smtClean="0"/>
                        <a:t>智慧學習系統等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數十個</a:t>
                      </a:r>
                      <a:r>
                        <a:rPr lang="zh-TW" altLang="en-US" sz="1600" dirty="0" smtClean="0"/>
                        <a:t>關鍵應用系統虛擬化平台主機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1600" dirty="0" err="1" smtClean="0">
                          <a:latin typeface="+mj-ea"/>
                          <a:ea typeface="+mj-ea"/>
                        </a:rPr>
                        <a:t>vCenter</a:t>
                      </a:r>
                      <a:r>
                        <a:rPr lang="zh-TW" altLang="en-US" sz="16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Server </a:t>
                      </a:r>
                      <a:endParaRPr lang="en-US" sz="16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6.0 / 5.5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zh-TW" altLang="en-US" sz="1600" dirty="0" smtClean="0"/>
                        <a:t>中控管理主機，管理目前所有虛擬化主機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4216"/>
              </p:ext>
            </p:extLst>
          </p:nvPr>
        </p:nvGraphicFramePr>
        <p:xfrm>
          <a:off x="693812" y="3704834"/>
          <a:ext cx="10759499" cy="2532478"/>
        </p:xfrm>
        <a:graphic>
          <a:graphicData uri="http://schemas.openxmlformats.org/drawingml/2006/table">
            <a:tbl>
              <a:tblPr firstRow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8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項目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規格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數量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VMware </a:t>
                      </a:r>
                      <a:r>
                        <a:rPr kumimoji="0" lang="en-US" altLang="zh-TW" sz="16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ESXi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Server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Intel Xeon E5 -2600 CPU x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256 GB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之記憶體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(8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台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新細明體"/>
                          <a:ea typeface="新細明體"/>
                          <a:cs typeface="+mn-cs"/>
                        </a:rPr>
                        <a:t>、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128 GB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之記憶體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(3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台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新細明體"/>
                          <a:ea typeface="新細明體"/>
                          <a:cs typeface="+mn-cs"/>
                        </a:rPr>
                        <a:t>、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64GB (3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台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6 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埠 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GB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網卡</a:t>
                      </a:r>
                      <a:endParaRPr kumimoji="0" lang="en-US" altLang="zh-TW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717074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14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台</a:t>
                      </a:r>
                      <a:endParaRPr kumimoji="0" lang="en-US" altLang="zh-TW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717074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主機端 網路交換器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17074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Cisco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Brocade </a:t>
                      </a:r>
                      <a:r>
                        <a:rPr kumimoji="0" lang="zh-TW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L</a:t>
                      </a: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 Switch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kumimoji="0" lang="zh-TW" alt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台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長庚大學簡介 </a:t>
            </a:r>
            <a:r>
              <a:rPr lang="en-US" altLang="zh-TW" dirty="0" smtClean="0">
                <a:latin typeface="微軟正黑體" panose="020B0604030504040204" pitchFamily="34" charset="-120"/>
                <a:cs typeface="黑体"/>
              </a:rPr>
              <a:t>– 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虛擬化環境現況</a:t>
            </a:r>
            <a:endParaRPr lang="en-US" altLang="zh-TW" dirty="0">
              <a:latin typeface="微軟正黑體" panose="020B0604030504040204" pitchFamily="34" charset="-120"/>
              <a:cs typeface="黑体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6064" y="914288"/>
            <a:ext cx="9172510" cy="4462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kumimoji="1" lang="zh-TW" altLang="en-US" dirty="0" smtClean="0">
                <a:solidFill>
                  <a:srgbClr val="F79646"/>
                </a:solidFill>
                <a:latin typeface="微軟正黑體" pitchFamily="34" charset="-120"/>
              </a:rPr>
              <a:t>軟</a:t>
            </a:r>
            <a:r>
              <a:rPr kumimoji="1" lang="zh-TW" altLang="en-US" dirty="0">
                <a:solidFill>
                  <a:srgbClr val="F79646"/>
                </a:solidFill>
                <a:latin typeface="微軟正黑體" pitchFamily="34" charset="-120"/>
              </a:rPr>
              <a:t>體</a:t>
            </a:r>
            <a:endParaRPr kumimoji="1" lang="en-US" altLang="zh-TW" dirty="0" smtClean="0">
              <a:solidFill>
                <a:srgbClr val="F79646"/>
              </a:solidFill>
              <a:latin typeface="微軟正黑體" pitchFamily="34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2224" y="3198792"/>
            <a:ext cx="9172510" cy="4462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kumimoji="1" lang="zh-TW" altLang="en-US" dirty="0">
                <a:solidFill>
                  <a:srgbClr val="F79646"/>
                </a:solidFill>
                <a:latin typeface="微軟正黑體" pitchFamily="34" charset="-120"/>
              </a:rPr>
              <a:t>硬</a:t>
            </a:r>
            <a:r>
              <a:rPr kumimoji="1" lang="zh-TW" altLang="en-US" dirty="0" smtClean="0">
                <a:solidFill>
                  <a:srgbClr val="F79646"/>
                </a:solidFill>
                <a:latin typeface="微軟正黑體" pitchFamily="34" charset="-120"/>
              </a:rPr>
              <a:t>體</a:t>
            </a:r>
            <a:endParaRPr kumimoji="1" lang="en-US" altLang="zh-TW" dirty="0" smtClean="0">
              <a:solidFill>
                <a:srgbClr val="F79646"/>
              </a:solidFill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751012" y="225426"/>
            <a:ext cx="8686800" cy="68897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0612" y="914400"/>
            <a:ext cx="8001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長庚大學簡介</a:t>
            </a:r>
            <a:endParaRPr lang="en-US" altLang="zh-TW" sz="2800" b="0" kern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計畫</a:t>
            </a: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緣由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導入範圍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功能驗證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未</a:t>
            </a: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來發展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51012" y="1700808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22672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1" y="254000"/>
            <a:ext cx="8511763" cy="81280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cs typeface="黑体"/>
              </a:rPr>
              <a:t>計畫緣由 </a:t>
            </a:r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cs typeface="黑体"/>
              </a:rPr>
              <a:t>標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準</a:t>
            </a:r>
            <a:r>
              <a:rPr lang="en-US" altLang="zh-TW" dirty="0" smtClean="0">
                <a:latin typeface="微軟正黑體" panose="020B0604030504040204" pitchFamily="34" charset="-120"/>
                <a:cs typeface="黑体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虛擬</a:t>
            </a:r>
            <a:r>
              <a:rPr lang="en-US" altLang="zh-TW" dirty="0" smtClean="0">
                <a:latin typeface="微軟正黑體" panose="020B0604030504040204" pitchFamily="34" charset="-120"/>
                <a:cs typeface="黑体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化</a:t>
            </a:r>
            <a:r>
              <a:rPr lang="en-US" altLang="zh-TW" dirty="0" smtClean="0">
                <a:latin typeface="微軟正黑體" panose="020B0604030504040204" pitchFamily="34" charset="-120"/>
                <a:cs typeface="黑体"/>
              </a:rPr>
              <a:t>IT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資源 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  <a:sym typeface="Symbol"/>
              </a:rPr>
              <a:t> </a:t>
            </a:r>
            <a:r>
              <a:rPr lang="zh-TW" altLang="en-US" dirty="0" smtClean="0">
                <a:latin typeface="微軟正黑體" panose="020B0604030504040204" pitchFamily="34" charset="-120"/>
                <a:cs typeface="黑体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cs typeface="黑体"/>
              </a:rPr>
              <a:t>軟體定義資料中心</a:t>
            </a:r>
            <a:endParaRPr lang="en-US" altLang="zh-TW" dirty="0">
              <a:latin typeface="微軟正黑體" panose="020B0604030504040204" pitchFamily="34" charset="-120"/>
              <a:cs typeface="黑体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75597" y="3899533"/>
            <a:ext cx="5409675" cy="2286000"/>
            <a:chOff x="554564" y="1947341"/>
            <a:chExt cx="8866475" cy="4140191"/>
          </a:xfrm>
        </p:grpSpPr>
        <p:pic>
          <p:nvPicPr>
            <p:cNvPr id="480" name="Picture 479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13" y="1947341"/>
              <a:ext cx="1323992" cy="1735667"/>
            </a:xfrm>
            <a:prstGeom prst="rect">
              <a:avLst/>
            </a:prstGeom>
          </p:spPr>
        </p:pic>
        <p:pic>
          <p:nvPicPr>
            <p:cNvPr id="479" name="Picture 478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172" y="2319871"/>
              <a:ext cx="1323992" cy="1735667"/>
            </a:xfrm>
            <a:prstGeom prst="rect">
              <a:avLst/>
            </a:prstGeom>
          </p:spPr>
        </p:pic>
        <p:pic>
          <p:nvPicPr>
            <p:cNvPr id="478" name="Picture 477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431" y="2692401"/>
              <a:ext cx="1323992" cy="1735667"/>
            </a:xfrm>
            <a:prstGeom prst="rect">
              <a:avLst/>
            </a:prstGeom>
          </p:spPr>
        </p:pic>
        <p:pic>
          <p:nvPicPr>
            <p:cNvPr id="472" name="Picture 471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64" y="3124200"/>
              <a:ext cx="1323992" cy="1735667"/>
            </a:xfrm>
            <a:prstGeom prst="rect">
              <a:avLst/>
            </a:prstGeom>
          </p:spPr>
        </p:pic>
        <p:pic>
          <p:nvPicPr>
            <p:cNvPr id="406" name="Picture 405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583" y="2327333"/>
              <a:ext cx="1338279" cy="976481"/>
            </a:xfrm>
            <a:prstGeom prst="rect">
              <a:avLst/>
            </a:prstGeom>
          </p:spPr>
        </p:pic>
        <p:pic>
          <p:nvPicPr>
            <p:cNvPr id="419" name="Picture 418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09" y="2678416"/>
              <a:ext cx="1338279" cy="976481"/>
            </a:xfrm>
            <a:prstGeom prst="rect">
              <a:avLst/>
            </a:prstGeom>
          </p:spPr>
        </p:pic>
        <p:pic>
          <p:nvPicPr>
            <p:cNvPr id="423" name="Picture 422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245" y="3055856"/>
              <a:ext cx="1338279" cy="976481"/>
            </a:xfrm>
            <a:prstGeom prst="rect">
              <a:avLst/>
            </a:prstGeom>
          </p:spPr>
        </p:pic>
        <p:pic>
          <p:nvPicPr>
            <p:cNvPr id="407" name="Picture 406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858" y="3518700"/>
              <a:ext cx="1338279" cy="976481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2355" y="2646962"/>
              <a:ext cx="6214454" cy="3027389"/>
              <a:chOff x="892355" y="2646962"/>
              <a:chExt cx="6214454" cy="3027389"/>
            </a:xfrm>
          </p:grpSpPr>
          <p:pic>
            <p:nvPicPr>
              <p:cNvPr id="87" name="Picture 86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432" y="321815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8" name="Picture 87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724" y="3585213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9" name="Picture 88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4860" y="399630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90" name="Picture 89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9884" y="4425277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91" name="Picture 90" descr="VMW-ICON-3D-FIREWALL-101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355" y="3568980"/>
                <a:ext cx="1316125" cy="602406"/>
              </a:xfrm>
              <a:prstGeom prst="rect">
                <a:avLst/>
              </a:prstGeom>
            </p:spPr>
          </p:pic>
          <p:grpSp>
            <p:nvGrpSpPr>
              <p:cNvPr id="92" name="Group 91"/>
              <p:cNvGrpSpPr/>
              <p:nvPr/>
            </p:nvGrpSpPr>
            <p:grpSpPr>
              <a:xfrm>
                <a:off x="6026035" y="4216400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8" name="Right Arrow 15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9" name="Right Arrow 15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0" name="Right Arrow 15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1" name="Right Arrow 16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959234" y="3776132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3" name="Right Arrow 15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4" name="Right Arrow 15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5" name="Right Arrow 15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6" name="Right Arrow 15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917833" y="336973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47" name="Rectangle 14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8" name="Right Arrow 14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9" name="Right Arrow 14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0" name="Right Arrow 14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1" name="Right Arrow 15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2952635" y="3022607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42" name="Rectangle 14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3" name="Right Arrow 14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4" name="Right Arrow 14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5" name="Right Arrow 14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6" name="Right Arrow 14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" name="Freeform 95"/>
              <p:cNvSpPr/>
              <p:nvPr/>
            </p:nvSpPr>
            <p:spPr>
              <a:xfrm>
                <a:off x="5270036" y="44878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4237102" y="4098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254970" y="3708941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flipV="1">
                <a:off x="5740576" y="4934086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3022315" y="3939884"/>
                <a:ext cx="770752" cy="10718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3279405" y="3839855"/>
                <a:ext cx="200395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2294642" y="3570952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4004448" y="4329350"/>
                <a:ext cx="872352" cy="141050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flipH="1" flipV="1">
                <a:off x="4261538" y="4229321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5028915" y="4718816"/>
                <a:ext cx="914685" cy="174917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 flipV="1">
                <a:off x="5286005" y="4618787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07" name="Picture 106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307" y="361135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08" name="Picture 107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4599" y="397841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09" name="Picture 108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735" y="4389500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10" name="Picture 109" descr="VMW-ICON-3D-PHYSICAL-NETWORK-102.png"/>
              <p:cNvPicPr>
                <a:picLocks noChangeAspect="1"/>
              </p:cNvPicPr>
              <p:nvPr/>
            </p:nvPicPr>
            <p:blipFill>
              <a:blip r:embed="rId5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59" y="4818476"/>
                <a:ext cx="1286925" cy="855875"/>
              </a:xfrm>
              <a:prstGeom prst="rect">
                <a:avLst/>
              </a:prstGeom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5018502" y="4614333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38" name="Right Arrow 13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9" name="Right Arrow 13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0" name="Right Arrow 13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1" name="Right Arrow 14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3968635" y="4190999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33" name="Right Arrow 13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" name="Right Arrow 13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5" name="Right Arrow 13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6" name="Right Arrow 13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962036" y="340361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27" name="Rectangle 12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28" name="Right Arrow 12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9" name="Right Arrow 12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0" name="Right Arrow 12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1" name="Right Arrow 13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2944170" y="3767694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23" name="Right Arrow 12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4" name="Right Arrow 12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5" name="Right Arrow 12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6" name="Right Arrow 12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15" name="Freeform 114"/>
              <p:cNvSpPr/>
              <p:nvPr/>
            </p:nvSpPr>
            <p:spPr>
              <a:xfrm>
                <a:off x="2315170" y="4123808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238036" y="4479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262502" y="48942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18" name="Picture 27" descr="ICON_Cloud_Q308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968688" y="2646962"/>
                <a:ext cx="1000344" cy="650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9" name="Down Arrow 118"/>
              <p:cNvSpPr/>
              <p:nvPr/>
            </p:nvSpPr>
            <p:spPr>
              <a:xfrm rot="10800000">
                <a:off x="1470493" y="3293518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20" name="Down Arrow 119"/>
              <p:cNvSpPr/>
              <p:nvPr/>
            </p:nvSpPr>
            <p:spPr>
              <a:xfrm>
                <a:off x="1082728" y="3225653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183807" y="2887443"/>
                <a:ext cx="1009419" cy="445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ct val="40000"/>
                  </a:spcAft>
                </a:pPr>
                <a:r>
                  <a:rPr lang="en-US" sz="10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ea typeface="ＭＳ Ｐゴシック"/>
                  </a:rPr>
                  <a:t>Internet</a:t>
                </a:r>
              </a:p>
            </p:txBody>
          </p:sp>
        </p:grpSp>
        <p:pic>
          <p:nvPicPr>
            <p:cNvPr id="475" name="Picture 474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64" y="3098800"/>
              <a:ext cx="1323992" cy="1735667"/>
            </a:xfrm>
            <a:prstGeom prst="rect">
              <a:avLst/>
            </a:prstGeom>
          </p:spPr>
        </p:pic>
        <p:pic>
          <p:nvPicPr>
            <p:cNvPr id="474" name="Picture 473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35" y="3513670"/>
              <a:ext cx="1323992" cy="1735667"/>
            </a:xfrm>
            <a:prstGeom prst="rect">
              <a:avLst/>
            </a:prstGeom>
          </p:spPr>
        </p:pic>
        <p:pic>
          <p:nvPicPr>
            <p:cNvPr id="473" name="Picture 472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99" y="3903133"/>
              <a:ext cx="1323992" cy="1735667"/>
            </a:xfrm>
            <a:prstGeom prst="rect">
              <a:avLst/>
            </a:prstGeom>
          </p:spPr>
        </p:pic>
        <p:pic>
          <p:nvPicPr>
            <p:cNvPr id="17" name="Picture 16" descr="ICON_Datacenter_wStorage_1up_Q408.eps"/>
            <p:cNvPicPr>
              <a:picLocks noChangeAspect="1"/>
            </p:cNvPicPr>
            <p:nvPr/>
          </p:nvPicPr>
          <p:blipFill>
            <a:blip r:embed="rId3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100" y="4351865"/>
              <a:ext cx="1323992" cy="1735667"/>
            </a:xfrm>
            <a:prstGeom prst="rect">
              <a:avLst/>
            </a:prstGeom>
          </p:spPr>
        </p:pic>
        <p:pic>
          <p:nvPicPr>
            <p:cNvPr id="405" name="Picture 404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28" y="3493555"/>
              <a:ext cx="1338279" cy="976481"/>
            </a:xfrm>
            <a:prstGeom prst="rect">
              <a:avLst/>
            </a:prstGeom>
          </p:spPr>
        </p:pic>
        <p:pic>
          <p:nvPicPr>
            <p:cNvPr id="418" name="Picture 417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333" y="3895917"/>
              <a:ext cx="1338279" cy="976481"/>
            </a:xfrm>
            <a:prstGeom prst="rect">
              <a:avLst/>
            </a:prstGeom>
          </p:spPr>
        </p:pic>
        <p:pic>
          <p:nvPicPr>
            <p:cNvPr id="422" name="Picture 421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81" y="4289115"/>
              <a:ext cx="1338279" cy="976481"/>
            </a:xfrm>
            <a:prstGeom prst="rect">
              <a:avLst/>
            </a:prstGeom>
          </p:spPr>
        </p:pic>
        <p:pic>
          <p:nvPicPr>
            <p:cNvPr id="10" name="Picture 9" descr="VMW-ICON-3D-vSWITCH-HYPERVISOR-1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295" y="4735025"/>
              <a:ext cx="1338279" cy="976481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>
            <a:xfrm>
              <a:off x="4302479" y="5235413"/>
              <a:ext cx="5118560" cy="724642"/>
            </a:xfrm>
            <a:prstGeom prst="rect">
              <a:avLst/>
            </a:prstGeom>
            <a:noFill/>
            <a:scene3d>
              <a:camera prst="isometricOffAxis2Right">
                <a:rot lat="720000" lon="1782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2000">
                  <a:solidFill>
                    <a:srgbClr val="262626"/>
                  </a:solidFill>
                  <a:latin typeface="+mn-lt"/>
                  <a:ea typeface="+mn-ea"/>
                </a:defRPr>
              </a:lvl1pPr>
            </a:lstStyle>
            <a:p>
              <a:pPr>
                <a:spcAft>
                  <a:spcPct val="40000"/>
                </a:spcAft>
              </a:pPr>
              <a:r>
                <a:rPr lang="en-US" dirty="0">
                  <a:latin typeface="Arial"/>
                  <a:ea typeface="ＭＳ Ｐゴシック"/>
                </a:rPr>
                <a:t>Existing Physical Network</a:t>
              </a:r>
            </a:p>
          </p:txBody>
        </p:sp>
      </p:grpSp>
      <p:sp>
        <p:nvSpPr>
          <p:cNvPr id="162" name="Slide Number Placeholder 3"/>
          <p:cNvSpPr txBox="1">
            <a:spLocks/>
          </p:cNvSpPr>
          <p:nvPr/>
        </p:nvSpPr>
        <p:spPr>
          <a:xfrm>
            <a:off x="10222672" y="6464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/>
              <a:pPr/>
              <a:t>6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094412" y="1619209"/>
            <a:ext cx="5816830" cy="2701361"/>
            <a:chOff x="5193110" y="1619209"/>
            <a:chExt cx="5816830" cy="2701361"/>
          </a:xfrm>
        </p:grpSpPr>
        <p:pic>
          <p:nvPicPr>
            <p:cNvPr id="164" name="Picture 405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36" y="2345197"/>
              <a:ext cx="915250" cy="547572"/>
            </a:xfrm>
            <a:prstGeom prst="rect">
              <a:avLst/>
            </a:prstGeom>
          </p:spPr>
        </p:pic>
        <p:pic>
          <p:nvPicPr>
            <p:cNvPr id="165" name="Picture 418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523" y="2542070"/>
              <a:ext cx="915250" cy="547572"/>
            </a:xfrm>
            <a:prstGeom prst="rect">
              <a:avLst/>
            </a:prstGeom>
          </p:spPr>
        </p:pic>
        <p:pic>
          <p:nvPicPr>
            <p:cNvPr id="166" name="Picture 422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287" y="2753724"/>
              <a:ext cx="915250" cy="547572"/>
            </a:xfrm>
            <a:prstGeom prst="rect">
              <a:avLst/>
            </a:prstGeom>
          </p:spPr>
        </p:pic>
        <p:pic>
          <p:nvPicPr>
            <p:cNvPr id="168" name="Picture 406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1768" y="3013268"/>
              <a:ext cx="915250" cy="547572"/>
            </a:xfrm>
            <a:prstGeom prst="rect">
              <a:avLst/>
            </a:prstGeom>
          </p:spPr>
        </p:pic>
        <p:grpSp>
          <p:nvGrpSpPr>
            <p:cNvPr id="169" name="Group 85"/>
            <p:cNvGrpSpPr/>
            <p:nvPr/>
          </p:nvGrpSpPr>
          <p:grpSpPr>
            <a:xfrm>
              <a:off x="5409993" y="2524433"/>
              <a:ext cx="4250072" cy="1697639"/>
              <a:chOff x="892355" y="2646962"/>
              <a:chExt cx="6214454" cy="3027389"/>
            </a:xfrm>
          </p:grpSpPr>
          <p:pic>
            <p:nvPicPr>
              <p:cNvPr id="199" name="Picture 86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432" y="321815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00" name="Picture 87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724" y="3585213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01" name="Picture 88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4860" y="399630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02" name="Picture 89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9884" y="4425277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03" name="Picture 90" descr="VMW-ICON-3D-FIREWALL-101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355" y="3568980"/>
                <a:ext cx="1316125" cy="602406"/>
              </a:xfrm>
              <a:prstGeom prst="rect">
                <a:avLst/>
              </a:prstGeom>
            </p:spPr>
          </p:pic>
          <p:grpSp>
            <p:nvGrpSpPr>
              <p:cNvPr id="204" name="Group 91"/>
              <p:cNvGrpSpPr/>
              <p:nvPr/>
            </p:nvGrpSpPr>
            <p:grpSpPr>
              <a:xfrm>
                <a:off x="6026035" y="4216400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69" name="Rectangle 15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0" name="Right Arrow 15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1" name="Right Arrow 15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2" name="Right Arrow 15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3" name="Right Arrow 16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05" name="Group 92"/>
              <p:cNvGrpSpPr/>
              <p:nvPr/>
            </p:nvGrpSpPr>
            <p:grpSpPr>
              <a:xfrm>
                <a:off x="4959234" y="3776132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64" name="Rectangle 15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5" name="Right Arrow 15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6" name="Right Arrow 15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7" name="Right Arrow 15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8" name="Right Arrow 15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06" name="Group 93"/>
              <p:cNvGrpSpPr/>
              <p:nvPr/>
            </p:nvGrpSpPr>
            <p:grpSpPr>
              <a:xfrm>
                <a:off x="3917833" y="336973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59" name="Rectangle 14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0" name="Right Arrow 14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1" name="Right Arrow 14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2" name="Right Arrow 14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3" name="Right Arrow 15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07" name="Group 94"/>
              <p:cNvGrpSpPr/>
              <p:nvPr/>
            </p:nvGrpSpPr>
            <p:grpSpPr>
              <a:xfrm>
                <a:off x="2952635" y="3022607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54" name="Rectangle 14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55" name="Right Arrow 14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6" name="Right Arrow 14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7" name="Right Arrow 14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8" name="Right Arrow 14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08" name="Freeform 95"/>
              <p:cNvSpPr/>
              <p:nvPr/>
            </p:nvSpPr>
            <p:spPr>
              <a:xfrm>
                <a:off x="5270036" y="44878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Freeform 96"/>
              <p:cNvSpPr/>
              <p:nvPr/>
            </p:nvSpPr>
            <p:spPr>
              <a:xfrm>
                <a:off x="4237102" y="4098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Freeform 97"/>
              <p:cNvSpPr/>
              <p:nvPr/>
            </p:nvSpPr>
            <p:spPr>
              <a:xfrm>
                <a:off x="3254970" y="3708941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211" name="Straight Connector 98"/>
              <p:cNvCxnSpPr/>
              <p:nvPr/>
            </p:nvCxnSpPr>
            <p:spPr bwMode="auto">
              <a:xfrm flipV="1">
                <a:off x="5740576" y="4934086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99"/>
              <p:cNvCxnSpPr/>
              <p:nvPr/>
            </p:nvCxnSpPr>
            <p:spPr bwMode="auto">
              <a:xfrm>
                <a:off x="3022315" y="3939884"/>
                <a:ext cx="770752" cy="10718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100"/>
              <p:cNvCxnSpPr/>
              <p:nvPr/>
            </p:nvCxnSpPr>
            <p:spPr bwMode="auto">
              <a:xfrm flipH="1" flipV="1">
                <a:off x="3279405" y="3839855"/>
                <a:ext cx="200395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101"/>
              <p:cNvCxnSpPr/>
              <p:nvPr/>
            </p:nvCxnSpPr>
            <p:spPr bwMode="auto">
              <a:xfrm flipV="1">
                <a:off x="2294642" y="3570952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102"/>
              <p:cNvCxnSpPr/>
              <p:nvPr/>
            </p:nvCxnSpPr>
            <p:spPr bwMode="auto">
              <a:xfrm>
                <a:off x="4004448" y="4329350"/>
                <a:ext cx="872352" cy="141050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103"/>
              <p:cNvCxnSpPr/>
              <p:nvPr/>
            </p:nvCxnSpPr>
            <p:spPr bwMode="auto">
              <a:xfrm flipH="1" flipV="1">
                <a:off x="4261538" y="4229321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104"/>
              <p:cNvCxnSpPr/>
              <p:nvPr/>
            </p:nvCxnSpPr>
            <p:spPr bwMode="auto">
              <a:xfrm>
                <a:off x="5028915" y="4718816"/>
                <a:ext cx="914685" cy="174917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Straight Connector 105"/>
              <p:cNvCxnSpPr/>
              <p:nvPr/>
            </p:nvCxnSpPr>
            <p:spPr bwMode="auto">
              <a:xfrm flipH="1" flipV="1">
                <a:off x="5286005" y="4618787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19" name="Picture 106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307" y="361135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20" name="Picture 107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4599" y="397841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21" name="Picture 108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735" y="4389500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222" name="Picture 109" descr="VMW-ICON-3D-PHYSICAL-NETWORK-102.png"/>
              <p:cNvPicPr>
                <a:picLocks noChangeAspect="1"/>
              </p:cNvPicPr>
              <p:nvPr/>
            </p:nvPicPr>
            <p:blipFill>
              <a:blip r:embed="rId9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59" y="4818476"/>
                <a:ext cx="1286925" cy="855875"/>
              </a:xfrm>
              <a:prstGeom prst="rect">
                <a:avLst/>
              </a:prstGeom>
            </p:spPr>
          </p:pic>
          <p:grpSp>
            <p:nvGrpSpPr>
              <p:cNvPr id="223" name="Group 110"/>
              <p:cNvGrpSpPr/>
              <p:nvPr/>
            </p:nvGrpSpPr>
            <p:grpSpPr>
              <a:xfrm>
                <a:off x="5018502" y="4614333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49" name="Rectangle 13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50" name="Right Arrow 13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1" name="Right Arrow 13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2" name="Right Arrow 13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3" name="Right Arrow 14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24" name="Group 111"/>
              <p:cNvGrpSpPr/>
              <p:nvPr/>
            </p:nvGrpSpPr>
            <p:grpSpPr>
              <a:xfrm>
                <a:off x="3968635" y="4190999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44" name="Rectangle 13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45" name="Right Arrow 13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6" name="Right Arrow 13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7" name="Right Arrow 13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8" name="Right Arrow 13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25" name="Group 112"/>
              <p:cNvGrpSpPr/>
              <p:nvPr/>
            </p:nvGrpSpPr>
            <p:grpSpPr>
              <a:xfrm>
                <a:off x="1962036" y="340361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39" name="Rectangle 12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40" name="Right Arrow 12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1" name="Right Arrow 12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2" name="Right Arrow 12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3" name="Right Arrow 13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26" name="Group 113"/>
              <p:cNvGrpSpPr/>
              <p:nvPr/>
            </p:nvGrpSpPr>
            <p:grpSpPr>
              <a:xfrm>
                <a:off x="2944170" y="3767694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234" name="Rectangle 12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5" name="Right Arrow 12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36" name="Right Arrow 12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37" name="Right Arrow 12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38" name="Right Arrow 12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dirty="0" err="1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27" name="Freeform 114"/>
              <p:cNvSpPr/>
              <p:nvPr/>
            </p:nvSpPr>
            <p:spPr>
              <a:xfrm>
                <a:off x="2315170" y="4123808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8" name="Freeform 115"/>
              <p:cNvSpPr/>
              <p:nvPr/>
            </p:nvSpPr>
            <p:spPr>
              <a:xfrm>
                <a:off x="3238036" y="4479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9" name="Freeform 116"/>
              <p:cNvSpPr/>
              <p:nvPr/>
            </p:nvSpPr>
            <p:spPr>
              <a:xfrm>
                <a:off x="4262502" y="48942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230" name="Picture 27" descr="ICON_Cloud_Q308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968688" y="2646962"/>
                <a:ext cx="1000344" cy="650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1" name="Down Arrow 118"/>
              <p:cNvSpPr/>
              <p:nvPr/>
            </p:nvSpPr>
            <p:spPr>
              <a:xfrm rot="10800000">
                <a:off x="1470493" y="3293518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32" name="Down Arrow 119"/>
              <p:cNvSpPr/>
              <p:nvPr/>
            </p:nvSpPr>
            <p:spPr>
              <a:xfrm>
                <a:off x="1082728" y="3225653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33" name="TextBox 120"/>
              <p:cNvSpPr txBox="1"/>
              <p:nvPr/>
            </p:nvSpPr>
            <p:spPr>
              <a:xfrm>
                <a:off x="1183806" y="2887443"/>
                <a:ext cx="900531" cy="43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ct val="40000"/>
                  </a:spcAft>
                </a:pPr>
                <a:r>
                  <a:rPr lang="en-US" sz="10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ea typeface="ＭＳ Ｐゴシック"/>
                  </a:rPr>
                  <a:t>Internet</a:t>
                </a:r>
              </a:p>
            </p:txBody>
          </p:sp>
        </p:grpSp>
        <p:pic>
          <p:nvPicPr>
            <p:cNvPr id="170" name="Picture 404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110" y="2999168"/>
              <a:ext cx="915250" cy="547572"/>
            </a:xfrm>
            <a:prstGeom prst="rect">
              <a:avLst/>
            </a:prstGeom>
          </p:spPr>
        </p:pic>
        <p:pic>
          <p:nvPicPr>
            <p:cNvPr id="171" name="Picture 417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238" y="3224796"/>
              <a:ext cx="915250" cy="547572"/>
            </a:xfrm>
            <a:prstGeom prst="rect">
              <a:avLst/>
            </a:prstGeom>
          </p:spPr>
        </p:pic>
        <p:pic>
          <p:nvPicPr>
            <p:cNvPr id="172" name="Picture 421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303" y="3445286"/>
              <a:ext cx="915250" cy="547572"/>
            </a:xfrm>
            <a:prstGeom prst="rect">
              <a:avLst/>
            </a:prstGeom>
          </p:spPr>
        </p:pic>
        <p:pic>
          <p:nvPicPr>
            <p:cNvPr id="173" name="Picture 9" descr="VMW-ICON-3D-vSWITCH-HYPERVISOR-1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812" y="3695334"/>
              <a:ext cx="915250" cy="547572"/>
            </a:xfrm>
            <a:prstGeom prst="rect">
              <a:avLst/>
            </a:prstGeom>
          </p:spPr>
        </p:pic>
        <p:pic>
          <p:nvPicPr>
            <p:cNvPr id="174" name="Picture 161" descr="NetworkHypervisor.png"/>
            <p:cNvPicPr>
              <a:picLocks noChangeAspect="1"/>
            </p:cNvPicPr>
            <p:nvPr/>
          </p:nvPicPr>
          <p:blipFill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796" y="2255551"/>
              <a:ext cx="4895295" cy="1547918"/>
            </a:xfrm>
            <a:prstGeom prst="rect">
              <a:avLst/>
            </a:prstGeom>
            <a:effectLst>
              <a:outerShdw blurRad="469900" dist="609600" dir="5400000" sx="96000" sy="96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75" name="Group 2"/>
            <p:cNvGrpSpPr/>
            <p:nvPr/>
          </p:nvGrpSpPr>
          <p:grpSpPr>
            <a:xfrm>
              <a:off x="7425865" y="1619209"/>
              <a:ext cx="1056041" cy="618334"/>
              <a:chOff x="3826305" y="1278465"/>
              <a:chExt cx="1544143" cy="1102671"/>
            </a:xfrm>
          </p:grpSpPr>
          <p:pic>
            <p:nvPicPr>
              <p:cNvPr id="195" name="Picture 167" descr="VMW-ICON-3D-CUBE-APP-OS-101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6305" y="1278465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196" name="Picture 176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641" y="1727199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97" name="Picture 177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374" y="1820331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98" name="Picture 178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4774" y="18541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76" name="Group 6"/>
            <p:cNvGrpSpPr/>
            <p:nvPr/>
          </p:nvGrpSpPr>
          <p:grpSpPr>
            <a:xfrm>
              <a:off x="8621858" y="2334236"/>
              <a:ext cx="1056041" cy="618334"/>
              <a:chOff x="5643361" y="1761605"/>
              <a:chExt cx="1544143" cy="1102671"/>
            </a:xfrm>
          </p:grpSpPr>
          <p:pic>
            <p:nvPicPr>
              <p:cNvPr id="192" name="Picture 166" descr="VMW-ICON-3D-CUBE-APP-OS-101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361" y="1761605"/>
                <a:ext cx="1544143" cy="1102671"/>
              </a:xfrm>
              <a:prstGeom prst="rect">
                <a:avLst/>
              </a:prstGeom>
              <a:effectLst>
                <a:outerShdw blurRad="330200" dist="6858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193" name="Picture 181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5484" y="2340864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94" name="Picture 182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0906" y="2218264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77" name="Group 5"/>
            <p:cNvGrpSpPr/>
            <p:nvPr/>
          </p:nvGrpSpPr>
          <p:grpSpPr>
            <a:xfrm>
              <a:off x="7500597" y="2143188"/>
              <a:ext cx="1056041" cy="618334"/>
              <a:chOff x="4672969" y="2895599"/>
              <a:chExt cx="1544143" cy="1102671"/>
            </a:xfrm>
          </p:grpSpPr>
          <p:pic>
            <p:nvPicPr>
              <p:cNvPr id="189" name="Picture 170" descr="VMW-ICON-3D-CUBE-APP-OS-101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2969" y="2895599"/>
                <a:ext cx="1544143" cy="1102671"/>
              </a:xfrm>
              <a:prstGeom prst="rect">
                <a:avLst/>
              </a:prstGeom>
              <a:effectLst>
                <a:outerShdw blurRad="330200" dist="4699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190" name="Picture 179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6040" y="3242730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91" name="Picture 180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173" y="34289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78" name="Group 7"/>
            <p:cNvGrpSpPr/>
            <p:nvPr/>
          </p:nvGrpSpPr>
          <p:grpSpPr>
            <a:xfrm>
              <a:off x="6114438" y="2059962"/>
              <a:ext cx="1056041" cy="618334"/>
              <a:chOff x="1785837" y="1600199"/>
              <a:chExt cx="1544143" cy="1102671"/>
            </a:xfrm>
          </p:grpSpPr>
          <p:pic>
            <p:nvPicPr>
              <p:cNvPr id="186" name="Picture 168" descr="VMW-ICON-3D-CUBE-APP-OS-101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837" y="1600199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187" name="Picture 172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307" y="19473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88" name="Picture 171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907" y="214206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79" name="Group 3"/>
            <p:cNvGrpSpPr/>
            <p:nvPr/>
          </p:nvGrpSpPr>
          <p:grpSpPr>
            <a:xfrm>
              <a:off x="7160421" y="2772731"/>
              <a:ext cx="1056041" cy="618334"/>
              <a:chOff x="2632503" y="2734732"/>
              <a:chExt cx="1544143" cy="1102671"/>
            </a:xfrm>
          </p:grpSpPr>
          <p:pic>
            <p:nvPicPr>
              <p:cNvPr id="183" name="Picture 175" descr="VMW-ICON-3D-CUBE-APP-OS-101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2503" y="2734732"/>
                <a:ext cx="1544143" cy="1102671"/>
              </a:xfrm>
              <a:prstGeom prst="rect">
                <a:avLst/>
              </a:prstGeom>
              <a:effectLst>
                <a:outerShdw blurRad="330200" dist="3556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184" name="Picture 173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308" y="34205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185" name="Picture 174" descr="firewall.png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2774" y="2946399"/>
                <a:ext cx="295340" cy="295340"/>
              </a:xfrm>
              <a:prstGeom prst="rect">
                <a:avLst/>
              </a:prstGeom>
            </p:spPr>
          </p:pic>
        </p:grpSp>
        <p:sp>
          <p:nvSpPr>
            <p:cNvPr id="180" name="TextBox 10"/>
            <p:cNvSpPr txBox="1"/>
            <p:nvPr/>
          </p:nvSpPr>
          <p:spPr>
            <a:xfrm>
              <a:off x="5957731" y="3275948"/>
              <a:ext cx="1747594" cy="307777"/>
            </a:xfrm>
            <a:prstGeom prst="rect">
              <a:avLst/>
            </a:prstGeom>
            <a:noFill/>
            <a:scene3d>
              <a:camera prst="isometricLeftDown">
                <a:rot lat="1392000" lon="2521817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>
                <a:spcAft>
                  <a:spcPct val="40000"/>
                </a:spcAft>
              </a:pPr>
              <a:r>
                <a:rPr lang="en-US" sz="1400" dirty="0">
                  <a:solidFill>
                    <a:srgbClr val="000090"/>
                  </a:solidFill>
                  <a:latin typeface="Arial"/>
                  <a:ea typeface="ＭＳ Ｐゴシック"/>
                </a:rPr>
                <a:t>Network Hypervisor</a:t>
              </a:r>
            </a:p>
          </p:txBody>
        </p:sp>
        <p:sp>
          <p:nvSpPr>
            <p:cNvPr id="182" name="TextBox 194"/>
            <p:cNvSpPr txBox="1"/>
            <p:nvPr/>
          </p:nvSpPr>
          <p:spPr>
            <a:xfrm>
              <a:off x="7886969" y="3920460"/>
              <a:ext cx="3122971" cy="400110"/>
            </a:xfrm>
            <a:prstGeom prst="rect">
              <a:avLst/>
            </a:prstGeom>
            <a:noFill/>
            <a:scene3d>
              <a:camera prst="isometricOffAxis2Right">
                <a:rot lat="720000" lon="1782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2000">
                  <a:solidFill>
                    <a:srgbClr val="262626"/>
                  </a:solidFill>
                  <a:latin typeface="+mn-lt"/>
                  <a:ea typeface="+mn-ea"/>
                </a:defRPr>
              </a:lvl1pPr>
            </a:lstStyle>
            <a:p>
              <a:pPr>
                <a:spcAft>
                  <a:spcPct val="40000"/>
                </a:spcAft>
              </a:pPr>
              <a:r>
                <a:rPr lang="en-US" dirty="0">
                  <a:latin typeface="Arial"/>
                  <a:ea typeface="ＭＳ Ｐゴシック"/>
                </a:rPr>
                <a:t>Existing Physical Network</a:t>
              </a:r>
            </a:p>
          </p:txBody>
        </p:sp>
        <p:sp>
          <p:nvSpPr>
            <p:cNvPr id="274" name="TextBox 194"/>
            <p:cNvSpPr txBox="1"/>
            <p:nvPr/>
          </p:nvSpPr>
          <p:spPr>
            <a:xfrm rot="283265">
              <a:off x="5396945" y="1730026"/>
              <a:ext cx="2047548" cy="400110"/>
            </a:xfrm>
            <a:prstGeom prst="rect">
              <a:avLst/>
            </a:prstGeom>
            <a:noFill/>
            <a:scene3d>
              <a:camera prst="isometricOffAxis2Right">
                <a:rot lat="720000" lon="1782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2000">
                  <a:solidFill>
                    <a:srgbClr val="262626"/>
                  </a:solidFill>
                  <a:latin typeface="+mn-lt"/>
                  <a:ea typeface="+mn-ea"/>
                </a:defRPr>
              </a:lvl1pPr>
            </a:lstStyle>
            <a:p>
              <a:pPr>
                <a:spcAft>
                  <a:spcPct val="40000"/>
                </a:spcAft>
              </a:pPr>
              <a:r>
                <a:rPr lang="en-US" altLang="zh-TW" dirty="0">
                  <a:solidFill>
                    <a:srgbClr val="4D4D4D">
                      <a:lumMod val="50000"/>
                    </a:srgbClr>
                  </a:solidFill>
                  <a:ea typeface="ＭＳ Ｐゴシック"/>
                </a:rPr>
                <a:t>Virtual Networks</a:t>
              </a:r>
            </a:p>
          </p:txBody>
        </p:sp>
      </p:grpSp>
      <p:sp>
        <p:nvSpPr>
          <p:cNvPr id="275" name="TextBox 58"/>
          <p:cNvSpPr txBox="1"/>
          <p:nvPr/>
        </p:nvSpPr>
        <p:spPr>
          <a:xfrm>
            <a:off x="7912781" y="4541719"/>
            <a:ext cx="2696985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軟體定義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服</a:t>
            </a:r>
            <a:r>
              <a:rPr lang="zh-TW" altLang="en-US" sz="2000" dirty="0"/>
              <a:t>務</a:t>
            </a:r>
            <a:r>
              <a:rPr lang="zh-TW" altLang="en-US" sz="2000" dirty="0" smtClean="0"/>
              <a:t>導向</a:t>
            </a:r>
            <a:endParaRPr lang="zh-TW" altLang="en-US" sz="20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自動化快速</a:t>
            </a:r>
            <a:r>
              <a:rPr lang="zh-TW" altLang="en-US" sz="2000" dirty="0"/>
              <a:t>佈署</a:t>
            </a:r>
            <a:endParaRPr lang="en-US" altLang="zh-TW" sz="20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靈活組態變更</a:t>
            </a:r>
          </a:p>
        </p:txBody>
      </p:sp>
      <p:sp>
        <p:nvSpPr>
          <p:cNvPr id="276" name="TextBox 59"/>
          <p:cNvSpPr txBox="1"/>
          <p:nvPr/>
        </p:nvSpPr>
        <p:spPr>
          <a:xfrm>
            <a:off x="1446060" y="1724711"/>
            <a:ext cx="282062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主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</a:rPr>
              <a:t>機與儲存虛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</a:rPr>
              <a:t>擬化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資源池</a:t>
            </a:r>
            <a:endParaRPr lang="en-US" altLang="zh-TW" sz="20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穩定且高速的底層環境</a:t>
            </a:r>
            <a:endParaRPr lang="en-US" altLang="zh-TW" sz="200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不受限於廠牌</a:t>
            </a:r>
            <a:endParaRPr lang="en-US" altLang="zh-TW" sz="2000" dirty="0"/>
          </a:p>
        </p:txBody>
      </p:sp>
      <p:sp>
        <p:nvSpPr>
          <p:cNvPr id="4" name="向右箭號 3"/>
          <p:cNvSpPr/>
          <p:nvPr/>
        </p:nvSpPr>
        <p:spPr>
          <a:xfrm rot="19863807">
            <a:off x="5697365" y="3992464"/>
            <a:ext cx="771376" cy="27102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5794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7</a:t>
            </a:fld>
            <a:endParaRPr lang="en-US"/>
          </a:p>
        </p:txBody>
      </p:sp>
      <p:sp>
        <p:nvSpPr>
          <p:cNvPr id="3" name="Freeform 5"/>
          <p:cNvSpPr>
            <a:spLocks/>
          </p:cNvSpPr>
          <p:nvPr/>
        </p:nvSpPr>
        <p:spPr bwMode="gray">
          <a:xfrm>
            <a:off x="2132012" y="990601"/>
            <a:ext cx="3846624" cy="4794091"/>
          </a:xfrm>
          <a:custGeom>
            <a:avLst/>
            <a:gdLst>
              <a:gd name="T0" fmla="*/ 671 w 671"/>
              <a:gd name="T1" fmla="*/ 411 h 825"/>
              <a:gd name="T2" fmla="*/ 342 w 671"/>
              <a:gd name="T3" fmla="*/ 0 h 825"/>
              <a:gd name="T4" fmla="*/ 0 w 671"/>
              <a:gd name="T5" fmla="*/ 410 h 825"/>
              <a:gd name="T6" fmla="*/ 339 w 671"/>
              <a:gd name="T7" fmla="*/ 825 h 825"/>
              <a:gd name="T8" fmla="*/ 671 w 671"/>
              <a:gd name="T9" fmla="*/ 411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1"/>
              <a:gd name="T16" fmla="*/ 0 h 825"/>
              <a:gd name="T17" fmla="*/ 671 w 671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1" h="825">
                <a:moveTo>
                  <a:pt x="671" y="411"/>
                </a:moveTo>
                <a:cubicBezTo>
                  <a:pt x="342" y="0"/>
                  <a:pt x="342" y="0"/>
                  <a:pt x="342" y="0"/>
                </a:cubicBezTo>
                <a:cubicBezTo>
                  <a:pt x="139" y="37"/>
                  <a:pt x="0" y="219"/>
                  <a:pt x="0" y="410"/>
                </a:cubicBezTo>
                <a:cubicBezTo>
                  <a:pt x="0" y="587"/>
                  <a:pt x="111" y="775"/>
                  <a:pt x="339" y="825"/>
                </a:cubicBezTo>
                <a:lnTo>
                  <a:pt x="671" y="411"/>
                </a:lnTo>
                <a:close/>
              </a:path>
            </a:pathLst>
          </a:custGeom>
          <a:gradFill flip="none" rotWithShape="1">
            <a:gsLst>
              <a:gs pos="0">
                <a:srgbClr val="6DB33F">
                  <a:shade val="51000"/>
                  <a:satMod val="130000"/>
                  <a:alpha val="90000"/>
                </a:srgbClr>
              </a:gs>
              <a:gs pos="22000">
                <a:srgbClr val="6DB33F">
                  <a:shade val="93000"/>
                  <a:satMod val="130000"/>
                  <a:alpha val="7700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1" tIns="45716" rIns="91431" bIns="45716"/>
          <a:lstStyle/>
          <a:p>
            <a:pPr>
              <a:defRPr/>
            </a:pPr>
            <a:endParaRPr lang="en-US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gray">
          <a:xfrm>
            <a:off x="5978637" y="990601"/>
            <a:ext cx="3842523" cy="4794091"/>
          </a:xfrm>
          <a:custGeom>
            <a:avLst/>
            <a:gdLst>
              <a:gd name="T0" fmla="*/ 0 w 670"/>
              <a:gd name="T1" fmla="*/ 411 h 825"/>
              <a:gd name="T2" fmla="*/ 329 w 670"/>
              <a:gd name="T3" fmla="*/ 0 h 825"/>
              <a:gd name="T4" fmla="*/ 670 w 670"/>
              <a:gd name="T5" fmla="*/ 410 h 825"/>
              <a:gd name="T6" fmla="*/ 332 w 670"/>
              <a:gd name="T7" fmla="*/ 825 h 825"/>
              <a:gd name="T8" fmla="*/ 0 w 670"/>
              <a:gd name="T9" fmla="*/ 411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0"/>
              <a:gd name="T16" fmla="*/ 0 h 825"/>
              <a:gd name="T17" fmla="*/ 670 w 670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0" h="825">
                <a:moveTo>
                  <a:pt x="0" y="411"/>
                </a:moveTo>
                <a:cubicBezTo>
                  <a:pt x="329" y="0"/>
                  <a:pt x="329" y="0"/>
                  <a:pt x="329" y="0"/>
                </a:cubicBezTo>
                <a:cubicBezTo>
                  <a:pt x="532" y="37"/>
                  <a:pt x="670" y="219"/>
                  <a:pt x="670" y="410"/>
                </a:cubicBezTo>
                <a:cubicBezTo>
                  <a:pt x="670" y="587"/>
                  <a:pt x="560" y="775"/>
                  <a:pt x="332" y="825"/>
                </a:cubicBezTo>
                <a:lnTo>
                  <a:pt x="0" y="411"/>
                </a:lnTo>
                <a:close/>
              </a:path>
            </a:pathLst>
          </a:custGeom>
          <a:gradFill flip="none" rotWithShape="1">
            <a:gsLst>
              <a:gs pos="0">
                <a:srgbClr val="0095D3">
                  <a:lumMod val="60000"/>
                  <a:lumOff val="40000"/>
                </a:srgbClr>
              </a:gs>
              <a:gs pos="22000">
                <a:srgbClr val="0095D3">
                  <a:lumMod val="60000"/>
                  <a:lumOff val="40000"/>
                  <a:alpha val="55000"/>
                </a:srgbClr>
              </a:gs>
              <a:gs pos="100000">
                <a:srgbClr val="006990">
                  <a:lumMod val="7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1" tIns="45716" rIns="91431" bIns="45716"/>
          <a:lstStyle/>
          <a:p>
            <a:pPr>
              <a:defRPr/>
            </a:pPr>
            <a:endParaRPr lang="en-US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gray">
          <a:xfrm>
            <a:off x="4533845" y="1919673"/>
            <a:ext cx="2883430" cy="2917612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gray">
          <a:xfrm>
            <a:off x="4837021" y="2222716"/>
            <a:ext cx="2281443" cy="2311527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gray">
          <a:xfrm>
            <a:off x="5031140" y="2419583"/>
            <a:ext cx="1893205" cy="1917793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gray">
          <a:xfrm>
            <a:off x="5203447" y="2594330"/>
            <a:ext cx="1548589" cy="1570511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gray">
          <a:xfrm>
            <a:off x="5347401" y="2746957"/>
            <a:ext cx="1254139" cy="1267469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gray">
          <a:xfrm>
            <a:off x="5467362" y="2866404"/>
            <a:ext cx="1014217" cy="1024150"/>
          </a:xfrm>
          <a:prstGeom prst="ellipse">
            <a:avLst/>
          </a:prstGeom>
          <a:gradFill flip="none" rotWithShape="1">
            <a:gsLst>
              <a:gs pos="0">
                <a:srgbClr val="006990">
                  <a:lumMod val="75000"/>
                </a:srgbClr>
              </a:gs>
              <a:gs pos="81000">
                <a:srgbClr val="6DB33F">
                  <a:alpha val="0"/>
                </a:srgbClr>
              </a:gs>
              <a:gs pos="100000">
                <a:srgbClr val="6DB33F">
                  <a:shade val="94000"/>
                  <a:satMod val="13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kern="0">
              <a:solidFill>
                <a:srgbClr val="71707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116"/>
          <p:cNvSpPr txBox="1">
            <a:spLocks noChangeArrowheads="1"/>
          </p:cNvSpPr>
          <p:nvPr/>
        </p:nvSpPr>
        <p:spPr bwMode="gray">
          <a:xfrm>
            <a:off x="4881623" y="2890162"/>
            <a:ext cx="2233788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虛擬化環境資安強化</a:t>
            </a:r>
            <a:endParaRPr lang="en-US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116"/>
          <p:cNvSpPr txBox="1">
            <a:spLocks noChangeArrowheads="1"/>
          </p:cNvSpPr>
          <p:nvPr/>
        </p:nvSpPr>
        <p:spPr bwMode="gray">
          <a:xfrm>
            <a:off x="2299799" y="2890162"/>
            <a:ext cx="2233788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1E3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虛擬環境</a:t>
            </a:r>
            <a:endParaRPr lang="en-US" altLang="zh-TW" sz="3200" b="1" dirty="0">
              <a:solidFill>
                <a:srgbClr val="1E3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1E3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sz="3200" b="1" dirty="0">
              <a:solidFill>
                <a:srgbClr val="1E3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116"/>
          <p:cNvSpPr txBox="1">
            <a:spLocks noChangeArrowheads="1"/>
          </p:cNvSpPr>
          <p:nvPr/>
        </p:nvSpPr>
        <p:spPr bwMode="gray">
          <a:xfrm>
            <a:off x="7456456" y="2839873"/>
            <a:ext cx="2233788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6990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虛擬網路</a:t>
            </a:r>
            <a:endParaRPr lang="en-US" altLang="zh-TW" sz="3200" b="1" dirty="0">
              <a:solidFill>
                <a:srgbClr val="006990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006990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防護</a:t>
            </a:r>
            <a:endParaRPr lang="en-US" sz="3200" b="1" dirty="0">
              <a:solidFill>
                <a:srgbClr val="006990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20"/>
          <p:cNvSpPr>
            <a:spLocks noChangeArrowheads="1"/>
          </p:cNvSpPr>
          <p:nvPr/>
        </p:nvSpPr>
        <p:spPr bwMode="gray">
          <a:xfrm>
            <a:off x="4679068" y="5728602"/>
            <a:ext cx="259080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第三方資安管理整合</a:t>
            </a:r>
            <a:endParaRPr lang="en-GB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Table 4"/>
          <p:cNvGraphicFramePr>
            <a:graphicFrameLocks noGrp="1"/>
          </p:cNvGraphicFramePr>
          <p:nvPr>
            <p:extLst/>
          </p:nvPr>
        </p:nvGraphicFramePr>
        <p:xfrm>
          <a:off x="4221868" y="4823632"/>
          <a:ext cx="3505200" cy="579120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83672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67344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51016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34688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418359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902031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85703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69375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分散式</a:t>
                      </a:r>
                      <a:endParaRPr lang="en-US" altLang="zh-TW" sz="1600" b="1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防火牆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71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83672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67344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51016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34688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418359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902031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85703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69375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baseline="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政策定義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1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1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83672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67344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451016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934688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418359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902031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385703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869375" algn="l" defTabSz="967344" rtl="0" eaLnBrk="1" latinLnBrk="0" hangingPunct="1">
                        <a:defRPr sz="190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虛擬網路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1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803250" y="228600"/>
            <a:ext cx="8482162" cy="609600"/>
          </a:xfrm>
          <a:prstGeom prst="rect">
            <a:avLst/>
          </a:prstGeom>
          <a:extLst/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計畫緣由 </a:t>
            </a:r>
            <a:r>
              <a:rPr lang="en-US" altLang="zh-TW" dirty="0"/>
              <a:t>– </a:t>
            </a:r>
            <a:r>
              <a:rPr lang="zh-TW" altLang="en-US" dirty="0"/>
              <a:t>因應資安政策需求</a:t>
            </a:r>
            <a:endParaRPr lang="en-US" dirty="0"/>
          </a:p>
        </p:txBody>
      </p:sp>
      <p:sp>
        <p:nvSpPr>
          <p:cNvPr id="17" name="Rectangle 120"/>
          <p:cNvSpPr>
            <a:spLocks noChangeArrowheads="1"/>
          </p:cNvSpPr>
          <p:nvPr/>
        </p:nvSpPr>
        <p:spPr bwMode="gray">
          <a:xfrm>
            <a:off x="4450468" y="914401"/>
            <a:ext cx="3048000" cy="9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資訊安全管理政策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27001</a:t>
            </a:r>
            <a:endParaRPr lang="en-GB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751012" y="225426"/>
            <a:ext cx="8686800" cy="68897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cs typeface="黑体"/>
              </a:rPr>
              <a:t>Agenda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0612" y="914400"/>
            <a:ext cx="8001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3D79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長庚大學簡介</a:t>
            </a:r>
            <a:endParaRPr lang="en-US" altLang="zh-TW" sz="2800" b="0" kern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計畫</a:t>
            </a: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緣由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導入範圍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功能驗證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zh-TW" altLang="en-US" sz="2800" b="0" kern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Heiti TC Light"/>
              </a:rPr>
              <a:t>未來發展</a:t>
            </a:r>
            <a:endParaRPr lang="en-US" altLang="zh-TW" sz="2800" b="0" kern="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Heiti TC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74812" y="2348880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22672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061787" y="3079459"/>
            <a:ext cx="2250487" cy="1634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接點 47"/>
          <p:cNvCxnSpPr/>
          <p:nvPr/>
        </p:nvCxnSpPr>
        <p:spPr>
          <a:xfrm flipH="1">
            <a:off x="3357530" y="3713167"/>
            <a:ext cx="388483" cy="81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8915315" y="3741389"/>
            <a:ext cx="2250487" cy="1634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164757" y="4850073"/>
            <a:ext cx="2250487" cy="1634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接點 29"/>
          <p:cNvCxnSpPr>
            <a:stCxn id="6" idx="1"/>
          </p:cNvCxnSpPr>
          <p:nvPr/>
        </p:nvCxnSpPr>
        <p:spPr>
          <a:xfrm flipH="1">
            <a:off x="4408612" y="3721350"/>
            <a:ext cx="1292845" cy="20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9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6157" y="4985136"/>
            <a:ext cx="1524000" cy="1947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l="9275" t="26447" r="13249" b="29516"/>
          <a:stretch/>
        </p:blipFill>
        <p:spPr>
          <a:xfrm>
            <a:off x="3707197" y="3631354"/>
            <a:ext cx="1143000" cy="1799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7212" y="254000"/>
            <a:ext cx="8229600" cy="8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/>
                </a:solidFill>
                <a:latin typeface="微軟正黑體" panose="020B0604030504040204" pitchFamily="34" charset="-120"/>
                <a:ea typeface="+mj-ea"/>
                <a:cs typeface="黑体"/>
              </a:defRPr>
            </a:lvl1pPr>
          </a:lstStyle>
          <a:p>
            <a:r>
              <a:rPr lang="zh-TW" altLang="en-US" dirty="0"/>
              <a:t>導入範圍 </a:t>
            </a:r>
            <a:r>
              <a:rPr lang="en-US" altLang="zh-TW" dirty="0"/>
              <a:t>– </a:t>
            </a:r>
            <a:r>
              <a:rPr lang="zh-TW" altLang="en-US" dirty="0"/>
              <a:t>強</a:t>
            </a:r>
            <a:r>
              <a:rPr lang="zh-TW" altLang="en-US" dirty="0" smtClean="0"/>
              <a:t>化虛</a:t>
            </a:r>
            <a:r>
              <a:rPr lang="zh-TW" altLang="en-US" dirty="0"/>
              <a:t>擬</a:t>
            </a:r>
            <a:r>
              <a:rPr lang="zh-TW" altLang="en-US" dirty="0" smtClean="0"/>
              <a:t>機器安</a:t>
            </a:r>
            <a:r>
              <a:rPr lang="zh-TW" altLang="en-US" dirty="0"/>
              <a:t>全政策</a:t>
            </a:r>
            <a:endParaRPr lang="en-US" altLang="zh-TW" dirty="0"/>
          </a:p>
        </p:txBody>
      </p:sp>
      <p:grpSp>
        <p:nvGrpSpPr>
          <p:cNvPr id="19" name="群組 18"/>
          <p:cNvGrpSpPr/>
          <p:nvPr/>
        </p:nvGrpSpPr>
        <p:grpSpPr>
          <a:xfrm>
            <a:off x="5342229" y="5626808"/>
            <a:ext cx="1899234" cy="696688"/>
            <a:chOff x="3952959" y="5551712"/>
            <a:chExt cx="1899234" cy="696688"/>
          </a:xfrm>
        </p:grpSpPr>
        <p:grpSp>
          <p:nvGrpSpPr>
            <p:cNvPr id="14" name="群組 13"/>
            <p:cNvGrpSpPr/>
            <p:nvPr/>
          </p:nvGrpSpPr>
          <p:grpSpPr>
            <a:xfrm>
              <a:off x="3952959" y="5551712"/>
              <a:ext cx="867965" cy="696688"/>
              <a:chOff x="3952959" y="5551712"/>
              <a:chExt cx="867965" cy="696688"/>
            </a:xfrm>
          </p:grpSpPr>
          <p:pic>
            <p:nvPicPr>
              <p:cNvPr id="11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867399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715000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2959" y="5551712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群組 14"/>
            <p:cNvGrpSpPr/>
            <p:nvPr/>
          </p:nvGrpSpPr>
          <p:grpSpPr>
            <a:xfrm>
              <a:off x="4984228" y="5551712"/>
              <a:ext cx="867965" cy="696688"/>
              <a:chOff x="3952959" y="5551712"/>
              <a:chExt cx="867965" cy="696688"/>
            </a:xfrm>
          </p:grpSpPr>
          <p:pic>
            <p:nvPicPr>
              <p:cNvPr id="16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867399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715000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2959" y="5551712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" name="群組 19"/>
          <p:cNvGrpSpPr/>
          <p:nvPr/>
        </p:nvGrpSpPr>
        <p:grpSpPr>
          <a:xfrm>
            <a:off x="9100707" y="4504605"/>
            <a:ext cx="1899234" cy="696688"/>
            <a:chOff x="3952959" y="5551712"/>
            <a:chExt cx="1899234" cy="696688"/>
          </a:xfrm>
        </p:grpSpPr>
        <p:grpSp>
          <p:nvGrpSpPr>
            <p:cNvPr id="21" name="群組 20"/>
            <p:cNvGrpSpPr/>
            <p:nvPr/>
          </p:nvGrpSpPr>
          <p:grpSpPr>
            <a:xfrm>
              <a:off x="3952959" y="5551712"/>
              <a:ext cx="867965" cy="696688"/>
              <a:chOff x="3952959" y="5551712"/>
              <a:chExt cx="867965" cy="696688"/>
            </a:xfrm>
          </p:grpSpPr>
          <p:pic>
            <p:nvPicPr>
              <p:cNvPr id="26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867399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715000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2959" y="5551712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群組 21"/>
            <p:cNvGrpSpPr/>
            <p:nvPr/>
          </p:nvGrpSpPr>
          <p:grpSpPr>
            <a:xfrm>
              <a:off x="4984228" y="5551712"/>
              <a:ext cx="867965" cy="696688"/>
              <a:chOff x="3952959" y="5551712"/>
              <a:chExt cx="867965" cy="696688"/>
            </a:xfrm>
          </p:grpSpPr>
          <p:pic>
            <p:nvPicPr>
              <p:cNvPr id="23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867399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6242" y="5715000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84" descr="ICON_Server_Rack_Q30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52959" y="5551712"/>
                <a:ext cx="864682" cy="38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31" name="直線接點 30"/>
          <p:cNvCxnSpPr>
            <a:endCxn id="3" idx="0"/>
          </p:cNvCxnSpPr>
          <p:nvPr/>
        </p:nvCxnSpPr>
        <p:spPr>
          <a:xfrm flipH="1">
            <a:off x="6238157" y="3785375"/>
            <a:ext cx="99400" cy="1199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5701457" y="3242683"/>
            <a:ext cx="1172801" cy="922096"/>
            <a:chOff x="3467100" y="2590800"/>
            <a:chExt cx="1172801" cy="92209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7100" y="2659305"/>
              <a:ext cx="575515" cy="82032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386" y="2659304"/>
              <a:ext cx="575515" cy="82032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467100" y="2590800"/>
              <a:ext cx="1172801" cy="922096"/>
            </a:xfrm>
            <a:prstGeom prst="rect">
              <a:avLst/>
            </a:prstGeom>
            <a:noFill/>
            <a:ln w="15875">
              <a:solidFill>
                <a:srgbClr val="820024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38" name="直線接點 37"/>
          <p:cNvCxnSpPr/>
          <p:nvPr/>
        </p:nvCxnSpPr>
        <p:spPr>
          <a:xfrm flipH="1" flipV="1">
            <a:off x="6874259" y="3721350"/>
            <a:ext cx="2658789" cy="2863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1528844" y="3297008"/>
            <a:ext cx="1348839" cy="1065724"/>
            <a:chOff x="1013361" y="4192076"/>
            <a:chExt cx="1348839" cy="1065724"/>
          </a:xfrm>
        </p:grpSpPr>
        <p:pic>
          <p:nvPicPr>
            <p:cNvPr id="40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3492" y="4192076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59386" y="4366249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13361" y="4507763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9074" y="4374506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64968" y="4548679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2" descr="ICON_Desktop_Q30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18943" y="4690193"/>
              <a:ext cx="533126" cy="56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文字方塊 49"/>
          <p:cNvSpPr txBox="1"/>
          <p:nvPr/>
        </p:nvSpPr>
        <p:spPr>
          <a:xfrm>
            <a:off x="9582264" y="5507309"/>
            <a:ext cx="1099423" cy="307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VDI Pool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423861" y="6557275"/>
            <a:ext cx="1886564" cy="307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err="1"/>
              <a:t>ESXi</a:t>
            </a:r>
            <a:r>
              <a:rPr lang="en-US" altLang="zh-TW" dirty="0"/>
              <a:t> Server Pool</a:t>
            </a:r>
            <a:endParaRPr lang="zh-TW" altLang="en-US" dirty="0"/>
          </a:p>
        </p:txBody>
      </p:sp>
      <p:sp>
        <p:nvSpPr>
          <p:cNvPr id="53" name="Rounded Rectangle 10"/>
          <p:cNvSpPr/>
          <p:nvPr/>
        </p:nvSpPr>
        <p:spPr bwMode="auto">
          <a:xfrm>
            <a:off x="591498" y="1134482"/>
            <a:ext cx="11047530" cy="1456844"/>
          </a:xfrm>
          <a:prstGeom prst="roundRect">
            <a:avLst>
              <a:gd name="adj" fmla="val 5235"/>
            </a:avLst>
          </a:prstGeom>
          <a:gradFill flip="none" rotWithShape="1">
            <a:gsLst>
              <a:gs pos="0">
                <a:srgbClr val="F8981D"/>
              </a:gs>
              <a:gs pos="100000">
                <a:srgbClr val="FEE8B0"/>
              </a:gs>
            </a:gsLst>
            <a:lin ang="0" scaled="1"/>
            <a:tileRect/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457200"/>
            <a:r>
              <a:rPr lang="en-US" altLang="zh-TW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◆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 改變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傳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統按使用年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限汰換防火牆設備方式，逐步建立軟體定義資料中心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。 </a:t>
            </a:r>
            <a:endParaRPr lang="en-US" altLang="zh-TW" sz="2400" dirty="0" smtClean="0">
              <a:solidFill>
                <a:schemeClr val="accent3">
                  <a:lumMod val="75000"/>
                </a:schemeClr>
              </a:solidFill>
              <a:latin typeface="+mj-ea"/>
            </a:endParaRPr>
          </a:p>
          <a:p>
            <a:pPr defTabSz="457200"/>
            <a:r>
              <a:rPr lang="en-US" altLang="zh-TW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◆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 強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化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虛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擬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機器資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安管控政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策，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建立</a:t>
            </a:r>
            <a:r>
              <a:rPr lang="zh-TW" altLang="en-US" sz="2400" u="sng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零信任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分區。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pPr marL="271463" indent="-271463" defTabSz="457200"/>
            <a:r>
              <a:rPr lang="en-US" altLang="zh-TW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◆ 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建立虛擬沙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箱測試環境，提供業務系統漏洞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j-ea"/>
              </a:rPr>
              <a:t>修補、開發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測試之獨立區域。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5074371" y="5547979"/>
            <a:ext cx="2417073" cy="859973"/>
          </a:xfrm>
          <a:prstGeom prst="roundRect">
            <a:avLst/>
          </a:prstGeom>
          <a:noFill/>
          <a:ln w="15875">
            <a:solidFill>
              <a:srgbClr val="D9541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圓角矩形 54"/>
          <p:cNvSpPr/>
          <p:nvPr/>
        </p:nvSpPr>
        <p:spPr>
          <a:xfrm>
            <a:off x="8867763" y="4426594"/>
            <a:ext cx="2360778" cy="859973"/>
          </a:xfrm>
          <a:prstGeom prst="roundRect">
            <a:avLst/>
          </a:prstGeom>
          <a:noFill/>
          <a:ln w="15875">
            <a:solidFill>
              <a:srgbClr val="D9541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9927" y="3918369"/>
            <a:ext cx="1524000" cy="194773"/>
          </a:xfrm>
          <a:prstGeom prst="rect">
            <a:avLst/>
          </a:prstGeom>
        </p:spPr>
      </p:pic>
      <p:grpSp>
        <p:nvGrpSpPr>
          <p:cNvPr id="39" name="群組 38"/>
          <p:cNvGrpSpPr/>
          <p:nvPr/>
        </p:nvGrpSpPr>
        <p:grpSpPr>
          <a:xfrm>
            <a:off x="7545515" y="3232572"/>
            <a:ext cx="1224932" cy="1188035"/>
            <a:chOff x="6831749" y="3342863"/>
            <a:chExt cx="1224932" cy="1188035"/>
          </a:xfrm>
        </p:grpSpPr>
        <p:pic>
          <p:nvPicPr>
            <p:cNvPr id="10" name="Picture 11" descr="VMW_ICON_Firewall_2D(F)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942" y="3342863"/>
              <a:ext cx="766531" cy="804828"/>
            </a:xfrm>
            <a:prstGeom prst="rect">
              <a:avLst/>
            </a:prstGeom>
          </p:spPr>
        </p:pic>
        <p:sp>
          <p:nvSpPr>
            <p:cNvPr id="57" name="文字方塊 56"/>
            <p:cNvSpPr txBox="1"/>
            <p:nvPr/>
          </p:nvSpPr>
          <p:spPr>
            <a:xfrm>
              <a:off x="6831749" y="4223699"/>
              <a:ext cx="1224932" cy="307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sz="1600" dirty="0" smtClean="0"/>
                <a:t>內部防火牆</a:t>
              </a:r>
              <a:endParaRPr lang="zh-TW" altLang="en-US" sz="1600" dirty="0"/>
            </a:p>
          </p:txBody>
        </p:sp>
      </p:grpSp>
      <p:sp>
        <p:nvSpPr>
          <p:cNvPr id="33" name="手繪多邊形 32"/>
          <p:cNvSpPr/>
          <p:nvPr/>
        </p:nvSpPr>
        <p:spPr>
          <a:xfrm>
            <a:off x="7057558" y="4249495"/>
            <a:ext cx="455001" cy="1275006"/>
          </a:xfrm>
          <a:custGeom>
            <a:avLst/>
            <a:gdLst>
              <a:gd name="connsiteX0" fmla="*/ 359272 w 359272"/>
              <a:gd name="connsiteY0" fmla="*/ 0 h 990600"/>
              <a:gd name="connsiteX1" fmla="*/ 130672 w 359272"/>
              <a:gd name="connsiteY1" fmla="*/ 355600 h 990600"/>
              <a:gd name="connsiteX2" fmla="*/ 16372 w 359272"/>
              <a:gd name="connsiteY2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72" h="990600">
                <a:moveTo>
                  <a:pt x="359272" y="0"/>
                </a:moveTo>
                <a:cubicBezTo>
                  <a:pt x="273547" y="95250"/>
                  <a:pt x="187822" y="190500"/>
                  <a:pt x="130672" y="355600"/>
                </a:cubicBezTo>
                <a:cubicBezTo>
                  <a:pt x="73522" y="520700"/>
                  <a:pt x="-42895" y="924983"/>
                  <a:pt x="16372" y="990600"/>
                </a:cubicBezTo>
              </a:path>
            </a:pathLst>
          </a:custGeom>
          <a:noFill/>
          <a:ln w="22225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8569107" y="4131510"/>
            <a:ext cx="839149" cy="289097"/>
          </a:xfrm>
          <a:custGeom>
            <a:avLst/>
            <a:gdLst>
              <a:gd name="connsiteX0" fmla="*/ 0 w 651163"/>
              <a:gd name="connsiteY0" fmla="*/ 0 h 429491"/>
              <a:gd name="connsiteX1" fmla="*/ 360218 w 651163"/>
              <a:gd name="connsiteY1" fmla="*/ 124691 h 429491"/>
              <a:gd name="connsiteX2" fmla="*/ 651163 w 651163"/>
              <a:gd name="connsiteY2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163" h="429491">
                <a:moveTo>
                  <a:pt x="0" y="0"/>
                </a:moveTo>
                <a:cubicBezTo>
                  <a:pt x="125845" y="26554"/>
                  <a:pt x="251691" y="53109"/>
                  <a:pt x="360218" y="124691"/>
                </a:cubicBezTo>
                <a:cubicBezTo>
                  <a:pt x="468745" y="196273"/>
                  <a:pt x="528781" y="385618"/>
                  <a:pt x="651163" y="429491"/>
                </a:cubicBezTo>
              </a:path>
            </a:pathLst>
          </a:custGeom>
          <a:noFill/>
          <a:ln w="22225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1876658" y="4447024"/>
            <a:ext cx="1224932" cy="307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1600" dirty="0" smtClean="0"/>
              <a:t>用戶區</a:t>
            </a:r>
            <a:endParaRPr lang="zh-TW" altLang="en-US" sz="16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754677" y="3035664"/>
            <a:ext cx="1224932" cy="307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1600" dirty="0" smtClean="0"/>
              <a:t>核心交換器</a:t>
            </a:r>
            <a:endParaRPr lang="zh-TW" altLang="en-US" sz="1600" dirty="0"/>
          </a:p>
        </p:txBody>
      </p:sp>
      <p:pic>
        <p:nvPicPr>
          <p:cNvPr id="61" name="Picture 11" descr="VMW_ICON_Firewall_2D(F)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95" y="5414894"/>
            <a:ext cx="766531" cy="804828"/>
          </a:xfrm>
          <a:prstGeom prst="rect">
            <a:avLst/>
          </a:prstGeom>
        </p:spPr>
      </p:pic>
      <p:pic>
        <p:nvPicPr>
          <p:cNvPr id="62" name="Picture 11" descr="VMW_ICON_Firewall_2D(F)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85" y="4249494"/>
            <a:ext cx="766531" cy="804828"/>
          </a:xfrm>
          <a:prstGeom prst="rect">
            <a:avLst/>
          </a:prstGeom>
        </p:spPr>
      </p:pic>
      <p:grpSp>
        <p:nvGrpSpPr>
          <p:cNvPr id="74" name="群組 73"/>
          <p:cNvGrpSpPr/>
          <p:nvPr/>
        </p:nvGrpSpPr>
        <p:grpSpPr>
          <a:xfrm>
            <a:off x="3185999" y="5249722"/>
            <a:ext cx="1575946" cy="1532415"/>
            <a:chOff x="3185999" y="5249722"/>
            <a:chExt cx="1575946" cy="1532415"/>
          </a:xfrm>
        </p:grpSpPr>
        <p:grpSp>
          <p:nvGrpSpPr>
            <p:cNvPr id="73" name="群組 72"/>
            <p:cNvGrpSpPr/>
            <p:nvPr/>
          </p:nvGrpSpPr>
          <p:grpSpPr>
            <a:xfrm>
              <a:off x="3391317" y="5249722"/>
              <a:ext cx="1165310" cy="1158230"/>
              <a:chOff x="3391317" y="5249722"/>
              <a:chExt cx="1165310" cy="1158230"/>
            </a:xfrm>
          </p:grpSpPr>
          <p:sp>
            <p:nvSpPr>
              <p:cNvPr id="49" name="圓角矩形圖說文字 48"/>
              <p:cNvSpPr/>
              <p:nvPr/>
            </p:nvSpPr>
            <p:spPr>
              <a:xfrm>
                <a:off x="3391317" y="5249722"/>
                <a:ext cx="1165310" cy="1158230"/>
              </a:xfrm>
              <a:prstGeom prst="wedgeRoundRectCallout">
                <a:avLst>
                  <a:gd name="adj1" fmla="val 100233"/>
                  <a:gd name="adj2" fmla="val 18515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smtClean="0"/>
              </a:p>
            </p:txBody>
          </p:sp>
          <p:grpSp>
            <p:nvGrpSpPr>
              <p:cNvPr id="41" name="群組 40"/>
              <p:cNvGrpSpPr/>
              <p:nvPr/>
            </p:nvGrpSpPr>
            <p:grpSpPr>
              <a:xfrm>
                <a:off x="3577647" y="5309293"/>
                <a:ext cx="800613" cy="1029296"/>
                <a:chOff x="2813343" y="5352498"/>
                <a:chExt cx="800613" cy="1029296"/>
              </a:xfrm>
            </p:grpSpPr>
            <p:pic>
              <p:nvPicPr>
                <p:cNvPr id="63" name="Picture 2" descr="C:\Users\testuser\AppData\Local\Temp\VMwareDnD\e084455a\ICON_VM_detailed_Q408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13343" y="5667112"/>
                  <a:ext cx="487423" cy="5644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2" descr="C:\Users\testuser\AppData\Local\Temp\VMwareDnD\e084455a\ICON_VM_detailed_Q408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123250" y="5817308"/>
                  <a:ext cx="487423" cy="5644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" descr="C:\Users\testuser\AppData\Local\Temp\VMwareDnD\e084455a\ICON_VM_detailed_Q408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17942" y="5352498"/>
                  <a:ext cx="487423" cy="5644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" name="Picture 2" descr="C:\Users\testuser\AppData\Local\Temp\VMwareDnD\e084455a\ICON_VM_detailed_Q408.pn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126533" y="5502694"/>
                  <a:ext cx="487423" cy="56448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7" name="文字方塊 66"/>
            <p:cNvSpPr txBox="1"/>
            <p:nvPr/>
          </p:nvSpPr>
          <p:spPr>
            <a:xfrm>
              <a:off x="3185999" y="6499603"/>
              <a:ext cx="1575946" cy="2825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sz="1600" dirty="0" smtClean="0"/>
                <a:t>封閉測試區</a:t>
              </a:r>
              <a:r>
                <a:rPr lang="en-US" altLang="zh-TW" sz="1600" dirty="0" smtClean="0"/>
                <a:t>(VMs)</a:t>
              </a:r>
              <a:endParaRPr lang="zh-TW" altLang="en-US" sz="16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7495309" y="4308131"/>
            <a:ext cx="1330036" cy="1192124"/>
            <a:chOff x="7495309" y="4308131"/>
            <a:chExt cx="1330036" cy="1192124"/>
          </a:xfrm>
        </p:grpSpPr>
        <p:sp>
          <p:nvSpPr>
            <p:cNvPr id="70" name="手繪多邊形 69"/>
            <p:cNvSpPr/>
            <p:nvPr/>
          </p:nvSpPr>
          <p:spPr>
            <a:xfrm>
              <a:off x="7495309" y="4710545"/>
              <a:ext cx="1330036" cy="789710"/>
            </a:xfrm>
            <a:custGeom>
              <a:avLst/>
              <a:gdLst>
                <a:gd name="connsiteX0" fmla="*/ 0 w 1330036"/>
                <a:gd name="connsiteY0" fmla="*/ 789710 h 789710"/>
                <a:gd name="connsiteX1" fmla="*/ 498764 w 1330036"/>
                <a:gd name="connsiteY1" fmla="*/ 180110 h 789710"/>
                <a:gd name="connsiteX2" fmla="*/ 1330036 w 1330036"/>
                <a:gd name="connsiteY2" fmla="*/ 0 h 7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036" h="789710">
                  <a:moveTo>
                    <a:pt x="0" y="789710"/>
                  </a:moveTo>
                  <a:cubicBezTo>
                    <a:pt x="138545" y="550719"/>
                    <a:pt x="277091" y="311728"/>
                    <a:pt x="498764" y="180110"/>
                  </a:cubicBezTo>
                  <a:cubicBezTo>
                    <a:pt x="720437" y="48492"/>
                    <a:pt x="1025236" y="24246"/>
                    <a:pt x="1330036" y="0"/>
                  </a:cubicBezTo>
                </a:path>
              </a:pathLst>
            </a:custGeom>
            <a:noFill/>
            <a:ln w="101600">
              <a:headEnd type="stealth"/>
              <a:tailEnd type="stealt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1" name="Picture 11" descr="VMW_ICON_Firewall_2D(F)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102" y="4308131"/>
              <a:ext cx="766531" cy="80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6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white_16x9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VMware_white_16x9_2015</Template>
  <TotalTime>0</TotalTime>
  <Words>1877</Words>
  <Application>Microsoft Office PowerPoint</Application>
  <PresentationFormat>Custom</PresentationFormat>
  <Paragraphs>341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Heiti TC Light</vt:lpstr>
      <vt:lpstr>ＭＳ Ｐゴシック</vt:lpstr>
      <vt:lpstr>黑体</vt:lpstr>
      <vt:lpstr>微軟正黑體</vt:lpstr>
      <vt:lpstr>新細明體</vt:lpstr>
      <vt:lpstr>標楷體</vt:lpstr>
      <vt:lpstr>Arial</vt:lpstr>
      <vt:lpstr>Calibri</vt:lpstr>
      <vt:lpstr>Symbol</vt:lpstr>
      <vt:lpstr>Wingdings</vt:lpstr>
      <vt:lpstr>VMware_white_16x9</vt:lpstr>
      <vt:lpstr>長庚大學邁向軟體定義資料中心經驗分享</vt:lpstr>
      <vt:lpstr>Agenda</vt:lpstr>
      <vt:lpstr>PowerPoint Presentation</vt:lpstr>
      <vt:lpstr>PowerPoint Presentation</vt:lpstr>
      <vt:lpstr>Agenda</vt:lpstr>
      <vt:lpstr>計畫緣由 – 標準(虛擬)化IT資源   軟體定義資料中心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謝謝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2015-08-10T05:26:32Z</dcterms:created>
  <dcterms:modified xsi:type="dcterms:W3CDTF">2016-02-19T04:30:47Z</dcterms:modified>
</cp:coreProperties>
</file>