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.xml" ContentType="application/vnd.openxmlformats-officedocument.presentationml.tags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53"/>
  </p:notesMasterIdLst>
  <p:sldIdLst>
    <p:sldId id="302" r:id="rId2"/>
    <p:sldId id="487" r:id="rId3"/>
    <p:sldId id="494" r:id="rId4"/>
    <p:sldId id="496" r:id="rId5"/>
    <p:sldId id="531" r:id="rId6"/>
    <p:sldId id="537" r:id="rId7"/>
    <p:sldId id="533" r:id="rId8"/>
    <p:sldId id="534" r:id="rId9"/>
    <p:sldId id="573" r:id="rId10"/>
    <p:sldId id="545" r:id="rId11"/>
    <p:sldId id="502" r:id="rId12"/>
    <p:sldId id="546" r:id="rId13"/>
    <p:sldId id="551" r:id="rId14"/>
    <p:sldId id="556" r:id="rId15"/>
    <p:sldId id="563" r:id="rId16"/>
    <p:sldId id="555" r:id="rId17"/>
    <p:sldId id="574" r:id="rId18"/>
    <p:sldId id="553" r:id="rId19"/>
    <p:sldId id="564" r:id="rId20"/>
    <p:sldId id="559" r:id="rId21"/>
    <p:sldId id="512" r:id="rId22"/>
    <p:sldId id="547" r:id="rId23"/>
    <p:sldId id="550" r:id="rId24"/>
    <p:sldId id="549" r:id="rId25"/>
    <p:sldId id="548" r:id="rId26"/>
    <p:sldId id="511" r:id="rId27"/>
    <p:sldId id="560" r:id="rId28"/>
    <p:sldId id="515" r:id="rId29"/>
    <p:sldId id="538" r:id="rId30"/>
    <p:sldId id="510" r:id="rId31"/>
    <p:sldId id="517" r:id="rId32"/>
    <p:sldId id="518" r:id="rId33"/>
    <p:sldId id="536" r:id="rId34"/>
    <p:sldId id="535" r:id="rId35"/>
    <p:sldId id="529" r:id="rId36"/>
    <p:sldId id="565" r:id="rId37"/>
    <p:sldId id="566" r:id="rId38"/>
    <p:sldId id="567" r:id="rId39"/>
    <p:sldId id="568" r:id="rId40"/>
    <p:sldId id="569" r:id="rId41"/>
    <p:sldId id="570" r:id="rId42"/>
    <p:sldId id="571" r:id="rId43"/>
    <p:sldId id="572" r:id="rId44"/>
    <p:sldId id="539" r:id="rId45"/>
    <p:sldId id="540" r:id="rId46"/>
    <p:sldId id="541" r:id="rId47"/>
    <p:sldId id="542" r:id="rId48"/>
    <p:sldId id="543" r:id="rId49"/>
    <p:sldId id="544" r:id="rId50"/>
    <p:sldId id="528" r:id="rId51"/>
    <p:sldId id="478" r:id="rId5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3333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06" autoAdjust="0"/>
    <p:restoredTop sz="90190" autoAdjust="0"/>
  </p:normalViewPr>
  <p:slideViewPr>
    <p:cSldViewPr>
      <p:cViewPr varScale="1">
        <p:scale>
          <a:sx n="81" d="100"/>
          <a:sy n="81" d="100"/>
        </p:scale>
        <p:origin x="-168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mesWu\Documents\Project\2015\&#22823;&#25976;&#25818;&#26234;&#24935;&#38651;&#33126;&#25945;&#23460;\&#38642;&#20896;&#36575;&#39636;&#31185;&#25216;_&#22823;&#25976;&#25818;&#26234;&#24935;&#38651;&#33126;&#25945;&#23460;_&#22577;&#34920;&#20998;&#26512;_V1_20151203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mesWu\Documents\Project\2015\&#22823;&#25976;&#25818;&#26234;&#24935;&#38651;&#33126;&#25945;&#23460;\&#38642;&#20896;&#36575;&#39636;&#31185;&#25216;_&#22823;&#25976;&#25818;&#26234;&#24935;&#38651;&#33126;&#25945;&#23460;_&#22577;&#34920;&#20998;&#26512;_V1_20151203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mesWu\Documents\Project\Product\&#22823;&#25976;&#25818;&#26234;&#24935;&#38651;&#33126;&#25945;&#23460;\&#38642;&#20896;&#36575;&#39636;&#31185;&#25216;_&#22823;&#25976;&#25818;&#26234;&#24935;&#38651;&#33126;&#25945;&#23460;_&#22577;&#34920;&#20998;&#26512;_V1_20151203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mesWu\Documents\Project\2015\&#22823;&#25976;&#25818;&#26234;&#24935;&#38651;&#33126;&#25945;&#23460;\&#38642;&#20896;&#36575;&#39636;&#31185;&#25216;_&#22823;&#25976;&#25818;&#26234;&#24935;&#38651;&#33126;&#25945;&#23460;_&#22577;&#34920;&#20998;&#26512;_V1_20151203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mesWu\Documents\Project\2015\&#22823;&#25976;&#25818;&#26234;&#24935;&#38651;&#33126;&#25945;&#23460;\&#38642;&#20896;&#36575;&#39636;&#31185;&#25216;_&#22823;&#25976;&#25818;&#26234;&#24935;&#38651;&#33126;&#25945;&#23460;_&#22577;&#34920;&#20998;&#26512;_V1_20151203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mesWu\Documents\Project\2015\&#22823;&#25976;&#25818;&#26234;&#24935;&#38651;&#33126;&#25945;&#23460;\&#38642;&#20896;&#36575;&#39636;&#31185;&#25216;_&#22823;&#25976;&#25818;&#26234;&#24935;&#38651;&#33126;&#25945;&#23460;_&#22577;&#34920;&#20998;&#26512;_V1_20151203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mesWu\Documents\Project\2015\&#22823;&#25976;&#25818;&#26234;&#24935;&#38651;&#33126;&#25945;&#23460;\&#38642;&#20896;&#36575;&#39636;&#31185;&#25216;_&#22823;&#25976;&#25818;&#26234;&#24935;&#38651;&#33126;&#25945;&#23460;_&#22577;&#34920;&#20998;&#26512;_V1_2015120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[雲冠軟體科技_大數據智慧電腦教室_報表分析_V1_20151203.xlsx]使用頻率提升 次數 (月份)!樞紐分析表5</c:name>
    <c:fmtId val="-1"/>
  </c:pivotSource>
  <c:chart>
    <c:title>
      <c:tx>
        <c:rich>
          <a:bodyPr/>
          <a:lstStyle/>
          <a:p>
            <a:pPr>
              <a:defRPr/>
            </a:pPr>
            <a:r>
              <a:rPr lang="zh-TW" altLang="en-US" dirty="0" smtClean="0"/>
              <a:t>總使用人次合計</a:t>
            </a:r>
            <a:endParaRPr lang="zh-TW" altLang="en-US" dirty="0"/>
          </a:p>
        </c:rich>
      </c:tx>
      <c:layout/>
      <c:overlay val="0"/>
    </c:title>
    <c:autoTitleDeleted val="0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zh-TW"/>
            </a:p>
          </c:txPr>
          <c:showLegendKey val="0"/>
          <c:showVal val="0"/>
          <c:showCatName val="1"/>
          <c:showSerName val="0"/>
          <c:showPercent val="1"/>
          <c:showBubbleSize val="0"/>
        </c:dLbl>
      </c:pivotFmt>
      <c:pivotFmt>
        <c:idx val="1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zh-TW"/>
            </a:p>
          </c:txPr>
          <c:showLegendKey val="0"/>
          <c:showVal val="0"/>
          <c:showCatName val="1"/>
          <c:showSerName val="0"/>
          <c:showPercent val="1"/>
          <c:showBubbleSize val="0"/>
        </c:dLbl>
      </c:pivotFmt>
      <c:pivotFmt>
        <c:idx val="2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zh-TW"/>
            </a:p>
          </c:txPr>
          <c:showLegendKey val="0"/>
          <c:showVal val="0"/>
          <c:showCatName val="1"/>
          <c:showSerName val="0"/>
          <c:showPercent val="1"/>
          <c:showBubbleSize val="0"/>
        </c:dLbl>
      </c:pivotFmt>
    </c:pivotFmts>
    <c:view3D>
      <c:rotX val="1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'使用頻率提升 次數 (月份)'!$B$25</c:f>
              <c:strCache>
                <c:ptCount val="1"/>
                <c:pt idx="0">
                  <c:v>合計</c:v>
                </c:pt>
              </c:strCache>
            </c:strRef>
          </c:tx>
          <c:explosion val="26"/>
          <c:dLbls>
            <c:txPr>
              <a:bodyPr/>
              <a:lstStyle/>
              <a:p>
                <a:pPr>
                  <a:defRPr sz="2000"/>
                </a:pPr>
                <a:endParaRPr lang="zh-TW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'使用頻率提升 次數 (月份)'!$A$26:$A$28</c:f>
              <c:strCache>
                <c:ptCount val="2"/>
                <c:pt idx="0">
                  <c:v>實體服務</c:v>
                </c:pt>
                <c:pt idx="1">
                  <c:v>雲端服務</c:v>
                </c:pt>
              </c:strCache>
            </c:strRef>
          </c:cat>
          <c:val>
            <c:numRef>
              <c:f>'使用頻率提升 次數 (月份)'!$B$26:$B$28</c:f>
              <c:numCache>
                <c:formatCode>General</c:formatCode>
                <c:ptCount val="2"/>
                <c:pt idx="0">
                  <c:v>7800</c:v>
                </c:pt>
                <c:pt idx="1">
                  <c:v>8701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pivotSource>
    <c:name>[雲冠軟體科技_大數據智慧電腦教室_報表分析_V1_20151203.xlsx]使用頻率提升 使用時間 (月份)!樞紐分析表3</c:name>
    <c:fmtId val="-1"/>
  </c:pivotSource>
  <c:chart>
    <c:title>
      <c:tx>
        <c:rich>
          <a:bodyPr/>
          <a:lstStyle/>
          <a:p>
            <a:pPr>
              <a:defRPr/>
            </a:pPr>
            <a:r>
              <a:rPr lang="zh-TW" altLang="en-US"/>
              <a:t>總使用時間合計</a:t>
            </a:r>
          </a:p>
        </c:rich>
      </c:tx>
      <c:layout/>
      <c:overlay val="0"/>
    </c:title>
    <c:autoTitleDeleted val="0"/>
    <c:pivotFmts>
      <c:pivotFmt>
        <c:idx val="0"/>
        <c:dLbl>
          <c:idx val="0"/>
          <c:showLegendKey val="0"/>
          <c:showVal val="0"/>
          <c:showCatName val="1"/>
          <c:showSerName val="0"/>
          <c:showPercent val="1"/>
          <c:showBubbleSize val="0"/>
        </c:dLbl>
      </c:pivotFmt>
      <c:pivotFmt>
        <c:idx val="1"/>
        <c:dLbl>
          <c:idx val="0"/>
          <c:showLegendKey val="0"/>
          <c:showVal val="0"/>
          <c:showCatName val="1"/>
          <c:showSerName val="0"/>
          <c:showPercent val="1"/>
          <c:showBubbleSize val="0"/>
        </c:dLbl>
      </c:pivotFmt>
      <c:pivotFmt>
        <c:idx val="2"/>
        <c:marker>
          <c:symbol val="none"/>
        </c:marker>
        <c:dLbl>
          <c:idx val="0"/>
          <c:showLegendKey val="0"/>
          <c:showVal val="0"/>
          <c:showCatName val="1"/>
          <c:showSerName val="0"/>
          <c:showPercent val="1"/>
          <c:showBubbleSize val="0"/>
        </c:dLbl>
      </c:pivotFmt>
      <c:pivotFmt>
        <c:idx val="3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zh-TW"/>
            </a:p>
          </c:txPr>
          <c:showLegendKey val="0"/>
          <c:showVal val="0"/>
          <c:showCatName val="1"/>
          <c:showSerName val="0"/>
          <c:showPercent val="1"/>
          <c:showBubbleSize val="0"/>
        </c:dLbl>
      </c:pivotFmt>
      <c:pivotFmt>
        <c:idx val="4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zh-TW"/>
            </a:p>
          </c:txPr>
          <c:showLegendKey val="0"/>
          <c:showVal val="0"/>
          <c:showCatName val="1"/>
          <c:showSerName val="0"/>
          <c:showPercent val="1"/>
          <c:showBubbleSize val="0"/>
        </c:dLbl>
      </c:pivotFmt>
      <c:pivotFmt>
        <c:idx val="5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zh-TW"/>
            </a:p>
          </c:txPr>
          <c:showLegendKey val="0"/>
          <c:showVal val="0"/>
          <c:showCatName val="1"/>
          <c:showSerName val="0"/>
          <c:showPercent val="1"/>
          <c:showBubbleSize val="0"/>
        </c:dLbl>
      </c:pivotFmt>
    </c:pivotFmts>
    <c:view3D>
      <c:rotX val="1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'使用頻率提升 使用時間 (月份)'!$B$21</c:f>
              <c:strCache>
                <c:ptCount val="1"/>
                <c:pt idx="0">
                  <c:v>總時間(小時)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1600"/>
                </a:pPr>
                <a:endParaRPr lang="zh-TW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'使用頻率提升 使用時間 (月份)'!$A$22:$A$24</c:f>
              <c:strCache>
                <c:ptCount val="2"/>
                <c:pt idx="0">
                  <c:v>實體服務</c:v>
                </c:pt>
                <c:pt idx="1">
                  <c:v>雲端服務</c:v>
                </c:pt>
              </c:strCache>
            </c:strRef>
          </c:cat>
          <c:val>
            <c:numRef>
              <c:f>'使用頻率提升 使用時間 (月份)'!$B$22:$B$24</c:f>
              <c:numCache>
                <c:formatCode>General</c:formatCode>
                <c:ptCount val="2"/>
                <c:pt idx="0">
                  <c:v>7800</c:v>
                </c:pt>
                <c:pt idx="1">
                  <c:v>8585.6666666666642</c:v>
                </c:pt>
              </c:numCache>
            </c:numRef>
          </c:val>
        </c:ser>
        <c:ser>
          <c:idx val="1"/>
          <c:order val="1"/>
          <c:tx>
            <c:strRef>
              <c:f>'使用頻率提升 使用時間 (月份)'!$C$21</c:f>
              <c:strCache>
                <c:ptCount val="1"/>
                <c:pt idx="0">
                  <c:v>總時間</c:v>
                </c:pt>
              </c:strCache>
            </c:strRef>
          </c:tx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'使用頻率提升 使用時間 (月份)'!$A$22:$A$24</c:f>
              <c:strCache>
                <c:ptCount val="2"/>
                <c:pt idx="0">
                  <c:v>實體服務</c:v>
                </c:pt>
                <c:pt idx="1">
                  <c:v>雲端服務</c:v>
                </c:pt>
              </c:strCache>
            </c:strRef>
          </c:cat>
          <c:val>
            <c:numRef>
              <c:f>'使用頻率提升 使用時間 (月份)'!$C$22:$C$24</c:f>
              <c:numCache>
                <c:formatCode>General</c:formatCode>
                <c:ptCount val="2"/>
                <c:pt idx="0">
                  <c:v>7800</c:v>
                </c:pt>
                <c:pt idx="1">
                  <c:v>8585.6666666666642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[雲冠軟體科技_大數據智慧電腦教室_報表分析_V1_20151203.xlsx]使用頻率提升 次數 (月份)!樞紐分析表1</c:name>
    <c:fmtId val="14"/>
  </c:pivotSource>
  <c:chart>
    <c:autoTitleDeleted val="0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  <c:dLbl>
          <c:idx val="0"/>
          <c:numFmt formatCode="#,##0_);[Red]\(#,##0\)" sourceLinked="0"/>
          <c:spPr/>
          <c:txPr>
            <a:bodyPr/>
            <a:lstStyle/>
            <a:p>
              <a:pPr>
                <a:defRPr/>
              </a:pPr>
              <a:endParaRPr lang="zh-TW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2"/>
        <c:marker>
          <c:symbol val="none"/>
        </c:marker>
        <c:dLbl>
          <c:idx val="0"/>
          <c:numFmt formatCode="#,##0_);[Red]\(#,##0\)" sourceLinked="0"/>
          <c:spPr/>
          <c:txPr>
            <a:bodyPr/>
            <a:lstStyle/>
            <a:p>
              <a:pPr>
                <a:defRPr/>
              </a:pPr>
              <a:endParaRPr lang="zh-TW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3"/>
        <c:marker>
          <c:symbol val="none"/>
        </c:marker>
        <c:dLbl>
          <c:idx val="0"/>
          <c:numFmt formatCode="#,##0_);[Red]\(#,##0\)" sourceLinked="0"/>
          <c:spPr/>
          <c:txPr>
            <a:bodyPr/>
            <a:lstStyle/>
            <a:p>
              <a:pPr>
                <a:defRPr/>
              </a:pPr>
              <a:endParaRPr lang="zh-TW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4"/>
        <c:marker>
          <c:symbol val="none"/>
        </c:marker>
        <c:dLbl>
          <c:idx val="0"/>
          <c:numFmt formatCode="#,##0_);[Red]\(#,##0\)" sourceLinked="0"/>
          <c:spPr/>
          <c:txPr>
            <a:bodyPr/>
            <a:lstStyle/>
            <a:p>
              <a:pPr>
                <a:defRPr/>
              </a:pPr>
              <a:endParaRPr lang="zh-TW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5"/>
        <c:marker>
          <c:symbol val="none"/>
        </c:marker>
        <c:dLbl>
          <c:idx val="0"/>
          <c:numFmt formatCode="#,##0_);[Red]\(#,##0\)" sourceLinked="0"/>
          <c:spPr/>
          <c:txPr>
            <a:bodyPr/>
            <a:lstStyle/>
            <a:p>
              <a:pPr>
                <a:defRPr/>
              </a:pPr>
              <a:endParaRPr lang="zh-TW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6"/>
        <c:marker>
          <c:symbol val="none"/>
        </c:marker>
        <c:dLbl>
          <c:idx val="0"/>
          <c:numFmt formatCode="#,##0_);[Red]\(#,##0\)" sourceLinked="0"/>
          <c:spPr/>
          <c:txPr>
            <a:bodyPr/>
            <a:lstStyle/>
            <a:p>
              <a:pPr>
                <a:defRPr/>
              </a:pPr>
              <a:endParaRPr lang="zh-TW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'使用頻率提升 次數 (月份)'!$B$3:$B$4</c:f>
              <c:strCache>
                <c:ptCount val="1"/>
                <c:pt idx="0">
                  <c:v>實體服務</c:v>
                </c:pt>
              </c:strCache>
            </c:strRef>
          </c:tx>
          <c:invertIfNegative val="0"/>
          <c:dLbls>
            <c:numFmt formatCode="#,##0_);[Red]\(#,##0\)" sourceLinked="0"/>
            <c:txPr>
              <a:bodyPr/>
              <a:lstStyle/>
              <a:p>
                <a:pPr>
                  <a:defRPr/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'使用頻率提升 次數 (月份)'!$A$5:$A$9</c:f>
              <c:multiLvlStrCache>
                <c:ptCount val="3"/>
                <c:lvl>
                  <c:pt idx="0">
                    <c:v>9</c:v>
                  </c:pt>
                  <c:pt idx="1">
                    <c:v>10</c:v>
                  </c:pt>
                  <c:pt idx="2">
                    <c:v>11</c:v>
                  </c:pt>
                </c:lvl>
                <c:lvl>
                  <c:pt idx="0">
                    <c:v>2015</c:v>
                  </c:pt>
                </c:lvl>
              </c:multiLvlStrCache>
            </c:multiLvlStrRef>
          </c:cat>
          <c:val>
            <c:numRef>
              <c:f>'使用頻率提升 次數 (月份)'!$B$5:$B$9</c:f>
              <c:numCache>
                <c:formatCode>General</c:formatCode>
                <c:ptCount val="3"/>
                <c:pt idx="0">
                  <c:v>1800</c:v>
                </c:pt>
                <c:pt idx="1">
                  <c:v>3120</c:v>
                </c:pt>
                <c:pt idx="2">
                  <c:v>2880</c:v>
                </c:pt>
              </c:numCache>
            </c:numRef>
          </c:val>
        </c:ser>
        <c:ser>
          <c:idx val="1"/>
          <c:order val="1"/>
          <c:tx>
            <c:strRef>
              <c:f>'使用頻率提升 次數 (月份)'!$C$3:$C$4</c:f>
              <c:strCache>
                <c:ptCount val="1"/>
                <c:pt idx="0">
                  <c:v>雲端服務</c:v>
                </c:pt>
              </c:strCache>
            </c:strRef>
          </c:tx>
          <c:invertIfNegative val="0"/>
          <c:dLbls>
            <c:numFmt formatCode="#,##0_);[Red]\(#,##0\)" sourceLinked="0"/>
            <c:txPr>
              <a:bodyPr/>
              <a:lstStyle/>
              <a:p>
                <a:pPr>
                  <a:defRPr/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'使用頻率提升 次數 (月份)'!$A$5:$A$9</c:f>
              <c:multiLvlStrCache>
                <c:ptCount val="3"/>
                <c:lvl>
                  <c:pt idx="0">
                    <c:v>9</c:v>
                  </c:pt>
                  <c:pt idx="1">
                    <c:v>10</c:v>
                  </c:pt>
                  <c:pt idx="2">
                    <c:v>11</c:v>
                  </c:pt>
                </c:lvl>
                <c:lvl>
                  <c:pt idx="0">
                    <c:v>2015</c:v>
                  </c:pt>
                </c:lvl>
              </c:multiLvlStrCache>
            </c:multiLvlStrRef>
          </c:cat>
          <c:val>
            <c:numRef>
              <c:f>'使用頻率提升 次數 (月份)'!$C$5:$C$9</c:f>
              <c:numCache>
                <c:formatCode>General</c:formatCode>
                <c:ptCount val="3"/>
                <c:pt idx="0">
                  <c:v>1740</c:v>
                </c:pt>
                <c:pt idx="1">
                  <c:v>3976</c:v>
                </c:pt>
                <c:pt idx="2">
                  <c:v>2985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7555840"/>
        <c:axId val="106020864"/>
      </c:barChart>
      <c:catAx>
        <c:axId val="1075558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zh-TW"/>
          </a:p>
        </c:txPr>
        <c:crossAx val="106020864"/>
        <c:crosses val="autoZero"/>
        <c:auto val="1"/>
        <c:lblAlgn val="ctr"/>
        <c:lblOffset val="100"/>
        <c:noMultiLvlLbl val="0"/>
      </c:catAx>
      <c:valAx>
        <c:axId val="1060208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zh-TW"/>
          </a:p>
        </c:txPr>
        <c:crossAx val="10755584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zh-TW"/>
        </a:p>
      </c:txPr>
    </c:legend>
    <c:plotVisOnly val="1"/>
    <c:dispBlanksAs val="gap"/>
    <c:showDLblsOverMax val="0"/>
  </c:chart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[雲冠軟體科技_大數據智慧電腦教室_報表分析_V1_20151203.xlsx]使用頻率提升 使用時間 (日)!樞紐分析表1</c:name>
    <c:fmtId val="-1"/>
  </c:pivotSource>
  <c:chart>
    <c:title>
      <c:tx>
        <c:rich>
          <a:bodyPr/>
          <a:lstStyle/>
          <a:p>
            <a:pPr>
              <a:defRPr/>
            </a:pPr>
            <a:r>
              <a:rPr lang="zh-TW" altLang="en-US"/>
              <a:t>每日使用總時間</a:t>
            </a:r>
          </a:p>
        </c:rich>
      </c:tx>
      <c:layout/>
      <c:overlay val="0"/>
    </c:title>
    <c:autoTitleDeleted val="0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</c:pivotFmts>
    <c:plotArea>
      <c:layout/>
      <c:areaChart>
        <c:grouping val="stacked"/>
        <c:varyColors val="0"/>
        <c:ser>
          <c:idx val="0"/>
          <c:order val="0"/>
          <c:tx>
            <c:strRef>
              <c:f>'使用頻率提升 使用時間 (日)'!$B$4:$B$5</c:f>
              <c:strCache>
                <c:ptCount val="1"/>
                <c:pt idx="0">
                  <c:v>實體服務</c:v>
                </c:pt>
              </c:strCache>
            </c:strRef>
          </c:tx>
          <c:cat>
            <c:strRef>
              <c:f>'使用頻率提升 使用時間 (日)'!$A$6:$A$87</c:f>
              <c:strCache>
                <c:ptCount val="81"/>
                <c:pt idx="0">
                  <c:v>2015/9/1</c:v>
                </c:pt>
                <c:pt idx="1">
                  <c:v>2015/9/2</c:v>
                </c:pt>
                <c:pt idx="2">
                  <c:v>2015/9/3</c:v>
                </c:pt>
                <c:pt idx="3">
                  <c:v>2015/9/4</c:v>
                </c:pt>
                <c:pt idx="4">
                  <c:v>2015/9/5</c:v>
                </c:pt>
                <c:pt idx="5">
                  <c:v>2015/9/6</c:v>
                </c:pt>
                <c:pt idx="6">
                  <c:v>2015/9/7</c:v>
                </c:pt>
                <c:pt idx="7">
                  <c:v>2015/9/8</c:v>
                </c:pt>
                <c:pt idx="8">
                  <c:v>2015/9/9</c:v>
                </c:pt>
                <c:pt idx="9">
                  <c:v>2015/9/10</c:v>
                </c:pt>
                <c:pt idx="10">
                  <c:v>2015/9/11</c:v>
                </c:pt>
                <c:pt idx="11">
                  <c:v>2015/9/12</c:v>
                </c:pt>
                <c:pt idx="12">
                  <c:v>2015/9/13</c:v>
                </c:pt>
                <c:pt idx="13">
                  <c:v>2015/9/14</c:v>
                </c:pt>
                <c:pt idx="14">
                  <c:v>2015/9/16</c:v>
                </c:pt>
                <c:pt idx="15">
                  <c:v>2015/9/17</c:v>
                </c:pt>
                <c:pt idx="16">
                  <c:v>2015/9/18</c:v>
                </c:pt>
                <c:pt idx="17">
                  <c:v>2015/9/19</c:v>
                </c:pt>
                <c:pt idx="18">
                  <c:v>2015/9/20</c:v>
                </c:pt>
                <c:pt idx="19">
                  <c:v>2015/9/21</c:v>
                </c:pt>
                <c:pt idx="20">
                  <c:v>2015/9/24</c:v>
                </c:pt>
                <c:pt idx="21">
                  <c:v>2015/9/25</c:v>
                </c:pt>
                <c:pt idx="22">
                  <c:v>2015/9/26</c:v>
                </c:pt>
                <c:pt idx="23">
                  <c:v>2015/9/27</c:v>
                </c:pt>
                <c:pt idx="24">
                  <c:v>2015/9/28</c:v>
                </c:pt>
                <c:pt idx="25">
                  <c:v>2015/10/1</c:v>
                </c:pt>
                <c:pt idx="26">
                  <c:v>2015/10/2</c:v>
                </c:pt>
                <c:pt idx="27">
                  <c:v>2015/10/3</c:v>
                </c:pt>
                <c:pt idx="28">
                  <c:v>2015/10/4</c:v>
                </c:pt>
                <c:pt idx="29">
                  <c:v>2015/10/5</c:v>
                </c:pt>
                <c:pt idx="30">
                  <c:v>2015/10/6</c:v>
                </c:pt>
                <c:pt idx="31">
                  <c:v>2015/10/7</c:v>
                </c:pt>
                <c:pt idx="32">
                  <c:v>2015/10/8</c:v>
                </c:pt>
                <c:pt idx="33">
                  <c:v>2015/10/9</c:v>
                </c:pt>
                <c:pt idx="34">
                  <c:v>2015/10/10</c:v>
                </c:pt>
                <c:pt idx="35">
                  <c:v>2015/10/11</c:v>
                </c:pt>
                <c:pt idx="36">
                  <c:v>2015/10/12</c:v>
                </c:pt>
                <c:pt idx="37">
                  <c:v>2015/10/13</c:v>
                </c:pt>
                <c:pt idx="38">
                  <c:v>2015/10/14</c:v>
                </c:pt>
                <c:pt idx="39">
                  <c:v>2015/10/15</c:v>
                </c:pt>
                <c:pt idx="40">
                  <c:v>2015/10/16</c:v>
                </c:pt>
                <c:pt idx="41">
                  <c:v>2015/10/17</c:v>
                </c:pt>
                <c:pt idx="42">
                  <c:v>2015/10/18</c:v>
                </c:pt>
                <c:pt idx="43">
                  <c:v>2015/10/19</c:v>
                </c:pt>
                <c:pt idx="44">
                  <c:v>2015/10/20</c:v>
                </c:pt>
                <c:pt idx="45">
                  <c:v>2015/10/21</c:v>
                </c:pt>
                <c:pt idx="46">
                  <c:v>2015/10/22</c:v>
                </c:pt>
                <c:pt idx="47">
                  <c:v>2015/10/23</c:v>
                </c:pt>
                <c:pt idx="48">
                  <c:v>2015/10/24</c:v>
                </c:pt>
                <c:pt idx="49">
                  <c:v>2015/10/25</c:v>
                </c:pt>
                <c:pt idx="50">
                  <c:v>2015/10/26</c:v>
                </c:pt>
                <c:pt idx="51">
                  <c:v>2015/10/27</c:v>
                </c:pt>
                <c:pt idx="52">
                  <c:v>2015/10/28</c:v>
                </c:pt>
                <c:pt idx="53">
                  <c:v>2015/11/1</c:v>
                </c:pt>
                <c:pt idx="54">
                  <c:v>2015/11/2</c:v>
                </c:pt>
                <c:pt idx="55">
                  <c:v>2015/11/3</c:v>
                </c:pt>
                <c:pt idx="56">
                  <c:v>2015/11/4</c:v>
                </c:pt>
                <c:pt idx="57">
                  <c:v>2015/11/5</c:v>
                </c:pt>
                <c:pt idx="58">
                  <c:v>2015/11/7</c:v>
                </c:pt>
                <c:pt idx="59">
                  <c:v>2015/11/8</c:v>
                </c:pt>
                <c:pt idx="60">
                  <c:v>2015/11/9</c:v>
                </c:pt>
                <c:pt idx="61">
                  <c:v>2015/11/10</c:v>
                </c:pt>
                <c:pt idx="62">
                  <c:v>2015/11/11</c:v>
                </c:pt>
                <c:pt idx="63">
                  <c:v>2015/11/12</c:v>
                </c:pt>
                <c:pt idx="64">
                  <c:v>2015/11/13</c:v>
                </c:pt>
                <c:pt idx="65">
                  <c:v>2015/11/14</c:v>
                </c:pt>
                <c:pt idx="66">
                  <c:v>2015/11/15</c:v>
                </c:pt>
                <c:pt idx="67">
                  <c:v>2015/11/16</c:v>
                </c:pt>
                <c:pt idx="68">
                  <c:v>2015/11/17</c:v>
                </c:pt>
                <c:pt idx="69">
                  <c:v>2015/11/18</c:v>
                </c:pt>
                <c:pt idx="70">
                  <c:v>2015/11/19</c:v>
                </c:pt>
                <c:pt idx="71">
                  <c:v>2015/11/20</c:v>
                </c:pt>
                <c:pt idx="72">
                  <c:v>2015/11/21</c:v>
                </c:pt>
                <c:pt idx="73">
                  <c:v>2015/11/22</c:v>
                </c:pt>
                <c:pt idx="74">
                  <c:v>2015/11/23</c:v>
                </c:pt>
                <c:pt idx="75">
                  <c:v>2015/11/24</c:v>
                </c:pt>
                <c:pt idx="76">
                  <c:v>2015/11/25</c:v>
                </c:pt>
                <c:pt idx="77">
                  <c:v>2015/11/26</c:v>
                </c:pt>
                <c:pt idx="78">
                  <c:v>2015/11/28</c:v>
                </c:pt>
                <c:pt idx="79">
                  <c:v>2015/9/22</c:v>
                </c:pt>
                <c:pt idx="80">
                  <c:v>2015/11/6</c:v>
                </c:pt>
              </c:strCache>
            </c:strRef>
          </c:cat>
          <c:val>
            <c:numRef>
              <c:f>'使用頻率提升 使用時間 (日)'!$B$6:$B$87</c:f>
              <c:numCache>
                <c:formatCode>General</c:formatCode>
                <c:ptCount val="81"/>
                <c:pt idx="1">
                  <c:v>120</c:v>
                </c:pt>
                <c:pt idx="3">
                  <c:v>60</c:v>
                </c:pt>
                <c:pt idx="4">
                  <c:v>240</c:v>
                </c:pt>
                <c:pt idx="5">
                  <c:v>120</c:v>
                </c:pt>
                <c:pt idx="8">
                  <c:v>120</c:v>
                </c:pt>
                <c:pt idx="9">
                  <c:v>180</c:v>
                </c:pt>
                <c:pt idx="10">
                  <c:v>60</c:v>
                </c:pt>
                <c:pt idx="11">
                  <c:v>60</c:v>
                </c:pt>
                <c:pt idx="14">
                  <c:v>120</c:v>
                </c:pt>
                <c:pt idx="15">
                  <c:v>60</c:v>
                </c:pt>
                <c:pt idx="17">
                  <c:v>60</c:v>
                </c:pt>
                <c:pt idx="19">
                  <c:v>240</c:v>
                </c:pt>
                <c:pt idx="21">
                  <c:v>60</c:v>
                </c:pt>
                <c:pt idx="22">
                  <c:v>120</c:v>
                </c:pt>
                <c:pt idx="24">
                  <c:v>120</c:v>
                </c:pt>
                <c:pt idx="25">
                  <c:v>180</c:v>
                </c:pt>
                <c:pt idx="26">
                  <c:v>300</c:v>
                </c:pt>
                <c:pt idx="27">
                  <c:v>120</c:v>
                </c:pt>
                <c:pt idx="28">
                  <c:v>120</c:v>
                </c:pt>
                <c:pt idx="29">
                  <c:v>120</c:v>
                </c:pt>
                <c:pt idx="30">
                  <c:v>60</c:v>
                </c:pt>
                <c:pt idx="31">
                  <c:v>180</c:v>
                </c:pt>
                <c:pt idx="32">
                  <c:v>120</c:v>
                </c:pt>
                <c:pt idx="33">
                  <c:v>60</c:v>
                </c:pt>
                <c:pt idx="35">
                  <c:v>180</c:v>
                </c:pt>
                <c:pt idx="36">
                  <c:v>180</c:v>
                </c:pt>
                <c:pt idx="37">
                  <c:v>180</c:v>
                </c:pt>
                <c:pt idx="39">
                  <c:v>60</c:v>
                </c:pt>
                <c:pt idx="40">
                  <c:v>240</c:v>
                </c:pt>
                <c:pt idx="41">
                  <c:v>120</c:v>
                </c:pt>
                <c:pt idx="43">
                  <c:v>180</c:v>
                </c:pt>
                <c:pt idx="44">
                  <c:v>180</c:v>
                </c:pt>
                <c:pt idx="49">
                  <c:v>240</c:v>
                </c:pt>
                <c:pt idx="50">
                  <c:v>120</c:v>
                </c:pt>
                <c:pt idx="51">
                  <c:v>120</c:v>
                </c:pt>
                <c:pt idx="52">
                  <c:v>60</c:v>
                </c:pt>
                <c:pt idx="53">
                  <c:v>60</c:v>
                </c:pt>
                <c:pt idx="55">
                  <c:v>60</c:v>
                </c:pt>
                <c:pt idx="56">
                  <c:v>60</c:v>
                </c:pt>
                <c:pt idx="57">
                  <c:v>60</c:v>
                </c:pt>
                <c:pt idx="58">
                  <c:v>240</c:v>
                </c:pt>
                <c:pt idx="60">
                  <c:v>180</c:v>
                </c:pt>
                <c:pt idx="61">
                  <c:v>60</c:v>
                </c:pt>
                <c:pt idx="62">
                  <c:v>120</c:v>
                </c:pt>
                <c:pt idx="63">
                  <c:v>120</c:v>
                </c:pt>
                <c:pt idx="64">
                  <c:v>60</c:v>
                </c:pt>
                <c:pt idx="65">
                  <c:v>120</c:v>
                </c:pt>
                <c:pt idx="66">
                  <c:v>180</c:v>
                </c:pt>
                <c:pt idx="67">
                  <c:v>120</c:v>
                </c:pt>
                <c:pt idx="68">
                  <c:v>240</c:v>
                </c:pt>
                <c:pt idx="69">
                  <c:v>180</c:v>
                </c:pt>
                <c:pt idx="70">
                  <c:v>120</c:v>
                </c:pt>
                <c:pt idx="71">
                  <c:v>120</c:v>
                </c:pt>
                <c:pt idx="72">
                  <c:v>60</c:v>
                </c:pt>
                <c:pt idx="73">
                  <c:v>120</c:v>
                </c:pt>
                <c:pt idx="74">
                  <c:v>120</c:v>
                </c:pt>
                <c:pt idx="75">
                  <c:v>60</c:v>
                </c:pt>
                <c:pt idx="76">
                  <c:v>180</c:v>
                </c:pt>
                <c:pt idx="77">
                  <c:v>60</c:v>
                </c:pt>
                <c:pt idx="78">
                  <c:v>60</c:v>
                </c:pt>
                <c:pt idx="79">
                  <c:v>60</c:v>
                </c:pt>
                <c:pt idx="80">
                  <c:v>120</c:v>
                </c:pt>
              </c:numCache>
            </c:numRef>
          </c:val>
        </c:ser>
        <c:ser>
          <c:idx val="1"/>
          <c:order val="1"/>
          <c:tx>
            <c:strRef>
              <c:f>'使用頻率提升 使用時間 (日)'!$C$4:$C$5</c:f>
              <c:strCache>
                <c:ptCount val="1"/>
                <c:pt idx="0">
                  <c:v>雲端服務</c:v>
                </c:pt>
              </c:strCache>
            </c:strRef>
          </c:tx>
          <c:cat>
            <c:strRef>
              <c:f>'使用頻率提升 使用時間 (日)'!$A$6:$A$87</c:f>
              <c:strCache>
                <c:ptCount val="81"/>
                <c:pt idx="0">
                  <c:v>2015/9/1</c:v>
                </c:pt>
                <c:pt idx="1">
                  <c:v>2015/9/2</c:v>
                </c:pt>
                <c:pt idx="2">
                  <c:v>2015/9/3</c:v>
                </c:pt>
                <c:pt idx="3">
                  <c:v>2015/9/4</c:v>
                </c:pt>
                <c:pt idx="4">
                  <c:v>2015/9/5</c:v>
                </c:pt>
                <c:pt idx="5">
                  <c:v>2015/9/6</c:v>
                </c:pt>
                <c:pt idx="6">
                  <c:v>2015/9/7</c:v>
                </c:pt>
                <c:pt idx="7">
                  <c:v>2015/9/8</c:v>
                </c:pt>
                <c:pt idx="8">
                  <c:v>2015/9/9</c:v>
                </c:pt>
                <c:pt idx="9">
                  <c:v>2015/9/10</c:v>
                </c:pt>
                <c:pt idx="10">
                  <c:v>2015/9/11</c:v>
                </c:pt>
                <c:pt idx="11">
                  <c:v>2015/9/12</c:v>
                </c:pt>
                <c:pt idx="12">
                  <c:v>2015/9/13</c:v>
                </c:pt>
                <c:pt idx="13">
                  <c:v>2015/9/14</c:v>
                </c:pt>
                <c:pt idx="14">
                  <c:v>2015/9/16</c:v>
                </c:pt>
                <c:pt idx="15">
                  <c:v>2015/9/17</c:v>
                </c:pt>
                <c:pt idx="16">
                  <c:v>2015/9/18</c:v>
                </c:pt>
                <c:pt idx="17">
                  <c:v>2015/9/19</c:v>
                </c:pt>
                <c:pt idx="18">
                  <c:v>2015/9/20</c:v>
                </c:pt>
                <c:pt idx="19">
                  <c:v>2015/9/21</c:v>
                </c:pt>
                <c:pt idx="20">
                  <c:v>2015/9/24</c:v>
                </c:pt>
                <c:pt idx="21">
                  <c:v>2015/9/25</c:v>
                </c:pt>
                <c:pt idx="22">
                  <c:v>2015/9/26</c:v>
                </c:pt>
                <c:pt idx="23">
                  <c:v>2015/9/27</c:v>
                </c:pt>
                <c:pt idx="24">
                  <c:v>2015/9/28</c:v>
                </c:pt>
                <c:pt idx="25">
                  <c:v>2015/10/1</c:v>
                </c:pt>
                <c:pt idx="26">
                  <c:v>2015/10/2</c:v>
                </c:pt>
                <c:pt idx="27">
                  <c:v>2015/10/3</c:v>
                </c:pt>
                <c:pt idx="28">
                  <c:v>2015/10/4</c:v>
                </c:pt>
                <c:pt idx="29">
                  <c:v>2015/10/5</c:v>
                </c:pt>
                <c:pt idx="30">
                  <c:v>2015/10/6</c:v>
                </c:pt>
                <c:pt idx="31">
                  <c:v>2015/10/7</c:v>
                </c:pt>
                <c:pt idx="32">
                  <c:v>2015/10/8</c:v>
                </c:pt>
                <c:pt idx="33">
                  <c:v>2015/10/9</c:v>
                </c:pt>
                <c:pt idx="34">
                  <c:v>2015/10/10</c:v>
                </c:pt>
                <c:pt idx="35">
                  <c:v>2015/10/11</c:v>
                </c:pt>
                <c:pt idx="36">
                  <c:v>2015/10/12</c:v>
                </c:pt>
                <c:pt idx="37">
                  <c:v>2015/10/13</c:v>
                </c:pt>
                <c:pt idx="38">
                  <c:v>2015/10/14</c:v>
                </c:pt>
                <c:pt idx="39">
                  <c:v>2015/10/15</c:v>
                </c:pt>
                <c:pt idx="40">
                  <c:v>2015/10/16</c:v>
                </c:pt>
                <c:pt idx="41">
                  <c:v>2015/10/17</c:v>
                </c:pt>
                <c:pt idx="42">
                  <c:v>2015/10/18</c:v>
                </c:pt>
                <c:pt idx="43">
                  <c:v>2015/10/19</c:v>
                </c:pt>
                <c:pt idx="44">
                  <c:v>2015/10/20</c:v>
                </c:pt>
                <c:pt idx="45">
                  <c:v>2015/10/21</c:v>
                </c:pt>
                <c:pt idx="46">
                  <c:v>2015/10/22</c:v>
                </c:pt>
                <c:pt idx="47">
                  <c:v>2015/10/23</c:v>
                </c:pt>
                <c:pt idx="48">
                  <c:v>2015/10/24</c:v>
                </c:pt>
                <c:pt idx="49">
                  <c:v>2015/10/25</c:v>
                </c:pt>
                <c:pt idx="50">
                  <c:v>2015/10/26</c:v>
                </c:pt>
                <c:pt idx="51">
                  <c:v>2015/10/27</c:v>
                </c:pt>
                <c:pt idx="52">
                  <c:v>2015/10/28</c:v>
                </c:pt>
                <c:pt idx="53">
                  <c:v>2015/11/1</c:v>
                </c:pt>
                <c:pt idx="54">
                  <c:v>2015/11/2</c:v>
                </c:pt>
                <c:pt idx="55">
                  <c:v>2015/11/3</c:v>
                </c:pt>
                <c:pt idx="56">
                  <c:v>2015/11/4</c:v>
                </c:pt>
                <c:pt idx="57">
                  <c:v>2015/11/5</c:v>
                </c:pt>
                <c:pt idx="58">
                  <c:v>2015/11/7</c:v>
                </c:pt>
                <c:pt idx="59">
                  <c:v>2015/11/8</c:v>
                </c:pt>
                <c:pt idx="60">
                  <c:v>2015/11/9</c:v>
                </c:pt>
                <c:pt idx="61">
                  <c:v>2015/11/10</c:v>
                </c:pt>
                <c:pt idx="62">
                  <c:v>2015/11/11</c:v>
                </c:pt>
                <c:pt idx="63">
                  <c:v>2015/11/12</c:v>
                </c:pt>
                <c:pt idx="64">
                  <c:v>2015/11/13</c:v>
                </c:pt>
                <c:pt idx="65">
                  <c:v>2015/11/14</c:v>
                </c:pt>
                <c:pt idx="66">
                  <c:v>2015/11/15</c:v>
                </c:pt>
                <c:pt idx="67">
                  <c:v>2015/11/16</c:v>
                </c:pt>
                <c:pt idx="68">
                  <c:v>2015/11/17</c:v>
                </c:pt>
                <c:pt idx="69">
                  <c:v>2015/11/18</c:v>
                </c:pt>
                <c:pt idx="70">
                  <c:v>2015/11/19</c:v>
                </c:pt>
                <c:pt idx="71">
                  <c:v>2015/11/20</c:v>
                </c:pt>
                <c:pt idx="72">
                  <c:v>2015/11/21</c:v>
                </c:pt>
                <c:pt idx="73">
                  <c:v>2015/11/22</c:v>
                </c:pt>
                <c:pt idx="74">
                  <c:v>2015/11/23</c:v>
                </c:pt>
                <c:pt idx="75">
                  <c:v>2015/11/24</c:v>
                </c:pt>
                <c:pt idx="76">
                  <c:v>2015/11/25</c:v>
                </c:pt>
                <c:pt idx="77">
                  <c:v>2015/11/26</c:v>
                </c:pt>
                <c:pt idx="78">
                  <c:v>2015/11/28</c:v>
                </c:pt>
                <c:pt idx="79">
                  <c:v>2015/9/22</c:v>
                </c:pt>
                <c:pt idx="80">
                  <c:v>2015/11/6</c:v>
                </c:pt>
              </c:strCache>
            </c:strRef>
          </c:cat>
          <c:val>
            <c:numRef>
              <c:f>'使用頻率提升 使用時間 (日)'!$C$6:$C$87</c:f>
              <c:numCache>
                <c:formatCode>General</c:formatCode>
                <c:ptCount val="81"/>
                <c:pt idx="0">
                  <c:v>106.46666666666667</c:v>
                </c:pt>
                <c:pt idx="1">
                  <c:v>56.466666666666669</c:v>
                </c:pt>
                <c:pt idx="2">
                  <c:v>17.866666666666667</c:v>
                </c:pt>
                <c:pt idx="3">
                  <c:v>57.416666666666664</c:v>
                </c:pt>
                <c:pt idx="4">
                  <c:v>30.333333333333332</c:v>
                </c:pt>
                <c:pt idx="5">
                  <c:v>6.2333333333333334</c:v>
                </c:pt>
                <c:pt idx="6">
                  <c:v>81.116666666666674</c:v>
                </c:pt>
                <c:pt idx="7">
                  <c:v>78.699999999999989</c:v>
                </c:pt>
                <c:pt idx="8">
                  <c:v>92.7</c:v>
                </c:pt>
                <c:pt idx="9">
                  <c:v>20.116666666666667</c:v>
                </c:pt>
                <c:pt idx="10">
                  <c:v>16.016666666666666</c:v>
                </c:pt>
                <c:pt idx="11">
                  <c:v>76.866666666666674</c:v>
                </c:pt>
                <c:pt idx="12">
                  <c:v>101.5</c:v>
                </c:pt>
                <c:pt idx="13">
                  <c:v>87.35</c:v>
                </c:pt>
                <c:pt idx="14">
                  <c:v>35.75</c:v>
                </c:pt>
                <c:pt idx="16">
                  <c:v>38.666666666666664</c:v>
                </c:pt>
                <c:pt idx="17">
                  <c:v>69.416666666666657</c:v>
                </c:pt>
                <c:pt idx="18">
                  <c:v>223.41666666666669</c:v>
                </c:pt>
                <c:pt idx="19">
                  <c:v>170.96666666666667</c:v>
                </c:pt>
                <c:pt idx="20">
                  <c:v>24</c:v>
                </c:pt>
                <c:pt idx="21">
                  <c:v>42.5</c:v>
                </c:pt>
                <c:pt idx="22">
                  <c:v>63.25</c:v>
                </c:pt>
                <c:pt idx="23">
                  <c:v>54.666666666666671</c:v>
                </c:pt>
                <c:pt idx="24">
                  <c:v>6.2333333333333334</c:v>
                </c:pt>
                <c:pt idx="25">
                  <c:v>136.80000000000001</c:v>
                </c:pt>
                <c:pt idx="26">
                  <c:v>254.31666666666666</c:v>
                </c:pt>
                <c:pt idx="27">
                  <c:v>141.69999999999999</c:v>
                </c:pt>
                <c:pt idx="28">
                  <c:v>153.93333333333334</c:v>
                </c:pt>
                <c:pt idx="29">
                  <c:v>96.533333333333331</c:v>
                </c:pt>
                <c:pt idx="30">
                  <c:v>226.21666666666667</c:v>
                </c:pt>
                <c:pt idx="31">
                  <c:v>32.799999999999997</c:v>
                </c:pt>
                <c:pt idx="32">
                  <c:v>125.75</c:v>
                </c:pt>
                <c:pt idx="33">
                  <c:v>77.900000000000006</c:v>
                </c:pt>
                <c:pt idx="34">
                  <c:v>132.81666666666666</c:v>
                </c:pt>
                <c:pt idx="35">
                  <c:v>159.88333333333333</c:v>
                </c:pt>
                <c:pt idx="36">
                  <c:v>32.433333333333337</c:v>
                </c:pt>
                <c:pt idx="37">
                  <c:v>163.65</c:v>
                </c:pt>
                <c:pt idx="38">
                  <c:v>151.55000000000001</c:v>
                </c:pt>
                <c:pt idx="39">
                  <c:v>132.76666666666665</c:v>
                </c:pt>
                <c:pt idx="40">
                  <c:v>163.16666666666669</c:v>
                </c:pt>
                <c:pt idx="41">
                  <c:v>161.53333333333333</c:v>
                </c:pt>
                <c:pt idx="42">
                  <c:v>28.333333333333336</c:v>
                </c:pt>
                <c:pt idx="43">
                  <c:v>152.03333333333333</c:v>
                </c:pt>
                <c:pt idx="44">
                  <c:v>150.55000000000001</c:v>
                </c:pt>
                <c:pt idx="45">
                  <c:v>110.75</c:v>
                </c:pt>
                <c:pt idx="46">
                  <c:v>197.2</c:v>
                </c:pt>
                <c:pt idx="47">
                  <c:v>209.46666666666667</c:v>
                </c:pt>
                <c:pt idx="48">
                  <c:v>67.333333333333329</c:v>
                </c:pt>
                <c:pt idx="49">
                  <c:v>444.01666666666665</c:v>
                </c:pt>
                <c:pt idx="50">
                  <c:v>115.78333333333333</c:v>
                </c:pt>
                <c:pt idx="51">
                  <c:v>112.75</c:v>
                </c:pt>
                <c:pt idx="52">
                  <c:v>142.7166666666667</c:v>
                </c:pt>
                <c:pt idx="53">
                  <c:v>134.96666666666667</c:v>
                </c:pt>
                <c:pt idx="54">
                  <c:v>65.716666666666669</c:v>
                </c:pt>
                <c:pt idx="55">
                  <c:v>61.88333333333334</c:v>
                </c:pt>
                <c:pt idx="56">
                  <c:v>85.566666666666663</c:v>
                </c:pt>
                <c:pt idx="57">
                  <c:v>23</c:v>
                </c:pt>
                <c:pt idx="58">
                  <c:v>178.78333333333333</c:v>
                </c:pt>
                <c:pt idx="59">
                  <c:v>74.849999999999994</c:v>
                </c:pt>
                <c:pt idx="60">
                  <c:v>14.983333333333333</c:v>
                </c:pt>
                <c:pt idx="61">
                  <c:v>206.3</c:v>
                </c:pt>
                <c:pt idx="62">
                  <c:v>97.699999999999989</c:v>
                </c:pt>
                <c:pt idx="63">
                  <c:v>130.51666666666665</c:v>
                </c:pt>
                <c:pt idx="64">
                  <c:v>79.066666666666663</c:v>
                </c:pt>
                <c:pt idx="65">
                  <c:v>201.85</c:v>
                </c:pt>
                <c:pt idx="66">
                  <c:v>196.9</c:v>
                </c:pt>
                <c:pt idx="67">
                  <c:v>86.116666666666674</c:v>
                </c:pt>
                <c:pt idx="68">
                  <c:v>181.70000000000002</c:v>
                </c:pt>
                <c:pt idx="69">
                  <c:v>7</c:v>
                </c:pt>
                <c:pt idx="70">
                  <c:v>73.633333333333326</c:v>
                </c:pt>
                <c:pt idx="71">
                  <c:v>222.79999999999998</c:v>
                </c:pt>
                <c:pt idx="72">
                  <c:v>80.416666666666671</c:v>
                </c:pt>
                <c:pt idx="73">
                  <c:v>133.08333333333334</c:v>
                </c:pt>
                <c:pt idx="74">
                  <c:v>41.4</c:v>
                </c:pt>
                <c:pt idx="75">
                  <c:v>154.91666666666666</c:v>
                </c:pt>
                <c:pt idx="76">
                  <c:v>76.466666666666669</c:v>
                </c:pt>
                <c:pt idx="77">
                  <c:v>127.71666666666667</c:v>
                </c:pt>
                <c:pt idx="78">
                  <c:v>63.966666666666669</c:v>
                </c:pt>
                <c:pt idx="79">
                  <c:v>66.216666666666669</c:v>
                </c:pt>
                <c:pt idx="80">
                  <c:v>85.45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7556352"/>
        <c:axId val="106022592"/>
      </c:areaChart>
      <c:catAx>
        <c:axId val="107556352"/>
        <c:scaling>
          <c:orientation val="minMax"/>
        </c:scaling>
        <c:delete val="0"/>
        <c:axPos val="b"/>
        <c:numFmt formatCode="m&quot;月&quot;d&quot;日&quot;;@" sourceLinked="0"/>
        <c:majorTickMark val="none"/>
        <c:minorTickMark val="none"/>
        <c:tickLblPos val="nextTo"/>
        <c:crossAx val="106022592"/>
        <c:crosses val="autoZero"/>
        <c:auto val="0"/>
        <c:lblAlgn val="ctr"/>
        <c:lblOffset val="100"/>
        <c:noMultiLvlLbl val="0"/>
      </c:catAx>
      <c:valAx>
        <c:axId val="10602259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zh-TW"/>
          </a:p>
        </c:txPr>
        <c:crossAx val="107556352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zh-TW"/>
        </a:p>
      </c:txPr>
    </c:legend>
    <c:plotVisOnly val="1"/>
    <c:dispBlanksAs val="gap"/>
    <c:showDLblsOverMax val="0"/>
  </c:chart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[雲冠軟體科技_大數據智慧電腦教室_報表分析_V1_20151203.xlsx] 各學院總使用時間分析!樞紐分析表3</c:name>
    <c:fmtId val="-1"/>
  </c:pivotSource>
  <c:chart>
    <c:autoTitleDeleted val="0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 各學院總使用時間分析'!$B$1:$B$2</c:f>
              <c:strCache>
                <c:ptCount val="1"/>
                <c:pt idx="0">
                  <c:v>工學院</c:v>
                </c:pt>
              </c:strCache>
            </c:strRef>
          </c:tx>
          <c:invertIfNegative val="0"/>
          <c:cat>
            <c:strRef>
              <c:f>' 各學院總使用時間分析'!$A$3:$A$5</c:f>
              <c:strCache>
                <c:ptCount val="2"/>
                <c:pt idx="0">
                  <c:v>雲端服務</c:v>
                </c:pt>
                <c:pt idx="1">
                  <c:v>實體服務</c:v>
                </c:pt>
              </c:strCache>
            </c:strRef>
          </c:cat>
          <c:val>
            <c:numRef>
              <c:f>' 各學院總使用時間分析'!$B$3:$B$5</c:f>
              <c:numCache>
                <c:formatCode>General</c:formatCode>
                <c:ptCount val="2"/>
                <c:pt idx="0">
                  <c:v>2203</c:v>
                </c:pt>
                <c:pt idx="1">
                  <c:v>2292</c:v>
                </c:pt>
              </c:numCache>
            </c:numRef>
          </c:val>
        </c:ser>
        <c:ser>
          <c:idx val="1"/>
          <c:order val="1"/>
          <c:tx>
            <c:strRef>
              <c:f>' 各學院總使用時間分析'!$C$1:$C$2</c:f>
              <c:strCache>
                <c:ptCount val="1"/>
                <c:pt idx="0">
                  <c:v>金融學院</c:v>
                </c:pt>
              </c:strCache>
            </c:strRef>
          </c:tx>
          <c:invertIfNegative val="0"/>
          <c:cat>
            <c:strRef>
              <c:f>' 各學院總使用時間分析'!$A$3:$A$5</c:f>
              <c:strCache>
                <c:ptCount val="2"/>
                <c:pt idx="0">
                  <c:v>雲端服務</c:v>
                </c:pt>
                <c:pt idx="1">
                  <c:v>實體服務</c:v>
                </c:pt>
              </c:strCache>
            </c:strRef>
          </c:cat>
          <c:val>
            <c:numRef>
              <c:f>' 各學院總使用時間分析'!$C$3:$C$5</c:f>
              <c:numCache>
                <c:formatCode>General</c:formatCode>
                <c:ptCount val="2"/>
                <c:pt idx="0">
                  <c:v>2178.666666666667</c:v>
                </c:pt>
                <c:pt idx="1">
                  <c:v>2001</c:v>
                </c:pt>
              </c:numCache>
            </c:numRef>
          </c:val>
        </c:ser>
        <c:ser>
          <c:idx val="2"/>
          <c:order val="2"/>
          <c:tx>
            <c:strRef>
              <c:f>' 各學院總使用時間分析'!$D$1:$D$2</c:f>
              <c:strCache>
                <c:ptCount val="1"/>
                <c:pt idx="0">
                  <c:v>商學院</c:v>
                </c:pt>
              </c:strCache>
            </c:strRef>
          </c:tx>
          <c:invertIfNegative val="0"/>
          <c:cat>
            <c:strRef>
              <c:f>' 各學院總使用時間分析'!$A$3:$A$5</c:f>
              <c:strCache>
                <c:ptCount val="2"/>
                <c:pt idx="0">
                  <c:v>雲端服務</c:v>
                </c:pt>
                <c:pt idx="1">
                  <c:v>實體服務</c:v>
                </c:pt>
              </c:strCache>
            </c:strRef>
          </c:cat>
          <c:val>
            <c:numRef>
              <c:f>' 各學院總使用時間分析'!$D$3:$D$5</c:f>
              <c:numCache>
                <c:formatCode>General</c:formatCode>
                <c:ptCount val="2"/>
                <c:pt idx="0">
                  <c:v>4204</c:v>
                </c:pt>
                <c:pt idx="1">
                  <c:v>3507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9834752"/>
        <c:axId val="106024320"/>
      </c:barChart>
      <c:catAx>
        <c:axId val="1098347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zh-TW"/>
          </a:p>
        </c:txPr>
        <c:crossAx val="106024320"/>
        <c:crosses val="autoZero"/>
        <c:auto val="1"/>
        <c:lblAlgn val="ctr"/>
        <c:lblOffset val="100"/>
        <c:noMultiLvlLbl val="0"/>
      </c:catAx>
      <c:valAx>
        <c:axId val="1060243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zh-TW"/>
          </a:p>
        </c:txPr>
        <c:crossAx val="10983475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800"/>
          </a:pPr>
          <a:endParaRPr lang="zh-TW"/>
        </a:p>
      </c:txPr>
    </c:legend>
    <c:plotVisOnly val="1"/>
    <c:dispBlanksAs val="gap"/>
    <c:showDLblsOverMax val="0"/>
  </c:chart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[雲冠軟體科技_大數據智慧電腦教室_報表分析_V1_20151203.xlsx]工作表8!樞紐分析表4</c:name>
    <c:fmtId val="-1"/>
  </c:pivotSource>
  <c:chart>
    <c:autoTitleDeleted val="0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工作表8!$B$3:$B$4</c:f>
              <c:strCache>
                <c:ptCount val="1"/>
                <c:pt idx="0">
                  <c:v>工學院</c:v>
                </c:pt>
              </c:strCache>
            </c:strRef>
          </c:tx>
          <c:invertIfNegative val="0"/>
          <c:cat>
            <c:strRef>
              <c:f>工作表8!$A$5:$A$11</c:f>
              <c:strCache>
                <c:ptCount val="6"/>
                <c:pt idx="0">
                  <c:v>18</c:v>
                </c:pt>
                <c:pt idx="1">
                  <c:v>19</c:v>
                </c:pt>
                <c:pt idx="2">
                  <c:v>20</c:v>
                </c:pt>
                <c:pt idx="3">
                  <c:v>21</c:v>
                </c:pt>
                <c:pt idx="4">
                  <c:v>22</c:v>
                </c:pt>
                <c:pt idx="5">
                  <c:v>23</c:v>
                </c:pt>
              </c:strCache>
            </c:strRef>
          </c:cat>
          <c:val>
            <c:numRef>
              <c:f>工作表8!$B$5:$B$11</c:f>
              <c:numCache>
                <c:formatCode>General</c:formatCode>
                <c:ptCount val="6"/>
                <c:pt idx="0">
                  <c:v>309</c:v>
                </c:pt>
                <c:pt idx="1">
                  <c:v>327</c:v>
                </c:pt>
                <c:pt idx="2">
                  <c:v>354</c:v>
                </c:pt>
                <c:pt idx="3">
                  <c:v>511</c:v>
                </c:pt>
                <c:pt idx="4">
                  <c:v>350</c:v>
                </c:pt>
                <c:pt idx="5">
                  <c:v>352</c:v>
                </c:pt>
              </c:numCache>
            </c:numRef>
          </c:val>
        </c:ser>
        <c:ser>
          <c:idx val="1"/>
          <c:order val="1"/>
          <c:tx>
            <c:strRef>
              <c:f>工作表8!$C$3:$C$4</c:f>
              <c:strCache>
                <c:ptCount val="1"/>
                <c:pt idx="0">
                  <c:v>金融學院</c:v>
                </c:pt>
              </c:strCache>
            </c:strRef>
          </c:tx>
          <c:invertIfNegative val="0"/>
          <c:cat>
            <c:strRef>
              <c:f>工作表8!$A$5:$A$11</c:f>
              <c:strCache>
                <c:ptCount val="6"/>
                <c:pt idx="0">
                  <c:v>18</c:v>
                </c:pt>
                <c:pt idx="1">
                  <c:v>19</c:v>
                </c:pt>
                <c:pt idx="2">
                  <c:v>20</c:v>
                </c:pt>
                <c:pt idx="3">
                  <c:v>21</c:v>
                </c:pt>
                <c:pt idx="4">
                  <c:v>22</c:v>
                </c:pt>
                <c:pt idx="5">
                  <c:v>23</c:v>
                </c:pt>
              </c:strCache>
            </c:strRef>
          </c:cat>
          <c:val>
            <c:numRef>
              <c:f>工作表8!$C$5:$C$11</c:f>
              <c:numCache>
                <c:formatCode>General</c:formatCode>
                <c:ptCount val="6"/>
                <c:pt idx="0">
                  <c:v>349.38333333333327</c:v>
                </c:pt>
                <c:pt idx="1">
                  <c:v>397.86666666666656</c:v>
                </c:pt>
                <c:pt idx="2">
                  <c:v>286.46666666666675</c:v>
                </c:pt>
                <c:pt idx="3">
                  <c:v>463.61666666666684</c:v>
                </c:pt>
                <c:pt idx="4">
                  <c:v>312.39999999999992</c:v>
                </c:pt>
                <c:pt idx="5">
                  <c:v>368.93333333333334</c:v>
                </c:pt>
              </c:numCache>
            </c:numRef>
          </c:val>
        </c:ser>
        <c:ser>
          <c:idx val="2"/>
          <c:order val="2"/>
          <c:tx>
            <c:strRef>
              <c:f>工作表8!$D$3:$D$4</c:f>
              <c:strCache>
                <c:ptCount val="1"/>
                <c:pt idx="0">
                  <c:v>商學院</c:v>
                </c:pt>
              </c:strCache>
            </c:strRef>
          </c:tx>
          <c:invertIfNegative val="0"/>
          <c:cat>
            <c:strRef>
              <c:f>工作表8!$A$5:$A$11</c:f>
              <c:strCache>
                <c:ptCount val="6"/>
                <c:pt idx="0">
                  <c:v>18</c:v>
                </c:pt>
                <c:pt idx="1">
                  <c:v>19</c:v>
                </c:pt>
                <c:pt idx="2">
                  <c:v>20</c:v>
                </c:pt>
                <c:pt idx="3">
                  <c:v>21</c:v>
                </c:pt>
                <c:pt idx="4">
                  <c:v>22</c:v>
                </c:pt>
                <c:pt idx="5">
                  <c:v>23</c:v>
                </c:pt>
              </c:strCache>
            </c:strRef>
          </c:cat>
          <c:val>
            <c:numRef>
              <c:f>工作表8!$D$5:$D$11</c:f>
              <c:numCache>
                <c:formatCode>General</c:formatCode>
                <c:ptCount val="6"/>
                <c:pt idx="0">
                  <c:v>556</c:v>
                </c:pt>
                <c:pt idx="1">
                  <c:v>759</c:v>
                </c:pt>
                <c:pt idx="2">
                  <c:v>695</c:v>
                </c:pt>
                <c:pt idx="3">
                  <c:v>824</c:v>
                </c:pt>
                <c:pt idx="4">
                  <c:v>571</c:v>
                </c:pt>
                <c:pt idx="5">
                  <c:v>799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9835776"/>
        <c:axId val="106026048"/>
      </c:barChart>
      <c:catAx>
        <c:axId val="1098357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zh-TW"/>
          </a:p>
        </c:txPr>
        <c:crossAx val="106026048"/>
        <c:crosses val="autoZero"/>
        <c:auto val="1"/>
        <c:lblAlgn val="ctr"/>
        <c:lblOffset val="100"/>
        <c:noMultiLvlLbl val="0"/>
      </c:catAx>
      <c:valAx>
        <c:axId val="1060260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zh-TW"/>
          </a:p>
        </c:txPr>
        <c:crossAx val="10983577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zh-TW"/>
        </a:p>
      </c:txPr>
    </c:legend>
    <c:plotVisOnly val="1"/>
    <c:dispBlanksAs val="gap"/>
    <c:showDLblsOverMax val="0"/>
  </c:chart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[雲冠軟體科技_大數據智慧電腦教室_報表分析_V1_20151203.xlsx]各學院總使用時間分析!樞紐分析表2</c:name>
    <c:fmtId val="-1"/>
  </c:pivotSource>
  <c:chart>
    <c:autoTitleDeleted val="0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spPr>
          <a:ln w="25400">
            <a:noFill/>
          </a:ln>
        </c:spPr>
        <c:marker>
          <c:symbol val="none"/>
        </c:marker>
      </c:pivotFmt>
      <c:pivotFmt>
        <c:idx val="5"/>
        <c:spPr>
          <a:ln w="25400">
            <a:noFill/>
          </a:ln>
        </c:spPr>
        <c:marker>
          <c:symbol val="none"/>
        </c:marker>
      </c:pivotFmt>
      <c:pivotFmt>
        <c:idx val="6"/>
        <c:spPr>
          <a:ln w="25400">
            <a:noFill/>
          </a:ln>
        </c:spPr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spPr>
          <a:ln w="25400">
            <a:noFill/>
          </a:ln>
        </c:spPr>
        <c:marker>
          <c:symbol val="none"/>
        </c:marker>
      </c:pivotFmt>
      <c:pivotFmt>
        <c:idx val="12"/>
        <c:spPr>
          <a:ln w="25400">
            <a:noFill/>
          </a:ln>
        </c:spPr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spPr>
          <a:ln w="25400">
            <a:noFill/>
          </a:ln>
        </c:spPr>
        <c:marker>
          <c:symbol val="none"/>
        </c:marker>
      </c:pivotFmt>
      <c:pivotFmt>
        <c:idx val="18"/>
        <c:spPr>
          <a:ln w="25400">
            <a:noFill/>
          </a:ln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6.0639533247477576E-2"/>
          <c:y val="0.16506333458803082"/>
          <c:w val="0.91290900235630179"/>
          <c:h val="0.67021118714835992"/>
        </c:manualLayout>
      </c:layout>
      <c:areaChart>
        <c:grouping val="stacked"/>
        <c:varyColors val="0"/>
        <c:ser>
          <c:idx val="0"/>
          <c:order val="0"/>
          <c:tx>
            <c:strRef>
              <c:f>各學院總使用時間分析!$B$1:$B$3</c:f>
              <c:strCache>
                <c:ptCount val="1"/>
                <c:pt idx="0">
                  <c:v>工學院 - 雲端服務</c:v>
                </c:pt>
              </c:strCache>
            </c:strRef>
          </c:tx>
          <c:cat>
            <c:strRef>
              <c:f>各學院總使用時間分析!$A$4:$A$85</c:f>
              <c:strCache>
                <c:ptCount val="81"/>
                <c:pt idx="0">
                  <c:v>2015/9/1</c:v>
                </c:pt>
                <c:pt idx="1">
                  <c:v>2015/9/2</c:v>
                </c:pt>
                <c:pt idx="2">
                  <c:v>2015/9/3</c:v>
                </c:pt>
                <c:pt idx="3">
                  <c:v>2015/9/4</c:v>
                </c:pt>
                <c:pt idx="4">
                  <c:v>2015/9/5</c:v>
                </c:pt>
                <c:pt idx="5">
                  <c:v>2015/9/6</c:v>
                </c:pt>
                <c:pt idx="6">
                  <c:v>2015/9/7</c:v>
                </c:pt>
                <c:pt idx="7">
                  <c:v>2015/9/8</c:v>
                </c:pt>
                <c:pt idx="8">
                  <c:v>2015/9/9</c:v>
                </c:pt>
                <c:pt idx="9">
                  <c:v>2015/9/10</c:v>
                </c:pt>
                <c:pt idx="10">
                  <c:v>2015/9/11</c:v>
                </c:pt>
                <c:pt idx="11">
                  <c:v>2015/9/12</c:v>
                </c:pt>
                <c:pt idx="12">
                  <c:v>2015/9/13</c:v>
                </c:pt>
                <c:pt idx="13">
                  <c:v>2015/9/14</c:v>
                </c:pt>
                <c:pt idx="14">
                  <c:v>2015/9/16</c:v>
                </c:pt>
                <c:pt idx="15">
                  <c:v>2015/9/17</c:v>
                </c:pt>
                <c:pt idx="16">
                  <c:v>2015/9/18</c:v>
                </c:pt>
                <c:pt idx="17">
                  <c:v>2015/9/19</c:v>
                </c:pt>
                <c:pt idx="18">
                  <c:v>2015/9/20</c:v>
                </c:pt>
                <c:pt idx="19">
                  <c:v>2015/9/21</c:v>
                </c:pt>
                <c:pt idx="20">
                  <c:v>2015/9/22</c:v>
                </c:pt>
                <c:pt idx="21">
                  <c:v>2015/9/24</c:v>
                </c:pt>
                <c:pt idx="22">
                  <c:v>2015/9/25</c:v>
                </c:pt>
                <c:pt idx="23">
                  <c:v>2015/9/26</c:v>
                </c:pt>
                <c:pt idx="24">
                  <c:v>2015/9/27</c:v>
                </c:pt>
                <c:pt idx="25">
                  <c:v>2015/9/28</c:v>
                </c:pt>
                <c:pt idx="26">
                  <c:v>2015/10/1</c:v>
                </c:pt>
                <c:pt idx="27">
                  <c:v>2015/10/2</c:v>
                </c:pt>
                <c:pt idx="28">
                  <c:v>2015/10/3</c:v>
                </c:pt>
                <c:pt idx="29">
                  <c:v>2015/10/4</c:v>
                </c:pt>
                <c:pt idx="30">
                  <c:v>2015/10/5</c:v>
                </c:pt>
                <c:pt idx="31">
                  <c:v>2015/10/6</c:v>
                </c:pt>
                <c:pt idx="32">
                  <c:v>2015/10/7</c:v>
                </c:pt>
                <c:pt idx="33">
                  <c:v>2015/10/8</c:v>
                </c:pt>
                <c:pt idx="34">
                  <c:v>2015/10/9</c:v>
                </c:pt>
                <c:pt idx="35">
                  <c:v>2015/10/10</c:v>
                </c:pt>
                <c:pt idx="36">
                  <c:v>2015/10/11</c:v>
                </c:pt>
                <c:pt idx="37">
                  <c:v>2015/10/12</c:v>
                </c:pt>
                <c:pt idx="38">
                  <c:v>2015/10/13</c:v>
                </c:pt>
                <c:pt idx="39">
                  <c:v>2015/10/14</c:v>
                </c:pt>
                <c:pt idx="40">
                  <c:v>2015/10/15</c:v>
                </c:pt>
                <c:pt idx="41">
                  <c:v>2015/10/16</c:v>
                </c:pt>
                <c:pt idx="42">
                  <c:v>2015/10/17</c:v>
                </c:pt>
                <c:pt idx="43">
                  <c:v>2015/10/18</c:v>
                </c:pt>
                <c:pt idx="44">
                  <c:v>2015/10/19</c:v>
                </c:pt>
                <c:pt idx="45">
                  <c:v>2015/10/20</c:v>
                </c:pt>
                <c:pt idx="46">
                  <c:v>2015/10/21</c:v>
                </c:pt>
                <c:pt idx="47">
                  <c:v>2015/10/22</c:v>
                </c:pt>
                <c:pt idx="48">
                  <c:v>2015/10/23</c:v>
                </c:pt>
                <c:pt idx="49">
                  <c:v>2015/10/24</c:v>
                </c:pt>
                <c:pt idx="50">
                  <c:v>2015/10/25</c:v>
                </c:pt>
                <c:pt idx="51">
                  <c:v>2015/10/26</c:v>
                </c:pt>
                <c:pt idx="52">
                  <c:v>2015/10/27</c:v>
                </c:pt>
                <c:pt idx="53">
                  <c:v>2015/10/28</c:v>
                </c:pt>
                <c:pt idx="54">
                  <c:v>2015/11/1</c:v>
                </c:pt>
                <c:pt idx="55">
                  <c:v>2015/11/2</c:v>
                </c:pt>
                <c:pt idx="56">
                  <c:v>2015/11/3</c:v>
                </c:pt>
                <c:pt idx="57">
                  <c:v>2015/11/4</c:v>
                </c:pt>
                <c:pt idx="58">
                  <c:v>2015/11/5</c:v>
                </c:pt>
                <c:pt idx="59">
                  <c:v>2015/11/6</c:v>
                </c:pt>
                <c:pt idx="60">
                  <c:v>2015/11/7</c:v>
                </c:pt>
                <c:pt idx="61">
                  <c:v>2015/11/8</c:v>
                </c:pt>
                <c:pt idx="62">
                  <c:v>2015/11/9</c:v>
                </c:pt>
                <c:pt idx="63">
                  <c:v>2015/11/10</c:v>
                </c:pt>
                <c:pt idx="64">
                  <c:v>2015/11/11</c:v>
                </c:pt>
                <c:pt idx="65">
                  <c:v>2015/11/12</c:v>
                </c:pt>
                <c:pt idx="66">
                  <c:v>2015/11/13</c:v>
                </c:pt>
                <c:pt idx="67">
                  <c:v>2015/11/14</c:v>
                </c:pt>
                <c:pt idx="68">
                  <c:v>2015/11/15</c:v>
                </c:pt>
                <c:pt idx="69">
                  <c:v>2015/11/16</c:v>
                </c:pt>
                <c:pt idx="70">
                  <c:v>2015/11/17</c:v>
                </c:pt>
                <c:pt idx="71">
                  <c:v>2015/11/18</c:v>
                </c:pt>
                <c:pt idx="72">
                  <c:v>2015/11/19</c:v>
                </c:pt>
                <c:pt idx="73">
                  <c:v>2015/11/20</c:v>
                </c:pt>
                <c:pt idx="74">
                  <c:v>2015/11/21</c:v>
                </c:pt>
                <c:pt idx="75">
                  <c:v>2015/11/22</c:v>
                </c:pt>
                <c:pt idx="76">
                  <c:v>2015/11/23</c:v>
                </c:pt>
                <c:pt idx="77">
                  <c:v>2015/11/24</c:v>
                </c:pt>
                <c:pt idx="78">
                  <c:v>2015/11/25</c:v>
                </c:pt>
                <c:pt idx="79">
                  <c:v>2015/11/26</c:v>
                </c:pt>
                <c:pt idx="80">
                  <c:v>2015/11/28</c:v>
                </c:pt>
              </c:strCache>
            </c:strRef>
          </c:cat>
          <c:val>
            <c:numRef>
              <c:f>各學院總使用時間分析!$B$4:$B$85</c:f>
              <c:numCache>
                <c:formatCode>General</c:formatCode>
                <c:ptCount val="81"/>
                <c:pt idx="0">
                  <c:v>17</c:v>
                </c:pt>
                <c:pt idx="1">
                  <c:v>3</c:v>
                </c:pt>
                <c:pt idx="2">
                  <c:v>8</c:v>
                </c:pt>
                <c:pt idx="3">
                  <c:v>1</c:v>
                </c:pt>
                <c:pt idx="4">
                  <c:v>21</c:v>
                </c:pt>
                <c:pt idx="5">
                  <c:v>2</c:v>
                </c:pt>
                <c:pt idx="6">
                  <c:v>30</c:v>
                </c:pt>
                <c:pt idx="7">
                  <c:v>17</c:v>
                </c:pt>
                <c:pt idx="8">
                  <c:v>24</c:v>
                </c:pt>
                <c:pt idx="9">
                  <c:v>2</c:v>
                </c:pt>
                <c:pt idx="10">
                  <c:v>3</c:v>
                </c:pt>
                <c:pt idx="11">
                  <c:v>26</c:v>
                </c:pt>
                <c:pt idx="12">
                  <c:v>12</c:v>
                </c:pt>
                <c:pt idx="13">
                  <c:v>31</c:v>
                </c:pt>
                <c:pt idx="14">
                  <c:v>12</c:v>
                </c:pt>
                <c:pt idx="16">
                  <c:v>1</c:v>
                </c:pt>
                <c:pt idx="17">
                  <c:v>48</c:v>
                </c:pt>
                <c:pt idx="18">
                  <c:v>60</c:v>
                </c:pt>
                <c:pt idx="19">
                  <c:v>46</c:v>
                </c:pt>
                <c:pt idx="20">
                  <c:v>10</c:v>
                </c:pt>
                <c:pt idx="21">
                  <c:v>18</c:v>
                </c:pt>
                <c:pt idx="22">
                  <c:v>9</c:v>
                </c:pt>
                <c:pt idx="23">
                  <c:v>8</c:v>
                </c:pt>
                <c:pt idx="24">
                  <c:v>2</c:v>
                </c:pt>
                <c:pt idx="25">
                  <c:v>0</c:v>
                </c:pt>
                <c:pt idx="26">
                  <c:v>11</c:v>
                </c:pt>
                <c:pt idx="27">
                  <c:v>94</c:v>
                </c:pt>
                <c:pt idx="28">
                  <c:v>43</c:v>
                </c:pt>
                <c:pt idx="29">
                  <c:v>28</c:v>
                </c:pt>
                <c:pt idx="30">
                  <c:v>40</c:v>
                </c:pt>
                <c:pt idx="31">
                  <c:v>132</c:v>
                </c:pt>
                <c:pt idx="32">
                  <c:v>3</c:v>
                </c:pt>
                <c:pt idx="33">
                  <c:v>38</c:v>
                </c:pt>
                <c:pt idx="34">
                  <c:v>3</c:v>
                </c:pt>
                <c:pt idx="35">
                  <c:v>31</c:v>
                </c:pt>
                <c:pt idx="36">
                  <c:v>63</c:v>
                </c:pt>
                <c:pt idx="37">
                  <c:v>6</c:v>
                </c:pt>
                <c:pt idx="38">
                  <c:v>27</c:v>
                </c:pt>
                <c:pt idx="39">
                  <c:v>56</c:v>
                </c:pt>
                <c:pt idx="40">
                  <c:v>25</c:v>
                </c:pt>
                <c:pt idx="41">
                  <c:v>40</c:v>
                </c:pt>
                <c:pt idx="42">
                  <c:v>35</c:v>
                </c:pt>
                <c:pt idx="43">
                  <c:v>11</c:v>
                </c:pt>
                <c:pt idx="44">
                  <c:v>35</c:v>
                </c:pt>
                <c:pt idx="45">
                  <c:v>35</c:v>
                </c:pt>
                <c:pt idx="46">
                  <c:v>14</c:v>
                </c:pt>
                <c:pt idx="47">
                  <c:v>62</c:v>
                </c:pt>
                <c:pt idx="48">
                  <c:v>97</c:v>
                </c:pt>
                <c:pt idx="49">
                  <c:v>5</c:v>
                </c:pt>
                <c:pt idx="50">
                  <c:v>48</c:v>
                </c:pt>
                <c:pt idx="51">
                  <c:v>67</c:v>
                </c:pt>
                <c:pt idx="52">
                  <c:v>26</c:v>
                </c:pt>
                <c:pt idx="53">
                  <c:v>21</c:v>
                </c:pt>
                <c:pt idx="54">
                  <c:v>61</c:v>
                </c:pt>
                <c:pt idx="55">
                  <c:v>12</c:v>
                </c:pt>
                <c:pt idx="56">
                  <c:v>5</c:v>
                </c:pt>
                <c:pt idx="57">
                  <c:v>26</c:v>
                </c:pt>
                <c:pt idx="58">
                  <c:v>0</c:v>
                </c:pt>
                <c:pt idx="59">
                  <c:v>29</c:v>
                </c:pt>
                <c:pt idx="60">
                  <c:v>39</c:v>
                </c:pt>
                <c:pt idx="61">
                  <c:v>33</c:v>
                </c:pt>
                <c:pt idx="62">
                  <c:v>5</c:v>
                </c:pt>
                <c:pt idx="63">
                  <c:v>58</c:v>
                </c:pt>
                <c:pt idx="64">
                  <c:v>6</c:v>
                </c:pt>
                <c:pt idx="65">
                  <c:v>49</c:v>
                </c:pt>
                <c:pt idx="66">
                  <c:v>33</c:v>
                </c:pt>
                <c:pt idx="67">
                  <c:v>52</c:v>
                </c:pt>
                <c:pt idx="68">
                  <c:v>44</c:v>
                </c:pt>
                <c:pt idx="69">
                  <c:v>25</c:v>
                </c:pt>
                <c:pt idx="70">
                  <c:v>57</c:v>
                </c:pt>
                <c:pt idx="71">
                  <c:v>1</c:v>
                </c:pt>
                <c:pt idx="72">
                  <c:v>11</c:v>
                </c:pt>
                <c:pt idx="73">
                  <c:v>47</c:v>
                </c:pt>
                <c:pt idx="74">
                  <c:v>6</c:v>
                </c:pt>
                <c:pt idx="75">
                  <c:v>22</c:v>
                </c:pt>
                <c:pt idx="76">
                  <c:v>11</c:v>
                </c:pt>
                <c:pt idx="77">
                  <c:v>23</c:v>
                </c:pt>
                <c:pt idx="78">
                  <c:v>9</c:v>
                </c:pt>
                <c:pt idx="79">
                  <c:v>1</c:v>
                </c:pt>
                <c:pt idx="80">
                  <c:v>31</c:v>
                </c:pt>
              </c:numCache>
            </c:numRef>
          </c:val>
        </c:ser>
        <c:ser>
          <c:idx val="1"/>
          <c:order val="1"/>
          <c:tx>
            <c:strRef>
              <c:f>各學院總使用時間分析!$C$1:$C$3</c:f>
              <c:strCache>
                <c:ptCount val="1"/>
                <c:pt idx="0">
                  <c:v>工學院 - 實體服務</c:v>
                </c:pt>
              </c:strCache>
            </c:strRef>
          </c:tx>
          <c:cat>
            <c:strRef>
              <c:f>各學院總使用時間分析!$A$4:$A$85</c:f>
              <c:strCache>
                <c:ptCount val="81"/>
                <c:pt idx="0">
                  <c:v>2015/9/1</c:v>
                </c:pt>
                <c:pt idx="1">
                  <c:v>2015/9/2</c:v>
                </c:pt>
                <c:pt idx="2">
                  <c:v>2015/9/3</c:v>
                </c:pt>
                <c:pt idx="3">
                  <c:v>2015/9/4</c:v>
                </c:pt>
                <c:pt idx="4">
                  <c:v>2015/9/5</c:v>
                </c:pt>
                <c:pt idx="5">
                  <c:v>2015/9/6</c:v>
                </c:pt>
                <c:pt idx="6">
                  <c:v>2015/9/7</c:v>
                </c:pt>
                <c:pt idx="7">
                  <c:v>2015/9/8</c:v>
                </c:pt>
                <c:pt idx="8">
                  <c:v>2015/9/9</c:v>
                </c:pt>
                <c:pt idx="9">
                  <c:v>2015/9/10</c:v>
                </c:pt>
                <c:pt idx="10">
                  <c:v>2015/9/11</c:v>
                </c:pt>
                <c:pt idx="11">
                  <c:v>2015/9/12</c:v>
                </c:pt>
                <c:pt idx="12">
                  <c:v>2015/9/13</c:v>
                </c:pt>
                <c:pt idx="13">
                  <c:v>2015/9/14</c:v>
                </c:pt>
                <c:pt idx="14">
                  <c:v>2015/9/16</c:v>
                </c:pt>
                <c:pt idx="15">
                  <c:v>2015/9/17</c:v>
                </c:pt>
                <c:pt idx="16">
                  <c:v>2015/9/18</c:v>
                </c:pt>
                <c:pt idx="17">
                  <c:v>2015/9/19</c:v>
                </c:pt>
                <c:pt idx="18">
                  <c:v>2015/9/20</c:v>
                </c:pt>
                <c:pt idx="19">
                  <c:v>2015/9/21</c:v>
                </c:pt>
                <c:pt idx="20">
                  <c:v>2015/9/22</c:v>
                </c:pt>
                <c:pt idx="21">
                  <c:v>2015/9/24</c:v>
                </c:pt>
                <c:pt idx="22">
                  <c:v>2015/9/25</c:v>
                </c:pt>
                <c:pt idx="23">
                  <c:v>2015/9/26</c:v>
                </c:pt>
                <c:pt idx="24">
                  <c:v>2015/9/27</c:v>
                </c:pt>
                <c:pt idx="25">
                  <c:v>2015/9/28</c:v>
                </c:pt>
                <c:pt idx="26">
                  <c:v>2015/10/1</c:v>
                </c:pt>
                <c:pt idx="27">
                  <c:v>2015/10/2</c:v>
                </c:pt>
                <c:pt idx="28">
                  <c:v>2015/10/3</c:v>
                </c:pt>
                <c:pt idx="29">
                  <c:v>2015/10/4</c:v>
                </c:pt>
                <c:pt idx="30">
                  <c:v>2015/10/5</c:v>
                </c:pt>
                <c:pt idx="31">
                  <c:v>2015/10/6</c:v>
                </c:pt>
                <c:pt idx="32">
                  <c:v>2015/10/7</c:v>
                </c:pt>
                <c:pt idx="33">
                  <c:v>2015/10/8</c:v>
                </c:pt>
                <c:pt idx="34">
                  <c:v>2015/10/9</c:v>
                </c:pt>
                <c:pt idx="35">
                  <c:v>2015/10/10</c:v>
                </c:pt>
                <c:pt idx="36">
                  <c:v>2015/10/11</c:v>
                </c:pt>
                <c:pt idx="37">
                  <c:v>2015/10/12</c:v>
                </c:pt>
                <c:pt idx="38">
                  <c:v>2015/10/13</c:v>
                </c:pt>
                <c:pt idx="39">
                  <c:v>2015/10/14</c:v>
                </c:pt>
                <c:pt idx="40">
                  <c:v>2015/10/15</c:v>
                </c:pt>
                <c:pt idx="41">
                  <c:v>2015/10/16</c:v>
                </c:pt>
                <c:pt idx="42">
                  <c:v>2015/10/17</c:v>
                </c:pt>
                <c:pt idx="43">
                  <c:v>2015/10/18</c:v>
                </c:pt>
                <c:pt idx="44">
                  <c:v>2015/10/19</c:v>
                </c:pt>
                <c:pt idx="45">
                  <c:v>2015/10/20</c:v>
                </c:pt>
                <c:pt idx="46">
                  <c:v>2015/10/21</c:v>
                </c:pt>
                <c:pt idx="47">
                  <c:v>2015/10/22</c:v>
                </c:pt>
                <c:pt idx="48">
                  <c:v>2015/10/23</c:v>
                </c:pt>
                <c:pt idx="49">
                  <c:v>2015/10/24</c:v>
                </c:pt>
                <c:pt idx="50">
                  <c:v>2015/10/25</c:v>
                </c:pt>
                <c:pt idx="51">
                  <c:v>2015/10/26</c:v>
                </c:pt>
                <c:pt idx="52">
                  <c:v>2015/10/27</c:v>
                </c:pt>
                <c:pt idx="53">
                  <c:v>2015/10/28</c:v>
                </c:pt>
                <c:pt idx="54">
                  <c:v>2015/11/1</c:v>
                </c:pt>
                <c:pt idx="55">
                  <c:v>2015/11/2</c:v>
                </c:pt>
                <c:pt idx="56">
                  <c:v>2015/11/3</c:v>
                </c:pt>
                <c:pt idx="57">
                  <c:v>2015/11/4</c:v>
                </c:pt>
                <c:pt idx="58">
                  <c:v>2015/11/5</c:v>
                </c:pt>
                <c:pt idx="59">
                  <c:v>2015/11/6</c:v>
                </c:pt>
                <c:pt idx="60">
                  <c:v>2015/11/7</c:v>
                </c:pt>
                <c:pt idx="61">
                  <c:v>2015/11/8</c:v>
                </c:pt>
                <c:pt idx="62">
                  <c:v>2015/11/9</c:v>
                </c:pt>
                <c:pt idx="63">
                  <c:v>2015/11/10</c:v>
                </c:pt>
                <c:pt idx="64">
                  <c:v>2015/11/11</c:v>
                </c:pt>
                <c:pt idx="65">
                  <c:v>2015/11/12</c:v>
                </c:pt>
                <c:pt idx="66">
                  <c:v>2015/11/13</c:v>
                </c:pt>
                <c:pt idx="67">
                  <c:v>2015/11/14</c:v>
                </c:pt>
                <c:pt idx="68">
                  <c:v>2015/11/15</c:v>
                </c:pt>
                <c:pt idx="69">
                  <c:v>2015/11/16</c:v>
                </c:pt>
                <c:pt idx="70">
                  <c:v>2015/11/17</c:v>
                </c:pt>
                <c:pt idx="71">
                  <c:v>2015/11/18</c:v>
                </c:pt>
                <c:pt idx="72">
                  <c:v>2015/11/19</c:v>
                </c:pt>
                <c:pt idx="73">
                  <c:v>2015/11/20</c:v>
                </c:pt>
                <c:pt idx="74">
                  <c:v>2015/11/21</c:v>
                </c:pt>
                <c:pt idx="75">
                  <c:v>2015/11/22</c:v>
                </c:pt>
                <c:pt idx="76">
                  <c:v>2015/11/23</c:v>
                </c:pt>
                <c:pt idx="77">
                  <c:v>2015/11/24</c:v>
                </c:pt>
                <c:pt idx="78">
                  <c:v>2015/11/25</c:v>
                </c:pt>
                <c:pt idx="79">
                  <c:v>2015/11/26</c:v>
                </c:pt>
                <c:pt idx="80">
                  <c:v>2015/11/28</c:v>
                </c:pt>
              </c:strCache>
            </c:strRef>
          </c:cat>
          <c:val>
            <c:numRef>
              <c:f>各學院總使用時間分析!$C$4:$C$85</c:f>
              <c:numCache>
                <c:formatCode>General</c:formatCode>
                <c:ptCount val="81"/>
                <c:pt idx="1">
                  <c:v>24</c:v>
                </c:pt>
                <c:pt idx="3">
                  <c:v>10</c:v>
                </c:pt>
                <c:pt idx="4">
                  <c:v>90</c:v>
                </c:pt>
                <c:pt idx="5">
                  <c:v>5</c:v>
                </c:pt>
                <c:pt idx="8">
                  <c:v>17</c:v>
                </c:pt>
                <c:pt idx="9">
                  <c:v>23</c:v>
                </c:pt>
                <c:pt idx="10">
                  <c:v>26</c:v>
                </c:pt>
                <c:pt idx="11">
                  <c:v>35</c:v>
                </c:pt>
                <c:pt idx="14">
                  <c:v>64</c:v>
                </c:pt>
                <c:pt idx="15">
                  <c:v>0</c:v>
                </c:pt>
                <c:pt idx="17">
                  <c:v>5</c:v>
                </c:pt>
                <c:pt idx="19">
                  <c:v>117</c:v>
                </c:pt>
                <c:pt idx="20">
                  <c:v>10</c:v>
                </c:pt>
                <c:pt idx="22">
                  <c:v>22</c:v>
                </c:pt>
                <c:pt idx="23">
                  <c:v>54</c:v>
                </c:pt>
                <c:pt idx="25">
                  <c:v>51</c:v>
                </c:pt>
                <c:pt idx="26">
                  <c:v>105</c:v>
                </c:pt>
                <c:pt idx="27">
                  <c:v>91</c:v>
                </c:pt>
                <c:pt idx="28">
                  <c:v>63</c:v>
                </c:pt>
                <c:pt idx="29">
                  <c:v>17</c:v>
                </c:pt>
                <c:pt idx="30">
                  <c:v>19</c:v>
                </c:pt>
                <c:pt idx="31">
                  <c:v>15</c:v>
                </c:pt>
                <c:pt idx="32">
                  <c:v>29</c:v>
                </c:pt>
                <c:pt idx="33">
                  <c:v>20</c:v>
                </c:pt>
                <c:pt idx="34">
                  <c:v>30</c:v>
                </c:pt>
                <c:pt idx="36">
                  <c:v>27</c:v>
                </c:pt>
                <c:pt idx="37">
                  <c:v>36</c:v>
                </c:pt>
                <c:pt idx="38">
                  <c:v>48</c:v>
                </c:pt>
                <c:pt idx="40">
                  <c:v>51</c:v>
                </c:pt>
                <c:pt idx="41">
                  <c:v>39</c:v>
                </c:pt>
                <c:pt idx="42">
                  <c:v>9</c:v>
                </c:pt>
                <c:pt idx="44">
                  <c:v>76</c:v>
                </c:pt>
                <c:pt idx="45">
                  <c:v>66</c:v>
                </c:pt>
                <c:pt idx="50">
                  <c:v>77</c:v>
                </c:pt>
                <c:pt idx="51">
                  <c:v>23</c:v>
                </c:pt>
                <c:pt idx="52">
                  <c:v>37</c:v>
                </c:pt>
                <c:pt idx="53">
                  <c:v>4</c:v>
                </c:pt>
                <c:pt idx="54">
                  <c:v>15</c:v>
                </c:pt>
                <c:pt idx="56">
                  <c:v>40</c:v>
                </c:pt>
                <c:pt idx="57">
                  <c:v>3</c:v>
                </c:pt>
                <c:pt idx="58">
                  <c:v>25</c:v>
                </c:pt>
                <c:pt idx="59">
                  <c:v>24</c:v>
                </c:pt>
                <c:pt idx="60">
                  <c:v>26</c:v>
                </c:pt>
                <c:pt idx="62">
                  <c:v>104</c:v>
                </c:pt>
                <c:pt idx="63">
                  <c:v>43</c:v>
                </c:pt>
                <c:pt idx="64">
                  <c:v>42</c:v>
                </c:pt>
                <c:pt idx="65">
                  <c:v>46</c:v>
                </c:pt>
                <c:pt idx="66">
                  <c:v>1</c:v>
                </c:pt>
                <c:pt idx="67">
                  <c:v>62</c:v>
                </c:pt>
                <c:pt idx="68">
                  <c:v>11</c:v>
                </c:pt>
                <c:pt idx="69">
                  <c:v>56</c:v>
                </c:pt>
                <c:pt idx="70">
                  <c:v>65</c:v>
                </c:pt>
                <c:pt idx="71">
                  <c:v>37</c:v>
                </c:pt>
                <c:pt idx="72">
                  <c:v>54</c:v>
                </c:pt>
                <c:pt idx="73">
                  <c:v>5</c:v>
                </c:pt>
                <c:pt idx="74">
                  <c:v>7</c:v>
                </c:pt>
                <c:pt idx="75">
                  <c:v>65</c:v>
                </c:pt>
                <c:pt idx="76">
                  <c:v>32</c:v>
                </c:pt>
                <c:pt idx="77">
                  <c:v>8</c:v>
                </c:pt>
                <c:pt idx="78">
                  <c:v>59</c:v>
                </c:pt>
                <c:pt idx="79">
                  <c:v>14</c:v>
                </c:pt>
                <c:pt idx="80">
                  <c:v>13</c:v>
                </c:pt>
              </c:numCache>
            </c:numRef>
          </c:val>
        </c:ser>
        <c:ser>
          <c:idx val="2"/>
          <c:order val="2"/>
          <c:tx>
            <c:strRef>
              <c:f>各學院總使用時間分析!$E$1:$E$3</c:f>
              <c:strCache>
                <c:ptCount val="1"/>
                <c:pt idx="0">
                  <c:v>金融學院 - 雲端服務</c:v>
                </c:pt>
              </c:strCache>
            </c:strRef>
          </c:tx>
          <c:cat>
            <c:strRef>
              <c:f>各學院總使用時間分析!$A$4:$A$85</c:f>
              <c:strCache>
                <c:ptCount val="81"/>
                <c:pt idx="0">
                  <c:v>2015/9/1</c:v>
                </c:pt>
                <c:pt idx="1">
                  <c:v>2015/9/2</c:v>
                </c:pt>
                <c:pt idx="2">
                  <c:v>2015/9/3</c:v>
                </c:pt>
                <c:pt idx="3">
                  <c:v>2015/9/4</c:v>
                </c:pt>
                <c:pt idx="4">
                  <c:v>2015/9/5</c:v>
                </c:pt>
                <c:pt idx="5">
                  <c:v>2015/9/6</c:v>
                </c:pt>
                <c:pt idx="6">
                  <c:v>2015/9/7</c:v>
                </c:pt>
                <c:pt idx="7">
                  <c:v>2015/9/8</c:v>
                </c:pt>
                <c:pt idx="8">
                  <c:v>2015/9/9</c:v>
                </c:pt>
                <c:pt idx="9">
                  <c:v>2015/9/10</c:v>
                </c:pt>
                <c:pt idx="10">
                  <c:v>2015/9/11</c:v>
                </c:pt>
                <c:pt idx="11">
                  <c:v>2015/9/12</c:v>
                </c:pt>
                <c:pt idx="12">
                  <c:v>2015/9/13</c:v>
                </c:pt>
                <c:pt idx="13">
                  <c:v>2015/9/14</c:v>
                </c:pt>
                <c:pt idx="14">
                  <c:v>2015/9/16</c:v>
                </c:pt>
                <c:pt idx="15">
                  <c:v>2015/9/17</c:v>
                </c:pt>
                <c:pt idx="16">
                  <c:v>2015/9/18</c:v>
                </c:pt>
                <c:pt idx="17">
                  <c:v>2015/9/19</c:v>
                </c:pt>
                <c:pt idx="18">
                  <c:v>2015/9/20</c:v>
                </c:pt>
                <c:pt idx="19">
                  <c:v>2015/9/21</c:v>
                </c:pt>
                <c:pt idx="20">
                  <c:v>2015/9/22</c:v>
                </c:pt>
                <c:pt idx="21">
                  <c:v>2015/9/24</c:v>
                </c:pt>
                <c:pt idx="22">
                  <c:v>2015/9/25</c:v>
                </c:pt>
                <c:pt idx="23">
                  <c:v>2015/9/26</c:v>
                </c:pt>
                <c:pt idx="24">
                  <c:v>2015/9/27</c:v>
                </c:pt>
                <c:pt idx="25">
                  <c:v>2015/9/28</c:v>
                </c:pt>
                <c:pt idx="26">
                  <c:v>2015/10/1</c:v>
                </c:pt>
                <c:pt idx="27">
                  <c:v>2015/10/2</c:v>
                </c:pt>
                <c:pt idx="28">
                  <c:v>2015/10/3</c:v>
                </c:pt>
                <c:pt idx="29">
                  <c:v>2015/10/4</c:v>
                </c:pt>
                <c:pt idx="30">
                  <c:v>2015/10/5</c:v>
                </c:pt>
                <c:pt idx="31">
                  <c:v>2015/10/6</c:v>
                </c:pt>
                <c:pt idx="32">
                  <c:v>2015/10/7</c:v>
                </c:pt>
                <c:pt idx="33">
                  <c:v>2015/10/8</c:v>
                </c:pt>
                <c:pt idx="34">
                  <c:v>2015/10/9</c:v>
                </c:pt>
                <c:pt idx="35">
                  <c:v>2015/10/10</c:v>
                </c:pt>
                <c:pt idx="36">
                  <c:v>2015/10/11</c:v>
                </c:pt>
                <c:pt idx="37">
                  <c:v>2015/10/12</c:v>
                </c:pt>
                <c:pt idx="38">
                  <c:v>2015/10/13</c:v>
                </c:pt>
                <c:pt idx="39">
                  <c:v>2015/10/14</c:v>
                </c:pt>
                <c:pt idx="40">
                  <c:v>2015/10/15</c:v>
                </c:pt>
                <c:pt idx="41">
                  <c:v>2015/10/16</c:v>
                </c:pt>
                <c:pt idx="42">
                  <c:v>2015/10/17</c:v>
                </c:pt>
                <c:pt idx="43">
                  <c:v>2015/10/18</c:v>
                </c:pt>
                <c:pt idx="44">
                  <c:v>2015/10/19</c:v>
                </c:pt>
                <c:pt idx="45">
                  <c:v>2015/10/20</c:v>
                </c:pt>
                <c:pt idx="46">
                  <c:v>2015/10/21</c:v>
                </c:pt>
                <c:pt idx="47">
                  <c:v>2015/10/22</c:v>
                </c:pt>
                <c:pt idx="48">
                  <c:v>2015/10/23</c:v>
                </c:pt>
                <c:pt idx="49">
                  <c:v>2015/10/24</c:v>
                </c:pt>
                <c:pt idx="50">
                  <c:v>2015/10/25</c:v>
                </c:pt>
                <c:pt idx="51">
                  <c:v>2015/10/26</c:v>
                </c:pt>
                <c:pt idx="52">
                  <c:v>2015/10/27</c:v>
                </c:pt>
                <c:pt idx="53">
                  <c:v>2015/10/28</c:v>
                </c:pt>
                <c:pt idx="54">
                  <c:v>2015/11/1</c:v>
                </c:pt>
                <c:pt idx="55">
                  <c:v>2015/11/2</c:v>
                </c:pt>
                <c:pt idx="56">
                  <c:v>2015/11/3</c:v>
                </c:pt>
                <c:pt idx="57">
                  <c:v>2015/11/4</c:v>
                </c:pt>
                <c:pt idx="58">
                  <c:v>2015/11/5</c:v>
                </c:pt>
                <c:pt idx="59">
                  <c:v>2015/11/6</c:v>
                </c:pt>
                <c:pt idx="60">
                  <c:v>2015/11/7</c:v>
                </c:pt>
                <c:pt idx="61">
                  <c:v>2015/11/8</c:v>
                </c:pt>
                <c:pt idx="62">
                  <c:v>2015/11/9</c:v>
                </c:pt>
                <c:pt idx="63">
                  <c:v>2015/11/10</c:v>
                </c:pt>
                <c:pt idx="64">
                  <c:v>2015/11/11</c:v>
                </c:pt>
                <c:pt idx="65">
                  <c:v>2015/11/12</c:v>
                </c:pt>
                <c:pt idx="66">
                  <c:v>2015/11/13</c:v>
                </c:pt>
                <c:pt idx="67">
                  <c:v>2015/11/14</c:v>
                </c:pt>
                <c:pt idx="68">
                  <c:v>2015/11/15</c:v>
                </c:pt>
                <c:pt idx="69">
                  <c:v>2015/11/16</c:v>
                </c:pt>
                <c:pt idx="70">
                  <c:v>2015/11/17</c:v>
                </c:pt>
                <c:pt idx="71">
                  <c:v>2015/11/18</c:v>
                </c:pt>
                <c:pt idx="72">
                  <c:v>2015/11/19</c:v>
                </c:pt>
                <c:pt idx="73">
                  <c:v>2015/11/20</c:v>
                </c:pt>
                <c:pt idx="74">
                  <c:v>2015/11/21</c:v>
                </c:pt>
                <c:pt idx="75">
                  <c:v>2015/11/22</c:v>
                </c:pt>
                <c:pt idx="76">
                  <c:v>2015/11/23</c:v>
                </c:pt>
                <c:pt idx="77">
                  <c:v>2015/11/24</c:v>
                </c:pt>
                <c:pt idx="78">
                  <c:v>2015/11/25</c:v>
                </c:pt>
                <c:pt idx="79">
                  <c:v>2015/11/26</c:v>
                </c:pt>
                <c:pt idx="80">
                  <c:v>2015/11/28</c:v>
                </c:pt>
              </c:strCache>
            </c:strRef>
          </c:cat>
          <c:val>
            <c:numRef>
              <c:f>各學院總使用時間分析!$E$4:$E$85</c:f>
              <c:numCache>
                <c:formatCode>General</c:formatCode>
                <c:ptCount val="81"/>
                <c:pt idx="0">
                  <c:v>14.466666666666669</c:v>
                </c:pt>
                <c:pt idx="1">
                  <c:v>8.4666666666666686</c:v>
                </c:pt>
                <c:pt idx="2">
                  <c:v>4.8666666666666671</c:v>
                </c:pt>
                <c:pt idx="3">
                  <c:v>6.4166666666666643</c:v>
                </c:pt>
                <c:pt idx="4">
                  <c:v>7.3333333333333321</c:v>
                </c:pt>
                <c:pt idx="5">
                  <c:v>0.23333333333333339</c:v>
                </c:pt>
                <c:pt idx="6">
                  <c:v>42.116666666666667</c:v>
                </c:pt>
                <c:pt idx="7">
                  <c:v>13.699999999999994</c:v>
                </c:pt>
                <c:pt idx="8">
                  <c:v>25.7</c:v>
                </c:pt>
                <c:pt idx="9">
                  <c:v>6.1166666666666663</c:v>
                </c:pt>
                <c:pt idx="10">
                  <c:v>1.6666666666665719E-2</c:v>
                </c:pt>
                <c:pt idx="11">
                  <c:v>7.8666666666666671</c:v>
                </c:pt>
                <c:pt idx="12">
                  <c:v>59.5</c:v>
                </c:pt>
                <c:pt idx="13">
                  <c:v>6.3499999999999943</c:v>
                </c:pt>
                <c:pt idx="14">
                  <c:v>6.75</c:v>
                </c:pt>
                <c:pt idx="16">
                  <c:v>1.6666666666666643</c:v>
                </c:pt>
                <c:pt idx="17">
                  <c:v>16.416666666666664</c:v>
                </c:pt>
                <c:pt idx="18">
                  <c:v>107.41666666666669</c:v>
                </c:pt>
                <c:pt idx="19">
                  <c:v>29.966666666666665</c:v>
                </c:pt>
                <c:pt idx="20">
                  <c:v>10.216666666666661</c:v>
                </c:pt>
                <c:pt idx="21">
                  <c:v>0</c:v>
                </c:pt>
                <c:pt idx="22">
                  <c:v>5.5</c:v>
                </c:pt>
                <c:pt idx="23">
                  <c:v>1.25</c:v>
                </c:pt>
                <c:pt idx="24">
                  <c:v>2.6666666666666679</c:v>
                </c:pt>
                <c:pt idx="25">
                  <c:v>0.23333333333333339</c:v>
                </c:pt>
                <c:pt idx="26">
                  <c:v>36.799999999999997</c:v>
                </c:pt>
                <c:pt idx="27">
                  <c:v>43.316666666666663</c:v>
                </c:pt>
                <c:pt idx="28">
                  <c:v>29.700000000000003</c:v>
                </c:pt>
                <c:pt idx="29">
                  <c:v>23.93333333333333</c:v>
                </c:pt>
                <c:pt idx="30">
                  <c:v>6.5333333333333279</c:v>
                </c:pt>
                <c:pt idx="31">
                  <c:v>34.216666666666661</c:v>
                </c:pt>
                <c:pt idx="32">
                  <c:v>11.8</c:v>
                </c:pt>
                <c:pt idx="33">
                  <c:v>23.75</c:v>
                </c:pt>
                <c:pt idx="34">
                  <c:v>47.9</c:v>
                </c:pt>
                <c:pt idx="35">
                  <c:v>43.816666666666663</c:v>
                </c:pt>
                <c:pt idx="36">
                  <c:v>14.883333333333329</c:v>
                </c:pt>
                <c:pt idx="37">
                  <c:v>18.433333333333334</c:v>
                </c:pt>
                <c:pt idx="38">
                  <c:v>64.650000000000006</c:v>
                </c:pt>
                <c:pt idx="39">
                  <c:v>68.550000000000011</c:v>
                </c:pt>
                <c:pt idx="40">
                  <c:v>50.766666666666666</c:v>
                </c:pt>
                <c:pt idx="41">
                  <c:v>24.166666666666668</c:v>
                </c:pt>
                <c:pt idx="42">
                  <c:v>64.533333333333346</c:v>
                </c:pt>
                <c:pt idx="43">
                  <c:v>7.3333333333333339</c:v>
                </c:pt>
                <c:pt idx="44">
                  <c:v>24.033333333333335</c:v>
                </c:pt>
                <c:pt idx="45">
                  <c:v>48.55</c:v>
                </c:pt>
                <c:pt idx="46">
                  <c:v>47.749999999999993</c:v>
                </c:pt>
                <c:pt idx="47">
                  <c:v>66.199999999999989</c:v>
                </c:pt>
                <c:pt idx="48">
                  <c:v>62.466666666666661</c:v>
                </c:pt>
                <c:pt idx="49">
                  <c:v>38.333333333333329</c:v>
                </c:pt>
                <c:pt idx="50">
                  <c:v>76.01666666666668</c:v>
                </c:pt>
                <c:pt idx="51">
                  <c:v>13.783333333333335</c:v>
                </c:pt>
                <c:pt idx="52">
                  <c:v>17.75</c:v>
                </c:pt>
                <c:pt idx="53">
                  <c:v>19.716666666666669</c:v>
                </c:pt>
                <c:pt idx="54">
                  <c:v>29.966666666666661</c:v>
                </c:pt>
                <c:pt idx="55">
                  <c:v>17.716666666666665</c:v>
                </c:pt>
                <c:pt idx="56">
                  <c:v>32.88333333333334</c:v>
                </c:pt>
                <c:pt idx="57">
                  <c:v>7.5666666666666664</c:v>
                </c:pt>
                <c:pt idx="58">
                  <c:v>2</c:v>
                </c:pt>
                <c:pt idx="59">
                  <c:v>26.45</c:v>
                </c:pt>
                <c:pt idx="60">
                  <c:v>69.783333333333346</c:v>
                </c:pt>
                <c:pt idx="61">
                  <c:v>17.850000000000001</c:v>
                </c:pt>
                <c:pt idx="62">
                  <c:v>0.9833333333333325</c:v>
                </c:pt>
                <c:pt idx="63">
                  <c:v>75.3</c:v>
                </c:pt>
                <c:pt idx="64">
                  <c:v>24.699999999999996</c:v>
                </c:pt>
                <c:pt idx="65">
                  <c:v>16.516666666666669</c:v>
                </c:pt>
                <c:pt idx="66">
                  <c:v>29.066666666666666</c:v>
                </c:pt>
                <c:pt idx="67">
                  <c:v>62.85</c:v>
                </c:pt>
                <c:pt idx="68">
                  <c:v>50.9</c:v>
                </c:pt>
                <c:pt idx="69">
                  <c:v>29.116666666666667</c:v>
                </c:pt>
                <c:pt idx="70">
                  <c:v>50.7</c:v>
                </c:pt>
                <c:pt idx="71">
                  <c:v>0</c:v>
                </c:pt>
                <c:pt idx="72">
                  <c:v>8.6333333333333293</c:v>
                </c:pt>
                <c:pt idx="73">
                  <c:v>35.800000000000004</c:v>
                </c:pt>
                <c:pt idx="74">
                  <c:v>10.416666666666668</c:v>
                </c:pt>
                <c:pt idx="75">
                  <c:v>28.083333333333329</c:v>
                </c:pt>
                <c:pt idx="76">
                  <c:v>23.4</c:v>
                </c:pt>
                <c:pt idx="77">
                  <c:v>48.916666666666664</c:v>
                </c:pt>
                <c:pt idx="78">
                  <c:v>21.466666666666665</c:v>
                </c:pt>
                <c:pt idx="79">
                  <c:v>40.716666666666661</c:v>
                </c:pt>
                <c:pt idx="80">
                  <c:v>1.9666666666666668</c:v>
                </c:pt>
              </c:numCache>
            </c:numRef>
          </c:val>
        </c:ser>
        <c:ser>
          <c:idx val="3"/>
          <c:order val="3"/>
          <c:tx>
            <c:strRef>
              <c:f>各學院總使用時間分析!$F$1:$F$3</c:f>
              <c:strCache>
                <c:ptCount val="1"/>
                <c:pt idx="0">
                  <c:v>金融學院 - 實體服務</c:v>
                </c:pt>
              </c:strCache>
            </c:strRef>
          </c:tx>
          <c:cat>
            <c:strRef>
              <c:f>各學院總使用時間分析!$A$4:$A$85</c:f>
              <c:strCache>
                <c:ptCount val="81"/>
                <c:pt idx="0">
                  <c:v>2015/9/1</c:v>
                </c:pt>
                <c:pt idx="1">
                  <c:v>2015/9/2</c:v>
                </c:pt>
                <c:pt idx="2">
                  <c:v>2015/9/3</c:v>
                </c:pt>
                <c:pt idx="3">
                  <c:v>2015/9/4</c:v>
                </c:pt>
                <c:pt idx="4">
                  <c:v>2015/9/5</c:v>
                </c:pt>
                <c:pt idx="5">
                  <c:v>2015/9/6</c:v>
                </c:pt>
                <c:pt idx="6">
                  <c:v>2015/9/7</c:v>
                </c:pt>
                <c:pt idx="7">
                  <c:v>2015/9/8</c:v>
                </c:pt>
                <c:pt idx="8">
                  <c:v>2015/9/9</c:v>
                </c:pt>
                <c:pt idx="9">
                  <c:v>2015/9/10</c:v>
                </c:pt>
                <c:pt idx="10">
                  <c:v>2015/9/11</c:v>
                </c:pt>
                <c:pt idx="11">
                  <c:v>2015/9/12</c:v>
                </c:pt>
                <c:pt idx="12">
                  <c:v>2015/9/13</c:v>
                </c:pt>
                <c:pt idx="13">
                  <c:v>2015/9/14</c:v>
                </c:pt>
                <c:pt idx="14">
                  <c:v>2015/9/16</c:v>
                </c:pt>
                <c:pt idx="15">
                  <c:v>2015/9/17</c:v>
                </c:pt>
                <c:pt idx="16">
                  <c:v>2015/9/18</c:v>
                </c:pt>
                <c:pt idx="17">
                  <c:v>2015/9/19</c:v>
                </c:pt>
                <c:pt idx="18">
                  <c:v>2015/9/20</c:v>
                </c:pt>
                <c:pt idx="19">
                  <c:v>2015/9/21</c:v>
                </c:pt>
                <c:pt idx="20">
                  <c:v>2015/9/22</c:v>
                </c:pt>
                <c:pt idx="21">
                  <c:v>2015/9/24</c:v>
                </c:pt>
                <c:pt idx="22">
                  <c:v>2015/9/25</c:v>
                </c:pt>
                <c:pt idx="23">
                  <c:v>2015/9/26</c:v>
                </c:pt>
                <c:pt idx="24">
                  <c:v>2015/9/27</c:v>
                </c:pt>
                <c:pt idx="25">
                  <c:v>2015/9/28</c:v>
                </c:pt>
                <c:pt idx="26">
                  <c:v>2015/10/1</c:v>
                </c:pt>
                <c:pt idx="27">
                  <c:v>2015/10/2</c:v>
                </c:pt>
                <c:pt idx="28">
                  <c:v>2015/10/3</c:v>
                </c:pt>
                <c:pt idx="29">
                  <c:v>2015/10/4</c:v>
                </c:pt>
                <c:pt idx="30">
                  <c:v>2015/10/5</c:v>
                </c:pt>
                <c:pt idx="31">
                  <c:v>2015/10/6</c:v>
                </c:pt>
                <c:pt idx="32">
                  <c:v>2015/10/7</c:v>
                </c:pt>
                <c:pt idx="33">
                  <c:v>2015/10/8</c:v>
                </c:pt>
                <c:pt idx="34">
                  <c:v>2015/10/9</c:v>
                </c:pt>
                <c:pt idx="35">
                  <c:v>2015/10/10</c:v>
                </c:pt>
                <c:pt idx="36">
                  <c:v>2015/10/11</c:v>
                </c:pt>
                <c:pt idx="37">
                  <c:v>2015/10/12</c:v>
                </c:pt>
                <c:pt idx="38">
                  <c:v>2015/10/13</c:v>
                </c:pt>
                <c:pt idx="39">
                  <c:v>2015/10/14</c:v>
                </c:pt>
                <c:pt idx="40">
                  <c:v>2015/10/15</c:v>
                </c:pt>
                <c:pt idx="41">
                  <c:v>2015/10/16</c:v>
                </c:pt>
                <c:pt idx="42">
                  <c:v>2015/10/17</c:v>
                </c:pt>
                <c:pt idx="43">
                  <c:v>2015/10/18</c:v>
                </c:pt>
                <c:pt idx="44">
                  <c:v>2015/10/19</c:v>
                </c:pt>
                <c:pt idx="45">
                  <c:v>2015/10/20</c:v>
                </c:pt>
                <c:pt idx="46">
                  <c:v>2015/10/21</c:v>
                </c:pt>
                <c:pt idx="47">
                  <c:v>2015/10/22</c:v>
                </c:pt>
                <c:pt idx="48">
                  <c:v>2015/10/23</c:v>
                </c:pt>
                <c:pt idx="49">
                  <c:v>2015/10/24</c:v>
                </c:pt>
                <c:pt idx="50">
                  <c:v>2015/10/25</c:v>
                </c:pt>
                <c:pt idx="51">
                  <c:v>2015/10/26</c:v>
                </c:pt>
                <c:pt idx="52">
                  <c:v>2015/10/27</c:v>
                </c:pt>
                <c:pt idx="53">
                  <c:v>2015/10/28</c:v>
                </c:pt>
                <c:pt idx="54">
                  <c:v>2015/11/1</c:v>
                </c:pt>
                <c:pt idx="55">
                  <c:v>2015/11/2</c:v>
                </c:pt>
                <c:pt idx="56">
                  <c:v>2015/11/3</c:v>
                </c:pt>
                <c:pt idx="57">
                  <c:v>2015/11/4</c:v>
                </c:pt>
                <c:pt idx="58">
                  <c:v>2015/11/5</c:v>
                </c:pt>
                <c:pt idx="59">
                  <c:v>2015/11/6</c:v>
                </c:pt>
                <c:pt idx="60">
                  <c:v>2015/11/7</c:v>
                </c:pt>
                <c:pt idx="61">
                  <c:v>2015/11/8</c:v>
                </c:pt>
                <c:pt idx="62">
                  <c:v>2015/11/9</c:v>
                </c:pt>
                <c:pt idx="63">
                  <c:v>2015/11/10</c:v>
                </c:pt>
                <c:pt idx="64">
                  <c:v>2015/11/11</c:v>
                </c:pt>
                <c:pt idx="65">
                  <c:v>2015/11/12</c:v>
                </c:pt>
                <c:pt idx="66">
                  <c:v>2015/11/13</c:v>
                </c:pt>
                <c:pt idx="67">
                  <c:v>2015/11/14</c:v>
                </c:pt>
                <c:pt idx="68">
                  <c:v>2015/11/15</c:v>
                </c:pt>
                <c:pt idx="69">
                  <c:v>2015/11/16</c:v>
                </c:pt>
                <c:pt idx="70">
                  <c:v>2015/11/17</c:v>
                </c:pt>
                <c:pt idx="71">
                  <c:v>2015/11/18</c:v>
                </c:pt>
                <c:pt idx="72">
                  <c:v>2015/11/19</c:v>
                </c:pt>
                <c:pt idx="73">
                  <c:v>2015/11/20</c:v>
                </c:pt>
                <c:pt idx="74">
                  <c:v>2015/11/21</c:v>
                </c:pt>
                <c:pt idx="75">
                  <c:v>2015/11/22</c:v>
                </c:pt>
                <c:pt idx="76">
                  <c:v>2015/11/23</c:v>
                </c:pt>
                <c:pt idx="77">
                  <c:v>2015/11/24</c:v>
                </c:pt>
                <c:pt idx="78">
                  <c:v>2015/11/25</c:v>
                </c:pt>
                <c:pt idx="79">
                  <c:v>2015/11/26</c:v>
                </c:pt>
                <c:pt idx="80">
                  <c:v>2015/11/28</c:v>
                </c:pt>
              </c:strCache>
            </c:strRef>
          </c:cat>
          <c:val>
            <c:numRef>
              <c:f>各學院總使用時間分析!$F$4:$F$85</c:f>
              <c:numCache>
                <c:formatCode>General</c:formatCode>
                <c:ptCount val="81"/>
                <c:pt idx="1">
                  <c:v>12</c:v>
                </c:pt>
                <c:pt idx="3">
                  <c:v>27</c:v>
                </c:pt>
                <c:pt idx="4">
                  <c:v>71</c:v>
                </c:pt>
                <c:pt idx="5">
                  <c:v>34</c:v>
                </c:pt>
                <c:pt idx="8">
                  <c:v>40</c:v>
                </c:pt>
                <c:pt idx="9">
                  <c:v>37</c:v>
                </c:pt>
                <c:pt idx="10">
                  <c:v>17</c:v>
                </c:pt>
                <c:pt idx="11">
                  <c:v>14</c:v>
                </c:pt>
                <c:pt idx="14">
                  <c:v>1</c:v>
                </c:pt>
                <c:pt idx="15">
                  <c:v>0</c:v>
                </c:pt>
                <c:pt idx="17">
                  <c:v>8</c:v>
                </c:pt>
                <c:pt idx="19">
                  <c:v>65</c:v>
                </c:pt>
                <c:pt idx="20">
                  <c:v>12</c:v>
                </c:pt>
                <c:pt idx="22">
                  <c:v>24</c:v>
                </c:pt>
                <c:pt idx="23">
                  <c:v>37</c:v>
                </c:pt>
                <c:pt idx="25">
                  <c:v>40</c:v>
                </c:pt>
                <c:pt idx="26">
                  <c:v>58</c:v>
                </c:pt>
                <c:pt idx="27">
                  <c:v>54</c:v>
                </c:pt>
                <c:pt idx="28">
                  <c:v>18</c:v>
                </c:pt>
                <c:pt idx="29">
                  <c:v>14</c:v>
                </c:pt>
                <c:pt idx="30">
                  <c:v>10</c:v>
                </c:pt>
                <c:pt idx="31">
                  <c:v>10</c:v>
                </c:pt>
                <c:pt idx="32">
                  <c:v>65</c:v>
                </c:pt>
                <c:pt idx="33">
                  <c:v>73</c:v>
                </c:pt>
                <c:pt idx="34">
                  <c:v>28</c:v>
                </c:pt>
                <c:pt idx="36">
                  <c:v>43</c:v>
                </c:pt>
                <c:pt idx="37">
                  <c:v>75</c:v>
                </c:pt>
                <c:pt idx="38">
                  <c:v>99</c:v>
                </c:pt>
                <c:pt idx="40">
                  <c:v>6</c:v>
                </c:pt>
                <c:pt idx="41">
                  <c:v>49</c:v>
                </c:pt>
                <c:pt idx="42">
                  <c:v>5</c:v>
                </c:pt>
                <c:pt idx="44">
                  <c:v>72</c:v>
                </c:pt>
                <c:pt idx="45">
                  <c:v>52</c:v>
                </c:pt>
                <c:pt idx="50">
                  <c:v>91</c:v>
                </c:pt>
                <c:pt idx="51">
                  <c:v>27</c:v>
                </c:pt>
                <c:pt idx="52">
                  <c:v>50</c:v>
                </c:pt>
                <c:pt idx="53">
                  <c:v>1</c:v>
                </c:pt>
                <c:pt idx="54">
                  <c:v>3</c:v>
                </c:pt>
                <c:pt idx="56">
                  <c:v>2</c:v>
                </c:pt>
                <c:pt idx="57">
                  <c:v>5</c:v>
                </c:pt>
                <c:pt idx="58">
                  <c:v>30</c:v>
                </c:pt>
                <c:pt idx="59">
                  <c:v>41</c:v>
                </c:pt>
                <c:pt idx="60">
                  <c:v>64</c:v>
                </c:pt>
                <c:pt idx="62">
                  <c:v>14</c:v>
                </c:pt>
                <c:pt idx="63">
                  <c:v>7</c:v>
                </c:pt>
                <c:pt idx="64">
                  <c:v>40</c:v>
                </c:pt>
                <c:pt idx="65">
                  <c:v>33</c:v>
                </c:pt>
                <c:pt idx="66">
                  <c:v>39</c:v>
                </c:pt>
                <c:pt idx="67">
                  <c:v>22</c:v>
                </c:pt>
                <c:pt idx="68">
                  <c:v>15</c:v>
                </c:pt>
                <c:pt idx="69">
                  <c:v>7</c:v>
                </c:pt>
                <c:pt idx="70">
                  <c:v>83</c:v>
                </c:pt>
                <c:pt idx="71">
                  <c:v>85</c:v>
                </c:pt>
                <c:pt idx="72">
                  <c:v>13</c:v>
                </c:pt>
                <c:pt idx="73">
                  <c:v>15</c:v>
                </c:pt>
                <c:pt idx="74">
                  <c:v>16</c:v>
                </c:pt>
                <c:pt idx="75">
                  <c:v>34</c:v>
                </c:pt>
                <c:pt idx="76">
                  <c:v>18</c:v>
                </c:pt>
                <c:pt idx="77">
                  <c:v>42</c:v>
                </c:pt>
                <c:pt idx="78">
                  <c:v>25</c:v>
                </c:pt>
                <c:pt idx="79">
                  <c:v>1</c:v>
                </c:pt>
                <c:pt idx="80">
                  <c:v>8</c:v>
                </c:pt>
              </c:numCache>
            </c:numRef>
          </c:val>
        </c:ser>
        <c:ser>
          <c:idx val="4"/>
          <c:order val="4"/>
          <c:tx>
            <c:strRef>
              <c:f>各學院總使用時間分析!$H$1:$H$3</c:f>
              <c:strCache>
                <c:ptCount val="1"/>
                <c:pt idx="0">
                  <c:v>商學院 - 雲端服務</c:v>
                </c:pt>
              </c:strCache>
            </c:strRef>
          </c:tx>
          <c:spPr>
            <a:ln w="25400">
              <a:noFill/>
            </a:ln>
          </c:spPr>
          <c:cat>
            <c:strRef>
              <c:f>各學院總使用時間分析!$A$4:$A$85</c:f>
              <c:strCache>
                <c:ptCount val="81"/>
                <c:pt idx="0">
                  <c:v>2015/9/1</c:v>
                </c:pt>
                <c:pt idx="1">
                  <c:v>2015/9/2</c:v>
                </c:pt>
                <c:pt idx="2">
                  <c:v>2015/9/3</c:v>
                </c:pt>
                <c:pt idx="3">
                  <c:v>2015/9/4</c:v>
                </c:pt>
                <c:pt idx="4">
                  <c:v>2015/9/5</c:v>
                </c:pt>
                <c:pt idx="5">
                  <c:v>2015/9/6</c:v>
                </c:pt>
                <c:pt idx="6">
                  <c:v>2015/9/7</c:v>
                </c:pt>
                <c:pt idx="7">
                  <c:v>2015/9/8</c:v>
                </c:pt>
                <c:pt idx="8">
                  <c:v>2015/9/9</c:v>
                </c:pt>
                <c:pt idx="9">
                  <c:v>2015/9/10</c:v>
                </c:pt>
                <c:pt idx="10">
                  <c:v>2015/9/11</c:v>
                </c:pt>
                <c:pt idx="11">
                  <c:v>2015/9/12</c:v>
                </c:pt>
                <c:pt idx="12">
                  <c:v>2015/9/13</c:v>
                </c:pt>
                <c:pt idx="13">
                  <c:v>2015/9/14</c:v>
                </c:pt>
                <c:pt idx="14">
                  <c:v>2015/9/16</c:v>
                </c:pt>
                <c:pt idx="15">
                  <c:v>2015/9/17</c:v>
                </c:pt>
                <c:pt idx="16">
                  <c:v>2015/9/18</c:v>
                </c:pt>
                <c:pt idx="17">
                  <c:v>2015/9/19</c:v>
                </c:pt>
                <c:pt idx="18">
                  <c:v>2015/9/20</c:v>
                </c:pt>
                <c:pt idx="19">
                  <c:v>2015/9/21</c:v>
                </c:pt>
                <c:pt idx="20">
                  <c:v>2015/9/22</c:v>
                </c:pt>
                <c:pt idx="21">
                  <c:v>2015/9/24</c:v>
                </c:pt>
                <c:pt idx="22">
                  <c:v>2015/9/25</c:v>
                </c:pt>
                <c:pt idx="23">
                  <c:v>2015/9/26</c:v>
                </c:pt>
                <c:pt idx="24">
                  <c:v>2015/9/27</c:v>
                </c:pt>
                <c:pt idx="25">
                  <c:v>2015/9/28</c:v>
                </c:pt>
                <c:pt idx="26">
                  <c:v>2015/10/1</c:v>
                </c:pt>
                <c:pt idx="27">
                  <c:v>2015/10/2</c:v>
                </c:pt>
                <c:pt idx="28">
                  <c:v>2015/10/3</c:v>
                </c:pt>
                <c:pt idx="29">
                  <c:v>2015/10/4</c:v>
                </c:pt>
                <c:pt idx="30">
                  <c:v>2015/10/5</c:v>
                </c:pt>
                <c:pt idx="31">
                  <c:v>2015/10/6</c:v>
                </c:pt>
                <c:pt idx="32">
                  <c:v>2015/10/7</c:v>
                </c:pt>
                <c:pt idx="33">
                  <c:v>2015/10/8</c:v>
                </c:pt>
                <c:pt idx="34">
                  <c:v>2015/10/9</c:v>
                </c:pt>
                <c:pt idx="35">
                  <c:v>2015/10/10</c:v>
                </c:pt>
                <c:pt idx="36">
                  <c:v>2015/10/11</c:v>
                </c:pt>
                <c:pt idx="37">
                  <c:v>2015/10/12</c:v>
                </c:pt>
                <c:pt idx="38">
                  <c:v>2015/10/13</c:v>
                </c:pt>
                <c:pt idx="39">
                  <c:v>2015/10/14</c:v>
                </c:pt>
                <c:pt idx="40">
                  <c:v>2015/10/15</c:v>
                </c:pt>
                <c:pt idx="41">
                  <c:v>2015/10/16</c:v>
                </c:pt>
                <c:pt idx="42">
                  <c:v>2015/10/17</c:v>
                </c:pt>
                <c:pt idx="43">
                  <c:v>2015/10/18</c:v>
                </c:pt>
                <c:pt idx="44">
                  <c:v>2015/10/19</c:v>
                </c:pt>
                <c:pt idx="45">
                  <c:v>2015/10/20</c:v>
                </c:pt>
                <c:pt idx="46">
                  <c:v>2015/10/21</c:v>
                </c:pt>
                <c:pt idx="47">
                  <c:v>2015/10/22</c:v>
                </c:pt>
                <c:pt idx="48">
                  <c:v>2015/10/23</c:v>
                </c:pt>
                <c:pt idx="49">
                  <c:v>2015/10/24</c:v>
                </c:pt>
                <c:pt idx="50">
                  <c:v>2015/10/25</c:v>
                </c:pt>
                <c:pt idx="51">
                  <c:v>2015/10/26</c:v>
                </c:pt>
                <c:pt idx="52">
                  <c:v>2015/10/27</c:v>
                </c:pt>
                <c:pt idx="53">
                  <c:v>2015/10/28</c:v>
                </c:pt>
                <c:pt idx="54">
                  <c:v>2015/11/1</c:v>
                </c:pt>
                <c:pt idx="55">
                  <c:v>2015/11/2</c:v>
                </c:pt>
                <c:pt idx="56">
                  <c:v>2015/11/3</c:v>
                </c:pt>
                <c:pt idx="57">
                  <c:v>2015/11/4</c:v>
                </c:pt>
                <c:pt idx="58">
                  <c:v>2015/11/5</c:v>
                </c:pt>
                <c:pt idx="59">
                  <c:v>2015/11/6</c:v>
                </c:pt>
                <c:pt idx="60">
                  <c:v>2015/11/7</c:v>
                </c:pt>
                <c:pt idx="61">
                  <c:v>2015/11/8</c:v>
                </c:pt>
                <c:pt idx="62">
                  <c:v>2015/11/9</c:v>
                </c:pt>
                <c:pt idx="63">
                  <c:v>2015/11/10</c:v>
                </c:pt>
                <c:pt idx="64">
                  <c:v>2015/11/11</c:v>
                </c:pt>
                <c:pt idx="65">
                  <c:v>2015/11/12</c:v>
                </c:pt>
                <c:pt idx="66">
                  <c:v>2015/11/13</c:v>
                </c:pt>
                <c:pt idx="67">
                  <c:v>2015/11/14</c:v>
                </c:pt>
                <c:pt idx="68">
                  <c:v>2015/11/15</c:v>
                </c:pt>
                <c:pt idx="69">
                  <c:v>2015/11/16</c:v>
                </c:pt>
                <c:pt idx="70">
                  <c:v>2015/11/17</c:v>
                </c:pt>
                <c:pt idx="71">
                  <c:v>2015/11/18</c:v>
                </c:pt>
                <c:pt idx="72">
                  <c:v>2015/11/19</c:v>
                </c:pt>
                <c:pt idx="73">
                  <c:v>2015/11/20</c:v>
                </c:pt>
                <c:pt idx="74">
                  <c:v>2015/11/21</c:v>
                </c:pt>
                <c:pt idx="75">
                  <c:v>2015/11/22</c:v>
                </c:pt>
                <c:pt idx="76">
                  <c:v>2015/11/23</c:v>
                </c:pt>
                <c:pt idx="77">
                  <c:v>2015/11/24</c:v>
                </c:pt>
                <c:pt idx="78">
                  <c:v>2015/11/25</c:v>
                </c:pt>
                <c:pt idx="79">
                  <c:v>2015/11/26</c:v>
                </c:pt>
                <c:pt idx="80">
                  <c:v>2015/11/28</c:v>
                </c:pt>
              </c:strCache>
            </c:strRef>
          </c:cat>
          <c:val>
            <c:numRef>
              <c:f>各學院總使用時間分析!$H$4:$H$85</c:f>
              <c:numCache>
                <c:formatCode>General</c:formatCode>
                <c:ptCount val="81"/>
                <c:pt idx="0">
                  <c:v>75</c:v>
                </c:pt>
                <c:pt idx="1">
                  <c:v>45</c:v>
                </c:pt>
                <c:pt idx="2">
                  <c:v>5</c:v>
                </c:pt>
                <c:pt idx="3">
                  <c:v>50</c:v>
                </c:pt>
                <c:pt idx="4">
                  <c:v>2</c:v>
                </c:pt>
                <c:pt idx="5">
                  <c:v>4</c:v>
                </c:pt>
                <c:pt idx="6">
                  <c:v>9</c:v>
                </c:pt>
                <c:pt idx="7">
                  <c:v>48</c:v>
                </c:pt>
                <c:pt idx="8">
                  <c:v>43</c:v>
                </c:pt>
                <c:pt idx="9">
                  <c:v>12</c:v>
                </c:pt>
                <c:pt idx="10">
                  <c:v>13</c:v>
                </c:pt>
                <c:pt idx="11">
                  <c:v>43</c:v>
                </c:pt>
                <c:pt idx="12">
                  <c:v>30</c:v>
                </c:pt>
                <c:pt idx="13">
                  <c:v>50</c:v>
                </c:pt>
                <c:pt idx="14">
                  <c:v>17</c:v>
                </c:pt>
                <c:pt idx="16">
                  <c:v>36</c:v>
                </c:pt>
                <c:pt idx="17">
                  <c:v>5</c:v>
                </c:pt>
                <c:pt idx="18">
                  <c:v>56</c:v>
                </c:pt>
                <c:pt idx="19">
                  <c:v>95</c:v>
                </c:pt>
                <c:pt idx="20">
                  <c:v>46</c:v>
                </c:pt>
                <c:pt idx="21">
                  <c:v>6</c:v>
                </c:pt>
                <c:pt idx="22">
                  <c:v>28</c:v>
                </c:pt>
                <c:pt idx="23">
                  <c:v>54</c:v>
                </c:pt>
                <c:pt idx="24">
                  <c:v>50</c:v>
                </c:pt>
                <c:pt idx="25">
                  <c:v>6</c:v>
                </c:pt>
                <c:pt idx="26">
                  <c:v>89</c:v>
                </c:pt>
                <c:pt idx="27">
                  <c:v>117</c:v>
                </c:pt>
                <c:pt idx="28">
                  <c:v>69</c:v>
                </c:pt>
                <c:pt idx="29">
                  <c:v>102</c:v>
                </c:pt>
                <c:pt idx="30">
                  <c:v>50</c:v>
                </c:pt>
                <c:pt idx="31">
                  <c:v>60</c:v>
                </c:pt>
                <c:pt idx="32">
                  <c:v>18</c:v>
                </c:pt>
                <c:pt idx="33">
                  <c:v>64</c:v>
                </c:pt>
                <c:pt idx="34">
                  <c:v>27</c:v>
                </c:pt>
                <c:pt idx="35">
                  <c:v>58</c:v>
                </c:pt>
                <c:pt idx="36">
                  <c:v>82</c:v>
                </c:pt>
                <c:pt idx="37">
                  <c:v>8</c:v>
                </c:pt>
                <c:pt idx="38">
                  <c:v>72</c:v>
                </c:pt>
                <c:pt idx="39">
                  <c:v>27</c:v>
                </c:pt>
                <c:pt idx="40">
                  <c:v>57</c:v>
                </c:pt>
                <c:pt idx="41">
                  <c:v>99</c:v>
                </c:pt>
                <c:pt idx="42">
                  <c:v>62</c:v>
                </c:pt>
                <c:pt idx="43">
                  <c:v>10</c:v>
                </c:pt>
                <c:pt idx="44">
                  <c:v>93</c:v>
                </c:pt>
                <c:pt idx="45">
                  <c:v>67</c:v>
                </c:pt>
                <c:pt idx="46">
                  <c:v>49</c:v>
                </c:pt>
                <c:pt idx="47">
                  <c:v>69</c:v>
                </c:pt>
                <c:pt idx="48">
                  <c:v>50</c:v>
                </c:pt>
                <c:pt idx="49">
                  <c:v>24</c:v>
                </c:pt>
                <c:pt idx="50">
                  <c:v>320</c:v>
                </c:pt>
                <c:pt idx="51">
                  <c:v>35</c:v>
                </c:pt>
                <c:pt idx="52">
                  <c:v>69</c:v>
                </c:pt>
                <c:pt idx="53">
                  <c:v>102</c:v>
                </c:pt>
                <c:pt idx="54">
                  <c:v>44</c:v>
                </c:pt>
                <c:pt idx="55">
                  <c:v>36</c:v>
                </c:pt>
                <c:pt idx="56">
                  <c:v>24</c:v>
                </c:pt>
                <c:pt idx="57">
                  <c:v>52</c:v>
                </c:pt>
                <c:pt idx="58">
                  <c:v>21</c:v>
                </c:pt>
                <c:pt idx="59">
                  <c:v>30</c:v>
                </c:pt>
                <c:pt idx="60">
                  <c:v>70</c:v>
                </c:pt>
                <c:pt idx="61">
                  <c:v>24</c:v>
                </c:pt>
                <c:pt idx="62">
                  <c:v>9</c:v>
                </c:pt>
                <c:pt idx="63">
                  <c:v>73</c:v>
                </c:pt>
                <c:pt idx="64">
                  <c:v>67</c:v>
                </c:pt>
                <c:pt idx="65">
                  <c:v>65</c:v>
                </c:pt>
                <c:pt idx="66">
                  <c:v>17</c:v>
                </c:pt>
                <c:pt idx="67">
                  <c:v>87</c:v>
                </c:pt>
                <c:pt idx="68">
                  <c:v>102</c:v>
                </c:pt>
                <c:pt idx="69">
                  <c:v>32</c:v>
                </c:pt>
                <c:pt idx="70">
                  <c:v>74</c:v>
                </c:pt>
                <c:pt idx="71">
                  <c:v>6</c:v>
                </c:pt>
                <c:pt idx="72">
                  <c:v>54</c:v>
                </c:pt>
                <c:pt idx="73">
                  <c:v>140</c:v>
                </c:pt>
                <c:pt idx="74">
                  <c:v>64</c:v>
                </c:pt>
                <c:pt idx="75">
                  <c:v>83</c:v>
                </c:pt>
                <c:pt idx="76">
                  <c:v>7</c:v>
                </c:pt>
                <c:pt idx="77">
                  <c:v>83</c:v>
                </c:pt>
                <c:pt idx="78">
                  <c:v>46</c:v>
                </c:pt>
                <c:pt idx="79">
                  <c:v>86</c:v>
                </c:pt>
                <c:pt idx="80">
                  <c:v>31</c:v>
                </c:pt>
              </c:numCache>
            </c:numRef>
          </c:val>
        </c:ser>
        <c:ser>
          <c:idx val="5"/>
          <c:order val="5"/>
          <c:tx>
            <c:strRef>
              <c:f>各學院總使用時間分析!$I$1:$I$3</c:f>
              <c:strCache>
                <c:ptCount val="1"/>
                <c:pt idx="0">
                  <c:v>商學院 - 實體服務</c:v>
                </c:pt>
              </c:strCache>
            </c:strRef>
          </c:tx>
          <c:spPr>
            <a:ln w="25400">
              <a:noFill/>
            </a:ln>
          </c:spPr>
          <c:cat>
            <c:strRef>
              <c:f>各學院總使用時間分析!$A$4:$A$85</c:f>
              <c:strCache>
                <c:ptCount val="81"/>
                <c:pt idx="0">
                  <c:v>2015/9/1</c:v>
                </c:pt>
                <c:pt idx="1">
                  <c:v>2015/9/2</c:v>
                </c:pt>
                <c:pt idx="2">
                  <c:v>2015/9/3</c:v>
                </c:pt>
                <c:pt idx="3">
                  <c:v>2015/9/4</c:v>
                </c:pt>
                <c:pt idx="4">
                  <c:v>2015/9/5</c:v>
                </c:pt>
                <c:pt idx="5">
                  <c:v>2015/9/6</c:v>
                </c:pt>
                <c:pt idx="6">
                  <c:v>2015/9/7</c:v>
                </c:pt>
                <c:pt idx="7">
                  <c:v>2015/9/8</c:v>
                </c:pt>
                <c:pt idx="8">
                  <c:v>2015/9/9</c:v>
                </c:pt>
                <c:pt idx="9">
                  <c:v>2015/9/10</c:v>
                </c:pt>
                <c:pt idx="10">
                  <c:v>2015/9/11</c:v>
                </c:pt>
                <c:pt idx="11">
                  <c:v>2015/9/12</c:v>
                </c:pt>
                <c:pt idx="12">
                  <c:v>2015/9/13</c:v>
                </c:pt>
                <c:pt idx="13">
                  <c:v>2015/9/14</c:v>
                </c:pt>
                <c:pt idx="14">
                  <c:v>2015/9/16</c:v>
                </c:pt>
                <c:pt idx="15">
                  <c:v>2015/9/17</c:v>
                </c:pt>
                <c:pt idx="16">
                  <c:v>2015/9/18</c:v>
                </c:pt>
                <c:pt idx="17">
                  <c:v>2015/9/19</c:v>
                </c:pt>
                <c:pt idx="18">
                  <c:v>2015/9/20</c:v>
                </c:pt>
                <c:pt idx="19">
                  <c:v>2015/9/21</c:v>
                </c:pt>
                <c:pt idx="20">
                  <c:v>2015/9/22</c:v>
                </c:pt>
                <c:pt idx="21">
                  <c:v>2015/9/24</c:v>
                </c:pt>
                <c:pt idx="22">
                  <c:v>2015/9/25</c:v>
                </c:pt>
                <c:pt idx="23">
                  <c:v>2015/9/26</c:v>
                </c:pt>
                <c:pt idx="24">
                  <c:v>2015/9/27</c:v>
                </c:pt>
                <c:pt idx="25">
                  <c:v>2015/9/28</c:v>
                </c:pt>
                <c:pt idx="26">
                  <c:v>2015/10/1</c:v>
                </c:pt>
                <c:pt idx="27">
                  <c:v>2015/10/2</c:v>
                </c:pt>
                <c:pt idx="28">
                  <c:v>2015/10/3</c:v>
                </c:pt>
                <c:pt idx="29">
                  <c:v>2015/10/4</c:v>
                </c:pt>
                <c:pt idx="30">
                  <c:v>2015/10/5</c:v>
                </c:pt>
                <c:pt idx="31">
                  <c:v>2015/10/6</c:v>
                </c:pt>
                <c:pt idx="32">
                  <c:v>2015/10/7</c:v>
                </c:pt>
                <c:pt idx="33">
                  <c:v>2015/10/8</c:v>
                </c:pt>
                <c:pt idx="34">
                  <c:v>2015/10/9</c:v>
                </c:pt>
                <c:pt idx="35">
                  <c:v>2015/10/10</c:v>
                </c:pt>
                <c:pt idx="36">
                  <c:v>2015/10/11</c:v>
                </c:pt>
                <c:pt idx="37">
                  <c:v>2015/10/12</c:v>
                </c:pt>
                <c:pt idx="38">
                  <c:v>2015/10/13</c:v>
                </c:pt>
                <c:pt idx="39">
                  <c:v>2015/10/14</c:v>
                </c:pt>
                <c:pt idx="40">
                  <c:v>2015/10/15</c:v>
                </c:pt>
                <c:pt idx="41">
                  <c:v>2015/10/16</c:v>
                </c:pt>
                <c:pt idx="42">
                  <c:v>2015/10/17</c:v>
                </c:pt>
                <c:pt idx="43">
                  <c:v>2015/10/18</c:v>
                </c:pt>
                <c:pt idx="44">
                  <c:v>2015/10/19</c:v>
                </c:pt>
                <c:pt idx="45">
                  <c:v>2015/10/20</c:v>
                </c:pt>
                <c:pt idx="46">
                  <c:v>2015/10/21</c:v>
                </c:pt>
                <c:pt idx="47">
                  <c:v>2015/10/22</c:v>
                </c:pt>
                <c:pt idx="48">
                  <c:v>2015/10/23</c:v>
                </c:pt>
                <c:pt idx="49">
                  <c:v>2015/10/24</c:v>
                </c:pt>
                <c:pt idx="50">
                  <c:v>2015/10/25</c:v>
                </c:pt>
                <c:pt idx="51">
                  <c:v>2015/10/26</c:v>
                </c:pt>
                <c:pt idx="52">
                  <c:v>2015/10/27</c:v>
                </c:pt>
                <c:pt idx="53">
                  <c:v>2015/10/28</c:v>
                </c:pt>
                <c:pt idx="54">
                  <c:v>2015/11/1</c:v>
                </c:pt>
                <c:pt idx="55">
                  <c:v>2015/11/2</c:v>
                </c:pt>
                <c:pt idx="56">
                  <c:v>2015/11/3</c:v>
                </c:pt>
                <c:pt idx="57">
                  <c:v>2015/11/4</c:v>
                </c:pt>
                <c:pt idx="58">
                  <c:v>2015/11/5</c:v>
                </c:pt>
                <c:pt idx="59">
                  <c:v>2015/11/6</c:v>
                </c:pt>
                <c:pt idx="60">
                  <c:v>2015/11/7</c:v>
                </c:pt>
                <c:pt idx="61">
                  <c:v>2015/11/8</c:v>
                </c:pt>
                <c:pt idx="62">
                  <c:v>2015/11/9</c:v>
                </c:pt>
                <c:pt idx="63">
                  <c:v>2015/11/10</c:v>
                </c:pt>
                <c:pt idx="64">
                  <c:v>2015/11/11</c:v>
                </c:pt>
                <c:pt idx="65">
                  <c:v>2015/11/12</c:v>
                </c:pt>
                <c:pt idx="66">
                  <c:v>2015/11/13</c:v>
                </c:pt>
                <c:pt idx="67">
                  <c:v>2015/11/14</c:v>
                </c:pt>
                <c:pt idx="68">
                  <c:v>2015/11/15</c:v>
                </c:pt>
                <c:pt idx="69">
                  <c:v>2015/11/16</c:v>
                </c:pt>
                <c:pt idx="70">
                  <c:v>2015/11/17</c:v>
                </c:pt>
                <c:pt idx="71">
                  <c:v>2015/11/18</c:v>
                </c:pt>
                <c:pt idx="72">
                  <c:v>2015/11/19</c:v>
                </c:pt>
                <c:pt idx="73">
                  <c:v>2015/11/20</c:v>
                </c:pt>
                <c:pt idx="74">
                  <c:v>2015/11/21</c:v>
                </c:pt>
                <c:pt idx="75">
                  <c:v>2015/11/22</c:v>
                </c:pt>
                <c:pt idx="76">
                  <c:v>2015/11/23</c:v>
                </c:pt>
                <c:pt idx="77">
                  <c:v>2015/11/24</c:v>
                </c:pt>
                <c:pt idx="78">
                  <c:v>2015/11/25</c:v>
                </c:pt>
                <c:pt idx="79">
                  <c:v>2015/11/26</c:v>
                </c:pt>
                <c:pt idx="80">
                  <c:v>2015/11/28</c:v>
                </c:pt>
              </c:strCache>
            </c:strRef>
          </c:cat>
          <c:val>
            <c:numRef>
              <c:f>各學院總使用時間分析!$I$4:$I$85</c:f>
              <c:numCache>
                <c:formatCode>General</c:formatCode>
                <c:ptCount val="81"/>
                <c:pt idx="1">
                  <c:v>84</c:v>
                </c:pt>
                <c:pt idx="3">
                  <c:v>23</c:v>
                </c:pt>
                <c:pt idx="4">
                  <c:v>79</c:v>
                </c:pt>
                <c:pt idx="5">
                  <c:v>81</c:v>
                </c:pt>
                <c:pt idx="8">
                  <c:v>63</c:v>
                </c:pt>
                <c:pt idx="9">
                  <c:v>120</c:v>
                </c:pt>
                <c:pt idx="10">
                  <c:v>17</c:v>
                </c:pt>
                <c:pt idx="11">
                  <c:v>11</c:v>
                </c:pt>
                <c:pt idx="14">
                  <c:v>55</c:v>
                </c:pt>
                <c:pt idx="15">
                  <c:v>60</c:v>
                </c:pt>
                <c:pt idx="17">
                  <c:v>47</c:v>
                </c:pt>
                <c:pt idx="19">
                  <c:v>58</c:v>
                </c:pt>
                <c:pt idx="20">
                  <c:v>38</c:v>
                </c:pt>
                <c:pt idx="22">
                  <c:v>14</c:v>
                </c:pt>
                <c:pt idx="23">
                  <c:v>29</c:v>
                </c:pt>
                <c:pt idx="25">
                  <c:v>29</c:v>
                </c:pt>
                <c:pt idx="26">
                  <c:v>17</c:v>
                </c:pt>
                <c:pt idx="27">
                  <c:v>155</c:v>
                </c:pt>
                <c:pt idx="28">
                  <c:v>39</c:v>
                </c:pt>
                <c:pt idx="29">
                  <c:v>89</c:v>
                </c:pt>
                <c:pt idx="30">
                  <c:v>91</c:v>
                </c:pt>
                <c:pt idx="31">
                  <c:v>35</c:v>
                </c:pt>
                <c:pt idx="32">
                  <c:v>86</c:v>
                </c:pt>
                <c:pt idx="33">
                  <c:v>27</c:v>
                </c:pt>
                <c:pt idx="34">
                  <c:v>2</c:v>
                </c:pt>
                <c:pt idx="36">
                  <c:v>110</c:v>
                </c:pt>
                <c:pt idx="37">
                  <c:v>69</c:v>
                </c:pt>
                <c:pt idx="38">
                  <c:v>33</c:v>
                </c:pt>
                <c:pt idx="40">
                  <c:v>3</c:v>
                </c:pt>
                <c:pt idx="41">
                  <c:v>152</c:v>
                </c:pt>
                <c:pt idx="42">
                  <c:v>106</c:v>
                </c:pt>
                <c:pt idx="44">
                  <c:v>32</c:v>
                </c:pt>
                <c:pt idx="45">
                  <c:v>62</c:v>
                </c:pt>
                <c:pt idx="50">
                  <c:v>72</c:v>
                </c:pt>
                <c:pt idx="51">
                  <c:v>70</c:v>
                </c:pt>
                <c:pt idx="52">
                  <c:v>33</c:v>
                </c:pt>
                <c:pt idx="53">
                  <c:v>55</c:v>
                </c:pt>
                <c:pt idx="54">
                  <c:v>42</c:v>
                </c:pt>
                <c:pt idx="56">
                  <c:v>18</c:v>
                </c:pt>
                <c:pt idx="57">
                  <c:v>52</c:v>
                </c:pt>
                <c:pt idx="58">
                  <c:v>5</c:v>
                </c:pt>
                <c:pt idx="59">
                  <c:v>55</c:v>
                </c:pt>
                <c:pt idx="60">
                  <c:v>150</c:v>
                </c:pt>
                <c:pt idx="62">
                  <c:v>62</c:v>
                </c:pt>
                <c:pt idx="63">
                  <c:v>10</c:v>
                </c:pt>
                <c:pt idx="64">
                  <c:v>38</c:v>
                </c:pt>
                <c:pt idx="65">
                  <c:v>41</c:v>
                </c:pt>
                <c:pt idx="66">
                  <c:v>20</c:v>
                </c:pt>
                <c:pt idx="67">
                  <c:v>36</c:v>
                </c:pt>
                <c:pt idx="68">
                  <c:v>154</c:v>
                </c:pt>
                <c:pt idx="69">
                  <c:v>57</c:v>
                </c:pt>
                <c:pt idx="70">
                  <c:v>92</c:v>
                </c:pt>
                <c:pt idx="71">
                  <c:v>58</c:v>
                </c:pt>
                <c:pt idx="72">
                  <c:v>53</c:v>
                </c:pt>
                <c:pt idx="73">
                  <c:v>100</c:v>
                </c:pt>
                <c:pt idx="74">
                  <c:v>37</c:v>
                </c:pt>
                <c:pt idx="75">
                  <c:v>21</c:v>
                </c:pt>
                <c:pt idx="76">
                  <c:v>70</c:v>
                </c:pt>
                <c:pt idx="77">
                  <c:v>10</c:v>
                </c:pt>
                <c:pt idx="78">
                  <c:v>96</c:v>
                </c:pt>
                <c:pt idx="79">
                  <c:v>45</c:v>
                </c:pt>
                <c:pt idx="80">
                  <c:v>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835264"/>
        <c:axId val="106027776"/>
      </c:areaChart>
      <c:catAx>
        <c:axId val="109835264"/>
        <c:scaling>
          <c:orientation val="minMax"/>
        </c:scaling>
        <c:delete val="0"/>
        <c:axPos val="b"/>
        <c:majorTickMark val="out"/>
        <c:minorTickMark val="none"/>
        <c:tickLblPos val="nextTo"/>
        <c:crossAx val="106027776"/>
        <c:crosses val="autoZero"/>
        <c:auto val="1"/>
        <c:lblAlgn val="ctr"/>
        <c:lblOffset val="100"/>
        <c:noMultiLvlLbl val="0"/>
      </c:catAx>
      <c:valAx>
        <c:axId val="1060277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zh-TW"/>
          </a:p>
        </c:txPr>
        <c:crossAx val="10983526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5.9004064907820696E-2"/>
          <c:y val="3.0937482899909961E-2"/>
          <c:w val="0.91141961505501512"/>
          <c:h val="0.13261752010970587"/>
        </c:manualLayout>
      </c:layout>
      <c:overlay val="0"/>
      <c:txPr>
        <a:bodyPr/>
        <a:lstStyle/>
        <a:p>
          <a:pPr>
            <a:defRPr sz="1600"/>
          </a:pPr>
          <a:endParaRPr lang="zh-TW"/>
        </a:p>
      </c:txPr>
    </c:legend>
    <c:plotVisOnly val="1"/>
    <c:dispBlanksAs val="gap"/>
    <c:showDLblsOverMax val="0"/>
  </c:chart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00D06-5307-4108-92AE-761EEA317BA4}" type="datetimeFigureOut">
              <a:rPr lang="zh-TW" altLang="en-US" smtClean="0"/>
              <a:t>2015/12/18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AE8AD-AB98-4686-93D2-898C5A1560C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0406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AE8AD-AB98-4686-93D2-898C5A1560CB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4759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為您介紹我們的產品，大數據智慧電腦教室</a:t>
            </a: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把電腦教室  雲服務化 大數據化 與智慧化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AE8AD-AB98-4686-93D2-898C5A1560CB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0736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分析問題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讓我們看看，為了提高服務品質與跟上時代潮流，學校幾乎都建立雲端服務，讓個老師、職員、學生都能享其便利</a:t>
            </a:r>
            <a:endParaRPr lang="en-US" altLang="zh-TW" dirty="0" smtClean="0"/>
          </a:p>
          <a:p>
            <a:r>
              <a:rPr lang="zh-TW" altLang="en-US" dirty="0" smtClean="0"/>
              <a:t>同時為了上機上課，學校也建置了許多的電腦教室，並定期的更新與維護，讓學生與老師有個良好的上課環境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有主機的服務自然就一定搭配軟體的服務，雲端主機與電腦教室也都一樣需要，</a:t>
            </a:r>
            <a:endParaRPr lang="en-US" altLang="zh-TW" dirty="0" smtClean="0"/>
          </a:p>
          <a:p>
            <a:r>
              <a:rPr lang="zh-TW" altLang="en-US" dirty="0" smtClean="0"/>
              <a:t>所以我們就要兩方個服務都需要採購相同的一套軟體，那我們該採購多少軟體才夠用呢</a:t>
            </a:r>
            <a:r>
              <a:rPr lang="en-US" altLang="zh-TW" dirty="0" smtClean="0"/>
              <a:t>?</a:t>
            </a:r>
          </a:p>
          <a:p>
            <a:endParaRPr lang="en-US" altLang="zh-TW" dirty="0" smtClean="0"/>
          </a:p>
          <a:p>
            <a:r>
              <a:rPr lang="zh-TW" altLang="en-US" dirty="0" smtClean="0"/>
              <a:t>根據資料顯示晚上亦是雲端使用的高峰，這可以理解，學生白天上課</a:t>
            </a:r>
            <a:r>
              <a:rPr lang="en-US" altLang="zh-TW" dirty="0" smtClean="0"/>
              <a:t>/</a:t>
            </a:r>
            <a:r>
              <a:rPr lang="zh-TW" altLang="en-US" dirty="0" smtClean="0"/>
              <a:t>上班，晚上才有機會練習，但是若都只能依靠雲服務那我們該建立多大的雲呢</a:t>
            </a:r>
            <a:r>
              <a:rPr lang="en-US" altLang="zh-TW" dirty="0" smtClean="0"/>
              <a:t>?</a:t>
            </a:r>
          </a:p>
          <a:p>
            <a:endParaRPr lang="en-US" altLang="zh-TW" dirty="0" smtClean="0"/>
          </a:p>
          <a:p>
            <a:r>
              <a:rPr lang="zh-TW" altLang="en-US" dirty="0" smtClean="0"/>
              <a:t>而且電腦教室的都重要的設備資產，我們都不希望閒置，所以部分電腦教室晚上開放，但管理也有管理的困難與成本，要開冷氣、開電燈、工讀生</a:t>
            </a:r>
            <a:r>
              <a:rPr lang="en-US" altLang="zh-TW" dirty="0" smtClean="0"/>
              <a:t>…</a:t>
            </a:r>
            <a:r>
              <a:rPr lang="zh-TW" altLang="en-US" dirty="0" smtClean="0"/>
              <a:t>都是成本，晚上能開到幾點</a:t>
            </a:r>
            <a:r>
              <a:rPr lang="en-US" altLang="zh-TW" dirty="0" smtClean="0"/>
              <a:t>? </a:t>
            </a:r>
            <a:r>
              <a:rPr lang="zh-TW" altLang="en-US" dirty="0" smtClean="0"/>
              <a:t>則又是另一個問題。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既然學校為了打造良好的教學環境，而投資了這麼多的重要資產，那是否能夠取得其中有用的使用資料，讓數據協助更多管理應用</a:t>
            </a:r>
            <a:r>
              <a:rPr lang="en-US" altLang="zh-TW" dirty="0" smtClean="0"/>
              <a:t>?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AE8AD-AB98-4686-93D2-898C5A1560CB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7756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  <a:p>
            <a:r>
              <a:rPr lang="zh-TW" altLang="en-US" dirty="0" smtClean="0"/>
              <a:t>有主機的服務自然就一定搭配軟體的服務，雲端主機與電腦教室也都一樣需要，</a:t>
            </a:r>
            <a:endParaRPr lang="en-US" altLang="zh-TW" dirty="0" smtClean="0"/>
          </a:p>
          <a:p>
            <a:r>
              <a:rPr lang="zh-TW" altLang="en-US" dirty="0" smtClean="0"/>
              <a:t>所以我們就要兩方個服務都需要採購相同的一套軟體，那我們該採購多少軟體才夠用呢</a:t>
            </a:r>
            <a:r>
              <a:rPr lang="en-US" altLang="zh-TW" dirty="0" smtClean="0"/>
              <a:t>?</a:t>
            </a:r>
          </a:p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AE8AD-AB98-4686-93D2-898C5A1560CB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7756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那我們該採購多少軟體才夠用呢</a:t>
            </a:r>
            <a:r>
              <a:rPr lang="en-US" altLang="zh-TW" dirty="0" smtClean="0"/>
              <a:t>?</a:t>
            </a:r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AE8AD-AB98-4686-93D2-898C5A1560CB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460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根據資料顯示晚上亦是雲端使用的高峰，這可以理解，學生白天上課</a:t>
            </a:r>
            <a:r>
              <a:rPr lang="en-US" altLang="zh-TW" dirty="0" smtClean="0"/>
              <a:t>/</a:t>
            </a:r>
            <a:r>
              <a:rPr lang="zh-TW" altLang="en-US" dirty="0" smtClean="0"/>
              <a:t>上班，晚上才有機會練習，但是若都只能依靠雲服務那我們該建立多大的雲呢</a:t>
            </a:r>
            <a:r>
              <a:rPr lang="en-US" altLang="zh-TW" dirty="0" smtClean="0"/>
              <a:t>?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AE8AD-AB98-4686-93D2-898C5A1560CB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89624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但是若都只能依靠雲服務那我們該建立多大的雲呢</a:t>
            </a:r>
            <a:r>
              <a:rPr lang="en-US" altLang="zh-TW" dirty="0" smtClean="0"/>
              <a:t>?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AE8AD-AB98-4686-93D2-898C5A1560CB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7748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但是若都只能依靠雲服務那我們該建立多大的雲呢</a:t>
            </a:r>
            <a:r>
              <a:rPr lang="en-US" altLang="zh-TW" dirty="0" smtClean="0"/>
              <a:t>?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AE8AD-AB98-4686-93D2-898C5A1560CB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7748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但是若都只能依靠雲服務那我們該建立多大的雲呢</a:t>
            </a:r>
            <a:r>
              <a:rPr lang="en-US" altLang="zh-TW" dirty="0" smtClean="0"/>
              <a:t>?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AE8AD-AB98-4686-93D2-898C5A1560CB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62508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在這樣的有效配置下，完美的達到管理上所說的綜效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AE8AD-AB98-4686-93D2-898C5A1560CB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07379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1" dirty="0" smtClean="0">
                <a:solidFill>
                  <a:srgbClr val="FF0000"/>
                </a:solidFill>
              </a:rPr>
              <a:t>大數據智慧電腦教室提供一個有智慧的調控</a:t>
            </a:r>
            <a:endParaRPr lang="en-US" altLang="zh-TW" sz="1200" b="1" dirty="0" smtClean="0">
              <a:solidFill>
                <a:srgbClr val="FF0000"/>
              </a:solidFill>
            </a:endParaRPr>
          </a:p>
          <a:p>
            <a:r>
              <a:rPr lang="zh-TW" altLang="en-US" dirty="0" smtClean="0"/>
              <a:t>讓白天是電腦教室，晚上則轉為雲服務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調節資源</a:t>
            </a:r>
            <a:endParaRPr lang="en-US" altLang="zh-TW" dirty="0" smtClean="0"/>
          </a:p>
          <a:p>
            <a:r>
              <a:rPr lang="zh-TW" altLang="en-US" dirty="0" smtClean="0"/>
              <a:t>提供</a:t>
            </a:r>
            <a:r>
              <a:rPr lang="en-US" altLang="zh-TW" dirty="0" smtClean="0"/>
              <a:t>24</a:t>
            </a:r>
            <a:r>
              <a:rPr lang="zh-TW" altLang="en-US" dirty="0" smtClean="0"/>
              <a:t>小時持續服務的電腦教室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AE8AD-AB98-4686-93D2-898C5A1560CB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6704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自動停車、自動煞車，甚至配置測距、攝影機與</a:t>
            </a:r>
            <a:r>
              <a:rPr lang="en-US" altLang="zh-TW" dirty="0" smtClean="0"/>
              <a:t>GPS</a:t>
            </a:r>
            <a:r>
              <a:rPr lang="zh-TW" altLang="en-US" dirty="0" smtClean="0"/>
              <a:t>各感測器，能在高快速公路行駛的先進駕駛輔助系統</a:t>
            </a:r>
            <a:r>
              <a:rPr lang="en-US" altLang="zh-TW" dirty="0" smtClean="0"/>
              <a:t>(Advanced Driving Assistant System</a:t>
            </a:r>
            <a:r>
              <a:rPr lang="zh-TW" altLang="en-US" dirty="0" smtClean="0"/>
              <a:t>；</a:t>
            </a:r>
            <a:r>
              <a:rPr lang="en-US" altLang="zh-TW" dirty="0" smtClean="0"/>
              <a:t>ADAS)</a:t>
            </a:r>
            <a:r>
              <a:rPr lang="zh-TW" altLang="en-US" dirty="0" smtClean="0"/>
              <a:t>，</a:t>
            </a:r>
            <a:endParaRPr lang="en-US" altLang="zh-TW" dirty="0" smtClean="0"/>
          </a:p>
          <a:p>
            <a:r>
              <a:rPr lang="zh-TW" altLang="en-US" dirty="0" smtClean="0"/>
              <a:t>歐美更預計在</a:t>
            </a:r>
            <a:r>
              <a:rPr lang="en-US" altLang="zh-TW" dirty="0" smtClean="0"/>
              <a:t>2017~18</a:t>
            </a:r>
            <a:r>
              <a:rPr lang="zh-TW" altLang="en-US" dirty="0" smtClean="0"/>
              <a:t>年立法強制小型車輛配置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V2V</a:t>
            </a:r>
            <a:r>
              <a:rPr lang="zh-TW" altLang="en-US" dirty="0" smtClean="0"/>
              <a:t>車載通訊警示系統。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但目前只有</a:t>
            </a:r>
            <a:r>
              <a:rPr lang="en-US" altLang="zh-TW" dirty="0" smtClean="0"/>
              <a:t>50</a:t>
            </a:r>
            <a:r>
              <a:rPr lang="zh-TW" altLang="en-US" dirty="0" smtClean="0"/>
              <a:t>台安裝這樣的裝置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AE8AD-AB98-4686-93D2-898C5A1560CB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11945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當然我們也很省電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綠能智慧控制</a:t>
            </a:r>
            <a:endParaRPr lang="en-US" altLang="zh-TW" dirty="0" smtClean="0"/>
          </a:p>
          <a:p>
            <a:r>
              <a:rPr lang="zh-TW" altLang="en-US" dirty="0" smtClean="0"/>
              <a:t>省電、省人、服務時間更加倍，效率一級棒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AE8AD-AB98-4686-93D2-898C5A1560CB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08948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省電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AE8AD-AB98-4686-93D2-898C5A1560CB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33957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而且我們也很省人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綠能智慧控制</a:t>
            </a:r>
            <a:endParaRPr lang="en-US" altLang="zh-TW" dirty="0" smtClean="0"/>
          </a:p>
          <a:p>
            <a:r>
              <a:rPr lang="zh-TW" altLang="en-US" dirty="0" smtClean="0"/>
              <a:t>省電、省人、服務時間更加倍，效率一級棒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AE8AD-AB98-4686-93D2-898C5A1560CB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08948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在省電、省人的前提下，更拉長整體服務時間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綠能智慧控制</a:t>
            </a:r>
            <a:endParaRPr lang="en-US" altLang="zh-TW" dirty="0" smtClean="0"/>
          </a:p>
          <a:p>
            <a:r>
              <a:rPr lang="zh-TW" altLang="en-US" dirty="0" smtClean="0"/>
              <a:t>省電、省人、服務時間更加倍，效率一級棒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AE8AD-AB98-4686-93D2-898C5A1560CB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08948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還有</a:t>
            </a:r>
            <a:r>
              <a:rPr lang="en-US" altLang="zh-TW" dirty="0" smtClean="0"/>
              <a:t>…</a:t>
            </a:r>
            <a:r>
              <a:rPr lang="zh-TW" altLang="en-US" dirty="0" smtClean="0"/>
              <a:t>我們也提供</a:t>
            </a:r>
            <a:r>
              <a:rPr lang="en-US" altLang="zh-TW" dirty="0" smtClean="0"/>
              <a:t>Big Data</a:t>
            </a:r>
            <a:r>
              <a:rPr lang="zh-TW" altLang="en-US" dirty="0" smtClean="0"/>
              <a:t>的服務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AE8AD-AB98-4686-93D2-898C5A1560CB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55590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精準數據分析，應用大數據思維產生您所需要的資訊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AE8AD-AB98-4686-93D2-898C5A1560CB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68296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強化統計分析，績效呈現與數據管理都方便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AE8AD-AB98-4686-93D2-898C5A1560CB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01858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也提供數位教室看板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數位教室看板，主管蒞臨各種成果一目了然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AE8AD-AB98-4686-93D2-898C5A1560CB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47838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成本低高效益，瞬間活化您既有的資源，為您創造更多效益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AE8AD-AB98-4686-93D2-898C5A1560CB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11794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創造招生亮點，優化學習環境才能吸引更多學生注目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AE8AD-AB98-4686-93D2-898C5A1560CB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6263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台北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101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商場總經理戴蔭本表示，台北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101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已經推出會員專屬的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，而接下來也準備佈建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Beacon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在商場各處，未來就可以即時推播各種商品訊息。</a:t>
            </a:r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dirty="0" smtClean="0"/>
              <a:t>停車導航</a:t>
            </a:r>
            <a:endParaRPr lang="en-US" altLang="zh-TW" dirty="0" smtClean="0"/>
          </a:p>
          <a:p>
            <a:r>
              <a:rPr lang="zh-TW" altLang="en-US" dirty="0" smtClean="0"/>
              <a:t>採購引導</a:t>
            </a:r>
            <a:endParaRPr lang="en-US" altLang="zh-TW" dirty="0" smtClean="0"/>
          </a:p>
          <a:p>
            <a:r>
              <a:rPr lang="zh-TW" altLang="en-US" dirty="0" smtClean="0"/>
              <a:t>人流動線分析  空間熱度分析  人流引導</a:t>
            </a:r>
            <a:endParaRPr lang="en-US" altLang="zh-TW" dirty="0" smtClean="0"/>
          </a:p>
          <a:p>
            <a:r>
              <a:rPr lang="zh-TW" altLang="en-US" dirty="0" smtClean="0"/>
              <a:t>商品興趣分析</a:t>
            </a:r>
            <a:r>
              <a:rPr lang="en-US" altLang="zh-TW" dirty="0" smtClean="0"/>
              <a:t>(</a:t>
            </a:r>
            <a:r>
              <a:rPr lang="zh-TW" altLang="en-US" dirty="0" smtClean="0"/>
              <a:t>你在櫃位前面站多久</a:t>
            </a:r>
            <a:r>
              <a:rPr lang="en-US" altLang="zh-TW" dirty="0" smtClean="0"/>
              <a:t>)</a:t>
            </a:r>
            <a:r>
              <a:rPr lang="zh-TW" altLang="en-US" dirty="0" smtClean="0"/>
              <a:t> </a:t>
            </a:r>
            <a:endParaRPr lang="en-US" altLang="zh-TW" dirty="0" smtClean="0"/>
          </a:p>
          <a:p>
            <a:r>
              <a:rPr lang="en-US" altLang="zh-TW" dirty="0" smtClean="0"/>
              <a:t>2015</a:t>
            </a:r>
            <a:r>
              <a:rPr lang="zh-TW" altLang="en-US" dirty="0" smtClean="0"/>
              <a:t>年在美國安裝不足</a:t>
            </a:r>
            <a:r>
              <a:rPr lang="en-US" altLang="zh-TW" dirty="0" smtClean="0"/>
              <a:t>20</a:t>
            </a:r>
            <a:r>
              <a:rPr lang="zh-TW" altLang="en-US" dirty="0" smtClean="0"/>
              <a:t>萬個</a:t>
            </a:r>
            <a:endParaRPr lang="en-US" altLang="zh-TW" dirty="0" smtClean="0"/>
          </a:p>
          <a:p>
            <a:r>
              <a:rPr lang="zh-TW" altLang="en-US" dirty="0" smtClean="0"/>
              <a:t>目前只是剛開始</a:t>
            </a:r>
            <a:endParaRPr lang="en-US" altLang="zh-TW" dirty="0" smtClean="0"/>
          </a:p>
          <a:p>
            <a:r>
              <a:rPr lang="zh-TW" altLang="en-US" dirty="0" smtClean="0"/>
              <a:t>大數據是隱身在服務之後的服務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AE8AD-AB98-4686-93D2-898C5A1560CB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98779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逢甲案例 </a:t>
            </a:r>
            <a:r>
              <a:rPr lang="en-US" altLang="zh-TW" dirty="0" smtClean="0"/>
              <a:t>for </a:t>
            </a:r>
            <a:r>
              <a:rPr lang="zh-TW" altLang="en-US" dirty="0" smtClean="0"/>
              <a:t>分析雲端服務  精實軟體採購 </a:t>
            </a:r>
            <a:r>
              <a:rPr lang="zh-TW" altLang="en-US" baseline="0" dirty="0" smtClean="0"/>
              <a:t> </a:t>
            </a:r>
            <a:r>
              <a:rPr lang="zh-TW" altLang="en-US" dirty="0" smtClean="0"/>
              <a:t>服務分析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AE8AD-AB98-4686-93D2-898C5A1560CB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90853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學生使用了雲服務或電腦教室服務，我們就可以在後面進行大數據的分析，擷取出所需要的資訊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AE8AD-AB98-4686-93D2-898C5A1560CB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3964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車載電子的發展歷程可以看到</a:t>
            </a:r>
            <a:endParaRPr lang="en-US" altLang="zh-TW" dirty="0" smtClean="0"/>
          </a:p>
          <a:p>
            <a:r>
              <a:rPr lang="zh-TW" altLang="en-US" dirty="0" smtClean="0"/>
              <a:t>由簡單的，到複雜到，由自己，到附近的人，再到雲端平台上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由商用服務發展的歷程可以看到</a:t>
            </a:r>
            <a:endParaRPr lang="en-US" altLang="zh-TW" dirty="0" smtClean="0"/>
          </a:p>
          <a:p>
            <a:r>
              <a:rPr lang="zh-TW" altLang="en-US" dirty="0" smtClean="0"/>
              <a:t>雲服務其實是在一個服務的背後，也就是服務的服務，利用這樣的特性來強化前端的服務甚至是創新一個新的服務</a:t>
            </a:r>
            <a:endParaRPr lang="en-US" altLang="zh-TW" dirty="0" smtClean="0"/>
          </a:p>
          <a:p>
            <a:r>
              <a:rPr lang="zh-TW" altLang="en-US" dirty="0" smtClean="0"/>
              <a:t>雲服務要有一個以上的宿主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由使用資料的技術來看</a:t>
            </a:r>
            <a:endParaRPr lang="en-US" altLang="zh-TW" dirty="0" smtClean="0"/>
          </a:p>
          <a:p>
            <a:r>
              <a:rPr lang="zh-TW" altLang="en-US" dirty="0" smtClean="0"/>
              <a:t>不外乎是 </a:t>
            </a:r>
            <a:r>
              <a:rPr lang="en-US" altLang="zh-TW" dirty="0" smtClean="0"/>
              <a:t>Data Warehouse  and Data Mining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AE8AD-AB98-4686-93D2-898C5A1560CB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1419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這樣的完美的結果是需要許多時間的演化，逐步達成該目標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AE8AD-AB98-4686-93D2-898C5A1560CB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758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AE8AD-AB98-4686-93D2-898C5A1560CB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8967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但在少子化的壓力下，時間可能略顯不足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AE8AD-AB98-4686-93D2-898C5A1560CB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9511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在這樣的環境下應該如何到</a:t>
            </a:r>
            <a:endParaRPr lang="en-US" altLang="zh-TW" dirty="0" smtClean="0"/>
          </a:p>
          <a:p>
            <a:r>
              <a:rPr lang="zh-TW" altLang="en-US" dirty="0" smtClean="0"/>
              <a:t>創造特色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呈現績效</a:t>
            </a: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精簡支出同時又提高效益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AE8AD-AB98-4686-93D2-898C5A1560CB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2083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在這樣的環境下應該如何到</a:t>
            </a:r>
            <a:endParaRPr lang="en-US" altLang="zh-TW" dirty="0" smtClean="0"/>
          </a:p>
          <a:p>
            <a:r>
              <a:rPr lang="zh-TW" altLang="en-US" dirty="0" smtClean="0"/>
              <a:t>創造特色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呈現績效</a:t>
            </a: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精簡支出同時又提高效益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AE8AD-AB98-4686-93D2-898C5A1560CB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2083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55576" y="2130425"/>
            <a:ext cx="7702624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75557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5BBEAD13-0566-4C6C-97E7-55F17F24B09F}" type="datetimeFigureOut">
              <a:rPr lang="zh-TW" altLang="en-US" smtClean="0"/>
              <a:t>2015/12/18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228184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3008313" cy="5983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836711"/>
            <a:ext cx="5111750" cy="5112569"/>
          </a:xfrm>
        </p:spPr>
        <p:txBody>
          <a:bodyPr/>
          <a:lstStyle>
            <a:lvl1pPr>
              <a:defRPr sz="3200" b="1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5141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5652120" y="6525344"/>
            <a:ext cx="909464" cy="19613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2015/12/18</a:t>
            </a:fld>
            <a:endParaRPr lang="zh-TW" altLang="en-US"/>
          </a:p>
        </p:txBody>
      </p:sp>
      <p:sp>
        <p:nvSpPr>
          <p:cNvPr id="9" name="頁尾版面配置區 3"/>
          <p:cNvSpPr>
            <a:spLocks noGrp="1"/>
          </p:cNvSpPr>
          <p:nvPr>
            <p:ph type="ftr" sz="quarter" idx="3"/>
          </p:nvPr>
        </p:nvSpPr>
        <p:spPr>
          <a:xfrm>
            <a:off x="6588224" y="6525344"/>
            <a:ext cx="1512168" cy="216024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zh-TW" altLang="en-US"/>
          </a:p>
        </p:txBody>
      </p:sp>
      <p:sp>
        <p:nvSpPr>
          <p:cNvPr id="10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8100392" y="6525344"/>
            <a:ext cx="586408" cy="21602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764703"/>
            <a:ext cx="5486400" cy="39628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5652120" y="6525344"/>
            <a:ext cx="909464" cy="196131"/>
          </a:xfrm>
          <a:prstGeom prst="rect">
            <a:avLst/>
          </a:prstGeom>
        </p:spPr>
        <p:txBody>
          <a:bodyPr/>
          <a:lstStyle/>
          <a:p>
            <a:fld id="{5BBEAD13-0566-4C6C-97E7-55F17F24B09F}" type="datetimeFigureOut">
              <a:rPr lang="zh-TW" altLang="en-US" smtClean="0"/>
              <a:t>2015/12/18</a:t>
            </a:fld>
            <a:endParaRPr lang="zh-TW" altLang="en-US"/>
          </a:p>
        </p:txBody>
      </p:sp>
      <p:sp>
        <p:nvSpPr>
          <p:cNvPr id="9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6588224" y="6525344"/>
            <a:ext cx="1512168" cy="216024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10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100392" y="6525344"/>
            <a:ext cx="586408" cy="196131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700809"/>
            <a:ext cx="8229600" cy="460851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2"/>
          <p:cNvSpPr>
            <a:spLocks noGrp="1"/>
          </p:cNvSpPr>
          <p:nvPr>
            <p:ph type="dt" sz="half" idx="2"/>
          </p:nvPr>
        </p:nvSpPr>
        <p:spPr>
          <a:xfrm>
            <a:off x="5652120" y="6525344"/>
            <a:ext cx="909464" cy="19613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2015/12/18</a:t>
            </a:fld>
            <a:endParaRPr lang="zh-TW" altLang="en-US"/>
          </a:p>
        </p:txBody>
      </p:sp>
      <p:sp>
        <p:nvSpPr>
          <p:cNvPr id="8" name="頁尾版面配置區 3"/>
          <p:cNvSpPr>
            <a:spLocks noGrp="1"/>
          </p:cNvSpPr>
          <p:nvPr>
            <p:ph type="ftr" sz="quarter" idx="3"/>
          </p:nvPr>
        </p:nvSpPr>
        <p:spPr>
          <a:xfrm>
            <a:off x="6588224" y="6525344"/>
            <a:ext cx="1512168" cy="216024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zh-TW" altLang="en-US"/>
          </a:p>
        </p:txBody>
      </p:sp>
      <p:sp>
        <p:nvSpPr>
          <p:cNvPr id="9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8100392" y="6525344"/>
            <a:ext cx="586408" cy="21602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764703"/>
            <a:ext cx="2057400" cy="5472609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764703"/>
            <a:ext cx="6019800" cy="5472609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7" name="日期版面配置區 2"/>
          <p:cNvSpPr>
            <a:spLocks noGrp="1"/>
          </p:cNvSpPr>
          <p:nvPr>
            <p:ph type="dt" sz="half" idx="2"/>
          </p:nvPr>
        </p:nvSpPr>
        <p:spPr>
          <a:xfrm>
            <a:off x="5652120" y="6525344"/>
            <a:ext cx="909464" cy="19613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2015/12/18</a:t>
            </a:fld>
            <a:endParaRPr lang="zh-TW" altLang="en-US"/>
          </a:p>
        </p:txBody>
      </p:sp>
      <p:sp>
        <p:nvSpPr>
          <p:cNvPr id="8" name="頁尾版面配置區 3"/>
          <p:cNvSpPr>
            <a:spLocks noGrp="1"/>
          </p:cNvSpPr>
          <p:nvPr>
            <p:ph type="ftr" sz="quarter" idx="3"/>
          </p:nvPr>
        </p:nvSpPr>
        <p:spPr>
          <a:xfrm>
            <a:off x="6588224" y="6525344"/>
            <a:ext cx="1512168" cy="216024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zh-TW" altLang="en-US"/>
          </a:p>
        </p:txBody>
      </p:sp>
      <p:sp>
        <p:nvSpPr>
          <p:cNvPr id="9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8100392" y="6525344"/>
            <a:ext cx="586408" cy="21602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700809"/>
            <a:ext cx="8229600" cy="4176463"/>
          </a:xfrm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1pPr>
            <a:lvl2pPr>
              <a:buSzPct val="100000"/>
              <a:buFont typeface="Arial" pitchFamily="34" charset="0"/>
              <a:buChar char="•"/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buSzPct val="50000"/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7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5652120" y="6525344"/>
            <a:ext cx="909464" cy="196131"/>
          </a:xfrm>
          <a:prstGeom prst="rect">
            <a:avLst/>
          </a:prstGeom>
        </p:spPr>
        <p:txBody>
          <a:bodyPr/>
          <a:lstStyle/>
          <a:p>
            <a:fld id="{5BBEAD13-0566-4C6C-97E7-55F17F24B09F}" type="datetimeFigureOut">
              <a:rPr lang="zh-TW" altLang="en-US" smtClean="0"/>
              <a:t>2015/12/18</a:t>
            </a:fld>
            <a:endParaRPr lang="zh-TW" altLang="en-US"/>
          </a:p>
        </p:txBody>
      </p:sp>
      <p:sp>
        <p:nvSpPr>
          <p:cNvPr id="8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6588224" y="6525344"/>
            <a:ext cx="1512168" cy="216024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100392" y="6525344"/>
            <a:ext cx="586408" cy="196131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76671"/>
            <a:ext cx="8229600" cy="774632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9"/>
            <a:ext cx="8229600" cy="5112567"/>
          </a:xfrm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1pPr>
            <a:lvl2pPr>
              <a:buSzPct val="100000"/>
              <a:buFont typeface="Arial" pitchFamily="34" charset="0"/>
              <a:buChar char="•"/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buSzPct val="50000"/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7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5652120" y="6525344"/>
            <a:ext cx="909464" cy="196131"/>
          </a:xfrm>
          <a:prstGeom prst="rect">
            <a:avLst/>
          </a:prstGeom>
        </p:spPr>
        <p:txBody>
          <a:bodyPr/>
          <a:lstStyle/>
          <a:p>
            <a:fld id="{5BBEAD13-0566-4C6C-97E7-55F17F24B09F}" type="datetimeFigureOut">
              <a:rPr lang="zh-TW" altLang="en-US" smtClean="0"/>
              <a:t>2015/12/18</a:t>
            </a:fld>
            <a:endParaRPr lang="zh-TW" altLang="en-US"/>
          </a:p>
        </p:txBody>
      </p:sp>
      <p:sp>
        <p:nvSpPr>
          <p:cNvPr id="8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6588224" y="6525344"/>
            <a:ext cx="1512168" cy="216024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100392" y="6525344"/>
            <a:ext cx="586408" cy="196131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2015/12/18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日期版面配置區 2"/>
          <p:cNvSpPr>
            <a:spLocks noGrp="1"/>
          </p:cNvSpPr>
          <p:nvPr>
            <p:ph type="dt" sz="half" idx="2"/>
          </p:nvPr>
        </p:nvSpPr>
        <p:spPr>
          <a:xfrm>
            <a:off x="5652120" y="6525344"/>
            <a:ext cx="909464" cy="19613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2015/12/18</a:t>
            </a:fld>
            <a:endParaRPr lang="zh-TW" altLang="en-US"/>
          </a:p>
        </p:txBody>
      </p:sp>
      <p:sp>
        <p:nvSpPr>
          <p:cNvPr id="8" name="頁尾版面配置區 3"/>
          <p:cNvSpPr>
            <a:spLocks noGrp="1"/>
          </p:cNvSpPr>
          <p:nvPr>
            <p:ph type="ftr" sz="quarter" idx="3"/>
          </p:nvPr>
        </p:nvSpPr>
        <p:spPr>
          <a:xfrm>
            <a:off x="6588224" y="6525344"/>
            <a:ext cx="1512168" cy="216024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zh-TW" altLang="en-US"/>
          </a:p>
        </p:txBody>
      </p:sp>
      <p:sp>
        <p:nvSpPr>
          <p:cNvPr id="9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8100392" y="6525344"/>
            <a:ext cx="586408" cy="21602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24136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637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637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1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5652120" y="6525344"/>
            <a:ext cx="909464" cy="19613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2015/12/18</a:t>
            </a:fld>
            <a:endParaRPr lang="zh-TW" altLang="en-US"/>
          </a:p>
        </p:txBody>
      </p:sp>
      <p:sp>
        <p:nvSpPr>
          <p:cNvPr id="12" name="頁尾版面配置區 3"/>
          <p:cNvSpPr>
            <a:spLocks noGrp="1"/>
          </p:cNvSpPr>
          <p:nvPr>
            <p:ph type="ftr" sz="quarter" idx="3"/>
          </p:nvPr>
        </p:nvSpPr>
        <p:spPr>
          <a:xfrm>
            <a:off x="6588224" y="6525344"/>
            <a:ext cx="1512168" cy="216024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zh-TW" altLang="en-US"/>
          </a:p>
        </p:txBody>
      </p:sp>
      <p:sp>
        <p:nvSpPr>
          <p:cNvPr id="13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8100392" y="6525344"/>
            <a:ext cx="586408" cy="21602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77440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77440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BEAD13-0566-4C6C-97E7-55F17F24B09F}" type="datetimeFigureOut">
              <a:rPr lang="zh-TW" altLang="en-US" smtClean="0"/>
              <a:t>2015/12/18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5652120" y="6525344"/>
            <a:ext cx="909464" cy="196131"/>
          </a:xfrm>
          <a:prstGeom prst="rect">
            <a:avLst/>
          </a:prstGeom>
        </p:spPr>
        <p:txBody>
          <a:bodyPr/>
          <a:lstStyle/>
          <a:p>
            <a:fld id="{5BBEAD13-0566-4C6C-97E7-55F17F24B09F}" type="datetimeFigureOut">
              <a:rPr lang="zh-TW" altLang="en-US" smtClean="0"/>
              <a:t>2015/12/18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6588224" y="6525344"/>
            <a:ext cx="1512168" cy="216024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100392" y="6525344"/>
            <a:ext cx="586408" cy="196131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2"/>
          <p:cNvSpPr>
            <a:spLocks noGrp="1"/>
          </p:cNvSpPr>
          <p:nvPr>
            <p:ph type="dt" sz="half" idx="2"/>
          </p:nvPr>
        </p:nvSpPr>
        <p:spPr>
          <a:xfrm>
            <a:off x="5652120" y="6525344"/>
            <a:ext cx="909464" cy="19613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2015/12/18</a:t>
            </a:fld>
            <a:endParaRPr lang="zh-TW" altLang="en-US"/>
          </a:p>
        </p:txBody>
      </p:sp>
      <p:sp>
        <p:nvSpPr>
          <p:cNvPr id="6" name="頁尾版面配置區 3"/>
          <p:cNvSpPr>
            <a:spLocks noGrp="1"/>
          </p:cNvSpPr>
          <p:nvPr>
            <p:ph type="ftr" sz="quarter" idx="3"/>
          </p:nvPr>
        </p:nvSpPr>
        <p:spPr>
          <a:xfrm>
            <a:off x="6588224" y="6525344"/>
            <a:ext cx="1512168" cy="216024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zh-TW" altLang="en-US"/>
          </a:p>
        </p:txBody>
      </p:sp>
      <p:sp>
        <p:nvSpPr>
          <p:cNvPr id="7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8100392" y="6525344"/>
            <a:ext cx="586408" cy="21602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700809"/>
            <a:ext cx="8229600" cy="4176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1" latinLnBrk="0" hangingPunct="1"/>
            <a:r>
              <a:rPr kumimoji="0" lang="zh-TW" altLang="en-US" dirty="0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dirty="0" smtClean="0"/>
              <a:t>第二層</a:t>
            </a:r>
          </a:p>
          <a:p>
            <a:pPr lvl="2" eaLnBrk="1" latinLnBrk="0" hangingPunct="1"/>
            <a:r>
              <a:rPr kumimoji="0" lang="zh-TW" altLang="en-US" dirty="0" smtClean="0"/>
              <a:t>第三層</a:t>
            </a:r>
          </a:p>
          <a:p>
            <a:pPr lvl="3" eaLnBrk="1" latinLnBrk="0" hangingPunct="1"/>
            <a:r>
              <a:rPr kumimoji="0" lang="zh-TW" altLang="en-US" dirty="0" smtClean="0"/>
              <a:t>第四層</a:t>
            </a:r>
          </a:p>
          <a:p>
            <a:pPr lvl="4" eaLnBrk="1" latinLnBrk="0" hangingPunct="1"/>
            <a:r>
              <a:rPr kumimoji="0" lang="zh-TW" altLang="en-US" dirty="0" smtClean="0"/>
              <a:t>第五層</a:t>
            </a:r>
            <a:endParaRPr kumimoji="0" lang="en-US" altLang="zh-TW" dirty="0"/>
          </a:p>
        </p:txBody>
      </p:sp>
      <p:sp>
        <p:nvSpPr>
          <p:cNvPr id="10" name="日期版面配置區 2"/>
          <p:cNvSpPr>
            <a:spLocks noGrp="1"/>
          </p:cNvSpPr>
          <p:nvPr>
            <p:ph type="dt" sz="half" idx="2"/>
          </p:nvPr>
        </p:nvSpPr>
        <p:spPr>
          <a:xfrm>
            <a:off x="5652120" y="6525344"/>
            <a:ext cx="909464" cy="19613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2015/12/18</a:t>
            </a:fld>
            <a:endParaRPr lang="zh-TW" altLang="en-US"/>
          </a:p>
        </p:txBody>
      </p:sp>
      <p:sp>
        <p:nvSpPr>
          <p:cNvPr id="11" name="頁尾版面配置區 3"/>
          <p:cNvSpPr>
            <a:spLocks noGrp="1"/>
          </p:cNvSpPr>
          <p:nvPr>
            <p:ph type="ftr" sz="quarter" idx="3"/>
          </p:nvPr>
        </p:nvSpPr>
        <p:spPr>
          <a:xfrm>
            <a:off x="6588224" y="6525344"/>
            <a:ext cx="1512168" cy="216024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zh-TW" altLang="en-US"/>
          </a:p>
        </p:txBody>
      </p:sp>
      <p:sp>
        <p:nvSpPr>
          <p:cNvPr id="12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8100392" y="6525344"/>
            <a:ext cx="586408" cy="21602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600"/>
        </a:spcBef>
        <a:spcAft>
          <a:spcPts val="30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600"/>
        </a:spcBef>
        <a:spcAft>
          <a:spcPts val="300"/>
        </a:spcAft>
        <a:buClr>
          <a:schemeClr val="accent2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600"/>
        </a:spcBef>
        <a:spcAft>
          <a:spcPts val="300"/>
        </a:spcAft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600"/>
        </a:spcBef>
        <a:spcAft>
          <a:spcPts val="300"/>
        </a:spcAft>
        <a:buClr>
          <a:srgbClr val="7030A0"/>
        </a:buClr>
        <a:buFont typeface="Arial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600"/>
        </a:spcBef>
        <a:spcAft>
          <a:spcPts val="300"/>
        </a:spcAft>
        <a:buClr>
          <a:srgbClr val="FF0000"/>
        </a:buClr>
        <a:buFont typeface="Arial" pitchFamily="34" charset="0"/>
        <a:buChar char="•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Relationship Id="rId9" Type="http://schemas.openxmlformats.org/officeDocument/2006/relationships/chart" Target="../charts/char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72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6" Type="http://schemas.openxmlformats.org/officeDocument/2006/relationships/image" Target="../media/image71.jpeg"/><Relationship Id="rId5" Type="http://schemas.openxmlformats.org/officeDocument/2006/relationships/image" Target="../media/image39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55576" y="2512913"/>
            <a:ext cx="8352928" cy="1470025"/>
          </a:xfrm>
        </p:spPr>
        <p:txBody>
          <a:bodyPr/>
          <a:lstStyle/>
          <a:p>
            <a:r>
              <a:rPr lang="zh-TW" altLang="en-US" dirty="0"/>
              <a:t>大數據管理時代的雲服務價值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83568" y="4268688"/>
            <a:ext cx="8460432" cy="1752600"/>
          </a:xfrm>
        </p:spPr>
        <p:txBody>
          <a:bodyPr/>
          <a:lstStyle/>
          <a:p>
            <a:r>
              <a:rPr lang="zh-TW" altLang="en-US" dirty="0" smtClean="0"/>
              <a:t>雲冠軟體科技</a:t>
            </a:r>
            <a:r>
              <a:rPr lang="en-US" altLang="zh-TW" dirty="0"/>
              <a:t> </a:t>
            </a:r>
            <a:r>
              <a:rPr lang="en-US" altLang="zh-TW" dirty="0" smtClean="0"/>
              <a:t>  James Wu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931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dignitasnews.com/wp-content/uploads/2014/08/Finding-Hope-in-a-World-Gone-M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350896" cy="521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ijmr.humanjournals.com/wp-content/uploads/2015/01/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51" y="881508"/>
            <a:ext cx="7223665" cy="541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www.pluginindia.com/uploads/2/1/8/5/21854234/7974106_or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033" y="1807550"/>
            <a:ext cx="5856651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87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187624" y="768606"/>
            <a:ext cx="6768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 smtClean="0"/>
              <a:t>大數據智慧電腦教室</a:t>
            </a:r>
            <a:endParaRPr lang="zh-TW" altLang="en-US" sz="5400" b="1" dirty="0"/>
          </a:p>
        </p:txBody>
      </p:sp>
      <p:sp>
        <p:nvSpPr>
          <p:cNvPr id="3" name="文字方塊 2"/>
          <p:cNvSpPr txBox="1"/>
          <p:nvPr/>
        </p:nvSpPr>
        <p:spPr>
          <a:xfrm rot="21179871">
            <a:off x="3166021" y="1749597"/>
            <a:ext cx="1008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rgbClr val="FFC000"/>
                </a:solidFill>
              </a:rPr>
              <a:t>轉</a:t>
            </a:r>
            <a:endParaRPr lang="zh-TW" altLang="en-US" sz="6000" b="1" dirty="0">
              <a:solidFill>
                <a:srgbClr val="FFC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9871" flipH="1">
            <a:off x="2611002" y="1924053"/>
            <a:ext cx="72008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4068415" y="1806194"/>
            <a:ext cx="288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srgbClr val="00B050"/>
                </a:solidFill>
              </a:rPr>
              <a:t>您的認知</a:t>
            </a:r>
          </a:p>
        </p:txBody>
      </p:sp>
      <p:pic>
        <p:nvPicPr>
          <p:cNvPr id="2053" name="Picture 5" descr="http://www.takming.edu.tw/project/fan/picture/%E9%9B%BB%E8%85%A6%E6%95%99%E5%AE%A4/%E9%9B%BB%E8%85%A6%E6%95%99%E5%AE%A4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615" y="3107518"/>
            <a:ext cx="4231299" cy="317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22125"/>
            <a:ext cx="2817645" cy="160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3670077" y="3406162"/>
            <a:ext cx="2235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rgbClr val="FF0000"/>
                </a:solidFill>
              </a:rPr>
              <a:t>轉成雲</a:t>
            </a:r>
            <a:r>
              <a:rPr lang="zh-TW" altLang="en-US" sz="2800" b="1" dirty="0">
                <a:solidFill>
                  <a:srgbClr val="FF0000"/>
                </a:solidFill>
              </a:rPr>
              <a:t>服務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6156176" y="2748117"/>
            <a:ext cx="2635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rgbClr val="FF0000"/>
                </a:solidFill>
              </a:rPr>
              <a:t>提供大</a:t>
            </a:r>
            <a:r>
              <a:rPr lang="zh-TW" altLang="en-US" sz="2800" b="1" dirty="0">
                <a:solidFill>
                  <a:srgbClr val="FF0000"/>
                </a:solidFill>
              </a:rPr>
              <a:t>數據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179512" y="270892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rgbClr val="FF0000"/>
                </a:solidFill>
              </a:rPr>
              <a:t>智慧資源調度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268081"/>
            <a:ext cx="3059832" cy="145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615" y="3842797"/>
            <a:ext cx="4403576" cy="275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8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7" grpId="0"/>
      <p:bldP spid="10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186618"/>
            <a:ext cx="4403576" cy="2759673"/>
          </a:xfrm>
          <a:prstGeom prst="rect">
            <a:avLst/>
          </a:prstGeom>
        </p:spPr>
      </p:pic>
      <p:pic>
        <p:nvPicPr>
          <p:cNvPr id="20" name="Picture 5" descr="http://www.takming.edu.tw/project/fan/picture/%E9%9B%BB%E8%85%A6%E6%95%99%E5%AE%A4/%E9%9B%BB%E8%85%A6%E6%95%99%E5%AE%A4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83717"/>
            <a:ext cx="4231299" cy="317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5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-0.27066 0.0004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2" y="2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59259E-6 L 0.23177 0.0011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2204864"/>
            <a:ext cx="4403576" cy="2759673"/>
          </a:xfrm>
          <a:prstGeom prst="rect">
            <a:avLst/>
          </a:prstGeom>
        </p:spPr>
      </p:pic>
      <p:pic>
        <p:nvPicPr>
          <p:cNvPr id="20" name="Picture 5" descr="http://www.takming.edu.tw/project/fan/picture/%E9%9B%BB%E8%85%A6%E6%95%99%E5%AE%A4/%E9%9B%BB%E8%85%A6%E6%95%99%E5%AE%A4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84" y="1901299"/>
            <a:ext cx="4231299" cy="317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222" y="2684669"/>
            <a:ext cx="873699" cy="849374"/>
          </a:xfrm>
          <a:prstGeom prst="rect">
            <a:avLst/>
          </a:prstGeom>
        </p:spPr>
      </p:pic>
      <p:pic>
        <p:nvPicPr>
          <p:cNvPr id="45" name="圖片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071" y="2684669"/>
            <a:ext cx="873699" cy="849374"/>
          </a:xfrm>
          <a:prstGeom prst="rect">
            <a:avLst/>
          </a:prstGeom>
        </p:spPr>
      </p:pic>
      <p:pic>
        <p:nvPicPr>
          <p:cNvPr id="46" name="圖片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438" y="2709120"/>
            <a:ext cx="873699" cy="849374"/>
          </a:xfrm>
          <a:prstGeom prst="rect">
            <a:avLst/>
          </a:prstGeom>
        </p:spPr>
      </p:pic>
      <p:pic>
        <p:nvPicPr>
          <p:cNvPr id="48" name="圖片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906" y="1787886"/>
            <a:ext cx="873699" cy="849374"/>
          </a:xfrm>
          <a:prstGeom prst="rect">
            <a:avLst/>
          </a:prstGeom>
        </p:spPr>
      </p:pic>
      <p:pic>
        <p:nvPicPr>
          <p:cNvPr id="49" name="圖片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755" y="1787886"/>
            <a:ext cx="873699" cy="849374"/>
          </a:xfrm>
          <a:prstGeom prst="rect">
            <a:avLst/>
          </a:prstGeom>
        </p:spPr>
      </p:pic>
      <p:pic>
        <p:nvPicPr>
          <p:cNvPr id="50" name="圖片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122" y="1812337"/>
            <a:ext cx="873699" cy="849374"/>
          </a:xfrm>
          <a:prstGeom prst="rect">
            <a:avLst/>
          </a:prstGeom>
        </p:spPr>
      </p:pic>
      <p:pic>
        <p:nvPicPr>
          <p:cNvPr id="51" name="圖片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222" y="908720"/>
            <a:ext cx="873699" cy="849374"/>
          </a:xfrm>
          <a:prstGeom prst="rect">
            <a:avLst/>
          </a:prstGeom>
        </p:spPr>
      </p:pic>
      <p:pic>
        <p:nvPicPr>
          <p:cNvPr id="52" name="圖片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071" y="908720"/>
            <a:ext cx="873699" cy="849374"/>
          </a:xfrm>
          <a:prstGeom prst="rect">
            <a:avLst/>
          </a:prstGeom>
        </p:spPr>
      </p:pic>
      <p:pic>
        <p:nvPicPr>
          <p:cNvPr id="53" name="圖片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438" y="933171"/>
            <a:ext cx="873699" cy="849374"/>
          </a:xfrm>
          <a:prstGeom prst="rect">
            <a:avLst/>
          </a:prstGeom>
        </p:spPr>
      </p:pic>
      <p:pic>
        <p:nvPicPr>
          <p:cNvPr id="54" name="圖片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84669"/>
            <a:ext cx="873699" cy="849374"/>
          </a:xfrm>
          <a:prstGeom prst="rect">
            <a:avLst/>
          </a:prstGeom>
        </p:spPr>
      </p:pic>
      <p:pic>
        <p:nvPicPr>
          <p:cNvPr id="55" name="圖片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441" y="2684669"/>
            <a:ext cx="873699" cy="849374"/>
          </a:xfrm>
          <a:prstGeom prst="rect">
            <a:avLst/>
          </a:prstGeom>
        </p:spPr>
      </p:pic>
      <p:pic>
        <p:nvPicPr>
          <p:cNvPr id="56" name="圖片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709120"/>
            <a:ext cx="873699" cy="849374"/>
          </a:xfrm>
          <a:prstGeom prst="rect">
            <a:avLst/>
          </a:prstGeom>
        </p:spPr>
      </p:pic>
      <p:pic>
        <p:nvPicPr>
          <p:cNvPr id="57" name="圖片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76" y="1787886"/>
            <a:ext cx="873699" cy="849374"/>
          </a:xfrm>
          <a:prstGeom prst="rect">
            <a:avLst/>
          </a:prstGeom>
        </p:spPr>
      </p:pic>
      <p:pic>
        <p:nvPicPr>
          <p:cNvPr id="58" name="圖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125" y="1787886"/>
            <a:ext cx="873699" cy="849374"/>
          </a:xfrm>
          <a:prstGeom prst="rect">
            <a:avLst/>
          </a:prstGeom>
        </p:spPr>
      </p:pic>
      <p:pic>
        <p:nvPicPr>
          <p:cNvPr id="59" name="圖片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492" y="1812337"/>
            <a:ext cx="873699" cy="849374"/>
          </a:xfrm>
          <a:prstGeom prst="rect">
            <a:avLst/>
          </a:prstGeom>
        </p:spPr>
      </p:pic>
      <p:pic>
        <p:nvPicPr>
          <p:cNvPr id="60" name="圖片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08720"/>
            <a:ext cx="873699" cy="849374"/>
          </a:xfrm>
          <a:prstGeom prst="rect">
            <a:avLst/>
          </a:prstGeom>
        </p:spPr>
      </p:pic>
      <p:pic>
        <p:nvPicPr>
          <p:cNvPr id="61" name="圖片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441" y="908720"/>
            <a:ext cx="873699" cy="849374"/>
          </a:xfrm>
          <a:prstGeom prst="rect">
            <a:avLst/>
          </a:prstGeom>
        </p:spPr>
      </p:pic>
      <p:pic>
        <p:nvPicPr>
          <p:cNvPr id="62" name="圖片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933171"/>
            <a:ext cx="873699" cy="8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2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46125E-6 L 1.11022E-16 0.209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4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88989E-6 L 0.00312 0.2118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105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topsellingvanillaicecream.com/wp-content/uploads/2013/02/Ques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2" y="211721"/>
            <a:ext cx="5781463" cy="578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群組 12"/>
          <p:cNvGrpSpPr/>
          <p:nvPr/>
        </p:nvGrpSpPr>
        <p:grpSpPr>
          <a:xfrm>
            <a:off x="5426493" y="4664582"/>
            <a:ext cx="3469991" cy="896999"/>
            <a:chOff x="5426493" y="4664582"/>
            <a:chExt cx="3469991" cy="896999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192" y="4680606"/>
              <a:ext cx="873699" cy="849374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3891" y="4712207"/>
              <a:ext cx="873699" cy="849374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2785" y="4702682"/>
              <a:ext cx="873699" cy="849374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493" y="4664582"/>
              <a:ext cx="873699" cy="849374"/>
            </a:xfrm>
            <a:prstGeom prst="rect">
              <a:avLst/>
            </a:prstGeom>
          </p:spPr>
        </p:pic>
      </p:grpSp>
      <p:grpSp>
        <p:nvGrpSpPr>
          <p:cNvPr id="14" name="群組 13"/>
          <p:cNvGrpSpPr/>
          <p:nvPr/>
        </p:nvGrpSpPr>
        <p:grpSpPr>
          <a:xfrm>
            <a:off x="5916434" y="3815208"/>
            <a:ext cx="2599770" cy="865770"/>
            <a:chOff x="5916434" y="3815208"/>
            <a:chExt cx="2599770" cy="865770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6434" y="3815208"/>
              <a:ext cx="873699" cy="849374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9766" y="3831604"/>
              <a:ext cx="873699" cy="849374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2505" y="3831604"/>
              <a:ext cx="873699" cy="849374"/>
            </a:xfrm>
            <a:prstGeom prst="rect">
              <a:avLst/>
            </a:prstGeom>
          </p:spPr>
        </p:pic>
      </p:grpSp>
      <p:grpSp>
        <p:nvGrpSpPr>
          <p:cNvPr id="15" name="群組 14"/>
          <p:cNvGrpSpPr/>
          <p:nvPr/>
        </p:nvGrpSpPr>
        <p:grpSpPr>
          <a:xfrm>
            <a:off x="6306610" y="2982230"/>
            <a:ext cx="1721774" cy="860412"/>
            <a:chOff x="6306610" y="2982230"/>
            <a:chExt cx="1721774" cy="860412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4685" y="2982230"/>
              <a:ext cx="873699" cy="849374"/>
            </a:xfrm>
            <a:prstGeom prst="rect">
              <a:avLst/>
            </a:prstGeom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6610" y="2993268"/>
              <a:ext cx="873699" cy="849374"/>
            </a:xfrm>
            <a:prstGeom prst="rect">
              <a:avLst/>
            </a:prstGeom>
          </p:spPr>
        </p:pic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637" y="2132856"/>
            <a:ext cx="873699" cy="8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4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041"/>
            <a:ext cx="9130108" cy="685904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573046" cy="572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圓角矩形 2"/>
          <p:cNvSpPr/>
          <p:nvPr/>
        </p:nvSpPr>
        <p:spPr>
          <a:xfrm>
            <a:off x="4355975" y="1988840"/>
            <a:ext cx="2218137" cy="374441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270" name="Picture 6" descr="http://www.relaismahana.com/test/wp-content/uploads/2014/05/20130808182600Sun_Pi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02" y="-1041"/>
            <a:ext cx="1969588" cy="195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pic.qiantucdn.com/58pic/11/44/46/68Y58PICTs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427" y="699981"/>
            <a:ext cx="4569263" cy="574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orange01.org/imgs/image/38/38565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427" y="1680964"/>
            <a:ext cx="6086054" cy="40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farm4.static.flickr.com/3045/2900469813_81b37ed58f.jpg?v=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60" y="2038350"/>
            <a:ext cx="5807732" cy="435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http://www.iconpng.com/png/weathers-sign/crescent-moo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74113" y="4016"/>
            <a:ext cx="2555995" cy="227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95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3" grpId="1" animBg="1"/>
      <p:bldP spid="3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39" y="362614"/>
            <a:ext cx="8573046" cy="580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161360" y="4941168"/>
            <a:ext cx="8568952" cy="9223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3593542" y="5249866"/>
            <a:ext cx="19865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FF0000"/>
                </a:solidFill>
              </a:rPr>
              <a:t>既有雲端服務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4211960" y="1786589"/>
            <a:ext cx="2448272" cy="3082571"/>
          </a:xfrm>
          <a:prstGeom prst="roundRect">
            <a:avLst>
              <a:gd name="adj" fmla="val 7925"/>
            </a:avLst>
          </a:prstGeom>
          <a:noFill/>
          <a:ln w="38100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4636262" y="1786589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0000FF"/>
                </a:solidFill>
              </a:rPr>
              <a:t>不足</a:t>
            </a:r>
          </a:p>
        </p:txBody>
      </p:sp>
    </p:spTree>
    <p:extLst>
      <p:ext uri="{BB962C8B-B14F-4D97-AF65-F5344CB8AC3E}">
        <p14:creationId xmlns:p14="http://schemas.microsoft.com/office/powerpoint/2010/main" val="8112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39" y="362614"/>
            <a:ext cx="8573046" cy="580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161360" y="4941168"/>
            <a:ext cx="8568952" cy="9223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3593542" y="5249866"/>
            <a:ext cx="19865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FF0000"/>
                </a:solidFill>
              </a:rPr>
              <a:t>既有雲端服務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4283968" y="1607775"/>
            <a:ext cx="1830783" cy="1656184"/>
          </a:xfrm>
          <a:prstGeom prst="roundRect">
            <a:avLst/>
          </a:prstGeom>
          <a:noFill/>
          <a:ln w="38100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4515283" y="170080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0000FF"/>
                </a:solidFill>
              </a:rPr>
              <a:t>不足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138086" y="3356994"/>
            <a:ext cx="8568952" cy="1498394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3553103" y="4293096"/>
            <a:ext cx="19865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chemeClr val="accent4">
                    <a:lumMod val="75000"/>
                  </a:schemeClr>
                </a:solidFill>
              </a:rPr>
              <a:t>增加雲端服務</a:t>
            </a:r>
            <a:endParaRPr lang="zh-TW" alt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6114751" y="3389190"/>
            <a:ext cx="2590611" cy="1434002"/>
          </a:xfrm>
          <a:prstGeom prst="round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6890709" y="342900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FF00FF"/>
                </a:solidFill>
              </a:rPr>
              <a:t>浪費</a:t>
            </a:r>
            <a:endParaRPr lang="zh-TW" altLang="en-US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83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4" grpId="1" animBg="1"/>
      <p:bldP spid="16" grpId="0"/>
      <p:bldP spid="16" grpId="1"/>
      <p:bldP spid="9" grpId="0" animBg="1"/>
      <p:bldP spid="10" grpId="0" animBg="1"/>
      <p:bldP spid="12" grpId="0" animBg="1"/>
      <p:bldP spid="12" grpId="1" animBg="1"/>
      <p:bldP spid="18" grpId="0"/>
      <p:bldP spid="1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topsellingvanillaicecream.com/wp-content/uploads/2013/02/Ques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91" y="527857"/>
            <a:ext cx="5781463" cy="578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56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39" y="1124744"/>
            <a:ext cx="8573046" cy="526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更有效</a:t>
            </a:r>
            <a:r>
              <a:rPr lang="zh-TW" altLang="en-US" dirty="0"/>
              <a:t>的</a:t>
            </a:r>
            <a:r>
              <a:rPr lang="zh-TW" altLang="en-US" dirty="0" smtClean="0"/>
              <a:t>資源配置的方法</a:t>
            </a:r>
            <a:endParaRPr lang="zh-TW" altLang="en-US" dirty="0"/>
          </a:p>
        </p:txBody>
      </p:sp>
      <p:sp>
        <p:nvSpPr>
          <p:cNvPr id="5" name="圓角矩形 4"/>
          <p:cNvSpPr/>
          <p:nvPr/>
        </p:nvSpPr>
        <p:spPr>
          <a:xfrm>
            <a:off x="755576" y="5157192"/>
            <a:ext cx="7974736" cy="9223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4183494" y="1988840"/>
            <a:ext cx="2448272" cy="3121811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2627784" y="5615363"/>
            <a:ext cx="37740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FF0000"/>
                </a:solidFill>
              </a:rPr>
              <a:t>用既有雲端服務 ，維持基礎需求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449900" y="2132856"/>
            <a:ext cx="328041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FF0000"/>
                </a:solidFill>
              </a:rPr>
              <a:t>大數據</a:t>
            </a:r>
            <a:r>
              <a:rPr lang="zh-TW" altLang="en-US" b="1" dirty="0">
                <a:solidFill>
                  <a:srgbClr val="FF0000"/>
                </a:solidFill>
              </a:rPr>
              <a:t>智慧電腦教室</a:t>
            </a:r>
            <a:r>
              <a:rPr lang="en-US" altLang="zh-TW" b="1" dirty="0" smtClean="0">
                <a:solidFill>
                  <a:srgbClr val="0070C0"/>
                </a:solidFill>
              </a:rPr>
              <a:t/>
            </a:r>
            <a:br>
              <a:rPr lang="en-US" altLang="zh-TW" b="1" dirty="0" smtClean="0">
                <a:solidFill>
                  <a:srgbClr val="0070C0"/>
                </a:solidFill>
              </a:rPr>
            </a:br>
            <a:r>
              <a:rPr lang="zh-TW" altLang="en-US" b="1" dirty="0" smtClean="0">
                <a:solidFill>
                  <a:srgbClr val="0070C0"/>
                </a:solidFill>
              </a:rPr>
              <a:t>晚上</a:t>
            </a:r>
            <a:r>
              <a:rPr lang="en-US" altLang="zh-TW" b="1" dirty="0" smtClean="0">
                <a:solidFill>
                  <a:srgbClr val="0070C0"/>
                </a:solidFill>
              </a:rPr>
              <a:t/>
            </a:r>
            <a:br>
              <a:rPr lang="en-US" altLang="zh-TW" b="1" dirty="0" smtClean="0">
                <a:solidFill>
                  <a:srgbClr val="0070C0"/>
                </a:solidFill>
              </a:rPr>
            </a:br>
            <a:r>
              <a:rPr lang="zh-TW" altLang="en-US" b="1" dirty="0" smtClean="0">
                <a:solidFill>
                  <a:srgbClr val="0070C0"/>
                </a:solidFill>
              </a:rPr>
              <a:t>將閒置資源轉為動態雲服務，</a:t>
            </a:r>
            <a:r>
              <a:rPr lang="en-US" altLang="zh-TW" b="1" dirty="0" smtClean="0">
                <a:solidFill>
                  <a:srgbClr val="0070C0"/>
                </a:solidFill>
              </a:rPr>
              <a:t/>
            </a:r>
            <a:br>
              <a:rPr lang="en-US" altLang="zh-TW" b="1" dirty="0" smtClean="0">
                <a:solidFill>
                  <a:srgbClr val="0070C0"/>
                </a:solidFill>
              </a:rPr>
            </a:br>
            <a:r>
              <a:rPr lang="zh-TW" altLang="en-US" b="1" dirty="0" smtClean="0">
                <a:solidFill>
                  <a:srgbClr val="0070C0"/>
                </a:solidFill>
              </a:rPr>
              <a:t>發揮最大效益</a:t>
            </a:r>
            <a:endParaRPr lang="zh-TW" altLang="en-US" b="1" dirty="0">
              <a:solidFill>
                <a:srgbClr val="0070C0"/>
              </a:solidFill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755576" y="1942299"/>
            <a:ext cx="3384376" cy="3168352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1187624" y="2132856"/>
            <a:ext cx="266429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FF0000"/>
                </a:solidFill>
              </a:rPr>
              <a:t>大數據智慧電腦教室</a:t>
            </a:r>
            <a:r>
              <a:rPr lang="en-US" altLang="zh-TW" b="1" dirty="0" smtClean="0">
                <a:solidFill>
                  <a:srgbClr val="92D050"/>
                </a:solidFill>
              </a:rPr>
              <a:t/>
            </a:r>
            <a:br>
              <a:rPr lang="en-US" altLang="zh-TW" b="1" dirty="0" smtClean="0">
                <a:solidFill>
                  <a:srgbClr val="92D050"/>
                </a:solidFill>
              </a:rPr>
            </a:br>
            <a:r>
              <a:rPr lang="zh-TW" altLang="en-US" b="1" dirty="0" smtClean="0">
                <a:solidFill>
                  <a:srgbClr val="92D050"/>
                </a:solidFill>
              </a:rPr>
              <a:t>白天</a:t>
            </a:r>
            <a:r>
              <a:rPr lang="en-US" altLang="zh-TW" b="1" dirty="0" smtClean="0">
                <a:solidFill>
                  <a:srgbClr val="92D050"/>
                </a:solidFill>
              </a:rPr>
              <a:t/>
            </a:r>
            <a:br>
              <a:rPr lang="en-US" altLang="zh-TW" b="1" dirty="0" smtClean="0">
                <a:solidFill>
                  <a:srgbClr val="92D050"/>
                </a:solidFill>
              </a:rPr>
            </a:br>
            <a:r>
              <a:rPr lang="zh-TW" altLang="en-US" b="1" dirty="0" smtClean="0">
                <a:solidFill>
                  <a:srgbClr val="92D050"/>
                </a:solidFill>
              </a:rPr>
              <a:t>提供上課需求</a:t>
            </a:r>
            <a:endParaRPr lang="zh-TW" altLang="en-US" b="1" dirty="0">
              <a:solidFill>
                <a:srgbClr val="92D050"/>
              </a:solidFill>
            </a:endParaRPr>
          </a:p>
        </p:txBody>
      </p:sp>
      <p:sp>
        <p:nvSpPr>
          <p:cNvPr id="3" name="弧形箭號 (上彎) 2"/>
          <p:cNvSpPr/>
          <p:nvPr/>
        </p:nvSpPr>
        <p:spPr>
          <a:xfrm>
            <a:off x="3045599" y="3526475"/>
            <a:ext cx="2275790" cy="1008112"/>
          </a:xfrm>
          <a:prstGeom prst="curvedUp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96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3" grpId="0" animBg="1"/>
      <p:bldP spid="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大綱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772816"/>
            <a:ext cx="7771234" cy="4176463"/>
          </a:xfrm>
        </p:spPr>
        <p:txBody>
          <a:bodyPr/>
          <a:lstStyle/>
          <a:p>
            <a:r>
              <a:rPr lang="zh-TW" altLang="en-US" dirty="0"/>
              <a:t>大數據</a:t>
            </a:r>
            <a:r>
              <a:rPr lang="zh-TW" altLang="en-US" dirty="0" smtClean="0"/>
              <a:t>的各領域應用</a:t>
            </a:r>
            <a:endParaRPr lang="en-US" altLang="zh-TW" dirty="0" smtClean="0"/>
          </a:p>
          <a:p>
            <a:r>
              <a:rPr lang="zh-TW" altLang="en-US" dirty="0"/>
              <a:t>教育的大</a:t>
            </a:r>
            <a:r>
              <a:rPr lang="zh-TW" altLang="en-US" dirty="0" smtClean="0"/>
              <a:t>數據應用</a:t>
            </a:r>
            <a:endParaRPr lang="en-US" altLang="zh-TW" dirty="0" smtClean="0"/>
          </a:p>
          <a:p>
            <a:r>
              <a:rPr lang="zh-TW" altLang="en-US" dirty="0"/>
              <a:t>相關的應用分享</a:t>
            </a:r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61637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exacttarget.com/blog/wp-content/uploads/2014/06/synergy_cropped_w102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09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30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422866" y="728929"/>
            <a:ext cx="8280920" cy="5107289"/>
            <a:chOff x="467544" y="1340768"/>
            <a:chExt cx="8280920" cy="5107289"/>
          </a:xfrm>
        </p:grpSpPr>
        <p:sp>
          <p:nvSpPr>
            <p:cNvPr id="6" name="矩形 5"/>
            <p:cNvSpPr/>
            <p:nvPr/>
          </p:nvSpPr>
          <p:spPr>
            <a:xfrm>
              <a:off x="467544" y="1340768"/>
              <a:ext cx="8280920" cy="51072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" name="Picture 5" descr="http://www.takming.edu.tw/project/fan/picture/%E9%9B%BB%E8%85%A6%E6%95%99%E5%AE%A4/%E9%9B%BB%E8%85%A6%E6%95%99%E5%AE%A407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7" y="2771235"/>
              <a:ext cx="4807362" cy="3605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://www.iconpng.com/png/weathers-sign/sun0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340768"/>
              <a:ext cx="3068959" cy="3068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群組 7"/>
          <p:cNvGrpSpPr/>
          <p:nvPr/>
        </p:nvGrpSpPr>
        <p:grpSpPr>
          <a:xfrm>
            <a:off x="415689" y="736732"/>
            <a:ext cx="8295274" cy="5107289"/>
            <a:chOff x="3779912" y="2102052"/>
            <a:chExt cx="8295274" cy="5107289"/>
          </a:xfrm>
        </p:grpSpPr>
        <p:sp>
          <p:nvSpPr>
            <p:cNvPr id="9" name="矩形 8"/>
            <p:cNvSpPr/>
            <p:nvPr/>
          </p:nvSpPr>
          <p:spPr>
            <a:xfrm>
              <a:off x="3779912" y="2102052"/>
              <a:ext cx="8280920" cy="510728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050" name="Picture 2" descr="http://www.iconpng.com/png/weathers-sign/crescent-moon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88656" y="2102052"/>
              <a:ext cx="3386530" cy="3157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502" y="4234436"/>
              <a:ext cx="4552394" cy="2852936"/>
            </a:xfrm>
            <a:prstGeom prst="rect">
              <a:avLst/>
            </a:prstGeom>
          </p:spPr>
        </p:pic>
      </p:grpSp>
      <p:pic>
        <p:nvPicPr>
          <p:cNvPr id="2054" name="Picture 6" descr="http://mohitdhaka.com/wp-content/uploads/2015/03/Intelligence-and-creativity-@-mohitdhaka.com_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89" y="736732"/>
            <a:ext cx="8280920" cy="552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46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r-sai.com/user_file/TWY110190-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41407"/>
            <a:ext cx="4486275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94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et.tku.edu.tw/item_6/L10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4770107" cy="357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977026" y="2915652"/>
            <a:ext cx="1619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/>
              <a:t>照明電燈</a:t>
            </a:r>
            <a:endParaRPr lang="zh-TW" altLang="en-US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6049034" y="4617878"/>
            <a:ext cx="1593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/>
              <a:t>冷氣空調</a:t>
            </a:r>
            <a:endParaRPr lang="zh-TW" altLang="en-US" b="1" dirty="0"/>
          </a:p>
        </p:txBody>
      </p:sp>
      <p:sp>
        <p:nvSpPr>
          <p:cNvPr id="7" name="文字方塊 6"/>
          <p:cNvSpPr txBox="1"/>
          <p:nvPr/>
        </p:nvSpPr>
        <p:spPr>
          <a:xfrm>
            <a:off x="179511" y="260648"/>
            <a:ext cx="2692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dirty="0" smtClean="0">
                <a:solidFill>
                  <a:srgbClr val="FFC000"/>
                </a:solidFill>
              </a:rPr>
              <a:t>省電</a:t>
            </a:r>
            <a:endParaRPr lang="zh-TW" altLang="en-US" sz="9600" b="1" dirty="0">
              <a:solidFill>
                <a:srgbClr val="FFC000"/>
              </a:solidFill>
            </a:endParaRPr>
          </a:p>
        </p:txBody>
      </p:sp>
      <p:sp>
        <p:nvSpPr>
          <p:cNvPr id="3" name="禁止標誌 2"/>
          <p:cNvSpPr/>
          <p:nvPr/>
        </p:nvSpPr>
        <p:spPr>
          <a:xfrm>
            <a:off x="6049034" y="3974452"/>
            <a:ext cx="1565739" cy="1656184"/>
          </a:xfrm>
          <a:prstGeom prst="noSmoking">
            <a:avLst>
              <a:gd name="adj" fmla="val 1113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禁止標誌 10"/>
          <p:cNvSpPr/>
          <p:nvPr/>
        </p:nvSpPr>
        <p:spPr>
          <a:xfrm>
            <a:off x="5995463" y="2210256"/>
            <a:ext cx="1565739" cy="1656184"/>
          </a:xfrm>
          <a:prstGeom prst="noSmoking">
            <a:avLst>
              <a:gd name="adj" fmla="val 1113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82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79511" y="260648"/>
            <a:ext cx="2692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dirty="0">
                <a:solidFill>
                  <a:srgbClr val="FFC000"/>
                </a:solidFill>
              </a:rPr>
              <a:t>省電</a:t>
            </a:r>
          </a:p>
        </p:txBody>
      </p:sp>
      <p:pic>
        <p:nvPicPr>
          <p:cNvPr id="9218" name="Picture 2" descr="http://vignette3.wikia.nocookie.net/americanmcgeesalice/images/e/e3/Icon_pc.png/revision/latest?cb=201409131719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43" y="2545669"/>
            <a:ext cx="993005" cy="99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ignette3.wikia.nocookie.net/americanmcgeesalice/images/e/e3/Icon_pc.png/revision/latest?cb=201409131719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903" y="2545669"/>
            <a:ext cx="993005" cy="99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vignette3.wikia.nocookie.net/americanmcgeesalice/images/e/e3/Icon_pc.png/revision/latest?cb=201409131719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746" y="2556821"/>
            <a:ext cx="993005" cy="99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vignette3.wikia.nocookie.net/americanmcgeesalice/images/e/e3/Icon_pc.png/revision/latest?cb=201409131719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806" y="2556821"/>
            <a:ext cx="993005" cy="99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vignette3.wikia.nocookie.net/americanmcgeesalice/images/e/e3/Icon_pc.png/revision/latest?cb=201409131719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211" y="2545668"/>
            <a:ext cx="993005" cy="99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vignette3.wikia.nocookie.net/americanmcgeesalice/images/e/e3/Icon_pc.png/revision/latest?cb=201409131719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42" y="3769806"/>
            <a:ext cx="993005" cy="99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vignette3.wikia.nocookie.net/americanmcgeesalice/images/e/e3/Icon_pc.png/revision/latest?cb=201409131719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902" y="3769806"/>
            <a:ext cx="993005" cy="99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vignette3.wikia.nocookie.net/americanmcgeesalice/images/e/e3/Icon_pc.png/revision/latest?cb=201409131719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745" y="3780958"/>
            <a:ext cx="993005" cy="99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vignette3.wikia.nocookie.net/americanmcgeesalice/images/e/e3/Icon_pc.png/revision/latest?cb=201409131719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805" y="3780958"/>
            <a:ext cx="993005" cy="99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vignette3.wikia.nocookie.net/americanmcgeesalice/images/e/e3/Icon_pc.png/revision/latest?cb=201409131719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210" y="3769805"/>
            <a:ext cx="993005" cy="99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vignette3.wikia.nocookie.net/americanmcgeesalice/images/e/e3/Icon_pc.png/revision/latest?cb=201409131719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43" y="5052677"/>
            <a:ext cx="993005" cy="99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vignette3.wikia.nocookie.net/americanmcgeesalice/images/e/e3/Icon_pc.png/revision/latest?cb=201409131719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903" y="5052677"/>
            <a:ext cx="993005" cy="99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vignette3.wikia.nocookie.net/americanmcgeesalice/images/e/e3/Icon_pc.png/revision/latest?cb=201409131719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746" y="5063829"/>
            <a:ext cx="993005" cy="99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vignette3.wikia.nocookie.net/americanmcgeesalice/images/e/e3/Icon_pc.png/revision/latest?cb=201409131719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806" y="5063829"/>
            <a:ext cx="993005" cy="99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vignette3.wikia.nocookie.net/americanmcgeesalice/images/e/e3/Icon_pc.png/revision/latest?cb=201409131719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211" y="5052676"/>
            <a:ext cx="993005" cy="99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橢圓形圖說文字 3"/>
          <p:cNvSpPr/>
          <p:nvPr/>
        </p:nvSpPr>
        <p:spPr>
          <a:xfrm>
            <a:off x="5695676" y="2437789"/>
            <a:ext cx="648072" cy="504055"/>
          </a:xfrm>
          <a:prstGeom prst="wedgeEllipseCallou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Z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1" name="橢圓形圖說文字 20"/>
          <p:cNvSpPr/>
          <p:nvPr/>
        </p:nvSpPr>
        <p:spPr>
          <a:xfrm>
            <a:off x="4550271" y="2437789"/>
            <a:ext cx="648072" cy="504055"/>
          </a:xfrm>
          <a:prstGeom prst="wedgeEllipseCallou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Z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2" name="橢圓形圖說文字 21"/>
          <p:cNvSpPr/>
          <p:nvPr/>
        </p:nvSpPr>
        <p:spPr>
          <a:xfrm>
            <a:off x="3343211" y="2437241"/>
            <a:ext cx="648072" cy="504055"/>
          </a:xfrm>
          <a:prstGeom prst="wedgeEllipseCallou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Z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3" name="橢圓形圖說文字 22"/>
          <p:cNvSpPr/>
          <p:nvPr/>
        </p:nvSpPr>
        <p:spPr>
          <a:xfrm>
            <a:off x="2209368" y="2429142"/>
            <a:ext cx="648072" cy="504055"/>
          </a:xfrm>
          <a:prstGeom prst="wedgeEllipseCallou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Z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4" name="橢圓形圖說文字 23"/>
          <p:cNvSpPr/>
          <p:nvPr/>
        </p:nvSpPr>
        <p:spPr>
          <a:xfrm>
            <a:off x="1002310" y="2429142"/>
            <a:ext cx="648072" cy="504055"/>
          </a:xfrm>
          <a:prstGeom prst="wedgeEllipseCallou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Z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6" name="橢圓形圖說文字 25"/>
          <p:cNvSpPr/>
          <p:nvPr/>
        </p:nvSpPr>
        <p:spPr>
          <a:xfrm>
            <a:off x="4564610" y="3684525"/>
            <a:ext cx="648072" cy="504055"/>
          </a:xfrm>
          <a:prstGeom prst="wedgeEllipseCallou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Z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7" name="橢圓形圖說文字 26"/>
          <p:cNvSpPr/>
          <p:nvPr/>
        </p:nvSpPr>
        <p:spPr>
          <a:xfrm>
            <a:off x="3357550" y="3683977"/>
            <a:ext cx="648072" cy="504055"/>
          </a:xfrm>
          <a:prstGeom prst="wedgeEllipseCallou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Z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8" name="橢圓形圖說文字 27"/>
          <p:cNvSpPr/>
          <p:nvPr/>
        </p:nvSpPr>
        <p:spPr>
          <a:xfrm>
            <a:off x="2223707" y="3675878"/>
            <a:ext cx="648072" cy="504055"/>
          </a:xfrm>
          <a:prstGeom prst="wedgeEllipseCallou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Z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9" name="橢圓形圖說文字 28"/>
          <p:cNvSpPr/>
          <p:nvPr/>
        </p:nvSpPr>
        <p:spPr>
          <a:xfrm>
            <a:off x="1016649" y="3675878"/>
            <a:ext cx="648072" cy="504055"/>
          </a:xfrm>
          <a:prstGeom prst="wedgeEllipseCallou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Z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0" name="橢圓形圖說文字 29"/>
          <p:cNvSpPr/>
          <p:nvPr/>
        </p:nvSpPr>
        <p:spPr>
          <a:xfrm>
            <a:off x="5710015" y="4917307"/>
            <a:ext cx="648072" cy="504055"/>
          </a:xfrm>
          <a:prstGeom prst="wedgeEllipseCallou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Z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1" name="橢圓形圖說文字 30"/>
          <p:cNvSpPr/>
          <p:nvPr/>
        </p:nvSpPr>
        <p:spPr>
          <a:xfrm>
            <a:off x="4564610" y="4917307"/>
            <a:ext cx="648072" cy="504055"/>
          </a:xfrm>
          <a:prstGeom prst="wedgeEllipseCallou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Z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2" name="橢圓形圖說文字 31"/>
          <p:cNvSpPr/>
          <p:nvPr/>
        </p:nvSpPr>
        <p:spPr>
          <a:xfrm>
            <a:off x="3357550" y="4916759"/>
            <a:ext cx="648072" cy="504055"/>
          </a:xfrm>
          <a:prstGeom prst="wedgeEllipseCallou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Z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4" name="橢圓形圖說文字 33"/>
          <p:cNvSpPr/>
          <p:nvPr/>
        </p:nvSpPr>
        <p:spPr>
          <a:xfrm>
            <a:off x="1016649" y="4908660"/>
            <a:ext cx="648072" cy="504055"/>
          </a:xfrm>
          <a:prstGeom prst="wedgeEllipseCallou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Z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9" name="橢圓形圖說文字 48"/>
          <p:cNvSpPr/>
          <p:nvPr/>
        </p:nvSpPr>
        <p:spPr>
          <a:xfrm>
            <a:off x="4564610" y="4938856"/>
            <a:ext cx="648072" cy="504055"/>
          </a:xfrm>
          <a:prstGeom prst="wedgeEllipseCallou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W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153109" y="5006711"/>
            <a:ext cx="15121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600" dirty="0" smtClean="0">
                <a:solidFill>
                  <a:srgbClr val="FF0000"/>
                </a:solidFill>
              </a:rPr>
              <a:t>1</a:t>
            </a:r>
            <a:endParaRPr lang="zh-TW" altLang="en-US" sz="6600" dirty="0">
              <a:solidFill>
                <a:srgbClr val="FF0000"/>
              </a:solidFill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7164288" y="4941168"/>
            <a:ext cx="15121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600" dirty="0">
                <a:solidFill>
                  <a:srgbClr val="FF0000"/>
                </a:solidFill>
              </a:rPr>
              <a:t>4</a:t>
            </a:r>
            <a:endParaRPr lang="zh-TW" altLang="en-US" sz="6600" dirty="0">
              <a:solidFill>
                <a:srgbClr val="FF0000"/>
              </a:solidFill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7236296" y="4985300"/>
            <a:ext cx="15121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600" dirty="0" smtClean="0">
                <a:solidFill>
                  <a:srgbClr val="FF0000"/>
                </a:solidFill>
              </a:rPr>
              <a:t>2</a:t>
            </a:r>
            <a:endParaRPr lang="zh-TW" altLang="en-US" sz="6600" dirty="0">
              <a:solidFill>
                <a:srgbClr val="FF0000"/>
              </a:solidFill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7236296" y="4941168"/>
            <a:ext cx="15121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600" dirty="0">
                <a:solidFill>
                  <a:srgbClr val="FF0000"/>
                </a:solidFill>
              </a:rPr>
              <a:t>0</a:t>
            </a:r>
            <a:endParaRPr lang="zh-TW" altLang="en-US" sz="6600" dirty="0">
              <a:solidFill>
                <a:srgbClr val="FF0000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7183611" y="2395645"/>
            <a:ext cx="15121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solidFill>
                  <a:schemeClr val="bg1">
                    <a:lumMod val="75000"/>
                  </a:schemeClr>
                </a:solidFill>
              </a:rPr>
              <a:t>15</a:t>
            </a:r>
            <a:endParaRPr lang="zh-TW" altLang="en-US" sz="6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6" name="橢圓形圖說文字 55"/>
          <p:cNvSpPr/>
          <p:nvPr/>
        </p:nvSpPr>
        <p:spPr>
          <a:xfrm>
            <a:off x="5695676" y="3675877"/>
            <a:ext cx="648072" cy="504055"/>
          </a:xfrm>
          <a:prstGeom prst="wedgeEllipseCallou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Z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9" name="橢圓形圖說文字 58"/>
          <p:cNvSpPr/>
          <p:nvPr/>
        </p:nvSpPr>
        <p:spPr>
          <a:xfrm>
            <a:off x="2178902" y="4897626"/>
            <a:ext cx="648072" cy="504055"/>
          </a:xfrm>
          <a:prstGeom prst="wedgeEllipseCallou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Z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60" name="橢圓形圖說文字 59"/>
          <p:cNvSpPr/>
          <p:nvPr/>
        </p:nvSpPr>
        <p:spPr>
          <a:xfrm>
            <a:off x="3343212" y="2429141"/>
            <a:ext cx="648072" cy="504055"/>
          </a:xfrm>
          <a:prstGeom prst="wedgeEllipseCallou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W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61" name="橢圓形圖說文字 60"/>
          <p:cNvSpPr/>
          <p:nvPr/>
        </p:nvSpPr>
        <p:spPr>
          <a:xfrm>
            <a:off x="4535933" y="2429141"/>
            <a:ext cx="648072" cy="504055"/>
          </a:xfrm>
          <a:prstGeom prst="wedgeEllipseCallou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W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64" name="橢圓形圖說文字 63"/>
          <p:cNvSpPr/>
          <p:nvPr/>
        </p:nvSpPr>
        <p:spPr>
          <a:xfrm>
            <a:off x="5695677" y="2429141"/>
            <a:ext cx="648072" cy="504055"/>
          </a:xfrm>
          <a:prstGeom prst="wedgeEllipseCallou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W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65" name="橢圓形圖說文字 64"/>
          <p:cNvSpPr/>
          <p:nvPr/>
        </p:nvSpPr>
        <p:spPr>
          <a:xfrm>
            <a:off x="2209369" y="2435177"/>
            <a:ext cx="648072" cy="504055"/>
          </a:xfrm>
          <a:prstGeom prst="wedgeEllipseCallou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W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66" name="橢圓形圖說文字 65"/>
          <p:cNvSpPr/>
          <p:nvPr/>
        </p:nvSpPr>
        <p:spPr>
          <a:xfrm>
            <a:off x="1012023" y="2435177"/>
            <a:ext cx="648072" cy="504055"/>
          </a:xfrm>
          <a:prstGeom prst="wedgeEllipseCallou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W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70" name="橢圓形圖說文字 69"/>
          <p:cNvSpPr/>
          <p:nvPr/>
        </p:nvSpPr>
        <p:spPr>
          <a:xfrm>
            <a:off x="4535933" y="2445588"/>
            <a:ext cx="648072" cy="504055"/>
          </a:xfrm>
          <a:prstGeom prst="wedgeEllipseCallou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bg1"/>
                </a:solidFill>
              </a:rPr>
              <a:t>U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71" name="橢圓形圖說文字 70"/>
          <p:cNvSpPr/>
          <p:nvPr/>
        </p:nvSpPr>
        <p:spPr>
          <a:xfrm>
            <a:off x="3343212" y="3700476"/>
            <a:ext cx="648072" cy="504055"/>
          </a:xfrm>
          <a:prstGeom prst="wedgeEllipseCallou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W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72" name="橢圓形圖說文字 71"/>
          <p:cNvSpPr/>
          <p:nvPr/>
        </p:nvSpPr>
        <p:spPr>
          <a:xfrm>
            <a:off x="5677147" y="2429142"/>
            <a:ext cx="648072" cy="504055"/>
          </a:xfrm>
          <a:prstGeom prst="wedgeEllipseCallou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bg1"/>
                </a:solidFill>
              </a:rPr>
              <a:t>U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73" name="橢圓形圖說文字 72"/>
          <p:cNvSpPr/>
          <p:nvPr/>
        </p:nvSpPr>
        <p:spPr>
          <a:xfrm>
            <a:off x="3340114" y="2429140"/>
            <a:ext cx="648072" cy="504055"/>
          </a:xfrm>
          <a:prstGeom prst="wedgeEllipseCallou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bg1"/>
                </a:solidFill>
              </a:rPr>
              <a:t>U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76" name="橢圓形圖說文字 75"/>
          <p:cNvSpPr/>
          <p:nvPr/>
        </p:nvSpPr>
        <p:spPr>
          <a:xfrm>
            <a:off x="2203785" y="2445588"/>
            <a:ext cx="648072" cy="504055"/>
          </a:xfrm>
          <a:prstGeom prst="wedgeEllipseCallou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bg1"/>
                </a:solidFill>
              </a:rPr>
              <a:t>U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77" name="橢圓形圖說文字 76"/>
          <p:cNvSpPr/>
          <p:nvPr/>
        </p:nvSpPr>
        <p:spPr>
          <a:xfrm>
            <a:off x="5710015" y="3684525"/>
            <a:ext cx="648072" cy="504055"/>
          </a:xfrm>
          <a:prstGeom prst="wedgeEllipseCallou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W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78" name="橢圓形圖說文字 77"/>
          <p:cNvSpPr/>
          <p:nvPr/>
        </p:nvSpPr>
        <p:spPr>
          <a:xfrm>
            <a:off x="5710015" y="4890571"/>
            <a:ext cx="648072" cy="504055"/>
          </a:xfrm>
          <a:prstGeom prst="wedgeEllipseCallou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W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80" name="橢圓形圖說文字 79"/>
          <p:cNvSpPr/>
          <p:nvPr/>
        </p:nvSpPr>
        <p:spPr>
          <a:xfrm>
            <a:off x="4535933" y="2437886"/>
            <a:ext cx="648072" cy="504055"/>
          </a:xfrm>
          <a:prstGeom prst="wedgeEllipseCallou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Z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83" name="橢圓形圖說文字 82"/>
          <p:cNvSpPr/>
          <p:nvPr/>
        </p:nvSpPr>
        <p:spPr>
          <a:xfrm>
            <a:off x="5671445" y="2427474"/>
            <a:ext cx="648072" cy="504055"/>
          </a:xfrm>
          <a:prstGeom prst="wedgeEllipseCallou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Z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84" name="橢圓形圖說文字 83"/>
          <p:cNvSpPr/>
          <p:nvPr/>
        </p:nvSpPr>
        <p:spPr>
          <a:xfrm>
            <a:off x="3337298" y="2420888"/>
            <a:ext cx="648072" cy="504055"/>
          </a:xfrm>
          <a:prstGeom prst="wedgeEllipseCallou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Z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85" name="橢圓形圖說文字 84"/>
          <p:cNvSpPr/>
          <p:nvPr/>
        </p:nvSpPr>
        <p:spPr>
          <a:xfrm>
            <a:off x="2202871" y="2429538"/>
            <a:ext cx="648072" cy="504055"/>
          </a:xfrm>
          <a:prstGeom prst="wedgeEllipseCallou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Z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87" name="文字方塊 86"/>
          <p:cNvSpPr txBox="1"/>
          <p:nvPr/>
        </p:nvSpPr>
        <p:spPr>
          <a:xfrm>
            <a:off x="7183611" y="3634582"/>
            <a:ext cx="15121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600" dirty="0" smtClean="0">
                <a:solidFill>
                  <a:srgbClr val="0000FF"/>
                </a:solidFill>
              </a:rPr>
              <a:t>5</a:t>
            </a:r>
            <a:endParaRPr lang="zh-TW" altLang="en-US" sz="6600" dirty="0">
              <a:solidFill>
                <a:srgbClr val="0000FF"/>
              </a:solidFill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7183611" y="2276872"/>
            <a:ext cx="1147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總數</a:t>
            </a:r>
            <a:endParaRPr lang="zh-TW" altLang="en-US" dirty="0"/>
          </a:p>
        </p:txBody>
      </p:sp>
      <p:sp>
        <p:nvSpPr>
          <p:cNvPr id="89" name="文字方塊 88"/>
          <p:cNvSpPr txBox="1"/>
          <p:nvPr/>
        </p:nvSpPr>
        <p:spPr>
          <a:xfrm>
            <a:off x="7096541" y="353867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維持服務數</a:t>
            </a:r>
            <a:endParaRPr lang="zh-TW" altLang="en-US" dirty="0"/>
          </a:p>
        </p:txBody>
      </p:sp>
      <p:sp>
        <p:nvSpPr>
          <p:cNvPr id="90" name="文字方塊 89"/>
          <p:cNvSpPr txBox="1"/>
          <p:nvPr/>
        </p:nvSpPr>
        <p:spPr>
          <a:xfrm>
            <a:off x="7096541" y="4791355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目前服務數</a:t>
            </a:r>
            <a:endParaRPr lang="zh-TW" altLang="en-US" dirty="0"/>
          </a:p>
        </p:txBody>
      </p:sp>
      <p:sp>
        <p:nvSpPr>
          <p:cNvPr id="92" name="橢圓形圖說文字 91"/>
          <p:cNvSpPr/>
          <p:nvPr/>
        </p:nvSpPr>
        <p:spPr>
          <a:xfrm>
            <a:off x="3498536" y="1440285"/>
            <a:ext cx="372183" cy="252028"/>
          </a:xfrm>
          <a:prstGeom prst="wedgeEllipseCallou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solidFill>
                  <a:srgbClr val="FF0000"/>
                </a:solidFill>
              </a:rPr>
              <a:t>Z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p:sp>
        <p:nvSpPr>
          <p:cNvPr id="93" name="橢圓形圖說文字 92"/>
          <p:cNvSpPr/>
          <p:nvPr/>
        </p:nvSpPr>
        <p:spPr>
          <a:xfrm>
            <a:off x="6549044" y="1440285"/>
            <a:ext cx="432048" cy="310679"/>
          </a:xfrm>
          <a:prstGeom prst="wedgeEllipseCallou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solidFill>
                  <a:schemeClr val="bg1"/>
                </a:solidFill>
              </a:rPr>
              <a:t>U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  <p:sp>
        <p:nvSpPr>
          <p:cNvPr id="94" name="文字方塊 93"/>
          <p:cNvSpPr txBox="1"/>
          <p:nvPr/>
        </p:nvSpPr>
        <p:spPr>
          <a:xfrm>
            <a:off x="3870719" y="1381633"/>
            <a:ext cx="903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關機中</a:t>
            </a:r>
            <a:endParaRPr lang="zh-TW" altLang="en-US" dirty="0"/>
          </a:p>
        </p:txBody>
      </p:sp>
      <p:sp>
        <p:nvSpPr>
          <p:cNvPr id="95" name="橢圓形圖說文字 94"/>
          <p:cNvSpPr/>
          <p:nvPr/>
        </p:nvSpPr>
        <p:spPr>
          <a:xfrm>
            <a:off x="5004048" y="1440286"/>
            <a:ext cx="494494" cy="295376"/>
          </a:xfrm>
          <a:prstGeom prst="wedgeEllipseCallou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 smtClean="0">
                <a:solidFill>
                  <a:srgbClr val="FF0000"/>
                </a:solidFill>
              </a:rPr>
              <a:t>W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p:sp>
        <p:nvSpPr>
          <p:cNvPr id="96" name="文字方塊 95"/>
          <p:cNvSpPr txBox="1"/>
          <p:nvPr/>
        </p:nvSpPr>
        <p:spPr>
          <a:xfrm>
            <a:off x="5523210" y="1403308"/>
            <a:ext cx="903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等待中</a:t>
            </a:r>
            <a:endParaRPr lang="zh-TW" altLang="en-US" dirty="0"/>
          </a:p>
        </p:txBody>
      </p:sp>
      <p:sp>
        <p:nvSpPr>
          <p:cNvPr id="97" name="文字方塊 96"/>
          <p:cNvSpPr txBox="1"/>
          <p:nvPr/>
        </p:nvSpPr>
        <p:spPr>
          <a:xfrm>
            <a:off x="6981092" y="1410958"/>
            <a:ext cx="903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使用中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8528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500"/>
                            </p:stCondLst>
                            <p:childTnLst>
                              <p:par>
                                <p:cTn id="2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4500"/>
                            </p:stCondLst>
                            <p:childTnLst>
                              <p:par>
                                <p:cTn id="2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500"/>
                            </p:stCondLst>
                            <p:childTnLst>
                              <p:par>
                                <p:cTn id="2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000"/>
                            </p:stCondLst>
                            <p:childTnLst>
                              <p:par>
                                <p:cTn id="30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6" grpId="0" animBg="1"/>
      <p:bldP spid="27" grpId="0" animBg="1"/>
      <p:bldP spid="27" grpId="1" animBg="1"/>
      <p:bldP spid="28" grpId="0" animBg="1"/>
      <p:bldP spid="29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4" grpId="0" animBg="1"/>
      <p:bldP spid="49" grpId="0" animBg="1"/>
      <p:bldP spid="6" grpId="0"/>
      <p:bldP spid="6" grpId="1"/>
      <p:bldP spid="51" grpId="0"/>
      <p:bldP spid="51" grpId="1"/>
      <p:bldP spid="52" grpId="0"/>
      <p:bldP spid="52" grpId="1"/>
      <p:bldP spid="54" grpId="0"/>
      <p:bldP spid="20" grpId="0"/>
      <p:bldP spid="56" grpId="0" animBg="1"/>
      <p:bldP spid="56" grpId="1" animBg="1"/>
      <p:bldP spid="59" grpId="0" animBg="1"/>
      <p:bldP spid="60" grpId="0" animBg="1"/>
      <p:bldP spid="60" grpId="1" animBg="1"/>
      <p:bldP spid="61" grpId="0" animBg="1"/>
      <p:bldP spid="61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70" grpId="0" animBg="1"/>
      <p:bldP spid="70" grpId="1" animBg="1"/>
      <p:bldP spid="71" grpId="0" animBg="1"/>
      <p:bldP spid="72" grpId="0" animBg="1"/>
      <p:bldP spid="72" grpId="1" animBg="1"/>
      <p:bldP spid="73" grpId="0" animBg="1"/>
      <p:bldP spid="73" grpId="1" animBg="1"/>
      <p:bldP spid="76" grpId="0" animBg="1"/>
      <p:bldP spid="76" grpId="1" animBg="1"/>
      <p:bldP spid="77" grpId="0" animBg="1"/>
      <p:bldP spid="78" grpId="0" animBg="1"/>
      <p:bldP spid="80" grpId="0" animBg="1"/>
      <p:bldP spid="83" grpId="0" animBg="1"/>
      <p:bldP spid="84" grpId="0" animBg="1"/>
      <p:bldP spid="85" grpId="0" animBg="1"/>
      <p:bldP spid="87" grpId="0"/>
      <p:bldP spid="87" grpId="1"/>
      <p:bldP spid="50" grpId="0"/>
      <p:bldP spid="89" grpId="0"/>
      <p:bldP spid="90" grpId="0"/>
      <p:bldP spid="92" grpId="0" animBg="1"/>
      <p:bldP spid="93" grpId="0" animBg="1"/>
      <p:bldP spid="94" grpId="0"/>
      <p:bldP spid="95" grpId="0" animBg="1"/>
      <p:bldP spid="96" grpId="0"/>
      <p:bldP spid="9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2705768" y="1700808"/>
            <a:ext cx="3471081" cy="3137297"/>
            <a:chOff x="4415699" y="1135673"/>
            <a:chExt cx="3471081" cy="3137297"/>
          </a:xfrm>
        </p:grpSpPr>
        <p:pic>
          <p:nvPicPr>
            <p:cNvPr id="4" name="Picture 4" descr="http://thecontentwrangler.com/wp-content/uploads/2011/08/Use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1443831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禁止標誌 4"/>
            <p:cNvSpPr/>
            <p:nvPr/>
          </p:nvSpPr>
          <p:spPr>
            <a:xfrm>
              <a:off x="4415699" y="1135673"/>
              <a:ext cx="3471081" cy="3137297"/>
            </a:xfrm>
            <a:prstGeom prst="noSmoking">
              <a:avLst>
                <a:gd name="adj" fmla="val 962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795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r-sai.com/user_file/TWY110190-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6" y="1124744"/>
            <a:ext cx="4486275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4415699" y="1135673"/>
            <a:ext cx="3471081" cy="3137297"/>
            <a:chOff x="4415699" y="1135673"/>
            <a:chExt cx="3471081" cy="3137297"/>
          </a:xfrm>
        </p:grpSpPr>
        <p:pic>
          <p:nvPicPr>
            <p:cNvPr id="1028" name="Picture 4" descr="http://thecontentwrangler.com/wp-content/uploads/2011/08/Use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1443831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禁止標誌 3"/>
            <p:cNvSpPr/>
            <p:nvPr/>
          </p:nvSpPr>
          <p:spPr>
            <a:xfrm>
              <a:off x="4415699" y="1135673"/>
              <a:ext cx="3471081" cy="3137297"/>
            </a:xfrm>
            <a:prstGeom prst="noSmoking">
              <a:avLst>
                <a:gd name="adj" fmla="val 962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030" name="Picture 6" descr="http://www.newmobilelife.com/wp-content/uploads/2011/09/battery_big_thum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655332"/>
            <a:ext cx="2857500" cy="11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5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2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smartdatacollective.com/sites/smartdatacollective.com/files/Big-Data-Blog-Header-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45" y="1412776"/>
            <a:ext cx="8728201" cy="423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33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61" y="1124744"/>
            <a:ext cx="7143750" cy="5362575"/>
          </a:xfrm>
          <a:prstGeom prst="rect">
            <a:avLst/>
          </a:prstGeom>
        </p:spPr>
      </p:pic>
      <p:sp>
        <p:nvSpPr>
          <p:cNvPr id="4" name="橢圓形圖說文字 3"/>
          <p:cNvSpPr/>
          <p:nvPr/>
        </p:nvSpPr>
        <p:spPr>
          <a:xfrm>
            <a:off x="323528" y="3012029"/>
            <a:ext cx="1584176" cy="1054026"/>
          </a:xfrm>
          <a:prstGeom prst="wedgeEllipseCallout">
            <a:avLst>
              <a:gd name="adj1" fmla="val 70841"/>
              <a:gd name="adj2" fmla="val 5129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具體</a:t>
            </a:r>
            <a:r>
              <a:rPr lang="en-US" altLang="zh-TW" sz="2400" b="1" dirty="0" smtClean="0"/>
              <a:t/>
            </a:r>
            <a:br>
              <a:rPr lang="en-US" altLang="zh-TW" sz="2400" b="1" dirty="0" smtClean="0"/>
            </a:br>
            <a:r>
              <a:rPr lang="zh-TW" altLang="en-US" sz="2400" b="1" dirty="0" smtClean="0"/>
              <a:t>成效</a:t>
            </a:r>
            <a:endParaRPr lang="zh-TW" altLang="en-US" sz="2400" b="1" dirty="0"/>
          </a:p>
        </p:txBody>
      </p:sp>
      <p:sp>
        <p:nvSpPr>
          <p:cNvPr id="7" name="橢圓形圖說文字 6"/>
          <p:cNvSpPr/>
          <p:nvPr/>
        </p:nvSpPr>
        <p:spPr>
          <a:xfrm>
            <a:off x="1140314" y="1317811"/>
            <a:ext cx="1584176" cy="1054026"/>
          </a:xfrm>
          <a:prstGeom prst="wedgeEllipseCallout">
            <a:avLst>
              <a:gd name="adj1" fmla="val 40283"/>
              <a:gd name="adj2" fmla="val 69969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資料</a:t>
            </a:r>
            <a:r>
              <a:rPr lang="en-US" altLang="zh-TW" sz="2400" b="1" dirty="0" smtClean="0"/>
              <a:t/>
            </a:r>
            <a:br>
              <a:rPr lang="en-US" altLang="zh-TW" sz="2400" b="1" dirty="0" smtClean="0"/>
            </a:br>
            <a:r>
              <a:rPr lang="zh-TW" altLang="en-US" sz="2400" b="1" dirty="0" smtClean="0"/>
              <a:t>分析</a:t>
            </a:r>
            <a:endParaRPr lang="zh-TW" altLang="en-US" sz="2400" b="1" dirty="0"/>
          </a:p>
        </p:txBody>
      </p:sp>
      <p:sp>
        <p:nvSpPr>
          <p:cNvPr id="8" name="橢圓形圖說文字 7"/>
          <p:cNvSpPr/>
          <p:nvPr/>
        </p:nvSpPr>
        <p:spPr>
          <a:xfrm>
            <a:off x="3469260" y="597731"/>
            <a:ext cx="1584176" cy="1054026"/>
          </a:xfrm>
          <a:prstGeom prst="wedgeEllipseCallout">
            <a:avLst>
              <a:gd name="adj1" fmla="val 10573"/>
              <a:gd name="adj2" fmla="val 96113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專案</a:t>
            </a:r>
            <a:r>
              <a:rPr lang="en-US" altLang="zh-TW" sz="2400" b="1" dirty="0" smtClean="0"/>
              <a:t/>
            </a:r>
            <a:br>
              <a:rPr lang="en-US" altLang="zh-TW" sz="2400" b="1" dirty="0" smtClean="0"/>
            </a:br>
            <a:r>
              <a:rPr lang="zh-TW" altLang="en-US" sz="2400" b="1" dirty="0" smtClean="0"/>
              <a:t>申請</a:t>
            </a:r>
            <a:endParaRPr lang="zh-TW" altLang="en-US" sz="2400" b="1" dirty="0"/>
          </a:p>
        </p:txBody>
      </p:sp>
      <p:sp>
        <p:nvSpPr>
          <p:cNvPr id="9" name="橢圓形圖說文字 8"/>
          <p:cNvSpPr/>
          <p:nvPr/>
        </p:nvSpPr>
        <p:spPr>
          <a:xfrm>
            <a:off x="6444208" y="741747"/>
            <a:ext cx="1584176" cy="1054026"/>
          </a:xfrm>
          <a:prstGeom prst="wedgeEllipseCallout">
            <a:avLst>
              <a:gd name="adj1" fmla="val -38659"/>
              <a:gd name="adj2" fmla="val 6997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強化</a:t>
            </a:r>
            <a:r>
              <a:rPr lang="en-US" altLang="zh-TW" sz="2400" b="1" dirty="0" smtClean="0"/>
              <a:t/>
            </a:r>
            <a:br>
              <a:rPr lang="en-US" altLang="zh-TW" sz="2400" b="1" dirty="0" smtClean="0"/>
            </a:br>
            <a:r>
              <a:rPr lang="zh-TW" altLang="en-US" sz="2400" b="1" dirty="0" smtClean="0"/>
              <a:t>管理</a:t>
            </a:r>
            <a:endParaRPr lang="zh-TW" altLang="en-US" sz="2400" b="1" dirty="0"/>
          </a:p>
        </p:txBody>
      </p:sp>
      <p:sp>
        <p:nvSpPr>
          <p:cNvPr id="10" name="橢圓形圖說文字 9"/>
          <p:cNvSpPr/>
          <p:nvPr/>
        </p:nvSpPr>
        <p:spPr>
          <a:xfrm>
            <a:off x="7452320" y="2124976"/>
            <a:ext cx="1584176" cy="1054026"/>
          </a:xfrm>
          <a:prstGeom prst="wedgeEllipseCallout">
            <a:avLst>
              <a:gd name="adj1" fmla="val -69217"/>
              <a:gd name="adj2" fmla="val 6623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配置</a:t>
            </a:r>
            <a:r>
              <a:rPr lang="en-US" altLang="zh-TW" sz="2400" b="1" dirty="0" smtClean="0"/>
              <a:t/>
            </a:r>
            <a:br>
              <a:rPr lang="en-US" altLang="zh-TW" sz="2400" b="1" dirty="0" smtClean="0"/>
            </a:br>
            <a:r>
              <a:rPr lang="zh-TW" altLang="en-US" sz="2400" b="1" dirty="0" smtClean="0"/>
              <a:t>規劃</a:t>
            </a:r>
            <a:endParaRPr lang="zh-TW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8213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圖表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360618"/>
              </p:ext>
            </p:extLst>
          </p:nvPr>
        </p:nvGraphicFramePr>
        <p:xfrm>
          <a:off x="906587" y="1844824"/>
          <a:ext cx="7562850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圖表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930958"/>
              </p:ext>
            </p:extLst>
          </p:nvPr>
        </p:nvGraphicFramePr>
        <p:xfrm>
          <a:off x="834579" y="1772816"/>
          <a:ext cx="7734300" cy="2643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" name="群組 1"/>
          <p:cNvGrpSpPr/>
          <p:nvPr/>
        </p:nvGrpSpPr>
        <p:grpSpPr>
          <a:xfrm>
            <a:off x="611560" y="980728"/>
            <a:ext cx="8084302" cy="4832598"/>
            <a:chOff x="592154" y="1340768"/>
            <a:chExt cx="8084302" cy="4832598"/>
          </a:xfrm>
        </p:grpSpPr>
        <p:graphicFrame>
          <p:nvGraphicFramePr>
            <p:cNvPr id="11" name="圖表 1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38761707"/>
                </p:ext>
              </p:extLst>
            </p:nvPr>
          </p:nvGraphicFramePr>
          <p:xfrm>
            <a:off x="683568" y="1772816"/>
            <a:ext cx="7762875" cy="44005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2" name="文字方塊 11"/>
            <p:cNvSpPr txBox="1"/>
            <p:nvPr/>
          </p:nvSpPr>
          <p:spPr>
            <a:xfrm>
              <a:off x="592154" y="1340768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(</a:t>
              </a:r>
              <a:r>
                <a:rPr lang="zh-TW" altLang="en-US" dirty="0" smtClean="0"/>
                <a:t>人次</a:t>
              </a:r>
              <a:r>
                <a:rPr lang="en-US" altLang="zh-TW" dirty="0" smtClean="0"/>
                <a:t>)</a:t>
              </a:r>
              <a:endParaRPr lang="zh-TW" altLang="en-US" dirty="0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7380312" y="5445224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(</a:t>
              </a:r>
              <a:r>
                <a:rPr lang="zh-TW" altLang="en-US" dirty="0" smtClean="0"/>
                <a:t>年月</a:t>
              </a:r>
              <a:r>
                <a:rPr lang="en-US" altLang="zh-TW" dirty="0" smtClean="0"/>
                <a:t>)</a:t>
              </a:r>
              <a:endParaRPr lang="zh-TW" altLang="en-US" dirty="0"/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179512" y="1052736"/>
            <a:ext cx="8802563" cy="4608512"/>
            <a:chOff x="-144016" y="7749480"/>
            <a:chExt cx="8802563" cy="4608512"/>
          </a:xfrm>
        </p:grpSpPr>
        <p:graphicFrame>
          <p:nvGraphicFramePr>
            <p:cNvPr id="14" name="圖表 1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847953849"/>
                </p:ext>
              </p:extLst>
            </p:nvPr>
          </p:nvGraphicFramePr>
          <p:xfrm>
            <a:off x="0" y="7749480"/>
            <a:ext cx="8658547" cy="46085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5" name="文字方塊 14"/>
            <p:cNvSpPr txBox="1"/>
            <p:nvPr/>
          </p:nvSpPr>
          <p:spPr>
            <a:xfrm>
              <a:off x="-144016" y="7965504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(</a:t>
              </a:r>
              <a:r>
                <a:rPr lang="zh-TW" altLang="en-US" dirty="0" smtClean="0"/>
                <a:t>小時</a:t>
              </a:r>
              <a:r>
                <a:rPr lang="en-US" altLang="zh-TW" dirty="0" smtClean="0"/>
                <a:t>)</a:t>
              </a:r>
              <a:endParaRPr lang="zh-TW" altLang="en-US" dirty="0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827584" y="980728"/>
            <a:ext cx="7560840" cy="4621906"/>
            <a:chOff x="1115616" y="1484784"/>
            <a:chExt cx="6657974" cy="4621906"/>
          </a:xfrm>
        </p:grpSpPr>
        <p:graphicFrame>
          <p:nvGraphicFramePr>
            <p:cNvPr id="16" name="圖表 1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21696835"/>
                </p:ext>
              </p:extLst>
            </p:nvPr>
          </p:nvGraphicFramePr>
          <p:xfrm>
            <a:off x="1115616" y="1772816"/>
            <a:ext cx="6657974" cy="433387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17" name="文字方塊 16"/>
            <p:cNvSpPr txBox="1"/>
            <p:nvPr/>
          </p:nvSpPr>
          <p:spPr>
            <a:xfrm>
              <a:off x="1187624" y="1484784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(</a:t>
              </a:r>
              <a:r>
                <a:rPr lang="zh-TW" altLang="en-US" dirty="0" smtClean="0"/>
                <a:t>小時</a:t>
              </a:r>
              <a:r>
                <a:rPr lang="en-US" altLang="zh-TW" dirty="0" smtClean="0"/>
                <a:t>)</a:t>
              </a:r>
              <a:endParaRPr lang="zh-TW" altLang="en-US" dirty="0"/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342934" y="980728"/>
            <a:ext cx="8352928" cy="4761820"/>
            <a:chOff x="539552" y="1331476"/>
            <a:chExt cx="8352928" cy="4761820"/>
          </a:xfrm>
        </p:grpSpPr>
        <p:graphicFrame>
          <p:nvGraphicFramePr>
            <p:cNvPr id="19" name="圖表 1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31666131"/>
                </p:ext>
              </p:extLst>
            </p:nvPr>
          </p:nvGraphicFramePr>
          <p:xfrm>
            <a:off x="611560" y="1628800"/>
            <a:ext cx="8136904" cy="44644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20" name="文字方塊 19"/>
            <p:cNvSpPr txBox="1"/>
            <p:nvPr/>
          </p:nvSpPr>
          <p:spPr>
            <a:xfrm>
              <a:off x="539552" y="1331476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(</a:t>
              </a:r>
              <a:r>
                <a:rPr lang="zh-TW" altLang="en-US" dirty="0" smtClean="0"/>
                <a:t>小時</a:t>
              </a:r>
              <a:r>
                <a:rPr lang="en-US" altLang="zh-TW" dirty="0" smtClean="0"/>
                <a:t>)</a:t>
              </a:r>
              <a:endParaRPr lang="zh-TW" altLang="en-US" dirty="0"/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7596336" y="5661248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(</a:t>
              </a:r>
              <a:r>
                <a:rPr lang="zh-TW" altLang="en-US" dirty="0" smtClean="0"/>
                <a:t>小時</a:t>
              </a:r>
              <a:r>
                <a:rPr lang="en-US" altLang="zh-TW" dirty="0"/>
                <a:t>)</a:t>
              </a:r>
              <a:endParaRPr lang="zh-TW" altLang="en-US" dirty="0"/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179512" y="980728"/>
            <a:ext cx="8712968" cy="4824536"/>
            <a:chOff x="179512" y="1340768"/>
            <a:chExt cx="8712968" cy="4824536"/>
          </a:xfrm>
        </p:grpSpPr>
        <p:graphicFrame>
          <p:nvGraphicFramePr>
            <p:cNvPr id="23" name="圖表 2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81874074"/>
                </p:ext>
              </p:extLst>
            </p:nvPr>
          </p:nvGraphicFramePr>
          <p:xfrm>
            <a:off x="323528" y="1340768"/>
            <a:ext cx="8568952" cy="48245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24" name="文字方塊 23"/>
            <p:cNvSpPr txBox="1"/>
            <p:nvPr/>
          </p:nvSpPr>
          <p:spPr>
            <a:xfrm>
              <a:off x="179512" y="1628800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(</a:t>
              </a:r>
              <a:r>
                <a:rPr lang="zh-TW" altLang="en-US" dirty="0" smtClean="0"/>
                <a:t>小時</a:t>
              </a:r>
              <a:r>
                <a:rPr lang="en-US" altLang="zh-TW" dirty="0" smtClean="0"/>
                <a:t>)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5052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4" grpId="1">
        <p:bldAsOne/>
      </p:bldGraphic>
      <p:bldGraphic spid="5" grpId="0">
        <p:bldAsOne/>
      </p:bldGraphic>
      <p:bldGraphic spid="5" grpId="1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車</a:t>
            </a:r>
            <a:r>
              <a:rPr lang="zh-TW" altLang="en-US" dirty="0" smtClean="0"/>
              <a:t>載電子應用</a:t>
            </a:r>
            <a:endParaRPr lang="zh-TW" altLang="en-US" dirty="0"/>
          </a:p>
        </p:txBody>
      </p:sp>
      <p:pic>
        <p:nvPicPr>
          <p:cNvPr id="1026" name="Picture 2" descr="http://y3.ifengimg.com/e98d0dba0c82306c/2015/0203/rdn_54d076702fb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97206"/>
            <a:ext cx="4762500" cy="34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blogcdn.com/www.engadget.com/media/2012/08/euaebcarsjtohye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40044"/>
            <a:ext cx="57150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.yimg.com/lo/api/res/1.2/pbZyLQdR22T72EB01f39Wg--/YXBwaWQ9eXR3ZnBhZ2U7dz01NjA7cXVhbGl0eT03NTtzbT0x/http:/media.zenfs.com/zh-Hant-TW/homerun/twtech.matchnet.com/f5f4f8d8450a22c7f2e7c080e9f731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040" y="1484784"/>
            <a:ext cx="6182716" cy="452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response.jp/imgs/feed_l/93697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470" y="1471304"/>
            <a:ext cx="4592810" cy="498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image.cache.storm.mg/styles/smg-800x533-fp/s3/opencms/image/2014/12/19/20141219-101221_M29188_5e08.jpg?itok=ao4rAEx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75" y="1304502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字方塊 13"/>
          <p:cNvSpPr txBox="1"/>
          <p:nvPr/>
        </p:nvSpPr>
        <p:spPr>
          <a:xfrm>
            <a:off x="2138003" y="2771477"/>
            <a:ext cx="59046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 smtClean="0"/>
              <a:t>2017 – 2018</a:t>
            </a:r>
            <a:br>
              <a:rPr lang="en-US" altLang="zh-TW" sz="8000" b="1" dirty="0" smtClean="0"/>
            </a:br>
            <a:r>
              <a:rPr lang="en-US" altLang="zh-TW" sz="8000" b="1" dirty="0" smtClean="0"/>
              <a:t>      V2V</a:t>
            </a:r>
            <a:endParaRPr lang="zh-TW" altLang="en-US" sz="8000" b="1" dirty="0"/>
          </a:p>
        </p:txBody>
      </p:sp>
      <p:pic>
        <p:nvPicPr>
          <p:cNvPr id="1035" name="Picture 11" descr="http://st.motortrend.com/uploads/sites/5/2012/08/Vehicle-to-vehicle-communication-renderin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60" y="1412776"/>
            <a:ext cx="7700276" cy="481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新竹市府與工研院、交大產官學合作，在十字路口裝設微波偵測感應器和電子看板顯示器，只要汽機車搶快或闖紅燈通行，看板就會顯示「左側來車」等警示作用。（記者洪美秀攝）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078" y="1658947"/>
            <a:ext cx="5960268" cy="447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879" y="1556792"/>
            <a:ext cx="6758780" cy="4501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群組 11"/>
          <p:cNvGrpSpPr/>
          <p:nvPr/>
        </p:nvGrpSpPr>
        <p:grpSpPr>
          <a:xfrm>
            <a:off x="1748631" y="2950855"/>
            <a:ext cx="5715000" cy="2718559"/>
            <a:chOff x="1797898" y="2077105"/>
            <a:chExt cx="5715000" cy="2718559"/>
          </a:xfrm>
        </p:grpSpPr>
        <p:pic>
          <p:nvPicPr>
            <p:cNvPr id="1040" name="Picture 16" descr="http://www.webuycarsformore.com/wp-content/uploads/2014/05/car-blogspot-blu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7898" y="2204864"/>
              <a:ext cx="5715000" cy="259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文字方塊 10"/>
            <p:cNvSpPr txBox="1"/>
            <p:nvPr/>
          </p:nvSpPr>
          <p:spPr>
            <a:xfrm>
              <a:off x="3863310" y="2077105"/>
              <a:ext cx="1296144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3800" b="1" dirty="0" smtClean="0">
                  <a:solidFill>
                    <a:srgbClr val="FF0000"/>
                  </a:solidFill>
                </a:rPr>
                <a:t>?</a:t>
              </a:r>
              <a:endParaRPr lang="zh-TW" altLang="en-US" sz="13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文字方塊 12"/>
          <p:cNvSpPr txBox="1"/>
          <p:nvPr/>
        </p:nvSpPr>
        <p:spPr>
          <a:xfrm>
            <a:off x="3010565" y="2132856"/>
            <a:ext cx="302433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9900" dirty="0" smtClean="0"/>
              <a:t>50</a:t>
            </a:r>
            <a:endParaRPr lang="zh-TW" altLang="en-US" sz="19900" dirty="0"/>
          </a:p>
        </p:txBody>
      </p:sp>
    </p:spTree>
    <p:extLst>
      <p:ext uri="{BB962C8B-B14F-4D97-AF65-F5344CB8AC3E}">
        <p14:creationId xmlns:p14="http://schemas.microsoft.com/office/powerpoint/2010/main" val="3162619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211755" y="332656"/>
            <a:ext cx="8608717" cy="5859484"/>
            <a:chOff x="104599" y="925506"/>
            <a:chExt cx="9865314" cy="7070877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925506"/>
              <a:ext cx="9862409" cy="178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99" y="2706681"/>
              <a:ext cx="7275513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群組 4"/>
            <p:cNvGrpSpPr/>
            <p:nvPr/>
          </p:nvGrpSpPr>
          <p:grpSpPr>
            <a:xfrm>
              <a:off x="7369588" y="2706681"/>
              <a:ext cx="2600325" cy="2590800"/>
              <a:chOff x="7740352" y="2924944"/>
              <a:chExt cx="2600325" cy="2590800"/>
            </a:xfrm>
          </p:grpSpPr>
          <p:pic>
            <p:nvPicPr>
              <p:cNvPr id="9" name="Picture 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0352" y="2924944"/>
                <a:ext cx="2600325" cy="2590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09881" y="3212976"/>
                <a:ext cx="2061266" cy="2255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99" y="5262708"/>
              <a:ext cx="9865314" cy="273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20" y="5645836"/>
              <a:ext cx="9361039" cy="2231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9244" y="5381531"/>
              <a:ext cx="838200" cy="20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0087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310" y="1935052"/>
            <a:ext cx="3921078" cy="2554220"/>
          </a:xfrm>
          <a:prstGeom prst="rect">
            <a:avLst/>
          </a:prstGeom>
        </p:spPr>
      </p:pic>
      <p:pic>
        <p:nvPicPr>
          <p:cNvPr id="7" name="Picture 5" descr="http://www.takming.edu.tw/project/fan/picture/%E9%9B%BB%E8%85%A6%E6%95%99%E5%AE%A4/%E9%9B%BB%E8%85%A6%E6%95%99%E5%AE%A4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4" y="1700808"/>
            <a:ext cx="3640527" cy="340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701" y="1146011"/>
            <a:ext cx="3032196" cy="4615376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45" y="0"/>
            <a:ext cx="7775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8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81481E-6 L 0.12552 -0.23101 C 0.15174 -0.2831 0.19114 -0.31111 0.23212 -0.31111 C 0.27899 -0.31111 0.31649 -0.2831 0.34271 -0.23101 L 0.4684 -4.81481E-6 " pathEditMode="relative" rAng="0" ptsTypes="FffFF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20" y="-1555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2777 L -0.13455 0.28796 C -0.16128 0.34652 -0.20087 0.37824 -0.24219 0.37824 C -0.28958 0.37824 -0.32708 0.34652 -0.35382 0.28796 L -0.48021 0.02777 " pathEditMode="relative" rAng="0" ptsTypes="FffFF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28" y="1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021 0.02777 L -0.35365 -0.20324 C -0.32708 -0.25533 -0.28733 -0.28334 -0.24601 -0.28334 C -0.19878 -0.28334 -0.16111 -0.25533 -0.13455 -0.20324 L -0.00781 0.02777 " pathEditMode="relative" rAng="0" ptsTypes="FffFF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1" y="-1555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841 -3.33333E-6 L 0.3415 0.26019 C 0.31511 0.31829 0.27518 0.3507 0.23386 0.3507 C 0.18681 0.3507 0.14879 0.31829 0.1224 0.26019 L -0.00399 -3.33333E-6 " pathEditMode="relative" rAng="0" ptsTypes="FffFF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28" y="1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65397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26" name="Picture 6" descr="http://www.capitolcommunicator.com/wp-content/uploads/2014/11/Spotlight_750X400-750x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8532948" cy="455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21" y="5629581"/>
            <a:ext cx="8500447" cy="89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0" y="404664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b="1" dirty="0">
                <a:solidFill>
                  <a:srgbClr val="FFFF00"/>
                </a:solidFill>
              </a:rPr>
              <a:t>大</a:t>
            </a:r>
            <a:r>
              <a:rPr lang="zh-TW" altLang="en-US" sz="6600" b="1" dirty="0" smtClean="0">
                <a:solidFill>
                  <a:srgbClr val="FFFF00"/>
                </a:solidFill>
              </a:rPr>
              <a:t>數據</a:t>
            </a:r>
            <a:endParaRPr lang="en-US" altLang="zh-TW" sz="6600" b="1" dirty="0" smtClean="0">
              <a:solidFill>
                <a:srgbClr val="FFFF00"/>
              </a:solidFill>
            </a:endParaRPr>
          </a:p>
          <a:p>
            <a:pPr algn="ctr"/>
            <a:r>
              <a:rPr lang="zh-TW" altLang="en-US" sz="6600" b="1" dirty="0" smtClean="0">
                <a:solidFill>
                  <a:srgbClr val="FFFF00"/>
                </a:solidFill>
              </a:rPr>
              <a:t>智慧電腦教室</a:t>
            </a:r>
            <a:endParaRPr lang="en-US" altLang="zh-TW" sz="6600" b="1" dirty="0" smtClean="0">
              <a:solidFill>
                <a:srgbClr val="FFFF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0" y="2745502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 smtClean="0">
                <a:solidFill>
                  <a:srgbClr val="0000FF"/>
                </a:solidFill>
              </a:rPr>
              <a:t>營造特色</a:t>
            </a:r>
            <a:r>
              <a:rPr lang="en-US" altLang="zh-TW" sz="4400" b="1" dirty="0" smtClean="0">
                <a:solidFill>
                  <a:srgbClr val="0000FF"/>
                </a:solidFill>
              </a:rPr>
              <a:t/>
            </a:r>
            <a:br>
              <a:rPr lang="en-US" altLang="zh-TW" sz="4400" b="1" dirty="0" smtClean="0">
                <a:solidFill>
                  <a:srgbClr val="0000FF"/>
                </a:solidFill>
              </a:rPr>
            </a:br>
            <a:r>
              <a:rPr lang="zh-TW" altLang="en-US" sz="4400" b="1" dirty="0" smtClean="0">
                <a:solidFill>
                  <a:srgbClr val="0000FF"/>
                </a:solidFill>
              </a:rPr>
              <a:t>優</a:t>
            </a:r>
            <a:r>
              <a:rPr lang="zh-TW" altLang="en-US" sz="4400" b="1" dirty="0">
                <a:solidFill>
                  <a:srgbClr val="0000FF"/>
                </a:solidFill>
              </a:rPr>
              <a:t>化學習</a:t>
            </a:r>
            <a:r>
              <a:rPr lang="zh-TW" altLang="en-US" sz="4400" b="1" dirty="0" smtClean="0">
                <a:solidFill>
                  <a:srgbClr val="0000FF"/>
                </a:solidFill>
              </a:rPr>
              <a:t>環境</a:t>
            </a:r>
            <a:r>
              <a:rPr lang="en-US" altLang="zh-TW" sz="4400" b="1" dirty="0" smtClean="0">
                <a:solidFill>
                  <a:srgbClr val="0000FF"/>
                </a:solidFill>
              </a:rPr>
              <a:t/>
            </a:r>
            <a:br>
              <a:rPr lang="en-US" altLang="zh-TW" sz="4400" b="1" dirty="0" smtClean="0">
                <a:solidFill>
                  <a:srgbClr val="0000FF"/>
                </a:solidFill>
              </a:rPr>
            </a:br>
            <a:r>
              <a:rPr lang="zh-TW" altLang="en-US" sz="4400" b="1" dirty="0" smtClean="0">
                <a:solidFill>
                  <a:srgbClr val="0000FF"/>
                </a:solidFill>
              </a:rPr>
              <a:t>創造招生亮點及學校文化</a:t>
            </a:r>
            <a:endParaRPr lang="en-US" altLang="zh-TW" sz="4400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07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效益 </a:t>
            </a:r>
            <a:r>
              <a:rPr lang="en-US" altLang="zh-TW" dirty="0" smtClean="0"/>
              <a:t>-1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綠能智慧</a:t>
            </a:r>
            <a:r>
              <a:rPr lang="zh-TW" altLang="en-US" dirty="0" smtClean="0"/>
              <a:t>控制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省</a:t>
            </a:r>
            <a:r>
              <a:rPr lang="zh-TW" altLang="en-US" dirty="0"/>
              <a:t>電、省人、服務時間更加倍，效率一級</a:t>
            </a:r>
            <a:r>
              <a:rPr lang="zh-TW" altLang="en-US" dirty="0" smtClean="0"/>
              <a:t>棒</a:t>
            </a:r>
            <a:endParaRPr lang="en-US" altLang="zh-TW" dirty="0" smtClean="0"/>
          </a:p>
          <a:p>
            <a:r>
              <a:rPr lang="zh-TW" altLang="en-US" dirty="0"/>
              <a:t>智慧調節</a:t>
            </a:r>
            <a:r>
              <a:rPr lang="zh-TW" altLang="en-US" dirty="0" smtClean="0"/>
              <a:t>資源</a:t>
            </a:r>
            <a:endParaRPr lang="en-US" altLang="zh-TW" dirty="0" smtClean="0"/>
          </a:p>
          <a:p>
            <a:pPr lvl="1"/>
            <a:r>
              <a:rPr lang="zh-TW" altLang="en-US" dirty="0"/>
              <a:t>提供</a:t>
            </a:r>
            <a:r>
              <a:rPr lang="en-US" altLang="zh-TW" dirty="0"/>
              <a:t>24</a:t>
            </a:r>
            <a:r>
              <a:rPr lang="zh-TW" altLang="en-US" dirty="0"/>
              <a:t>小時持續服務的</a:t>
            </a:r>
            <a:r>
              <a:rPr lang="zh-TW" altLang="en-US" dirty="0" smtClean="0"/>
              <a:t>電腦教室</a:t>
            </a:r>
            <a:endParaRPr lang="en-US" altLang="zh-TW" dirty="0" smtClean="0"/>
          </a:p>
          <a:p>
            <a:r>
              <a:rPr lang="zh-TW" altLang="en-US" dirty="0"/>
              <a:t>善用既有</a:t>
            </a:r>
            <a:r>
              <a:rPr lang="zh-TW" altLang="en-US" dirty="0" smtClean="0"/>
              <a:t>資源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強化電腦教室投報，</a:t>
            </a:r>
            <a:r>
              <a:rPr lang="zh-TW" altLang="en-US" dirty="0"/>
              <a:t>發揮無限</a:t>
            </a:r>
            <a:r>
              <a:rPr lang="zh-TW" altLang="en-US" dirty="0" smtClean="0"/>
              <a:t>可能</a:t>
            </a:r>
            <a:endParaRPr lang="en-US" altLang="zh-TW" dirty="0" smtClean="0"/>
          </a:p>
          <a:p>
            <a:r>
              <a:rPr lang="zh-TW" altLang="en-US" dirty="0"/>
              <a:t>強化統計</a:t>
            </a:r>
            <a:r>
              <a:rPr lang="zh-TW" altLang="en-US" dirty="0" smtClean="0"/>
              <a:t>分析</a:t>
            </a:r>
            <a:endParaRPr lang="en-US" altLang="zh-TW" dirty="0" smtClean="0"/>
          </a:p>
          <a:p>
            <a:pPr lvl="1"/>
            <a:r>
              <a:rPr lang="zh-TW" altLang="en-US" dirty="0"/>
              <a:t>績效呈現與數據管理都</a:t>
            </a:r>
            <a:r>
              <a:rPr lang="zh-TW" altLang="en-US" dirty="0" smtClean="0"/>
              <a:t>方便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331856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效益 </a:t>
            </a:r>
            <a:r>
              <a:rPr lang="en-US" altLang="zh-TW" dirty="0" smtClean="0"/>
              <a:t>-2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數位</a:t>
            </a:r>
            <a:r>
              <a:rPr lang="zh-TW" altLang="en-US" dirty="0"/>
              <a:t>教室</a:t>
            </a:r>
            <a:r>
              <a:rPr lang="zh-TW" altLang="en-US" dirty="0" smtClean="0"/>
              <a:t>看板</a:t>
            </a:r>
            <a:endParaRPr lang="en-US" altLang="zh-TW" dirty="0" smtClean="0"/>
          </a:p>
          <a:p>
            <a:pPr lvl="1"/>
            <a:r>
              <a:rPr lang="zh-TW" altLang="en-US" dirty="0"/>
              <a:t>主管蒞臨各種成果</a:t>
            </a:r>
            <a:r>
              <a:rPr lang="zh-TW" altLang="en-US" dirty="0" smtClean="0"/>
              <a:t>一目了然</a:t>
            </a:r>
            <a:endParaRPr lang="en-US" altLang="zh-TW" dirty="0" smtClean="0"/>
          </a:p>
          <a:p>
            <a:r>
              <a:rPr lang="zh-TW" altLang="en-US" dirty="0"/>
              <a:t>精準數據</a:t>
            </a:r>
            <a:r>
              <a:rPr lang="zh-TW" altLang="en-US" dirty="0" smtClean="0"/>
              <a:t>分析</a:t>
            </a:r>
            <a:endParaRPr lang="en-US" altLang="zh-TW" dirty="0" smtClean="0"/>
          </a:p>
          <a:p>
            <a:pPr lvl="1"/>
            <a:r>
              <a:rPr lang="zh-TW" altLang="en-US" dirty="0"/>
              <a:t>應用大數據思維產生您所需要的</a:t>
            </a:r>
            <a:r>
              <a:rPr lang="zh-TW" altLang="en-US" dirty="0" smtClean="0"/>
              <a:t>資訊</a:t>
            </a:r>
            <a:endParaRPr lang="en-US" altLang="zh-TW" dirty="0" smtClean="0"/>
          </a:p>
          <a:p>
            <a:r>
              <a:rPr lang="zh-TW" altLang="en-US" dirty="0"/>
              <a:t>創造招生亮</a:t>
            </a:r>
            <a:r>
              <a:rPr lang="zh-TW" altLang="en-US" dirty="0" smtClean="0"/>
              <a:t>點</a:t>
            </a:r>
            <a:endParaRPr lang="en-US" altLang="zh-TW" dirty="0" smtClean="0"/>
          </a:p>
          <a:p>
            <a:pPr lvl="1"/>
            <a:r>
              <a:rPr lang="zh-TW" altLang="en-US" dirty="0"/>
              <a:t>優化學習環境才能吸引更多學生</a:t>
            </a:r>
            <a:r>
              <a:rPr lang="zh-TW" altLang="en-US" dirty="0" smtClean="0"/>
              <a:t>注目</a:t>
            </a:r>
            <a:endParaRPr lang="en-US" altLang="zh-TW" dirty="0" smtClean="0"/>
          </a:p>
          <a:p>
            <a:r>
              <a:rPr lang="zh-TW" altLang="en-US" dirty="0"/>
              <a:t>成本低高</a:t>
            </a:r>
            <a:r>
              <a:rPr lang="zh-TW" altLang="en-US" dirty="0" smtClean="0"/>
              <a:t>效益</a:t>
            </a:r>
            <a:endParaRPr lang="en-US" altLang="zh-TW" dirty="0" smtClean="0"/>
          </a:p>
          <a:p>
            <a:pPr lvl="1"/>
            <a:r>
              <a:rPr lang="zh-TW" altLang="en-US" dirty="0"/>
              <a:t>瞬間活化您既有的資源，為您創造更多效益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399759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546870" y="2097430"/>
            <a:ext cx="60486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b="1" dirty="0" smtClean="0"/>
              <a:t>另一大數據</a:t>
            </a:r>
            <a:r>
              <a:rPr lang="en-US" altLang="zh-TW" sz="6600" b="1" dirty="0" smtClean="0"/>
              <a:t/>
            </a:r>
            <a:br>
              <a:rPr lang="en-US" altLang="zh-TW" sz="6600" b="1" dirty="0" smtClean="0"/>
            </a:br>
            <a:r>
              <a:rPr lang="zh-TW" altLang="en-US" sz="6600" b="1" dirty="0" smtClean="0"/>
              <a:t>使用個案例</a:t>
            </a:r>
            <a:endParaRPr lang="zh-TW" alt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300081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1946" y="908720"/>
            <a:ext cx="8229600" cy="774632"/>
          </a:xfrm>
        </p:spPr>
        <p:txBody>
          <a:bodyPr/>
          <a:lstStyle/>
          <a:p>
            <a:r>
              <a:rPr lang="zh-TW" altLang="en-US" dirty="0" smtClean="0"/>
              <a:t>先進雲端</a:t>
            </a:r>
            <a:r>
              <a:rPr lang="zh-TW" altLang="en-US" dirty="0"/>
              <a:t>服務分析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精</a:t>
            </a:r>
            <a:r>
              <a:rPr lang="zh-TW" altLang="en-US" dirty="0"/>
              <a:t>實</a:t>
            </a:r>
            <a:r>
              <a:rPr lang="zh-TW" altLang="en-US" dirty="0" smtClean="0"/>
              <a:t>軟體採購與強化管理</a:t>
            </a:r>
            <a:endParaRPr lang="zh-TW" altLang="en-US" dirty="0"/>
          </a:p>
        </p:txBody>
      </p:sp>
      <p:pic>
        <p:nvPicPr>
          <p:cNvPr id="1026" name="Picture 2" descr="http://cdn.business2community.com/wp-content/uploads/2015/06/big-data-cloud-e1383271750410-460x39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458" y="1988840"/>
            <a:ext cx="5184576" cy="444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42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docs.ispconfig.org/wp-content/uploads/2010/10/user-group-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2204864"/>
            <a:ext cx="1978952" cy="203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44" y="3933056"/>
            <a:ext cx="3240360" cy="2030699"/>
          </a:xfrm>
          <a:prstGeom prst="rect">
            <a:avLst/>
          </a:prstGeom>
        </p:spPr>
      </p:pic>
      <p:pic>
        <p:nvPicPr>
          <p:cNvPr id="6" name="Picture 5" descr="http://www.takming.edu.tw/project/fan/picture/%E9%9B%BB%E8%85%A6%E6%95%99%E5%AE%A4/%E9%9B%BB%E8%85%A6%E6%95%99%E5%AE%A4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18620"/>
            <a:ext cx="3474912" cy="260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向右箭號 4"/>
          <p:cNvSpPr/>
          <p:nvPr/>
        </p:nvSpPr>
        <p:spPr>
          <a:xfrm>
            <a:off x="2875892" y="3220213"/>
            <a:ext cx="1184665" cy="431759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218" name="Picture 2" descr="https://anntw-prod.s3.amazonaws.com/assets/images/000/013/608/big/%E5%A4%A7%E6%95%B8%E6%93%9A.jpg?141999738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5"/>
            <a:ext cx="8784976" cy="583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968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執行戰情</a:t>
            </a:r>
            <a:r>
              <a:rPr lang="zh-TW" altLang="en-US" dirty="0" smtClean="0"/>
              <a:t>中心</a:t>
            </a: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611560" y="1426115"/>
            <a:ext cx="7669697" cy="4581834"/>
            <a:chOff x="251520" y="1340768"/>
            <a:chExt cx="8424069" cy="5229906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340768"/>
              <a:ext cx="7851428" cy="5229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844824"/>
              <a:ext cx="3985295" cy="1797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2948" y="3904028"/>
              <a:ext cx="572641" cy="2666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75B11-E043-4B42-BE06-8285EF7115F4}" type="slidenum">
              <a:rPr lang="zh-TW" altLang="en-US" smtClean="0"/>
              <a:pPr/>
              <a:t>38</a:t>
            </a:fld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4204152" y="620688"/>
            <a:ext cx="425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</a:rPr>
              <a:t>清楚看到目前服務狀態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…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25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服務戰情中心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75B11-E043-4B42-BE06-8285EF7115F4}" type="slidenum">
              <a:rPr lang="zh-TW" altLang="en-US" smtClean="0"/>
              <a:pPr/>
              <a:t>39</a:t>
            </a:fld>
            <a:endParaRPr lang="zh-TW" altLang="en-US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172869"/>
            <a:ext cx="6494463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4204152" y="620688"/>
            <a:ext cx="425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</a:rPr>
              <a:t>迅速掌握各項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服務成果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…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01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商務應用</a:t>
            </a:r>
          </a:p>
        </p:txBody>
      </p:sp>
      <p:pic>
        <p:nvPicPr>
          <p:cNvPr id="3074" name="Picture 2" descr="enter image description h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40768"/>
            <a:ext cx="573169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nter image description he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59" y="1431032"/>
            <a:ext cx="29527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enter image description he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72" y="1398739"/>
            <a:ext cx="6702324" cy="446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http://user-image.logdown.io/user/1883/blog/1884/post/201366/v6KIRPTxSJ6F9IAEduw8_%E5%9C%96%E7%89%87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739" y="1364730"/>
            <a:ext cx="2769589" cy="472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http://mmbiz.qpic.cn/mmbiz/YyVZ7kdgv37MCcibiabFvgfBta7zUAnlxTedgltZHEibLCGT8lnNicZpo59If25S10oMnPkgJP8xB9GGbKPucugCNQ/0?/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32" y="1353309"/>
            <a:ext cx="5333348" cy="455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「選購 商場」的圖片搜尋結果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097" y="1398739"/>
            <a:ext cx="4177018" cy="446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nter image description her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097" y="1322180"/>
            <a:ext cx="3914776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http://iot.stir.com.tw/img/team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5889"/>
            <a:ext cx="9144000" cy="360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圓角矩形 2"/>
          <p:cNvSpPr/>
          <p:nvPr/>
        </p:nvSpPr>
        <p:spPr>
          <a:xfrm>
            <a:off x="3491880" y="5013176"/>
            <a:ext cx="648072" cy="5040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1438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988840"/>
            <a:ext cx="8942387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Packaged Applications Concurrent Usage -1</a:t>
            </a:r>
            <a:endParaRPr lang="zh-TW" altLang="en-US" dirty="0"/>
          </a:p>
        </p:txBody>
      </p:sp>
      <p:sp>
        <p:nvSpPr>
          <p:cNvPr id="9" name="圓角矩形圖說文字 8"/>
          <p:cNvSpPr/>
          <p:nvPr/>
        </p:nvSpPr>
        <p:spPr>
          <a:xfrm>
            <a:off x="4511656" y="4581128"/>
            <a:ext cx="4308816" cy="864096"/>
          </a:xfrm>
          <a:prstGeom prst="wedgeRoundRectCallout">
            <a:avLst>
              <a:gd name="adj1" fmla="val -22083"/>
              <a:gd name="adj2" fmla="val -105971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紅色</a:t>
            </a:r>
            <a:r>
              <a:rPr lang="zh-TW" altLang="en-US" dirty="0" smtClean="0"/>
              <a:t>為使用數已大於或等於購買數</a:t>
            </a:r>
            <a:endParaRPr lang="en-US" altLang="zh-TW" dirty="0" smtClean="0"/>
          </a:p>
          <a:p>
            <a:r>
              <a:rPr lang="zh-TW" altLang="en-US" dirty="0" smtClean="0">
                <a:solidFill>
                  <a:srgbClr val="FF00FF"/>
                </a:solidFill>
              </a:rPr>
              <a:t>粉紅色</a:t>
            </a:r>
            <a:r>
              <a:rPr lang="zh-TW" altLang="en-US" dirty="0" smtClean="0"/>
              <a:t>為使用數已大於或等於預警門檻</a:t>
            </a:r>
            <a:endParaRPr lang="en-US" altLang="zh-TW" dirty="0" smtClean="0"/>
          </a:p>
        </p:txBody>
      </p:sp>
      <p:sp>
        <p:nvSpPr>
          <p:cNvPr id="10" name="圓角矩形圖說文字 9"/>
          <p:cNvSpPr/>
          <p:nvPr/>
        </p:nvSpPr>
        <p:spPr>
          <a:xfrm>
            <a:off x="323528" y="4581128"/>
            <a:ext cx="3312368" cy="864096"/>
          </a:xfrm>
          <a:prstGeom prst="wedgeRoundRectCallout">
            <a:avLst>
              <a:gd name="adj1" fmla="val -20901"/>
              <a:gd name="adj2" fmla="val -105971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</a:rPr>
              <a:t>點擊 </a:t>
            </a:r>
            <a:r>
              <a:rPr lang="en-US" altLang="zh-TW" dirty="0" smtClean="0">
                <a:solidFill>
                  <a:schemeClr val="tx1"/>
                </a:solidFill>
              </a:rPr>
              <a:t>[</a:t>
            </a:r>
            <a:r>
              <a:rPr lang="zh-TW" altLang="en-US" dirty="0" smtClean="0">
                <a:solidFill>
                  <a:schemeClr val="tx1"/>
                </a:solidFill>
              </a:rPr>
              <a:t>授權軟體</a:t>
            </a:r>
            <a:r>
              <a:rPr lang="en-US" altLang="zh-TW" dirty="0" smtClean="0">
                <a:solidFill>
                  <a:schemeClr val="tx1"/>
                </a:solidFill>
              </a:rPr>
              <a:t>]</a:t>
            </a:r>
            <a:r>
              <a:rPr lang="zh-TW" altLang="en-US" dirty="0" smtClean="0">
                <a:solidFill>
                  <a:schemeClr val="tx1"/>
                </a:solidFill>
              </a:rPr>
              <a:t> 欄位可進一步查詢該授權軟體，區間的日趨分析</a:t>
            </a:r>
            <a:endParaRPr lang="en-US" altLang="zh-TW" dirty="0" smtClean="0">
              <a:solidFill>
                <a:schemeClr val="tx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275856" y="1052736"/>
            <a:ext cx="5486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</a:rPr>
              <a:t>了解採購軟體的使用狀況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…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30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31443"/>
            <a:ext cx="17145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973" y="2132856"/>
            <a:ext cx="7123113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Packaged Applications Concurrent Usage -2</a:t>
            </a:r>
            <a:endParaRPr lang="zh-TW" altLang="en-US" dirty="0"/>
          </a:p>
        </p:txBody>
      </p:sp>
      <p:sp>
        <p:nvSpPr>
          <p:cNvPr id="9" name="圓角矩形圖說文字 8"/>
          <p:cNvSpPr/>
          <p:nvPr/>
        </p:nvSpPr>
        <p:spPr>
          <a:xfrm>
            <a:off x="3419872" y="2936844"/>
            <a:ext cx="2595355" cy="599048"/>
          </a:xfrm>
          <a:prstGeom prst="wedgeRoundRectCallout">
            <a:avLst>
              <a:gd name="adj1" fmla="val 76809"/>
              <a:gd name="adj2" fmla="val 63901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tx1"/>
                </a:solidFill>
              </a:rPr>
              <a:t>點</a:t>
            </a:r>
            <a:r>
              <a:rPr lang="zh-TW" altLang="en-US" dirty="0" smtClean="0">
                <a:solidFill>
                  <a:schemeClr val="tx1"/>
                </a:solidFill>
              </a:rPr>
              <a:t>擊數字可進一步查詢當日的時趨勢分析</a:t>
            </a:r>
            <a:endParaRPr lang="en-US" altLang="zh-TW" dirty="0" smtClean="0">
              <a:solidFill>
                <a:schemeClr val="tx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118446" y="1052736"/>
            <a:ext cx="5918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</a:rPr>
              <a:t>更可精準看到軟體授權的使用趨勢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…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6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90655"/>
          </a:xfrm>
        </p:spPr>
        <p:txBody>
          <a:bodyPr/>
          <a:lstStyle/>
          <a:p>
            <a:r>
              <a:rPr lang="en-US" altLang="zh-TW" sz="3600" dirty="0" smtClean="0"/>
              <a:t>Platform Concurrent Usage</a:t>
            </a:r>
            <a:br>
              <a:rPr lang="en-US" altLang="zh-TW" sz="3600" dirty="0" smtClean="0"/>
            </a:br>
            <a:r>
              <a:rPr lang="en-US" altLang="zh-TW" sz="3600" dirty="0" smtClean="0"/>
              <a:t>(EX: VDI or XenApp…)</a:t>
            </a:r>
            <a:endParaRPr lang="zh-TW" altLang="en-US" sz="3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7211"/>
            <a:ext cx="2160240" cy="240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545804"/>
            <a:ext cx="7380287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39552" y="1393497"/>
            <a:ext cx="5918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</a:rPr>
              <a:t>對各項服務平台的掌握更是一絕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…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91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62663"/>
          </a:xfrm>
        </p:spPr>
        <p:txBody>
          <a:bodyPr/>
          <a:lstStyle/>
          <a:p>
            <a:r>
              <a:rPr lang="en-US" altLang="zh-TW" dirty="0" smtClean="0"/>
              <a:t>Platform Concurrent Usage By Org.</a:t>
            </a:r>
            <a:br>
              <a:rPr lang="en-US" altLang="zh-TW" dirty="0" smtClean="0"/>
            </a:br>
            <a:r>
              <a:rPr lang="en-US" altLang="zh-TW" sz="4400" dirty="0"/>
              <a:t>(EX: VDI or XenApp…)</a:t>
            </a:r>
            <a:endParaRPr lang="zh-TW" alt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16239"/>
            <a:ext cx="2376264" cy="264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38003"/>
            <a:ext cx="7618413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39552" y="1465620"/>
            <a:ext cx="8604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</a:rPr>
              <a:t>也能知道各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單位對各項服務平台的使用狀況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…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56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執行戰情</a:t>
            </a:r>
            <a:r>
              <a:rPr lang="zh-TW" altLang="en-US" dirty="0" smtClean="0"/>
              <a:t>中心</a:t>
            </a: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611560" y="1426115"/>
            <a:ext cx="7669697" cy="4581834"/>
            <a:chOff x="251520" y="1340768"/>
            <a:chExt cx="8424069" cy="5229906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340768"/>
              <a:ext cx="7851428" cy="5229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844824"/>
              <a:ext cx="3985295" cy="1797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2948" y="3904028"/>
              <a:ext cx="572641" cy="2666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75B11-E043-4B42-BE06-8285EF7115F4}" type="slidenum">
              <a:rPr lang="zh-TW" altLang="en-US" smtClean="0"/>
              <a:pPr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848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服務戰情中心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75B11-E043-4B42-BE06-8285EF7115F4}" type="slidenum">
              <a:rPr lang="zh-TW" altLang="en-US" smtClean="0"/>
              <a:pPr/>
              <a:t>45</a:t>
            </a:fld>
            <a:endParaRPr lang="zh-TW" altLang="en-US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172869"/>
            <a:ext cx="6494463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31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988840"/>
            <a:ext cx="8942387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Packaged Applications Concurrent Usage -1</a:t>
            </a:r>
            <a:endParaRPr lang="zh-TW" altLang="en-US" dirty="0"/>
          </a:p>
        </p:txBody>
      </p:sp>
      <p:sp>
        <p:nvSpPr>
          <p:cNvPr id="9" name="圓角矩形圖說文字 8"/>
          <p:cNvSpPr/>
          <p:nvPr/>
        </p:nvSpPr>
        <p:spPr>
          <a:xfrm>
            <a:off x="4511656" y="4581128"/>
            <a:ext cx="4308816" cy="864096"/>
          </a:xfrm>
          <a:prstGeom prst="wedgeRoundRectCallout">
            <a:avLst>
              <a:gd name="adj1" fmla="val -22083"/>
              <a:gd name="adj2" fmla="val -105971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紅色</a:t>
            </a:r>
            <a:r>
              <a:rPr lang="zh-TW" altLang="en-US" dirty="0" smtClean="0"/>
              <a:t>為使用數已大於或等於購買數</a:t>
            </a:r>
            <a:endParaRPr lang="en-US" altLang="zh-TW" dirty="0" smtClean="0"/>
          </a:p>
          <a:p>
            <a:r>
              <a:rPr lang="zh-TW" altLang="en-US" dirty="0" smtClean="0">
                <a:solidFill>
                  <a:srgbClr val="FF00FF"/>
                </a:solidFill>
              </a:rPr>
              <a:t>粉紅色</a:t>
            </a:r>
            <a:r>
              <a:rPr lang="zh-TW" altLang="en-US" dirty="0" smtClean="0"/>
              <a:t>為使用數已大於或等於預警門檻</a:t>
            </a:r>
            <a:endParaRPr lang="en-US" altLang="zh-TW" dirty="0" smtClean="0"/>
          </a:p>
        </p:txBody>
      </p:sp>
      <p:sp>
        <p:nvSpPr>
          <p:cNvPr id="10" name="圓角矩形圖說文字 9"/>
          <p:cNvSpPr/>
          <p:nvPr/>
        </p:nvSpPr>
        <p:spPr>
          <a:xfrm>
            <a:off x="323528" y="4581128"/>
            <a:ext cx="3312368" cy="864096"/>
          </a:xfrm>
          <a:prstGeom prst="wedgeRoundRectCallout">
            <a:avLst>
              <a:gd name="adj1" fmla="val -20901"/>
              <a:gd name="adj2" fmla="val -105971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</a:rPr>
              <a:t>點擊 </a:t>
            </a:r>
            <a:r>
              <a:rPr lang="en-US" altLang="zh-TW" dirty="0" smtClean="0">
                <a:solidFill>
                  <a:schemeClr val="tx1"/>
                </a:solidFill>
              </a:rPr>
              <a:t>[</a:t>
            </a:r>
            <a:r>
              <a:rPr lang="zh-TW" altLang="en-US" dirty="0" smtClean="0">
                <a:solidFill>
                  <a:schemeClr val="tx1"/>
                </a:solidFill>
              </a:rPr>
              <a:t>授權軟體</a:t>
            </a:r>
            <a:r>
              <a:rPr lang="en-US" altLang="zh-TW" dirty="0" smtClean="0">
                <a:solidFill>
                  <a:schemeClr val="tx1"/>
                </a:solidFill>
              </a:rPr>
              <a:t>]</a:t>
            </a:r>
            <a:r>
              <a:rPr lang="zh-TW" altLang="en-US" dirty="0" smtClean="0">
                <a:solidFill>
                  <a:schemeClr val="tx1"/>
                </a:solidFill>
              </a:rPr>
              <a:t> 欄位可進一步查詢該授權軟體，區間的日趨分析</a:t>
            </a:r>
            <a:endParaRPr lang="en-US" altLang="zh-TW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70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31443"/>
            <a:ext cx="17145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973" y="2132856"/>
            <a:ext cx="7123113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Packaged Applications Concurrent Usage -2</a:t>
            </a:r>
            <a:endParaRPr lang="zh-TW" altLang="en-US" dirty="0"/>
          </a:p>
        </p:txBody>
      </p:sp>
      <p:sp>
        <p:nvSpPr>
          <p:cNvPr id="9" name="圓角矩形圖說文字 8"/>
          <p:cNvSpPr/>
          <p:nvPr/>
        </p:nvSpPr>
        <p:spPr>
          <a:xfrm>
            <a:off x="3419872" y="2936844"/>
            <a:ext cx="2595355" cy="599048"/>
          </a:xfrm>
          <a:prstGeom prst="wedgeRoundRectCallout">
            <a:avLst>
              <a:gd name="adj1" fmla="val 76809"/>
              <a:gd name="adj2" fmla="val 63901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tx1"/>
                </a:solidFill>
              </a:rPr>
              <a:t>點</a:t>
            </a:r>
            <a:r>
              <a:rPr lang="zh-TW" altLang="en-US" dirty="0" smtClean="0">
                <a:solidFill>
                  <a:schemeClr val="tx1"/>
                </a:solidFill>
              </a:rPr>
              <a:t>擊數字可進一步查詢當日的時趨勢分析</a:t>
            </a:r>
            <a:endParaRPr lang="en-US" altLang="zh-TW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92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90655"/>
          </a:xfrm>
        </p:spPr>
        <p:txBody>
          <a:bodyPr/>
          <a:lstStyle/>
          <a:p>
            <a:r>
              <a:rPr lang="en-US" altLang="zh-TW" sz="3600" dirty="0" smtClean="0"/>
              <a:t>Platform Concurrent Usage</a:t>
            </a:r>
            <a:br>
              <a:rPr lang="en-US" altLang="zh-TW" sz="3600" dirty="0" smtClean="0"/>
            </a:br>
            <a:r>
              <a:rPr lang="en-US" altLang="zh-TW" sz="3600" dirty="0" smtClean="0"/>
              <a:t>(EX: VDI or XenApp…)</a:t>
            </a:r>
            <a:endParaRPr lang="zh-TW" altLang="en-US" sz="3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55107"/>
            <a:ext cx="2160240" cy="240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93700"/>
            <a:ext cx="7380287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44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62663"/>
          </a:xfrm>
        </p:spPr>
        <p:txBody>
          <a:bodyPr/>
          <a:lstStyle/>
          <a:p>
            <a:r>
              <a:rPr lang="en-US" altLang="zh-TW" dirty="0" smtClean="0"/>
              <a:t>Platform Concurrent Usage By Org.</a:t>
            </a:r>
            <a:br>
              <a:rPr lang="en-US" altLang="zh-TW" dirty="0" smtClean="0"/>
            </a:br>
            <a:r>
              <a:rPr lang="en-US" altLang="zh-TW" sz="4400" dirty="0"/>
              <a:t>(EX: VDI or XenApp…)</a:t>
            </a:r>
            <a:endParaRPr lang="zh-TW" alt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55107"/>
            <a:ext cx="2376264" cy="264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76871"/>
            <a:ext cx="7618413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25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大數據的幾個特徵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由車</a:t>
            </a:r>
            <a:r>
              <a:rPr lang="zh-TW" altLang="en-US" dirty="0"/>
              <a:t>載</a:t>
            </a:r>
            <a:r>
              <a:rPr lang="zh-TW" altLang="en-US" dirty="0" smtClean="0"/>
              <a:t>電子的發展歷程可以看到</a:t>
            </a:r>
            <a:endParaRPr lang="en-US" altLang="zh-TW" dirty="0" smtClean="0"/>
          </a:p>
          <a:p>
            <a:r>
              <a:rPr lang="zh-TW" altLang="en-US" dirty="0" smtClean="0"/>
              <a:t>由</a:t>
            </a:r>
            <a:r>
              <a:rPr lang="zh-TW" altLang="en-US" dirty="0"/>
              <a:t>商用服務發展的歷程可以</a:t>
            </a:r>
            <a:r>
              <a:rPr lang="zh-TW" altLang="en-US" dirty="0" smtClean="0"/>
              <a:t>看到</a:t>
            </a:r>
            <a:endParaRPr lang="en-US" altLang="zh-TW" dirty="0" smtClean="0"/>
          </a:p>
          <a:p>
            <a:r>
              <a:rPr lang="zh-TW" altLang="en-US" dirty="0"/>
              <a:t>由使用資料的技術來看</a:t>
            </a:r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36689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效益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投資精準化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精</a:t>
            </a:r>
            <a:r>
              <a:rPr lang="zh-TW" altLang="en-US" dirty="0"/>
              <a:t>實</a:t>
            </a:r>
            <a:r>
              <a:rPr lang="zh-TW" altLang="en-US" dirty="0" smtClean="0"/>
              <a:t>軟體採購</a:t>
            </a:r>
            <a:endParaRPr lang="en-US" altLang="zh-TW" dirty="0" smtClean="0"/>
          </a:p>
          <a:p>
            <a:r>
              <a:rPr lang="zh-TW" altLang="en-US" dirty="0"/>
              <a:t>管理數據</a:t>
            </a:r>
            <a:r>
              <a:rPr lang="zh-TW" altLang="en-US" dirty="0" smtClean="0"/>
              <a:t>化</a:t>
            </a:r>
            <a:endParaRPr lang="en-US" altLang="zh-TW" dirty="0" smtClean="0"/>
          </a:p>
          <a:p>
            <a:pPr lvl="1"/>
            <a:r>
              <a:rPr lang="zh-TW" altLang="en-US" dirty="0"/>
              <a:t>用數據說話</a:t>
            </a:r>
            <a:endParaRPr lang="en-US" altLang="zh-TW" dirty="0" smtClean="0"/>
          </a:p>
          <a:p>
            <a:r>
              <a:rPr lang="zh-TW" altLang="en-US" dirty="0" smtClean="0"/>
              <a:t>決策快速化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落實大數據的應用</a:t>
            </a:r>
            <a:endParaRPr lang="zh-TW" altLang="en-US" dirty="0"/>
          </a:p>
        </p:txBody>
      </p:sp>
      <p:pic>
        <p:nvPicPr>
          <p:cNvPr id="10242" name="Picture 2" descr="http://blog.fortinet.com/uploads/images/media/industry-trends-news/targ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01" y="1484784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insidearm.com/wp-content/uploads/data-analysis-graphs-charts.jpg?2798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736707"/>
            <a:ext cx="5041032" cy="334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600" y="1340768"/>
            <a:ext cx="5391655" cy="3706763"/>
          </a:xfrm>
          <a:prstGeom prst="rect">
            <a:avLst/>
          </a:prstGeom>
        </p:spPr>
      </p:pic>
      <p:pic>
        <p:nvPicPr>
          <p:cNvPr id="10248" name="Picture 8" descr="http://cdn2.hubspot.net/hub/286017/file-2634084024-jpg/Misc_Images/Cost-dow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89766"/>
            <a:ext cx="7427516" cy="495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69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0"/>
            <a:ext cx="5904656" cy="5904656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75B11-E043-4B42-BE06-8285EF7115F4}" type="slidenum">
              <a:rPr lang="zh-TW" altLang="en-US" smtClean="0"/>
              <a:pPr/>
              <a:t>51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9081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573471"/>
            <a:ext cx="7632848" cy="571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10" y="574535"/>
            <a:ext cx="7646987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584925"/>
            <a:ext cx="7649084" cy="571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41" y="573471"/>
            <a:ext cx="7641020" cy="571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41" y="584925"/>
            <a:ext cx="7641020" cy="571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41" y="584925"/>
            <a:ext cx="7641020" cy="572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62" y="598695"/>
            <a:ext cx="7636924" cy="572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67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相信在</a:t>
            </a:r>
            <a:r>
              <a:rPr lang="zh-TW" altLang="en-US" dirty="0"/>
              <a:t>不久的</a:t>
            </a:r>
            <a:r>
              <a:rPr lang="zh-TW" altLang="en-US" dirty="0" smtClean="0"/>
              <a:t>未來</a:t>
            </a:r>
            <a:r>
              <a:rPr lang="en-US" altLang="zh-TW" dirty="0" smtClean="0"/>
              <a:t>….</a:t>
            </a:r>
            <a:endParaRPr lang="zh-TW" altLang="en-US" dirty="0"/>
          </a:p>
        </p:txBody>
      </p:sp>
      <p:pic>
        <p:nvPicPr>
          <p:cNvPr id="11266" name="Picture 2" descr="http://www.intel.com.tw/content/dam/www/program/education/apac/tw/zh/images/information-communications-3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39" y="1556792"/>
            <a:ext cx="6888650" cy="229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encrypted-tbn0.gstatic.com/images?q=tbn:ANd9GcR-G4P9mSiGWbQl77kydSfDaWrNrOMf2Pe-qxuwlwCSoiXxiPAwR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983053"/>
            <a:ext cx="366972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「Big Data 教育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8" descr="「Big Data 教育」的圖片搜尋結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" name="AutoShape 10" descr="「Big Data 教育」的圖片搜尋結果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AutoShape 12" descr="「Big Data 教育」的圖片搜尋結果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AutoShape 14" descr="「Big Data 教育」的圖片搜尋結果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39" y="3983052"/>
            <a:ext cx="262890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9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naipo.com/portals/1/web_tw/images/pic0113-016-a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92" y="764704"/>
            <a:ext cx="857549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88992" y="6093296"/>
            <a:ext cx="4759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/>
              <a:t>資料來源：內政部戶政</a:t>
            </a:r>
            <a:r>
              <a:rPr lang="zh-TW" altLang="en-US" sz="1200" b="1" dirty="0" smtClean="0"/>
              <a:t>司  </a:t>
            </a:r>
            <a:r>
              <a:rPr lang="en-US" altLang="zh-TW" sz="1200" b="1" dirty="0" smtClean="0"/>
              <a:t>(</a:t>
            </a:r>
            <a:r>
              <a:rPr lang="zh-TW" altLang="en-US" sz="1200" b="1" dirty="0" smtClean="0"/>
              <a:t>各年出生人數與出生率</a:t>
            </a:r>
            <a:r>
              <a:rPr lang="en-US" altLang="zh-TW" sz="1200" b="1" dirty="0" smtClean="0"/>
              <a:t>)</a:t>
            </a:r>
            <a:endParaRPr lang="zh-TW" altLang="en-US" sz="1200" dirty="0"/>
          </a:p>
        </p:txBody>
      </p:sp>
      <p:sp>
        <p:nvSpPr>
          <p:cNvPr id="5" name="向下箭號圖說文字 4"/>
          <p:cNvSpPr/>
          <p:nvPr/>
        </p:nvSpPr>
        <p:spPr>
          <a:xfrm>
            <a:off x="6927652" y="2708920"/>
            <a:ext cx="504056" cy="576064"/>
          </a:xfrm>
          <a:prstGeom prst="down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200" dirty="0" smtClean="0"/>
              <a:t>117</a:t>
            </a:r>
            <a:endParaRPr lang="zh-TW" altLang="en-US" sz="1200" dirty="0"/>
          </a:p>
        </p:txBody>
      </p:sp>
      <p:sp>
        <p:nvSpPr>
          <p:cNvPr id="7" name="向下箭號圖說文字 6"/>
          <p:cNvSpPr/>
          <p:nvPr/>
        </p:nvSpPr>
        <p:spPr>
          <a:xfrm>
            <a:off x="2981280" y="1447056"/>
            <a:ext cx="504056" cy="576064"/>
          </a:xfrm>
          <a:prstGeom prst="down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200" dirty="0" smtClean="0"/>
              <a:t>107</a:t>
            </a:r>
            <a:endParaRPr lang="zh-TW" altLang="en-US" sz="1200" dirty="0"/>
          </a:p>
        </p:txBody>
      </p:sp>
      <p:sp>
        <p:nvSpPr>
          <p:cNvPr id="10" name="向下箭號圖說文字 9"/>
          <p:cNvSpPr/>
          <p:nvPr/>
        </p:nvSpPr>
        <p:spPr>
          <a:xfrm>
            <a:off x="1815084" y="1268760"/>
            <a:ext cx="504056" cy="576064"/>
          </a:xfrm>
          <a:prstGeom prst="down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200" dirty="0" smtClean="0"/>
              <a:t>104</a:t>
            </a:r>
            <a:endParaRPr lang="zh-TW" altLang="en-US" sz="1200" dirty="0"/>
          </a:p>
        </p:txBody>
      </p:sp>
      <p:sp>
        <p:nvSpPr>
          <p:cNvPr id="11" name="向下箭號圖說文字 10"/>
          <p:cNvSpPr/>
          <p:nvPr/>
        </p:nvSpPr>
        <p:spPr>
          <a:xfrm>
            <a:off x="2203260" y="1724893"/>
            <a:ext cx="504056" cy="576064"/>
          </a:xfrm>
          <a:prstGeom prst="down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200" dirty="0" smtClean="0"/>
              <a:t>105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14521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dignitasnews.com/wp-content/uploads/2014/08/Finding-Hope-in-a-World-Gone-M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350896" cy="521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ijmr.humanjournals.com/wp-content/uploads/2015/01/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51" y="881508"/>
            <a:ext cx="7223665" cy="541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www.pluginindia.com/uploads/2/1/8/5/21854234/7974106_or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033" y="1807550"/>
            <a:ext cx="5856651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691680" y="1284330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</a:rPr>
              <a:t>創造特色</a:t>
            </a:r>
            <a:endParaRPr lang="en-US" altLang="zh-TW" sz="2800" dirty="0">
              <a:solidFill>
                <a:srgbClr val="FF00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675853" y="719118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solidFill>
                  <a:srgbClr val="FF0000"/>
                </a:solidFill>
              </a:rPr>
              <a:t>呈現績效</a:t>
            </a:r>
            <a:endParaRPr lang="en-US" altLang="zh-TW" sz="2800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715162" y="1268760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TW" altLang="en-US" sz="2800" dirty="0">
                <a:solidFill>
                  <a:srgbClr val="FF0000"/>
                </a:solidFill>
              </a:rPr>
              <a:t>精簡支出同時又提高效益</a:t>
            </a:r>
            <a:endParaRPr lang="en-US" altLang="zh-TW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97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6" grpId="0"/>
      <p:bldP spid="6" grpId="1"/>
      <p:bldP spid="6" grpId="2"/>
      <p:bldP spid="7" grpId="0"/>
      <p:bldP spid="7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科技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雲冠軟體科技_Template</Template>
  <TotalTime>5404</TotalTime>
  <Words>1364</Words>
  <Application>Microsoft Office PowerPoint</Application>
  <PresentationFormat>如螢幕大小 (4:3)</PresentationFormat>
  <Paragraphs>276</Paragraphs>
  <Slides>51</Slides>
  <Notes>31</Notes>
  <HiddenSlides>11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51</vt:i4>
      </vt:variant>
    </vt:vector>
  </HeadingPairs>
  <TitlesOfParts>
    <vt:vector size="52" baseType="lpstr">
      <vt:lpstr>自訂設計</vt:lpstr>
      <vt:lpstr>大數據管理時代的雲服務價值</vt:lpstr>
      <vt:lpstr>大綱</vt:lpstr>
      <vt:lpstr>車載電子應用</vt:lpstr>
      <vt:lpstr>商務應用</vt:lpstr>
      <vt:lpstr>大數據的幾個特徵</vt:lpstr>
      <vt:lpstr>PowerPoint 簡報</vt:lpstr>
      <vt:lpstr>相信在不久的未來….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更有效的資源配置的方法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效益 -1</vt:lpstr>
      <vt:lpstr>效益 -2</vt:lpstr>
      <vt:lpstr>PowerPoint 簡報</vt:lpstr>
      <vt:lpstr>先進雲端服務分析 精實軟體採購與強化管理</vt:lpstr>
      <vt:lpstr>PowerPoint 簡報</vt:lpstr>
      <vt:lpstr>執行戰情中心</vt:lpstr>
      <vt:lpstr>服務戰情中心</vt:lpstr>
      <vt:lpstr>Packaged Applications Concurrent Usage -1</vt:lpstr>
      <vt:lpstr>Packaged Applications Concurrent Usage -2</vt:lpstr>
      <vt:lpstr>Platform Concurrent Usage (EX: VDI or XenApp…)</vt:lpstr>
      <vt:lpstr>Platform Concurrent Usage By Org. (EX: VDI or XenApp…)</vt:lpstr>
      <vt:lpstr>執行戰情中心</vt:lpstr>
      <vt:lpstr>服務戰情中心</vt:lpstr>
      <vt:lpstr>Packaged Applications Concurrent Usage -1</vt:lpstr>
      <vt:lpstr>Packaged Applications Concurrent Usage -2</vt:lpstr>
      <vt:lpstr>Platform Concurrent Usage (EX: VDI or XenApp…)</vt:lpstr>
      <vt:lpstr>Platform Concurrent Usage By Org. (EX: VDI or XenApp…)</vt:lpstr>
      <vt:lpstr>效益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CVBS 產品特點</dc:title>
  <dc:creator>JamesWu</dc:creator>
  <cp:lastModifiedBy>JamesWu</cp:lastModifiedBy>
  <cp:revision>502</cp:revision>
  <dcterms:created xsi:type="dcterms:W3CDTF">2013-12-13T05:30:13Z</dcterms:created>
  <dcterms:modified xsi:type="dcterms:W3CDTF">2015-12-18T04:00:38Z</dcterms:modified>
</cp:coreProperties>
</file>