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256" r:id="rId3"/>
    <p:sldId id="304" r:id="rId4"/>
    <p:sldId id="338" r:id="rId5"/>
    <p:sldId id="342" r:id="rId6"/>
    <p:sldId id="343" r:id="rId7"/>
    <p:sldId id="350" r:id="rId8"/>
    <p:sldId id="346" r:id="rId9"/>
    <p:sldId id="351" r:id="rId10"/>
    <p:sldId id="354" r:id="rId11"/>
    <p:sldId id="353" r:id="rId12"/>
    <p:sldId id="352" r:id="rId13"/>
    <p:sldId id="355" r:id="rId14"/>
    <p:sldId id="356" r:id="rId15"/>
    <p:sldId id="357" r:id="rId16"/>
    <p:sldId id="375" r:id="rId17"/>
    <p:sldId id="361" r:id="rId18"/>
    <p:sldId id="358" r:id="rId19"/>
    <p:sldId id="359" r:id="rId20"/>
    <p:sldId id="360" r:id="rId21"/>
    <p:sldId id="348" r:id="rId22"/>
    <p:sldId id="370" r:id="rId23"/>
    <p:sldId id="363" r:id="rId24"/>
    <p:sldId id="364" r:id="rId25"/>
    <p:sldId id="365" r:id="rId26"/>
    <p:sldId id="366" r:id="rId27"/>
    <p:sldId id="349" r:id="rId28"/>
    <p:sldId id="377" r:id="rId29"/>
    <p:sldId id="371" r:id="rId30"/>
    <p:sldId id="372" r:id="rId31"/>
    <p:sldId id="373" r:id="rId32"/>
    <p:sldId id="374" r:id="rId3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9" autoAdjust="0"/>
    <p:restoredTop sz="94711" autoAdjust="0"/>
  </p:normalViewPr>
  <p:slideViewPr>
    <p:cSldViewPr>
      <p:cViewPr varScale="1">
        <p:scale>
          <a:sx n="72" d="100"/>
          <a:sy n="72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esWu\Documents\Project\2015\&#22823;&#25976;&#25818;&#26234;&#24935;&#38651;&#33126;&#25945;&#23460;\&#38642;&#20896;&#36575;&#39636;&#31185;&#25216;_&#22823;&#25976;&#25818;&#26234;&#24935;&#38651;&#33126;&#25945;&#23460;_V1_201511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esWu\Documents\Project\2015\&#22823;&#25976;&#25818;&#26234;&#24935;&#38651;&#33126;&#25945;&#23460;\&#38642;&#20896;&#36575;&#39636;&#31185;&#25216;_&#22823;&#25976;&#25818;&#26234;&#24935;&#38651;&#33126;&#25945;&#23460;_V1_201511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[雲冠軟體科技_大數據智慧電腦教室_V1_20151102.xlsx]RAM配備差異!樞紐分析表3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altLang="zh-TW" dirty="0">
                <a:solidFill>
                  <a:srgbClr val="FF0000"/>
                </a:solidFill>
              </a:rPr>
              <a:t>RAM</a:t>
            </a:r>
            <a:r>
              <a:rPr lang="zh-TW" altLang="en-US" dirty="0">
                <a:solidFill>
                  <a:srgbClr val="FF0000"/>
                </a:solidFill>
              </a:rPr>
              <a:t>差異比較</a:t>
            </a:r>
            <a:r>
              <a:rPr lang="en-US" altLang="zh-TW" dirty="0">
                <a:solidFill>
                  <a:srgbClr val="FF0000"/>
                </a:solidFill>
              </a:rPr>
              <a:t>(G)</a:t>
            </a:r>
            <a:endParaRPr lang="zh-TW" altLang="en-US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ivotFmts>
      <c:pivotFmt>
        <c:idx val="0"/>
        <c:dLbl>
          <c:idx val="0"/>
          <c:spPr/>
          <c:txPr>
            <a:bodyPr/>
            <a:lstStyle/>
            <a:p>
              <a:pPr>
                <a:defRPr/>
              </a:pPr>
              <a:endParaRPr lang="zh-TW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pPr/>
          <c:txPr>
            <a:bodyPr/>
            <a:lstStyle/>
            <a:p>
              <a:pPr>
                <a:defRPr/>
              </a:pPr>
              <a:endParaRPr lang="zh-TW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pPr/>
          <c:txPr>
            <a:bodyPr/>
            <a:lstStyle/>
            <a:p>
              <a:pPr>
                <a:defRPr/>
              </a:pPr>
              <a:endParaRPr lang="zh-TW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pPr/>
          <c:txPr>
            <a:bodyPr/>
            <a:lstStyle/>
            <a:p>
              <a:pPr>
                <a:defRPr/>
              </a:pPr>
              <a:endParaRPr lang="zh-TW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pPr/>
          <c:txPr>
            <a:bodyPr/>
            <a:lstStyle/>
            <a:p>
              <a:pPr>
                <a:defRPr/>
              </a:pPr>
              <a:endParaRPr lang="zh-TW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pPr/>
          <c:txPr>
            <a:bodyPr/>
            <a:lstStyle/>
            <a:p>
              <a:pPr>
                <a:defRPr/>
              </a:pPr>
              <a:endParaRPr lang="zh-TW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RAM配備差異!$B$1</c:f>
              <c:strCache>
                <c:ptCount val="1"/>
                <c:pt idx="0">
                  <c:v>傳統方式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RAM配備差異!$A$2:$A$18</c:f>
              <c:multiLvlStrCache>
                <c:ptCount val="8"/>
                <c:lvl>
                  <c:pt idx="0">
                    <c:v>60</c:v>
                  </c:pt>
                  <c:pt idx="1">
                    <c:v>120</c:v>
                  </c:pt>
                  <c:pt idx="2">
                    <c:v>180</c:v>
                  </c:pt>
                  <c:pt idx="3">
                    <c:v>240</c:v>
                  </c:pt>
                  <c:pt idx="4">
                    <c:v>300</c:v>
                  </c:pt>
                  <c:pt idx="5">
                    <c:v>360</c:v>
                  </c:pt>
                  <c:pt idx="6">
                    <c:v>420</c:v>
                  </c:pt>
                  <c:pt idx="7">
                    <c:v>480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:lvl>
              </c:multiLvlStrCache>
            </c:multiLvlStrRef>
          </c:cat>
          <c:val>
            <c:numRef>
              <c:f>RAM配備差異!$B$2:$B$18</c:f>
              <c:numCache>
                <c:formatCode>General</c:formatCode>
                <c:ptCount val="8"/>
                <c:pt idx="0">
                  <c:v>128</c:v>
                </c:pt>
                <c:pt idx="1">
                  <c:v>256</c:v>
                </c:pt>
                <c:pt idx="2">
                  <c:v>384</c:v>
                </c:pt>
                <c:pt idx="3">
                  <c:v>512</c:v>
                </c:pt>
                <c:pt idx="4">
                  <c:v>640</c:v>
                </c:pt>
                <c:pt idx="5">
                  <c:v>768</c:v>
                </c:pt>
                <c:pt idx="6">
                  <c:v>896</c:v>
                </c:pt>
                <c:pt idx="7">
                  <c:v>1024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RAM配備差異!$C$1</c:f>
              <c:strCache>
                <c:ptCount val="1"/>
                <c:pt idx="0">
                  <c:v>大數據智慧教室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RAM配備差異!$A$2:$A$18</c:f>
              <c:multiLvlStrCache>
                <c:ptCount val="8"/>
                <c:lvl>
                  <c:pt idx="0">
                    <c:v>60</c:v>
                  </c:pt>
                  <c:pt idx="1">
                    <c:v>120</c:v>
                  </c:pt>
                  <c:pt idx="2">
                    <c:v>180</c:v>
                  </c:pt>
                  <c:pt idx="3">
                    <c:v>240</c:v>
                  </c:pt>
                  <c:pt idx="4">
                    <c:v>300</c:v>
                  </c:pt>
                  <c:pt idx="5">
                    <c:v>360</c:v>
                  </c:pt>
                  <c:pt idx="6">
                    <c:v>420</c:v>
                  </c:pt>
                  <c:pt idx="7">
                    <c:v>480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:lvl>
              </c:multiLvlStrCache>
            </c:multiLvlStrRef>
          </c:cat>
          <c:val>
            <c:numRef>
              <c:f>RAM配備差異!$C$2:$C$18</c:f>
              <c:numCache>
                <c:formatCode>General</c:formatCode>
                <c:ptCount val="8"/>
                <c:pt idx="0">
                  <c:v>240</c:v>
                </c:pt>
                <c:pt idx="1">
                  <c:v>480</c:v>
                </c:pt>
                <c:pt idx="2">
                  <c:v>720</c:v>
                </c:pt>
                <c:pt idx="3">
                  <c:v>960</c:v>
                </c:pt>
                <c:pt idx="4">
                  <c:v>1200</c:v>
                </c:pt>
                <c:pt idx="5">
                  <c:v>1440</c:v>
                </c:pt>
                <c:pt idx="6">
                  <c:v>1680</c:v>
                </c:pt>
                <c:pt idx="7">
                  <c:v>1920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02496"/>
        <c:axId val="60665792"/>
      </c:lineChart>
      <c:catAx>
        <c:axId val="117802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0665792"/>
        <c:crosses val="autoZero"/>
        <c:auto val="1"/>
        <c:lblAlgn val="ctr"/>
        <c:lblOffset val="100"/>
        <c:noMultiLvlLbl val="0"/>
      </c:catAx>
      <c:valAx>
        <c:axId val="606657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78024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[雲冠軟體科技_大數據智慧電腦教室_V1_20151102.xlsx]CPU配備差異!樞紐分析表2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altLang="zh-TW" dirty="0">
                <a:solidFill>
                  <a:srgbClr val="FF0000"/>
                </a:solidFill>
              </a:rPr>
              <a:t>CPU</a:t>
            </a:r>
            <a:r>
              <a:rPr lang="zh-TW" altLang="en-US" baseline="0" dirty="0">
                <a:solidFill>
                  <a:srgbClr val="FF0000"/>
                </a:solidFill>
              </a:rPr>
              <a:t> 配置差異比較</a:t>
            </a:r>
            <a:r>
              <a:rPr lang="en-US" altLang="zh-TW" baseline="0" dirty="0">
                <a:solidFill>
                  <a:srgbClr val="FF0000"/>
                </a:solidFill>
              </a:rPr>
              <a:t>(</a:t>
            </a:r>
            <a:r>
              <a:rPr lang="zh-TW" altLang="en-US" baseline="0" dirty="0">
                <a:solidFill>
                  <a:srgbClr val="FF0000"/>
                </a:solidFill>
              </a:rPr>
              <a:t>核</a:t>
            </a:r>
            <a:r>
              <a:rPr lang="en-US" altLang="zh-TW" baseline="0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ivotFmts>
      <c:pivotFmt>
        <c:idx val="0"/>
        <c:dLbl>
          <c:idx val="0"/>
          <c:spPr/>
          <c:txPr>
            <a:bodyPr/>
            <a:lstStyle/>
            <a:p>
              <a:pPr>
                <a:defRPr/>
              </a:pPr>
              <a:endParaRPr lang="zh-TW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pPr/>
          <c:txPr>
            <a:bodyPr/>
            <a:lstStyle/>
            <a:p>
              <a:pPr>
                <a:defRPr/>
              </a:pPr>
              <a:endParaRPr lang="zh-TW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pPr/>
          <c:txPr>
            <a:bodyPr/>
            <a:lstStyle/>
            <a:p>
              <a:pPr>
                <a:defRPr/>
              </a:pPr>
              <a:endParaRPr lang="zh-TW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pPr/>
          <c:txPr>
            <a:bodyPr/>
            <a:lstStyle/>
            <a:p>
              <a:pPr>
                <a:defRPr/>
              </a:pPr>
              <a:endParaRPr lang="zh-TW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pPr/>
          <c:txPr>
            <a:bodyPr/>
            <a:lstStyle/>
            <a:p>
              <a:pPr>
                <a:defRPr/>
              </a:pPr>
              <a:endParaRPr lang="zh-TW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pPr/>
          <c:txPr>
            <a:bodyPr/>
            <a:lstStyle/>
            <a:p>
              <a:pPr>
                <a:defRPr/>
              </a:pPr>
              <a:endParaRPr lang="zh-TW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CPU配備差異!$B$1</c:f>
              <c:strCache>
                <c:ptCount val="1"/>
                <c:pt idx="0">
                  <c:v>傳統方式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CPU配備差異!$A$2:$A$18</c:f>
              <c:multiLvlStrCache>
                <c:ptCount val="8"/>
                <c:lvl>
                  <c:pt idx="0">
                    <c:v>60</c:v>
                  </c:pt>
                  <c:pt idx="1">
                    <c:v>120</c:v>
                  </c:pt>
                  <c:pt idx="2">
                    <c:v>180</c:v>
                  </c:pt>
                  <c:pt idx="3">
                    <c:v>240</c:v>
                  </c:pt>
                  <c:pt idx="4">
                    <c:v>300</c:v>
                  </c:pt>
                  <c:pt idx="5">
                    <c:v>360</c:v>
                  </c:pt>
                  <c:pt idx="6">
                    <c:v>420</c:v>
                  </c:pt>
                  <c:pt idx="7">
                    <c:v>480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:lvl>
              </c:multiLvlStrCache>
            </c:multiLvlStrRef>
          </c:cat>
          <c:val>
            <c:numRef>
              <c:f>CPU配備差異!$B$2:$B$18</c:f>
              <c:numCache>
                <c:formatCode>General</c:formatCode>
                <c:ptCount val="8"/>
                <c:pt idx="0">
                  <c:v>32</c:v>
                </c:pt>
                <c:pt idx="1">
                  <c:v>64</c:v>
                </c:pt>
                <c:pt idx="2">
                  <c:v>96</c:v>
                </c:pt>
                <c:pt idx="3">
                  <c:v>128</c:v>
                </c:pt>
                <c:pt idx="4">
                  <c:v>160</c:v>
                </c:pt>
                <c:pt idx="5">
                  <c:v>192</c:v>
                </c:pt>
                <c:pt idx="6">
                  <c:v>224</c:v>
                </c:pt>
                <c:pt idx="7">
                  <c:v>256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CPU配備差異!$C$1</c:f>
              <c:strCache>
                <c:ptCount val="1"/>
                <c:pt idx="0">
                  <c:v>大數據智慧電腦教室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CPU配備差異!$A$2:$A$18</c:f>
              <c:multiLvlStrCache>
                <c:ptCount val="8"/>
                <c:lvl>
                  <c:pt idx="0">
                    <c:v>60</c:v>
                  </c:pt>
                  <c:pt idx="1">
                    <c:v>120</c:v>
                  </c:pt>
                  <c:pt idx="2">
                    <c:v>180</c:v>
                  </c:pt>
                  <c:pt idx="3">
                    <c:v>240</c:v>
                  </c:pt>
                  <c:pt idx="4">
                    <c:v>300</c:v>
                  </c:pt>
                  <c:pt idx="5">
                    <c:v>360</c:v>
                  </c:pt>
                  <c:pt idx="6">
                    <c:v>420</c:v>
                  </c:pt>
                  <c:pt idx="7">
                    <c:v>480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:lvl>
              </c:multiLvlStrCache>
            </c:multiLvlStrRef>
          </c:cat>
          <c:val>
            <c:numRef>
              <c:f>CPU配備差異!$C$2:$C$18</c:f>
              <c:numCache>
                <c:formatCode>General</c:formatCode>
                <c:ptCount val="8"/>
                <c:pt idx="0">
                  <c:v>120</c:v>
                </c:pt>
                <c:pt idx="1">
                  <c:v>240</c:v>
                </c:pt>
                <c:pt idx="2">
                  <c:v>360</c:v>
                </c:pt>
                <c:pt idx="3">
                  <c:v>480</c:v>
                </c:pt>
                <c:pt idx="4">
                  <c:v>600</c:v>
                </c:pt>
                <c:pt idx="5">
                  <c:v>720</c:v>
                </c:pt>
                <c:pt idx="6">
                  <c:v>840</c:v>
                </c:pt>
                <c:pt idx="7">
                  <c:v>960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00960"/>
        <c:axId val="60667520"/>
      </c:lineChart>
      <c:catAx>
        <c:axId val="117800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0667520"/>
        <c:crosses val="autoZero"/>
        <c:auto val="1"/>
        <c:lblAlgn val="ctr"/>
        <c:lblOffset val="100"/>
        <c:noMultiLvlLbl val="0"/>
      </c:catAx>
      <c:valAx>
        <c:axId val="60667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78009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E597CCC-0017-44A5-A824-8DCDEC5EF4E0}" type="datetimeFigureOut">
              <a:rPr lang="zh-TW" altLang="en-US"/>
              <a:pPr>
                <a:defRPr/>
              </a:pPr>
              <a:t>2015/12/18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EE50D1A-2145-4936-AB06-FAB5EC3846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486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62B1CB8-5D52-4B7A-9C00-B77333D55102}" type="datetimeFigureOut">
              <a:rPr lang="zh-TW" altLang="en-US"/>
              <a:pPr>
                <a:defRPr/>
              </a:pPr>
              <a:t>2015/12/18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51DE8493-7823-49F5-A5BD-2B079C38C7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532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F0FB33-5B7A-43BB-9297-4BD8A3EC6D35}" type="slidenum">
              <a:rPr lang="zh-TW" altLang="en-US" smtClean="0">
                <a:solidFill>
                  <a:prstClr val="black"/>
                </a:solidFill>
                <a:latin typeface="Arial" charset="0"/>
                <a:ea typeface="新細明體" charset="-120"/>
              </a:rPr>
              <a:pPr/>
              <a:t>3</a:t>
            </a:fld>
            <a:endParaRPr lang="en-US" altLang="zh-TW" smtClean="0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427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C187-E1B5-4FDE-8A23-A185347FF5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F82C5-085A-4C7E-ADAA-5CC90A8083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F9950-8922-4E49-B9E7-1E96B44E4E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1293E-F47B-4122-8504-0E973BB120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11976-BD6B-4461-9F49-D083F48F40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3464-6E10-479F-8290-A8E76C58F94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CB1A2-B51E-48AE-B7C5-3CB958225D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34FFD-869D-44C5-A828-4B4A3D5616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3D3F4-5BFA-4FE1-A7E8-2696530814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10"/>
          <p:cNvSpPr>
            <a:spLocks noGrp="1"/>
          </p:cNvSpPr>
          <p:nvPr>
            <p:ph type="dt" sz="half" idx="10"/>
          </p:nvPr>
        </p:nvSpPr>
        <p:spPr>
          <a:xfrm>
            <a:off x="6551613" y="6356350"/>
            <a:ext cx="2133600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2"/>
          <p:cNvSpPr>
            <a:spLocks noGrp="1"/>
          </p:cNvSpPr>
          <p:nvPr>
            <p:ph type="sldNum" sz="quarter" idx="12"/>
          </p:nvPr>
        </p:nvSpPr>
        <p:spPr>
          <a:xfrm>
            <a:off x="34925" y="6480175"/>
            <a:ext cx="2133600" cy="365125"/>
          </a:xfrm>
        </p:spPr>
        <p:txBody>
          <a:bodyPr/>
          <a:lstStyle>
            <a:lvl1pPr algn="l">
              <a:defRPr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81FC0DE-9937-460A-BB09-2D477475031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E1760-BEBC-4FBE-9CC9-411948D5A07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9C85C-6A69-453D-891C-0D770B354C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4BF5A-5283-4C5E-A55D-588BF0FCF40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7950" y="6488113"/>
            <a:ext cx="2133600" cy="365125"/>
          </a:xfrm>
        </p:spPr>
        <p:txBody>
          <a:bodyPr/>
          <a:lstStyle>
            <a:lvl1pPr algn="l">
              <a:defRPr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24EC61A-EC8F-448E-9FD3-CC32A23D6E9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43663" y="6372225"/>
            <a:ext cx="2133600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7950" y="6492875"/>
            <a:ext cx="2133600" cy="365125"/>
          </a:xfrm>
        </p:spPr>
        <p:txBody>
          <a:bodyPr/>
          <a:lstStyle>
            <a:lvl1pPr algn="l">
              <a:defRPr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2379221A-BB81-40AE-A04D-549485BD5A9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3D7F014B-4E97-4184-A56D-4F9833FBB2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106363" y="-71438"/>
            <a:ext cx="9264651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14BB417-7213-45B5-B426-450EFBA08E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png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png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0" y="3429000"/>
            <a:ext cx="4392613" cy="1008063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>進入大數據管理時代</a:t>
            </a:r>
            <a:r>
              <a:rPr lang="en-US" altLang="zh-TW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/>
            </a:r>
            <a:br>
              <a:rPr lang="en-US" altLang="zh-TW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</a:br>
            <a:r>
              <a:rPr lang="zh-TW" altLang="en-US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>翻轉電腦教室</a:t>
            </a:r>
            <a:r>
              <a:rPr lang="en-US" altLang="zh-TW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/>
            </a:r>
            <a:br>
              <a:rPr lang="en-US" altLang="zh-TW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</a:br>
            <a:r>
              <a:rPr lang="en-US" altLang="zh-TW" sz="4000" b="1" dirty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/>
            </a:r>
            <a:br>
              <a:rPr lang="en-US" altLang="zh-TW" sz="4000" b="1" dirty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</a:br>
            <a:r>
              <a:rPr lang="zh-TW" altLang="en-US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>朝</a:t>
            </a:r>
            <a:r>
              <a:rPr lang="zh-TW" altLang="en-US" sz="4000" b="1" dirty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>陽</a:t>
            </a:r>
            <a:r>
              <a:rPr lang="zh-TW" altLang="en-US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>科技大學</a:t>
            </a:r>
            <a:r>
              <a:rPr lang="en-US" altLang="zh-TW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/>
            </a:r>
            <a:br>
              <a:rPr lang="en-US" altLang="zh-TW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</a:br>
            <a:r>
              <a:rPr lang="zh-TW" altLang="en-US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>謝</a:t>
            </a:r>
            <a:r>
              <a:rPr lang="zh-TW" altLang="en-US" sz="4000" b="1" dirty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>伸典</a:t>
            </a:r>
            <a:r>
              <a:rPr lang="en-US" altLang="zh-TW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  <a:t/>
            </a:r>
            <a:br>
              <a:rPr lang="en-US" altLang="zh-TW" sz="4000" b="1" dirty="0" smtClean="0">
                <a:solidFill>
                  <a:srgbClr val="8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書法家粗黑體"/>
              </a:rPr>
            </a:br>
            <a:endParaRPr lang="en-US" altLang="zh-TW" sz="4000" b="1" dirty="0" smtClean="0">
              <a:solidFill>
                <a:srgbClr val="800000"/>
              </a:solidFill>
              <a:ea typeface="書法家粗黑體"/>
              <a:cs typeface="書法家粗黑體"/>
            </a:endParaRPr>
          </a:p>
        </p:txBody>
      </p:sp>
      <p:sp>
        <p:nvSpPr>
          <p:cNvPr id="4301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BDF107-BC80-4801-81BA-5B4443C59F0D}" type="slidenum">
              <a:rPr lang="zh-TW" altLang="en-US" smtClean="0">
                <a:ea typeface="新細明體" charset="-120"/>
              </a:rPr>
              <a:pPr/>
              <a:t>1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報表服務</a:t>
            </a: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戰情中心</a:t>
            </a:r>
            <a:endParaRPr kumimoji="1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CBEBF-81F9-4F25-92B5-63A6F035699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5131"/>
            <a:ext cx="756084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85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執行戰情中心</a:t>
            </a:r>
            <a:endParaRPr kumimoji="1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CBEBF-81F9-4F25-92B5-63A6F035699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11560" y="1657989"/>
            <a:ext cx="7669697" cy="4581834"/>
            <a:chOff x="251520" y="1340768"/>
            <a:chExt cx="8424069" cy="522990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340768"/>
              <a:ext cx="7851428" cy="5229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844824"/>
              <a:ext cx="3985295" cy="179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948" y="3904028"/>
              <a:ext cx="572641" cy="2666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65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授權軟體管控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672" name="Object 24"/>
          <p:cNvGraphicFramePr>
            <a:graphicFrameLocks noGrp="1" noChangeAspect="1"/>
          </p:cNvGraphicFramePr>
          <p:nvPr>
            <p:ph idx="4294967295"/>
          </p:nvPr>
        </p:nvGraphicFramePr>
        <p:xfrm>
          <a:off x="4567238" y="3857625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r:id="rId3" imgW="9525" imgH="9525" progId="">
                  <p:embed/>
                </p:oleObj>
              </mc:Choice>
              <mc:Fallback>
                <p:oleObj r:id="rId3" imgW="9525" imgH="952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857625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2DA6B-CD94-49C3-A368-7AEA590862D9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8840"/>
            <a:ext cx="89423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62325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細部資料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672" name="Object 24"/>
          <p:cNvGraphicFramePr>
            <a:graphicFrameLocks noGrp="1" noChangeAspect="1"/>
          </p:cNvGraphicFramePr>
          <p:nvPr>
            <p:ph idx="4294967295"/>
          </p:nvPr>
        </p:nvGraphicFramePr>
        <p:xfrm>
          <a:off x="4567238" y="3857625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r:id="rId3" imgW="9525" imgH="9525" progId="">
                  <p:embed/>
                </p:oleObj>
              </mc:Choice>
              <mc:Fallback>
                <p:oleObj r:id="rId3" imgW="9525" imgH="952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857625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2DA6B-CD94-49C3-A368-7AEA590862D9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13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31443"/>
            <a:ext cx="17145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73" y="2132856"/>
            <a:ext cx="712311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37197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依照</a:t>
            </a: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各組織單位分析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672" name="Object 24"/>
          <p:cNvGraphicFramePr>
            <a:graphicFrameLocks noGrp="1" noChangeAspect="1"/>
          </p:cNvGraphicFramePr>
          <p:nvPr>
            <p:ph idx="4294967295"/>
          </p:nvPr>
        </p:nvGraphicFramePr>
        <p:xfrm>
          <a:off x="4567238" y="3857625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r:id="rId3" imgW="9525" imgH="9525" progId="">
                  <p:embed/>
                </p:oleObj>
              </mc:Choice>
              <mc:Fallback>
                <p:oleObj r:id="rId3" imgW="9525" imgH="952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857625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2DA6B-CD94-49C3-A368-7AEA590862D9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7" y="1916832"/>
            <a:ext cx="8431954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54960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48872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效能預警系統</a:t>
            </a:r>
            <a:endParaRPr kumimoji="1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4691" name="Text Box 7"/>
          <p:cNvSpPr txBox="1">
            <a:spLocks noChangeArrowheads="1"/>
          </p:cNvSpPr>
          <p:nvPr/>
        </p:nvSpPr>
        <p:spPr bwMode="auto">
          <a:xfrm>
            <a:off x="755650" y="29241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DC35B-3F54-43BF-966C-BC5DA1AFC365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投影片編號版面配置區 5"/>
          <p:cNvSpPr txBox="1">
            <a:spLocks/>
          </p:cNvSpPr>
          <p:nvPr/>
        </p:nvSpPr>
        <p:spPr>
          <a:xfrm>
            <a:off x="8100392" y="5904096"/>
            <a:ext cx="586408" cy="1961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0375B11-E043-4B42-BE06-8285EF7115F4}" type="slidenum">
              <a:rPr lang="zh-TW" altLang="en-US" smtClean="0"/>
              <a:pPr/>
              <a:t>15</a:t>
            </a:fld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827584" y="2015664"/>
            <a:ext cx="3312368" cy="216024"/>
            <a:chOff x="899592" y="2636912"/>
            <a:chExt cx="3312368" cy="216024"/>
          </a:xfrm>
        </p:grpSpPr>
        <p:sp>
          <p:nvSpPr>
            <p:cNvPr id="10" name="圓角矩形 9"/>
            <p:cNvSpPr/>
            <p:nvPr/>
          </p:nvSpPr>
          <p:spPr>
            <a:xfrm>
              <a:off x="899592" y="2636912"/>
              <a:ext cx="1224136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2655786" y="2636912"/>
              <a:ext cx="155617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圓角矩形圖說文字 11"/>
          <p:cNvSpPr/>
          <p:nvPr/>
        </p:nvSpPr>
        <p:spPr>
          <a:xfrm>
            <a:off x="4499992" y="1648220"/>
            <a:ext cx="1440160" cy="432048"/>
          </a:xfrm>
          <a:prstGeom prst="wedgeRoundRectCallout">
            <a:avLst>
              <a:gd name="adj1" fmla="val -71947"/>
              <a:gd name="adj2" fmla="val 4897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警戒值</a:t>
            </a:r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767704" y="2951769"/>
            <a:ext cx="3732287" cy="19442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圖說文字 13"/>
          <p:cNvSpPr/>
          <p:nvPr/>
        </p:nvSpPr>
        <p:spPr>
          <a:xfrm>
            <a:off x="187273" y="5112008"/>
            <a:ext cx="2368503" cy="720080"/>
          </a:xfrm>
          <a:prstGeom prst="wedgeRoundRectCallout">
            <a:avLst>
              <a:gd name="adj1" fmla="val 26852"/>
              <a:gd name="adj2" fmla="val -10537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顯示達到警戒的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主機與時段</a:t>
            </a:r>
            <a:endParaRPr lang="zh-TW" altLang="en-US" dirty="0"/>
          </a:p>
        </p:txBody>
      </p:sp>
      <p:sp>
        <p:nvSpPr>
          <p:cNvPr id="15" name="圓角矩形 14"/>
          <p:cNvSpPr/>
          <p:nvPr/>
        </p:nvSpPr>
        <p:spPr>
          <a:xfrm>
            <a:off x="4499992" y="2951769"/>
            <a:ext cx="1216485" cy="19442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圖說文字 15"/>
          <p:cNvSpPr/>
          <p:nvPr/>
        </p:nvSpPr>
        <p:spPr>
          <a:xfrm>
            <a:off x="3315740" y="5138091"/>
            <a:ext cx="2368503" cy="720080"/>
          </a:xfrm>
          <a:prstGeom prst="wedgeRoundRectCallout">
            <a:avLst>
              <a:gd name="adj1" fmla="val 20260"/>
              <a:gd name="adj2" fmla="val -11311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顯示當時正在執行的軟體名稱</a:t>
            </a:r>
            <a:endParaRPr lang="zh-TW" altLang="en-US" dirty="0"/>
          </a:p>
        </p:txBody>
      </p:sp>
      <p:sp>
        <p:nvSpPr>
          <p:cNvPr id="17" name="圓角矩形 16"/>
          <p:cNvSpPr/>
          <p:nvPr/>
        </p:nvSpPr>
        <p:spPr>
          <a:xfrm>
            <a:off x="5716477" y="2951769"/>
            <a:ext cx="2743955" cy="19442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圖說文字 17"/>
          <p:cNvSpPr/>
          <p:nvPr/>
        </p:nvSpPr>
        <p:spPr>
          <a:xfrm>
            <a:off x="5868877" y="5138090"/>
            <a:ext cx="3167619" cy="720081"/>
          </a:xfrm>
          <a:prstGeom prst="wedgeRoundRectCallout">
            <a:avLst>
              <a:gd name="adj1" fmla="val 15202"/>
              <a:gd name="adj2" fmla="val -9267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顯示當時的使用者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可能受到效能影響的人員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86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雲管理決策價值</a:t>
            </a:r>
            <a:endParaRPr kumimoji="1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07975" y="3319017"/>
            <a:ext cx="8584505" cy="176616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400" dirty="0" smtClean="0"/>
          </a:p>
          <a:p>
            <a:pPr algn="ctr"/>
            <a:endParaRPr lang="en-US" altLang="zh-TW" sz="2400" dirty="0" smtClean="0"/>
          </a:p>
          <a:p>
            <a:pPr algn="ctr"/>
            <a:endParaRPr lang="en-US" altLang="zh-TW" sz="2400" dirty="0" smtClean="0"/>
          </a:p>
          <a:p>
            <a:pPr algn="ctr"/>
            <a:r>
              <a:rPr lang="zh-TW" altLang="en-US" sz="2400" dirty="0" smtClean="0"/>
              <a:t>學習成效追蹤平台</a:t>
            </a:r>
            <a:endParaRPr lang="zh-TW" altLang="en-US" sz="2400" dirty="0"/>
          </a:p>
        </p:txBody>
      </p:sp>
      <p:sp>
        <p:nvSpPr>
          <p:cNvPr id="5" name="圓角矩形 4"/>
          <p:cNvSpPr/>
          <p:nvPr/>
        </p:nvSpPr>
        <p:spPr>
          <a:xfrm>
            <a:off x="4064284" y="3464634"/>
            <a:ext cx="1584176" cy="8470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管理與追蹤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機制</a:t>
            </a:r>
            <a:endParaRPr lang="zh-TW" altLang="en-US" sz="2000" dirty="0"/>
          </a:p>
        </p:txBody>
      </p:sp>
      <p:sp>
        <p:nvSpPr>
          <p:cNvPr id="6" name="圓角矩形 5"/>
          <p:cNvSpPr/>
          <p:nvPr/>
        </p:nvSpPr>
        <p:spPr>
          <a:xfrm>
            <a:off x="2123728" y="3464100"/>
            <a:ext cx="1872208" cy="84761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教學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支援決策系統</a:t>
            </a:r>
            <a:endParaRPr lang="zh-TW" altLang="en-US" sz="2000" dirty="0"/>
          </a:p>
        </p:txBody>
      </p:sp>
      <p:sp>
        <p:nvSpPr>
          <p:cNvPr id="7" name="圓角矩形 6"/>
          <p:cNvSpPr/>
          <p:nvPr/>
        </p:nvSpPr>
        <p:spPr>
          <a:xfrm>
            <a:off x="460375" y="3464634"/>
            <a:ext cx="1525167" cy="8470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教學分析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與研究</a:t>
            </a:r>
            <a:endParaRPr lang="zh-TW" altLang="en-US" sz="2000" dirty="0"/>
          </a:p>
        </p:txBody>
      </p:sp>
      <p:sp>
        <p:nvSpPr>
          <p:cNvPr id="8" name="圓角矩形 7"/>
          <p:cNvSpPr/>
          <p:nvPr/>
        </p:nvSpPr>
        <p:spPr>
          <a:xfrm>
            <a:off x="611560" y="5193196"/>
            <a:ext cx="1373982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學生資訊</a:t>
            </a:r>
            <a:endParaRPr lang="zh-TW" altLang="en-US" sz="2000" dirty="0"/>
          </a:p>
        </p:txBody>
      </p:sp>
      <p:sp>
        <p:nvSpPr>
          <p:cNvPr id="9" name="圓角矩形 8"/>
          <p:cNvSpPr/>
          <p:nvPr/>
        </p:nvSpPr>
        <p:spPr>
          <a:xfrm>
            <a:off x="6551770" y="5193196"/>
            <a:ext cx="2036292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自由上機雲</a:t>
            </a:r>
            <a:endParaRPr lang="zh-TW" altLang="en-US" sz="2000" dirty="0"/>
          </a:p>
        </p:txBody>
      </p:sp>
      <p:sp>
        <p:nvSpPr>
          <p:cNvPr id="10" name="圓角矩形 9"/>
          <p:cNvSpPr/>
          <p:nvPr/>
        </p:nvSpPr>
        <p:spPr>
          <a:xfrm>
            <a:off x="3797373" y="5193196"/>
            <a:ext cx="2515415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</a:rPr>
              <a:t>雲服務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/>
            </a:r>
            <a:br>
              <a:rPr lang="en-US" altLang="zh-TW" sz="2000" b="1" dirty="0" smtClean="0">
                <a:solidFill>
                  <a:srgbClr val="FF0000"/>
                </a:solidFill>
              </a:rPr>
            </a:br>
            <a:r>
              <a:rPr lang="zh-TW" altLang="en-US" sz="2000" b="1" dirty="0" smtClean="0">
                <a:solidFill>
                  <a:srgbClr val="FF0000"/>
                </a:solidFill>
              </a:rPr>
              <a:t>分析管理平台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/>
            </a:r>
            <a:br>
              <a:rPr lang="en-US" altLang="zh-TW" sz="2000" b="1" dirty="0" smtClean="0">
                <a:solidFill>
                  <a:srgbClr val="FF0000"/>
                </a:solidFill>
              </a:rPr>
            </a:br>
            <a:r>
              <a:rPr lang="en-US" altLang="zh-TW" sz="2000" b="1" dirty="0" smtClean="0">
                <a:solidFill>
                  <a:srgbClr val="FF0000"/>
                </a:solidFill>
              </a:rPr>
              <a:t>CVBI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123728" y="5193196"/>
            <a:ext cx="1523862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選課與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成績資訊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524770" y="2848134"/>
            <a:ext cx="106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學生</a:t>
            </a:r>
            <a:endParaRPr lang="zh-TW" altLang="en-US" dirty="0"/>
          </a:p>
        </p:txBody>
      </p:sp>
      <p:sp>
        <p:nvSpPr>
          <p:cNvPr id="14" name="AutoShape 2" descr="data:image/jpeg;base64,/9j/4AAQSkZJRgABAQAAAQABAAD/2wCEAAkGBxQSEhUUExQVFRQVGBQYFhYYFxcXHxcYHBQWGRcVFRgYHCggGBooHBUWIzEhJSksLi4uGB8zODMtNygtLisBCgoKDg0OGxAQGywkICYuLC8sLCwsNS8sLSw0LCwsLCwsLSwsLCwsLCwsLCwsLCwsLCwsLCwsLCwsLCwsLCwsLP/AABEIAKAAoAMBEQACEQEDEQH/xAAcAAACAgMBAQAAAAAAAAAAAAAABQYHAwQIAgH/xABEEAABAwICBwQGCAQEBwEAAAABAAIDBBEFIQYHEjFBUWETcYGRFCIyobHRIzNCUmJyksEksuHwCBdTVENEZIKTwuIV/8QAGgEBAAMBAQEAAAAAAAAAAAAAAAIDBAUBBv/EADERAAIBAwMDAgQFBAMAAAAAAAABAgMEERIhMRNBUQUiMnGBkRRCUqHRI7HB8BZhYv/aAAwDAQACEQMRAD8AvFACAEAIAQAgBACAEAIAQAgBACAEAIAQAgBACAEAIAQAgBAJMS0uoac7M1VAw8i9t/EDcgNEaxcL/wB7B+r+iAeYbi0FQLwTRyj8Dg63fbcgN1ACAEAIAQCrFdI6SmynqIozyc9oPlvQCv8AzFwv/ewfq/ogG2FaQUtT9RURS9GvaT5b0AzQAgBACAEAIAQCDTLS6nw2DtZ3Zm4jjHtSO5NHlc7ggOf8f04xLF3FjSYYN3ZsJa23J797/h0Vc6kYck4QcuDXw/QOO15p7dGj5qh3EnwXKilyb8mglJbKZ4PcPmo9afn9j3pR8Ceq0Rlgd2lNPdzc2lpLHDucCpxuP1Ii6Hhk10H1xzQPFPiYLm5DtrWczq8D229Rn3rSmmsooaaeGXvTTtka17HBzHAFrgbgg7iCvTwyIBdj+Nw0ULp6h4ZG3jxJ4NaOLjyQHP2lGtCvxJ5ipA6nhzFmH1yOBkkHs9w8yoymorLJRi5cCXD9BQ7OecAneGi563JWZ3D7IvVBd2NToJR2+uffuHzUetPz+xLpR8Cmv0HLDtQT3IzF/VNxuII3FTVw+6IOguzJBolrXrcPeIa4OnhyF3H6Ro5tefb7j5rRGaksoplFxeGdAYPisVVC2aB4fG8XDh7weRHJSIm6gBACAEBqYriDKeGSaU2jja5zj0A+KA5TxrGJcWq31E5IYMmsByYz7MbT8SqqtTStuSynDUxrDMGgNaLAbgFieXuaz36WV5gZD0spgZD0spgZNHFKds7bO9oey7l/RThJwexGcVJEv1GaZPgn/wDzqg/RvJ7Ek+xJvLB+F3x71vTTWUY2sPBfr3AAkmwGZJ4DmvTw5c1h6VPxitswkU0JIiHS9jIR951vKyhOelZJQjqeDzSFsTdlgsB/dysEm5PLNiwlhGf0srzB7kPSymBkPSymBk160NlbsvFx7x1ClFuLyjySUlhm1qu0tdhVb2Mrv4WctD7mwadzZgOHI9O4LfCSksmOUdLwdOqREEAIAQFS/wCIrGjFRw07TY1D3F35Iw0kfqezyKAqbDYNiNo6XPeVhnLMsmuCwjaUCYID3DE57g1jS5x3AC5PgEbwEsktp9AZjA57jaWwLI/iHHmqHX32WxcqO273IjIwtJa4EEGxByIPIq9PJS1gR46HRvjmYdlzSLOG8OadppHl7lpoS5RRWXcv7WPpRbAjUMydVRxtFuHaD17dw2loKCicAp9mO/F+fhwWOtLMsGmksRGSqLQQH1oubDMncBx7ggJbgugk0rHPl+iyOw0jMnhtch03qidbHw7lsaX6tiL1lI+J5ZI3Zc3eP3HMK6MlJZRXKLi8MSaRU+1GHcWn3FX0ZYlgpqrKydJ6rcYNXhlNI43cG9m48yw7N/ctZmJWgBACA521s1r8WxVlFTtB9H2o9onLaJBkceQGyB4FQnNQjqZKMXJ4RmwHQ91THt9qGWc5ttguvsm194XIqXKjLTg6UKLlHOR3DqzJ31HlHb4uXqrN8I86SXLHNBq0pm5vc+TvNh5NVi1Mi9KJTh2CwQC0UbW9w3954poXca32NiVihOJKLI3j2jkFRm9lncHtyPnx8Vm1yp8F+lT5Kp0s0QkLpYoTt9kwTZ5EtGRAtvIW21uE8Slt2MlxRa2XzFGKaXSVuH0WGsiO3C+1wb9oc2xADhk43v0XTbSWWYUsvCJLgOhcjzJC6RrHQbDHENLgXEXNsxuXJrXKi00s5OjSotrHgfw6tCd9QPCP5vUVXzwiTpJcsb0WrKAfWSPf0yaPcppyZBqKJRhejlPT/VRtB52z8zmvdGeRrxwMJGKMonsWIscwWGoFpWA23HcR3FZnJweUXpKSwysNKdDCHtggdtGZr9nbsLFtjs3HNaLa5zly7FFejjZdx/8A4etIbCbDpG7L4y6RnM52kYRzBsfE8l2E87nN4LpQAgBAc3aEv7HG6xkuUjn1DQTxPakm3eM1zvU0+jledzbY46mCzsFoewDo+G29zerXHaHxt4LkyeZ/RHRj8JIIFqpmeZtsWpFDPS9PDFKVXMnEjeO4/FAdknaf9xuZ8eSzOm5cF6mokROJvMzpgWRlzQy3t+qCT0zzU42y04b/AOyLrb5SEeGaP09PK2aJ1pGElpIuAbEbr9VqnKU46WyiMYxeUh/h2MOgkke5ok7Uhzi31SCG2yB35LJO32WHwaI1t3nuTbBMVinF43XtvG4jvC8jFx5EmmO41qiZ5HtSPDxIoSJRNGoWOoaYCGqotuojk+zC2TP8TtkAeTSs6eIS+he17o/UgGreQTaSSyRex9OSRuIsGk+Ll9FbJqlFS5wcSu06jwdCK8qBACAqXWvqzlqphW0JAqBbbZfZLyPZex3B2Vs9+S8aTWGeptPKI/q00vmmmkpqsjtWezcbJu0kPa4feBt71xLy0jRxOHHc6ltcyq5jLnsWrCVCBOZEq3WKxjy1kJe0EjaL9m9uQ2TktKbKtGTCdZn/AE4/8v8A8L3UOmamKaxC+ItjjMchyJ2g4AcwbDNMHj2IX6Ubkkkk5kneT1TB5kPSivTwPSigD0ooDLS4i+N4ex2y4cefQ8wvMHuS29E9IW1cd9z25Pb15jonB5yP9pe5PMGJ7lXJk4o06grLUeEaIIprSjSGsrq19Dh9yDdh2bAkj6w7fBo3eC22dlDSqlRb8mW5upanCD2LT1VavxhUTnSOD6mYN7Rw3NA3Rs5i5zPHwXVOeTtACAEBXutPWSzDG9lEBJVvFw07oxwe/n0bxsgKRwvDKqef0yWRzJXO7TaAAcXc7bgFgubqGHDGTPO6cH7OS8NHca7RnrixbYH59y5dPMVl/Cu/j5nYtrmNzHxLuv4NTRihihrKqMhtyGSxuNvq3E3AvusVuXuimic8rkfYpiMMUT37UZ2QTYFp9y9UWVtlFTTbTnOsBtEmw4XKkDxtLzADaTADaQG/g2GSVMmxH/3O4NHMqFSagssnCLk8G7jmjU1N6x9dn3hw/MOCrp14zeHsyc6MorK3Rj0Uxc01Q132XENcOYWjGSnJebBcAjccwoaWe6kYp3Bo9Y2VVRxgsyZZBOXBCtMcXcWOijJaXAgvG9oPEdVmaetOawucPv8AMy3l90Vop7y7vsiosOlq8GnFRAQ4ey4ltwWkj1XjeO8FdqjcxqbcM59Ksp7dzozQPTKHFKftY/VkbYSxE3Mbj8Wmxsei0lxJUAIBdpFizaSmmqH5iJjnW5kDIeJsEBzJo1SPr6iWsqTtuL757nPOfk0WAHdyXOv7nprRHlmevNr2osGCjXCdQzqA8wIiKQbXsOs1x5cj5/FabK7VKr7uHs/8F9NaWY9YODRTFjIj9Oy97ezsm3qv63GS33F1b289MVu+cG+N3JPEtytsWwWWDZMgaASbWN72H9VOndU6uVAu68Z7I07r0kF0AEoCSaNaGz1ZDiDHF99wzI/AOPfuXjl4JJeS1cLwWKmjDIm2HE8SeZPErPOLe7LYy7I+VUQIIOYWOpE0wkVBpbhop6gtaLNcNpvTmB4rdbVHOG/KM1eCjLbhk3wHFpn0zLPztbjwy5rm3FWcZtZf3MDu6kdsL7EpwuohkY5zvUcwXe1xuR1BO8LrWVW1cHNLDXOd2RndVKixJ/QiddGZHF5FtrO3IcB5LkVbp1Zub7mCccvIqq6EEEEAg5EHikarTyilwwQzAcQdguKRyAnsJLB45xONnX5lpzHcvorSv1oZfPc20p6o7nUQK1Fh9QEB15PIwee3F0IPcZW3QFbav4h6JHbiXX79or5n1GT67Mk/jZL2ECw57vNcyUiyKGIhBFjxVTkWpH2npAwWHiea81HukiGsQWEX5nfyj5LremPLkW0liQmwnReeoYHx7GybjN1txtusulK4hGWlm6NGUllEgoNWsjvrJmNHJrS4+ZICKsnwg6eOSZYJoRS09nbHaPH2pPW8huCmsshwSYBSPDHIFCRKJoVAWKojVArbWbGNqA8fpB/IVKy5kvkeXPCGWhTL0zfH+Yrm3zxWZx5LLY4nog4gnh7+ixZI6T5OzIqSkRaFslnC4V0ZFMkVxrSjAbCeN5B4Wbf9l3PSW8y+h7Q5Z0jo64mkpyd5hhJ7+zbdds0DFAJ9LsFFbRz05NjIwhp5O3tPmAgOctCsWNJK+jqQY3B5A2stl+5zD35WPzXI9TtHP+pDnuU1Yd0WOZvZ/MF860QjIaxzqpouUjMJlDBLUQjWLNcxD8Q/ld8l2PS1yyym/cN9WtWHQuj4sdfwdmPeCr7mOKifk69B5hjwT6AqdNkZm4wrVFmdo93U8kcGKQquTJxRozlY6hpgVbrHqg6eNg+w0k97iP2arbOOzl5IXL3SGugVRelb4fuVyvUY/wBZnJciROnWHBHUa1RPke4qSiQchU+qa2MOcQABmTkB3q+EG3hFLZXkdO7G8SigiB7Ju93KMEGSQ8r5AeC+qsbZ0Ke/L5LqcNKOo42BoAAsAAAOQG4LaWHpACAgWsfVnDig7RrhDUgWElrh44NkHHod467kBTeIYZi2E5SxOkhacnAGRgHRwzaO+yx17CjV3aw/KISppmei1mN/4kLh1Y4O9xsuZU9Gl+SX3IdNrhjWPWJSne5472H9lnfpNfwvueaZiDSbSOKpmiETi4ZXyIz9bn3rdZ2lSjF60XUE1JZGOi+KGnna4AkO9VzRmSL8BxI3qVel1I4XPY6dOpoeXwXTRyhwuFlpvs+VyXz8rg3WrSihnq6lk8Mb1CRJCjG64QxucQTYE2GZPQLLKMpy0R5L1JQWqXBSVdWOle+R29xJPToO5dCEFGKijJKTk8sz6I6YQQQbEjyHXGQaTlYcut1kvbCrVqZijlyUs7DWbWLSgZGR3QNt8SFnj6TXfOF9SOmYmrtZJdlFCbnIFzv/AFaP3Wqn6P8Arl9j3pPuzZwnQfFsVLe1Bgg5yAsFubY97j3+a6lC1pUfgX1LIwUeC89CNC6fDItiEXe63aSuHrPI3X5AXNh1WgkSRACAEAIAQCbEtFKKozmpYXnmWNv5gXQEfrtV2Ehrnvp2sa0EuIe5oAAuTkUBz3VshqK/+AhcyEOaGNJc4uF7BxvmC7kqq01GO/chOsqW7+xfuiegzaWMOeNqZw9d1vZ/A3p14r2lT0Lfk990t58/2HkmGFoJZkR7+izXlspp1I/Ev3NlrX0PRL4X+x4grTb1mE9W/JcyncP80fsb50V2f3M5q2/df+lW9ePh/Yq6MvK+5rTVL3EBrbE5C+ZVEqtSbUYLGS6NOEVqk8mcYQOOZ5ru29CFCOI8935OTWrSqvL+iILrC0E+jdUU4s4BxkZbJwt7Y5EceahXhj3r6lDqSpLUt13X8FX6tKSidWejYjFcSlrY37bm7D7mzTbeHXAvzA5q6MlJZR7GSksovqn1XYWz/lGH8xc74lSJEhw3Aqan+ogij6tY0HztdAMUAIAQAgBACAEAICtdfmMmnw3s2mzqh4jP5AC5/nYDxQFb6BRGkjbMxgdMRtMJ3NcRk49w3d64de8xWb8bI5dSs+q344Hu1WPdtuqpdvffacPIA2Hkssr+Wc5ZHVNvOWSzA9MZ4rNq29oz/VaPWb1cB7Q8lroeqrOJmmFxJbTJVZjgJYnB0b9xHA8uitqUop9SHDO3QuFUhjJlfuR8Elya81ZFSt7Wd1ifYaM3H8o4lSpKFBdWp9DPd3KitJCsb0lrKm4j/ho+QPrEdXcPBY63qrltHZHHnWnLjYSUVZWUztpk7nc2PJc1w4ghxKrp38k+SlVJx4ZBdPqBuU8bdgbVrfdBzAv0OQW6wuE5uHblF1pUxJx7HSGg+LmroKad3tPjbtfmAs73hdY6A8QAgBACAEAIAQAgBAVB/iRpXOpKaQbmTODum0zIn9PvQCLRlwfTxOG4sb5gWPwXxt5mFaSfk4s1io0/I6LCHsH2XEeYv/fgsev2tliG7IFldUvSM9A10Li6M22vab9l/wCYc+ozWq29RqUHtuu6ZZDMHmI7mxQbALW+seBzDep5/uurP1ejGClFZfjx8/8AdzbO79vt5EEtOXPMjyXvO9x39w5DoFxK15UrS1TZgccvLMUsAsoKqQaE1OwuZc+HcMlqlJKWEZ3wQ/WK8NprHe97QPDMrr+k5lWz4RO0WauS5tUdMY8JpQ7eWF3g5xI9xX0x1SYIAQAgBACAEAIAQAgFGluAsr6SWmfkJG5OtfZcM2ut0ICA5uwyvmwiofSVjCGg3yzt+Nn3mH+87rleo+n/AIha4fF/cyXFv1PdHkn9PiMcpidG8Pbc5g34ceS+XnRnTUozWGc9txeJbEginC57iy9VDO2YKvDLFUR67YJhnvUR4dMF6os8dQ1ppwrIxZVKoRepx2GnhBleBvs3e458AupC0q1qmIL+CqEZVNooiWAYRPj9cBYsporbbt+wy9yL8ZHW/uy+ssrSNtDSt2+WdShRVKOO507TwtY1rGizWgNaBwAFgB4LYXGRACAEAIAQAgBACAEAIBJpTopS4hHsVMYda+y8ZOZfi13Du3ICm8Y1JVlO/tKCoEg4Bx7J46Ei7Xe7uUJ04zWJLKIyipLDQlnkxykylppXAcey7QfqjyXOqej20+Fj5MzytKb42NY6yKmPKSnaD122+4rJL0Ck+JMh+CXaTD/NGT/Qb+s/JR/4/D9b+x5+C/8AQM1gVkuUVMCfwte/4KyPoFFcyZ6rJd2zcgw7Hq3JsMkTTxLRCPHb9byWyl6VbU/y5+ZbG1prtkkujWolxcJK+ovxMUVySfxSu4dw8QugkksIvSS2RcuEYVDSxNigjbHG3c1ot3k8z1Xp6biAEAIAQAgBACAEAIAQAgBACAEAIAQAgBACAEAIAQAgBACAEAIAQAgBACAEAIAQAgBACAEAIAQAgBACAE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73" y="1380911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4149237" y="2855833"/>
            <a:ext cx="106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老師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780103" y="2848134"/>
            <a:ext cx="106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學校</a:t>
            </a:r>
            <a:endParaRPr lang="zh-TW" altLang="en-US" dirty="0"/>
          </a:p>
        </p:txBody>
      </p:sp>
      <p:pic>
        <p:nvPicPr>
          <p:cNvPr id="3077" name="Picture 5" descr="http://icons.iconarchive.com/icons/aha-soft/free-large-boss/512/Teach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212" y="1433413"/>
            <a:ext cx="1291902" cy="12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qvizlabs.com/perch/resources/exec22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42" y="1425714"/>
            <a:ext cx="1205373" cy="14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圓角矩形 19"/>
          <p:cNvSpPr/>
          <p:nvPr/>
        </p:nvSpPr>
        <p:spPr>
          <a:xfrm>
            <a:off x="7403338" y="3464634"/>
            <a:ext cx="1201110" cy="8476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學涯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履歷</a:t>
            </a:r>
            <a:endParaRPr lang="zh-TW" altLang="en-US" sz="2000" dirty="0"/>
          </a:p>
        </p:txBody>
      </p:sp>
      <p:sp>
        <p:nvSpPr>
          <p:cNvPr id="21" name="圓角矩形 20"/>
          <p:cNvSpPr/>
          <p:nvPr/>
        </p:nvSpPr>
        <p:spPr>
          <a:xfrm>
            <a:off x="5724128" y="3462497"/>
            <a:ext cx="1584176" cy="8476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自由上機雲服務分析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296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從</a:t>
            </a: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服務趨勢來觀察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672" name="Object 24"/>
          <p:cNvGraphicFramePr>
            <a:graphicFrameLocks noGrp="1" noChangeAspect="1"/>
          </p:cNvGraphicFramePr>
          <p:nvPr>
            <p:ph idx="4294967295"/>
          </p:nvPr>
        </p:nvGraphicFramePr>
        <p:xfrm>
          <a:off x="4567238" y="3857625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r:id="rId3" imgW="9525" imgH="9525" progId="">
                  <p:embed/>
                </p:oleObj>
              </mc:Choice>
              <mc:Fallback>
                <p:oleObj r:id="rId3" imgW="9525" imgH="952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857625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2DA6B-CD94-49C3-A368-7AEA590862D9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81856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33367" y="1412776"/>
            <a:ext cx="773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從蒐集到的雲端服務資料顯示</a:t>
            </a:r>
            <a:r>
              <a:rPr lang="zh-TW" altLang="en-US" b="1" dirty="0">
                <a:solidFill>
                  <a:srgbClr val="FF0000"/>
                </a:solidFill>
              </a:rPr>
              <a:t>，</a:t>
            </a:r>
            <a:r>
              <a:rPr lang="zh-TW" altLang="en-US" b="1" dirty="0" smtClean="0">
                <a:solidFill>
                  <a:srgbClr val="0070C0"/>
                </a:solidFill>
              </a:rPr>
              <a:t>晚上</a:t>
            </a:r>
            <a:r>
              <a:rPr lang="zh-TW" altLang="en-US" b="1" dirty="0" smtClean="0">
                <a:solidFill>
                  <a:srgbClr val="FF0000"/>
                </a:solidFill>
              </a:rPr>
              <a:t>有多數使用者會使用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876256" y="2132856"/>
            <a:ext cx="1800200" cy="35283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3468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r"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設備規格與傳統雲端服務差異比較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672" name="Object 24"/>
          <p:cNvGraphicFramePr>
            <a:graphicFrameLocks noGrp="1" noChangeAspect="1"/>
          </p:cNvGraphicFramePr>
          <p:nvPr>
            <p:ph idx="4294967295"/>
          </p:nvPr>
        </p:nvGraphicFramePr>
        <p:xfrm>
          <a:off x="4567238" y="3857625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r:id="rId3" imgW="9525" imgH="9525" progId="">
                  <p:embed/>
                </p:oleObj>
              </mc:Choice>
              <mc:Fallback>
                <p:oleObj r:id="rId3" imgW="9525" imgH="952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857625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2DA6B-CD94-49C3-A368-7AEA590862D9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30098"/>
              </p:ext>
            </p:extLst>
          </p:nvPr>
        </p:nvGraphicFramePr>
        <p:xfrm>
          <a:off x="4499421" y="1484784"/>
          <a:ext cx="4429125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422016"/>
              </p:ext>
            </p:extLst>
          </p:nvPr>
        </p:nvGraphicFramePr>
        <p:xfrm>
          <a:off x="34925" y="1484784"/>
          <a:ext cx="4457700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爆炸 1 6"/>
          <p:cNvSpPr/>
          <p:nvPr/>
        </p:nvSpPr>
        <p:spPr>
          <a:xfrm rot="20478845">
            <a:off x="4163733" y="2538168"/>
            <a:ext cx="3240360" cy="1584176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規格大幅提高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200</a:t>
            </a:r>
            <a:r>
              <a:rPr lang="en-US" altLang="zh-TW" b="1" dirty="0" smtClean="0">
                <a:solidFill>
                  <a:srgbClr val="FF0000"/>
                </a:solidFill>
              </a:rPr>
              <a:t>%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3473" y="169151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499421" y="169151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(G)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-571" y="5949280"/>
            <a:ext cx="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/>
              <a:t>電腦</a:t>
            </a:r>
            <a:r>
              <a:rPr lang="zh-TW" altLang="en-US" sz="1000" dirty="0" smtClean="0"/>
              <a:t>數</a:t>
            </a:r>
            <a:r>
              <a:rPr lang="en-US" altLang="zh-TW" sz="1000" dirty="0" smtClean="0"/>
              <a:t/>
            </a:r>
            <a:br>
              <a:rPr lang="en-US" altLang="zh-TW" sz="1000" dirty="0" smtClean="0"/>
            </a:br>
            <a:r>
              <a:rPr lang="zh-TW" altLang="en-US" sz="1000" dirty="0" smtClean="0"/>
              <a:t>教室數</a:t>
            </a:r>
            <a:endParaRPr lang="zh-TW" altLang="en-US" sz="1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463925" y="5877272"/>
            <a:ext cx="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/>
              <a:t>電腦</a:t>
            </a:r>
            <a:r>
              <a:rPr lang="zh-TW" altLang="en-US" sz="1000" dirty="0" smtClean="0"/>
              <a:t>數</a:t>
            </a:r>
            <a:r>
              <a:rPr lang="en-US" altLang="zh-TW" sz="1000" dirty="0" smtClean="0"/>
              <a:t/>
            </a:r>
            <a:br>
              <a:rPr lang="en-US" altLang="zh-TW" sz="1000" dirty="0" smtClean="0"/>
            </a:br>
            <a:r>
              <a:rPr lang="zh-TW" altLang="en-US" sz="1000" dirty="0" smtClean="0"/>
              <a:t>教室數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9669387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r">
              <a:defRPr/>
            </a:pPr>
            <a:r>
              <a:rPr kumimoji="1" lang="zh-TW" altLang="en-US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實體電腦教室～也來雲一下～</a:t>
            </a:r>
            <a:endParaRPr kumimoji="1" lang="en-US" altLang="zh-TW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672" name="Object 24"/>
          <p:cNvGraphicFramePr>
            <a:graphicFrameLocks noGrp="1" noChangeAspect="1"/>
          </p:cNvGraphicFramePr>
          <p:nvPr>
            <p:ph idx="4294967295"/>
          </p:nvPr>
        </p:nvGraphicFramePr>
        <p:xfrm>
          <a:off x="4567238" y="3857625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r:id="rId3" imgW="9525" imgH="9525" progId="">
                  <p:embed/>
                </p:oleObj>
              </mc:Choice>
              <mc:Fallback>
                <p:oleObj r:id="rId3" imgW="9525" imgH="952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857625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2DA6B-CD94-49C3-A368-7AEA590862D9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112567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建立</a:t>
            </a:r>
            <a:r>
              <a:rPr lang="en-US" altLang="zh-TW" dirty="0" smtClean="0"/>
              <a:t>“</a:t>
            </a:r>
            <a:r>
              <a:rPr lang="zh-TW" altLang="en-US" dirty="0" smtClean="0"/>
              <a:t>電腦教室</a:t>
            </a:r>
            <a:r>
              <a:rPr lang="en-US" altLang="zh-TW" dirty="0" smtClean="0"/>
              <a:t>”</a:t>
            </a:r>
            <a:r>
              <a:rPr lang="zh-TW" altLang="en-US" dirty="0" smtClean="0"/>
              <a:t>雲服務</a:t>
            </a:r>
            <a:endParaRPr lang="en-US" altLang="zh-TW" dirty="0" smtClean="0"/>
          </a:p>
          <a:p>
            <a:pPr lvl="1"/>
            <a:r>
              <a:rPr lang="zh-TW" altLang="en-US" dirty="0"/>
              <a:t>將電腦教室的電腦</a:t>
            </a:r>
            <a:r>
              <a:rPr lang="zh-TW" altLang="en-US" dirty="0" smtClean="0"/>
              <a:t>安裝</a:t>
            </a:r>
            <a:r>
              <a:rPr lang="en-US" altLang="zh-TW" b="1" dirty="0" smtClean="0">
                <a:solidFill>
                  <a:srgbClr val="FF0000"/>
                </a:solidFill>
              </a:rPr>
              <a:t>Citrix Agent and MCR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Agent</a:t>
            </a:r>
          </a:p>
          <a:p>
            <a:pPr lvl="1"/>
            <a:r>
              <a:rPr lang="zh-TW" altLang="en-US" dirty="0" smtClean="0"/>
              <a:t>將</a:t>
            </a:r>
            <a:r>
              <a:rPr lang="zh-TW" altLang="en-US" dirty="0"/>
              <a:t>電腦教</a:t>
            </a:r>
            <a:r>
              <a:rPr lang="zh-TW" altLang="en-US" dirty="0" smtClean="0"/>
              <a:t>教室的電腦歸入</a:t>
            </a:r>
            <a:r>
              <a:rPr lang="en-US" altLang="zh-TW" dirty="0" smtClean="0">
                <a:solidFill>
                  <a:srgbClr val="FF0000"/>
                </a:solidFill>
              </a:rPr>
              <a:t>Citrix </a:t>
            </a:r>
            <a:r>
              <a:rPr lang="zh-TW" altLang="en-US" dirty="0" smtClean="0">
                <a:solidFill>
                  <a:srgbClr val="FF0000"/>
                </a:solidFill>
              </a:rPr>
              <a:t>服務控管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設定</a:t>
            </a:r>
            <a:r>
              <a:rPr lang="en-US" altLang="zh-TW" dirty="0"/>
              <a:t>“</a:t>
            </a:r>
            <a:r>
              <a:rPr lang="zh-TW" altLang="en-US" dirty="0" smtClean="0"/>
              <a:t>電腦教室</a:t>
            </a:r>
            <a:r>
              <a:rPr lang="en-US" altLang="zh-TW" dirty="0" smtClean="0"/>
              <a:t>”</a:t>
            </a:r>
            <a:r>
              <a:rPr lang="zh-TW" altLang="en-US" dirty="0" smtClean="0">
                <a:solidFill>
                  <a:srgbClr val="FF0000"/>
                </a:solidFill>
              </a:rPr>
              <a:t>使用權限</a:t>
            </a:r>
            <a:r>
              <a:rPr lang="zh-TW" altLang="en-US" dirty="0" smtClean="0"/>
              <a:t>與</a:t>
            </a:r>
            <a:r>
              <a:rPr lang="zh-TW" altLang="en-US" dirty="0" smtClean="0">
                <a:solidFill>
                  <a:srgbClr val="FF0000"/>
                </a:solidFill>
              </a:rPr>
              <a:t>時間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在</a:t>
            </a:r>
            <a:r>
              <a:rPr lang="en-US" altLang="zh-TW" dirty="0"/>
              <a:t>“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MyComputerRoom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中增加</a:t>
            </a:r>
            <a:r>
              <a:rPr lang="en-US" altLang="zh-TW" dirty="0" smtClean="0"/>
              <a:t>“</a:t>
            </a:r>
            <a:r>
              <a:rPr lang="zh-TW" altLang="en-US" dirty="0" smtClean="0"/>
              <a:t>電腦教室</a:t>
            </a:r>
            <a:r>
              <a:rPr lang="en-US" altLang="zh-TW" dirty="0" smtClean="0"/>
              <a:t>”</a:t>
            </a:r>
            <a:endParaRPr lang="en-US" altLang="zh-TW" dirty="0"/>
          </a:p>
          <a:p>
            <a:pPr lvl="1"/>
            <a:r>
              <a:rPr lang="zh-TW" altLang="en-US" dirty="0"/>
              <a:t>為電腦教室</a:t>
            </a:r>
            <a:r>
              <a:rPr lang="zh-TW" altLang="en-US" dirty="0" smtClean="0"/>
              <a:t>設定</a:t>
            </a:r>
            <a:r>
              <a:rPr lang="zh-TW" altLang="en-US" dirty="0"/>
              <a:t>服務的</a:t>
            </a:r>
            <a:r>
              <a:rPr lang="zh-TW" altLang="en-US" dirty="0">
                <a:solidFill>
                  <a:srgbClr val="FF0000"/>
                </a:solidFill>
              </a:rPr>
              <a:t>電腦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為電腦教室設定允許的</a:t>
            </a:r>
            <a:r>
              <a:rPr lang="zh-TW" altLang="en-US" dirty="0" smtClean="0">
                <a:solidFill>
                  <a:srgbClr val="FF0000"/>
                </a:solidFill>
              </a:rPr>
              <a:t>使用者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為電腦教室設定可以使用的</a:t>
            </a:r>
            <a:r>
              <a:rPr lang="zh-TW" altLang="en-US" dirty="0" smtClean="0">
                <a:solidFill>
                  <a:srgbClr val="FF0000"/>
                </a:solidFill>
              </a:rPr>
              <a:t>時間區段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開始您的</a:t>
            </a:r>
            <a:r>
              <a:rPr lang="en-US" altLang="zh-TW" dirty="0" err="1" smtClean="0">
                <a:solidFill>
                  <a:srgbClr val="FF0000"/>
                </a:solidFill>
              </a:rPr>
              <a:t>MyComputerRoom</a:t>
            </a:r>
            <a:r>
              <a:rPr lang="zh-TW" altLang="en-US" dirty="0" smtClean="0"/>
              <a:t>服務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899538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大綱</a:t>
            </a:r>
            <a:r>
              <a:rPr kumimoji="1"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(Outline)</a:t>
            </a:r>
            <a:endParaRPr kumimoji="1" lang="zh-TW" alt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2438" y="1722438"/>
            <a:ext cx="8229600" cy="45259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4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雲服務</a:t>
            </a:r>
            <a:endParaRPr lang="en-US" altLang="zh-TW" sz="48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4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雲效益</a:t>
            </a:r>
            <a:endParaRPr lang="en-US" altLang="zh-TW" sz="48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4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直覺式報表管理工具</a:t>
            </a:r>
            <a:endParaRPr lang="en-US" altLang="zh-TW" sz="48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4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實體教室雲服務</a:t>
            </a:r>
            <a:endParaRPr lang="en-US" altLang="zh-TW" sz="48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373D4-48F2-496D-8EF6-539C25EF7A88}" type="slidenum">
              <a:rPr lang="zh-TW" altLang="en-US"/>
              <a:pPr>
                <a:defRPr/>
              </a:pPr>
              <a:t>2</a:t>
            </a:fld>
            <a:endParaRPr lang="zh-TW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kumimoji="1"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有效利用實體電腦教室資源</a:t>
            </a:r>
            <a:br>
              <a:rPr kumimoji="1"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1" lang="en-US" altLang="zh-TW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(Library Floor Plan )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0C7CE-E966-4BFF-BB70-0F6FE0EEDEB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Picture 2" descr="http://img.epochtimes.com/i6/1406081118552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92" y="908720"/>
            <a:ext cx="73628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448099" y="2132856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3333FF"/>
                </a:solidFill>
              </a:rPr>
              <a:t>簡單</a:t>
            </a:r>
            <a:endParaRPr lang="en-US" altLang="zh-TW" sz="3600" b="1" dirty="0" smtClean="0">
              <a:solidFill>
                <a:srgbClr val="3333FF"/>
              </a:solidFill>
            </a:endParaRPr>
          </a:p>
          <a:p>
            <a:r>
              <a:rPr lang="zh-TW" altLang="en-US" sz="3600" b="1" dirty="0" smtClean="0">
                <a:solidFill>
                  <a:srgbClr val="3333FF"/>
                </a:solidFill>
              </a:rPr>
              <a:t>易用</a:t>
            </a:r>
            <a:endParaRPr lang="en-US" altLang="zh-TW" sz="3600" b="1" dirty="0" smtClean="0">
              <a:solidFill>
                <a:srgbClr val="3333FF"/>
              </a:solidFill>
            </a:endParaRPr>
          </a:p>
          <a:p>
            <a:r>
              <a:rPr lang="zh-TW" altLang="en-US" sz="3600" b="1" dirty="0" smtClean="0">
                <a:solidFill>
                  <a:srgbClr val="3333FF"/>
                </a:solidFill>
              </a:rPr>
              <a:t>有效利用</a:t>
            </a:r>
            <a:endParaRPr lang="zh-TW" altLang="en-US" sz="3600" b="1" dirty="0">
              <a:solidFill>
                <a:srgbClr val="3333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8099" y="4437112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3333FF"/>
                </a:solidFill>
              </a:rPr>
              <a:t>綠</a:t>
            </a:r>
            <a:r>
              <a:rPr lang="zh-TW" altLang="en-US" sz="3600" b="1" dirty="0" smtClean="0">
                <a:solidFill>
                  <a:srgbClr val="3333FF"/>
                </a:solidFill>
              </a:rPr>
              <a:t>能</a:t>
            </a:r>
            <a:r>
              <a:rPr lang="en-US" altLang="zh-TW" sz="3600" b="1" dirty="0" smtClean="0">
                <a:solidFill>
                  <a:srgbClr val="3333FF"/>
                </a:solidFill>
              </a:rPr>
              <a:t/>
            </a:r>
            <a:br>
              <a:rPr lang="en-US" altLang="zh-TW" sz="3600" b="1" dirty="0" smtClean="0">
                <a:solidFill>
                  <a:srgbClr val="3333FF"/>
                </a:solidFill>
              </a:rPr>
            </a:br>
            <a:r>
              <a:rPr lang="zh-TW" altLang="en-US" sz="3600" b="1" dirty="0" smtClean="0">
                <a:solidFill>
                  <a:srgbClr val="3333FF"/>
                </a:solidFill>
              </a:rPr>
              <a:t>智慧</a:t>
            </a:r>
            <a:endParaRPr lang="en-US" altLang="zh-TW" sz="3600" b="1" dirty="0" smtClean="0">
              <a:solidFill>
                <a:srgbClr val="3333FF"/>
              </a:solidFill>
            </a:endParaRPr>
          </a:p>
          <a:p>
            <a:r>
              <a:rPr lang="zh-TW" altLang="en-US" sz="3600" b="1" dirty="0" smtClean="0">
                <a:solidFill>
                  <a:srgbClr val="3333FF"/>
                </a:solidFill>
              </a:rPr>
              <a:t>好管理</a:t>
            </a:r>
            <a:endParaRPr lang="zh-TW" altLang="en-US" sz="36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r"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使用者登入大數據智慧電腦教室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0C7CE-E966-4BFF-BB70-0F6FE0EEDEB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21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4" cy="473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3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r"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由於開放時間</a:t>
            </a: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未到，尚無資源可用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0C7CE-E966-4BFF-BB70-0F6FE0EEDEB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7" y="1484784"/>
            <a:ext cx="809797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9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建立大數據智慧電腦教室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0C7CE-E966-4BFF-BB70-0F6FE0EEDEB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23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" y="2348880"/>
            <a:ext cx="752316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3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設定可用電腦 </a:t>
            </a:r>
            <a:r>
              <a:rPr kumimoji="1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整合 </a:t>
            </a:r>
            <a:r>
              <a:rPr kumimoji="1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 </a:t>
            </a:r>
            <a:r>
              <a:rPr kumimoji="1" lang="en-US" altLang="zh-TW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</a:t>
            </a:r>
            <a:r>
              <a:rPr kumimoji="1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0C7CE-E966-4BFF-BB70-0F6FE0EEDEB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24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" y="1625501"/>
            <a:ext cx="7627937" cy="485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2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設定可用的使用者 </a:t>
            </a:r>
            <a:r>
              <a:rPr kumimoji="1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整合</a:t>
            </a:r>
            <a:r>
              <a:rPr kumimoji="1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 </a:t>
            </a:r>
            <a:r>
              <a:rPr kumimoji="1" lang="en-US" altLang="zh-TW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</a:t>
            </a:r>
            <a:r>
              <a:rPr kumimoji="1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0C7CE-E966-4BFF-BB70-0F6FE0EEDEB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25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" y="1618902"/>
            <a:ext cx="7589837" cy="504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3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設定資源可用時間</a:t>
            </a:r>
            <a:endParaRPr kumimoji="1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4691" name="Text Box 7"/>
          <p:cNvSpPr txBox="1">
            <a:spLocks noChangeArrowheads="1"/>
          </p:cNvSpPr>
          <p:nvPr/>
        </p:nvSpPr>
        <p:spPr bwMode="auto">
          <a:xfrm>
            <a:off x="755650" y="29241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DC35B-3F54-43BF-966C-BC5DA1AFC365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26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18741"/>
            <a:ext cx="7627937" cy="502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使用者即可看到所配置之資源</a:t>
            </a:r>
            <a:endParaRPr kumimoji="1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4691" name="Text Box 7"/>
          <p:cNvSpPr txBox="1">
            <a:spLocks noChangeArrowheads="1"/>
          </p:cNvSpPr>
          <p:nvPr/>
        </p:nvSpPr>
        <p:spPr bwMode="auto">
          <a:xfrm>
            <a:off x="755650" y="29241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DC35B-3F54-43BF-966C-BC5DA1AFC365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136904" cy="455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2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登入後即可使用 </a:t>
            </a:r>
            <a:r>
              <a:rPr kumimoji="1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帳號整合</a:t>
            </a:r>
            <a:r>
              <a:rPr kumimoji="1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kumimoji="1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4691" name="Text Box 7"/>
          <p:cNvSpPr txBox="1">
            <a:spLocks noChangeArrowheads="1"/>
          </p:cNvSpPr>
          <p:nvPr/>
        </p:nvSpPr>
        <p:spPr bwMode="auto">
          <a:xfrm>
            <a:off x="755650" y="29241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DC35B-3F54-43BF-966C-BC5DA1AFC365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28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2289"/>
            <a:ext cx="8779769" cy="51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5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服務中止時間接近，系統自動警告</a:t>
            </a:r>
            <a:endParaRPr kumimoji="1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4691" name="Text Box 7"/>
          <p:cNvSpPr txBox="1">
            <a:spLocks noChangeArrowheads="1"/>
          </p:cNvSpPr>
          <p:nvPr/>
        </p:nvSpPr>
        <p:spPr bwMode="auto">
          <a:xfrm>
            <a:off x="755650" y="29241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DC35B-3F54-43BF-966C-BC5DA1AFC365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29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1" y="1484784"/>
            <a:ext cx="817970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5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朝陽雲服務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8280400" cy="4392612"/>
          </a:xfrm>
        </p:spPr>
        <p:txBody>
          <a:bodyPr/>
          <a:lstStyle/>
          <a:p>
            <a:pPr marL="0" indent="0">
              <a:buNone/>
            </a:pPr>
            <a:endParaRPr kumimoji="1" lang="zh-TW" altLang="en-US" sz="2400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D4633-90F1-40F3-B3DD-3E3E7A9FE244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94533"/>
              </p:ext>
            </p:extLst>
          </p:nvPr>
        </p:nvGraphicFramePr>
        <p:xfrm>
          <a:off x="323850" y="1700211"/>
          <a:ext cx="8280399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902"/>
                <a:gridCol w="6264497"/>
              </a:tblGrid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相關</a:t>
                      </a:r>
                      <a:r>
                        <a:rPr lang="zh-TW" sz="2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軟體組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行動</a:t>
                      </a:r>
                      <a:r>
                        <a:rPr lang="zh-TW" sz="2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朝陽</a:t>
                      </a:r>
                      <a:r>
                        <a:rPr lang="en-US" altLang="zh-TW" sz="2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APP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數位學習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sz="2200" kern="1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joomla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7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網路組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免費網路空間</a:t>
                      </a: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(OFFICE365)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校園</a:t>
                      </a: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GMAIL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社群平台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(CLUB)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行政虛擬</a:t>
                      </a:r>
                      <a:r>
                        <a:rPr lang="zh-TW" sz="2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主機</a:t>
                      </a:r>
                      <a:r>
                        <a:rPr lang="en-US" altLang="zh-TW" sz="2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行政雲</a:t>
                      </a:r>
                      <a:r>
                        <a:rPr lang="en-US" altLang="zh-TW" sz="2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系統組</a:t>
                      </a:r>
                      <a:endParaRPr lang="zh-TW" sz="2200" kern="10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雲端電腦教室軟體網站</a:t>
                      </a:r>
                      <a:endParaRPr lang="zh-TW" sz="2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200" kern="10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雲端電腦教室桌面網站</a:t>
                      </a:r>
                      <a:endParaRPr lang="zh-TW" sz="2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保管組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行動學習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播客系統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圖書館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行動教室預約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自主學習預約系統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外語中心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u="none" strike="noStrike" kern="1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3"/>
                        </a:rPr>
                        <a:t>語言線上學習專區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7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各單位</a:t>
                      </a:r>
                      <a:endParaRPr lang="zh-TW" sz="2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雲臉書粉絲團 朝陽科技大學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臉書</a:t>
                      </a:r>
                      <a:r>
                        <a:rPr lang="en-US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(Facebook)</a:t>
                      </a:r>
                      <a:r>
                        <a:rPr lang="zh-TW" sz="2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社團、粉絲團一覽表</a:t>
                      </a: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使用者已看不見可用資源</a:t>
            </a:r>
            <a:endParaRPr kumimoji="1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4691" name="Text Box 7"/>
          <p:cNvSpPr txBox="1">
            <a:spLocks noChangeArrowheads="1"/>
          </p:cNvSpPr>
          <p:nvPr/>
        </p:nvSpPr>
        <p:spPr bwMode="auto">
          <a:xfrm>
            <a:off x="755650" y="29241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DC35B-3F54-43BF-966C-BC5DA1AFC365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487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xfrm>
            <a:off x="395536" y="213734"/>
            <a:ext cx="8229600" cy="1143000"/>
          </a:xfrm>
        </p:spPr>
        <p:txBody>
          <a:bodyPr/>
          <a:lstStyle/>
          <a:p>
            <a:pPr algn="r">
              <a:defRPr/>
            </a:pPr>
            <a:r>
              <a:rPr kumimoji="1"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充分利用資源</a:t>
            </a:r>
          </a:p>
        </p:txBody>
      </p:sp>
      <p:sp>
        <p:nvSpPr>
          <p:cNvPr id="114691" name="Text Box 7"/>
          <p:cNvSpPr txBox="1">
            <a:spLocks noChangeArrowheads="1"/>
          </p:cNvSpPr>
          <p:nvPr/>
        </p:nvSpPr>
        <p:spPr bwMode="auto">
          <a:xfrm>
            <a:off x="755650" y="29241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DC35B-3F54-43BF-966C-BC5DA1AFC365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31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0210" y="169150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運用</a:t>
            </a:r>
            <a:r>
              <a:rPr lang="zh-TW" altLang="en-US" sz="3200" dirty="0" smtClean="0">
                <a:solidFill>
                  <a:srgbClr val="3333FF"/>
                </a:solidFill>
              </a:rPr>
              <a:t>閒置資源</a:t>
            </a:r>
            <a:r>
              <a:rPr lang="zh-TW" altLang="en-US" sz="3200" dirty="0" smtClean="0"/>
              <a:t>創造更優化的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雲端學習環境</a:t>
            </a:r>
            <a:endParaRPr lang="en-US" altLang="zh-TW" sz="3200" b="1" dirty="0" smtClean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5536" y="2520407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/>
              <a:t>導入</a:t>
            </a:r>
            <a:r>
              <a:rPr lang="zh-TW" altLang="en-US" sz="3200" dirty="0" smtClean="0">
                <a:solidFill>
                  <a:srgbClr val="3333FF"/>
                </a:solidFill>
              </a:rPr>
              <a:t>大數據</a:t>
            </a:r>
            <a:r>
              <a:rPr lang="zh-TW" altLang="en-US" sz="3200" dirty="0" smtClean="0"/>
              <a:t>讓管理分析數據化，</a:t>
            </a:r>
            <a:endParaRPr lang="en-US" altLang="zh-TW" sz="3200" dirty="0" smtClean="0"/>
          </a:p>
        </p:txBody>
      </p:sp>
      <p:sp>
        <p:nvSpPr>
          <p:cNvPr id="8" name="文字方塊 7"/>
          <p:cNvSpPr txBox="1"/>
          <p:nvPr/>
        </p:nvSpPr>
        <p:spPr>
          <a:xfrm>
            <a:off x="420210" y="341355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提高</a:t>
            </a:r>
            <a:r>
              <a:rPr lang="zh-TW" altLang="en-US" sz="3200" dirty="0" smtClean="0">
                <a:solidFill>
                  <a:srgbClr val="FF0000"/>
                </a:solidFill>
              </a:rPr>
              <a:t>軟、硬體</a:t>
            </a:r>
            <a:r>
              <a:rPr lang="zh-TW" altLang="en-US" sz="3200" dirty="0">
                <a:solidFill>
                  <a:srgbClr val="3333FF"/>
                </a:solidFill>
              </a:rPr>
              <a:t>稼動</a:t>
            </a:r>
            <a:r>
              <a:rPr lang="zh-TW" altLang="en-US" sz="3200" dirty="0" smtClean="0">
                <a:solidFill>
                  <a:srgbClr val="3333FF"/>
                </a:solidFill>
              </a:rPr>
              <a:t>率</a:t>
            </a:r>
            <a:r>
              <a:rPr lang="zh-TW" altLang="en-US" sz="3200" dirty="0" smtClean="0"/>
              <a:t>，讓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元發揮</a:t>
            </a:r>
            <a:r>
              <a:rPr lang="en-US" altLang="zh-TW" sz="3200" dirty="0" smtClean="0"/>
              <a:t>5</a:t>
            </a:r>
            <a:r>
              <a:rPr lang="zh-TW" altLang="en-US" sz="3200" dirty="0" smtClean="0"/>
              <a:t>元的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價值</a:t>
            </a:r>
            <a:endParaRPr lang="en-US" altLang="zh-TW" sz="3200" b="1" dirty="0" smtClean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95636" y="422108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大數據智慧電腦教室</a:t>
            </a:r>
            <a:endParaRPr lang="zh-TW" altLang="en-US" sz="5400" b="1" dirty="0"/>
          </a:p>
        </p:txBody>
      </p:sp>
      <p:sp>
        <p:nvSpPr>
          <p:cNvPr id="11" name="文字方塊 10"/>
          <p:cNvSpPr txBox="1"/>
          <p:nvPr/>
        </p:nvSpPr>
        <p:spPr>
          <a:xfrm rot="21179871">
            <a:off x="3274033" y="5202079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FFC000"/>
                </a:solidFill>
              </a:rPr>
              <a:t>轉</a:t>
            </a:r>
            <a:endParaRPr lang="zh-TW" altLang="en-US" sz="6000" b="1" dirty="0">
              <a:solidFill>
                <a:srgbClr val="FFC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871" flipH="1">
            <a:off x="2719014" y="5376535"/>
            <a:ext cx="72008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4176427" y="5258676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B050"/>
                </a:solidFill>
              </a:rPr>
              <a:t>您的認知</a:t>
            </a:r>
          </a:p>
        </p:txBody>
      </p:sp>
    </p:spTree>
    <p:extLst>
      <p:ext uri="{BB962C8B-B14F-4D97-AF65-F5344CB8AC3E}">
        <p14:creationId xmlns:p14="http://schemas.microsoft.com/office/powerpoint/2010/main" val="209206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1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整體環境分析</a:t>
            </a:r>
            <a:endParaRPr kumimoji="1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入學學生數因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出生率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影響逐漸減少，狀況越來越嚴峻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由於學生變少，相對可選擇學校變多。環境將慢慢趨向於買方市場，創造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學校差異化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是較好的策略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由於競爭加劇，財務吃緊，在創造差異化的同時，需做好精準的投資，將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投資報酬率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極大化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68547-36E8-47F2-BD1E-3BE7ABE8398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4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1"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創造一個開放式的學習環境</a:t>
            </a:r>
            <a:endParaRPr kumimoji="1"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CDB74-7BDC-4D37-AF2B-1B99E8A1E931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7523" name="Rectangle 3"/>
          <p:cNvSpPr>
            <a:spLocks/>
          </p:cNvSpPr>
          <p:nvPr/>
        </p:nvSpPr>
        <p:spPr bwMode="auto">
          <a:xfrm>
            <a:off x="250825" y="1700213"/>
            <a:ext cx="6121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kumimoji="0" lang="zh-TW" altLang="en-US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74" y="4743487"/>
            <a:ext cx="1728192" cy="155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2.bp.blogspot.com/-Xb_Bn7ptK2g/TcS2kJWHwYI/AAAAAAAAAC8/EzVGztlaRio/s320/P1070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26" y="4743486"/>
            <a:ext cx="2345040" cy="175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86" y="4365523"/>
            <a:ext cx="2057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85" y="2625583"/>
            <a:ext cx="19431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74" y="2060301"/>
            <a:ext cx="19526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向左箭號 13"/>
          <p:cNvSpPr/>
          <p:nvPr/>
        </p:nvSpPr>
        <p:spPr>
          <a:xfrm>
            <a:off x="6804248" y="5322785"/>
            <a:ext cx="509142" cy="2620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上箭號 14"/>
          <p:cNvSpPr/>
          <p:nvPr/>
        </p:nvSpPr>
        <p:spPr>
          <a:xfrm>
            <a:off x="8028384" y="4176606"/>
            <a:ext cx="288032" cy="4045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上箭號 15"/>
          <p:cNvSpPr/>
          <p:nvPr/>
        </p:nvSpPr>
        <p:spPr>
          <a:xfrm rot="19186345">
            <a:off x="7232733" y="4337573"/>
            <a:ext cx="349351" cy="4931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Rectangle 3"/>
          <p:cNvSpPr txBox="1">
            <a:spLocks/>
          </p:cNvSpPr>
          <p:nvPr/>
        </p:nvSpPr>
        <p:spPr bwMode="auto">
          <a:xfrm>
            <a:off x="457200" y="1600200"/>
            <a:ext cx="4354259" cy="44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創造差異化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創造有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的學習環境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強化練習與討論，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提高學習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效果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可以呈現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學習成效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用於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，可吸引有企圖心的學生</a:t>
            </a: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r"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在大數據雲服務下大家的問題</a:t>
            </a:r>
            <a:endParaRPr kumimoji="1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CBEBF-81F9-4F25-92B5-63A6F035699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112567"/>
          </a:xfrm>
        </p:spPr>
        <p:txBody>
          <a:bodyPr/>
          <a:lstStyle/>
          <a:p>
            <a:r>
              <a:rPr lang="zh-TW" altLang="en-US" dirty="0"/>
              <a:t>如何提高</a:t>
            </a:r>
            <a:r>
              <a:rPr lang="zh-TW" altLang="en-US" dirty="0">
                <a:solidFill>
                  <a:srgbClr val="FF0000"/>
                </a:solidFill>
              </a:rPr>
              <a:t>雲服務</a:t>
            </a:r>
            <a:r>
              <a:rPr lang="zh-TW" altLang="en-US" dirty="0" smtClean="0"/>
              <a:t>的</a:t>
            </a:r>
            <a:r>
              <a:rPr lang="zh-TW" altLang="en-US" dirty="0" smtClean="0">
                <a:solidFill>
                  <a:srgbClr val="FF0000"/>
                </a:solidFill>
              </a:rPr>
              <a:t>總量</a:t>
            </a:r>
            <a:r>
              <a:rPr lang="en-US" altLang="zh-TW" dirty="0" smtClean="0"/>
              <a:t>?</a:t>
            </a:r>
          </a:p>
          <a:p>
            <a:r>
              <a:rPr lang="zh-TW" altLang="en-US" dirty="0"/>
              <a:t>如何</a:t>
            </a:r>
            <a:r>
              <a:rPr lang="zh-TW" altLang="en-US" dirty="0">
                <a:solidFill>
                  <a:srgbClr val="FF0000"/>
                </a:solidFill>
              </a:rPr>
              <a:t>降低</a:t>
            </a:r>
            <a:r>
              <a:rPr lang="zh-TW" altLang="en-US" dirty="0"/>
              <a:t>導入</a:t>
            </a:r>
            <a:r>
              <a:rPr lang="zh-TW" altLang="en-US" dirty="0" smtClean="0">
                <a:solidFill>
                  <a:srgbClr val="FF0000"/>
                </a:solidFill>
              </a:rPr>
              <a:t>成本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如何把</a:t>
            </a:r>
            <a:r>
              <a:rPr lang="zh-TW" altLang="en-US" dirty="0"/>
              <a:t>使用者</a:t>
            </a:r>
            <a:r>
              <a:rPr lang="zh-TW" altLang="en-US" dirty="0">
                <a:solidFill>
                  <a:srgbClr val="FF0000"/>
                </a:solidFill>
              </a:rPr>
              <a:t>使用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FF0000"/>
                </a:solidFill>
              </a:rPr>
              <a:t>紀錄</a:t>
            </a:r>
            <a:r>
              <a:rPr lang="zh-TW" altLang="en-US" dirty="0"/>
              <a:t>蒐集成為</a:t>
            </a:r>
            <a:r>
              <a:rPr lang="zh-TW" altLang="en-US" dirty="0">
                <a:solidFill>
                  <a:srgbClr val="FF0000"/>
                </a:solidFill>
              </a:rPr>
              <a:t>大數據</a:t>
            </a:r>
            <a:r>
              <a:rPr lang="zh-TW" altLang="en-US" dirty="0"/>
              <a:t>分析應用的一</a:t>
            </a:r>
            <a:r>
              <a:rPr lang="zh-TW" altLang="en-US" dirty="0" smtClean="0"/>
              <a:t>環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如何</a:t>
            </a:r>
            <a:r>
              <a:rPr lang="zh-TW" altLang="en-US" dirty="0" smtClean="0">
                <a:solidFill>
                  <a:srgbClr val="FF0000"/>
                </a:solidFill>
              </a:rPr>
              <a:t>應用</a:t>
            </a:r>
            <a:r>
              <a:rPr lang="zh-TW" altLang="en-US" dirty="0" smtClean="0"/>
              <a:t>這些</a:t>
            </a:r>
            <a:r>
              <a:rPr lang="zh-TW" altLang="en-US" dirty="0" smtClean="0">
                <a:solidFill>
                  <a:srgbClr val="FF0000"/>
                </a:solidFill>
              </a:rPr>
              <a:t>數據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有沒有一個有效的方法來達成上述的目標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48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資源成本控制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CBEBF-81F9-4F25-92B5-63A6F035699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457200" y="1340769"/>
            <a:ext cx="4546848" cy="5112567"/>
          </a:xfrm>
        </p:spPr>
        <p:txBody>
          <a:bodyPr/>
          <a:lstStyle/>
          <a:p>
            <a:r>
              <a:rPr lang="zh-TW" altLang="en-US" dirty="0" smtClean="0"/>
              <a:t>投資</a:t>
            </a:r>
            <a:r>
              <a:rPr lang="zh-TW" altLang="en-US" dirty="0"/>
              <a:t>精準化</a:t>
            </a:r>
            <a:endParaRPr lang="en-US" altLang="zh-TW" dirty="0"/>
          </a:p>
          <a:p>
            <a:pPr lvl="1"/>
            <a:r>
              <a:rPr lang="zh-TW" altLang="en-US" dirty="0" smtClean="0"/>
              <a:t>整合</a:t>
            </a:r>
            <a:r>
              <a:rPr lang="zh-TW" altLang="en-US" dirty="0" smtClean="0">
                <a:solidFill>
                  <a:srgbClr val="FF0000"/>
                </a:solidFill>
              </a:rPr>
              <a:t>校內資源</a:t>
            </a:r>
            <a:r>
              <a:rPr lang="zh-TW" altLang="en-US" dirty="0" smtClean="0"/>
              <a:t>發揮綜效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提高</a:t>
            </a:r>
            <a:r>
              <a:rPr lang="zh-TW" altLang="en-US" dirty="0">
                <a:solidFill>
                  <a:srgbClr val="FF0000"/>
                </a:solidFill>
              </a:rPr>
              <a:t>軟硬體</a:t>
            </a:r>
            <a:r>
              <a:rPr lang="zh-TW" altLang="en-US" dirty="0"/>
              <a:t>資產稼動</a:t>
            </a:r>
            <a:r>
              <a:rPr lang="zh-TW" altLang="en-US" dirty="0" smtClean="0"/>
              <a:t>率並</a:t>
            </a:r>
            <a:r>
              <a:rPr lang="zh-TW" altLang="en-US" dirty="0" smtClean="0">
                <a:solidFill>
                  <a:srgbClr val="FF0000"/>
                </a:solidFill>
              </a:rPr>
              <a:t>降低維運成本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以</a:t>
            </a:r>
            <a:r>
              <a:rPr lang="zh-TW" altLang="en-US" dirty="0"/>
              <a:t>事實為基礎的</a:t>
            </a:r>
            <a:r>
              <a:rPr lang="zh-TW" altLang="en-US" dirty="0">
                <a:solidFill>
                  <a:srgbClr val="FF0000"/>
                </a:solidFill>
              </a:rPr>
              <a:t>彈性化與階段性</a:t>
            </a:r>
            <a:r>
              <a:rPr lang="zh-TW" altLang="en-US" dirty="0" smtClean="0"/>
              <a:t>投資</a:t>
            </a:r>
            <a:endParaRPr lang="en-US" altLang="zh-TW" dirty="0" smtClean="0"/>
          </a:p>
          <a:p>
            <a:pPr lvl="1"/>
            <a:r>
              <a:rPr lang="zh-TW" altLang="en-US" dirty="0"/>
              <a:t>強化</a:t>
            </a:r>
            <a:r>
              <a:rPr lang="en-US" altLang="zh-TW" dirty="0"/>
              <a:t>ROI</a:t>
            </a:r>
            <a:r>
              <a:rPr lang="zh-TW" altLang="en-US" dirty="0"/>
              <a:t>控</a:t>
            </a:r>
            <a:r>
              <a:rPr lang="zh-TW" altLang="en-US" dirty="0" smtClean="0"/>
              <a:t>管，</a:t>
            </a:r>
            <a:r>
              <a:rPr lang="zh-TW" altLang="en-US" dirty="0"/>
              <a:t>確保</a:t>
            </a:r>
            <a:r>
              <a:rPr lang="zh-TW" altLang="en-US" dirty="0">
                <a:solidFill>
                  <a:srgbClr val="FF0000"/>
                </a:solidFill>
              </a:rPr>
              <a:t>投資效益</a:t>
            </a:r>
            <a:r>
              <a:rPr lang="zh-TW" altLang="en-US" dirty="0"/>
              <a:t>的呈現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85" y="2348880"/>
            <a:ext cx="12668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57" y="1556792"/>
            <a:ext cx="647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57" y="1556792"/>
            <a:ext cx="647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97" y="1556792"/>
            <a:ext cx="647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20" y="2492896"/>
            <a:ext cx="819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71" y="4509120"/>
            <a:ext cx="2878485" cy="173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95" y="1556792"/>
            <a:ext cx="647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3360" y="1528901"/>
            <a:ext cx="3690818" cy="23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上-下雙向箭號 21"/>
          <p:cNvSpPr/>
          <p:nvPr/>
        </p:nvSpPr>
        <p:spPr>
          <a:xfrm>
            <a:off x="7055579" y="3789040"/>
            <a:ext cx="409575" cy="10081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26" y="2283931"/>
            <a:ext cx="647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60" y="2296369"/>
            <a:ext cx="647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57" y="2307178"/>
            <a:ext cx="647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57" y="3308119"/>
            <a:ext cx="647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60" y="3329955"/>
            <a:ext cx="647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95" y="3350192"/>
            <a:ext cx="647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95" y="5482778"/>
            <a:ext cx="1171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09" y="5467122"/>
            <a:ext cx="1171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921" y="5467123"/>
            <a:ext cx="1171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58" y="4171344"/>
            <a:ext cx="3113299" cy="206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圓角矩形 32"/>
          <p:cNvSpPr/>
          <p:nvPr/>
        </p:nvSpPr>
        <p:spPr>
          <a:xfrm>
            <a:off x="6281959" y="2879920"/>
            <a:ext cx="1817902" cy="371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擴大服務範圍</a:t>
            </a:r>
            <a:endParaRPr lang="zh-TW" altLang="en-US" dirty="0"/>
          </a:p>
        </p:txBody>
      </p:sp>
      <p:sp>
        <p:nvSpPr>
          <p:cNvPr id="34" name="圓角矩形 33"/>
          <p:cNvSpPr/>
          <p:nvPr/>
        </p:nvSpPr>
        <p:spPr>
          <a:xfrm>
            <a:off x="6265356" y="2466454"/>
            <a:ext cx="1817902" cy="371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提高使用人次</a:t>
            </a:r>
            <a:endParaRPr lang="zh-TW" altLang="en-US" dirty="0"/>
          </a:p>
        </p:txBody>
      </p:sp>
      <p:sp>
        <p:nvSpPr>
          <p:cNvPr id="35" name="圓角矩形 34"/>
          <p:cNvSpPr/>
          <p:nvPr/>
        </p:nvSpPr>
        <p:spPr>
          <a:xfrm>
            <a:off x="6265356" y="2060848"/>
            <a:ext cx="1817902" cy="371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提高使用時間</a:t>
            </a:r>
            <a:endParaRPr lang="zh-TW" altLang="en-US" dirty="0"/>
          </a:p>
        </p:txBody>
      </p:sp>
      <p:sp>
        <p:nvSpPr>
          <p:cNvPr id="36" name="圓角矩形 35"/>
          <p:cNvSpPr/>
          <p:nvPr/>
        </p:nvSpPr>
        <p:spPr>
          <a:xfrm>
            <a:off x="6290644" y="3275459"/>
            <a:ext cx="1817902" cy="371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集中化管理</a:t>
            </a:r>
          </a:p>
        </p:txBody>
      </p:sp>
      <p:grpSp>
        <p:nvGrpSpPr>
          <p:cNvPr id="37" name="群組 36"/>
          <p:cNvGrpSpPr/>
          <p:nvPr/>
        </p:nvGrpSpPr>
        <p:grpSpPr>
          <a:xfrm>
            <a:off x="6479859" y="2091844"/>
            <a:ext cx="853768" cy="554949"/>
            <a:chOff x="1745187" y="1653"/>
            <a:chExt cx="853768" cy="554949"/>
          </a:xfrm>
        </p:grpSpPr>
        <p:sp>
          <p:nvSpPr>
            <p:cNvPr id="38" name="圓角矩形 37"/>
            <p:cNvSpPr/>
            <p:nvPr/>
          </p:nvSpPr>
          <p:spPr>
            <a:xfrm>
              <a:off x="1745187" y="1653"/>
              <a:ext cx="853768" cy="5549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圓角矩形 4"/>
            <p:cNvSpPr/>
            <p:nvPr/>
          </p:nvSpPr>
          <p:spPr>
            <a:xfrm>
              <a:off x="1772277" y="28743"/>
              <a:ext cx="799588" cy="500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300" kern="1200" dirty="0" smtClean="0"/>
                <a:t>規劃</a:t>
              </a:r>
              <a:endParaRPr lang="zh-TW" altLang="en-US" sz="1300" kern="1200" dirty="0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7534656" y="2858199"/>
            <a:ext cx="853768" cy="554949"/>
            <a:chOff x="2799984" y="768008"/>
            <a:chExt cx="853768" cy="554949"/>
          </a:xfrm>
        </p:grpSpPr>
        <p:sp>
          <p:nvSpPr>
            <p:cNvPr id="41" name="圓角矩形 40"/>
            <p:cNvSpPr/>
            <p:nvPr/>
          </p:nvSpPr>
          <p:spPr>
            <a:xfrm>
              <a:off x="2799984" y="768008"/>
              <a:ext cx="853768" cy="5549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圓角矩形 6"/>
            <p:cNvSpPr/>
            <p:nvPr/>
          </p:nvSpPr>
          <p:spPr>
            <a:xfrm>
              <a:off x="2827074" y="795098"/>
              <a:ext cx="799588" cy="500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300" kern="1200" dirty="0" smtClean="0"/>
                <a:t>導入</a:t>
              </a:r>
              <a:endParaRPr lang="zh-TW" altLang="en-US" sz="1300" kern="1200" dirty="0"/>
            </a:p>
          </p:txBody>
        </p:sp>
      </p:grpSp>
      <p:sp>
        <p:nvSpPr>
          <p:cNvPr id="43" name="直線接點 7"/>
          <p:cNvSpPr/>
          <p:nvPr/>
        </p:nvSpPr>
        <p:spPr>
          <a:xfrm>
            <a:off x="5797664" y="2369319"/>
            <a:ext cx="2218158" cy="22181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15503" y="1185773"/>
                </a:moveTo>
                <a:arcTo wR="1109079" hR="1109079" stAng="21837915" swAng="1360308"/>
              </a:path>
            </a:pathLst>
          </a:custGeom>
          <a:noFill/>
          <a:ln>
            <a:tailEnd type="arrow"/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4" name="群組 43"/>
          <p:cNvGrpSpPr/>
          <p:nvPr/>
        </p:nvGrpSpPr>
        <p:grpSpPr>
          <a:xfrm>
            <a:off x="5428165" y="2847282"/>
            <a:ext cx="2557363" cy="1805854"/>
            <a:chOff x="693493" y="757091"/>
            <a:chExt cx="2557363" cy="1805854"/>
          </a:xfrm>
        </p:grpSpPr>
        <p:sp>
          <p:nvSpPr>
            <p:cNvPr id="45" name="圓角矩形 44"/>
            <p:cNvSpPr/>
            <p:nvPr/>
          </p:nvSpPr>
          <p:spPr>
            <a:xfrm>
              <a:off x="2397088" y="2007996"/>
              <a:ext cx="853768" cy="5549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圓角矩形 9"/>
            <p:cNvSpPr/>
            <p:nvPr/>
          </p:nvSpPr>
          <p:spPr>
            <a:xfrm>
              <a:off x="2424178" y="2035086"/>
              <a:ext cx="799588" cy="500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300" kern="1200" dirty="0" smtClean="0"/>
                <a:t>效果呈現</a:t>
              </a:r>
              <a:r>
                <a:rPr lang="en-US" altLang="zh-TW" sz="1300" kern="1200" dirty="0" smtClean="0"/>
                <a:t/>
              </a:r>
              <a:br>
                <a:rPr lang="en-US" altLang="zh-TW" sz="1300" kern="1200" dirty="0" smtClean="0"/>
              </a:br>
              <a:r>
                <a:rPr lang="zh-TW" altLang="en-US" sz="1300" kern="1200" dirty="0" smtClean="0"/>
                <a:t>與確認</a:t>
              </a:r>
              <a:endParaRPr lang="zh-TW" altLang="en-US" sz="1300" kern="1200" dirty="0"/>
            </a:p>
          </p:txBody>
        </p:sp>
        <p:sp>
          <p:nvSpPr>
            <p:cNvPr id="47" name="圓角矩形 9"/>
            <p:cNvSpPr/>
            <p:nvPr/>
          </p:nvSpPr>
          <p:spPr>
            <a:xfrm>
              <a:off x="693493" y="757091"/>
              <a:ext cx="799588" cy="500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300" kern="1200" dirty="0" smtClean="0"/>
                <a:t>效果呈現</a:t>
              </a:r>
              <a:endParaRPr lang="zh-TW" altLang="en-US" sz="1300" kern="1200" dirty="0"/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5827959" y="4098187"/>
            <a:ext cx="853768" cy="554949"/>
            <a:chOff x="1093287" y="2007996"/>
            <a:chExt cx="853768" cy="554949"/>
          </a:xfrm>
        </p:grpSpPr>
        <p:sp>
          <p:nvSpPr>
            <p:cNvPr id="49" name="圓角矩形 48"/>
            <p:cNvSpPr/>
            <p:nvPr/>
          </p:nvSpPr>
          <p:spPr>
            <a:xfrm>
              <a:off x="1093287" y="2007996"/>
              <a:ext cx="853768" cy="5549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圓角矩形 11"/>
            <p:cNvSpPr/>
            <p:nvPr/>
          </p:nvSpPr>
          <p:spPr>
            <a:xfrm>
              <a:off x="1120377" y="2035086"/>
              <a:ext cx="799588" cy="500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300" kern="1200" dirty="0" smtClean="0"/>
                <a:t>修正</a:t>
              </a:r>
              <a:r>
                <a:rPr lang="en-US" altLang="zh-TW" sz="1300" kern="1200" dirty="0" smtClean="0"/>
                <a:t/>
              </a:r>
              <a:br>
                <a:rPr lang="en-US" altLang="zh-TW" sz="1300" kern="1200" dirty="0" smtClean="0"/>
              </a:br>
              <a:r>
                <a:rPr lang="zh-TW" altLang="en-US" sz="1300" kern="1200" dirty="0" smtClean="0"/>
                <a:t>與調整</a:t>
              </a:r>
              <a:endParaRPr lang="zh-TW" altLang="en-US" sz="1300" kern="1200" dirty="0"/>
            </a:p>
          </p:txBody>
        </p:sp>
      </p:grpSp>
      <p:sp>
        <p:nvSpPr>
          <p:cNvPr id="51" name="直線接點 12"/>
          <p:cNvSpPr/>
          <p:nvPr/>
        </p:nvSpPr>
        <p:spPr>
          <a:xfrm>
            <a:off x="5797664" y="2369319"/>
            <a:ext cx="2218158" cy="22181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7712" y="1606320"/>
                </a:moveTo>
                <a:arcTo wR="1109079" hR="1109079" stAng="9201777" swAng="1360308"/>
              </a:path>
            </a:pathLst>
          </a:custGeom>
          <a:noFill/>
          <a:ln>
            <a:tailEnd type="arrow"/>
          </a:ln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直線接點 15"/>
          <p:cNvSpPr/>
          <p:nvPr/>
        </p:nvSpPr>
        <p:spPr>
          <a:xfrm>
            <a:off x="5797664" y="2369319"/>
            <a:ext cx="2218158" cy="22181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66724" y="387625"/>
                </a:moveTo>
                <a:arcTo wR="1109079" hR="1109079" stAng="13234748" swAng="1212290"/>
              </a:path>
            </a:pathLst>
          </a:custGeom>
          <a:noFill/>
          <a:ln>
            <a:tailEnd type="arrow"/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直線接點 3"/>
          <p:cNvSpPr/>
          <p:nvPr/>
        </p:nvSpPr>
        <p:spPr>
          <a:xfrm>
            <a:off x="5797664" y="2365140"/>
            <a:ext cx="2218158" cy="22181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45316" y="2209758"/>
                </a:moveTo>
                <a:arcTo wR="1109079" hR="1109079" stAng="4976643" swAng="846714"/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直線接點 3"/>
          <p:cNvSpPr/>
          <p:nvPr/>
        </p:nvSpPr>
        <p:spPr>
          <a:xfrm>
            <a:off x="5855049" y="2374665"/>
            <a:ext cx="2218158" cy="22181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50424" y="141090"/>
                </a:moveTo>
                <a:arcTo wR="1109079" hR="1109079" stAng="17952962" swAng="1212290"/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橢圓 54"/>
          <p:cNvSpPr/>
          <p:nvPr/>
        </p:nvSpPr>
        <p:spPr>
          <a:xfrm>
            <a:off x="6479859" y="3027948"/>
            <a:ext cx="943178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Phase I</a:t>
            </a:r>
            <a:endParaRPr lang="zh-TW" altLang="en-US" sz="1200" dirty="0"/>
          </a:p>
        </p:txBody>
      </p:sp>
      <p:grpSp>
        <p:nvGrpSpPr>
          <p:cNvPr id="56" name="群組 55"/>
          <p:cNvGrpSpPr/>
          <p:nvPr/>
        </p:nvGrpSpPr>
        <p:grpSpPr>
          <a:xfrm>
            <a:off x="5428165" y="2905047"/>
            <a:ext cx="853768" cy="554949"/>
            <a:chOff x="2397088" y="2007996"/>
            <a:chExt cx="853768" cy="554949"/>
          </a:xfrm>
        </p:grpSpPr>
        <p:sp>
          <p:nvSpPr>
            <p:cNvPr id="57" name="圓角矩形 56"/>
            <p:cNvSpPr/>
            <p:nvPr/>
          </p:nvSpPr>
          <p:spPr>
            <a:xfrm>
              <a:off x="2397088" y="2007996"/>
              <a:ext cx="853768" cy="5549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圓角矩形 4"/>
            <p:cNvSpPr/>
            <p:nvPr/>
          </p:nvSpPr>
          <p:spPr>
            <a:xfrm>
              <a:off x="2424178" y="2035086"/>
              <a:ext cx="799588" cy="500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300" kern="1200" dirty="0" smtClean="0"/>
                <a:t>效果呈現</a:t>
              </a:r>
              <a:r>
                <a:rPr lang="en-US" altLang="zh-TW" sz="1300" kern="1200" dirty="0" smtClean="0"/>
                <a:t/>
              </a:r>
              <a:br>
                <a:rPr lang="en-US" altLang="zh-TW" sz="1300" kern="1200" dirty="0" smtClean="0"/>
              </a:br>
              <a:r>
                <a:rPr lang="zh-TW" altLang="en-US" sz="1300" dirty="0"/>
                <a:t>與確認</a:t>
              </a:r>
              <a:endParaRPr lang="zh-TW" altLang="en-US" sz="1300" kern="1200" dirty="0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6487790" y="2060848"/>
            <a:ext cx="853768" cy="554949"/>
            <a:chOff x="1745187" y="1653"/>
            <a:chExt cx="853768" cy="554949"/>
          </a:xfrm>
        </p:grpSpPr>
        <p:sp>
          <p:nvSpPr>
            <p:cNvPr id="60" name="圓角矩形 59"/>
            <p:cNvSpPr/>
            <p:nvPr/>
          </p:nvSpPr>
          <p:spPr>
            <a:xfrm>
              <a:off x="1745187" y="1653"/>
              <a:ext cx="853768" cy="5549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圓角矩形 4"/>
            <p:cNvSpPr/>
            <p:nvPr/>
          </p:nvSpPr>
          <p:spPr>
            <a:xfrm>
              <a:off x="1772277" y="28743"/>
              <a:ext cx="799588" cy="500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300" kern="1200" dirty="0" smtClean="0"/>
                <a:t>規劃</a:t>
              </a:r>
              <a:endParaRPr lang="zh-TW" altLang="en-US" sz="1300" kern="1200" dirty="0"/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7542587" y="2827203"/>
            <a:ext cx="853768" cy="554949"/>
            <a:chOff x="2799984" y="768008"/>
            <a:chExt cx="853768" cy="554949"/>
          </a:xfrm>
        </p:grpSpPr>
        <p:sp>
          <p:nvSpPr>
            <p:cNvPr id="63" name="圓角矩形 62"/>
            <p:cNvSpPr/>
            <p:nvPr/>
          </p:nvSpPr>
          <p:spPr>
            <a:xfrm>
              <a:off x="2799984" y="768008"/>
              <a:ext cx="853768" cy="5549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圓角矩形 6"/>
            <p:cNvSpPr/>
            <p:nvPr/>
          </p:nvSpPr>
          <p:spPr>
            <a:xfrm>
              <a:off x="2827074" y="795098"/>
              <a:ext cx="799588" cy="500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300" kern="1200" dirty="0" smtClean="0"/>
                <a:t>導入</a:t>
              </a:r>
              <a:endParaRPr lang="zh-TW" altLang="en-US" sz="1300" kern="1200" dirty="0"/>
            </a:p>
          </p:txBody>
        </p:sp>
      </p:grpSp>
      <p:sp>
        <p:nvSpPr>
          <p:cNvPr id="65" name="直線接點 7"/>
          <p:cNvSpPr/>
          <p:nvPr/>
        </p:nvSpPr>
        <p:spPr>
          <a:xfrm>
            <a:off x="5805595" y="2338323"/>
            <a:ext cx="2218158" cy="22181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15503" y="1185773"/>
                </a:moveTo>
                <a:arcTo wR="1109079" hR="1109079" stAng="21837915" swAng="1360308"/>
              </a:path>
            </a:pathLst>
          </a:custGeom>
          <a:noFill/>
          <a:ln>
            <a:tailEnd type="arrow"/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6" name="群組 65"/>
          <p:cNvGrpSpPr/>
          <p:nvPr/>
        </p:nvGrpSpPr>
        <p:grpSpPr>
          <a:xfrm>
            <a:off x="5436096" y="2816286"/>
            <a:ext cx="2557363" cy="1805854"/>
            <a:chOff x="693493" y="757091"/>
            <a:chExt cx="2557363" cy="1805854"/>
          </a:xfrm>
        </p:grpSpPr>
        <p:sp>
          <p:nvSpPr>
            <p:cNvPr id="67" name="圓角矩形 66"/>
            <p:cNvSpPr/>
            <p:nvPr/>
          </p:nvSpPr>
          <p:spPr>
            <a:xfrm>
              <a:off x="2397088" y="2007996"/>
              <a:ext cx="853768" cy="5549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圓角矩形 9"/>
            <p:cNvSpPr/>
            <p:nvPr/>
          </p:nvSpPr>
          <p:spPr>
            <a:xfrm>
              <a:off x="2424178" y="2035086"/>
              <a:ext cx="799588" cy="500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300" kern="1200" dirty="0" smtClean="0"/>
                <a:t>效果呈現</a:t>
              </a:r>
              <a:r>
                <a:rPr lang="en-US" altLang="zh-TW" sz="1300" kern="1200" dirty="0" smtClean="0"/>
                <a:t/>
              </a:r>
              <a:br>
                <a:rPr lang="en-US" altLang="zh-TW" sz="1300" kern="1200" dirty="0" smtClean="0"/>
              </a:br>
              <a:r>
                <a:rPr lang="zh-TW" altLang="en-US" sz="1300" dirty="0"/>
                <a:t>與確認</a:t>
              </a:r>
              <a:endParaRPr lang="zh-TW" altLang="en-US" sz="1300" kern="1200" dirty="0"/>
            </a:p>
          </p:txBody>
        </p:sp>
        <p:sp>
          <p:nvSpPr>
            <p:cNvPr id="69" name="圓角矩形 9"/>
            <p:cNvSpPr/>
            <p:nvPr/>
          </p:nvSpPr>
          <p:spPr>
            <a:xfrm>
              <a:off x="693493" y="757091"/>
              <a:ext cx="799588" cy="500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300" kern="1200" dirty="0" smtClean="0"/>
                <a:t>效果呈現</a:t>
              </a:r>
              <a:endParaRPr lang="zh-TW" altLang="en-US" sz="1300" kern="1200" dirty="0"/>
            </a:p>
          </p:txBody>
        </p:sp>
      </p:grpSp>
      <p:grpSp>
        <p:nvGrpSpPr>
          <p:cNvPr id="70" name="群組 69"/>
          <p:cNvGrpSpPr/>
          <p:nvPr/>
        </p:nvGrpSpPr>
        <p:grpSpPr>
          <a:xfrm>
            <a:off x="5835890" y="4067191"/>
            <a:ext cx="853768" cy="554949"/>
            <a:chOff x="1093287" y="2007996"/>
            <a:chExt cx="853768" cy="554949"/>
          </a:xfrm>
        </p:grpSpPr>
        <p:sp>
          <p:nvSpPr>
            <p:cNvPr id="71" name="圓角矩形 70"/>
            <p:cNvSpPr/>
            <p:nvPr/>
          </p:nvSpPr>
          <p:spPr>
            <a:xfrm>
              <a:off x="1093287" y="2007996"/>
              <a:ext cx="853768" cy="5549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圓角矩形 11"/>
            <p:cNvSpPr/>
            <p:nvPr/>
          </p:nvSpPr>
          <p:spPr>
            <a:xfrm>
              <a:off x="1120377" y="2035086"/>
              <a:ext cx="799588" cy="500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300" kern="1200" dirty="0" smtClean="0"/>
                <a:t>修正</a:t>
              </a:r>
              <a:r>
                <a:rPr lang="en-US" altLang="zh-TW" sz="1300" kern="1200" dirty="0" smtClean="0"/>
                <a:t/>
              </a:r>
              <a:br>
                <a:rPr lang="en-US" altLang="zh-TW" sz="1300" kern="1200" dirty="0" smtClean="0"/>
              </a:br>
              <a:r>
                <a:rPr lang="zh-TW" altLang="en-US" sz="1300" kern="1200" dirty="0" smtClean="0"/>
                <a:t>與調整</a:t>
              </a:r>
              <a:endParaRPr lang="zh-TW" altLang="en-US" sz="1300" kern="1200" dirty="0"/>
            </a:p>
          </p:txBody>
        </p:sp>
      </p:grpSp>
      <p:sp>
        <p:nvSpPr>
          <p:cNvPr id="73" name="直線接點 12"/>
          <p:cNvSpPr/>
          <p:nvPr/>
        </p:nvSpPr>
        <p:spPr>
          <a:xfrm>
            <a:off x="5805595" y="2338323"/>
            <a:ext cx="2218158" cy="22181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7712" y="1606320"/>
                </a:moveTo>
                <a:arcTo wR="1109079" hR="1109079" stAng="9201777" swAng="1360308"/>
              </a:path>
            </a:pathLst>
          </a:custGeom>
          <a:noFill/>
          <a:ln>
            <a:tailEnd type="arrow"/>
          </a:ln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直線接點 15"/>
          <p:cNvSpPr/>
          <p:nvPr/>
        </p:nvSpPr>
        <p:spPr>
          <a:xfrm>
            <a:off x="5805595" y="2338323"/>
            <a:ext cx="2218158" cy="22181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66724" y="387625"/>
                </a:moveTo>
                <a:arcTo wR="1109079" hR="1109079" stAng="13234748" swAng="1212290"/>
              </a:path>
            </a:pathLst>
          </a:custGeom>
          <a:noFill/>
          <a:ln>
            <a:tailEnd type="arrow"/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直線接點 3"/>
          <p:cNvSpPr/>
          <p:nvPr/>
        </p:nvSpPr>
        <p:spPr>
          <a:xfrm>
            <a:off x="5805595" y="2334144"/>
            <a:ext cx="2218158" cy="22181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45316" y="2209758"/>
                </a:moveTo>
                <a:arcTo wR="1109079" hR="1109079" stAng="4976643" swAng="846714"/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直線接點 3"/>
          <p:cNvSpPr/>
          <p:nvPr/>
        </p:nvSpPr>
        <p:spPr>
          <a:xfrm>
            <a:off x="5862980" y="2343669"/>
            <a:ext cx="2218158" cy="22181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50424" y="141090"/>
                </a:moveTo>
                <a:arcTo wR="1109079" hR="1109079" stAng="17952962" swAng="1212290"/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橢圓 76"/>
          <p:cNvSpPr/>
          <p:nvPr/>
        </p:nvSpPr>
        <p:spPr>
          <a:xfrm>
            <a:off x="6487790" y="2996952"/>
            <a:ext cx="943178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Phase II</a:t>
            </a:r>
            <a:endParaRPr lang="zh-TW" altLang="en-US" sz="1200" dirty="0"/>
          </a:p>
        </p:txBody>
      </p:sp>
      <p:grpSp>
        <p:nvGrpSpPr>
          <p:cNvPr id="78" name="群組 77"/>
          <p:cNvGrpSpPr/>
          <p:nvPr/>
        </p:nvGrpSpPr>
        <p:grpSpPr>
          <a:xfrm>
            <a:off x="5436096" y="2874051"/>
            <a:ext cx="853768" cy="554949"/>
            <a:chOff x="2397088" y="2007996"/>
            <a:chExt cx="853768" cy="554949"/>
          </a:xfrm>
        </p:grpSpPr>
        <p:sp>
          <p:nvSpPr>
            <p:cNvPr id="79" name="圓角矩形 78"/>
            <p:cNvSpPr/>
            <p:nvPr/>
          </p:nvSpPr>
          <p:spPr>
            <a:xfrm>
              <a:off x="2397088" y="2007996"/>
              <a:ext cx="853768" cy="5549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圓角矩形 4"/>
            <p:cNvSpPr/>
            <p:nvPr/>
          </p:nvSpPr>
          <p:spPr>
            <a:xfrm>
              <a:off x="2424178" y="2035086"/>
              <a:ext cx="799588" cy="500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300" kern="1200" dirty="0" smtClean="0"/>
                <a:t>效果呈現</a:t>
              </a:r>
              <a:r>
                <a:rPr lang="en-US" altLang="zh-TW" sz="1300" kern="1200" dirty="0" smtClean="0"/>
                <a:t/>
              </a:r>
              <a:br>
                <a:rPr lang="en-US" altLang="zh-TW" sz="1300" kern="1200" dirty="0" smtClean="0"/>
              </a:br>
              <a:r>
                <a:rPr lang="zh-TW" altLang="en-US" sz="1300" dirty="0"/>
                <a:t>與確認</a:t>
              </a:r>
              <a:endParaRPr lang="zh-TW" altLang="en-US" sz="1300" kern="1200" dirty="0"/>
            </a:p>
          </p:txBody>
        </p:sp>
      </p:grpSp>
      <p:pic>
        <p:nvPicPr>
          <p:cNvPr id="81" name="Picture 14" descr="http://www.uwo.ca/oncology/images/images_st/4878226_annual_report_3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60" y="2935793"/>
            <a:ext cx="3690817" cy="20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6" descr="http://wiki.octopus-itsm.com/sites/all/files/wiki1/fr/ReportsModule/repor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60" y="254573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3876E-7 L 0.17239 0.31568 " pathEditMode="relative" ptsTypes="AA">
                                      <p:cBhvr>
                                        <p:cTn id="1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11841E-6 L -0.00765 0.17021 " pathEditMode="relative" ptsTypes="AA">
                                      <p:cBhvr>
                                        <p:cTn id="1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81221E-6 L 0.05243 0.324 " pathEditMode="relative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3876E-7 L -0.13073 0.17437 " pathEditMode="relative" ptsTypes="AA">
                                      <p:cBhvr>
                                        <p:cTn id="1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046 L -0.0493 0.3193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15981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77521E-7 L 0.10451 0.16813 " pathEditMode="relative" ptsTypes="AA">
                                      <p:cBhvr>
                                        <p:cTn id="1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12917 -0.0259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29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26457E-6 L -0.13281 -0.0573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-2868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55" grpId="0" animBg="1"/>
      <p:bldP spid="55" grpId="1" animBg="1"/>
      <p:bldP spid="77" grpId="0" animBg="1"/>
      <p:bldP spid="7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對</a:t>
            </a:r>
            <a:r>
              <a:rPr kumimoji="1"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各面向的</a:t>
            </a: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效益</a:t>
            </a:r>
            <a:endParaRPr kumimoji="1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CBEBF-81F9-4F25-92B5-63A6F035699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8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600" y="4077072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FF0000"/>
                </a:solidFill>
              </a:rPr>
              <a:t>學習</a:t>
            </a:r>
            <a:r>
              <a:rPr lang="zh-TW" altLang="en-US" sz="2400" dirty="0" smtClean="0">
                <a:solidFill>
                  <a:srgbClr val="0070C0"/>
                </a:solidFill>
              </a:rPr>
              <a:t>降低門檻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FF0000"/>
                </a:solidFill>
              </a:rPr>
              <a:t>熟悉</a:t>
            </a:r>
            <a:r>
              <a:rPr lang="zh-TW" altLang="en-US" sz="2400" dirty="0">
                <a:solidFill>
                  <a:srgbClr val="0070C0"/>
                </a:solidFill>
              </a:rPr>
              <a:t>的環境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70C0"/>
                </a:solidFill>
              </a:rPr>
              <a:t>提升</a:t>
            </a:r>
            <a:r>
              <a:rPr lang="zh-TW" altLang="en-US" sz="2400" b="1" dirty="0">
                <a:solidFill>
                  <a:srgbClr val="FF0000"/>
                </a:solidFill>
              </a:rPr>
              <a:t>滿意度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0070C0"/>
                </a:solidFill>
              </a:rPr>
              <a:t>強化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本質學能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37444" y="4005064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提高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電腦教室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ROI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動態調整雲端服務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總量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提高軟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硬體的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使用率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FF0000"/>
                </a:solidFill>
              </a:rPr>
              <a:t>分析使用狀況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，調整服務規劃</a:t>
            </a:r>
            <a:endParaRPr lang="en-US" altLang="zh-TW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創造有</a:t>
            </a:r>
            <a:r>
              <a:rPr lang="zh-TW" altLang="en-US" sz="2400" b="1" dirty="0">
                <a:solidFill>
                  <a:srgbClr val="FF0000"/>
                </a:solidFill>
              </a:rPr>
              <a:t>特色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的學習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環境</a:t>
            </a:r>
            <a:endParaRPr lang="en-US" altLang="zh-TW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54327" y="313167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70C0"/>
                </a:solidFill>
              </a:rPr>
              <a:t>學生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11960" y="3101693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電算中心 </a:t>
            </a:r>
            <a:r>
              <a:rPr lang="en-US" altLang="zh-TW" sz="3200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各院所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87" y="1758668"/>
            <a:ext cx="10668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stcps.edu.hk/0809website/school_build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76" y="1821856"/>
            <a:ext cx="2202632" cy="128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r">
              <a:defRPr/>
            </a:pPr>
            <a:r>
              <a:rPr kumimoji="1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雲服務管理數據的應用範例</a:t>
            </a:r>
            <a:endParaRPr kumimoji="1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CBEBF-81F9-4F25-92B5-63A6F035699F}" type="slidenum">
              <a:rPr lang="zh-TW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9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Picture 2" descr="http://cdn.business2community.com/wp-content/uploads/2015/06/big-data-cloud-e1383271750410-460x3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344816" cy="44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0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787</Words>
  <Application>Microsoft Office PowerPoint</Application>
  <PresentationFormat>如螢幕大小 (4:3)</PresentationFormat>
  <Paragraphs>187</Paragraphs>
  <Slides>31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31</vt:i4>
      </vt:variant>
    </vt:vector>
  </HeadingPairs>
  <TitlesOfParts>
    <vt:vector size="33" baseType="lpstr">
      <vt:lpstr>Office 佈景主題</vt:lpstr>
      <vt:lpstr>自訂設計</vt:lpstr>
      <vt:lpstr>進入大數據管理時代 翻轉電腦教室  朝陽科技大學 謝伸典 </vt:lpstr>
      <vt:lpstr>大綱(Outline)</vt:lpstr>
      <vt:lpstr>朝陽雲服務</vt:lpstr>
      <vt:lpstr>整體環境分析</vt:lpstr>
      <vt:lpstr>創造一個開放式的學習環境</vt:lpstr>
      <vt:lpstr>在大數據雲服務下大家的問題</vt:lpstr>
      <vt:lpstr>資源成本控制</vt:lpstr>
      <vt:lpstr>對各面向的效益</vt:lpstr>
      <vt:lpstr>雲服務管理數據的應用範例</vt:lpstr>
      <vt:lpstr>        報表服務戰情中心</vt:lpstr>
      <vt:lpstr>執行戰情中心</vt:lpstr>
      <vt:lpstr>授權軟體管控</vt:lpstr>
      <vt:lpstr>細部資料</vt:lpstr>
      <vt:lpstr>      依照各組織單位分析</vt:lpstr>
      <vt:lpstr>效能預警系統</vt:lpstr>
      <vt:lpstr>雲管理決策價值</vt:lpstr>
      <vt:lpstr>     從服務趨勢來觀察</vt:lpstr>
      <vt:lpstr>設備規格與傳統雲端服務差異比較</vt:lpstr>
      <vt:lpstr>實體電腦教室～也來雲一下～</vt:lpstr>
      <vt:lpstr>有效利用實體電腦教室資源 (Library Floor Plan )</vt:lpstr>
      <vt:lpstr>使用者登入大數據智慧電腦教室</vt:lpstr>
      <vt:lpstr>由於開放時間未到，尚無資源可用</vt:lpstr>
      <vt:lpstr>建立大數據智慧電腦教室</vt:lpstr>
      <vt:lpstr>設定可用電腦 (整合 AD OU)</vt:lpstr>
      <vt:lpstr>設定可用的使用者 (整合AD OU)</vt:lpstr>
      <vt:lpstr>設定資源可用時間</vt:lpstr>
      <vt:lpstr>使用者即可看到所配置之資源</vt:lpstr>
      <vt:lpstr>登入後即可使用 (帳號整合)</vt:lpstr>
      <vt:lpstr>服務中止時間接近，系統自動警告</vt:lpstr>
      <vt:lpstr>使用者已看不見可用資源</vt:lpstr>
      <vt:lpstr>充分利用資源</vt:lpstr>
    </vt:vector>
  </TitlesOfParts>
  <Company>CYUT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朝陽科技大學波錠圖書館</dc:creator>
  <cp:lastModifiedBy>CYUT</cp:lastModifiedBy>
  <cp:revision>201</cp:revision>
  <dcterms:created xsi:type="dcterms:W3CDTF">2009-11-02T02:31:41Z</dcterms:created>
  <dcterms:modified xsi:type="dcterms:W3CDTF">2015-12-18T02:49:22Z</dcterms:modified>
</cp:coreProperties>
</file>