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9" r:id="rId3"/>
    <p:sldId id="306" r:id="rId4"/>
    <p:sldId id="322" r:id="rId5"/>
    <p:sldId id="324" r:id="rId6"/>
    <p:sldId id="332" r:id="rId7"/>
    <p:sldId id="326" r:id="rId8"/>
    <p:sldId id="325" r:id="rId9"/>
    <p:sldId id="327" r:id="rId10"/>
    <p:sldId id="328" r:id="rId11"/>
    <p:sldId id="329" r:id="rId12"/>
    <p:sldId id="330" r:id="rId13"/>
    <p:sldId id="333" r:id="rId14"/>
    <p:sldId id="334" r:id="rId15"/>
    <p:sldId id="335" r:id="rId16"/>
    <p:sldId id="291" r:id="rId17"/>
  </p:sldIdLst>
  <p:sldSz cx="9144000" cy="6858000" type="screen4x3"/>
  <p:notesSz cx="9656763" cy="68770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1" autoAdjust="0"/>
    <p:restoredTop sz="90494" autoAdjust="0"/>
  </p:normalViewPr>
  <p:slideViewPr>
    <p:cSldViewPr>
      <p:cViewPr varScale="1">
        <p:scale>
          <a:sx n="100" d="100"/>
          <a:sy n="100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84597" cy="343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469932" y="0"/>
            <a:ext cx="4184597" cy="343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68C70-AD33-49A9-9DFD-6E64E1C23EF6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532004"/>
            <a:ext cx="4184597" cy="3438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469932" y="6532004"/>
            <a:ext cx="4184597" cy="3438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F5317-0803-437E-807D-D0D108858E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20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85163" cy="343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470055" y="0"/>
            <a:ext cx="4185163" cy="343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DF53A-D4F1-4FB2-85DD-CB42BC642EBE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109913" y="515938"/>
            <a:ext cx="3436937" cy="2579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65214" y="3266679"/>
            <a:ext cx="7726336" cy="309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531753"/>
            <a:ext cx="4185163" cy="343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470055" y="6531753"/>
            <a:ext cx="4185163" cy="343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058BF-3A63-4F3E-A66C-40E80F34EF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79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重點是</a:t>
            </a:r>
            <a:r>
              <a:rPr lang="en-US" altLang="zh-TW" dirty="0" smtClean="0"/>
              <a:t>Bot Clients</a:t>
            </a:r>
            <a:r>
              <a:rPr lang="zh-TW" altLang="en-US" dirty="0" smtClean="0"/>
              <a:t>怎知道要跟誰註冊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所以一開始的行為一定是詢問</a:t>
            </a:r>
            <a:r>
              <a:rPr lang="en-US" altLang="zh-TW" dirty="0" smtClean="0"/>
              <a:t>DNS</a:t>
            </a:r>
            <a:r>
              <a:rPr lang="zh-TW" altLang="en-US" dirty="0" smtClean="0"/>
              <a:t>的動作</a:t>
            </a:r>
            <a:r>
              <a:rPr lang="en-US" altLang="zh-TW" dirty="0" smtClean="0"/>
              <a:t>,</a:t>
            </a:r>
            <a:r>
              <a:rPr lang="zh-TW" altLang="en-US" dirty="0" smtClean="0"/>
              <a:t>得知中繼網站</a:t>
            </a:r>
            <a:r>
              <a:rPr lang="en-US" altLang="zh-TW" dirty="0" smtClean="0"/>
              <a:t>,</a:t>
            </a:r>
            <a:r>
              <a:rPr lang="zh-TW" altLang="en-US" dirty="0" smtClean="0"/>
              <a:t>那能不能一開始就可以在詢問時阻擋</a:t>
            </a:r>
            <a:r>
              <a:rPr lang="en-US" altLang="zh-TW" dirty="0" smtClean="0"/>
              <a:t>, </a:t>
            </a:r>
            <a:r>
              <a:rPr lang="zh-TW" altLang="en-US" b="1" dirty="0" smtClean="0">
                <a:solidFill>
                  <a:srgbClr val="FF0000"/>
                </a:solidFill>
              </a:rPr>
              <a:t>當然是可以的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058BF-3A63-4F3E-A66C-40E80F34EFF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36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http://www.ctitv.com.tw/news_video_c16v125780.html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058BF-3A63-4F3E-A66C-40E80F34EFF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54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579296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1628799"/>
            <a:ext cx="8229600" cy="1368153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大型教育網路維運經驗分享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3888432" cy="100811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1"/>
            <a:ext cx="9144000" cy="604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5000" y="1761072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12.8x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3700" y="3594103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8.1x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4300" y="4610100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10.9x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914900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2.3x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88200" y="4978400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02600" y="4978400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3.0x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78399" y="1557867"/>
            <a:ext cx="3657601" cy="2144950"/>
            <a:chOff x="4864100" y="1651000"/>
            <a:chExt cx="3479800" cy="11557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864100" y="1651000"/>
              <a:ext cx="3479800" cy="1155700"/>
            </a:xfrm>
            <a:prstGeom prst="round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111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901612" y="1750631"/>
              <a:ext cx="3309379" cy="7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zh-TW" altLang="en-US" sz="2000" dirty="0" smtClean="0">
                  <a:solidFill>
                    <a:srgbClr val="FFFFFF"/>
                  </a:solidFill>
                </a:rPr>
                <a:t>     以實際線上流量實驗</a:t>
              </a:r>
              <a:r>
                <a:rPr lang="en-US" altLang="zh-TW" sz="2000" dirty="0" smtClean="0">
                  <a:solidFill>
                    <a:srgbClr val="FFFFFF"/>
                  </a:solidFill>
                </a:rPr>
                <a:t>,</a:t>
              </a:r>
              <a:r>
                <a:rPr lang="en-US" sz="2000" dirty="0" smtClean="0">
                  <a:solidFill>
                    <a:srgbClr val="FFFFFF"/>
                  </a:solidFill>
                </a:rPr>
                <a:t>23%</a:t>
              </a:r>
              <a:r>
                <a:rPr lang="zh-TW" altLang="en-US" sz="2000" dirty="0" smtClean="0">
                  <a:solidFill>
                    <a:srgbClr val="FFFFFF"/>
                  </a:solidFill>
                </a:rPr>
                <a:t>是未知的流量且假的</a:t>
              </a:r>
              <a:r>
                <a:rPr lang="en-US" altLang="zh-TW" sz="2000" dirty="0" smtClean="0">
                  <a:solidFill>
                    <a:srgbClr val="FFFFFF"/>
                  </a:solidFill>
                </a:rPr>
                <a:t>HTTP</a:t>
              </a:r>
              <a:r>
                <a:rPr lang="zh-TW" altLang="en-US" sz="2000" dirty="0" smtClean="0">
                  <a:solidFill>
                    <a:srgbClr val="FFFFFF"/>
                  </a:solidFill>
                </a:rPr>
                <a:t>的連線方式</a:t>
              </a:r>
              <a:r>
                <a:rPr lang="en-US" altLang="zh-TW" sz="2000" dirty="0" smtClean="0">
                  <a:solidFill>
                    <a:srgbClr val="FFFFFF"/>
                  </a:solidFill>
                </a:rPr>
                <a:t>,</a:t>
              </a:r>
              <a:r>
                <a:rPr lang="en-US" sz="2000" dirty="0" smtClean="0">
                  <a:solidFill>
                    <a:srgbClr val="FFFFFF"/>
                  </a:solidFill>
                </a:rPr>
                <a:t>11% </a:t>
              </a:r>
              <a:r>
                <a:rPr lang="zh-TW" altLang="en-US" sz="2000" dirty="0" smtClean="0">
                  <a:solidFill>
                    <a:srgbClr val="FFFFFF"/>
                  </a:solidFill>
                </a:rPr>
                <a:t>都是惡意的連線行為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 bwMode="auto">
          <a:xfrm flipH="1">
            <a:off x="3632200" y="2806700"/>
            <a:ext cx="1231900" cy="5207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435600" y="3776133"/>
            <a:ext cx="948267" cy="757767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197100" y="1155707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9.0x</a:t>
            </a:r>
            <a:endParaRPr lang="en-US" dirty="0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79512" y="116632"/>
            <a:ext cx="8712968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rgbClr val="31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既有控制技術面臨的挑戰</a:t>
            </a:r>
            <a:endParaRPr lang="zh-TW" altLang="en-US" sz="2800" b="1" dirty="0">
              <a:solidFill>
                <a:srgbClr val="31698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9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03213" y="1033463"/>
            <a:ext cx="8637587" cy="1489075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只控管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port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的連線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,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這樣的風險其實很大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,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一般的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L4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的傳統式防火牆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,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port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的連線正確狀況下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,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就允許通過</a:t>
            </a:r>
            <a:endParaRPr lang="en-US" altLang="zh-TW" b="1" dirty="0" smtClean="0">
              <a:ea typeface="Helvetica Light"/>
              <a:cs typeface="Helvetica Light"/>
            </a:endParaRPr>
          </a:p>
          <a:p>
            <a:pPr lvl="1"/>
            <a:endParaRPr lang="en-US" altLang="zh-TW" b="1" dirty="0" smtClean="0">
              <a:ea typeface="Helvetica Light"/>
              <a:cs typeface="Helvetica Light"/>
            </a:endParaRPr>
          </a:p>
          <a:p>
            <a:pPr lvl="1">
              <a:buFont typeface="Times" pitchFamily="18" charset="0"/>
              <a:buNone/>
            </a:pPr>
            <a:endParaRPr lang="en-US" altLang="zh-TW" sz="1800" b="1" dirty="0" smtClean="0">
              <a:ea typeface="Helvetica Light"/>
              <a:cs typeface="Helvetica Light"/>
            </a:endParaRPr>
          </a:p>
          <a:p>
            <a:pPr lvl="1"/>
            <a:endParaRPr lang="en-US" altLang="zh-TW" sz="1800" dirty="0" smtClean="0">
              <a:ea typeface="Helvetica Light"/>
              <a:cs typeface="Helvetica Light"/>
            </a:endParaRPr>
          </a:p>
          <a:p>
            <a:pPr lvl="1"/>
            <a:endParaRPr lang="en-US" altLang="zh-TW" dirty="0" smtClean="0">
              <a:ea typeface="Helvetica Light"/>
              <a:cs typeface="Helvetica Light"/>
            </a:endParaRPr>
          </a:p>
          <a:p>
            <a:pPr>
              <a:buFont typeface="Times" pitchFamily="18" charset="0"/>
              <a:buNone/>
            </a:pPr>
            <a:endParaRPr lang="en-US" altLang="zh-TW" dirty="0" smtClean="0">
              <a:ea typeface="Helvetica Light"/>
              <a:cs typeface="Helvetica Light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92088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31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不當連線之規範</a:t>
            </a:r>
            <a:endParaRPr lang="zh-TW" altLang="en-US" sz="2800" b="1" dirty="0">
              <a:solidFill>
                <a:srgbClr val="31698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8674100" cy="3328988"/>
          </a:xfrm>
          <a:prstGeom prst="rect">
            <a:avLst/>
          </a:prstGeom>
          <a:noFill/>
          <a:ln>
            <a:noFill/>
          </a:ln>
          <a:effectLst>
            <a:outerShdw blurRad="63500" dist="1270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14313" y="3786188"/>
            <a:ext cx="8715375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5706533" y="1236133"/>
            <a:ext cx="3268134" cy="4690533"/>
          </a:xfrm>
          <a:prstGeom prst="roundRect">
            <a:avLst>
              <a:gd name="adj" fmla="val 5837"/>
            </a:avLst>
          </a:prstGeom>
          <a:solidFill>
            <a:srgbClr val="26262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chemeClr val="bg1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6" y="969434"/>
            <a:ext cx="4233333" cy="5225302"/>
          </a:xfrm>
          <a:prstGeom prst="rect">
            <a:avLst/>
          </a:prstGeom>
          <a:effectLst>
            <a:outerShdw blurRad="247650" dist="38100" dir="8100000" algn="tr" rotWithShape="0">
              <a:prstClr val="black">
                <a:alpha val="68000"/>
              </a:prstClr>
            </a:outerShdw>
          </a:effectLst>
        </p:spPr>
      </p:pic>
      <p:sp>
        <p:nvSpPr>
          <p:cNvPr id="10" name="Rounded Rectangle 9"/>
          <p:cNvSpPr/>
          <p:nvPr/>
        </p:nvSpPr>
        <p:spPr bwMode="auto">
          <a:xfrm>
            <a:off x="626533" y="4707467"/>
            <a:ext cx="4605867" cy="1066800"/>
          </a:xfrm>
          <a:prstGeom prst="roundRect">
            <a:avLst>
              <a:gd name="adj" fmla="val 10606"/>
            </a:avLst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chemeClr val="bg1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637386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31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不當連線之規範</a:t>
            </a:r>
            <a:endParaRPr lang="zh-TW" altLang="en-US" sz="2800" b="1" dirty="0">
              <a:solidFill>
                <a:srgbClr val="31698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012160" y="1268760"/>
            <a:ext cx="2736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HTTP</a:t>
            </a:r>
            <a:r>
              <a:rPr lang="zh-TW" altLang="en-US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與</a:t>
            </a:r>
            <a:r>
              <a:rPr lang="en-US" altLang="zh-TW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DNS </a:t>
            </a:r>
            <a:r>
              <a:rPr lang="zh-TW" altLang="en-US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雖然只允許</a:t>
            </a:r>
            <a:r>
              <a:rPr lang="zh-TW" alt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使用預設</a:t>
            </a:r>
            <a:r>
              <a:rPr lang="en-US" altLang="zh-TW" sz="2400" dirty="0">
                <a:solidFill>
                  <a:schemeClr val="bg1"/>
                </a:solidFill>
                <a:latin typeface="Helvetica Light"/>
                <a:cs typeface="Helvetica Light"/>
              </a:rPr>
              <a:t>80</a:t>
            </a:r>
            <a:r>
              <a:rPr lang="zh-TW" alt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與</a:t>
            </a:r>
            <a:r>
              <a:rPr lang="en-US" altLang="zh-TW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53 ports</a:t>
            </a:r>
            <a:r>
              <a:rPr lang="zh-TW" altLang="en-US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</a:t>
            </a:r>
            <a:r>
              <a:rPr lang="zh-TW" alt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做連線</a:t>
            </a:r>
            <a:r>
              <a:rPr lang="en-US" altLang="zh-TW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,</a:t>
            </a:r>
            <a:r>
              <a:rPr lang="zh-TW" altLang="en-US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但如果當中的連線並不是這些封包在</a:t>
            </a:r>
            <a:r>
              <a:rPr lang="zh-TW" alt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傳輸</a:t>
            </a:r>
            <a:r>
              <a:rPr lang="en-US" altLang="zh-TW" sz="2400" dirty="0">
                <a:solidFill>
                  <a:schemeClr val="bg1"/>
                </a:solidFill>
                <a:latin typeface="Helvetica Light"/>
                <a:cs typeface="Helvetica Light"/>
              </a:rPr>
              <a:t>,</a:t>
            </a:r>
            <a:r>
              <a:rPr lang="zh-TW" altLang="en-US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就無從得知是正常還是有問題的連線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71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應用程式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使用時間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4654"/>
            <a:ext cx="8701326" cy="44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403648" y="3789040"/>
            <a:ext cx="7549198" cy="86409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1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應用程式使用時間管理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520014" cy="435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76056" y="4581128"/>
            <a:ext cx="2592288" cy="9361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56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02491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4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 You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討論時間</a:t>
            </a:r>
            <a:endParaRPr lang="zh-TW" alt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568952" cy="5327104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早期既有設備與管理機制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異常網路流量的查覺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應用程式使用時間管理</a:t>
            </a:r>
            <a:endParaRPr kumimoji="1" lang="en-US" altLang="zh-CN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1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3"/>
            <a:ext cx="8601646" cy="5904655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782960"/>
          </a:xfrm>
        </p:spPr>
        <p:txBody>
          <a:bodyPr>
            <a:normAutofit/>
          </a:bodyPr>
          <a:lstStyle/>
          <a:p>
            <a:r>
              <a:rPr lang="zh-CN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早期既有設備與管理機制</a:t>
            </a:r>
            <a:endParaRPr lang="zh-TW" altLang="en-US" sz="29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5536" y="1340768"/>
            <a:ext cx="8208912" cy="43924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早期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功能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僅做到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Layer 4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的管控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網路應用越多，對於可視度越差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對於資訊不透明的問題</a:t>
            </a:r>
            <a:endParaRPr lang="en-US" altLang="zh-CN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不當與異常連線行為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en-US" altLang="zh-CN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各類事件關聯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分析與統計能力</a:t>
            </a:r>
            <a:endParaRPr lang="en-US" altLang="zh-CN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應用程式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的辨識能力不足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33180930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782960"/>
          </a:xfrm>
        </p:spPr>
        <p:txBody>
          <a:bodyPr>
            <a:normAutofit/>
          </a:bodyPr>
          <a:lstStyle/>
          <a:p>
            <a:r>
              <a:rPr lang="zh-CN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早期既有設備與管理機制</a:t>
            </a:r>
            <a:endParaRPr lang="zh-TW" altLang="en-US" sz="29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5536" y="1340768"/>
            <a:ext cx="8496944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網路查修程序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處置程序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風險評估：確認影響範圍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使用者所在區域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CN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核心設備檢視：確認影響程度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(Core Router/L3 Switch)</a:t>
            </a:r>
            <a:endParaRPr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節點與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路徑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檢視：</a:t>
            </a:r>
            <a:r>
              <a:rPr lang="en-U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 Distribution &amp; Access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與線路確認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相關網路服務是否正常：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NAT / Load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Balancing</a:t>
            </a:r>
            <a:r>
              <a:rPr lang="en-US" altLang="zh-CN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是否正常運作</a:t>
            </a:r>
            <a:endParaRPr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目標區域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相關流量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與連線數以及資安事件排名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資安設備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主要不足之處</a:t>
            </a:r>
            <a:endParaRPr lang="en-US" altLang="zh-CN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難以說明流量增減與大量連線造成的網路延遲之間直接的關係</a:t>
            </a:r>
            <a:endParaRPr lang="en-US" altLang="zh-CN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更難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判斷當連線數低且流量低時不正常連線造成的網路問題</a:t>
            </a:r>
            <a:endParaRPr lang="en-US" altLang="zh-CN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因網路應用變化極快，造成分析問題時的模糊度越高</a:t>
            </a:r>
            <a:endParaRPr lang="en-US" altLang="zh-CN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對於網路各層級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Layer3-Layer7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的行為，不易做到交叉比對的關聯性分析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2524655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850" y="259570"/>
            <a:ext cx="7772400" cy="683158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進階持續威脅攻擊的生命週期</a:t>
            </a:r>
          </a:p>
        </p:txBody>
      </p:sp>
      <p:sp>
        <p:nvSpPr>
          <p:cNvPr id="4" name="Up Arrow 2"/>
          <p:cNvSpPr/>
          <p:nvPr/>
        </p:nvSpPr>
        <p:spPr>
          <a:xfrm>
            <a:off x="181425" y="2291234"/>
            <a:ext cx="385548" cy="2887579"/>
          </a:xfrm>
          <a:prstGeom prst="upArrow">
            <a:avLst>
              <a:gd name="adj1" fmla="val 50000"/>
              <a:gd name="adj2" fmla="val 7646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Oval 1"/>
          <p:cNvSpPr>
            <a:spLocks noChangeAspect="1"/>
          </p:cNvSpPr>
          <p:nvPr/>
        </p:nvSpPr>
        <p:spPr bwMode="auto">
          <a:xfrm>
            <a:off x="964132" y="2261798"/>
            <a:ext cx="509353" cy="470662"/>
          </a:xfrm>
          <a:prstGeom prst="ellipse">
            <a:avLst/>
          </a:prstGeom>
          <a:solidFill>
            <a:srgbClr val="8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FFFFFF"/>
              </a:buClr>
              <a:buSzPct val="100000"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6" name="TextBox 44"/>
          <p:cNvSpPr txBox="1"/>
          <p:nvPr/>
        </p:nvSpPr>
        <p:spPr>
          <a:xfrm>
            <a:off x="506731" y="3641864"/>
            <a:ext cx="1372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Helvetica Light"/>
              </a:rPr>
              <a:t>終端用戶被引誘到一個包含有惡意內容的危險應用程式或網站</a:t>
            </a:r>
            <a:endParaRPr 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Helvetica Light"/>
            </a:endParaRPr>
          </a:p>
        </p:txBody>
      </p:sp>
      <p:sp>
        <p:nvSpPr>
          <p:cNvPr id="7" name="Up Arrow 10"/>
          <p:cNvSpPr/>
          <p:nvPr/>
        </p:nvSpPr>
        <p:spPr>
          <a:xfrm flipV="1">
            <a:off x="1808558" y="2291234"/>
            <a:ext cx="385548" cy="2887579"/>
          </a:xfrm>
          <a:prstGeom prst="upArrow">
            <a:avLst>
              <a:gd name="adj1" fmla="val 50000"/>
              <a:gd name="adj2" fmla="val 7646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145031" y="2861359"/>
            <a:ext cx="1360169" cy="323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觸發軟體弱點</a:t>
            </a:r>
            <a:endParaRPr lang="en-US" sz="15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Oval 41"/>
          <p:cNvSpPr>
            <a:spLocks noChangeAspect="1"/>
          </p:cNvSpPr>
          <p:nvPr/>
        </p:nvSpPr>
        <p:spPr bwMode="auto">
          <a:xfrm>
            <a:off x="2578154" y="2261798"/>
            <a:ext cx="509353" cy="470662"/>
          </a:xfrm>
          <a:prstGeom prst="ellipse">
            <a:avLst/>
          </a:prstGeom>
          <a:solidFill>
            <a:srgbClr val="8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FFFFFF"/>
              </a:buClr>
              <a:buSzPct val="100000"/>
            </a:pPr>
            <a:r>
              <a:rPr lang="en-US" b="1" dirty="0">
                <a:solidFill>
                  <a:srgbClr val="FFFFFF"/>
                </a:solidFill>
              </a:rPr>
              <a:t>2</a:t>
            </a:r>
            <a:endParaRPr lang="en-US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TextBox 45"/>
          <p:cNvSpPr txBox="1"/>
          <p:nvPr/>
        </p:nvSpPr>
        <p:spPr>
          <a:xfrm>
            <a:off x="2145031" y="3641864"/>
            <a:ext cx="1360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Helvetica Light"/>
              </a:rPr>
              <a:t>惡意內容通常在終端用戶不知情的情況下，利用他們進行下一階段擴散與感染</a:t>
            </a:r>
            <a:endParaRPr 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Helvetica Light"/>
            </a:endParaRPr>
          </a:p>
        </p:txBody>
      </p:sp>
      <p:sp>
        <p:nvSpPr>
          <p:cNvPr id="11" name="Up Arrow 12"/>
          <p:cNvSpPr/>
          <p:nvPr/>
        </p:nvSpPr>
        <p:spPr>
          <a:xfrm flipV="1">
            <a:off x="3448429" y="2291234"/>
            <a:ext cx="385548" cy="2887579"/>
          </a:xfrm>
          <a:prstGeom prst="upArrow">
            <a:avLst>
              <a:gd name="adj1" fmla="val 50000"/>
              <a:gd name="adj2" fmla="val 7646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777526" y="2861360"/>
            <a:ext cx="1340574" cy="323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安裝後門程式</a:t>
            </a:r>
            <a:endParaRPr lang="en-US" sz="15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Oval 40"/>
          <p:cNvSpPr>
            <a:spLocks noChangeAspect="1"/>
          </p:cNvSpPr>
          <p:nvPr/>
        </p:nvSpPr>
        <p:spPr bwMode="auto">
          <a:xfrm>
            <a:off x="4198400" y="2261798"/>
            <a:ext cx="509353" cy="470662"/>
          </a:xfrm>
          <a:prstGeom prst="ellipse">
            <a:avLst/>
          </a:prstGeom>
          <a:solidFill>
            <a:srgbClr val="8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FFFFFF"/>
              </a:buClr>
              <a:buSzPct val="100000"/>
            </a:pPr>
            <a:r>
              <a:rPr lang="en-US" b="1" dirty="0">
                <a:solidFill>
                  <a:srgbClr val="FFFFFF"/>
                </a:solidFill>
              </a:rPr>
              <a:t>3</a:t>
            </a:r>
            <a:endParaRPr lang="en-US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Box 46"/>
          <p:cNvSpPr txBox="1"/>
          <p:nvPr/>
        </p:nvSpPr>
        <p:spPr>
          <a:xfrm>
            <a:off x="3777526" y="3641864"/>
            <a:ext cx="133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Helvetica Light"/>
              </a:rPr>
              <a:t>真正的惡意程式在個人電腦背景中進行下載並完成惡意程式的安裝</a:t>
            </a:r>
            <a:endParaRPr 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Helvetica Light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5382418" y="2861360"/>
            <a:ext cx="1562391" cy="323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建立</a:t>
            </a:r>
            <a:r>
              <a:rPr lang="en-US" altLang="zh-TW" sz="15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C&amp;C</a:t>
            </a:r>
            <a:r>
              <a:rPr lang="zh-TW" altLang="en-US" sz="15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通道</a:t>
            </a:r>
            <a:endParaRPr lang="en-US" sz="15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5063374" y="2279345"/>
            <a:ext cx="385548" cy="2887579"/>
          </a:xfrm>
          <a:prstGeom prst="upArrow">
            <a:avLst>
              <a:gd name="adj1" fmla="val 50000"/>
              <a:gd name="adj2" fmla="val 7646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39"/>
          <p:cNvSpPr>
            <a:spLocks noChangeAspect="1"/>
          </p:cNvSpPr>
          <p:nvPr/>
        </p:nvSpPr>
        <p:spPr bwMode="auto">
          <a:xfrm>
            <a:off x="5935250" y="2261798"/>
            <a:ext cx="509353" cy="470662"/>
          </a:xfrm>
          <a:prstGeom prst="ellipse">
            <a:avLst/>
          </a:prstGeom>
          <a:solidFill>
            <a:srgbClr val="8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FFFFFF"/>
              </a:buClr>
              <a:buSzPct val="100000"/>
            </a:pPr>
            <a:r>
              <a:rPr lang="en-US" b="1" dirty="0">
                <a:solidFill>
                  <a:srgbClr val="FFFFFF"/>
                </a:solidFill>
              </a:rPr>
              <a:t>4</a:t>
            </a:r>
            <a:endParaRPr lang="en-US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TextBox 47"/>
          <p:cNvSpPr txBox="1"/>
          <p:nvPr/>
        </p:nvSpPr>
        <p:spPr>
          <a:xfrm>
            <a:off x="5395105" y="3641864"/>
            <a:ext cx="1318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Helvetica Light"/>
              </a:rPr>
              <a:t>惡意程式建立對外連線通道至駭客主機供駭客進行遠端持續型控制</a:t>
            </a:r>
            <a:endParaRPr 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Helvetica Light"/>
            </a:endParaRPr>
          </a:p>
        </p:txBody>
      </p:sp>
      <p:sp>
        <p:nvSpPr>
          <p:cNvPr id="19" name="Up-Down Arrow 18"/>
          <p:cNvSpPr/>
          <p:nvPr/>
        </p:nvSpPr>
        <p:spPr>
          <a:xfrm>
            <a:off x="6878645" y="2276115"/>
            <a:ext cx="395402" cy="2951323"/>
          </a:xfrm>
          <a:prstGeom prst="upDownArrow">
            <a:avLst>
              <a:gd name="adj1" fmla="val 50000"/>
              <a:gd name="adj2" fmla="val 72941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Up-Down Arrow 19"/>
          <p:cNvSpPr/>
          <p:nvPr/>
        </p:nvSpPr>
        <p:spPr>
          <a:xfrm>
            <a:off x="7285387" y="2276115"/>
            <a:ext cx="395402" cy="2951323"/>
          </a:xfrm>
          <a:prstGeom prst="upDownArrow">
            <a:avLst>
              <a:gd name="adj1" fmla="val 50000"/>
              <a:gd name="adj2" fmla="val 72941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2913" y="2861360"/>
            <a:ext cx="1512959" cy="323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內部攻擊擴散</a:t>
            </a:r>
            <a:endParaRPr lang="en-US" sz="15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Oval 42"/>
          <p:cNvSpPr>
            <a:spLocks noChangeAspect="1"/>
          </p:cNvSpPr>
          <p:nvPr/>
        </p:nvSpPr>
        <p:spPr bwMode="auto">
          <a:xfrm>
            <a:off x="7988895" y="2261798"/>
            <a:ext cx="509353" cy="470662"/>
          </a:xfrm>
          <a:prstGeom prst="ellipse">
            <a:avLst/>
          </a:prstGeom>
          <a:solidFill>
            <a:srgbClr val="8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FFFFFF"/>
              </a:buClr>
              <a:buSzPct val="100000"/>
            </a:pP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TextBox 48"/>
          <p:cNvSpPr txBox="1"/>
          <p:nvPr/>
        </p:nvSpPr>
        <p:spPr>
          <a:xfrm>
            <a:off x="7613046" y="3641864"/>
            <a:ext cx="1311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Helvetica Light"/>
              </a:rPr>
              <a:t>遠端入侵的駭客控制企業內部網路並開始進行進階攻擊</a:t>
            </a:r>
            <a:endParaRPr 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Helvetica Light"/>
            </a:endParaRPr>
          </a:p>
        </p:txBody>
      </p:sp>
      <p:cxnSp>
        <p:nvCxnSpPr>
          <p:cNvPr id="24" name="Straight Connector 6"/>
          <p:cNvCxnSpPr/>
          <p:nvPr/>
        </p:nvCxnSpPr>
        <p:spPr bwMode="auto">
          <a:xfrm flipH="1">
            <a:off x="0" y="2011816"/>
            <a:ext cx="9135873" cy="0"/>
          </a:xfrm>
          <a:prstGeom prst="line">
            <a:avLst/>
          </a:prstGeom>
          <a:solidFill>
            <a:srgbClr val="316989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49"/>
          <p:cNvCxnSpPr/>
          <p:nvPr/>
        </p:nvCxnSpPr>
        <p:spPr bwMode="auto">
          <a:xfrm flipH="1">
            <a:off x="8127" y="5844020"/>
            <a:ext cx="9135873" cy="0"/>
          </a:xfrm>
          <a:prstGeom prst="line">
            <a:avLst/>
          </a:prstGeom>
          <a:solidFill>
            <a:srgbClr val="316989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" name="Picture 50" descr="g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869" y="5499461"/>
            <a:ext cx="1698476" cy="1313915"/>
          </a:xfrm>
          <a:prstGeom prst="rect">
            <a:avLst/>
          </a:prstGeom>
        </p:spPr>
      </p:pic>
      <p:pic>
        <p:nvPicPr>
          <p:cNvPr id="27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1086696"/>
            <a:ext cx="1562100" cy="1247304"/>
          </a:xfrm>
          <a:prstGeom prst="rect">
            <a:avLst/>
          </a:prstGeom>
        </p:spPr>
      </p:pic>
      <p:sp>
        <p:nvSpPr>
          <p:cNvPr id="28" name="TextBox 9"/>
          <p:cNvSpPr txBox="1"/>
          <p:nvPr/>
        </p:nvSpPr>
        <p:spPr>
          <a:xfrm>
            <a:off x="506731" y="2861360"/>
            <a:ext cx="1372869" cy="323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引誘終端用戶</a:t>
            </a:r>
            <a:endParaRPr lang="en-US" sz="15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45205" y="1665675"/>
            <a:ext cx="3183179" cy="3231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APT:</a:t>
            </a:r>
            <a:r>
              <a:rPr lang="zh-TW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r>
              <a:rPr lang="en-US" altLang="zh-TW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Advanced Persistent Threat</a:t>
            </a:r>
            <a:endParaRPr lang="zh-TW" altLang="en-US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2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477418"/>
              </p:ext>
            </p:extLst>
          </p:nvPr>
        </p:nvGraphicFramePr>
        <p:xfrm>
          <a:off x="323528" y="1196752"/>
          <a:ext cx="8415870" cy="521884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72935"/>
                <a:gridCol w="4842935"/>
              </a:tblGrid>
              <a:tr h="49135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Mariposa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  <a:tr h="84808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Threat Type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Malware - </a:t>
                      </a:r>
                      <a:r>
                        <a:rPr lang="en-US" b="0" dirty="0" err="1" smtClean="0"/>
                        <a:t>Botnet</a:t>
                      </a:r>
                      <a:endParaRPr lang="en-US" b="0" dirty="0"/>
                    </a:p>
                  </a:txBody>
                  <a:tcPr/>
                </a:tc>
              </a:tr>
              <a:tr h="84808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Target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Servers</a:t>
                      </a:r>
                      <a:r>
                        <a:rPr lang="en-US" b="0" baseline="0" dirty="0" smtClean="0"/>
                        <a:t> and workstations with heavy focus on workstations. Goal is to infect as many devices as possible.</a:t>
                      </a:r>
                      <a:endParaRPr lang="en-US" b="0" dirty="0"/>
                    </a:p>
                  </a:txBody>
                  <a:tcPr/>
                </a:tc>
              </a:tr>
              <a:tr h="67810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Transmission Methods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P2P</a:t>
                      </a:r>
                      <a:r>
                        <a:rPr lang="en-US" b="0" baseline="0" dirty="0" smtClean="0"/>
                        <a:t> networks, MSN Instant Messaging, thumb drives</a:t>
                      </a:r>
                      <a:endParaRPr lang="en-US" b="0" dirty="0"/>
                    </a:p>
                  </a:txBody>
                  <a:tcPr/>
                </a:tc>
              </a:tr>
              <a:tr h="96871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Security Countermeasures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All command and control traffic remains encrypted to</a:t>
                      </a:r>
                      <a:r>
                        <a:rPr lang="en-US" b="0" baseline="0" dirty="0" smtClean="0"/>
                        <a:t> avoid detection, regular binary updates to avoid signature matches</a:t>
                      </a:r>
                      <a:endParaRPr lang="en-US" b="0" dirty="0"/>
                    </a:p>
                  </a:txBody>
                  <a:tcPr/>
                </a:tc>
              </a:tr>
              <a:tr h="67810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Severity and Scope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Largely controlled. Highly variable</a:t>
                      </a:r>
                      <a:r>
                        <a:rPr lang="en-US" b="0" baseline="0" dirty="0" smtClean="0"/>
                        <a:t> when active.</a:t>
                      </a:r>
                      <a:endParaRPr lang="en-US" b="0" dirty="0"/>
                    </a:p>
                  </a:txBody>
                  <a:tcPr/>
                </a:tc>
              </a:tr>
              <a:tr h="49135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Additional</a:t>
                      </a:r>
                      <a:r>
                        <a:rPr lang="en-US" b="0" baseline="0" dirty="0" smtClean="0"/>
                        <a:t> Notes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One of the most successful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botnets</a:t>
                      </a:r>
                      <a:r>
                        <a:rPr lang="en-US" b="0" baseline="0" dirty="0" smtClean="0"/>
                        <a:t> with over 13 Million bots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782960"/>
          </a:xfrm>
        </p:spPr>
        <p:txBody>
          <a:bodyPr>
            <a:normAutofit/>
          </a:bodyPr>
          <a:lstStyle/>
          <a:p>
            <a:r>
              <a:rPr lang="zh-CN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疆屍網路攻擊仍非常活耀</a:t>
            </a:r>
            <a:endParaRPr lang="zh-TW" altLang="en-US" sz="29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5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殭屍網路的運作</a:t>
            </a:r>
          </a:p>
        </p:txBody>
      </p:sp>
      <p:pic>
        <p:nvPicPr>
          <p:cNvPr id="1026" name="Picture 2" descr="http://domynews.blog.ithome.com.tw/gallery/1252/1252-190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728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76400" y="3420102"/>
            <a:ext cx="6019800" cy="2209800"/>
          </a:xfrm>
          <a:prstGeom prst="roundRect">
            <a:avLst>
              <a:gd name="adj" fmla="val 91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chemeClr val="bg1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491743"/>
            <a:ext cx="5326063" cy="2286000"/>
          </a:xfrm>
        </p:spPr>
        <p:txBody>
          <a:bodyPr/>
          <a:lstStyle/>
          <a:p>
            <a:pPr marL="406400" indent="-406400">
              <a:spcAft>
                <a:spcPts val="420"/>
              </a:spcAft>
              <a:buClr>
                <a:srgbClr val="800000"/>
              </a:buClr>
              <a:buSzPct val="150000"/>
              <a:buFont typeface="Lucida Grande"/>
              <a:buChar char="☣"/>
            </a:pPr>
            <a:r>
              <a:rPr lang="zh-TW" altLang="en-US" sz="2000" dirty="0" smtClean="0"/>
              <a:t>針對性與客製惡意程式</a:t>
            </a:r>
            <a:endParaRPr lang="en-US" sz="2000" dirty="0" smtClean="0"/>
          </a:p>
          <a:p>
            <a:pPr marL="406400" indent="-406400">
              <a:spcAft>
                <a:spcPts val="420"/>
              </a:spcAft>
              <a:buClr>
                <a:srgbClr val="800000"/>
              </a:buClr>
              <a:buSzPct val="150000"/>
              <a:buFont typeface="Lucida Grande"/>
              <a:buChar char="☣"/>
            </a:pPr>
            <a:r>
              <a:rPr lang="zh-TW" altLang="en-US" sz="2000" dirty="0" smtClean="0"/>
              <a:t>變異多的惡意軟體</a:t>
            </a:r>
            <a:endParaRPr lang="en-US" sz="2000" dirty="0" smtClean="0"/>
          </a:p>
          <a:p>
            <a:pPr marL="406400" indent="-406400">
              <a:spcAft>
                <a:spcPts val="420"/>
              </a:spcAft>
              <a:buClr>
                <a:srgbClr val="800000"/>
              </a:buClr>
              <a:buSzPct val="150000"/>
              <a:buFont typeface="Lucida Grande"/>
              <a:buChar char="☣"/>
            </a:pPr>
            <a:r>
              <a:rPr lang="zh-TW" altLang="en-US" sz="2000" dirty="0" smtClean="0"/>
              <a:t>新發布的惡意軟體</a:t>
            </a:r>
            <a:endParaRPr lang="en-US" sz="1100" dirty="0"/>
          </a:p>
          <a:p>
            <a:pPr marL="0" indent="0">
              <a:buClr>
                <a:srgbClr val="800000"/>
              </a:buClr>
              <a:buSzPct val="150000"/>
              <a:buNone/>
            </a:pPr>
            <a:r>
              <a:rPr lang="en-US" sz="2000" b="1" i="1" dirty="0" smtClean="0">
                <a:latin typeface="Helvetica"/>
                <a:cs typeface="Helvetica"/>
              </a:rPr>
              <a:t>       </a:t>
            </a:r>
            <a:r>
              <a:rPr lang="zh-TW" altLang="en-US" sz="2000" b="1" dirty="0" smtClean="0">
                <a:latin typeface="Helvetica"/>
                <a:cs typeface="Helvetica"/>
              </a:rPr>
              <a:t>需要即時防禦高的功能阻擋這樣的攻擊</a:t>
            </a:r>
            <a:endParaRPr lang="en-US" sz="2000" b="1" dirty="0">
              <a:latin typeface="Helvetic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214563" y="5157192"/>
            <a:ext cx="5473700" cy="0"/>
          </a:xfrm>
          <a:prstGeom prst="line">
            <a:avLst/>
          </a:prstGeom>
          <a:solidFill>
            <a:srgbClr val="31698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0426" y="1294866"/>
            <a:ext cx="8686800" cy="174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004167"/>
              </a:buClr>
              <a:buSzPct val="85000"/>
              <a:buFont typeface="Times" charset="0"/>
              <a:buChar char="•"/>
              <a:defRPr sz="2400">
                <a:solidFill>
                  <a:srgbClr val="004167"/>
                </a:solidFill>
                <a:latin typeface="Helvetica Light"/>
                <a:ea typeface="ＭＳ Ｐゴシック" charset="0"/>
                <a:cs typeface="ＭＳ Ｐゴシック" charset="0"/>
              </a:defRPr>
            </a:lvl1pPr>
            <a:lvl2pPr marL="579438" indent="-2349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004167"/>
              </a:buClr>
              <a:buSzPct val="80000"/>
              <a:buFont typeface="Times" charset="0"/>
              <a:buChar char="-"/>
              <a:defRPr sz="2000">
                <a:solidFill>
                  <a:srgbClr val="004167"/>
                </a:solidFill>
                <a:latin typeface="Helvetica Light"/>
                <a:ea typeface="ＭＳ Ｐゴシック" charset="0"/>
              </a:defRPr>
            </a:lvl2pPr>
            <a:lvl3pPr marL="922338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004167"/>
              </a:buClr>
              <a:buSzPct val="55000"/>
              <a:buFont typeface="Wingdings" charset="0"/>
              <a:buChar char="Ø"/>
              <a:defRPr sz="1400" i="1">
                <a:solidFill>
                  <a:srgbClr val="004167"/>
                </a:solidFill>
                <a:latin typeface="Helvetica Light"/>
                <a:ea typeface="ＭＳ Ｐゴシック" charset="0"/>
              </a:defRPr>
            </a:lvl3pPr>
            <a:lvl4pPr marL="1265238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5F5F5F"/>
              </a:buClr>
              <a:buSzPct val="75000"/>
              <a:buChar char="•"/>
              <a:defRPr sz="1400">
                <a:solidFill>
                  <a:schemeClr val="bg2"/>
                </a:solidFill>
                <a:latin typeface="Helvetica Light"/>
                <a:ea typeface="ＭＳ Ｐゴシック" charset="0"/>
              </a:defRPr>
            </a:lvl4pPr>
            <a:lvl5pPr marL="1608138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004167"/>
              </a:buClr>
              <a:buChar char="-"/>
              <a:defRPr sz="1400" i="1">
                <a:solidFill>
                  <a:srgbClr val="004167"/>
                </a:solidFill>
                <a:latin typeface="Helvetica Light"/>
                <a:ea typeface="ＭＳ Ｐゴシック" charset="0"/>
              </a:defRPr>
            </a:lvl5pPr>
            <a:lvl6pPr marL="2065338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004167"/>
              </a:buClr>
              <a:buChar char="-"/>
              <a:defRPr sz="1400" i="1">
                <a:solidFill>
                  <a:srgbClr val="004167"/>
                </a:solidFill>
                <a:latin typeface="+mn-lt"/>
              </a:defRPr>
            </a:lvl6pPr>
            <a:lvl7pPr marL="2522538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004167"/>
              </a:buClr>
              <a:buChar char="-"/>
              <a:defRPr sz="1400" i="1">
                <a:solidFill>
                  <a:srgbClr val="004167"/>
                </a:solidFill>
                <a:latin typeface="+mn-lt"/>
              </a:defRPr>
            </a:lvl7pPr>
            <a:lvl8pPr marL="2979738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004167"/>
              </a:buClr>
              <a:buChar char="-"/>
              <a:defRPr sz="1400" i="1">
                <a:solidFill>
                  <a:srgbClr val="004167"/>
                </a:solidFill>
                <a:latin typeface="+mn-lt"/>
              </a:defRPr>
            </a:lvl8pPr>
            <a:lvl9pPr marL="3436938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Clr>
                <a:srgbClr val="004167"/>
              </a:buClr>
              <a:buChar char="-"/>
              <a:defRPr sz="1400" i="1">
                <a:solidFill>
                  <a:srgbClr val="004167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Arial"/>
                <a:cs typeface="Arial"/>
              </a:rPr>
              <a:t>現在</a:t>
            </a:r>
            <a:r>
              <a:rPr lang="zh-TW" altLang="en-US" b="1" dirty="0">
                <a:solidFill>
                  <a:schemeClr val="tx2"/>
                </a:solidFill>
                <a:latin typeface="Arial"/>
                <a:cs typeface="Arial"/>
              </a:rPr>
              <a:t>是</a:t>
            </a:r>
            <a:r>
              <a:rPr lang="zh-TW" altLang="en-US" b="1" dirty="0" smtClean="0">
                <a:solidFill>
                  <a:schemeClr val="tx2"/>
                </a:solidFill>
                <a:latin typeface="Arial"/>
                <a:cs typeface="Arial"/>
              </a:rPr>
              <a:t>複合</a:t>
            </a:r>
            <a:r>
              <a:rPr lang="zh-TW" altLang="en-US" b="1" dirty="0">
                <a:solidFill>
                  <a:schemeClr val="tx2"/>
                </a:solidFill>
                <a:latin typeface="Arial"/>
                <a:cs typeface="Arial"/>
              </a:rPr>
              <a:t>型的</a:t>
            </a:r>
            <a:r>
              <a:rPr lang="zh-TW" altLang="en-US" b="1" dirty="0" smtClean="0">
                <a:solidFill>
                  <a:schemeClr val="tx2"/>
                </a:solidFill>
                <a:latin typeface="Arial"/>
                <a:cs typeface="Arial"/>
              </a:rPr>
              <a:t>攻擊</a:t>
            </a:r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: </a:t>
            </a:r>
          </a:p>
          <a:p>
            <a:pPr marL="806450" lvl="1" indent="-457200"/>
            <a:r>
              <a:rPr lang="zh-TW" altLang="en-US" sz="2400" dirty="0" smtClean="0">
                <a:solidFill>
                  <a:schemeClr val="tx2"/>
                </a:solidFill>
                <a:latin typeface="Helvetica Neue"/>
                <a:cs typeface="Helvetica Neue"/>
              </a:rPr>
              <a:t>傳統的防毒軟體無法阻擋有目標型的</a:t>
            </a:r>
            <a:r>
              <a:rPr lang="zh-TW" altLang="en-US" sz="2400" dirty="0">
                <a:solidFill>
                  <a:schemeClr val="tx2"/>
                </a:solidFill>
                <a:latin typeface="Helvetica Neue"/>
                <a:cs typeface="Helvetica Neue"/>
              </a:rPr>
              <a:t>攻擊</a:t>
            </a:r>
            <a:endParaRPr lang="en-US" sz="2400" dirty="0" smtClean="0">
              <a:solidFill>
                <a:schemeClr val="tx2"/>
              </a:solidFill>
              <a:latin typeface="Helvetica Neue"/>
              <a:cs typeface="Helvetica Neue"/>
            </a:endParaRPr>
          </a:p>
          <a:p>
            <a:pPr marL="806450" lvl="1" indent="-457200"/>
            <a:r>
              <a:rPr lang="zh-TW" altLang="en-US" sz="2400" dirty="0" smtClean="0">
                <a:solidFill>
                  <a:schemeClr val="tx2"/>
                </a:solidFill>
                <a:latin typeface="Helvetica Neue"/>
                <a:cs typeface="Helvetica Neue"/>
              </a:rPr>
              <a:t>惡意軟體也會不斷的改變行為與對外連線的方式</a:t>
            </a:r>
            <a:r>
              <a:rPr lang="en-US" altLang="zh-TW" sz="2400" dirty="0" smtClean="0">
                <a:solidFill>
                  <a:schemeClr val="tx2"/>
                </a:solidFill>
                <a:latin typeface="Helvetica Neue"/>
                <a:cs typeface="Helvetica Neue"/>
              </a:rPr>
              <a:t>,</a:t>
            </a:r>
            <a:r>
              <a:rPr lang="zh-TW" altLang="en-US" sz="2400" dirty="0" smtClean="0">
                <a:solidFill>
                  <a:schemeClr val="tx2"/>
                </a:solidFill>
                <a:latin typeface="Helvetica Neue"/>
                <a:cs typeface="Helvetica Neue"/>
              </a:rPr>
              <a:t>所以無法只用病毒碼就可以更新</a:t>
            </a:r>
            <a:endParaRPr lang="en-US" sz="2400" dirty="0" smtClean="0">
              <a:solidFill>
                <a:schemeClr val="tx2"/>
              </a:solidFill>
              <a:latin typeface="Helvetica Neue"/>
              <a:cs typeface="Helvetica Neue"/>
            </a:endParaRPr>
          </a:p>
        </p:txBody>
      </p:sp>
      <p:pic>
        <p:nvPicPr>
          <p:cNvPr id="16" name="Picture 15" descr="broken shield icon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30" y="3039102"/>
            <a:ext cx="2502570" cy="3048000"/>
          </a:xfrm>
          <a:prstGeom prst="rect">
            <a:avLst/>
          </a:prstGeom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179512" y="116632"/>
            <a:ext cx="8712968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rgbClr val="31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既有防護技術面臨的挑戰</a:t>
            </a:r>
            <a:endParaRPr lang="zh-TW" altLang="en-US" sz="2800" b="1" dirty="0">
              <a:solidFill>
                <a:srgbClr val="31698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7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</TotalTime>
  <Words>684</Words>
  <Application>Microsoft Office PowerPoint</Application>
  <PresentationFormat>如螢幕大小 (4:3)</PresentationFormat>
  <Paragraphs>95</Paragraphs>
  <Slides>16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公正</vt:lpstr>
      <vt:lpstr>大型教育網路維運經驗分享</vt:lpstr>
      <vt:lpstr>PowerPoint 簡報</vt:lpstr>
      <vt:lpstr>PowerPoint 簡報</vt:lpstr>
      <vt:lpstr>早期既有設備與管理機制</vt:lpstr>
      <vt:lpstr>早期既有設備與管理機制</vt:lpstr>
      <vt:lpstr>進階持續威脅攻擊的生命週期</vt:lpstr>
      <vt:lpstr>疆屍網路攻擊仍非常活耀</vt:lpstr>
      <vt:lpstr>殭屍網路的運作</vt:lpstr>
      <vt:lpstr>PowerPoint 簡報</vt:lpstr>
      <vt:lpstr>PowerPoint 簡報</vt:lpstr>
      <vt:lpstr>不當連線之規範</vt:lpstr>
      <vt:lpstr>不當連線之規範</vt:lpstr>
      <vt:lpstr>應用程式使用時間管理</vt:lpstr>
      <vt:lpstr>應用程式使用時間管理</vt:lpstr>
      <vt:lpstr>PowerPoint 簡報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明道中學PA500測試簡報</dc:title>
  <dc:creator>Administrator</dc:creator>
  <cp:lastModifiedBy>ycc</cp:lastModifiedBy>
  <cp:revision>468</cp:revision>
  <dcterms:created xsi:type="dcterms:W3CDTF">2010-03-16T07:16:39Z</dcterms:created>
  <dcterms:modified xsi:type="dcterms:W3CDTF">2015-01-22T02:59:27Z</dcterms:modified>
</cp:coreProperties>
</file>