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9" r:id="rId4"/>
    <p:sldId id="290" r:id="rId5"/>
    <p:sldId id="291" r:id="rId6"/>
    <p:sldId id="292" r:id="rId7"/>
    <p:sldId id="288" r:id="rId8"/>
    <p:sldId id="293" r:id="rId9"/>
    <p:sldId id="294" r:id="rId10"/>
    <p:sldId id="295" r:id="rId11"/>
    <p:sldId id="28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22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EBD42-3D03-471B-9781-506764C3C9C6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13BDE-C142-42A2-8C59-4E14AB6D21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53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13BDE-C142-42A2-8C59-4E14AB6D213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08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13BDE-C142-42A2-8C59-4E14AB6D213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07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13BDE-C142-42A2-8C59-4E14AB6D213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36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13BDE-C142-42A2-8C59-4E14AB6D213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61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13BDE-C142-42A2-8C59-4E14AB6D213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49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13BDE-C142-42A2-8C59-4E14AB6D213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31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43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51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83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2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98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53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34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94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21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10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6BC0-9C81-42D2-9DD0-23932C5911D2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43FF-6488-4A79-A241-3E6DE305462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30" y="5519651"/>
            <a:ext cx="2763734" cy="14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_AENcK7w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if4lYra6Y" TargetMode="External"/><Relationship Id="rId5" Type="http://schemas.openxmlformats.org/officeDocument/2006/relationships/hyperlink" Target="https://mix.office.com/en-us/Home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6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265996"/>
            <a:ext cx="8877670" cy="3197686"/>
          </a:xfrm>
          <a:prstGeom prst="rect">
            <a:avLst/>
          </a:prstGeom>
          <a:solidFill>
            <a:srgbClr val="0070C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平板</a:t>
            </a:r>
            <a:r>
              <a:rPr lang="zh-TW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與翻轉教學應用之</a:t>
            </a:r>
            <a:r>
              <a:rPr lang="zh-TW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Segoe UI Light" panose="020B0502040204020203" pitchFamily="34" charset="0"/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Segoe UI Light" panose="020B0502040204020203" pitchFamily="34" charset="0"/>
              </a:rPr>
              <a:t>Eddie Chang</a:t>
            </a:r>
          </a:p>
          <a:p>
            <a:r>
              <a:rPr lang="en-US" altLang="zh-TW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Segoe UI Light" panose="020B0502040204020203" pitchFamily="34" charset="0"/>
              </a:rPr>
              <a:t>Microsoft Taiwan</a:t>
            </a:r>
          </a:p>
          <a:p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1" y="352129"/>
            <a:ext cx="8513574" cy="999593"/>
          </a:xfrm>
          <a:custGeom>
            <a:avLst/>
            <a:gdLst>
              <a:gd name="connsiteX0" fmla="*/ 0 w 8303434"/>
              <a:gd name="connsiteY0" fmla="*/ 0 h 999593"/>
              <a:gd name="connsiteX1" fmla="*/ 8303434 w 8303434"/>
              <a:gd name="connsiteY1" fmla="*/ 0 h 999593"/>
              <a:gd name="connsiteX2" fmla="*/ 8303434 w 8303434"/>
              <a:gd name="connsiteY2" fmla="*/ 999593 h 999593"/>
              <a:gd name="connsiteX3" fmla="*/ 0 w 8303434"/>
              <a:gd name="connsiteY3" fmla="*/ 999593 h 999593"/>
              <a:gd name="connsiteX4" fmla="*/ 0 w 8303434"/>
              <a:gd name="connsiteY4" fmla="*/ 0 h 999593"/>
              <a:gd name="connsiteX0" fmla="*/ 0 w 9229193"/>
              <a:gd name="connsiteY0" fmla="*/ 0 h 999593"/>
              <a:gd name="connsiteX1" fmla="*/ 9229193 w 9229193"/>
              <a:gd name="connsiteY1" fmla="*/ 0 h 999593"/>
              <a:gd name="connsiteX2" fmla="*/ 8303434 w 9229193"/>
              <a:gd name="connsiteY2" fmla="*/ 999593 h 999593"/>
              <a:gd name="connsiteX3" fmla="*/ 0 w 9229193"/>
              <a:gd name="connsiteY3" fmla="*/ 999593 h 999593"/>
              <a:gd name="connsiteX4" fmla="*/ 0 w 9229193"/>
              <a:gd name="connsiteY4" fmla="*/ 0 h 9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193" h="999593">
                <a:moveTo>
                  <a:pt x="0" y="0"/>
                </a:moveTo>
                <a:lnTo>
                  <a:pt x="9229193" y="0"/>
                </a:lnTo>
                <a:lnTo>
                  <a:pt x="8303434" y="999593"/>
                </a:lnTo>
                <a:lnTo>
                  <a:pt x="0" y="99959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OneNote Class Notebook</a:t>
            </a:r>
            <a:endParaRPr lang="zh-TW" altLang="en-US" sz="44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gz_AENcK7w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6000" y="1591200"/>
            <a:ext cx="7679999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7637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995076"/>
            <a:ext cx="6175829" cy="2346181"/>
          </a:xfrm>
          <a:prstGeom prst="rect">
            <a:avLst/>
          </a:prstGeom>
          <a:solidFill>
            <a:srgbClr val="FF5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bg1"/>
                </a:solidFill>
                <a:latin typeface="Segoe UI Light" panose="020B0502040204020203" pitchFamily="34" charset="0"/>
                <a:ea typeface="微軟正黑體" panose="020B0604030504040204" pitchFamily="34" charset="-120"/>
                <a:cs typeface="Segoe UI Light" panose="020B0502040204020203" pitchFamily="34" charset="0"/>
              </a:rPr>
              <a:t>我的聯絡方式</a:t>
            </a:r>
            <a:endParaRPr lang="en-US" altLang="zh-TW" sz="3200" b="1" dirty="0">
              <a:solidFill>
                <a:schemeClr val="bg1"/>
              </a:solidFill>
              <a:latin typeface="Segoe UI Light" panose="020B0502040204020203" pitchFamily="34" charset="0"/>
              <a:ea typeface="微軟正黑體" panose="020B0604030504040204" pitchFamily="34" charset="-120"/>
              <a:cs typeface="Segoe UI Light" panose="020B0502040204020203" pitchFamily="34" charset="0"/>
            </a:endParaRPr>
          </a:p>
          <a:p>
            <a:endParaRPr lang="en-US" altLang="zh-TW" sz="2800" b="1" dirty="0">
              <a:solidFill>
                <a:schemeClr val="bg1"/>
              </a:solidFill>
              <a:latin typeface="Segoe UI Light" panose="020B0502040204020203" pitchFamily="34" charset="0"/>
              <a:ea typeface="微軟正黑體" panose="020B0604030504040204" pitchFamily="34" charset="-120"/>
              <a:cs typeface="Segoe UI Light" panose="020B0502040204020203" pitchFamily="34" charset="0"/>
            </a:endParaRPr>
          </a:p>
          <a:p>
            <a:r>
              <a:rPr lang="en-US" altLang="zh-TW" sz="2800" b="1" dirty="0">
                <a:solidFill>
                  <a:schemeClr val="bg1"/>
                </a:solidFill>
                <a:latin typeface="Segoe UI Light" panose="020B0502040204020203" pitchFamily="34" charset="0"/>
                <a:ea typeface="微軟正黑體" panose="020B0604030504040204" pitchFamily="34" charset="-120"/>
                <a:cs typeface="Segoe UI Light" panose="020B0502040204020203" pitchFamily="34" charset="0"/>
              </a:rPr>
              <a:t>Eddie Chang</a:t>
            </a:r>
          </a:p>
          <a:p>
            <a:r>
              <a:rPr lang="en-US" altLang="zh-TW" sz="2800" b="1" dirty="0">
                <a:solidFill>
                  <a:schemeClr val="bg1"/>
                </a:solidFill>
                <a:latin typeface="Segoe UI Light" panose="020B0502040204020203" pitchFamily="34" charset="0"/>
                <a:ea typeface="微軟正黑體" panose="020B0604030504040204" pitchFamily="34" charset="-120"/>
                <a:cs typeface="Segoe UI Light" panose="020B0502040204020203" pitchFamily="34" charset="0"/>
              </a:rPr>
              <a:t>0930-798-757</a:t>
            </a:r>
          </a:p>
          <a:p>
            <a:r>
              <a:rPr lang="en-US" altLang="zh-TW" sz="2800" b="1" dirty="0">
                <a:solidFill>
                  <a:schemeClr val="bg1"/>
                </a:solidFill>
                <a:latin typeface="Segoe UI Light" panose="020B0502040204020203" pitchFamily="34" charset="0"/>
                <a:ea typeface="微軟正黑體" panose="020B0604030504040204" pitchFamily="34" charset="-120"/>
                <a:cs typeface="Segoe UI Light" panose="020B0502040204020203" pitchFamily="34" charset="0"/>
              </a:rPr>
              <a:t>V-edchan@Microsoft.com</a:t>
            </a:r>
            <a:endParaRPr lang="zh-TW" altLang="en-US" sz="2800" b="1" dirty="0">
              <a:solidFill>
                <a:schemeClr val="bg1"/>
              </a:solidFill>
              <a:latin typeface="Segoe UI Light" panose="020B0502040204020203" pitchFamily="34" charset="0"/>
              <a:ea typeface="微軟正黑體" panose="020B06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3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是一種新的教學模式，</a:t>
            </a:r>
            <a:r>
              <a:rPr lang="en-US" altLang="zh-TW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2007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年起源於</a:t>
            </a:r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美國，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翻轉課堂會先由學生在家中看老師或其他人準備的課程內容，到學校時，學生和老師一起完成作業，並且進行問題及討論。由於學生及老師的角色對調，而在家學習，在學校完成作業的方式也和傳統教學不同，因此稱為「翻轉課堂</a:t>
            </a:r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」。</a:t>
            </a: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                                                                                    ---from Wiki</a:t>
            </a:r>
          </a:p>
          <a:p>
            <a:pPr marL="0" indent="0">
              <a:buNone/>
            </a:pP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Lecture At Home, Homework At Class</a:t>
            </a:r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是翻轉教室的精神。</a:t>
            </a: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" y="352129"/>
            <a:ext cx="6866312" cy="999593"/>
          </a:xfrm>
          <a:custGeom>
            <a:avLst/>
            <a:gdLst>
              <a:gd name="connsiteX0" fmla="*/ 0 w 8303434"/>
              <a:gd name="connsiteY0" fmla="*/ 0 h 999593"/>
              <a:gd name="connsiteX1" fmla="*/ 8303434 w 8303434"/>
              <a:gd name="connsiteY1" fmla="*/ 0 h 999593"/>
              <a:gd name="connsiteX2" fmla="*/ 8303434 w 8303434"/>
              <a:gd name="connsiteY2" fmla="*/ 999593 h 999593"/>
              <a:gd name="connsiteX3" fmla="*/ 0 w 8303434"/>
              <a:gd name="connsiteY3" fmla="*/ 999593 h 999593"/>
              <a:gd name="connsiteX4" fmla="*/ 0 w 8303434"/>
              <a:gd name="connsiteY4" fmla="*/ 0 h 999593"/>
              <a:gd name="connsiteX0" fmla="*/ 0 w 9229193"/>
              <a:gd name="connsiteY0" fmla="*/ 0 h 999593"/>
              <a:gd name="connsiteX1" fmla="*/ 9229193 w 9229193"/>
              <a:gd name="connsiteY1" fmla="*/ 0 h 999593"/>
              <a:gd name="connsiteX2" fmla="*/ 8303434 w 9229193"/>
              <a:gd name="connsiteY2" fmla="*/ 999593 h 999593"/>
              <a:gd name="connsiteX3" fmla="*/ 0 w 9229193"/>
              <a:gd name="connsiteY3" fmla="*/ 999593 h 999593"/>
              <a:gd name="connsiteX4" fmla="*/ 0 w 9229193"/>
              <a:gd name="connsiteY4" fmla="*/ 0 h 9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193" h="999593">
                <a:moveTo>
                  <a:pt x="0" y="0"/>
                </a:moveTo>
                <a:lnTo>
                  <a:pt x="9229193" y="0"/>
                </a:lnTo>
                <a:lnTo>
                  <a:pt x="8303434" y="999593"/>
                </a:lnTo>
                <a:lnTo>
                  <a:pt x="0" y="99959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翻轉教室</a:t>
            </a:r>
            <a:endParaRPr lang="zh-TW" altLang="en-US" sz="44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72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37108" y="1296328"/>
            <a:ext cx="5654892" cy="1076399"/>
          </a:xfrm>
          <a:prstGeom prst="rect">
            <a:avLst/>
          </a:prstGeom>
          <a:solidFill>
            <a:srgbClr val="FFC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Segoe UI Light" panose="020B0502040204020203" pitchFamily="34" charset="0"/>
              </a:rPr>
              <a:t>Lecture At Home</a:t>
            </a:r>
            <a:endParaRPr lang="zh-TW" altLang="en-US" sz="48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28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1" y="352129"/>
            <a:ext cx="6866312" cy="999593"/>
          </a:xfrm>
          <a:custGeom>
            <a:avLst/>
            <a:gdLst>
              <a:gd name="connsiteX0" fmla="*/ 0 w 8303434"/>
              <a:gd name="connsiteY0" fmla="*/ 0 h 999593"/>
              <a:gd name="connsiteX1" fmla="*/ 8303434 w 8303434"/>
              <a:gd name="connsiteY1" fmla="*/ 0 h 999593"/>
              <a:gd name="connsiteX2" fmla="*/ 8303434 w 8303434"/>
              <a:gd name="connsiteY2" fmla="*/ 999593 h 999593"/>
              <a:gd name="connsiteX3" fmla="*/ 0 w 8303434"/>
              <a:gd name="connsiteY3" fmla="*/ 999593 h 999593"/>
              <a:gd name="connsiteX4" fmla="*/ 0 w 8303434"/>
              <a:gd name="connsiteY4" fmla="*/ 0 h 999593"/>
              <a:gd name="connsiteX0" fmla="*/ 0 w 9229193"/>
              <a:gd name="connsiteY0" fmla="*/ 0 h 999593"/>
              <a:gd name="connsiteX1" fmla="*/ 9229193 w 9229193"/>
              <a:gd name="connsiteY1" fmla="*/ 0 h 999593"/>
              <a:gd name="connsiteX2" fmla="*/ 8303434 w 9229193"/>
              <a:gd name="connsiteY2" fmla="*/ 999593 h 999593"/>
              <a:gd name="connsiteX3" fmla="*/ 0 w 9229193"/>
              <a:gd name="connsiteY3" fmla="*/ 999593 h 999593"/>
              <a:gd name="connsiteX4" fmla="*/ 0 w 9229193"/>
              <a:gd name="connsiteY4" fmla="*/ 0 h 9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193" h="999593">
                <a:moveTo>
                  <a:pt x="0" y="0"/>
                </a:moveTo>
                <a:lnTo>
                  <a:pt x="9229193" y="0"/>
                </a:lnTo>
                <a:lnTo>
                  <a:pt x="8303434" y="999593"/>
                </a:lnTo>
                <a:lnTo>
                  <a:pt x="0" y="99959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Lecture At Home</a:t>
            </a:r>
            <a:endParaRPr lang="zh-TW" altLang="en-US" sz="44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58" y="1652735"/>
            <a:ext cx="5206929" cy="3583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78" y="2440815"/>
            <a:ext cx="6327395" cy="3629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864" y="851925"/>
            <a:ext cx="6192611" cy="4137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07" y="3500041"/>
            <a:ext cx="5363473" cy="3225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6830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學生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先</a:t>
            </a:r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在家看影片學習課程。</a:t>
            </a: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不只是翻轉學生學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習</a:t>
            </a:r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習慣，也是翻轉老師教學習慣。</a:t>
            </a: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如何製作教學影</a:t>
            </a:r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片</a:t>
            </a: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52129"/>
            <a:ext cx="8042175" cy="999593"/>
          </a:xfrm>
          <a:custGeom>
            <a:avLst/>
            <a:gdLst>
              <a:gd name="connsiteX0" fmla="*/ 0 w 8303434"/>
              <a:gd name="connsiteY0" fmla="*/ 0 h 999593"/>
              <a:gd name="connsiteX1" fmla="*/ 8303434 w 8303434"/>
              <a:gd name="connsiteY1" fmla="*/ 0 h 999593"/>
              <a:gd name="connsiteX2" fmla="*/ 8303434 w 8303434"/>
              <a:gd name="connsiteY2" fmla="*/ 999593 h 999593"/>
              <a:gd name="connsiteX3" fmla="*/ 0 w 8303434"/>
              <a:gd name="connsiteY3" fmla="*/ 999593 h 999593"/>
              <a:gd name="connsiteX4" fmla="*/ 0 w 8303434"/>
              <a:gd name="connsiteY4" fmla="*/ 0 h 999593"/>
              <a:gd name="connsiteX0" fmla="*/ 0 w 9229193"/>
              <a:gd name="connsiteY0" fmla="*/ 0 h 999593"/>
              <a:gd name="connsiteX1" fmla="*/ 9229193 w 9229193"/>
              <a:gd name="connsiteY1" fmla="*/ 0 h 999593"/>
              <a:gd name="connsiteX2" fmla="*/ 8303434 w 9229193"/>
              <a:gd name="connsiteY2" fmla="*/ 999593 h 999593"/>
              <a:gd name="connsiteX3" fmla="*/ 0 w 9229193"/>
              <a:gd name="connsiteY3" fmla="*/ 999593 h 999593"/>
              <a:gd name="connsiteX4" fmla="*/ 0 w 9229193"/>
              <a:gd name="connsiteY4" fmla="*/ 0 h 9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193" h="999593">
                <a:moveTo>
                  <a:pt x="0" y="0"/>
                </a:moveTo>
                <a:lnTo>
                  <a:pt x="9229193" y="0"/>
                </a:lnTo>
                <a:lnTo>
                  <a:pt x="8303434" y="999593"/>
                </a:lnTo>
                <a:lnTo>
                  <a:pt x="0" y="99959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How To Lecture At Home</a:t>
            </a:r>
            <a:endParaRPr lang="zh-TW" altLang="en-US" sz="44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42" y="4559517"/>
            <a:ext cx="41814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45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352129"/>
            <a:ext cx="6866312" cy="999593"/>
          </a:xfrm>
          <a:custGeom>
            <a:avLst/>
            <a:gdLst>
              <a:gd name="connsiteX0" fmla="*/ 0 w 8303434"/>
              <a:gd name="connsiteY0" fmla="*/ 0 h 999593"/>
              <a:gd name="connsiteX1" fmla="*/ 8303434 w 8303434"/>
              <a:gd name="connsiteY1" fmla="*/ 0 h 999593"/>
              <a:gd name="connsiteX2" fmla="*/ 8303434 w 8303434"/>
              <a:gd name="connsiteY2" fmla="*/ 999593 h 999593"/>
              <a:gd name="connsiteX3" fmla="*/ 0 w 8303434"/>
              <a:gd name="connsiteY3" fmla="*/ 999593 h 999593"/>
              <a:gd name="connsiteX4" fmla="*/ 0 w 8303434"/>
              <a:gd name="connsiteY4" fmla="*/ 0 h 999593"/>
              <a:gd name="connsiteX0" fmla="*/ 0 w 9229193"/>
              <a:gd name="connsiteY0" fmla="*/ 0 h 999593"/>
              <a:gd name="connsiteX1" fmla="*/ 9229193 w 9229193"/>
              <a:gd name="connsiteY1" fmla="*/ 0 h 999593"/>
              <a:gd name="connsiteX2" fmla="*/ 8303434 w 9229193"/>
              <a:gd name="connsiteY2" fmla="*/ 999593 h 999593"/>
              <a:gd name="connsiteX3" fmla="*/ 0 w 9229193"/>
              <a:gd name="connsiteY3" fmla="*/ 999593 h 999593"/>
              <a:gd name="connsiteX4" fmla="*/ 0 w 9229193"/>
              <a:gd name="connsiteY4" fmla="*/ 0 h 9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193" h="999593">
                <a:moveTo>
                  <a:pt x="0" y="0"/>
                </a:moveTo>
                <a:lnTo>
                  <a:pt x="9229193" y="0"/>
                </a:lnTo>
                <a:lnTo>
                  <a:pt x="8303434" y="999593"/>
                </a:lnTo>
                <a:lnTo>
                  <a:pt x="0" y="99959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Office Mix</a:t>
            </a:r>
            <a:endParaRPr lang="zh-TW" altLang="en-US" sz="44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uPif4lYra6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25351" y="1592745"/>
            <a:ext cx="768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1925351" y="6076359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US" altLang="zh-TW" dirty="0" smtClean="0">
                <a:latin typeface="Century Gothic" panose="020B0502020202020204" pitchFamily="34" charset="0"/>
                <a:hlinkClick r:id="rId5"/>
              </a:rPr>
              <a:t>mix.office.com/en-us/Home</a:t>
            </a:r>
            <a:endParaRPr lang="en-US" altLang="zh-TW" dirty="0" smtClean="0">
              <a:latin typeface="Century Gothic" panose="020B0502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0602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628524"/>
            <a:ext cx="7279689" cy="1076399"/>
          </a:xfrm>
          <a:prstGeom prst="rect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  <a:cs typeface="Segoe UI Light" panose="020B0502040204020203" pitchFamily="34" charset="0"/>
              </a:rPr>
              <a:t>Homework At Class</a:t>
            </a:r>
            <a:endParaRPr lang="zh-TW" altLang="en-US" sz="48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1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352129"/>
            <a:ext cx="6866312" cy="999593"/>
          </a:xfrm>
          <a:custGeom>
            <a:avLst/>
            <a:gdLst>
              <a:gd name="connsiteX0" fmla="*/ 0 w 8303434"/>
              <a:gd name="connsiteY0" fmla="*/ 0 h 999593"/>
              <a:gd name="connsiteX1" fmla="*/ 8303434 w 8303434"/>
              <a:gd name="connsiteY1" fmla="*/ 0 h 999593"/>
              <a:gd name="connsiteX2" fmla="*/ 8303434 w 8303434"/>
              <a:gd name="connsiteY2" fmla="*/ 999593 h 999593"/>
              <a:gd name="connsiteX3" fmla="*/ 0 w 8303434"/>
              <a:gd name="connsiteY3" fmla="*/ 999593 h 999593"/>
              <a:gd name="connsiteX4" fmla="*/ 0 w 8303434"/>
              <a:gd name="connsiteY4" fmla="*/ 0 h 999593"/>
              <a:gd name="connsiteX0" fmla="*/ 0 w 9229193"/>
              <a:gd name="connsiteY0" fmla="*/ 0 h 999593"/>
              <a:gd name="connsiteX1" fmla="*/ 9229193 w 9229193"/>
              <a:gd name="connsiteY1" fmla="*/ 0 h 999593"/>
              <a:gd name="connsiteX2" fmla="*/ 8303434 w 9229193"/>
              <a:gd name="connsiteY2" fmla="*/ 999593 h 999593"/>
              <a:gd name="connsiteX3" fmla="*/ 0 w 9229193"/>
              <a:gd name="connsiteY3" fmla="*/ 999593 h 999593"/>
              <a:gd name="connsiteX4" fmla="*/ 0 w 9229193"/>
              <a:gd name="connsiteY4" fmla="*/ 0 h 9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193" h="999593">
                <a:moveTo>
                  <a:pt x="0" y="0"/>
                </a:moveTo>
                <a:lnTo>
                  <a:pt x="9229193" y="0"/>
                </a:lnTo>
                <a:lnTo>
                  <a:pt x="8303434" y="999593"/>
                </a:lnTo>
                <a:lnTo>
                  <a:pt x="0" y="99959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Homework At Class</a:t>
            </a:r>
            <a:endParaRPr lang="zh-TW" altLang="en-US" sz="44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6" y="1651490"/>
            <a:ext cx="7184571" cy="40393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40" y="2803231"/>
            <a:ext cx="6701814" cy="3767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47" y="1482350"/>
            <a:ext cx="6397963" cy="42653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6675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352129"/>
            <a:ext cx="8513574" cy="999593"/>
          </a:xfrm>
          <a:custGeom>
            <a:avLst/>
            <a:gdLst>
              <a:gd name="connsiteX0" fmla="*/ 0 w 8303434"/>
              <a:gd name="connsiteY0" fmla="*/ 0 h 999593"/>
              <a:gd name="connsiteX1" fmla="*/ 8303434 w 8303434"/>
              <a:gd name="connsiteY1" fmla="*/ 0 h 999593"/>
              <a:gd name="connsiteX2" fmla="*/ 8303434 w 8303434"/>
              <a:gd name="connsiteY2" fmla="*/ 999593 h 999593"/>
              <a:gd name="connsiteX3" fmla="*/ 0 w 8303434"/>
              <a:gd name="connsiteY3" fmla="*/ 999593 h 999593"/>
              <a:gd name="connsiteX4" fmla="*/ 0 w 8303434"/>
              <a:gd name="connsiteY4" fmla="*/ 0 h 999593"/>
              <a:gd name="connsiteX0" fmla="*/ 0 w 9229193"/>
              <a:gd name="connsiteY0" fmla="*/ 0 h 999593"/>
              <a:gd name="connsiteX1" fmla="*/ 9229193 w 9229193"/>
              <a:gd name="connsiteY1" fmla="*/ 0 h 999593"/>
              <a:gd name="connsiteX2" fmla="*/ 8303434 w 9229193"/>
              <a:gd name="connsiteY2" fmla="*/ 999593 h 999593"/>
              <a:gd name="connsiteX3" fmla="*/ 0 w 9229193"/>
              <a:gd name="connsiteY3" fmla="*/ 999593 h 999593"/>
              <a:gd name="connsiteX4" fmla="*/ 0 w 9229193"/>
              <a:gd name="connsiteY4" fmla="*/ 0 h 99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193" h="999593">
                <a:moveTo>
                  <a:pt x="0" y="0"/>
                </a:moveTo>
                <a:lnTo>
                  <a:pt x="9229193" y="0"/>
                </a:lnTo>
                <a:lnTo>
                  <a:pt x="8303434" y="999593"/>
                </a:lnTo>
                <a:lnTo>
                  <a:pt x="0" y="999593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How To Homework At Class</a:t>
            </a:r>
            <a:endParaRPr lang="zh-TW" altLang="en-US" sz="44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分組討論，讓人人參與。</a:t>
            </a: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搭配手寫筆輸入，讓答案不在</a:t>
            </a:r>
            <a:r>
              <a:rPr lang="en-US" altLang="zh-TW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copy paste</a:t>
            </a:r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如何達成上課分組討論作業</a:t>
            </a:r>
            <a:endParaRPr lang="en-US" altLang="zh-TW" dirty="0" smtClean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3" y="4539229"/>
            <a:ext cx="2079612" cy="83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19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200</Words>
  <Application>Microsoft Office PowerPoint</Application>
  <PresentationFormat>寬螢幕</PresentationFormat>
  <Paragraphs>40</Paragraphs>
  <Slides>11</Slides>
  <Notes>6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微軟正黑體</vt:lpstr>
      <vt:lpstr>新細明體</vt:lpstr>
      <vt:lpstr>Arial</vt:lpstr>
      <vt:lpstr>Calibri</vt:lpstr>
      <vt:lpstr>Calibri Light</vt:lpstr>
      <vt:lpstr>Century Gothic</vt:lpstr>
      <vt:lpstr>Segoe UI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Eddie 0930798757 MS</dc:creator>
  <cp:lastModifiedBy>Eddie Chang (ManpowerGroup Taiwan)</cp:lastModifiedBy>
  <cp:revision>61</cp:revision>
  <dcterms:created xsi:type="dcterms:W3CDTF">2015-10-05T14:39:27Z</dcterms:created>
  <dcterms:modified xsi:type="dcterms:W3CDTF">2016-01-07T03:56:15Z</dcterms:modified>
</cp:coreProperties>
</file>