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4" r:id="rId4"/>
    <p:sldId id="338" r:id="rId5"/>
    <p:sldId id="342" r:id="rId6"/>
    <p:sldId id="343" r:id="rId7"/>
    <p:sldId id="351" r:id="rId8"/>
    <p:sldId id="350" r:id="rId9"/>
    <p:sldId id="354" r:id="rId10"/>
    <p:sldId id="378" r:id="rId11"/>
    <p:sldId id="379" r:id="rId12"/>
    <p:sldId id="352" r:id="rId13"/>
    <p:sldId id="353" r:id="rId14"/>
    <p:sldId id="355" r:id="rId15"/>
    <p:sldId id="356" r:id="rId16"/>
    <p:sldId id="357" r:id="rId17"/>
    <p:sldId id="375" r:id="rId18"/>
    <p:sldId id="361" r:id="rId19"/>
    <p:sldId id="380" r:id="rId20"/>
    <p:sldId id="358" r:id="rId21"/>
    <p:sldId id="360" r:id="rId22"/>
    <p:sldId id="370" r:id="rId23"/>
    <p:sldId id="363" r:id="rId24"/>
    <p:sldId id="364" r:id="rId25"/>
    <p:sldId id="365" r:id="rId26"/>
    <p:sldId id="366" r:id="rId27"/>
    <p:sldId id="349" r:id="rId28"/>
    <p:sldId id="377" r:id="rId29"/>
    <p:sldId id="371" r:id="rId30"/>
    <p:sldId id="372" r:id="rId31"/>
    <p:sldId id="373" r:id="rId32"/>
    <p:sldId id="348" r:id="rId33"/>
    <p:sldId id="381" r:id="rId34"/>
    <p:sldId id="374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94711" autoAdjust="0"/>
  </p:normalViewPr>
  <p:slideViewPr>
    <p:cSldViewPr>
      <p:cViewPr varScale="1">
        <p:scale>
          <a:sx n="72" d="100"/>
          <a:sy n="72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E597CCC-0017-44A5-A824-8DCDEC5EF4E0}" type="datetimeFigureOut">
              <a:rPr lang="zh-TW" altLang="en-US"/>
              <a:pPr>
                <a:defRPr/>
              </a:pPr>
              <a:t>2016/3/17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EE50D1A-2145-4936-AB06-FAB5EC384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48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62B1CB8-5D52-4B7A-9C00-B77333D55102}" type="datetimeFigureOut">
              <a:rPr lang="zh-TW" altLang="en-US"/>
              <a:pPr>
                <a:defRPr/>
              </a:pPr>
              <a:t>2016/3/17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1DE8493-7823-49F5-A5BD-2B079C38C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5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0FB33-5B7A-43BB-9297-4BD8A3EC6D35}" type="slidenum">
              <a:rPr lang="zh-TW" altLang="en-US" smtClean="0">
                <a:solidFill>
                  <a:prstClr val="black"/>
                </a:solidFill>
                <a:latin typeface="Arial" charset="0"/>
                <a:ea typeface="新細明體" charset="-120"/>
              </a:rPr>
              <a:pPr/>
              <a:t>3</a:t>
            </a:fld>
            <a:endParaRPr lang="en-US" altLang="zh-TW" smtClean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27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C187-E1B5-4FDE-8A23-A185347FF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82C5-085A-4C7E-ADAA-5CC90A8083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9950-8922-4E49-B9E7-1E96B44E4E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293E-F47B-4122-8504-0E973BB120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1976-BD6B-4461-9F49-D083F48F40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464-6E10-479F-8290-A8E76C58F9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1A2-B51E-48AE-B7C5-3CB958225D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4FFD-869D-44C5-A828-4B4A3D5616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D3F4-5BFA-4FE1-A7E8-2696530814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>
          <a:xfrm>
            <a:off x="6551613" y="6356350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34925" y="6480175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81FC0DE-9937-460A-BB09-2D477475031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1760-BEBC-4FBE-9CC9-411948D5A0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C85C-6A69-453D-891C-0D770B354C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BF5A-5283-4C5E-A55D-588BF0FCF4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950" y="6488113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24EC61A-EC8F-448E-9FD3-CC32A23D6E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43663" y="6372225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950" y="6492875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379221A-BB81-40AE-A04D-549485BD5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D7F014B-4E97-4184-A56D-4F9833FBB2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06363" y="-71438"/>
            <a:ext cx="9264651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14BB417-7213-45B5-B426-450EFBA08E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4392613" cy="1008063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進入大數據管理時代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翻轉電腦教室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en-US" altLang="zh-TW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朝</a:t>
            </a:r>
            <a:r>
              <a:rPr lang="zh-TW" altLang="en-US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陽</a:t>
            </a: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科技大學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謝</a:t>
            </a:r>
            <a:r>
              <a:rPr lang="zh-TW" altLang="en-US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伸典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endParaRPr lang="en-US" altLang="zh-TW" sz="4000" b="1" dirty="0" smtClean="0">
              <a:solidFill>
                <a:srgbClr val="800000"/>
              </a:solidFill>
              <a:ea typeface="書法家粗黑體"/>
              <a:cs typeface="書法家粗黑體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DF107-BC80-4801-81BA-5B4443C59F0D}" type="slidenum">
              <a:rPr lang="zh-TW" altLang="en-US" smtClean="0">
                <a:ea typeface="新細明體" charset="-120"/>
              </a:rPr>
              <a:pPr/>
              <a:t>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雲服務管理數據的應用範例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84096"/>
              </p:ext>
            </p:extLst>
          </p:nvPr>
        </p:nvGraphicFramePr>
        <p:xfrm>
          <a:off x="683566" y="1772816"/>
          <a:ext cx="7632849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031"/>
                <a:gridCol w="1222962"/>
                <a:gridCol w="981214"/>
                <a:gridCol w="981214"/>
                <a:gridCol w="981214"/>
                <a:gridCol w="981214"/>
              </a:tblGrid>
              <a:tr h="151800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統計項目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2015.10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2015.11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2015.12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2016.01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2016.02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01237">
                <a:tc>
                  <a:txBody>
                    <a:bodyPr/>
                    <a:lstStyle/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zh-TW" altLang="en-US" sz="1800" u="none" strike="noStrike" dirty="0" smtClean="0">
                          <a:effectLst/>
                        </a:rPr>
                        <a:t>雲端</a:t>
                      </a:r>
                      <a:r>
                        <a:rPr lang="zh-TW" altLang="en-US" sz="1800" u="none" strike="noStrike" dirty="0">
                          <a:effectLst/>
                        </a:rPr>
                        <a:t>電腦桌面系統使用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244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383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 dirty="0">
                          <a:effectLst/>
                        </a:rPr>
                        <a:t>150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31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59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01237">
                <a:tc>
                  <a:txBody>
                    <a:bodyPr/>
                    <a:lstStyle/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zh-TW" altLang="en-US" sz="1800" u="none" strike="noStrike" dirty="0" smtClean="0">
                          <a:effectLst/>
                        </a:rPr>
                        <a:t>雲端</a:t>
                      </a:r>
                      <a:r>
                        <a:rPr lang="zh-TW" altLang="en-US" sz="1800" u="none" strike="noStrike" dirty="0">
                          <a:effectLst/>
                        </a:rPr>
                        <a:t>電腦軟體系統使用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458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1,685 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2,363 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>
                          <a:effectLst/>
                        </a:rPr>
                        <a:t>284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 dirty="0">
                          <a:effectLst/>
                        </a:rPr>
                        <a:t>333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執行戰情中心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1560" y="1657989"/>
            <a:ext cx="7669697" cy="4581834"/>
            <a:chOff x="251520" y="1340768"/>
            <a:chExt cx="8424069" cy="52299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40768"/>
              <a:ext cx="7851428" cy="522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844824"/>
              <a:ext cx="3985295" cy="179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948" y="3904028"/>
              <a:ext cx="572641" cy="266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報表服務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戰情中心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5131"/>
            <a:ext cx="75608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授權軟體管控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8942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232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細部資料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1443"/>
            <a:ext cx="1714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73" y="2132856"/>
            <a:ext cx="712311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719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依照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各組織單位分析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7" y="1916832"/>
            <a:ext cx="843195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496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效能預警系統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投影片編號版面配置區 5"/>
          <p:cNvSpPr txBox="1">
            <a:spLocks/>
          </p:cNvSpPr>
          <p:nvPr/>
        </p:nvSpPr>
        <p:spPr>
          <a:xfrm>
            <a:off x="8100392" y="5904096"/>
            <a:ext cx="586408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0375B11-E043-4B42-BE06-8285EF7115F4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827584" y="2015664"/>
            <a:ext cx="3312368" cy="216024"/>
            <a:chOff x="899592" y="2636912"/>
            <a:chExt cx="3312368" cy="216024"/>
          </a:xfrm>
        </p:grpSpPr>
        <p:sp>
          <p:nvSpPr>
            <p:cNvPr id="10" name="圓角矩形 9"/>
            <p:cNvSpPr/>
            <p:nvPr/>
          </p:nvSpPr>
          <p:spPr>
            <a:xfrm>
              <a:off x="899592" y="2636912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655786" y="2636912"/>
              <a:ext cx="155617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圓角矩形圖說文字 11"/>
          <p:cNvSpPr/>
          <p:nvPr/>
        </p:nvSpPr>
        <p:spPr>
          <a:xfrm>
            <a:off x="4499992" y="1648220"/>
            <a:ext cx="1440160" cy="432048"/>
          </a:xfrm>
          <a:prstGeom prst="wedgeRoundRectCallout">
            <a:avLst>
              <a:gd name="adj1" fmla="val -71947"/>
              <a:gd name="adj2" fmla="val 4897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警戒值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767704" y="2951769"/>
            <a:ext cx="3732287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187273" y="5112008"/>
            <a:ext cx="2368503" cy="720080"/>
          </a:xfrm>
          <a:prstGeom prst="wedgeRoundRectCallout">
            <a:avLst>
              <a:gd name="adj1" fmla="val 26852"/>
              <a:gd name="adj2" fmla="val -10537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顯示達到警戒的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主機與時段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4499992" y="2951769"/>
            <a:ext cx="1216485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3315740" y="5138091"/>
            <a:ext cx="2368503" cy="720080"/>
          </a:xfrm>
          <a:prstGeom prst="wedgeRoundRectCallout">
            <a:avLst>
              <a:gd name="adj1" fmla="val 20260"/>
              <a:gd name="adj2" fmla="val -11311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顯示當時正在執行的軟體名稱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5716477" y="2951769"/>
            <a:ext cx="2743955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圖說文字 17"/>
          <p:cNvSpPr/>
          <p:nvPr/>
        </p:nvSpPr>
        <p:spPr>
          <a:xfrm>
            <a:off x="5868877" y="5138090"/>
            <a:ext cx="3167619" cy="720081"/>
          </a:xfrm>
          <a:prstGeom prst="wedgeRoundRectCallout">
            <a:avLst>
              <a:gd name="adj1" fmla="val 15202"/>
              <a:gd name="adj2" fmla="val -9267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顯示當時的使用者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可能受到效能影響的人員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86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雲管理決策價值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07975" y="3319017"/>
            <a:ext cx="8584505" cy="1766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/>
          </a:p>
          <a:p>
            <a:pPr algn="ctr"/>
            <a:endParaRPr lang="en-US" altLang="zh-TW" sz="2400" dirty="0" smtClean="0"/>
          </a:p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學習成效追蹤平台</a:t>
            </a:r>
            <a:endParaRPr lang="zh-TW" altLang="en-US" sz="2400" dirty="0"/>
          </a:p>
        </p:txBody>
      </p:sp>
      <p:sp>
        <p:nvSpPr>
          <p:cNvPr id="5" name="圓角矩形 4"/>
          <p:cNvSpPr/>
          <p:nvPr/>
        </p:nvSpPr>
        <p:spPr>
          <a:xfrm>
            <a:off x="4064284" y="3464634"/>
            <a:ext cx="1584176" cy="8470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管理與追蹤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機制</a:t>
            </a:r>
            <a:endParaRPr lang="zh-TW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2123728" y="3464100"/>
            <a:ext cx="1872208" cy="847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教學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支援決策系統</a:t>
            </a:r>
            <a:endParaRPr lang="zh-TW" altLang="en-US" sz="2000" dirty="0"/>
          </a:p>
        </p:txBody>
      </p:sp>
      <p:sp>
        <p:nvSpPr>
          <p:cNvPr id="7" name="圓角矩形 6"/>
          <p:cNvSpPr/>
          <p:nvPr/>
        </p:nvSpPr>
        <p:spPr>
          <a:xfrm>
            <a:off x="460375" y="3464634"/>
            <a:ext cx="1525167" cy="8470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教學分析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與研究</a:t>
            </a:r>
            <a:endParaRPr lang="zh-TW" altLang="en-US" sz="2000" dirty="0"/>
          </a:p>
        </p:txBody>
      </p:sp>
      <p:sp>
        <p:nvSpPr>
          <p:cNvPr id="8" name="圓角矩形 7"/>
          <p:cNvSpPr/>
          <p:nvPr/>
        </p:nvSpPr>
        <p:spPr>
          <a:xfrm>
            <a:off x="611560" y="5193196"/>
            <a:ext cx="137398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學生資訊</a:t>
            </a:r>
            <a:endParaRPr lang="zh-TW" altLang="en-US" sz="2000" dirty="0"/>
          </a:p>
        </p:txBody>
      </p:sp>
      <p:sp>
        <p:nvSpPr>
          <p:cNvPr id="9" name="圓角矩形 8"/>
          <p:cNvSpPr/>
          <p:nvPr/>
        </p:nvSpPr>
        <p:spPr>
          <a:xfrm>
            <a:off x="6551770" y="5193196"/>
            <a:ext cx="203629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自由上機雲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797373" y="5193196"/>
            <a:ext cx="2515415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雲服務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zh-TW" altLang="en-US" sz="2000" b="1" dirty="0" smtClean="0">
                <a:solidFill>
                  <a:srgbClr val="FF0000"/>
                </a:solidFill>
              </a:rPr>
              <a:t>分析管理平台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CVBI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123728" y="5193196"/>
            <a:ext cx="152386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選課與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成績資訊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24770" y="2848134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14" name="AutoShape 2" descr="data:image/jpeg;base64,/9j/4AAQSkZJRgABAQAAAQABAAD/2wCEAAkGBxQSEhUUExQVFRQVGBQYFhYYFxcXHxcYHBQWGRcVFRgYHCggGBooHBUWIzEhJSksLi4uGB8zODMtNygtLisBCgoKDg0OGxAQGywkICYuLC8sLCwsNS8sLSw0LCwsLCwsLSwsLCwsLCwsLCwsLCwsLCwsLCwsLCwsLCwsLCwsLP/AABEIAKAAoAMBEQACEQEDEQH/xAAcAAACAgMBAQAAAAAAAAAAAAAABQYHAwQIAgH/xABEEAABAwICBwQGCAQEBwEAAAABAAIDBBEFIQYHEjFBUWETcYGRFCIyobHRIzNCUmJyksEksuHwCBdTVENEZIKTwuIV/8QAGgEBAAMBAQEAAAAAAAAAAAAAAAIDBAUBBv/EADERAAIBAwMDAgQFBAMAAAAAAAABAgMEERIhMRNBUQUiMnGBkRRCUqHRI7HB8BZhYv/aAAwDAQACEQMRAD8AvFACAEAIAQAgBACAEAIAQAgBACAEAIAQAgBACAEAIAQAgBAJMS0uoac7M1VAw8i9t/EDcgNEaxcL/wB7B+r+iAeYbi0FQLwTRyj8Dg63fbcgN1ACAEAIAQCrFdI6SmynqIozyc9oPlvQCv8AzFwv/ewfq/ogG2FaQUtT9RURS9GvaT5b0AzQAgBACAEAIAQCDTLS6nw2DtZ3Zm4jjHtSO5NHlc7ggOf8f04xLF3FjSYYN3ZsJa23J797/h0Vc6kYck4QcuDXw/QOO15p7dGj5qh3EnwXKilyb8mglJbKZ4PcPmo9afn9j3pR8Ceq0Rlgd2lNPdzc2lpLHDucCpxuP1Ii6Hhk10H1xzQPFPiYLm5DtrWczq8D229Rn3rSmmsooaaeGXvTTtka17HBzHAFrgbgg7iCvTwyIBdj+Nw0ULp6h4ZG3jxJ4NaOLjyQHP2lGtCvxJ5ipA6nhzFmH1yOBkkHs9w8yoymorLJRi5cCXD9BQ7OecAneGi563JWZ3D7IvVBd2NToJR2+uffuHzUetPz+xLpR8Cmv0HLDtQT3IzF/VNxuII3FTVw+6IOguzJBolrXrcPeIa4OnhyF3H6Ro5tefb7j5rRGaksoplFxeGdAYPisVVC2aB4fG8XDh7weRHJSIm6gBACAEBqYriDKeGSaU2jja5zj0A+KA5TxrGJcWq31E5IYMmsByYz7MbT8SqqtTStuSynDUxrDMGgNaLAbgFieXuaz36WV5gZD0spgZD0spgZNHFKds7bO9oey7l/RThJwexGcVJEv1GaZPgn/wDzqg/RvJ7Ek+xJvLB+F3x71vTTWUY2sPBfr3AAkmwGZJ4DmvTw5c1h6VPxitswkU0JIiHS9jIR951vKyhOelZJQjqeDzSFsTdlgsB/dysEm5PLNiwlhGf0srzB7kPSymBkPSymBk160NlbsvFx7x1ClFuLyjySUlhm1qu0tdhVb2Mrv4WctD7mwadzZgOHI9O4LfCSksmOUdLwdOqREEAIAQFS/wCIrGjFRw07TY1D3F35Iw0kfqezyKAqbDYNiNo6XPeVhnLMsmuCwjaUCYID3DE57g1jS5x3AC5PgEbwEsktp9AZjA57jaWwLI/iHHmqHX32WxcqO273IjIwtJa4EEGxByIPIq9PJS1gR46HRvjmYdlzSLOG8OadppHl7lpoS5RRWXcv7WPpRbAjUMydVRxtFuHaD17dw2loKCicAp9mO/F+fhwWOtLMsGmksRGSqLQQH1oubDMncBx7ggJbgugk0rHPl+iyOw0jMnhtch03qidbHw7lsaX6tiL1lI+J5ZI3Zc3eP3HMK6MlJZRXKLi8MSaRU+1GHcWn3FX0ZYlgpqrKydJ6rcYNXhlNI43cG9m48yw7N/ctZmJWgBACA521s1r8WxVlFTtB9H2o9onLaJBkceQGyB4FQnNQjqZKMXJ4RmwHQ91THt9qGWc5ttguvsm194XIqXKjLTg6UKLlHOR3DqzJ31HlHb4uXqrN8I86SXLHNBq0pm5vc+TvNh5NVi1Mi9KJTh2CwQC0UbW9w3954poXca32NiVihOJKLI3j2jkFRm9lncHtyPnx8Vm1yp8F+lT5Kp0s0QkLpYoTt9kwTZ5EtGRAtvIW21uE8Slt2MlxRa2XzFGKaXSVuH0WGsiO3C+1wb9oc2xADhk43v0XTbSWWYUsvCJLgOhcjzJC6RrHQbDHENLgXEXNsxuXJrXKi00s5OjSotrHgfw6tCd9QPCP5vUVXzwiTpJcsb0WrKAfWSPf0yaPcppyZBqKJRhejlPT/VRtB52z8zmvdGeRrxwMJGKMonsWIscwWGoFpWA23HcR3FZnJweUXpKSwysNKdDCHtggdtGZr9nbsLFtjs3HNaLa5zly7FFejjZdx/8A4etIbCbDpG7L4y6RnM52kYRzBsfE8l2E87nN4LpQAgBAc3aEv7HG6xkuUjn1DQTxPakm3eM1zvU0+jledzbY46mCzsFoewDo+G29zerXHaHxt4LkyeZ/RHRj8JIIFqpmeZtsWpFDPS9PDFKVXMnEjeO4/FAdknaf9xuZ8eSzOm5cF6mokROJvMzpgWRlzQy3t+qCT0zzU42y04b/AOyLrb5SEeGaP09PK2aJ1pGElpIuAbEbr9VqnKU46WyiMYxeUh/h2MOgkke5ok7Uhzi31SCG2yB35LJO32WHwaI1t3nuTbBMVinF43XtvG4jvC8jFx5EmmO41qiZ5HtSPDxIoSJRNGoWOoaYCGqotuojk+zC2TP8TtkAeTSs6eIS+he17o/UgGreQTaSSyRex9OSRuIsGk+Ll9FbJqlFS5wcSu06jwdCK8qBACAqXWvqzlqphW0JAqBbbZfZLyPZex3B2Vs9+S8aTWGeptPKI/q00vmmmkpqsjtWezcbJu0kPa4feBt71xLy0jRxOHHc6ltcyq5jLnsWrCVCBOZEq3WKxjy1kJe0EjaL9m9uQ2TktKbKtGTCdZn/AE4/8v8A8L3UOmamKaxC+ItjjMchyJ2g4AcwbDNMHj2IX6Ubkkkk5kneT1TB5kPSivTwPSigD0ooDLS4i+N4ex2y4cefQ8wvMHuS29E9IW1cd9z25Pb15jonB5yP9pe5PMGJ7lXJk4o06grLUeEaIIprSjSGsrq19Dh9yDdh2bAkj6w7fBo3eC22dlDSqlRb8mW5upanCD2LT1VavxhUTnSOD6mYN7Rw3NA3Rs5i5zPHwXVOeTtACAEBXutPWSzDG9lEBJVvFw07oxwe/n0bxsgKRwvDKqef0yWRzJXO7TaAAcXc7bgFgubqGHDGTPO6cH7OS8NHca7RnrixbYH59y5dPMVl/Cu/j5nYtrmNzHxLuv4NTRihihrKqMhtyGSxuNvq3E3AvusVuXuimic8rkfYpiMMUT37UZ2QTYFp9y9UWVtlFTTbTnOsBtEmw4XKkDxtLzADaTADaQG/g2GSVMmxH/3O4NHMqFSagssnCLk8G7jmjU1N6x9dn3hw/MOCrp14zeHsyc6MorK3Rj0Uxc01Q132XENcOYWjGSnJebBcAjccwoaWe6kYp3Bo9Y2VVRxgsyZZBOXBCtMcXcWOijJaXAgvG9oPEdVmaetOawucPv8AMy3l90Vop7y7vsiosOlq8GnFRAQ4ey4ltwWkj1XjeO8FdqjcxqbcM59Ksp7dzozQPTKHFKftY/VkbYSxE3Mbj8Wmxsei0lxJUAIBdpFizaSmmqH5iJjnW5kDIeJsEBzJo1SPr6iWsqTtuL757nPOfk0WAHdyXOv7nprRHlmevNr2osGCjXCdQzqA8wIiKQbXsOs1x5cj5/FabK7VKr7uHs/8F9NaWY9YODRTFjIj9Oy97ezsm3qv63GS33F1b289MVu+cG+N3JPEtytsWwWWDZMgaASbWN72H9VOndU6uVAu68Z7I07r0kF0AEoCSaNaGz1ZDiDHF99wzI/AOPfuXjl4JJeS1cLwWKmjDIm2HE8SeZPErPOLe7LYy7I+VUQIIOYWOpE0wkVBpbhop6gtaLNcNpvTmB4rdbVHOG/KM1eCjLbhk3wHFpn0zLPztbjwy5rm3FWcZtZf3MDu6kdsL7EpwuohkY5zvUcwXe1xuR1BO8LrWVW1cHNLDXOd2RndVKixJ/QiddGZHF5FtrO3IcB5LkVbp1Zub7mCccvIqq6EEEEAg5EHikarTyilwwQzAcQdguKRyAnsJLB45xONnX5lpzHcvorSv1oZfPc20p6o7nUQK1Fh9QEB15PIwee3F0IPcZW3QFbav4h6JHbiXX79or5n1GT67Mk/jZL2ECw57vNcyUiyKGIhBFjxVTkWpH2npAwWHiea81HukiGsQWEX5nfyj5LremPLkW0liQmwnReeoYHx7GybjN1txtusulK4hGWlm6NGUllEgoNWsjvrJmNHJrS4+ZICKsnwg6eOSZYJoRS09nbHaPH2pPW8huCmsshwSYBSPDHIFCRKJoVAWKojVArbWbGNqA8fpB/IVKy5kvkeXPCGWhTL0zfH+Yrm3zxWZx5LLY4nog4gnh7+ixZI6T5OzIqSkRaFslnC4V0ZFMkVxrSjAbCeN5B4Wbf9l3PSW8y+h7Q5Z0jo64mkpyd5hhJ7+zbdds0DFAJ9LsFFbRz05NjIwhp5O3tPmAgOctCsWNJK+jqQY3B5A2stl+5zD35WPzXI9TtHP+pDnuU1Yd0WOZvZ/MF860QjIaxzqpouUjMJlDBLUQjWLNcxD8Q/ld8l2PS1yyym/cN9WtWHQuj4sdfwdmPeCr7mOKifk69B5hjwT6AqdNkZm4wrVFmdo93U8kcGKQquTJxRozlY6hpgVbrHqg6eNg+w0k97iP2arbOOzl5IXL3SGugVRelb4fuVyvUY/wBZnJciROnWHBHUa1RPke4qSiQchU+qa2MOcQABmTkB3q+EG3hFLZXkdO7G8SigiB7Ju93KMEGSQ8r5AeC+qsbZ0Ke/L5LqcNKOo42BoAAsAAAOQG4LaWHpACAgWsfVnDig7RrhDUgWElrh44NkHHod467kBTeIYZi2E5SxOkhacnAGRgHRwzaO+yx17CjV3aw/KISppmei1mN/4kLh1Y4O9xsuZU9Gl+SX3IdNrhjWPWJSne5472H9lnfpNfwvueaZiDSbSOKpmiETi4ZXyIz9bn3rdZ2lSjF60XUE1JZGOi+KGnna4AkO9VzRmSL8BxI3qVel1I4XPY6dOpoeXwXTRyhwuFlpvs+VyXz8rg3WrSihnq6lk8Mb1CRJCjG64QxucQTYE2GZPQLLKMpy0R5L1JQWqXBSVdWOle+R29xJPToO5dCEFGKijJKTk8sz6I6YQQQbEjyHXGQaTlYcut1kvbCrVqZijlyUs7DWbWLSgZGR3QNt8SFnj6TXfOF9SOmYmrtZJdlFCbnIFzv/AFaP3Wqn6P8Arl9j3pPuzZwnQfFsVLe1Bgg5yAsFubY97j3+a6lC1pUfgX1LIwUeC89CNC6fDItiEXe63aSuHrPI3X5AXNh1WgkSRACAEAIAQCbEtFKKozmpYXnmWNv5gXQEfrtV2Ehrnvp2sa0EuIe5oAAuTkUBz3VshqK/+AhcyEOaGNJc4uF7BxvmC7kqq01GO/chOsqW7+xfuiegzaWMOeNqZw9d1vZ/A3p14r2lT0Lfk990t58/2HkmGFoJZkR7+izXlspp1I/Ev3NlrX0PRL4X+x4grTb1mE9W/JcyncP80fsb50V2f3M5q2/df+lW9ePh/Yq6MvK+5rTVL3EBrbE5C+ZVEqtSbUYLGS6NOEVqk8mcYQOOZ5ru29CFCOI8935OTWrSqvL+iILrC0E+jdUU4s4BxkZbJwt7Y5EceahXhj3r6lDqSpLUt13X8FX6tKSidWejYjFcSlrY37bm7D7mzTbeHXAvzA5q6MlJZR7GSksovqn1XYWz/lGH8xc74lSJEhw3Aqan+ogij6tY0HztdAMUAIAQAgBACAEAICtdfmMmnw3s2mzqh4jP5AC5/nYDxQFb6BRGkjbMxgdMRtMJ3NcRk49w3d64de8xWb8bI5dSs+q344Hu1WPdtuqpdvffacPIA2Hkssr+Wc5ZHVNvOWSzA9MZ4rNq29oz/VaPWb1cB7Q8lroeqrOJmmFxJbTJVZjgJYnB0b9xHA8uitqUop9SHDO3QuFUhjJlfuR8Elya81ZFSt7Wd1ifYaM3H8o4lSpKFBdWp9DPd3KitJCsb0lrKm4j/ho+QPrEdXcPBY63qrltHZHHnWnLjYSUVZWUztpk7nc2PJc1w4ghxKrp38k+SlVJx4ZBdPqBuU8bdgbVrfdBzAv0OQW6wuE5uHblF1pUxJx7HSGg+LmroKad3tPjbtfmAs73hdY6A8QAgBACAEAIAQAgBAVB/iRpXOpKaQbmTODum0zIn9PvQCLRlwfTxOG4sb5gWPwXxt5mFaSfk4s1io0/I6LCHsH2XEeYv/fgsev2tliG7IFldUvSM9A10Li6M22vab9l/wCYc+ozWq29RqUHtuu6ZZDMHmI7mxQbALW+seBzDep5/uurP1ejGClFZfjx8/8AdzbO79vt5EEtOXPMjyXvO9x39w5DoFxK15UrS1TZgccvLMUsAsoKqQaE1OwuZc+HcMlqlJKWEZ3wQ/WK8NprHe97QPDMrr+k5lWz4RO0WauS5tUdMY8JpQ7eWF3g5xI9xX0x1SYIAQAgBACAEAIAQAgFGluAsr6SWmfkJG5OtfZcM2ut0ICA5uwyvmwiofSVjCGg3yzt+Nn3mH+87rleo+n/AIha4fF/cyXFv1PdHkn9PiMcpidG8Pbc5g34ceS+XnRnTUozWGc9txeJbEginC57iy9VDO2YKvDLFUR67YJhnvUR4dMF6os8dQ1ppwrIxZVKoRepx2GnhBleBvs3e458AupC0q1qmIL+CqEZVNooiWAYRPj9cBYsporbbt+wy9yL8ZHW/uy+ssrSNtDSt2+WdShRVKOO507TwtY1rGizWgNaBwAFgB4LYXGRACAEAIAQAgBACAEAIBJpTopS4hHsVMYda+y8ZOZfi13Du3ICm8Y1JVlO/tKCoEg4Bx7J46Ei7Xe7uUJ04zWJLKIyipLDQlnkxykylppXAcey7QfqjyXOqej20+Fj5MzytKb42NY6yKmPKSnaD122+4rJL0Ck+JMh+CXaTD/NGT/Qb+s/JR/4/D9b+x5+C/8AQM1gVkuUVMCfwte/4KyPoFFcyZ6rJd2zcgw7Hq3JsMkTTxLRCPHb9byWyl6VbU/y5+ZbG1prtkkujWolxcJK+ovxMUVySfxSu4dw8QugkksIvSS2RcuEYVDSxNigjbHG3c1ot3k8z1Xp6biAEAIAQAgBACAEAIAQAgBACAEAIAQAgBACAEAIAQAgBACAEAIAQAgBACAEAIAQAgBACAEAIA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3" y="138091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149237" y="2855833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老師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80103" y="2848134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學校</a:t>
            </a:r>
            <a:endParaRPr lang="zh-TW" altLang="en-US" dirty="0"/>
          </a:p>
        </p:txBody>
      </p:sp>
      <p:pic>
        <p:nvPicPr>
          <p:cNvPr id="3077" name="Picture 5" descr="http://icons.iconarchive.com/icons/aha-soft/free-large-boss/512/Teach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12" y="1433413"/>
            <a:ext cx="1291902" cy="12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qvizlabs.com/perch/resources/exec22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42" y="1425714"/>
            <a:ext cx="1205373" cy="14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圓角矩形 19"/>
          <p:cNvSpPr/>
          <p:nvPr/>
        </p:nvSpPr>
        <p:spPr>
          <a:xfrm>
            <a:off x="7403338" y="3464634"/>
            <a:ext cx="1201110" cy="847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學涯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履歷</a:t>
            </a:r>
            <a:endParaRPr lang="zh-TW" altLang="en-US" sz="2000" dirty="0"/>
          </a:p>
        </p:txBody>
      </p:sp>
      <p:sp>
        <p:nvSpPr>
          <p:cNvPr id="21" name="圓角矩形 20"/>
          <p:cNvSpPr/>
          <p:nvPr/>
        </p:nvSpPr>
        <p:spPr>
          <a:xfrm>
            <a:off x="5724128" y="3462497"/>
            <a:ext cx="1584176" cy="8476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自由上機雲服務分析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96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如何滿足</a:t>
            </a:r>
            <a:r>
              <a:rPr lang="zh-TW" altLang="en-US" dirty="0" smtClean="0">
                <a:solidFill>
                  <a:srgbClr val="FF0000"/>
                </a:solidFill>
              </a:rPr>
              <a:t>版權數限制</a:t>
            </a:r>
            <a:r>
              <a:rPr lang="zh-TW" altLang="en-US" dirty="0" smtClean="0"/>
              <a:t>的軟體使用需求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如何提高</a:t>
            </a:r>
            <a:r>
              <a:rPr lang="zh-TW" altLang="en-US" dirty="0">
                <a:solidFill>
                  <a:srgbClr val="FF0000"/>
                </a:solidFill>
              </a:rPr>
              <a:t>雲服務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F0000"/>
                </a:solidFill>
              </a:rPr>
              <a:t>使用總量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/>
          <a:lstStyle/>
          <a:p>
            <a:pPr algn="r"/>
            <a:r>
              <a:rPr kumimoji="1" lang="zh-TW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實體電腦教室～也來雲一下～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FC0DE-9937-460A-BB09-2D4774750315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00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從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服務趨勢來觀察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1856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33367" y="1412776"/>
            <a:ext cx="773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從蒐集到的雲端服務資料顯示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en-US" b="1" dirty="0" smtClean="0">
                <a:solidFill>
                  <a:srgbClr val="0070C0"/>
                </a:solidFill>
              </a:rPr>
              <a:t>晚上</a:t>
            </a:r>
            <a:r>
              <a:rPr lang="zh-TW" altLang="en-US" b="1" dirty="0" smtClean="0">
                <a:solidFill>
                  <a:srgbClr val="FF0000"/>
                </a:solidFill>
              </a:rPr>
              <a:t>有多數使用者會使用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76256" y="2132856"/>
            <a:ext cx="1800200" cy="3528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346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大綱</a:t>
            </a:r>
            <a:r>
              <a:rPr kumimoji="1"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(Outline)</a:t>
            </a:r>
            <a:endParaRPr kumimoji="1" lang="zh-TW" alt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722438"/>
            <a:ext cx="822960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雲服務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雲效益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直覺式報表管理工具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實體教室雲服務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373D4-48F2-496D-8EF6-539C25EF7A88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實體電腦教室～也來雲一下～</a:t>
            </a:r>
            <a:endParaRPr kumimoji="1" lang="en-US" altLang="zh-TW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7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雲服務</a:t>
            </a:r>
            <a:endParaRPr lang="en-US" altLang="zh-TW" dirty="0" smtClean="0"/>
          </a:p>
          <a:p>
            <a:pPr lvl="1"/>
            <a:r>
              <a:rPr lang="zh-TW" altLang="en-US" dirty="0"/>
              <a:t>將電腦教室的電腦</a:t>
            </a:r>
            <a:r>
              <a:rPr lang="zh-TW" altLang="en-US" dirty="0" smtClean="0"/>
              <a:t>安裝</a:t>
            </a:r>
            <a:r>
              <a:rPr lang="en-US" altLang="zh-TW" b="1" dirty="0" smtClean="0">
                <a:solidFill>
                  <a:schemeClr val="accent1"/>
                </a:solidFill>
              </a:rPr>
              <a:t>Citrix Agent </a:t>
            </a:r>
            <a:r>
              <a:rPr lang="en-US" altLang="zh-TW" b="1" dirty="0" smtClean="0">
                <a:solidFill>
                  <a:srgbClr val="FF0000"/>
                </a:solidFill>
              </a:rPr>
              <a:t>and </a:t>
            </a:r>
            <a:r>
              <a:rPr lang="en-US" altLang="zh-TW" b="1" dirty="0" smtClean="0">
                <a:solidFill>
                  <a:schemeClr val="accent1"/>
                </a:solidFill>
              </a:rPr>
              <a:t>MCRS</a:t>
            </a:r>
            <a:r>
              <a:rPr lang="zh-TW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zh-TW" b="1" dirty="0" smtClean="0">
                <a:solidFill>
                  <a:schemeClr val="accent1"/>
                </a:solidFill>
              </a:rPr>
              <a:t>Agent</a:t>
            </a:r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電腦教</a:t>
            </a:r>
            <a:r>
              <a:rPr lang="zh-TW" altLang="en-US" dirty="0" smtClean="0"/>
              <a:t>教室的電腦歸入</a:t>
            </a:r>
            <a:r>
              <a:rPr lang="en-US" altLang="zh-TW" dirty="0" smtClean="0">
                <a:solidFill>
                  <a:srgbClr val="FF0000"/>
                </a:solidFill>
              </a:rPr>
              <a:t>Citrix </a:t>
            </a:r>
            <a:r>
              <a:rPr lang="zh-TW" altLang="en-US" dirty="0" smtClean="0">
                <a:solidFill>
                  <a:srgbClr val="FF0000"/>
                </a:solidFill>
              </a:rPr>
              <a:t>服務控管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設定</a:t>
            </a:r>
            <a:r>
              <a:rPr lang="en-US" altLang="zh-TW" dirty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使用權限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在</a:t>
            </a:r>
            <a:r>
              <a:rPr lang="en-US" altLang="zh-TW" dirty="0"/>
              <a:t>“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MyComputerRoom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中增加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pPr lvl="1"/>
            <a:r>
              <a:rPr lang="zh-TW" altLang="en-US" dirty="0"/>
              <a:t>為電腦教室</a:t>
            </a:r>
            <a:r>
              <a:rPr lang="zh-TW" altLang="en-US" dirty="0" smtClean="0"/>
              <a:t>設定</a:t>
            </a:r>
            <a:r>
              <a:rPr lang="zh-TW" altLang="en-US" dirty="0"/>
              <a:t>服務的</a:t>
            </a:r>
            <a:r>
              <a:rPr lang="zh-TW" altLang="en-US" dirty="0">
                <a:solidFill>
                  <a:srgbClr val="FF0000"/>
                </a:solidFill>
              </a:rPr>
              <a:t>電腦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為電腦教室設定允許的</a:t>
            </a:r>
            <a:r>
              <a:rPr lang="zh-TW" altLang="en-US" dirty="0" smtClean="0">
                <a:solidFill>
                  <a:srgbClr val="FF0000"/>
                </a:solidFill>
              </a:rPr>
              <a:t>使用者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為電腦教室設定可以使用的</a:t>
            </a:r>
            <a:r>
              <a:rPr lang="zh-TW" altLang="en-US" dirty="0" smtClean="0">
                <a:solidFill>
                  <a:srgbClr val="FF0000"/>
                </a:solidFill>
              </a:rPr>
              <a:t>時間區段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開始您的</a:t>
            </a:r>
            <a:r>
              <a:rPr lang="en-US" altLang="zh-TW" dirty="0" err="1" smtClean="0">
                <a:solidFill>
                  <a:srgbClr val="FF0000"/>
                </a:solidFill>
              </a:rPr>
              <a:t>MyComputerRoom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89953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使用者登入大數據智慧電腦教室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7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由於開放時間未到，尚無資源可用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7" y="1484784"/>
            <a:ext cx="80979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建立大數據智慧電腦教室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" y="2348880"/>
            <a:ext cx="75231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設定可用電腦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整合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</a:t>
            </a:r>
            <a:r>
              <a:rPr kumimoji="1" lang="en-US" altLang="zh-TW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1625501"/>
            <a:ext cx="7627937" cy="4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設定可用的使用者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整合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</a:t>
            </a:r>
            <a:r>
              <a:rPr kumimoji="1" lang="en-US" altLang="zh-TW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" y="1618902"/>
            <a:ext cx="7589837" cy="50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設定資源可用時間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26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8741"/>
            <a:ext cx="7627937" cy="50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使用者即可看到所配置之資源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6904" cy="45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登入後即可使用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帳號整合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28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289"/>
            <a:ext cx="8779769" cy="51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服務中止時間接近，系統自動警告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1" y="1484784"/>
            <a:ext cx="817970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朝陽雲服務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280400" cy="4392612"/>
          </a:xfrm>
        </p:spPr>
        <p:txBody>
          <a:bodyPr/>
          <a:lstStyle/>
          <a:p>
            <a:pPr marL="0" indent="0">
              <a:buNone/>
            </a:pPr>
            <a:endParaRPr kumimoji="1" lang="zh-TW" altLang="en-US" sz="24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D4633-90F1-40F3-B3DD-3E3E7A9FE244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94533"/>
              </p:ext>
            </p:extLst>
          </p:nvPr>
        </p:nvGraphicFramePr>
        <p:xfrm>
          <a:off x="323850" y="1700211"/>
          <a:ext cx="8280399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902"/>
                <a:gridCol w="6264497"/>
              </a:tblGrid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軟體組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朝陽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APP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數位學習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2200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joomla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網路組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免費網路空間</a:t>
                      </a: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(OFFICE365)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</a:t>
                      </a: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GMAIL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社群平台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(CLUB)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行政虛擬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主機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行政雲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系統組</a:t>
                      </a:r>
                      <a:endParaRPr lang="zh-TW" sz="2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雲端電腦教室軟體網站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雲端電腦教室桌面網站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保管組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行動學習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播客系統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圖書館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行動教室預約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自主學習預約系統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外語中心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u="none" strike="noStrike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語言線上學習專區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各單位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雲臉書粉絲團 朝陽科技大學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臉書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(Facebook)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社團、粉絲團一覽表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使用者已看不見可用資源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87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有效利用實體電腦教室資源</a:t>
            </a:r>
            <a:b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altLang="zh-TW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(Library Floor Plan 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2" descr="http://img.epochtimes.com/i6/1406081118552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2" y="908720"/>
            <a:ext cx="73628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48099" y="213285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333FF"/>
                </a:solidFill>
              </a:rPr>
              <a:t>簡單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易用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有效利用</a:t>
            </a:r>
            <a:endParaRPr lang="zh-TW" altLang="en-US" sz="3600" b="1" dirty="0">
              <a:solidFill>
                <a:srgbClr val="3333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8099" y="443711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</a:rPr>
              <a:t>綠</a:t>
            </a:r>
            <a:r>
              <a:rPr lang="zh-TW" altLang="en-US" sz="3600" b="1" dirty="0" smtClean="0">
                <a:solidFill>
                  <a:srgbClr val="3333FF"/>
                </a:solidFill>
              </a:rPr>
              <a:t>能</a:t>
            </a:r>
            <a:r>
              <a:rPr lang="en-US" altLang="zh-TW" sz="3600" b="1" dirty="0" smtClean="0">
                <a:solidFill>
                  <a:srgbClr val="3333FF"/>
                </a:solidFill>
              </a:rPr>
              <a:t/>
            </a:r>
            <a:br>
              <a:rPr lang="en-US" altLang="zh-TW" sz="3600" b="1" dirty="0" smtClean="0">
                <a:solidFill>
                  <a:srgbClr val="3333FF"/>
                </a:solidFill>
              </a:rPr>
            </a:br>
            <a:r>
              <a:rPr lang="zh-TW" altLang="en-US" sz="3600" b="1" dirty="0" smtClean="0">
                <a:solidFill>
                  <a:srgbClr val="3333FF"/>
                </a:solidFill>
              </a:rPr>
              <a:t>智慧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好管理</a:t>
            </a:r>
            <a:endParaRPr lang="zh-TW" altLang="en-US" sz="3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實體電腦教室</a:t>
            </a:r>
            <a:r>
              <a:rPr kumimoji="1" lang="zh-TW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～雲端進階版～</a:t>
            </a:r>
            <a:endParaRPr kumimoji="1" lang="en-US" altLang="zh-TW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32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如果學校沒有買</a:t>
            </a:r>
            <a:r>
              <a:rPr lang="en-US" altLang="zh-TW" b="1" dirty="0">
                <a:solidFill>
                  <a:schemeClr val="accent1"/>
                </a:solidFill>
              </a:rPr>
              <a:t>Citrix</a:t>
            </a:r>
            <a:r>
              <a:rPr lang="zh-TW" altLang="en-US" dirty="0" smtClean="0"/>
              <a:t> 或 </a:t>
            </a:r>
            <a:r>
              <a:rPr lang="en-US" altLang="zh-TW" b="1" dirty="0" err="1" smtClean="0">
                <a:solidFill>
                  <a:schemeClr val="accent1"/>
                </a:solidFill>
              </a:rPr>
              <a:t>VmWare</a:t>
            </a:r>
            <a:r>
              <a:rPr lang="zh-TW" altLang="en-US" dirty="0"/>
              <a:t>是否有</a:t>
            </a:r>
            <a:r>
              <a:rPr lang="zh-TW" altLang="en-US" dirty="0" smtClean="0"/>
              <a:t>技術達到這樣的效果</a:t>
            </a:r>
            <a:r>
              <a:rPr lang="en-US" altLang="zh-TW" dirty="0" smtClean="0"/>
              <a:t>?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6" name="Picture 5" descr="http://www.takming.edu.tw/project/fan/picture/%E9%9B%BB%E8%85%A6%E6%95%99%E5%AE%A4/%E9%9B%BB%E8%85%A6%E6%95%99%E5%AE%A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4367"/>
            <a:ext cx="3871259" cy="31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opsellingvanillaicecream.com/wp-content/uploads/2013/02/Ques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24858" cy="32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851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395536" y="213734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充分利用資源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0210" y="169150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運用</a:t>
            </a:r>
            <a:r>
              <a:rPr lang="zh-TW" altLang="en-US" sz="3200" dirty="0" smtClean="0">
                <a:solidFill>
                  <a:srgbClr val="3333FF"/>
                </a:solidFill>
              </a:rPr>
              <a:t>閒置資源</a:t>
            </a:r>
            <a:r>
              <a:rPr lang="zh-TW" altLang="en-US" sz="3200" dirty="0" smtClean="0"/>
              <a:t>創造更優化的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雲端學習環境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2520407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導入</a:t>
            </a:r>
            <a:r>
              <a:rPr lang="zh-TW" altLang="en-US" sz="3200" dirty="0" smtClean="0">
                <a:solidFill>
                  <a:srgbClr val="3333FF"/>
                </a:solidFill>
              </a:rPr>
              <a:t>大數據</a:t>
            </a:r>
            <a:r>
              <a:rPr lang="zh-TW" altLang="en-US" sz="3200" dirty="0" smtClean="0"/>
              <a:t>讓管理分析數據化，</a:t>
            </a:r>
            <a:endParaRPr lang="en-US" altLang="zh-TW" sz="3200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420210" y="341355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提高</a:t>
            </a:r>
            <a:r>
              <a:rPr lang="zh-TW" altLang="en-US" sz="3200" dirty="0" smtClean="0">
                <a:solidFill>
                  <a:srgbClr val="FF0000"/>
                </a:solidFill>
              </a:rPr>
              <a:t>軟、硬體</a:t>
            </a:r>
            <a:r>
              <a:rPr lang="zh-TW" altLang="en-US" sz="3200" dirty="0">
                <a:solidFill>
                  <a:srgbClr val="3333FF"/>
                </a:solidFill>
              </a:rPr>
              <a:t>稼動</a:t>
            </a:r>
            <a:r>
              <a:rPr lang="zh-TW" altLang="en-US" sz="3200" dirty="0" smtClean="0">
                <a:solidFill>
                  <a:srgbClr val="3333FF"/>
                </a:solidFill>
              </a:rPr>
              <a:t>率</a:t>
            </a:r>
            <a:r>
              <a:rPr lang="zh-TW" altLang="en-US" sz="3200" dirty="0" smtClean="0"/>
              <a:t>，讓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元發揮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元的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價值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95636" y="422108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大數據智慧電腦教室</a:t>
            </a:r>
            <a:endParaRPr lang="zh-TW" altLang="en-US" sz="5400" b="1" dirty="0"/>
          </a:p>
        </p:txBody>
      </p:sp>
      <p:sp>
        <p:nvSpPr>
          <p:cNvPr id="11" name="文字方塊 10"/>
          <p:cNvSpPr txBox="1"/>
          <p:nvPr/>
        </p:nvSpPr>
        <p:spPr>
          <a:xfrm rot="21179871">
            <a:off x="3274033" y="520207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C000"/>
                </a:solidFill>
              </a:rPr>
              <a:t>轉</a:t>
            </a:r>
            <a:endParaRPr lang="zh-TW" altLang="en-US" sz="6000" b="1" dirty="0">
              <a:solidFill>
                <a:srgbClr val="FFC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871" flipH="1">
            <a:off x="2719014" y="5376535"/>
            <a:ext cx="72008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176427" y="5258676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</a:rPr>
              <a:t>您的認知</a:t>
            </a:r>
          </a:p>
        </p:txBody>
      </p:sp>
    </p:spTree>
    <p:extLst>
      <p:ext uri="{BB962C8B-B14F-4D97-AF65-F5344CB8AC3E}">
        <p14:creationId xmlns:p14="http://schemas.microsoft.com/office/powerpoint/2010/main" val="20920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1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整體環境分析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入學學生數因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影響逐漸減少，狀況越來越嚴峻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由於學生變少，相對可選擇學校變多。環境將慢慢趨向於買方市場，創造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學校差異化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是較好的策略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由於競爭加劇，財務吃緊，在創造差異化的同時，需做好精準的投資，將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投資報酬率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極大化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8547-36E8-47F2-BD1E-3BE7ABE8398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創造一個開放式的學習環境</a:t>
            </a:r>
            <a:endParaRPr kumimoji="1"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DB74-7BDC-4D37-AF2B-1B99E8A1E931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250825" y="1700213"/>
            <a:ext cx="6121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kumimoji="0" lang="zh-TW" alt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74" y="4743487"/>
            <a:ext cx="1728192" cy="15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2.bp.blogspot.com/-Xb_Bn7ptK2g/TcS2kJWHwYI/AAAAAAAAAC8/EzVGztlaRio/s320/P1070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26" y="4743486"/>
            <a:ext cx="2345040" cy="1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86" y="4365523"/>
            <a:ext cx="2057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85" y="2625583"/>
            <a:ext cx="1943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74" y="2060301"/>
            <a:ext cx="1952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左箭號 13"/>
          <p:cNvSpPr/>
          <p:nvPr/>
        </p:nvSpPr>
        <p:spPr>
          <a:xfrm>
            <a:off x="6804248" y="5322785"/>
            <a:ext cx="509142" cy="262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8028384" y="4176606"/>
            <a:ext cx="288032" cy="4045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 rot="19186345">
            <a:off x="7232733" y="4337573"/>
            <a:ext cx="349351" cy="493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457200" y="1600200"/>
            <a:ext cx="4354259" cy="44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創造差異化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的學習環境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強化練習與討論，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可以呈現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學習成效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，可吸引有企圖心的學生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對</a:t>
            </a: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各面向的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效益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07707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學習</a:t>
            </a:r>
            <a:r>
              <a:rPr lang="zh-TW" altLang="en-US" sz="2400" dirty="0" smtClean="0">
                <a:solidFill>
                  <a:srgbClr val="0070C0"/>
                </a:solidFill>
              </a:rPr>
              <a:t>降低門檻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</a:rPr>
              <a:t>熟悉</a:t>
            </a:r>
            <a:r>
              <a:rPr lang="zh-TW" altLang="en-US" sz="2400" dirty="0">
                <a:solidFill>
                  <a:srgbClr val="0070C0"/>
                </a:solidFill>
              </a:rPr>
              <a:t>的環境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提升</a:t>
            </a:r>
            <a:r>
              <a:rPr lang="zh-TW" altLang="en-US" sz="2400" b="1" dirty="0">
                <a:solidFill>
                  <a:srgbClr val="FF0000"/>
                </a:solidFill>
              </a:rPr>
              <a:t>滿意度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70C0"/>
                </a:solidFill>
              </a:rPr>
              <a:t>強化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本質學能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37444" y="400506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提高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電腦教室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動態調整雲端服務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總量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提高軟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硬體的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使用率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分析使用狀況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，調整服務規劃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創造有</a:t>
            </a:r>
            <a:r>
              <a:rPr lang="zh-TW" altLang="en-US" sz="2400" b="1" dirty="0">
                <a:solidFill>
                  <a:srgbClr val="FF0000"/>
                </a:solidFill>
              </a:rPr>
              <a:t>特色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的學習環境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54327" y="31316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</a:rPr>
              <a:t>學生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310169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電算中心 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各院所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87" y="1758668"/>
            <a:ext cx="1066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tcps.edu.hk/0809website/school_buil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6" y="1821856"/>
            <a:ext cx="2202632" cy="12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在大數據雲服務下大家的問題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7"/>
          </a:xfrm>
        </p:spPr>
        <p:txBody>
          <a:bodyPr/>
          <a:lstStyle/>
          <a:p>
            <a:r>
              <a:rPr lang="zh-TW" altLang="en-US" dirty="0"/>
              <a:t>如何提高</a:t>
            </a:r>
            <a:r>
              <a:rPr lang="zh-TW" altLang="en-US" dirty="0">
                <a:solidFill>
                  <a:srgbClr val="FF0000"/>
                </a:solidFill>
              </a:rPr>
              <a:t>雲服務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總量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如何</a:t>
            </a:r>
            <a:r>
              <a:rPr lang="zh-TW" altLang="en-US" dirty="0">
                <a:solidFill>
                  <a:srgbClr val="FF0000"/>
                </a:solidFill>
              </a:rPr>
              <a:t>降低</a:t>
            </a:r>
            <a:r>
              <a:rPr lang="zh-TW" altLang="en-US" dirty="0"/>
              <a:t>導入</a:t>
            </a:r>
            <a:r>
              <a:rPr lang="zh-TW" altLang="en-US" dirty="0" smtClean="0">
                <a:solidFill>
                  <a:srgbClr val="FF0000"/>
                </a:solidFill>
              </a:rPr>
              <a:t>成本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如何把</a:t>
            </a:r>
            <a:r>
              <a:rPr lang="zh-TW" altLang="en-US" dirty="0"/>
              <a:t>使用者</a:t>
            </a:r>
            <a:r>
              <a:rPr lang="zh-TW" altLang="en-US" dirty="0">
                <a:solidFill>
                  <a:srgbClr val="FF0000"/>
                </a:solidFill>
              </a:rPr>
              <a:t>使用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F0000"/>
                </a:solidFill>
              </a:rPr>
              <a:t>紀錄</a:t>
            </a:r>
            <a:r>
              <a:rPr lang="zh-TW" altLang="en-US" dirty="0"/>
              <a:t>蒐集成為</a:t>
            </a:r>
            <a:r>
              <a:rPr lang="zh-TW" altLang="en-US" dirty="0">
                <a:solidFill>
                  <a:srgbClr val="FF0000"/>
                </a:solidFill>
              </a:rPr>
              <a:t>大數據</a:t>
            </a:r>
            <a:r>
              <a:rPr lang="zh-TW" altLang="en-US" dirty="0"/>
              <a:t>分析應用的一</a:t>
            </a:r>
            <a:r>
              <a:rPr lang="zh-TW" altLang="en-US" dirty="0" smtClean="0"/>
              <a:t>環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</a:t>
            </a:r>
            <a:r>
              <a:rPr lang="zh-TW" altLang="en-US" dirty="0" smtClean="0">
                <a:solidFill>
                  <a:srgbClr val="FF0000"/>
                </a:solidFill>
              </a:rPr>
              <a:t>應用</a:t>
            </a:r>
            <a:r>
              <a:rPr lang="zh-TW" altLang="en-US" dirty="0" smtClean="0"/>
              <a:t>這些</a:t>
            </a:r>
            <a:r>
              <a:rPr lang="zh-TW" altLang="en-US" dirty="0" smtClean="0">
                <a:solidFill>
                  <a:srgbClr val="FF0000"/>
                </a:solidFill>
              </a:rPr>
              <a:t>數據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有沒有一個有效的方法來達成上述的目標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端軟體</a:t>
            </a: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服務應用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15546" r="14051" b="11791"/>
          <a:stretch/>
        </p:blipFill>
        <p:spPr bwMode="auto">
          <a:xfrm>
            <a:off x="0" y="1412776"/>
            <a:ext cx="8604448" cy="303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41791" r="15597" b="17029"/>
          <a:stretch/>
        </p:blipFill>
        <p:spPr bwMode="auto">
          <a:xfrm>
            <a:off x="10003" y="4447524"/>
            <a:ext cx="8584442" cy="2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雲端電腦教室軟體服務應用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690" r="18587" b="17708"/>
          <a:stretch/>
        </p:blipFill>
        <p:spPr bwMode="auto">
          <a:xfrm>
            <a:off x="395536" y="1556792"/>
            <a:ext cx="8401878" cy="435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758</Words>
  <Application>Microsoft Office PowerPoint</Application>
  <PresentationFormat>如螢幕大小 (4:3)</PresentationFormat>
  <Paragraphs>188</Paragraphs>
  <Slides>33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Office 佈景主題</vt:lpstr>
      <vt:lpstr>自訂設計</vt:lpstr>
      <vt:lpstr>進入大數據管理時代 翻轉電腦教室  朝陽科技大學 謝伸典 </vt:lpstr>
      <vt:lpstr>大綱(Outline)</vt:lpstr>
      <vt:lpstr>朝陽雲服務</vt:lpstr>
      <vt:lpstr>整體環境分析</vt:lpstr>
      <vt:lpstr>創造一個開放式的學習環境</vt:lpstr>
      <vt:lpstr>對各面向的效益</vt:lpstr>
      <vt:lpstr>在大數據雲服務下大家的問題</vt:lpstr>
      <vt:lpstr>雲端軟體服務應用</vt:lpstr>
      <vt:lpstr>雲端電腦教室軟體服務應用</vt:lpstr>
      <vt:lpstr>雲服務管理數據的應用範例</vt:lpstr>
      <vt:lpstr>執行戰情中心</vt:lpstr>
      <vt:lpstr>        報表服務戰情中心</vt:lpstr>
      <vt:lpstr>授權軟體管控</vt:lpstr>
      <vt:lpstr>細部資料</vt:lpstr>
      <vt:lpstr>      依照各組織單位分析</vt:lpstr>
      <vt:lpstr>效能預警系統</vt:lpstr>
      <vt:lpstr>雲管理決策價值</vt:lpstr>
      <vt:lpstr>實體電腦教室～也來雲一下～</vt:lpstr>
      <vt:lpstr>     從服務趨勢來觀察</vt:lpstr>
      <vt:lpstr>實體電腦教室～也來雲一下～</vt:lpstr>
      <vt:lpstr>使用者登入大數據智慧電腦教室</vt:lpstr>
      <vt:lpstr>由於開放時間未到，尚無資源可用</vt:lpstr>
      <vt:lpstr>建立大數據智慧電腦教室</vt:lpstr>
      <vt:lpstr>設定可用電腦 (整合 AD OU)</vt:lpstr>
      <vt:lpstr>設定可用的使用者 (整合AD OU)</vt:lpstr>
      <vt:lpstr>設定資源可用時間</vt:lpstr>
      <vt:lpstr>使用者即可看到所配置之資源</vt:lpstr>
      <vt:lpstr>登入後即可使用 (帳號整合)</vt:lpstr>
      <vt:lpstr>服務中止時間接近，系統自動警告</vt:lpstr>
      <vt:lpstr>使用者已看不見可用資源</vt:lpstr>
      <vt:lpstr>有效利用實體電腦教室資源 (Library Floor Plan )</vt:lpstr>
      <vt:lpstr>實體電腦教室～雲端進階版～</vt:lpstr>
      <vt:lpstr>充分利用資源</vt:lpstr>
    </vt:vector>
  </TitlesOfParts>
  <Company>CYUT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朝陽科技大學波錠圖書館</dc:creator>
  <cp:lastModifiedBy>CYUT</cp:lastModifiedBy>
  <cp:revision>209</cp:revision>
  <dcterms:created xsi:type="dcterms:W3CDTF">2009-11-02T02:31:41Z</dcterms:created>
  <dcterms:modified xsi:type="dcterms:W3CDTF">2016-03-17T12:44:09Z</dcterms:modified>
</cp:coreProperties>
</file>