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6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7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8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notesSlides/notesSlide14.xml" ContentType="application/vnd.openxmlformats-officedocument.presentationml.notesSlide+xml"/>
  <Override PartName="/ppt/charts/chart13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notesSlides/notesSlide18.xml" ContentType="application/vnd.openxmlformats-officedocument.presentationml.notesSlide+xml"/>
  <Override PartName="/ppt/charts/chart16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7.xml" ContentType="application/vnd.openxmlformats-officedocument.drawingml.chart+xml"/>
  <Override PartName="/ppt/notesSlides/notesSlide21.xml" ContentType="application/vnd.openxmlformats-officedocument.presentationml.notesSlide+xml"/>
  <Override PartName="/ppt/charts/chart18.xml" ContentType="application/vnd.openxmlformats-officedocument.drawingml.chart+xml"/>
  <Override PartName="/ppt/notesSlides/notesSlide22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21.xml" ContentType="application/vnd.openxmlformats-officedocument.drawingml.chart+xml"/>
  <Override PartName="/ppt/notesSlides/notesSlide25.xml" ContentType="application/vnd.openxmlformats-officedocument.presentationml.notesSlide+xml"/>
  <Override PartName="/ppt/charts/chart22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notesSlides/notesSlide29.xml" ContentType="application/vnd.openxmlformats-officedocument.presentationml.notesSlid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notesSlides/notesSlide30.xml" ContentType="application/vnd.openxmlformats-officedocument.presentationml.notesSlide+xml"/>
  <Override PartName="/ppt/charts/chart27.xml" ContentType="application/vnd.openxmlformats-officedocument.drawingml.chart+xml"/>
  <Override PartName="/ppt/notesSlides/notesSlide31.xml" ContentType="application/vnd.openxmlformats-officedocument.presentationml.notesSlid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notesSlides/notesSlide34.xml" ContentType="application/vnd.openxmlformats-officedocument.presentationml.notesSlide+xml"/>
  <Override PartName="/ppt/charts/chart33.xml" ContentType="application/vnd.openxmlformats-officedocument.drawingml.chart+xml"/>
  <Override PartName="/ppt/notesSlides/notesSlide35.xml" ContentType="application/vnd.openxmlformats-officedocument.presentationml.notesSlide+xml"/>
  <Override PartName="/ppt/charts/chart34.xml" ContentType="application/vnd.openxmlformats-officedocument.drawingml.chart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rts/chart35.xml" ContentType="application/vnd.openxmlformats-officedocument.drawingml.chart+xml"/>
  <Override PartName="/ppt/notesSlides/notesSlide38.xml" ContentType="application/vnd.openxmlformats-officedocument.presentationml.notesSlide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notesSlides/notesSlide39.xml" ContentType="application/vnd.openxmlformats-officedocument.presentationml.notesSlide+xml"/>
  <Override PartName="/ppt/charts/chart38.xml" ContentType="application/vnd.openxmlformats-officedocument.drawingml.chart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rts/chart39.xml" ContentType="application/vnd.openxmlformats-officedocument.drawingml.chart+xml"/>
  <Override PartName="/ppt/notesSlides/notesSlide43.xml" ContentType="application/vnd.openxmlformats-officedocument.presentationml.notesSlide+xml"/>
  <Override PartName="/ppt/charts/chart40.xml" ContentType="application/vnd.openxmlformats-officedocument.drawingml.chart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harts/chart41.xml" ContentType="application/vnd.openxmlformats-officedocument.drawingml.chart+xml"/>
  <Override PartName="/ppt/notesSlides/notesSlide46.xml" ContentType="application/vnd.openxmlformats-officedocument.presentationml.notesSlide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notesSlides/notesSlide47.xml" ContentType="application/vnd.openxmlformats-officedocument.presentationml.notesSlide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notesSlides/notesSlide48.xml" ContentType="application/vnd.openxmlformats-officedocument.presentationml.notesSlide+xml"/>
  <Override PartName="/ppt/charts/chart46.xml" ContentType="application/vnd.openxmlformats-officedocument.drawingml.chart+xml"/>
  <Override PartName="/ppt/drawings/drawing1.xml" ContentType="application/vnd.openxmlformats-officedocument.drawingml.chartshapes+xml"/>
  <Override PartName="/ppt/charts/chart47.xml" ContentType="application/vnd.openxmlformats-officedocument.drawingml.chart+xml"/>
  <Override PartName="/ppt/notesSlides/notesSlide49.xml" ContentType="application/vnd.openxmlformats-officedocument.presentationml.notesSlide+xml"/>
  <Override PartName="/ppt/charts/chart48.xml" ContentType="application/vnd.openxmlformats-officedocument.drawingml.chart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notesSlides/notesSlide52.xml" ContentType="application/vnd.openxmlformats-officedocument.presentationml.notesSlide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olors12.xml" ContentType="application/vnd.ms-office.chartcolorstyle+xml"/>
  <Override PartName="/ppt/charts/style12.xml" ContentType="application/vnd.ms-office.chartstyle+xml"/>
  <Override PartName="/ppt/charts/colors13.xml" ContentType="application/vnd.ms-office.chartcolorstyle+xml"/>
  <Override PartName="/ppt/charts/style13.xml" ContentType="application/vnd.ms-office.chartstyle+xml"/>
  <Override PartName="/ppt/charts/colors14.xml" ContentType="application/vnd.ms-office.chartcolorstyle+xml"/>
  <Override PartName="/ppt/charts/style14.xml" ContentType="application/vnd.ms-office.chartstyle+xml"/>
  <Override PartName="/ppt/charts/colors15.xml" ContentType="application/vnd.ms-office.chartcolorstyle+xml"/>
  <Override PartName="/ppt/charts/style15.xml" ContentType="application/vnd.ms-office.chartstyle+xml"/>
  <Override PartName="/ppt/charts/colors16.xml" ContentType="application/vnd.ms-office.chartcolorstyle+xml"/>
  <Override PartName="/ppt/charts/style16.xml" ContentType="application/vnd.ms-office.chartstyle+xml"/>
  <Override PartName="/ppt/charts/colors17.xml" ContentType="application/vnd.ms-office.chartcolorstyle+xml"/>
  <Override PartName="/ppt/charts/style17.xml" ContentType="application/vnd.ms-office.chartstyle+xml"/>
  <Override PartName="/ppt/charts/colors18.xml" ContentType="application/vnd.ms-office.chartcolorstyle+xml"/>
  <Override PartName="/ppt/charts/style18.xml" ContentType="application/vnd.ms-office.chartstyle+xml"/>
  <Override PartName="/ppt/charts/colors19.xml" ContentType="application/vnd.ms-office.chartcolorstyle+xml"/>
  <Override PartName="/ppt/charts/style19.xml" ContentType="application/vnd.ms-office.chartstyle+xml"/>
  <Override PartName="/ppt/charts/colors20.xml" ContentType="application/vnd.ms-office.chartcolorstyle+xml"/>
  <Override PartName="/ppt/charts/style20.xml" ContentType="application/vnd.ms-office.chartstyle+xml"/>
  <Override PartName="/ppt/charts/colors21.xml" ContentType="application/vnd.ms-office.chartcolorstyle+xml"/>
  <Override PartName="/ppt/charts/style21.xml" ContentType="application/vnd.ms-office.chartstyle+xml"/>
  <Override PartName="/ppt/charts/colors22.xml" ContentType="application/vnd.ms-office.chartcolorstyle+xml"/>
  <Override PartName="/ppt/charts/style22.xml" ContentType="application/vnd.ms-office.chartstyle+xml"/>
  <Override PartName="/ppt/charts/colors23.xml" ContentType="application/vnd.ms-office.chartcolorstyle+xml"/>
  <Override PartName="/ppt/charts/style23.xml" ContentType="application/vnd.ms-office.chartstyle+xml"/>
  <Override PartName="/ppt/charts/colors24.xml" ContentType="application/vnd.ms-office.chartcolorstyle+xml"/>
  <Override PartName="/ppt/charts/style24.xml" ContentType="application/vnd.ms-office.chartstyle+xml"/>
  <Override PartName="/ppt/charts/colors25.xml" ContentType="application/vnd.ms-office.chartcolorstyle+xml"/>
  <Override PartName="/ppt/charts/style25.xml" ContentType="application/vnd.ms-office.chartstyle+xml"/>
  <Override PartName="/ppt/charts/colors26.xml" ContentType="application/vnd.ms-office.chartcolorstyle+xml"/>
  <Override PartName="/ppt/charts/style26.xml" ContentType="application/vnd.ms-office.chartstyle+xml"/>
  <Override PartName="/ppt/charts/colors27.xml" ContentType="application/vnd.ms-office.chartcolorstyle+xml"/>
  <Override PartName="/ppt/charts/style27.xml" ContentType="application/vnd.ms-office.chartstyle+xml"/>
  <Override PartName="/ppt/charts/colors28.xml" ContentType="application/vnd.ms-office.chartcolorstyle+xml"/>
  <Override PartName="/ppt/charts/style28.xml" ContentType="application/vnd.ms-office.chartstyle+xml"/>
  <Override PartName="/ppt/charts/colors29.xml" ContentType="application/vnd.ms-office.chartcolorstyle+xml"/>
  <Override PartName="/ppt/charts/style29.xml" ContentType="application/vnd.ms-office.chartstyle+xml"/>
  <Override PartName="/ppt/charts/colors30.xml" ContentType="application/vnd.ms-office.chartcolorstyle+xml"/>
  <Override PartName="/ppt/charts/style30.xml" ContentType="application/vnd.ms-office.chartstyle+xml"/>
  <Override PartName="/ppt/charts/colors31.xml" ContentType="application/vnd.ms-office.chartcolorstyle+xml"/>
  <Override PartName="/ppt/charts/style31.xml" ContentType="application/vnd.ms-office.chartstyle+xml"/>
  <Override PartName="/ppt/charts/colors32.xml" ContentType="application/vnd.ms-office.chartcolorstyle+xml"/>
  <Override PartName="/ppt/charts/style32.xml" ContentType="application/vnd.ms-office.chartstyle+xml"/>
  <Override PartName="/ppt/charts/colors33.xml" ContentType="application/vnd.ms-office.chartcolorstyle+xml"/>
  <Override PartName="/ppt/charts/style33.xml" ContentType="application/vnd.ms-office.chartstyle+xml"/>
  <Override PartName="/ppt/charts/colors34.xml" ContentType="application/vnd.ms-office.chartcolorstyle+xml"/>
  <Override PartName="/ppt/charts/style34.xml" ContentType="application/vnd.ms-office.chartstyle+xml"/>
  <Override PartName="/ppt/charts/colors35.xml" ContentType="application/vnd.ms-office.chartcolorstyle+xml"/>
  <Override PartName="/ppt/charts/style35.xml" ContentType="application/vnd.ms-office.chartstyle+xml"/>
  <Override PartName="/ppt/charts/colors36.xml" ContentType="application/vnd.ms-office.chartcolorstyle+xml"/>
  <Override PartName="/ppt/charts/style36.xml" ContentType="application/vnd.ms-office.chartstyle+xml"/>
  <Override PartName="/ppt/charts/colors37.xml" ContentType="application/vnd.ms-office.chartcolorstyle+xml"/>
  <Override PartName="/ppt/charts/style37.xml" ContentType="application/vnd.ms-office.chartstyle+xml"/>
  <Override PartName="/ppt/charts/colors38.xml" ContentType="application/vnd.ms-office.chartcolorstyle+xml"/>
  <Override PartName="/ppt/charts/style38.xml" ContentType="application/vnd.ms-office.chartstyle+xml"/>
  <Override PartName="/ppt/charts/colors39.xml" ContentType="application/vnd.ms-office.chartcolorstyle+xml"/>
  <Override PartName="/ppt/charts/style39.xml" ContentType="application/vnd.ms-office.chartstyle+xml"/>
  <Override PartName="/ppt/charts/colors40.xml" ContentType="application/vnd.ms-office.chartcolorstyle+xml"/>
  <Override PartName="/ppt/charts/style40.xml" ContentType="application/vnd.ms-office.chartstyle+xml"/>
  <Override PartName="/ppt/charts/colors41.xml" ContentType="application/vnd.ms-office.chartcolorstyle+xml"/>
  <Override PartName="/ppt/charts/style41.xml" ContentType="application/vnd.ms-office.chartstyle+xml"/>
  <Override PartName="/ppt/charts/colors42.xml" ContentType="application/vnd.ms-office.chartcolorstyle+xml"/>
  <Override PartName="/ppt/charts/style42.xml" ContentType="application/vnd.ms-office.chartstyle+xml"/>
  <Override PartName="/ppt/charts/colors43.xml" ContentType="application/vnd.ms-office.chartcolorstyle+xml"/>
  <Override PartName="/ppt/charts/style43.xml" ContentType="application/vnd.ms-office.chartstyle+xml"/>
  <Override PartName="/ppt/charts/colors44.xml" ContentType="application/vnd.ms-office.chartcolorstyle+xml"/>
  <Override PartName="/ppt/charts/style44.xml" ContentType="application/vnd.ms-office.chartstyle+xml"/>
  <Override PartName="/ppt/charts/colors45.xml" ContentType="application/vnd.ms-office.chartcolorstyle+xml"/>
  <Override PartName="/ppt/charts/style45.xml" ContentType="application/vnd.ms-office.chartstyle+xml"/>
  <Override PartName="/ppt/charts/colors46.xml" ContentType="application/vnd.ms-office.chartcolorstyle+xml"/>
  <Override PartName="/ppt/charts/style46.xml" ContentType="application/vnd.ms-office.chartstyle+xml"/>
  <Override PartName="/ppt/charts/colors47.xml" ContentType="application/vnd.ms-office.chartcolorstyle+xml"/>
  <Override PartName="/ppt/charts/style47.xml" ContentType="application/vnd.ms-office.chartstyle+xml"/>
  <Override PartName="/ppt/charts/colors48.xml" ContentType="application/vnd.ms-office.chartcolorstyle+xml"/>
  <Override PartName="/ppt/charts/style48.xml" ContentType="application/vnd.ms-office.chartstyle+xml"/>
  <Override PartName="/ppt/charts/colors49.xml" ContentType="application/vnd.ms-office.chartcolorstyle+xml"/>
  <Override PartName="/ppt/charts/style49.xml" ContentType="application/vnd.ms-office.chartstyle+xml"/>
  <Override PartName="/ppt/charts/colors50.xml" ContentType="application/vnd.ms-office.chartcolorstyle+xml"/>
  <Override PartName="/ppt/charts/style50.xml" ContentType="application/vnd.ms-office.chartstyle+xml"/>
  <Override PartName="/ppt/charts/colors51.xml" ContentType="application/vnd.ms-office.chartcolorstyle+xml"/>
  <Override PartName="/ppt/charts/style51.xml" ContentType="application/vnd.ms-office.chartstyle+xml"/>
  <Override PartName="/ppt/charts/colors52.xml" ContentType="application/vnd.ms-office.chartcolorstyle+xml"/>
  <Override PartName="/ppt/charts/style52.xml" ContentType="application/vnd.ms-office.chartstyle+xml"/>
  <Override PartName="/ppt/charts/colors53.xml" ContentType="application/vnd.ms-office.chartcolorstyle+xml"/>
  <Override PartName="/ppt/charts/style5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  <p:sldMasterId id="2147483754" r:id="rId2"/>
    <p:sldMasterId id="2147483786" r:id="rId3"/>
    <p:sldMasterId id="2147483818" r:id="rId4"/>
    <p:sldMasterId id="2147483834" r:id="rId5"/>
    <p:sldMasterId id="2147483866" r:id="rId6"/>
    <p:sldMasterId id="2147483882" r:id="rId7"/>
    <p:sldMasterId id="2147483946" r:id="rId8"/>
    <p:sldMasterId id="2147483962" r:id="rId9"/>
  </p:sldMasterIdLst>
  <p:notesMasterIdLst>
    <p:notesMasterId r:id="rId82"/>
  </p:notesMasterIdLst>
  <p:handoutMasterIdLst>
    <p:handoutMasterId r:id="rId83"/>
  </p:handoutMasterIdLst>
  <p:sldIdLst>
    <p:sldId id="457" r:id="rId10"/>
    <p:sldId id="1327" r:id="rId11"/>
    <p:sldId id="1402" r:id="rId12"/>
    <p:sldId id="1404" r:id="rId13"/>
    <p:sldId id="1406" r:id="rId14"/>
    <p:sldId id="1455" r:id="rId15"/>
    <p:sldId id="1600" r:id="rId16"/>
    <p:sldId id="1605" r:id="rId17"/>
    <p:sldId id="1445" r:id="rId18"/>
    <p:sldId id="1621" r:id="rId19"/>
    <p:sldId id="1622" r:id="rId20"/>
    <p:sldId id="1638" r:id="rId21"/>
    <p:sldId id="1639" r:id="rId22"/>
    <p:sldId id="1643" r:id="rId23"/>
    <p:sldId id="1640" r:id="rId24"/>
    <p:sldId id="1463" r:id="rId25"/>
    <p:sldId id="1586" r:id="rId26"/>
    <p:sldId id="1587" r:id="rId27"/>
    <p:sldId id="1623" r:id="rId28"/>
    <p:sldId id="1630" r:id="rId29"/>
    <p:sldId id="1624" r:id="rId30"/>
    <p:sldId id="1601" r:id="rId31"/>
    <p:sldId id="1591" r:id="rId32"/>
    <p:sldId id="1625" r:id="rId33"/>
    <p:sldId id="1592" r:id="rId34"/>
    <p:sldId id="1642" r:id="rId35"/>
    <p:sldId id="1648" r:id="rId36"/>
    <p:sldId id="1446" r:id="rId37"/>
    <p:sldId id="1274" r:id="rId38"/>
    <p:sldId id="1626" r:id="rId39"/>
    <p:sldId id="1596" r:id="rId40"/>
    <p:sldId id="1597" r:id="rId41"/>
    <p:sldId id="1594" r:id="rId42"/>
    <p:sldId id="1631" r:id="rId43"/>
    <p:sldId id="1478" r:id="rId44"/>
    <p:sldId id="1602" r:id="rId45"/>
    <p:sldId id="1629" r:id="rId46"/>
    <p:sldId id="1603" r:id="rId47"/>
    <p:sldId id="1282" r:id="rId48"/>
    <p:sldId id="1276" r:id="rId49"/>
    <p:sldId id="1598" r:id="rId50"/>
    <p:sldId id="1599" r:id="rId51"/>
    <p:sldId id="1604" r:id="rId52"/>
    <p:sldId id="1278" r:id="rId53"/>
    <p:sldId id="1562" r:id="rId54"/>
    <p:sldId id="1500" r:id="rId55"/>
    <p:sldId id="1607" r:id="rId56"/>
    <p:sldId id="1298" r:id="rId57"/>
    <p:sldId id="1609" r:id="rId58"/>
    <p:sldId id="1610" r:id="rId59"/>
    <p:sldId id="1636" r:id="rId60"/>
    <p:sldId id="1612" r:id="rId61"/>
    <p:sldId id="1565" r:id="rId62"/>
    <p:sldId id="1613" r:id="rId63"/>
    <p:sldId id="1641" r:id="rId64"/>
    <p:sldId id="1571" r:id="rId65"/>
    <p:sldId id="1617" r:id="rId66"/>
    <p:sldId id="1635" r:id="rId67"/>
    <p:sldId id="1618" r:id="rId68"/>
    <p:sldId id="1633" r:id="rId69"/>
    <p:sldId id="1581" r:id="rId70"/>
    <p:sldId id="1541" r:id="rId71"/>
    <p:sldId id="1584" r:id="rId72"/>
    <p:sldId id="1585" r:id="rId73"/>
    <p:sldId id="1544" r:id="rId74"/>
    <p:sldId id="1545" r:id="rId75"/>
    <p:sldId id="1546" r:id="rId76"/>
    <p:sldId id="440" r:id="rId77"/>
    <p:sldId id="1644" r:id="rId78"/>
    <p:sldId id="1645" r:id="rId79"/>
    <p:sldId id="1646" r:id="rId80"/>
    <p:sldId id="1647" r:id="rId81"/>
  </p:sldIdLst>
  <p:sldSz cx="9791700" cy="5508625"/>
  <p:notesSz cx="6797675" cy="99266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31664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86334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295007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726678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158341" algn="l" defTabSz="86334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590005" algn="l" defTabSz="86334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021678" algn="l" defTabSz="86334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453343" algn="l" defTabSz="86334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03" userDrawn="1">
          <p15:clr>
            <a:srgbClr val="A4A3A4"/>
          </p15:clr>
        </p15:guide>
        <p15:guide id="3" pos="4055" userDrawn="1">
          <p15:clr>
            <a:srgbClr val="A4A3A4"/>
          </p15:clr>
        </p15:guide>
        <p15:guide id="4" pos="2113" userDrawn="1">
          <p15:clr>
            <a:srgbClr val="A4A3A4"/>
          </p15:clr>
        </p15:guide>
        <p15:guide id="5" orient="horz" pos="2645" userDrawn="1">
          <p15:clr>
            <a:srgbClr val="A4A3A4"/>
          </p15:clr>
        </p15:guide>
        <p15:guide id="6" orient="horz" pos="17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龔淬平" initials="龔淬平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C540"/>
    <a:srgbClr val="00A0F0"/>
    <a:srgbClr val="87BBFF"/>
    <a:srgbClr val="FE3CAB"/>
    <a:srgbClr val="2CC63B"/>
    <a:srgbClr val="FFC000"/>
    <a:srgbClr val="257F30"/>
    <a:srgbClr val="278433"/>
    <a:srgbClr val="82C836"/>
    <a:srgbClr val="BAE1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深色樣式 2 - 輔色 1/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202B0CA-FC54-4496-8BCA-5EF66A818D29}" styleName="深色樣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7292A2E-F333-43FB-9621-5CBBE7FDCDCB}" styleName="淺色樣式 2 - 輔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57" autoAdjust="0"/>
    <p:restoredTop sz="94010" autoAdjust="0"/>
  </p:normalViewPr>
  <p:slideViewPr>
    <p:cSldViewPr>
      <p:cViewPr>
        <p:scale>
          <a:sx n="80" d="100"/>
          <a:sy n="80" d="100"/>
        </p:scale>
        <p:origin x="-576" y="-180"/>
      </p:cViewPr>
      <p:guideLst>
        <p:guide orient="horz" pos="903"/>
        <p:guide orient="horz" pos="2645"/>
        <p:guide orient="horz" pos="1772"/>
        <p:guide pos="4055"/>
        <p:guide pos="2113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3202" y="38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76" Type="http://schemas.openxmlformats.org/officeDocument/2006/relationships/slide" Target="slides/slide67.xml"/><Relationship Id="rId84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slide" Target="slides/slide57.xml"/><Relationship Id="rId74" Type="http://schemas.openxmlformats.org/officeDocument/2006/relationships/slide" Target="slides/slide65.xml"/><Relationship Id="rId79" Type="http://schemas.openxmlformats.org/officeDocument/2006/relationships/slide" Target="slides/slide70.xml"/><Relationship Id="rId8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2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77" Type="http://schemas.openxmlformats.org/officeDocument/2006/relationships/slide" Target="slides/slide6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80" Type="http://schemas.openxmlformats.org/officeDocument/2006/relationships/slide" Target="slides/slide71.xml"/><Relationship Id="rId85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83" Type="http://schemas.openxmlformats.org/officeDocument/2006/relationships/handoutMaster" Target="handoutMasters/handout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slide" Target="slides/slide64.xml"/><Relationship Id="rId78" Type="http://schemas.openxmlformats.org/officeDocument/2006/relationships/slide" Target="slides/slide69.xml"/><Relationship Id="rId81" Type="http://schemas.openxmlformats.org/officeDocument/2006/relationships/slide" Target="slides/slide72.xml"/><Relationship Id="rId86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D:\&#29986;&#21697;4-%20Research\CIO%20&#22823;&#35519;&#26597;\2015\&#22235;&#12289;&#20998;&#26512;&#32080;&#26524;\1.%20&#27597;&#39636;&amp;&#27171;&#26412;\(124%20of%20159)%202015%20&#27171;&#26412;&#22238;&#25910;&#32080;&#27083;&amp;&#21295;&#25972;&#26178;&#38291;&#24207;&#21015;%20v1.3_2015.10.30%20Achilles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oleObject" Target="file:///\\10.10.200.1\home\Achilles%20&#20132;&#25509;&#27284;&#26696;%202016.01.28\02.%202015%20CIO%20&#30740;&#31350;\&#22235;&#12289;&#20998;&#26512;&#32080;&#26524;\1.%20&#27171;&#26412;&amp;&#25976;&#25818;&#25972;&#29702;\5.CIO%202015-2012%20&#36328;&#24180;&#25976;&#25818;_&#30059;&#22294;&#29992;%20v1.3_2015.10.30%20Achilles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oleObject" Target="file:///\\10.10.200.1\home\Achilles%20&#20132;&#25509;&#27284;&#26696;%202016.01.28\02.%202015%20CIO%20&#30740;&#31350;\&#22235;&#12289;&#20998;&#26512;&#32080;&#26524;\1.%20&#27171;&#26412;&amp;&#25976;&#25818;&#25972;&#29702;\5.CIO%202015-2012%20&#36328;&#24180;&#25976;&#25818;_&#30059;&#22294;&#29992;%20v1.3_2015.10.30%20Achilles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oleObject" Target="file:///\\10.10.200.1\home\Achilles%20&#20132;&#25509;&#27284;&#26696;%202016.01.28\02.%202015%20CIO%20&#30740;&#31350;\&#22235;&#12289;&#20998;&#26512;&#32080;&#26524;\1.%20&#27171;&#26412;&amp;&#25976;&#25818;&#25972;&#29702;\5.CIO%202015-2012%20&#36328;&#24180;&#25976;&#25818;_&#30059;&#22294;&#29992;%20v1.3_2015.10.30%20Achilles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oleObject" Target="file:///\\10.10.200.1\home\Achilles%20&#20132;&#25509;&#27284;&#26696;%202016.01.28\02.%202015%20CIO%20&#30740;&#31350;\&#22235;&#12289;&#20998;&#26512;&#32080;&#26524;\1.%20&#27171;&#26412;&amp;&#25976;&#25818;&#25972;&#29702;\5.CIO%202015-2012%20&#36328;&#24180;&#25976;&#25818;_&#30059;&#22294;&#29992;%20v1.3_2015.10.30%20Achilles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Microsoft_Excel_Worksheet5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Microsoft_Excel_Worksheet6.xlsx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package" Target="../embeddings/Microsoft_Excel_Worksheet7.xlsx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oleObject" Target="Microsoft%20PowerPoint%20&#30340;&#22294;&#34920;%20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package" Target="../embeddings/Microsoft_Excel_Worksheet8.xlsx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19.xml"/><Relationship Id="rId2" Type="http://schemas.microsoft.com/office/2011/relationships/chartColorStyle" Target="colors19.xml"/><Relationship Id="rId1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D:\&#29986;&#21697;4-%20Research\CIO%20&#22823;&#35519;&#26597;\2015\&#22235;&#12289;&#20998;&#26512;&#32080;&#26524;\1.%20&#27597;&#39636;&amp;&#27171;&#26412;\(124%20of%20159)%202015%20&#27171;&#26412;&#22238;&#25910;&#32080;&#27083;&amp;&#21295;&#25972;&#26178;&#38291;&#24207;&#21015;%20v1.3_2015.10.30%20Achilles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20.xml"/><Relationship Id="rId2" Type="http://schemas.microsoft.com/office/2011/relationships/chartColorStyle" Target="colors20.xml"/><Relationship Id="rId1" Type="http://schemas.openxmlformats.org/officeDocument/2006/relationships/package" Target="../embeddings/Microsoft_Excel_Worksheet10.xlsx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Style" Target="style21.xml"/><Relationship Id="rId2" Type="http://schemas.microsoft.com/office/2011/relationships/chartColorStyle" Target="colors21.xml"/><Relationship Id="rId1" Type="http://schemas.openxmlformats.org/officeDocument/2006/relationships/package" Target="../embeddings/Microsoft_Excel_Worksheet11.xlsx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Style" Target="style22.xml"/><Relationship Id="rId2" Type="http://schemas.microsoft.com/office/2011/relationships/chartColorStyle" Target="colors22.xml"/><Relationship Id="rId1" Type="http://schemas.openxmlformats.org/officeDocument/2006/relationships/oleObject" Target="&#27963;&#38913;&#31807;1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microsoft.com/office/2011/relationships/chartStyle" Target="style23.xml"/><Relationship Id="rId2" Type="http://schemas.microsoft.com/office/2011/relationships/chartColorStyle" Target="colors23.xml"/><Relationship Id="rId1" Type="http://schemas.openxmlformats.org/officeDocument/2006/relationships/package" Target="../embeddings/Microsoft_Excel_Worksheet12.xlsx"/></Relationships>
</file>

<file path=ppt/charts/_rels/chart24.xml.rels><?xml version="1.0" encoding="UTF-8" standalone="yes"?>
<Relationships xmlns="http://schemas.openxmlformats.org/package/2006/relationships"><Relationship Id="rId3" Type="http://schemas.microsoft.com/office/2011/relationships/chartStyle" Target="style24.xml"/><Relationship Id="rId2" Type="http://schemas.microsoft.com/office/2011/relationships/chartColorStyle" Target="colors24.xml"/><Relationship Id="rId1" Type="http://schemas.openxmlformats.org/officeDocument/2006/relationships/package" Target="../embeddings/Microsoft_Excel_Worksheet13.xlsx"/></Relationships>
</file>

<file path=ppt/charts/_rels/chart25.xml.rels><?xml version="1.0" encoding="UTF-8" standalone="yes"?>
<Relationships xmlns="http://schemas.openxmlformats.org/package/2006/relationships"><Relationship Id="rId3" Type="http://schemas.microsoft.com/office/2011/relationships/chartStyle" Target="style25.xml"/><Relationship Id="rId2" Type="http://schemas.microsoft.com/office/2011/relationships/chartColorStyle" Target="colors25.xml"/><Relationship Id="rId1" Type="http://schemas.openxmlformats.org/officeDocument/2006/relationships/package" Target="../embeddings/Microsoft_Excel_Worksheet14.xlsx"/></Relationships>
</file>

<file path=ppt/charts/_rels/chart26.xml.rels><?xml version="1.0" encoding="UTF-8" standalone="yes"?>
<Relationships xmlns="http://schemas.openxmlformats.org/package/2006/relationships"><Relationship Id="rId3" Type="http://schemas.microsoft.com/office/2011/relationships/chartStyle" Target="style26.xml"/><Relationship Id="rId2" Type="http://schemas.microsoft.com/office/2011/relationships/chartColorStyle" Target="colors26.xml"/><Relationship Id="rId1" Type="http://schemas.openxmlformats.org/officeDocument/2006/relationships/package" Target="../embeddings/Microsoft_Excel_Worksheet15.xlsx"/></Relationships>
</file>

<file path=ppt/charts/_rels/chart27.xml.rels><?xml version="1.0" encoding="UTF-8" standalone="yes"?>
<Relationships xmlns="http://schemas.openxmlformats.org/package/2006/relationships"><Relationship Id="rId3" Type="http://schemas.microsoft.com/office/2011/relationships/chartStyle" Target="style27.xml"/><Relationship Id="rId2" Type="http://schemas.microsoft.com/office/2011/relationships/chartColorStyle" Target="colors27.xml"/><Relationship Id="rId1" Type="http://schemas.openxmlformats.org/officeDocument/2006/relationships/oleObject" Target="Microsoft%20PowerPoint%20&#30340;&#22294;&#34920;%20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microsoft.com/office/2011/relationships/chartStyle" Target="style28.xml"/><Relationship Id="rId2" Type="http://schemas.microsoft.com/office/2011/relationships/chartColorStyle" Target="colors28.xml"/><Relationship Id="rId1" Type="http://schemas.openxmlformats.org/officeDocument/2006/relationships/package" Target="../embeddings/Microsoft_Excel_Worksheet16.xlsx"/></Relationships>
</file>

<file path=ppt/charts/_rels/chart29.xml.rels><?xml version="1.0" encoding="UTF-8" standalone="yes"?>
<Relationships xmlns="http://schemas.openxmlformats.org/package/2006/relationships"><Relationship Id="rId3" Type="http://schemas.microsoft.com/office/2011/relationships/chartStyle" Target="style29.xml"/><Relationship Id="rId2" Type="http://schemas.microsoft.com/office/2011/relationships/chartColorStyle" Target="colors29.xml"/><Relationship Id="rId1" Type="http://schemas.openxmlformats.org/officeDocument/2006/relationships/package" Target="../embeddings/Microsoft_Excel_Worksheet17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D:\&#29986;&#21697;4-%20Research\CIO%20&#22823;&#35519;&#26597;\2015\&#22235;&#12289;&#20998;&#26512;&#32080;&#26524;\1.%20&#27597;&#39636;&amp;&#27171;&#26412;\(124%20of%20159)%202015%20&#27171;&#26412;&#22238;&#25910;&#32080;&#27083;&amp;&#21295;&#25972;&#26178;&#38291;&#24207;&#21015;%20v1.3_2015.10.30%20Achilles.xlsx" TargetMode="External"/></Relationships>
</file>

<file path=ppt/charts/_rels/chart30.xml.rels><?xml version="1.0" encoding="UTF-8" standalone="yes"?>
<Relationships xmlns="http://schemas.openxmlformats.org/package/2006/relationships"><Relationship Id="rId3" Type="http://schemas.microsoft.com/office/2011/relationships/chartStyle" Target="style30.xml"/><Relationship Id="rId2" Type="http://schemas.microsoft.com/office/2011/relationships/chartColorStyle" Target="colors30.xml"/><Relationship Id="rId1" Type="http://schemas.openxmlformats.org/officeDocument/2006/relationships/oleObject" Target="file:///\\10.10.200.1\home\Achilles%20&#20132;&#25509;&#27284;&#26696;%202016.01.28\02.%202015%20CIO%20&#30740;&#31350;\&#22235;&#12289;&#20998;&#26512;&#32080;&#26524;\1.%20&#27171;&#26412;&amp;&#25976;&#25818;&#25972;&#29702;\5.CIO%202015-2012%20&#36328;&#24180;&#25976;&#25818;_&#30059;&#22294;&#29992;%20v1.3_2015.10.30%20Achilles.xlsx" TargetMode="External"/></Relationships>
</file>

<file path=ppt/charts/_rels/chart31.xml.rels><?xml version="1.0" encoding="UTF-8" standalone="yes"?>
<Relationships xmlns="http://schemas.openxmlformats.org/package/2006/relationships"><Relationship Id="rId3" Type="http://schemas.microsoft.com/office/2011/relationships/chartStyle" Target="style31.xml"/><Relationship Id="rId2" Type="http://schemas.microsoft.com/office/2011/relationships/chartColorStyle" Target="colors31.xml"/><Relationship Id="rId1" Type="http://schemas.openxmlformats.org/officeDocument/2006/relationships/package" Target="../embeddings/Microsoft_Excel_Worksheet18.xlsx"/></Relationships>
</file>

<file path=ppt/charts/_rels/chart32.xml.rels><?xml version="1.0" encoding="UTF-8" standalone="yes"?>
<Relationships xmlns="http://schemas.openxmlformats.org/package/2006/relationships"><Relationship Id="rId3" Type="http://schemas.microsoft.com/office/2011/relationships/chartStyle" Target="style32.xml"/><Relationship Id="rId2" Type="http://schemas.microsoft.com/office/2011/relationships/chartColorStyle" Target="colors32.xml"/><Relationship Id="rId1" Type="http://schemas.openxmlformats.org/officeDocument/2006/relationships/oleObject" Target="&#27963;&#38913;&#31807;1" TargetMode="External"/></Relationships>
</file>

<file path=ppt/charts/_rels/chart33.xml.rels><?xml version="1.0" encoding="UTF-8" standalone="yes"?>
<Relationships xmlns="http://schemas.openxmlformats.org/package/2006/relationships"><Relationship Id="rId3" Type="http://schemas.microsoft.com/office/2011/relationships/chartStyle" Target="style33.xml"/><Relationship Id="rId2" Type="http://schemas.microsoft.com/office/2011/relationships/chartColorStyle" Target="colors33.xml"/><Relationship Id="rId1" Type="http://schemas.openxmlformats.org/officeDocument/2006/relationships/oleObject" Target="&#27963;&#38913;&#31807;1" TargetMode="External"/></Relationships>
</file>

<file path=ppt/charts/_rels/chart34.xml.rels><?xml version="1.0" encoding="UTF-8" standalone="yes"?>
<Relationships xmlns="http://schemas.openxmlformats.org/package/2006/relationships"><Relationship Id="rId3" Type="http://schemas.microsoft.com/office/2011/relationships/chartStyle" Target="style34.xml"/><Relationship Id="rId2" Type="http://schemas.microsoft.com/office/2011/relationships/chartColorStyle" Target="colors34.xml"/><Relationship Id="rId1" Type="http://schemas.openxmlformats.org/officeDocument/2006/relationships/package" Target="../embeddings/Microsoft_Excel_Worksheet19.xlsx"/></Relationships>
</file>

<file path=ppt/charts/_rels/chart35.xml.rels><?xml version="1.0" encoding="UTF-8" standalone="yes"?>
<Relationships xmlns="http://schemas.openxmlformats.org/package/2006/relationships"><Relationship Id="rId3" Type="http://schemas.microsoft.com/office/2011/relationships/chartStyle" Target="style35.xml"/><Relationship Id="rId2" Type="http://schemas.microsoft.com/office/2011/relationships/chartColorStyle" Target="colors35.xml"/><Relationship Id="rId1" Type="http://schemas.openxmlformats.org/officeDocument/2006/relationships/package" Target="../embeddings/Microsoft_Excel_Worksheet20.xlsx"/></Relationships>
</file>

<file path=ppt/charts/_rels/chart36.xml.rels><?xml version="1.0" encoding="UTF-8" standalone="yes"?>
<Relationships xmlns="http://schemas.openxmlformats.org/package/2006/relationships"><Relationship Id="rId3" Type="http://schemas.microsoft.com/office/2011/relationships/chartStyle" Target="style36.xml"/><Relationship Id="rId2" Type="http://schemas.microsoft.com/office/2011/relationships/chartColorStyle" Target="colors36.xml"/><Relationship Id="rId1" Type="http://schemas.openxmlformats.org/officeDocument/2006/relationships/package" Target="../embeddings/Microsoft_Excel_Worksheet21.xlsx"/></Relationships>
</file>

<file path=ppt/charts/_rels/chart37.xml.rels><?xml version="1.0" encoding="UTF-8" standalone="yes"?>
<Relationships xmlns="http://schemas.openxmlformats.org/package/2006/relationships"><Relationship Id="rId3" Type="http://schemas.microsoft.com/office/2011/relationships/chartStyle" Target="style37.xml"/><Relationship Id="rId2" Type="http://schemas.microsoft.com/office/2011/relationships/chartColorStyle" Target="colors37.xml"/><Relationship Id="rId1" Type="http://schemas.openxmlformats.org/officeDocument/2006/relationships/package" Target="../embeddings/Microsoft_Excel_Worksheet22.xlsx"/></Relationships>
</file>

<file path=ppt/charts/_rels/chart38.xml.rels><?xml version="1.0" encoding="UTF-8" standalone="yes"?>
<Relationships xmlns="http://schemas.openxmlformats.org/package/2006/relationships"><Relationship Id="rId3" Type="http://schemas.microsoft.com/office/2011/relationships/chartStyle" Target="style38.xml"/><Relationship Id="rId2" Type="http://schemas.microsoft.com/office/2011/relationships/chartColorStyle" Target="colors38.xml"/><Relationship Id="rId1" Type="http://schemas.openxmlformats.org/officeDocument/2006/relationships/package" Target="../embeddings/Microsoft_Excel_Worksheet23.xlsx"/></Relationships>
</file>

<file path=ppt/charts/_rels/chart39.xml.rels><?xml version="1.0" encoding="UTF-8" standalone="yes"?>
<Relationships xmlns="http://schemas.openxmlformats.org/package/2006/relationships"><Relationship Id="rId3" Type="http://schemas.microsoft.com/office/2011/relationships/chartStyle" Target="style39.xml"/><Relationship Id="rId2" Type="http://schemas.microsoft.com/office/2011/relationships/chartColorStyle" Target="colors39.xml"/><Relationship Id="rId1" Type="http://schemas.openxmlformats.org/officeDocument/2006/relationships/oleObject" Target="file:///D:\&#29986;&#21697;4-%20Research\CIO%20&#22823;&#35519;&#26597;\2015\&#22235;&#12289;&#20998;&#26512;&#32080;&#26524;\1.%20&#27597;&#39636;&amp;&#27171;&#26412;\CIO%202015-2012%20&#36328;&#24180;&#25976;&#25818;_&#30059;&#22294;&#29992;%20v1.3_2015.10.30%20Achille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1.xlsx"/></Relationships>
</file>

<file path=ppt/charts/_rels/chart40.xml.rels><?xml version="1.0" encoding="UTF-8" standalone="yes"?>
<Relationships xmlns="http://schemas.openxmlformats.org/package/2006/relationships"><Relationship Id="rId3" Type="http://schemas.microsoft.com/office/2011/relationships/chartStyle" Target="style40.xml"/><Relationship Id="rId2" Type="http://schemas.microsoft.com/office/2011/relationships/chartColorStyle" Target="colors40.xml"/><Relationship Id="rId1" Type="http://schemas.openxmlformats.org/officeDocument/2006/relationships/oleObject" Target="file:///\\10.10.200.1\home\Achilles%20&#20132;&#25509;&#27284;&#26696;%202016.01.28\02.%202015%20CIO%20&#30740;&#31350;\&#22235;&#12289;&#20998;&#26512;&#32080;&#26524;\1.%20&#27171;&#26412;&amp;&#25976;&#25818;&#25972;&#29702;\5.CIO%202015-2012%20&#36328;&#24180;&#25976;&#25818;_&#30059;&#22294;&#29992;%20v1.3_2015.10.30%20Achilles.xlsx" TargetMode="External"/></Relationships>
</file>

<file path=ppt/charts/_rels/chart41.xml.rels><?xml version="1.0" encoding="UTF-8" standalone="yes"?>
<Relationships xmlns="http://schemas.openxmlformats.org/package/2006/relationships"><Relationship Id="rId3" Type="http://schemas.microsoft.com/office/2011/relationships/chartStyle" Target="style41.xml"/><Relationship Id="rId2" Type="http://schemas.microsoft.com/office/2011/relationships/chartColorStyle" Target="colors41.xml"/><Relationship Id="rId1" Type="http://schemas.openxmlformats.org/officeDocument/2006/relationships/package" Target="../embeddings/Microsoft_Excel_Worksheet24.xlsx"/></Relationships>
</file>

<file path=ppt/charts/_rels/chart42.xml.rels><?xml version="1.0" encoding="UTF-8" standalone="yes"?>
<Relationships xmlns="http://schemas.openxmlformats.org/package/2006/relationships"><Relationship Id="rId3" Type="http://schemas.microsoft.com/office/2011/relationships/chartStyle" Target="style42.xml"/><Relationship Id="rId2" Type="http://schemas.microsoft.com/office/2011/relationships/chartColorStyle" Target="colors42.xml"/><Relationship Id="rId1" Type="http://schemas.openxmlformats.org/officeDocument/2006/relationships/package" Target="../embeddings/Microsoft_Excel_Worksheet25.xlsx"/></Relationships>
</file>

<file path=ppt/charts/_rels/chart43.xml.rels><?xml version="1.0" encoding="UTF-8" standalone="yes"?>
<Relationships xmlns="http://schemas.openxmlformats.org/package/2006/relationships"><Relationship Id="rId3" Type="http://schemas.microsoft.com/office/2011/relationships/chartStyle" Target="style43.xml"/><Relationship Id="rId2" Type="http://schemas.microsoft.com/office/2011/relationships/chartColorStyle" Target="colors43.xml"/><Relationship Id="rId1" Type="http://schemas.openxmlformats.org/officeDocument/2006/relationships/oleObject" Target="file:///\\10.10.200.1\home\Achilles%20&#20132;&#25509;&#27284;&#26696;%202016.01.28\02.%202015%20CIO%20&#30740;&#31350;\&#22235;&#12289;&#20998;&#26512;&#32080;&#26524;\1.%20&#27171;&#26412;&amp;&#25976;&#25818;&#25972;&#29702;\5.CIO%202015-2012%20&#36328;&#24180;&#25976;&#25818;_&#30059;&#22294;&#29992;%20v1.3_2015.10.30%20Achilles.xlsx" TargetMode="External"/></Relationships>
</file>

<file path=ppt/charts/_rels/chart44.xml.rels><?xml version="1.0" encoding="UTF-8" standalone="yes"?>
<Relationships xmlns="http://schemas.openxmlformats.org/package/2006/relationships"><Relationship Id="rId3" Type="http://schemas.microsoft.com/office/2011/relationships/chartStyle" Target="style44.xml"/><Relationship Id="rId2" Type="http://schemas.microsoft.com/office/2011/relationships/chartColorStyle" Target="colors44.xml"/><Relationship Id="rId1" Type="http://schemas.openxmlformats.org/officeDocument/2006/relationships/package" Target="../embeddings/Microsoft_Excel_Worksheet26.xlsx"/></Relationships>
</file>

<file path=ppt/charts/_rels/chart45.xml.rels><?xml version="1.0" encoding="UTF-8" standalone="yes"?>
<Relationships xmlns="http://schemas.openxmlformats.org/package/2006/relationships"><Relationship Id="rId3" Type="http://schemas.microsoft.com/office/2011/relationships/chartStyle" Target="style45.xml"/><Relationship Id="rId2" Type="http://schemas.microsoft.com/office/2011/relationships/chartColorStyle" Target="colors45.xml"/><Relationship Id="rId1" Type="http://schemas.openxmlformats.org/officeDocument/2006/relationships/oleObject" Target="file:///D:\&#29986;&#21697;4-%20Research\CIO%20&#22823;&#35519;&#26597;\2015\&#22235;&#12289;&#20998;&#26512;&#32080;&#26524;\1.%20&#27597;&#39636;&amp;&#27171;&#26412;\(124%20of%20159)%20&#20132;&#21449;&#20998;&#26512;&#29992;&#25976;&#25818;_&#26283;&#26178;&#29544;&#31435;&#25918;%20v1.2_2015.11.12%20Achilles.xlsx" TargetMode="External"/></Relationships>
</file>

<file path=ppt/charts/_rels/chart46.xml.rels><?xml version="1.0" encoding="UTF-8" standalone="yes"?>
<Relationships xmlns="http://schemas.openxmlformats.org/package/2006/relationships"><Relationship Id="rId3" Type="http://schemas.microsoft.com/office/2011/relationships/chartColorStyle" Target="colors46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7.xlsx"/><Relationship Id="rId4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microsoft.com/office/2011/relationships/chartStyle" Target="style47.xml"/><Relationship Id="rId2" Type="http://schemas.microsoft.com/office/2011/relationships/chartColorStyle" Target="colors47.xml"/><Relationship Id="rId1" Type="http://schemas.openxmlformats.org/officeDocument/2006/relationships/oleObject" Target="file:///D:\&#29986;&#21697;4-%20Research\CIO%20&#22823;&#35519;&#26597;\2015\&#22235;&#12289;&#20998;&#26512;&#32080;&#26524;\1.%20&#27597;&#39636;&amp;&#27171;&#26412;\(124%20of%20159)%20&#25976;&#25818;&#25972;&#29702;_&#30059;&#22294;&#29992;%20v1.2_2015.10.29%20Achilles.xlsx" TargetMode="External"/></Relationships>
</file>

<file path=ppt/charts/_rels/chart48.xml.rels><?xml version="1.0" encoding="UTF-8" standalone="yes"?>
<Relationships xmlns="http://schemas.openxmlformats.org/package/2006/relationships"><Relationship Id="rId3" Type="http://schemas.microsoft.com/office/2011/relationships/chartStyle" Target="style48.xml"/><Relationship Id="rId2" Type="http://schemas.microsoft.com/office/2011/relationships/chartColorStyle" Target="colors48.xml"/><Relationship Id="rId1" Type="http://schemas.openxmlformats.org/officeDocument/2006/relationships/oleObject" Target="file:///\\10.10.200.1\home\Achilles%20&#20132;&#25509;&#27284;&#26696;%202016.01.28\02.%202015%20CIO%20&#30740;&#31350;\&#22235;&#12289;&#20998;&#26512;&#32080;&#26524;\1.%20&#27171;&#26412;&amp;&#25976;&#25818;&#25972;&#29702;\5.CIO%202015-2012%20&#36328;&#24180;&#25976;&#25818;_&#30059;&#22294;&#29992;%20v1.3_2015.10.30%20Achilles.xlsx" TargetMode="External"/></Relationships>
</file>

<file path=ppt/charts/_rels/chart49.xml.rels><?xml version="1.0" encoding="UTF-8" standalone="yes"?>
<Relationships xmlns="http://schemas.openxmlformats.org/package/2006/relationships"><Relationship Id="rId3" Type="http://schemas.microsoft.com/office/2011/relationships/chartStyle" Target="style49.xml"/><Relationship Id="rId2" Type="http://schemas.microsoft.com/office/2011/relationships/chartColorStyle" Target="colors49.xml"/><Relationship Id="rId1" Type="http://schemas.openxmlformats.org/officeDocument/2006/relationships/oleObject" Target="file:///\\10.10.200.1\home\Achilles%20&#20132;&#25509;&#27284;&#26696;%202016.01.28\02.%202015%20CIO%20&#30740;&#31350;\&#22235;&#12289;&#20998;&#26512;&#32080;&#26524;\1.%20&#27171;&#26412;&amp;&#25976;&#25818;&#25972;&#29702;\5.CIO%202015-2012%20&#36328;&#24180;&#25976;&#25818;_&#30059;&#22294;&#29992;%20v1.3_2015.10.30%20Achille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2.xlsx"/></Relationships>
</file>

<file path=ppt/charts/_rels/chart50.xml.rels><?xml version="1.0" encoding="UTF-8" standalone="yes"?>
<Relationships xmlns="http://schemas.openxmlformats.org/package/2006/relationships"><Relationship Id="rId3" Type="http://schemas.microsoft.com/office/2011/relationships/chartStyle" Target="style50.xml"/><Relationship Id="rId2" Type="http://schemas.microsoft.com/office/2011/relationships/chartColorStyle" Target="colors50.xml"/><Relationship Id="rId1" Type="http://schemas.openxmlformats.org/officeDocument/2006/relationships/oleObject" Target="file:///\\10.10.200.1\home\Achilles%20&#20132;&#25509;&#27284;&#26696;%202016.01.28\02.%202015%20CIO%20&#30740;&#31350;\&#22235;&#12289;&#20998;&#26512;&#32080;&#26524;\1.%20&#27171;&#26412;&amp;&#25976;&#25818;&#25972;&#29702;\5.CIO%202015-2012%20&#36328;&#24180;&#25976;&#25818;_&#30059;&#22294;&#29992;%20v1.3_2015.10.30%20Achilles.xlsx" TargetMode="External"/></Relationships>
</file>

<file path=ppt/charts/_rels/chart51.xml.rels><?xml version="1.0" encoding="UTF-8" standalone="yes"?>
<Relationships xmlns="http://schemas.openxmlformats.org/package/2006/relationships"><Relationship Id="rId3" Type="http://schemas.microsoft.com/office/2011/relationships/chartStyle" Target="style51.xml"/><Relationship Id="rId2" Type="http://schemas.microsoft.com/office/2011/relationships/chartColorStyle" Target="colors51.xml"/><Relationship Id="rId1" Type="http://schemas.openxmlformats.org/officeDocument/2006/relationships/package" Target="../embeddings/Microsoft_Excel_Worksheet28.xlsx"/></Relationships>
</file>

<file path=ppt/charts/_rels/chart52.xml.rels><?xml version="1.0" encoding="UTF-8" standalone="yes"?>
<Relationships xmlns="http://schemas.openxmlformats.org/package/2006/relationships"><Relationship Id="rId3" Type="http://schemas.microsoft.com/office/2011/relationships/chartStyle" Target="style52.xml"/><Relationship Id="rId2" Type="http://schemas.microsoft.com/office/2011/relationships/chartColorStyle" Target="colors52.xml"/><Relationship Id="rId1" Type="http://schemas.openxmlformats.org/officeDocument/2006/relationships/package" Target="../embeddings/Microsoft_Excel_Worksheet29.xlsx"/></Relationships>
</file>

<file path=ppt/charts/_rels/chart53.xml.rels><?xml version="1.0" encoding="UTF-8" standalone="yes"?>
<Relationships xmlns="http://schemas.openxmlformats.org/package/2006/relationships"><Relationship Id="rId3" Type="http://schemas.microsoft.com/office/2011/relationships/chartStyle" Target="style53.xml"/><Relationship Id="rId2" Type="http://schemas.microsoft.com/office/2011/relationships/chartColorStyle" Target="colors53.xml"/><Relationship Id="rId1" Type="http://schemas.openxmlformats.org/officeDocument/2006/relationships/oleObject" Target="file:///\\10.10.200.1\home\Achilles%20&#20132;&#25509;&#27284;&#26696;%202016.01.28\02.%202015%20CIO%20&#30740;&#31350;\&#22235;&#12289;&#20998;&#26512;&#32080;&#26524;\1.%20&#27171;&#26412;&amp;&#25976;&#25818;&#25972;&#29702;\5.CIO%202015-2012%20&#36328;&#24180;&#25976;&#25818;_&#30059;&#22294;&#29992;%20v1.3_2015.10.30%20Achilles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D:\&#29986;&#21697;4-%20Research\CIO%20&#22823;&#35519;&#26597;\2015\&#22235;&#12289;&#20998;&#26512;&#32080;&#26524;\1.%20&#27597;&#39636;&amp;&#27171;&#26412;\(124%20of%20159)%20&#20132;&#21449;&#20998;&#26512;&#29992;&#25976;&#25818;_&#26283;&#26178;&#29544;&#31435;&#25918;%20v1.2_2015.11.12%20Achilles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\\10.10.200.1\home\Achilles%20&#20132;&#25509;&#27284;&#26696;%202016.01.28\02.%202015%20CIO%20&#30740;&#31350;\&#22235;&#12289;&#20998;&#26512;&#32080;&#26524;\1.%20&#27171;&#26412;&amp;&#25976;&#25818;&#25972;&#29702;\5.CIO%202015-2012%20&#36328;&#24180;&#25976;&#25818;_&#30059;&#22294;&#29992;%20v1.3_2015.10.30%20Achill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5BD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657-4393-AD56-B065B0153B2F}"/>
              </c:ext>
            </c:extLst>
          </c:dPt>
          <c:dPt>
            <c:idx val="1"/>
            <c:bubble3D val="0"/>
            <c:spPr>
              <a:solidFill>
                <a:srgbClr val="FF88BA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657-4393-AD56-B065B0153B2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'2015 樣本結構與受訪者資訊'!$C$167:$D$167</c:f>
              <c:strCache>
                <c:ptCount val="2"/>
                <c:pt idx="0">
                  <c:v>一般</c:v>
                </c:pt>
                <c:pt idx="1">
                  <c:v>技職</c:v>
                </c:pt>
              </c:strCache>
            </c:strRef>
          </c:cat>
          <c:val>
            <c:numRef>
              <c:f>'2015 樣本結構與受訪者資訊'!$C$169:$D$169</c:f>
              <c:numCache>
                <c:formatCode>0%</c:formatCode>
                <c:ptCount val="2"/>
                <c:pt idx="0">
                  <c:v>0.446540880503145</c:v>
                </c:pt>
                <c:pt idx="1">
                  <c:v>0.553459119496855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657-4393-AD56-B065B0153B2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'[5.CIO 2015-2012 跨年數據_畫圖用 v1.3_2015.10.30 Achilles.xlsx]數據'!$D$908</c:f>
              <c:strCache>
                <c:ptCount val="1"/>
                <c:pt idx="0">
                  <c:v>大型</c:v>
                </c:pt>
              </c:strCache>
            </c:strRef>
          </c:tx>
          <c:spPr>
            <a:ln w="4445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38100">
                <a:solidFill>
                  <a:srgbClr val="FFC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'[5.CIO 2015-2012 跨年數據_畫圖用 v1.3_2015.10.30 Achilles.xlsx]數據'!$C$909:$C$911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'[5.CIO 2015-2012 跨年數據_畫圖用 v1.3_2015.10.30 Achilles.xlsx]數據'!$D$909:$D$911</c:f>
              <c:numCache>
                <c:formatCode>0.0%</c:formatCode>
                <c:ptCount val="3"/>
                <c:pt idx="0">
                  <c:v>0.222</c:v>
                </c:pt>
                <c:pt idx="1">
                  <c:v>0.26300000000000001</c:v>
                </c:pt>
                <c:pt idx="2" formatCode="0.00%">
                  <c:v>0.21052631578947401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'[5.CIO 2015-2012 跨年數據_畫圖用 v1.3_2015.10.30 Achilles.xlsx]數據'!$E$908</c:f>
              <c:strCache>
                <c:ptCount val="1"/>
                <c:pt idx="0">
                  <c:v>中型</c:v>
                </c:pt>
              </c:strCache>
            </c:strRef>
          </c:tx>
          <c:spPr>
            <a:ln w="44450" cap="rnd">
              <a:solidFill>
                <a:srgbClr val="8CC54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8CC540"/>
              </a:solidFill>
              <a:ln w="41275">
                <a:solidFill>
                  <a:srgbClr val="8CC54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'[5.CIO 2015-2012 跨年數據_畫圖用 v1.3_2015.10.30 Achilles.xlsx]數據'!$C$909:$C$911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'[5.CIO 2015-2012 跨年數據_畫圖用 v1.3_2015.10.30 Achilles.xlsx]數據'!$E$909:$E$911</c:f>
              <c:numCache>
                <c:formatCode>0.0%</c:formatCode>
                <c:ptCount val="3"/>
                <c:pt idx="0">
                  <c:v>0.27200000000000002</c:v>
                </c:pt>
                <c:pt idx="1">
                  <c:v>0.38</c:v>
                </c:pt>
                <c:pt idx="2" formatCode="0.00%">
                  <c:v>0.430379746835443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'[5.CIO 2015-2012 跨年數據_畫圖用 v1.3_2015.10.30 Achilles.xlsx]數據'!$F$908</c:f>
              <c:strCache>
                <c:ptCount val="1"/>
                <c:pt idx="0">
                  <c:v>小型</c:v>
                </c:pt>
              </c:strCache>
            </c:strRef>
          </c:tx>
          <c:spPr>
            <a:ln w="47625" cap="rnd">
              <a:solidFill>
                <a:srgbClr val="00A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A0F0"/>
              </a:solidFill>
              <a:ln w="38100">
                <a:solidFill>
                  <a:srgbClr val="00A0F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'[5.CIO 2015-2012 跨年數據_畫圖用 v1.3_2015.10.30 Achilles.xlsx]數據'!$C$909:$C$911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'[5.CIO 2015-2012 跨年數據_畫圖用 v1.3_2015.10.30 Achilles.xlsx]數據'!$F$909:$F$911</c:f>
              <c:numCache>
                <c:formatCode>0.0%</c:formatCode>
                <c:ptCount val="3"/>
                <c:pt idx="0">
                  <c:v>0.53300000000000003</c:v>
                </c:pt>
                <c:pt idx="1">
                  <c:v>0.59</c:v>
                </c:pt>
                <c:pt idx="2" formatCode="0.00%">
                  <c:v>0.62295081967213095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9610368"/>
        <c:axId val="119620352"/>
      </c:lineChart>
      <c:catAx>
        <c:axId val="11961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19620352"/>
        <c:crosses val="autoZero"/>
        <c:auto val="1"/>
        <c:lblAlgn val="ctr"/>
        <c:lblOffset val="100"/>
        <c:noMultiLvlLbl val="0"/>
      </c:catAx>
      <c:valAx>
        <c:axId val="119620352"/>
        <c:scaling>
          <c:orientation val="minMax"/>
          <c:max val="1"/>
        </c:scaling>
        <c:delete val="1"/>
        <c:axPos val="l"/>
        <c:numFmt formatCode="0%" sourceLinked="0"/>
        <c:majorTickMark val="none"/>
        <c:minorTickMark val="none"/>
        <c:tickLblPos val="nextTo"/>
        <c:crossAx val="11961036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</a:defRPr>
      </a:pPr>
      <a:endParaRPr lang="zh-TW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數據!$J$112</c:f>
              <c:strCache>
                <c:ptCount val="1"/>
                <c:pt idx="0">
                  <c:v>一級單位</c:v>
                </c:pt>
              </c:strCache>
            </c:strRef>
          </c:tx>
          <c:spPr>
            <a:ln w="412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cat>
            <c:numRef>
              <c:f>數據!$K$111:$O$111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數據!$K$112:$O$112</c:f>
              <c:numCache>
                <c:formatCode>0.0%</c:formatCode>
                <c:ptCount val="5"/>
                <c:pt idx="0">
                  <c:v>0.92523364485981296</c:v>
                </c:pt>
                <c:pt idx="1">
                  <c:v>0.91818181818181799</c:v>
                </c:pt>
                <c:pt idx="2">
                  <c:v>0.92913385826771699</c:v>
                </c:pt>
                <c:pt idx="3">
                  <c:v>0.94354838709677402</c:v>
                </c:pt>
                <c:pt idx="4" formatCode="0.00%">
                  <c:v>0.90600000000000003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數據!$J$113</c:f>
              <c:strCache>
                <c:ptCount val="1"/>
                <c:pt idx="0">
                  <c:v>校長 </c:v>
                </c:pt>
              </c:strCache>
            </c:strRef>
          </c:tx>
          <c:spPr>
            <a:ln w="34925" cap="rnd">
              <a:solidFill>
                <a:srgbClr val="2CC63B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2CC63B"/>
              </a:solidFill>
              <a:ln w="34925">
                <a:solidFill>
                  <a:srgbClr val="2CC63B"/>
                </a:solidFill>
              </a:ln>
              <a:effectLst/>
            </c:spPr>
          </c:marker>
          <c:cat>
            <c:numRef>
              <c:f>數據!$K$111:$O$111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數據!$K$113:$O$113</c:f>
              <c:numCache>
                <c:formatCode>0.0%</c:formatCode>
                <c:ptCount val="5"/>
                <c:pt idx="0">
                  <c:v>0.69523809523809499</c:v>
                </c:pt>
                <c:pt idx="1">
                  <c:v>0.736363636363636</c:v>
                </c:pt>
                <c:pt idx="2">
                  <c:v>0.67716535433070901</c:v>
                </c:pt>
                <c:pt idx="3">
                  <c:v>0.68548387096774199</c:v>
                </c:pt>
                <c:pt idx="4" formatCode="0.00%">
                  <c:v>0.67959999999999998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數據!$J$114</c:f>
              <c:strCache>
                <c:ptCount val="1"/>
                <c:pt idx="0">
                  <c:v>副校長 </c:v>
                </c:pt>
              </c:strCache>
            </c:strRef>
          </c:tx>
          <c:spPr>
            <a:ln w="34925" cap="rnd">
              <a:solidFill>
                <a:srgbClr val="00A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A0F0"/>
              </a:solidFill>
              <a:ln w="34925">
                <a:solidFill>
                  <a:srgbClr val="00A0F0"/>
                </a:solidFill>
              </a:ln>
              <a:effectLst/>
            </c:spPr>
          </c:marker>
          <c:cat>
            <c:numRef>
              <c:f>數據!$K$111:$O$111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數據!$K$114:$O$114</c:f>
              <c:numCache>
                <c:formatCode>0.0%</c:formatCode>
                <c:ptCount val="5"/>
                <c:pt idx="0">
                  <c:v>0.22857142857142901</c:v>
                </c:pt>
                <c:pt idx="1">
                  <c:v>0.18181818181818199</c:v>
                </c:pt>
                <c:pt idx="2">
                  <c:v>0.23622047244094499</c:v>
                </c:pt>
                <c:pt idx="3">
                  <c:v>0.25806451612903197</c:v>
                </c:pt>
                <c:pt idx="4" formatCode="0.00%">
                  <c:v>0.25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數據!$J$115</c:f>
              <c:strCache>
                <c:ptCount val="1"/>
                <c:pt idx="0">
                  <c:v>教務長 </c:v>
                </c:pt>
              </c:strCache>
            </c:strRef>
          </c:tx>
          <c:spPr>
            <a:ln w="3492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34925">
                <a:solidFill>
                  <a:srgbClr val="FFC000"/>
                </a:solidFill>
              </a:ln>
              <a:effectLst/>
            </c:spPr>
          </c:marker>
          <c:cat>
            <c:numRef>
              <c:f>數據!$K$111:$O$111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數據!$K$115:$O$115</c:f>
              <c:numCache>
                <c:formatCode>0.0%</c:formatCode>
                <c:ptCount val="5"/>
                <c:pt idx="0">
                  <c:v>1.9047619047619001E-2</c:v>
                </c:pt>
                <c:pt idx="1">
                  <c:v>3.6363636363636397E-2</c:v>
                </c:pt>
                <c:pt idx="2">
                  <c:v>3.1496062992125998E-2</c:v>
                </c:pt>
                <c:pt idx="3">
                  <c:v>4.0322580645161303E-2</c:v>
                </c:pt>
                <c:pt idx="4" formatCode="0.00%">
                  <c:v>4.6800000000000001E-2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360832"/>
        <c:axId val="128362752"/>
      </c:lineChart>
      <c:catAx>
        <c:axId val="128360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28362752"/>
        <c:crosses val="autoZero"/>
        <c:auto val="1"/>
        <c:lblAlgn val="ctr"/>
        <c:lblOffset val="100"/>
        <c:noMultiLvlLbl val="0"/>
      </c:catAx>
      <c:valAx>
        <c:axId val="128362752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2836083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zh-TW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213064713064699E-2"/>
          <c:y val="3.95714209657669E-2"/>
          <c:w val="0.49803418803418797"/>
          <c:h val="0.868630676675718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'[5.CIO 2015-2012 跨年數據_畫圖用 v1.3_2015.10.30 Achilles.xlsx]數據'!$C$99</c:f>
              <c:strCache>
                <c:ptCount val="1"/>
                <c:pt idx="0">
                  <c:v>無增減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'[5.CIO 2015-2012 跨年數據_畫圖用 v1.3_2015.10.30 Achilles.xlsx]數據'!$D$98:$F$98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'[5.CIO 2015-2012 跨年數據_畫圖用 v1.3_2015.10.30 Achilles.xlsx]數據'!$D$99:$F$99</c:f>
              <c:numCache>
                <c:formatCode>0.0%</c:formatCode>
                <c:ptCount val="3"/>
                <c:pt idx="0">
                  <c:v>0.67716535433070901</c:v>
                </c:pt>
                <c:pt idx="1">
                  <c:v>0.70967741935483897</c:v>
                </c:pt>
                <c:pt idx="2">
                  <c:v>0.6875</c:v>
                </c:pt>
              </c:numCache>
            </c:numRef>
          </c:val>
        </c:ser>
        <c:ser>
          <c:idx val="1"/>
          <c:order val="1"/>
          <c:tx>
            <c:strRef>
              <c:f>'[5.CIO 2015-2012 跨年數據_畫圖用 v1.3_2015.10.30 Achilles.xlsx]數據'!$C$100</c:f>
              <c:strCache>
                <c:ptCount val="1"/>
                <c:pt idx="0">
                  <c:v>減少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'[5.CIO 2015-2012 跨年數據_畫圖用 v1.3_2015.10.30 Achilles.xlsx]數據'!$D$98:$F$98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'[5.CIO 2015-2012 跨年數據_畫圖用 v1.3_2015.10.30 Achilles.xlsx]數據'!$D$100:$F$100</c:f>
              <c:numCache>
                <c:formatCode>0.0%</c:formatCode>
                <c:ptCount val="3"/>
                <c:pt idx="0">
                  <c:v>0.20472440944881901</c:v>
                </c:pt>
                <c:pt idx="1">
                  <c:v>0.16129032258064499</c:v>
                </c:pt>
                <c:pt idx="2">
                  <c:v>0.2031</c:v>
                </c:pt>
              </c:numCache>
            </c:numRef>
          </c:val>
        </c:ser>
        <c:ser>
          <c:idx val="2"/>
          <c:order val="2"/>
          <c:tx>
            <c:strRef>
              <c:f>'[5.CIO 2015-2012 跨年數據_畫圖用 v1.3_2015.10.30 Achilles.xlsx]數據'!$C$101</c:f>
              <c:strCache>
                <c:ptCount val="1"/>
                <c:pt idx="0">
                  <c:v>增加</c:v>
                </c:pt>
              </c:strCache>
            </c:strRef>
          </c:tx>
          <c:spPr>
            <a:solidFill>
              <a:srgbClr val="2CC63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'[5.CIO 2015-2012 跨年數據_畫圖用 v1.3_2015.10.30 Achilles.xlsx]數據'!$D$98:$F$98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'[5.CIO 2015-2012 跨年數據_畫圖用 v1.3_2015.10.30 Achilles.xlsx]數據'!$D$101:$F$101</c:f>
              <c:numCache>
                <c:formatCode>0.0%</c:formatCode>
                <c:ptCount val="3"/>
                <c:pt idx="0">
                  <c:v>0.118110236220472</c:v>
                </c:pt>
                <c:pt idx="1">
                  <c:v>0.12903225806451599</c:v>
                </c:pt>
                <c:pt idx="2">
                  <c:v>0.1094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19711616"/>
        <c:axId val="119730944"/>
      </c:barChart>
      <c:lineChart>
        <c:grouping val="stacked"/>
        <c:varyColors val="0"/>
        <c:ser>
          <c:idx val="3"/>
          <c:order val="3"/>
          <c:tx>
            <c:strRef>
              <c:f>'[5.CIO 2015-2012 跨年數據_畫圖用 v1.3_2015.10.30 Achilles.xlsx]數據'!$C$102</c:f>
              <c:strCache>
                <c:ptCount val="1"/>
                <c:pt idx="0">
                  <c:v>資訊部門專任人員平均人數</c:v>
                </c:pt>
              </c:strCache>
            </c:strRef>
          </c:tx>
          <c:spPr>
            <a:ln w="66675" cap="rnd">
              <a:solidFill>
                <a:srgbClr val="00A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A0F0"/>
              </a:solidFill>
              <a:ln w="76200">
                <a:solidFill>
                  <a:srgbClr val="00A0F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0158730158730199E-2"/>
                  <c:y val="-6.4233615503380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1709401709401801E-2"/>
                  <c:y val="-5.4091465687057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3260073260073299E-2"/>
                  <c:y val="-5.4091465687057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'[5.CIO 2015-2012 跨年數據_畫圖用 v1.3_2015.10.30 Achilles.xlsx]數據'!$D$98:$F$98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'[5.CIO 2015-2012 跨年數據_畫圖用 v1.3_2015.10.30 Achilles.xlsx]數據'!$D$102:$F$102</c:f>
              <c:numCache>
                <c:formatCode>General</c:formatCode>
                <c:ptCount val="3"/>
                <c:pt idx="0">
                  <c:v>14</c:v>
                </c:pt>
                <c:pt idx="1">
                  <c:v>14</c:v>
                </c:pt>
                <c:pt idx="2">
                  <c:v>14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8397312"/>
        <c:axId val="119732480"/>
      </c:lineChart>
      <c:catAx>
        <c:axId val="11971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19730944"/>
        <c:crosses val="autoZero"/>
        <c:auto val="1"/>
        <c:lblAlgn val="ctr"/>
        <c:lblOffset val="100"/>
        <c:noMultiLvlLbl val="0"/>
      </c:catAx>
      <c:valAx>
        <c:axId val="119730944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19711616"/>
        <c:crosses val="autoZero"/>
        <c:crossBetween val="between"/>
        <c:majorUnit val="0.2"/>
      </c:valAx>
      <c:valAx>
        <c:axId val="119732480"/>
        <c:scaling>
          <c:orientation val="minMax"/>
          <c:max val="3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28397312"/>
        <c:crosses val="max"/>
        <c:crossBetween val="between"/>
        <c:majorUnit val="5"/>
      </c:valAx>
      <c:catAx>
        <c:axId val="1283973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97324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420024420024403"/>
          <c:y val="0.36966725230261399"/>
          <c:w val="0.26981684981685"/>
          <c:h val="0.260665495394772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</a:defRPr>
      </a:pPr>
      <a:endParaRPr lang="zh-TW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'[5.CIO 2015-2012 跨年數據_畫圖用 v1.3_2015.10.30 Achilles.xlsx]數據'!$P$87</c:f>
              <c:strCache>
                <c:ptCount val="1"/>
                <c:pt idx="0">
                  <c:v>公立</c:v>
                </c:pt>
              </c:strCache>
            </c:strRef>
          </c:tx>
          <c:spPr>
            <a:ln w="444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34925">
                <a:solidFill>
                  <a:srgbClr val="00B050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4.5906934136696803E-2"/>
                  <c:y val="3.74801801801801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'[5.CIO 2015-2012 跨年數據_畫圖用 v1.3_2015.10.30 Achilles.xlsx]數據'!$N$88:$N$90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'[5.CIO 2015-2012 跨年數據_畫圖用 v1.3_2015.10.30 Achilles.xlsx]數據'!$P$88:$P$90</c:f>
              <c:numCache>
                <c:formatCode>0.0%</c:formatCode>
                <c:ptCount val="3"/>
                <c:pt idx="0">
                  <c:v>4.0079306052458498E-2</c:v>
                </c:pt>
                <c:pt idx="1">
                  <c:v>3.2788399350667803E-2</c:v>
                </c:pt>
                <c:pt idx="2">
                  <c:v>2.41610738255034E-2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'[5.CIO 2015-2012 跨年數據_畫圖用 v1.3_2015.10.30 Achilles.xlsx]數據'!$Q$87</c:f>
              <c:strCache>
                <c:ptCount val="1"/>
                <c:pt idx="0">
                  <c:v>私立</c:v>
                </c:pt>
              </c:strCache>
            </c:strRef>
          </c:tx>
          <c:spPr>
            <a:ln w="4445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38100">
                <a:solidFill>
                  <a:srgbClr val="FFC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'[5.CIO 2015-2012 跨年數據_畫圖用 v1.3_2015.10.30 Achilles.xlsx]數據'!$N$88:$N$90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'[5.CIO 2015-2012 跨年數據_畫圖用 v1.3_2015.10.30 Achilles.xlsx]數據'!$Q$88:$Q$90</c:f>
              <c:numCache>
                <c:formatCode>0.0%</c:formatCode>
                <c:ptCount val="3"/>
                <c:pt idx="0">
                  <c:v>3.1695937819977503E-2</c:v>
                </c:pt>
                <c:pt idx="1">
                  <c:v>2.9622436714792501E-2</c:v>
                </c:pt>
                <c:pt idx="2">
                  <c:v>2.6431718061673999E-2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8438272"/>
        <c:axId val="128439808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'[5.CIO 2015-2012 跨年數據_畫圖用 v1.3_2015.10.30 Achilles.xlsx]數據'!$O$87</c15:sqref>
                        </c15:formulaRef>
                      </c:ext>
                    </c:extLst>
                    <c:strCache>
                      <c:ptCount val="1"/>
                      <c:pt idx="0">
                        <c:v>全體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TW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'[5.CIO 2015-2012 跨年數據_畫圖用 v1.3_2015.10.30 Achilles.xlsx]數據'!$N$88:$N$90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2014.0</c:v>
                      </c:pt>
                      <c:pt idx="1">
                        <c:v>2015.0</c:v>
                      </c:pt>
                      <c:pt idx="2">
                        <c:v>2016.0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'[5.CIO 2015-2012 跨年數據_畫圖用 v1.3_2015.10.30 Achilles.xlsx]數據'!$O$88:$O$90</c15:sqref>
                        </c15:formulaRef>
                      </c:ext>
                    </c:extLst>
                    <c:numCache>
                      <c:formatCode>0.0%</c:formatCode>
                      <c:ptCount val="3"/>
                      <c:pt idx="0">
                        <c:v>0.0342043472123734</c:v>
                      </c:pt>
                      <c:pt idx="1">
                        <c:v>0.0304649912872432</c:v>
                      </c:pt>
                      <c:pt idx="2">
                        <c:v>0.0260223048327138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128438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28439808"/>
        <c:crosses val="autoZero"/>
        <c:auto val="1"/>
        <c:lblAlgn val="ctr"/>
        <c:lblOffset val="100"/>
        <c:noMultiLvlLbl val="0"/>
      </c:catAx>
      <c:valAx>
        <c:axId val="128439808"/>
        <c:scaling>
          <c:orientation val="minMax"/>
          <c:max val="0.05"/>
        </c:scaling>
        <c:delete val="1"/>
        <c:axPos val="l"/>
        <c:numFmt formatCode="0.0%" sourceLinked="1"/>
        <c:majorTickMark val="none"/>
        <c:minorTickMark val="none"/>
        <c:tickLblPos val="nextTo"/>
        <c:crossAx val="128438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zh-TW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672086720867202E-2"/>
          <c:y val="0.118300372599599"/>
          <c:w val="0.73185447154471595"/>
          <c:h val="0.79951609821343295"/>
        </c:manualLayout>
      </c:layout>
      <c:lineChart>
        <c:grouping val="standar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平均IT總預算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FF00"/>
              </a:solidFill>
              <a:ln w="9525">
                <a:solidFill>
                  <a:srgbClr val="FFFF00"/>
                </a:solidFill>
              </a:ln>
              <a:effectLst/>
            </c:spPr>
          </c:marker>
          <c:dLbls>
            <c:dLbl>
              <c:idx val="4"/>
              <c:numFmt formatCode="#,##0_);[Red]\(#,##0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工作表1!$A$2:$A$6</c:f>
              <c:numCache>
                <c:formatCode>0_);[Red]\(0\)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 formatCode="General">
                  <c:v>2015</c:v>
                </c:pt>
                <c:pt idx="4" formatCode="General">
                  <c:v>2016</c:v>
                </c:pt>
              </c:numCache>
            </c:numRef>
          </c:cat>
          <c:val>
            <c:numRef>
              <c:f>工作表1!$B$2:$B$6</c:f>
              <c:numCache>
                <c:formatCode>_-* #,##0_-;\-* #,##0_-;_-* "-"??_-;_-@_-</c:formatCode>
                <c:ptCount val="5"/>
                <c:pt idx="0">
                  <c:v>1768.995145631068</c:v>
                </c:pt>
                <c:pt idx="1">
                  <c:v>1520.224770642202</c:v>
                </c:pt>
                <c:pt idx="2">
                  <c:v>1950.358267716535</c:v>
                </c:pt>
                <c:pt idx="3">
                  <c:v>2231.358870967741</c:v>
                </c:pt>
                <c:pt idx="4" formatCode="General">
                  <c:v>2267.5039999999999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B98-41FD-9BE3-E760AD6A2AFB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平均軟體預算</c:v>
                </c:pt>
              </c:strCache>
            </c:strRef>
          </c:tx>
          <c:spPr>
            <a:ln w="28575" cap="rnd">
              <a:solidFill>
                <a:srgbClr val="FF5698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5698"/>
              </a:solidFill>
              <a:ln w="9525">
                <a:solidFill>
                  <a:srgbClr val="FF5698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工作表1!$A$2:$A$6</c:f>
              <c:numCache>
                <c:formatCode>0_);[Red]\(0\)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 formatCode="General">
                  <c:v>2015</c:v>
                </c:pt>
                <c:pt idx="4" formatCode="General">
                  <c:v>2016</c:v>
                </c:pt>
              </c:numCache>
            </c:numRef>
          </c:cat>
          <c:val>
            <c:numRef>
              <c:f>工作表1!$C$2:$C$6</c:f>
              <c:numCache>
                <c:formatCode>_-* #,##0_-;\-* #,##0_-;_-* "-"??_-;_-@_-</c:formatCode>
                <c:ptCount val="5"/>
                <c:pt idx="0">
                  <c:v>331.60849056603769</c:v>
                </c:pt>
                <c:pt idx="1">
                  <c:v>378.43181818181819</c:v>
                </c:pt>
                <c:pt idx="2">
                  <c:v>386.70078740157442</c:v>
                </c:pt>
                <c:pt idx="3">
                  <c:v>425.90322580645159</c:v>
                </c:pt>
                <c:pt idx="4" formatCode="0">
                  <c:v>418.80798879999998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B98-41FD-9BE3-E760AD6A2AF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6690432"/>
        <c:axId val="126691968"/>
      </c:lineChart>
      <c:catAx>
        <c:axId val="126690432"/>
        <c:scaling>
          <c:orientation val="minMax"/>
        </c:scaling>
        <c:delete val="0"/>
        <c:axPos val="b"/>
        <c:numFmt formatCode="0_);[Red]\(0\)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26691968"/>
        <c:crosses val="autoZero"/>
        <c:auto val="1"/>
        <c:lblAlgn val="ctr"/>
        <c:lblOffset val="100"/>
        <c:noMultiLvlLbl val="0"/>
      </c:catAx>
      <c:valAx>
        <c:axId val="126691968"/>
        <c:scaling>
          <c:orientation val="minMax"/>
        </c:scaling>
        <c:delete val="1"/>
        <c:axPos val="l"/>
        <c:title>
          <c:tx>
            <c:rich>
              <a:bodyPr rot="0" spcFirstLastPara="1" vertOverflow="ellipsis" vert="eaVert" wrap="square" anchor="ctr" anchorCtr="0"/>
              <a:lstStyle/>
              <a:p>
                <a:pPr>
                  <a:defRPr sz="133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 altLang="en-US" dirty="0" smtClean="0">
                    <a:solidFill>
                      <a:schemeClr val="bg1"/>
                    </a:solidFill>
                  </a:rPr>
                  <a:t>（萬元）</a:t>
                </a:r>
                <a:endParaRPr lang="zh-TW" altLang="en-US" dirty="0">
                  <a:solidFill>
                    <a:schemeClr val="bg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_-* #,##0_-;\-* #,##0_-;_-* &quot;-&quot;??_-;_-@_-" sourceLinked="1"/>
        <c:majorTickMark val="none"/>
        <c:minorTickMark val="none"/>
        <c:tickLblPos val="nextTo"/>
        <c:crossAx val="126690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zh-TW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zh-TW" b="1"/>
              <a:t>當年度預期明年</a:t>
            </a:r>
            <a:r>
              <a:rPr lang="en-US" b="1"/>
              <a:t>IT</a:t>
            </a:r>
            <a:r>
              <a:rPr lang="zh-TW" b="1"/>
              <a:t>總預算的變化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無增減</c:v>
                </c:pt>
              </c:strCache>
            </c:strRef>
          </c:tx>
          <c:spPr>
            <a:ln w="28575" cap="rnd">
              <a:solidFill>
                <a:srgbClr val="00A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A0F0"/>
              </a:solidFill>
              <a:ln w="9525">
                <a:solidFill>
                  <a:srgbClr val="00A0F0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-3.9260256410256503E-2"/>
                  <c:y val="-6.66044444444444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工作表1!$B$2:$B$6</c:f>
              <c:numCache>
                <c:formatCode>0.0%</c:formatCode>
                <c:ptCount val="5"/>
                <c:pt idx="0">
                  <c:v>0.59433962264150997</c:v>
                </c:pt>
                <c:pt idx="1">
                  <c:v>0.52252252252252296</c:v>
                </c:pt>
                <c:pt idx="2">
                  <c:v>0.55118110236220497</c:v>
                </c:pt>
                <c:pt idx="3">
                  <c:v>0.5</c:v>
                </c:pt>
                <c:pt idx="4">
                  <c:v>0.4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5D2-44B4-8D88-336F11E042AD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減少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-1.4837179487179599E-2"/>
                  <c:y val="3.951111111111110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工作表1!$C$2:$C$6</c:f>
              <c:numCache>
                <c:formatCode>0.0%</c:formatCode>
                <c:ptCount val="5"/>
                <c:pt idx="0">
                  <c:v>0.20754716981132099</c:v>
                </c:pt>
                <c:pt idx="1">
                  <c:v>0.31531531531531498</c:v>
                </c:pt>
                <c:pt idx="2">
                  <c:v>0.25984251968503902</c:v>
                </c:pt>
                <c:pt idx="3">
                  <c:v>0.33064516129032301</c:v>
                </c:pt>
                <c:pt idx="4">
                  <c:v>0.39200000000000002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5D2-44B4-8D88-336F11E042AD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增加</c:v>
                </c:pt>
              </c:strCache>
            </c:strRef>
          </c:tx>
          <c:spPr>
            <a:ln w="28575" cap="rnd">
              <a:solidFill>
                <a:srgbClr val="27843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278433"/>
              </a:solidFill>
              <a:ln w="9525">
                <a:solidFill>
                  <a:srgbClr val="27843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91106837606838E-2"/>
                  <c:y val="6.74511111111111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工作表1!$D$2:$D$6</c:f>
              <c:numCache>
                <c:formatCode>0.0%</c:formatCode>
                <c:ptCount val="5"/>
                <c:pt idx="0">
                  <c:v>0.19811320754716999</c:v>
                </c:pt>
                <c:pt idx="1">
                  <c:v>0.162162162162162</c:v>
                </c:pt>
                <c:pt idx="2">
                  <c:v>0.18897637795275599</c:v>
                </c:pt>
                <c:pt idx="3">
                  <c:v>0.16935483870967699</c:v>
                </c:pt>
                <c:pt idx="4">
                  <c:v>0.20799999999999999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5D2-44B4-8D88-336F11E042A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6837120"/>
        <c:axId val="126838656"/>
      </c:lineChart>
      <c:catAx>
        <c:axId val="12683712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26838656"/>
        <c:crosses val="autoZero"/>
        <c:auto val="1"/>
        <c:lblAlgn val="ctr"/>
        <c:lblOffset val="100"/>
        <c:noMultiLvlLbl val="0"/>
      </c:catAx>
      <c:valAx>
        <c:axId val="12683865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26837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zh-TW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平均金額</c:v>
                </c:pt>
              </c:strCache>
            </c:strRef>
          </c:tx>
          <c:spPr>
            <a:solidFill>
              <a:srgbClr val="9C007F"/>
            </a:solidFill>
            <a:ln>
              <a:noFill/>
            </a:ln>
            <a:effectLst/>
          </c:spPr>
          <c:invertIfNegative val="0"/>
          <c:dLbls>
            <c:numFmt formatCode="#,##0.0_);[Red]\(#,##0.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工作表1!$A$2:$A$8</c:f>
              <c:strCache>
                <c:ptCount val="7"/>
                <c:pt idx="0">
                  <c:v>硬體</c:v>
                </c:pt>
                <c:pt idx="1">
                  <c:v>人事費用</c:v>
                </c:pt>
                <c:pt idx="2">
                  <c:v>軟體</c:v>
                </c:pt>
                <c:pt idx="3">
                  <c:v>維護維修</c:v>
                </c:pt>
                <c:pt idx="4">
                  <c:v>網路通訊</c:v>
                </c:pt>
                <c:pt idx="5">
                  <c:v>其他</c:v>
                </c:pt>
                <c:pt idx="6">
                  <c:v>認證與教育訓練</c:v>
                </c:pt>
              </c:strCache>
            </c:strRef>
          </c:cat>
          <c:val>
            <c:numRef>
              <c:f>工作表1!$B$2:$B$8</c:f>
              <c:numCache>
                <c:formatCode>0</c:formatCode>
                <c:ptCount val="7"/>
                <c:pt idx="0">
                  <c:v>649.18639519999999</c:v>
                </c:pt>
                <c:pt idx="1">
                  <c:v>461.89056479999982</c:v>
                </c:pt>
                <c:pt idx="2">
                  <c:v>418.80798879999998</c:v>
                </c:pt>
                <c:pt idx="3">
                  <c:v>337.85809599999999</c:v>
                </c:pt>
                <c:pt idx="4">
                  <c:v>232.19240959999999</c:v>
                </c:pt>
                <c:pt idx="5">
                  <c:v>102.03767999999999</c:v>
                </c:pt>
                <c:pt idx="6">
                  <c:v>65.077364799999998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804-46EF-A22D-E047C3F2004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69"/>
        <c:axId val="130051456"/>
        <c:axId val="130049536"/>
      </c:barChart>
      <c:lineChart>
        <c:grouping val="standard"/>
        <c:varyColors val="0"/>
        <c:ser>
          <c:idx val="1"/>
          <c:order val="1"/>
          <c:tx>
            <c:strRef>
              <c:f>工作表1!$C$1</c:f>
              <c:strCache>
                <c:ptCount val="1"/>
                <c:pt idx="0">
                  <c:v>平均占比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FF00"/>
              </a:solidFill>
              <a:ln w="31750">
                <a:solidFill>
                  <a:srgbClr val="FFFF00"/>
                </a:solidFill>
              </a:ln>
              <a:effectLst/>
            </c:spPr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工作表1!$A$2:$A$8</c:f>
              <c:strCache>
                <c:ptCount val="7"/>
                <c:pt idx="0">
                  <c:v>硬體</c:v>
                </c:pt>
                <c:pt idx="1">
                  <c:v>人事費用</c:v>
                </c:pt>
                <c:pt idx="2">
                  <c:v>軟體</c:v>
                </c:pt>
                <c:pt idx="3">
                  <c:v>維護維修</c:v>
                </c:pt>
                <c:pt idx="4">
                  <c:v>網路通訊</c:v>
                </c:pt>
                <c:pt idx="5">
                  <c:v>其他</c:v>
                </c:pt>
                <c:pt idx="6">
                  <c:v>認證與教育訓練</c:v>
                </c:pt>
              </c:strCache>
            </c:strRef>
          </c:cat>
          <c:val>
            <c:numRef>
              <c:f>工作表1!$C$2:$C$8</c:f>
              <c:numCache>
                <c:formatCode>0.00%</c:formatCode>
                <c:ptCount val="7"/>
                <c:pt idx="0">
                  <c:v>0.2863</c:v>
                </c:pt>
                <c:pt idx="1">
                  <c:v>0.20369999999999999</c:v>
                </c:pt>
                <c:pt idx="2">
                  <c:v>0.1847</c:v>
                </c:pt>
                <c:pt idx="3">
                  <c:v>0.14899999999999999</c:v>
                </c:pt>
                <c:pt idx="4">
                  <c:v>0.1024</c:v>
                </c:pt>
                <c:pt idx="5">
                  <c:v>4.4999999999999998E-2</c:v>
                </c:pt>
                <c:pt idx="6">
                  <c:v>2.87E-2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804-46EF-A22D-E047C3F2004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0048000"/>
        <c:axId val="130036864"/>
      </c:lineChart>
      <c:valAx>
        <c:axId val="130036864"/>
        <c:scaling>
          <c:orientation val="minMax"/>
          <c:max val="0.5"/>
        </c:scaling>
        <c:delete val="0"/>
        <c:axPos val="r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30048000"/>
        <c:crosses val="max"/>
        <c:crossBetween val="between"/>
        <c:majorUnit val="0.1"/>
      </c:valAx>
      <c:catAx>
        <c:axId val="1300480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0036864"/>
        <c:crosses val="autoZero"/>
        <c:auto val="1"/>
        <c:lblAlgn val="ctr"/>
        <c:lblOffset val="100"/>
        <c:tickMarkSkip val="1"/>
        <c:noMultiLvlLbl val="0"/>
      </c:catAx>
      <c:valAx>
        <c:axId val="130049536"/>
        <c:scaling>
          <c:orientation val="minMax"/>
          <c:max val="1000"/>
        </c:scaling>
        <c:delete val="0"/>
        <c:axPos val="l"/>
        <c:title>
          <c:tx>
            <c:rich>
              <a:bodyPr rot="0" spcFirstLastPara="1" vertOverflow="ellipsis" vert="eaVert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/>
                  <a:t>（萬元）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30051456"/>
        <c:crosses val="autoZero"/>
        <c:crossBetween val="between"/>
        <c:majorUnit val="200"/>
      </c:valAx>
      <c:catAx>
        <c:axId val="130051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30049536"/>
        <c:crosses val="autoZero"/>
        <c:auto val="1"/>
        <c:lblAlgn val="ctr"/>
        <c:lblOffset val="100"/>
        <c:tickMarkSkip val="1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300693727488297E-2"/>
          <c:y val="4.1986297499816701E-2"/>
          <c:w val="0.829281736025548"/>
          <c:h val="0.42316341597176299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'[Microsoft PowerPoint 的圖表 ]工作表1'!$C$1</c:f>
              <c:strCache>
                <c:ptCount val="1"/>
                <c:pt idx="0">
                  <c:v>平均金額</c:v>
                </c:pt>
              </c:strCache>
            </c:strRef>
          </c:tx>
          <c:spPr>
            <a:solidFill>
              <a:srgbClr val="9C007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'[Microsoft PowerPoint 的圖表 ]工作表1'!$A$2:$A$10</c:f>
              <c:strCache>
                <c:ptCount val="9"/>
                <c:pt idx="0">
                  <c:v>作業系統與辦公室應用軟體</c:v>
                </c:pt>
                <c:pt idx="1">
                  <c:v>校務行政系統</c:v>
                </c:pt>
                <c:pt idx="2">
                  <c:v>虛擬化軟體</c:v>
                </c:pt>
                <c:pt idx="3">
                  <c:v>繪圖與製圖軟體 </c:v>
                </c:pt>
                <c:pt idx="4">
                  <c:v>防毒軟體</c:v>
                </c:pt>
                <c:pt idx="5">
                  <c:v>統計與資料分析軟體</c:v>
                </c:pt>
                <c:pt idx="6">
                  <c:v>其他軟體</c:v>
                </c:pt>
                <c:pt idx="7">
                  <c:v>資料庫軟體</c:v>
                </c:pt>
                <c:pt idx="8">
                  <c:v>數位學習平台與工具</c:v>
                </c:pt>
              </c:strCache>
            </c:strRef>
          </c:cat>
          <c:val>
            <c:numRef>
              <c:f>'[Microsoft PowerPoint 的圖表 ]工作表1'!$C$2:$C$10</c:f>
              <c:numCache>
                <c:formatCode>0.0</c:formatCode>
                <c:ptCount val="9"/>
                <c:pt idx="0">
                  <c:v>180.06299999999999</c:v>
                </c:pt>
                <c:pt idx="1">
                  <c:v>57.4452</c:v>
                </c:pt>
                <c:pt idx="2">
                  <c:v>41.8932</c:v>
                </c:pt>
                <c:pt idx="3">
                  <c:v>35.964000000000013</c:v>
                </c:pt>
                <c:pt idx="4">
                  <c:v>29.646000000000001</c:v>
                </c:pt>
                <c:pt idx="5">
                  <c:v>30.56939999999998</c:v>
                </c:pt>
                <c:pt idx="6">
                  <c:v>21.52979999999998</c:v>
                </c:pt>
                <c:pt idx="7">
                  <c:v>17.253</c:v>
                </c:pt>
                <c:pt idx="8">
                  <c:v>28.2852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7"/>
        <c:axId val="126922112"/>
        <c:axId val="126920192"/>
      </c:barChart>
      <c:lineChart>
        <c:grouping val="standard"/>
        <c:varyColors val="0"/>
        <c:ser>
          <c:idx val="0"/>
          <c:order val="0"/>
          <c:tx>
            <c:strRef>
              <c:f>'[Microsoft PowerPoint 的圖表 ]工作表1'!$B$1</c:f>
              <c:strCache>
                <c:ptCount val="1"/>
                <c:pt idx="0">
                  <c:v>平均占比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FF00"/>
              </a:solidFill>
              <a:ln w="28575">
                <a:solidFill>
                  <a:srgbClr val="FFFF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'[Microsoft PowerPoint 的圖表 ]工作表1'!$A$2:$A$10</c:f>
              <c:strCache>
                <c:ptCount val="9"/>
                <c:pt idx="0">
                  <c:v>作業系統與辦公室應用軟體</c:v>
                </c:pt>
                <c:pt idx="1">
                  <c:v>校務行政系統</c:v>
                </c:pt>
                <c:pt idx="2">
                  <c:v>虛擬化軟體</c:v>
                </c:pt>
                <c:pt idx="3">
                  <c:v>繪圖與製圖軟體 </c:v>
                </c:pt>
                <c:pt idx="4">
                  <c:v>防毒軟體</c:v>
                </c:pt>
                <c:pt idx="5">
                  <c:v>統計與資料分析軟體</c:v>
                </c:pt>
                <c:pt idx="6">
                  <c:v>其他軟體</c:v>
                </c:pt>
                <c:pt idx="7">
                  <c:v>資料庫軟體</c:v>
                </c:pt>
                <c:pt idx="8">
                  <c:v>數位學習平台與工具</c:v>
                </c:pt>
              </c:strCache>
            </c:strRef>
          </c:cat>
          <c:val>
            <c:numRef>
              <c:f>'[Microsoft PowerPoint 的圖表 ]工作表1'!$B$2:$B$10</c:f>
              <c:numCache>
                <c:formatCode>0.0%</c:formatCode>
                <c:ptCount val="9"/>
                <c:pt idx="0">
                  <c:v>0.3705</c:v>
                </c:pt>
                <c:pt idx="1">
                  <c:v>0.1182</c:v>
                </c:pt>
                <c:pt idx="2">
                  <c:v>8.6199999999999999E-2</c:v>
                </c:pt>
                <c:pt idx="3">
                  <c:v>7.3999999999999996E-2</c:v>
                </c:pt>
                <c:pt idx="4">
                  <c:v>6.0999999999999999E-2</c:v>
                </c:pt>
                <c:pt idx="5">
                  <c:v>6.2899999999999998E-2</c:v>
                </c:pt>
                <c:pt idx="6" formatCode="0.00%">
                  <c:v>4.4299999999999999E-2</c:v>
                </c:pt>
                <c:pt idx="7" formatCode="0.00%">
                  <c:v>3.5499999999999997E-2</c:v>
                </c:pt>
                <c:pt idx="8" formatCode="0.00%">
                  <c:v>5.8200000000000002E-2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6918656"/>
        <c:axId val="126907904"/>
      </c:lineChart>
      <c:valAx>
        <c:axId val="126907904"/>
        <c:scaling>
          <c:orientation val="minMax"/>
          <c:max val="0.5"/>
        </c:scaling>
        <c:delete val="0"/>
        <c:axPos val="r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26918656"/>
        <c:crosses val="max"/>
        <c:crossBetween val="between"/>
        <c:majorUnit val="0.1"/>
      </c:valAx>
      <c:catAx>
        <c:axId val="12691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eaVert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26907904"/>
        <c:crosses val="autoZero"/>
        <c:auto val="1"/>
        <c:lblAlgn val="ctr"/>
        <c:lblOffset val="100"/>
        <c:noMultiLvlLbl val="0"/>
      </c:catAx>
      <c:valAx>
        <c:axId val="126920192"/>
        <c:scaling>
          <c:orientation val="minMax"/>
        </c:scaling>
        <c:delete val="0"/>
        <c:axPos val="l"/>
        <c:title>
          <c:tx>
            <c:rich>
              <a:bodyPr rot="0" spcFirstLastPara="1" vertOverflow="ellipsis" vert="eaVert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 altLang="en-US" dirty="0" smtClean="0"/>
                  <a:t>（萬元）</a:t>
                </a:r>
                <a:endParaRPr lang="zh-TW" alt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26922112"/>
        <c:crosses val="autoZero"/>
        <c:crossBetween val="between"/>
        <c:majorUnit val="50"/>
      </c:valAx>
      <c:catAx>
        <c:axId val="1269221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69201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否，不收費。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工作表1!$A$2:$A$9</c:f>
              <c:strCache>
                <c:ptCount val="8"/>
                <c:pt idx="0">
                  <c:v>全體</c:v>
                </c:pt>
                <c:pt idx="1">
                  <c:v>一般</c:v>
                </c:pt>
                <c:pt idx="2">
                  <c:v>技職</c:v>
                </c:pt>
                <c:pt idx="3">
                  <c:v>公立</c:v>
                </c:pt>
                <c:pt idx="4">
                  <c:v>私立</c:v>
                </c:pt>
                <c:pt idx="5">
                  <c:v>大型</c:v>
                </c:pt>
                <c:pt idx="6">
                  <c:v>中型</c:v>
                </c:pt>
                <c:pt idx="7">
                  <c:v>小型</c:v>
                </c:pt>
              </c:strCache>
            </c:strRef>
          </c:cat>
          <c:val>
            <c:numRef>
              <c:f>工作表1!$B$2:$B$9</c:f>
              <c:numCache>
                <c:formatCode>0.00%</c:formatCode>
                <c:ptCount val="8"/>
                <c:pt idx="0">
                  <c:v>0.14399999999999999</c:v>
                </c:pt>
                <c:pt idx="1">
                  <c:v>0.115384615384615</c:v>
                </c:pt>
                <c:pt idx="2">
                  <c:v>0.164383561643836</c:v>
                </c:pt>
                <c:pt idx="3">
                  <c:v>0.194444444444444</c:v>
                </c:pt>
                <c:pt idx="4">
                  <c:v>0.123595505617978</c:v>
                </c:pt>
                <c:pt idx="5">
                  <c:v>5.2631578947368397E-2</c:v>
                </c:pt>
                <c:pt idx="6">
                  <c:v>0.12903225806451599</c:v>
                </c:pt>
                <c:pt idx="7">
                  <c:v>0.204545454545455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DB-48DF-AF24-5577082D6827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是，且會按年級和是否有住宿等條件制訂不同的收費標準。</c:v>
                </c:pt>
              </c:strCache>
            </c:strRef>
          </c:tx>
          <c:spPr>
            <a:solidFill>
              <a:srgbClr val="00A0F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工作表1!$A$2:$A$9</c:f>
              <c:strCache>
                <c:ptCount val="8"/>
                <c:pt idx="0">
                  <c:v>全體</c:v>
                </c:pt>
                <c:pt idx="1">
                  <c:v>一般</c:v>
                </c:pt>
                <c:pt idx="2">
                  <c:v>技職</c:v>
                </c:pt>
                <c:pt idx="3">
                  <c:v>公立</c:v>
                </c:pt>
                <c:pt idx="4">
                  <c:v>私立</c:v>
                </c:pt>
                <c:pt idx="5">
                  <c:v>大型</c:v>
                </c:pt>
                <c:pt idx="6">
                  <c:v>中型</c:v>
                </c:pt>
                <c:pt idx="7">
                  <c:v>小型</c:v>
                </c:pt>
              </c:strCache>
            </c:strRef>
          </c:cat>
          <c:val>
            <c:numRef>
              <c:f>工作表1!$C$2:$C$9</c:f>
              <c:numCache>
                <c:formatCode>0.00%</c:formatCode>
                <c:ptCount val="8"/>
                <c:pt idx="0">
                  <c:v>0.32</c:v>
                </c:pt>
                <c:pt idx="1">
                  <c:v>0.36538461538461497</c:v>
                </c:pt>
                <c:pt idx="2">
                  <c:v>0.28767123287671198</c:v>
                </c:pt>
                <c:pt idx="3">
                  <c:v>0.41666666666666702</c:v>
                </c:pt>
                <c:pt idx="4">
                  <c:v>0.28089887640449401</c:v>
                </c:pt>
                <c:pt idx="5">
                  <c:v>0.36842105263157898</c:v>
                </c:pt>
                <c:pt idx="6">
                  <c:v>0.32258064516128998</c:v>
                </c:pt>
                <c:pt idx="7">
                  <c:v>0.29545454545454503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3DB-48DF-AF24-5577082D6827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是，全部學生統一標準。</c:v>
                </c:pt>
              </c:strCache>
            </c:strRef>
          </c:tx>
          <c:spPr>
            <a:solidFill>
              <a:srgbClr val="2CC63B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工作表1!$A$2:$A$9</c:f>
              <c:strCache>
                <c:ptCount val="8"/>
                <c:pt idx="0">
                  <c:v>全體</c:v>
                </c:pt>
                <c:pt idx="1">
                  <c:v>一般</c:v>
                </c:pt>
                <c:pt idx="2">
                  <c:v>技職</c:v>
                </c:pt>
                <c:pt idx="3">
                  <c:v>公立</c:v>
                </c:pt>
                <c:pt idx="4">
                  <c:v>私立</c:v>
                </c:pt>
                <c:pt idx="5">
                  <c:v>大型</c:v>
                </c:pt>
                <c:pt idx="6">
                  <c:v>中型</c:v>
                </c:pt>
                <c:pt idx="7">
                  <c:v>小型</c:v>
                </c:pt>
              </c:strCache>
            </c:strRef>
          </c:cat>
          <c:val>
            <c:numRef>
              <c:f>工作表1!$D$2:$D$9</c:f>
              <c:numCache>
                <c:formatCode>0.00%</c:formatCode>
                <c:ptCount val="8"/>
                <c:pt idx="0">
                  <c:v>0.53600000000000003</c:v>
                </c:pt>
                <c:pt idx="1">
                  <c:v>0.51923076923076905</c:v>
                </c:pt>
                <c:pt idx="2">
                  <c:v>0.54794520547945202</c:v>
                </c:pt>
                <c:pt idx="3">
                  <c:v>0.38888888888888901</c:v>
                </c:pt>
                <c:pt idx="4">
                  <c:v>0.59550561797752799</c:v>
                </c:pt>
                <c:pt idx="5">
                  <c:v>0.57894736842105299</c:v>
                </c:pt>
                <c:pt idx="6">
                  <c:v>0.54838709677419395</c:v>
                </c:pt>
                <c:pt idx="7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3DB-48DF-AF24-5577082D682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9881984"/>
        <c:axId val="129883520"/>
      </c:barChart>
      <c:catAx>
        <c:axId val="129881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29883520"/>
        <c:crosses val="autoZero"/>
        <c:auto val="1"/>
        <c:lblAlgn val="ctr"/>
        <c:lblOffset val="100"/>
        <c:noMultiLvlLbl val="0"/>
      </c:catAx>
      <c:valAx>
        <c:axId val="1298835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98819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605763888888903"/>
          <c:y val="0.185470833333333"/>
          <c:w val="0.31146958333333302"/>
          <c:h val="0.677936409359283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</a:defRPr>
      </a:pPr>
      <a:endParaRPr lang="zh-TW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1800" b="1" dirty="0">
                <a:solidFill>
                  <a:schemeClr val="bg1"/>
                </a:solidFill>
              </a:rPr>
              <a:t>已收費</a:t>
            </a:r>
            <a:r>
              <a:rPr lang="zh-TW" altLang="en-US" sz="1800" b="1" dirty="0" smtClean="0">
                <a:solidFill>
                  <a:schemeClr val="bg1"/>
                </a:solidFill>
              </a:rPr>
              <a:t>學校</a:t>
            </a:r>
            <a:endParaRPr lang="en-US" altLang="zh-TW" sz="1800" b="1" dirty="0" smtClean="0">
              <a:solidFill>
                <a:schemeClr val="bg1"/>
              </a:solidFill>
            </a:endParaRPr>
          </a:p>
          <a:p>
            <a:pPr>
              <a:defRPr sz="1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1800" b="1" dirty="0" smtClean="0">
                <a:solidFill>
                  <a:schemeClr val="bg1"/>
                </a:solidFill>
              </a:rPr>
              <a:t>未來</a:t>
            </a:r>
            <a:r>
              <a:rPr lang="zh-TW" altLang="en-US" sz="1800" b="1" dirty="0">
                <a:solidFill>
                  <a:schemeClr val="bg1"/>
                </a:solidFill>
              </a:rPr>
              <a:t>收費金額的變化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已收費學校未來收費金額的變化</c:v>
                </c:pt>
              </c:strCache>
            </c:strRef>
          </c:tx>
          <c:dPt>
            <c:idx val="0"/>
            <c:bubble3D val="0"/>
            <c:spPr>
              <a:solidFill>
                <a:srgbClr val="2CC63B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5698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6.9589041095890397E-2"/>
                  <c:y val="-1.406685262479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2CC63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"/>
              <c:layout>
                <c:manualLayout>
                  <c:x val="1.9330289193302898E-2"/>
                  <c:y val="2.344475437466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FF569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2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0B0F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工作表1!$A$2:$A$4</c:f>
              <c:strCache>
                <c:ptCount val="3"/>
                <c:pt idx="0">
                  <c:v>增加</c:v>
                </c:pt>
                <c:pt idx="1">
                  <c:v>減少</c:v>
                </c:pt>
                <c:pt idx="2">
                  <c:v>無增減</c:v>
                </c:pt>
              </c:strCache>
            </c:strRef>
          </c:cat>
          <c:val>
            <c:numRef>
              <c:f>工作表1!$B$2:$B$4</c:f>
              <c:numCache>
                <c:formatCode>0.00%</c:formatCode>
                <c:ptCount val="3"/>
                <c:pt idx="0">
                  <c:v>5.60747663551402E-2</c:v>
                </c:pt>
                <c:pt idx="1">
                  <c:v>3.7383177570093497E-2</c:v>
                </c:pt>
                <c:pt idx="2">
                  <c:v>0.90654205607476601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65F-443E-8B96-D61ADC81D5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E8C0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B10-4289-8C34-D685F961FA7E}"/>
              </c:ext>
            </c:extLst>
          </c:dPt>
          <c:dPt>
            <c:idx val="1"/>
            <c:bubble3D val="0"/>
            <c:spPr>
              <a:solidFill>
                <a:srgbClr val="8CC54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B10-4289-8C34-D685F961FA7E}"/>
              </c:ext>
            </c:extLst>
          </c:dPt>
          <c:dPt>
            <c:idx val="2"/>
            <c:bubble3D val="0"/>
            <c:spPr>
              <a:solidFill>
                <a:srgbClr val="26A9E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B10-4289-8C34-D685F961FA7E}"/>
              </c:ext>
            </c:extLst>
          </c:dPt>
          <c:dLbls>
            <c:dLbl>
              <c:idx val="0"/>
              <c:layout>
                <c:manualLayout>
                  <c:x val="1.52181481481481E-2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B10-4289-8C34-D685F961FA7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'2015 樣本結構與受訪者資訊'!$G$167:$I$167</c:f>
              <c:strCache>
                <c:ptCount val="3"/>
                <c:pt idx="0">
                  <c:v>大型</c:v>
                </c:pt>
                <c:pt idx="1">
                  <c:v>中型</c:v>
                </c:pt>
                <c:pt idx="2">
                  <c:v>小型</c:v>
                </c:pt>
              </c:strCache>
            </c:strRef>
          </c:cat>
          <c:val>
            <c:numRef>
              <c:f>'2015 樣本結構與受訪者資訊'!$G$169:$I$169</c:f>
              <c:numCache>
                <c:formatCode>0%</c:formatCode>
                <c:ptCount val="3"/>
                <c:pt idx="0">
                  <c:v>0.11949685534591201</c:v>
                </c:pt>
                <c:pt idx="1">
                  <c:v>0.49685534591195002</c:v>
                </c:pt>
                <c:pt idx="2">
                  <c:v>0.383647798742138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B10-4289-8C34-D685F961FA7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未收費學校
未來收費金額的變化</c:v>
                </c:pt>
              </c:strCache>
            </c:strRef>
          </c:tx>
          <c:dPt>
            <c:idx val="0"/>
            <c:bubble3D val="0"/>
            <c:spPr>
              <a:solidFill>
                <a:srgbClr val="2CC63B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0A0F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2CC63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6440834653988394E-2"/>
                  <c:y val="5.08325328210054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0A0F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3015803838704"/>
                      <c:h val="0.127284662183798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工作表1!$A$2:$A$5</c:f>
              <c:strCache>
                <c:ptCount val="3"/>
                <c:pt idx="0">
                  <c:v>收費</c:v>
                </c:pt>
                <c:pt idx="1">
                  <c:v>減少</c:v>
                </c:pt>
                <c:pt idx="2">
                  <c:v>不收費</c:v>
                </c:pt>
              </c:strCache>
            </c:strRef>
          </c:cat>
          <c:val>
            <c:numRef>
              <c:f>工作表1!$B$2:$B$5</c:f>
              <c:numCache>
                <c:formatCode>0.00%</c:formatCode>
                <c:ptCount val="4"/>
                <c:pt idx="0">
                  <c:v>0.22222222222222199</c:v>
                </c:pt>
                <c:pt idx="1">
                  <c:v>0</c:v>
                </c:pt>
                <c:pt idx="2">
                  <c:v>0.77777777777777801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85D-4324-A02D-0CBDF4BB58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814989902316901"/>
          <c:y val="5.7438736321956702E-2"/>
          <c:w val="0.52185010097683104"/>
          <c:h val="0.80620015299766901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工作表1!$E$1</c:f>
              <c:strCache>
                <c:ptCount val="1"/>
                <c:pt idx="0">
                  <c:v>低預算</c:v>
                </c:pt>
              </c:strCache>
            </c:strRef>
          </c:tx>
          <c:spPr>
            <a:solidFill>
              <a:srgbClr val="FF8181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3.048893935701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6.09778787140389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2.13422575499136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工作表1!$A$2:$A$7</c:f>
              <c:strCache>
                <c:ptCount val="6"/>
                <c:pt idx="0">
                  <c:v>租用硬體</c:v>
                </c:pt>
                <c:pt idx="1">
                  <c:v>與其他學校建立共享服務</c:v>
                </c:pt>
                <c:pt idx="2">
                  <c:v>縮減服務項目</c:v>
                </c:pt>
                <c:pt idx="3">
                  <c:v>採用雲服務</c:v>
                </c:pt>
                <c:pt idx="4">
                  <c:v>提高效能和加強中央資訊科技的管理</c:v>
                </c:pt>
                <c:pt idx="5">
                  <c:v>使用自由軟體</c:v>
                </c:pt>
              </c:strCache>
            </c:strRef>
          </c:cat>
          <c:val>
            <c:numRef>
              <c:f>工作表1!$E$2:$E$7</c:f>
              <c:numCache>
                <c:formatCode>0.00%</c:formatCode>
                <c:ptCount val="6"/>
                <c:pt idx="0">
                  <c:v>0.29729729729729698</c:v>
                </c:pt>
                <c:pt idx="1">
                  <c:v>0.35135135135135098</c:v>
                </c:pt>
                <c:pt idx="2">
                  <c:v>0.37837837837837801</c:v>
                </c:pt>
                <c:pt idx="3">
                  <c:v>0.48648648648648701</c:v>
                </c:pt>
                <c:pt idx="4">
                  <c:v>0.48648648648648701</c:v>
                </c:pt>
                <c:pt idx="5">
                  <c:v>0.56756756756756699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24A-4AC7-B8AE-782243734208}"/>
            </c:ext>
          </c:extLst>
        </c:ser>
        <c:ser>
          <c:idx val="2"/>
          <c:order val="1"/>
          <c:tx>
            <c:strRef>
              <c:f>工作表1!$D$1</c:f>
              <c:strCache>
                <c:ptCount val="1"/>
                <c:pt idx="0">
                  <c:v>中預算</c:v>
                </c:pt>
              </c:strCache>
            </c:strRef>
          </c:tx>
          <c:spPr>
            <a:solidFill>
              <a:srgbClr val="87BBFF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8218578761498099E-3"/>
                  <c:y val="9.146681807105840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6396720885348302E-2"/>
                  <c:y val="1.219557574280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1862294513797599E-2"/>
                  <c:y val="6.09778787140384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9149726018396899E-2"/>
                  <c:y val="9.146681807105840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工作表1!$A$2:$A$7</c:f>
              <c:strCache>
                <c:ptCount val="6"/>
                <c:pt idx="0">
                  <c:v>租用硬體</c:v>
                </c:pt>
                <c:pt idx="1">
                  <c:v>與其他學校建立共享服務</c:v>
                </c:pt>
                <c:pt idx="2">
                  <c:v>縮減服務項目</c:v>
                </c:pt>
                <c:pt idx="3">
                  <c:v>採用雲服務</c:v>
                </c:pt>
                <c:pt idx="4">
                  <c:v>提高效能和加強中央資訊科技的管理</c:v>
                </c:pt>
                <c:pt idx="5">
                  <c:v>使用自由軟體</c:v>
                </c:pt>
              </c:strCache>
            </c:strRef>
          </c:cat>
          <c:val>
            <c:numRef>
              <c:f>工作表1!$D$2:$D$7</c:f>
              <c:numCache>
                <c:formatCode>0.00%</c:formatCode>
                <c:ptCount val="6"/>
                <c:pt idx="0">
                  <c:v>0.17307692307692299</c:v>
                </c:pt>
                <c:pt idx="1">
                  <c:v>0.40384615384615402</c:v>
                </c:pt>
                <c:pt idx="2">
                  <c:v>0.57692307692307698</c:v>
                </c:pt>
                <c:pt idx="3">
                  <c:v>0.44230769230769201</c:v>
                </c:pt>
                <c:pt idx="4">
                  <c:v>0.51923076923076905</c:v>
                </c:pt>
                <c:pt idx="5">
                  <c:v>0.63461538461538503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24A-4AC7-B8AE-782243734208}"/>
            </c:ext>
          </c:extLst>
        </c:ser>
        <c:ser>
          <c:idx val="1"/>
          <c:order val="2"/>
          <c:tx>
            <c:strRef>
              <c:f>工作表1!$C$1</c:f>
              <c:strCache>
                <c:ptCount val="1"/>
                <c:pt idx="0">
                  <c:v>高預算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3.6437157522996302E-3"/>
                  <c:y val="-9.146681807105840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工作表1!$A$2:$A$7</c:f>
              <c:strCache>
                <c:ptCount val="6"/>
                <c:pt idx="0">
                  <c:v>租用硬體</c:v>
                </c:pt>
                <c:pt idx="1">
                  <c:v>與其他學校建立共享服務</c:v>
                </c:pt>
                <c:pt idx="2">
                  <c:v>縮減服務項目</c:v>
                </c:pt>
                <c:pt idx="3">
                  <c:v>採用雲服務</c:v>
                </c:pt>
                <c:pt idx="4">
                  <c:v>提高效能和加強中央資訊科技的管理</c:v>
                </c:pt>
                <c:pt idx="5">
                  <c:v>使用自由軟體</c:v>
                </c:pt>
              </c:strCache>
            </c:strRef>
          </c:cat>
          <c:val>
            <c:numRef>
              <c:f>工作表1!$C$2:$C$7</c:f>
              <c:numCache>
                <c:formatCode>0.00%</c:formatCode>
                <c:ptCount val="6"/>
                <c:pt idx="0">
                  <c:v>0.11111111111111099</c:v>
                </c:pt>
                <c:pt idx="1">
                  <c:v>0.38888888888888901</c:v>
                </c:pt>
                <c:pt idx="2">
                  <c:v>0.38888888888888901</c:v>
                </c:pt>
                <c:pt idx="3">
                  <c:v>0.69444444444444497</c:v>
                </c:pt>
                <c:pt idx="4">
                  <c:v>0.61111111111111105</c:v>
                </c:pt>
                <c:pt idx="5">
                  <c:v>0.61111111111111105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24A-4AC7-B8AE-782243734208}"/>
            </c:ext>
          </c:extLst>
        </c:ser>
        <c:ser>
          <c:idx val="0"/>
          <c:order val="3"/>
          <c:tx>
            <c:strRef>
              <c:f>工作表1!$B$1</c:f>
              <c:strCache>
                <c:ptCount val="1"/>
                <c:pt idx="0">
                  <c:v>全體</c:v>
                </c:pt>
              </c:strCache>
            </c:strRef>
          </c:tx>
          <c:spPr>
            <a:solidFill>
              <a:srgbClr val="9C007F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1.219557574280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1.219557574280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8218578761498099E-3"/>
                  <c:y val="-2.13422575499136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工作表1!$A$2:$A$7</c:f>
              <c:strCache>
                <c:ptCount val="6"/>
                <c:pt idx="0">
                  <c:v>租用硬體</c:v>
                </c:pt>
                <c:pt idx="1">
                  <c:v>與其他學校建立共享服務</c:v>
                </c:pt>
                <c:pt idx="2">
                  <c:v>縮減服務項目</c:v>
                </c:pt>
                <c:pt idx="3">
                  <c:v>採用雲服務</c:v>
                </c:pt>
                <c:pt idx="4">
                  <c:v>提高效能和加強中央資訊科技的管理</c:v>
                </c:pt>
                <c:pt idx="5">
                  <c:v>使用自由軟體</c:v>
                </c:pt>
              </c:strCache>
            </c:strRef>
          </c:cat>
          <c:val>
            <c:numRef>
              <c:f>工作表1!$B$2:$B$7</c:f>
              <c:numCache>
                <c:formatCode>0.00%</c:formatCode>
                <c:ptCount val="6"/>
                <c:pt idx="0">
                  <c:v>0.192</c:v>
                </c:pt>
                <c:pt idx="1">
                  <c:v>0.38400000000000001</c:v>
                </c:pt>
                <c:pt idx="2">
                  <c:v>0.46400000000000002</c:v>
                </c:pt>
                <c:pt idx="3">
                  <c:v>0.52800000000000002</c:v>
                </c:pt>
                <c:pt idx="4">
                  <c:v>0.53600000000000003</c:v>
                </c:pt>
                <c:pt idx="5">
                  <c:v>0.60799999999999998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24A-4AC7-B8AE-78224373420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8108416"/>
        <c:axId val="128109952"/>
      </c:barChart>
      <c:catAx>
        <c:axId val="128108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28109952"/>
        <c:crosses val="autoZero"/>
        <c:auto val="1"/>
        <c:lblAlgn val="ctr"/>
        <c:lblOffset val="100"/>
        <c:noMultiLvlLbl val="0"/>
      </c:catAx>
      <c:valAx>
        <c:axId val="128109952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2810841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</a:defRPr>
      </a:pPr>
      <a:endParaRPr lang="zh-TW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zh-TW" sz="1600" b="1" dirty="0"/>
              <a:t>是否樂意透過協會</a:t>
            </a:r>
            <a:r>
              <a:rPr lang="en-US" sz="1600" b="1" dirty="0"/>
              <a:t>(</a:t>
            </a:r>
            <a:r>
              <a:rPr lang="zh-TW" sz="1600" b="1" dirty="0"/>
              <a:t>如</a:t>
            </a:r>
            <a:r>
              <a:rPr lang="en-US" sz="1600" b="1" dirty="0"/>
              <a:t>ISAC)</a:t>
            </a:r>
            <a:r>
              <a:rPr lang="zh-TW" sz="1600" b="1" dirty="0"/>
              <a:t>來進行自由軟體的</a:t>
            </a:r>
            <a:r>
              <a:rPr lang="zh-TW" sz="1600" b="1" dirty="0" smtClean="0"/>
              <a:t>使用及</a:t>
            </a:r>
            <a:r>
              <a:rPr lang="zh-TW" sz="1600" b="1" dirty="0"/>
              <a:t>導入說明？</a:t>
            </a:r>
          </a:p>
        </c:rich>
      </c:tx>
      <c:layout>
        <c:manualLayout>
          <c:xMode val="edge"/>
          <c:yMode val="edge"/>
          <c:x val="0.118169934640523"/>
          <c:y val="2.270753512132819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doughnutChart>
        <c:varyColors val="1"/>
        <c:ser>
          <c:idx val="0"/>
          <c:order val="0"/>
          <c:tx>
            <c:strRef>
              <c:f>工作表1!$B$22</c:f>
              <c:strCache>
                <c:ptCount val="1"/>
                <c:pt idx="0">
                  <c:v>四7.是否樂意透過協會(如ISAC)來進行自由軟體的使用及導入說明？</c:v>
                </c:pt>
              </c:strCache>
            </c:strRef>
          </c:tx>
          <c:spPr>
            <a:ln w="254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278433"/>
              </a:solidFill>
              <a:ln w="25400">
                <a:solidFill>
                  <a:schemeClr val="bg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91CF4D"/>
              </a:solidFill>
              <a:ln w="25400">
                <a:solidFill>
                  <a:schemeClr val="bg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C000"/>
              </a:solidFill>
              <a:ln w="25400">
                <a:solidFill>
                  <a:schemeClr val="bg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/>
              </a:solidFill>
              <a:ln w="25400">
                <a:solidFill>
                  <a:schemeClr val="bg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2">
                  <a:lumMod val="50000"/>
                </a:schemeClr>
              </a:solidFill>
              <a:ln w="25400">
                <a:solidFill>
                  <a:schemeClr val="bg1"/>
                </a:solidFill>
              </a:ln>
              <a:effectLst/>
            </c:spPr>
          </c:dPt>
          <c:dLbls>
            <c:dLbl>
              <c:idx val="3"/>
              <c:layout>
                <c:manualLayout>
                  <c:x val="-3.5524475524475602E-2"/>
                  <c:y val="-0.1122088353413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工作表1!$A$23:$A$27</c:f>
              <c:strCache>
                <c:ptCount val="5"/>
                <c:pt idx="0">
                  <c:v>非常樂意</c:v>
                </c:pt>
                <c:pt idx="1">
                  <c:v>樂意</c:v>
                </c:pt>
                <c:pt idx="2">
                  <c:v>普通</c:v>
                </c:pt>
                <c:pt idx="3">
                  <c:v>不樂意</c:v>
                </c:pt>
                <c:pt idx="4">
                  <c:v>非常不樂意</c:v>
                </c:pt>
              </c:strCache>
            </c:strRef>
          </c:cat>
          <c:val>
            <c:numRef>
              <c:f>工作表1!$B$23:$B$27</c:f>
              <c:numCache>
                <c:formatCode>0.00%</c:formatCode>
                <c:ptCount val="5"/>
                <c:pt idx="0">
                  <c:v>0.3828125</c:v>
                </c:pt>
                <c:pt idx="1">
                  <c:v>0.4296875</c:v>
                </c:pt>
                <c:pt idx="2">
                  <c:v>0.1796875</c:v>
                </c:pt>
                <c:pt idx="3">
                  <c:v>7.8125E-3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</a:defRPr>
      </a:pPr>
      <a:endParaRPr lang="zh-TW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數列 1</c:v>
                </c:pt>
              </c:strCache>
            </c:strRef>
          </c:tx>
          <c:spPr>
            <a:ln w="28575" cap="rnd">
              <a:solidFill>
                <a:srgbClr val="9C007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C007F"/>
              </a:solidFill>
              <a:ln w="9525">
                <a:solidFill>
                  <a:srgbClr val="9C007F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工作表1!$B$2:$B$6</c:f>
              <c:numCache>
                <c:formatCode>0.0%</c:formatCode>
                <c:ptCount val="5"/>
                <c:pt idx="0">
                  <c:v>0.83575471698113202</c:v>
                </c:pt>
                <c:pt idx="1">
                  <c:v>0.81798165137614698</c:v>
                </c:pt>
                <c:pt idx="2">
                  <c:v>0.81212598425196802</c:v>
                </c:pt>
                <c:pt idx="3">
                  <c:v>0.80897540983606497</c:v>
                </c:pt>
                <c:pt idx="4" formatCode="0.00%">
                  <c:v>0.84240000000000004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7F0-444E-9838-8F29DD040E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843776"/>
        <c:axId val="132849664"/>
      </c:lineChart>
      <c:catAx>
        <c:axId val="13284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32849664"/>
        <c:crosses val="autoZero"/>
        <c:auto val="1"/>
        <c:lblAlgn val="ctr"/>
        <c:lblOffset val="100"/>
        <c:noMultiLvlLbl val="0"/>
      </c:catAx>
      <c:valAx>
        <c:axId val="132849664"/>
        <c:scaling>
          <c:orientation val="minMax"/>
          <c:max val="1"/>
          <c:min val="0"/>
        </c:scaling>
        <c:delete val="1"/>
        <c:axPos val="l"/>
        <c:numFmt formatCode="0%" sourceLinked="0"/>
        <c:majorTickMark val="none"/>
        <c:minorTickMark val="none"/>
        <c:tickLblPos val="nextTo"/>
        <c:crossAx val="132843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</a:defRPr>
      </a:pPr>
      <a:endParaRPr lang="zh-TW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數列 1</c:v>
                </c:pt>
              </c:strCache>
            </c:strRef>
          </c:tx>
          <c:spPr>
            <a:ln w="28575" cap="rnd">
              <a:solidFill>
                <a:srgbClr val="9C007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C007F"/>
              </a:solidFill>
              <a:ln w="9525">
                <a:solidFill>
                  <a:srgbClr val="9C007F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工作表1!$A$2:$A$5</c:f>
              <c:numCache>
                <c:formatCode>0_);[Red]\(0\)</c:formatCode>
                <c:ptCount val="4"/>
                <c:pt idx="0">
                  <c:v>2013</c:v>
                </c:pt>
                <c:pt idx="1">
                  <c:v>2014</c:v>
                </c:pt>
                <c:pt idx="2" formatCode="General">
                  <c:v>2015</c:v>
                </c:pt>
                <c:pt idx="3" formatCode="General">
                  <c:v>2016</c:v>
                </c:pt>
              </c:numCache>
            </c:numRef>
          </c:cat>
          <c:val>
            <c:numRef>
              <c:f>工作表1!$B$2:$B$5</c:f>
              <c:numCache>
                <c:formatCode>_-* #,##0_-;\-* #,##0_-;_-* "-"??_-;_-@</c:formatCode>
                <c:ptCount val="4"/>
                <c:pt idx="0">
                  <c:v>1575.6467889908261</c:v>
                </c:pt>
                <c:pt idx="1">
                  <c:v>2272.748031496063</c:v>
                </c:pt>
                <c:pt idx="2">
                  <c:v>2346.3709677419361</c:v>
                </c:pt>
                <c:pt idx="3" formatCode="#,##0">
                  <c:v>2908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798-4A92-85CA-EA0AABB2AF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977408"/>
        <c:axId val="132978944"/>
      </c:lineChart>
      <c:catAx>
        <c:axId val="132977408"/>
        <c:scaling>
          <c:orientation val="minMax"/>
        </c:scaling>
        <c:delete val="0"/>
        <c:axPos val="b"/>
        <c:numFmt formatCode="0_);[Red]\(0\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32978944"/>
        <c:crosses val="autoZero"/>
        <c:auto val="1"/>
        <c:lblAlgn val="ctr"/>
        <c:lblOffset val="100"/>
        <c:noMultiLvlLbl val="0"/>
      </c:catAx>
      <c:valAx>
        <c:axId val="132978944"/>
        <c:scaling>
          <c:orientation val="minMax"/>
        </c:scaling>
        <c:delete val="1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Mbps</a:t>
                </a:r>
                <a:endParaRPr lang="zh-TW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4.1997354497354498E-2"/>
              <c:y val="0.1119438249606419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_-* #,##0_-;\-* #,##0_-;_-* &quot;-&quot;??_-;_-@" sourceLinked="1"/>
        <c:majorTickMark val="none"/>
        <c:minorTickMark val="none"/>
        <c:tickLblPos val="nextTo"/>
        <c:crossAx val="132977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</a:defRPr>
      </a:pPr>
      <a:endParaRPr lang="zh-TW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zh-TW" altLang="en-US" b="1" dirty="0" smtClean="0"/>
              <a:t>對外網路頻寬</a:t>
            </a:r>
            <a:endParaRPr lang="zh-TW" altLang="en-US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頻寬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CC63B"/>
              </a:solidFill>
              <a:ln>
                <a:solidFill>
                  <a:srgbClr val="2CC63B"/>
                </a:solidFill>
              </a:ln>
              <a:effectLst/>
            </c:spPr>
          </c:dPt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工作表1!$A$2:$A$3</c:f>
              <c:strCache>
                <c:ptCount val="2"/>
                <c:pt idx="0">
                  <c:v>已收費學校</c:v>
                </c:pt>
                <c:pt idx="1">
                  <c:v>未收費學校</c:v>
                </c:pt>
              </c:strCache>
            </c:strRef>
          </c:cat>
          <c:val>
            <c:numRef>
              <c:f>工作表1!$B$2:$B$3</c:f>
              <c:numCache>
                <c:formatCode>General</c:formatCode>
                <c:ptCount val="2"/>
                <c:pt idx="0">
                  <c:v>3100.9</c:v>
                </c:pt>
                <c:pt idx="1">
                  <c:v>1761.1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437-462E-B7B4-321720609B6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3014656"/>
        <c:axId val="133120384"/>
      </c:barChart>
      <c:catAx>
        <c:axId val="133014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33120384"/>
        <c:crosses val="autoZero"/>
        <c:auto val="1"/>
        <c:lblAlgn val="ctr"/>
        <c:lblOffset val="100"/>
        <c:noMultiLvlLbl val="0"/>
      </c:catAx>
      <c:valAx>
        <c:axId val="133120384"/>
        <c:scaling>
          <c:orientation val="minMax"/>
          <c:max val="4000"/>
        </c:scaling>
        <c:delete val="1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TW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Mbps</a:t>
                </a:r>
                <a:endParaRPr lang="zh-TW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crossAx val="133014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zh-TW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zh-TW" b="1" dirty="0"/>
              <a:t>有提供無線網路的教室占所有</a:t>
            </a:r>
            <a:r>
              <a:rPr lang="zh-TW" b="1" dirty="0" smtClean="0"/>
              <a:t>教</a:t>
            </a:r>
            <a:r>
              <a:rPr lang="zh-TW" altLang="en-US" b="1" dirty="0" smtClean="0"/>
              <a:t>室</a:t>
            </a:r>
            <a:r>
              <a:rPr lang="zh-TW" b="1" dirty="0" smtClean="0"/>
              <a:t>的</a:t>
            </a:r>
            <a:r>
              <a:rPr lang="zh-TW" b="1" dirty="0"/>
              <a:t>比例</a:t>
            </a:r>
            <a:endParaRPr lang="en-US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數列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CC63B"/>
              </a:solidFill>
              <a:ln>
                <a:solidFill>
                  <a:srgbClr val="2CC63B"/>
                </a:solidFill>
              </a:ln>
              <a:effectLst/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工作表1!$A$2:$A$3</c:f>
              <c:strCache>
                <c:ptCount val="2"/>
                <c:pt idx="0">
                  <c:v>已收費學校</c:v>
                </c:pt>
                <c:pt idx="1">
                  <c:v>未收費學校</c:v>
                </c:pt>
              </c:strCache>
            </c:strRef>
          </c:cat>
          <c:val>
            <c:numRef>
              <c:f>工作表1!$B$2:$B$3</c:f>
              <c:numCache>
                <c:formatCode>0.00%</c:formatCode>
                <c:ptCount val="2"/>
                <c:pt idx="0">
                  <c:v>0.83813084112149505</c:v>
                </c:pt>
                <c:pt idx="1">
                  <c:v>0.86805555555555602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65-4FB3-93AA-459210E8AE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187072"/>
        <c:axId val="133188608"/>
      </c:barChart>
      <c:catAx>
        <c:axId val="13318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33188608"/>
        <c:crosses val="autoZero"/>
        <c:auto val="1"/>
        <c:lblAlgn val="ctr"/>
        <c:lblOffset val="100"/>
        <c:noMultiLvlLbl val="0"/>
      </c:catAx>
      <c:valAx>
        <c:axId val="133188608"/>
        <c:scaling>
          <c:orientation val="minMax"/>
          <c:max val="1"/>
          <c:min val="0"/>
        </c:scaling>
        <c:delete val="1"/>
        <c:axPos val="l"/>
        <c:numFmt formatCode="0.00%" sourceLinked="1"/>
        <c:majorTickMark val="none"/>
        <c:minorTickMark val="none"/>
        <c:tickLblPos val="nextTo"/>
        <c:crossAx val="133187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zh-TW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zh-TW" altLang="zh-TW" sz="1800" b="1" i="0" baseline="0" dirty="0" smtClean="0">
                <a:effectLst/>
              </a:rPr>
              <a:t>學校更換或升級目前校園網路的情形</a:t>
            </a:r>
            <a:endParaRPr lang="zh-TW" altLang="zh-TW" dirty="0" smtClean="0">
              <a:effectLst/>
            </a:endParaRPr>
          </a:p>
        </c:rich>
      </c:tx>
      <c:layout>
        <c:manualLayout>
          <c:xMode val="edge"/>
          <c:yMode val="edge"/>
          <c:x val="0.17015277777777801"/>
          <c:y val="2.1970146302886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'[Microsoft PowerPoint 的圖表 ]工作表1'!$F$17</c:f>
              <c:strCache>
                <c:ptCount val="1"/>
                <c:pt idx="0">
                  <c:v>執行中</c:v>
                </c:pt>
              </c:strCache>
            </c:strRef>
          </c:tx>
          <c:spPr>
            <a:solidFill>
              <a:srgbClr val="2CC63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'[Microsoft PowerPoint 的圖表 ]工作表1'!$G$16:$I$16</c:f>
              <c:strCache>
                <c:ptCount val="3"/>
                <c:pt idx="0">
                  <c:v>預期減少的學校</c:v>
                </c:pt>
                <c:pt idx="1">
                  <c:v>預期無增減的學校</c:v>
                </c:pt>
                <c:pt idx="2">
                  <c:v>預期增加的學校</c:v>
                </c:pt>
              </c:strCache>
            </c:strRef>
          </c:cat>
          <c:val>
            <c:numRef>
              <c:f>'[Microsoft PowerPoint 的圖表 ]工作表1'!$G$17:$I$17</c:f>
              <c:numCache>
                <c:formatCode>0.0%</c:formatCode>
                <c:ptCount val="3"/>
                <c:pt idx="0">
                  <c:v>0.42857142857142899</c:v>
                </c:pt>
                <c:pt idx="1">
                  <c:v>0.54</c:v>
                </c:pt>
                <c:pt idx="2">
                  <c:v>0.53846153846153799</c:v>
                </c:pt>
              </c:numCache>
            </c:numRef>
          </c:val>
        </c:ser>
        <c:ser>
          <c:idx val="1"/>
          <c:order val="1"/>
          <c:tx>
            <c:strRef>
              <c:f>'[Microsoft PowerPoint 的圖表 ]工作表1'!$F$18</c:f>
              <c:strCache>
                <c:ptCount val="1"/>
                <c:pt idx="0">
                  <c:v>規劃中</c:v>
                </c:pt>
              </c:strCache>
            </c:strRef>
          </c:tx>
          <c:spPr>
            <a:solidFill>
              <a:srgbClr val="00A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'[Microsoft PowerPoint 的圖表 ]工作表1'!$G$16:$I$16</c:f>
              <c:strCache>
                <c:ptCount val="3"/>
                <c:pt idx="0">
                  <c:v>預期減少的學校</c:v>
                </c:pt>
                <c:pt idx="1">
                  <c:v>預期無增減的學校</c:v>
                </c:pt>
                <c:pt idx="2">
                  <c:v>預期增加的學校</c:v>
                </c:pt>
              </c:strCache>
            </c:strRef>
          </c:cat>
          <c:val>
            <c:numRef>
              <c:f>'[Microsoft PowerPoint 的圖表 ]工作表1'!$G$18:$I$18</c:f>
              <c:numCache>
                <c:formatCode>0.0%</c:formatCode>
                <c:ptCount val="3"/>
                <c:pt idx="0">
                  <c:v>0.36734693877551</c:v>
                </c:pt>
                <c:pt idx="1">
                  <c:v>0.3</c:v>
                </c:pt>
                <c:pt idx="2">
                  <c:v>0.269230769230769</c:v>
                </c:pt>
              </c:numCache>
            </c:numRef>
          </c:val>
        </c:ser>
        <c:ser>
          <c:idx val="2"/>
          <c:order val="2"/>
          <c:tx>
            <c:strRef>
              <c:f>'[Microsoft PowerPoint 的圖表 ]工作表1'!$F$19</c:f>
              <c:strCache>
                <c:ptCount val="1"/>
                <c:pt idx="0">
                  <c:v>尚無計劃</c:v>
                </c:pt>
              </c:strCache>
            </c:strRef>
          </c:tx>
          <c:spPr>
            <a:solidFill>
              <a:srgbClr val="FE3C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'[Microsoft PowerPoint 的圖表 ]工作表1'!$G$16:$I$16</c:f>
              <c:strCache>
                <c:ptCount val="3"/>
                <c:pt idx="0">
                  <c:v>預期減少的學校</c:v>
                </c:pt>
                <c:pt idx="1">
                  <c:v>預期無增減的學校</c:v>
                </c:pt>
                <c:pt idx="2">
                  <c:v>預期增加的學校</c:v>
                </c:pt>
              </c:strCache>
            </c:strRef>
          </c:cat>
          <c:val>
            <c:numRef>
              <c:f>'[Microsoft PowerPoint 的圖表 ]工作表1'!$G$19:$I$19</c:f>
              <c:numCache>
                <c:formatCode>0.0%</c:formatCode>
                <c:ptCount val="3"/>
                <c:pt idx="0">
                  <c:v>0.20408163265306101</c:v>
                </c:pt>
                <c:pt idx="1">
                  <c:v>0.16</c:v>
                </c:pt>
                <c:pt idx="2">
                  <c:v>0.19230769230769201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4557696"/>
        <c:axId val="134559616"/>
      </c:barChart>
      <c:catAx>
        <c:axId val="1345576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 altLang="zh-TW" sz="1800" b="0" i="0" baseline="0" dirty="0" smtClean="0">
                    <a:solidFill>
                      <a:schemeClr val="bg1"/>
                    </a:solidFill>
                    <a:effectLst/>
                  </a:rPr>
                  <a:t>預期</a:t>
                </a:r>
                <a:r>
                  <a:rPr lang="en-US" altLang="zh-TW" sz="1800" b="0" i="0" baseline="0" dirty="0" smtClean="0">
                    <a:solidFill>
                      <a:schemeClr val="bg1"/>
                    </a:solidFill>
                    <a:effectLst/>
                  </a:rPr>
                  <a:t>2016</a:t>
                </a:r>
                <a:r>
                  <a:rPr lang="zh-TW" altLang="zh-TW" sz="1800" b="0" i="0" baseline="0" dirty="0" smtClean="0">
                    <a:solidFill>
                      <a:schemeClr val="bg1"/>
                    </a:solidFill>
                    <a:effectLst/>
                  </a:rPr>
                  <a:t>年</a:t>
                </a:r>
                <a:r>
                  <a:rPr lang="en-US" altLang="zh-TW" sz="1800" b="0" i="0" baseline="0" dirty="0" smtClean="0">
                    <a:solidFill>
                      <a:schemeClr val="bg1"/>
                    </a:solidFill>
                    <a:effectLst/>
                  </a:rPr>
                  <a:t>IT</a:t>
                </a:r>
                <a:r>
                  <a:rPr lang="zh-TW" altLang="zh-TW" sz="1800" b="0" i="0" baseline="0" dirty="0" smtClean="0">
                    <a:solidFill>
                      <a:schemeClr val="bg1"/>
                    </a:solidFill>
                    <a:effectLst/>
                  </a:rPr>
                  <a:t>總預算的變化</a:t>
                </a:r>
                <a:endParaRPr lang="zh-TW" altLang="zh-TW" dirty="0" smtClean="0">
                  <a:solidFill>
                    <a:schemeClr val="bg1"/>
                  </a:solidFill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34559616"/>
        <c:crosses val="autoZero"/>
        <c:auto val="1"/>
        <c:lblAlgn val="ctr"/>
        <c:lblOffset val="100"/>
        <c:noMultiLvlLbl val="0"/>
      </c:catAx>
      <c:valAx>
        <c:axId val="1345596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4557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zh-TW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1800" b="1" dirty="0" smtClean="0">
                <a:solidFill>
                  <a:schemeClr val="bg1"/>
                </a:solidFill>
              </a:rPr>
              <a:t>使用的虛擬化平台</a:t>
            </a:r>
            <a:endParaRPr lang="en-US" altLang="zh-TW" sz="1800" b="1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25703407159760899"/>
          <c:y val="3.3512108558121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9209328703703701"/>
          <c:y val="0.16454775145625899"/>
          <c:w val="0.79443224012165903"/>
          <c:h val="0.775164097185115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數列 1</c:v>
                </c:pt>
              </c:strCache>
            </c:strRef>
          </c:tx>
          <c:spPr>
            <a:solidFill>
              <a:srgbClr val="2CC63B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36000" tIns="19050" rIns="1080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工作表1!$A$2:$A$7</c:f>
              <c:strCache>
                <c:ptCount val="6"/>
                <c:pt idx="0">
                  <c:v>Red Hat</c:v>
                </c:pt>
                <c:pt idx="1">
                  <c:v>Oracle</c:v>
                </c:pt>
                <c:pt idx="2">
                  <c:v>其他</c:v>
                </c:pt>
                <c:pt idx="3">
                  <c:v>Citrix</c:v>
                </c:pt>
                <c:pt idx="4">
                  <c:v>Microsoft</c:v>
                </c:pt>
                <c:pt idx="5">
                  <c:v>VMware</c:v>
                </c:pt>
              </c:strCache>
            </c:strRef>
          </c:cat>
          <c:val>
            <c:numRef>
              <c:f>工作表1!$B$2:$B$7</c:f>
              <c:numCache>
                <c:formatCode>0.00%</c:formatCode>
                <c:ptCount val="6"/>
                <c:pt idx="0">
                  <c:v>3.2258000000000002E-2</c:v>
                </c:pt>
                <c:pt idx="1">
                  <c:v>3.2258000000000002E-2</c:v>
                </c:pt>
                <c:pt idx="2">
                  <c:v>5.6452000000000002E-2</c:v>
                </c:pt>
                <c:pt idx="3">
                  <c:v>0.137097</c:v>
                </c:pt>
                <c:pt idx="4">
                  <c:v>0.290323</c:v>
                </c:pt>
                <c:pt idx="5">
                  <c:v>0.959677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FC-4FF0-8191-CD053963566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4284416"/>
        <c:axId val="134285568"/>
      </c:barChart>
      <c:catAx>
        <c:axId val="134284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34285568"/>
        <c:crosses val="autoZero"/>
        <c:auto val="1"/>
        <c:lblAlgn val="ctr"/>
        <c:lblOffset val="100"/>
        <c:noMultiLvlLbl val="0"/>
      </c:catAx>
      <c:valAx>
        <c:axId val="13428556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34284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1800" b="1" dirty="0" smtClean="0">
                <a:solidFill>
                  <a:schemeClr val="bg1"/>
                </a:solidFill>
              </a:rPr>
              <a:t>學校伺服器已經虛擬化</a:t>
            </a:r>
            <a:endParaRPr lang="zh-TW" altLang="en-US" sz="1800" b="1" dirty="0">
              <a:solidFill>
                <a:schemeClr val="bg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5556556328709003E-2"/>
          <c:y val="0.17276987919586501"/>
          <c:w val="0.90888688734258205"/>
          <c:h val="0.743954529338233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比例</c:v>
                </c:pt>
              </c:strCache>
            </c:strRef>
          </c:tx>
          <c:spPr>
            <a:solidFill>
              <a:srgbClr val="9C007F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2CC63B"/>
              </a:solidFill>
              <a:ln>
                <a:noFill/>
              </a:ln>
              <a:effectLst/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工作表1!$B$2:$B$6</c:f>
              <c:numCache>
                <c:formatCode>0.0%</c:formatCode>
                <c:ptCount val="5"/>
                <c:pt idx="0">
                  <c:v>0.80188679245283001</c:v>
                </c:pt>
                <c:pt idx="1">
                  <c:v>0.90990990990991005</c:v>
                </c:pt>
                <c:pt idx="2">
                  <c:v>0.952755905511811</c:v>
                </c:pt>
                <c:pt idx="3">
                  <c:v>0.96</c:v>
                </c:pt>
                <c:pt idx="4" formatCode="0.00%">
                  <c:v>0.99199999999999999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49D-4431-9FF5-6E7710FD76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4317568"/>
        <c:axId val="134370048"/>
      </c:barChart>
      <c:catAx>
        <c:axId val="134317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34370048"/>
        <c:crosses val="autoZero"/>
        <c:auto val="1"/>
        <c:lblAlgn val="ctr"/>
        <c:lblOffset val="100"/>
        <c:noMultiLvlLbl val="0"/>
      </c:catAx>
      <c:valAx>
        <c:axId val="134370048"/>
        <c:scaling>
          <c:orientation val="minMax"/>
          <c:max val="1"/>
        </c:scaling>
        <c:delete val="1"/>
        <c:axPos val="l"/>
        <c:numFmt formatCode="0.0%" sourceLinked="1"/>
        <c:majorTickMark val="none"/>
        <c:minorTickMark val="none"/>
        <c:tickLblPos val="nextTo"/>
        <c:crossAx val="134317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AEE-4909-A5B9-FCEE78AD5DC5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AEE-4909-A5B9-FCEE78AD5D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'2015 樣本結構與受訪者資訊'!$E$167:$F$167</c:f>
              <c:strCache>
                <c:ptCount val="2"/>
                <c:pt idx="0">
                  <c:v>公立</c:v>
                </c:pt>
                <c:pt idx="1">
                  <c:v>私立</c:v>
                </c:pt>
              </c:strCache>
            </c:strRef>
          </c:cat>
          <c:val>
            <c:numRef>
              <c:f>'2015 樣本結構與受訪者資訊'!$E$169:$F$169</c:f>
              <c:numCache>
                <c:formatCode>0%</c:formatCode>
                <c:ptCount val="2"/>
                <c:pt idx="0">
                  <c:v>0.31446540880503099</c:v>
                </c:pt>
                <c:pt idx="1">
                  <c:v>0.68553459119496796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AEE-4909-A5B9-FCEE78AD5DC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'[5.CIO 2015-2012 跨年數據_畫圖用 v1.3_2015.10.30 Achilles.xlsx]數據'!$C$427</c:f>
              <c:strCache>
                <c:ptCount val="1"/>
                <c:pt idx="0">
                  <c:v>VMware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'[5.CIO 2015-2012 跨年數據_畫圖用 v1.3_2015.10.30 Achilles.xlsx]數據'!$D$426:$H$426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'[5.CIO 2015-2012 跨年數據_畫圖用 v1.3_2015.10.30 Achilles.xlsx]數據'!$D$427:$H$427</c:f>
              <c:numCache>
                <c:formatCode>0.0%</c:formatCode>
                <c:ptCount val="5"/>
                <c:pt idx="0">
                  <c:v>0.92941176470588205</c:v>
                </c:pt>
                <c:pt idx="1">
                  <c:v>0.93069306930693096</c:v>
                </c:pt>
                <c:pt idx="2">
                  <c:v>0.94214876033057904</c:v>
                </c:pt>
                <c:pt idx="3">
                  <c:v>0.95798319327731096</c:v>
                </c:pt>
                <c:pt idx="4" formatCode="0.00%">
                  <c:v>0.96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'[5.CIO 2015-2012 跨年數據_畫圖用 v1.3_2015.10.30 Achilles.xlsx]數據'!$C$428</c:f>
              <c:strCache>
                <c:ptCount val="1"/>
                <c:pt idx="0">
                  <c:v>Microsoft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'[5.CIO 2015-2012 跨年數據_畫圖用 v1.3_2015.10.30 Achilles.xlsx]數據'!$D$426:$H$426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'[5.CIO 2015-2012 跨年數據_畫圖用 v1.3_2015.10.30 Achilles.xlsx]數據'!$D$428:$H$428</c:f>
              <c:numCache>
                <c:formatCode>0.0%</c:formatCode>
                <c:ptCount val="5"/>
                <c:pt idx="0">
                  <c:v>0.16470588235294101</c:v>
                </c:pt>
                <c:pt idx="1">
                  <c:v>0.26732673267326701</c:v>
                </c:pt>
                <c:pt idx="2">
                  <c:v>0.206611570247934</c:v>
                </c:pt>
                <c:pt idx="3">
                  <c:v>0.23529411764705899</c:v>
                </c:pt>
                <c:pt idx="4" formatCode="0.00%">
                  <c:v>0.28999999999999998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'[5.CIO 2015-2012 跨年數據_畫圖用 v1.3_2015.10.30 Achilles.xlsx]數據'!$C$429</c:f>
              <c:strCache>
                <c:ptCount val="1"/>
                <c:pt idx="0">
                  <c:v>Citrix</c:v>
                </c:pt>
              </c:strCache>
            </c:strRef>
          </c:tx>
          <c:spPr>
            <a:ln w="28575" cap="rnd">
              <a:solidFill>
                <a:srgbClr val="FF88BA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88BA"/>
              </a:solidFill>
              <a:ln w="9525">
                <a:solidFill>
                  <a:srgbClr val="FF88BA"/>
                </a:solidFill>
              </a:ln>
              <a:effectLst/>
            </c:spPr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'[5.CIO 2015-2012 跨年數據_畫圖用 v1.3_2015.10.30 Achilles.xlsx]數據'!$D$426:$H$426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'[5.CIO 2015-2012 跨年數據_畫圖用 v1.3_2015.10.30 Achilles.xlsx]數據'!$D$429:$H$429</c:f>
              <c:numCache>
                <c:formatCode>0.0%</c:formatCode>
                <c:ptCount val="5"/>
                <c:pt idx="0">
                  <c:v>5.8823529411764698E-2</c:v>
                </c:pt>
                <c:pt idx="1">
                  <c:v>7.9207920792079195E-2</c:v>
                </c:pt>
                <c:pt idx="2">
                  <c:v>0.11570247933884301</c:v>
                </c:pt>
                <c:pt idx="3">
                  <c:v>0.159663865546218</c:v>
                </c:pt>
                <c:pt idx="4" formatCode="0.00%">
                  <c:v>0.13700000000000001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'[5.CIO 2015-2012 跨年數據_畫圖用 v1.3_2015.10.30 Achilles.xlsx]數據'!$C$430</c:f>
              <c:strCache>
                <c:ptCount val="1"/>
                <c:pt idx="0">
                  <c:v>Oracle</c:v>
                </c:pt>
              </c:strCache>
            </c:strRef>
          </c:tx>
          <c:spPr>
            <a:ln w="28575" cap="rnd">
              <a:solidFill>
                <a:srgbClr val="E4005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E40059"/>
              </a:solidFill>
              <a:ln w="9525">
                <a:solidFill>
                  <a:srgbClr val="E40059"/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8545128205128301E-2"/>
                  <c:y val="-6.66063492063491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'[5.CIO 2015-2012 跨年數據_畫圖用 v1.3_2015.10.30 Achilles.xlsx]數據'!$D$426:$H$426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'[5.CIO 2015-2012 跨年數據_畫圖用 v1.3_2015.10.30 Achilles.xlsx]數據'!$D$430:$H$430</c:f>
              <c:numCache>
                <c:formatCode>0.0%</c:formatCode>
                <c:ptCount val="5"/>
                <c:pt idx="0">
                  <c:v>2.3529411764705899E-2</c:v>
                </c:pt>
                <c:pt idx="1">
                  <c:v>0</c:v>
                </c:pt>
                <c:pt idx="2">
                  <c:v>3.3057851239669402E-2</c:v>
                </c:pt>
                <c:pt idx="3">
                  <c:v>2.5210084033613401E-2</c:v>
                </c:pt>
                <c:pt idx="4" formatCode="0.00%">
                  <c:v>3.2000000000000001E-2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'[5.CIO 2015-2012 跨年數據_畫圖用 v1.3_2015.10.30 Achilles.xlsx]數據'!$C$431</c:f>
              <c:strCache>
                <c:ptCount val="1"/>
                <c:pt idx="0">
                  <c:v>Red Hat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6541880341880295E-2"/>
                  <c:y val="-4.09497835497837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4203247863247903E-2"/>
                  <c:y val="-2.628888888888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8736752136752104E-3"/>
                  <c:y val="-3.72845598845598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9810256410258002E-3"/>
                  <c:y val="-1.16279942279942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'[5.CIO 2015-2012 跨年數據_畫圖用 v1.3_2015.10.30 Achilles.xlsx]數據'!$D$426:$H$426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'[5.CIO 2015-2012 跨年數據_畫圖用 v1.3_2015.10.30 Achilles.xlsx]數據'!$D$431:$H$431</c:f>
              <c:numCache>
                <c:formatCode>0.0%</c:formatCode>
                <c:ptCount val="5"/>
                <c:pt idx="0">
                  <c:v>0.11764705882352899</c:v>
                </c:pt>
                <c:pt idx="1">
                  <c:v>7.9207920792079195E-2</c:v>
                </c:pt>
                <c:pt idx="2">
                  <c:v>1.6528925619834701E-2</c:v>
                </c:pt>
                <c:pt idx="3">
                  <c:v>1.6806722689075598E-2</c:v>
                </c:pt>
                <c:pt idx="4" formatCode="0.00%">
                  <c:v>3.2000000000000001E-2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4456064"/>
        <c:axId val="134457600"/>
      </c:lineChart>
      <c:catAx>
        <c:axId val="134456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34457600"/>
        <c:crosses val="autoZero"/>
        <c:auto val="1"/>
        <c:lblAlgn val="ctr"/>
        <c:lblOffset val="100"/>
        <c:noMultiLvlLbl val="0"/>
      </c:catAx>
      <c:valAx>
        <c:axId val="134457600"/>
        <c:scaling>
          <c:orientation val="minMax"/>
          <c:max val="1"/>
        </c:scaling>
        <c:delete val="1"/>
        <c:axPos val="l"/>
        <c:numFmt formatCode="0%" sourceLinked="0"/>
        <c:majorTickMark val="none"/>
        <c:minorTickMark val="none"/>
        <c:tickLblPos val="nextTo"/>
        <c:crossAx val="13445606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</a:defRPr>
      </a:pPr>
      <a:endParaRPr lang="zh-TW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zh-TW" sz="1600" b="1" dirty="0"/>
              <a:t>目前最缺乏的資訊教育領域</a:t>
            </a:r>
          </a:p>
        </c:rich>
      </c:tx>
      <c:layout>
        <c:manualLayout>
          <c:xMode val="edge"/>
          <c:yMode val="edge"/>
          <c:x val="0.225997842502697"/>
          <c:y val="0.13485665223290899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2685868392664503E-2"/>
          <c:y val="0.25440022289018499"/>
          <c:w val="0.65778295577130497"/>
          <c:h val="0.745599777109814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資訊管理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</c:f>
              <c:numCache>
                <c:formatCode>General</c:formatCode>
                <c:ptCount val="1"/>
              </c:numCache>
            </c:numRef>
          </c:cat>
          <c:val>
            <c:numRef>
              <c:f>工作表1!$B$2</c:f>
              <c:numCache>
                <c:formatCode>0.00%</c:formatCode>
                <c:ptCount val="1"/>
                <c:pt idx="0">
                  <c:v>4.8000000000000001E-2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2A-42F8-9D30-33407F0E2A0D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資訊倫理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</c:f>
              <c:numCache>
                <c:formatCode>General</c:formatCode>
                <c:ptCount val="1"/>
              </c:numCache>
            </c:numRef>
          </c:cat>
          <c:val>
            <c:numRef>
              <c:f>工作表1!$C$2</c:f>
              <c:numCache>
                <c:formatCode>0.00%</c:formatCode>
                <c:ptCount val="1"/>
                <c:pt idx="0">
                  <c:v>9.6000000000000002E-2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62A-42F8-9D30-33407F0E2A0D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資訊技術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</c:f>
              <c:numCache>
                <c:formatCode>General</c:formatCode>
                <c:ptCount val="1"/>
              </c:numCache>
            </c:numRef>
          </c:cat>
          <c:val>
            <c:numRef>
              <c:f>工作表1!$D$2</c:f>
              <c:numCache>
                <c:formatCode>0.00%</c:formatCode>
                <c:ptCount val="1"/>
                <c:pt idx="0">
                  <c:v>0.13600000000000001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62A-42F8-9D30-33407F0E2A0D}"/>
            </c:ext>
          </c:extLst>
        </c:ser>
        <c:ser>
          <c:idx val="3"/>
          <c:order val="3"/>
          <c:tx>
            <c:strRef>
              <c:f>工作表1!$E$1</c:f>
              <c:strCache>
                <c:ptCount val="1"/>
                <c:pt idx="0">
                  <c:v>資訊素養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</c:f>
              <c:numCache>
                <c:formatCode>General</c:formatCode>
                <c:ptCount val="1"/>
              </c:numCache>
            </c:numRef>
          </c:cat>
          <c:val>
            <c:numRef>
              <c:f>工作表1!$E$2</c:f>
              <c:numCache>
                <c:formatCode>0.00%</c:formatCode>
                <c:ptCount val="1"/>
                <c:pt idx="0">
                  <c:v>0.25600000000000001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62A-42F8-9D30-33407F0E2A0D}"/>
            </c:ext>
          </c:extLst>
        </c:ser>
        <c:ser>
          <c:idx val="4"/>
          <c:order val="4"/>
          <c:tx>
            <c:strRef>
              <c:f>工作表1!$F$1</c:f>
              <c:strCache>
                <c:ptCount val="1"/>
                <c:pt idx="0">
                  <c:v>資訊安全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</c:f>
              <c:numCache>
                <c:formatCode>General</c:formatCode>
                <c:ptCount val="1"/>
              </c:numCache>
            </c:numRef>
          </c:cat>
          <c:val>
            <c:numRef>
              <c:f>工作表1!$F$2</c:f>
              <c:numCache>
                <c:formatCode>0.00%</c:formatCode>
                <c:ptCount val="1"/>
                <c:pt idx="0">
                  <c:v>0.46400000000000002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62A-42F8-9D30-33407F0E2A0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2644864"/>
        <c:axId val="132646400"/>
      </c:barChart>
      <c:catAx>
        <c:axId val="1326448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32646400"/>
        <c:crosses val="autoZero"/>
        <c:auto val="1"/>
        <c:lblAlgn val="ctr"/>
        <c:lblOffset val="100"/>
        <c:noMultiLvlLbl val="0"/>
      </c:catAx>
      <c:valAx>
        <c:axId val="132646400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32644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431154261057202"/>
          <c:y val="0.342071457844908"/>
          <c:w val="0.181030636461704"/>
          <c:h val="0.309462391200085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</a:defRPr>
      </a:pPr>
      <a:endParaRPr lang="zh-TW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工作表1!$B$3</c:f>
              <c:strCache>
                <c:ptCount val="1"/>
                <c:pt idx="0">
                  <c:v>目前資訊教育是否足夠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78433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91CF4D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工作表1!$A$4:$A$8</c:f>
              <c:strCache>
                <c:ptCount val="5"/>
                <c:pt idx="0">
                  <c:v>非常足夠</c:v>
                </c:pt>
                <c:pt idx="1">
                  <c:v>足夠</c:v>
                </c:pt>
                <c:pt idx="2">
                  <c:v>普通</c:v>
                </c:pt>
                <c:pt idx="3">
                  <c:v>不足夠</c:v>
                </c:pt>
                <c:pt idx="4">
                  <c:v>非常不足夠</c:v>
                </c:pt>
              </c:strCache>
            </c:strRef>
          </c:cat>
          <c:val>
            <c:numRef>
              <c:f>工作表1!$B$4:$B$8</c:f>
              <c:numCache>
                <c:formatCode>0.00%</c:formatCode>
                <c:ptCount val="5"/>
                <c:pt idx="0">
                  <c:v>8.0000000000000002E-3</c:v>
                </c:pt>
                <c:pt idx="1">
                  <c:v>0.128</c:v>
                </c:pt>
                <c:pt idx="2">
                  <c:v>0.42399999999999999</c:v>
                </c:pt>
                <c:pt idx="3">
                  <c:v>0.41599999999999998</c:v>
                </c:pt>
                <c:pt idx="4">
                  <c:v>2.4E-2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2678400"/>
        <c:axId val="132797952"/>
      </c:barChart>
      <c:catAx>
        <c:axId val="13267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32797952"/>
        <c:crosses val="autoZero"/>
        <c:auto val="1"/>
        <c:lblAlgn val="ctr"/>
        <c:lblOffset val="100"/>
        <c:noMultiLvlLbl val="0"/>
      </c:catAx>
      <c:valAx>
        <c:axId val="132797952"/>
        <c:scaling>
          <c:orientation val="minMax"/>
          <c:max val="1"/>
        </c:scaling>
        <c:delete val="1"/>
        <c:axPos val="l"/>
        <c:numFmt formatCode="0.00%" sourceLinked="1"/>
        <c:majorTickMark val="none"/>
        <c:minorTickMark val="none"/>
        <c:tickLblPos val="nextTo"/>
        <c:crossAx val="1326784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</a:defRPr>
      </a:pPr>
      <a:endParaRPr lang="zh-TW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工作表1!$B$63</c:f>
              <c:strCache>
                <c:ptCount val="1"/>
                <c:pt idx="0">
                  <c:v>百分比</c:v>
                </c:pt>
              </c:strCache>
            </c:strRef>
          </c:tx>
          <c:dPt>
            <c:idx val="0"/>
            <c:bubble3D val="0"/>
            <c:spPr>
              <a:solidFill>
                <a:srgbClr val="257F3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82C83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BAE18F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3"/>
              <c:layout>
                <c:manualLayout>
                  <c:x val="-3.7407952871870397E-2"/>
                  <c:y val="-9.4705443698732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7407952871870397E-2"/>
                  <c:y val="-0.116560546090746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工作表1!$A$64:$A$68</c:f>
              <c:strCache>
                <c:ptCount val="5"/>
                <c:pt idx="0">
                  <c:v>非常同意</c:v>
                </c:pt>
                <c:pt idx="1">
                  <c:v>同意</c:v>
                </c:pt>
                <c:pt idx="2">
                  <c:v>可以考慮</c:v>
                </c:pt>
                <c:pt idx="3">
                  <c:v>不同意</c:v>
                </c:pt>
                <c:pt idx="4">
                  <c:v>非常不同意</c:v>
                </c:pt>
              </c:strCache>
            </c:strRef>
          </c:cat>
          <c:val>
            <c:numRef>
              <c:f>工作表1!$B$64:$B$68</c:f>
              <c:numCache>
                <c:formatCode>0.00%</c:formatCode>
                <c:ptCount val="5"/>
                <c:pt idx="0">
                  <c:v>0.34375</c:v>
                </c:pt>
                <c:pt idx="1">
                  <c:v>0.3125</c:v>
                </c:pt>
                <c:pt idx="2">
                  <c:v>0.296875</c:v>
                </c:pt>
                <c:pt idx="3">
                  <c:v>3.90625E-2</c:v>
                </c:pt>
                <c:pt idx="4">
                  <c:v>7.8125E-3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</a:defRPr>
      </a:pPr>
      <a:endParaRPr lang="zh-TW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2CC63B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工作表1!$A$2:$A$12</c:f>
              <c:strCache>
                <c:ptCount val="11"/>
                <c:pt idx="0">
                  <c:v>學生職能</c:v>
                </c:pt>
                <c:pt idx="1">
                  <c:v>圖書館館藏</c:v>
                </c:pt>
                <c:pt idx="2">
                  <c:v>招生/考試資訊</c:v>
                </c:pt>
                <c:pt idx="3">
                  <c:v>學校場地</c:v>
                </c:pt>
                <c:pt idx="4">
                  <c:v>課表</c:v>
                </c:pt>
                <c:pt idx="5">
                  <c:v>學生成績</c:v>
                </c:pt>
                <c:pt idx="6">
                  <c:v>學生學籍</c:v>
                </c:pt>
                <c:pt idx="7">
                  <c:v>社團</c:v>
                </c:pt>
                <c:pt idx="8">
                  <c:v>學生諮商輔導</c:v>
                </c:pt>
                <c:pt idx="9">
                  <c:v>校園食材</c:v>
                </c:pt>
                <c:pt idx="10">
                  <c:v>行事曆</c:v>
                </c:pt>
              </c:strCache>
            </c:strRef>
          </c:cat>
          <c:val>
            <c:numRef>
              <c:f>工作表1!$B$2:$B$12</c:f>
              <c:numCache>
                <c:formatCode>0.00%</c:formatCode>
                <c:ptCount val="11"/>
                <c:pt idx="0">
                  <c:v>0.56000000000000005</c:v>
                </c:pt>
                <c:pt idx="1">
                  <c:v>0.51200000000000001</c:v>
                </c:pt>
                <c:pt idx="2">
                  <c:v>0.44800000000000001</c:v>
                </c:pt>
                <c:pt idx="3">
                  <c:v>0.23200000000000001</c:v>
                </c:pt>
                <c:pt idx="4">
                  <c:v>0.224</c:v>
                </c:pt>
                <c:pt idx="5">
                  <c:v>0.16</c:v>
                </c:pt>
                <c:pt idx="6">
                  <c:v>0.112</c:v>
                </c:pt>
                <c:pt idx="7">
                  <c:v>0.104</c:v>
                </c:pt>
                <c:pt idx="8">
                  <c:v>0.08</c:v>
                </c:pt>
                <c:pt idx="9">
                  <c:v>7.1999999999999995E-2</c:v>
                </c:pt>
                <c:pt idx="10">
                  <c:v>6.4000000000000001E-2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67A-4454-8DA6-EF347214041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32772992"/>
        <c:axId val="132775936"/>
      </c:barChart>
      <c:catAx>
        <c:axId val="1327729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32775936"/>
        <c:crosses val="autoZero"/>
        <c:auto val="1"/>
        <c:lblAlgn val="ctr"/>
        <c:lblOffset val="100"/>
        <c:noMultiLvlLbl val="0"/>
      </c:catAx>
      <c:valAx>
        <c:axId val="132775936"/>
        <c:scaling>
          <c:orientation val="minMax"/>
          <c:max val="1"/>
        </c:scaling>
        <c:delete val="1"/>
        <c:axPos val="t"/>
        <c:numFmt formatCode="0%" sourceLinked="0"/>
        <c:majorTickMark val="none"/>
        <c:minorTickMark val="none"/>
        <c:tickLblPos val="nextTo"/>
        <c:crossAx val="13277299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</a:defRPr>
      </a:pPr>
      <a:endParaRPr lang="zh-TW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950761043001499E-2"/>
          <c:y val="3.2718344006804997E-2"/>
          <c:w val="0.59948510566174396"/>
          <c:h val="0.886695227103249"/>
        </c:manualLayout>
      </c:layout>
      <c:lineChart>
        <c:grouping val="standar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LMS</c:v>
                </c:pt>
              </c:strCache>
            </c:strRef>
          </c:tx>
          <c:spPr>
            <a:ln w="69850" cap="rnd">
              <a:solidFill>
                <a:srgbClr val="FFAFD1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FFAFD1"/>
              </a:solidFill>
              <a:ln w="9525">
                <a:solidFill>
                  <a:srgbClr val="FFAFD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6394466305451002E-2"/>
                  <c:y val="-8.73877224472665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工作表1!$B$2:$B$6</c:f>
              <c:numCache>
                <c:formatCode>0.0%</c:formatCode>
                <c:ptCount val="5"/>
                <c:pt idx="0">
                  <c:v>0.98113207547169801</c:v>
                </c:pt>
                <c:pt idx="1">
                  <c:v>0.927927927927928</c:v>
                </c:pt>
                <c:pt idx="2">
                  <c:v>0.96850393700787396</c:v>
                </c:pt>
                <c:pt idx="3">
                  <c:v>0.95161290322580705</c:v>
                </c:pt>
                <c:pt idx="4">
                  <c:v>0.96799999999999997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BD8-4662-BAC7-ACCDDD93D7BC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Lecture Capture</c:v>
                </c:pt>
              </c:strCache>
            </c:strRef>
          </c:tx>
          <c:spPr>
            <a:ln w="69850" cap="rnd">
              <a:solidFill>
                <a:srgbClr val="72A1FF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72A1FF"/>
              </a:solidFill>
              <a:ln w="9525">
                <a:solidFill>
                  <a:srgbClr val="72A1FF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4.0004686071898797E-2"/>
                  <c:y val="4.05112586702440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6449001399225501E-2"/>
                  <c:y val="-4.104664975399199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工作表1!$C$2:$C$6</c:f>
              <c:numCache>
                <c:formatCode>0.0%</c:formatCode>
                <c:ptCount val="5"/>
                <c:pt idx="0">
                  <c:v>0.55660377358490598</c:v>
                </c:pt>
                <c:pt idx="1">
                  <c:v>0.63063063063063096</c:v>
                </c:pt>
                <c:pt idx="2">
                  <c:v>0.60629921259842501</c:v>
                </c:pt>
                <c:pt idx="3">
                  <c:v>0.88709677419354904</c:v>
                </c:pt>
                <c:pt idx="4">
                  <c:v>0.90400000000000003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BD8-4662-BAC7-ACCDDD93D7BC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Mobile APP (web) in LMS</c:v>
                </c:pt>
              </c:strCache>
            </c:strRef>
          </c:tx>
          <c:spPr>
            <a:ln w="69850" cap="rnd">
              <a:solidFill>
                <a:srgbClr val="E366FF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E366FF"/>
              </a:solidFill>
              <a:ln w="69850">
                <a:noFill/>
              </a:ln>
              <a:effectLst/>
            </c:spPr>
          </c:marker>
          <c:dLbls>
            <c:dLbl>
              <c:idx val="3"/>
              <c:layout>
                <c:manualLayout>
                  <c:x val="-2.9018944750524099E-2"/>
                  <c:y val="7.13854778330292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7234279791759498E-2"/>
                  <c:y val="6.84110829233195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工作表1!$D$2:$D$6</c:f>
              <c:numCache>
                <c:formatCode>0.0%</c:formatCode>
                <c:ptCount val="5"/>
                <c:pt idx="0">
                  <c:v>5.6603773584905703E-2</c:v>
                </c:pt>
                <c:pt idx="1">
                  <c:v>0.18918918918918901</c:v>
                </c:pt>
                <c:pt idx="2">
                  <c:v>0.31496062992126</c:v>
                </c:pt>
                <c:pt idx="3">
                  <c:v>0.77118644067796605</c:v>
                </c:pt>
                <c:pt idx="4" formatCode="0%">
                  <c:v>0.76800000000000002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BD8-4662-BAC7-ACCDDD93D7BC}"/>
            </c:ext>
          </c:extLst>
        </c:ser>
        <c:ser>
          <c:idx val="3"/>
          <c:order val="3"/>
          <c:tx>
            <c:strRef>
              <c:f>工作表1!$E$1</c:f>
              <c:strCache>
                <c:ptCount val="1"/>
                <c:pt idx="0">
                  <c:v>e-portfolio</c:v>
                </c:pt>
              </c:strCache>
            </c:strRef>
          </c:tx>
          <c:spPr>
            <a:ln w="6985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5.27522929202172E-2"/>
                  <c:y val="-8.14389326278475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0931206227600202E-2"/>
                  <c:y val="-9.03621173569760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工作表1!$E$2:$E$6</c:f>
              <c:numCache>
                <c:formatCode>0.0%</c:formatCode>
                <c:ptCount val="5"/>
                <c:pt idx="0">
                  <c:v>0.97169811320754695</c:v>
                </c:pt>
                <c:pt idx="1">
                  <c:v>0.95495495495495497</c:v>
                </c:pt>
                <c:pt idx="2">
                  <c:v>0.976377952755905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3BD8-4662-BAC7-ACCDDD93D7BC}"/>
            </c:ext>
          </c:extLst>
        </c:ser>
        <c:ser>
          <c:idx val="4"/>
          <c:order val="4"/>
          <c:tx>
            <c:strRef>
              <c:f>工作表1!$F$1</c:f>
              <c:strCache>
                <c:ptCount val="1"/>
                <c:pt idx="0">
                  <c:v>Learning Map</c:v>
                </c:pt>
              </c:strCache>
            </c:strRef>
          </c:tx>
          <c:spPr>
            <a:ln w="69850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D050"/>
              </a:solidFill>
              <a:ln w="152400">
                <a:noFill/>
              </a:ln>
              <a:effectLst/>
            </c:spPr>
          </c:marker>
          <c:dPt>
            <c:idx val="1"/>
            <c:bubble3D val="0"/>
            <c:spPr>
              <a:ln w="69850" cap="rnd">
                <a:solidFill>
                  <a:srgbClr val="92D050">
                    <a:alpha val="95000"/>
                  </a:srgbClr>
                </a:solidFill>
                <a:round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工作表1!$F$2:$F$6</c:f>
              <c:numCache>
                <c:formatCode>0.0%</c:formatCode>
                <c:ptCount val="5"/>
                <c:pt idx="0">
                  <c:v>0.93396226415094297</c:v>
                </c:pt>
                <c:pt idx="1">
                  <c:v>0.95495495495495497</c:v>
                </c:pt>
                <c:pt idx="2">
                  <c:v>0.96062992125984303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3BD8-4662-BAC7-ACCDDD93D7B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8281984"/>
        <c:axId val="128304256"/>
      </c:lineChart>
      <c:catAx>
        <c:axId val="12828198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28304256"/>
        <c:crosses val="autoZero"/>
        <c:auto val="1"/>
        <c:lblAlgn val="ctr"/>
        <c:lblOffset val="100"/>
        <c:noMultiLvlLbl val="0"/>
      </c:catAx>
      <c:valAx>
        <c:axId val="12830425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28281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038179154207001"/>
          <c:y val="0.39238077126294202"/>
          <c:w val="0.31961825302741598"/>
          <c:h val="0.482933999347974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 w="165100"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zh-TW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使用的 MOOCs 平台</c:v>
                </c:pt>
              </c:strCache>
            </c:strRef>
          </c:tx>
          <c:spPr>
            <a:solidFill>
              <a:srgbClr val="2CC63B"/>
            </a:solidFill>
            <a:ln>
              <a:solidFill>
                <a:srgbClr val="2CC63B"/>
              </a:solidFill>
            </a:ln>
            <a:effectLst/>
          </c:spPr>
          <c:invertIfNegative val="0"/>
          <c:dLbls>
            <c:dLbl>
              <c:idx val="6"/>
              <c:layout>
                <c:manualLayout>
                  <c:x val="-3.2729790836019401E-3"/>
                  <c:y val="-3.042372341337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工作表1!$A$2:$A$8</c:f>
              <c:strCache>
                <c:ptCount val="7"/>
                <c:pt idx="0">
                  <c:v>ProEra</c:v>
                </c:pt>
                <c:pt idx="1">
                  <c:v>edX</c:v>
                </c:pt>
                <c:pt idx="2">
                  <c:v>Coursera</c:v>
                </c:pt>
                <c:pt idx="3">
                  <c:v>以Moodle為基礎</c:v>
                </c:pt>
                <c:pt idx="4">
                  <c:v>學校自行創建</c:v>
                </c:pt>
                <c:pt idx="5">
                  <c:v>eWant</c:v>
                </c:pt>
                <c:pt idx="6">
                  <c:v>ShareCourse</c:v>
                </c:pt>
              </c:strCache>
            </c:strRef>
          </c:cat>
          <c:val>
            <c:numRef>
              <c:f>工作表1!$B$2:$B$8</c:f>
              <c:numCache>
                <c:formatCode>0.00%</c:formatCode>
                <c:ptCount val="7"/>
                <c:pt idx="0">
                  <c:v>0</c:v>
                </c:pt>
                <c:pt idx="1">
                  <c:v>6.5217391304347797E-2</c:v>
                </c:pt>
                <c:pt idx="2">
                  <c:v>0.13043478260869601</c:v>
                </c:pt>
                <c:pt idx="3">
                  <c:v>0.26086956521739102</c:v>
                </c:pt>
                <c:pt idx="4">
                  <c:v>0.32608695652173902</c:v>
                </c:pt>
                <c:pt idx="5">
                  <c:v>0.32608695652173902</c:v>
                </c:pt>
                <c:pt idx="6">
                  <c:v>0.434782608695652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E91-450C-B913-1610CD1E602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4673152"/>
        <c:axId val="134675840"/>
      </c:barChart>
      <c:catAx>
        <c:axId val="134673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34675840"/>
        <c:crosses val="autoZero"/>
        <c:auto val="1"/>
        <c:lblAlgn val="ctr"/>
        <c:lblOffset val="100"/>
        <c:noMultiLvlLbl val="0"/>
      </c:catAx>
      <c:valAx>
        <c:axId val="134675840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34673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zh-TW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zh-TW" b="1"/>
              <a:t>已使用</a:t>
            </a:r>
            <a:r>
              <a:rPr lang="en-US" b="1"/>
              <a:t>MOOCs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數列 1</c:v>
                </c:pt>
              </c:strCache>
            </c:strRef>
          </c:tx>
          <c:spPr>
            <a:solidFill>
              <a:srgbClr val="9C007F"/>
            </a:solidFill>
            <a:ln>
              <a:solidFill>
                <a:srgbClr val="9C007F"/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2CC63B"/>
              </a:solidFill>
              <a:ln>
                <a:solidFill>
                  <a:srgbClr val="2CC63B"/>
                </a:solidFill>
              </a:ln>
              <a:effectLst/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工作表1!$B$2:$B$4</c:f>
              <c:numCache>
                <c:formatCode>0.0%</c:formatCode>
                <c:ptCount val="3"/>
                <c:pt idx="0">
                  <c:v>0.31496062992126</c:v>
                </c:pt>
                <c:pt idx="1">
                  <c:v>0.33064516129032301</c:v>
                </c:pt>
                <c:pt idx="2" formatCode="0.00%">
                  <c:v>0.36799999999999999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F2C-415D-9BD7-49511FD26EC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4732416"/>
        <c:axId val="134739840"/>
      </c:barChart>
      <c:catAx>
        <c:axId val="134732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34739840"/>
        <c:crosses val="autoZero"/>
        <c:auto val="1"/>
        <c:lblAlgn val="ctr"/>
        <c:lblOffset val="100"/>
        <c:noMultiLvlLbl val="0"/>
      </c:catAx>
      <c:valAx>
        <c:axId val="134739840"/>
        <c:scaling>
          <c:orientation val="minMax"/>
          <c:max val="1"/>
        </c:scaling>
        <c:delete val="1"/>
        <c:axPos val="l"/>
        <c:numFmt formatCode="0%" sourceLinked="0"/>
        <c:majorTickMark val="out"/>
        <c:minorTickMark val="none"/>
        <c:tickLblPos val="nextTo"/>
        <c:crossAx val="13473241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zh-TW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9530660320052E-2"/>
          <c:y val="3.5347231517281801E-2"/>
          <c:w val="0.58252088839082095"/>
          <c:h val="0.87739849436481099"/>
        </c:manualLayout>
      </c:layout>
      <c:lineChart>
        <c:grouping val="standar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作為進行網路教學的有效工具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FF00"/>
              </a:solidFill>
              <a:ln w="9525">
                <a:solidFill>
                  <a:srgbClr val="FFFF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05746389608239"/>
                  <c:y val="-4.46741438164231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工作表1!$B$2:$B$4</c:f>
              <c:numCache>
                <c:formatCode>0.0%</c:formatCode>
                <c:ptCount val="3"/>
                <c:pt idx="0">
                  <c:v>0.78</c:v>
                </c:pt>
                <c:pt idx="1">
                  <c:v>0.71799999999999997</c:v>
                </c:pt>
                <c:pt idx="2">
                  <c:v>0.752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6FF-48E9-925E-B2899EE704FF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提升學校或授課者的名聲</c:v>
                </c:pt>
              </c:strCache>
            </c:strRef>
          </c:tx>
          <c:spPr>
            <a:ln w="28575" cap="rnd">
              <a:solidFill>
                <a:srgbClr val="FFAFD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AFD1"/>
              </a:solidFill>
              <a:ln w="9525">
                <a:solidFill>
                  <a:srgbClr val="FFAFD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6220960805317702E-2"/>
                  <c:y val="-7.03812212835372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7430122199721E-3"/>
                  <c:y val="2.92337039015297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工作表1!$C$2:$C$4</c:f>
              <c:numCache>
                <c:formatCode>0.0%</c:formatCode>
                <c:ptCount val="3"/>
                <c:pt idx="0">
                  <c:v>0.80314960629921295</c:v>
                </c:pt>
                <c:pt idx="1">
                  <c:v>0.62903225806451601</c:v>
                </c:pt>
                <c:pt idx="2" formatCode="0.00%">
                  <c:v>0.56799999999999995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6FF-48E9-925E-B2899EE704FF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降低學校或個人的成本</c:v>
                </c:pt>
              </c:strCache>
            </c:strRef>
          </c:tx>
          <c:spPr>
            <a:ln w="28575" cap="rnd">
              <a:solidFill>
                <a:srgbClr val="72A1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2A1FF"/>
              </a:solidFill>
              <a:ln w="9525">
                <a:solidFill>
                  <a:srgbClr val="72A1FF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3840257544228701E-2"/>
                  <c:y val="-2.218045103269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1876830768520102E-2"/>
                  <c:y val="-4.46741438164231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049558125785E-2"/>
                  <c:y val="-3.50339897662554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工作表1!$D$2:$D$4</c:f>
              <c:numCache>
                <c:formatCode>0.0%</c:formatCode>
                <c:ptCount val="3"/>
                <c:pt idx="0">
                  <c:v>0.71653543307086598</c:v>
                </c:pt>
                <c:pt idx="1">
                  <c:v>0.58064516129032295</c:v>
                </c:pt>
                <c:pt idx="2" formatCode="0.00%">
                  <c:v>0.56000000000000005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6FF-48E9-925E-B2899EE704FF}"/>
            </c:ext>
          </c:extLst>
        </c:ser>
        <c:ser>
          <c:idx val="3"/>
          <c:order val="3"/>
          <c:tx>
            <c:strRef>
              <c:f>工作表1!$E$1</c:f>
              <c:strCache>
                <c:ptCount val="1"/>
                <c:pt idx="0">
                  <c:v>提升學生與國際交流的機會</c:v>
                </c:pt>
              </c:strCache>
            </c:strRef>
          </c:tx>
          <c:spPr>
            <a:ln w="28575" cap="rnd">
              <a:solidFill>
                <a:srgbClr val="E366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E366FF"/>
              </a:solidFill>
              <a:ln w="9525">
                <a:solidFill>
                  <a:srgbClr val="E366FF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1459554283139701E-2"/>
                  <c:y val="-2.86072203994768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4782416582949403E-2"/>
                  <c:y val="9.953395801194220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3830658430227005E-2"/>
                  <c:y val="2.92337039015297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工作表1!$E$2:$E$4</c:f>
              <c:numCache>
                <c:formatCode>0.0%</c:formatCode>
                <c:ptCount val="3"/>
                <c:pt idx="0">
                  <c:v>0.76377952755905498</c:v>
                </c:pt>
                <c:pt idx="1">
                  <c:v>0.56451612903225801</c:v>
                </c:pt>
                <c:pt idx="2" formatCode="0.00%">
                  <c:v>0.51200000000000001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B6FF-48E9-925E-B2899EE704FF}"/>
            </c:ext>
          </c:extLst>
        </c:ser>
        <c:ser>
          <c:idx val="4"/>
          <c:order val="4"/>
          <c:tx>
            <c:strRef>
              <c:f>工作表1!$F$1</c:f>
              <c:strCache>
                <c:ptCount val="1"/>
                <c:pt idx="0">
                  <c:v>消弭城鄉教育資源分配不均的情況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57437738496737E-2"/>
                  <c:y val="-5.11009131832017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57341747356719E-2"/>
                  <c:y val="2.60203192181404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7811087036666502E-3"/>
                  <c:y val="-3.18206050828662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工作表1!$F$2:$F$4</c:f>
              <c:numCache>
                <c:formatCode>0.0%</c:formatCode>
                <c:ptCount val="3"/>
                <c:pt idx="0">
                  <c:v>0.85039370078740095</c:v>
                </c:pt>
                <c:pt idx="1">
                  <c:v>0.49193548387096803</c:v>
                </c:pt>
                <c:pt idx="2" formatCode="0.00%">
                  <c:v>0.624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B6FF-48E9-925E-B2899EE704FF}"/>
            </c:ext>
          </c:extLst>
        </c:ser>
        <c:ser>
          <c:idx val="5"/>
          <c:order val="5"/>
          <c:tx>
            <c:strRef>
              <c:f>工作表1!$G$1</c:f>
              <c:strCache>
                <c:ptCount val="1"/>
                <c:pt idx="0">
                  <c:v>協助推廣臺灣高等教育課程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05064882511344E-2"/>
                  <c:y val="8.00213753337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工作表1!$G$2:$G$4</c:f>
              <c:numCache>
                <c:formatCode>0.0%</c:formatCode>
                <c:ptCount val="3"/>
                <c:pt idx="0">
                  <c:v>0.76377952755905498</c:v>
                </c:pt>
                <c:pt idx="1">
                  <c:v>0.41935483870967799</c:v>
                </c:pt>
                <c:pt idx="2" formatCode="0.00%">
                  <c:v>0.44800000000000001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B6FF-48E9-925E-B2899EE704FF}"/>
            </c:ext>
          </c:extLst>
        </c:ser>
        <c:ser>
          <c:idx val="6"/>
          <c:order val="6"/>
          <c:tx>
            <c:strRef>
              <c:f>工作表1!$H$1</c:f>
              <c:strCache>
                <c:ptCount val="1"/>
                <c:pt idx="0">
                  <c:v>提升學校的收益</c:v>
                </c:pt>
              </c:strCache>
            </c:strRef>
          </c:tx>
          <c:spPr>
            <a:ln w="28575" cap="rnd">
              <a:solidFill>
                <a:srgbClr val="2C70F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2C70FC"/>
              </a:solidFill>
              <a:ln w="9525">
                <a:solidFill>
                  <a:srgbClr val="2C70FC"/>
                </a:solidFill>
              </a:ln>
              <a:effectLst/>
            </c:spPr>
          </c:marke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工作表1!$H$2:$H$4</c:f>
              <c:numCache>
                <c:formatCode>0.0%</c:formatCode>
                <c:ptCount val="3"/>
                <c:pt idx="0">
                  <c:v>0.44881889763779498</c:v>
                </c:pt>
                <c:pt idx="1">
                  <c:v>0.25806451612903197</c:v>
                </c:pt>
                <c:pt idx="2" formatCode="0.00%">
                  <c:v>0.192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1371648"/>
        <c:axId val="141398016"/>
      </c:lineChart>
      <c:catAx>
        <c:axId val="14137164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41398016"/>
        <c:crosses val="autoZero"/>
        <c:auto val="1"/>
        <c:lblAlgn val="ctr"/>
        <c:lblOffset val="100"/>
        <c:noMultiLvlLbl val="0"/>
      </c:catAx>
      <c:valAx>
        <c:axId val="141398016"/>
        <c:scaling>
          <c:orientation val="minMax"/>
          <c:max val="1"/>
        </c:scaling>
        <c:delete val="1"/>
        <c:axPos val="l"/>
        <c:numFmt formatCode="0%" sourceLinked="0"/>
        <c:majorTickMark val="none"/>
        <c:minorTickMark val="none"/>
        <c:tickLblPos val="nextTo"/>
        <c:crossAx val="14137164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094233363456595"/>
          <c:y val="2.5130439381016102E-2"/>
          <c:w val="0.382449594816752"/>
          <c:h val="0.949599958909160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</a:defRPr>
      </a:pPr>
      <a:endParaRPr lang="zh-TW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991452991452998E-2"/>
          <c:y val="0"/>
          <c:w val="0.61490170940170896"/>
          <c:h val="0.89914083333333406"/>
        </c:manualLayout>
      </c:layout>
      <c:lineChart>
        <c:grouping val="standard"/>
        <c:varyColors val="0"/>
        <c:ser>
          <c:idx val="0"/>
          <c:order val="0"/>
          <c:tx>
            <c:strRef>
              <c:f>數據!$C$767</c:f>
              <c:strCache>
                <c:ptCount val="1"/>
                <c:pt idx="0">
                  <c:v>Mobile APP</c:v>
                </c:pt>
              </c:strCache>
            </c:strRef>
          </c:tx>
          <c:spPr>
            <a:ln w="44450" cap="rnd">
              <a:solidFill>
                <a:srgbClr val="FFAFD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AFD1"/>
              </a:solidFill>
              <a:ln w="44450">
                <a:solidFill>
                  <a:srgbClr val="FFAFD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7.0059829059829007E-2"/>
                  <c:y val="-4.17247222222221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8FF-44F2-AF43-19F3F4AA969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5636752136752202E-2"/>
                  <c:y val="-4.87802777777777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8FF-44F2-AF43-19F3F4AA969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數據!$D$766:$G$766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數據!$D$767:$G$767</c:f>
              <c:numCache>
                <c:formatCode>0.0%</c:formatCode>
                <c:ptCount val="4"/>
                <c:pt idx="0">
                  <c:v>0.30188679245283001</c:v>
                </c:pt>
                <c:pt idx="1">
                  <c:v>0.53153153153153199</c:v>
                </c:pt>
                <c:pt idx="2">
                  <c:v>0.56692913385826804</c:v>
                </c:pt>
                <c:pt idx="3">
                  <c:v>0.64516129032258096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8FF-44F2-AF43-19F3F4AA969A}"/>
            </c:ext>
          </c:extLst>
        </c:ser>
        <c:ser>
          <c:idx val="1"/>
          <c:order val="1"/>
          <c:tx>
            <c:strRef>
              <c:f>數據!$C$768</c:f>
              <c:strCache>
                <c:ptCount val="1"/>
                <c:pt idx="0">
                  <c:v>Mobile Web</c:v>
                </c:pt>
              </c:strCache>
            </c:strRef>
          </c:tx>
          <c:spPr>
            <a:ln w="44450" cap="rnd">
              <a:solidFill>
                <a:srgbClr val="72A1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2A1FF"/>
              </a:solidFill>
              <a:ln w="44450">
                <a:solidFill>
                  <a:srgbClr val="72A1FF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2977948717948701"/>
                  <c:y val="-3.52777777777777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8FF-44F2-AF43-19F3F4AA969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5969157836551499E-2"/>
                  <c:y val="2.11666666666666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8FF-44F2-AF43-19F3F4AA969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8031196581196598E-2"/>
                  <c:y val="-4.93888888888888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8FF-44F2-AF43-19F3F4AA969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6186111111111099E-2"/>
                  <c:y val="4.58611111111111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8FF-44F2-AF43-19F3F4AA969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數據!$D$766:$G$766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數據!$D$768:$G$768</c:f>
              <c:numCache>
                <c:formatCode>0.0%</c:formatCode>
                <c:ptCount val="4"/>
                <c:pt idx="0">
                  <c:v>0.35849056603773599</c:v>
                </c:pt>
                <c:pt idx="1">
                  <c:v>0.50450450450450501</c:v>
                </c:pt>
                <c:pt idx="2">
                  <c:v>0.59055118110236204</c:v>
                </c:pt>
                <c:pt idx="3">
                  <c:v>0.62096774193548399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48FF-44F2-AF43-19F3F4AA969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1234944"/>
        <c:axId val="141236480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數據!$C$769</c15:sqref>
                        </c15:formulaRef>
                      </c:ext>
                    </c:extLst>
                    <c:strCache>
                      <c:ptCount val="1"/>
                      <c:pt idx="0">
                        <c:v>網頁整合社群媒體</c:v>
                      </c:pt>
                    </c:strCache>
                  </c:strRef>
                </c:tx>
                <c:spPr>
                  <a:ln w="44450" cap="rnd">
                    <a:solidFill>
                      <a:srgbClr val="E366FF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rgbClr val="E366FF"/>
                    </a:solidFill>
                    <a:ln w="44450">
                      <a:solidFill>
                        <a:srgbClr val="E366FF"/>
                      </a:solidFill>
                    </a:ln>
                    <a:effectLst/>
                  </c:spPr>
                </c:marker>
                <c:dLbls>
                  <c:dLbl>
                    <c:idx val="1"/>
                    <c:layout>
                      <c:manualLayout>
                        <c:x val="-0.0374958333333333"/>
                        <c:y val="0.0346691666666666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7-48FF-44F2-AF43-19F3F4AA969A}"/>
                      </c:ext>
                      <c:ext uri="{CE6537A1-D6FC-4f65-9D91-7224C49458BB}"/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TW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數據!$D$766:$G$766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2012.0</c:v>
                      </c:pt>
                      <c:pt idx="1">
                        <c:v>2013.0</c:v>
                      </c:pt>
                      <c:pt idx="2">
                        <c:v>2014.0</c:v>
                      </c:pt>
                      <c:pt idx="3">
                        <c:v>2015.0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數據!$D$769:$G$769</c15:sqref>
                        </c15:formulaRef>
                      </c:ext>
                    </c:extLst>
                    <c:numCache>
                      <c:formatCode>0.0%</c:formatCode>
                      <c:ptCount val="4"/>
                      <c:pt idx="0">
                        <c:v>0.415094339622642</c:v>
                      </c:pt>
                      <c:pt idx="1">
                        <c:v>0.459459459459459</c:v>
                      </c:pt>
                      <c:pt idx="2">
                        <c:v>0.362204724409449</c:v>
                      </c:pt>
                      <c:pt idx="3">
                        <c:v>0.354838709677419</c:v>
                      </c:pt>
                    </c:numCache>
                  </c:numRef>
                </c: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8-48FF-44F2-AF43-19F3F4AA969A}"/>
                  </c:ext>
                </c:extLst>
              </c15:ser>
            </c15:filteredLineSeries>
          </c:ext>
        </c:extLst>
      </c:lineChart>
      <c:catAx>
        <c:axId val="141234944"/>
        <c:scaling>
          <c:orientation val="minMax"/>
        </c:scaling>
        <c:delete val="0"/>
        <c:axPos val="b"/>
        <c:numFmt formatCode="General" sourceLinked="1"/>
        <c:majorTickMark val="none"/>
        <c:minorTickMark val="cross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41236480"/>
        <c:crosses val="autoZero"/>
        <c:auto val="1"/>
        <c:lblAlgn val="ctr"/>
        <c:lblOffset val="100"/>
        <c:noMultiLvlLbl val="0"/>
      </c:catAx>
      <c:valAx>
        <c:axId val="141236480"/>
        <c:scaling>
          <c:orientation val="minMax"/>
          <c:max val="0.8"/>
          <c:min val="0.2"/>
        </c:scaling>
        <c:delete val="1"/>
        <c:axPos val="l"/>
        <c:numFmt formatCode="0%" sourceLinked="0"/>
        <c:majorTickMark val="out"/>
        <c:minorTickMark val="none"/>
        <c:tickLblPos val="nextTo"/>
        <c:crossAx val="14123494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388062930186801"/>
          <c:y val="0.191377222222222"/>
          <c:w val="0.28797841880341901"/>
          <c:h val="0.151578888888889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zh-TW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體系別</c:v>
                </c:pt>
              </c:strCache>
            </c:strRef>
          </c:tx>
          <c:spPr>
            <a:solidFill>
              <a:srgbClr val="FF88BA"/>
            </a:solidFill>
          </c:spPr>
          <c:dPt>
            <c:idx val="0"/>
            <c:bubble3D val="0"/>
            <c:spPr>
              <a:solidFill>
                <a:srgbClr val="005BD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88BA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22974407407407399"/>
                  <c:y val="6.9553124999999993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2363333333333"/>
                      <c:h val="0.310444444444444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24676999999999999"/>
                  <c:y val="-0.11766770833333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3548518518518"/>
                      <c:h val="0.31044444444444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工作表1!$A$2:$A$3</c:f>
              <c:strCache>
                <c:ptCount val="2"/>
                <c:pt idx="0">
                  <c:v>一般</c:v>
                </c:pt>
                <c:pt idx="1">
                  <c:v>技職</c:v>
                </c:pt>
              </c:strCache>
            </c:strRef>
          </c:cat>
          <c:val>
            <c:numRef>
              <c:f>工作表1!$B$2:$B$3</c:f>
              <c:numCache>
                <c:formatCode>0.00%</c:formatCode>
                <c:ptCount val="2"/>
                <c:pt idx="0">
                  <c:v>0.41539999999999999</c:v>
                </c:pt>
                <c:pt idx="1">
                  <c:v>0.58460000000000001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EC-41AE-8E1C-EEA84E0A38F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zh-TW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796605655034E-2"/>
          <c:y val="0.168335830212235"/>
          <c:w val="0.80305571672711196"/>
          <c:h val="0.62365692883895096"/>
        </c:manualLayout>
      </c:layout>
      <c:lineChart>
        <c:grouping val="standard"/>
        <c:varyColors val="0"/>
        <c:ser>
          <c:idx val="0"/>
          <c:order val="0"/>
          <c:tx>
            <c:strRef>
              <c:f>'[5.CIO 2015-2012 跨年數據_畫圖用 v1.3_2015.10.30 Achilles.xlsx]數據'!$C$721</c:f>
              <c:strCache>
                <c:ptCount val="1"/>
                <c:pt idx="0">
                  <c:v>Android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'[5.CIO 2015-2012 跨年數據_畫圖用 v1.3_2015.10.30 Achilles.xlsx]數據'!$D$720:$H$720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'[5.CIO 2015-2012 跨年數據_畫圖用 v1.3_2015.10.30 Achilles.xlsx]數據'!$D$721:$H$721</c:f>
              <c:numCache>
                <c:formatCode>0.0%</c:formatCode>
                <c:ptCount val="5"/>
                <c:pt idx="0">
                  <c:v>0.84375</c:v>
                </c:pt>
                <c:pt idx="1">
                  <c:v>0.94915254237288105</c:v>
                </c:pt>
                <c:pt idx="2">
                  <c:v>1</c:v>
                </c:pt>
                <c:pt idx="3">
                  <c:v>1</c:v>
                </c:pt>
                <c:pt idx="4" formatCode="0.00%">
                  <c:v>0.98799999999999999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'[5.CIO 2015-2012 跨年數據_畫圖用 v1.3_2015.10.30 Achilles.xlsx]數據'!$C$722</c:f>
              <c:strCache>
                <c:ptCount val="1"/>
                <c:pt idx="0">
                  <c:v>iOS</c:v>
                </c:pt>
              </c:strCache>
            </c:strRef>
          </c:tx>
          <c:spPr>
            <a:ln w="28575" cap="rnd">
              <a:solidFill>
                <a:srgbClr val="72A1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2A1FF"/>
              </a:solidFill>
              <a:ln w="9525">
                <a:solidFill>
                  <a:srgbClr val="72A1FF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'[5.CIO 2015-2012 跨年數據_畫圖用 v1.3_2015.10.30 Achilles.xlsx]數據'!$D$720:$H$720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'[5.CIO 2015-2012 跨年數據_畫圖用 v1.3_2015.10.30 Achilles.xlsx]數據'!$D$722:$H$722</c:f>
              <c:numCache>
                <c:formatCode>0.0%</c:formatCode>
                <c:ptCount val="5"/>
                <c:pt idx="0">
                  <c:v>0.71875</c:v>
                </c:pt>
                <c:pt idx="1">
                  <c:v>0.83050847457627097</c:v>
                </c:pt>
                <c:pt idx="2">
                  <c:v>0.70833333333333304</c:v>
                </c:pt>
                <c:pt idx="3">
                  <c:v>0.73750000000000004</c:v>
                </c:pt>
                <c:pt idx="4" formatCode="0.00%">
                  <c:v>0.86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'[5.CIO 2015-2012 跨年數據_畫圖用 v1.3_2015.10.30 Achilles.xlsx]數據'!$C$723</c:f>
              <c:strCache>
                <c:ptCount val="1"/>
                <c:pt idx="0">
                  <c:v>Windows Phone</c:v>
                </c:pt>
              </c:strCache>
            </c:strRef>
          </c:tx>
          <c:spPr>
            <a:ln w="28575" cap="rnd">
              <a:solidFill>
                <a:srgbClr val="FFAFD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AFD1"/>
              </a:solidFill>
              <a:ln w="9525">
                <a:solidFill>
                  <a:srgbClr val="FFAFD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'[5.CIO 2015-2012 跨年數據_畫圖用 v1.3_2015.10.30 Achilles.xlsx]數據'!$D$720:$H$720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'[5.CIO 2015-2012 跨年數據_畫圖用 v1.3_2015.10.30 Achilles.xlsx]數據'!$D$723:$H$723</c:f>
              <c:numCache>
                <c:formatCode>0.0%</c:formatCode>
                <c:ptCount val="5"/>
                <c:pt idx="0">
                  <c:v>0.25</c:v>
                </c:pt>
                <c:pt idx="1">
                  <c:v>3.3898305084745797E-2</c:v>
                </c:pt>
                <c:pt idx="2">
                  <c:v>9.7222222222222196E-2</c:v>
                </c:pt>
                <c:pt idx="3">
                  <c:v>7.4999999999999997E-2</c:v>
                </c:pt>
                <c:pt idx="4" formatCode="0.00%">
                  <c:v>2.3E-2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1591296"/>
        <c:axId val="141592832"/>
      </c:lineChart>
      <c:catAx>
        <c:axId val="141591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41592832"/>
        <c:crosses val="autoZero"/>
        <c:auto val="1"/>
        <c:lblAlgn val="ctr"/>
        <c:lblOffset val="100"/>
        <c:noMultiLvlLbl val="0"/>
      </c:catAx>
      <c:valAx>
        <c:axId val="141592832"/>
        <c:scaling>
          <c:orientation val="minMax"/>
          <c:max val="1"/>
        </c:scaling>
        <c:delete val="1"/>
        <c:axPos val="l"/>
        <c:numFmt formatCode="0%" sourceLinked="0"/>
        <c:majorTickMark val="none"/>
        <c:minorTickMark val="none"/>
        <c:tickLblPos val="nextTo"/>
        <c:crossAx val="14159129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623001092767101"/>
          <c:y val="0.42413508114856402"/>
          <c:w val="0.17376998907232899"/>
          <c:h val="0.237347565543070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</a:defRPr>
      </a:pPr>
      <a:endParaRPr lang="zh-TW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工作表1!$A$2:$A$3</c:f>
              <c:strCache>
                <c:ptCount val="2"/>
                <c:pt idx="0">
                  <c:v>願意使用至少一項</c:v>
                </c:pt>
                <c:pt idx="1">
                  <c:v>已經使用至少一項</c:v>
                </c:pt>
              </c:strCache>
            </c:strRef>
          </c:cat>
          <c:val>
            <c:numRef>
              <c:f>工作表1!$B$2:$B$3</c:f>
              <c:numCache>
                <c:formatCode>0.0%</c:formatCode>
                <c:ptCount val="2"/>
                <c:pt idx="0">
                  <c:v>0.77952755905511795</c:v>
                </c:pt>
                <c:pt idx="1">
                  <c:v>0.43307086614173201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EF3-4A75-A524-AC8564B8E1E9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A0F0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工作表1!$A$2:$A$3</c:f>
              <c:strCache>
                <c:ptCount val="2"/>
                <c:pt idx="0">
                  <c:v>願意使用至少一項</c:v>
                </c:pt>
                <c:pt idx="1">
                  <c:v>已經使用至少一項</c:v>
                </c:pt>
              </c:strCache>
            </c:strRef>
          </c:cat>
          <c:val>
            <c:numRef>
              <c:f>工作表1!$C$2:$C$3</c:f>
              <c:numCache>
                <c:formatCode>0.0%</c:formatCode>
                <c:ptCount val="2"/>
                <c:pt idx="0">
                  <c:v>0.782258064516129</c:v>
                </c:pt>
                <c:pt idx="1">
                  <c:v>0.67741935483870996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EF3-4A75-A524-AC8564B8E1E9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2CC63B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工作表1!$A$2:$A$3</c:f>
              <c:strCache>
                <c:ptCount val="2"/>
                <c:pt idx="0">
                  <c:v>願意使用至少一項</c:v>
                </c:pt>
                <c:pt idx="1">
                  <c:v>已經使用至少一項</c:v>
                </c:pt>
              </c:strCache>
            </c:strRef>
          </c:cat>
          <c:val>
            <c:numRef>
              <c:f>工作表1!$D$2:$D$3</c:f>
              <c:numCache>
                <c:formatCode>0.00%</c:formatCode>
                <c:ptCount val="2"/>
                <c:pt idx="0">
                  <c:v>0.84</c:v>
                </c:pt>
                <c:pt idx="1">
                  <c:v>0.752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EF3-4A75-A524-AC8564B8E1E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1535104"/>
        <c:axId val="141536640"/>
      </c:barChart>
      <c:catAx>
        <c:axId val="141535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41536640"/>
        <c:crosses val="autoZero"/>
        <c:auto val="1"/>
        <c:lblAlgn val="ctr"/>
        <c:lblOffset val="100"/>
        <c:noMultiLvlLbl val="0"/>
      </c:catAx>
      <c:valAx>
        <c:axId val="141536640"/>
        <c:scaling>
          <c:orientation val="minMax"/>
          <c:max val="1"/>
        </c:scaling>
        <c:delete val="1"/>
        <c:axPos val="l"/>
        <c:numFmt formatCode="0%" sourceLinked="0"/>
        <c:majorTickMark val="none"/>
        <c:minorTickMark val="none"/>
        <c:tickLblPos val="nextTo"/>
        <c:crossAx val="14153510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zh-TW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737300276153799"/>
          <c:y val="0.120339615158276"/>
          <c:w val="0.63264955285023705"/>
          <c:h val="0.864505396298974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美國(LBCIO2016)</c:v>
                </c:pt>
              </c:strCache>
            </c:strRef>
          </c:tx>
          <c:spPr>
            <a:solidFill>
              <a:srgbClr val="00A0F0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工作表1!$A$2:$A$14</c:f>
              <c:strCache>
                <c:ptCount val="13"/>
                <c:pt idx="0">
                  <c:v>顧客關係管理</c:v>
                </c:pt>
                <c:pt idx="1">
                  <c:v>財務管理</c:v>
                </c:pt>
                <c:pt idx="2">
                  <c:v>數據中心/主機空間（含HPC）</c:v>
                </c:pt>
                <c:pt idx="3">
                  <c:v>營運持續/災難復原</c:v>
                </c:pt>
                <c:pt idx="4">
                  <c:v>學生申請（註冊、報名）</c:v>
                </c:pt>
                <c:pt idx="5">
                  <c:v>入口網站</c:v>
                </c:pt>
                <c:pt idx="6">
                  <c:v>畢業生調查系統</c:v>
                </c:pt>
                <c:pt idx="7">
                  <c:v>圖書館應用</c:v>
                </c:pt>
                <c:pt idx="8">
                  <c:v>數位學習平台（LMS）</c:v>
                </c:pt>
                <c:pt idx="9">
                  <c:v>社群網路</c:v>
                </c:pt>
                <c:pt idx="10">
                  <c:v>辦公室應用軟體</c:v>
                </c:pt>
                <c:pt idx="11">
                  <c:v>網路硬碟/數據儲存</c:v>
                </c:pt>
                <c:pt idx="12">
                  <c:v>電子信箱</c:v>
                </c:pt>
              </c:strCache>
            </c:strRef>
          </c:cat>
          <c:val>
            <c:numRef>
              <c:f>工作表1!$B$2:$B$14</c:f>
              <c:numCache>
                <c:formatCode>0.00%</c:formatCode>
                <c:ptCount val="13"/>
                <c:pt idx="0">
                  <c:v>0.44</c:v>
                </c:pt>
                <c:pt idx="1">
                  <c:v>0.15</c:v>
                </c:pt>
                <c:pt idx="2">
                  <c:v>0.15</c:v>
                </c:pt>
                <c:pt idx="3">
                  <c:v>0.26</c:v>
                </c:pt>
                <c:pt idx="4">
                  <c:v>0.19</c:v>
                </c:pt>
                <c:pt idx="5">
                  <c:v>0.26</c:v>
                </c:pt>
                <c:pt idx="6">
                  <c:v>0.35</c:v>
                </c:pt>
                <c:pt idx="7">
                  <c:v>0.42</c:v>
                </c:pt>
                <c:pt idx="8" formatCode="0%">
                  <c:v>0.69</c:v>
                </c:pt>
                <c:pt idx="9">
                  <c:v>0.45</c:v>
                </c:pt>
                <c:pt idx="10">
                  <c:v>0.49</c:v>
                </c:pt>
                <c:pt idx="11">
                  <c:v>0.38</c:v>
                </c:pt>
                <c:pt idx="12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7C-4A08-89D8-CDB343596EF8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台灣</c:v>
                </c:pt>
              </c:strCache>
            </c:strRef>
          </c:tx>
          <c:spPr>
            <a:solidFill>
              <a:srgbClr val="9C007F"/>
            </a:solidFill>
            <a:ln>
              <a:noFill/>
            </a:ln>
            <a:effectLst/>
          </c:spPr>
          <c:invertIfNegative val="0"/>
          <c:dLbls>
            <c:dLbl>
              <c:idx val="11"/>
              <c:layout>
                <c:manualLayout>
                  <c:x val="-7.7420613390718103E-3"/>
                  <c:y val="-1.15509990249866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工作表1!$A$2:$A$14</c:f>
              <c:strCache>
                <c:ptCount val="13"/>
                <c:pt idx="0">
                  <c:v>顧客關係管理</c:v>
                </c:pt>
                <c:pt idx="1">
                  <c:v>財務管理</c:v>
                </c:pt>
                <c:pt idx="2">
                  <c:v>數據中心/主機空間（含HPC）</c:v>
                </c:pt>
                <c:pt idx="3">
                  <c:v>營運持續/災難復原</c:v>
                </c:pt>
                <c:pt idx="4">
                  <c:v>學生申請（註冊、報名）</c:v>
                </c:pt>
                <c:pt idx="5">
                  <c:v>入口網站</c:v>
                </c:pt>
                <c:pt idx="6">
                  <c:v>畢業生調查系統</c:v>
                </c:pt>
                <c:pt idx="7">
                  <c:v>圖書館應用</c:v>
                </c:pt>
                <c:pt idx="8">
                  <c:v>數位學習平台（LMS）</c:v>
                </c:pt>
                <c:pt idx="9">
                  <c:v>社群網路</c:v>
                </c:pt>
                <c:pt idx="10">
                  <c:v>辦公室應用軟體</c:v>
                </c:pt>
                <c:pt idx="11">
                  <c:v>網路硬碟/數據儲存</c:v>
                </c:pt>
                <c:pt idx="12">
                  <c:v>電子信箱</c:v>
                </c:pt>
              </c:strCache>
            </c:strRef>
          </c:cat>
          <c:val>
            <c:numRef>
              <c:f>工作表1!$C$2:$C$14</c:f>
              <c:numCache>
                <c:formatCode>0.00%</c:formatCode>
                <c:ptCount val="13"/>
                <c:pt idx="0">
                  <c:v>8.0000000000000002E-3</c:v>
                </c:pt>
                <c:pt idx="1">
                  <c:v>8.0000000000000002E-3</c:v>
                </c:pt>
                <c:pt idx="2">
                  <c:v>8.0000000000000002E-3</c:v>
                </c:pt>
                <c:pt idx="3">
                  <c:v>3.2000000000000001E-2</c:v>
                </c:pt>
                <c:pt idx="4">
                  <c:v>0.04</c:v>
                </c:pt>
                <c:pt idx="5">
                  <c:v>4.8000000000000001E-2</c:v>
                </c:pt>
                <c:pt idx="6">
                  <c:v>7.1999999999999995E-2</c:v>
                </c:pt>
                <c:pt idx="7">
                  <c:v>0.112</c:v>
                </c:pt>
                <c:pt idx="8">
                  <c:v>0.16</c:v>
                </c:pt>
                <c:pt idx="9">
                  <c:v>0.184</c:v>
                </c:pt>
                <c:pt idx="10">
                  <c:v>0.216</c:v>
                </c:pt>
                <c:pt idx="11">
                  <c:v>0.32800000000000001</c:v>
                </c:pt>
                <c:pt idx="12">
                  <c:v>0.624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A7C-4A08-89D8-CDB343596EF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4153600"/>
        <c:axId val="144163584"/>
      </c:barChart>
      <c:catAx>
        <c:axId val="14415360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44163584"/>
        <c:crosses val="autoZero"/>
        <c:auto val="1"/>
        <c:lblAlgn val="ctr"/>
        <c:lblOffset val="100"/>
        <c:noMultiLvlLbl val="0"/>
      </c:catAx>
      <c:valAx>
        <c:axId val="144163584"/>
        <c:scaling>
          <c:orientation val="minMax"/>
        </c:scaling>
        <c:delete val="1"/>
        <c:axPos val="b"/>
        <c:numFmt formatCode="0%" sourceLinked="0"/>
        <c:majorTickMark val="none"/>
        <c:minorTickMark val="none"/>
        <c:tickLblPos val="nextTo"/>
        <c:crossAx val="144153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0604612317803"/>
          <c:y val="0.66252148641058894"/>
          <c:w val="0.17462079139716799"/>
          <c:h val="0.1188355663990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</a:defRPr>
      </a:pPr>
      <a:endParaRPr lang="zh-TW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6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1600" b="1" dirty="0" smtClean="0"/>
              <a:t>歷年</a:t>
            </a:r>
            <a:r>
              <a:rPr lang="zh-TW" sz="1600" b="1" dirty="0" smtClean="0"/>
              <a:t>影響</a:t>
            </a:r>
            <a:r>
              <a:rPr lang="zh-TW" sz="1600" b="1" dirty="0"/>
              <a:t>學校是否租用</a:t>
            </a:r>
            <a:r>
              <a:rPr lang="en-US" sz="1600" b="1" dirty="0"/>
              <a:t>/</a:t>
            </a:r>
            <a:r>
              <a:rPr lang="zh-TW" sz="1600" b="1" dirty="0"/>
              <a:t>導入雲端的</a:t>
            </a:r>
            <a:r>
              <a:rPr lang="zh-TW" sz="1600" b="1" dirty="0" smtClean="0"/>
              <a:t>因素</a:t>
            </a:r>
            <a:endParaRPr lang="zh-TW" sz="1600" b="1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數據!$I$838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數據!$H$839:$H$842</c:f>
              <c:strCache>
                <c:ptCount val="4"/>
                <c:pt idx="0">
                  <c:v>供應商的服務品質</c:v>
                </c:pt>
                <c:pt idx="1">
                  <c:v>公有雲服務的實用性</c:v>
                </c:pt>
                <c:pt idx="2">
                  <c:v>價格</c:v>
                </c:pt>
                <c:pt idx="3">
                  <c:v>資安/風險</c:v>
                </c:pt>
              </c:strCache>
            </c:strRef>
          </c:cat>
          <c:val>
            <c:numRef>
              <c:f>數據!$I$839:$I$842</c:f>
              <c:numCache>
                <c:formatCode>0.0%</c:formatCode>
                <c:ptCount val="4"/>
                <c:pt idx="0">
                  <c:v>0.62204724409448797</c:v>
                </c:pt>
                <c:pt idx="1">
                  <c:v>0.69291338582677098</c:v>
                </c:pt>
                <c:pt idx="2">
                  <c:v>0.81889763779527602</c:v>
                </c:pt>
                <c:pt idx="3">
                  <c:v>0.85826771653543299</c:v>
                </c:pt>
              </c:numCache>
            </c:numRef>
          </c:val>
        </c:ser>
        <c:ser>
          <c:idx val="1"/>
          <c:order val="1"/>
          <c:tx>
            <c:strRef>
              <c:f>數據!$J$838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2CC63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數據!$H$839:$H$842</c:f>
              <c:strCache>
                <c:ptCount val="4"/>
                <c:pt idx="0">
                  <c:v>供應商的服務品質</c:v>
                </c:pt>
                <c:pt idx="1">
                  <c:v>公有雲服務的實用性</c:v>
                </c:pt>
                <c:pt idx="2">
                  <c:v>價格</c:v>
                </c:pt>
                <c:pt idx="3">
                  <c:v>資安/風險</c:v>
                </c:pt>
              </c:strCache>
            </c:strRef>
          </c:cat>
          <c:val>
            <c:numRef>
              <c:f>數據!$J$839:$J$842</c:f>
              <c:numCache>
                <c:formatCode>0.0%</c:formatCode>
                <c:ptCount val="4"/>
                <c:pt idx="0">
                  <c:v>0.47154471544715398</c:v>
                </c:pt>
                <c:pt idx="1">
                  <c:v>0.56097560975609795</c:v>
                </c:pt>
                <c:pt idx="2">
                  <c:v>0.78861788617886197</c:v>
                </c:pt>
                <c:pt idx="3">
                  <c:v>0.82113821138211396</c:v>
                </c:pt>
              </c:numCache>
            </c:numRef>
          </c:val>
        </c:ser>
        <c:ser>
          <c:idx val="2"/>
          <c:order val="2"/>
          <c:tx>
            <c:strRef>
              <c:f>數據!$K$838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E3C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數據!$H$839:$H$842</c:f>
              <c:strCache>
                <c:ptCount val="4"/>
                <c:pt idx="0">
                  <c:v>供應商的服務品質</c:v>
                </c:pt>
                <c:pt idx="1">
                  <c:v>公有雲服務的實用性</c:v>
                </c:pt>
                <c:pt idx="2">
                  <c:v>價格</c:v>
                </c:pt>
                <c:pt idx="3">
                  <c:v>資安/風險</c:v>
                </c:pt>
              </c:strCache>
            </c:strRef>
          </c:cat>
          <c:val>
            <c:numRef>
              <c:f>數據!$K$839:$K$842</c:f>
              <c:numCache>
                <c:formatCode>0.00%</c:formatCode>
                <c:ptCount val="4"/>
                <c:pt idx="0">
                  <c:v>0.51160000000000005</c:v>
                </c:pt>
                <c:pt idx="1">
                  <c:v>0.59689999999999999</c:v>
                </c:pt>
                <c:pt idx="2">
                  <c:v>0.7752</c:v>
                </c:pt>
                <c:pt idx="3">
                  <c:v>0.82709999999999995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4099968"/>
        <c:axId val="144101760"/>
      </c:barChart>
      <c:catAx>
        <c:axId val="144099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44101760"/>
        <c:crosses val="autoZero"/>
        <c:auto val="1"/>
        <c:lblAlgn val="ctr"/>
        <c:lblOffset val="100"/>
        <c:noMultiLvlLbl val="0"/>
      </c:catAx>
      <c:valAx>
        <c:axId val="144101760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44099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zh-TW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尚未使用公有雲服務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工作表1!$A$2:$A$5</c:f>
              <c:strCache>
                <c:ptCount val="4"/>
                <c:pt idx="0">
                  <c:v>供應商的服務品質</c:v>
                </c:pt>
                <c:pt idx="1">
                  <c:v>公有雲服務的實用性</c:v>
                </c:pt>
                <c:pt idx="2">
                  <c:v>價格</c:v>
                </c:pt>
                <c:pt idx="3">
                  <c:v>資安/風險</c:v>
                </c:pt>
              </c:strCache>
            </c:strRef>
          </c:cat>
          <c:val>
            <c:numRef>
              <c:f>工作表1!$B$2:$B$5</c:f>
              <c:numCache>
                <c:formatCode>0.00%</c:formatCode>
                <c:ptCount val="4"/>
                <c:pt idx="0">
                  <c:v>0.41935483870967799</c:v>
                </c:pt>
                <c:pt idx="1">
                  <c:v>0.54838709677419395</c:v>
                </c:pt>
                <c:pt idx="2">
                  <c:v>0.80645161290322598</c:v>
                </c:pt>
                <c:pt idx="3">
                  <c:v>0.77419354838709697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D0-46C9-BC58-259F09525797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已經使用公有雲服務</c:v>
                </c:pt>
              </c:strCache>
            </c:strRef>
          </c:tx>
          <c:spPr>
            <a:solidFill>
              <a:srgbClr val="2CC63B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工作表1!$A$2:$A$5</c:f>
              <c:strCache>
                <c:ptCount val="4"/>
                <c:pt idx="0">
                  <c:v>供應商的服務品質</c:v>
                </c:pt>
                <c:pt idx="1">
                  <c:v>公有雲服務的實用性</c:v>
                </c:pt>
                <c:pt idx="2">
                  <c:v>價格</c:v>
                </c:pt>
                <c:pt idx="3">
                  <c:v>資安/風險</c:v>
                </c:pt>
              </c:strCache>
            </c:strRef>
          </c:cat>
          <c:val>
            <c:numRef>
              <c:f>工作表1!$C$2:$C$5</c:f>
              <c:numCache>
                <c:formatCode>0.00%</c:formatCode>
                <c:ptCount val="4"/>
                <c:pt idx="0">
                  <c:v>0.53191489361702105</c:v>
                </c:pt>
                <c:pt idx="1">
                  <c:v>0.60638297872340396</c:v>
                </c:pt>
                <c:pt idx="2">
                  <c:v>0.75531914893617003</c:v>
                </c:pt>
                <c:pt idx="3">
                  <c:v>0.82978723404255295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CD0-46C9-BC58-259F0952579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4224256"/>
        <c:axId val="144225792"/>
      </c:barChart>
      <c:catAx>
        <c:axId val="144224256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44225792"/>
        <c:crosses val="autoZero"/>
        <c:auto val="1"/>
        <c:lblAlgn val="ctr"/>
        <c:lblOffset val="100"/>
        <c:noMultiLvlLbl val="0"/>
      </c:catAx>
      <c:valAx>
        <c:axId val="144225792"/>
        <c:scaling>
          <c:orientation val="minMax"/>
        </c:scaling>
        <c:delete val="1"/>
        <c:axPos val="b"/>
        <c:numFmt formatCode="0%" sourceLinked="0"/>
        <c:majorTickMark val="none"/>
        <c:minorTickMark val="none"/>
        <c:tickLblPos val="nextTo"/>
        <c:crossAx val="144224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841965773273604"/>
          <c:y val="0.84172831405598603"/>
          <c:w val="0.296323105094699"/>
          <c:h val="0.1554959257620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</a:defRPr>
      </a:pPr>
      <a:endParaRPr lang="zh-TW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153333333333302"/>
          <c:y val="7.7982456140350903E-2"/>
          <c:w val="0.625788304093567"/>
          <c:h val="0.881169590643275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交叉分析!$D$400</c:f>
              <c:strCache>
                <c:ptCount val="1"/>
                <c:pt idx="0">
                  <c:v>已經使用雲端服務</c:v>
                </c:pt>
              </c:strCache>
            </c:strRef>
          </c:tx>
          <c:spPr>
            <a:solidFill>
              <a:srgbClr val="2CC63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交叉分析!$C$401:$C$404</c:f>
              <c:strCache>
                <c:ptCount val="4"/>
                <c:pt idx="0">
                  <c:v>價格</c:v>
                </c:pt>
                <c:pt idx="1">
                  <c:v>資安/風險</c:v>
                </c:pt>
                <c:pt idx="2">
                  <c:v>公有雲服務的實用性</c:v>
                </c:pt>
                <c:pt idx="3">
                  <c:v>供應商的服務品質</c:v>
                </c:pt>
              </c:strCache>
            </c:strRef>
          </c:cat>
          <c:val>
            <c:numRef>
              <c:f>交叉分析!$D$401:$D$404</c:f>
              <c:numCache>
                <c:formatCode>0.0%</c:formatCode>
                <c:ptCount val="4"/>
                <c:pt idx="0">
                  <c:v>0.80722891566264998</c:v>
                </c:pt>
                <c:pt idx="1">
                  <c:v>0.79518072289156605</c:v>
                </c:pt>
                <c:pt idx="2">
                  <c:v>0.61445783132530096</c:v>
                </c:pt>
                <c:pt idx="3">
                  <c:v>0.54216867469879504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7F8-4A71-8941-E81B06E94670}"/>
            </c:ext>
          </c:extLst>
        </c:ser>
        <c:ser>
          <c:idx val="1"/>
          <c:order val="1"/>
          <c:tx>
            <c:strRef>
              <c:f>交叉分析!$E$400</c:f>
              <c:strCache>
                <c:ptCount val="1"/>
                <c:pt idx="0">
                  <c:v>尚未使用雲端服務</c:v>
                </c:pt>
              </c:strCache>
            </c:strRef>
          </c:tx>
          <c:spPr>
            <a:solidFill>
              <a:srgbClr val="FE3C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交叉分析!$C$401:$C$404</c:f>
              <c:strCache>
                <c:ptCount val="4"/>
                <c:pt idx="0">
                  <c:v>價格</c:v>
                </c:pt>
                <c:pt idx="1">
                  <c:v>資安/風險</c:v>
                </c:pt>
                <c:pt idx="2">
                  <c:v>公有雲服務的實用性</c:v>
                </c:pt>
                <c:pt idx="3">
                  <c:v>供應商的服務品質</c:v>
                </c:pt>
              </c:strCache>
            </c:strRef>
          </c:cat>
          <c:val>
            <c:numRef>
              <c:f>交叉分析!$E$401:$E$404</c:f>
              <c:numCache>
                <c:formatCode>0.0%</c:formatCode>
                <c:ptCount val="4"/>
                <c:pt idx="0">
                  <c:v>0.73170731707317105</c:v>
                </c:pt>
                <c:pt idx="1">
                  <c:v>0.85365853658536595</c:v>
                </c:pt>
                <c:pt idx="2">
                  <c:v>0.439024390243903</c:v>
                </c:pt>
                <c:pt idx="3">
                  <c:v>0.31707317073170699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7F8-4A71-8941-E81B06E946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4358784"/>
        <c:axId val="144368768"/>
      </c:barChart>
      <c:catAx>
        <c:axId val="144358784"/>
        <c:scaling>
          <c:orientation val="maxMin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44368768"/>
        <c:crosses val="autoZero"/>
        <c:auto val="1"/>
        <c:lblAlgn val="ctr"/>
        <c:lblOffset val="100"/>
        <c:noMultiLvlLbl val="0"/>
      </c:catAx>
      <c:valAx>
        <c:axId val="144368768"/>
        <c:scaling>
          <c:orientation val="minMax"/>
          <c:max val="1"/>
        </c:scaling>
        <c:delete val="1"/>
        <c:axPos val="t"/>
        <c:numFmt formatCode="0.0%" sourceLinked="1"/>
        <c:majorTickMark val="none"/>
        <c:minorTickMark val="none"/>
        <c:tickLblPos val="nextTo"/>
        <c:crossAx val="144358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bg1"/>
          </a:solidFill>
        </a:defRPr>
      </a:pPr>
      <a:endParaRPr lang="zh-TW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數列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C007F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5BD3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FF88BA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FE8C02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8CC540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26A9E1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工作表1!$A$2:$A$9</c:f>
              <c:strCache>
                <c:ptCount val="8"/>
                <c:pt idx="0">
                  <c:v>全體</c:v>
                </c:pt>
                <c:pt idx="1">
                  <c:v>一般</c:v>
                </c:pt>
                <c:pt idx="2">
                  <c:v>技職</c:v>
                </c:pt>
                <c:pt idx="3">
                  <c:v>公立</c:v>
                </c:pt>
                <c:pt idx="4">
                  <c:v>私立</c:v>
                </c:pt>
                <c:pt idx="5">
                  <c:v>大型</c:v>
                </c:pt>
                <c:pt idx="6">
                  <c:v>小型</c:v>
                </c:pt>
                <c:pt idx="7">
                  <c:v>中型</c:v>
                </c:pt>
              </c:strCache>
            </c:strRef>
          </c:cat>
          <c:val>
            <c:numRef>
              <c:f>工作表1!$B$2:$B$9</c:f>
              <c:numCache>
                <c:formatCode>0.0%</c:formatCode>
                <c:ptCount val="8"/>
                <c:pt idx="0">
                  <c:v>0.54400000000000004</c:v>
                </c:pt>
                <c:pt idx="1">
                  <c:v>0.59615384615384603</c:v>
                </c:pt>
                <c:pt idx="2">
                  <c:v>0.50684931506849296</c:v>
                </c:pt>
                <c:pt idx="3">
                  <c:v>0.63888888888888895</c:v>
                </c:pt>
                <c:pt idx="4">
                  <c:v>0.50561797752809001</c:v>
                </c:pt>
                <c:pt idx="5">
                  <c:v>0.57894736842105299</c:v>
                </c:pt>
                <c:pt idx="6">
                  <c:v>0.54545454545454497</c:v>
                </c:pt>
                <c:pt idx="7">
                  <c:v>0.532258064516129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A5-4397-8853-DDE6907858C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4433152"/>
        <c:axId val="144439168"/>
      </c:barChart>
      <c:catAx>
        <c:axId val="144433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44439168"/>
        <c:crosses val="autoZero"/>
        <c:auto val="1"/>
        <c:lblAlgn val="ctr"/>
        <c:lblOffset val="100"/>
        <c:noMultiLvlLbl val="0"/>
      </c:catAx>
      <c:valAx>
        <c:axId val="144439168"/>
        <c:scaling>
          <c:orientation val="minMax"/>
          <c:max val="1"/>
        </c:scaling>
        <c:delete val="1"/>
        <c:axPos val="l"/>
        <c:numFmt formatCode="0%" sourceLinked="0"/>
        <c:majorTickMark val="none"/>
        <c:minorTickMark val="none"/>
        <c:tickLblPos val="nextTo"/>
        <c:crossAx val="1444331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zh-TW"/>
    </a:p>
  </c:txPr>
  <c:externalData r:id="rId1">
    <c:autoUpdate val="0"/>
  </c:externalData>
  <c:userShapes r:id="rId2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六.新興科技應用!$C$603</c:f>
              <c:strCache>
                <c:ptCount val="1"/>
                <c:pt idx="0">
                  <c:v>是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C007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625-473D-BB08-78D7718D4224}"/>
              </c:ext>
            </c:extLst>
          </c:dPt>
          <c:dPt>
            <c:idx val="1"/>
            <c:invertIfNegative val="0"/>
            <c:bubble3D val="0"/>
            <c:spPr>
              <a:solidFill>
                <a:srgbClr val="005BD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625-473D-BB08-78D7718D4224}"/>
              </c:ext>
            </c:extLst>
          </c:dPt>
          <c:dPt>
            <c:idx val="2"/>
            <c:invertIfNegative val="0"/>
            <c:bubble3D val="0"/>
            <c:spPr>
              <a:solidFill>
                <a:srgbClr val="FF88B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625-473D-BB08-78D7718D4224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625-473D-BB08-78D7718D4224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625-473D-BB08-78D7718D4224}"/>
              </c:ext>
            </c:extLst>
          </c:dPt>
          <c:dPt>
            <c:idx val="5"/>
            <c:invertIfNegative val="0"/>
            <c:bubble3D val="0"/>
            <c:spPr>
              <a:solidFill>
                <a:srgbClr val="FE8C0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625-473D-BB08-78D7718D4224}"/>
              </c:ext>
            </c:extLst>
          </c:dPt>
          <c:dPt>
            <c:idx val="6"/>
            <c:invertIfNegative val="0"/>
            <c:bubble3D val="0"/>
            <c:spPr>
              <a:solidFill>
                <a:srgbClr val="8CC54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625-473D-BB08-78D7718D4224}"/>
              </c:ext>
            </c:extLst>
          </c:dPt>
          <c:dPt>
            <c:idx val="7"/>
            <c:invertIfNegative val="0"/>
            <c:bubble3D val="0"/>
            <c:spPr>
              <a:solidFill>
                <a:srgbClr val="26A9E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625-473D-BB08-78D7718D422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六.新興科技應用!$D$602:$K$602</c:f>
              <c:strCache>
                <c:ptCount val="8"/>
                <c:pt idx="0">
                  <c:v>全體</c:v>
                </c:pt>
                <c:pt idx="1">
                  <c:v>一般</c:v>
                </c:pt>
                <c:pt idx="2">
                  <c:v>技職</c:v>
                </c:pt>
                <c:pt idx="3">
                  <c:v>公立</c:v>
                </c:pt>
                <c:pt idx="4">
                  <c:v>私立</c:v>
                </c:pt>
                <c:pt idx="5">
                  <c:v>大型</c:v>
                </c:pt>
                <c:pt idx="6">
                  <c:v>中型</c:v>
                </c:pt>
                <c:pt idx="7">
                  <c:v>小型</c:v>
                </c:pt>
              </c:strCache>
            </c:strRef>
          </c:cat>
          <c:val>
            <c:numRef>
              <c:f>六.新興科技應用!$D$603:$K$603</c:f>
              <c:numCache>
                <c:formatCode>0.0%</c:formatCode>
                <c:ptCount val="8"/>
                <c:pt idx="0">
                  <c:v>0.33064516129032301</c:v>
                </c:pt>
                <c:pt idx="1">
                  <c:v>0.46296296296296302</c:v>
                </c:pt>
                <c:pt idx="2">
                  <c:v>0.22857142857142901</c:v>
                </c:pt>
                <c:pt idx="3">
                  <c:v>0.24242424242424199</c:v>
                </c:pt>
                <c:pt idx="4">
                  <c:v>0.36263736263736301</c:v>
                </c:pt>
                <c:pt idx="5">
                  <c:v>0.6875</c:v>
                </c:pt>
                <c:pt idx="6">
                  <c:v>0.35</c:v>
                </c:pt>
                <c:pt idx="7">
                  <c:v>0.1875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0625-473D-BB08-78D7718D422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4478592"/>
        <c:axId val="144496896"/>
      </c:barChart>
      <c:catAx>
        <c:axId val="14447859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44496896"/>
        <c:crosses val="autoZero"/>
        <c:auto val="1"/>
        <c:lblAlgn val="ctr"/>
        <c:lblOffset val="100"/>
        <c:noMultiLvlLbl val="0"/>
      </c:catAx>
      <c:valAx>
        <c:axId val="144496896"/>
        <c:scaling>
          <c:orientation val="minMax"/>
          <c:max val="1"/>
          <c:min val="0"/>
        </c:scaling>
        <c:delete val="1"/>
        <c:axPos val="l"/>
        <c:numFmt formatCode="0%" sourceLinked="0"/>
        <c:majorTickMark val="none"/>
        <c:minorTickMark val="none"/>
        <c:tickLblPos val="nextTo"/>
        <c:crossAx val="14447859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zh-TW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altLang="zh-TW" dirty="0" smtClean="0"/>
              <a:t>2015-2016</a:t>
            </a:r>
            <a:r>
              <a:rPr lang="zh-TW" altLang="en-US" dirty="0" smtClean="0"/>
              <a:t>年臺灣巨量資料應用情形</a:t>
            </a:r>
            <a:endParaRPr lang="zh-TW" alt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數據!$E$865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E3C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數據!$C$866:$C$870</c:f>
              <c:strCache>
                <c:ptCount val="5"/>
                <c:pt idx="0">
                  <c:v>行政決策</c:v>
                </c:pt>
                <c:pt idx="1">
                  <c:v>教與學分析</c:v>
                </c:pt>
                <c:pt idx="2">
                  <c:v>研究</c:v>
                </c:pt>
                <c:pt idx="3">
                  <c:v>行銷分析</c:v>
                </c:pt>
                <c:pt idx="4">
                  <c:v>數位內容存儲</c:v>
                </c:pt>
              </c:strCache>
            </c:strRef>
          </c:cat>
          <c:val>
            <c:numRef>
              <c:f>數據!$E$866:$E$870</c:f>
              <c:numCache>
                <c:formatCode>0.00%</c:formatCode>
                <c:ptCount val="5"/>
                <c:pt idx="0">
                  <c:v>0.77939999999999998</c:v>
                </c:pt>
                <c:pt idx="1">
                  <c:v>0.79410000000000003</c:v>
                </c:pt>
                <c:pt idx="2">
                  <c:v>0.47599999999999998</c:v>
                </c:pt>
                <c:pt idx="3">
                  <c:v>0.1618</c:v>
                </c:pt>
                <c:pt idx="4">
                  <c:v>8.8200000000000001E-2</c:v>
                </c:pt>
              </c:numCache>
            </c:numRef>
          </c:val>
        </c:ser>
        <c:ser>
          <c:idx val="0"/>
          <c:order val="1"/>
          <c:tx>
            <c:strRef>
              <c:f>數據!$D$865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數據!$C$866:$C$870</c:f>
              <c:strCache>
                <c:ptCount val="5"/>
                <c:pt idx="0">
                  <c:v>行政決策</c:v>
                </c:pt>
                <c:pt idx="1">
                  <c:v>教與學分析</c:v>
                </c:pt>
                <c:pt idx="2">
                  <c:v>研究</c:v>
                </c:pt>
                <c:pt idx="3">
                  <c:v>行銷分析</c:v>
                </c:pt>
                <c:pt idx="4">
                  <c:v>數位內容存儲</c:v>
                </c:pt>
              </c:strCache>
            </c:strRef>
          </c:cat>
          <c:val>
            <c:numRef>
              <c:f>數據!$D$866:$D$870</c:f>
              <c:numCache>
                <c:formatCode>0.0%</c:formatCode>
                <c:ptCount val="5"/>
                <c:pt idx="0">
                  <c:v>0.9</c:v>
                </c:pt>
                <c:pt idx="1">
                  <c:v>0.85</c:v>
                </c:pt>
                <c:pt idx="2">
                  <c:v>0.46</c:v>
                </c:pt>
                <c:pt idx="3">
                  <c:v>0.17</c:v>
                </c:pt>
                <c:pt idx="4">
                  <c:v>0.15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3777792"/>
        <c:axId val="143779328"/>
      </c:barChart>
      <c:catAx>
        <c:axId val="1437777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43779328"/>
        <c:crosses val="autoZero"/>
        <c:auto val="1"/>
        <c:lblAlgn val="ctr"/>
        <c:lblOffset val="100"/>
        <c:noMultiLvlLbl val="0"/>
      </c:catAx>
      <c:valAx>
        <c:axId val="143779328"/>
        <c:scaling>
          <c:orientation val="minMax"/>
        </c:scaling>
        <c:delete val="1"/>
        <c:axPos val="t"/>
        <c:numFmt formatCode="0.00%" sourceLinked="1"/>
        <c:majorTickMark val="none"/>
        <c:minorTickMark val="none"/>
        <c:tickLblPos val="nextTo"/>
        <c:crossAx val="143777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00212215320911"/>
          <c:y val="0.49458777849559998"/>
          <c:w val="9.1023119392684607E-2"/>
          <c:h val="0.1258910331401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zh-TW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zh-TW" sz="1600"/>
              <a:t>遭遇危害資安事件比例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'[5.CIO 2015-2012 跨年數據_畫圖用 v1.3_2015.10.30 Achilles.xlsx]數據'!$C$462</c:f>
              <c:strCache>
                <c:ptCount val="1"/>
                <c:pt idx="0">
                  <c:v>有</c:v>
                </c:pt>
              </c:strCache>
            </c:strRef>
          </c:tx>
          <c:spPr>
            <a:ln w="28575" cap="rnd">
              <a:solidFill>
                <a:srgbClr val="9C007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C007F"/>
              </a:solidFill>
              <a:ln w="19050">
                <a:solidFill>
                  <a:srgbClr val="9C007F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'[5.CIO 2015-2012 跨年數據_畫圖用 v1.3_2015.10.30 Achilles.xlsx]數據'!$D$461:$H$461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'[5.CIO 2015-2012 跨年數據_畫圖用 v1.3_2015.10.30 Achilles.xlsx]數據'!$D$462:$H$462</c:f>
              <c:numCache>
                <c:formatCode>0.0%</c:formatCode>
                <c:ptCount val="5"/>
                <c:pt idx="0">
                  <c:v>0.66981132075471705</c:v>
                </c:pt>
                <c:pt idx="1">
                  <c:v>0.61818181818181805</c:v>
                </c:pt>
                <c:pt idx="2">
                  <c:v>0.67716535433070901</c:v>
                </c:pt>
                <c:pt idx="3">
                  <c:v>0.80645161290322598</c:v>
                </c:pt>
                <c:pt idx="4">
                  <c:v>0.84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9703296"/>
        <c:axId val="129718528"/>
      </c:lineChart>
      <c:catAx>
        <c:axId val="12970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29718528"/>
        <c:crosses val="autoZero"/>
        <c:auto val="1"/>
        <c:lblAlgn val="ctr"/>
        <c:lblOffset val="100"/>
        <c:noMultiLvlLbl val="0"/>
      </c:catAx>
      <c:valAx>
        <c:axId val="129718528"/>
        <c:scaling>
          <c:orientation val="minMax"/>
          <c:max val="1"/>
        </c:scaling>
        <c:delete val="1"/>
        <c:axPos val="l"/>
        <c:numFmt formatCode="0.0%" sourceLinked="1"/>
        <c:majorTickMark val="out"/>
        <c:minorTickMark val="none"/>
        <c:tickLblPos val="nextTo"/>
        <c:crossAx val="12970329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</a:defRPr>
      </a:pPr>
      <a:endParaRPr lang="zh-TW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設立別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49-408B-994F-8933E73C58F1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49-408B-994F-8933E73C58F1}"/>
              </c:ext>
            </c:extLst>
          </c:dPt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工作表1!$A$2:$A$3</c:f>
              <c:strCache>
                <c:ptCount val="2"/>
                <c:pt idx="0">
                  <c:v>公立</c:v>
                </c:pt>
                <c:pt idx="1">
                  <c:v>私立</c:v>
                </c:pt>
              </c:strCache>
            </c:strRef>
          </c:cat>
          <c:val>
            <c:numRef>
              <c:f>工作表1!$B$2:$B$3</c:f>
              <c:numCache>
                <c:formatCode>0.00%</c:formatCode>
                <c:ptCount val="2"/>
                <c:pt idx="0">
                  <c:v>0.28029999999999999</c:v>
                </c:pt>
                <c:pt idx="1">
                  <c:v>0.71970000000000001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849-408B-994F-8933E73C58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zh-TW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'[5.CIO 2015-2012 跨年數據_畫圖用 v1.3_2015.10.30 Achilles.xlsx]數據'!$C$467</c:f>
              <c:strCache>
                <c:ptCount val="1"/>
                <c:pt idx="0">
                  <c:v>個人資料外洩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'[5.CIO 2015-2012 跨年數據_畫圖用 v1.3_2015.10.30 Achilles.xlsx]數據'!$D$466:$H$466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'[5.CIO 2015-2012 跨年數據_畫圖用 v1.3_2015.10.30 Achilles.xlsx]數據'!$D$467:$H$467</c:f>
              <c:numCache>
                <c:formatCode>0.0%</c:formatCode>
                <c:ptCount val="5"/>
                <c:pt idx="0">
                  <c:v>0.140845070422535</c:v>
                </c:pt>
                <c:pt idx="1">
                  <c:v>8.8235294117647106E-2</c:v>
                </c:pt>
                <c:pt idx="2">
                  <c:v>3.4883720930232599E-2</c:v>
                </c:pt>
                <c:pt idx="3">
                  <c:v>0.06</c:v>
                </c:pt>
                <c:pt idx="4" formatCode="0.00%">
                  <c:v>9.5000000000000001E-2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1337728"/>
        <c:axId val="144347136"/>
      </c:lineChart>
      <c:catAx>
        <c:axId val="14133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44347136"/>
        <c:crosses val="autoZero"/>
        <c:auto val="1"/>
        <c:lblAlgn val="ctr"/>
        <c:lblOffset val="100"/>
        <c:noMultiLvlLbl val="0"/>
      </c:catAx>
      <c:valAx>
        <c:axId val="144347136"/>
        <c:scaling>
          <c:orientation val="minMax"/>
          <c:max val="1"/>
        </c:scaling>
        <c:delete val="1"/>
        <c:axPos val="l"/>
        <c:numFmt formatCode="0.0%" sourceLinked="1"/>
        <c:majorTickMark val="out"/>
        <c:minorTickMark val="none"/>
        <c:tickLblPos val="nextTo"/>
        <c:crossAx val="14133772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</a:defRPr>
      </a:pPr>
      <a:endParaRPr lang="zh-TW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銷售</c:v>
                </c:pt>
              </c:strCache>
            </c:strRef>
          </c:tx>
          <c:explosion val="45"/>
          <c:dPt>
            <c:idx val="0"/>
            <c:bubble3D val="0"/>
            <c:explosion val="0"/>
            <c:spPr>
              <a:solidFill>
                <a:srgbClr val="2CC63B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2.81137917795099E-2"/>
                  <c:y val="2.1216666666666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8703469788289403E-2"/>
                  <c:y val="-0.16341800333605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FE3CA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39609678957805"/>
                      <c:h val="0.436950790005595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2CC63B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工作表1!$A$2:$A$3</c:f>
              <c:strCache>
                <c:ptCount val="2"/>
                <c:pt idx="0">
                  <c:v>曾遭遇危害資訊安全事件</c:v>
                </c:pt>
                <c:pt idx="1">
                  <c:v>未遭遇危害資安事件</c:v>
                </c:pt>
              </c:strCache>
            </c:strRef>
          </c:cat>
          <c:val>
            <c:numRef>
              <c:f>工作表1!$B$2:$B$3</c:f>
              <c:numCache>
                <c:formatCode>0%</c:formatCode>
                <c:ptCount val="2"/>
                <c:pt idx="0">
                  <c:v>0.84</c:v>
                </c:pt>
                <c:pt idx="1">
                  <c:v>0.16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CFD-4207-8AF2-046C55579B42}"/>
            </c:ext>
          </c:extLst>
        </c:ser>
        <c:dLbls>
          <c:dLblPos val="bestFit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97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zh-TW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918029378928901"/>
          <c:y val="3.8757410239280497E-2"/>
          <c:w val="0.43079102950408998"/>
          <c:h val="0.922485179521439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數列 1</c:v>
                </c:pt>
              </c:strCache>
            </c:strRef>
          </c:tx>
          <c:spPr>
            <a:solidFill>
              <a:srgbClr val="2CC63B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工作表1!$A$2:$A$11</c:f>
              <c:strCache>
                <c:ptCount val="10"/>
                <c:pt idx="0">
                  <c:v>單位內網站討論區被灌入大量不當留言</c:v>
                </c:pt>
                <c:pt idx="1">
                  <c:v>個人資料外洩</c:v>
                </c:pt>
                <c:pt idx="2">
                  <c:v>單位內某網站被植入偽造認證網站(釣魚網站)</c:v>
                </c:pt>
                <c:pt idx="3">
                  <c:v>單位內網站被植入惡意網頁</c:v>
                </c:pt>
                <c:pt idx="4">
                  <c:v>單位網站首頁遭竄改</c:v>
                </c:pt>
                <c:pt idx="5">
                  <c:v>單位內部電腦中毒並迅速感染其他電腦</c:v>
                </c:pt>
                <c:pt idx="6">
                  <c:v>單位內某電腦大量散佈電子郵件</c:v>
                </c:pt>
                <c:pt idx="7">
                  <c:v>單位內電腦中毒成為BOTNET 成員</c:v>
                </c:pt>
                <c:pt idx="8">
                  <c:v>單位內某電腦重複嘗試入侵他人系統</c:v>
                </c:pt>
                <c:pt idx="9">
                  <c:v>單位內部電腦被植入惡意程式後形成BOT 中繼站</c:v>
                </c:pt>
              </c:strCache>
            </c:strRef>
          </c:cat>
          <c:val>
            <c:numRef>
              <c:f>工作表1!$B$2:$B$11</c:f>
              <c:numCache>
                <c:formatCode>0.00%</c:formatCode>
                <c:ptCount val="10"/>
                <c:pt idx="0">
                  <c:v>8.5714285714285701E-2</c:v>
                </c:pt>
                <c:pt idx="1">
                  <c:v>9.5238095238095205E-2</c:v>
                </c:pt>
                <c:pt idx="2">
                  <c:v>0.133333333333333</c:v>
                </c:pt>
                <c:pt idx="3">
                  <c:v>0.238095238095238</c:v>
                </c:pt>
                <c:pt idx="4">
                  <c:v>0.266666666666667</c:v>
                </c:pt>
                <c:pt idx="5">
                  <c:v>0.266666666666667</c:v>
                </c:pt>
                <c:pt idx="6">
                  <c:v>0.29523809523809502</c:v>
                </c:pt>
                <c:pt idx="7">
                  <c:v>0.39047619047618998</c:v>
                </c:pt>
                <c:pt idx="8">
                  <c:v>0.4</c:v>
                </c:pt>
                <c:pt idx="9">
                  <c:v>0.44761904761904803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4D3-4A9B-B2C3-09C92C53E4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1070336"/>
        <c:axId val="141071872"/>
      </c:barChart>
      <c:catAx>
        <c:axId val="141070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41071872"/>
        <c:crosses val="autoZero"/>
        <c:auto val="1"/>
        <c:lblAlgn val="ctr"/>
        <c:lblOffset val="100"/>
        <c:noMultiLvlLbl val="0"/>
      </c:catAx>
      <c:valAx>
        <c:axId val="141071872"/>
        <c:scaling>
          <c:orientation val="minMax"/>
          <c:max val="1"/>
        </c:scaling>
        <c:delete val="1"/>
        <c:axPos val="b"/>
        <c:numFmt formatCode="0%" sourceLinked="0"/>
        <c:majorTickMark val="none"/>
        <c:minorTickMark val="none"/>
        <c:tickLblPos val="nextTo"/>
        <c:crossAx val="141070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</a:defRPr>
      </a:pPr>
      <a:endParaRPr lang="zh-TW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'[5.CIO 2015-2012 跨年數據_畫圖用 v1.3_2015.10.30 Achilles.xlsx]數據'!$D$847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2005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'[5.CIO 2015-2012 跨年數據_畫圖用 v1.3_2015.10.30 Achilles.xlsx]數據'!$C$848:$C$857</c:f>
              <c:strCache>
                <c:ptCount val="10"/>
                <c:pt idx="0">
                  <c:v>單位內某電腦大量散佈電子郵件</c:v>
                </c:pt>
                <c:pt idx="1">
                  <c:v>單位內某電腦重複嘗試入侵他人系統</c:v>
                </c:pt>
                <c:pt idx="2">
                  <c:v>單位內電腦中毒成為BOTNET 成員</c:v>
                </c:pt>
                <c:pt idx="3">
                  <c:v>單位內部電腦被植入惡意程式後形成BOT 中繼站</c:v>
                </c:pt>
                <c:pt idx="4">
                  <c:v>單位內部電腦中毒並迅速感染其他電腦</c:v>
                </c:pt>
                <c:pt idx="5">
                  <c:v>單位內網站被植入惡意網頁</c:v>
                </c:pt>
                <c:pt idx="6">
                  <c:v>單位網站首頁遭竄改</c:v>
                </c:pt>
                <c:pt idx="7">
                  <c:v>單位內某網站被植入偽造認證網站(釣魚網站)</c:v>
                </c:pt>
                <c:pt idx="8">
                  <c:v>單位內網站討論區被灌入大量不當留言</c:v>
                </c:pt>
                <c:pt idx="9">
                  <c:v>個人資料外洩</c:v>
                </c:pt>
              </c:strCache>
            </c:strRef>
          </c:cat>
          <c:val>
            <c:numRef>
              <c:f>'[5.CIO 2015-2012 跨年數據_畫圖用 v1.3_2015.10.30 Achilles.xlsx]數據'!$D$848:$D$857</c:f>
              <c:numCache>
                <c:formatCode>0.0%</c:formatCode>
                <c:ptCount val="10"/>
                <c:pt idx="0">
                  <c:v>0.41</c:v>
                </c:pt>
                <c:pt idx="1">
                  <c:v>0.37</c:v>
                </c:pt>
                <c:pt idx="2">
                  <c:v>0.31</c:v>
                </c:pt>
                <c:pt idx="3">
                  <c:v>0.3</c:v>
                </c:pt>
                <c:pt idx="4">
                  <c:v>0.3</c:v>
                </c:pt>
                <c:pt idx="5">
                  <c:v>0.18</c:v>
                </c:pt>
                <c:pt idx="6">
                  <c:v>0.15</c:v>
                </c:pt>
                <c:pt idx="7">
                  <c:v>0.15</c:v>
                </c:pt>
                <c:pt idx="8">
                  <c:v>7.0000000000000007E-2</c:v>
                </c:pt>
                <c:pt idx="9">
                  <c:v>0.06</c:v>
                </c:pt>
              </c:numCache>
            </c:numRef>
          </c:val>
        </c:ser>
        <c:ser>
          <c:idx val="1"/>
          <c:order val="1"/>
          <c:tx>
            <c:strRef>
              <c:f>'[5.CIO 2015-2012 跨年數據_畫圖用 v1.3_2015.10.30 Achilles.xlsx]數據'!$E$847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'[5.CIO 2015-2012 跨年數據_畫圖用 v1.3_2015.10.30 Achilles.xlsx]數據'!$C$848:$C$857</c:f>
              <c:strCache>
                <c:ptCount val="10"/>
                <c:pt idx="0">
                  <c:v>單位內某電腦大量散佈電子郵件</c:v>
                </c:pt>
                <c:pt idx="1">
                  <c:v>單位內某電腦重複嘗試入侵他人系統</c:v>
                </c:pt>
                <c:pt idx="2">
                  <c:v>單位內電腦中毒成為BOTNET 成員</c:v>
                </c:pt>
                <c:pt idx="3">
                  <c:v>單位內部電腦被植入惡意程式後形成BOT 中繼站</c:v>
                </c:pt>
                <c:pt idx="4">
                  <c:v>單位內部電腦中毒並迅速感染其他電腦</c:v>
                </c:pt>
                <c:pt idx="5">
                  <c:v>單位內網站被植入惡意網頁</c:v>
                </c:pt>
                <c:pt idx="6">
                  <c:v>單位網站首頁遭竄改</c:v>
                </c:pt>
                <c:pt idx="7">
                  <c:v>單位內某網站被植入偽造認證網站(釣魚網站)</c:v>
                </c:pt>
                <c:pt idx="8">
                  <c:v>單位內網站討論區被灌入大量不當留言</c:v>
                </c:pt>
                <c:pt idx="9">
                  <c:v>個人資料外洩</c:v>
                </c:pt>
              </c:strCache>
            </c:strRef>
          </c:cat>
          <c:val>
            <c:numRef>
              <c:f>'[5.CIO 2015-2012 跨年數據_畫圖用 v1.3_2015.10.30 Achilles.xlsx]數據'!$E$848:$E$857</c:f>
              <c:numCache>
                <c:formatCode>0.00%</c:formatCode>
                <c:ptCount val="10"/>
                <c:pt idx="0">
                  <c:v>0.29499999999999998</c:v>
                </c:pt>
                <c:pt idx="1">
                  <c:v>0.4</c:v>
                </c:pt>
                <c:pt idx="2">
                  <c:v>0.39</c:v>
                </c:pt>
                <c:pt idx="3">
                  <c:v>0.44800000000000001</c:v>
                </c:pt>
                <c:pt idx="4">
                  <c:v>0.26700000000000002</c:v>
                </c:pt>
                <c:pt idx="5">
                  <c:v>0.23799999999999999</c:v>
                </c:pt>
                <c:pt idx="6">
                  <c:v>0.26700000000000002</c:v>
                </c:pt>
                <c:pt idx="7">
                  <c:v>0.13300000000000001</c:v>
                </c:pt>
                <c:pt idx="8">
                  <c:v>8.5999999999999993E-2</c:v>
                </c:pt>
                <c:pt idx="9">
                  <c:v>9.5000000000000001E-2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0998528"/>
        <c:axId val="140999680"/>
      </c:barChart>
      <c:catAx>
        <c:axId val="1409985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40999680"/>
        <c:crosses val="autoZero"/>
        <c:auto val="1"/>
        <c:lblAlgn val="ctr"/>
        <c:lblOffset val="100"/>
        <c:noMultiLvlLbl val="0"/>
      </c:catAx>
      <c:valAx>
        <c:axId val="140999680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140998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</a:defRPr>
      </a:pPr>
      <a:endParaRPr lang="zh-TW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規模別</c:v>
                </c:pt>
              </c:strCache>
            </c:strRef>
          </c:tx>
          <c:dPt>
            <c:idx val="0"/>
            <c:bubble3D val="0"/>
            <c:spPr>
              <a:solidFill>
                <a:srgbClr val="FE8C0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748-433F-9B29-83D6140BA6AB}"/>
              </c:ext>
            </c:extLst>
          </c:dPt>
          <c:dPt>
            <c:idx val="1"/>
            <c:bubble3D val="0"/>
            <c:spPr>
              <a:solidFill>
                <a:srgbClr val="8CC54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748-433F-9B29-83D6140BA6AB}"/>
              </c:ext>
            </c:extLst>
          </c:dPt>
          <c:dPt>
            <c:idx val="2"/>
            <c:bubble3D val="0"/>
            <c:spPr>
              <a:solidFill>
                <a:srgbClr val="26A9E1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工作表1!$A$2:$A$4</c:f>
              <c:strCache>
                <c:ptCount val="3"/>
                <c:pt idx="0">
                  <c:v>大型學校：學生人數為15,000人以上
</c:v>
                </c:pt>
                <c:pt idx="1">
                  <c:v>中型學校:學生人數為6000~14999人</c:v>
                </c:pt>
                <c:pt idx="2">
                  <c:v>小型學校：學生人數為5,999人以下
</c:v>
                </c:pt>
              </c:strCache>
            </c:strRef>
          </c:cat>
          <c:val>
            <c:numRef>
              <c:f>工作表1!$B$2:$B$4</c:f>
              <c:numCache>
                <c:formatCode>0.00%</c:formatCode>
                <c:ptCount val="3"/>
                <c:pt idx="0">
                  <c:v>0.1515</c:v>
                </c:pt>
                <c:pt idx="1">
                  <c:v>0.4924</c:v>
                </c:pt>
                <c:pt idx="2">
                  <c:v>0.35610000000000003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748-433F-9B29-83D6140BA6A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zh-TW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填答樣本</c:v>
                </c:pt>
              </c:strCache>
            </c:strRef>
          </c:tx>
          <c:spPr>
            <a:ln w="889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127000">
                <a:solidFill>
                  <a:schemeClr val="accent1"/>
                </a:solidFill>
              </a:ln>
              <a:effectLst/>
            </c:spPr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工作表1!$B$2:$B$6</c:f>
              <c:numCache>
                <c:formatCode>0.00%</c:formatCode>
                <c:ptCount val="5"/>
                <c:pt idx="0">
                  <c:v>0.78300000000000003</c:v>
                </c:pt>
                <c:pt idx="1">
                  <c:v>0.78300000000000003</c:v>
                </c:pt>
                <c:pt idx="2">
                  <c:v>0.84899999999999998</c:v>
                </c:pt>
                <c:pt idx="3">
                  <c:v>0.81100000000000005</c:v>
                </c:pt>
                <c:pt idx="4">
                  <c:v>0.82799999999999996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C3B-4EB8-AA47-DBA1AA74F6E9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有效樣本</c:v>
                </c:pt>
              </c:strCache>
            </c:strRef>
          </c:tx>
          <c:spPr>
            <a:ln w="88900" cap="rnd">
              <a:solidFill>
                <a:srgbClr val="2CC63B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2CC63B"/>
              </a:solidFill>
              <a:ln w="127000">
                <a:solidFill>
                  <a:srgbClr val="2CC63B"/>
                </a:solidFill>
              </a:ln>
              <a:effectLst/>
            </c:spPr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工作表1!$A$2:$A$6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工作表1!$C$2:$C$6</c:f>
              <c:numCache>
                <c:formatCode>0.00%</c:formatCode>
                <c:ptCount val="5"/>
                <c:pt idx="0">
                  <c:v>0.64500000000000002</c:v>
                </c:pt>
                <c:pt idx="1">
                  <c:v>0.65100000000000002</c:v>
                </c:pt>
                <c:pt idx="2">
                  <c:v>0.79900000000000004</c:v>
                </c:pt>
                <c:pt idx="3" formatCode="0%">
                  <c:v>0.78</c:v>
                </c:pt>
                <c:pt idx="4">
                  <c:v>0.81520000000000004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C3B-4EB8-AA47-DBA1AA74F6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595008"/>
        <c:axId val="125596800"/>
      </c:lineChart>
      <c:catAx>
        <c:axId val="12559500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25596800"/>
        <c:crosses val="autoZero"/>
        <c:auto val="1"/>
        <c:lblAlgn val="ctr"/>
        <c:lblOffset val="100"/>
        <c:noMultiLvlLbl val="0"/>
      </c:catAx>
      <c:valAx>
        <c:axId val="125596800"/>
        <c:scaling>
          <c:orientation val="minMax"/>
          <c:max val="1"/>
          <c:min val="0"/>
        </c:scaling>
        <c:delete val="1"/>
        <c:axPos val="l"/>
        <c:numFmt formatCode="0%" sourceLinked="0"/>
        <c:majorTickMark val="none"/>
        <c:minorTickMark val="none"/>
        <c:tickLblPos val="nextTo"/>
        <c:crossAx val="12559500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交叉分析!$C$4</c:f>
              <c:strCache>
                <c:ptCount val="1"/>
                <c:pt idx="0">
                  <c:v>CIO現職年資在六年(兩任)以下的比例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5BD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72E-4AA5-8A6A-A64198294DB1}"/>
              </c:ext>
            </c:extLst>
          </c:dPt>
          <c:dPt>
            <c:idx val="1"/>
            <c:invertIfNegative val="0"/>
            <c:bubble3D val="0"/>
            <c:spPr>
              <a:solidFill>
                <a:srgbClr val="FF88B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72E-4AA5-8A6A-A64198294DB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交叉分析!$E$3:$F$3</c:f>
              <c:strCache>
                <c:ptCount val="2"/>
                <c:pt idx="0">
                  <c:v>一般</c:v>
                </c:pt>
                <c:pt idx="1">
                  <c:v>技職</c:v>
                </c:pt>
              </c:strCache>
            </c:strRef>
          </c:cat>
          <c:val>
            <c:numRef>
              <c:f>交叉分析!$E$4:$F$4</c:f>
              <c:numCache>
                <c:formatCode>0.0%</c:formatCode>
                <c:ptCount val="2"/>
                <c:pt idx="0">
                  <c:v>0.83333333333333304</c:v>
                </c:pt>
                <c:pt idx="1">
                  <c:v>0.628571428571429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72E-4AA5-8A6A-A64198294DB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9580160"/>
        <c:axId val="119592064"/>
      </c:barChart>
      <c:catAx>
        <c:axId val="11958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19592064"/>
        <c:crosses val="autoZero"/>
        <c:auto val="1"/>
        <c:lblAlgn val="ctr"/>
        <c:lblOffset val="100"/>
        <c:noMultiLvlLbl val="0"/>
      </c:catAx>
      <c:valAx>
        <c:axId val="119592064"/>
        <c:scaling>
          <c:orientation val="minMax"/>
          <c:max val="1"/>
        </c:scaling>
        <c:delete val="1"/>
        <c:axPos val="l"/>
        <c:numFmt formatCode="0.0%" sourceLinked="1"/>
        <c:majorTickMark val="none"/>
        <c:minorTickMark val="none"/>
        <c:tickLblPos val="nextTo"/>
        <c:crossAx val="11958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zh-TW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6E-2"/>
          <c:y val="5.0925925925925902E-2"/>
          <c:w val="0.87222222222222201"/>
          <c:h val="0.83134259259259302"/>
        </c:manualLayout>
      </c:layout>
      <c:lineChart>
        <c:grouping val="standard"/>
        <c:varyColors val="0"/>
        <c:ser>
          <c:idx val="0"/>
          <c:order val="0"/>
          <c:tx>
            <c:strRef>
              <c:f>'[5.CIO 2015-2012 跨年數據_畫圖用 v1.3_2015.10.30 Achilles.xlsx]數據'!$C$895</c:f>
              <c:strCache>
                <c:ptCount val="1"/>
                <c:pt idx="0">
                  <c:v>有整合</c:v>
                </c:pt>
              </c:strCache>
            </c:strRef>
          </c:tx>
          <c:spPr>
            <a:ln w="444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1750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'[5.CIO 2015-2012 跨年數據_畫圖用 v1.3_2015.10.30 Achilles.xlsx]數據'!$D$894:$F$894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'[5.CIO 2015-2012 跨年數據_畫圖用 v1.3_2015.10.30 Achilles.xlsx]數據'!$D$895:$F$895</c:f>
              <c:numCache>
                <c:formatCode>0.00%</c:formatCode>
                <c:ptCount val="3"/>
                <c:pt idx="0">
                  <c:v>0.36499999999999999</c:v>
                </c:pt>
                <c:pt idx="1">
                  <c:v>0.44700000000000001</c:v>
                </c:pt>
                <c:pt idx="2">
                  <c:v>0.48420000000000002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9503104"/>
        <c:axId val="119534720"/>
      </c:lineChart>
      <c:catAx>
        <c:axId val="119503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19534720"/>
        <c:crosses val="autoZero"/>
        <c:auto val="1"/>
        <c:lblAlgn val="ctr"/>
        <c:lblOffset val="100"/>
        <c:noMultiLvlLbl val="0"/>
      </c:catAx>
      <c:valAx>
        <c:axId val="119534720"/>
        <c:scaling>
          <c:orientation val="minMax"/>
          <c:max val="1"/>
        </c:scaling>
        <c:delete val="1"/>
        <c:axPos val="l"/>
        <c:numFmt formatCode="0.00%" sourceLinked="1"/>
        <c:majorTickMark val="none"/>
        <c:minorTickMark val="none"/>
        <c:tickLblPos val="nextTo"/>
        <c:crossAx val="11950310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</a:defRPr>
      </a:pPr>
      <a:endParaRPr lang="zh-TW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0.518</cdr:x>
      <cdr:y>0.37458</cdr:y>
    </cdr:from>
    <cdr:to>
      <cdr:x>0.60116</cdr:x>
      <cdr:y>0.45259</cdr:y>
    </cdr:to>
    <cdr:sp macro="" textlink="">
      <cdr:nvSpPr>
        <cdr:cNvPr id="2" name="矩形 1"/>
        <cdr:cNvSpPr/>
      </cdr:nvSpPr>
      <cdr:spPr>
        <a:xfrm xmlns:a="http://schemas.openxmlformats.org/drawingml/2006/main">
          <a:off x="3729609" y="1348491"/>
          <a:ext cx="598710" cy="280821"/>
        </a:xfrm>
        <a:prstGeom xmlns:a="http://schemas.openxmlformats.org/drawingml/2006/main" prst="rect">
          <a:avLst/>
        </a:prstGeom>
        <a:solidFill xmlns:a="http://schemas.openxmlformats.org/drawingml/2006/main">
          <a:srgbClr val="202123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zh-TW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6B6EE-FA46-40AA-B8A4-3C731BA7F7AA}" type="datetimeFigureOut">
              <a:rPr lang="zh-TW" altLang="en-US" smtClean="0"/>
              <a:t>2017/8/10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344DB-60B0-436A-964B-A9474E282D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509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78566894-A149-47CD-BD8B-2FA79210406F}" type="datetimeFigureOut">
              <a:rPr lang="zh-TW" altLang="en-US"/>
              <a:pPr>
                <a:defRPr/>
              </a:pPr>
              <a:t>2017/8/10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30" tIns="45665" rIns="91330" bIns="45665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330" tIns="45665" rIns="91330" bIns="45665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10EBC984-4383-4CAE-8AB3-AFBD8D3D0BF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3469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431664" algn="l" rtl="0" eaLnBrk="0" fontAlgn="base" hangingPunct="0">
      <a:spcBef>
        <a:spcPct val="30000"/>
      </a:spcBef>
      <a:spcAft>
        <a:spcPct val="0"/>
      </a:spcAft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863340" algn="l" rtl="0" eaLnBrk="0" fontAlgn="base" hangingPunct="0">
      <a:spcBef>
        <a:spcPct val="30000"/>
      </a:spcBef>
      <a:spcAft>
        <a:spcPct val="0"/>
      </a:spcAft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1295007" algn="l" rtl="0" eaLnBrk="0" fontAlgn="base" hangingPunct="0">
      <a:spcBef>
        <a:spcPct val="30000"/>
      </a:spcBef>
      <a:spcAft>
        <a:spcPct val="0"/>
      </a:spcAft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726678" algn="l" rtl="0" eaLnBrk="0" fontAlgn="base" hangingPunct="0">
      <a:spcBef>
        <a:spcPct val="30000"/>
      </a:spcBef>
      <a:spcAft>
        <a:spcPct val="0"/>
      </a:spcAft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2158341" algn="l" defTabSz="863340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2590005" algn="l" defTabSz="863340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3021678" algn="l" defTabSz="863340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3453343" algn="l" defTabSz="863340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/>
              <a:pPr>
                <a:defRPr/>
              </a:pPr>
              <a:t>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73182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/>
              <a:pPr>
                <a:defRPr/>
              </a:pPr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6228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/>
              <a:t>一般	技職	公立	私立</a:t>
            </a:r>
          </a:p>
          <a:p>
            <a:pPr marL="0" indent="0">
              <a:buNone/>
            </a:pPr>
            <a:r>
              <a:rPr lang="en-US" altLang="zh-TW" dirty="0" smtClean="0"/>
              <a:t>29.6%	56.8%	26.0%	53.2%</a:t>
            </a:r>
          </a:p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/>
              <a:pPr>
                <a:defRPr/>
              </a:pPr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41038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/>
              <a:t>以國外的研究型大學來說，直屬主管為</a:t>
            </a:r>
            <a:r>
              <a:rPr lang="en-US" altLang="zh-TW" dirty="0" smtClean="0"/>
              <a:t>CEO,</a:t>
            </a:r>
            <a:r>
              <a:rPr lang="en-US" altLang="zh-TW" baseline="0" dirty="0" smtClean="0"/>
              <a:t> CAO, COO</a:t>
            </a:r>
            <a:r>
              <a:rPr lang="zh-TW" altLang="en-US" baseline="0" dirty="0" smtClean="0"/>
              <a:t>分別約</a:t>
            </a:r>
            <a:r>
              <a:rPr lang="en-US" altLang="zh-TW" baseline="0" dirty="0" smtClean="0"/>
              <a:t>30%</a:t>
            </a:r>
            <a:r>
              <a:rPr lang="zh-TW" altLang="en-US" baseline="0" dirty="0" smtClean="0"/>
              <a:t>上下。</a:t>
            </a:r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/>
              <a:pPr>
                <a:defRPr/>
              </a:pPr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72512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50040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/>
              <a:pPr>
                <a:defRPr/>
              </a:pPr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83059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3583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8962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/>
              <a:t>*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2832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9436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資料來源：</a:t>
            </a:r>
            <a:r>
              <a:rPr lang="en-US" altLang="zh-TW" dirty="0" smtClean="0"/>
              <a:t>file:///Z:\Achilles%20</a:t>
            </a:r>
            <a:r>
              <a:rPr lang="zh-TW" altLang="en-US" dirty="0" smtClean="0"/>
              <a:t>交接檔案</a:t>
            </a:r>
            <a:r>
              <a:rPr lang="en-US" altLang="zh-TW" dirty="0" smtClean="0"/>
              <a:t>%202016.01.28\02.%202015%20CIO%20</a:t>
            </a:r>
            <a:r>
              <a:rPr lang="zh-TW" altLang="en-US" dirty="0" smtClean="0"/>
              <a:t>研究</a:t>
            </a:r>
            <a:r>
              <a:rPr lang="en-US" altLang="zh-TW" dirty="0" smtClean="0"/>
              <a:t>\</a:t>
            </a:r>
            <a:r>
              <a:rPr lang="zh-TW" altLang="en-US" dirty="0" smtClean="0"/>
              <a:t>四、分析結果</a:t>
            </a:r>
            <a:r>
              <a:rPr lang="en-US" altLang="zh-TW" dirty="0" smtClean="0"/>
              <a:t>\3.%20</a:t>
            </a:r>
            <a:r>
              <a:rPr lang="zh-TW" altLang="en-US" dirty="0" smtClean="0"/>
              <a:t>成果發表</a:t>
            </a:r>
            <a:r>
              <a:rPr lang="en-US" altLang="zh-TW" dirty="0" smtClean="0"/>
              <a:t>\</a:t>
            </a:r>
            <a:r>
              <a:rPr lang="zh-TW" altLang="en-US" dirty="0" smtClean="0"/>
              <a:t>（數據圖表）</a:t>
            </a:r>
            <a:r>
              <a:rPr lang="en-US" altLang="zh-TW" dirty="0" smtClean="0"/>
              <a:t>2015%20</a:t>
            </a:r>
            <a:r>
              <a:rPr lang="zh-TW" altLang="en-US" dirty="0" smtClean="0"/>
              <a:t>臺灣高等教育校院資訊部門現況及關鍵資訊議題研究</a:t>
            </a:r>
            <a:r>
              <a:rPr lang="en-US" altLang="zh-TW" dirty="0" smtClean="0"/>
              <a:t>%20v2.9_2015.11.24.pptx</a:t>
            </a:r>
            <a:r>
              <a:rPr lang="zh-TW" altLang="en-US" dirty="0" smtClean="0"/>
              <a:t>    （第</a:t>
            </a:r>
            <a:r>
              <a:rPr lang="en-US" altLang="zh-TW" dirty="0" smtClean="0"/>
              <a:t>50</a:t>
            </a:r>
            <a:r>
              <a:rPr lang="zh-TW" altLang="en-US" dirty="0" smtClean="0"/>
              <a:t>頁）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6624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/>
              <a:pPr>
                <a:defRPr/>
              </a:pPr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850391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7150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1972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2685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134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money collected from student technology fees doesn’t</a:t>
            </a:r>
          </a:p>
          <a:p>
            <a:r>
              <a:rPr lang="en-US" altLang="zh-TW" sz="1134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necessarily make its way into the IT budget. Only 32 percent of</a:t>
            </a:r>
          </a:p>
          <a:p>
            <a:r>
              <a:rPr lang="en-US" altLang="zh-TW" sz="1134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institutions reported that student fees went into the IT budget,</a:t>
            </a:r>
          </a:p>
          <a:p>
            <a:r>
              <a:rPr lang="en-US" altLang="zh-TW" sz="1134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down 5 percent from 37 percent in 2015 and down from</a:t>
            </a:r>
          </a:p>
          <a:p>
            <a:r>
              <a:rPr lang="en-US" altLang="zh-TW" sz="1134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42 percent in both 2014 and 2013. Most of the time these</a:t>
            </a:r>
          </a:p>
          <a:p>
            <a:r>
              <a:rPr lang="en-US" altLang="zh-TW" sz="1134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funds went into the general fund (40 percent) the same as</a:t>
            </a:r>
          </a:p>
          <a:p>
            <a:r>
              <a:rPr lang="en-US" altLang="zh-TW" sz="1134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2015 (40 percent)</a:t>
            </a:r>
          </a:p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1038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87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四</a:t>
            </a:r>
            <a:r>
              <a:rPr lang="en-US" altLang="zh-TW" dirty="0" smtClean="0"/>
              <a:t>7. </a:t>
            </a:r>
            <a:r>
              <a:rPr lang="zh-TW" altLang="en-US" dirty="0" smtClean="0"/>
              <a:t>您是否樂意透過協會</a:t>
            </a:r>
            <a:r>
              <a:rPr lang="en-US" altLang="zh-TW" dirty="0" smtClean="0"/>
              <a:t>(</a:t>
            </a:r>
            <a:r>
              <a:rPr lang="zh-TW" altLang="en-US" dirty="0" smtClean="0"/>
              <a:t>如</a:t>
            </a:r>
            <a:r>
              <a:rPr lang="en-US" altLang="zh-TW" dirty="0" smtClean="0"/>
              <a:t>ISAC)</a:t>
            </a:r>
            <a:r>
              <a:rPr lang="zh-TW" altLang="en-US" dirty="0" smtClean="0"/>
              <a:t>來進行自由軟體的使用及導入說明？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27285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/>
              <a:t>＊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1395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/>
              <a:pPr>
                <a:defRPr/>
              </a:pPr>
              <a:t>28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135113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2992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363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/>
              <a:pPr>
                <a:defRPr/>
              </a:pPr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403541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6893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919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/>
              <a:pPr>
                <a:defRPr/>
              </a:pPr>
              <a:t>34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219796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5003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六</a:t>
            </a:r>
            <a:r>
              <a:rPr lang="en-US" altLang="zh-TW" dirty="0" smtClean="0"/>
              <a:t>3.</a:t>
            </a:r>
            <a:r>
              <a:rPr lang="zh-TW" altLang="en-US" dirty="0" smtClean="0"/>
              <a:t>您覺得每一位大學生都必須至少修習一種電腦程式設計語言，以了解電腦邏輯設計的基本觀念及電腦運作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/>
              <a:pPr>
                <a:defRPr/>
              </a:pPr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22900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/>
              <a:t>六</a:t>
            </a:r>
            <a:r>
              <a:rPr lang="en-US" altLang="zh-TW" dirty="0" smtClean="0"/>
              <a:t>4.</a:t>
            </a:r>
            <a:r>
              <a:rPr lang="zh-TW" altLang="en-US" dirty="0" smtClean="0"/>
              <a:t>您覺得大專校院校園去識別化之</a:t>
            </a:r>
            <a:r>
              <a:rPr lang="en-US" altLang="zh-TW" dirty="0" smtClean="0"/>
              <a:t>Open Data</a:t>
            </a:r>
            <a:r>
              <a:rPr lang="zh-TW" altLang="en-US" dirty="0" smtClean="0"/>
              <a:t>，當開放後對企業或社會最有幫助的項目為？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8657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/>
              <a:pPr>
                <a:defRPr/>
              </a:pPr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89783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1202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9740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704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sz="14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/>
              <a:pPr>
                <a:defRPr/>
              </a:pPr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814829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/>
              <a:pPr>
                <a:defRPr/>
              </a:pPr>
              <a:t>43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1836171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/>
              <a:t>＊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/>
              <a:pPr>
                <a:defRPr/>
              </a:pPr>
              <a:t>44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2916637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/>
              <a:pPr>
                <a:defRPr/>
              </a:pPr>
              <a:t>45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7096777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22879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/>
              <a:pPr>
                <a:defRPr/>
              </a:pPr>
              <a:t>47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6797586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/>
              <a:t>＊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96362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78646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51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58894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53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21828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/>
              <a:pPr>
                <a:defRPr/>
              </a:pPr>
              <a:t>54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643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179428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/>
              <a:pPr>
                <a:defRPr/>
              </a:pPr>
              <a:t>55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9082833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56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8597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/>
              <a:t>*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58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0212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b="0" i="0" u="none" strike="noStrike" dirty="0" smtClean="0">
              <a:solidFill>
                <a:srgbClr val="0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/>
              <a:pPr>
                <a:defRPr/>
              </a:pPr>
              <a:t>61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219997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b="0" i="0" u="none" strike="noStrike" dirty="0" smtClean="0">
              <a:solidFill>
                <a:srgbClr val="0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/>
              <a:pPr>
                <a:defRPr/>
              </a:pPr>
              <a:t>62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037117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b="0" i="0" u="none" strike="noStrike" dirty="0" smtClean="0">
              <a:solidFill>
                <a:srgbClr val="0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/>
              <a:pPr>
                <a:defRPr/>
              </a:pPr>
              <a:t>63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246896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b="0" i="0" u="none" strike="noStrike" dirty="0" smtClean="0">
              <a:solidFill>
                <a:srgbClr val="0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/>
              <a:pPr>
                <a:defRPr/>
              </a:pPr>
              <a:t>64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591317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b="0" i="0" u="none" strike="noStrike" dirty="0" smtClean="0">
              <a:solidFill>
                <a:srgbClr val="0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/>
              <a:pPr>
                <a:defRPr/>
              </a:pPr>
              <a:t>65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582866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b="0" i="0" u="none" strike="noStrike" dirty="0" smtClean="0">
              <a:solidFill>
                <a:srgbClr val="0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/>
              <a:pPr>
                <a:defRPr/>
              </a:pPr>
              <a:t>66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485947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file:///Z:/Achilles%20%E4%BA%A4%E6%8E%A5%E6%AA%94%E6%A1%88%202016.01.28/2016%20CIO%20%E7%A0%94%E7%A9%B6/ERM1712%202017%20EDUCAUSE.pdf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/>
              <a:pPr>
                <a:defRPr/>
              </a:pPr>
              <a:t>71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352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100" b="0" i="0" u="none" strike="noStrike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2017</a:t>
            </a:r>
            <a:r>
              <a:rPr lang="zh-TW" altLang="en-US" sz="1100" b="0" i="0" u="none" strike="noStrike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年改名：支援教師將</a:t>
            </a:r>
            <a:r>
              <a:rPr lang="en-US" altLang="zh-TW" sz="1100" b="0" i="0" u="none" strike="noStrike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IT</a:t>
            </a:r>
            <a:r>
              <a:rPr lang="zh-TW" altLang="en-US" sz="1100" b="0" i="0" u="none" strike="noStrike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融入教學活動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2927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522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有效樣本：</a:t>
            </a:r>
            <a:r>
              <a:rPr lang="en-US" altLang="zh-TW" dirty="0" smtClean="0"/>
              <a:t>81.5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59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134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Forty-four percent of CIOs are 55 years of age or older. Forty-one percent of</a:t>
            </a:r>
          </a:p>
          <a:p>
            <a:r>
              <a:rPr lang="en-US" altLang="zh-TW" sz="1134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CIOs are between the ages of 45 and 55. Only 14 percent</a:t>
            </a:r>
          </a:p>
          <a:p>
            <a:r>
              <a:rPr lang="en-US" altLang="zh-TW" sz="1134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 between 36 and 45 and 2 percent younger than 35</a:t>
            </a:r>
          </a:p>
          <a:p>
            <a:r>
              <a:rPr lang="en-US" altLang="zh-TW" sz="1134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years old.</a:t>
            </a:r>
          </a:p>
          <a:p>
            <a:r>
              <a:rPr lang="en-US" altLang="zh-TW" sz="1134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percent of female CIOs is highest—43</a:t>
            </a:r>
          </a:p>
          <a:p>
            <a:r>
              <a:rPr lang="en-US" altLang="zh-TW" sz="1134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percent—at two-year institutions and lowest—5 percent—</a:t>
            </a:r>
          </a:p>
          <a:p>
            <a:r>
              <a:rPr lang="en-US" altLang="zh-TW" sz="1134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four-year with doctoral degree institutions.</a:t>
            </a:r>
          </a:p>
          <a:p>
            <a:endParaRPr lang="en-US" altLang="zh-TW" sz="1134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/>
              <a:pPr>
                <a:defRPr/>
              </a:pPr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1401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Rectangle 5"/>
          <p:cNvSpPr>
            <a:spLocks noGrp="1" noChangeArrowheads="1"/>
          </p:cNvSpPr>
          <p:nvPr userDrawn="1">
            <p:ph type="ctrTitle"/>
          </p:nvPr>
        </p:nvSpPr>
        <p:spPr>
          <a:xfrm>
            <a:off x="673237" y="1192660"/>
            <a:ext cx="8322947" cy="1180784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3900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ja-JP" altLang="en-US" dirty="0"/>
          </a:p>
        </p:txBody>
      </p:sp>
      <p:sp>
        <p:nvSpPr>
          <p:cNvPr id="15" name="Rectangle 7"/>
          <p:cNvSpPr>
            <a:spLocks noGrp="1" noChangeArrowheads="1"/>
          </p:cNvSpPr>
          <p:nvPr userDrawn="1"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6" name="Rectangle 8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7" name="Rectangle 9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7506970" y="5242139"/>
            <a:ext cx="2284730" cy="230802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10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7867B91D-BAF6-4813-9F30-85869D2A63EA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3078" name="Rectangle 6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468758" y="3366271"/>
            <a:ext cx="6854190" cy="776204"/>
          </a:xfrm>
          <a:prstGeom prst="rect">
            <a:avLst/>
          </a:prstGeom>
        </p:spPr>
        <p:txBody>
          <a:bodyPr lIns="91418" tIns="45709" rIns="91418" bIns="45709" anchor="ctr"/>
          <a:lstStyle>
            <a:lvl1pPr marL="0" marR="0" indent="0" algn="ctr" defTabSz="914157" rtl="0" eaLnBrk="0" fontAlgn="base" latinLnBrk="0" hangingPunct="0">
              <a:lnSpc>
                <a:spcPts val="2501"/>
              </a:lnSpc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Tx/>
              <a:buFontTx/>
              <a:buNone/>
              <a:tabLst/>
              <a:defRPr sz="260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按一下以編輯母片副標題樣式</a:t>
            </a:r>
            <a:endParaRPr lang="en-US" altLang="zh-TW" dirty="0" smtClean="0"/>
          </a:p>
          <a:p>
            <a:r>
              <a:rPr lang="zh-TW" altLang="en-US" dirty="0" smtClean="0"/>
              <a:t>副標題樣式</a:t>
            </a: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7020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742F50DB-5CD7-490D-A6ED-0725BC707AF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87183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600" y="219328"/>
            <a:ext cx="3221401" cy="933406"/>
          </a:xfrm>
          <a:prstGeom prst="rect">
            <a:avLst/>
          </a:prstGeom>
        </p:spPr>
        <p:txBody>
          <a:bodyPr lIns="91418" tIns="45709" rIns="91418" bIns="45709"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28288" y="219347"/>
            <a:ext cx="5473832" cy="4701458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3201"/>
            </a:lvl1pPr>
            <a:lvl2pPr>
              <a:defRPr sz="2801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89600" y="1152739"/>
            <a:ext cx="3221401" cy="3768052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1400"/>
            </a:lvl1pPr>
            <a:lvl2pPr marL="457072" indent="0">
              <a:buNone/>
              <a:defRPr sz="1200"/>
            </a:lvl2pPr>
            <a:lvl3pPr marL="914157" indent="0">
              <a:buNone/>
              <a:defRPr sz="1000"/>
            </a:lvl3pPr>
            <a:lvl4pPr marL="1371232" indent="0">
              <a:buNone/>
              <a:defRPr sz="900"/>
            </a:lvl4pPr>
            <a:lvl5pPr marL="1828312" indent="0">
              <a:buNone/>
              <a:defRPr sz="900"/>
            </a:lvl5pPr>
            <a:lvl6pPr marL="2285383" indent="0">
              <a:buNone/>
              <a:defRPr sz="900"/>
            </a:lvl6pPr>
            <a:lvl7pPr marL="2742454" indent="0">
              <a:buNone/>
              <a:defRPr sz="900"/>
            </a:lvl7pPr>
            <a:lvl8pPr marL="3199535" indent="0">
              <a:buNone/>
              <a:defRPr sz="900"/>
            </a:lvl8pPr>
            <a:lvl9pPr marL="365661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E211AB91-9B01-4C6D-81BB-CFC6FA918769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15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19242" y="3856043"/>
            <a:ext cx="5875020" cy="455227"/>
          </a:xfrm>
          <a:prstGeom prst="rect">
            <a:avLst/>
          </a:prstGeom>
        </p:spPr>
        <p:txBody>
          <a:bodyPr lIns="91418" tIns="45709" rIns="91418" bIns="45709"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19242" y="492217"/>
            <a:ext cx="5875020" cy="3305175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3201"/>
            </a:lvl1pPr>
            <a:lvl2pPr marL="457072" indent="0">
              <a:buNone/>
              <a:defRPr sz="2801"/>
            </a:lvl2pPr>
            <a:lvl3pPr marL="914157" indent="0">
              <a:buNone/>
              <a:defRPr sz="2399"/>
            </a:lvl3pPr>
            <a:lvl4pPr marL="1371232" indent="0">
              <a:buNone/>
              <a:defRPr sz="2000"/>
            </a:lvl4pPr>
            <a:lvl5pPr marL="1828312" indent="0">
              <a:buNone/>
              <a:defRPr sz="2000"/>
            </a:lvl5pPr>
            <a:lvl6pPr marL="2285383" indent="0">
              <a:buNone/>
              <a:defRPr sz="2000"/>
            </a:lvl6pPr>
            <a:lvl7pPr marL="2742454" indent="0">
              <a:buNone/>
              <a:defRPr sz="2000"/>
            </a:lvl7pPr>
            <a:lvl8pPr marL="3199535" indent="0">
              <a:buNone/>
              <a:defRPr sz="2000"/>
            </a:lvl8pPr>
            <a:lvl9pPr marL="365661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19242" y="4311283"/>
            <a:ext cx="5875020" cy="646498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1400"/>
            </a:lvl1pPr>
            <a:lvl2pPr marL="457072" indent="0">
              <a:buNone/>
              <a:defRPr sz="1200"/>
            </a:lvl2pPr>
            <a:lvl3pPr marL="914157" indent="0">
              <a:buNone/>
              <a:defRPr sz="1000"/>
            </a:lvl3pPr>
            <a:lvl4pPr marL="1371232" indent="0">
              <a:buNone/>
              <a:defRPr sz="900"/>
            </a:lvl4pPr>
            <a:lvl5pPr marL="1828312" indent="0">
              <a:buNone/>
              <a:defRPr sz="900"/>
            </a:lvl5pPr>
            <a:lvl6pPr marL="2285383" indent="0">
              <a:buNone/>
              <a:defRPr sz="900"/>
            </a:lvl6pPr>
            <a:lvl7pPr marL="2742454" indent="0">
              <a:buNone/>
              <a:defRPr sz="900"/>
            </a:lvl7pPr>
            <a:lvl8pPr marL="3199535" indent="0">
              <a:buNone/>
              <a:defRPr sz="900"/>
            </a:lvl8pPr>
            <a:lvl9pPr marL="365661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878EE850-39B0-4089-B330-936D2D11CA3E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7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89591" y="1285351"/>
            <a:ext cx="8812530" cy="3635437"/>
          </a:xfrm>
          <a:prstGeom prst="rect">
            <a:avLst/>
          </a:prstGeom>
        </p:spPr>
        <p:txBody>
          <a:bodyPr vert="eaVert" lIns="91418" tIns="45709" rIns="91418" bIns="45709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D3A8E78A-C27D-4C56-8A97-9BE37694F9A1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763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98985" y="220608"/>
            <a:ext cx="2203132" cy="4700185"/>
          </a:xfrm>
          <a:prstGeom prst="rect">
            <a:avLst/>
          </a:prstGeom>
        </p:spPr>
        <p:txBody>
          <a:bodyPr vert="eaVert"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89587" y="220608"/>
            <a:ext cx="6446202" cy="4700185"/>
          </a:xfrm>
          <a:prstGeom prst="rect">
            <a:avLst/>
          </a:prstGeom>
        </p:spPr>
        <p:txBody>
          <a:bodyPr vert="eaVert" lIns="91418" tIns="45709" rIns="91418" bIns="45709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5B883F6D-391C-4482-83A4-FEAE89CADAB4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560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Rectangle 5"/>
          <p:cNvSpPr>
            <a:spLocks noGrp="1" noChangeArrowheads="1"/>
          </p:cNvSpPr>
          <p:nvPr userDrawn="1">
            <p:ph type="ctrTitle"/>
          </p:nvPr>
        </p:nvSpPr>
        <p:spPr>
          <a:xfrm>
            <a:off x="673237" y="1192660"/>
            <a:ext cx="8322947" cy="1180784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3900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ja-JP" altLang="en-US" dirty="0"/>
          </a:p>
        </p:txBody>
      </p:sp>
      <p:sp>
        <p:nvSpPr>
          <p:cNvPr id="15" name="Rectangle 7"/>
          <p:cNvSpPr>
            <a:spLocks noGrp="1" noChangeArrowheads="1"/>
          </p:cNvSpPr>
          <p:nvPr userDrawn="1"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6" name="Rectangle 8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7" name="Rectangle 9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7506970" y="5242139"/>
            <a:ext cx="2284730" cy="230802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10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7867B91D-BAF6-4813-9F30-85869D2A63EA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468758" y="3366271"/>
            <a:ext cx="6854190" cy="776204"/>
          </a:xfrm>
          <a:prstGeom prst="rect">
            <a:avLst/>
          </a:prstGeom>
        </p:spPr>
        <p:txBody>
          <a:bodyPr lIns="91418" tIns="45709" rIns="91418" bIns="45709" anchor="ctr"/>
          <a:lstStyle>
            <a:lvl1pPr marL="0" marR="0" indent="0" algn="ctr" defTabSz="914157" rtl="0" eaLnBrk="0" fontAlgn="base" latinLnBrk="0" hangingPunct="0">
              <a:lnSpc>
                <a:spcPts val="2501"/>
              </a:lnSpc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Tx/>
              <a:buFontTx/>
              <a:buNone/>
              <a:tabLst/>
              <a:defRPr sz="260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按一下以編輯母片副標題樣式</a:t>
            </a:r>
            <a:endParaRPr lang="en-US" altLang="zh-TW" dirty="0" smtClean="0"/>
          </a:p>
          <a:p>
            <a:r>
              <a:rPr lang="zh-TW" altLang="en-US" dirty="0" smtClean="0"/>
              <a:t>副標題樣式</a:t>
            </a: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345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795100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>
            <a:lvl1pPr algn="ctr">
              <a:defRPr sz="3600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9591" y="1886720"/>
            <a:ext cx="8812530" cy="3528224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rgbClr val="85D0D5"/>
              </a:buClr>
              <a:buFont typeface="Arial" panose="020B0604020202020204" pitchFamily="34" charset="0"/>
              <a:buChar char="•"/>
              <a:defRPr sz="280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rgbClr val="85D0D5"/>
              </a:buClr>
              <a:buFont typeface="Arial" panose="020B0604020202020204" pitchFamily="34" charset="0"/>
              <a:buChar char="•"/>
              <a:defRPr sz="2399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rgbClr val="85D0D5"/>
              </a:buClr>
              <a:buFont typeface="Arial" panose="020B0604020202020204" pitchFamily="34" charset="0"/>
              <a:buChar char="•"/>
              <a:defRPr sz="20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6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2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cxnSp>
        <p:nvCxnSpPr>
          <p:cNvPr id="16" name="直線接點 15"/>
          <p:cNvCxnSpPr/>
          <p:nvPr userDrawn="1"/>
        </p:nvCxnSpPr>
        <p:spPr>
          <a:xfrm>
            <a:off x="2" y="1539678"/>
            <a:ext cx="9791700" cy="0"/>
          </a:xfrm>
          <a:prstGeom prst="line">
            <a:avLst/>
          </a:prstGeom>
          <a:ln w="12700">
            <a:solidFill>
              <a:srgbClr val="D98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542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4356091" y="1142138"/>
            <a:ext cx="6554228" cy="918105"/>
          </a:xfrm>
          <a:prstGeom prst="rect">
            <a:avLst/>
          </a:prstGeom>
        </p:spPr>
        <p:txBody>
          <a:bodyPr lIns="91418" tIns="45709" rIns="91418" bIns="45709" anchor="ctr"/>
          <a:lstStyle>
            <a:lvl1pPr algn="l">
              <a:defRPr sz="3600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6" name="內容版面配置區 2"/>
          <p:cNvSpPr>
            <a:spLocks noGrp="1"/>
          </p:cNvSpPr>
          <p:nvPr>
            <p:ph idx="1"/>
          </p:nvPr>
        </p:nvSpPr>
        <p:spPr>
          <a:xfrm>
            <a:off x="4356092" y="2168606"/>
            <a:ext cx="4598232" cy="3130677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rgbClr val="85D0D5"/>
              </a:buClr>
              <a:buFont typeface="Arial" panose="020B0604020202020204" pitchFamily="34" charset="0"/>
              <a:buChar char="•"/>
              <a:defRPr sz="280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rgbClr val="85D0D5"/>
              </a:buClr>
              <a:buFont typeface="Arial" panose="020B0604020202020204" pitchFamily="34" charset="0"/>
              <a:buChar char="•"/>
              <a:defRPr sz="2399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rgbClr val="85D0D5"/>
              </a:buClr>
              <a:buFont typeface="Arial" panose="020B0604020202020204" pitchFamily="34" charset="0"/>
              <a:buChar char="•"/>
              <a:defRPr sz="20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6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2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71036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 userDrawn="1"/>
        </p:nvSpPr>
        <p:spPr>
          <a:xfrm>
            <a:off x="2" y="2060242"/>
            <a:ext cx="9791700" cy="2891989"/>
          </a:xfrm>
          <a:prstGeom prst="rect">
            <a:avLst/>
          </a:prstGeom>
          <a:solidFill>
            <a:srgbClr val="85D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2505486" y="1142138"/>
            <a:ext cx="7286216" cy="918105"/>
          </a:xfrm>
          <a:prstGeom prst="rect">
            <a:avLst/>
          </a:prstGeom>
        </p:spPr>
        <p:txBody>
          <a:bodyPr lIns="91418" tIns="45709" rIns="91418" bIns="45709" anchor="ctr"/>
          <a:lstStyle>
            <a:lvl1pPr algn="l">
              <a:defRPr sz="3201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6" name="內容版面配置區 2"/>
          <p:cNvSpPr>
            <a:spLocks noGrp="1"/>
          </p:cNvSpPr>
          <p:nvPr>
            <p:ph idx="1"/>
          </p:nvPr>
        </p:nvSpPr>
        <p:spPr>
          <a:xfrm>
            <a:off x="2505489" y="2291613"/>
            <a:ext cx="5717110" cy="3470384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chemeClr val="bg1"/>
              </a:buClr>
              <a:buFont typeface="Arial" panose="020B0604020202020204" pitchFamily="34" charset="0"/>
              <a:buChar char="•"/>
              <a:defRPr sz="2399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chemeClr val="bg1"/>
              </a:buClr>
              <a:buFont typeface="Arial" panose="020B0604020202020204" pitchFamily="34" charset="0"/>
              <a:buChar char="•"/>
              <a:defRPr sz="2199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chemeClr val="bg1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7850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投影片編號版面配置區 5"/>
          <p:cNvSpPr txBox="1">
            <a:spLocks/>
          </p:cNvSpPr>
          <p:nvPr userDrawn="1"/>
        </p:nvSpPr>
        <p:spPr>
          <a:xfrm>
            <a:off x="7363328" y="5277314"/>
            <a:ext cx="2284730" cy="283081"/>
          </a:xfrm>
          <a:prstGeom prst="rect">
            <a:avLst/>
          </a:prstGeom>
        </p:spPr>
        <p:txBody>
          <a:bodyPr lIns="91418" tIns="45709" rIns="91418" bIns="45709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rgbClr val="85D0D5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9385F7-8E3E-414B-825A-769980FEB7D9}" type="slidenum">
              <a:rPr lang="en-US" altLang="ja-JP" b="1" smtClean="0">
                <a:solidFill>
                  <a:srgbClr val="12626F"/>
                </a:solidFill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zh-TW" altLang="en-US" dirty="0" smtClean="0"/>
              <a:t> </a:t>
            </a:r>
            <a:r>
              <a:rPr lang="en-US" altLang="zh-TW" b="1" dirty="0" smtClean="0">
                <a:solidFill>
                  <a:prstClr val="white">
                    <a:lumMod val="50000"/>
                  </a:prstClr>
                </a:solidFill>
              </a:rPr>
              <a:t>/</a:t>
            </a:r>
            <a:r>
              <a:rPr lang="zh-TW" altLang="en-US" b="1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US" altLang="zh-TW" b="1" dirty="0" smtClean="0">
                <a:solidFill>
                  <a:prstClr val="white">
                    <a:lumMod val="50000"/>
                  </a:prstClr>
                </a:solidFill>
              </a:rPr>
              <a:t>67</a:t>
            </a:r>
          </a:p>
          <a:p>
            <a:pPr algn="r">
              <a:defRPr/>
            </a:pPr>
            <a:endParaRPr lang="en-US" altLang="zh-TW" b="1" dirty="0" smtClean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標題 1"/>
          <p:cNvSpPr>
            <a:spLocks noGrp="1"/>
          </p:cNvSpPr>
          <p:nvPr>
            <p:ph type="title"/>
          </p:nvPr>
        </p:nvSpPr>
        <p:spPr>
          <a:xfrm>
            <a:off x="367156" y="122433"/>
            <a:ext cx="9382884" cy="1061065"/>
          </a:xfrm>
          <a:prstGeom prst="rect">
            <a:avLst/>
          </a:prstGeom>
        </p:spPr>
        <p:txBody>
          <a:bodyPr lIns="91418" tIns="45709" rIns="91418" bIns="45709"/>
          <a:lstStyle>
            <a:lvl1pPr algn="l">
              <a:defRPr sz="2801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24" name="內容版面配置區 2"/>
          <p:cNvSpPr>
            <a:spLocks noGrp="1"/>
          </p:cNvSpPr>
          <p:nvPr>
            <p:ph idx="1"/>
          </p:nvPr>
        </p:nvSpPr>
        <p:spPr>
          <a:xfrm>
            <a:off x="611927" y="1428359"/>
            <a:ext cx="8974933" cy="3672917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rgbClr val="85D0D5"/>
              </a:buClr>
              <a:buFont typeface="Arial" panose="020B0604020202020204" pitchFamily="34" charset="0"/>
              <a:buChar char="•"/>
              <a:defRPr sz="2199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rgbClr val="85D0D5"/>
              </a:buClr>
              <a:buFont typeface="Arial" panose="020B0604020202020204" pitchFamily="34" charset="0"/>
              <a:buChar char="•"/>
              <a:defRPr sz="20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rgbClr val="85D0D5"/>
              </a:buClr>
              <a:buFont typeface="Arial" panose="020B0604020202020204" pitchFamily="34" charset="0"/>
              <a:buChar char="•"/>
              <a:defRPr sz="18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6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2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29948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500670" y="1983123"/>
            <a:ext cx="8790377" cy="918105"/>
          </a:xfrm>
          <a:prstGeom prst="rect">
            <a:avLst/>
          </a:prstGeom>
        </p:spPr>
        <p:txBody>
          <a:bodyPr lIns="91418" tIns="45709" rIns="91418" bIns="45709" anchor="ctr"/>
          <a:lstStyle>
            <a:lvl1pPr algn="ctr">
              <a:defRPr sz="3201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06195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600" y="219328"/>
            <a:ext cx="3221401" cy="933406"/>
          </a:xfrm>
          <a:prstGeom prst="rect">
            <a:avLst/>
          </a:prstGeom>
        </p:spPr>
        <p:txBody>
          <a:bodyPr lIns="91418" tIns="45709" rIns="91418" bIns="45709"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28288" y="219347"/>
            <a:ext cx="5473832" cy="4701458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3201"/>
            </a:lvl1pPr>
            <a:lvl2pPr>
              <a:defRPr sz="2801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89600" y="1152739"/>
            <a:ext cx="3221401" cy="3768052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1400"/>
            </a:lvl1pPr>
            <a:lvl2pPr marL="457072" indent="0">
              <a:buNone/>
              <a:defRPr sz="1200"/>
            </a:lvl2pPr>
            <a:lvl3pPr marL="914157" indent="0">
              <a:buNone/>
              <a:defRPr sz="1000"/>
            </a:lvl3pPr>
            <a:lvl4pPr marL="1371232" indent="0">
              <a:buNone/>
              <a:defRPr sz="900"/>
            </a:lvl4pPr>
            <a:lvl5pPr marL="1828312" indent="0">
              <a:buNone/>
              <a:defRPr sz="900"/>
            </a:lvl5pPr>
            <a:lvl6pPr marL="2285383" indent="0">
              <a:buNone/>
              <a:defRPr sz="900"/>
            </a:lvl6pPr>
            <a:lvl7pPr marL="2742454" indent="0">
              <a:buNone/>
              <a:defRPr sz="900"/>
            </a:lvl7pPr>
            <a:lvl8pPr marL="3199535" indent="0">
              <a:buNone/>
              <a:defRPr sz="900"/>
            </a:lvl8pPr>
            <a:lvl9pPr marL="365661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E211AB91-9B01-4C6D-81BB-CFC6FA91876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33655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1992" y="1250483"/>
            <a:ext cx="8322947" cy="1094074"/>
          </a:xfrm>
          <a:prstGeom prst="rect">
            <a:avLst/>
          </a:prstGeom>
        </p:spPr>
        <p:txBody>
          <a:bodyPr lIns="91418" tIns="45709" rIns="91418" bIns="45709"/>
          <a:lstStyle>
            <a:lvl1pPr algn="ctr">
              <a:defRPr sz="3600" b="1" cap="all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31992" y="2359064"/>
            <a:ext cx="8322947" cy="1205012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 algn="ctr">
              <a:buNone/>
              <a:defRPr sz="20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457072" indent="0">
              <a:buNone/>
              <a:defRPr sz="1800"/>
            </a:lvl2pPr>
            <a:lvl3pPr marL="914157" indent="0">
              <a:buNone/>
              <a:defRPr sz="1600"/>
            </a:lvl3pPr>
            <a:lvl4pPr marL="1371232" indent="0">
              <a:buNone/>
              <a:defRPr sz="1400"/>
            </a:lvl4pPr>
            <a:lvl5pPr marL="1828312" indent="0">
              <a:buNone/>
              <a:defRPr sz="1400"/>
            </a:lvl5pPr>
            <a:lvl6pPr marL="2285383" indent="0">
              <a:buNone/>
              <a:defRPr sz="1400"/>
            </a:lvl6pPr>
            <a:lvl7pPr marL="2742454" indent="0">
              <a:buNone/>
              <a:defRPr sz="1400"/>
            </a:lvl7pPr>
            <a:lvl8pPr marL="3199535" indent="0">
              <a:buNone/>
              <a:defRPr sz="1400"/>
            </a:lvl8pPr>
            <a:lvl9pPr marL="3656610" indent="0">
              <a:buNone/>
              <a:defRPr sz="14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11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469571" y="5247244"/>
            <a:ext cx="2284730" cy="283081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10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EC67EFE-2CCD-4A24-ABCF-EA3D6057F791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r>
              <a:rPr lang="en-US" altLang="zh-TW" dirty="0" smtClean="0">
                <a:solidFill>
                  <a:prstClr val="black"/>
                </a:solidFill>
              </a:rPr>
              <a:t>/61</a:t>
            </a:r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010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89591" y="1285351"/>
            <a:ext cx="4324668" cy="3635437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801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77449" y="1285351"/>
            <a:ext cx="4324668" cy="3635437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801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5EF3C17B-F410-4A14-8C3F-28671A22E257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153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89588" y="1233073"/>
            <a:ext cx="4326370" cy="513883"/>
          </a:xfrm>
          <a:prstGeom prst="rect">
            <a:avLst/>
          </a:prstGeom>
        </p:spPr>
        <p:txBody>
          <a:bodyPr lIns="91418" tIns="45709" rIns="91418" bIns="45709" anchor="b"/>
          <a:lstStyle>
            <a:lvl1pPr marL="0" indent="0">
              <a:buNone/>
              <a:defRPr sz="2399" b="1"/>
            </a:lvl1pPr>
            <a:lvl2pPr marL="457072" indent="0">
              <a:buNone/>
              <a:defRPr sz="2000" b="1"/>
            </a:lvl2pPr>
            <a:lvl3pPr marL="914157" indent="0">
              <a:buNone/>
              <a:defRPr sz="1800" b="1"/>
            </a:lvl3pPr>
            <a:lvl4pPr marL="1371232" indent="0">
              <a:buNone/>
              <a:defRPr sz="1600" b="1"/>
            </a:lvl4pPr>
            <a:lvl5pPr marL="1828312" indent="0">
              <a:buNone/>
              <a:defRPr sz="1600" b="1"/>
            </a:lvl5pPr>
            <a:lvl6pPr marL="2285383" indent="0">
              <a:buNone/>
              <a:defRPr sz="1600" b="1"/>
            </a:lvl6pPr>
            <a:lvl7pPr marL="2742454" indent="0">
              <a:buNone/>
              <a:defRPr sz="1600" b="1"/>
            </a:lvl7pPr>
            <a:lvl8pPr marL="3199535" indent="0">
              <a:buNone/>
              <a:defRPr sz="1600" b="1"/>
            </a:lvl8pPr>
            <a:lvl9pPr marL="365661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9588" y="1746951"/>
            <a:ext cx="4326370" cy="3173836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974078" y="1233073"/>
            <a:ext cx="4328067" cy="513883"/>
          </a:xfrm>
          <a:prstGeom prst="rect">
            <a:avLst/>
          </a:prstGeom>
        </p:spPr>
        <p:txBody>
          <a:bodyPr lIns="91418" tIns="45709" rIns="91418" bIns="45709" anchor="b"/>
          <a:lstStyle>
            <a:lvl1pPr marL="0" indent="0">
              <a:buNone/>
              <a:defRPr sz="2399" b="1"/>
            </a:lvl1pPr>
            <a:lvl2pPr marL="457072" indent="0">
              <a:buNone/>
              <a:defRPr sz="2000" b="1"/>
            </a:lvl2pPr>
            <a:lvl3pPr marL="914157" indent="0">
              <a:buNone/>
              <a:defRPr sz="1800" b="1"/>
            </a:lvl3pPr>
            <a:lvl4pPr marL="1371232" indent="0">
              <a:buNone/>
              <a:defRPr sz="1600" b="1"/>
            </a:lvl4pPr>
            <a:lvl5pPr marL="1828312" indent="0">
              <a:buNone/>
              <a:defRPr sz="1600" b="1"/>
            </a:lvl5pPr>
            <a:lvl6pPr marL="2285383" indent="0">
              <a:buNone/>
              <a:defRPr sz="1600" b="1"/>
            </a:lvl6pPr>
            <a:lvl7pPr marL="2742454" indent="0">
              <a:buNone/>
              <a:defRPr sz="1600" b="1"/>
            </a:lvl7pPr>
            <a:lvl8pPr marL="3199535" indent="0">
              <a:buNone/>
              <a:defRPr sz="1600" b="1"/>
            </a:lvl8pPr>
            <a:lvl9pPr marL="365661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974078" y="1746951"/>
            <a:ext cx="4328067" cy="3173836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A5C01DA7-8E86-4446-9852-8FC8F1C441F3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417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6A0CF427-C48F-4B5D-87FA-9EBF2F5D5521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095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742F50DB-5CD7-490D-A6ED-0725BC707AFE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6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600" y="219328"/>
            <a:ext cx="3221401" cy="933406"/>
          </a:xfrm>
          <a:prstGeom prst="rect">
            <a:avLst/>
          </a:prstGeom>
        </p:spPr>
        <p:txBody>
          <a:bodyPr lIns="91418" tIns="45709" rIns="91418" bIns="45709"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28288" y="219347"/>
            <a:ext cx="5473832" cy="4701458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3201"/>
            </a:lvl1pPr>
            <a:lvl2pPr>
              <a:defRPr sz="2801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89600" y="1152739"/>
            <a:ext cx="3221401" cy="3768052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1400"/>
            </a:lvl1pPr>
            <a:lvl2pPr marL="457072" indent="0">
              <a:buNone/>
              <a:defRPr sz="1200"/>
            </a:lvl2pPr>
            <a:lvl3pPr marL="914157" indent="0">
              <a:buNone/>
              <a:defRPr sz="1000"/>
            </a:lvl3pPr>
            <a:lvl4pPr marL="1371232" indent="0">
              <a:buNone/>
              <a:defRPr sz="900"/>
            </a:lvl4pPr>
            <a:lvl5pPr marL="1828312" indent="0">
              <a:buNone/>
              <a:defRPr sz="900"/>
            </a:lvl5pPr>
            <a:lvl6pPr marL="2285383" indent="0">
              <a:buNone/>
              <a:defRPr sz="900"/>
            </a:lvl6pPr>
            <a:lvl7pPr marL="2742454" indent="0">
              <a:buNone/>
              <a:defRPr sz="900"/>
            </a:lvl7pPr>
            <a:lvl8pPr marL="3199535" indent="0">
              <a:buNone/>
              <a:defRPr sz="900"/>
            </a:lvl8pPr>
            <a:lvl9pPr marL="365661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E211AB91-9B01-4C6D-81BB-CFC6FA918769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138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19242" y="3856043"/>
            <a:ext cx="5875020" cy="455227"/>
          </a:xfrm>
          <a:prstGeom prst="rect">
            <a:avLst/>
          </a:prstGeom>
        </p:spPr>
        <p:txBody>
          <a:bodyPr lIns="91418" tIns="45709" rIns="91418" bIns="45709"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19242" y="492217"/>
            <a:ext cx="5875020" cy="3305175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3201"/>
            </a:lvl1pPr>
            <a:lvl2pPr marL="457072" indent="0">
              <a:buNone/>
              <a:defRPr sz="2801"/>
            </a:lvl2pPr>
            <a:lvl3pPr marL="914157" indent="0">
              <a:buNone/>
              <a:defRPr sz="2399"/>
            </a:lvl3pPr>
            <a:lvl4pPr marL="1371232" indent="0">
              <a:buNone/>
              <a:defRPr sz="2000"/>
            </a:lvl4pPr>
            <a:lvl5pPr marL="1828312" indent="0">
              <a:buNone/>
              <a:defRPr sz="2000"/>
            </a:lvl5pPr>
            <a:lvl6pPr marL="2285383" indent="0">
              <a:buNone/>
              <a:defRPr sz="2000"/>
            </a:lvl6pPr>
            <a:lvl7pPr marL="2742454" indent="0">
              <a:buNone/>
              <a:defRPr sz="2000"/>
            </a:lvl7pPr>
            <a:lvl8pPr marL="3199535" indent="0">
              <a:buNone/>
              <a:defRPr sz="2000"/>
            </a:lvl8pPr>
            <a:lvl9pPr marL="365661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19242" y="4311283"/>
            <a:ext cx="5875020" cy="646498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1400"/>
            </a:lvl1pPr>
            <a:lvl2pPr marL="457072" indent="0">
              <a:buNone/>
              <a:defRPr sz="1200"/>
            </a:lvl2pPr>
            <a:lvl3pPr marL="914157" indent="0">
              <a:buNone/>
              <a:defRPr sz="1000"/>
            </a:lvl3pPr>
            <a:lvl4pPr marL="1371232" indent="0">
              <a:buNone/>
              <a:defRPr sz="900"/>
            </a:lvl4pPr>
            <a:lvl5pPr marL="1828312" indent="0">
              <a:buNone/>
              <a:defRPr sz="900"/>
            </a:lvl5pPr>
            <a:lvl6pPr marL="2285383" indent="0">
              <a:buNone/>
              <a:defRPr sz="900"/>
            </a:lvl6pPr>
            <a:lvl7pPr marL="2742454" indent="0">
              <a:buNone/>
              <a:defRPr sz="900"/>
            </a:lvl7pPr>
            <a:lvl8pPr marL="3199535" indent="0">
              <a:buNone/>
              <a:defRPr sz="900"/>
            </a:lvl8pPr>
            <a:lvl9pPr marL="365661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878EE850-39B0-4089-B330-936D2D11CA3E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943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89591" y="1285351"/>
            <a:ext cx="8812530" cy="3635437"/>
          </a:xfrm>
          <a:prstGeom prst="rect">
            <a:avLst/>
          </a:prstGeom>
        </p:spPr>
        <p:txBody>
          <a:bodyPr vert="eaVert" lIns="91418" tIns="45709" rIns="91418" bIns="45709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D3A8E78A-C27D-4C56-8A97-9BE37694F9A1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822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98985" y="220608"/>
            <a:ext cx="2203132" cy="4700185"/>
          </a:xfrm>
          <a:prstGeom prst="rect">
            <a:avLst/>
          </a:prstGeom>
        </p:spPr>
        <p:txBody>
          <a:bodyPr vert="eaVert"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89587" y="220608"/>
            <a:ext cx="6446202" cy="4700185"/>
          </a:xfrm>
          <a:prstGeom prst="rect">
            <a:avLst/>
          </a:prstGeom>
        </p:spPr>
        <p:txBody>
          <a:bodyPr vert="eaVert" lIns="91418" tIns="45709" rIns="91418" bIns="45709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5B883F6D-391C-4482-83A4-FEAE89CADAB4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301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Rectangle 5"/>
          <p:cNvSpPr>
            <a:spLocks noGrp="1" noChangeArrowheads="1"/>
          </p:cNvSpPr>
          <p:nvPr userDrawn="1">
            <p:ph type="ctrTitle"/>
          </p:nvPr>
        </p:nvSpPr>
        <p:spPr>
          <a:xfrm>
            <a:off x="673237" y="1192660"/>
            <a:ext cx="8322947" cy="1180784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3900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ja-JP" altLang="en-US" dirty="0"/>
          </a:p>
        </p:txBody>
      </p:sp>
      <p:sp>
        <p:nvSpPr>
          <p:cNvPr id="15" name="Rectangle 7"/>
          <p:cNvSpPr>
            <a:spLocks noGrp="1" noChangeArrowheads="1"/>
          </p:cNvSpPr>
          <p:nvPr userDrawn="1"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6" name="Rectangle 8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7" name="Rectangle 9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7506970" y="5242139"/>
            <a:ext cx="2284730" cy="230802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10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7867B91D-BAF6-4813-9F30-85869D2A63EA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468758" y="3366271"/>
            <a:ext cx="6854190" cy="776204"/>
          </a:xfrm>
          <a:prstGeom prst="rect">
            <a:avLst/>
          </a:prstGeom>
        </p:spPr>
        <p:txBody>
          <a:bodyPr lIns="91418" tIns="45709" rIns="91418" bIns="45709" anchor="ctr"/>
          <a:lstStyle>
            <a:lvl1pPr marL="0" marR="0" indent="0" algn="ctr" defTabSz="914157" rtl="0" eaLnBrk="0" fontAlgn="base" latinLnBrk="0" hangingPunct="0">
              <a:lnSpc>
                <a:spcPts val="2501"/>
              </a:lnSpc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Tx/>
              <a:buFontTx/>
              <a:buNone/>
              <a:tabLst/>
              <a:defRPr sz="260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按一下以編輯母片副標題樣式</a:t>
            </a:r>
            <a:endParaRPr lang="en-US" altLang="zh-TW" dirty="0" smtClean="0"/>
          </a:p>
          <a:p>
            <a:r>
              <a:rPr lang="zh-TW" altLang="en-US" dirty="0" smtClean="0"/>
              <a:t>副標題樣式</a:t>
            </a: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4109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19242" y="3856043"/>
            <a:ext cx="5875020" cy="455227"/>
          </a:xfrm>
          <a:prstGeom prst="rect">
            <a:avLst/>
          </a:prstGeom>
        </p:spPr>
        <p:txBody>
          <a:bodyPr lIns="91418" tIns="45709" rIns="91418" bIns="45709"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19242" y="492217"/>
            <a:ext cx="5875020" cy="3305175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3201"/>
            </a:lvl1pPr>
            <a:lvl2pPr marL="457072" indent="0">
              <a:buNone/>
              <a:defRPr sz="2801"/>
            </a:lvl2pPr>
            <a:lvl3pPr marL="914157" indent="0">
              <a:buNone/>
              <a:defRPr sz="2399"/>
            </a:lvl3pPr>
            <a:lvl4pPr marL="1371232" indent="0">
              <a:buNone/>
              <a:defRPr sz="2000"/>
            </a:lvl4pPr>
            <a:lvl5pPr marL="1828312" indent="0">
              <a:buNone/>
              <a:defRPr sz="2000"/>
            </a:lvl5pPr>
            <a:lvl6pPr marL="2285383" indent="0">
              <a:buNone/>
              <a:defRPr sz="2000"/>
            </a:lvl6pPr>
            <a:lvl7pPr marL="2742454" indent="0">
              <a:buNone/>
              <a:defRPr sz="2000"/>
            </a:lvl7pPr>
            <a:lvl8pPr marL="3199535" indent="0">
              <a:buNone/>
              <a:defRPr sz="2000"/>
            </a:lvl8pPr>
            <a:lvl9pPr marL="365661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19242" y="4311283"/>
            <a:ext cx="5875020" cy="646498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1400"/>
            </a:lvl1pPr>
            <a:lvl2pPr marL="457072" indent="0">
              <a:buNone/>
              <a:defRPr sz="1200"/>
            </a:lvl2pPr>
            <a:lvl3pPr marL="914157" indent="0">
              <a:buNone/>
              <a:defRPr sz="1000"/>
            </a:lvl3pPr>
            <a:lvl4pPr marL="1371232" indent="0">
              <a:buNone/>
              <a:defRPr sz="900"/>
            </a:lvl4pPr>
            <a:lvl5pPr marL="1828312" indent="0">
              <a:buNone/>
              <a:defRPr sz="900"/>
            </a:lvl5pPr>
            <a:lvl6pPr marL="2285383" indent="0">
              <a:buNone/>
              <a:defRPr sz="900"/>
            </a:lvl6pPr>
            <a:lvl7pPr marL="2742454" indent="0">
              <a:buNone/>
              <a:defRPr sz="900"/>
            </a:lvl7pPr>
            <a:lvl8pPr marL="3199535" indent="0">
              <a:buNone/>
              <a:defRPr sz="900"/>
            </a:lvl8pPr>
            <a:lvl9pPr marL="365661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878EE850-39B0-4089-B330-936D2D11CA3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88464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795100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>
            <a:lvl1pPr algn="ctr">
              <a:defRPr sz="3600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9591" y="1886720"/>
            <a:ext cx="8812530" cy="3528224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rgbClr val="85D0D5"/>
              </a:buClr>
              <a:buFont typeface="Arial" panose="020B0604020202020204" pitchFamily="34" charset="0"/>
              <a:buChar char="•"/>
              <a:defRPr sz="280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rgbClr val="85D0D5"/>
              </a:buClr>
              <a:buFont typeface="Arial" panose="020B0604020202020204" pitchFamily="34" charset="0"/>
              <a:buChar char="•"/>
              <a:defRPr sz="2399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rgbClr val="85D0D5"/>
              </a:buClr>
              <a:buFont typeface="Arial" panose="020B0604020202020204" pitchFamily="34" charset="0"/>
              <a:buChar char="•"/>
              <a:defRPr sz="20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6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2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cxnSp>
        <p:nvCxnSpPr>
          <p:cNvPr id="16" name="直線接點 15"/>
          <p:cNvCxnSpPr/>
          <p:nvPr userDrawn="1"/>
        </p:nvCxnSpPr>
        <p:spPr>
          <a:xfrm>
            <a:off x="2" y="1539678"/>
            <a:ext cx="9791700" cy="0"/>
          </a:xfrm>
          <a:prstGeom prst="line">
            <a:avLst/>
          </a:prstGeom>
          <a:ln w="12700">
            <a:solidFill>
              <a:srgbClr val="D98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935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4356091" y="1142138"/>
            <a:ext cx="6554228" cy="918105"/>
          </a:xfrm>
          <a:prstGeom prst="rect">
            <a:avLst/>
          </a:prstGeom>
        </p:spPr>
        <p:txBody>
          <a:bodyPr lIns="91418" tIns="45709" rIns="91418" bIns="45709" anchor="ctr"/>
          <a:lstStyle>
            <a:lvl1pPr algn="l">
              <a:defRPr sz="3600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6" name="內容版面配置區 2"/>
          <p:cNvSpPr>
            <a:spLocks noGrp="1"/>
          </p:cNvSpPr>
          <p:nvPr>
            <p:ph idx="1"/>
          </p:nvPr>
        </p:nvSpPr>
        <p:spPr>
          <a:xfrm>
            <a:off x="4356092" y="2168606"/>
            <a:ext cx="4598232" cy="3130677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rgbClr val="85D0D5"/>
              </a:buClr>
              <a:buFont typeface="Arial" panose="020B0604020202020204" pitchFamily="34" charset="0"/>
              <a:buChar char="•"/>
              <a:defRPr sz="280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rgbClr val="85D0D5"/>
              </a:buClr>
              <a:buFont typeface="Arial" panose="020B0604020202020204" pitchFamily="34" charset="0"/>
              <a:buChar char="•"/>
              <a:defRPr sz="2399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rgbClr val="85D0D5"/>
              </a:buClr>
              <a:buFont typeface="Arial" panose="020B0604020202020204" pitchFamily="34" charset="0"/>
              <a:buChar char="•"/>
              <a:defRPr sz="20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6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2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59493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 userDrawn="1"/>
        </p:nvSpPr>
        <p:spPr>
          <a:xfrm>
            <a:off x="2" y="2060242"/>
            <a:ext cx="9791700" cy="2891989"/>
          </a:xfrm>
          <a:prstGeom prst="rect">
            <a:avLst/>
          </a:prstGeom>
          <a:solidFill>
            <a:srgbClr val="85D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2505486" y="1142138"/>
            <a:ext cx="7286216" cy="918105"/>
          </a:xfrm>
          <a:prstGeom prst="rect">
            <a:avLst/>
          </a:prstGeom>
        </p:spPr>
        <p:txBody>
          <a:bodyPr lIns="91418" tIns="45709" rIns="91418" bIns="45709" anchor="ctr"/>
          <a:lstStyle>
            <a:lvl1pPr algn="l">
              <a:defRPr sz="3201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6" name="內容版面配置區 2"/>
          <p:cNvSpPr>
            <a:spLocks noGrp="1"/>
          </p:cNvSpPr>
          <p:nvPr>
            <p:ph idx="1"/>
          </p:nvPr>
        </p:nvSpPr>
        <p:spPr>
          <a:xfrm>
            <a:off x="2505489" y="2291613"/>
            <a:ext cx="5717110" cy="3470384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chemeClr val="bg1"/>
              </a:buClr>
              <a:buFont typeface="Arial" panose="020B0604020202020204" pitchFamily="34" charset="0"/>
              <a:buChar char="•"/>
              <a:defRPr sz="2399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chemeClr val="bg1"/>
              </a:buClr>
              <a:buFont typeface="Arial" panose="020B0604020202020204" pitchFamily="34" charset="0"/>
              <a:buChar char="•"/>
              <a:defRPr sz="2199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chemeClr val="bg1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77127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投影片編號版面配置區 5"/>
          <p:cNvSpPr txBox="1">
            <a:spLocks/>
          </p:cNvSpPr>
          <p:nvPr userDrawn="1"/>
        </p:nvSpPr>
        <p:spPr>
          <a:xfrm>
            <a:off x="7363328" y="5277314"/>
            <a:ext cx="2284730" cy="283081"/>
          </a:xfrm>
          <a:prstGeom prst="rect">
            <a:avLst/>
          </a:prstGeom>
        </p:spPr>
        <p:txBody>
          <a:bodyPr lIns="91418" tIns="45709" rIns="91418" bIns="45709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rgbClr val="85D0D5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9385F7-8E3E-414B-825A-769980FEB7D9}" type="slidenum">
              <a:rPr lang="en-US" altLang="ja-JP" b="1" smtClean="0">
                <a:solidFill>
                  <a:srgbClr val="12626F"/>
                </a:solidFill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zh-TW" altLang="en-US" dirty="0" smtClean="0"/>
              <a:t> </a:t>
            </a:r>
            <a:r>
              <a:rPr lang="en-US" altLang="zh-TW" b="1" dirty="0" smtClean="0">
                <a:solidFill>
                  <a:prstClr val="white">
                    <a:lumMod val="50000"/>
                  </a:prstClr>
                </a:solidFill>
              </a:rPr>
              <a:t>/</a:t>
            </a:r>
            <a:r>
              <a:rPr lang="zh-TW" altLang="en-US" b="1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US" altLang="zh-TW" b="1" dirty="0" smtClean="0">
                <a:solidFill>
                  <a:prstClr val="white">
                    <a:lumMod val="50000"/>
                  </a:prstClr>
                </a:solidFill>
              </a:rPr>
              <a:t>67</a:t>
            </a:r>
          </a:p>
          <a:p>
            <a:pPr algn="r">
              <a:defRPr/>
            </a:pPr>
            <a:endParaRPr lang="en-US" altLang="zh-TW" b="1" dirty="0" smtClean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標題 1"/>
          <p:cNvSpPr>
            <a:spLocks noGrp="1"/>
          </p:cNvSpPr>
          <p:nvPr>
            <p:ph type="title"/>
          </p:nvPr>
        </p:nvSpPr>
        <p:spPr>
          <a:xfrm>
            <a:off x="367156" y="122433"/>
            <a:ext cx="9382884" cy="1061065"/>
          </a:xfrm>
          <a:prstGeom prst="rect">
            <a:avLst/>
          </a:prstGeom>
        </p:spPr>
        <p:txBody>
          <a:bodyPr lIns="91418" tIns="45709" rIns="91418" bIns="45709"/>
          <a:lstStyle>
            <a:lvl1pPr algn="l">
              <a:defRPr sz="2801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24" name="內容版面配置區 2"/>
          <p:cNvSpPr>
            <a:spLocks noGrp="1"/>
          </p:cNvSpPr>
          <p:nvPr>
            <p:ph idx="1"/>
          </p:nvPr>
        </p:nvSpPr>
        <p:spPr>
          <a:xfrm>
            <a:off x="611927" y="1428359"/>
            <a:ext cx="8974933" cy="3672917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rgbClr val="85D0D5"/>
              </a:buClr>
              <a:buFont typeface="Arial" panose="020B0604020202020204" pitchFamily="34" charset="0"/>
              <a:buChar char="•"/>
              <a:defRPr sz="2199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rgbClr val="85D0D5"/>
              </a:buClr>
              <a:buFont typeface="Arial" panose="020B0604020202020204" pitchFamily="34" charset="0"/>
              <a:buChar char="•"/>
              <a:defRPr sz="20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rgbClr val="85D0D5"/>
              </a:buClr>
              <a:buFont typeface="Arial" panose="020B0604020202020204" pitchFamily="34" charset="0"/>
              <a:buChar char="•"/>
              <a:defRPr sz="18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6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2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63654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500670" y="1983123"/>
            <a:ext cx="8790377" cy="918105"/>
          </a:xfrm>
          <a:prstGeom prst="rect">
            <a:avLst/>
          </a:prstGeom>
        </p:spPr>
        <p:txBody>
          <a:bodyPr lIns="91418" tIns="45709" rIns="91418" bIns="45709" anchor="ctr"/>
          <a:lstStyle>
            <a:lvl1pPr algn="ctr">
              <a:defRPr sz="3201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4111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1992" y="1250483"/>
            <a:ext cx="8322947" cy="1094074"/>
          </a:xfrm>
          <a:prstGeom prst="rect">
            <a:avLst/>
          </a:prstGeom>
        </p:spPr>
        <p:txBody>
          <a:bodyPr lIns="91418" tIns="45709" rIns="91418" bIns="45709"/>
          <a:lstStyle>
            <a:lvl1pPr algn="ctr">
              <a:defRPr sz="3600" b="1" cap="all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31992" y="2359064"/>
            <a:ext cx="8322947" cy="1205012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 algn="ctr">
              <a:buNone/>
              <a:defRPr sz="20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457072" indent="0">
              <a:buNone/>
              <a:defRPr sz="1800"/>
            </a:lvl2pPr>
            <a:lvl3pPr marL="914157" indent="0">
              <a:buNone/>
              <a:defRPr sz="1600"/>
            </a:lvl3pPr>
            <a:lvl4pPr marL="1371232" indent="0">
              <a:buNone/>
              <a:defRPr sz="1400"/>
            </a:lvl4pPr>
            <a:lvl5pPr marL="1828312" indent="0">
              <a:buNone/>
              <a:defRPr sz="1400"/>
            </a:lvl5pPr>
            <a:lvl6pPr marL="2285383" indent="0">
              <a:buNone/>
              <a:defRPr sz="1400"/>
            </a:lvl6pPr>
            <a:lvl7pPr marL="2742454" indent="0">
              <a:buNone/>
              <a:defRPr sz="1400"/>
            </a:lvl7pPr>
            <a:lvl8pPr marL="3199535" indent="0">
              <a:buNone/>
              <a:defRPr sz="1400"/>
            </a:lvl8pPr>
            <a:lvl9pPr marL="3656610" indent="0">
              <a:buNone/>
              <a:defRPr sz="14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11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469571" y="5247244"/>
            <a:ext cx="2284730" cy="283081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10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EC67EFE-2CCD-4A24-ABCF-EA3D6057F791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r>
              <a:rPr lang="en-US" altLang="zh-TW" dirty="0" smtClean="0">
                <a:solidFill>
                  <a:prstClr val="black"/>
                </a:solidFill>
              </a:rPr>
              <a:t>/61</a:t>
            </a:r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89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89591" y="1285351"/>
            <a:ext cx="4324668" cy="3635437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801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77449" y="1285351"/>
            <a:ext cx="4324668" cy="3635437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801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5EF3C17B-F410-4A14-8C3F-28671A22E257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599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89588" y="1233073"/>
            <a:ext cx="4326370" cy="513883"/>
          </a:xfrm>
          <a:prstGeom prst="rect">
            <a:avLst/>
          </a:prstGeom>
        </p:spPr>
        <p:txBody>
          <a:bodyPr lIns="91418" tIns="45709" rIns="91418" bIns="45709" anchor="b"/>
          <a:lstStyle>
            <a:lvl1pPr marL="0" indent="0">
              <a:buNone/>
              <a:defRPr sz="2399" b="1"/>
            </a:lvl1pPr>
            <a:lvl2pPr marL="457072" indent="0">
              <a:buNone/>
              <a:defRPr sz="2000" b="1"/>
            </a:lvl2pPr>
            <a:lvl3pPr marL="914157" indent="0">
              <a:buNone/>
              <a:defRPr sz="1800" b="1"/>
            </a:lvl3pPr>
            <a:lvl4pPr marL="1371232" indent="0">
              <a:buNone/>
              <a:defRPr sz="1600" b="1"/>
            </a:lvl4pPr>
            <a:lvl5pPr marL="1828312" indent="0">
              <a:buNone/>
              <a:defRPr sz="1600" b="1"/>
            </a:lvl5pPr>
            <a:lvl6pPr marL="2285383" indent="0">
              <a:buNone/>
              <a:defRPr sz="1600" b="1"/>
            </a:lvl6pPr>
            <a:lvl7pPr marL="2742454" indent="0">
              <a:buNone/>
              <a:defRPr sz="1600" b="1"/>
            </a:lvl7pPr>
            <a:lvl8pPr marL="3199535" indent="0">
              <a:buNone/>
              <a:defRPr sz="1600" b="1"/>
            </a:lvl8pPr>
            <a:lvl9pPr marL="365661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9588" y="1746951"/>
            <a:ext cx="4326370" cy="3173836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974078" y="1233073"/>
            <a:ext cx="4328067" cy="513883"/>
          </a:xfrm>
          <a:prstGeom prst="rect">
            <a:avLst/>
          </a:prstGeom>
        </p:spPr>
        <p:txBody>
          <a:bodyPr lIns="91418" tIns="45709" rIns="91418" bIns="45709" anchor="b"/>
          <a:lstStyle>
            <a:lvl1pPr marL="0" indent="0">
              <a:buNone/>
              <a:defRPr sz="2399" b="1"/>
            </a:lvl1pPr>
            <a:lvl2pPr marL="457072" indent="0">
              <a:buNone/>
              <a:defRPr sz="2000" b="1"/>
            </a:lvl2pPr>
            <a:lvl3pPr marL="914157" indent="0">
              <a:buNone/>
              <a:defRPr sz="1800" b="1"/>
            </a:lvl3pPr>
            <a:lvl4pPr marL="1371232" indent="0">
              <a:buNone/>
              <a:defRPr sz="1600" b="1"/>
            </a:lvl4pPr>
            <a:lvl5pPr marL="1828312" indent="0">
              <a:buNone/>
              <a:defRPr sz="1600" b="1"/>
            </a:lvl5pPr>
            <a:lvl6pPr marL="2285383" indent="0">
              <a:buNone/>
              <a:defRPr sz="1600" b="1"/>
            </a:lvl6pPr>
            <a:lvl7pPr marL="2742454" indent="0">
              <a:buNone/>
              <a:defRPr sz="1600" b="1"/>
            </a:lvl7pPr>
            <a:lvl8pPr marL="3199535" indent="0">
              <a:buNone/>
              <a:defRPr sz="1600" b="1"/>
            </a:lvl8pPr>
            <a:lvl9pPr marL="365661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974078" y="1746951"/>
            <a:ext cx="4328067" cy="3173836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A5C01DA7-8E86-4446-9852-8FC8F1C441F3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399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6A0CF427-C48F-4B5D-87FA-9EBF2F5D5521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184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742F50DB-5CD7-490D-A6ED-0725BC707AFE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368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89591" y="1285351"/>
            <a:ext cx="8812530" cy="3635437"/>
          </a:xfrm>
          <a:prstGeom prst="rect">
            <a:avLst/>
          </a:prstGeom>
        </p:spPr>
        <p:txBody>
          <a:bodyPr vert="eaVert" lIns="91418" tIns="45709" rIns="91418" bIns="45709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D3A8E78A-C27D-4C56-8A97-9BE37694F9A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37552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600" y="219328"/>
            <a:ext cx="3221401" cy="933406"/>
          </a:xfrm>
          <a:prstGeom prst="rect">
            <a:avLst/>
          </a:prstGeom>
        </p:spPr>
        <p:txBody>
          <a:bodyPr lIns="91418" tIns="45709" rIns="91418" bIns="45709"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28288" y="219347"/>
            <a:ext cx="5473832" cy="4701458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3201"/>
            </a:lvl1pPr>
            <a:lvl2pPr>
              <a:defRPr sz="2801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89600" y="1152739"/>
            <a:ext cx="3221401" cy="3768052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1400"/>
            </a:lvl1pPr>
            <a:lvl2pPr marL="457072" indent="0">
              <a:buNone/>
              <a:defRPr sz="1200"/>
            </a:lvl2pPr>
            <a:lvl3pPr marL="914157" indent="0">
              <a:buNone/>
              <a:defRPr sz="1000"/>
            </a:lvl3pPr>
            <a:lvl4pPr marL="1371232" indent="0">
              <a:buNone/>
              <a:defRPr sz="900"/>
            </a:lvl4pPr>
            <a:lvl5pPr marL="1828312" indent="0">
              <a:buNone/>
              <a:defRPr sz="900"/>
            </a:lvl5pPr>
            <a:lvl6pPr marL="2285383" indent="0">
              <a:buNone/>
              <a:defRPr sz="900"/>
            </a:lvl6pPr>
            <a:lvl7pPr marL="2742454" indent="0">
              <a:buNone/>
              <a:defRPr sz="900"/>
            </a:lvl7pPr>
            <a:lvl8pPr marL="3199535" indent="0">
              <a:buNone/>
              <a:defRPr sz="900"/>
            </a:lvl8pPr>
            <a:lvl9pPr marL="365661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E211AB91-9B01-4C6D-81BB-CFC6FA918769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903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19242" y="3856043"/>
            <a:ext cx="5875020" cy="455227"/>
          </a:xfrm>
          <a:prstGeom prst="rect">
            <a:avLst/>
          </a:prstGeom>
        </p:spPr>
        <p:txBody>
          <a:bodyPr lIns="91418" tIns="45709" rIns="91418" bIns="45709"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19242" y="492217"/>
            <a:ext cx="5875020" cy="3305175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3201"/>
            </a:lvl1pPr>
            <a:lvl2pPr marL="457072" indent="0">
              <a:buNone/>
              <a:defRPr sz="2801"/>
            </a:lvl2pPr>
            <a:lvl3pPr marL="914157" indent="0">
              <a:buNone/>
              <a:defRPr sz="2399"/>
            </a:lvl3pPr>
            <a:lvl4pPr marL="1371232" indent="0">
              <a:buNone/>
              <a:defRPr sz="2000"/>
            </a:lvl4pPr>
            <a:lvl5pPr marL="1828312" indent="0">
              <a:buNone/>
              <a:defRPr sz="2000"/>
            </a:lvl5pPr>
            <a:lvl6pPr marL="2285383" indent="0">
              <a:buNone/>
              <a:defRPr sz="2000"/>
            </a:lvl6pPr>
            <a:lvl7pPr marL="2742454" indent="0">
              <a:buNone/>
              <a:defRPr sz="2000"/>
            </a:lvl7pPr>
            <a:lvl8pPr marL="3199535" indent="0">
              <a:buNone/>
              <a:defRPr sz="2000"/>
            </a:lvl8pPr>
            <a:lvl9pPr marL="365661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19242" y="4311283"/>
            <a:ext cx="5875020" cy="646498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1400"/>
            </a:lvl1pPr>
            <a:lvl2pPr marL="457072" indent="0">
              <a:buNone/>
              <a:defRPr sz="1200"/>
            </a:lvl2pPr>
            <a:lvl3pPr marL="914157" indent="0">
              <a:buNone/>
              <a:defRPr sz="1000"/>
            </a:lvl3pPr>
            <a:lvl4pPr marL="1371232" indent="0">
              <a:buNone/>
              <a:defRPr sz="900"/>
            </a:lvl4pPr>
            <a:lvl5pPr marL="1828312" indent="0">
              <a:buNone/>
              <a:defRPr sz="900"/>
            </a:lvl5pPr>
            <a:lvl6pPr marL="2285383" indent="0">
              <a:buNone/>
              <a:defRPr sz="900"/>
            </a:lvl6pPr>
            <a:lvl7pPr marL="2742454" indent="0">
              <a:buNone/>
              <a:defRPr sz="900"/>
            </a:lvl7pPr>
            <a:lvl8pPr marL="3199535" indent="0">
              <a:buNone/>
              <a:defRPr sz="900"/>
            </a:lvl8pPr>
            <a:lvl9pPr marL="365661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878EE850-39B0-4089-B330-936D2D11CA3E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37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89591" y="1285351"/>
            <a:ext cx="8812530" cy="3635437"/>
          </a:xfrm>
          <a:prstGeom prst="rect">
            <a:avLst/>
          </a:prstGeom>
        </p:spPr>
        <p:txBody>
          <a:bodyPr vert="eaVert" lIns="91418" tIns="45709" rIns="91418" bIns="45709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D3A8E78A-C27D-4C56-8A97-9BE37694F9A1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426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98985" y="220608"/>
            <a:ext cx="2203132" cy="4700185"/>
          </a:xfrm>
          <a:prstGeom prst="rect">
            <a:avLst/>
          </a:prstGeom>
        </p:spPr>
        <p:txBody>
          <a:bodyPr vert="eaVert"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89587" y="220608"/>
            <a:ext cx="6446202" cy="4700185"/>
          </a:xfrm>
          <a:prstGeom prst="rect">
            <a:avLst/>
          </a:prstGeom>
        </p:spPr>
        <p:txBody>
          <a:bodyPr vert="eaVert" lIns="91418" tIns="45709" rIns="91418" bIns="45709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5B883F6D-391C-4482-83A4-FEAE89CADAB4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43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98985" y="220608"/>
            <a:ext cx="2203132" cy="4700185"/>
          </a:xfrm>
          <a:prstGeom prst="rect">
            <a:avLst/>
          </a:prstGeom>
        </p:spPr>
        <p:txBody>
          <a:bodyPr vert="eaVert"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89587" y="220608"/>
            <a:ext cx="6446202" cy="4700185"/>
          </a:xfrm>
          <a:prstGeom prst="rect">
            <a:avLst/>
          </a:prstGeom>
        </p:spPr>
        <p:txBody>
          <a:bodyPr vert="eaVert" lIns="91418" tIns="45709" rIns="91418" bIns="45709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5B883F6D-391C-4482-83A4-FEAE89CADAB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341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Rectangle 5"/>
          <p:cNvSpPr>
            <a:spLocks noGrp="1" noChangeArrowheads="1"/>
          </p:cNvSpPr>
          <p:nvPr userDrawn="1">
            <p:ph type="ctrTitle"/>
          </p:nvPr>
        </p:nvSpPr>
        <p:spPr>
          <a:xfrm>
            <a:off x="673237" y="1192660"/>
            <a:ext cx="8322947" cy="1180784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3900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ja-JP" altLang="en-US" dirty="0"/>
          </a:p>
        </p:txBody>
      </p:sp>
      <p:sp>
        <p:nvSpPr>
          <p:cNvPr id="15" name="Rectangle 7"/>
          <p:cNvSpPr>
            <a:spLocks noGrp="1" noChangeArrowheads="1"/>
          </p:cNvSpPr>
          <p:nvPr userDrawn="1"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6" name="Rectangle 8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7" name="Rectangle 9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7506970" y="5242139"/>
            <a:ext cx="2284730" cy="230802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10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7867B91D-BAF6-4813-9F30-85869D2A63EA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468758" y="3366271"/>
            <a:ext cx="6854190" cy="776204"/>
          </a:xfrm>
          <a:prstGeom prst="rect">
            <a:avLst/>
          </a:prstGeom>
        </p:spPr>
        <p:txBody>
          <a:bodyPr lIns="91418" tIns="45709" rIns="91418" bIns="45709" anchor="ctr"/>
          <a:lstStyle>
            <a:lvl1pPr marL="0" marR="0" indent="0" algn="ctr" defTabSz="914157" rtl="0" eaLnBrk="0" fontAlgn="base" latinLnBrk="0" hangingPunct="0">
              <a:lnSpc>
                <a:spcPts val="2501"/>
              </a:lnSpc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Tx/>
              <a:buFontTx/>
              <a:buNone/>
              <a:tabLst/>
              <a:defRPr sz="260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按一下以編輯母片副標題樣式</a:t>
            </a:r>
            <a:endParaRPr lang="en-US" altLang="zh-TW" dirty="0" smtClean="0"/>
          </a:p>
          <a:p>
            <a:r>
              <a:rPr lang="zh-TW" altLang="en-US" dirty="0" smtClean="0"/>
              <a:t>副標題樣式</a:t>
            </a: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57620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795100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>
            <a:lvl1pPr algn="ctr">
              <a:defRPr sz="3600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9591" y="1886720"/>
            <a:ext cx="8812530" cy="3528224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rgbClr val="85D0D5"/>
              </a:buClr>
              <a:buFont typeface="Arial" panose="020B0604020202020204" pitchFamily="34" charset="0"/>
              <a:buChar char="•"/>
              <a:defRPr sz="280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rgbClr val="85D0D5"/>
              </a:buClr>
              <a:buFont typeface="Arial" panose="020B0604020202020204" pitchFamily="34" charset="0"/>
              <a:buChar char="•"/>
              <a:defRPr sz="2399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rgbClr val="85D0D5"/>
              </a:buClr>
              <a:buFont typeface="Arial" panose="020B0604020202020204" pitchFamily="34" charset="0"/>
              <a:buChar char="•"/>
              <a:defRPr sz="20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6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2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cxnSp>
        <p:nvCxnSpPr>
          <p:cNvPr id="16" name="直線接點 15"/>
          <p:cNvCxnSpPr/>
          <p:nvPr userDrawn="1"/>
        </p:nvCxnSpPr>
        <p:spPr>
          <a:xfrm>
            <a:off x="2" y="1539678"/>
            <a:ext cx="9791700" cy="0"/>
          </a:xfrm>
          <a:prstGeom prst="line">
            <a:avLst/>
          </a:prstGeom>
          <a:ln w="12700">
            <a:solidFill>
              <a:srgbClr val="D98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242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 userDrawn="1"/>
        </p:nvSpPr>
        <p:spPr>
          <a:xfrm>
            <a:off x="2" y="2060242"/>
            <a:ext cx="9791700" cy="2891989"/>
          </a:xfrm>
          <a:prstGeom prst="rect">
            <a:avLst/>
          </a:prstGeom>
          <a:solidFill>
            <a:srgbClr val="85D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2505486" y="1142138"/>
            <a:ext cx="7286216" cy="918105"/>
          </a:xfrm>
          <a:prstGeom prst="rect">
            <a:avLst/>
          </a:prstGeom>
        </p:spPr>
        <p:txBody>
          <a:bodyPr lIns="91418" tIns="45709" rIns="91418" bIns="45709" anchor="ctr"/>
          <a:lstStyle>
            <a:lvl1pPr algn="l">
              <a:defRPr sz="3201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6" name="內容版面配置區 2"/>
          <p:cNvSpPr>
            <a:spLocks noGrp="1"/>
          </p:cNvSpPr>
          <p:nvPr>
            <p:ph idx="1"/>
          </p:nvPr>
        </p:nvSpPr>
        <p:spPr>
          <a:xfrm>
            <a:off x="2505489" y="2291613"/>
            <a:ext cx="5717110" cy="3470384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chemeClr val="bg1"/>
              </a:buClr>
              <a:buFont typeface="Arial" panose="020B0604020202020204" pitchFamily="34" charset="0"/>
              <a:buChar char="•"/>
              <a:defRPr sz="2399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chemeClr val="bg1"/>
              </a:buClr>
              <a:buFont typeface="Arial" panose="020B0604020202020204" pitchFamily="34" charset="0"/>
              <a:buChar char="•"/>
              <a:defRPr sz="2199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chemeClr val="bg1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28919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投影片編號版面配置區 5"/>
          <p:cNvSpPr txBox="1">
            <a:spLocks/>
          </p:cNvSpPr>
          <p:nvPr userDrawn="1"/>
        </p:nvSpPr>
        <p:spPr>
          <a:xfrm>
            <a:off x="7363328" y="5277314"/>
            <a:ext cx="2284730" cy="283081"/>
          </a:xfrm>
          <a:prstGeom prst="rect">
            <a:avLst/>
          </a:prstGeom>
        </p:spPr>
        <p:txBody>
          <a:bodyPr lIns="91418" tIns="45709" rIns="91418" bIns="45709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rgbClr val="85D0D5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r">
              <a:defRPr/>
            </a:pPr>
            <a:fld id="{189385F7-8E3E-414B-825A-769980FEB7D9}" type="slidenum">
              <a:rPr lang="en-US" altLang="ja-JP" b="1" smtClean="0">
                <a:solidFill>
                  <a:srgbClr val="12626F"/>
                </a:solidFill>
              </a:rPr>
              <a:pPr algn="r">
                <a:defRPr/>
              </a:pPr>
              <a:t>‹#›</a:t>
            </a:fld>
            <a:r>
              <a:rPr lang="zh-TW" altLang="en-US" dirty="0" smtClean="0"/>
              <a:t> </a:t>
            </a:r>
            <a:r>
              <a:rPr lang="en-US" altLang="zh-TW" b="1" dirty="0" smtClean="0">
                <a:solidFill>
                  <a:prstClr val="white">
                    <a:lumMod val="50000"/>
                  </a:prstClr>
                </a:solidFill>
              </a:rPr>
              <a:t>/</a:t>
            </a:r>
            <a:r>
              <a:rPr lang="zh-TW" altLang="en-US" b="1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US" altLang="zh-TW" b="1" dirty="0" smtClean="0">
                <a:solidFill>
                  <a:prstClr val="white">
                    <a:lumMod val="50000"/>
                  </a:prstClr>
                </a:solidFill>
              </a:rPr>
              <a:t>67</a:t>
            </a:r>
          </a:p>
        </p:txBody>
      </p:sp>
      <p:sp>
        <p:nvSpPr>
          <p:cNvPr id="23" name="標題 1"/>
          <p:cNvSpPr>
            <a:spLocks noGrp="1"/>
          </p:cNvSpPr>
          <p:nvPr>
            <p:ph type="title"/>
          </p:nvPr>
        </p:nvSpPr>
        <p:spPr>
          <a:xfrm>
            <a:off x="367156" y="122433"/>
            <a:ext cx="9382884" cy="1061065"/>
          </a:xfrm>
          <a:prstGeom prst="rect">
            <a:avLst/>
          </a:prstGeom>
        </p:spPr>
        <p:txBody>
          <a:bodyPr lIns="91418" tIns="45709" rIns="91418" bIns="45709"/>
          <a:lstStyle>
            <a:lvl1pPr algn="l">
              <a:defRPr sz="2801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24" name="內容版面配置區 2"/>
          <p:cNvSpPr>
            <a:spLocks noGrp="1"/>
          </p:cNvSpPr>
          <p:nvPr>
            <p:ph idx="1"/>
          </p:nvPr>
        </p:nvSpPr>
        <p:spPr>
          <a:xfrm>
            <a:off x="611927" y="1428359"/>
            <a:ext cx="8974933" cy="3672917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rgbClr val="85D0D5"/>
              </a:buClr>
              <a:buFont typeface="Arial" panose="020B0604020202020204" pitchFamily="34" charset="0"/>
              <a:buChar char="•"/>
              <a:defRPr sz="2199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rgbClr val="85D0D5"/>
              </a:buClr>
              <a:buFont typeface="Arial" panose="020B0604020202020204" pitchFamily="34" charset="0"/>
              <a:buChar char="•"/>
              <a:defRPr sz="20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rgbClr val="85D0D5"/>
              </a:buClr>
              <a:buFont typeface="Arial" panose="020B0604020202020204" pitchFamily="34" charset="0"/>
              <a:buChar char="•"/>
              <a:defRPr sz="18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6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2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15045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500670" y="1983123"/>
            <a:ext cx="8790377" cy="918105"/>
          </a:xfrm>
          <a:prstGeom prst="rect">
            <a:avLst/>
          </a:prstGeom>
        </p:spPr>
        <p:txBody>
          <a:bodyPr lIns="91418" tIns="45709" rIns="91418" bIns="45709" anchor="ctr"/>
          <a:lstStyle>
            <a:lvl1pPr algn="ctr">
              <a:defRPr sz="3201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26898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795100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>
            <a:lvl1pPr algn="ctr">
              <a:defRPr sz="3600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9591" y="1886720"/>
            <a:ext cx="8812530" cy="3528224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rgbClr val="85D0D5"/>
              </a:buClr>
              <a:buFont typeface="Arial" panose="020B0604020202020204" pitchFamily="34" charset="0"/>
              <a:buChar char="•"/>
              <a:defRPr sz="280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rgbClr val="85D0D5"/>
              </a:buClr>
              <a:buFont typeface="Arial" panose="020B0604020202020204" pitchFamily="34" charset="0"/>
              <a:buChar char="•"/>
              <a:defRPr sz="2399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rgbClr val="85D0D5"/>
              </a:buClr>
              <a:buFont typeface="Arial" panose="020B0604020202020204" pitchFamily="34" charset="0"/>
              <a:buChar char="•"/>
              <a:defRPr sz="20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6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2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cxnSp>
        <p:nvCxnSpPr>
          <p:cNvPr id="16" name="直線接點 15"/>
          <p:cNvCxnSpPr/>
          <p:nvPr userDrawn="1"/>
        </p:nvCxnSpPr>
        <p:spPr>
          <a:xfrm>
            <a:off x="2" y="1539678"/>
            <a:ext cx="9791700" cy="0"/>
          </a:xfrm>
          <a:prstGeom prst="line">
            <a:avLst/>
          </a:prstGeom>
          <a:ln w="12700">
            <a:solidFill>
              <a:srgbClr val="D98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391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1992" y="1250483"/>
            <a:ext cx="8322947" cy="1094074"/>
          </a:xfrm>
          <a:prstGeom prst="rect">
            <a:avLst/>
          </a:prstGeom>
        </p:spPr>
        <p:txBody>
          <a:bodyPr lIns="91418" tIns="45709" rIns="91418" bIns="45709"/>
          <a:lstStyle>
            <a:lvl1pPr algn="ctr">
              <a:defRPr sz="3600" b="1" cap="all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31992" y="2359064"/>
            <a:ext cx="8322947" cy="1205012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 algn="ctr">
              <a:buNone/>
              <a:defRPr sz="20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457072" indent="0">
              <a:buNone/>
              <a:defRPr sz="1800"/>
            </a:lvl2pPr>
            <a:lvl3pPr marL="914157" indent="0">
              <a:buNone/>
              <a:defRPr sz="1600"/>
            </a:lvl3pPr>
            <a:lvl4pPr marL="1371232" indent="0">
              <a:buNone/>
              <a:defRPr sz="1400"/>
            </a:lvl4pPr>
            <a:lvl5pPr marL="1828312" indent="0">
              <a:buNone/>
              <a:defRPr sz="1400"/>
            </a:lvl5pPr>
            <a:lvl6pPr marL="2285383" indent="0">
              <a:buNone/>
              <a:defRPr sz="1400"/>
            </a:lvl6pPr>
            <a:lvl7pPr marL="2742454" indent="0">
              <a:buNone/>
              <a:defRPr sz="1400"/>
            </a:lvl7pPr>
            <a:lvl8pPr marL="3199535" indent="0">
              <a:buNone/>
              <a:defRPr sz="1400"/>
            </a:lvl8pPr>
            <a:lvl9pPr marL="3656610" indent="0">
              <a:buNone/>
              <a:defRPr sz="14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11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469571" y="5247244"/>
            <a:ext cx="2284730" cy="283081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10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EC67EFE-2CCD-4A24-ABCF-EA3D6057F791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r>
              <a:rPr lang="en-US" altLang="zh-TW" dirty="0" smtClean="0">
                <a:solidFill>
                  <a:prstClr val="black"/>
                </a:solidFill>
              </a:rPr>
              <a:t>/61</a:t>
            </a:r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104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89591" y="1285351"/>
            <a:ext cx="4324668" cy="3635437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801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77449" y="1285351"/>
            <a:ext cx="4324668" cy="3635437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801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5EF3C17B-F410-4A14-8C3F-28671A22E257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424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89588" y="1233073"/>
            <a:ext cx="4326370" cy="513883"/>
          </a:xfrm>
          <a:prstGeom prst="rect">
            <a:avLst/>
          </a:prstGeom>
        </p:spPr>
        <p:txBody>
          <a:bodyPr lIns="91418" tIns="45709" rIns="91418" bIns="45709" anchor="b"/>
          <a:lstStyle>
            <a:lvl1pPr marL="0" indent="0">
              <a:buNone/>
              <a:defRPr sz="2399" b="1"/>
            </a:lvl1pPr>
            <a:lvl2pPr marL="457072" indent="0">
              <a:buNone/>
              <a:defRPr sz="2000" b="1"/>
            </a:lvl2pPr>
            <a:lvl3pPr marL="914157" indent="0">
              <a:buNone/>
              <a:defRPr sz="1800" b="1"/>
            </a:lvl3pPr>
            <a:lvl4pPr marL="1371232" indent="0">
              <a:buNone/>
              <a:defRPr sz="1600" b="1"/>
            </a:lvl4pPr>
            <a:lvl5pPr marL="1828312" indent="0">
              <a:buNone/>
              <a:defRPr sz="1600" b="1"/>
            </a:lvl5pPr>
            <a:lvl6pPr marL="2285383" indent="0">
              <a:buNone/>
              <a:defRPr sz="1600" b="1"/>
            </a:lvl6pPr>
            <a:lvl7pPr marL="2742454" indent="0">
              <a:buNone/>
              <a:defRPr sz="1600" b="1"/>
            </a:lvl7pPr>
            <a:lvl8pPr marL="3199535" indent="0">
              <a:buNone/>
              <a:defRPr sz="1600" b="1"/>
            </a:lvl8pPr>
            <a:lvl9pPr marL="365661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9588" y="1746951"/>
            <a:ext cx="4326370" cy="3173836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974078" y="1233073"/>
            <a:ext cx="4328067" cy="513883"/>
          </a:xfrm>
          <a:prstGeom prst="rect">
            <a:avLst/>
          </a:prstGeom>
        </p:spPr>
        <p:txBody>
          <a:bodyPr lIns="91418" tIns="45709" rIns="91418" bIns="45709" anchor="b"/>
          <a:lstStyle>
            <a:lvl1pPr marL="0" indent="0">
              <a:buNone/>
              <a:defRPr sz="2399" b="1"/>
            </a:lvl1pPr>
            <a:lvl2pPr marL="457072" indent="0">
              <a:buNone/>
              <a:defRPr sz="2000" b="1"/>
            </a:lvl2pPr>
            <a:lvl3pPr marL="914157" indent="0">
              <a:buNone/>
              <a:defRPr sz="1800" b="1"/>
            </a:lvl3pPr>
            <a:lvl4pPr marL="1371232" indent="0">
              <a:buNone/>
              <a:defRPr sz="1600" b="1"/>
            </a:lvl4pPr>
            <a:lvl5pPr marL="1828312" indent="0">
              <a:buNone/>
              <a:defRPr sz="1600" b="1"/>
            </a:lvl5pPr>
            <a:lvl6pPr marL="2285383" indent="0">
              <a:buNone/>
              <a:defRPr sz="1600" b="1"/>
            </a:lvl6pPr>
            <a:lvl7pPr marL="2742454" indent="0">
              <a:buNone/>
              <a:defRPr sz="1600" b="1"/>
            </a:lvl7pPr>
            <a:lvl8pPr marL="3199535" indent="0">
              <a:buNone/>
              <a:defRPr sz="1600" b="1"/>
            </a:lvl8pPr>
            <a:lvl9pPr marL="365661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974078" y="1746951"/>
            <a:ext cx="4328067" cy="3173836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A5C01DA7-8E86-4446-9852-8FC8F1C441F3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943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6A0CF427-C48F-4B5D-87FA-9EBF2F5D5521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781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742F50DB-5CD7-490D-A6ED-0725BC707AFE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14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600" y="219328"/>
            <a:ext cx="3221401" cy="933406"/>
          </a:xfrm>
          <a:prstGeom prst="rect">
            <a:avLst/>
          </a:prstGeom>
        </p:spPr>
        <p:txBody>
          <a:bodyPr lIns="91418" tIns="45709" rIns="91418" bIns="45709"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28288" y="219347"/>
            <a:ext cx="5473832" cy="4701458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3201"/>
            </a:lvl1pPr>
            <a:lvl2pPr>
              <a:defRPr sz="2801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89600" y="1152739"/>
            <a:ext cx="3221401" cy="3768052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1400"/>
            </a:lvl1pPr>
            <a:lvl2pPr marL="457072" indent="0">
              <a:buNone/>
              <a:defRPr sz="1200"/>
            </a:lvl2pPr>
            <a:lvl3pPr marL="914157" indent="0">
              <a:buNone/>
              <a:defRPr sz="1000"/>
            </a:lvl3pPr>
            <a:lvl4pPr marL="1371232" indent="0">
              <a:buNone/>
              <a:defRPr sz="900"/>
            </a:lvl4pPr>
            <a:lvl5pPr marL="1828312" indent="0">
              <a:buNone/>
              <a:defRPr sz="900"/>
            </a:lvl5pPr>
            <a:lvl6pPr marL="2285383" indent="0">
              <a:buNone/>
              <a:defRPr sz="900"/>
            </a:lvl6pPr>
            <a:lvl7pPr marL="2742454" indent="0">
              <a:buNone/>
              <a:defRPr sz="900"/>
            </a:lvl7pPr>
            <a:lvl8pPr marL="3199535" indent="0">
              <a:buNone/>
              <a:defRPr sz="900"/>
            </a:lvl8pPr>
            <a:lvl9pPr marL="365661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E211AB91-9B01-4C6D-81BB-CFC6FA918769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665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19242" y="3856043"/>
            <a:ext cx="5875020" cy="455227"/>
          </a:xfrm>
          <a:prstGeom prst="rect">
            <a:avLst/>
          </a:prstGeom>
        </p:spPr>
        <p:txBody>
          <a:bodyPr lIns="91418" tIns="45709" rIns="91418" bIns="45709"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19242" y="492217"/>
            <a:ext cx="5875020" cy="3305175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3201"/>
            </a:lvl1pPr>
            <a:lvl2pPr marL="457072" indent="0">
              <a:buNone/>
              <a:defRPr sz="2801"/>
            </a:lvl2pPr>
            <a:lvl3pPr marL="914157" indent="0">
              <a:buNone/>
              <a:defRPr sz="2399"/>
            </a:lvl3pPr>
            <a:lvl4pPr marL="1371232" indent="0">
              <a:buNone/>
              <a:defRPr sz="2000"/>
            </a:lvl4pPr>
            <a:lvl5pPr marL="1828312" indent="0">
              <a:buNone/>
              <a:defRPr sz="2000"/>
            </a:lvl5pPr>
            <a:lvl6pPr marL="2285383" indent="0">
              <a:buNone/>
              <a:defRPr sz="2000"/>
            </a:lvl6pPr>
            <a:lvl7pPr marL="2742454" indent="0">
              <a:buNone/>
              <a:defRPr sz="2000"/>
            </a:lvl7pPr>
            <a:lvl8pPr marL="3199535" indent="0">
              <a:buNone/>
              <a:defRPr sz="2000"/>
            </a:lvl8pPr>
            <a:lvl9pPr marL="365661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19242" y="4311283"/>
            <a:ext cx="5875020" cy="646498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1400"/>
            </a:lvl1pPr>
            <a:lvl2pPr marL="457072" indent="0">
              <a:buNone/>
              <a:defRPr sz="1200"/>
            </a:lvl2pPr>
            <a:lvl3pPr marL="914157" indent="0">
              <a:buNone/>
              <a:defRPr sz="1000"/>
            </a:lvl3pPr>
            <a:lvl4pPr marL="1371232" indent="0">
              <a:buNone/>
              <a:defRPr sz="900"/>
            </a:lvl4pPr>
            <a:lvl5pPr marL="1828312" indent="0">
              <a:buNone/>
              <a:defRPr sz="900"/>
            </a:lvl5pPr>
            <a:lvl6pPr marL="2285383" indent="0">
              <a:buNone/>
              <a:defRPr sz="900"/>
            </a:lvl6pPr>
            <a:lvl7pPr marL="2742454" indent="0">
              <a:buNone/>
              <a:defRPr sz="900"/>
            </a:lvl7pPr>
            <a:lvl8pPr marL="3199535" indent="0">
              <a:buNone/>
              <a:defRPr sz="900"/>
            </a:lvl8pPr>
            <a:lvl9pPr marL="365661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878EE850-39B0-4089-B330-936D2D11CA3E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47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89591" y="1285351"/>
            <a:ext cx="8812530" cy="3635437"/>
          </a:xfrm>
          <a:prstGeom prst="rect">
            <a:avLst/>
          </a:prstGeom>
        </p:spPr>
        <p:txBody>
          <a:bodyPr vert="eaVert" lIns="91418" tIns="45709" rIns="91418" bIns="45709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D3A8E78A-C27D-4C56-8A97-9BE37694F9A1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877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98985" y="220608"/>
            <a:ext cx="2203132" cy="4700185"/>
          </a:xfrm>
          <a:prstGeom prst="rect">
            <a:avLst/>
          </a:prstGeom>
        </p:spPr>
        <p:txBody>
          <a:bodyPr vert="eaVert"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89587" y="220608"/>
            <a:ext cx="6446202" cy="4700185"/>
          </a:xfrm>
          <a:prstGeom prst="rect">
            <a:avLst/>
          </a:prstGeom>
        </p:spPr>
        <p:txBody>
          <a:bodyPr vert="eaVert" lIns="91418" tIns="45709" rIns="91418" bIns="45709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5B883F6D-391C-4482-83A4-FEAE89CADAB4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5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Rectangle 5"/>
          <p:cNvSpPr>
            <a:spLocks noGrp="1" noChangeArrowheads="1"/>
          </p:cNvSpPr>
          <p:nvPr userDrawn="1">
            <p:ph type="ctrTitle"/>
          </p:nvPr>
        </p:nvSpPr>
        <p:spPr>
          <a:xfrm>
            <a:off x="673237" y="1192660"/>
            <a:ext cx="8322947" cy="1180784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3900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ja-JP" altLang="en-US" dirty="0"/>
          </a:p>
        </p:txBody>
      </p:sp>
      <p:sp>
        <p:nvSpPr>
          <p:cNvPr id="15" name="Rectangle 7"/>
          <p:cNvSpPr>
            <a:spLocks noGrp="1" noChangeArrowheads="1"/>
          </p:cNvSpPr>
          <p:nvPr userDrawn="1"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6" name="Rectangle 8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7" name="Rectangle 9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7506970" y="5242139"/>
            <a:ext cx="2284730" cy="230802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10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7867B91D-BAF6-4813-9F30-85869D2A63EA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468758" y="3366271"/>
            <a:ext cx="6854190" cy="776204"/>
          </a:xfrm>
          <a:prstGeom prst="rect">
            <a:avLst/>
          </a:prstGeom>
        </p:spPr>
        <p:txBody>
          <a:bodyPr lIns="91418" tIns="45709" rIns="91418" bIns="45709" anchor="ctr"/>
          <a:lstStyle>
            <a:lvl1pPr marL="0" marR="0" indent="0" algn="ctr" defTabSz="914157" rtl="0" eaLnBrk="0" fontAlgn="base" latinLnBrk="0" hangingPunct="0">
              <a:lnSpc>
                <a:spcPts val="2501"/>
              </a:lnSpc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Tx/>
              <a:buFontTx/>
              <a:buNone/>
              <a:tabLst/>
              <a:defRPr sz="260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按一下以編輯母片副標題樣式</a:t>
            </a:r>
            <a:endParaRPr lang="en-US" altLang="zh-TW" dirty="0" smtClean="0"/>
          </a:p>
          <a:p>
            <a:r>
              <a:rPr lang="zh-TW" altLang="en-US" dirty="0" smtClean="0"/>
              <a:t>副標題樣式</a:t>
            </a: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9528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 userDrawn="1"/>
        </p:nvSpPr>
        <p:spPr>
          <a:xfrm>
            <a:off x="2" y="2060242"/>
            <a:ext cx="9791700" cy="2891989"/>
          </a:xfrm>
          <a:prstGeom prst="rect">
            <a:avLst/>
          </a:prstGeom>
          <a:solidFill>
            <a:srgbClr val="85D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zh-TW" altLang="en-US"/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2505486" y="1142138"/>
            <a:ext cx="7286216" cy="918105"/>
          </a:xfrm>
          <a:prstGeom prst="rect">
            <a:avLst/>
          </a:prstGeom>
        </p:spPr>
        <p:txBody>
          <a:bodyPr lIns="91418" tIns="45709" rIns="91418" bIns="45709" anchor="ctr"/>
          <a:lstStyle>
            <a:lvl1pPr algn="l">
              <a:defRPr sz="3201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6" name="內容版面配置區 2"/>
          <p:cNvSpPr>
            <a:spLocks noGrp="1"/>
          </p:cNvSpPr>
          <p:nvPr>
            <p:ph idx="1"/>
          </p:nvPr>
        </p:nvSpPr>
        <p:spPr>
          <a:xfrm>
            <a:off x="2505489" y="2291613"/>
            <a:ext cx="5717110" cy="3470384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chemeClr val="bg1"/>
              </a:buClr>
              <a:buFont typeface="Arial" panose="020B0604020202020204" pitchFamily="34" charset="0"/>
              <a:buChar char="•"/>
              <a:defRPr sz="2399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chemeClr val="bg1"/>
              </a:buClr>
              <a:buFont typeface="Arial" panose="020B0604020202020204" pitchFamily="34" charset="0"/>
              <a:buChar char="•"/>
              <a:defRPr sz="2199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chemeClr val="bg1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47727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795100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>
            <a:lvl1pPr algn="ctr">
              <a:defRPr sz="3600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9591" y="1886720"/>
            <a:ext cx="8812530" cy="3528224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rgbClr val="85D0D5"/>
              </a:buClr>
              <a:buFont typeface="Arial" panose="020B0604020202020204" pitchFamily="34" charset="0"/>
              <a:buChar char="•"/>
              <a:defRPr sz="280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rgbClr val="85D0D5"/>
              </a:buClr>
              <a:buFont typeface="Arial" panose="020B0604020202020204" pitchFamily="34" charset="0"/>
              <a:buChar char="•"/>
              <a:defRPr sz="2399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rgbClr val="85D0D5"/>
              </a:buClr>
              <a:buFont typeface="Arial" panose="020B0604020202020204" pitchFamily="34" charset="0"/>
              <a:buChar char="•"/>
              <a:defRPr sz="20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6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2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cxnSp>
        <p:nvCxnSpPr>
          <p:cNvPr id="16" name="直線接點 15"/>
          <p:cNvCxnSpPr/>
          <p:nvPr userDrawn="1"/>
        </p:nvCxnSpPr>
        <p:spPr>
          <a:xfrm>
            <a:off x="2" y="1539678"/>
            <a:ext cx="9791700" cy="0"/>
          </a:xfrm>
          <a:prstGeom prst="line">
            <a:avLst/>
          </a:prstGeom>
          <a:ln w="12700">
            <a:solidFill>
              <a:srgbClr val="D98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6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4356091" y="1142138"/>
            <a:ext cx="6554228" cy="918105"/>
          </a:xfrm>
          <a:prstGeom prst="rect">
            <a:avLst/>
          </a:prstGeom>
        </p:spPr>
        <p:txBody>
          <a:bodyPr lIns="91418" tIns="45709" rIns="91418" bIns="45709" anchor="ctr"/>
          <a:lstStyle>
            <a:lvl1pPr algn="l">
              <a:defRPr sz="3600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6" name="內容版面配置區 2"/>
          <p:cNvSpPr>
            <a:spLocks noGrp="1"/>
          </p:cNvSpPr>
          <p:nvPr>
            <p:ph idx="1"/>
          </p:nvPr>
        </p:nvSpPr>
        <p:spPr>
          <a:xfrm>
            <a:off x="4356092" y="2168606"/>
            <a:ext cx="4598232" cy="3130677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rgbClr val="85D0D5"/>
              </a:buClr>
              <a:buFont typeface="Arial" panose="020B0604020202020204" pitchFamily="34" charset="0"/>
              <a:buChar char="•"/>
              <a:defRPr sz="280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rgbClr val="85D0D5"/>
              </a:buClr>
              <a:buFont typeface="Arial" panose="020B0604020202020204" pitchFamily="34" charset="0"/>
              <a:buChar char="•"/>
              <a:defRPr sz="2399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rgbClr val="85D0D5"/>
              </a:buClr>
              <a:buFont typeface="Arial" panose="020B0604020202020204" pitchFamily="34" charset="0"/>
              <a:buChar char="•"/>
              <a:defRPr sz="20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6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2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1807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 userDrawn="1"/>
        </p:nvSpPr>
        <p:spPr>
          <a:xfrm>
            <a:off x="2" y="2060242"/>
            <a:ext cx="9791700" cy="2891989"/>
          </a:xfrm>
          <a:prstGeom prst="rect">
            <a:avLst/>
          </a:prstGeom>
          <a:solidFill>
            <a:srgbClr val="85D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2505486" y="1142138"/>
            <a:ext cx="7286216" cy="918105"/>
          </a:xfrm>
          <a:prstGeom prst="rect">
            <a:avLst/>
          </a:prstGeom>
        </p:spPr>
        <p:txBody>
          <a:bodyPr lIns="91418" tIns="45709" rIns="91418" bIns="45709" anchor="ctr"/>
          <a:lstStyle>
            <a:lvl1pPr algn="l">
              <a:defRPr sz="3201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6" name="內容版面配置區 2"/>
          <p:cNvSpPr>
            <a:spLocks noGrp="1"/>
          </p:cNvSpPr>
          <p:nvPr>
            <p:ph idx="1"/>
          </p:nvPr>
        </p:nvSpPr>
        <p:spPr>
          <a:xfrm>
            <a:off x="2505489" y="2291613"/>
            <a:ext cx="5717110" cy="3470384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chemeClr val="bg1"/>
              </a:buClr>
              <a:buFont typeface="Arial" panose="020B0604020202020204" pitchFamily="34" charset="0"/>
              <a:buChar char="•"/>
              <a:defRPr sz="2399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chemeClr val="bg1"/>
              </a:buClr>
              <a:buFont typeface="Arial" panose="020B0604020202020204" pitchFamily="34" charset="0"/>
              <a:buChar char="•"/>
              <a:defRPr sz="2199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chemeClr val="bg1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78753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投影片編號版面配置區 5"/>
          <p:cNvSpPr txBox="1">
            <a:spLocks/>
          </p:cNvSpPr>
          <p:nvPr userDrawn="1"/>
        </p:nvSpPr>
        <p:spPr>
          <a:xfrm>
            <a:off x="7363328" y="5277314"/>
            <a:ext cx="2284730" cy="283081"/>
          </a:xfrm>
          <a:prstGeom prst="rect">
            <a:avLst/>
          </a:prstGeom>
        </p:spPr>
        <p:txBody>
          <a:bodyPr lIns="91418" tIns="45709" rIns="91418" bIns="45709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rgbClr val="85D0D5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r">
              <a:defRPr/>
            </a:pPr>
            <a:fld id="{189385F7-8E3E-414B-825A-769980FEB7D9}" type="slidenum">
              <a:rPr lang="en-US" altLang="ja-JP" b="1" smtClean="0">
                <a:solidFill>
                  <a:srgbClr val="12626F"/>
                </a:solidFill>
              </a:rPr>
              <a:pPr algn="r">
                <a:defRPr/>
              </a:pPr>
              <a:t>‹#›</a:t>
            </a:fld>
            <a:r>
              <a:rPr lang="zh-TW" altLang="en-US" dirty="0" smtClean="0"/>
              <a:t> </a:t>
            </a:r>
            <a:r>
              <a:rPr lang="en-US" altLang="zh-TW" b="1" dirty="0" smtClean="0">
                <a:solidFill>
                  <a:prstClr val="white">
                    <a:lumMod val="50000"/>
                  </a:prstClr>
                </a:solidFill>
              </a:rPr>
              <a:t>/</a:t>
            </a:r>
            <a:r>
              <a:rPr lang="zh-TW" altLang="en-US" b="1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US" altLang="zh-TW" b="1" dirty="0" smtClean="0">
                <a:solidFill>
                  <a:prstClr val="white">
                    <a:lumMod val="50000"/>
                  </a:prstClr>
                </a:solidFill>
              </a:rPr>
              <a:t>67</a:t>
            </a:r>
          </a:p>
        </p:txBody>
      </p:sp>
      <p:sp>
        <p:nvSpPr>
          <p:cNvPr id="23" name="標題 1"/>
          <p:cNvSpPr>
            <a:spLocks noGrp="1"/>
          </p:cNvSpPr>
          <p:nvPr>
            <p:ph type="title"/>
          </p:nvPr>
        </p:nvSpPr>
        <p:spPr>
          <a:xfrm>
            <a:off x="367156" y="122433"/>
            <a:ext cx="9382884" cy="1061065"/>
          </a:xfrm>
          <a:prstGeom prst="rect">
            <a:avLst/>
          </a:prstGeom>
        </p:spPr>
        <p:txBody>
          <a:bodyPr lIns="91418" tIns="45709" rIns="91418" bIns="45709"/>
          <a:lstStyle>
            <a:lvl1pPr algn="l">
              <a:defRPr sz="2801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24" name="內容版面配置區 2"/>
          <p:cNvSpPr>
            <a:spLocks noGrp="1"/>
          </p:cNvSpPr>
          <p:nvPr>
            <p:ph idx="1"/>
          </p:nvPr>
        </p:nvSpPr>
        <p:spPr>
          <a:xfrm>
            <a:off x="611927" y="1428359"/>
            <a:ext cx="8974933" cy="3672917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rgbClr val="85D0D5"/>
              </a:buClr>
              <a:buFont typeface="Arial" panose="020B0604020202020204" pitchFamily="34" charset="0"/>
              <a:buChar char="•"/>
              <a:defRPr sz="2199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rgbClr val="85D0D5"/>
              </a:buClr>
              <a:buFont typeface="Arial" panose="020B0604020202020204" pitchFamily="34" charset="0"/>
              <a:buChar char="•"/>
              <a:defRPr sz="20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rgbClr val="85D0D5"/>
              </a:buClr>
              <a:buFont typeface="Arial" panose="020B0604020202020204" pitchFamily="34" charset="0"/>
              <a:buChar char="•"/>
              <a:defRPr sz="18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6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2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85545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500670" y="1983123"/>
            <a:ext cx="8790377" cy="918105"/>
          </a:xfrm>
          <a:prstGeom prst="rect">
            <a:avLst/>
          </a:prstGeom>
        </p:spPr>
        <p:txBody>
          <a:bodyPr lIns="91418" tIns="45709" rIns="91418" bIns="45709" anchor="ctr"/>
          <a:lstStyle>
            <a:lvl1pPr algn="ctr">
              <a:defRPr sz="3201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0474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1992" y="1250483"/>
            <a:ext cx="8322947" cy="1094074"/>
          </a:xfrm>
          <a:prstGeom prst="rect">
            <a:avLst/>
          </a:prstGeom>
        </p:spPr>
        <p:txBody>
          <a:bodyPr lIns="91418" tIns="45709" rIns="91418" bIns="45709"/>
          <a:lstStyle>
            <a:lvl1pPr algn="ctr">
              <a:defRPr sz="3600" b="1" cap="all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31992" y="2359064"/>
            <a:ext cx="8322947" cy="1205012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 algn="ctr">
              <a:buNone/>
              <a:defRPr sz="20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457072" indent="0">
              <a:buNone/>
              <a:defRPr sz="1800"/>
            </a:lvl2pPr>
            <a:lvl3pPr marL="914157" indent="0">
              <a:buNone/>
              <a:defRPr sz="1600"/>
            </a:lvl3pPr>
            <a:lvl4pPr marL="1371232" indent="0">
              <a:buNone/>
              <a:defRPr sz="1400"/>
            </a:lvl4pPr>
            <a:lvl5pPr marL="1828312" indent="0">
              <a:buNone/>
              <a:defRPr sz="1400"/>
            </a:lvl5pPr>
            <a:lvl6pPr marL="2285383" indent="0">
              <a:buNone/>
              <a:defRPr sz="1400"/>
            </a:lvl6pPr>
            <a:lvl7pPr marL="2742454" indent="0">
              <a:buNone/>
              <a:defRPr sz="1400"/>
            </a:lvl7pPr>
            <a:lvl8pPr marL="3199535" indent="0">
              <a:buNone/>
              <a:defRPr sz="1400"/>
            </a:lvl8pPr>
            <a:lvl9pPr marL="3656610" indent="0">
              <a:buNone/>
              <a:defRPr sz="14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11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469571" y="5247244"/>
            <a:ext cx="2284730" cy="283081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10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EC67EFE-2CCD-4A24-ABCF-EA3D6057F791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r>
              <a:rPr lang="en-US" altLang="zh-TW" dirty="0" smtClean="0">
                <a:solidFill>
                  <a:prstClr val="black"/>
                </a:solidFill>
              </a:rPr>
              <a:t>/61</a:t>
            </a:r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5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89591" y="1285351"/>
            <a:ext cx="4324668" cy="3635437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801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77449" y="1285351"/>
            <a:ext cx="4324668" cy="3635437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801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5EF3C17B-F410-4A14-8C3F-28671A22E257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84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89588" y="1233073"/>
            <a:ext cx="4326370" cy="513883"/>
          </a:xfrm>
          <a:prstGeom prst="rect">
            <a:avLst/>
          </a:prstGeom>
        </p:spPr>
        <p:txBody>
          <a:bodyPr lIns="91418" tIns="45709" rIns="91418" bIns="45709" anchor="b"/>
          <a:lstStyle>
            <a:lvl1pPr marL="0" indent="0">
              <a:buNone/>
              <a:defRPr sz="2399" b="1"/>
            </a:lvl1pPr>
            <a:lvl2pPr marL="457072" indent="0">
              <a:buNone/>
              <a:defRPr sz="2000" b="1"/>
            </a:lvl2pPr>
            <a:lvl3pPr marL="914157" indent="0">
              <a:buNone/>
              <a:defRPr sz="1800" b="1"/>
            </a:lvl3pPr>
            <a:lvl4pPr marL="1371232" indent="0">
              <a:buNone/>
              <a:defRPr sz="1600" b="1"/>
            </a:lvl4pPr>
            <a:lvl5pPr marL="1828312" indent="0">
              <a:buNone/>
              <a:defRPr sz="1600" b="1"/>
            </a:lvl5pPr>
            <a:lvl6pPr marL="2285383" indent="0">
              <a:buNone/>
              <a:defRPr sz="1600" b="1"/>
            </a:lvl6pPr>
            <a:lvl7pPr marL="2742454" indent="0">
              <a:buNone/>
              <a:defRPr sz="1600" b="1"/>
            </a:lvl7pPr>
            <a:lvl8pPr marL="3199535" indent="0">
              <a:buNone/>
              <a:defRPr sz="1600" b="1"/>
            </a:lvl8pPr>
            <a:lvl9pPr marL="365661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9588" y="1746951"/>
            <a:ext cx="4326370" cy="3173836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974078" y="1233073"/>
            <a:ext cx="4328067" cy="513883"/>
          </a:xfrm>
          <a:prstGeom prst="rect">
            <a:avLst/>
          </a:prstGeom>
        </p:spPr>
        <p:txBody>
          <a:bodyPr lIns="91418" tIns="45709" rIns="91418" bIns="45709" anchor="b"/>
          <a:lstStyle>
            <a:lvl1pPr marL="0" indent="0">
              <a:buNone/>
              <a:defRPr sz="2399" b="1"/>
            </a:lvl1pPr>
            <a:lvl2pPr marL="457072" indent="0">
              <a:buNone/>
              <a:defRPr sz="2000" b="1"/>
            </a:lvl2pPr>
            <a:lvl3pPr marL="914157" indent="0">
              <a:buNone/>
              <a:defRPr sz="1800" b="1"/>
            </a:lvl3pPr>
            <a:lvl4pPr marL="1371232" indent="0">
              <a:buNone/>
              <a:defRPr sz="1600" b="1"/>
            </a:lvl4pPr>
            <a:lvl5pPr marL="1828312" indent="0">
              <a:buNone/>
              <a:defRPr sz="1600" b="1"/>
            </a:lvl5pPr>
            <a:lvl6pPr marL="2285383" indent="0">
              <a:buNone/>
              <a:defRPr sz="1600" b="1"/>
            </a:lvl6pPr>
            <a:lvl7pPr marL="2742454" indent="0">
              <a:buNone/>
              <a:defRPr sz="1600" b="1"/>
            </a:lvl7pPr>
            <a:lvl8pPr marL="3199535" indent="0">
              <a:buNone/>
              <a:defRPr sz="1600" b="1"/>
            </a:lvl8pPr>
            <a:lvl9pPr marL="365661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974078" y="1746951"/>
            <a:ext cx="4328067" cy="3173836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A5C01DA7-8E86-4446-9852-8FC8F1C441F3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081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6A0CF427-C48F-4B5D-87FA-9EBF2F5D5521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23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742F50DB-5CD7-490D-A6ED-0725BC707AFE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332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投影片編號版面配置區 5"/>
          <p:cNvSpPr txBox="1">
            <a:spLocks/>
          </p:cNvSpPr>
          <p:nvPr userDrawn="1"/>
        </p:nvSpPr>
        <p:spPr>
          <a:xfrm>
            <a:off x="7363328" y="5277314"/>
            <a:ext cx="2284730" cy="283081"/>
          </a:xfrm>
          <a:prstGeom prst="rect">
            <a:avLst/>
          </a:prstGeom>
        </p:spPr>
        <p:txBody>
          <a:bodyPr lIns="91418" tIns="45709" rIns="91418" bIns="45709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rgbClr val="85D0D5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r">
              <a:defRPr/>
            </a:pPr>
            <a:fld id="{189385F7-8E3E-414B-825A-769980FEB7D9}" type="slidenum">
              <a:rPr lang="en-US" altLang="ja-JP" sz="900" b="1" smtClean="0">
                <a:solidFill>
                  <a:srgbClr val="12626F"/>
                </a:solidFill>
              </a:rPr>
              <a:pPr algn="r">
                <a:defRPr/>
              </a:pPr>
              <a:t>‹#›</a:t>
            </a:fld>
            <a:r>
              <a:rPr lang="zh-TW" altLang="en-US" sz="900" dirty="0" smtClean="0"/>
              <a:t> </a:t>
            </a:r>
            <a:r>
              <a:rPr lang="en-US" altLang="zh-TW" sz="900" b="1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zh-TW" altLang="en-US" sz="9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sz="900" b="1" dirty="0" smtClean="0">
                <a:solidFill>
                  <a:schemeClr val="bg1">
                    <a:lumMod val="50000"/>
                  </a:schemeClr>
                </a:solidFill>
              </a:rPr>
              <a:t>67</a:t>
            </a:r>
          </a:p>
        </p:txBody>
      </p:sp>
      <p:sp>
        <p:nvSpPr>
          <p:cNvPr id="23" name="標題 1"/>
          <p:cNvSpPr>
            <a:spLocks noGrp="1"/>
          </p:cNvSpPr>
          <p:nvPr>
            <p:ph type="title"/>
          </p:nvPr>
        </p:nvSpPr>
        <p:spPr>
          <a:xfrm>
            <a:off x="367156" y="122433"/>
            <a:ext cx="9382884" cy="1061065"/>
          </a:xfrm>
          <a:prstGeom prst="rect">
            <a:avLst/>
          </a:prstGeom>
        </p:spPr>
        <p:txBody>
          <a:bodyPr lIns="91418" tIns="45709" rIns="91418" bIns="45709"/>
          <a:lstStyle>
            <a:lvl1pPr algn="l">
              <a:defRPr sz="2801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24" name="內容版面配置區 2"/>
          <p:cNvSpPr>
            <a:spLocks noGrp="1"/>
          </p:cNvSpPr>
          <p:nvPr>
            <p:ph idx="1"/>
          </p:nvPr>
        </p:nvSpPr>
        <p:spPr>
          <a:xfrm>
            <a:off x="611927" y="1428359"/>
            <a:ext cx="8974933" cy="3672917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rgbClr val="85D0D5"/>
              </a:buClr>
              <a:buFont typeface="Arial" panose="020B0604020202020204" pitchFamily="34" charset="0"/>
              <a:buChar char="•"/>
              <a:defRPr sz="2199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rgbClr val="85D0D5"/>
              </a:buClr>
              <a:buFont typeface="Arial" panose="020B0604020202020204" pitchFamily="34" charset="0"/>
              <a:buChar char="•"/>
              <a:defRPr sz="20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rgbClr val="85D0D5"/>
              </a:buClr>
              <a:buFont typeface="Arial" panose="020B0604020202020204" pitchFamily="34" charset="0"/>
              <a:buChar char="•"/>
              <a:defRPr sz="18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6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2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61807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600" y="219328"/>
            <a:ext cx="3221401" cy="933406"/>
          </a:xfrm>
          <a:prstGeom prst="rect">
            <a:avLst/>
          </a:prstGeom>
        </p:spPr>
        <p:txBody>
          <a:bodyPr lIns="91418" tIns="45709" rIns="91418" bIns="45709"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28288" y="219347"/>
            <a:ext cx="5473832" cy="4701458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3201"/>
            </a:lvl1pPr>
            <a:lvl2pPr>
              <a:defRPr sz="2801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89600" y="1152739"/>
            <a:ext cx="3221401" cy="3768052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1400"/>
            </a:lvl1pPr>
            <a:lvl2pPr marL="457072" indent="0">
              <a:buNone/>
              <a:defRPr sz="1200"/>
            </a:lvl2pPr>
            <a:lvl3pPr marL="914157" indent="0">
              <a:buNone/>
              <a:defRPr sz="1000"/>
            </a:lvl3pPr>
            <a:lvl4pPr marL="1371232" indent="0">
              <a:buNone/>
              <a:defRPr sz="900"/>
            </a:lvl4pPr>
            <a:lvl5pPr marL="1828312" indent="0">
              <a:buNone/>
              <a:defRPr sz="900"/>
            </a:lvl5pPr>
            <a:lvl6pPr marL="2285383" indent="0">
              <a:buNone/>
              <a:defRPr sz="900"/>
            </a:lvl6pPr>
            <a:lvl7pPr marL="2742454" indent="0">
              <a:buNone/>
              <a:defRPr sz="900"/>
            </a:lvl7pPr>
            <a:lvl8pPr marL="3199535" indent="0">
              <a:buNone/>
              <a:defRPr sz="900"/>
            </a:lvl8pPr>
            <a:lvl9pPr marL="365661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E211AB91-9B01-4C6D-81BB-CFC6FA918769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609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19242" y="3856043"/>
            <a:ext cx="5875020" cy="455227"/>
          </a:xfrm>
          <a:prstGeom prst="rect">
            <a:avLst/>
          </a:prstGeom>
        </p:spPr>
        <p:txBody>
          <a:bodyPr lIns="91418" tIns="45709" rIns="91418" bIns="45709"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19242" y="492217"/>
            <a:ext cx="5875020" cy="3305175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3201"/>
            </a:lvl1pPr>
            <a:lvl2pPr marL="457072" indent="0">
              <a:buNone/>
              <a:defRPr sz="2801"/>
            </a:lvl2pPr>
            <a:lvl3pPr marL="914157" indent="0">
              <a:buNone/>
              <a:defRPr sz="2399"/>
            </a:lvl3pPr>
            <a:lvl4pPr marL="1371232" indent="0">
              <a:buNone/>
              <a:defRPr sz="2000"/>
            </a:lvl4pPr>
            <a:lvl5pPr marL="1828312" indent="0">
              <a:buNone/>
              <a:defRPr sz="2000"/>
            </a:lvl5pPr>
            <a:lvl6pPr marL="2285383" indent="0">
              <a:buNone/>
              <a:defRPr sz="2000"/>
            </a:lvl6pPr>
            <a:lvl7pPr marL="2742454" indent="0">
              <a:buNone/>
              <a:defRPr sz="2000"/>
            </a:lvl7pPr>
            <a:lvl8pPr marL="3199535" indent="0">
              <a:buNone/>
              <a:defRPr sz="2000"/>
            </a:lvl8pPr>
            <a:lvl9pPr marL="365661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19242" y="4311283"/>
            <a:ext cx="5875020" cy="646498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1400"/>
            </a:lvl1pPr>
            <a:lvl2pPr marL="457072" indent="0">
              <a:buNone/>
              <a:defRPr sz="1200"/>
            </a:lvl2pPr>
            <a:lvl3pPr marL="914157" indent="0">
              <a:buNone/>
              <a:defRPr sz="1000"/>
            </a:lvl3pPr>
            <a:lvl4pPr marL="1371232" indent="0">
              <a:buNone/>
              <a:defRPr sz="900"/>
            </a:lvl4pPr>
            <a:lvl5pPr marL="1828312" indent="0">
              <a:buNone/>
              <a:defRPr sz="900"/>
            </a:lvl5pPr>
            <a:lvl6pPr marL="2285383" indent="0">
              <a:buNone/>
              <a:defRPr sz="900"/>
            </a:lvl6pPr>
            <a:lvl7pPr marL="2742454" indent="0">
              <a:buNone/>
              <a:defRPr sz="900"/>
            </a:lvl7pPr>
            <a:lvl8pPr marL="3199535" indent="0">
              <a:buNone/>
              <a:defRPr sz="900"/>
            </a:lvl8pPr>
            <a:lvl9pPr marL="365661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878EE850-39B0-4089-B330-936D2D11CA3E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574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89591" y="1285351"/>
            <a:ext cx="8812530" cy="3635437"/>
          </a:xfrm>
          <a:prstGeom prst="rect">
            <a:avLst/>
          </a:prstGeom>
        </p:spPr>
        <p:txBody>
          <a:bodyPr vert="eaVert" lIns="91418" tIns="45709" rIns="91418" bIns="45709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D3A8E78A-C27D-4C56-8A97-9BE37694F9A1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464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98985" y="220608"/>
            <a:ext cx="2203132" cy="4700185"/>
          </a:xfrm>
          <a:prstGeom prst="rect">
            <a:avLst/>
          </a:prstGeom>
        </p:spPr>
        <p:txBody>
          <a:bodyPr vert="eaVert"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89587" y="220608"/>
            <a:ext cx="6446202" cy="4700185"/>
          </a:xfrm>
          <a:prstGeom prst="rect">
            <a:avLst/>
          </a:prstGeom>
        </p:spPr>
        <p:txBody>
          <a:bodyPr vert="eaVert" lIns="91418" tIns="45709" rIns="91418" bIns="45709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5B883F6D-391C-4482-83A4-FEAE89CADAB4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198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Rectangle 5"/>
          <p:cNvSpPr>
            <a:spLocks noGrp="1" noChangeArrowheads="1"/>
          </p:cNvSpPr>
          <p:nvPr userDrawn="1">
            <p:ph type="ctrTitle"/>
          </p:nvPr>
        </p:nvSpPr>
        <p:spPr>
          <a:xfrm>
            <a:off x="673237" y="1192660"/>
            <a:ext cx="8322947" cy="1180784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3900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ja-JP" altLang="en-US" dirty="0"/>
          </a:p>
        </p:txBody>
      </p:sp>
      <p:sp>
        <p:nvSpPr>
          <p:cNvPr id="15" name="Rectangle 7"/>
          <p:cNvSpPr>
            <a:spLocks noGrp="1" noChangeArrowheads="1"/>
          </p:cNvSpPr>
          <p:nvPr userDrawn="1"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6" name="Rectangle 8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7" name="Rectangle 9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7506970" y="5242139"/>
            <a:ext cx="2284730" cy="230802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10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7867B91D-BAF6-4813-9F30-85869D2A63EA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468758" y="3366271"/>
            <a:ext cx="6854190" cy="776204"/>
          </a:xfrm>
          <a:prstGeom prst="rect">
            <a:avLst/>
          </a:prstGeom>
        </p:spPr>
        <p:txBody>
          <a:bodyPr lIns="91418" tIns="45709" rIns="91418" bIns="45709" anchor="ctr"/>
          <a:lstStyle>
            <a:lvl1pPr marL="0" marR="0" indent="0" algn="ctr" defTabSz="914157" rtl="0" eaLnBrk="0" fontAlgn="base" latinLnBrk="0" hangingPunct="0">
              <a:lnSpc>
                <a:spcPts val="2501"/>
              </a:lnSpc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Tx/>
              <a:buFontTx/>
              <a:buNone/>
              <a:tabLst/>
              <a:defRPr sz="260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按一下以編輯母片副標題樣式</a:t>
            </a:r>
            <a:endParaRPr lang="en-US" altLang="zh-TW" dirty="0" smtClean="0"/>
          </a:p>
          <a:p>
            <a:r>
              <a:rPr lang="zh-TW" altLang="en-US" dirty="0" smtClean="0"/>
              <a:t>副標題樣式</a:t>
            </a: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40517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795100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>
            <a:lvl1pPr algn="ctr">
              <a:defRPr sz="3600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9591" y="1886720"/>
            <a:ext cx="8812530" cy="3528224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rgbClr val="85D0D5"/>
              </a:buClr>
              <a:buFont typeface="Arial" panose="020B0604020202020204" pitchFamily="34" charset="0"/>
              <a:buChar char="•"/>
              <a:defRPr sz="280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rgbClr val="85D0D5"/>
              </a:buClr>
              <a:buFont typeface="Arial" panose="020B0604020202020204" pitchFamily="34" charset="0"/>
              <a:buChar char="•"/>
              <a:defRPr sz="2399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rgbClr val="85D0D5"/>
              </a:buClr>
              <a:buFont typeface="Arial" panose="020B0604020202020204" pitchFamily="34" charset="0"/>
              <a:buChar char="•"/>
              <a:defRPr sz="20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6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2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cxnSp>
        <p:nvCxnSpPr>
          <p:cNvPr id="16" name="直線接點 15"/>
          <p:cNvCxnSpPr/>
          <p:nvPr userDrawn="1"/>
        </p:nvCxnSpPr>
        <p:spPr>
          <a:xfrm>
            <a:off x="2" y="1539678"/>
            <a:ext cx="9791700" cy="0"/>
          </a:xfrm>
          <a:prstGeom prst="line">
            <a:avLst/>
          </a:prstGeom>
          <a:ln w="12700">
            <a:solidFill>
              <a:srgbClr val="D98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792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4356091" y="1142138"/>
            <a:ext cx="6554228" cy="918105"/>
          </a:xfrm>
          <a:prstGeom prst="rect">
            <a:avLst/>
          </a:prstGeom>
        </p:spPr>
        <p:txBody>
          <a:bodyPr lIns="91418" tIns="45709" rIns="91418" bIns="45709" anchor="ctr"/>
          <a:lstStyle>
            <a:lvl1pPr algn="l">
              <a:defRPr sz="3600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6" name="內容版面配置區 2"/>
          <p:cNvSpPr>
            <a:spLocks noGrp="1"/>
          </p:cNvSpPr>
          <p:nvPr>
            <p:ph idx="1"/>
          </p:nvPr>
        </p:nvSpPr>
        <p:spPr>
          <a:xfrm>
            <a:off x="4356092" y="2168606"/>
            <a:ext cx="4598232" cy="3130677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rgbClr val="85D0D5"/>
              </a:buClr>
              <a:buFont typeface="Arial" panose="020B0604020202020204" pitchFamily="34" charset="0"/>
              <a:buChar char="•"/>
              <a:defRPr sz="280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rgbClr val="85D0D5"/>
              </a:buClr>
              <a:buFont typeface="Arial" panose="020B0604020202020204" pitchFamily="34" charset="0"/>
              <a:buChar char="•"/>
              <a:defRPr sz="2399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rgbClr val="85D0D5"/>
              </a:buClr>
              <a:buFont typeface="Arial" panose="020B0604020202020204" pitchFamily="34" charset="0"/>
              <a:buChar char="•"/>
              <a:defRPr sz="20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6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2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90142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 userDrawn="1"/>
        </p:nvSpPr>
        <p:spPr>
          <a:xfrm>
            <a:off x="2" y="2060242"/>
            <a:ext cx="9791700" cy="2891989"/>
          </a:xfrm>
          <a:prstGeom prst="rect">
            <a:avLst/>
          </a:prstGeom>
          <a:solidFill>
            <a:srgbClr val="85D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2505486" y="1142138"/>
            <a:ext cx="7286216" cy="918105"/>
          </a:xfrm>
          <a:prstGeom prst="rect">
            <a:avLst/>
          </a:prstGeom>
        </p:spPr>
        <p:txBody>
          <a:bodyPr lIns="91418" tIns="45709" rIns="91418" bIns="45709" anchor="ctr"/>
          <a:lstStyle>
            <a:lvl1pPr algn="l">
              <a:defRPr sz="3201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6" name="內容版面配置區 2"/>
          <p:cNvSpPr>
            <a:spLocks noGrp="1"/>
          </p:cNvSpPr>
          <p:nvPr>
            <p:ph idx="1"/>
          </p:nvPr>
        </p:nvSpPr>
        <p:spPr>
          <a:xfrm>
            <a:off x="2505489" y="2291613"/>
            <a:ext cx="5717110" cy="3470384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chemeClr val="bg1"/>
              </a:buClr>
              <a:buFont typeface="Arial" panose="020B0604020202020204" pitchFamily="34" charset="0"/>
              <a:buChar char="•"/>
              <a:defRPr sz="2399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chemeClr val="bg1"/>
              </a:buClr>
              <a:buFont typeface="Arial" panose="020B0604020202020204" pitchFamily="34" charset="0"/>
              <a:buChar char="•"/>
              <a:defRPr sz="2199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chemeClr val="bg1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20189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投影片編號版面配置區 5"/>
          <p:cNvSpPr txBox="1">
            <a:spLocks/>
          </p:cNvSpPr>
          <p:nvPr userDrawn="1"/>
        </p:nvSpPr>
        <p:spPr>
          <a:xfrm>
            <a:off x="7363328" y="5277314"/>
            <a:ext cx="2284730" cy="283081"/>
          </a:xfrm>
          <a:prstGeom prst="rect">
            <a:avLst/>
          </a:prstGeom>
        </p:spPr>
        <p:txBody>
          <a:bodyPr lIns="91418" tIns="45709" rIns="91418" bIns="45709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rgbClr val="85D0D5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r">
              <a:defRPr/>
            </a:pPr>
            <a:fld id="{189385F7-8E3E-414B-825A-769980FEB7D9}" type="slidenum">
              <a:rPr lang="en-US" altLang="ja-JP" b="1" smtClean="0">
                <a:solidFill>
                  <a:srgbClr val="12626F"/>
                </a:solidFill>
              </a:rPr>
              <a:pPr algn="r">
                <a:defRPr/>
              </a:pPr>
              <a:t>‹#›</a:t>
            </a:fld>
            <a:r>
              <a:rPr lang="zh-TW" altLang="en-US" dirty="0" smtClean="0"/>
              <a:t> </a:t>
            </a:r>
            <a:r>
              <a:rPr lang="en-US" altLang="zh-TW" b="1" dirty="0" smtClean="0">
                <a:solidFill>
                  <a:prstClr val="white">
                    <a:lumMod val="50000"/>
                  </a:prstClr>
                </a:solidFill>
              </a:rPr>
              <a:t>/</a:t>
            </a:r>
            <a:r>
              <a:rPr lang="zh-TW" altLang="en-US" b="1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US" altLang="zh-TW" b="1" dirty="0" smtClean="0">
                <a:solidFill>
                  <a:prstClr val="white">
                    <a:lumMod val="50000"/>
                  </a:prstClr>
                </a:solidFill>
              </a:rPr>
              <a:t>67</a:t>
            </a:r>
          </a:p>
        </p:txBody>
      </p:sp>
      <p:sp>
        <p:nvSpPr>
          <p:cNvPr id="23" name="標題 1"/>
          <p:cNvSpPr>
            <a:spLocks noGrp="1"/>
          </p:cNvSpPr>
          <p:nvPr>
            <p:ph type="title"/>
          </p:nvPr>
        </p:nvSpPr>
        <p:spPr>
          <a:xfrm>
            <a:off x="367156" y="122433"/>
            <a:ext cx="9382884" cy="1061065"/>
          </a:xfrm>
          <a:prstGeom prst="rect">
            <a:avLst/>
          </a:prstGeom>
        </p:spPr>
        <p:txBody>
          <a:bodyPr lIns="91418" tIns="45709" rIns="91418" bIns="45709"/>
          <a:lstStyle>
            <a:lvl1pPr algn="l">
              <a:defRPr sz="2801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24" name="內容版面配置區 2"/>
          <p:cNvSpPr>
            <a:spLocks noGrp="1"/>
          </p:cNvSpPr>
          <p:nvPr>
            <p:ph idx="1"/>
          </p:nvPr>
        </p:nvSpPr>
        <p:spPr>
          <a:xfrm>
            <a:off x="611927" y="1428359"/>
            <a:ext cx="8974933" cy="3672917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rgbClr val="85D0D5"/>
              </a:buClr>
              <a:buFont typeface="Arial" panose="020B0604020202020204" pitchFamily="34" charset="0"/>
              <a:buChar char="•"/>
              <a:defRPr sz="2199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rgbClr val="85D0D5"/>
              </a:buClr>
              <a:buFont typeface="Arial" panose="020B0604020202020204" pitchFamily="34" charset="0"/>
              <a:buChar char="•"/>
              <a:defRPr sz="20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rgbClr val="85D0D5"/>
              </a:buClr>
              <a:buFont typeface="Arial" panose="020B0604020202020204" pitchFamily="34" charset="0"/>
              <a:buChar char="•"/>
              <a:defRPr sz="18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6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2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3468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500670" y="1983123"/>
            <a:ext cx="8790377" cy="918105"/>
          </a:xfrm>
          <a:prstGeom prst="rect">
            <a:avLst/>
          </a:prstGeom>
        </p:spPr>
        <p:txBody>
          <a:bodyPr lIns="91418" tIns="45709" rIns="91418" bIns="45709" anchor="ctr"/>
          <a:lstStyle>
            <a:lvl1pPr algn="ctr">
              <a:defRPr sz="3201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6119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500670" y="1983123"/>
            <a:ext cx="8790377" cy="918105"/>
          </a:xfrm>
          <a:prstGeom prst="rect">
            <a:avLst/>
          </a:prstGeom>
        </p:spPr>
        <p:txBody>
          <a:bodyPr lIns="91418" tIns="45709" rIns="91418" bIns="45709" anchor="ctr"/>
          <a:lstStyle>
            <a:lvl1pPr algn="ctr">
              <a:defRPr sz="3201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79259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1992" y="1250483"/>
            <a:ext cx="8322947" cy="1094074"/>
          </a:xfrm>
          <a:prstGeom prst="rect">
            <a:avLst/>
          </a:prstGeom>
        </p:spPr>
        <p:txBody>
          <a:bodyPr lIns="91418" tIns="45709" rIns="91418" bIns="45709"/>
          <a:lstStyle>
            <a:lvl1pPr algn="ctr">
              <a:defRPr sz="3600" b="1" cap="all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31992" y="2359064"/>
            <a:ext cx="8322947" cy="1205012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 algn="ctr">
              <a:buNone/>
              <a:defRPr sz="20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457072" indent="0">
              <a:buNone/>
              <a:defRPr sz="1800"/>
            </a:lvl2pPr>
            <a:lvl3pPr marL="914157" indent="0">
              <a:buNone/>
              <a:defRPr sz="1600"/>
            </a:lvl3pPr>
            <a:lvl4pPr marL="1371232" indent="0">
              <a:buNone/>
              <a:defRPr sz="1400"/>
            </a:lvl4pPr>
            <a:lvl5pPr marL="1828312" indent="0">
              <a:buNone/>
              <a:defRPr sz="1400"/>
            </a:lvl5pPr>
            <a:lvl6pPr marL="2285383" indent="0">
              <a:buNone/>
              <a:defRPr sz="1400"/>
            </a:lvl6pPr>
            <a:lvl7pPr marL="2742454" indent="0">
              <a:buNone/>
              <a:defRPr sz="1400"/>
            </a:lvl7pPr>
            <a:lvl8pPr marL="3199535" indent="0">
              <a:buNone/>
              <a:defRPr sz="1400"/>
            </a:lvl8pPr>
            <a:lvl9pPr marL="3656610" indent="0">
              <a:buNone/>
              <a:defRPr sz="14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11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469571" y="5247244"/>
            <a:ext cx="2284730" cy="283081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10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EC67EFE-2CCD-4A24-ABCF-EA3D6057F791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r>
              <a:rPr lang="en-US" altLang="zh-TW" dirty="0" smtClean="0">
                <a:solidFill>
                  <a:prstClr val="black"/>
                </a:solidFill>
              </a:rPr>
              <a:t>/61</a:t>
            </a:r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272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89591" y="1285351"/>
            <a:ext cx="4324668" cy="3635437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801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77449" y="1285351"/>
            <a:ext cx="4324668" cy="3635437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801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5EF3C17B-F410-4A14-8C3F-28671A22E257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168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89588" y="1233073"/>
            <a:ext cx="4326370" cy="513883"/>
          </a:xfrm>
          <a:prstGeom prst="rect">
            <a:avLst/>
          </a:prstGeom>
        </p:spPr>
        <p:txBody>
          <a:bodyPr lIns="91418" tIns="45709" rIns="91418" bIns="45709" anchor="b"/>
          <a:lstStyle>
            <a:lvl1pPr marL="0" indent="0">
              <a:buNone/>
              <a:defRPr sz="2399" b="1"/>
            </a:lvl1pPr>
            <a:lvl2pPr marL="457072" indent="0">
              <a:buNone/>
              <a:defRPr sz="2000" b="1"/>
            </a:lvl2pPr>
            <a:lvl3pPr marL="914157" indent="0">
              <a:buNone/>
              <a:defRPr sz="1800" b="1"/>
            </a:lvl3pPr>
            <a:lvl4pPr marL="1371232" indent="0">
              <a:buNone/>
              <a:defRPr sz="1600" b="1"/>
            </a:lvl4pPr>
            <a:lvl5pPr marL="1828312" indent="0">
              <a:buNone/>
              <a:defRPr sz="1600" b="1"/>
            </a:lvl5pPr>
            <a:lvl6pPr marL="2285383" indent="0">
              <a:buNone/>
              <a:defRPr sz="1600" b="1"/>
            </a:lvl6pPr>
            <a:lvl7pPr marL="2742454" indent="0">
              <a:buNone/>
              <a:defRPr sz="1600" b="1"/>
            </a:lvl7pPr>
            <a:lvl8pPr marL="3199535" indent="0">
              <a:buNone/>
              <a:defRPr sz="1600" b="1"/>
            </a:lvl8pPr>
            <a:lvl9pPr marL="365661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9588" y="1746951"/>
            <a:ext cx="4326370" cy="3173836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974078" y="1233073"/>
            <a:ext cx="4328067" cy="513883"/>
          </a:xfrm>
          <a:prstGeom prst="rect">
            <a:avLst/>
          </a:prstGeom>
        </p:spPr>
        <p:txBody>
          <a:bodyPr lIns="91418" tIns="45709" rIns="91418" bIns="45709" anchor="b"/>
          <a:lstStyle>
            <a:lvl1pPr marL="0" indent="0">
              <a:buNone/>
              <a:defRPr sz="2399" b="1"/>
            </a:lvl1pPr>
            <a:lvl2pPr marL="457072" indent="0">
              <a:buNone/>
              <a:defRPr sz="2000" b="1"/>
            </a:lvl2pPr>
            <a:lvl3pPr marL="914157" indent="0">
              <a:buNone/>
              <a:defRPr sz="1800" b="1"/>
            </a:lvl3pPr>
            <a:lvl4pPr marL="1371232" indent="0">
              <a:buNone/>
              <a:defRPr sz="1600" b="1"/>
            </a:lvl4pPr>
            <a:lvl5pPr marL="1828312" indent="0">
              <a:buNone/>
              <a:defRPr sz="1600" b="1"/>
            </a:lvl5pPr>
            <a:lvl6pPr marL="2285383" indent="0">
              <a:buNone/>
              <a:defRPr sz="1600" b="1"/>
            </a:lvl6pPr>
            <a:lvl7pPr marL="2742454" indent="0">
              <a:buNone/>
              <a:defRPr sz="1600" b="1"/>
            </a:lvl7pPr>
            <a:lvl8pPr marL="3199535" indent="0">
              <a:buNone/>
              <a:defRPr sz="1600" b="1"/>
            </a:lvl8pPr>
            <a:lvl9pPr marL="365661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974078" y="1746951"/>
            <a:ext cx="4328067" cy="3173836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A5C01DA7-8E86-4446-9852-8FC8F1C441F3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503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6A0CF427-C48F-4B5D-87FA-9EBF2F5D5521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606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742F50DB-5CD7-490D-A6ED-0725BC707AFE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312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600" y="219328"/>
            <a:ext cx="3221401" cy="933406"/>
          </a:xfrm>
          <a:prstGeom prst="rect">
            <a:avLst/>
          </a:prstGeom>
        </p:spPr>
        <p:txBody>
          <a:bodyPr lIns="91418" tIns="45709" rIns="91418" bIns="45709"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28288" y="219347"/>
            <a:ext cx="5473832" cy="4701458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3201"/>
            </a:lvl1pPr>
            <a:lvl2pPr>
              <a:defRPr sz="2801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89600" y="1152739"/>
            <a:ext cx="3221401" cy="3768052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1400"/>
            </a:lvl1pPr>
            <a:lvl2pPr marL="457072" indent="0">
              <a:buNone/>
              <a:defRPr sz="1200"/>
            </a:lvl2pPr>
            <a:lvl3pPr marL="914157" indent="0">
              <a:buNone/>
              <a:defRPr sz="1000"/>
            </a:lvl3pPr>
            <a:lvl4pPr marL="1371232" indent="0">
              <a:buNone/>
              <a:defRPr sz="900"/>
            </a:lvl4pPr>
            <a:lvl5pPr marL="1828312" indent="0">
              <a:buNone/>
              <a:defRPr sz="900"/>
            </a:lvl5pPr>
            <a:lvl6pPr marL="2285383" indent="0">
              <a:buNone/>
              <a:defRPr sz="900"/>
            </a:lvl6pPr>
            <a:lvl7pPr marL="2742454" indent="0">
              <a:buNone/>
              <a:defRPr sz="900"/>
            </a:lvl7pPr>
            <a:lvl8pPr marL="3199535" indent="0">
              <a:buNone/>
              <a:defRPr sz="900"/>
            </a:lvl8pPr>
            <a:lvl9pPr marL="365661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E211AB91-9B01-4C6D-81BB-CFC6FA918769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41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19242" y="3856043"/>
            <a:ext cx="5875020" cy="455227"/>
          </a:xfrm>
          <a:prstGeom prst="rect">
            <a:avLst/>
          </a:prstGeom>
        </p:spPr>
        <p:txBody>
          <a:bodyPr lIns="91418" tIns="45709" rIns="91418" bIns="45709"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19242" y="492217"/>
            <a:ext cx="5875020" cy="3305175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3201"/>
            </a:lvl1pPr>
            <a:lvl2pPr marL="457072" indent="0">
              <a:buNone/>
              <a:defRPr sz="2801"/>
            </a:lvl2pPr>
            <a:lvl3pPr marL="914157" indent="0">
              <a:buNone/>
              <a:defRPr sz="2399"/>
            </a:lvl3pPr>
            <a:lvl4pPr marL="1371232" indent="0">
              <a:buNone/>
              <a:defRPr sz="2000"/>
            </a:lvl4pPr>
            <a:lvl5pPr marL="1828312" indent="0">
              <a:buNone/>
              <a:defRPr sz="2000"/>
            </a:lvl5pPr>
            <a:lvl6pPr marL="2285383" indent="0">
              <a:buNone/>
              <a:defRPr sz="2000"/>
            </a:lvl6pPr>
            <a:lvl7pPr marL="2742454" indent="0">
              <a:buNone/>
              <a:defRPr sz="2000"/>
            </a:lvl7pPr>
            <a:lvl8pPr marL="3199535" indent="0">
              <a:buNone/>
              <a:defRPr sz="2000"/>
            </a:lvl8pPr>
            <a:lvl9pPr marL="365661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19242" y="4311283"/>
            <a:ext cx="5875020" cy="646498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1400"/>
            </a:lvl1pPr>
            <a:lvl2pPr marL="457072" indent="0">
              <a:buNone/>
              <a:defRPr sz="1200"/>
            </a:lvl2pPr>
            <a:lvl3pPr marL="914157" indent="0">
              <a:buNone/>
              <a:defRPr sz="1000"/>
            </a:lvl3pPr>
            <a:lvl4pPr marL="1371232" indent="0">
              <a:buNone/>
              <a:defRPr sz="900"/>
            </a:lvl4pPr>
            <a:lvl5pPr marL="1828312" indent="0">
              <a:buNone/>
              <a:defRPr sz="900"/>
            </a:lvl5pPr>
            <a:lvl6pPr marL="2285383" indent="0">
              <a:buNone/>
              <a:defRPr sz="900"/>
            </a:lvl6pPr>
            <a:lvl7pPr marL="2742454" indent="0">
              <a:buNone/>
              <a:defRPr sz="900"/>
            </a:lvl7pPr>
            <a:lvl8pPr marL="3199535" indent="0">
              <a:buNone/>
              <a:defRPr sz="900"/>
            </a:lvl8pPr>
            <a:lvl9pPr marL="365661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878EE850-39B0-4089-B330-936D2D11CA3E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574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89591" y="1285351"/>
            <a:ext cx="8812530" cy="3635437"/>
          </a:xfrm>
          <a:prstGeom prst="rect">
            <a:avLst/>
          </a:prstGeom>
        </p:spPr>
        <p:txBody>
          <a:bodyPr vert="eaVert" lIns="91418" tIns="45709" rIns="91418" bIns="45709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D3A8E78A-C27D-4C56-8A97-9BE37694F9A1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226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98985" y="220608"/>
            <a:ext cx="2203132" cy="4700185"/>
          </a:xfrm>
          <a:prstGeom prst="rect">
            <a:avLst/>
          </a:prstGeom>
        </p:spPr>
        <p:txBody>
          <a:bodyPr vert="eaVert"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89587" y="220608"/>
            <a:ext cx="6446202" cy="4700185"/>
          </a:xfrm>
          <a:prstGeom prst="rect">
            <a:avLst/>
          </a:prstGeom>
        </p:spPr>
        <p:txBody>
          <a:bodyPr vert="eaVert" lIns="91418" tIns="45709" rIns="91418" bIns="45709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5B883F6D-391C-4482-83A4-FEAE89CADAB4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733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Rectangle 5"/>
          <p:cNvSpPr>
            <a:spLocks noGrp="1" noChangeArrowheads="1"/>
          </p:cNvSpPr>
          <p:nvPr userDrawn="1">
            <p:ph type="ctrTitle"/>
          </p:nvPr>
        </p:nvSpPr>
        <p:spPr>
          <a:xfrm>
            <a:off x="673237" y="1192660"/>
            <a:ext cx="8322947" cy="1180784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3900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ja-JP" altLang="en-US" dirty="0"/>
          </a:p>
        </p:txBody>
      </p:sp>
      <p:sp>
        <p:nvSpPr>
          <p:cNvPr id="15" name="Rectangle 7"/>
          <p:cNvSpPr>
            <a:spLocks noGrp="1" noChangeArrowheads="1"/>
          </p:cNvSpPr>
          <p:nvPr userDrawn="1"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6" name="Rectangle 8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7" name="Rectangle 9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7506970" y="5242139"/>
            <a:ext cx="2284730" cy="230802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10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7867B91D-BAF6-4813-9F30-85869D2A63EA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468758" y="3366271"/>
            <a:ext cx="6854190" cy="776204"/>
          </a:xfrm>
          <a:prstGeom prst="rect">
            <a:avLst/>
          </a:prstGeom>
        </p:spPr>
        <p:txBody>
          <a:bodyPr lIns="91418" tIns="45709" rIns="91418" bIns="45709" anchor="ctr"/>
          <a:lstStyle>
            <a:lvl1pPr marL="0" marR="0" indent="0" algn="ctr" defTabSz="914157" rtl="0" eaLnBrk="0" fontAlgn="base" latinLnBrk="0" hangingPunct="0">
              <a:lnSpc>
                <a:spcPts val="2501"/>
              </a:lnSpc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Tx/>
              <a:buFontTx/>
              <a:buNone/>
              <a:tabLst/>
              <a:defRPr sz="260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按一下以編輯母片副標題樣式</a:t>
            </a:r>
            <a:endParaRPr lang="en-US" altLang="zh-TW" dirty="0" smtClean="0"/>
          </a:p>
          <a:p>
            <a:r>
              <a:rPr lang="zh-TW" altLang="en-US" dirty="0" smtClean="0"/>
              <a:t>副標題樣式</a:t>
            </a: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1488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1992" y="1250483"/>
            <a:ext cx="8322947" cy="1094074"/>
          </a:xfrm>
          <a:prstGeom prst="rect">
            <a:avLst/>
          </a:prstGeom>
        </p:spPr>
        <p:txBody>
          <a:bodyPr lIns="91418" tIns="45709" rIns="91418" bIns="45709"/>
          <a:lstStyle>
            <a:lvl1pPr algn="ctr">
              <a:defRPr sz="3600" b="1" cap="all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31992" y="2359064"/>
            <a:ext cx="8322947" cy="1205012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 algn="ctr">
              <a:buNone/>
              <a:defRPr sz="20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457072" indent="0">
              <a:buNone/>
              <a:defRPr sz="1800"/>
            </a:lvl2pPr>
            <a:lvl3pPr marL="914157" indent="0">
              <a:buNone/>
              <a:defRPr sz="1600"/>
            </a:lvl3pPr>
            <a:lvl4pPr marL="1371232" indent="0">
              <a:buNone/>
              <a:defRPr sz="1400"/>
            </a:lvl4pPr>
            <a:lvl5pPr marL="1828312" indent="0">
              <a:buNone/>
              <a:defRPr sz="1400"/>
            </a:lvl5pPr>
            <a:lvl6pPr marL="2285383" indent="0">
              <a:buNone/>
              <a:defRPr sz="1400"/>
            </a:lvl6pPr>
            <a:lvl7pPr marL="2742454" indent="0">
              <a:buNone/>
              <a:defRPr sz="1400"/>
            </a:lvl7pPr>
            <a:lvl8pPr marL="3199535" indent="0">
              <a:buNone/>
              <a:defRPr sz="1400"/>
            </a:lvl8pPr>
            <a:lvl9pPr marL="3656610" indent="0">
              <a:buNone/>
              <a:defRPr sz="14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469571" y="5247244"/>
            <a:ext cx="2284730" cy="283081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10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EC67EFE-2CCD-4A24-ABCF-EA3D6057F791}" type="slidenum">
              <a:rPr lang="en-US" altLang="ja-JP" smtClean="0"/>
              <a:pPr>
                <a:defRPr/>
              </a:pPr>
              <a:t>‹#›</a:t>
            </a:fld>
            <a:r>
              <a:rPr lang="en-US" altLang="zh-TW" dirty="0" smtClean="0"/>
              <a:t>/61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4521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795100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>
            <a:lvl1pPr algn="ctr">
              <a:defRPr sz="3600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9591" y="1886720"/>
            <a:ext cx="8812530" cy="3528224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rgbClr val="85D0D5"/>
              </a:buClr>
              <a:buFont typeface="Arial" panose="020B0604020202020204" pitchFamily="34" charset="0"/>
              <a:buChar char="•"/>
              <a:defRPr sz="280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rgbClr val="85D0D5"/>
              </a:buClr>
              <a:buFont typeface="Arial" panose="020B0604020202020204" pitchFamily="34" charset="0"/>
              <a:buChar char="•"/>
              <a:defRPr sz="2399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rgbClr val="85D0D5"/>
              </a:buClr>
              <a:buFont typeface="Arial" panose="020B0604020202020204" pitchFamily="34" charset="0"/>
              <a:buChar char="•"/>
              <a:defRPr sz="20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6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2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cxnSp>
        <p:nvCxnSpPr>
          <p:cNvPr id="16" name="直線接點 15"/>
          <p:cNvCxnSpPr/>
          <p:nvPr userDrawn="1"/>
        </p:nvCxnSpPr>
        <p:spPr>
          <a:xfrm>
            <a:off x="2" y="1539678"/>
            <a:ext cx="9791700" cy="0"/>
          </a:xfrm>
          <a:prstGeom prst="line">
            <a:avLst/>
          </a:prstGeom>
          <a:ln w="12700">
            <a:solidFill>
              <a:srgbClr val="D98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66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4356091" y="1142138"/>
            <a:ext cx="6554228" cy="918105"/>
          </a:xfrm>
          <a:prstGeom prst="rect">
            <a:avLst/>
          </a:prstGeom>
        </p:spPr>
        <p:txBody>
          <a:bodyPr lIns="91418" tIns="45709" rIns="91418" bIns="45709" anchor="ctr"/>
          <a:lstStyle>
            <a:lvl1pPr algn="l">
              <a:defRPr sz="3600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6" name="內容版面配置區 2"/>
          <p:cNvSpPr>
            <a:spLocks noGrp="1"/>
          </p:cNvSpPr>
          <p:nvPr>
            <p:ph idx="1"/>
          </p:nvPr>
        </p:nvSpPr>
        <p:spPr>
          <a:xfrm>
            <a:off x="4356092" y="2168606"/>
            <a:ext cx="4598232" cy="3130677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rgbClr val="85D0D5"/>
              </a:buClr>
              <a:buFont typeface="Arial" panose="020B0604020202020204" pitchFamily="34" charset="0"/>
              <a:buChar char="•"/>
              <a:defRPr sz="280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rgbClr val="85D0D5"/>
              </a:buClr>
              <a:buFont typeface="Arial" panose="020B0604020202020204" pitchFamily="34" charset="0"/>
              <a:buChar char="•"/>
              <a:defRPr sz="2399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rgbClr val="85D0D5"/>
              </a:buClr>
              <a:buFont typeface="Arial" panose="020B0604020202020204" pitchFamily="34" charset="0"/>
              <a:buChar char="•"/>
              <a:defRPr sz="20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6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2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70957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 userDrawn="1"/>
        </p:nvSpPr>
        <p:spPr>
          <a:xfrm>
            <a:off x="2" y="2060242"/>
            <a:ext cx="9791700" cy="2891989"/>
          </a:xfrm>
          <a:prstGeom prst="rect">
            <a:avLst/>
          </a:prstGeom>
          <a:solidFill>
            <a:srgbClr val="85D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2505486" y="1142138"/>
            <a:ext cx="7286216" cy="918105"/>
          </a:xfrm>
          <a:prstGeom prst="rect">
            <a:avLst/>
          </a:prstGeom>
        </p:spPr>
        <p:txBody>
          <a:bodyPr lIns="91418" tIns="45709" rIns="91418" bIns="45709" anchor="ctr"/>
          <a:lstStyle>
            <a:lvl1pPr algn="l">
              <a:defRPr sz="3201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6" name="內容版面配置區 2"/>
          <p:cNvSpPr>
            <a:spLocks noGrp="1"/>
          </p:cNvSpPr>
          <p:nvPr>
            <p:ph idx="1"/>
          </p:nvPr>
        </p:nvSpPr>
        <p:spPr>
          <a:xfrm>
            <a:off x="2505489" y="2291613"/>
            <a:ext cx="5717110" cy="3470384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chemeClr val="bg1"/>
              </a:buClr>
              <a:buFont typeface="Arial" panose="020B0604020202020204" pitchFamily="34" charset="0"/>
              <a:buChar char="•"/>
              <a:defRPr sz="2399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chemeClr val="bg1"/>
              </a:buClr>
              <a:buFont typeface="Arial" panose="020B0604020202020204" pitchFamily="34" charset="0"/>
              <a:buChar char="•"/>
              <a:defRPr sz="2199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chemeClr val="bg1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2438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投影片編號版面配置區 5"/>
          <p:cNvSpPr txBox="1">
            <a:spLocks/>
          </p:cNvSpPr>
          <p:nvPr userDrawn="1"/>
        </p:nvSpPr>
        <p:spPr>
          <a:xfrm>
            <a:off x="7363328" y="5277314"/>
            <a:ext cx="2284730" cy="283081"/>
          </a:xfrm>
          <a:prstGeom prst="rect">
            <a:avLst/>
          </a:prstGeom>
        </p:spPr>
        <p:txBody>
          <a:bodyPr lIns="91418" tIns="45709" rIns="91418" bIns="45709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rgbClr val="85D0D5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r">
              <a:defRPr/>
            </a:pPr>
            <a:fld id="{189385F7-8E3E-414B-825A-769980FEB7D9}" type="slidenum">
              <a:rPr lang="en-US" altLang="ja-JP" b="1" smtClean="0">
                <a:solidFill>
                  <a:srgbClr val="12626F"/>
                </a:solidFill>
              </a:rPr>
              <a:pPr algn="r">
                <a:defRPr/>
              </a:pPr>
              <a:t>‹#›</a:t>
            </a:fld>
            <a:r>
              <a:rPr lang="zh-TW" altLang="en-US" dirty="0" smtClean="0"/>
              <a:t> </a:t>
            </a:r>
            <a:r>
              <a:rPr lang="en-US" altLang="zh-TW" b="1" dirty="0" smtClean="0">
                <a:solidFill>
                  <a:prstClr val="white">
                    <a:lumMod val="50000"/>
                  </a:prstClr>
                </a:solidFill>
              </a:rPr>
              <a:t>/</a:t>
            </a:r>
            <a:r>
              <a:rPr lang="zh-TW" altLang="en-US" b="1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US" altLang="zh-TW" b="1" dirty="0" smtClean="0">
                <a:solidFill>
                  <a:prstClr val="white">
                    <a:lumMod val="50000"/>
                  </a:prstClr>
                </a:solidFill>
              </a:rPr>
              <a:t>67</a:t>
            </a:r>
          </a:p>
        </p:txBody>
      </p:sp>
      <p:sp>
        <p:nvSpPr>
          <p:cNvPr id="23" name="標題 1"/>
          <p:cNvSpPr>
            <a:spLocks noGrp="1"/>
          </p:cNvSpPr>
          <p:nvPr>
            <p:ph type="title"/>
          </p:nvPr>
        </p:nvSpPr>
        <p:spPr>
          <a:xfrm>
            <a:off x="367156" y="122433"/>
            <a:ext cx="9382884" cy="1061065"/>
          </a:xfrm>
          <a:prstGeom prst="rect">
            <a:avLst/>
          </a:prstGeom>
        </p:spPr>
        <p:txBody>
          <a:bodyPr lIns="91418" tIns="45709" rIns="91418" bIns="45709"/>
          <a:lstStyle>
            <a:lvl1pPr algn="l">
              <a:defRPr sz="2801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24" name="內容版面配置區 2"/>
          <p:cNvSpPr>
            <a:spLocks noGrp="1"/>
          </p:cNvSpPr>
          <p:nvPr>
            <p:ph idx="1"/>
          </p:nvPr>
        </p:nvSpPr>
        <p:spPr>
          <a:xfrm>
            <a:off x="611927" y="1428359"/>
            <a:ext cx="8974933" cy="3672917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rgbClr val="85D0D5"/>
              </a:buClr>
              <a:buFont typeface="Arial" panose="020B0604020202020204" pitchFamily="34" charset="0"/>
              <a:buChar char="•"/>
              <a:defRPr sz="2199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rgbClr val="85D0D5"/>
              </a:buClr>
              <a:buFont typeface="Arial" panose="020B0604020202020204" pitchFamily="34" charset="0"/>
              <a:buChar char="•"/>
              <a:defRPr sz="20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rgbClr val="85D0D5"/>
              </a:buClr>
              <a:buFont typeface="Arial" panose="020B0604020202020204" pitchFamily="34" charset="0"/>
              <a:buChar char="•"/>
              <a:defRPr sz="18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6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2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28181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500670" y="1983123"/>
            <a:ext cx="8790377" cy="918105"/>
          </a:xfrm>
          <a:prstGeom prst="rect">
            <a:avLst/>
          </a:prstGeom>
        </p:spPr>
        <p:txBody>
          <a:bodyPr lIns="91418" tIns="45709" rIns="91418" bIns="45709" anchor="ctr"/>
          <a:lstStyle>
            <a:lvl1pPr algn="ctr">
              <a:defRPr sz="3201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55089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1992" y="1250483"/>
            <a:ext cx="8322947" cy="1094074"/>
          </a:xfrm>
          <a:prstGeom prst="rect">
            <a:avLst/>
          </a:prstGeom>
        </p:spPr>
        <p:txBody>
          <a:bodyPr lIns="91418" tIns="45709" rIns="91418" bIns="45709"/>
          <a:lstStyle>
            <a:lvl1pPr algn="ctr">
              <a:defRPr sz="3600" b="1" cap="all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31992" y="2359064"/>
            <a:ext cx="8322947" cy="1205012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 algn="ctr">
              <a:buNone/>
              <a:defRPr sz="20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457072" indent="0">
              <a:buNone/>
              <a:defRPr sz="1800"/>
            </a:lvl2pPr>
            <a:lvl3pPr marL="914157" indent="0">
              <a:buNone/>
              <a:defRPr sz="1600"/>
            </a:lvl3pPr>
            <a:lvl4pPr marL="1371232" indent="0">
              <a:buNone/>
              <a:defRPr sz="1400"/>
            </a:lvl4pPr>
            <a:lvl5pPr marL="1828312" indent="0">
              <a:buNone/>
              <a:defRPr sz="1400"/>
            </a:lvl5pPr>
            <a:lvl6pPr marL="2285383" indent="0">
              <a:buNone/>
              <a:defRPr sz="1400"/>
            </a:lvl6pPr>
            <a:lvl7pPr marL="2742454" indent="0">
              <a:buNone/>
              <a:defRPr sz="1400"/>
            </a:lvl7pPr>
            <a:lvl8pPr marL="3199535" indent="0">
              <a:buNone/>
              <a:defRPr sz="1400"/>
            </a:lvl8pPr>
            <a:lvl9pPr marL="3656610" indent="0">
              <a:buNone/>
              <a:defRPr sz="14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11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469571" y="5247244"/>
            <a:ext cx="2284730" cy="283081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10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EC67EFE-2CCD-4A24-ABCF-EA3D6057F791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r>
              <a:rPr lang="en-US" altLang="zh-TW" dirty="0" smtClean="0">
                <a:solidFill>
                  <a:prstClr val="black"/>
                </a:solidFill>
              </a:rPr>
              <a:t>/61</a:t>
            </a:r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201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89591" y="1285351"/>
            <a:ext cx="4324668" cy="3635437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801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77449" y="1285351"/>
            <a:ext cx="4324668" cy="3635437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801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5EF3C17B-F410-4A14-8C3F-28671A22E257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06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89588" y="1233073"/>
            <a:ext cx="4326370" cy="513883"/>
          </a:xfrm>
          <a:prstGeom prst="rect">
            <a:avLst/>
          </a:prstGeom>
        </p:spPr>
        <p:txBody>
          <a:bodyPr lIns="91418" tIns="45709" rIns="91418" bIns="45709" anchor="b"/>
          <a:lstStyle>
            <a:lvl1pPr marL="0" indent="0">
              <a:buNone/>
              <a:defRPr sz="2399" b="1"/>
            </a:lvl1pPr>
            <a:lvl2pPr marL="457072" indent="0">
              <a:buNone/>
              <a:defRPr sz="2000" b="1"/>
            </a:lvl2pPr>
            <a:lvl3pPr marL="914157" indent="0">
              <a:buNone/>
              <a:defRPr sz="1800" b="1"/>
            </a:lvl3pPr>
            <a:lvl4pPr marL="1371232" indent="0">
              <a:buNone/>
              <a:defRPr sz="1600" b="1"/>
            </a:lvl4pPr>
            <a:lvl5pPr marL="1828312" indent="0">
              <a:buNone/>
              <a:defRPr sz="1600" b="1"/>
            </a:lvl5pPr>
            <a:lvl6pPr marL="2285383" indent="0">
              <a:buNone/>
              <a:defRPr sz="1600" b="1"/>
            </a:lvl6pPr>
            <a:lvl7pPr marL="2742454" indent="0">
              <a:buNone/>
              <a:defRPr sz="1600" b="1"/>
            </a:lvl7pPr>
            <a:lvl8pPr marL="3199535" indent="0">
              <a:buNone/>
              <a:defRPr sz="1600" b="1"/>
            </a:lvl8pPr>
            <a:lvl9pPr marL="365661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9588" y="1746951"/>
            <a:ext cx="4326370" cy="3173836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974078" y="1233073"/>
            <a:ext cx="4328067" cy="513883"/>
          </a:xfrm>
          <a:prstGeom prst="rect">
            <a:avLst/>
          </a:prstGeom>
        </p:spPr>
        <p:txBody>
          <a:bodyPr lIns="91418" tIns="45709" rIns="91418" bIns="45709" anchor="b"/>
          <a:lstStyle>
            <a:lvl1pPr marL="0" indent="0">
              <a:buNone/>
              <a:defRPr sz="2399" b="1"/>
            </a:lvl1pPr>
            <a:lvl2pPr marL="457072" indent="0">
              <a:buNone/>
              <a:defRPr sz="2000" b="1"/>
            </a:lvl2pPr>
            <a:lvl3pPr marL="914157" indent="0">
              <a:buNone/>
              <a:defRPr sz="1800" b="1"/>
            </a:lvl3pPr>
            <a:lvl4pPr marL="1371232" indent="0">
              <a:buNone/>
              <a:defRPr sz="1600" b="1"/>
            </a:lvl4pPr>
            <a:lvl5pPr marL="1828312" indent="0">
              <a:buNone/>
              <a:defRPr sz="1600" b="1"/>
            </a:lvl5pPr>
            <a:lvl6pPr marL="2285383" indent="0">
              <a:buNone/>
              <a:defRPr sz="1600" b="1"/>
            </a:lvl6pPr>
            <a:lvl7pPr marL="2742454" indent="0">
              <a:buNone/>
              <a:defRPr sz="1600" b="1"/>
            </a:lvl7pPr>
            <a:lvl8pPr marL="3199535" indent="0">
              <a:buNone/>
              <a:defRPr sz="1600" b="1"/>
            </a:lvl8pPr>
            <a:lvl9pPr marL="365661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974078" y="1746951"/>
            <a:ext cx="4328067" cy="3173836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A5C01DA7-8E86-4446-9852-8FC8F1C441F3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275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6A0CF427-C48F-4B5D-87FA-9EBF2F5D5521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806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742F50DB-5CD7-490D-A6ED-0725BC707AFE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377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89591" y="1285351"/>
            <a:ext cx="4324668" cy="3635437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801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77449" y="1285351"/>
            <a:ext cx="4324668" cy="3635437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801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5EF3C17B-F410-4A14-8C3F-28671A22E25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16840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600" y="219328"/>
            <a:ext cx="3221401" cy="933406"/>
          </a:xfrm>
          <a:prstGeom prst="rect">
            <a:avLst/>
          </a:prstGeom>
        </p:spPr>
        <p:txBody>
          <a:bodyPr lIns="91418" tIns="45709" rIns="91418" bIns="45709"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28288" y="219347"/>
            <a:ext cx="5473832" cy="4701458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3201"/>
            </a:lvl1pPr>
            <a:lvl2pPr>
              <a:defRPr sz="2801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89600" y="1152739"/>
            <a:ext cx="3221401" cy="3768052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1400"/>
            </a:lvl1pPr>
            <a:lvl2pPr marL="457072" indent="0">
              <a:buNone/>
              <a:defRPr sz="1200"/>
            </a:lvl2pPr>
            <a:lvl3pPr marL="914157" indent="0">
              <a:buNone/>
              <a:defRPr sz="1000"/>
            </a:lvl3pPr>
            <a:lvl4pPr marL="1371232" indent="0">
              <a:buNone/>
              <a:defRPr sz="900"/>
            </a:lvl4pPr>
            <a:lvl5pPr marL="1828312" indent="0">
              <a:buNone/>
              <a:defRPr sz="900"/>
            </a:lvl5pPr>
            <a:lvl6pPr marL="2285383" indent="0">
              <a:buNone/>
              <a:defRPr sz="900"/>
            </a:lvl6pPr>
            <a:lvl7pPr marL="2742454" indent="0">
              <a:buNone/>
              <a:defRPr sz="900"/>
            </a:lvl7pPr>
            <a:lvl8pPr marL="3199535" indent="0">
              <a:buNone/>
              <a:defRPr sz="900"/>
            </a:lvl8pPr>
            <a:lvl9pPr marL="365661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E211AB91-9B01-4C6D-81BB-CFC6FA918769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21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19242" y="3856043"/>
            <a:ext cx="5875020" cy="455227"/>
          </a:xfrm>
          <a:prstGeom prst="rect">
            <a:avLst/>
          </a:prstGeom>
        </p:spPr>
        <p:txBody>
          <a:bodyPr lIns="91418" tIns="45709" rIns="91418" bIns="45709"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19242" y="492217"/>
            <a:ext cx="5875020" cy="3305175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3201"/>
            </a:lvl1pPr>
            <a:lvl2pPr marL="457072" indent="0">
              <a:buNone/>
              <a:defRPr sz="2801"/>
            </a:lvl2pPr>
            <a:lvl3pPr marL="914157" indent="0">
              <a:buNone/>
              <a:defRPr sz="2399"/>
            </a:lvl3pPr>
            <a:lvl4pPr marL="1371232" indent="0">
              <a:buNone/>
              <a:defRPr sz="2000"/>
            </a:lvl4pPr>
            <a:lvl5pPr marL="1828312" indent="0">
              <a:buNone/>
              <a:defRPr sz="2000"/>
            </a:lvl5pPr>
            <a:lvl6pPr marL="2285383" indent="0">
              <a:buNone/>
              <a:defRPr sz="2000"/>
            </a:lvl6pPr>
            <a:lvl7pPr marL="2742454" indent="0">
              <a:buNone/>
              <a:defRPr sz="2000"/>
            </a:lvl7pPr>
            <a:lvl8pPr marL="3199535" indent="0">
              <a:buNone/>
              <a:defRPr sz="2000"/>
            </a:lvl8pPr>
            <a:lvl9pPr marL="365661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19242" y="4311283"/>
            <a:ext cx="5875020" cy="646498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1400"/>
            </a:lvl1pPr>
            <a:lvl2pPr marL="457072" indent="0">
              <a:buNone/>
              <a:defRPr sz="1200"/>
            </a:lvl2pPr>
            <a:lvl3pPr marL="914157" indent="0">
              <a:buNone/>
              <a:defRPr sz="1000"/>
            </a:lvl3pPr>
            <a:lvl4pPr marL="1371232" indent="0">
              <a:buNone/>
              <a:defRPr sz="900"/>
            </a:lvl4pPr>
            <a:lvl5pPr marL="1828312" indent="0">
              <a:buNone/>
              <a:defRPr sz="900"/>
            </a:lvl5pPr>
            <a:lvl6pPr marL="2285383" indent="0">
              <a:buNone/>
              <a:defRPr sz="900"/>
            </a:lvl6pPr>
            <a:lvl7pPr marL="2742454" indent="0">
              <a:buNone/>
              <a:defRPr sz="900"/>
            </a:lvl7pPr>
            <a:lvl8pPr marL="3199535" indent="0">
              <a:buNone/>
              <a:defRPr sz="900"/>
            </a:lvl8pPr>
            <a:lvl9pPr marL="365661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878EE850-39B0-4089-B330-936D2D11CA3E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521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89591" y="1285351"/>
            <a:ext cx="8812530" cy="3635437"/>
          </a:xfrm>
          <a:prstGeom prst="rect">
            <a:avLst/>
          </a:prstGeom>
        </p:spPr>
        <p:txBody>
          <a:bodyPr vert="eaVert" lIns="91418" tIns="45709" rIns="91418" bIns="45709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D3A8E78A-C27D-4C56-8A97-9BE37694F9A1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437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98985" y="220608"/>
            <a:ext cx="2203132" cy="4700185"/>
          </a:xfrm>
          <a:prstGeom prst="rect">
            <a:avLst/>
          </a:prstGeom>
        </p:spPr>
        <p:txBody>
          <a:bodyPr vert="eaVert"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89587" y="220608"/>
            <a:ext cx="6446202" cy="4700185"/>
          </a:xfrm>
          <a:prstGeom prst="rect">
            <a:avLst/>
          </a:prstGeom>
        </p:spPr>
        <p:txBody>
          <a:bodyPr vert="eaVert" lIns="91418" tIns="45709" rIns="91418" bIns="45709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5B883F6D-391C-4482-83A4-FEAE89CADAB4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740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Rectangle 5"/>
          <p:cNvSpPr>
            <a:spLocks noGrp="1" noChangeArrowheads="1"/>
          </p:cNvSpPr>
          <p:nvPr userDrawn="1">
            <p:ph type="ctrTitle"/>
          </p:nvPr>
        </p:nvSpPr>
        <p:spPr>
          <a:xfrm>
            <a:off x="673237" y="1192660"/>
            <a:ext cx="8322947" cy="1180784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3900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ja-JP" altLang="en-US" dirty="0"/>
          </a:p>
        </p:txBody>
      </p:sp>
      <p:sp>
        <p:nvSpPr>
          <p:cNvPr id="15" name="Rectangle 7"/>
          <p:cNvSpPr>
            <a:spLocks noGrp="1" noChangeArrowheads="1"/>
          </p:cNvSpPr>
          <p:nvPr userDrawn="1"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6" name="Rectangle 8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7" name="Rectangle 9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7506970" y="5242139"/>
            <a:ext cx="2284730" cy="230802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10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7867B91D-BAF6-4813-9F30-85869D2A63EA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468758" y="3366271"/>
            <a:ext cx="6854190" cy="776204"/>
          </a:xfrm>
          <a:prstGeom prst="rect">
            <a:avLst/>
          </a:prstGeom>
        </p:spPr>
        <p:txBody>
          <a:bodyPr lIns="91418" tIns="45709" rIns="91418" bIns="45709" anchor="ctr"/>
          <a:lstStyle>
            <a:lvl1pPr marL="0" marR="0" indent="0" algn="ctr" defTabSz="914157" rtl="0" eaLnBrk="0" fontAlgn="base" latinLnBrk="0" hangingPunct="0">
              <a:lnSpc>
                <a:spcPts val="2501"/>
              </a:lnSpc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Tx/>
              <a:buFontTx/>
              <a:buNone/>
              <a:tabLst/>
              <a:defRPr sz="260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按一下以編輯母片副標題樣式</a:t>
            </a:r>
            <a:endParaRPr lang="en-US" altLang="zh-TW" dirty="0" smtClean="0"/>
          </a:p>
          <a:p>
            <a:r>
              <a:rPr lang="zh-TW" altLang="en-US" dirty="0" smtClean="0"/>
              <a:t>副標題樣式</a:t>
            </a: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861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795100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>
            <a:lvl1pPr algn="ctr">
              <a:defRPr sz="3600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9591" y="1886720"/>
            <a:ext cx="8812530" cy="3528224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rgbClr val="85D0D5"/>
              </a:buClr>
              <a:buFont typeface="Arial" panose="020B0604020202020204" pitchFamily="34" charset="0"/>
              <a:buChar char="•"/>
              <a:defRPr sz="280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rgbClr val="85D0D5"/>
              </a:buClr>
              <a:buFont typeface="Arial" panose="020B0604020202020204" pitchFamily="34" charset="0"/>
              <a:buChar char="•"/>
              <a:defRPr sz="2399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rgbClr val="85D0D5"/>
              </a:buClr>
              <a:buFont typeface="Arial" panose="020B0604020202020204" pitchFamily="34" charset="0"/>
              <a:buChar char="•"/>
              <a:defRPr sz="20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6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2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cxnSp>
        <p:nvCxnSpPr>
          <p:cNvPr id="16" name="直線接點 15"/>
          <p:cNvCxnSpPr/>
          <p:nvPr userDrawn="1"/>
        </p:nvCxnSpPr>
        <p:spPr>
          <a:xfrm>
            <a:off x="2" y="1539678"/>
            <a:ext cx="9791700" cy="0"/>
          </a:xfrm>
          <a:prstGeom prst="line">
            <a:avLst/>
          </a:prstGeom>
          <a:ln w="12700">
            <a:solidFill>
              <a:srgbClr val="D98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463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4356091" y="1142138"/>
            <a:ext cx="6554228" cy="918105"/>
          </a:xfrm>
          <a:prstGeom prst="rect">
            <a:avLst/>
          </a:prstGeom>
        </p:spPr>
        <p:txBody>
          <a:bodyPr lIns="91418" tIns="45709" rIns="91418" bIns="45709" anchor="ctr"/>
          <a:lstStyle>
            <a:lvl1pPr algn="l">
              <a:defRPr sz="3600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6" name="內容版面配置區 2"/>
          <p:cNvSpPr>
            <a:spLocks noGrp="1"/>
          </p:cNvSpPr>
          <p:nvPr>
            <p:ph idx="1"/>
          </p:nvPr>
        </p:nvSpPr>
        <p:spPr>
          <a:xfrm>
            <a:off x="4356092" y="2168606"/>
            <a:ext cx="4598232" cy="3130677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rgbClr val="85D0D5"/>
              </a:buClr>
              <a:buFont typeface="Arial" panose="020B0604020202020204" pitchFamily="34" charset="0"/>
              <a:buChar char="•"/>
              <a:defRPr sz="280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rgbClr val="85D0D5"/>
              </a:buClr>
              <a:buFont typeface="Arial" panose="020B0604020202020204" pitchFamily="34" charset="0"/>
              <a:buChar char="•"/>
              <a:defRPr sz="2399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rgbClr val="85D0D5"/>
              </a:buClr>
              <a:buFont typeface="Arial" panose="020B0604020202020204" pitchFamily="34" charset="0"/>
              <a:buChar char="•"/>
              <a:defRPr sz="20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6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2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63896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 userDrawn="1"/>
        </p:nvSpPr>
        <p:spPr>
          <a:xfrm>
            <a:off x="2" y="2060242"/>
            <a:ext cx="9791700" cy="2891989"/>
          </a:xfrm>
          <a:prstGeom prst="rect">
            <a:avLst/>
          </a:prstGeom>
          <a:solidFill>
            <a:srgbClr val="85D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2505486" y="1142138"/>
            <a:ext cx="7286216" cy="918105"/>
          </a:xfrm>
          <a:prstGeom prst="rect">
            <a:avLst/>
          </a:prstGeom>
        </p:spPr>
        <p:txBody>
          <a:bodyPr lIns="91418" tIns="45709" rIns="91418" bIns="45709" anchor="ctr"/>
          <a:lstStyle>
            <a:lvl1pPr algn="l">
              <a:defRPr sz="3201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6" name="內容版面配置區 2"/>
          <p:cNvSpPr>
            <a:spLocks noGrp="1"/>
          </p:cNvSpPr>
          <p:nvPr>
            <p:ph idx="1"/>
          </p:nvPr>
        </p:nvSpPr>
        <p:spPr>
          <a:xfrm>
            <a:off x="2505489" y="2291613"/>
            <a:ext cx="5717110" cy="3470384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chemeClr val="bg1"/>
              </a:buClr>
              <a:buFont typeface="Arial" panose="020B0604020202020204" pitchFamily="34" charset="0"/>
              <a:buChar char="•"/>
              <a:defRPr sz="2399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chemeClr val="bg1"/>
              </a:buClr>
              <a:buFont typeface="Arial" panose="020B0604020202020204" pitchFamily="34" charset="0"/>
              <a:buChar char="•"/>
              <a:defRPr sz="2199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chemeClr val="bg1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85536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投影片編號版面配置區 5"/>
          <p:cNvSpPr txBox="1">
            <a:spLocks/>
          </p:cNvSpPr>
          <p:nvPr userDrawn="1"/>
        </p:nvSpPr>
        <p:spPr>
          <a:xfrm>
            <a:off x="7363328" y="5277314"/>
            <a:ext cx="2284730" cy="283081"/>
          </a:xfrm>
          <a:prstGeom prst="rect">
            <a:avLst/>
          </a:prstGeom>
        </p:spPr>
        <p:txBody>
          <a:bodyPr lIns="91418" tIns="45709" rIns="91418" bIns="45709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rgbClr val="85D0D5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9385F7-8E3E-414B-825A-769980FEB7D9}" type="slidenum">
              <a:rPr lang="en-US" altLang="ja-JP" b="1" smtClean="0">
                <a:solidFill>
                  <a:srgbClr val="12626F"/>
                </a:solidFill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zh-TW" altLang="en-US" dirty="0" smtClean="0"/>
              <a:t> </a:t>
            </a:r>
            <a:r>
              <a:rPr lang="en-US" altLang="zh-TW" b="1" dirty="0" smtClean="0">
                <a:solidFill>
                  <a:prstClr val="white">
                    <a:lumMod val="50000"/>
                  </a:prstClr>
                </a:solidFill>
              </a:rPr>
              <a:t>/</a:t>
            </a:r>
            <a:r>
              <a:rPr lang="zh-TW" altLang="en-US" b="1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US" altLang="zh-TW" b="1" dirty="0" smtClean="0">
                <a:solidFill>
                  <a:prstClr val="white">
                    <a:lumMod val="50000"/>
                  </a:prstClr>
                </a:solidFill>
              </a:rPr>
              <a:t>67</a:t>
            </a:r>
          </a:p>
          <a:p>
            <a:pPr algn="r">
              <a:defRPr/>
            </a:pPr>
            <a:endParaRPr lang="en-US" altLang="zh-TW" b="1" dirty="0" smtClean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標題 1"/>
          <p:cNvSpPr>
            <a:spLocks noGrp="1"/>
          </p:cNvSpPr>
          <p:nvPr>
            <p:ph type="title"/>
          </p:nvPr>
        </p:nvSpPr>
        <p:spPr>
          <a:xfrm>
            <a:off x="367156" y="122433"/>
            <a:ext cx="9382884" cy="1061065"/>
          </a:xfrm>
          <a:prstGeom prst="rect">
            <a:avLst/>
          </a:prstGeom>
        </p:spPr>
        <p:txBody>
          <a:bodyPr lIns="91418" tIns="45709" rIns="91418" bIns="45709"/>
          <a:lstStyle>
            <a:lvl1pPr algn="l">
              <a:defRPr sz="2801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24" name="內容版面配置區 2"/>
          <p:cNvSpPr>
            <a:spLocks noGrp="1"/>
          </p:cNvSpPr>
          <p:nvPr>
            <p:ph idx="1"/>
          </p:nvPr>
        </p:nvSpPr>
        <p:spPr>
          <a:xfrm>
            <a:off x="611927" y="1428359"/>
            <a:ext cx="8974933" cy="3672917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rgbClr val="85D0D5"/>
              </a:buClr>
              <a:buFont typeface="Arial" panose="020B0604020202020204" pitchFamily="34" charset="0"/>
              <a:buChar char="•"/>
              <a:defRPr sz="2199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rgbClr val="85D0D5"/>
              </a:buClr>
              <a:buFont typeface="Arial" panose="020B0604020202020204" pitchFamily="34" charset="0"/>
              <a:buChar char="•"/>
              <a:defRPr sz="20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rgbClr val="85D0D5"/>
              </a:buClr>
              <a:buFont typeface="Arial" panose="020B0604020202020204" pitchFamily="34" charset="0"/>
              <a:buChar char="•"/>
              <a:defRPr sz="18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6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2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61739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500670" y="1983123"/>
            <a:ext cx="8790377" cy="918105"/>
          </a:xfrm>
          <a:prstGeom prst="rect">
            <a:avLst/>
          </a:prstGeom>
        </p:spPr>
        <p:txBody>
          <a:bodyPr lIns="91418" tIns="45709" rIns="91418" bIns="45709" anchor="ctr"/>
          <a:lstStyle>
            <a:lvl1pPr algn="ctr">
              <a:defRPr sz="3201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03323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89588" y="1233073"/>
            <a:ext cx="4326370" cy="513883"/>
          </a:xfrm>
          <a:prstGeom prst="rect">
            <a:avLst/>
          </a:prstGeom>
        </p:spPr>
        <p:txBody>
          <a:bodyPr lIns="91418" tIns="45709" rIns="91418" bIns="45709" anchor="b"/>
          <a:lstStyle>
            <a:lvl1pPr marL="0" indent="0">
              <a:buNone/>
              <a:defRPr sz="2399" b="1"/>
            </a:lvl1pPr>
            <a:lvl2pPr marL="457072" indent="0">
              <a:buNone/>
              <a:defRPr sz="2000" b="1"/>
            </a:lvl2pPr>
            <a:lvl3pPr marL="914157" indent="0">
              <a:buNone/>
              <a:defRPr sz="1800" b="1"/>
            </a:lvl3pPr>
            <a:lvl4pPr marL="1371232" indent="0">
              <a:buNone/>
              <a:defRPr sz="1600" b="1"/>
            </a:lvl4pPr>
            <a:lvl5pPr marL="1828312" indent="0">
              <a:buNone/>
              <a:defRPr sz="1600" b="1"/>
            </a:lvl5pPr>
            <a:lvl6pPr marL="2285383" indent="0">
              <a:buNone/>
              <a:defRPr sz="1600" b="1"/>
            </a:lvl6pPr>
            <a:lvl7pPr marL="2742454" indent="0">
              <a:buNone/>
              <a:defRPr sz="1600" b="1"/>
            </a:lvl7pPr>
            <a:lvl8pPr marL="3199535" indent="0">
              <a:buNone/>
              <a:defRPr sz="1600" b="1"/>
            </a:lvl8pPr>
            <a:lvl9pPr marL="365661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9588" y="1746951"/>
            <a:ext cx="4326370" cy="3173836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974078" y="1233073"/>
            <a:ext cx="4328067" cy="513883"/>
          </a:xfrm>
          <a:prstGeom prst="rect">
            <a:avLst/>
          </a:prstGeom>
        </p:spPr>
        <p:txBody>
          <a:bodyPr lIns="91418" tIns="45709" rIns="91418" bIns="45709" anchor="b"/>
          <a:lstStyle>
            <a:lvl1pPr marL="0" indent="0">
              <a:buNone/>
              <a:defRPr sz="2399" b="1"/>
            </a:lvl1pPr>
            <a:lvl2pPr marL="457072" indent="0">
              <a:buNone/>
              <a:defRPr sz="2000" b="1"/>
            </a:lvl2pPr>
            <a:lvl3pPr marL="914157" indent="0">
              <a:buNone/>
              <a:defRPr sz="1800" b="1"/>
            </a:lvl3pPr>
            <a:lvl4pPr marL="1371232" indent="0">
              <a:buNone/>
              <a:defRPr sz="1600" b="1"/>
            </a:lvl4pPr>
            <a:lvl5pPr marL="1828312" indent="0">
              <a:buNone/>
              <a:defRPr sz="1600" b="1"/>
            </a:lvl5pPr>
            <a:lvl6pPr marL="2285383" indent="0">
              <a:buNone/>
              <a:defRPr sz="1600" b="1"/>
            </a:lvl6pPr>
            <a:lvl7pPr marL="2742454" indent="0">
              <a:buNone/>
              <a:defRPr sz="1600" b="1"/>
            </a:lvl7pPr>
            <a:lvl8pPr marL="3199535" indent="0">
              <a:buNone/>
              <a:defRPr sz="1600" b="1"/>
            </a:lvl8pPr>
            <a:lvl9pPr marL="365661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974078" y="1746951"/>
            <a:ext cx="4328067" cy="3173836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A5C01DA7-8E86-4446-9852-8FC8F1C441F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48876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1992" y="1250483"/>
            <a:ext cx="8322947" cy="1094074"/>
          </a:xfrm>
          <a:prstGeom prst="rect">
            <a:avLst/>
          </a:prstGeom>
        </p:spPr>
        <p:txBody>
          <a:bodyPr lIns="91418" tIns="45709" rIns="91418" bIns="45709"/>
          <a:lstStyle>
            <a:lvl1pPr algn="ctr">
              <a:defRPr sz="3600" b="1" cap="all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31992" y="2359064"/>
            <a:ext cx="8322947" cy="1205012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 algn="ctr">
              <a:buNone/>
              <a:defRPr sz="20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457072" indent="0">
              <a:buNone/>
              <a:defRPr sz="1800"/>
            </a:lvl2pPr>
            <a:lvl3pPr marL="914157" indent="0">
              <a:buNone/>
              <a:defRPr sz="1600"/>
            </a:lvl3pPr>
            <a:lvl4pPr marL="1371232" indent="0">
              <a:buNone/>
              <a:defRPr sz="1400"/>
            </a:lvl4pPr>
            <a:lvl5pPr marL="1828312" indent="0">
              <a:buNone/>
              <a:defRPr sz="1400"/>
            </a:lvl5pPr>
            <a:lvl6pPr marL="2285383" indent="0">
              <a:buNone/>
              <a:defRPr sz="1400"/>
            </a:lvl6pPr>
            <a:lvl7pPr marL="2742454" indent="0">
              <a:buNone/>
              <a:defRPr sz="1400"/>
            </a:lvl7pPr>
            <a:lvl8pPr marL="3199535" indent="0">
              <a:buNone/>
              <a:defRPr sz="1400"/>
            </a:lvl8pPr>
            <a:lvl9pPr marL="3656610" indent="0">
              <a:buNone/>
              <a:defRPr sz="14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11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469571" y="5247244"/>
            <a:ext cx="2284730" cy="283081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10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EC67EFE-2CCD-4A24-ABCF-EA3D6057F791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r>
              <a:rPr lang="en-US" altLang="zh-TW" dirty="0" smtClean="0">
                <a:solidFill>
                  <a:prstClr val="black"/>
                </a:solidFill>
              </a:rPr>
              <a:t>/61</a:t>
            </a:r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068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89591" y="1285351"/>
            <a:ext cx="4324668" cy="3635437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801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77449" y="1285351"/>
            <a:ext cx="4324668" cy="3635437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801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5EF3C17B-F410-4A14-8C3F-28671A22E257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921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89588" y="1233073"/>
            <a:ext cx="4326370" cy="513883"/>
          </a:xfrm>
          <a:prstGeom prst="rect">
            <a:avLst/>
          </a:prstGeom>
        </p:spPr>
        <p:txBody>
          <a:bodyPr lIns="91418" tIns="45709" rIns="91418" bIns="45709" anchor="b"/>
          <a:lstStyle>
            <a:lvl1pPr marL="0" indent="0">
              <a:buNone/>
              <a:defRPr sz="2399" b="1"/>
            </a:lvl1pPr>
            <a:lvl2pPr marL="457072" indent="0">
              <a:buNone/>
              <a:defRPr sz="2000" b="1"/>
            </a:lvl2pPr>
            <a:lvl3pPr marL="914157" indent="0">
              <a:buNone/>
              <a:defRPr sz="1800" b="1"/>
            </a:lvl3pPr>
            <a:lvl4pPr marL="1371232" indent="0">
              <a:buNone/>
              <a:defRPr sz="1600" b="1"/>
            </a:lvl4pPr>
            <a:lvl5pPr marL="1828312" indent="0">
              <a:buNone/>
              <a:defRPr sz="1600" b="1"/>
            </a:lvl5pPr>
            <a:lvl6pPr marL="2285383" indent="0">
              <a:buNone/>
              <a:defRPr sz="1600" b="1"/>
            </a:lvl6pPr>
            <a:lvl7pPr marL="2742454" indent="0">
              <a:buNone/>
              <a:defRPr sz="1600" b="1"/>
            </a:lvl7pPr>
            <a:lvl8pPr marL="3199535" indent="0">
              <a:buNone/>
              <a:defRPr sz="1600" b="1"/>
            </a:lvl8pPr>
            <a:lvl9pPr marL="365661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9588" y="1746951"/>
            <a:ext cx="4326370" cy="3173836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974078" y="1233073"/>
            <a:ext cx="4328067" cy="513883"/>
          </a:xfrm>
          <a:prstGeom prst="rect">
            <a:avLst/>
          </a:prstGeom>
        </p:spPr>
        <p:txBody>
          <a:bodyPr lIns="91418" tIns="45709" rIns="91418" bIns="45709" anchor="b"/>
          <a:lstStyle>
            <a:lvl1pPr marL="0" indent="0">
              <a:buNone/>
              <a:defRPr sz="2399" b="1"/>
            </a:lvl1pPr>
            <a:lvl2pPr marL="457072" indent="0">
              <a:buNone/>
              <a:defRPr sz="2000" b="1"/>
            </a:lvl2pPr>
            <a:lvl3pPr marL="914157" indent="0">
              <a:buNone/>
              <a:defRPr sz="1800" b="1"/>
            </a:lvl3pPr>
            <a:lvl4pPr marL="1371232" indent="0">
              <a:buNone/>
              <a:defRPr sz="1600" b="1"/>
            </a:lvl4pPr>
            <a:lvl5pPr marL="1828312" indent="0">
              <a:buNone/>
              <a:defRPr sz="1600" b="1"/>
            </a:lvl5pPr>
            <a:lvl6pPr marL="2285383" indent="0">
              <a:buNone/>
              <a:defRPr sz="1600" b="1"/>
            </a:lvl6pPr>
            <a:lvl7pPr marL="2742454" indent="0">
              <a:buNone/>
              <a:defRPr sz="1600" b="1"/>
            </a:lvl7pPr>
            <a:lvl8pPr marL="3199535" indent="0">
              <a:buNone/>
              <a:defRPr sz="1600" b="1"/>
            </a:lvl8pPr>
            <a:lvl9pPr marL="365661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974078" y="1746951"/>
            <a:ext cx="4328067" cy="3173836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A5C01DA7-8E86-4446-9852-8FC8F1C441F3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337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6A0CF427-C48F-4B5D-87FA-9EBF2F5D5521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373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742F50DB-5CD7-490D-A6ED-0725BC707AFE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479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600" y="219328"/>
            <a:ext cx="3221401" cy="933406"/>
          </a:xfrm>
          <a:prstGeom prst="rect">
            <a:avLst/>
          </a:prstGeom>
        </p:spPr>
        <p:txBody>
          <a:bodyPr lIns="91418" tIns="45709" rIns="91418" bIns="45709"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28288" y="219347"/>
            <a:ext cx="5473832" cy="4701458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3201"/>
            </a:lvl1pPr>
            <a:lvl2pPr>
              <a:defRPr sz="2801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89600" y="1152739"/>
            <a:ext cx="3221401" cy="3768052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1400"/>
            </a:lvl1pPr>
            <a:lvl2pPr marL="457072" indent="0">
              <a:buNone/>
              <a:defRPr sz="1200"/>
            </a:lvl2pPr>
            <a:lvl3pPr marL="914157" indent="0">
              <a:buNone/>
              <a:defRPr sz="1000"/>
            </a:lvl3pPr>
            <a:lvl4pPr marL="1371232" indent="0">
              <a:buNone/>
              <a:defRPr sz="900"/>
            </a:lvl4pPr>
            <a:lvl5pPr marL="1828312" indent="0">
              <a:buNone/>
              <a:defRPr sz="900"/>
            </a:lvl5pPr>
            <a:lvl6pPr marL="2285383" indent="0">
              <a:buNone/>
              <a:defRPr sz="900"/>
            </a:lvl6pPr>
            <a:lvl7pPr marL="2742454" indent="0">
              <a:buNone/>
              <a:defRPr sz="900"/>
            </a:lvl7pPr>
            <a:lvl8pPr marL="3199535" indent="0">
              <a:buNone/>
              <a:defRPr sz="900"/>
            </a:lvl8pPr>
            <a:lvl9pPr marL="365661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E211AB91-9B01-4C6D-81BB-CFC6FA918769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119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19242" y="3856043"/>
            <a:ext cx="5875020" cy="455227"/>
          </a:xfrm>
          <a:prstGeom prst="rect">
            <a:avLst/>
          </a:prstGeom>
        </p:spPr>
        <p:txBody>
          <a:bodyPr lIns="91418" tIns="45709" rIns="91418" bIns="45709"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19242" y="492217"/>
            <a:ext cx="5875020" cy="3305175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3201"/>
            </a:lvl1pPr>
            <a:lvl2pPr marL="457072" indent="0">
              <a:buNone/>
              <a:defRPr sz="2801"/>
            </a:lvl2pPr>
            <a:lvl3pPr marL="914157" indent="0">
              <a:buNone/>
              <a:defRPr sz="2399"/>
            </a:lvl3pPr>
            <a:lvl4pPr marL="1371232" indent="0">
              <a:buNone/>
              <a:defRPr sz="2000"/>
            </a:lvl4pPr>
            <a:lvl5pPr marL="1828312" indent="0">
              <a:buNone/>
              <a:defRPr sz="2000"/>
            </a:lvl5pPr>
            <a:lvl6pPr marL="2285383" indent="0">
              <a:buNone/>
              <a:defRPr sz="2000"/>
            </a:lvl6pPr>
            <a:lvl7pPr marL="2742454" indent="0">
              <a:buNone/>
              <a:defRPr sz="2000"/>
            </a:lvl7pPr>
            <a:lvl8pPr marL="3199535" indent="0">
              <a:buNone/>
              <a:defRPr sz="2000"/>
            </a:lvl8pPr>
            <a:lvl9pPr marL="365661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19242" y="4311283"/>
            <a:ext cx="5875020" cy="646498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1400"/>
            </a:lvl1pPr>
            <a:lvl2pPr marL="457072" indent="0">
              <a:buNone/>
              <a:defRPr sz="1200"/>
            </a:lvl2pPr>
            <a:lvl3pPr marL="914157" indent="0">
              <a:buNone/>
              <a:defRPr sz="1000"/>
            </a:lvl3pPr>
            <a:lvl4pPr marL="1371232" indent="0">
              <a:buNone/>
              <a:defRPr sz="900"/>
            </a:lvl4pPr>
            <a:lvl5pPr marL="1828312" indent="0">
              <a:buNone/>
              <a:defRPr sz="900"/>
            </a:lvl5pPr>
            <a:lvl6pPr marL="2285383" indent="0">
              <a:buNone/>
              <a:defRPr sz="900"/>
            </a:lvl6pPr>
            <a:lvl7pPr marL="2742454" indent="0">
              <a:buNone/>
              <a:defRPr sz="900"/>
            </a:lvl7pPr>
            <a:lvl8pPr marL="3199535" indent="0">
              <a:buNone/>
              <a:defRPr sz="900"/>
            </a:lvl8pPr>
            <a:lvl9pPr marL="365661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878EE850-39B0-4089-B330-936D2D11CA3E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474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89591" y="1285351"/>
            <a:ext cx="8812530" cy="3635437"/>
          </a:xfrm>
          <a:prstGeom prst="rect">
            <a:avLst/>
          </a:prstGeom>
        </p:spPr>
        <p:txBody>
          <a:bodyPr vert="eaVert" lIns="91418" tIns="45709" rIns="91418" bIns="45709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D3A8E78A-C27D-4C56-8A97-9BE37694F9A1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306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98985" y="220608"/>
            <a:ext cx="2203132" cy="4700185"/>
          </a:xfrm>
          <a:prstGeom prst="rect">
            <a:avLst/>
          </a:prstGeom>
        </p:spPr>
        <p:txBody>
          <a:bodyPr vert="eaVert"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89587" y="220608"/>
            <a:ext cx="6446202" cy="4700185"/>
          </a:xfrm>
          <a:prstGeom prst="rect">
            <a:avLst/>
          </a:prstGeom>
        </p:spPr>
        <p:txBody>
          <a:bodyPr vert="eaVert" lIns="91418" tIns="45709" rIns="91418" bIns="45709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5B883F6D-391C-4482-83A4-FEAE89CADAB4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599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Rectangle 5"/>
          <p:cNvSpPr>
            <a:spLocks noGrp="1" noChangeArrowheads="1"/>
          </p:cNvSpPr>
          <p:nvPr userDrawn="1">
            <p:ph type="ctrTitle"/>
          </p:nvPr>
        </p:nvSpPr>
        <p:spPr>
          <a:xfrm>
            <a:off x="673237" y="1192660"/>
            <a:ext cx="8322947" cy="1180784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3900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ja-JP" altLang="en-US" dirty="0"/>
          </a:p>
        </p:txBody>
      </p:sp>
      <p:sp>
        <p:nvSpPr>
          <p:cNvPr id="15" name="Rectangle 7"/>
          <p:cNvSpPr>
            <a:spLocks noGrp="1" noChangeArrowheads="1"/>
          </p:cNvSpPr>
          <p:nvPr userDrawn="1"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6" name="Rectangle 8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7" name="Rectangle 9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7506970" y="5242139"/>
            <a:ext cx="2284730" cy="230802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10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7867B91D-BAF6-4813-9F30-85869D2A63EA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468758" y="3366271"/>
            <a:ext cx="6854190" cy="776204"/>
          </a:xfrm>
          <a:prstGeom prst="rect">
            <a:avLst/>
          </a:prstGeom>
        </p:spPr>
        <p:txBody>
          <a:bodyPr lIns="91418" tIns="45709" rIns="91418" bIns="45709" anchor="ctr"/>
          <a:lstStyle>
            <a:lvl1pPr marL="0" marR="0" indent="0" algn="ctr" defTabSz="914157" rtl="0" eaLnBrk="0" fontAlgn="base" latinLnBrk="0" hangingPunct="0">
              <a:lnSpc>
                <a:spcPts val="2501"/>
              </a:lnSpc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Tx/>
              <a:buFontTx/>
              <a:buNone/>
              <a:tabLst/>
              <a:defRPr sz="260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按一下以編輯母片副標題樣式</a:t>
            </a:r>
            <a:endParaRPr lang="en-US" altLang="zh-TW" dirty="0" smtClean="0"/>
          </a:p>
          <a:p>
            <a:r>
              <a:rPr lang="zh-TW" altLang="en-US" dirty="0" smtClean="0"/>
              <a:t>副標題樣式</a:t>
            </a: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7788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6A0CF427-C48F-4B5D-87FA-9EBF2F5D552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01629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795100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>
            <a:lvl1pPr algn="ctr">
              <a:defRPr sz="3600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9591" y="1886720"/>
            <a:ext cx="8812530" cy="3528224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rgbClr val="85D0D5"/>
              </a:buClr>
              <a:buFont typeface="Arial" panose="020B0604020202020204" pitchFamily="34" charset="0"/>
              <a:buChar char="•"/>
              <a:defRPr sz="280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rgbClr val="85D0D5"/>
              </a:buClr>
              <a:buFont typeface="Arial" panose="020B0604020202020204" pitchFamily="34" charset="0"/>
              <a:buChar char="•"/>
              <a:defRPr sz="2399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rgbClr val="85D0D5"/>
              </a:buClr>
              <a:buFont typeface="Arial" panose="020B0604020202020204" pitchFamily="34" charset="0"/>
              <a:buChar char="•"/>
              <a:defRPr sz="20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6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2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cxnSp>
        <p:nvCxnSpPr>
          <p:cNvPr id="16" name="直線接點 15"/>
          <p:cNvCxnSpPr/>
          <p:nvPr userDrawn="1"/>
        </p:nvCxnSpPr>
        <p:spPr>
          <a:xfrm>
            <a:off x="2" y="1539678"/>
            <a:ext cx="9791700" cy="0"/>
          </a:xfrm>
          <a:prstGeom prst="line">
            <a:avLst/>
          </a:prstGeom>
          <a:ln w="12700">
            <a:solidFill>
              <a:srgbClr val="D98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467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4356091" y="1142138"/>
            <a:ext cx="6554228" cy="918105"/>
          </a:xfrm>
          <a:prstGeom prst="rect">
            <a:avLst/>
          </a:prstGeom>
        </p:spPr>
        <p:txBody>
          <a:bodyPr lIns="91418" tIns="45709" rIns="91418" bIns="45709" anchor="ctr"/>
          <a:lstStyle>
            <a:lvl1pPr algn="l">
              <a:defRPr sz="3600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6" name="內容版面配置區 2"/>
          <p:cNvSpPr>
            <a:spLocks noGrp="1"/>
          </p:cNvSpPr>
          <p:nvPr>
            <p:ph idx="1"/>
          </p:nvPr>
        </p:nvSpPr>
        <p:spPr>
          <a:xfrm>
            <a:off x="4356092" y="2168606"/>
            <a:ext cx="4598232" cy="3130677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rgbClr val="85D0D5"/>
              </a:buClr>
              <a:buFont typeface="Arial" panose="020B0604020202020204" pitchFamily="34" charset="0"/>
              <a:buChar char="•"/>
              <a:defRPr sz="280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rgbClr val="85D0D5"/>
              </a:buClr>
              <a:buFont typeface="Arial" panose="020B0604020202020204" pitchFamily="34" charset="0"/>
              <a:buChar char="•"/>
              <a:defRPr sz="2399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rgbClr val="85D0D5"/>
              </a:buClr>
              <a:buFont typeface="Arial" panose="020B0604020202020204" pitchFamily="34" charset="0"/>
              <a:buChar char="•"/>
              <a:defRPr sz="20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6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2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70960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 userDrawn="1"/>
        </p:nvSpPr>
        <p:spPr>
          <a:xfrm>
            <a:off x="2" y="2060242"/>
            <a:ext cx="9791700" cy="2891989"/>
          </a:xfrm>
          <a:prstGeom prst="rect">
            <a:avLst/>
          </a:prstGeom>
          <a:solidFill>
            <a:srgbClr val="85D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2505486" y="1142138"/>
            <a:ext cx="7286216" cy="918105"/>
          </a:xfrm>
          <a:prstGeom prst="rect">
            <a:avLst/>
          </a:prstGeom>
        </p:spPr>
        <p:txBody>
          <a:bodyPr lIns="91418" tIns="45709" rIns="91418" bIns="45709" anchor="ctr"/>
          <a:lstStyle>
            <a:lvl1pPr algn="l">
              <a:defRPr sz="3201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6" name="內容版面配置區 2"/>
          <p:cNvSpPr>
            <a:spLocks noGrp="1"/>
          </p:cNvSpPr>
          <p:nvPr>
            <p:ph idx="1"/>
          </p:nvPr>
        </p:nvSpPr>
        <p:spPr>
          <a:xfrm>
            <a:off x="2505489" y="2291613"/>
            <a:ext cx="5717110" cy="3470384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chemeClr val="bg1"/>
              </a:buClr>
              <a:buFont typeface="Arial" panose="020B0604020202020204" pitchFamily="34" charset="0"/>
              <a:buChar char="•"/>
              <a:defRPr sz="2399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chemeClr val="bg1"/>
              </a:buClr>
              <a:buFont typeface="Arial" panose="020B0604020202020204" pitchFamily="34" charset="0"/>
              <a:buChar char="•"/>
              <a:defRPr sz="2199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chemeClr val="bg1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40162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投影片編號版面配置區 5"/>
          <p:cNvSpPr txBox="1">
            <a:spLocks/>
          </p:cNvSpPr>
          <p:nvPr userDrawn="1"/>
        </p:nvSpPr>
        <p:spPr>
          <a:xfrm>
            <a:off x="7363328" y="5277314"/>
            <a:ext cx="2284730" cy="283081"/>
          </a:xfrm>
          <a:prstGeom prst="rect">
            <a:avLst/>
          </a:prstGeom>
        </p:spPr>
        <p:txBody>
          <a:bodyPr lIns="91418" tIns="45709" rIns="91418" bIns="45709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rgbClr val="85D0D5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9385F7-8E3E-414B-825A-769980FEB7D9}" type="slidenum">
              <a:rPr lang="en-US" altLang="ja-JP" b="1" smtClean="0">
                <a:solidFill>
                  <a:srgbClr val="12626F"/>
                </a:solidFill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zh-TW" altLang="en-US" dirty="0" smtClean="0"/>
              <a:t> </a:t>
            </a:r>
            <a:r>
              <a:rPr lang="en-US" altLang="zh-TW" b="1" dirty="0" smtClean="0">
                <a:solidFill>
                  <a:prstClr val="white">
                    <a:lumMod val="50000"/>
                  </a:prstClr>
                </a:solidFill>
              </a:rPr>
              <a:t>/</a:t>
            </a:r>
            <a:r>
              <a:rPr lang="zh-TW" altLang="en-US" b="1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US" altLang="zh-TW" b="1" dirty="0" smtClean="0">
                <a:solidFill>
                  <a:prstClr val="white">
                    <a:lumMod val="50000"/>
                  </a:prstClr>
                </a:solidFill>
              </a:rPr>
              <a:t>67</a:t>
            </a:r>
          </a:p>
          <a:p>
            <a:pPr algn="r">
              <a:defRPr/>
            </a:pPr>
            <a:endParaRPr lang="en-US" altLang="zh-TW" b="1" dirty="0" smtClean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標題 1"/>
          <p:cNvSpPr>
            <a:spLocks noGrp="1"/>
          </p:cNvSpPr>
          <p:nvPr>
            <p:ph type="title"/>
          </p:nvPr>
        </p:nvSpPr>
        <p:spPr>
          <a:xfrm>
            <a:off x="367156" y="122433"/>
            <a:ext cx="9382884" cy="1061065"/>
          </a:xfrm>
          <a:prstGeom prst="rect">
            <a:avLst/>
          </a:prstGeom>
        </p:spPr>
        <p:txBody>
          <a:bodyPr lIns="91418" tIns="45709" rIns="91418" bIns="45709"/>
          <a:lstStyle>
            <a:lvl1pPr algn="l">
              <a:defRPr sz="2801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24" name="內容版面配置區 2"/>
          <p:cNvSpPr>
            <a:spLocks noGrp="1"/>
          </p:cNvSpPr>
          <p:nvPr>
            <p:ph idx="1"/>
          </p:nvPr>
        </p:nvSpPr>
        <p:spPr>
          <a:xfrm>
            <a:off x="611927" y="1428359"/>
            <a:ext cx="8974933" cy="3672917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rgbClr val="85D0D5"/>
              </a:buClr>
              <a:buFont typeface="Arial" panose="020B0604020202020204" pitchFamily="34" charset="0"/>
              <a:buChar char="•"/>
              <a:defRPr sz="2199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rgbClr val="85D0D5"/>
              </a:buClr>
              <a:buFont typeface="Arial" panose="020B0604020202020204" pitchFamily="34" charset="0"/>
              <a:buChar char="•"/>
              <a:defRPr sz="20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rgbClr val="85D0D5"/>
              </a:buClr>
              <a:buFont typeface="Arial" panose="020B0604020202020204" pitchFamily="34" charset="0"/>
              <a:buChar char="•"/>
              <a:defRPr sz="18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6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2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98027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500670" y="1983123"/>
            <a:ext cx="8790377" cy="918105"/>
          </a:xfrm>
          <a:prstGeom prst="rect">
            <a:avLst/>
          </a:prstGeom>
        </p:spPr>
        <p:txBody>
          <a:bodyPr lIns="91418" tIns="45709" rIns="91418" bIns="45709" anchor="ctr"/>
          <a:lstStyle>
            <a:lvl1pPr algn="ctr">
              <a:defRPr sz="3201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75830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1992" y="1250483"/>
            <a:ext cx="8322947" cy="1094074"/>
          </a:xfrm>
          <a:prstGeom prst="rect">
            <a:avLst/>
          </a:prstGeom>
        </p:spPr>
        <p:txBody>
          <a:bodyPr lIns="91418" tIns="45709" rIns="91418" bIns="45709"/>
          <a:lstStyle>
            <a:lvl1pPr algn="ctr">
              <a:defRPr sz="3600" b="1" cap="all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31992" y="2359064"/>
            <a:ext cx="8322947" cy="1205012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 algn="ctr">
              <a:buNone/>
              <a:defRPr sz="20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457072" indent="0">
              <a:buNone/>
              <a:defRPr sz="1800"/>
            </a:lvl2pPr>
            <a:lvl3pPr marL="914157" indent="0">
              <a:buNone/>
              <a:defRPr sz="1600"/>
            </a:lvl3pPr>
            <a:lvl4pPr marL="1371232" indent="0">
              <a:buNone/>
              <a:defRPr sz="1400"/>
            </a:lvl4pPr>
            <a:lvl5pPr marL="1828312" indent="0">
              <a:buNone/>
              <a:defRPr sz="1400"/>
            </a:lvl5pPr>
            <a:lvl6pPr marL="2285383" indent="0">
              <a:buNone/>
              <a:defRPr sz="1400"/>
            </a:lvl6pPr>
            <a:lvl7pPr marL="2742454" indent="0">
              <a:buNone/>
              <a:defRPr sz="1400"/>
            </a:lvl7pPr>
            <a:lvl8pPr marL="3199535" indent="0">
              <a:buNone/>
              <a:defRPr sz="1400"/>
            </a:lvl8pPr>
            <a:lvl9pPr marL="3656610" indent="0">
              <a:buNone/>
              <a:defRPr sz="14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11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469571" y="5247244"/>
            <a:ext cx="2284730" cy="283081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10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EC67EFE-2CCD-4A24-ABCF-EA3D6057F791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r>
              <a:rPr lang="en-US" altLang="zh-TW" dirty="0" smtClean="0">
                <a:solidFill>
                  <a:prstClr val="black"/>
                </a:solidFill>
              </a:rPr>
              <a:t>/61</a:t>
            </a:r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96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89591" y="1285351"/>
            <a:ext cx="4324668" cy="3635437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801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77449" y="1285351"/>
            <a:ext cx="4324668" cy="3635437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801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5EF3C17B-F410-4A14-8C3F-28671A22E257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044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89588" y="1233073"/>
            <a:ext cx="4326370" cy="513883"/>
          </a:xfrm>
          <a:prstGeom prst="rect">
            <a:avLst/>
          </a:prstGeom>
        </p:spPr>
        <p:txBody>
          <a:bodyPr lIns="91418" tIns="45709" rIns="91418" bIns="45709" anchor="b"/>
          <a:lstStyle>
            <a:lvl1pPr marL="0" indent="0">
              <a:buNone/>
              <a:defRPr sz="2399" b="1"/>
            </a:lvl1pPr>
            <a:lvl2pPr marL="457072" indent="0">
              <a:buNone/>
              <a:defRPr sz="2000" b="1"/>
            </a:lvl2pPr>
            <a:lvl3pPr marL="914157" indent="0">
              <a:buNone/>
              <a:defRPr sz="1800" b="1"/>
            </a:lvl3pPr>
            <a:lvl4pPr marL="1371232" indent="0">
              <a:buNone/>
              <a:defRPr sz="1600" b="1"/>
            </a:lvl4pPr>
            <a:lvl5pPr marL="1828312" indent="0">
              <a:buNone/>
              <a:defRPr sz="1600" b="1"/>
            </a:lvl5pPr>
            <a:lvl6pPr marL="2285383" indent="0">
              <a:buNone/>
              <a:defRPr sz="1600" b="1"/>
            </a:lvl6pPr>
            <a:lvl7pPr marL="2742454" indent="0">
              <a:buNone/>
              <a:defRPr sz="1600" b="1"/>
            </a:lvl7pPr>
            <a:lvl8pPr marL="3199535" indent="0">
              <a:buNone/>
              <a:defRPr sz="1600" b="1"/>
            </a:lvl8pPr>
            <a:lvl9pPr marL="365661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9588" y="1746951"/>
            <a:ext cx="4326370" cy="3173836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974078" y="1233073"/>
            <a:ext cx="4328067" cy="513883"/>
          </a:xfrm>
          <a:prstGeom prst="rect">
            <a:avLst/>
          </a:prstGeom>
        </p:spPr>
        <p:txBody>
          <a:bodyPr lIns="91418" tIns="45709" rIns="91418" bIns="45709" anchor="b"/>
          <a:lstStyle>
            <a:lvl1pPr marL="0" indent="0">
              <a:buNone/>
              <a:defRPr sz="2399" b="1"/>
            </a:lvl1pPr>
            <a:lvl2pPr marL="457072" indent="0">
              <a:buNone/>
              <a:defRPr sz="2000" b="1"/>
            </a:lvl2pPr>
            <a:lvl3pPr marL="914157" indent="0">
              <a:buNone/>
              <a:defRPr sz="1800" b="1"/>
            </a:lvl3pPr>
            <a:lvl4pPr marL="1371232" indent="0">
              <a:buNone/>
              <a:defRPr sz="1600" b="1"/>
            </a:lvl4pPr>
            <a:lvl5pPr marL="1828312" indent="0">
              <a:buNone/>
              <a:defRPr sz="1600" b="1"/>
            </a:lvl5pPr>
            <a:lvl6pPr marL="2285383" indent="0">
              <a:buNone/>
              <a:defRPr sz="1600" b="1"/>
            </a:lvl6pPr>
            <a:lvl7pPr marL="2742454" indent="0">
              <a:buNone/>
              <a:defRPr sz="1600" b="1"/>
            </a:lvl7pPr>
            <a:lvl8pPr marL="3199535" indent="0">
              <a:buNone/>
              <a:defRPr sz="1600" b="1"/>
            </a:lvl8pPr>
            <a:lvl9pPr marL="365661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974078" y="1746951"/>
            <a:ext cx="4328067" cy="3173836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A5C01DA7-8E86-4446-9852-8FC8F1C441F3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23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6A0CF427-C48F-4B5D-87FA-9EBF2F5D5521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171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742F50DB-5CD7-490D-A6ED-0725BC707AFE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405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5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0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slideLayout" Target="../slideLayouts/slideLayout1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52" r:id="rId3"/>
    <p:sldLayoutId id="2147483750" r:id="rId4"/>
    <p:sldLayoutId id="2147483753" r:id="rId5"/>
    <p:sldLayoutId id="2147483701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07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157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23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31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805" indent="-342805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Char char="•"/>
        <a:defRPr kumimoji="1" sz="3201">
          <a:solidFill>
            <a:schemeClr val="tx1"/>
          </a:solidFill>
          <a:latin typeface="+mn-lt"/>
          <a:ea typeface="+mn-ea"/>
          <a:cs typeface="+mn-cs"/>
        </a:defRPr>
      </a:lvl1pPr>
      <a:lvl2pPr marL="742754" indent="-285675" algn="l" rtl="0" eaLnBrk="0" fontAlgn="base" hangingPunct="0">
        <a:spcBef>
          <a:spcPct val="20000"/>
        </a:spcBef>
        <a:spcAft>
          <a:spcPct val="0"/>
        </a:spcAft>
        <a:buClr>
          <a:srgbClr val="6666FF"/>
        </a:buClr>
        <a:buFont typeface="Arial" charset="0"/>
        <a:buChar char="–"/>
        <a:defRPr kumimoji="1" sz="2801">
          <a:solidFill>
            <a:schemeClr val="tx1"/>
          </a:solidFill>
          <a:latin typeface="+mn-lt"/>
          <a:ea typeface="+mn-ea"/>
        </a:defRPr>
      </a:lvl2pPr>
      <a:lvl3pPr marL="1142692" indent="-228535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Char char="•"/>
        <a:defRPr kumimoji="1" sz="2399">
          <a:solidFill>
            <a:schemeClr val="tx1"/>
          </a:solidFill>
          <a:latin typeface="+mn-lt"/>
          <a:ea typeface="+mn-ea"/>
        </a:defRPr>
      </a:lvl3pPr>
      <a:lvl4pPr marL="1599768" indent="-228535" algn="l" rtl="0" eaLnBrk="0" fontAlgn="base" hangingPunct="0">
        <a:spcBef>
          <a:spcPct val="20000"/>
        </a:spcBef>
        <a:spcAft>
          <a:spcPct val="0"/>
        </a:spcAft>
        <a:buClr>
          <a:srgbClr val="533993"/>
        </a:buClr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6848" indent="-228535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3918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000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076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151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2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7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32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12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83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54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35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10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476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07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157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23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31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805" indent="-342805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Char char="•"/>
        <a:defRPr kumimoji="1" sz="3201">
          <a:solidFill>
            <a:schemeClr val="tx1"/>
          </a:solidFill>
          <a:latin typeface="+mn-lt"/>
          <a:ea typeface="+mn-ea"/>
          <a:cs typeface="+mn-cs"/>
        </a:defRPr>
      </a:lvl1pPr>
      <a:lvl2pPr marL="742754" indent="-285675" algn="l" rtl="0" eaLnBrk="0" fontAlgn="base" hangingPunct="0">
        <a:spcBef>
          <a:spcPct val="20000"/>
        </a:spcBef>
        <a:spcAft>
          <a:spcPct val="0"/>
        </a:spcAft>
        <a:buClr>
          <a:srgbClr val="6666FF"/>
        </a:buClr>
        <a:buFont typeface="Arial" charset="0"/>
        <a:buChar char="–"/>
        <a:defRPr kumimoji="1" sz="2801">
          <a:solidFill>
            <a:schemeClr val="tx1"/>
          </a:solidFill>
          <a:latin typeface="+mn-lt"/>
          <a:ea typeface="+mn-ea"/>
        </a:defRPr>
      </a:lvl2pPr>
      <a:lvl3pPr marL="1142692" indent="-228535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Char char="•"/>
        <a:defRPr kumimoji="1" sz="2399">
          <a:solidFill>
            <a:schemeClr val="tx1"/>
          </a:solidFill>
          <a:latin typeface="+mn-lt"/>
          <a:ea typeface="+mn-ea"/>
        </a:defRPr>
      </a:lvl3pPr>
      <a:lvl4pPr marL="1599768" indent="-228535" algn="l" rtl="0" eaLnBrk="0" fontAlgn="base" hangingPunct="0">
        <a:spcBef>
          <a:spcPct val="20000"/>
        </a:spcBef>
        <a:spcAft>
          <a:spcPct val="0"/>
        </a:spcAft>
        <a:buClr>
          <a:srgbClr val="533993"/>
        </a:buClr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6848" indent="-228535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3918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000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076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151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2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7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32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12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83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54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35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10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7586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07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157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23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31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805" indent="-342805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Char char="•"/>
        <a:defRPr kumimoji="1" sz="3201">
          <a:solidFill>
            <a:schemeClr val="tx1"/>
          </a:solidFill>
          <a:latin typeface="+mn-lt"/>
          <a:ea typeface="+mn-ea"/>
          <a:cs typeface="+mn-cs"/>
        </a:defRPr>
      </a:lvl1pPr>
      <a:lvl2pPr marL="742754" indent="-285675" algn="l" rtl="0" eaLnBrk="0" fontAlgn="base" hangingPunct="0">
        <a:spcBef>
          <a:spcPct val="20000"/>
        </a:spcBef>
        <a:spcAft>
          <a:spcPct val="0"/>
        </a:spcAft>
        <a:buClr>
          <a:srgbClr val="6666FF"/>
        </a:buClr>
        <a:buFont typeface="Arial" charset="0"/>
        <a:buChar char="–"/>
        <a:defRPr kumimoji="1" sz="2801">
          <a:solidFill>
            <a:schemeClr val="tx1"/>
          </a:solidFill>
          <a:latin typeface="+mn-lt"/>
          <a:ea typeface="+mn-ea"/>
        </a:defRPr>
      </a:lvl2pPr>
      <a:lvl3pPr marL="1142692" indent="-228535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Char char="•"/>
        <a:defRPr kumimoji="1" sz="2399">
          <a:solidFill>
            <a:schemeClr val="tx1"/>
          </a:solidFill>
          <a:latin typeface="+mn-lt"/>
          <a:ea typeface="+mn-ea"/>
        </a:defRPr>
      </a:lvl3pPr>
      <a:lvl4pPr marL="1599768" indent="-228535" algn="l" rtl="0" eaLnBrk="0" fontAlgn="base" hangingPunct="0">
        <a:spcBef>
          <a:spcPct val="20000"/>
        </a:spcBef>
        <a:spcAft>
          <a:spcPct val="0"/>
        </a:spcAft>
        <a:buClr>
          <a:srgbClr val="533993"/>
        </a:buClr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6848" indent="-228535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3918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000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076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151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2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7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32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12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83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54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35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10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134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07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157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23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31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805" indent="-342805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Char char="•"/>
        <a:defRPr kumimoji="1" sz="3201">
          <a:solidFill>
            <a:schemeClr val="tx1"/>
          </a:solidFill>
          <a:latin typeface="+mn-lt"/>
          <a:ea typeface="+mn-ea"/>
          <a:cs typeface="+mn-cs"/>
        </a:defRPr>
      </a:lvl1pPr>
      <a:lvl2pPr marL="742754" indent="-285675" algn="l" rtl="0" eaLnBrk="0" fontAlgn="base" hangingPunct="0">
        <a:spcBef>
          <a:spcPct val="20000"/>
        </a:spcBef>
        <a:spcAft>
          <a:spcPct val="0"/>
        </a:spcAft>
        <a:buClr>
          <a:srgbClr val="6666FF"/>
        </a:buClr>
        <a:buFont typeface="Arial" charset="0"/>
        <a:buChar char="–"/>
        <a:defRPr kumimoji="1" sz="2801">
          <a:solidFill>
            <a:schemeClr val="tx1"/>
          </a:solidFill>
          <a:latin typeface="+mn-lt"/>
          <a:ea typeface="+mn-ea"/>
        </a:defRPr>
      </a:lvl2pPr>
      <a:lvl3pPr marL="1142692" indent="-228535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Char char="•"/>
        <a:defRPr kumimoji="1" sz="2399">
          <a:solidFill>
            <a:schemeClr val="tx1"/>
          </a:solidFill>
          <a:latin typeface="+mn-lt"/>
          <a:ea typeface="+mn-ea"/>
        </a:defRPr>
      </a:lvl3pPr>
      <a:lvl4pPr marL="1599768" indent="-228535" algn="l" rtl="0" eaLnBrk="0" fontAlgn="base" hangingPunct="0">
        <a:spcBef>
          <a:spcPct val="20000"/>
        </a:spcBef>
        <a:spcAft>
          <a:spcPct val="0"/>
        </a:spcAft>
        <a:buClr>
          <a:srgbClr val="533993"/>
        </a:buClr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6848" indent="-228535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3918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000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076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151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2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7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32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12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83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54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35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10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34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07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157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23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31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805" indent="-342805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Char char="•"/>
        <a:defRPr kumimoji="1" sz="3201">
          <a:solidFill>
            <a:schemeClr val="tx1"/>
          </a:solidFill>
          <a:latin typeface="+mn-lt"/>
          <a:ea typeface="+mn-ea"/>
          <a:cs typeface="+mn-cs"/>
        </a:defRPr>
      </a:lvl1pPr>
      <a:lvl2pPr marL="742754" indent="-285675" algn="l" rtl="0" eaLnBrk="0" fontAlgn="base" hangingPunct="0">
        <a:spcBef>
          <a:spcPct val="20000"/>
        </a:spcBef>
        <a:spcAft>
          <a:spcPct val="0"/>
        </a:spcAft>
        <a:buClr>
          <a:srgbClr val="6666FF"/>
        </a:buClr>
        <a:buFont typeface="Arial" charset="0"/>
        <a:buChar char="–"/>
        <a:defRPr kumimoji="1" sz="2801">
          <a:solidFill>
            <a:schemeClr val="tx1"/>
          </a:solidFill>
          <a:latin typeface="+mn-lt"/>
          <a:ea typeface="+mn-ea"/>
        </a:defRPr>
      </a:lvl2pPr>
      <a:lvl3pPr marL="1142692" indent="-228535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Char char="•"/>
        <a:defRPr kumimoji="1" sz="2399">
          <a:solidFill>
            <a:schemeClr val="tx1"/>
          </a:solidFill>
          <a:latin typeface="+mn-lt"/>
          <a:ea typeface="+mn-ea"/>
        </a:defRPr>
      </a:lvl3pPr>
      <a:lvl4pPr marL="1599768" indent="-228535" algn="l" rtl="0" eaLnBrk="0" fontAlgn="base" hangingPunct="0">
        <a:spcBef>
          <a:spcPct val="20000"/>
        </a:spcBef>
        <a:spcAft>
          <a:spcPct val="0"/>
        </a:spcAft>
        <a:buClr>
          <a:srgbClr val="533993"/>
        </a:buClr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6848" indent="-228535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3918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000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076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151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2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7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32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12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83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54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35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10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6030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  <p:sldLayoutId id="2147483881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07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157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23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31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805" indent="-342805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Char char="•"/>
        <a:defRPr kumimoji="1" sz="3201">
          <a:solidFill>
            <a:schemeClr val="tx1"/>
          </a:solidFill>
          <a:latin typeface="+mn-lt"/>
          <a:ea typeface="+mn-ea"/>
          <a:cs typeface="+mn-cs"/>
        </a:defRPr>
      </a:lvl1pPr>
      <a:lvl2pPr marL="742754" indent="-285675" algn="l" rtl="0" eaLnBrk="0" fontAlgn="base" hangingPunct="0">
        <a:spcBef>
          <a:spcPct val="20000"/>
        </a:spcBef>
        <a:spcAft>
          <a:spcPct val="0"/>
        </a:spcAft>
        <a:buClr>
          <a:srgbClr val="6666FF"/>
        </a:buClr>
        <a:buFont typeface="Arial" charset="0"/>
        <a:buChar char="–"/>
        <a:defRPr kumimoji="1" sz="2801">
          <a:solidFill>
            <a:schemeClr val="tx1"/>
          </a:solidFill>
          <a:latin typeface="+mn-lt"/>
          <a:ea typeface="+mn-ea"/>
        </a:defRPr>
      </a:lvl2pPr>
      <a:lvl3pPr marL="1142692" indent="-228535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Char char="•"/>
        <a:defRPr kumimoji="1" sz="2399">
          <a:solidFill>
            <a:schemeClr val="tx1"/>
          </a:solidFill>
          <a:latin typeface="+mn-lt"/>
          <a:ea typeface="+mn-ea"/>
        </a:defRPr>
      </a:lvl3pPr>
      <a:lvl4pPr marL="1599768" indent="-228535" algn="l" rtl="0" eaLnBrk="0" fontAlgn="base" hangingPunct="0">
        <a:spcBef>
          <a:spcPct val="20000"/>
        </a:spcBef>
        <a:spcAft>
          <a:spcPct val="0"/>
        </a:spcAft>
        <a:buClr>
          <a:srgbClr val="533993"/>
        </a:buClr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6848" indent="-228535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3918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000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076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151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2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7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32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12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83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54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35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10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073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07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157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23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31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805" indent="-342805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Char char="•"/>
        <a:defRPr kumimoji="1" sz="3201">
          <a:solidFill>
            <a:schemeClr val="tx1"/>
          </a:solidFill>
          <a:latin typeface="+mn-lt"/>
          <a:ea typeface="+mn-ea"/>
          <a:cs typeface="+mn-cs"/>
        </a:defRPr>
      </a:lvl1pPr>
      <a:lvl2pPr marL="742754" indent="-285675" algn="l" rtl="0" eaLnBrk="0" fontAlgn="base" hangingPunct="0">
        <a:spcBef>
          <a:spcPct val="20000"/>
        </a:spcBef>
        <a:spcAft>
          <a:spcPct val="0"/>
        </a:spcAft>
        <a:buClr>
          <a:srgbClr val="6666FF"/>
        </a:buClr>
        <a:buFont typeface="Arial" charset="0"/>
        <a:buChar char="–"/>
        <a:defRPr kumimoji="1" sz="2801">
          <a:solidFill>
            <a:schemeClr val="tx1"/>
          </a:solidFill>
          <a:latin typeface="+mn-lt"/>
          <a:ea typeface="+mn-ea"/>
        </a:defRPr>
      </a:lvl2pPr>
      <a:lvl3pPr marL="1142692" indent="-228535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Char char="•"/>
        <a:defRPr kumimoji="1" sz="2399">
          <a:solidFill>
            <a:schemeClr val="tx1"/>
          </a:solidFill>
          <a:latin typeface="+mn-lt"/>
          <a:ea typeface="+mn-ea"/>
        </a:defRPr>
      </a:lvl3pPr>
      <a:lvl4pPr marL="1599768" indent="-228535" algn="l" rtl="0" eaLnBrk="0" fontAlgn="base" hangingPunct="0">
        <a:spcBef>
          <a:spcPct val="20000"/>
        </a:spcBef>
        <a:spcAft>
          <a:spcPct val="0"/>
        </a:spcAft>
        <a:buClr>
          <a:srgbClr val="533993"/>
        </a:buClr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6848" indent="-228535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3918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000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076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151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2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7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32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12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83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54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35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10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043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  <p:sldLayoutId id="2147483959" r:id="rId13"/>
    <p:sldLayoutId id="2147483960" r:id="rId14"/>
    <p:sldLayoutId id="2147483961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07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157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23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31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805" indent="-342805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Char char="•"/>
        <a:defRPr kumimoji="1" sz="3201">
          <a:solidFill>
            <a:schemeClr val="tx1"/>
          </a:solidFill>
          <a:latin typeface="+mn-lt"/>
          <a:ea typeface="+mn-ea"/>
          <a:cs typeface="+mn-cs"/>
        </a:defRPr>
      </a:lvl1pPr>
      <a:lvl2pPr marL="742754" indent="-285675" algn="l" rtl="0" eaLnBrk="0" fontAlgn="base" hangingPunct="0">
        <a:spcBef>
          <a:spcPct val="20000"/>
        </a:spcBef>
        <a:spcAft>
          <a:spcPct val="0"/>
        </a:spcAft>
        <a:buClr>
          <a:srgbClr val="6666FF"/>
        </a:buClr>
        <a:buFont typeface="Arial" charset="0"/>
        <a:buChar char="–"/>
        <a:defRPr kumimoji="1" sz="2801">
          <a:solidFill>
            <a:schemeClr val="tx1"/>
          </a:solidFill>
          <a:latin typeface="+mn-lt"/>
          <a:ea typeface="+mn-ea"/>
        </a:defRPr>
      </a:lvl2pPr>
      <a:lvl3pPr marL="1142692" indent="-228535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Char char="•"/>
        <a:defRPr kumimoji="1" sz="2399">
          <a:solidFill>
            <a:schemeClr val="tx1"/>
          </a:solidFill>
          <a:latin typeface="+mn-lt"/>
          <a:ea typeface="+mn-ea"/>
        </a:defRPr>
      </a:lvl3pPr>
      <a:lvl4pPr marL="1599768" indent="-228535" algn="l" rtl="0" eaLnBrk="0" fontAlgn="base" hangingPunct="0">
        <a:spcBef>
          <a:spcPct val="20000"/>
        </a:spcBef>
        <a:spcAft>
          <a:spcPct val="0"/>
        </a:spcAft>
        <a:buClr>
          <a:srgbClr val="533993"/>
        </a:buClr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6848" indent="-228535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3918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000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076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151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2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7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32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12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83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54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35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10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4873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  <p:sldLayoutId id="2147483975" r:id="rId13"/>
    <p:sldLayoutId id="2147483976" r:id="rId14"/>
    <p:sldLayoutId id="2147483977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07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157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23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31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805" indent="-342805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Char char="•"/>
        <a:defRPr kumimoji="1" sz="3201">
          <a:solidFill>
            <a:schemeClr val="tx1"/>
          </a:solidFill>
          <a:latin typeface="+mn-lt"/>
          <a:ea typeface="+mn-ea"/>
          <a:cs typeface="+mn-cs"/>
        </a:defRPr>
      </a:lvl1pPr>
      <a:lvl2pPr marL="742754" indent="-285675" algn="l" rtl="0" eaLnBrk="0" fontAlgn="base" hangingPunct="0">
        <a:spcBef>
          <a:spcPct val="20000"/>
        </a:spcBef>
        <a:spcAft>
          <a:spcPct val="0"/>
        </a:spcAft>
        <a:buClr>
          <a:srgbClr val="6666FF"/>
        </a:buClr>
        <a:buFont typeface="Arial" charset="0"/>
        <a:buChar char="–"/>
        <a:defRPr kumimoji="1" sz="2801">
          <a:solidFill>
            <a:schemeClr val="tx1"/>
          </a:solidFill>
          <a:latin typeface="+mn-lt"/>
          <a:ea typeface="+mn-ea"/>
        </a:defRPr>
      </a:lvl2pPr>
      <a:lvl3pPr marL="1142692" indent="-228535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Char char="•"/>
        <a:defRPr kumimoji="1" sz="2399">
          <a:solidFill>
            <a:schemeClr val="tx1"/>
          </a:solidFill>
          <a:latin typeface="+mn-lt"/>
          <a:ea typeface="+mn-ea"/>
        </a:defRPr>
      </a:lvl3pPr>
      <a:lvl4pPr marL="1599768" indent="-228535" algn="l" rtl="0" eaLnBrk="0" fontAlgn="base" hangingPunct="0">
        <a:spcBef>
          <a:spcPct val="20000"/>
        </a:spcBef>
        <a:spcAft>
          <a:spcPct val="0"/>
        </a:spcAft>
        <a:buClr>
          <a:srgbClr val="533993"/>
        </a:buClr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6848" indent="-228535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3918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000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076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151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2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7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32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12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83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54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35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10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7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8.xml"/><Relationship Id="rId4" Type="http://schemas.openxmlformats.org/officeDocument/2006/relationships/chart" Target="../charts/chart4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93.xml"/><Relationship Id="rId4" Type="http://schemas.openxmlformats.org/officeDocument/2006/relationships/chart" Target="../charts/chart4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93.xml"/><Relationship Id="rId4" Type="http://schemas.openxmlformats.org/officeDocument/2006/relationships/image" Target="../media/image10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0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12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3.xml"/><Relationship Id="rId4" Type="http://schemas.openxmlformats.org/officeDocument/2006/relationships/chart" Target="../charts/chart5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12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618319" y="1709723"/>
            <a:ext cx="4887531" cy="1102519"/>
          </a:xfrm>
        </p:spPr>
        <p:txBody>
          <a:bodyPr/>
          <a:lstStyle/>
          <a:p>
            <a:pPr algn="l">
              <a:spcBef>
                <a:spcPct val="30000"/>
              </a:spcBef>
              <a:defRPr/>
            </a:pPr>
            <a:r>
              <a:rPr lang="zh-TW" altLang="en-US" sz="3201" dirty="0"/>
              <a:t>大專校院資訊單位組織及</a:t>
            </a:r>
            <a:r>
              <a:rPr lang="en-US" altLang="zh-TW" sz="3201" dirty="0"/>
              <a:t/>
            </a:r>
            <a:br>
              <a:rPr lang="en-US" altLang="zh-TW" sz="3201" dirty="0"/>
            </a:br>
            <a:r>
              <a:rPr lang="zh-TW" altLang="en-US" sz="3201" dirty="0"/>
              <a:t>經費合理性調查研究報告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565853" y="1861897"/>
            <a:ext cx="646981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1"/>
              </a:lnSpc>
            </a:pPr>
            <a:r>
              <a:rPr lang="en-US" altLang="zh-TW" sz="3001" dirty="0">
                <a:solidFill>
                  <a:srgbClr val="FFFF00"/>
                </a:solidFill>
                <a:cs typeface="Arial" panose="020B0604020202020204" pitchFamily="34" charset="0"/>
              </a:rPr>
              <a:t>20</a:t>
            </a:r>
          </a:p>
          <a:p>
            <a:pPr>
              <a:lnSpc>
                <a:spcPts val="2801"/>
              </a:lnSpc>
            </a:pPr>
            <a:r>
              <a:rPr lang="en-US" altLang="zh-TW" sz="3001" dirty="0" smtClean="0">
                <a:solidFill>
                  <a:srgbClr val="FFFF00"/>
                </a:solidFill>
                <a:cs typeface="Arial" panose="020B0604020202020204" pitchFamily="34" charset="0"/>
              </a:rPr>
              <a:t>17</a:t>
            </a:r>
            <a:endParaRPr lang="zh-TW" altLang="en-US" sz="3001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2392717" y="1674199"/>
            <a:ext cx="45719" cy="1125839"/>
            <a:chOff x="2317508" y="1419622"/>
            <a:chExt cx="45719" cy="1125839"/>
          </a:xfrm>
        </p:grpSpPr>
        <p:cxnSp>
          <p:nvCxnSpPr>
            <p:cNvPr id="8" name="直線接點 7"/>
            <p:cNvCxnSpPr/>
            <p:nvPr/>
          </p:nvCxnSpPr>
          <p:spPr>
            <a:xfrm>
              <a:off x="2340367" y="1419622"/>
              <a:ext cx="0" cy="1080120"/>
            </a:xfrm>
            <a:prstGeom prst="line">
              <a:avLst/>
            </a:prstGeom>
            <a:ln>
              <a:solidFill>
                <a:srgbClr val="85D0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橢圓 9"/>
            <p:cNvSpPr/>
            <p:nvPr/>
          </p:nvSpPr>
          <p:spPr>
            <a:xfrm>
              <a:off x="2317508" y="2499742"/>
              <a:ext cx="45719" cy="45719"/>
            </a:xfrm>
            <a:prstGeom prst="ellipse">
              <a:avLst/>
            </a:prstGeom>
            <a:solidFill>
              <a:srgbClr val="85D0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1" name="橢圓 10"/>
            <p:cNvSpPr/>
            <p:nvPr/>
          </p:nvSpPr>
          <p:spPr>
            <a:xfrm>
              <a:off x="2317508" y="1419622"/>
              <a:ext cx="45719" cy="45719"/>
            </a:xfrm>
            <a:prstGeom prst="ellipse">
              <a:avLst/>
            </a:prstGeom>
            <a:solidFill>
              <a:srgbClr val="85D0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565851" y="3788720"/>
            <a:ext cx="6400800" cy="983157"/>
          </a:xfrm>
          <a:prstGeom prst="rect">
            <a:avLst/>
          </a:prstGeom>
        </p:spPr>
        <p:txBody>
          <a:bodyPr lIns="91418" tIns="45709" rIns="91418" bIns="45709" anchor="ctr"/>
          <a:lstStyle>
            <a:lvl1pPr marL="0" marR="0" indent="0" algn="ctr" defTabSz="914142" rtl="0" eaLnBrk="0" fontAlgn="base" latinLnBrk="0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Tx/>
              <a:buFontTx/>
              <a:buNone/>
              <a:tabLst/>
              <a:defRPr kumimoji="1" sz="26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2742" indent="-28567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2673" indent="-22853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599741" indent="-22853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993"/>
              </a:buClr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6814" indent="-22853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3876" indent="-22853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0950" indent="-22853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019" indent="-22853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5086" indent="-22853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zh-TW" altLang="en-US" sz="1600" b="1" kern="0" dirty="0">
                <a:solidFill>
                  <a:srgbClr val="FFC000"/>
                </a:solidFill>
              </a:rPr>
              <a:t>黃明達 </a:t>
            </a:r>
            <a:r>
              <a:rPr lang="zh-TW" altLang="en-US" sz="1200" b="1" kern="0" dirty="0">
                <a:solidFill>
                  <a:srgbClr val="FFC000"/>
                </a:solidFill>
              </a:rPr>
              <a:t>理事長         </a:t>
            </a:r>
            <a:r>
              <a:rPr lang="zh-TW" altLang="en-US" sz="1600" b="1" kern="0" dirty="0" smtClean="0">
                <a:solidFill>
                  <a:srgbClr val="FFC000"/>
                </a:solidFill>
              </a:rPr>
              <a:t>陳恆生 </a:t>
            </a:r>
            <a:r>
              <a:rPr lang="zh-TW" altLang="en-US" sz="1200" b="1" kern="0" dirty="0">
                <a:solidFill>
                  <a:srgbClr val="FFC000"/>
                </a:solidFill>
              </a:rPr>
              <a:t>副</a:t>
            </a:r>
            <a:r>
              <a:rPr lang="zh-TW" altLang="en-US" sz="1200" b="1" kern="0" dirty="0" smtClean="0">
                <a:solidFill>
                  <a:srgbClr val="FFC000"/>
                </a:solidFill>
              </a:rPr>
              <a:t>理事長        </a:t>
            </a:r>
            <a:r>
              <a:rPr lang="zh-TW" altLang="en-US" sz="1600" b="1" kern="0" dirty="0" smtClean="0">
                <a:solidFill>
                  <a:srgbClr val="FFC000"/>
                </a:solidFill>
              </a:rPr>
              <a:t>鄭旭成 </a:t>
            </a:r>
            <a:r>
              <a:rPr lang="zh-TW" altLang="en-US" sz="1200" b="1" kern="0" dirty="0" smtClean="0">
                <a:solidFill>
                  <a:srgbClr val="FFC000"/>
                </a:solidFill>
              </a:rPr>
              <a:t> 監事</a:t>
            </a:r>
            <a:endParaRPr lang="en-US" altLang="zh-TW" sz="1200" b="1" kern="0" dirty="0">
              <a:solidFill>
                <a:srgbClr val="FFC000"/>
              </a:solidFill>
            </a:endParaRPr>
          </a:p>
          <a:p>
            <a:pPr eaLnBrk="1" hangingPunct="1"/>
            <a:r>
              <a:rPr lang="zh-TW" altLang="en-US" sz="1800" kern="0" dirty="0">
                <a:solidFill>
                  <a:schemeClr val="bg1"/>
                </a:solidFill>
              </a:rPr>
              <a:t>中華民國大專校院資訊服務協會</a:t>
            </a:r>
            <a:r>
              <a:rPr lang="en-US" altLang="zh-TW" sz="1800" kern="0" dirty="0">
                <a:solidFill>
                  <a:schemeClr val="bg1"/>
                </a:solidFill>
              </a:rPr>
              <a:t>(ISAC)</a:t>
            </a:r>
          </a:p>
        </p:txBody>
      </p:sp>
    </p:spTree>
    <p:extLst>
      <p:ext uri="{BB962C8B-B14F-4D97-AF65-F5344CB8AC3E}">
        <p14:creationId xmlns:p14="http://schemas.microsoft.com/office/powerpoint/2010/main" val="154642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大專校院</a:t>
            </a:r>
            <a:r>
              <a:rPr lang="en-US" altLang="zh-TW" dirty="0" smtClean="0"/>
              <a:t>CIO</a:t>
            </a:r>
            <a:r>
              <a:rPr lang="zh-TW" altLang="en-US" dirty="0" smtClean="0"/>
              <a:t>大多是擁有</a:t>
            </a:r>
            <a:r>
              <a:rPr lang="en-US" altLang="zh-TW" dirty="0" smtClean="0"/>
              <a:t>IT</a:t>
            </a:r>
            <a:r>
              <a:rPr lang="zh-TW" altLang="en-US" dirty="0" smtClean="0"/>
              <a:t>領域博士學位、且年齡介在</a:t>
            </a:r>
            <a:r>
              <a:rPr lang="en-US" altLang="zh-TW" dirty="0" smtClean="0"/>
              <a:t>50~59</a:t>
            </a:r>
            <a:r>
              <a:rPr lang="zh-TW" altLang="en-US" dirty="0"/>
              <a:t>歲的男性</a:t>
            </a:r>
            <a:r>
              <a:rPr lang="zh-TW" altLang="en-US" dirty="0" smtClean="0"/>
              <a:t>；多半</a:t>
            </a:r>
            <a:r>
              <a:rPr lang="zh-TW" altLang="en-US" dirty="0"/>
              <a:t>是以學術兼</a:t>
            </a:r>
            <a:r>
              <a:rPr lang="zh-TW" altLang="en-US" dirty="0" smtClean="0"/>
              <a:t>行政的方式任職</a:t>
            </a: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563835" y="1778161"/>
            <a:ext cx="1569660" cy="886153"/>
            <a:chOff x="6214908" y="1194096"/>
            <a:chExt cx="1569661" cy="886152"/>
          </a:xfrm>
        </p:grpSpPr>
        <p:sp>
          <p:nvSpPr>
            <p:cNvPr id="5" name="文字方塊 4"/>
            <p:cNvSpPr txBox="1"/>
            <p:nvPr/>
          </p:nvSpPr>
          <p:spPr>
            <a:xfrm>
              <a:off x="6372003" y="1194096"/>
              <a:ext cx="1194559" cy="584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1" dirty="0" smtClean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88.7</a:t>
              </a:r>
              <a:r>
                <a:rPr lang="en-US" altLang="zh-TW" dirty="0" smtClean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%</a:t>
              </a:r>
              <a:endParaRPr lang="zh-TW" altLang="en-US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6214908" y="1710916"/>
              <a:ext cx="15696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資訊相關背景</a:t>
              </a:r>
              <a:endPara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2735850" y="1778161"/>
            <a:ext cx="1194558" cy="886153"/>
            <a:chOff x="6439157" y="1194096"/>
            <a:chExt cx="1194557" cy="886152"/>
          </a:xfrm>
        </p:grpSpPr>
        <p:sp>
          <p:nvSpPr>
            <p:cNvPr id="8" name="文字方塊 7"/>
            <p:cNvSpPr txBox="1"/>
            <p:nvPr/>
          </p:nvSpPr>
          <p:spPr>
            <a:xfrm>
              <a:off x="6439157" y="1194096"/>
              <a:ext cx="1194557" cy="584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1" dirty="0" smtClean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85.6</a:t>
              </a:r>
              <a:r>
                <a:rPr lang="en-US" altLang="zh-TW" dirty="0" smtClean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%</a:t>
              </a:r>
              <a:endParaRPr lang="zh-TW" altLang="en-US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6445738" y="1710916"/>
              <a:ext cx="11079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博士學位</a:t>
              </a:r>
              <a:endPara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4511292" y="1778161"/>
            <a:ext cx="1194558" cy="886153"/>
            <a:chOff x="6423941" y="1194096"/>
            <a:chExt cx="1194559" cy="886152"/>
          </a:xfrm>
        </p:grpSpPr>
        <p:sp>
          <p:nvSpPr>
            <p:cNvPr id="11" name="文字方塊 10"/>
            <p:cNvSpPr txBox="1"/>
            <p:nvPr/>
          </p:nvSpPr>
          <p:spPr>
            <a:xfrm>
              <a:off x="6423941" y="1194096"/>
              <a:ext cx="1194559" cy="584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1" dirty="0" smtClean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55.2</a:t>
              </a:r>
              <a:r>
                <a:rPr lang="en-US" altLang="zh-TW" dirty="0" smtClean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%</a:t>
              </a:r>
              <a:endParaRPr lang="zh-TW" altLang="en-US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6429709" y="1710916"/>
              <a:ext cx="11400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50~59</a:t>
              </a:r>
              <a:r>
                <a:rPr lang="zh-TW" altLang="en-US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歲</a:t>
              </a:r>
              <a:endPara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6508113" y="1778161"/>
            <a:ext cx="862737" cy="886153"/>
            <a:chOff x="6630089" y="1194096"/>
            <a:chExt cx="862737" cy="886152"/>
          </a:xfrm>
        </p:grpSpPr>
        <p:sp>
          <p:nvSpPr>
            <p:cNvPr id="14" name="文字方塊 13"/>
            <p:cNvSpPr txBox="1"/>
            <p:nvPr/>
          </p:nvSpPr>
          <p:spPr>
            <a:xfrm>
              <a:off x="6630089" y="1194096"/>
              <a:ext cx="862737" cy="584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1" dirty="0" smtClean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92</a:t>
              </a:r>
              <a:r>
                <a:rPr lang="en-US" altLang="zh-TW" dirty="0" smtClean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%</a:t>
              </a:r>
              <a:endParaRPr lang="zh-TW" altLang="en-US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6676574" y="171091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男性</a:t>
              </a:r>
              <a:endPara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8040691" y="1778161"/>
            <a:ext cx="1338828" cy="886153"/>
            <a:chOff x="6330326" y="1194096"/>
            <a:chExt cx="1338828" cy="886152"/>
          </a:xfrm>
        </p:grpSpPr>
        <p:sp>
          <p:nvSpPr>
            <p:cNvPr id="17" name="文字方塊 16"/>
            <p:cNvSpPr txBox="1"/>
            <p:nvPr/>
          </p:nvSpPr>
          <p:spPr>
            <a:xfrm>
              <a:off x="6372000" y="1194096"/>
              <a:ext cx="1194558" cy="584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1" dirty="0" smtClean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90.4</a:t>
              </a:r>
              <a:r>
                <a:rPr lang="en-US" altLang="zh-TW" dirty="0" smtClean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%</a:t>
              </a:r>
              <a:endParaRPr lang="zh-TW" altLang="en-US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6330326" y="1710916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學術兼行政</a:t>
              </a:r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2713445" y="3181135"/>
            <a:ext cx="4599062" cy="1724309"/>
            <a:chOff x="2743727" y="3027403"/>
            <a:chExt cx="4599062" cy="1724309"/>
          </a:xfrm>
        </p:grpSpPr>
        <p:grpSp>
          <p:nvGrpSpPr>
            <p:cNvPr id="24" name="群組 23"/>
            <p:cNvGrpSpPr/>
            <p:nvPr/>
          </p:nvGrpSpPr>
          <p:grpSpPr>
            <a:xfrm>
              <a:off x="4482158" y="3027403"/>
              <a:ext cx="1152880" cy="1719557"/>
              <a:chOff x="2719984" y="2879755"/>
              <a:chExt cx="1152880" cy="1719557"/>
            </a:xfrm>
          </p:grpSpPr>
          <p:grpSp>
            <p:nvGrpSpPr>
              <p:cNvPr id="35" name="群組 34"/>
              <p:cNvGrpSpPr/>
              <p:nvPr/>
            </p:nvGrpSpPr>
            <p:grpSpPr>
              <a:xfrm>
                <a:off x="2719984" y="2879755"/>
                <a:ext cx="1152880" cy="1440150"/>
                <a:chOff x="6477575" y="1148528"/>
                <a:chExt cx="1152880" cy="1440150"/>
              </a:xfrm>
            </p:grpSpPr>
            <p:sp>
              <p:nvSpPr>
                <p:cNvPr id="37" name="文字方塊 36"/>
                <p:cNvSpPr txBox="1"/>
                <p:nvPr/>
              </p:nvSpPr>
              <p:spPr>
                <a:xfrm>
                  <a:off x="6597000" y="1148528"/>
                  <a:ext cx="93006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3200" dirty="0" smtClean="0">
                      <a:solidFill>
                        <a:srgbClr val="FD9803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44</a:t>
                  </a:r>
                  <a:r>
                    <a:rPr lang="en-US" altLang="zh-TW" sz="2400" dirty="0" smtClean="0">
                      <a:solidFill>
                        <a:srgbClr val="FD9803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%</a:t>
                  </a:r>
                  <a:endParaRPr lang="zh-TW" altLang="en-US" sz="2400" dirty="0">
                    <a:solidFill>
                      <a:srgbClr val="FD980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8" name="文字方塊 37"/>
                <p:cNvSpPr txBox="1"/>
                <p:nvPr/>
              </p:nvSpPr>
              <p:spPr>
                <a:xfrm>
                  <a:off x="6477575" y="1665348"/>
                  <a:ext cx="1152880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zh-TW" altLang="en-US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超過</a:t>
                  </a:r>
                  <a:r>
                    <a:rPr lang="en-US" altLang="zh-TW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55</a:t>
                  </a:r>
                  <a:r>
                    <a:rPr lang="zh-TW" altLang="en-US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歲</a:t>
                  </a:r>
                </a:p>
                <a:p>
                  <a:pPr algn="ctr"/>
                  <a:r>
                    <a:rPr lang="en-US" altLang="zh-TW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LBCIO</a:t>
                  </a:r>
                </a:p>
                <a:p>
                  <a:pPr algn="ctr"/>
                  <a:r>
                    <a:rPr lang="en-US" altLang="zh-TW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2016</a:t>
                  </a:r>
                  <a:endParaRPr lang="en-US" altLang="zh-TW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pic>
            <p:nvPicPr>
              <p:cNvPr id="36" name="圖片 3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9755" y="4319905"/>
                <a:ext cx="531304" cy="279407"/>
              </a:xfrm>
              <a:prstGeom prst="rect">
                <a:avLst/>
              </a:prstGeom>
            </p:spPr>
          </p:pic>
        </p:grpSp>
        <p:grpSp>
          <p:nvGrpSpPr>
            <p:cNvPr id="25" name="群組 24"/>
            <p:cNvGrpSpPr/>
            <p:nvPr/>
          </p:nvGrpSpPr>
          <p:grpSpPr>
            <a:xfrm>
              <a:off x="2743727" y="3032155"/>
              <a:ext cx="1107996" cy="1719557"/>
              <a:chOff x="2742427" y="2879755"/>
              <a:chExt cx="1107996" cy="1719557"/>
            </a:xfrm>
          </p:grpSpPr>
          <p:grpSp>
            <p:nvGrpSpPr>
              <p:cNvPr id="31" name="群組 30"/>
              <p:cNvGrpSpPr/>
              <p:nvPr/>
            </p:nvGrpSpPr>
            <p:grpSpPr>
              <a:xfrm>
                <a:off x="2742427" y="2879755"/>
                <a:ext cx="1107996" cy="1440150"/>
                <a:chOff x="6500018" y="1148528"/>
                <a:chExt cx="1107996" cy="1440150"/>
              </a:xfrm>
            </p:grpSpPr>
            <p:sp>
              <p:nvSpPr>
                <p:cNvPr id="33" name="文字方塊 32"/>
                <p:cNvSpPr txBox="1"/>
                <p:nvPr/>
              </p:nvSpPr>
              <p:spPr>
                <a:xfrm>
                  <a:off x="6597000" y="1148528"/>
                  <a:ext cx="93006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3200" dirty="0" smtClean="0">
                      <a:solidFill>
                        <a:srgbClr val="FD9803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23</a:t>
                  </a:r>
                  <a:r>
                    <a:rPr lang="en-US" altLang="zh-TW" sz="2400" dirty="0" smtClean="0">
                      <a:solidFill>
                        <a:srgbClr val="FD9803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%</a:t>
                  </a:r>
                  <a:endParaRPr lang="zh-TW" altLang="en-US" sz="2400" dirty="0">
                    <a:solidFill>
                      <a:srgbClr val="FD980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4" name="文字方塊 33"/>
                <p:cNvSpPr txBox="1"/>
                <p:nvPr/>
              </p:nvSpPr>
              <p:spPr>
                <a:xfrm>
                  <a:off x="6500018" y="1665348"/>
                  <a:ext cx="1107996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zh-TW" altLang="en-US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博士學位</a:t>
                  </a:r>
                  <a:endParaRPr lang="en-US" altLang="zh-TW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/>
                  <a:r>
                    <a:rPr lang="en-US" altLang="zh-TW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LBCIO</a:t>
                  </a:r>
                </a:p>
                <a:p>
                  <a:pPr algn="ctr"/>
                  <a:r>
                    <a:rPr lang="en-US" altLang="zh-TW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2016</a:t>
                  </a:r>
                  <a:endParaRPr lang="en-US" altLang="zh-TW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pic>
            <p:nvPicPr>
              <p:cNvPr id="32" name="圖片 3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9755" y="4319905"/>
                <a:ext cx="531304" cy="279407"/>
              </a:xfrm>
              <a:prstGeom prst="rect">
                <a:avLst/>
              </a:prstGeom>
            </p:spPr>
          </p:pic>
        </p:grpSp>
        <p:grpSp>
          <p:nvGrpSpPr>
            <p:cNvPr id="26" name="群組 25"/>
            <p:cNvGrpSpPr/>
            <p:nvPr/>
          </p:nvGrpSpPr>
          <p:grpSpPr>
            <a:xfrm>
              <a:off x="6412726" y="3027403"/>
              <a:ext cx="930063" cy="1719557"/>
              <a:chOff x="2839409" y="2879755"/>
              <a:chExt cx="930063" cy="1719557"/>
            </a:xfrm>
          </p:grpSpPr>
          <p:grpSp>
            <p:nvGrpSpPr>
              <p:cNvPr id="27" name="群組 26"/>
              <p:cNvGrpSpPr/>
              <p:nvPr/>
            </p:nvGrpSpPr>
            <p:grpSpPr>
              <a:xfrm>
                <a:off x="2839409" y="2879755"/>
                <a:ext cx="930063" cy="1440150"/>
                <a:chOff x="6597000" y="1148528"/>
                <a:chExt cx="930063" cy="1440150"/>
              </a:xfrm>
            </p:grpSpPr>
            <p:sp>
              <p:nvSpPr>
                <p:cNvPr id="29" name="文字方塊 28"/>
                <p:cNvSpPr txBox="1"/>
                <p:nvPr/>
              </p:nvSpPr>
              <p:spPr>
                <a:xfrm>
                  <a:off x="6597000" y="1148528"/>
                  <a:ext cx="93006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3200" dirty="0" smtClean="0">
                      <a:solidFill>
                        <a:srgbClr val="FD9803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76</a:t>
                  </a:r>
                  <a:r>
                    <a:rPr lang="en-US" altLang="zh-TW" sz="2400" dirty="0" smtClean="0">
                      <a:solidFill>
                        <a:srgbClr val="FD9803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%</a:t>
                  </a:r>
                  <a:endParaRPr lang="zh-TW" altLang="en-US" sz="2400" dirty="0">
                    <a:solidFill>
                      <a:srgbClr val="FD980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0" name="文字方塊 29"/>
                <p:cNvSpPr txBox="1"/>
                <p:nvPr/>
              </p:nvSpPr>
              <p:spPr>
                <a:xfrm>
                  <a:off x="6620242" y="1665348"/>
                  <a:ext cx="867546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zh-TW" altLang="en-US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男性</a:t>
                  </a:r>
                  <a:endParaRPr lang="en-US" altLang="zh-TW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/>
                  <a:r>
                    <a:rPr lang="en-US" altLang="zh-TW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LBCIO</a:t>
                  </a:r>
                </a:p>
                <a:p>
                  <a:pPr algn="ctr"/>
                  <a:r>
                    <a:rPr lang="en-US" altLang="zh-TW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2016</a:t>
                  </a:r>
                  <a:endParaRPr lang="en-US" altLang="zh-TW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pic>
            <p:nvPicPr>
              <p:cNvPr id="28" name="圖片 2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9755" y="4319905"/>
                <a:ext cx="531304" cy="279407"/>
              </a:xfrm>
              <a:prstGeom prst="rect">
                <a:avLst/>
              </a:prstGeom>
            </p:spPr>
          </p:pic>
        </p:grpSp>
      </p:grpSp>
      <p:sp>
        <p:nvSpPr>
          <p:cNvPr id="2" name="矩形 1"/>
          <p:cNvSpPr/>
          <p:nvPr/>
        </p:nvSpPr>
        <p:spPr>
          <a:xfrm>
            <a:off x="5353259" y="1408829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altLang="zh-TW" b="1" dirty="0" smtClean="0">
                <a:solidFill>
                  <a:schemeClr val="accent1"/>
                </a:solidFill>
              </a:rPr>
              <a:t>60</a:t>
            </a:r>
            <a:r>
              <a:rPr lang="zh-TW" altLang="en-US" b="1" dirty="0" smtClean="0">
                <a:solidFill>
                  <a:schemeClr val="accent1"/>
                </a:solidFill>
              </a:rPr>
              <a:t>＋</a:t>
            </a:r>
            <a:r>
              <a:rPr lang="en-US" altLang="zh-TW" b="1" dirty="0" smtClean="0">
                <a:solidFill>
                  <a:schemeClr val="accent1"/>
                </a:solidFill>
              </a:rPr>
              <a:t> 4.69</a:t>
            </a:r>
            <a:r>
              <a:rPr lang="en-US" altLang="zh-TW" dirty="0" smtClean="0">
                <a:solidFill>
                  <a:schemeClr val="accent1"/>
                </a:solidFill>
              </a:rPr>
              <a:t>% </a:t>
            </a:r>
            <a:endParaRPr lang="en-US" altLang="zh-TW" dirty="0">
              <a:solidFill>
                <a:schemeClr val="accent1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356300" y="3467122"/>
            <a:ext cx="239374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b="1" dirty="0">
                <a:solidFill>
                  <a:schemeClr val="accent1"/>
                </a:solidFill>
              </a:rPr>
              <a:t>F</a:t>
            </a:r>
            <a:r>
              <a:rPr lang="en-US" altLang="zh-TW" sz="1600" b="1" dirty="0" smtClean="0">
                <a:solidFill>
                  <a:schemeClr val="accent1"/>
                </a:solidFill>
              </a:rPr>
              <a:t>emale CIOs </a:t>
            </a:r>
          </a:p>
          <a:p>
            <a:endParaRPr lang="en-US" altLang="zh-TW" sz="1400" dirty="0" smtClean="0">
              <a:solidFill>
                <a:schemeClr val="accent1"/>
              </a:solidFill>
            </a:endParaRPr>
          </a:p>
          <a:p>
            <a:r>
              <a:rPr lang="en-US" altLang="zh-TW" sz="1400" dirty="0" smtClean="0">
                <a:solidFill>
                  <a:schemeClr val="accent1"/>
                </a:solidFill>
              </a:rPr>
              <a:t>43 %</a:t>
            </a:r>
            <a:endParaRPr lang="en-US" altLang="zh-TW" sz="1400" dirty="0">
              <a:solidFill>
                <a:schemeClr val="accent1"/>
              </a:solidFill>
            </a:endParaRPr>
          </a:p>
          <a:p>
            <a:r>
              <a:rPr lang="en-US" altLang="zh-TW" sz="1400" dirty="0" smtClean="0">
                <a:solidFill>
                  <a:schemeClr val="accent1"/>
                </a:solidFill>
              </a:rPr>
              <a:t>Two-year institutions</a:t>
            </a:r>
          </a:p>
          <a:p>
            <a:endParaRPr lang="en-US" altLang="zh-TW" sz="1400" dirty="0" smtClean="0">
              <a:solidFill>
                <a:schemeClr val="accent1"/>
              </a:solidFill>
            </a:endParaRPr>
          </a:p>
          <a:p>
            <a:r>
              <a:rPr lang="en-US" altLang="zh-TW" sz="1400" dirty="0" smtClean="0">
                <a:solidFill>
                  <a:schemeClr val="accent1"/>
                </a:solidFill>
              </a:rPr>
              <a:t>5 %</a:t>
            </a:r>
            <a:endParaRPr lang="en-US" altLang="zh-TW" sz="1400" dirty="0">
              <a:solidFill>
                <a:schemeClr val="accent1"/>
              </a:solidFill>
            </a:endParaRPr>
          </a:p>
          <a:p>
            <a:r>
              <a:rPr lang="en-US" altLang="zh-TW" sz="1400" dirty="0">
                <a:solidFill>
                  <a:schemeClr val="accent1"/>
                </a:solidFill>
              </a:rPr>
              <a:t>F</a:t>
            </a:r>
            <a:r>
              <a:rPr lang="en-US" altLang="zh-TW" sz="1400" dirty="0" smtClean="0">
                <a:solidFill>
                  <a:schemeClr val="accent1"/>
                </a:solidFill>
              </a:rPr>
              <a:t>our-year </a:t>
            </a:r>
            <a:r>
              <a:rPr lang="en-US" altLang="zh-TW" sz="1400" dirty="0">
                <a:solidFill>
                  <a:schemeClr val="accent1"/>
                </a:solidFill>
              </a:rPr>
              <a:t>with </a:t>
            </a:r>
          </a:p>
          <a:p>
            <a:r>
              <a:rPr lang="en-US" altLang="zh-TW" sz="1400" dirty="0" smtClean="0">
                <a:solidFill>
                  <a:schemeClr val="accent1"/>
                </a:solidFill>
              </a:rPr>
              <a:t>Doctoral degree institutions</a:t>
            </a:r>
            <a:endParaRPr lang="en-US" altLang="zh-TW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4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67156" y="122432"/>
            <a:ext cx="9163694" cy="1061065"/>
          </a:xfrm>
          <a:noFill/>
        </p:spPr>
        <p:txBody>
          <a:bodyPr/>
          <a:lstStyle/>
          <a:p>
            <a:r>
              <a:rPr lang="zh-TW" altLang="en-US" dirty="0" smtClean="0"/>
              <a:t>一般學校</a:t>
            </a:r>
            <a:r>
              <a:rPr lang="en-US" altLang="zh-TW" dirty="0" smtClean="0"/>
              <a:t>CIO</a:t>
            </a:r>
            <a:r>
              <a:rPr lang="zh-TW" altLang="en-US" dirty="0" smtClean="0"/>
              <a:t>任職少於兩任的比例較高；而由於任期制，臺灣學校</a:t>
            </a:r>
            <a:r>
              <a:rPr lang="en-US" altLang="zh-TW" dirty="0" smtClean="0"/>
              <a:t>CIO</a:t>
            </a:r>
            <a:r>
              <a:rPr lang="zh-TW" altLang="en-US" dirty="0" smtClean="0"/>
              <a:t>在職的年資明顯低於美國</a:t>
            </a: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5312085" y="1314312"/>
            <a:ext cx="1896967" cy="1159953"/>
            <a:chOff x="5863555" y="1197295"/>
            <a:chExt cx="1896967" cy="1159952"/>
          </a:xfrm>
          <a:solidFill>
            <a:srgbClr val="FF0000"/>
          </a:solidFill>
        </p:grpSpPr>
        <p:sp>
          <p:nvSpPr>
            <p:cNvPr id="5" name="文字方塊 4"/>
            <p:cNvSpPr txBox="1"/>
            <p:nvPr/>
          </p:nvSpPr>
          <p:spPr>
            <a:xfrm>
              <a:off x="5863555" y="1197295"/>
              <a:ext cx="1675459" cy="584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5.6% </a:t>
              </a:r>
              <a:r>
                <a:rPr lang="en-US" altLang="zh-TW" sz="1600" dirty="0" smtClean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/>
                </a:rPr>
                <a:t></a:t>
              </a:r>
              <a:r>
                <a:rPr lang="en-US" altLang="zh-TW" sz="3201" dirty="0" smtClean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3.2</a:t>
              </a:r>
              <a:r>
                <a:rPr lang="en-US" altLang="zh-TW" dirty="0" smtClean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%</a:t>
              </a:r>
              <a:endParaRPr lang="zh-TW" altLang="en-US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6238952" y="1710916"/>
              <a:ext cx="15215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CIO</a:t>
              </a:r>
              <a:r>
                <a:rPr lang="zh-TW" altLang="en-US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現職年資</a:t>
              </a:r>
              <a:endPara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超過</a:t>
              </a:r>
              <a:r>
                <a:rPr lang="en-US" altLang="zh-TW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15</a:t>
              </a:r>
              <a:r>
                <a:rPr lang="zh-TW" altLang="en-US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endPara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7418961" y="1314312"/>
            <a:ext cx="1521570" cy="1163152"/>
            <a:chOff x="6238952" y="1194096"/>
            <a:chExt cx="1521570" cy="1163151"/>
          </a:xfrm>
          <a:solidFill>
            <a:srgbClr val="FF0000"/>
          </a:solidFill>
        </p:grpSpPr>
        <p:sp>
          <p:nvSpPr>
            <p:cNvPr id="8" name="文字方塊 7"/>
            <p:cNvSpPr txBox="1"/>
            <p:nvPr/>
          </p:nvSpPr>
          <p:spPr>
            <a:xfrm>
              <a:off x="6372000" y="1194096"/>
              <a:ext cx="1194558" cy="584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1" dirty="0" smtClean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71.2</a:t>
              </a:r>
              <a:r>
                <a:rPr lang="en-US" altLang="zh-TW" dirty="0" smtClean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%</a:t>
              </a:r>
              <a:endParaRPr lang="zh-TW" altLang="en-US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6238952" y="1710916"/>
              <a:ext cx="15215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CIO</a:t>
              </a:r>
              <a:r>
                <a:rPr lang="zh-TW" altLang="en-US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現職年資</a:t>
              </a:r>
              <a:endPara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低於</a:t>
              </a:r>
              <a:r>
                <a:rPr lang="en-US" altLang="zh-TW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r>
                <a:rPr lang="zh-TW" altLang="en-US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endPara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5388058" y="2731238"/>
            <a:ext cx="3552473" cy="2031483"/>
            <a:chOff x="5388058" y="2731238"/>
            <a:chExt cx="3552473" cy="2031483"/>
          </a:xfrm>
          <a:solidFill>
            <a:srgbClr val="FF0000"/>
          </a:solidFill>
        </p:grpSpPr>
        <p:grpSp>
          <p:nvGrpSpPr>
            <p:cNvPr id="21" name="群組 20"/>
            <p:cNvGrpSpPr/>
            <p:nvPr/>
          </p:nvGrpSpPr>
          <p:grpSpPr>
            <a:xfrm>
              <a:off x="5388058" y="2766165"/>
              <a:ext cx="1820994" cy="1996556"/>
              <a:chOff x="2236215" y="2879755"/>
              <a:chExt cx="1820994" cy="1996556"/>
            </a:xfrm>
            <a:grpFill/>
          </p:grpSpPr>
          <p:grpSp>
            <p:nvGrpSpPr>
              <p:cNvPr id="22" name="群組 21"/>
              <p:cNvGrpSpPr/>
              <p:nvPr/>
            </p:nvGrpSpPr>
            <p:grpSpPr>
              <a:xfrm>
                <a:off x="2236215" y="2879755"/>
                <a:ext cx="1820994" cy="1717149"/>
                <a:chOff x="5993806" y="1148528"/>
                <a:chExt cx="1820994" cy="1717149"/>
              </a:xfrm>
              <a:grpFill/>
            </p:grpSpPr>
            <p:sp>
              <p:nvSpPr>
                <p:cNvPr id="35" name="文字方塊 34"/>
                <p:cNvSpPr txBox="1"/>
                <p:nvPr/>
              </p:nvSpPr>
              <p:spPr>
                <a:xfrm>
                  <a:off x="5993806" y="1148528"/>
                  <a:ext cx="1532792" cy="5849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1600" dirty="0" smtClean="0">
                      <a:solidFill>
                        <a:srgbClr val="FD9803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29% </a:t>
                  </a:r>
                  <a:r>
                    <a:rPr lang="en-US" altLang="zh-TW" sz="1600" dirty="0" smtClean="0">
                      <a:solidFill>
                        <a:srgbClr val="FD9803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sym typeface="Wingdings"/>
                    </a:rPr>
                    <a:t></a:t>
                  </a:r>
                  <a:r>
                    <a:rPr lang="en-US" altLang="zh-TW" sz="3201" dirty="0" smtClean="0">
                      <a:solidFill>
                        <a:srgbClr val="FD9803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24</a:t>
                  </a:r>
                  <a:r>
                    <a:rPr lang="en-US" altLang="zh-TW" dirty="0" smtClean="0">
                      <a:solidFill>
                        <a:srgbClr val="FD9803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%</a:t>
                  </a:r>
                  <a:endParaRPr lang="zh-TW" altLang="en-US" dirty="0">
                    <a:solidFill>
                      <a:srgbClr val="FD980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6" name="文字方塊 35"/>
                <p:cNvSpPr txBox="1"/>
                <p:nvPr/>
              </p:nvSpPr>
              <p:spPr>
                <a:xfrm>
                  <a:off x="6293230" y="1665348"/>
                  <a:ext cx="1521570" cy="12003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TW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CIO</a:t>
                  </a:r>
                  <a:r>
                    <a:rPr lang="zh-TW" altLang="en-US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現職年資</a:t>
                  </a:r>
                </a:p>
                <a:p>
                  <a:pPr algn="ctr"/>
                  <a:r>
                    <a:rPr lang="zh-TW" altLang="en-US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超過</a:t>
                  </a:r>
                  <a:r>
                    <a:rPr lang="en-US" altLang="zh-TW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15</a:t>
                  </a:r>
                  <a:r>
                    <a:rPr lang="zh-TW" altLang="en-US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年</a:t>
                  </a:r>
                </a:p>
                <a:p>
                  <a:pPr algn="ctr"/>
                  <a:r>
                    <a:rPr lang="en-US" altLang="zh-TW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LBCIO</a:t>
                  </a:r>
                </a:p>
                <a:p>
                  <a:pPr algn="ctr"/>
                  <a:r>
                    <a:rPr lang="en-US" altLang="zh-TW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2016</a:t>
                  </a:r>
                  <a:endParaRPr lang="en-US" altLang="zh-TW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pic>
            <p:nvPicPr>
              <p:cNvPr id="23" name="圖片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9755" y="4596904"/>
                <a:ext cx="531304" cy="279407"/>
              </a:xfrm>
              <a:prstGeom prst="rect">
                <a:avLst/>
              </a:prstGeom>
              <a:grpFill/>
            </p:spPr>
          </p:pic>
        </p:grpSp>
        <p:grpSp>
          <p:nvGrpSpPr>
            <p:cNvPr id="37" name="群組 36"/>
            <p:cNvGrpSpPr/>
            <p:nvPr/>
          </p:nvGrpSpPr>
          <p:grpSpPr>
            <a:xfrm>
              <a:off x="7053058" y="2731238"/>
              <a:ext cx="1887473" cy="2031483"/>
              <a:chOff x="2169736" y="2844828"/>
              <a:chExt cx="1887473" cy="2031483"/>
            </a:xfrm>
            <a:grpFill/>
          </p:grpSpPr>
          <p:grpSp>
            <p:nvGrpSpPr>
              <p:cNvPr id="38" name="群組 37"/>
              <p:cNvGrpSpPr/>
              <p:nvPr/>
            </p:nvGrpSpPr>
            <p:grpSpPr>
              <a:xfrm>
                <a:off x="2169736" y="2844828"/>
                <a:ext cx="1887473" cy="1752076"/>
                <a:chOff x="5927327" y="1113601"/>
                <a:chExt cx="1887473" cy="1752076"/>
              </a:xfrm>
              <a:grpFill/>
            </p:grpSpPr>
            <p:sp>
              <p:nvSpPr>
                <p:cNvPr id="40" name="文字方塊 39"/>
                <p:cNvSpPr txBox="1"/>
                <p:nvPr/>
              </p:nvSpPr>
              <p:spPr>
                <a:xfrm>
                  <a:off x="5927327" y="1113601"/>
                  <a:ext cx="1532792" cy="5849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1600" dirty="0" smtClean="0">
                      <a:solidFill>
                        <a:srgbClr val="FD9803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23</a:t>
                  </a:r>
                  <a:r>
                    <a:rPr lang="en-US" altLang="zh-TW" sz="1600" dirty="0">
                      <a:solidFill>
                        <a:srgbClr val="FD9803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% </a:t>
                  </a:r>
                  <a:r>
                    <a:rPr lang="en-US" altLang="zh-TW" sz="1600" dirty="0">
                      <a:solidFill>
                        <a:srgbClr val="FD9803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sym typeface="Wingdings"/>
                    </a:rPr>
                    <a:t></a:t>
                  </a:r>
                  <a:r>
                    <a:rPr lang="en-US" altLang="zh-TW" sz="3201" dirty="0" smtClean="0">
                      <a:solidFill>
                        <a:srgbClr val="FD9803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32</a:t>
                  </a:r>
                  <a:r>
                    <a:rPr lang="en-US" altLang="zh-TW" dirty="0" smtClean="0">
                      <a:solidFill>
                        <a:srgbClr val="FD9803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%</a:t>
                  </a:r>
                  <a:endParaRPr lang="zh-TW" altLang="en-US" dirty="0">
                    <a:solidFill>
                      <a:srgbClr val="FD980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41" name="文字方塊 40"/>
                <p:cNvSpPr txBox="1"/>
                <p:nvPr/>
              </p:nvSpPr>
              <p:spPr>
                <a:xfrm>
                  <a:off x="6293230" y="1665348"/>
                  <a:ext cx="1521570" cy="12003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TW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CIO</a:t>
                  </a:r>
                  <a:r>
                    <a:rPr lang="zh-TW" altLang="en-US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現職年資</a:t>
                  </a:r>
                </a:p>
                <a:p>
                  <a:pPr algn="ctr"/>
                  <a:r>
                    <a:rPr lang="zh-TW" altLang="en-US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低於</a:t>
                  </a:r>
                  <a:r>
                    <a:rPr lang="en-US" altLang="zh-TW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5</a:t>
                  </a:r>
                  <a:r>
                    <a:rPr lang="zh-TW" altLang="en-US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年</a:t>
                  </a:r>
                  <a:endParaRPr lang="en-US" altLang="zh-TW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/>
                  <a:r>
                    <a:rPr lang="en-US" altLang="zh-TW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LBCIO</a:t>
                  </a:r>
                </a:p>
                <a:p>
                  <a:pPr algn="ctr"/>
                  <a:r>
                    <a:rPr lang="en-US" altLang="zh-TW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2016</a:t>
                  </a:r>
                  <a:endParaRPr lang="en-US" altLang="zh-TW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pic>
            <p:nvPicPr>
              <p:cNvPr id="39" name="圖片 3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62641" y="4596904"/>
                <a:ext cx="531304" cy="279407"/>
              </a:xfrm>
              <a:prstGeom prst="rect">
                <a:avLst/>
              </a:prstGeom>
              <a:grpFill/>
            </p:spPr>
          </p:pic>
        </p:grpSp>
      </p:grpSp>
      <p:grpSp>
        <p:nvGrpSpPr>
          <p:cNvPr id="12" name="群組 11"/>
          <p:cNvGrpSpPr/>
          <p:nvPr/>
        </p:nvGrpSpPr>
        <p:grpSpPr>
          <a:xfrm>
            <a:off x="324958" y="1295999"/>
            <a:ext cx="4854079" cy="3600000"/>
            <a:chOff x="324958" y="1295999"/>
            <a:chExt cx="4854079" cy="3600000"/>
          </a:xfrm>
        </p:grpSpPr>
        <p:graphicFrame>
          <p:nvGraphicFramePr>
            <p:cNvPr id="34" name="圖表 33"/>
            <p:cNvGraphicFramePr>
              <a:graphicFrameLocks/>
            </p:cNvGraphicFramePr>
            <p:nvPr>
              <p:extLst/>
            </p:nvPr>
          </p:nvGraphicFramePr>
          <p:xfrm>
            <a:off x="324958" y="1295999"/>
            <a:ext cx="4854079" cy="360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1" name="矩形 10"/>
            <p:cNvSpPr/>
            <p:nvPr/>
          </p:nvSpPr>
          <p:spPr>
            <a:xfrm>
              <a:off x="1250850" y="2034312"/>
              <a:ext cx="765000" cy="315000"/>
            </a:xfrm>
            <a:prstGeom prst="rect">
              <a:avLst/>
            </a:prstGeom>
            <a:solidFill>
              <a:srgbClr val="1D2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 smtClean="0"/>
                <a:t>80.8%</a:t>
              </a:r>
              <a:endParaRPr lang="zh-TW" altLang="en-US" sz="1400" dirty="0"/>
            </a:p>
          </p:txBody>
        </p:sp>
        <p:sp>
          <p:nvSpPr>
            <p:cNvPr id="24" name="矩形 23"/>
            <p:cNvSpPr/>
            <p:nvPr/>
          </p:nvSpPr>
          <p:spPr>
            <a:xfrm>
              <a:off x="3500850" y="2529312"/>
              <a:ext cx="765000" cy="315000"/>
            </a:xfrm>
            <a:prstGeom prst="rect">
              <a:avLst/>
            </a:prstGeom>
            <a:solidFill>
              <a:srgbClr val="1D2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 smtClean="0"/>
                <a:t>64.4%</a:t>
              </a:r>
              <a:endParaRPr lang="zh-TW" alt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68563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資訊單位與圖書館</a:t>
            </a:r>
            <a:r>
              <a:rPr lang="zh-TW" altLang="en-US" dirty="0" smtClean="0"/>
              <a:t>整合的比例較去年增加，中型、小型學校整</a:t>
            </a:r>
            <a:r>
              <a:rPr lang="zh-TW" altLang="en-US" dirty="0"/>
              <a:t>合</a:t>
            </a:r>
            <a:r>
              <a:rPr lang="zh-TW" altLang="en-US" dirty="0" smtClean="0"/>
              <a:t>的趨勢較為明顯</a:t>
            </a:r>
            <a:endParaRPr lang="en-US" altLang="zh-TW" dirty="0"/>
          </a:p>
        </p:txBody>
      </p:sp>
      <p:graphicFrame>
        <p:nvGraphicFramePr>
          <p:cNvPr id="10" name="圖表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476828"/>
              </p:ext>
            </p:extLst>
          </p:nvPr>
        </p:nvGraphicFramePr>
        <p:xfrm>
          <a:off x="575850" y="118050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圖表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4731915"/>
              </p:ext>
            </p:extLst>
          </p:nvPr>
        </p:nvGraphicFramePr>
        <p:xfrm>
          <a:off x="5069134" y="118418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8931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67156" y="122431"/>
            <a:ext cx="9324000" cy="1061065"/>
          </a:xfrm>
        </p:spPr>
        <p:txBody>
          <a:bodyPr/>
          <a:lstStyle/>
          <a:p>
            <a:r>
              <a:rPr lang="zh-TW" altLang="en-US" dirty="0" smtClean="0"/>
              <a:t>資訊</a:t>
            </a:r>
            <a:r>
              <a:rPr lang="zh-TW" altLang="en-US" dirty="0"/>
              <a:t>部門多為一級單位，且大多數</a:t>
            </a:r>
            <a:r>
              <a:rPr lang="en-US" altLang="zh-TW" dirty="0" smtClean="0"/>
              <a:t>CIO</a:t>
            </a:r>
            <a:r>
              <a:rPr lang="zh-TW" altLang="en-US" dirty="0" smtClean="0"/>
              <a:t>直接向</a:t>
            </a:r>
            <a:r>
              <a:rPr lang="zh-TW" altLang="en-US" dirty="0"/>
              <a:t>校長</a:t>
            </a:r>
            <a:r>
              <a:rPr lang="zh-TW" altLang="en-US" dirty="0" smtClean="0"/>
              <a:t>報告；而直屬主管為副校長者近三年有逐漸上升的趨勢。</a:t>
            </a:r>
            <a:endParaRPr lang="en-US" altLang="zh-TW" dirty="0"/>
          </a:p>
        </p:txBody>
      </p:sp>
      <p:grpSp>
        <p:nvGrpSpPr>
          <p:cNvPr id="15" name="群組 14"/>
          <p:cNvGrpSpPr/>
          <p:nvPr/>
        </p:nvGrpSpPr>
        <p:grpSpPr>
          <a:xfrm>
            <a:off x="5828698" y="1906423"/>
            <a:ext cx="1398075" cy="2273555"/>
            <a:chOff x="2597387" y="2879755"/>
            <a:chExt cx="1398075" cy="2273555"/>
          </a:xfrm>
        </p:grpSpPr>
        <p:grpSp>
          <p:nvGrpSpPr>
            <p:cNvPr id="16" name="群組 15"/>
            <p:cNvGrpSpPr/>
            <p:nvPr/>
          </p:nvGrpSpPr>
          <p:grpSpPr>
            <a:xfrm>
              <a:off x="2597387" y="2879755"/>
              <a:ext cx="1398075" cy="1994148"/>
              <a:chOff x="6354978" y="1148528"/>
              <a:chExt cx="1398075" cy="1994148"/>
            </a:xfrm>
          </p:grpSpPr>
          <p:sp>
            <p:nvSpPr>
              <p:cNvPr id="18" name="文字方塊 17"/>
              <p:cNvSpPr txBox="1"/>
              <p:nvPr/>
            </p:nvSpPr>
            <p:spPr>
              <a:xfrm>
                <a:off x="6597000" y="1148528"/>
                <a:ext cx="93006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0" dirty="0" smtClean="0">
                    <a:solidFill>
                      <a:srgbClr val="FD980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25</a:t>
                </a:r>
                <a:r>
                  <a:rPr lang="en-US" altLang="zh-TW" sz="2400" dirty="0" smtClean="0">
                    <a:solidFill>
                      <a:srgbClr val="FD980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%</a:t>
                </a:r>
                <a:endParaRPr lang="zh-TW" altLang="en-US" sz="2400" dirty="0">
                  <a:solidFill>
                    <a:srgbClr val="FD980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9" name="文字方塊 18"/>
              <p:cNvSpPr txBox="1"/>
              <p:nvPr/>
            </p:nvSpPr>
            <p:spPr>
              <a:xfrm>
                <a:off x="6354978" y="1665348"/>
                <a:ext cx="1398075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主管為</a:t>
                </a:r>
                <a:endParaRPr lang="en-US" altLang="zh-TW" b="1" dirty="0">
                  <a:solidFill>
                    <a:schemeClr val="bg1"/>
                  </a:solidFill>
                  <a:latin typeface="+mn-ea"/>
                  <a:ea typeface="+mn-ea"/>
                </a:endParaRPr>
              </a:p>
              <a:p>
                <a:pPr algn="ctr"/>
                <a:r>
                  <a:rPr lang="en-US" altLang="zh-TW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CEO</a:t>
                </a:r>
              </a:p>
              <a:p>
                <a:pPr algn="ctr"/>
                <a:r>
                  <a:rPr lang="en-US" altLang="zh-TW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(President)</a:t>
                </a:r>
                <a:endParaRPr lang="zh-TW" altLang="en-US" b="1" dirty="0">
                  <a:solidFill>
                    <a:schemeClr val="bg1"/>
                  </a:solidFill>
                  <a:latin typeface="+mn-ea"/>
                  <a:ea typeface="+mn-ea"/>
                </a:endParaRPr>
              </a:p>
              <a:p>
                <a:pPr algn="ctr"/>
                <a:r>
                  <a:rPr lang="en-US" altLang="zh-TW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ea typeface="+mn-ea"/>
                  </a:rPr>
                  <a:t>LBCIO</a:t>
                </a:r>
              </a:p>
              <a:p>
                <a:pPr algn="ctr"/>
                <a:r>
                  <a:rPr lang="en-US" altLang="zh-TW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ea typeface="+mn-ea"/>
                  </a:rPr>
                  <a:t>2015</a:t>
                </a:r>
              </a:p>
            </p:txBody>
          </p:sp>
        </p:grpSp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9755" y="4873903"/>
              <a:ext cx="531304" cy="279407"/>
            </a:xfrm>
            <a:prstGeom prst="rect">
              <a:avLst/>
            </a:prstGeom>
          </p:spPr>
        </p:pic>
      </p:grpSp>
      <p:grpSp>
        <p:nvGrpSpPr>
          <p:cNvPr id="20" name="群組 19"/>
          <p:cNvGrpSpPr/>
          <p:nvPr/>
        </p:nvGrpSpPr>
        <p:grpSpPr>
          <a:xfrm>
            <a:off x="7390745" y="1906423"/>
            <a:ext cx="2021707" cy="2273555"/>
            <a:chOff x="2285571" y="2879755"/>
            <a:chExt cx="2021707" cy="2273555"/>
          </a:xfrm>
        </p:grpSpPr>
        <p:grpSp>
          <p:nvGrpSpPr>
            <p:cNvPr id="21" name="群組 20"/>
            <p:cNvGrpSpPr/>
            <p:nvPr/>
          </p:nvGrpSpPr>
          <p:grpSpPr>
            <a:xfrm>
              <a:off x="2285571" y="2879755"/>
              <a:ext cx="2021707" cy="1994148"/>
              <a:chOff x="6043162" y="1148528"/>
              <a:chExt cx="2021707" cy="1994148"/>
            </a:xfrm>
          </p:grpSpPr>
          <p:sp>
            <p:nvSpPr>
              <p:cNvPr id="23" name="文字方塊 22"/>
              <p:cNvSpPr txBox="1"/>
              <p:nvPr/>
            </p:nvSpPr>
            <p:spPr>
              <a:xfrm>
                <a:off x="6597000" y="1148528"/>
                <a:ext cx="93006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0" dirty="0">
                    <a:solidFill>
                      <a:srgbClr val="FD980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43</a:t>
                </a:r>
                <a:r>
                  <a:rPr lang="en-US" altLang="zh-TW" sz="2400" dirty="0" smtClean="0">
                    <a:solidFill>
                      <a:srgbClr val="FD980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%</a:t>
                </a:r>
                <a:endParaRPr lang="zh-TW" altLang="en-US" sz="2400" dirty="0">
                  <a:solidFill>
                    <a:srgbClr val="FD980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4" name="文字方塊 23"/>
              <p:cNvSpPr txBox="1"/>
              <p:nvPr/>
            </p:nvSpPr>
            <p:spPr>
              <a:xfrm>
                <a:off x="6043162" y="1665348"/>
                <a:ext cx="2021707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主管為</a:t>
                </a:r>
                <a:endParaRPr lang="en-US" altLang="zh-TW" b="1" dirty="0">
                  <a:solidFill>
                    <a:schemeClr val="bg1"/>
                  </a:solidFill>
                  <a:latin typeface="+mn-ea"/>
                  <a:ea typeface="+mn-ea"/>
                </a:endParaRPr>
              </a:p>
              <a:p>
                <a:pPr algn="ctr"/>
                <a:r>
                  <a:rPr lang="en-US" altLang="zh-TW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Chief Financial/</a:t>
                </a:r>
              </a:p>
              <a:p>
                <a:pPr algn="ctr"/>
                <a:r>
                  <a:rPr lang="en-US" altLang="zh-TW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Business Officer </a:t>
                </a:r>
                <a:endParaRPr lang="zh-TW" altLang="en-US" b="1" dirty="0">
                  <a:solidFill>
                    <a:schemeClr val="bg1"/>
                  </a:solidFill>
                  <a:latin typeface="+mn-ea"/>
                  <a:ea typeface="+mn-ea"/>
                </a:endParaRPr>
              </a:p>
              <a:p>
                <a:pPr algn="ctr"/>
                <a:r>
                  <a:rPr lang="en-US" altLang="zh-TW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ea typeface="+mn-ea"/>
                  </a:rPr>
                  <a:t>LBCIO</a:t>
                </a:r>
              </a:p>
              <a:p>
                <a:pPr algn="ctr"/>
                <a:r>
                  <a:rPr lang="en-US" altLang="zh-TW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ea typeface="+mn-ea"/>
                  </a:rPr>
                  <a:t>2015</a:t>
                </a:r>
              </a:p>
            </p:txBody>
          </p:sp>
        </p:grpSp>
        <p:pic>
          <p:nvPicPr>
            <p:cNvPr id="22" name="圖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9755" y="4873903"/>
              <a:ext cx="531304" cy="279407"/>
            </a:xfrm>
            <a:prstGeom prst="rect">
              <a:avLst/>
            </a:prstGeom>
          </p:spPr>
        </p:pic>
      </p:grpSp>
      <p:graphicFrame>
        <p:nvGraphicFramePr>
          <p:cNvPr id="25" name="圖表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0617458"/>
              </p:ext>
            </p:extLst>
          </p:nvPr>
        </p:nvGraphicFramePr>
        <p:xfrm>
          <a:off x="367156" y="1494312"/>
          <a:ext cx="5313602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8048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IT</a:t>
            </a:r>
            <a:r>
              <a:rPr lang="zh-TW" altLang="en-US" dirty="0" smtClean="0"/>
              <a:t>部門人數</a:t>
            </a:r>
            <a:r>
              <a:rPr lang="zh-TW" altLang="en-US" dirty="0"/>
              <a:t>歷年皆</a:t>
            </a:r>
            <a:r>
              <a:rPr lang="zh-TW" altLang="en-US" dirty="0" smtClean="0"/>
              <a:t>無太大的變動，平均為</a:t>
            </a:r>
            <a:r>
              <a:rPr lang="en-US" altLang="zh-TW" dirty="0" smtClean="0"/>
              <a:t>14</a:t>
            </a:r>
            <a:r>
              <a:rPr lang="zh-TW" altLang="en-US" dirty="0" smtClean="0"/>
              <a:t>人，惟今年人數減少的比例較去年增加較多</a:t>
            </a:r>
            <a:endParaRPr lang="zh-TW" altLang="en-US" dirty="0"/>
          </a:p>
        </p:txBody>
      </p:sp>
      <p:graphicFrame>
        <p:nvGraphicFramePr>
          <p:cNvPr id="8" name="圖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8351773"/>
              </p:ext>
            </p:extLst>
          </p:nvPr>
        </p:nvGraphicFramePr>
        <p:xfrm>
          <a:off x="1475850" y="1359312"/>
          <a:ext cx="8190000" cy="375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矩形 2"/>
          <p:cNvSpPr/>
          <p:nvPr/>
        </p:nvSpPr>
        <p:spPr>
          <a:xfrm>
            <a:off x="6470850" y="1359312"/>
            <a:ext cx="6463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（人）</a:t>
            </a:r>
          </a:p>
        </p:txBody>
      </p:sp>
      <p:sp>
        <p:nvSpPr>
          <p:cNvPr id="11" name="矩形 10"/>
          <p:cNvSpPr/>
          <p:nvPr/>
        </p:nvSpPr>
        <p:spPr>
          <a:xfrm>
            <a:off x="6794015" y="3834312"/>
            <a:ext cx="1111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 smtClean="0">
                <a:solidFill>
                  <a:srgbClr val="FE3CAB"/>
                </a:solidFill>
                <a:latin typeface="+mn-ea"/>
                <a:ea typeface="+mn-ea"/>
              </a:rPr>
              <a:t>最多：</a:t>
            </a:r>
            <a:r>
              <a:rPr lang="en-US" altLang="zh-TW" sz="1400" dirty="0" smtClean="0">
                <a:solidFill>
                  <a:srgbClr val="FE3CAB"/>
                </a:solidFill>
                <a:latin typeface="+mn-ea"/>
                <a:ea typeface="+mn-ea"/>
              </a:rPr>
              <a:t>70</a:t>
            </a:r>
            <a:r>
              <a:rPr lang="zh-TW" altLang="en-US" sz="1400" dirty="0" smtClean="0">
                <a:solidFill>
                  <a:srgbClr val="FE3CAB"/>
                </a:solidFill>
                <a:latin typeface="+mn-ea"/>
                <a:ea typeface="+mn-ea"/>
              </a:rPr>
              <a:t>人</a:t>
            </a:r>
            <a:endParaRPr lang="zh-TW" altLang="en-US" sz="1400" dirty="0">
              <a:solidFill>
                <a:srgbClr val="FE3CAB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6336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與美國相比，</a:t>
            </a:r>
            <a:r>
              <a:rPr lang="zh-TW" altLang="en-US" dirty="0"/>
              <a:t>臺灣學校</a:t>
            </a:r>
            <a:r>
              <a:rPr lang="en-US" altLang="zh-TW" dirty="0" smtClean="0"/>
              <a:t>IT</a:t>
            </a:r>
            <a:r>
              <a:rPr lang="zh-TW" altLang="en-US" dirty="0" smtClean="0"/>
              <a:t>人員占全體教職員的比例較低；與去年相比，公立學校的下降幅度較大。</a:t>
            </a:r>
            <a:endParaRPr lang="en-US" altLang="zh-TW" dirty="0"/>
          </a:p>
        </p:txBody>
      </p:sp>
      <p:grpSp>
        <p:nvGrpSpPr>
          <p:cNvPr id="6" name="群組 5"/>
          <p:cNvGrpSpPr/>
          <p:nvPr/>
        </p:nvGrpSpPr>
        <p:grpSpPr>
          <a:xfrm>
            <a:off x="1735238" y="1779085"/>
            <a:ext cx="1861408" cy="885227"/>
            <a:chOff x="6069037" y="1195021"/>
            <a:chExt cx="1861408" cy="885227"/>
          </a:xfrm>
        </p:grpSpPr>
        <p:sp>
          <p:nvSpPr>
            <p:cNvPr id="7" name="文字方塊 6"/>
            <p:cNvSpPr txBox="1"/>
            <p:nvPr/>
          </p:nvSpPr>
          <p:spPr>
            <a:xfrm>
              <a:off x="6487421" y="1195021"/>
              <a:ext cx="102463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 smtClean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2.6</a:t>
              </a:r>
              <a:r>
                <a:rPr lang="en-US" altLang="zh-TW" sz="2400" dirty="0" smtClean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%</a:t>
              </a:r>
              <a:endParaRPr lang="zh-TW" altLang="en-US" sz="24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6069037" y="1710916"/>
              <a:ext cx="1861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IT</a:t>
              </a:r>
              <a:r>
                <a:rPr lang="zh-TW" altLang="en-US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人員</a:t>
              </a:r>
              <a:r>
                <a:rPr lang="en-US" altLang="zh-TW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教職員比</a:t>
              </a:r>
              <a:endPara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1726422" y="3027403"/>
            <a:ext cx="1879041" cy="1719557"/>
            <a:chOff x="2356904" y="2879755"/>
            <a:chExt cx="1879041" cy="1719557"/>
          </a:xfrm>
        </p:grpSpPr>
        <p:grpSp>
          <p:nvGrpSpPr>
            <p:cNvPr id="15" name="群組 14"/>
            <p:cNvGrpSpPr/>
            <p:nvPr/>
          </p:nvGrpSpPr>
          <p:grpSpPr>
            <a:xfrm>
              <a:off x="2356904" y="2879755"/>
              <a:ext cx="1879041" cy="1440150"/>
              <a:chOff x="6114495" y="1148528"/>
              <a:chExt cx="1879041" cy="1440150"/>
            </a:xfrm>
          </p:grpSpPr>
          <p:sp>
            <p:nvSpPr>
              <p:cNvPr id="17" name="文字方塊 16"/>
              <p:cNvSpPr txBox="1"/>
              <p:nvPr/>
            </p:nvSpPr>
            <p:spPr>
              <a:xfrm>
                <a:off x="6707606" y="1148528"/>
                <a:ext cx="6928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0" dirty="0" smtClean="0">
                    <a:solidFill>
                      <a:srgbClr val="FD980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4</a:t>
                </a:r>
                <a:r>
                  <a:rPr lang="en-US" altLang="zh-TW" sz="2400" dirty="0" smtClean="0">
                    <a:solidFill>
                      <a:srgbClr val="FD980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%</a:t>
                </a:r>
                <a:endParaRPr lang="zh-TW" altLang="en-US" sz="2400" dirty="0">
                  <a:solidFill>
                    <a:srgbClr val="FD980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8" name="文字方塊 17"/>
              <p:cNvSpPr txBox="1"/>
              <p:nvPr/>
            </p:nvSpPr>
            <p:spPr>
              <a:xfrm>
                <a:off x="6114495" y="1665348"/>
                <a:ext cx="187904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IT</a:t>
                </a:r>
                <a:r>
                  <a:rPr lang="zh-TW" altLang="en-US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人員</a:t>
                </a:r>
                <a:r>
                  <a:rPr lang="en-US" altLang="zh-TW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/</a:t>
                </a:r>
                <a:r>
                  <a:rPr lang="zh-TW" altLang="en-US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教職員比</a:t>
                </a:r>
                <a:endParaRPr lang="en-US" altLang="zh-TW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en-US" altLang="zh-TW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CDS</a:t>
                </a:r>
              </a:p>
              <a:p>
                <a:pPr algn="ctr"/>
                <a:r>
                  <a:rPr lang="en-US" altLang="zh-TW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2015</a:t>
                </a:r>
              </a:p>
            </p:txBody>
          </p:sp>
        </p:grpSp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0772" y="4319905"/>
              <a:ext cx="531304" cy="279407"/>
            </a:xfrm>
            <a:prstGeom prst="rect">
              <a:avLst/>
            </a:prstGeom>
          </p:spPr>
        </p:pic>
      </p:grpSp>
      <p:graphicFrame>
        <p:nvGraphicFramePr>
          <p:cNvPr id="20" name="圖表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0515682"/>
              </p:ext>
            </p:extLst>
          </p:nvPr>
        </p:nvGraphicFramePr>
        <p:xfrm>
          <a:off x="4198574" y="1629312"/>
          <a:ext cx="5188519" cy="333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7844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IT</a:t>
            </a:r>
            <a:r>
              <a:rPr lang="zh-TW" altLang="en-US" dirty="0" smtClean="0"/>
              <a:t>經費運用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072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67156" y="122432"/>
            <a:ext cx="8983694" cy="1061065"/>
          </a:xfrm>
        </p:spPr>
        <p:txBody>
          <a:bodyPr/>
          <a:lstStyle/>
          <a:p>
            <a:r>
              <a:rPr lang="zh-TW" altLang="en-US" dirty="0" smtClean="0"/>
              <a:t>大專校院的平均</a:t>
            </a:r>
            <a:r>
              <a:rPr lang="en-US" altLang="zh-TW" dirty="0" smtClean="0"/>
              <a:t>IT</a:t>
            </a:r>
            <a:r>
              <a:rPr lang="zh-TW" altLang="en-US" dirty="0" smtClean="0"/>
              <a:t>總預算呈現上升趨勢，</a:t>
            </a:r>
            <a:r>
              <a:rPr lang="zh-TW" altLang="en-US" dirty="0"/>
              <a:t>平均</a:t>
            </a:r>
            <a:r>
              <a:rPr lang="zh-TW" altLang="en-US" dirty="0" smtClean="0"/>
              <a:t>軟體預算較</a:t>
            </a:r>
            <a:r>
              <a:rPr lang="en-US" altLang="zh-TW" dirty="0" smtClean="0"/>
              <a:t>2015</a:t>
            </a:r>
            <a:r>
              <a:rPr lang="zh-TW" altLang="en-US" dirty="0" smtClean="0"/>
              <a:t>年略低，但仍高於</a:t>
            </a:r>
            <a:r>
              <a:rPr lang="en-US" altLang="zh-TW" dirty="0" smtClean="0"/>
              <a:t>2012-2014</a:t>
            </a:r>
            <a:r>
              <a:rPr lang="zh-TW" altLang="en-US" dirty="0" smtClean="0"/>
              <a:t>年</a:t>
            </a:r>
            <a:endParaRPr lang="en-US" altLang="zh-TW" dirty="0"/>
          </a:p>
        </p:txBody>
      </p:sp>
      <p:graphicFrame>
        <p:nvGraphicFramePr>
          <p:cNvPr id="17" name="圖表 16"/>
          <p:cNvGraphicFramePr/>
          <p:nvPr>
            <p:extLst>
              <p:ext uri="{D42A27DB-BD31-4B8C-83A1-F6EECF244321}">
                <p14:modId xmlns:p14="http://schemas.microsoft.com/office/powerpoint/2010/main" val="1170867797"/>
              </p:ext>
            </p:extLst>
          </p:nvPr>
        </p:nvGraphicFramePr>
        <p:xfrm>
          <a:off x="1205850" y="1044312"/>
          <a:ext cx="7380000" cy="418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9799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67156" y="122432"/>
            <a:ext cx="9288000" cy="1061065"/>
          </a:xfrm>
        </p:spPr>
        <p:txBody>
          <a:bodyPr/>
          <a:lstStyle/>
          <a:p>
            <a:r>
              <a:rPr lang="en-US" altLang="zh-TW" dirty="0" smtClean="0"/>
              <a:t>40%</a:t>
            </a:r>
            <a:r>
              <a:rPr lang="zh-TW" altLang="en-US" dirty="0" smtClean="0"/>
              <a:t>的學校</a:t>
            </a:r>
            <a:r>
              <a:rPr lang="en-US" altLang="zh-TW" dirty="0" smtClean="0"/>
              <a:t>CIO</a:t>
            </a:r>
            <a:r>
              <a:rPr lang="zh-TW" altLang="en-US" dirty="0" smtClean="0"/>
              <a:t>預期明年</a:t>
            </a:r>
            <a:r>
              <a:rPr lang="en-US" altLang="zh-TW" dirty="0" smtClean="0"/>
              <a:t>IT</a:t>
            </a:r>
            <a:r>
              <a:rPr lang="zh-TW" altLang="en-US" dirty="0" smtClean="0"/>
              <a:t>總預算的金額不變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39%</a:t>
            </a:r>
            <a:r>
              <a:rPr lang="zh-TW" altLang="en-US" dirty="0" smtClean="0"/>
              <a:t>認為預算會減少相較於美國，臺灣學校的</a:t>
            </a:r>
            <a:r>
              <a:rPr lang="en-US" altLang="zh-TW" dirty="0" smtClean="0"/>
              <a:t>IT</a:t>
            </a:r>
            <a:r>
              <a:rPr lang="zh-TW" altLang="en-US" dirty="0" smtClean="0"/>
              <a:t>預期投入趨向保守</a:t>
            </a:r>
            <a:endParaRPr lang="en-US" altLang="zh-TW" dirty="0"/>
          </a:p>
        </p:txBody>
      </p:sp>
      <p:grpSp>
        <p:nvGrpSpPr>
          <p:cNvPr id="9" name="群組 8"/>
          <p:cNvGrpSpPr/>
          <p:nvPr/>
        </p:nvGrpSpPr>
        <p:grpSpPr>
          <a:xfrm>
            <a:off x="7505851" y="2364277"/>
            <a:ext cx="1107996" cy="886153"/>
            <a:chOff x="6514847" y="1148528"/>
            <a:chExt cx="1107996" cy="886152"/>
          </a:xfrm>
        </p:grpSpPr>
        <p:sp>
          <p:nvSpPr>
            <p:cNvPr id="10" name="文字方塊 9"/>
            <p:cNvSpPr txBox="1"/>
            <p:nvPr/>
          </p:nvSpPr>
          <p:spPr>
            <a:xfrm>
              <a:off x="6603814" y="1148528"/>
              <a:ext cx="862737" cy="584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1" dirty="0" smtClean="0">
                  <a:solidFill>
                    <a:srgbClr val="FD980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25</a:t>
              </a:r>
              <a:r>
                <a:rPr lang="en-US" altLang="zh-TW" dirty="0" smtClean="0">
                  <a:solidFill>
                    <a:srgbClr val="FD980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%</a:t>
              </a:r>
              <a:endParaRPr lang="zh-TW" altLang="en-US" dirty="0">
                <a:solidFill>
                  <a:srgbClr val="FD980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6514847" y="166534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預期減少</a:t>
              </a:r>
              <a:endParaRPr lang="zh-TW" altLang="en-US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7505850" y="3318112"/>
            <a:ext cx="1107996" cy="1723962"/>
            <a:chOff x="2757255" y="2879755"/>
            <a:chExt cx="1107996" cy="1723962"/>
          </a:xfrm>
        </p:grpSpPr>
        <p:grpSp>
          <p:nvGrpSpPr>
            <p:cNvPr id="13" name="群組 12"/>
            <p:cNvGrpSpPr/>
            <p:nvPr/>
          </p:nvGrpSpPr>
          <p:grpSpPr>
            <a:xfrm>
              <a:off x="2757255" y="2879755"/>
              <a:ext cx="1107996" cy="1440150"/>
              <a:chOff x="6514846" y="1148528"/>
              <a:chExt cx="1107996" cy="1440150"/>
            </a:xfrm>
          </p:grpSpPr>
          <p:sp>
            <p:nvSpPr>
              <p:cNvPr id="15" name="文字方塊 14"/>
              <p:cNvSpPr txBox="1"/>
              <p:nvPr/>
            </p:nvSpPr>
            <p:spPr>
              <a:xfrm>
                <a:off x="6603813" y="1148528"/>
                <a:ext cx="862737" cy="5849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1" dirty="0" smtClean="0">
                    <a:solidFill>
                      <a:srgbClr val="FD980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43</a:t>
                </a:r>
                <a:r>
                  <a:rPr lang="en-US" altLang="zh-TW" dirty="0" smtClean="0">
                    <a:solidFill>
                      <a:srgbClr val="FD980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%</a:t>
                </a:r>
                <a:endParaRPr lang="zh-TW" altLang="en-US" dirty="0">
                  <a:solidFill>
                    <a:srgbClr val="FD980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6" name="文字方塊 15"/>
              <p:cNvSpPr txBox="1"/>
              <p:nvPr/>
            </p:nvSpPr>
            <p:spPr>
              <a:xfrm>
                <a:off x="6514846" y="1665348"/>
                <a:ext cx="110799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b="1" dirty="0" smtClean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預期增加</a:t>
                </a:r>
                <a:endParaRPr lang="en-US" altLang="zh-TW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en-US" altLang="zh-TW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LBCIO</a:t>
                </a:r>
              </a:p>
              <a:p>
                <a:pPr algn="ctr"/>
                <a:r>
                  <a:rPr lang="en-US" altLang="zh-TW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2016</a:t>
                </a:r>
                <a:endParaRPr lang="en-US" altLang="zh-TW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4277" y="4322917"/>
              <a:ext cx="533952" cy="280800"/>
            </a:xfrm>
            <a:prstGeom prst="rect">
              <a:avLst/>
            </a:prstGeom>
          </p:spPr>
        </p:pic>
      </p:grpSp>
      <p:grpSp>
        <p:nvGrpSpPr>
          <p:cNvPr id="17" name="群組 16"/>
          <p:cNvGrpSpPr/>
          <p:nvPr/>
        </p:nvGrpSpPr>
        <p:grpSpPr>
          <a:xfrm>
            <a:off x="7459764" y="1409520"/>
            <a:ext cx="1338828" cy="886153"/>
            <a:chOff x="6399432" y="1148528"/>
            <a:chExt cx="1338827" cy="886152"/>
          </a:xfrm>
        </p:grpSpPr>
        <p:sp>
          <p:nvSpPr>
            <p:cNvPr id="18" name="文字方塊 17"/>
            <p:cNvSpPr txBox="1"/>
            <p:nvPr/>
          </p:nvSpPr>
          <p:spPr>
            <a:xfrm>
              <a:off x="6603813" y="1148528"/>
              <a:ext cx="862736" cy="584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1" dirty="0" smtClean="0">
                  <a:solidFill>
                    <a:srgbClr val="FD980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32</a:t>
              </a:r>
              <a:r>
                <a:rPr lang="en-US" altLang="zh-TW" dirty="0" smtClean="0">
                  <a:solidFill>
                    <a:srgbClr val="FD980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%</a:t>
              </a:r>
              <a:endParaRPr lang="zh-TW" altLang="en-US" dirty="0">
                <a:solidFill>
                  <a:srgbClr val="FD980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6399432" y="1665348"/>
              <a:ext cx="13388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預期無增減</a:t>
              </a:r>
              <a:endParaRPr lang="zh-TW" altLang="en-US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aphicFrame>
        <p:nvGraphicFramePr>
          <p:cNvPr id="22" name="圖表 21"/>
          <p:cNvGraphicFramePr/>
          <p:nvPr>
            <p:extLst>
              <p:ext uri="{D42A27DB-BD31-4B8C-83A1-F6EECF244321}">
                <p14:modId xmlns:p14="http://schemas.microsoft.com/office/powerpoint/2010/main" val="2885756689"/>
              </p:ext>
            </p:extLst>
          </p:nvPr>
        </p:nvGraphicFramePr>
        <p:xfrm>
          <a:off x="1066613" y="1584312"/>
          <a:ext cx="6146892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3962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67156" y="122432"/>
            <a:ext cx="9523695" cy="1061065"/>
          </a:xfrm>
        </p:spPr>
        <p:txBody>
          <a:bodyPr/>
          <a:lstStyle/>
          <a:p>
            <a:r>
              <a:rPr lang="zh-TW" altLang="en-US" dirty="0" smtClean="0"/>
              <a:t>在學校的</a:t>
            </a:r>
            <a:r>
              <a:rPr lang="en-US" altLang="zh-TW" dirty="0" smtClean="0"/>
              <a:t>IT</a:t>
            </a:r>
            <a:r>
              <a:rPr lang="zh-TW" altLang="en-US" dirty="0" smtClean="0"/>
              <a:t>總預算支出結構中，「硬體</a:t>
            </a:r>
            <a:r>
              <a:rPr lang="zh-TW" altLang="en-US" dirty="0"/>
              <a:t>」和「人力支出」是學校花費最多</a:t>
            </a:r>
            <a:r>
              <a:rPr lang="zh-TW" altLang="en-US" dirty="0" smtClean="0"/>
              <a:t>經費的項目</a:t>
            </a:r>
            <a:endParaRPr lang="en-US" altLang="zh-TW" dirty="0"/>
          </a:p>
        </p:txBody>
      </p:sp>
      <p:graphicFrame>
        <p:nvGraphicFramePr>
          <p:cNvPr id="23" name="圖表 22"/>
          <p:cNvGraphicFramePr/>
          <p:nvPr>
            <p:extLst>
              <p:ext uri="{D42A27DB-BD31-4B8C-83A1-F6EECF244321}">
                <p14:modId xmlns:p14="http://schemas.microsoft.com/office/powerpoint/2010/main" val="2008141181"/>
              </p:ext>
            </p:extLst>
          </p:nvPr>
        </p:nvGraphicFramePr>
        <p:xfrm>
          <a:off x="1475850" y="1719312"/>
          <a:ext cx="68976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539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99470" y="432643"/>
            <a:ext cx="8279999" cy="936000"/>
          </a:xfrm>
        </p:spPr>
        <p:txBody>
          <a:bodyPr/>
          <a:lstStyle/>
          <a:p>
            <a:r>
              <a:rPr lang="zh-TW" altLang="en-US" dirty="0" smtClean="0"/>
              <a:t>參考資料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914726" y="1188139"/>
            <a:ext cx="8571125" cy="388843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TW" sz="2000" dirty="0">
                <a:solidFill>
                  <a:schemeClr val="bg1"/>
                </a:solidFill>
                <a:cs typeface="+mn-cs"/>
              </a:rPr>
              <a:t>- ISAC</a:t>
            </a:r>
            <a:r>
              <a:rPr lang="zh-TW" altLang="en-US" sz="2000" dirty="0">
                <a:solidFill>
                  <a:schemeClr val="bg1"/>
                </a:solidFill>
                <a:cs typeface="+mn-cs"/>
              </a:rPr>
              <a:t> </a:t>
            </a:r>
            <a:r>
              <a:rPr lang="en-US" altLang="zh-TW" sz="2000" dirty="0" smtClean="0">
                <a:solidFill>
                  <a:schemeClr val="bg1"/>
                </a:solidFill>
                <a:cs typeface="+mn-cs"/>
              </a:rPr>
              <a:t>2012-2016 </a:t>
            </a:r>
            <a:r>
              <a:rPr lang="en-US" altLang="zh-TW" sz="1400" dirty="0" smtClean="0">
                <a:solidFill>
                  <a:schemeClr val="bg1"/>
                </a:solidFill>
                <a:cs typeface="+mn-cs"/>
              </a:rPr>
              <a:t>http</a:t>
            </a:r>
            <a:r>
              <a:rPr lang="en-US" altLang="zh-TW" sz="1400" dirty="0">
                <a:solidFill>
                  <a:schemeClr val="bg1"/>
                </a:solidFill>
                <a:cs typeface="+mn-cs"/>
              </a:rPr>
              <a:t>://www.isac.org.tw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000" dirty="0" smtClean="0">
                <a:solidFill>
                  <a:schemeClr val="bg1"/>
                </a:solidFill>
                <a:cs typeface="+mn-cs"/>
              </a:rPr>
              <a:t>- </a:t>
            </a:r>
            <a:r>
              <a:rPr lang="en-US" altLang="zh-TW" sz="2000" dirty="0">
                <a:solidFill>
                  <a:schemeClr val="bg1"/>
                </a:solidFill>
                <a:cs typeface="+mn-cs"/>
              </a:rPr>
              <a:t>EDUCAUSE</a:t>
            </a:r>
            <a:r>
              <a:rPr lang="zh-TW" altLang="en-US" sz="2000" dirty="0">
                <a:solidFill>
                  <a:schemeClr val="bg1"/>
                </a:solidFill>
                <a:cs typeface="+mn-cs"/>
              </a:rPr>
              <a:t> </a:t>
            </a:r>
            <a:r>
              <a:rPr lang="en-US" altLang="zh-TW" sz="2000" dirty="0" smtClean="0">
                <a:solidFill>
                  <a:schemeClr val="bg1"/>
                </a:solidFill>
                <a:cs typeface="+mn-cs"/>
              </a:rPr>
              <a:t>2012-2016 </a:t>
            </a:r>
            <a:r>
              <a:rPr lang="en-US" altLang="zh-TW" sz="1400" dirty="0">
                <a:solidFill>
                  <a:schemeClr val="bg1"/>
                </a:solidFill>
                <a:cs typeface="+mn-cs"/>
              </a:rPr>
              <a:t>http://</a:t>
            </a:r>
            <a:r>
              <a:rPr lang="en-US" altLang="zh-TW" sz="1400" dirty="0" smtClean="0">
                <a:solidFill>
                  <a:schemeClr val="bg1"/>
                </a:solidFill>
                <a:cs typeface="+mn-cs"/>
              </a:rPr>
              <a:t>www.educause.edu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000" dirty="0">
                <a:solidFill>
                  <a:schemeClr val="bg1"/>
                </a:solidFill>
              </a:rPr>
              <a:t>- </a:t>
            </a:r>
            <a:r>
              <a:rPr lang="en-US" altLang="zh-TW" sz="2000" dirty="0" smtClean="0">
                <a:solidFill>
                  <a:schemeClr val="bg1"/>
                </a:solidFill>
                <a:cs typeface="+mn-cs"/>
              </a:rPr>
              <a:t>Campus </a:t>
            </a:r>
            <a:r>
              <a:rPr lang="en-US" altLang="zh-TW" sz="2000" dirty="0">
                <a:solidFill>
                  <a:schemeClr val="bg1"/>
                </a:solidFill>
                <a:cs typeface="+mn-cs"/>
              </a:rPr>
              <a:t>Computing Project </a:t>
            </a:r>
            <a:r>
              <a:rPr lang="en-US" altLang="zh-TW" sz="2000" dirty="0" smtClean="0">
                <a:solidFill>
                  <a:schemeClr val="bg1"/>
                </a:solidFill>
                <a:cs typeface="+mn-cs"/>
              </a:rPr>
              <a:t> (CCP</a:t>
            </a:r>
            <a:r>
              <a:rPr lang="en-US" altLang="zh-TW" sz="2000" dirty="0">
                <a:solidFill>
                  <a:schemeClr val="bg1"/>
                </a:solidFill>
                <a:cs typeface="+mn-cs"/>
              </a:rPr>
              <a:t>) 2012-2016 </a:t>
            </a:r>
            <a:r>
              <a:rPr lang="en-US" altLang="zh-TW" sz="1400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n-US" altLang="zh-TW" sz="1200" dirty="0" smtClean="0">
                <a:solidFill>
                  <a:schemeClr val="bg1"/>
                </a:solidFill>
                <a:cs typeface="+mn-cs"/>
              </a:rPr>
              <a:t>http://www.campuscomputing.net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000" dirty="0" smtClean="0">
                <a:solidFill>
                  <a:schemeClr val="bg1"/>
                </a:solidFill>
                <a:cs typeface="+mn-cs"/>
              </a:rPr>
              <a:t>-</a:t>
            </a:r>
            <a:r>
              <a:rPr lang="en-US" altLang="zh-TW" sz="2000" dirty="0" smtClean="0">
                <a:solidFill>
                  <a:schemeClr val="bg1"/>
                </a:solidFill>
              </a:rPr>
              <a:t> </a:t>
            </a:r>
            <a:r>
              <a:rPr lang="en-US" altLang="zh-TW" sz="2000" dirty="0">
                <a:solidFill>
                  <a:schemeClr val="bg1"/>
                </a:solidFill>
              </a:rPr>
              <a:t>The Leadership Board for CIOs </a:t>
            </a:r>
            <a:r>
              <a:rPr lang="en-US" altLang="zh-TW" sz="2000" dirty="0" smtClean="0">
                <a:solidFill>
                  <a:schemeClr val="bg1"/>
                </a:solidFill>
              </a:rPr>
              <a:t>(</a:t>
            </a:r>
            <a:r>
              <a:rPr lang="en-US" altLang="zh-TW" sz="2000" dirty="0">
                <a:solidFill>
                  <a:schemeClr val="bg1"/>
                </a:solidFill>
              </a:rPr>
              <a:t>LBCIO) 2012-2016 </a:t>
            </a:r>
            <a:r>
              <a:rPr lang="en-US" altLang="zh-TW" sz="1400" dirty="0" smtClean="0">
                <a:solidFill>
                  <a:schemeClr val="bg1"/>
                </a:solidFill>
              </a:rPr>
              <a:t>http</a:t>
            </a:r>
            <a:r>
              <a:rPr lang="en-US" altLang="zh-TW" sz="1400" dirty="0">
                <a:solidFill>
                  <a:schemeClr val="bg1"/>
                </a:solidFill>
              </a:rPr>
              <a:t>://lbcio.org</a:t>
            </a:r>
            <a:endParaRPr lang="en-US" altLang="zh-TW" sz="1400" dirty="0">
              <a:solidFill>
                <a:schemeClr val="bg1"/>
              </a:solidFill>
              <a:cs typeface="+mn-cs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000" dirty="0" smtClean="0">
                <a:solidFill>
                  <a:schemeClr val="bg1"/>
                </a:solidFill>
                <a:cs typeface="+mn-cs"/>
              </a:rPr>
              <a:t>- </a:t>
            </a:r>
            <a:r>
              <a:rPr lang="en-US" altLang="zh-TW" sz="2000" dirty="0">
                <a:solidFill>
                  <a:schemeClr val="bg1"/>
                </a:solidFill>
                <a:cs typeface="+mn-cs"/>
              </a:rPr>
              <a:t>WG Research Center </a:t>
            </a:r>
            <a:r>
              <a:rPr lang="en-US" altLang="zh-TW" sz="2000" dirty="0" smtClean="0">
                <a:solidFill>
                  <a:schemeClr val="bg1"/>
                </a:solidFill>
                <a:cs typeface="+mn-cs"/>
              </a:rPr>
              <a:t>2015 </a:t>
            </a:r>
            <a:r>
              <a:rPr lang="en-US" altLang="zh-TW" sz="2000" dirty="0">
                <a:solidFill>
                  <a:schemeClr val="bg1"/>
                </a:solidFill>
                <a:cs typeface="+mn-cs"/>
              </a:rPr>
              <a:t>(WGRC) </a:t>
            </a:r>
            <a:r>
              <a:rPr lang="en-US" altLang="zh-TW" sz="1100" dirty="0">
                <a:solidFill>
                  <a:schemeClr val="bg1"/>
                </a:solidFill>
                <a:cs typeface="+mn-cs"/>
              </a:rPr>
              <a:t>http://icact.org/upload/2015/0466/20150466_finalpaper.pdf</a:t>
            </a:r>
            <a:endParaRPr lang="en-US" altLang="zh-TW" sz="1400" dirty="0">
              <a:solidFill>
                <a:schemeClr val="bg1"/>
              </a:solidFill>
              <a:cs typeface="+mn-cs"/>
            </a:endParaRPr>
          </a:p>
          <a:p>
            <a:pPr marL="0" indent="0">
              <a:lnSpc>
                <a:spcPct val="150000"/>
              </a:lnSpc>
              <a:buNone/>
            </a:pPr>
            <a:endParaRPr lang="zh-TW" altLang="en-US" sz="1600" dirty="0">
              <a:solidFill>
                <a:srgbClr val="FF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77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2015</a:t>
            </a:r>
            <a:r>
              <a:rPr lang="zh-TW" altLang="en-US" dirty="0" smtClean="0"/>
              <a:t>年、</a:t>
            </a:r>
            <a:r>
              <a:rPr lang="en-US" altLang="zh-TW" dirty="0"/>
              <a:t> </a:t>
            </a:r>
            <a:r>
              <a:rPr lang="en-US" altLang="zh-TW" dirty="0" smtClean="0"/>
              <a:t>2016</a:t>
            </a:r>
            <a:r>
              <a:rPr lang="zh-TW" altLang="en-US" dirty="0" smtClean="0"/>
              <a:t>年預算支出結構占比排名相同</a:t>
            </a:r>
            <a:endParaRPr lang="zh-TW" altLang="en-US" dirty="0">
              <a:solidFill>
                <a:srgbClr val="FF388C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16582"/>
              </p:ext>
            </p:extLst>
          </p:nvPr>
        </p:nvGraphicFramePr>
        <p:xfrm>
          <a:off x="1564172" y="1764312"/>
          <a:ext cx="6663356" cy="2639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73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9008">
                  <a:extLst>
                    <a:ext uri="{9D8B030D-6E8A-4147-A177-3AD203B41FA5}">
                      <a16:colId xmlns:a16="http://schemas.microsoft.com/office/drawing/2014/main" xmlns="" val="3426202393"/>
                    </a:ext>
                  </a:extLst>
                </a:gridCol>
                <a:gridCol w="8590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90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9008">
                  <a:extLst>
                    <a:ext uri="{9D8B030D-6E8A-4147-A177-3AD203B41FA5}">
                      <a16:colId xmlns:a16="http://schemas.microsoft.com/office/drawing/2014/main" xmlns="" val="3795642440"/>
                    </a:ext>
                  </a:extLst>
                </a:gridCol>
              </a:tblGrid>
              <a:tr h="42116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200" dirty="0" smtClean="0"/>
                        <a:t>2013~2016</a:t>
                      </a:r>
                      <a:r>
                        <a:rPr lang="zh-TW" altLang="en-US" sz="1200" dirty="0" smtClean="0"/>
                        <a:t>年</a:t>
                      </a:r>
                      <a:r>
                        <a:rPr lang="en-US" altLang="zh-TW" sz="1200" dirty="0" smtClean="0"/>
                        <a:t>IT</a:t>
                      </a:r>
                      <a:r>
                        <a:rPr lang="zh-TW" altLang="en-US" sz="1200" dirty="0" smtClean="0"/>
                        <a:t>總預算支出結構占比排名</a:t>
                      </a:r>
                      <a:endParaRPr lang="zh-TW" altLang="zh-TW" sz="1200" b="1" kern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60000" marR="36000" marT="10800" marB="10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00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36000" marR="36000" marT="10800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00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36000" marR="36000" marT="10800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00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36000" marR="36000" marT="10800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00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36000" marR="36000" marT="10800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83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硬體</a:t>
                      </a:r>
                      <a:endParaRPr lang="zh-TW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697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人事費用</a:t>
                      </a:r>
                      <a:endParaRPr lang="zh-TW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6400">
                <a:tc>
                  <a:txBody>
                    <a:bodyPr/>
                    <a:lstStyle/>
                    <a:p>
                      <a:pPr marL="0" marR="0" lvl="0" indent="0" algn="l" defTabSz="91415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軟體</a:t>
                      </a: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697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維護回修費用</a:t>
                      </a:r>
                      <a:endParaRPr lang="zh-TW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697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網路通訊</a:t>
                      </a:r>
                      <a:endParaRPr lang="zh-TW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697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認證與教育訓練</a:t>
                      </a:r>
                      <a:endParaRPr lang="zh-TW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en-US" altLang="zh-TW" sz="1200" b="0" i="0" u="none" strike="noStrike" dirty="0">
                        <a:solidFill>
                          <a:schemeClr val="accen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73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67156" y="122432"/>
            <a:ext cx="9298694" cy="1690566"/>
          </a:xfrm>
        </p:spPr>
        <p:txBody>
          <a:bodyPr/>
          <a:lstStyle/>
          <a:p>
            <a:r>
              <a:rPr lang="zh-TW" altLang="en-US" sz="2600" dirty="0"/>
              <a:t>學校的軟體預算支出</a:t>
            </a:r>
            <a:r>
              <a:rPr lang="zh-TW" altLang="en-US" sz="2600" dirty="0" smtClean="0"/>
              <a:t>以</a:t>
            </a:r>
            <a:r>
              <a:rPr lang="zh-TW" altLang="en-US" sz="2600" dirty="0"/>
              <a:t>「</a:t>
            </a:r>
            <a:r>
              <a:rPr lang="zh-TW" altLang="en-US" sz="2600" dirty="0" smtClean="0"/>
              <a:t>作業系統</a:t>
            </a:r>
            <a:r>
              <a:rPr lang="zh-TW" altLang="en-US" sz="2600" dirty="0"/>
              <a:t>與辦公室</a:t>
            </a:r>
            <a:r>
              <a:rPr lang="zh-TW" altLang="en-US" sz="2600" dirty="0" smtClean="0"/>
              <a:t>應用軟體」、「校務</a:t>
            </a:r>
            <a:r>
              <a:rPr lang="zh-TW" altLang="en-US" sz="2600" dirty="0"/>
              <a:t>行政</a:t>
            </a:r>
            <a:r>
              <a:rPr lang="zh-TW" altLang="en-US" sz="2600" dirty="0" smtClean="0"/>
              <a:t>系統」為主，兩者合計占比近</a:t>
            </a:r>
            <a:r>
              <a:rPr lang="en-US" altLang="zh-TW" sz="2600" dirty="0" smtClean="0"/>
              <a:t>50%</a:t>
            </a:r>
            <a:br>
              <a:rPr lang="en-US" altLang="zh-TW" sz="2600" dirty="0" smtClean="0"/>
            </a:br>
            <a:r>
              <a:rPr lang="zh-TW" altLang="en-US" sz="2600" dirty="0" smtClean="0">
                <a:solidFill>
                  <a:srgbClr val="FFC000"/>
                </a:solidFill>
              </a:rPr>
              <a:t>與</a:t>
            </a:r>
            <a:r>
              <a:rPr lang="en-US" altLang="zh-TW" sz="2600" dirty="0" smtClean="0">
                <a:solidFill>
                  <a:srgbClr val="FFC000"/>
                </a:solidFill>
              </a:rPr>
              <a:t>2015</a:t>
            </a:r>
            <a:r>
              <a:rPr lang="zh-TW" altLang="en-US" sz="2600" dirty="0" smtClean="0">
                <a:solidFill>
                  <a:srgbClr val="FFC000"/>
                </a:solidFill>
              </a:rPr>
              <a:t>年比较，軟體費用金額的內容排序相同</a:t>
            </a:r>
            <a:r>
              <a:rPr lang="zh-TW" altLang="en-US" sz="2600" dirty="0"/>
              <a:t/>
            </a:r>
            <a:br>
              <a:rPr lang="zh-TW" altLang="en-US" sz="2600" dirty="0"/>
            </a:br>
            <a:endParaRPr lang="en-US" altLang="zh-TW" sz="2600" dirty="0"/>
          </a:p>
        </p:txBody>
      </p:sp>
      <p:graphicFrame>
        <p:nvGraphicFramePr>
          <p:cNvPr id="8" name="圖表 7"/>
          <p:cNvGraphicFramePr>
            <a:graphicFrameLocks/>
          </p:cNvGraphicFramePr>
          <p:nvPr>
            <p:extLst/>
          </p:nvPr>
        </p:nvGraphicFramePr>
        <p:xfrm>
          <a:off x="569656" y="1812998"/>
          <a:ext cx="8893694" cy="3555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875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67156" y="122432"/>
            <a:ext cx="9523695" cy="1061065"/>
          </a:xfrm>
        </p:spPr>
        <p:txBody>
          <a:bodyPr/>
          <a:lstStyle/>
          <a:p>
            <a:r>
              <a:rPr lang="en-US" altLang="zh-TW" dirty="0" smtClean="0"/>
              <a:t>54%</a:t>
            </a:r>
            <a:r>
              <a:rPr lang="zh-TW" altLang="en-US" dirty="0" smtClean="0"/>
              <a:t>的</a:t>
            </a:r>
            <a:r>
              <a:rPr lang="zh-TW" altLang="en-US" dirty="0"/>
              <a:t>臺灣學校已向學生收取電腦與網路</a:t>
            </a:r>
            <a:r>
              <a:rPr lang="zh-TW" altLang="en-US" dirty="0" smtClean="0"/>
              <a:t>使用費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略高於</a:t>
            </a:r>
            <a:r>
              <a:rPr lang="zh-TW" altLang="en-US" dirty="0"/>
              <a:t>美國學校</a:t>
            </a:r>
            <a:r>
              <a:rPr lang="zh-TW" altLang="en-US" dirty="0" smtClean="0"/>
              <a:t>的</a:t>
            </a:r>
            <a:r>
              <a:rPr lang="en-US" altLang="zh-TW" dirty="0" smtClean="0"/>
              <a:t>47%</a:t>
            </a:r>
            <a:endParaRPr lang="en-US" altLang="zh-TW" dirty="0"/>
          </a:p>
        </p:txBody>
      </p:sp>
      <p:grpSp>
        <p:nvGrpSpPr>
          <p:cNvPr id="9" name="群組 8"/>
          <p:cNvGrpSpPr/>
          <p:nvPr/>
        </p:nvGrpSpPr>
        <p:grpSpPr>
          <a:xfrm>
            <a:off x="7692459" y="1738007"/>
            <a:ext cx="1107996" cy="886153"/>
            <a:chOff x="6500022" y="1148528"/>
            <a:chExt cx="1107995" cy="886152"/>
          </a:xfrm>
        </p:grpSpPr>
        <p:sp>
          <p:nvSpPr>
            <p:cNvPr id="11" name="文字方塊 10"/>
            <p:cNvSpPr txBox="1"/>
            <p:nvPr/>
          </p:nvSpPr>
          <p:spPr>
            <a:xfrm>
              <a:off x="6707607" y="1148528"/>
              <a:ext cx="862736" cy="584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1" dirty="0" smtClean="0">
                  <a:solidFill>
                    <a:srgbClr val="FD980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47</a:t>
              </a:r>
              <a:r>
                <a:rPr lang="en-US" altLang="zh-TW" dirty="0" smtClean="0">
                  <a:solidFill>
                    <a:srgbClr val="FD980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%</a:t>
              </a:r>
              <a:endParaRPr lang="zh-TW" altLang="en-US" dirty="0">
                <a:solidFill>
                  <a:srgbClr val="FD980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6500022" y="1665348"/>
              <a:ext cx="11079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統一收費</a:t>
              </a:r>
              <a:endParaRPr lang="en-US" altLang="zh-TW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819418" y="3737847"/>
            <a:ext cx="2252638" cy="1116000"/>
            <a:chOff x="1702903" y="3574697"/>
            <a:chExt cx="2252638" cy="1152768"/>
          </a:xfrm>
        </p:grpSpPr>
        <p:cxnSp>
          <p:nvCxnSpPr>
            <p:cNvPr id="20" name="直線接點 19"/>
            <p:cNvCxnSpPr/>
            <p:nvPr/>
          </p:nvCxnSpPr>
          <p:spPr>
            <a:xfrm>
              <a:off x="1702903" y="3574697"/>
              <a:ext cx="0" cy="1152127"/>
            </a:xfrm>
            <a:prstGeom prst="line">
              <a:avLst/>
            </a:prstGeom>
            <a:ln w="190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>
              <a:off x="2842313" y="3575338"/>
              <a:ext cx="0" cy="1152127"/>
            </a:xfrm>
            <a:prstGeom prst="line">
              <a:avLst/>
            </a:prstGeom>
            <a:ln w="190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>
              <a:off x="3955541" y="3574697"/>
              <a:ext cx="0" cy="1152127"/>
            </a:xfrm>
            <a:prstGeom prst="line">
              <a:avLst/>
            </a:prstGeom>
            <a:ln w="190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群組 24"/>
          <p:cNvGrpSpPr/>
          <p:nvPr/>
        </p:nvGrpSpPr>
        <p:grpSpPr>
          <a:xfrm>
            <a:off x="7361035" y="2661851"/>
            <a:ext cx="1800493" cy="1719558"/>
            <a:chOff x="2396178" y="2879755"/>
            <a:chExt cx="1800493" cy="1719557"/>
          </a:xfrm>
        </p:grpSpPr>
        <p:grpSp>
          <p:nvGrpSpPr>
            <p:cNvPr id="26" name="群組 25"/>
            <p:cNvGrpSpPr/>
            <p:nvPr/>
          </p:nvGrpSpPr>
          <p:grpSpPr>
            <a:xfrm>
              <a:off x="2396178" y="2879755"/>
              <a:ext cx="1800493" cy="1440149"/>
              <a:chOff x="6153769" y="1148528"/>
              <a:chExt cx="1800493" cy="1440149"/>
            </a:xfrm>
          </p:grpSpPr>
          <p:sp>
            <p:nvSpPr>
              <p:cNvPr id="28" name="文字方塊 27"/>
              <p:cNvSpPr txBox="1"/>
              <p:nvPr/>
            </p:nvSpPr>
            <p:spPr>
              <a:xfrm>
                <a:off x="6696385" y="1148528"/>
                <a:ext cx="625492" cy="5849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1" dirty="0">
                    <a:solidFill>
                      <a:srgbClr val="FD980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5</a:t>
                </a:r>
                <a:r>
                  <a:rPr lang="en-US" altLang="zh-TW" dirty="0">
                    <a:solidFill>
                      <a:srgbClr val="FD980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%</a:t>
                </a:r>
                <a:endParaRPr lang="zh-TW" altLang="en-US" dirty="0">
                  <a:solidFill>
                    <a:srgbClr val="FD980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9" name="文字方塊 28"/>
              <p:cNvSpPr txBox="1"/>
              <p:nvPr/>
            </p:nvSpPr>
            <p:spPr>
              <a:xfrm>
                <a:off x="6153769" y="1665348"/>
                <a:ext cx="1800493" cy="923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依不同課程收費</a:t>
                </a:r>
                <a:endParaRPr lang="en-US" altLang="zh-TW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en-US" altLang="zh-TW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LBCIO</a:t>
                </a:r>
              </a:p>
              <a:p>
                <a:pPr algn="ctr"/>
                <a:r>
                  <a:rPr lang="en-US" altLang="zh-TW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2016</a:t>
                </a:r>
                <a:endParaRPr lang="en-US" altLang="zh-TW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pic>
          <p:nvPicPr>
            <p:cNvPr id="27" name="圖片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9755" y="4319905"/>
              <a:ext cx="531304" cy="279407"/>
            </a:xfrm>
            <a:prstGeom prst="rect">
              <a:avLst/>
            </a:prstGeom>
          </p:spPr>
        </p:pic>
      </p:grpSp>
      <p:graphicFrame>
        <p:nvGraphicFramePr>
          <p:cNvPr id="23" name="圖表 22"/>
          <p:cNvGraphicFramePr/>
          <p:nvPr>
            <p:extLst>
              <p:ext uri="{D42A27DB-BD31-4B8C-83A1-F6EECF244321}">
                <p14:modId xmlns:p14="http://schemas.microsoft.com/office/powerpoint/2010/main" val="4022162942"/>
              </p:ext>
            </p:extLst>
          </p:nvPr>
        </p:nvGraphicFramePr>
        <p:xfrm>
          <a:off x="142119" y="1626881"/>
          <a:ext cx="72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矩形 1"/>
          <p:cNvSpPr/>
          <p:nvPr/>
        </p:nvSpPr>
        <p:spPr>
          <a:xfrm>
            <a:off x="1954450" y="5141343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altLang="zh-TW" dirty="0" smtClean="0">
                <a:solidFill>
                  <a:schemeClr val="accent1"/>
                </a:solidFill>
              </a:rPr>
              <a:t>2015</a:t>
            </a:r>
            <a:r>
              <a:rPr lang="zh-TW" altLang="en-US" dirty="0" smtClean="0">
                <a:solidFill>
                  <a:schemeClr val="accent1"/>
                </a:solidFill>
              </a:rPr>
              <a:t>：公立 </a:t>
            </a:r>
            <a:r>
              <a:rPr lang="en-US" altLang="zh-TW" dirty="0" smtClean="0">
                <a:solidFill>
                  <a:schemeClr val="accent1"/>
                </a:solidFill>
              </a:rPr>
              <a:t>3%</a:t>
            </a:r>
            <a:endParaRPr lang="en-US" altLang="zh-TW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99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22</a:t>
            </a:r>
            <a:r>
              <a:rPr lang="zh-TW" altLang="en-US" dirty="0" smtClean="0"/>
              <a:t>％目前未收費的學校考慮收費</a:t>
            </a:r>
            <a:endParaRPr lang="en-US" altLang="zh-TW" dirty="0"/>
          </a:p>
        </p:txBody>
      </p:sp>
      <p:graphicFrame>
        <p:nvGraphicFramePr>
          <p:cNvPr id="8" name="圖表 7"/>
          <p:cNvGraphicFramePr/>
          <p:nvPr>
            <p:extLst>
              <p:ext uri="{D42A27DB-BD31-4B8C-83A1-F6EECF244321}">
                <p14:modId xmlns:p14="http://schemas.microsoft.com/office/powerpoint/2010/main" val="2204599406"/>
              </p:ext>
            </p:extLst>
          </p:nvPr>
        </p:nvGraphicFramePr>
        <p:xfrm>
          <a:off x="620850" y="1314312"/>
          <a:ext cx="4543012" cy="374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圖表 8"/>
          <p:cNvGraphicFramePr/>
          <p:nvPr>
            <p:extLst>
              <p:ext uri="{D42A27DB-BD31-4B8C-83A1-F6EECF244321}">
                <p14:modId xmlns:p14="http://schemas.microsoft.com/office/powerpoint/2010/main" val="1686870669"/>
              </p:ext>
            </p:extLst>
          </p:nvPr>
        </p:nvGraphicFramePr>
        <p:xfrm>
          <a:off x="5065416" y="1313377"/>
          <a:ext cx="4543200" cy="374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4875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臺灣約</a:t>
            </a:r>
            <a:r>
              <a:rPr lang="en-US" altLang="zh-TW" dirty="0" smtClean="0"/>
              <a:t>66</a:t>
            </a:r>
            <a:r>
              <a:rPr lang="zh-TW" altLang="en-US" dirty="0" smtClean="0"/>
              <a:t>％的學校將向</a:t>
            </a:r>
            <a:r>
              <a:rPr lang="zh-TW" altLang="en-US" dirty="0"/>
              <a:t>學生收取電腦與網路</a:t>
            </a:r>
            <a:r>
              <a:rPr lang="zh-TW" altLang="en-US" dirty="0" smtClean="0"/>
              <a:t>使用費</a:t>
            </a:r>
            <a:r>
              <a:rPr lang="zh-TW" altLang="en-US" dirty="0" smtClean="0">
                <a:solidFill>
                  <a:srgbClr val="FFC000"/>
                </a:solidFill>
              </a:rPr>
              <a:t>全部</a:t>
            </a:r>
            <a:r>
              <a:rPr lang="zh-TW" altLang="en-US" dirty="0" smtClean="0"/>
              <a:t>編列於</a:t>
            </a:r>
            <a:r>
              <a:rPr lang="en-US" altLang="zh-TW" dirty="0" smtClean="0"/>
              <a:t>IT</a:t>
            </a:r>
            <a:r>
              <a:rPr lang="zh-TW" altLang="en-US" dirty="0" smtClean="0"/>
              <a:t>預算中，高於美國的</a:t>
            </a:r>
            <a:r>
              <a:rPr lang="en-US" altLang="zh-TW" dirty="0" smtClean="0"/>
              <a:t>32%</a:t>
            </a:r>
            <a:endParaRPr lang="en-US" altLang="zh-TW" dirty="0"/>
          </a:p>
        </p:txBody>
      </p:sp>
      <p:sp>
        <p:nvSpPr>
          <p:cNvPr id="7" name="文字方塊 6"/>
          <p:cNvSpPr txBox="1"/>
          <p:nvPr/>
        </p:nvSpPr>
        <p:spPr>
          <a:xfrm>
            <a:off x="2064069" y="4509313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solidFill>
                  <a:prstClr val="white"/>
                </a:solidFill>
              </a:rPr>
              <a:t>61%</a:t>
            </a:r>
            <a:endParaRPr lang="zh-TW" altLang="en-US" sz="1400" dirty="0">
              <a:solidFill>
                <a:prstClr val="white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725850" y="4104313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solidFill>
                  <a:prstClr val="white"/>
                </a:solidFill>
              </a:rPr>
              <a:t>28%</a:t>
            </a:r>
            <a:endParaRPr lang="zh-TW" altLang="en-US" sz="1400" dirty="0">
              <a:solidFill>
                <a:prstClr val="white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349068" y="4509312"/>
            <a:ext cx="530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solidFill>
                  <a:prstClr val="white"/>
                </a:solidFill>
              </a:rPr>
              <a:t>11%</a:t>
            </a:r>
            <a:endParaRPr lang="zh-TW" altLang="en-US" sz="1400" dirty="0">
              <a:solidFill>
                <a:prstClr val="white"/>
              </a:solidFill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6470850" y="1172957"/>
            <a:ext cx="2600787" cy="954236"/>
            <a:chOff x="5218256" y="1115992"/>
            <a:chExt cx="2600787" cy="954236"/>
          </a:xfrm>
        </p:grpSpPr>
        <p:sp>
          <p:nvSpPr>
            <p:cNvPr id="16" name="文字方塊 15"/>
            <p:cNvSpPr txBox="1"/>
            <p:nvPr/>
          </p:nvSpPr>
          <p:spPr>
            <a:xfrm>
              <a:off x="5218256" y="1115992"/>
              <a:ext cx="2311851" cy="5849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D980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47%</a:t>
              </a:r>
              <a:r>
                <a:rPr lang="en-US" altLang="zh-TW" dirty="0" smtClean="0">
                  <a:solidFill>
                    <a:srgbClr val="FD980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/>
                </a:rPr>
                <a:t> 37%</a:t>
              </a:r>
              <a:r>
                <a:rPr lang="en-US" altLang="zh-TW" sz="3201" dirty="0" smtClean="0">
                  <a:solidFill>
                    <a:srgbClr val="FD980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32</a:t>
              </a:r>
              <a:r>
                <a:rPr lang="en-US" altLang="zh-TW" dirty="0" smtClean="0">
                  <a:solidFill>
                    <a:srgbClr val="FD980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%</a:t>
              </a:r>
              <a:endParaRPr lang="zh-TW" altLang="en-US" dirty="0">
                <a:solidFill>
                  <a:srgbClr val="FD980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6273427" y="1700896"/>
              <a:ext cx="1545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編列於</a:t>
              </a:r>
              <a:r>
                <a:rPr lang="en-US" altLang="zh-TW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IT</a:t>
              </a:r>
              <a:r>
                <a:rPr lang="zh-TW" altLang="en-US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經費</a:t>
              </a:r>
              <a:endParaRPr lang="en-US" altLang="zh-TW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20" name="圖表 4"/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850" y="1467270"/>
            <a:ext cx="6582718" cy="353704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607808" y="1467270"/>
            <a:ext cx="1661781" cy="342042"/>
          </a:xfrm>
          <a:prstGeom prst="rect">
            <a:avLst/>
          </a:prstGeom>
          <a:solidFill>
            <a:srgbClr val="2125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7209179" y="2602249"/>
            <a:ext cx="2262158" cy="2060951"/>
            <a:chOff x="1854979" y="2860677"/>
            <a:chExt cx="2262158" cy="2060951"/>
          </a:xfrm>
        </p:grpSpPr>
        <p:grpSp>
          <p:nvGrpSpPr>
            <p:cNvPr id="19" name="群組 18"/>
            <p:cNvGrpSpPr/>
            <p:nvPr/>
          </p:nvGrpSpPr>
          <p:grpSpPr>
            <a:xfrm>
              <a:off x="1854979" y="2860677"/>
              <a:ext cx="2262158" cy="1508234"/>
              <a:chOff x="5612570" y="1129450"/>
              <a:chExt cx="2262158" cy="1508234"/>
            </a:xfrm>
          </p:grpSpPr>
          <p:sp>
            <p:nvSpPr>
              <p:cNvPr id="22" name="文字方塊 21"/>
              <p:cNvSpPr txBox="1"/>
              <p:nvPr/>
            </p:nvSpPr>
            <p:spPr>
              <a:xfrm>
                <a:off x="6327818" y="1129450"/>
                <a:ext cx="862737" cy="5849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1" smtClean="0">
                    <a:solidFill>
                      <a:srgbClr val="FD980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40</a:t>
                </a:r>
                <a:r>
                  <a:rPr lang="en-US" altLang="zh-TW" smtClean="0">
                    <a:solidFill>
                      <a:srgbClr val="FD980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%</a:t>
                </a:r>
                <a:endParaRPr lang="zh-TW" altLang="en-US" dirty="0">
                  <a:solidFill>
                    <a:srgbClr val="FD980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3" name="文字方塊 22"/>
              <p:cNvSpPr txBox="1"/>
              <p:nvPr/>
            </p:nvSpPr>
            <p:spPr>
              <a:xfrm>
                <a:off x="5612570" y="1714354"/>
                <a:ext cx="226215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b="1" dirty="0" smtClean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編列於學校總體預算</a:t>
                </a:r>
                <a:endParaRPr lang="en-US" altLang="zh-TW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en-US" altLang="zh-TW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LBCIO</a:t>
                </a:r>
              </a:p>
              <a:p>
                <a:pPr algn="ctr"/>
                <a:r>
                  <a:rPr lang="en-US" altLang="zh-TW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2016</a:t>
                </a:r>
                <a:endParaRPr lang="en-US" altLang="zh-TW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pic>
          <p:nvPicPr>
            <p:cNvPr id="21" name="圖片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0227" y="4498815"/>
              <a:ext cx="803995" cy="4228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001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圖表 30"/>
          <p:cNvGraphicFramePr/>
          <p:nvPr>
            <p:extLst>
              <p:ext uri="{D42A27DB-BD31-4B8C-83A1-F6EECF244321}">
                <p14:modId xmlns:p14="http://schemas.microsoft.com/office/powerpoint/2010/main" val="527905788"/>
              </p:ext>
            </p:extLst>
          </p:nvPr>
        </p:nvGraphicFramePr>
        <p:xfrm>
          <a:off x="-420869" y="1099828"/>
          <a:ext cx="6970906" cy="4165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當面臨預算不足時，不同預算別的學校所使用的解決方式亦不同，如高預算學校較偏好採用雲服務</a:t>
            </a:r>
            <a:endParaRPr lang="zh-TW" altLang="en-US" dirty="0"/>
          </a:p>
        </p:txBody>
      </p:sp>
      <p:grpSp>
        <p:nvGrpSpPr>
          <p:cNvPr id="9" name="群組 8"/>
          <p:cNvGrpSpPr/>
          <p:nvPr/>
        </p:nvGrpSpPr>
        <p:grpSpPr>
          <a:xfrm>
            <a:off x="7018959" y="1372463"/>
            <a:ext cx="2262158" cy="1163152"/>
            <a:chOff x="5922940" y="1148528"/>
            <a:chExt cx="2262159" cy="1163151"/>
          </a:xfrm>
        </p:grpSpPr>
        <p:sp>
          <p:nvSpPr>
            <p:cNvPr id="11" name="文字方塊 10"/>
            <p:cNvSpPr txBox="1"/>
            <p:nvPr/>
          </p:nvSpPr>
          <p:spPr>
            <a:xfrm>
              <a:off x="6707606" y="1148528"/>
              <a:ext cx="862737" cy="584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1" dirty="0" smtClean="0">
                  <a:solidFill>
                    <a:srgbClr val="FD980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81</a:t>
              </a:r>
              <a:r>
                <a:rPr lang="en-US" altLang="zh-TW" dirty="0" smtClean="0">
                  <a:solidFill>
                    <a:srgbClr val="FD980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%</a:t>
              </a:r>
              <a:endParaRPr lang="zh-TW" altLang="en-US" dirty="0">
                <a:solidFill>
                  <a:srgbClr val="FD980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5922940" y="1665348"/>
              <a:ext cx="22621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提高效能和加強</a:t>
              </a:r>
              <a:r>
                <a:rPr lang="zh-TW" altLang="en-US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中央</a:t>
              </a:r>
              <a:endParaRPr lang="en-US" altLang="zh-TW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資訊科技</a:t>
              </a:r>
              <a:r>
                <a:rPr lang="zh-TW" altLang="en-US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的</a:t>
              </a:r>
              <a:r>
                <a:rPr lang="zh-TW" altLang="en-US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管理</a:t>
              </a:r>
              <a:endParaRPr lang="zh-TW" altLang="en-US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0" name="橢圓 19"/>
          <p:cNvSpPr/>
          <p:nvPr/>
        </p:nvSpPr>
        <p:spPr>
          <a:xfrm>
            <a:off x="5535914" y="3239023"/>
            <a:ext cx="607515" cy="2558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1" name="橢圓 20"/>
          <p:cNvSpPr/>
          <p:nvPr/>
        </p:nvSpPr>
        <p:spPr>
          <a:xfrm>
            <a:off x="6020759" y="2579804"/>
            <a:ext cx="607515" cy="2558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2" name="橢圓 21"/>
          <p:cNvSpPr/>
          <p:nvPr/>
        </p:nvSpPr>
        <p:spPr>
          <a:xfrm>
            <a:off x="5963493" y="1578224"/>
            <a:ext cx="607515" cy="2428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5729718" y="4353561"/>
            <a:ext cx="2420320" cy="859708"/>
            <a:chOff x="5885850" y="4555749"/>
            <a:chExt cx="2340000" cy="708414"/>
          </a:xfrm>
        </p:grpSpPr>
        <p:sp>
          <p:nvSpPr>
            <p:cNvPr id="3" name="文字方塊 2"/>
            <p:cNvSpPr txBox="1"/>
            <p:nvPr/>
          </p:nvSpPr>
          <p:spPr>
            <a:xfrm>
              <a:off x="5885850" y="4555749"/>
              <a:ext cx="17616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900" dirty="0">
                  <a:solidFill>
                    <a:prstClr val="white"/>
                  </a:solidFill>
                </a:rPr>
                <a:t>（</a:t>
              </a:r>
              <a:r>
                <a:rPr lang="en-US" altLang="zh-TW" sz="900" dirty="0">
                  <a:solidFill>
                    <a:prstClr val="white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IT</a:t>
              </a:r>
              <a:r>
                <a:rPr lang="zh-TW" altLang="en-US" sz="900" dirty="0">
                  <a:solidFill>
                    <a:prstClr val="white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總預算為</a:t>
              </a:r>
              <a:r>
                <a:rPr lang="en-US" altLang="zh-TW" sz="900" dirty="0">
                  <a:solidFill>
                    <a:prstClr val="white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2,500</a:t>
              </a:r>
              <a:r>
                <a:rPr lang="zh-TW" altLang="en-US" sz="900" dirty="0">
                  <a:solidFill>
                    <a:prstClr val="white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萬元以上</a:t>
              </a:r>
              <a:r>
                <a:rPr lang="zh-TW" altLang="en-US" sz="900" dirty="0">
                  <a:solidFill>
                    <a:prstClr val="white"/>
                  </a:solidFill>
                </a:rPr>
                <a:t>）</a:t>
              </a: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5885850" y="4802500"/>
              <a:ext cx="2025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900" dirty="0">
                  <a:solidFill>
                    <a:prstClr val="white"/>
                  </a:solidFill>
                </a:rPr>
                <a:t>（</a:t>
              </a:r>
              <a:r>
                <a:rPr lang="en-US" altLang="zh-TW" sz="900" dirty="0">
                  <a:solidFill>
                    <a:prstClr val="white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IT</a:t>
              </a:r>
              <a:r>
                <a:rPr lang="zh-TW" altLang="en-US" sz="900" dirty="0">
                  <a:solidFill>
                    <a:prstClr val="white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總預算為</a:t>
              </a:r>
              <a:r>
                <a:rPr lang="en-US" altLang="zh-TW" sz="900" dirty="0">
                  <a:solidFill>
                    <a:prstClr val="white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1,000~2,499</a:t>
              </a:r>
              <a:r>
                <a:rPr lang="zh-TW" altLang="en-US" sz="900" dirty="0">
                  <a:solidFill>
                    <a:prstClr val="white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萬元</a:t>
              </a:r>
              <a:r>
                <a:rPr lang="zh-TW" altLang="en-US" sz="900" dirty="0">
                  <a:solidFill>
                    <a:prstClr val="white"/>
                  </a:solidFill>
                </a:rPr>
                <a:t>）</a:t>
              </a: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5885850" y="5033331"/>
              <a:ext cx="2340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900" dirty="0">
                  <a:solidFill>
                    <a:prstClr val="white"/>
                  </a:solidFill>
                </a:rPr>
                <a:t>（</a:t>
              </a:r>
              <a:r>
                <a:rPr lang="en-US" altLang="zh-TW" sz="900" dirty="0">
                  <a:solidFill>
                    <a:prstClr val="white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IT</a:t>
              </a:r>
              <a:r>
                <a:rPr lang="zh-TW" altLang="en-US" sz="900" dirty="0">
                  <a:solidFill>
                    <a:prstClr val="white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總預算為</a:t>
              </a:r>
              <a:r>
                <a:rPr lang="en-US" altLang="zh-TW" sz="900" dirty="0">
                  <a:solidFill>
                    <a:prstClr val="white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999</a:t>
              </a:r>
              <a:r>
                <a:rPr lang="zh-TW" altLang="en-US" sz="900" dirty="0">
                  <a:solidFill>
                    <a:prstClr val="white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萬元以下</a:t>
              </a:r>
              <a:r>
                <a:rPr lang="zh-TW" altLang="en-US" sz="900" dirty="0">
                  <a:solidFill>
                    <a:prstClr val="white"/>
                  </a:solidFill>
                </a:rPr>
                <a:t>）</a:t>
              </a:r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7599245" y="2609492"/>
            <a:ext cx="1338828" cy="1719558"/>
            <a:chOff x="2627011" y="2879755"/>
            <a:chExt cx="1338828" cy="1719557"/>
          </a:xfrm>
        </p:grpSpPr>
        <p:grpSp>
          <p:nvGrpSpPr>
            <p:cNvPr id="26" name="群組 25"/>
            <p:cNvGrpSpPr/>
            <p:nvPr/>
          </p:nvGrpSpPr>
          <p:grpSpPr>
            <a:xfrm>
              <a:off x="2627011" y="2879755"/>
              <a:ext cx="1338828" cy="1440149"/>
              <a:chOff x="6384602" y="1148528"/>
              <a:chExt cx="1338828" cy="1440149"/>
            </a:xfrm>
          </p:grpSpPr>
          <p:sp>
            <p:nvSpPr>
              <p:cNvPr id="28" name="文字方塊 27"/>
              <p:cNvSpPr txBox="1"/>
              <p:nvPr/>
            </p:nvSpPr>
            <p:spPr>
              <a:xfrm>
                <a:off x="6596999" y="1148528"/>
                <a:ext cx="862737" cy="5849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1" dirty="0" smtClean="0">
                    <a:solidFill>
                      <a:srgbClr val="FD980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69</a:t>
                </a:r>
                <a:r>
                  <a:rPr lang="en-US" altLang="zh-TW" dirty="0" smtClean="0">
                    <a:solidFill>
                      <a:srgbClr val="FD980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%</a:t>
                </a:r>
                <a:endParaRPr lang="zh-TW" altLang="en-US" dirty="0">
                  <a:solidFill>
                    <a:srgbClr val="FD980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9" name="文字方塊 28"/>
              <p:cNvSpPr txBox="1"/>
              <p:nvPr/>
            </p:nvSpPr>
            <p:spPr>
              <a:xfrm>
                <a:off x="6384602" y="1665348"/>
                <a:ext cx="1338828" cy="923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採用雲服務</a:t>
                </a:r>
              </a:p>
              <a:p>
                <a:pPr algn="ctr"/>
                <a:r>
                  <a:rPr lang="en-US" altLang="zh-TW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LBCIO</a:t>
                </a:r>
              </a:p>
              <a:p>
                <a:pPr algn="ctr"/>
                <a:r>
                  <a:rPr lang="en-US" altLang="zh-TW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2016</a:t>
                </a:r>
                <a:endParaRPr lang="en-US" altLang="zh-TW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pic>
          <p:nvPicPr>
            <p:cNvPr id="27" name="圖片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9755" y="4319905"/>
              <a:ext cx="531304" cy="279407"/>
            </a:xfrm>
            <a:prstGeom prst="rect">
              <a:avLst/>
            </a:prstGeom>
          </p:spPr>
        </p:pic>
      </p:grpSp>
      <p:sp>
        <p:nvSpPr>
          <p:cNvPr id="33" name="橢圓 32"/>
          <p:cNvSpPr/>
          <p:nvPr/>
        </p:nvSpPr>
        <p:spPr>
          <a:xfrm>
            <a:off x="4175688" y="4458223"/>
            <a:ext cx="607515" cy="2558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68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81.8%</a:t>
            </a:r>
            <a:r>
              <a:rPr lang="zh-TW" altLang="en-US" dirty="0" smtClean="0"/>
              <a:t>學校樂意透過</a:t>
            </a:r>
            <a:r>
              <a:rPr lang="zh-TW" altLang="zh-TW" dirty="0" smtClean="0"/>
              <a:t>協會</a:t>
            </a:r>
            <a:r>
              <a:rPr lang="en-US" altLang="zh-TW" dirty="0"/>
              <a:t>(</a:t>
            </a:r>
            <a:r>
              <a:rPr lang="zh-TW" altLang="zh-TW" dirty="0" smtClean="0"/>
              <a:t>如</a:t>
            </a:r>
            <a:r>
              <a:rPr lang="zh-TW" altLang="en-US" dirty="0" smtClean="0"/>
              <a:t>：</a:t>
            </a:r>
            <a:r>
              <a:rPr lang="en-US" altLang="zh-TW" dirty="0" smtClean="0"/>
              <a:t>ISAC</a:t>
            </a:r>
            <a:r>
              <a:rPr lang="en-US" altLang="zh-TW" dirty="0"/>
              <a:t>)</a:t>
            </a:r>
            <a:r>
              <a:rPr lang="zh-TW" altLang="zh-TW" dirty="0"/>
              <a:t>來進行自由軟體的使用及導入</a:t>
            </a:r>
            <a:r>
              <a:rPr lang="zh-TW" altLang="zh-TW" dirty="0" smtClean="0"/>
              <a:t>說明</a:t>
            </a:r>
            <a:endParaRPr lang="zh-TW" altLang="en-US" dirty="0"/>
          </a:p>
        </p:txBody>
      </p:sp>
      <p:graphicFrame>
        <p:nvGraphicFramePr>
          <p:cNvPr id="6" name="圖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2363252"/>
              </p:ext>
            </p:extLst>
          </p:nvPr>
        </p:nvGraphicFramePr>
        <p:xfrm>
          <a:off x="1070850" y="1314312"/>
          <a:ext cx="7650000" cy="39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6734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367155" y="122432"/>
            <a:ext cx="9382884" cy="1061065"/>
          </a:xfrm>
        </p:spPr>
        <p:txBody>
          <a:bodyPr/>
          <a:lstStyle/>
          <a:p>
            <a:r>
              <a:rPr lang="zh-TW" altLang="en-US" dirty="0" smtClean="0"/>
              <a:t>「</a:t>
            </a:r>
            <a:r>
              <a:rPr lang="en-US" altLang="zh-TW" dirty="0" smtClean="0"/>
              <a:t>Open </a:t>
            </a:r>
            <a:r>
              <a:rPr lang="en-US" altLang="zh-TW" dirty="0"/>
              <a:t>Source </a:t>
            </a:r>
            <a:r>
              <a:rPr lang="zh-TW" altLang="en-US" dirty="0"/>
              <a:t>軟體對師生的推廣與</a:t>
            </a:r>
            <a:r>
              <a:rPr lang="zh-TW" altLang="en-US" dirty="0" smtClean="0"/>
              <a:t>應用」在關鍵</a:t>
            </a:r>
            <a:r>
              <a:rPr lang="zh-TW" altLang="en-US" dirty="0"/>
              <a:t>資訊</a:t>
            </a:r>
            <a:r>
              <a:rPr lang="zh-TW" altLang="en-US" dirty="0" smtClean="0"/>
              <a:t>議題的排名上皆是</a:t>
            </a:r>
            <a:r>
              <a:rPr lang="zh-TW" altLang="en-US" dirty="0" smtClean="0">
                <a:solidFill>
                  <a:schemeClr val="accent1"/>
                </a:solidFill>
              </a:rPr>
              <a:t>最後一名</a:t>
            </a:r>
            <a:r>
              <a:rPr lang="zh-TW" altLang="en-US" dirty="0" smtClean="0"/>
              <a:t>，顯示學校更重視其他議題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grpSp>
        <p:nvGrpSpPr>
          <p:cNvPr id="2" name="群組 1"/>
          <p:cNvGrpSpPr/>
          <p:nvPr/>
        </p:nvGrpSpPr>
        <p:grpSpPr>
          <a:xfrm>
            <a:off x="1279126" y="2034312"/>
            <a:ext cx="1813745" cy="1836580"/>
            <a:chOff x="1290274" y="3498597"/>
            <a:chExt cx="1813745" cy="1836581"/>
          </a:xfrm>
        </p:grpSpPr>
        <p:sp>
          <p:nvSpPr>
            <p:cNvPr id="17" name="橢圓 16"/>
            <p:cNvSpPr/>
            <p:nvPr/>
          </p:nvSpPr>
          <p:spPr>
            <a:xfrm>
              <a:off x="1633016" y="3498597"/>
              <a:ext cx="1128260" cy="1128260"/>
            </a:xfrm>
            <a:prstGeom prst="ellipse">
              <a:avLst/>
            </a:prstGeom>
            <a:solidFill>
              <a:srgbClr val="85D0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altLang="zh-TW" sz="2801" b="1" dirty="0" smtClean="0">
                  <a:solidFill>
                    <a:prstClr val="white"/>
                  </a:solidFill>
                </a:rPr>
                <a:t>25</a:t>
              </a:r>
              <a:endParaRPr lang="en-US" altLang="zh-TW" sz="2801" b="1" dirty="0">
                <a:solidFill>
                  <a:prstClr val="white"/>
                </a:solidFill>
              </a:endParaRPr>
            </a:p>
            <a:p>
              <a:pPr algn="ctr"/>
              <a:r>
                <a:rPr lang="en-US" altLang="zh-TW" sz="1400" b="1" dirty="0">
                  <a:solidFill>
                    <a:prstClr val="white"/>
                  </a:solidFill>
                </a:rPr>
                <a:t>%</a:t>
              </a:r>
              <a:endParaRPr lang="zh-TW" altLang="en-US" sz="1400" b="1" dirty="0">
                <a:solidFill>
                  <a:prstClr val="white"/>
                </a:solidFill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1290274" y="4627292"/>
              <a:ext cx="18137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「策略成功」</a:t>
              </a:r>
              <a:endParaRPr lang="en-US" altLang="zh-TW" sz="1400" b="1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1400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重要性</a:t>
              </a:r>
              <a:endParaRPr lang="en-US" altLang="zh-TW" sz="1400" b="1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1200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（</a:t>
              </a:r>
              <a:r>
                <a:rPr lang="zh-TW" altLang="en-US" sz="1200" dirty="0" smtClean="0">
                  <a:solidFill>
                    <a:srgbClr val="FFC000"/>
                  </a:solidFill>
                  <a:latin typeface="微軟正黑體" pitchFamily="34" charset="-120"/>
                  <a:ea typeface="微軟正黑體" pitchFamily="34" charset="-120"/>
                </a:rPr>
                <a:t>排名</a:t>
              </a:r>
              <a:r>
                <a:rPr lang="en-US" altLang="zh-TW" sz="1200" dirty="0" smtClean="0">
                  <a:solidFill>
                    <a:srgbClr val="FFC000"/>
                  </a:solidFill>
                  <a:latin typeface="微軟正黑體" pitchFamily="34" charset="-120"/>
                  <a:ea typeface="微軟正黑體" pitchFamily="34" charset="-120"/>
                </a:rPr>
                <a:t>28</a:t>
              </a:r>
              <a:r>
                <a:rPr lang="zh-TW" altLang="en-US" sz="1200" dirty="0" smtClean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）</a:t>
              </a:r>
              <a:endParaRPr lang="zh-TW" altLang="en-US" sz="1200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3249104" y="2047495"/>
            <a:ext cx="1598782" cy="1823400"/>
            <a:chOff x="3260254" y="3511779"/>
            <a:chExt cx="1598783" cy="1823399"/>
          </a:xfrm>
        </p:grpSpPr>
        <p:sp>
          <p:nvSpPr>
            <p:cNvPr id="19" name="文字方塊 18"/>
            <p:cNvSpPr txBox="1"/>
            <p:nvPr/>
          </p:nvSpPr>
          <p:spPr>
            <a:xfrm>
              <a:off x="3260254" y="4627292"/>
              <a:ext cx="15987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「未來發展」</a:t>
              </a:r>
              <a:endParaRPr lang="en-US" altLang="zh-TW" sz="1400" b="1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1400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重要性</a:t>
              </a:r>
              <a:r>
                <a:rPr lang="en-US" altLang="zh-TW" sz="1400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/>
              </a:r>
              <a:br>
                <a:rPr lang="en-US" altLang="zh-TW" sz="1400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</a:br>
              <a:r>
                <a:rPr lang="zh-TW" altLang="en-US" sz="1200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（</a:t>
              </a:r>
              <a:r>
                <a:rPr lang="zh-TW" altLang="en-US" sz="1200" dirty="0" smtClean="0">
                  <a:solidFill>
                    <a:srgbClr val="FFC000"/>
                  </a:solidFill>
                  <a:latin typeface="微軟正黑體" pitchFamily="34" charset="-120"/>
                  <a:ea typeface="微軟正黑體" pitchFamily="34" charset="-120"/>
                </a:rPr>
                <a:t>排名</a:t>
              </a:r>
              <a:r>
                <a:rPr lang="en-US" altLang="zh-TW" sz="1200" dirty="0" smtClean="0">
                  <a:solidFill>
                    <a:srgbClr val="FFC000"/>
                  </a:solidFill>
                  <a:latin typeface="微軟正黑體" pitchFamily="34" charset="-120"/>
                  <a:ea typeface="微軟正黑體" pitchFamily="34" charset="-120"/>
                </a:rPr>
                <a:t>28</a:t>
              </a:r>
              <a:r>
                <a:rPr lang="zh-TW" altLang="en-US" sz="1200" dirty="0" smtClean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）</a:t>
              </a:r>
              <a:endParaRPr lang="zh-TW" altLang="en-US" sz="1200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2" name="橢圓 21"/>
            <p:cNvSpPr/>
            <p:nvPr/>
          </p:nvSpPr>
          <p:spPr>
            <a:xfrm>
              <a:off x="3495515" y="3511779"/>
              <a:ext cx="1128260" cy="1128260"/>
            </a:xfrm>
            <a:prstGeom prst="ellipse">
              <a:avLst/>
            </a:prstGeom>
            <a:solidFill>
              <a:srgbClr val="85D0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altLang="zh-TW" sz="2801" b="1" dirty="0" smtClean="0">
                  <a:solidFill>
                    <a:prstClr val="white"/>
                  </a:solidFill>
                </a:rPr>
                <a:t>42</a:t>
              </a:r>
              <a:endParaRPr lang="en-US" altLang="zh-TW" sz="2801" b="1" dirty="0">
                <a:solidFill>
                  <a:prstClr val="white"/>
                </a:solidFill>
              </a:endParaRPr>
            </a:p>
            <a:p>
              <a:pPr algn="ctr"/>
              <a:r>
                <a:rPr lang="en-US" altLang="zh-TW" sz="1400" b="1" dirty="0">
                  <a:solidFill>
                    <a:prstClr val="white"/>
                  </a:solidFill>
                </a:rPr>
                <a:t>%</a:t>
              </a:r>
              <a:endParaRPr lang="zh-TW" altLang="en-US" sz="14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5120850" y="2034312"/>
            <a:ext cx="1598782" cy="1836580"/>
            <a:chOff x="5131999" y="3498597"/>
            <a:chExt cx="1598783" cy="1836581"/>
          </a:xfrm>
        </p:grpSpPr>
        <p:sp>
          <p:nvSpPr>
            <p:cNvPr id="20" name="文字方塊 19"/>
            <p:cNvSpPr txBox="1"/>
            <p:nvPr/>
          </p:nvSpPr>
          <p:spPr>
            <a:xfrm>
              <a:off x="5131999" y="4627292"/>
              <a:ext cx="15987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「花費時間」</a:t>
              </a:r>
              <a:endParaRPr lang="en-US" altLang="zh-TW" sz="1400" b="1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1400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占比</a:t>
              </a:r>
              <a:r>
                <a:rPr lang="en-US" altLang="zh-TW" sz="1400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/>
              </a:r>
              <a:br>
                <a:rPr lang="en-US" altLang="zh-TW" sz="1400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</a:br>
              <a:r>
                <a:rPr lang="zh-TW" altLang="en-US" sz="1200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（</a:t>
              </a:r>
              <a:r>
                <a:rPr lang="zh-TW" altLang="en-US" sz="1200" dirty="0" smtClean="0">
                  <a:solidFill>
                    <a:srgbClr val="FFC000"/>
                  </a:solidFill>
                  <a:latin typeface="微軟正黑體" pitchFamily="34" charset="-120"/>
                  <a:ea typeface="微軟正黑體" pitchFamily="34" charset="-120"/>
                </a:rPr>
                <a:t>排名</a:t>
              </a:r>
              <a:r>
                <a:rPr lang="en-US" altLang="zh-TW" sz="1200" dirty="0" smtClean="0">
                  <a:solidFill>
                    <a:srgbClr val="FFC000"/>
                  </a:solidFill>
                  <a:latin typeface="微軟正黑體" pitchFamily="34" charset="-120"/>
                  <a:ea typeface="微軟正黑體" pitchFamily="34" charset="-120"/>
                </a:rPr>
                <a:t>28</a:t>
              </a:r>
              <a:r>
                <a:rPr lang="zh-TW" altLang="en-US" sz="1200" dirty="0" smtClean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）</a:t>
              </a:r>
              <a:endParaRPr lang="zh-TW" altLang="en-US" sz="1200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3" name="橢圓 22"/>
            <p:cNvSpPr/>
            <p:nvPr/>
          </p:nvSpPr>
          <p:spPr>
            <a:xfrm>
              <a:off x="5367260" y="3498597"/>
              <a:ext cx="1128260" cy="1128260"/>
            </a:xfrm>
            <a:prstGeom prst="ellipse">
              <a:avLst/>
            </a:prstGeom>
            <a:solidFill>
              <a:srgbClr val="85D0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altLang="zh-TW" sz="2801" b="1" dirty="0">
                  <a:solidFill>
                    <a:prstClr val="white"/>
                  </a:solidFill>
                </a:rPr>
                <a:t>1</a:t>
              </a:r>
              <a:r>
                <a:rPr lang="en-US" altLang="zh-TW" sz="2801" b="1" dirty="0" smtClean="0">
                  <a:solidFill>
                    <a:prstClr val="white"/>
                  </a:solidFill>
                </a:rPr>
                <a:t>0</a:t>
              </a:r>
              <a:endParaRPr lang="en-US" altLang="zh-TW" sz="2801" b="1" dirty="0">
                <a:solidFill>
                  <a:prstClr val="white"/>
                </a:solidFill>
              </a:endParaRPr>
            </a:p>
            <a:p>
              <a:pPr algn="ctr"/>
              <a:r>
                <a:rPr lang="en-US" altLang="zh-TW" sz="1400" b="1" dirty="0">
                  <a:solidFill>
                    <a:prstClr val="white"/>
                  </a:solidFill>
                </a:rPr>
                <a:t>%</a:t>
              </a:r>
              <a:endParaRPr lang="zh-TW" altLang="en-US" sz="14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7010593" y="2046810"/>
            <a:ext cx="1598782" cy="1824084"/>
            <a:chOff x="7021741" y="3511095"/>
            <a:chExt cx="1598783" cy="1824083"/>
          </a:xfrm>
        </p:grpSpPr>
        <p:sp>
          <p:nvSpPr>
            <p:cNvPr id="21" name="文字方塊 20"/>
            <p:cNvSpPr txBox="1"/>
            <p:nvPr/>
          </p:nvSpPr>
          <p:spPr>
            <a:xfrm>
              <a:off x="7021741" y="4627292"/>
              <a:ext cx="15987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「花費資源」</a:t>
              </a:r>
              <a:endParaRPr lang="en-US" altLang="zh-TW" sz="1400" b="1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1400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占比</a:t>
              </a:r>
              <a:r>
                <a:rPr lang="en-US" altLang="zh-TW" sz="1400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/>
              </a:r>
              <a:br>
                <a:rPr lang="en-US" altLang="zh-TW" sz="1400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</a:br>
              <a:r>
                <a:rPr lang="zh-TW" altLang="en-US" sz="1200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（</a:t>
              </a:r>
              <a:r>
                <a:rPr lang="zh-TW" altLang="en-US" sz="1200" dirty="0">
                  <a:solidFill>
                    <a:srgbClr val="FFC000"/>
                  </a:solidFill>
                  <a:latin typeface="微軟正黑體" pitchFamily="34" charset="-120"/>
                  <a:ea typeface="微軟正黑體" pitchFamily="34" charset="-120"/>
                </a:rPr>
                <a:t>排名</a:t>
              </a:r>
              <a:r>
                <a:rPr lang="en-US" altLang="zh-TW" sz="1200" dirty="0" smtClean="0">
                  <a:solidFill>
                    <a:srgbClr val="FFC000"/>
                  </a:solidFill>
                  <a:latin typeface="微軟正黑體" pitchFamily="34" charset="-120"/>
                  <a:ea typeface="微軟正黑體" pitchFamily="34" charset="-120"/>
                </a:rPr>
                <a:t>28</a:t>
              </a:r>
              <a:r>
                <a:rPr lang="zh-TW" altLang="en-US" sz="1200" dirty="0" smtClean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）</a:t>
              </a:r>
              <a:endParaRPr lang="zh-TW" altLang="en-US" sz="1200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4" name="橢圓 23"/>
            <p:cNvSpPr/>
            <p:nvPr/>
          </p:nvSpPr>
          <p:spPr>
            <a:xfrm>
              <a:off x="7257002" y="3511095"/>
              <a:ext cx="1128260" cy="1128260"/>
            </a:xfrm>
            <a:prstGeom prst="ellipse">
              <a:avLst/>
            </a:prstGeom>
            <a:solidFill>
              <a:srgbClr val="85D0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altLang="zh-TW" sz="2801" b="1" dirty="0">
                  <a:solidFill>
                    <a:prstClr val="white"/>
                  </a:solidFill>
                </a:rPr>
                <a:t>6</a:t>
              </a:r>
            </a:p>
            <a:p>
              <a:pPr algn="ctr"/>
              <a:r>
                <a:rPr lang="en-US" altLang="zh-TW" sz="1400" b="1" dirty="0">
                  <a:solidFill>
                    <a:prstClr val="white"/>
                  </a:solidFill>
                </a:rPr>
                <a:t>%</a:t>
              </a:r>
              <a:endParaRPr lang="zh-TW" altLang="en-US" sz="1400" b="1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763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三、</a:t>
            </a:r>
            <a:r>
              <a:rPr lang="en-US" altLang="zh-TW" dirty="0" smtClean="0"/>
              <a:t>IT</a:t>
            </a:r>
            <a:r>
              <a:rPr lang="zh-TW" altLang="en-US" dirty="0" smtClean="0"/>
              <a:t>基礎</a:t>
            </a:r>
            <a:r>
              <a:rPr lang="zh-TW" altLang="en-US" dirty="0"/>
              <a:t>建設與服務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3156914" y="2259316"/>
            <a:ext cx="5338937" cy="2502263"/>
          </a:xfrm>
        </p:spPr>
        <p:txBody>
          <a:bodyPr/>
          <a:lstStyle/>
          <a:p>
            <a:r>
              <a:rPr lang="en-US" altLang="zh-TW" sz="2199" dirty="0"/>
              <a:t>IT</a:t>
            </a:r>
            <a:r>
              <a:rPr lang="zh-TW" altLang="en-US" sz="2199" dirty="0"/>
              <a:t>基礎建設</a:t>
            </a:r>
            <a:endParaRPr lang="en-US" altLang="zh-TW" sz="2199" dirty="0"/>
          </a:p>
          <a:p>
            <a:r>
              <a:rPr lang="zh-TW" altLang="en-US" sz="2199" dirty="0" smtClean="0"/>
              <a:t>資訊教育服務</a:t>
            </a:r>
            <a:endParaRPr lang="en-US" altLang="zh-TW" sz="2199" dirty="0"/>
          </a:p>
          <a:p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8653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IT</a:t>
            </a:r>
            <a:r>
              <a:rPr lang="zh-TW" altLang="en-US" dirty="0" smtClean="0"/>
              <a:t>基礎建設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7831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報告大綱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2786457" y="2346150"/>
            <a:ext cx="5045109" cy="2343164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199" dirty="0"/>
              <a:t>一、研究簡介</a:t>
            </a:r>
            <a:endParaRPr lang="en-US" altLang="zh-TW" sz="2199" dirty="0"/>
          </a:p>
          <a:p>
            <a:pPr marL="0" indent="0">
              <a:buNone/>
            </a:pPr>
            <a:r>
              <a:rPr lang="zh-TW" altLang="en-US" sz="2199" dirty="0"/>
              <a:t>二、</a:t>
            </a:r>
            <a:r>
              <a:rPr lang="en-US" altLang="zh-TW" sz="2199" dirty="0"/>
              <a:t>IT </a:t>
            </a:r>
            <a:r>
              <a:rPr lang="zh-TW" altLang="en-US" sz="2199" dirty="0"/>
              <a:t>治理</a:t>
            </a:r>
            <a:endParaRPr lang="en-US" altLang="zh-TW" sz="2199" dirty="0"/>
          </a:p>
          <a:p>
            <a:pPr marL="0" indent="0">
              <a:buNone/>
            </a:pPr>
            <a:r>
              <a:rPr lang="zh-TW" altLang="en-US" sz="2199" dirty="0"/>
              <a:t>三、</a:t>
            </a:r>
            <a:r>
              <a:rPr lang="en-US" altLang="zh-TW" sz="2199" dirty="0"/>
              <a:t>IT </a:t>
            </a:r>
            <a:r>
              <a:rPr lang="zh-TW" altLang="en-US" sz="2199" dirty="0"/>
              <a:t>基礎建設與服務</a:t>
            </a:r>
          </a:p>
          <a:p>
            <a:pPr marL="0" indent="0">
              <a:buNone/>
            </a:pPr>
            <a:r>
              <a:rPr lang="zh-TW" altLang="en-US" sz="2199" dirty="0"/>
              <a:t>四、重要教育科技應用趨勢分析</a:t>
            </a:r>
            <a:endParaRPr lang="en-US" altLang="zh-TW" sz="2199" dirty="0"/>
          </a:p>
          <a:p>
            <a:pPr marL="0" indent="0">
              <a:buNone/>
            </a:pPr>
            <a:r>
              <a:rPr lang="zh-TW" altLang="en-US" sz="2199" dirty="0"/>
              <a:t>五、關鍵資訊議題分析</a:t>
            </a:r>
          </a:p>
        </p:txBody>
      </p:sp>
    </p:spTree>
    <p:extLst>
      <p:ext uri="{BB962C8B-B14F-4D97-AF65-F5344CB8AC3E}">
        <p14:creationId xmlns:p14="http://schemas.microsoft.com/office/powerpoint/2010/main" val="400336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7156" y="122432"/>
            <a:ext cx="8983694" cy="1061065"/>
          </a:xfrm>
        </p:spPr>
        <p:txBody>
          <a:bodyPr/>
          <a:lstStyle/>
          <a:p>
            <a:r>
              <a:rPr lang="zh-TW" altLang="en-US" dirty="0" smtClean="0"/>
              <a:t>學校對外網路頻寬較</a:t>
            </a:r>
            <a:r>
              <a:rPr lang="en-US" altLang="zh-TW" dirty="0" smtClean="0"/>
              <a:t>2015</a:t>
            </a:r>
            <a:r>
              <a:rPr lang="zh-TW" altLang="en-US" dirty="0" smtClean="0"/>
              <a:t>年明顯增長</a:t>
            </a: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897544" y="1111766"/>
            <a:ext cx="8003306" cy="4072546"/>
            <a:chOff x="897544" y="1111766"/>
            <a:chExt cx="7678269" cy="3884933"/>
          </a:xfrm>
        </p:grpSpPr>
        <p:grpSp>
          <p:nvGrpSpPr>
            <p:cNvPr id="6" name="群組 5"/>
            <p:cNvGrpSpPr/>
            <p:nvPr/>
          </p:nvGrpSpPr>
          <p:grpSpPr>
            <a:xfrm>
              <a:off x="5469119" y="1111766"/>
              <a:ext cx="2954656" cy="886153"/>
              <a:chOff x="5522410" y="1194096"/>
              <a:chExt cx="2954656" cy="886152"/>
            </a:xfrm>
          </p:grpSpPr>
          <p:sp>
            <p:nvSpPr>
              <p:cNvPr id="7" name="文字方塊 6"/>
              <p:cNvSpPr txBox="1"/>
              <p:nvPr/>
            </p:nvSpPr>
            <p:spPr>
              <a:xfrm>
                <a:off x="6441581" y="1194096"/>
                <a:ext cx="1194558" cy="5849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1" dirty="0">
                    <a:solidFill>
                      <a:srgbClr val="FFFF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80.9</a:t>
                </a:r>
                <a:r>
                  <a:rPr lang="en-US" altLang="zh-TW" dirty="0">
                    <a:solidFill>
                      <a:srgbClr val="FFFF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%</a:t>
                </a:r>
                <a:endParaRPr lang="zh-TW" altLang="en-US" dirty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" name="文字方塊 7"/>
              <p:cNvSpPr txBox="1"/>
              <p:nvPr/>
            </p:nvSpPr>
            <p:spPr>
              <a:xfrm>
                <a:off x="5522410" y="1710916"/>
                <a:ext cx="29546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有提供無線</a:t>
                </a:r>
                <a:r>
                  <a:rPr lang="zh-TW" altLang="en-US" b="1" dirty="0" smtClean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網路的</a:t>
                </a:r>
                <a:r>
                  <a:rPr lang="zh-TW" altLang="en-US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教室</a:t>
                </a:r>
                <a:r>
                  <a:rPr lang="zh-TW" altLang="en-US" b="1" dirty="0" smtClean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占比</a:t>
                </a:r>
                <a:endParaRPr lang="en-US" altLang="zh-TW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23" name="群組 22"/>
            <p:cNvGrpSpPr/>
            <p:nvPr/>
          </p:nvGrpSpPr>
          <p:grpSpPr>
            <a:xfrm>
              <a:off x="1666841" y="1114737"/>
              <a:ext cx="2031325" cy="886153"/>
              <a:chOff x="6358128" y="1194096"/>
              <a:chExt cx="1300869" cy="886152"/>
            </a:xfrm>
          </p:grpSpPr>
          <p:sp>
            <p:nvSpPr>
              <p:cNvPr id="24" name="文字方塊 23"/>
              <p:cNvSpPr txBox="1"/>
              <p:nvPr/>
            </p:nvSpPr>
            <p:spPr>
              <a:xfrm>
                <a:off x="6359015" y="1194096"/>
                <a:ext cx="1286497" cy="584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1" dirty="0">
                    <a:solidFill>
                      <a:srgbClr val="FFFF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3201" dirty="0" smtClean="0">
                    <a:solidFill>
                      <a:srgbClr val="FFFF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2,908</a:t>
                </a:r>
                <a:r>
                  <a:rPr lang="en-US" altLang="zh-TW" dirty="0" smtClean="0">
                    <a:solidFill>
                      <a:srgbClr val="FFFF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dirty="0">
                    <a:solidFill>
                      <a:srgbClr val="FFFF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Mbps</a:t>
                </a:r>
                <a:endParaRPr lang="zh-TW" altLang="en-US" dirty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5" name="文字方塊 24"/>
              <p:cNvSpPr txBox="1"/>
              <p:nvPr/>
            </p:nvSpPr>
            <p:spPr>
              <a:xfrm>
                <a:off x="6358128" y="1710916"/>
                <a:ext cx="13008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b="1" dirty="0" smtClean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學校對外</a:t>
                </a:r>
                <a:r>
                  <a:rPr lang="zh-TW" altLang="en-US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網路頻寬</a:t>
                </a:r>
                <a:endParaRPr lang="en-US" altLang="zh-TW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aphicFrame>
          <p:nvGraphicFramePr>
            <p:cNvPr id="28" name="圖表 27"/>
            <p:cNvGraphicFramePr/>
            <p:nvPr>
              <p:extLst>
                <p:ext uri="{D42A27DB-BD31-4B8C-83A1-F6EECF244321}">
                  <p14:modId xmlns:p14="http://schemas.microsoft.com/office/powerpoint/2010/main" val="4131487047"/>
                </p:ext>
              </p:extLst>
            </p:nvPr>
          </p:nvGraphicFramePr>
          <p:xfrm>
            <a:off x="5474269" y="2434918"/>
            <a:ext cx="3101544" cy="25536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29" name="圖表 28"/>
            <p:cNvGraphicFramePr/>
            <p:nvPr>
              <p:extLst>
                <p:ext uri="{D42A27DB-BD31-4B8C-83A1-F6EECF244321}">
                  <p14:modId xmlns:p14="http://schemas.microsoft.com/office/powerpoint/2010/main" val="812510023"/>
                </p:ext>
              </p:extLst>
            </p:nvPr>
          </p:nvGraphicFramePr>
          <p:xfrm>
            <a:off x="897544" y="2175802"/>
            <a:ext cx="3388091" cy="282089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75973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收取</a:t>
            </a:r>
            <a:r>
              <a:rPr lang="zh-TW" altLang="en-US" dirty="0"/>
              <a:t>網路使用費的學校</a:t>
            </a:r>
            <a:r>
              <a:rPr lang="zh-TW" altLang="en-US" dirty="0" smtClean="0"/>
              <a:t>，其提供的對外網路頻寬服務較高</a:t>
            </a:r>
            <a:endParaRPr lang="zh-TW" altLang="en-US" dirty="0"/>
          </a:p>
        </p:txBody>
      </p:sp>
      <p:sp>
        <p:nvSpPr>
          <p:cNvPr id="21" name="矩形 7"/>
          <p:cNvSpPr>
            <a:spLocks noChangeArrowheads="1"/>
          </p:cNvSpPr>
          <p:nvPr/>
        </p:nvSpPr>
        <p:spPr bwMode="auto">
          <a:xfrm>
            <a:off x="12105" y="5139312"/>
            <a:ext cx="312874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1000" dirty="0">
                <a:solidFill>
                  <a:prstClr val="white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註：收費是指向學生收取電腦與網路使用費</a:t>
            </a:r>
          </a:p>
        </p:txBody>
      </p:sp>
      <p:graphicFrame>
        <p:nvGraphicFramePr>
          <p:cNvPr id="9" name="圖表 8"/>
          <p:cNvGraphicFramePr/>
          <p:nvPr>
            <p:extLst/>
          </p:nvPr>
        </p:nvGraphicFramePr>
        <p:xfrm>
          <a:off x="287174" y="1435323"/>
          <a:ext cx="36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圖表 9"/>
          <p:cNvGraphicFramePr/>
          <p:nvPr>
            <p:extLst>
              <p:ext uri="{D42A27DB-BD31-4B8C-83A1-F6EECF244321}">
                <p14:modId xmlns:p14="http://schemas.microsoft.com/office/powerpoint/2010/main" val="2560616561"/>
              </p:ext>
            </p:extLst>
          </p:nvPr>
        </p:nvGraphicFramePr>
        <p:xfrm>
          <a:off x="4850850" y="1484228"/>
          <a:ext cx="36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9614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7156" y="122432"/>
            <a:ext cx="9343694" cy="1061065"/>
          </a:xfrm>
        </p:spPr>
        <p:txBody>
          <a:bodyPr/>
          <a:lstStyle/>
          <a:p>
            <a:r>
              <a:rPr lang="zh-TW" altLang="en-US" dirty="0"/>
              <a:t>無論未來</a:t>
            </a:r>
            <a:r>
              <a:rPr lang="en-US" altLang="zh-TW" dirty="0"/>
              <a:t>IT</a:t>
            </a:r>
            <a:r>
              <a:rPr lang="zh-TW" altLang="en-US" dirty="0"/>
              <a:t>總預算增減與否，更換或升級校園</a:t>
            </a:r>
            <a:r>
              <a:rPr lang="zh-TW" altLang="en-US" dirty="0" smtClean="0"/>
              <a:t>網路一直是學校</a:t>
            </a:r>
            <a:r>
              <a:rPr lang="zh-TW" altLang="en-US" dirty="0"/>
              <a:t>發展</a:t>
            </a:r>
            <a:r>
              <a:rPr lang="zh-TW" altLang="en-US" dirty="0" smtClean="0"/>
              <a:t>重點</a:t>
            </a:r>
            <a:endParaRPr lang="zh-TW" altLang="en-US" dirty="0"/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8393906"/>
              </p:ext>
            </p:extLst>
          </p:nvPr>
        </p:nvGraphicFramePr>
        <p:xfrm>
          <a:off x="1295850" y="1269312"/>
          <a:ext cx="7200000" cy="404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2974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學校實體伺服器虛擬化已經相當普及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755850" y="658008"/>
            <a:ext cx="8386759" cy="4547610"/>
            <a:chOff x="988771" y="658008"/>
            <a:chExt cx="8386759" cy="4547610"/>
          </a:xfrm>
        </p:grpSpPr>
        <p:graphicFrame>
          <p:nvGraphicFramePr>
            <p:cNvPr id="10" name="圖表 9"/>
            <p:cNvGraphicFramePr/>
            <p:nvPr>
              <p:extLst>
                <p:ext uri="{D42A27DB-BD31-4B8C-83A1-F6EECF244321}">
                  <p14:modId xmlns:p14="http://schemas.microsoft.com/office/powerpoint/2010/main" val="865791845"/>
                </p:ext>
              </p:extLst>
            </p:nvPr>
          </p:nvGraphicFramePr>
          <p:xfrm>
            <a:off x="4662719" y="658008"/>
            <a:ext cx="4712811" cy="45476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4" name="直線接點 3"/>
            <p:cNvCxnSpPr/>
            <p:nvPr/>
          </p:nvCxnSpPr>
          <p:spPr>
            <a:xfrm flipV="1">
              <a:off x="3756711" y="1156118"/>
              <a:ext cx="1078306" cy="468000"/>
            </a:xfrm>
            <a:prstGeom prst="line">
              <a:avLst/>
            </a:prstGeom>
            <a:ln w="3810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線接點 4"/>
            <p:cNvCxnSpPr/>
            <p:nvPr/>
          </p:nvCxnSpPr>
          <p:spPr>
            <a:xfrm>
              <a:off x="3743649" y="4694558"/>
              <a:ext cx="1080000" cy="468000"/>
            </a:xfrm>
            <a:prstGeom prst="line">
              <a:avLst/>
            </a:prstGeom>
            <a:ln w="3810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1" name="圖表 10"/>
            <p:cNvGraphicFramePr/>
            <p:nvPr>
              <p:extLst/>
            </p:nvPr>
          </p:nvGraphicFramePr>
          <p:xfrm>
            <a:off x="988771" y="802888"/>
            <a:ext cx="3066518" cy="42981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74844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在伺服器以虛擬化的學校中，歷年來多數都是採用</a:t>
            </a:r>
            <a:r>
              <a:rPr lang="en-US" altLang="zh-TW" dirty="0" smtClean="0"/>
              <a:t>VMware</a:t>
            </a:r>
            <a:r>
              <a:rPr lang="zh-TW" altLang="en-US" dirty="0" smtClean="0"/>
              <a:t>的虛擬化平台，而</a:t>
            </a:r>
            <a:r>
              <a:rPr lang="en-US" altLang="zh-TW" dirty="0" smtClean="0"/>
              <a:t>Microsoft</a:t>
            </a:r>
            <a:r>
              <a:rPr lang="zh-TW" altLang="en-US" dirty="0" smtClean="0"/>
              <a:t>次之</a:t>
            </a:r>
            <a:endParaRPr lang="zh-TW" altLang="en-US" dirty="0"/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8594779"/>
              </p:ext>
            </p:extLst>
          </p:nvPr>
        </p:nvGraphicFramePr>
        <p:xfrm>
          <a:off x="1115850" y="1404312"/>
          <a:ext cx="6952500" cy="382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009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資訊教育服務</a:t>
            </a:r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387885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7158" y="122432"/>
            <a:ext cx="9208693" cy="1061065"/>
          </a:xfrm>
        </p:spPr>
        <p:txBody>
          <a:bodyPr/>
          <a:lstStyle/>
          <a:p>
            <a:r>
              <a:rPr lang="en-US" altLang="zh-TW" dirty="0" smtClean="0"/>
              <a:t>44%</a:t>
            </a:r>
            <a:r>
              <a:rPr lang="zh-TW" altLang="en-US" dirty="0" smtClean="0"/>
              <a:t>學校</a:t>
            </a:r>
            <a:r>
              <a:rPr lang="en-US" altLang="zh-TW" dirty="0"/>
              <a:t>CIO</a:t>
            </a:r>
            <a:r>
              <a:rPr lang="zh-TW" altLang="en-US" dirty="0"/>
              <a:t>都認為目前師生獲得的資訊</a:t>
            </a:r>
            <a:r>
              <a:rPr lang="zh-TW" altLang="en-US" dirty="0" smtClean="0"/>
              <a:t>教育不足，</a:t>
            </a:r>
            <a:r>
              <a:rPr lang="zh-TW" altLang="en-US" dirty="0"/>
              <a:t>其中又以「資訊安全」領域知識最為</a:t>
            </a:r>
            <a:r>
              <a:rPr lang="zh-TW" altLang="en-US" dirty="0" smtClean="0"/>
              <a:t>缺乏</a:t>
            </a:r>
            <a:endParaRPr lang="zh-TW" altLang="en-US" dirty="0"/>
          </a:p>
        </p:txBody>
      </p:sp>
      <p:graphicFrame>
        <p:nvGraphicFramePr>
          <p:cNvPr id="10" name="圖表 9"/>
          <p:cNvGraphicFramePr/>
          <p:nvPr>
            <p:extLst>
              <p:ext uri="{D42A27DB-BD31-4B8C-83A1-F6EECF244321}">
                <p14:modId xmlns:p14="http://schemas.microsoft.com/office/powerpoint/2010/main" val="1613640943"/>
              </p:ext>
            </p:extLst>
          </p:nvPr>
        </p:nvGraphicFramePr>
        <p:xfrm>
          <a:off x="4918684" y="1026249"/>
          <a:ext cx="4635000" cy="3955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圖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6168053"/>
              </p:ext>
            </p:extLst>
          </p:nvPr>
        </p:nvGraphicFramePr>
        <p:xfrm>
          <a:off x="333599" y="156360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2957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65.63%</a:t>
            </a:r>
            <a:r>
              <a:rPr lang="zh-TW" altLang="en-US" dirty="0" smtClean="0"/>
              <a:t>的</a:t>
            </a:r>
            <a:r>
              <a:rPr lang="en-US" altLang="zh-TW" dirty="0" smtClean="0"/>
              <a:t>CIO</a:t>
            </a:r>
            <a:r>
              <a:rPr lang="zh-TW" altLang="en-US" dirty="0" smtClean="0"/>
              <a:t>認為大學生有必要修習電腦程式設計</a:t>
            </a:r>
            <a:r>
              <a:rPr lang="zh-TW" altLang="en-US" dirty="0"/>
              <a:t>語言，以了解電腦邏輯設計的基本觀念及電腦運作</a:t>
            </a: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2705062"/>
              </p:ext>
            </p:extLst>
          </p:nvPr>
        </p:nvGraphicFramePr>
        <p:xfrm>
          <a:off x="1840350" y="1382712"/>
          <a:ext cx="6111000" cy="348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475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600" dirty="0"/>
              <a:t>「學生職能」、「圖書館館藏」、「招生</a:t>
            </a:r>
            <a:r>
              <a:rPr lang="en-US" altLang="zh-TW" sz="2600" dirty="0"/>
              <a:t>/</a:t>
            </a:r>
            <a:r>
              <a:rPr lang="zh-TW" altLang="en-US" sz="2600" dirty="0"/>
              <a:t>考試資訊」是校園去識別化之</a:t>
            </a:r>
            <a:r>
              <a:rPr lang="en-US" altLang="zh-TW" sz="2600" dirty="0"/>
              <a:t>Open</a:t>
            </a:r>
            <a:r>
              <a:rPr lang="zh-TW" altLang="en-US" sz="2600" dirty="0"/>
              <a:t> </a:t>
            </a:r>
            <a:r>
              <a:rPr lang="en-US" altLang="zh-TW" sz="2600" dirty="0"/>
              <a:t>Data </a:t>
            </a:r>
            <a:r>
              <a:rPr lang="zh-TW" altLang="en-US" sz="2600" dirty="0"/>
              <a:t>開放後對企業或社會最有幫助的</a:t>
            </a:r>
            <a:r>
              <a:rPr lang="zh-TW" altLang="en-US" sz="2600" dirty="0" smtClean="0"/>
              <a:t>前三項目</a:t>
            </a:r>
            <a:r>
              <a:rPr lang="zh-TW" altLang="en-US" sz="2600" dirty="0"/>
              <a:t/>
            </a:r>
            <a:br>
              <a:rPr lang="zh-TW" altLang="en-US" sz="2600" dirty="0"/>
            </a:br>
            <a:endParaRPr lang="zh-TW" altLang="en-US" sz="2600" dirty="0"/>
          </a:p>
        </p:txBody>
      </p:sp>
      <p:graphicFrame>
        <p:nvGraphicFramePr>
          <p:cNvPr id="21" name="圖表 20"/>
          <p:cNvGraphicFramePr/>
          <p:nvPr>
            <p:extLst>
              <p:ext uri="{D42A27DB-BD31-4B8C-83A1-F6EECF244321}">
                <p14:modId xmlns:p14="http://schemas.microsoft.com/office/powerpoint/2010/main" val="3921006405"/>
              </p:ext>
            </p:extLst>
          </p:nvPr>
        </p:nvGraphicFramePr>
        <p:xfrm>
          <a:off x="1565850" y="1384781"/>
          <a:ext cx="8055000" cy="3742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076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四、重要</a:t>
            </a:r>
            <a:r>
              <a:rPr lang="zh-TW" altLang="en-US" dirty="0"/>
              <a:t>教育</a:t>
            </a:r>
            <a:r>
              <a:rPr lang="zh-TW" altLang="en-US" dirty="0" smtClean="0"/>
              <a:t>科技應</a:t>
            </a:r>
            <a:r>
              <a:rPr lang="zh-TW" altLang="en-US" dirty="0"/>
              <a:t>用</a:t>
            </a:r>
            <a:r>
              <a:rPr lang="zh-TW" altLang="en-US" dirty="0" smtClean="0"/>
              <a:t>趨勢</a:t>
            </a:r>
            <a:r>
              <a:rPr lang="zh-TW" altLang="en-US" dirty="0"/>
              <a:t>分析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3156914" y="2259313"/>
            <a:ext cx="5338937" cy="2564998"/>
          </a:xfrm>
        </p:spPr>
        <p:txBody>
          <a:bodyPr/>
          <a:lstStyle/>
          <a:p>
            <a:r>
              <a:rPr lang="zh-TW" altLang="en-US" sz="2199" dirty="0"/>
              <a:t>數位學習</a:t>
            </a:r>
            <a:endParaRPr lang="en-US" altLang="zh-TW" sz="2199" dirty="0"/>
          </a:p>
          <a:p>
            <a:r>
              <a:rPr lang="zh-TW" altLang="en-US" sz="2199" dirty="0"/>
              <a:t>行動應用</a:t>
            </a:r>
            <a:endParaRPr lang="en-US" altLang="zh-TW" sz="2199" dirty="0"/>
          </a:p>
          <a:p>
            <a:r>
              <a:rPr lang="zh-TW" altLang="en-US" sz="2199" dirty="0"/>
              <a:t>雲端應用</a:t>
            </a:r>
            <a:endParaRPr lang="en-US" altLang="zh-TW" sz="2199" dirty="0"/>
          </a:p>
          <a:p>
            <a:r>
              <a:rPr lang="zh-TW" altLang="en-US" sz="2199" dirty="0"/>
              <a:t>巨量資料</a:t>
            </a:r>
          </a:p>
          <a:p>
            <a:r>
              <a:rPr lang="zh-TW" altLang="en-US" sz="2000" dirty="0"/>
              <a:t>資訊安全</a:t>
            </a:r>
            <a:endParaRPr lang="en-US" altLang="zh-TW" sz="2000" dirty="0"/>
          </a:p>
          <a:p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0474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研究</a:t>
            </a:r>
            <a:r>
              <a:rPr lang="zh-TW" altLang="en-US" dirty="0"/>
              <a:t>目的</a:t>
            </a:r>
          </a:p>
        </p:txBody>
      </p:sp>
      <p:sp>
        <p:nvSpPr>
          <p:cNvPr id="5" name="內容版面配置區 3"/>
          <p:cNvSpPr>
            <a:spLocks noGrp="1"/>
          </p:cNvSpPr>
          <p:nvPr>
            <p:ph idx="1"/>
          </p:nvPr>
        </p:nvSpPr>
        <p:spPr>
          <a:xfrm>
            <a:off x="367158" y="1183497"/>
            <a:ext cx="9174189" cy="3672917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zh-TW" altLang="zh-TW" sz="2000" dirty="0">
                <a:solidFill>
                  <a:schemeClr val="bg1"/>
                </a:solidFill>
              </a:rPr>
              <a:t>瞭解臺灣大專校院資訊部門最高主管</a:t>
            </a:r>
            <a:r>
              <a:rPr lang="en-US" altLang="zh-TW" sz="2000" dirty="0">
                <a:solidFill>
                  <a:schemeClr val="bg1"/>
                </a:solidFill>
              </a:rPr>
              <a:t>(CIO)</a:t>
            </a:r>
            <a:r>
              <a:rPr lang="zh-TW" altLang="zh-TW" sz="2000" dirty="0">
                <a:solidFill>
                  <a:schemeClr val="bg1"/>
                </a:solidFill>
              </a:rPr>
              <a:t>的特徵和</a:t>
            </a:r>
            <a:r>
              <a:rPr lang="en-US" altLang="zh-TW" sz="2000" dirty="0">
                <a:solidFill>
                  <a:schemeClr val="bg1"/>
                </a:solidFill>
              </a:rPr>
              <a:t>IT</a:t>
            </a:r>
            <a:r>
              <a:rPr lang="zh-TW" altLang="zh-TW" sz="2000" dirty="0">
                <a:solidFill>
                  <a:schemeClr val="bg1"/>
                </a:solidFill>
              </a:rPr>
              <a:t>資源使用之概況</a:t>
            </a:r>
          </a:p>
          <a:p>
            <a:pPr algn="just">
              <a:lnSpc>
                <a:spcPct val="150000"/>
              </a:lnSpc>
            </a:pPr>
            <a:r>
              <a:rPr lang="zh-TW" altLang="zh-TW" sz="2000" dirty="0">
                <a:solidFill>
                  <a:schemeClr val="bg1"/>
                </a:solidFill>
              </a:rPr>
              <a:t>瞭解臺灣大專校院資訊部門最高主管</a:t>
            </a:r>
            <a:r>
              <a:rPr lang="en-US" altLang="zh-TW" sz="2000" dirty="0">
                <a:solidFill>
                  <a:schemeClr val="bg1"/>
                </a:solidFill>
              </a:rPr>
              <a:t>(CIO)</a:t>
            </a:r>
            <a:r>
              <a:rPr lang="zh-TW" altLang="zh-TW" sz="2000" dirty="0">
                <a:solidFill>
                  <a:schemeClr val="bg1"/>
                </a:solidFill>
              </a:rPr>
              <a:t>對於重要資訊議題的整體看法</a:t>
            </a:r>
            <a:endParaRPr lang="en-US" altLang="zh-TW" sz="2000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zh-TW" altLang="zh-TW" sz="2000" dirty="0">
                <a:solidFill>
                  <a:schemeClr val="bg1"/>
                </a:solidFill>
              </a:rPr>
              <a:t>掌握近</a:t>
            </a:r>
            <a:r>
              <a:rPr lang="zh-TW" altLang="en-US" sz="2000" dirty="0">
                <a:solidFill>
                  <a:schemeClr val="bg1"/>
                </a:solidFill>
              </a:rPr>
              <a:t>五</a:t>
            </a:r>
            <a:r>
              <a:rPr lang="zh-TW" altLang="zh-TW" sz="2000" dirty="0">
                <a:solidFill>
                  <a:schemeClr val="bg1"/>
                </a:solidFill>
              </a:rPr>
              <a:t>年</a:t>
            </a:r>
            <a:r>
              <a:rPr lang="en-US" altLang="zh-TW" sz="2000" dirty="0">
                <a:solidFill>
                  <a:schemeClr val="bg1"/>
                </a:solidFill>
              </a:rPr>
              <a:t>(2012-2016)</a:t>
            </a:r>
            <a:r>
              <a:rPr lang="zh-TW" altLang="zh-TW" sz="2000" dirty="0">
                <a:solidFill>
                  <a:schemeClr val="bg1"/>
                </a:solidFill>
              </a:rPr>
              <a:t>臺灣大專校院資訊化環境與重要資訊議題的發展</a:t>
            </a:r>
            <a:r>
              <a:rPr lang="zh-TW" altLang="zh-TW" sz="2000" dirty="0" smtClean="0">
                <a:solidFill>
                  <a:schemeClr val="bg1"/>
                </a:solidFill>
              </a:rPr>
              <a:t>趨</a:t>
            </a:r>
            <a:r>
              <a:rPr lang="zh-TW" altLang="en-US" sz="2000" dirty="0" smtClean="0">
                <a:solidFill>
                  <a:schemeClr val="bg1"/>
                </a:solidFill>
              </a:rPr>
              <a:t>勢</a:t>
            </a:r>
            <a:endParaRPr lang="en-US" altLang="zh-TW" sz="2000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zh-TW" altLang="en-US" sz="2000" dirty="0" smtClean="0">
                <a:solidFill>
                  <a:schemeClr val="bg1"/>
                </a:solidFill>
              </a:rPr>
              <a:t>比較</a:t>
            </a:r>
            <a:r>
              <a:rPr lang="zh-TW" altLang="zh-TW" sz="2000" dirty="0" smtClean="0">
                <a:solidFill>
                  <a:schemeClr val="bg1"/>
                </a:solidFill>
              </a:rPr>
              <a:t>國內外</a:t>
            </a:r>
            <a:r>
              <a:rPr lang="zh-TW" altLang="en-US" sz="2000" dirty="0" smtClean="0">
                <a:solidFill>
                  <a:schemeClr val="bg1"/>
                </a:solidFill>
              </a:rPr>
              <a:t>大專校院校園</a:t>
            </a:r>
            <a:r>
              <a:rPr lang="zh-TW" altLang="zh-TW" sz="2000" dirty="0" smtClean="0">
                <a:solidFill>
                  <a:schemeClr val="bg1"/>
                </a:solidFill>
              </a:rPr>
              <a:t>資訊</a:t>
            </a:r>
            <a:r>
              <a:rPr lang="zh-TW" altLang="zh-TW" sz="2000" dirty="0">
                <a:solidFill>
                  <a:schemeClr val="bg1"/>
                </a:solidFill>
              </a:rPr>
              <a:t>化</a:t>
            </a:r>
            <a:r>
              <a:rPr lang="zh-TW" altLang="zh-TW" sz="2000" dirty="0" smtClean="0">
                <a:solidFill>
                  <a:schemeClr val="bg1"/>
                </a:solidFill>
              </a:rPr>
              <a:t>的</a:t>
            </a:r>
            <a:r>
              <a:rPr lang="zh-TW" altLang="en-US" sz="2000" dirty="0" smtClean="0">
                <a:solidFill>
                  <a:schemeClr val="bg1"/>
                </a:solidFill>
              </a:rPr>
              <a:t>發展趨勢</a:t>
            </a:r>
            <a:endParaRPr lang="en-US" altLang="zh-TW" sz="20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2375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sce\cio\ppt\jpg\lapt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579" y="577753"/>
            <a:ext cx="5872616" cy="469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數位學習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8156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圖表 15"/>
          <p:cNvGraphicFramePr/>
          <p:nvPr>
            <p:extLst>
              <p:ext uri="{D42A27DB-BD31-4B8C-83A1-F6EECF244321}">
                <p14:modId xmlns:p14="http://schemas.microsoft.com/office/powerpoint/2010/main" val="1648630582"/>
              </p:ext>
            </p:extLst>
          </p:nvPr>
        </p:nvGraphicFramePr>
        <p:xfrm>
          <a:off x="40082" y="734557"/>
          <a:ext cx="6973858" cy="4269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0850" y="202256"/>
            <a:ext cx="9382884" cy="606881"/>
          </a:xfrm>
        </p:spPr>
        <p:txBody>
          <a:bodyPr/>
          <a:lstStyle/>
          <a:p>
            <a:r>
              <a:rPr lang="zh-TW" altLang="en-US" sz="2400" dirty="0" smtClean="0"/>
              <a:t>未來三年內打算升級或更換</a:t>
            </a:r>
            <a:r>
              <a:rPr lang="en-US" altLang="zh-TW" sz="2400" dirty="0" smtClean="0"/>
              <a:t>LMS</a:t>
            </a:r>
            <a:r>
              <a:rPr lang="zh-TW" altLang="en-US" sz="2400" dirty="0" smtClean="0"/>
              <a:t>的學校高達</a:t>
            </a:r>
            <a:r>
              <a:rPr lang="en-US" altLang="zh-TW" sz="2400" dirty="0" smtClean="0"/>
              <a:t>70%</a:t>
            </a:r>
            <a:endParaRPr lang="zh-TW" altLang="en-US" sz="2400" dirty="0"/>
          </a:p>
        </p:txBody>
      </p:sp>
      <p:grpSp>
        <p:nvGrpSpPr>
          <p:cNvPr id="7" name="群組 6"/>
          <p:cNvGrpSpPr/>
          <p:nvPr/>
        </p:nvGrpSpPr>
        <p:grpSpPr>
          <a:xfrm>
            <a:off x="6965849" y="1465708"/>
            <a:ext cx="2053768" cy="882935"/>
            <a:chOff x="6322196" y="1197314"/>
            <a:chExt cx="1315241" cy="882934"/>
          </a:xfrm>
        </p:grpSpPr>
        <p:sp>
          <p:nvSpPr>
            <p:cNvPr id="8" name="文字方塊 7"/>
            <p:cNvSpPr txBox="1"/>
            <p:nvPr/>
          </p:nvSpPr>
          <p:spPr>
            <a:xfrm>
              <a:off x="6657957" y="1197314"/>
              <a:ext cx="537101" cy="584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1" dirty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sz="3201" dirty="0" smtClean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r>
                <a:rPr lang="en-US" altLang="zh-TW" dirty="0" smtClean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2000" dirty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6322196" y="1710916"/>
              <a:ext cx="13152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已使用</a:t>
              </a:r>
              <a:r>
                <a:rPr lang="en-US" altLang="zh-TW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LMS</a:t>
              </a:r>
              <a:r>
                <a:rPr lang="zh-TW" altLang="en-US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的年數</a:t>
              </a:r>
              <a:endParaRPr lang="en-US" altLang="zh-TW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7081266" y="2569794"/>
            <a:ext cx="1822934" cy="1170351"/>
            <a:chOff x="6403810" y="1186897"/>
            <a:chExt cx="1167413" cy="1170350"/>
          </a:xfrm>
        </p:grpSpPr>
        <p:sp>
          <p:nvSpPr>
            <p:cNvPr id="11" name="文字方塊 10"/>
            <p:cNvSpPr txBox="1"/>
            <p:nvPr/>
          </p:nvSpPr>
          <p:spPr>
            <a:xfrm>
              <a:off x="6678416" y="1186897"/>
              <a:ext cx="618200" cy="584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1" dirty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sz="3201" dirty="0" smtClean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70</a:t>
              </a:r>
              <a:r>
                <a:rPr lang="en-US" altLang="zh-TW" dirty="0" smtClean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%</a:t>
              </a:r>
              <a:endParaRPr lang="en-US" altLang="zh-TW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6403810" y="1710916"/>
              <a:ext cx="11674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未來三年內打算</a:t>
              </a:r>
              <a:endParaRPr lang="en-US" altLang="zh-TW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升級或更換</a:t>
              </a:r>
              <a:r>
                <a:rPr lang="en-US" altLang="zh-TW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LMS</a:t>
              </a:r>
              <a:endParaRPr lang="en-US" altLang="zh-TW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4" name="文字方塊 13"/>
          <p:cNvSpPr txBox="1"/>
          <p:nvPr/>
        </p:nvSpPr>
        <p:spPr>
          <a:xfrm>
            <a:off x="6507206" y="1629312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5.8 </a:t>
            </a:r>
            <a:r>
              <a:rPr lang="zh-TW" altLang="en-US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 </a:t>
            </a:r>
            <a:r>
              <a:rPr lang="en-US" altLang="zh-TW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endParaRPr lang="zh-TW" altLang="en-US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6467019" y="2731803"/>
            <a:ext cx="12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28.8%</a:t>
            </a:r>
            <a:r>
              <a:rPr lang="zh-TW" altLang="en-US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endParaRPr lang="en-US" altLang="zh-TW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8887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611414" y="1183498"/>
            <a:ext cx="7974436" cy="4174374"/>
            <a:chOff x="-234150" y="1183498"/>
            <a:chExt cx="7974436" cy="4174374"/>
          </a:xfrm>
        </p:grpSpPr>
        <p:cxnSp>
          <p:nvCxnSpPr>
            <p:cNvPr id="6" name="直線接點 5"/>
            <p:cNvCxnSpPr/>
            <p:nvPr/>
          </p:nvCxnSpPr>
          <p:spPr>
            <a:xfrm flipV="1">
              <a:off x="2371402" y="1854312"/>
              <a:ext cx="1039448" cy="1761937"/>
            </a:xfrm>
            <a:prstGeom prst="line">
              <a:avLst/>
            </a:prstGeom>
            <a:ln w="3810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接點 6"/>
            <p:cNvCxnSpPr/>
            <p:nvPr/>
          </p:nvCxnSpPr>
          <p:spPr>
            <a:xfrm>
              <a:off x="2330850" y="4569996"/>
              <a:ext cx="1080000" cy="468000"/>
            </a:xfrm>
            <a:prstGeom prst="line">
              <a:avLst/>
            </a:prstGeom>
            <a:ln w="3810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" name="圖表 9"/>
            <p:cNvGraphicFramePr/>
            <p:nvPr>
              <p:extLst>
                <p:ext uri="{D42A27DB-BD31-4B8C-83A1-F6EECF244321}">
                  <p14:modId xmlns:p14="http://schemas.microsoft.com/office/powerpoint/2010/main" val="4113021587"/>
                </p:ext>
              </p:extLst>
            </p:nvPr>
          </p:nvGraphicFramePr>
          <p:xfrm>
            <a:off x="3535592" y="1183498"/>
            <a:ext cx="4204694" cy="41743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1" name="圖表 10"/>
            <p:cNvGraphicFramePr/>
            <p:nvPr>
              <p:extLst/>
            </p:nvPr>
          </p:nvGraphicFramePr>
          <p:xfrm>
            <a:off x="-234150" y="1315220"/>
            <a:ext cx="2882601" cy="36244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學校已使用</a:t>
            </a:r>
            <a:r>
              <a:rPr lang="en-US" altLang="zh-TW" dirty="0" smtClean="0"/>
              <a:t>MOOCs</a:t>
            </a:r>
            <a:r>
              <a:rPr lang="zh-TW" altLang="en-US" dirty="0" smtClean="0"/>
              <a:t>的比例較</a:t>
            </a:r>
            <a:r>
              <a:rPr lang="en-US" altLang="zh-TW" dirty="0" smtClean="0"/>
              <a:t>2015</a:t>
            </a:r>
            <a:r>
              <a:rPr lang="zh-TW" altLang="en-US" dirty="0" smtClean="0"/>
              <a:t>年微幅增加，且多數學校使用臺灣的</a:t>
            </a:r>
            <a:r>
              <a:rPr lang="en-US" altLang="zh-TW" dirty="0" smtClean="0"/>
              <a:t>MOOCs</a:t>
            </a:r>
            <a:r>
              <a:rPr lang="zh-TW" altLang="en-US" dirty="0" smtClean="0"/>
              <a:t>平台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4991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7156" y="122432"/>
            <a:ext cx="9163694" cy="1061065"/>
          </a:xfrm>
        </p:spPr>
        <p:txBody>
          <a:bodyPr/>
          <a:lstStyle/>
          <a:p>
            <a:r>
              <a:rPr lang="zh-TW" altLang="en-US" dirty="0" smtClean="0"/>
              <a:t>學校認可</a:t>
            </a:r>
            <a:r>
              <a:rPr lang="en-US" altLang="zh-TW" dirty="0" smtClean="0"/>
              <a:t>MOOCs</a:t>
            </a:r>
            <a:r>
              <a:rPr lang="zh-TW" altLang="en-US" dirty="0" smtClean="0"/>
              <a:t>帶來的效益中，大部分項目皆現下滑趨勢，顯示過去學校在</a:t>
            </a:r>
            <a:r>
              <a:rPr lang="en-US" altLang="zh-TW" dirty="0" smtClean="0"/>
              <a:t>MOOCs</a:t>
            </a:r>
            <a:r>
              <a:rPr lang="zh-TW" altLang="en-US" dirty="0" smtClean="0"/>
              <a:t>的評估上過於樂觀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grpSp>
        <p:nvGrpSpPr>
          <p:cNvPr id="6" name="群組 5"/>
          <p:cNvGrpSpPr/>
          <p:nvPr/>
        </p:nvGrpSpPr>
        <p:grpSpPr>
          <a:xfrm>
            <a:off x="8209143" y="1609049"/>
            <a:ext cx="1107996" cy="886153"/>
            <a:chOff x="6574963" y="1148528"/>
            <a:chExt cx="1107995" cy="886152"/>
          </a:xfrm>
        </p:grpSpPr>
        <p:sp>
          <p:nvSpPr>
            <p:cNvPr id="8" name="文字方塊 7"/>
            <p:cNvSpPr txBox="1"/>
            <p:nvPr/>
          </p:nvSpPr>
          <p:spPr>
            <a:xfrm>
              <a:off x="6663928" y="1148528"/>
              <a:ext cx="862736" cy="584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1" dirty="0" smtClean="0">
                  <a:solidFill>
                    <a:srgbClr val="FD980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15</a:t>
              </a:r>
              <a:r>
                <a:rPr lang="en-US" altLang="zh-TW" dirty="0" smtClean="0">
                  <a:solidFill>
                    <a:srgbClr val="FD980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%</a:t>
              </a:r>
              <a:endParaRPr lang="zh-TW" altLang="en-US" dirty="0">
                <a:solidFill>
                  <a:srgbClr val="FD980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6574963" y="1665348"/>
              <a:ext cx="11079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增加收益</a:t>
              </a:r>
              <a:endParaRPr lang="zh-TW" altLang="en-US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7011884" y="1593494"/>
            <a:ext cx="1107996" cy="886153"/>
            <a:chOff x="6500023" y="1148528"/>
            <a:chExt cx="1107995" cy="886152"/>
          </a:xfrm>
        </p:grpSpPr>
        <p:sp>
          <p:nvSpPr>
            <p:cNvPr id="11" name="文字方塊 10"/>
            <p:cNvSpPr txBox="1"/>
            <p:nvPr/>
          </p:nvSpPr>
          <p:spPr>
            <a:xfrm>
              <a:off x="6588988" y="1148528"/>
              <a:ext cx="862736" cy="584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1" dirty="0" smtClean="0">
                  <a:solidFill>
                    <a:srgbClr val="FD980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57</a:t>
              </a:r>
              <a:r>
                <a:rPr lang="en-US" altLang="zh-TW" dirty="0" smtClean="0">
                  <a:solidFill>
                    <a:srgbClr val="FD980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%</a:t>
              </a:r>
              <a:endParaRPr lang="zh-TW" altLang="en-US" dirty="0">
                <a:solidFill>
                  <a:srgbClr val="FD980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6500023" y="1665348"/>
              <a:ext cx="11079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增加聲望</a:t>
              </a:r>
              <a:endParaRPr lang="zh-TW" altLang="en-US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7775370" y="2588395"/>
            <a:ext cx="867545" cy="935031"/>
            <a:chOff x="2867115" y="2864055"/>
            <a:chExt cx="867545" cy="935031"/>
          </a:xfrm>
        </p:grpSpPr>
        <p:sp>
          <p:nvSpPr>
            <p:cNvPr id="23" name="文字方塊 22"/>
            <p:cNvSpPr txBox="1"/>
            <p:nvPr/>
          </p:nvSpPr>
          <p:spPr>
            <a:xfrm>
              <a:off x="2867115" y="2864055"/>
              <a:ext cx="8675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LBCIO</a:t>
              </a:r>
              <a:endParaRPr lang="en-US" altLang="zh-TW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2016</a:t>
              </a:r>
              <a:endParaRPr lang="en-US" altLang="zh-TW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21" name="圖片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9410" y="3519679"/>
              <a:ext cx="531304" cy="279407"/>
            </a:xfrm>
            <a:prstGeom prst="rect">
              <a:avLst/>
            </a:prstGeom>
          </p:spPr>
        </p:pic>
      </p:grpSp>
      <p:graphicFrame>
        <p:nvGraphicFramePr>
          <p:cNvPr id="17" name="圖表 16"/>
          <p:cNvGraphicFramePr/>
          <p:nvPr>
            <p:extLst>
              <p:ext uri="{D42A27DB-BD31-4B8C-83A1-F6EECF244321}">
                <p14:modId xmlns:p14="http://schemas.microsoft.com/office/powerpoint/2010/main" val="1031325396"/>
              </p:ext>
            </p:extLst>
          </p:nvPr>
        </p:nvGraphicFramePr>
        <p:xfrm>
          <a:off x="367155" y="1258616"/>
          <a:ext cx="6958695" cy="3971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6829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sce\cio\ppt\jpg\mobi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0174" y="455190"/>
            <a:ext cx="5080000" cy="525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791398" y="2034236"/>
            <a:ext cx="8208912" cy="857249"/>
          </a:xfrm>
        </p:spPr>
        <p:txBody>
          <a:bodyPr/>
          <a:lstStyle/>
          <a:p>
            <a:r>
              <a:rPr lang="zh-TW" altLang="en-US" dirty="0" smtClean="0"/>
              <a:t>行動應用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5566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367155" y="122432"/>
            <a:ext cx="9382884" cy="1061065"/>
          </a:xfrm>
        </p:spPr>
        <p:txBody>
          <a:bodyPr/>
          <a:lstStyle/>
          <a:p>
            <a:r>
              <a:rPr lang="zh-TW" altLang="en-US" dirty="0" smtClean="0"/>
              <a:t>「</a:t>
            </a:r>
            <a:r>
              <a:rPr lang="zh-TW" altLang="en-US" dirty="0"/>
              <a:t>行動應用開發與導入</a:t>
            </a:r>
            <a:r>
              <a:rPr lang="zh-TW" altLang="en-US" dirty="0" smtClean="0"/>
              <a:t>」在關鍵</a:t>
            </a:r>
            <a:r>
              <a:rPr lang="zh-TW" altLang="en-US" dirty="0"/>
              <a:t>資訊</a:t>
            </a:r>
            <a:r>
              <a:rPr lang="zh-TW" altLang="en-US" dirty="0" smtClean="0"/>
              <a:t>議題的排名上皆位於後段班，顯示學校更重視其他議題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graphicFrame>
        <p:nvGraphicFramePr>
          <p:cNvPr id="36" name="表格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607688"/>
              </p:ext>
            </p:extLst>
          </p:nvPr>
        </p:nvGraphicFramePr>
        <p:xfrm>
          <a:off x="1475850" y="1480874"/>
          <a:ext cx="6912607" cy="1282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08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23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2346">
                  <a:extLst>
                    <a:ext uri="{9D8B030D-6E8A-4147-A177-3AD203B41FA5}">
                      <a16:colId xmlns:a16="http://schemas.microsoft.com/office/drawing/2014/main" xmlns="" val="4134213390"/>
                    </a:ext>
                  </a:extLst>
                </a:gridCol>
                <a:gridCol w="9923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92346">
                  <a:extLst>
                    <a:ext uri="{9D8B030D-6E8A-4147-A177-3AD203B41FA5}">
                      <a16:colId xmlns:a16="http://schemas.microsoft.com/office/drawing/2014/main" xmlns="" val="2564561334"/>
                    </a:ext>
                  </a:extLst>
                </a:gridCol>
                <a:gridCol w="992346"/>
              </a:tblGrid>
              <a:tr h="5019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90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17567" marR="31757" marT="9527" marB="95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00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9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31757" marR="31757" marT="9527" marB="952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00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900" b="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31757" marR="31757" marT="9527" marB="952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00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900" b="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31757" marR="31757" marT="9527" marB="952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00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9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31757" marR="31757" marT="9527" marB="952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00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9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31757" marR="31757" marT="9527" marB="952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00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議題重要度排名</a:t>
                      </a:r>
                    </a:p>
                  </a:txBody>
                  <a:tcPr marL="317567" marR="8402" marT="8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900" b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31 </a:t>
                      </a:r>
                    </a:p>
                    <a:p>
                      <a:pPr marL="0" marR="0" indent="0" algn="ctr" defTabSz="914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900" b="0" dirty="0" smtClean="0">
                          <a:solidFill>
                            <a:srgbClr val="FFFF00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/36</a:t>
                      </a:r>
                      <a:endParaRPr lang="zh-TW" altLang="en-US" sz="1900" b="0" dirty="0" smtClean="0">
                        <a:solidFill>
                          <a:srgbClr val="FFFF00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70" marR="31757" marT="9527" marB="952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153" rtl="0" eaLnBrk="1" fontAlgn="ctr" latinLnBrk="0" hangingPunct="1"/>
                      <a:r>
                        <a:rPr lang="en-US" altLang="zh-TW" sz="19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43</a:t>
                      </a:r>
                    </a:p>
                    <a:p>
                      <a:pPr marL="0" algn="ctr" defTabSz="914153" rtl="0" eaLnBrk="1" fontAlgn="ctr" latinLnBrk="0" hangingPunct="1"/>
                      <a:r>
                        <a:rPr lang="en-US" altLang="zh-TW" sz="19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900" b="0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/55</a:t>
                      </a:r>
                      <a:endParaRPr lang="en-US" altLang="zh-TW" sz="1900" b="0" i="0" u="none" strike="noStrike" kern="1200" dirty="0">
                        <a:solidFill>
                          <a:srgbClr val="FFFF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402" marR="8402" marT="8402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153" rtl="0" eaLnBrk="1" fontAlgn="ctr" latinLnBrk="0" hangingPunct="1"/>
                      <a:r>
                        <a:rPr lang="en-US" altLang="zh-TW" sz="19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21 </a:t>
                      </a:r>
                    </a:p>
                    <a:p>
                      <a:pPr marL="0" algn="ctr" defTabSz="914153" rtl="0" eaLnBrk="1" fontAlgn="ctr" latinLnBrk="0" hangingPunct="1"/>
                      <a:r>
                        <a:rPr lang="en-US" altLang="zh-TW" sz="1900" b="0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/21</a:t>
                      </a:r>
                      <a:endParaRPr lang="en-US" altLang="zh-TW" sz="1900" b="0" i="0" u="none" strike="noStrike" kern="1200" dirty="0">
                        <a:solidFill>
                          <a:srgbClr val="FFFF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402" marR="8402" marT="8402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9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18</a:t>
                      </a:r>
                      <a:r>
                        <a:rPr lang="en-US" altLang="zh-TW" sz="1900" b="0" dirty="0" smtClean="0">
                          <a:solidFill>
                            <a:srgbClr val="FFFF00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altLang="zh-TW" sz="1900" b="0" dirty="0" smtClean="0">
                          <a:solidFill>
                            <a:srgbClr val="FFFF00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altLang="zh-TW" sz="1900" b="0" dirty="0" smtClean="0">
                          <a:solidFill>
                            <a:srgbClr val="FFFF00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/26</a:t>
                      </a:r>
                      <a:endParaRPr lang="zh-TW" altLang="en-US" sz="1900" b="0" dirty="0" smtClean="0">
                        <a:solidFill>
                          <a:srgbClr val="FFFF00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70" marR="31757" marT="9527" marB="952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9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19</a:t>
                      </a:r>
                      <a:r>
                        <a:rPr lang="en-US" altLang="zh-TW" sz="1900" b="0" dirty="0" smtClean="0">
                          <a:solidFill>
                            <a:srgbClr val="FFFF00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altLang="zh-TW" sz="1900" b="0" dirty="0" smtClean="0">
                          <a:solidFill>
                            <a:srgbClr val="FFFF00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altLang="zh-TW" sz="1900" b="0" dirty="0" smtClean="0">
                          <a:solidFill>
                            <a:srgbClr val="FFFF00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/28</a:t>
                      </a:r>
                      <a:endParaRPr lang="zh-TW" altLang="en-US" sz="1900" b="0" dirty="0" smtClean="0">
                        <a:solidFill>
                          <a:srgbClr val="FFFF00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70" marR="31757" marT="9527" marB="952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7" name="矩形 36"/>
          <p:cNvSpPr/>
          <p:nvPr/>
        </p:nvSpPr>
        <p:spPr>
          <a:xfrm>
            <a:off x="5491741" y="2809728"/>
            <a:ext cx="3060000" cy="259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200" dirty="0">
                <a:solidFill>
                  <a:srgbClr val="FFFF00"/>
                </a:solidFill>
              </a:rPr>
              <a:t>註：</a:t>
            </a:r>
            <a:r>
              <a:rPr lang="en-US" altLang="zh-TW" sz="1200" dirty="0">
                <a:solidFill>
                  <a:srgbClr val="FFFF00"/>
                </a:solidFill>
              </a:rPr>
              <a:t>/ </a:t>
            </a:r>
            <a:r>
              <a:rPr lang="zh-TW" altLang="en-US" sz="1200" dirty="0">
                <a:solidFill>
                  <a:srgbClr val="FFFF00"/>
                </a:solidFill>
              </a:rPr>
              <a:t>後的數字為當年度參與排名的議題數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1290276" y="3498597"/>
            <a:ext cx="1813745" cy="1836580"/>
            <a:chOff x="1290274" y="3498597"/>
            <a:chExt cx="1813745" cy="1836581"/>
          </a:xfrm>
        </p:grpSpPr>
        <p:sp>
          <p:nvSpPr>
            <p:cNvPr id="17" name="橢圓 16"/>
            <p:cNvSpPr/>
            <p:nvPr/>
          </p:nvSpPr>
          <p:spPr>
            <a:xfrm>
              <a:off x="1633016" y="3498597"/>
              <a:ext cx="1128260" cy="1128260"/>
            </a:xfrm>
            <a:prstGeom prst="ellipse">
              <a:avLst/>
            </a:prstGeom>
            <a:solidFill>
              <a:srgbClr val="85D0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altLang="zh-TW" sz="2801" b="1" dirty="0" smtClean="0">
                  <a:solidFill>
                    <a:schemeClr val="bg1"/>
                  </a:solidFill>
                </a:rPr>
                <a:t>61</a:t>
              </a:r>
              <a:endParaRPr lang="en-US" altLang="zh-TW" sz="2801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altLang="zh-TW" sz="1400" b="1" dirty="0">
                  <a:solidFill>
                    <a:schemeClr val="bg1"/>
                  </a:solidFill>
                </a:rPr>
                <a:t>%</a:t>
              </a:r>
              <a:endParaRPr lang="zh-TW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1290274" y="4627292"/>
              <a:ext cx="18137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「策略成功」</a:t>
              </a:r>
              <a:endParaRPr lang="en-US" altLang="zh-TW" sz="1400" b="1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1400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重要性</a:t>
              </a:r>
              <a:endParaRPr lang="en-US" altLang="zh-TW" sz="1400" b="1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1200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（排名</a:t>
              </a:r>
              <a:r>
                <a:rPr lang="en-US" altLang="zh-TW" sz="1200" dirty="0" smtClean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19</a:t>
              </a:r>
              <a:r>
                <a:rPr lang="zh-TW" altLang="en-US" sz="1200" dirty="0" smtClean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）</a:t>
              </a:r>
              <a:endParaRPr lang="zh-TW" altLang="en-US" sz="1200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3260254" y="3511780"/>
            <a:ext cx="1598782" cy="1823400"/>
            <a:chOff x="3260254" y="3511779"/>
            <a:chExt cx="1598783" cy="1823399"/>
          </a:xfrm>
        </p:grpSpPr>
        <p:sp>
          <p:nvSpPr>
            <p:cNvPr id="19" name="文字方塊 18"/>
            <p:cNvSpPr txBox="1"/>
            <p:nvPr/>
          </p:nvSpPr>
          <p:spPr>
            <a:xfrm>
              <a:off x="3260254" y="4627292"/>
              <a:ext cx="15987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「未來發展」</a:t>
              </a:r>
              <a:endParaRPr lang="en-US" altLang="zh-TW" sz="1400" b="1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1400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重要性</a:t>
              </a:r>
              <a:r>
                <a:rPr lang="en-US" altLang="zh-TW" sz="1400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/>
              </a:r>
              <a:br>
                <a:rPr lang="en-US" altLang="zh-TW" sz="1400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</a:br>
              <a:r>
                <a:rPr lang="zh-TW" altLang="en-US" sz="1200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（</a:t>
              </a:r>
              <a:r>
                <a:rPr lang="zh-TW" altLang="en-US" sz="1200" dirty="0">
                  <a:solidFill>
                    <a:srgbClr val="FFC000"/>
                  </a:solidFill>
                  <a:latin typeface="微軟正黑體" pitchFamily="34" charset="-120"/>
                  <a:ea typeface="微軟正黑體" pitchFamily="34" charset="-120"/>
                </a:rPr>
                <a:t>排名</a:t>
              </a:r>
              <a:r>
                <a:rPr lang="en-US" altLang="zh-TW" sz="1200" dirty="0" smtClean="0">
                  <a:solidFill>
                    <a:srgbClr val="FFC000"/>
                  </a:solidFill>
                  <a:latin typeface="微軟正黑體" pitchFamily="34" charset="-120"/>
                  <a:ea typeface="微軟正黑體" pitchFamily="34" charset="-120"/>
                </a:rPr>
                <a:t>13</a:t>
              </a:r>
              <a:r>
                <a:rPr lang="zh-TW" altLang="en-US" sz="1200" dirty="0" smtClean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）</a:t>
              </a:r>
              <a:endParaRPr lang="zh-TW" altLang="en-US" sz="1200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2" name="橢圓 21"/>
            <p:cNvSpPr/>
            <p:nvPr/>
          </p:nvSpPr>
          <p:spPr>
            <a:xfrm>
              <a:off x="3495515" y="3511779"/>
              <a:ext cx="1128260" cy="1128260"/>
            </a:xfrm>
            <a:prstGeom prst="ellipse">
              <a:avLst/>
            </a:prstGeom>
            <a:solidFill>
              <a:srgbClr val="85D0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altLang="zh-TW" sz="2801" b="1" dirty="0" smtClean="0">
                  <a:solidFill>
                    <a:schemeClr val="bg1"/>
                  </a:solidFill>
                </a:rPr>
                <a:t>69</a:t>
              </a:r>
              <a:endParaRPr lang="en-US" altLang="zh-TW" sz="2801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altLang="zh-TW" sz="1400" b="1" dirty="0">
                  <a:solidFill>
                    <a:schemeClr val="bg1"/>
                  </a:solidFill>
                </a:rPr>
                <a:t>%</a:t>
              </a:r>
              <a:endParaRPr lang="zh-TW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5132000" y="3498597"/>
            <a:ext cx="1598782" cy="1836580"/>
            <a:chOff x="5131999" y="3498597"/>
            <a:chExt cx="1598783" cy="1836581"/>
          </a:xfrm>
        </p:grpSpPr>
        <p:sp>
          <p:nvSpPr>
            <p:cNvPr id="20" name="文字方塊 19"/>
            <p:cNvSpPr txBox="1"/>
            <p:nvPr/>
          </p:nvSpPr>
          <p:spPr>
            <a:xfrm>
              <a:off x="5131999" y="4627292"/>
              <a:ext cx="15987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「花費時間」</a:t>
              </a:r>
              <a:endParaRPr lang="en-US" altLang="zh-TW" sz="1400" b="1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1400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占比</a:t>
              </a:r>
              <a:r>
                <a:rPr lang="en-US" altLang="zh-TW" sz="1400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/>
              </a:r>
              <a:br>
                <a:rPr lang="en-US" altLang="zh-TW" sz="1400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</a:br>
              <a:r>
                <a:rPr lang="zh-TW" altLang="en-US" sz="1200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（排名</a:t>
              </a:r>
              <a:r>
                <a:rPr lang="en-US" altLang="zh-TW" sz="1200" dirty="0" smtClean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15</a:t>
              </a:r>
              <a:r>
                <a:rPr lang="zh-TW" altLang="en-US" sz="1200" dirty="0" smtClean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）</a:t>
              </a:r>
              <a:endParaRPr lang="zh-TW" altLang="en-US" sz="1200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3" name="橢圓 22"/>
            <p:cNvSpPr/>
            <p:nvPr/>
          </p:nvSpPr>
          <p:spPr>
            <a:xfrm>
              <a:off x="5367260" y="3498597"/>
              <a:ext cx="1128260" cy="1128260"/>
            </a:xfrm>
            <a:prstGeom prst="ellipse">
              <a:avLst/>
            </a:prstGeom>
            <a:solidFill>
              <a:srgbClr val="85D0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altLang="zh-TW" sz="2801" b="1" dirty="0" smtClean="0">
                  <a:solidFill>
                    <a:schemeClr val="bg1"/>
                  </a:solidFill>
                </a:rPr>
                <a:t>30</a:t>
              </a:r>
              <a:endParaRPr lang="en-US" altLang="zh-TW" sz="2801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altLang="zh-TW" sz="1400" b="1" dirty="0">
                  <a:solidFill>
                    <a:schemeClr val="bg1"/>
                  </a:solidFill>
                </a:rPr>
                <a:t>%</a:t>
              </a:r>
              <a:endParaRPr lang="zh-TW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7021743" y="3511095"/>
            <a:ext cx="1598782" cy="1824084"/>
            <a:chOff x="7021741" y="3511095"/>
            <a:chExt cx="1598783" cy="1824083"/>
          </a:xfrm>
        </p:grpSpPr>
        <p:sp>
          <p:nvSpPr>
            <p:cNvPr id="21" name="文字方塊 20"/>
            <p:cNvSpPr txBox="1"/>
            <p:nvPr/>
          </p:nvSpPr>
          <p:spPr>
            <a:xfrm>
              <a:off x="7021741" y="4627292"/>
              <a:ext cx="15987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「花費資源」</a:t>
              </a:r>
              <a:endParaRPr lang="en-US" altLang="zh-TW" sz="1400" b="1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1400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占比</a:t>
              </a:r>
              <a:r>
                <a:rPr lang="en-US" altLang="zh-TW" sz="1400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/>
              </a:r>
              <a:br>
                <a:rPr lang="en-US" altLang="zh-TW" sz="1400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</a:br>
              <a:r>
                <a:rPr lang="zh-TW" altLang="en-US" sz="1200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（</a:t>
              </a:r>
              <a:r>
                <a:rPr lang="zh-TW" altLang="en-US" sz="1200" dirty="0">
                  <a:solidFill>
                    <a:srgbClr val="FFC000"/>
                  </a:solidFill>
                  <a:latin typeface="微軟正黑體" pitchFamily="34" charset="-120"/>
                  <a:ea typeface="微軟正黑體" pitchFamily="34" charset="-120"/>
                </a:rPr>
                <a:t>排名</a:t>
              </a:r>
              <a:r>
                <a:rPr lang="en-US" altLang="zh-TW" sz="1200" dirty="0">
                  <a:solidFill>
                    <a:srgbClr val="FFC000"/>
                  </a:solidFill>
                  <a:latin typeface="微軟正黑體" pitchFamily="34" charset="-120"/>
                  <a:ea typeface="微軟正黑體" pitchFamily="34" charset="-120"/>
                </a:rPr>
                <a:t>20</a:t>
              </a:r>
              <a:r>
                <a:rPr lang="zh-TW" altLang="en-US" sz="1200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）</a:t>
              </a:r>
            </a:p>
          </p:txBody>
        </p:sp>
        <p:sp>
          <p:nvSpPr>
            <p:cNvPr id="24" name="橢圓 23"/>
            <p:cNvSpPr/>
            <p:nvPr/>
          </p:nvSpPr>
          <p:spPr>
            <a:xfrm>
              <a:off x="7257002" y="3511095"/>
              <a:ext cx="1128260" cy="1128260"/>
            </a:xfrm>
            <a:prstGeom prst="ellipse">
              <a:avLst/>
            </a:prstGeom>
            <a:solidFill>
              <a:srgbClr val="85D0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altLang="zh-TW" sz="2801" b="1" dirty="0" smtClean="0">
                  <a:solidFill>
                    <a:schemeClr val="bg1"/>
                  </a:solidFill>
                </a:rPr>
                <a:t>22</a:t>
              </a:r>
              <a:endParaRPr lang="en-US" altLang="zh-TW" sz="2801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altLang="zh-TW" sz="1400" b="1" dirty="0">
                  <a:solidFill>
                    <a:schemeClr val="bg1"/>
                  </a:solidFill>
                </a:rPr>
                <a:t>%</a:t>
              </a:r>
              <a:endParaRPr lang="zh-TW" altLang="en-US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80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dirty="0"/>
              <a:t>使用行動</a:t>
            </a:r>
            <a:r>
              <a:rPr lang="en-US" altLang="zh-TW" sz="2800" dirty="0"/>
              <a:t>APP</a:t>
            </a:r>
            <a:r>
              <a:rPr lang="zh-TW" altLang="en-US" sz="2800" dirty="0"/>
              <a:t>與行動網頁的學校逐年增加；而使用行動</a:t>
            </a:r>
            <a:r>
              <a:rPr lang="en-US" altLang="zh-TW" sz="2800" dirty="0"/>
              <a:t>APP</a:t>
            </a:r>
            <a:r>
              <a:rPr lang="zh-TW" altLang="en-US" sz="2800" dirty="0"/>
              <a:t>的臺灣學校已高於美國學校</a:t>
            </a:r>
            <a:r>
              <a:rPr lang="en-US" altLang="zh-TW" sz="2800" dirty="0"/>
              <a:t> </a:t>
            </a:r>
            <a:endParaRPr lang="zh-TW" altLang="en-US" sz="2800" dirty="0"/>
          </a:p>
        </p:txBody>
      </p:sp>
      <p:graphicFrame>
        <p:nvGraphicFramePr>
          <p:cNvPr id="3" name="圖表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782079"/>
              </p:ext>
            </p:extLst>
          </p:nvPr>
        </p:nvGraphicFramePr>
        <p:xfrm>
          <a:off x="575851" y="1183966"/>
          <a:ext cx="5084999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群組 8"/>
          <p:cNvGrpSpPr/>
          <p:nvPr/>
        </p:nvGrpSpPr>
        <p:grpSpPr>
          <a:xfrm>
            <a:off x="6220744" y="1764311"/>
            <a:ext cx="1484702" cy="1996556"/>
            <a:chOff x="2554073" y="2879755"/>
            <a:chExt cx="1484702" cy="1996556"/>
          </a:xfrm>
        </p:grpSpPr>
        <p:grpSp>
          <p:nvGrpSpPr>
            <p:cNvPr id="10" name="群組 9"/>
            <p:cNvGrpSpPr/>
            <p:nvPr/>
          </p:nvGrpSpPr>
          <p:grpSpPr>
            <a:xfrm>
              <a:off x="2554073" y="2879755"/>
              <a:ext cx="1484702" cy="1717149"/>
              <a:chOff x="6311664" y="1148528"/>
              <a:chExt cx="1484702" cy="1717149"/>
            </a:xfrm>
          </p:grpSpPr>
          <p:sp>
            <p:nvSpPr>
              <p:cNvPr id="17" name="文字方塊 16"/>
              <p:cNvSpPr txBox="1"/>
              <p:nvPr/>
            </p:nvSpPr>
            <p:spPr>
              <a:xfrm>
                <a:off x="6597000" y="1148528"/>
                <a:ext cx="862737" cy="5849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1" dirty="0">
                    <a:solidFill>
                      <a:srgbClr val="FD980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48</a:t>
                </a:r>
                <a:r>
                  <a:rPr lang="en-US" altLang="zh-TW" dirty="0">
                    <a:solidFill>
                      <a:srgbClr val="FD980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%</a:t>
                </a:r>
                <a:endParaRPr lang="zh-TW" altLang="en-US" dirty="0">
                  <a:solidFill>
                    <a:srgbClr val="FD980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8" name="文字方塊 17"/>
              <p:cNvSpPr txBox="1"/>
              <p:nvPr/>
            </p:nvSpPr>
            <p:spPr>
              <a:xfrm>
                <a:off x="6311664" y="1665348"/>
                <a:ext cx="1484702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已使用</a:t>
                </a:r>
                <a:endParaRPr lang="en-US" altLang="zh-TW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en-US" altLang="zh-TW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Mobile APP</a:t>
                </a:r>
                <a:endPara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en-US" altLang="zh-TW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CCP</a:t>
                </a:r>
              </a:p>
              <a:p>
                <a:pPr algn="ctr"/>
                <a:r>
                  <a:rPr lang="en-US" altLang="zh-TW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2015</a:t>
                </a:r>
              </a:p>
            </p:txBody>
          </p:sp>
        </p:grpSp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9755" y="4596904"/>
              <a:ext cx="531304" cy="279407"/>
            </a:xfrm>
            <a:prstGeom prst="rect">
              <a:avLst/>
            </a:prstGeom>
          </p:spPr>
        </p:pic>
      </p:grpSp>
      <p:grpSp>
        <p:nvGrpSpPr>
          <p:cNvPr id="13" name="群組 12"/>
          <p:cNvGrpSpPr/>
          <p:nvPr/>
        </p:nvGrpSpPr>
        <p:grpSpPr>
          <a:xfrm>
            <a:off x="7703412" y="1764311"/>
            <a:ext cx="1484702" cy="1996556"/>
            <a:chOff x="2554073" y="2879755"/>
            <a:chExt cx="1484702" cy="1996556"/>
          </a:xfrm>
        </p:grpSpPr>
        <p:grpSp>
          <p:nvGrpSpPr>
            <p:cNvPr id="14" name="群組 13"/>
            <p:cNvGrpSpPr/>
            <p:nvPr/>
          </p:nvGrpSpPr>
          <p:grpSpPr>
            <a:xfrm>
              <a:off x="2554073" y="2879755"/>
              <a:ext cx="1484702" cy="1717149"/>
              <a:chOff x="6311664" y="1148528"/>
              <a:chExt cx="1484702" cy="1717149"/>
            </a:xfrm>
          </p:grpSpPr>
          <p:sp>
            <p:nvSpPr>
              <p:cNvPr id="19" name="文字方塊 18"/>
              <p:cNvSpPr txBox="1"/>
              <p:nvPr/>
            </p:nvSpPr>
            <p:spPr>
              <a:xfrm>
                <a:off x="6523398" y="1148528"/>
                <a:ext cx="1165704" cy="5849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1" dirty="0">
                    <a:solidFill>
                      <a:srgbClr val="FD980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&lt;</a:t>
                </a:r>
                <a:r>
                  <a:rPr lang="en-US" altLang="zh-TW" sz="3201" dirty="0" smtClean="0">
                    <a:solidFill>
                      <a:srgbClr val="FD980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30</a:t>
                </a:r>
                <a:r>
                  <a:rPr lang="en-US" altLang="zh-TW" dirty="0" smtClean="0">
                    <a:solidFill>
                      <a:srgbClr val="FD980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%</a:t>
                </a:r>
                <a:endParaRPr lang="zh-TW" altLang="en-US" dirty="0">
                  <a:solidFill>
                    <a:srgbClr val="FD980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0" name="文字方塊 19"/>
              <p:cNvSpPr txBox="1"/>
              <p:nvPr/>
            </p:nvSpPr>
            <p:spPr>
              <a:xfrm>
                <a:off x="6311664" y="1665348"/>
                <a:ext cx="1484702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滿意</a:t>
                </a:r>
                <a:endParaRPr lang="en-US" altLang="zh-TW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en-US" altLang="zh-TW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Mobile APP</a:t>
                </a:r>
                <a:endPara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en-US" altLang="zh-TW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CCP</a:t>
                </a:r>
              </a:p>
              <a:p>
                <a:pPr algn="ctr"/>
                <a:r>
                  <a:rPr lang="en-US" altLang="zh-TW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2016</a:t>
                </a:r>
                <a:endParaRPr lang="en-US" altLang="zh-TW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9755" y="4596904"/>
              <a:ext cx="531304" cy="2794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989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7156" y="122433"/>
            <a:ext cx="9382884" cy="741879"/>
          </a:xfrm>
        </p:spPr>
        <p:txBody>
          <a:bodyPr/>
          <a:lstStyle/>
          <a:p>
            <a:r>
              <a:rPr lang="zh-TW" altLang="en-US" dirty="0" smtClean="0"/>
              <a:t>已使用行動</a:t>
            </a:r>
            <a:r>
              <a:rPr lang="en-US" altLang="zh-TW" dirty="0" smtClean="0"/>
              <a:t>APP</a:t>
            </a:r>
            <a:r>
              <a:rPr lang="zh-TW" altLang="en-US" dirty="0" smtClean="0"/>
              <a:t>的學校其使用平台歷年來皆以</a:t>
            </a:r>
            <a:r>
              <a:rPr lang="en-US" altLang="zh-TW" dirty="0" smtClean="0"/>
              <a:t>Android</a:t>
            </a:r>
            <a:r>
              <a:rPr lang="zh-TW" altLang="en-US" dirty="0" smtClean="0"/>
              <a:t>和</a:t>
            </a:r>
            <a:r>
              <a:rPr lang="en-US" altLang="zh-TW" dirty="0" smtClean="0"/>
              <a:t>iOS</a:t>
            </a:r>
            <a:r>
              <a:rPr lang="zh-TW" altLang="en-US" dirty="0" smtClean="0"/>
              <a:t>為主，且</a:t>
            </a:r>
            <a:r>
              <a:rPr lang="en-US" altLang="zh-TW" dirty="0" smtClean="0"/>
              <a:t>iOS</a:t>
            </a:r>
            <a:r>
              <a:rPr lang="zh-TW" altLang="en-US" dirty="0" smtClean="0"/>
              <a:t>的比例從</a:t>
            </a:r>
            <a:r>
              <a:rPr lang="en-US" altLang="zh-TW" dirty="0" smtClean="0"/>
              <a:t>2014</a:t>
            </a:r>
            <a:r>
              <a:rPr lang="zh-TW" altLang="en-US" dirty="0" smtClean="0"/>
              <a:t>年開始持續攀升</a:t>
            </a:r>
            <a:endParaRPr lang="zh-TW" altLang="en-US" dirty="0"/>
          </a:p>
        </p:txBody>
      </p:sp>
      <p:graphicFrame>
        <p:nvGraphicFramePr>
          <p:cNvPr id="6" name="圖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9816680"/>
              </p:ext>
            </p:extLst>
          </p:nvPr>
        </p:nvGraphicFramePr>
        <p:xfrm>
          <a:off x="1430850" y="1089312"/>
          <a:ext cx="6945670" cy="40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0734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sce\cio\ppt\jpg\cloud_draw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50" y="810097"/>
            <a:ext cx="463659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943796" y="2186638"/>
            <a:ext cx="8208912" cy="857249"/>
          </a:xfrm>
          <a:prstGeom prst="rect">
            <a:avLst/>
          </a:prstGeom>
        </p:spPr>
        <p:txBody>
          <a:bodyPr lIns="91418" tIns="45709" rIns="91418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07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153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226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304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zh-TW" altLang="en-US" sz="3201" kern="0" dirty="0"/>
              <a:t>雲端應用</a:t>
            </a:r>
          </a:p>
        </p:txBody>
      </p:sp>
    </p:spTree>
    <p:extLst>
      <p:ext uri="{BB962C8B-B14F-4D97-AF65-F5344CB8AC3E}">
        <p14:creationId xmlns:p14="http://schemas.microsoft.com/office/powerpoint/2010/main" val="163356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圖表 19"/>
          <p:cNvGraphicFramePr/>
          <p:nvPr>
            <p:extLst/>
          </p:nvPr>
        </p:nvGraphicFramePr>
        <p:xfrm>
          <a:off x="106473" y="1866326"/>
          <a:ext cx="5377130" cy="3412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dirty="0"/>
              <a:t>「雲端服務與應用策略</a:t>
            </a:r>
            <a:r>
              <a:rPr lang="zh-TW" altLang="en-US" sz="2800" dirty="0" smtClean="0"/>
              <a:t>」是學校未來發展的重點，且願意使用至少一項雲端服務的學校逐年增加</a:t>
            </a:r>
            <a:r>
              <a:rPr lang="zh-TW" altLang="en-US" sz="2800" dirty="0"/>
              <a:t/>
            </a:r>
            <a:br>
              <a:rPr lang="zh-TW" altLang="en-US" sz="2800" dirty="0"/>
            </a:br>
            <a:r>
              <a:rPr lang="zh-TW" altLang="en-US" sz="2800" dirty="0"/>
              <a:t/>
            </a:r>
            <a:br>
              <a:rPr lang="zh-TW" altLang="en-US" sz="2800" dirty="0"/>
            </a:br>
            <a:endParaRPr lang="zh-TW" altLang="en-US" sz="2800" dirty="0"/>
          </a:p>
        </p:txBody>
      </p:sp>
      <p:grpSp>
        <p:nvGrpSpPr>
          <p:cNvPr id="29" name="群組 28"/>
          <p:cNvGrpSpPr/>
          <p:nvPr/>
        </p:nvGrpSpPr>
        <p:grpSpPr>
          <a:xfrm>
            <a:off x="5443258" y="1465330"/>
            <a:ext cx="1813745" cy="1836580"/>
            <a:chOff x="1290274" y="3498597"/>
            <a:chExt cx="1813745" cy="1836581"/>
          </a:xfrm>
        </p:grpSpPr>
        <p:sp>
          <p:nvSpPr>
            <p:cNvPr id="30" name="橢圓 29"/>
            <p:cNvSpPr/>
            <p:nvPr/>
          </p:nvSpPr>
          <p:spPr>
            <a:xfrm>
              <a:off x="1633016" y="3498597"/>
              <a:ext cx="1128260" cy="1128260"/>
            </a:xfrm>
            <a:prstGeom prst="ellipse">
              <a:avLst/>
            </a:prstGeom>
            <a:solidFill>
              <a:srgbClr val="85D0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altLang="zh-TW" sz="2801" b="1" dirty="0" smtClean="0">
                  <a:solidFill>
                    <a:prstClr val="white"/>
                  </a:solidFill>
                </a:rPr>
                <a:t>62</a:t>
              </a:r>
              <a:endParaRPr lang="en-US" altLang="zh-TW" sz="2801" b="1" dirty="0">
                <a:solidFill>
                  <a:prstClr val="white"/>
                </a:solidFill>
              </a:endParaRPr>
            </a:p>
            <a:p>
              <a:pPr algn="ctr"/>
              <a:r>
                <a:rPr lang="en-US" altLang="zh-TW" sz="1400" b="1" dirty="0">
                  <a:solidFill>
                    <a:prstClr val="white"/>
                  </a:solidFill>
                </a:rPr>
                <a:t>%</a:t>
              </a:r>
              <a:endParaRPr lang="zh-TW" altLang="en-US" sz="1400" b="1" dirty="0">
                <a:solidFill>
                  <a:prstClr val="white"/>
                </a:solidFill>
              </a:endParaRPr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1290274" y="4627292"/>
              <a:ext cx="18137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「策略成功」</a:t>
              </a:r>
              <a:endParaRPr lang="en-US" altLang="zh-TW" sz="1400" b="1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1400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重要性</a:t>
              </a:r>
              <a:endParaRPr lang="en-US" altLang="zh-TW" sz="1400" b="1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1200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（排名</a:t>
              </a:r>
              <a:r>
                <a:rPr lang="en-US" altLang="zh-TW" sz="1200" dirty="0" smtClean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20</a:t>
              </a:r>
              <a:r>
                <a:rPr lang="zh-TW" altLang="en-US" sz="1200" dirty="0" smtClean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）</a:t>
              </a:r>
              <a:endParaRPr lang="zh-TW" altLang="en-US" sz="1200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7283793" y="1471922"/>
            <a:ext cx="1598782" cy="1823400"/>
            <a:chOff x="3260254" y="3511779"/>
            <a:chExt cx="1598783" cy="1823399"/>
          </a:xfrm>
        </p:grpSpPr>
        <p:sp>
          <p:nvSpPr>
            <p:cNvPr id="33" name="文字方塊 32"/>
            <p:cNvSpPr txBox="1"/>
            <p:nvPr/>
          </p:nvSpPr>
          <p:spPr>
            <a:xfrm>
              <a:off x="3260254" y="4627292"/>
              <a:ext cx="15987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「未來發展」</a:t>
              </a:r>
              <a:endParaRPr lang="en-US" altLang="zh-TW" sz="1400" b="1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1400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重要性</a:t>
              </a:r>
              <a:r>
                <a:rPr lang="en-US" altLang="zh-TW" sz="1400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/>
              </a:r>
              <a:br>
                <a:rPr lang="en-US" altLang="zh-TW" sz="1400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</a:br>
              <a:r>
                <a:rPr lang="zh-TW" altLang="en-US" sz="1200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（</a:t>
              </a:r>
              <a:r>
                <a:rPr lang="zh-TW" altLang="en-US" sz="1200" dirty="0" smtClean="0">
                  <a:solidFill>
                    <a:srgbClr val="FFC000"/>
                  </a:solidFill>
                  <a:latin typeface="微軟正黑體" pitchFamily="34" charset="-120"/>
                  <a:ea typeface="微軟正黑體" pitchFamily="34" charset="-120"/>
                </a:rPr>
                <a:t>排名</a:t>
              </a:r>
              <a:r>
                <a:rPr lang="en-US" altLang="zh-TW" sz="1200" dirty="0">
                  <a:solidFill>
                    <a:srgbClr val="FFC000"/>
                  </a:solidFill>
                  <a:latin typeface="微軟正黑體" pitchFamily="34" charset="-120"/>
                  <a:ea typeface="微軟正黑體" pitchFamily="34" charset="-120"/>
                </a:rPr>
                <a:t>9</a:t>
              </a:r>
              <a:r>
                <a:rPr lang="zh-TW" altLang="en-US" sz="1200" dirty="0" smtClean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）</a:t>
              </a:r>
              <a:endParaRPr lang="zh-TW" altLang="en-US" sz="1200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4" name="橢圓 33"/>
            <p:cNvSpPr/>
            <p:nvPr/>
          </p:nvSpPr>
          <p:spPr>
            <a:xfrm>
              <a:off x="3495515" y="3511779"/>
              <a:ext cx="1128260" cy="1128260"/>
            </a:xfrm>
            <a:prstGeom prst="ellipse">
              <a:avLst/>
            </a:prstGeom>
            <a:solidFill>
              <a:srgbClr val="85D0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altLang="zh-TW" sz="2801" b="1" dirty="0">
                  <a:solidFill>
                    <a:prstClr val="white"/>
                  </a:solidFill>
                </a:rPr>
                <a:t>78</a:t>
              </a:r>
            </a:p>
            <a:p>
              <a:pPr algn="ctr"/>
              <a:r>
                <a:rPr lang="en-US" altLang="zh-TW" sz="1400" b="1" dirty="0">
                  <a:solidFill>
                    <a:prstClr val="white"/>
                  </a:solidFill>
                </a:rPr>
                <a:t>%</a:t>
              </a:r>
              <a:endParaRPr lang="zh-TW" altLang="en-US" sz="14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5" name="群組 34"/>
          <p:cNvGrpSpPr/>
          <p:nvPr/>
        </p:nvGrpSpPr>
        <p:grpSpPr>
          <a:xfrm>
            <a:off x="5550739" y="3471803"/>
            <a:ext cx="1598782" cy="1836580"/>
            <a:chOff x="5131999" y="3498597"/>
            <a:chExt cx="1598783" cy="1836581"/>
          </a:xfrm>
        </p:grpSpPr>
        <p:sp>
          <p:nvSpPr>
            <p:cNvPr id="36" name="文字方塊 35"/>
            <p:cNvSpPr txBox="1"/>
            <p:nvPr/>
          </p:nvSpPr>
          <p:spPr>
            <a:xfrm>
              <a:off x="5131999" y="4627292"/>
              <a:ext cx="15987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「花費時間」</a:t>
              </a:r>
              <a:endParaRPr lang="en-US" altLang="zh-TW" sz="1400" b="1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1400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占比</a:t>
              </a:r>
              <a:r>
                <a:rPr lang="en-US" altLang="zh-TW" sz="1400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/>
              </a:r>
              <a:br>
                <a:rPr lang="en-US" altLang="zh-TW" sz="1400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</a:br>
              <a:r>
                <a:rPr lang="zh-TW" altLang="en-US" sz="1200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（排名</a:t>
              </a:r>
              <a:r>
                <a:rPr lang="en-US" altLang="zh-TW" sz="1200" dirty="0" smtClean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16</a:t>
              </a:r>
              <a:r>
                <a:rPr lang="zh-TW" altLang="en-US" sz="1200" dirty="0" smtClean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）</a:t>
              </a:r>
              <a:endParaRPr lang="zh-TW" altLang="en-US" sz="1200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7" name="橢圓 36"/>
            <p:cNvSpPr/>
            <p:nvPr/>
          </p:nvSpPr>
          <p:spPr>
            <a:xfrm>
              <a:off x="5367260" y="3498597"/>
              <a:ext cx="1128260" cy="1128260"/>
            </a:xfrm>
            <a:prstGeom prst="ellipse">
              <a:avLst/>
            </a:prstGeom>
            <a:solidFill>
              <a:srgbClr val="85D0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altLang="zh-TW" sz="2801" b="1" dirty="0" smtClean="0">
                  <a:solidFill>
                    <a:prstClr val="white"/>
                  </a:solidFill>
                </a:rPr>
                <a:t>26</a:t>
              </a:r>
              <a:endParaRPr lang="en-US" altLang="zh-TW" sz="2801" b="1" dirty="0">
                <a:solidFill>
                  <a:prstClr val="white"/>
                </a:solidFill>
              </a:endParaRPr>
            </a:p>
            <a:p>
              <a:pPr algn="ctr"/>
              <a:r>
                <a:rPr lang="en-US" altLang="zh-TW" sz="1400" b="1" dirty="0">
                  <a:solidFill>
                    <a:prstClr val="white"/>
                  </a:solidFill>
                </a:rPr>
                <a:t>%</a:t>
              </a:r>
              <a:endParaRPr lang="zh-TW" altLang="en-US" sz="14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8" name="群組 37"/>
          <p:cNvGrpSpPr/>
          <p:nvPr/>
        </p:nvGrpSpPr>
        <p:grpSpPr>
          <a:xfrm>
            <a:off x="7283793" y="3478052"/>
            <a:ext cx="1598782" cy="1824084"/>
            <a:chOff x="7021741" y="3511095"/>
            <a:chExt cx="1598783" cy="1824083"/>
          </a:xfrm>
        </p:grpSpPr>
        <p:sp>
          <p:nvSpPr>
            <p:cNvPr id="39" name="文字方塊 38"/>
            <p:cNvSpPr txBox="1"/>
            <p:nvPr/>
          </p:nvSpPr>
          <p:spPr>
            <a:xfrm>
              <a:off x="7021741" y="4627292"/>
              <a:ext cx="15987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「花費資源」</a:t>
              </a:r>
              <a:endParaRPr lang="en-US" altLang="zh-TW" sz="1400" b="1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1400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占比</a:t>
              </a:r>
              <a:r>
                <a:rPr lang="en-US" altLang="zh-TW" sz="1400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/>
              </a:r>
              <a:br>
                <a:rPr lang="en-US" altLang="zh-TW" sz="1400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</a:br>
              <a:r>
                <a:rPr lang="zh-TW" altLang="en-US" sz="1200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（排名</a:t>
              </a:r>
              <a:r>
                <a:rPr lang="en-US" altLang="zh-TW" sz="1200" dirty="0" smtClean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15</a:t>
              </a:r>
              <a:r>
                <a:rPr lang="zh-TW" altLang="en-US" sz="1200" dirty="0" smtClean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）</a:t>
              </a:r>
              <a:endParaRPr lang="zh-TW" altLang="en-US" sz="1200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0" name="橢圓 39"/>
            <p:cNvSpPr/>
            <p:nvPr/>
          </p:nvSpPr>
          <p:spPr>
            <a:xfrm>
              <a:off x="7257002" y="3511095"/>
              <a:ext cx="1128260" cy="1128260"/>
            </a:xfrm>
            <a:prstGeom prst="ellipse">
              <a:avLst/>
            </a:prstGeom>
            <a:solidFill>
              <a:srgbClr val="85D0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altLang="zh-TW" sz="2801" b="1" dirty="0" smtClean="0">
                  <a:solidFill>
                    <a:prstClr val="white"/>
                  </a:solidFill>
                </a:rPr>
                <a:t>25</a:t>
              </a:r>
              <a:endParaRPr lang="en-US" altLang="zh-TW" sz="2801" b="1" dirty="0">
                <a:solidFill>
                  <a:prstClr val="white"/>
                </a:solidFill>
              </a:endParaRPr>
            </a:p>
            <a:p>
              <a:pPr algn="ctr"/>
              <a:r>
                <a:rPr lang="en-US" altLang="zh-TW" sz="1400" b="1" dirty="0">
                  <a:solidFill>
                    <a:prstClr val="white"/>
                  </a:solidFill>
                </a:rPr>
                <a:t>%</a:t>
              </a:r>
              <a:endParaRPr lang="zh-TW" altLang="en-US" sz="1400" b="1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072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本次研究流程</a:t>
            </a:r>
            <a:endParaRPr lang="zh-TW" altLang="en-US" dirty="0"/>
          </a:p>
        </p:txBody>
      </p:sp>
      <p:cxnSp>
        <p:nvCxnSpPr>
          <p:cNvPr id="81" name="直線接點 80"/>
          <p:cNvCxnSpPr/>
          <p:nvPr/>
        </p:nvCxnSpPr>
        <p:spPr>
          <a:xfrm>
            <a:off x="866867" y="1899312"/>
            <a:ext cx="7884000" cy="7134"/>
          </a:xfrm>
          <a:prstGeom prst="line">
            <a:avLst/>
          </a:prstGeom>
          <a:noFill/>
          <a:ln w="19050" cap="flat" cmpd="sng" algn="ctr">
            <a:solidFill>
              <a:schemeClr val="tx2">
                <a:lumMod val="50000"/>
                <a:lumOff val="50000"/>
              </a:schemeClr>
            </a:solidFill>
            <a:prstDash val="dash"/>
            <a:miter lim="800000"/>
          </a:ln>
          <a:effectLst/>
        </p:spPr>
      </p:cxnSp>
      <p:sp>
        <p:nvSpPr>
          <p:cNvPr id="82" name="文字方塊 81"/>
          <p:cNvSpPr txBox="1"/>
          <p:nvPr/>
        </p:nvSpPr>
        <p:spPr>
          <a:xfrm>
            <a:off x="828415" y="909314"/>
            <a:ext cx="3476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b="1" kern="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準</a:t>
            </a:r>
            <a:endParaRPr kumimoji="0" lang="en-US" altLang="zh-TW" sz="1400" b="1" kern="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b="1" kern="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</a:t>
            </a:r>
            <a:endParaRPr kumimoji="0" lang="en-US" altLang="zh-TW" sz="1400" b="1" kern="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b="1" kern="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</a:t>
            </a:r>
            <a:endParaRPr kumimoji="0" lang="en-US" altLang="zh-TW" sz="1400" b="1" kern="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b="1" kern="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</a:t>
            </a:r>
          </a:p>
        </p:txBody>
      </p:sp>
      <p:sp>
        <p:nvSpPr>
          <p:cNvPr id="83" name="文字方塊 82"/>
          <p:cNvSpPr txBox="1"/>
          <p:nvPr/>
        </p:nvSpPr>
        <p:spPr>
          <a:xfrm>
            <a:off x="828415" y="2058318"/>
            <a:ext cx="3476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b="1" kern="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專家討論</a:t>
            </a:r>
            <a:endParaRPr kumimoji="0" lang="en-US" altLang="zh-TW" sz="1400" b="1" kern="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84" name="直線接點 83"/>
          <p:cNvCxnSpPr/>
          <p:nvPr/>
        </p:nvCxnSpPr>
        <p:spPr>
          <a:xfrm>
            <a:off x="866867" y="3159311"/>
            <a:ext cx="7884000" cy="7134"/>
          </a:xfrm>
          <a:prstGeom prst="line">
            <a:avLst/>
          </a:prstGeom>
          <a:noFill/>
          <a:ln w="19050" cap="flat" cmpd="sng" algn="ctr">
            <a:solidFill>
              <a:schemeClr val="tx2">
                <a:lumMod val="50000"/>
                <a:lumOff val="50000"/>
              </a:schemeClr>
            </a:solidFill>
            <a:prstDash val="dash"/>
            <a:miter lim="800000"/>
          </a:ln>
          <a:effectLst/>
        </p:spPr>
      </p:cxnSp>
      <p:sp>
        <p:nvSpPr>
          <p:cNvPr id="85" name="文字方塊 84"/>
          <p:cNvSpPr txBox="1"/>
          <p:nvPr/>
        </p:nvSpPr>
        <p:spPr>
          <a:xfrm>
            <a:off x="828415" y="3294312"/>
            <a:ext cx="3476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b="1" kern="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正式普查</a:t>
            </a:r>
            <a:endParaRPr kumimoji="0" lang="en-US" altLang="zh-TW" sz="1400" b="1" kern="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90" name="直線單箭頭接點 89"/>
          <p:cNvCxnSpPr>
            <a:stCxn id="70" idx="2"/>
            <a:endCxn id="86" idx="0"/>
          </p:cNvCxnSpPr>
          <p:nvPr/>
        </p:nvCxnSpPr>
        <p:spPr>
          <a:xfrm>
            <a:off x="5045124" y="2810643"/>
            <a:ext cx="0" cy="54966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91" name="直線接點 90"/>
          <p:cNvCxnSpPr/>
          <p:nvPr/>
        </p:nvCxnSpPr>
        <p:spPr>
          <a:xfrm>
            <a:off x="866867" y="4322179"/>
            <a:ext cx="7884000" cy="7134"/>
          </a:xfrm>
          <a:prstGeom prst="line">
            <a:avLst/>
          </a:prstGeom>
          <a:noFill/>
          <a:ln w="19050" cap="flat" cmpd="sng" algn="ctr">
            <a:solidFill>
              <a:schemeClr val="tx2">
                <a:lumMod val="50000"/>
                <a:lumOff val="50000"/>
              </a:schemeClr>
            </a:solidFill>
            <a:prstDash val="dash"/>
            <a:miter lim="800000"/>
          </a:ln>
          <a:effectLst/>
        </p:spPr>
      </p:cxnSp>
      <p:sp>
        <p:nvSpPr>
          <p:cNvPr id="92" name="文字方塊 91"/>
          <p:cNvSpPr txBox="1"/>
          <p:nvPr/>
        </p:nvSpPr>
        <p:spPr>
          <a:xfrm>
            <a:off x="828415" y="4410205"/>
            <a:ext cx="3476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b="1" kern="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產出結果</a:t>
            </a:r>
            <a:endParaRPr kumimoji="0" lang="en-US" altLang="zh-TW" sz="1400" b="1" kern="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1626911" y="3360307"/>
            <a:ext cx="6836426" cy="720000"/>
            <a:chOff x="1551998" y="3219902"/>
            <a:chExt cx="6836426" cy="720000"/>
          </a:xfrm>
        </p:grpSpPr>
        <p:sp>
          <p:nvSpPr>
            <p:cNvPr id="86" name="圓角矩形 85"/>
            <p:cNvSpPr/>
            <p:nvPr/>
          </p:nvSpPr>
          <p:spPr>
            <a:xfrm>
              <a:off x="1551998" y="3219902"/>
              <a:ext cx="6836426" cy="720000"/>
            </a:xfrm>
            <a:prstGeom prst="roundRect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 smtClean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>
              <a:off x="3059952" y="3363838"/>
              <a:ext cx="1080000" cy="486000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200" b="1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蒐集</a:t>
              </a:r>
              <a:endParaRPr kumimoji="0" lang="en-US" altLang="zh-TW" sz="1200" b="1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200" b="1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受訪者名單</a:t>
              </a:r>
              <a:endParaRPr kumimoji="0" lang="en-US" altLang="zh-TW" sz="1200" b="1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矩形 87"/>
            <p:cNvSpPr/>
            <p:nvPr/>
          </p:nvSpPr>
          <p:spPr>
            <a:xfrm>
              <a:off x="7100111" y="3363838"/>
              <a:ext cx="1080000" cy="486000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200" b="1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回收問卷</a:t>
              </a:r>
              <a:endParaRPr kumimoji="0" lang="en-US" altLang="zh-TW" sz="1200" b="1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矩形 88"/>
            <p:cNvSpPr/>
            <p:nvPr/>
          </p:nvSpPr>
          <p:spPr>
            <a:xfrm>
              <a:off x="5796256" y="3363838"/>
              <a:ext cx="1080000" cy="486000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200" b="1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發出問卷</a:t>
              </a:r>
              <a:endParaRPr kumimoji="0" lang="en-US" altLang="zh-TW" sz="1200" b="1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矩形 93"/>
            <p:cNvSpPr/>
            <p:nvPr/>
          </p:nvSpPr>
          <p:spPr>
            <a:xfrm>
              <a:off x="4428104" y="3363838"/>
              <a:ext cx="1080000" cy="486000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200" b="1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邀請受訪者</a:t>
              </a:r>
              <a:endParaRPr kumimoji="0" lang="en-US" altLang="zh-TW" sz="1200" b="1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95" name="直線單箭頭接點 94"/>
            <p:cNvCxnSpPr/>
            <p:nvPr/>
          </p:nvCxnSpPr>
          <p:spPr>
            <a:xfrm flipV="1">
              <a:off x="4139952" y="3562491"/>
              <a:ext cx="270000" cy="1046"/>
            </a:xfrm>
            <a:prstGeom prst="straightConnector1">
              <a:avLst/>
            </a:prstGeom>
            <a:noFill/>
            <a:ln w="28575" cap="flat" cmpd="sng" algn="ctr">
              <a:solidFill>
                <a:schemeClr val="bg2"/>
              </a:solidFill>
              <a:prstDash val="solid"/>
              <a:miter lim="800000"/>
              <a:tailEnd type="triangle" w="lg" len="lg"/>
            </a:ln>
            <a:effectLst/>
          </p:spPr>
        </p:cxnSp>
        <p:sp>
          <p:nvSpPr>
            <p:cNvPr id="100" name="矩形 99"/>
            <p:cNvSpPr/>
            <p:nvPr/>
          </p:nvSpPr>
          <p:spPr>
            <a:xfrm>
              <a:off x="1708792" y="3363838"/>
              <a:ext cx="1080000" cy="486000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200" b="1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問卷系統</a:t>
              </a:r>
              <a:endParaRPr kumimoji="0" lang="en-US" altLang="zh-TW" sz="1200" b="1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200" b="1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建置與測試</a:t>
              </a:r>
              <a:endParaRPr kumimoji="0" lang="en-US" altLang="zh-TW" sz="1200" b="1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101" name="直線單箭頭接點 100"/>
            <p:cNvCxnSpPr/>
            <p:nvPr/>
          </p:nvCxnSpPr>
          <p:spPr>
            <a:xfrm>
              <a:off x="2788792" y="3563537"/>
              <a:ext cx="27000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bg2"/>
              </a:solidFill>
              <a:prstDash val="solid"/>
              <a:miter lim="800000"/>
              <a:tailEnd type="triangle" w="lg" len="lg"/>
            </a:ln>
            <a:effectLst/>
          </p:spPr>
        </p:cxnSp>
        <p:cxnSp>
          <p:nvCxnSpPr>
            <p:cNvPr id="102" name="直線單箭頭接點 101"/>
            <p:cNvCxnSpPr/>
            <p:nvPr/>
          </p:nvCxnSpPr>
          <p:spPr>
            <a:xfrm flipV="1">
              <a:off x="5521548" y="3562491"/>
              <a:ext cx="270000" cy="1046"/>
            </a:xfrm>
            <a:prstGeom prst="straightConnector1">
              <a:avLst/>
            </a:prstGeom>
            <a:noFill/>
            <a:ln w="28575" cap="flat" cmpd="sng" algn="ctr">
              <a:solidFill>
                <a:schemeClr val="bg2"/>
              </a:solidFill>
              <a:prstDash val="solid"/>
              <a:miter lim="800000"/>
              <a:tailEnd type="triangle" w="lg" len="lg"/>
            </a:ln>
            <a:effectLst/>
          </p:spPr>
        </p:cxnSp>
        <p:cxnSp>
          <p:nvCxnSpPr>
            <p:cNvPr id="103" name="直線單箭頭接點 102"/>
            <p:cNvCxnSpPr/>
            <p:nvPr/>
          </p:nvCxnSpPr>
          <p:spPr>
            <a:xfrm flipV="1">
              <a:off x="6893494" y="3562491"/>
              <a:ext cx="216000" cy="1046"/>
            </a:xfrm>
            <a:prstGeom prst="straightConnector1">
              <a:avLst/>
            </a:prstGeom>
            <a:noFill/>
            <a:ln w="28575" cap="flat" cmpd="sng" algn="ctr">
              <a:solidFill>
                <a:schemeClr val="bg2"/>
              </a:solidFill>
              <a:prstDash val="solid"/>
              <a:miter lim="800000"/>
              <a:tailEnd type="triangle" w="lg" len="lg"/>
            </a:ln>
            <a:effectLst/>
          </p:spPr>
        </p:cxnSp>
      </p:grpSp>
      <p:cxnSp>
        <p:nvCxnSpPr>
          <p:cNvPr id="110" name="直線單箭頭接點 109"/>
          <p:cNvCxnSpPr>
            <a:stCxn id="86" idx="2"/>
          </p:cNvCxnSpPr>
          <p:nvPr/>
        </p:nvCxnSpPr>
        <p:spPr>
          <a:xfrm flipH="1">
            <a:off x="5044414" y="4080308"/>
            <a:ext cx="711" cy="394169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miter lim="800000"/>
            <a:tailEnd type="triangle" w="lg" len="lg"/>
          </a:ln>
          <a:effectLst/>
        </p:spPr>
      </p:cxnSp>
      <p:grpSp>
        <p:nvGrpSpPr>
          <p:cNvPr id="14" name="群組 13"/>
          <p:cNvGrpSpPr/>
          <p:nvPr/>
        </p:nvGrpSpPr>
        <p:grpSpPr>
          <a:xfrm>
            <a:off x="1626911" y="4474478"/>
            <a:ext cx="6836426" cy="720000"/>
            <a:chOff x="1537779" y="4287823"/>
            <a:chExt cx="6836426" cy="720000"/>
          </a:xfrm>
        </p:grpSpPr>
        <p:sp>
          <p:nvSpPr>
            <p:cNvPr id="104" name="圓角矩形 103"/>
            <p:cNvSpPr/>
            <p:nvPr/>
          </p:nvSpPr>
          <p:spPr>
            <a:xfrm>
              <a:off x="1537779" y="4287823"/>
              <a:ext cx="6836426" cy="720000"/>
            </a:xfrm>
            <a:prstGeom prst="roundRect">
              <a:avLst/>
            </a:prstGeom>
            <a:noFill/>
            <a:ln w="28575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 smtClean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109" name="矩形 108"/>
            <p:cNvSpPr/>
            <p:nvPr/>
          </p:nvSpPr>
          <p:spPr>
            <a:xfrm>
              <a:off x="2961718" y="4403359"/>
              <a:ext cx="1080000" cy="486000"/>
            </a:xfrm>
            <a:prstGeom prst="rect">
              <a:avLst/>
            </a:prstGeom>
            <a:solidFill>
              <a:srgbClr val="C660C8"/>
            </a:solidFill>
            <a:ln w="12700" cap="flat" cmpd="sng" algn="ctr">
              <a:solidFill>
                <a:srgbClr val="A53AA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200" b="1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研究報告</a:t>
              </a:r>
              <a:endParaRPr kumimoji="0" lang="en-US" altLang="zh-TW" sz="1200" b="1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200" b="1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初版</a:t>
              </a:r>
              <a:endParaRPr kumimoji="0" lang="en-US" altLang="zh-TW" sz="1200" b="1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111" name="直線單箭頭接點 110"/>
            <p:cNvCxnSpPr/>
            <p:nvPr/>
          </p:nvCxnSpPr>
          <p:spPr>
            <a:xfrm>
              <a:off x="4058372" y="4651119"/>
              <a:ext cx="27000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bg2"/>
              </a:solidFill>
              <a:prstDash val="solid"/>
              <a:miter lim="800000"/>
              <a:tailEnd type="triangle" w="lg" len="lg"/>
            </a:ln>
            <a:effectLst/>
          </p:spPr>
        </p:cxnSp>
        <p:sp>
          <p:nvSpPr>
            <p:cNvPr id="112" name="矩形 111"/>
            <p:cNvSpPr/>
            <p:nvPr/>
          </p:nvSpPr>
          <p:spPr>
            <a:xfrm>
              <a:off x="4328252" y="4408119"/>
              <a:ext cx="1080000" cy="486000"/>
            </a:xfrm>
            <a:prstGeom prst="rect">
              <a:avLst/>
            </a:prstGeom>
            <a:solidFill>
              <a:srgbClr val="C660C8"/>
            </a:solidFill>
            <a:ln w="12700" cap="flat" cmpd="sng" algn="ctr">
              <a:solidFill>
                <a:srgbClr val="A53AA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200" b="1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專家討論</a:t>
              </a:r>
              <a:endParaRPr kumimoji="0" lang="en-US" altLang="zh-TW" sz="1200" b="1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113" name="直線單箭頭接點 112"/>
            <p:cNvCxnSpPr/>
            <p:nvPr/>
          </p:nvCxnSpPr>
          <p:spPr>
            <a:xfrm>
              <a:off x="5408252" y="4651119"/>
              <a:ext cx="27000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bg2"/>
              </a:solidFill>
              <a:prstDash val="solid"/>
              <a:miter lim="800000"/>
              <a:tailEnd type="triangle" w="lg" len="lg"/>
            </a:ln>
            <a:effectLst/>
          </p:spPr>
        </p:cxnSp>
        <p:sp>
          <p:nvSpPr>
            <p:cNvPr id="114" name="矩形 113"/>
            <p:cNvSpPr/>
            <p:nvPr/>
          </p:nvSpPr>
          <p:spPr>
            <a:xfrm>
              <a:off x="5646198" y="4434269"/>
              <a:ext cx="1080000" cy="486000"/>
            </a:xfrm>
            <a:prstGeom prst="rect">
              <a:avLst/>
            </a:prstGeom>
            <a:solidFill>
              <a:srgbClr val="C660C8"/>
            </a:solidFill>
            <a:ln w="12700" cap="flat" cmpd="sng" algn="ctr">
              <a:solidFill>
                <a:srgbClr val="A53AA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200" b="1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研究報告</a:t>
              </a:r>
              <a:endParaRPr kumimoji="0" lang="en-US" altLang="zh-TW" sz="1200" b="1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200" b="1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終版</a:t>
              </a:r>
              <a:endParaRPr kumimoji="0" lang="en-US" altLang="zh-TW" sz="1200" b="1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1626913" y="1002028"/>
            <a:ext cx="6836425" cy="720000"/>
            <a:chOff x="1551998" y="1064445"/>
            <a:chExt cx="6836425" cy="720000"/>
          </a:xfrm>
        </p:grpSpPr>
        <p:sp>
          <p:nvSpPr>
            <p:cNvPr id="74" name="圓角矩形 73"/>
            <p:cNvSpPr/>
            <p:nvPr/>
          </p:nvSpPr>
          <p:spPr>
            <a:xfrm>
              <a:off x="1551998" y="1064445"/>
              <a:ext cx="6836425" cy="720000"/>
            </a:xfrm>
            <a:prstGeom prst="roundRect">
              <a:avLst/>
            </a:prstGeom>
            <a:noFill/>
            <a:ln w="285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 smtClean="0">
                <a:solidFill>
                  <a:srgbClr val="ED7D31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2356984" y="1181204"/>
              <a:ext cx="1080000" cy="486511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200" b="1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蒐集題目</a:t>
              </a:r>
            </a:p>
          </p:txBody>
        </p:sp>
        <p:sp>
          <p:nvSpPr>
            <p:cNvPr id="76" name="矩形 75"/>
            <p:cNvSpPr/>
            <p:nvPr/>
          </p:nvSpPr>
          <p:spPr>
            <a:xfrm>
              <a:off x="3749880" y="1181204"/>
              <a:ext cx="1080000" cy="486511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200" b="1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確立題目</a:t>
              </a:r>
              <a:endParaRPr kumimoji="0" lang="en-US" altLang="zh-TW" sz="1200" b="1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77" name="直線單箭頭接點 76"/>
            <p:cNvCxnSpPr/>
            <p:nvPr/>
          </p:nvCxnSpPr>
          <p:spPr>
            <a:xfrm>
              <a:off x="3436984" y="1424204"/>
              <a:ext cx="312896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bg2"/>
              </a:solidFill>
              <a:prstDash val="solid"/>
              <a:miter lim="800000"/>
              <a:tailEnd type="triangle" w="lg" len="lg"/>
            </a:ln>
            <a:effectLst/>
          </p:spPr>
        </p:cxnSp>
        <p:sp>
          <p:nvSpPr>
            <p:cNvPr id="78" name="矩形 77"/>
            <p:cNvSpPr/>
            <p:nvPr/>
          </p:nvSpPr>
          <p:spPr>
            <a:xfrm>
              <a:off x="5148304" y="1181204"/>
              <a:ext cx="1080000" cy="486000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200" b="1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蒐集</a:t>
              </a:r>
              <a:endParaRPr kumimoji="0" lang="en-US" altLang="zh-TW" sz="1200" b="1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200" b="1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專家名單</a:t>
              </a:r>
            </a:p>
          </p:txBody>
        </p:sp>
        <p:sp>
          <p:nvSpPr>
            <p:cNvPr id="79" name="矩形 78"/>
            <p:cNvSpPr/>
            <p:nvPr/>
          </p:nvSpPr>
          <p:spPr>
            <a:xfrm>
              <a:off x="6516336" y="1181204"/>
              <a:ext cx="1080000" cy="486000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200" b="1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邀請專家　</a:t>
              </a:r>
              <a:endParaRPr kumimoji="0" lang="en-US" altLang="zh-TW" sz="1200" b="1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80" name="直線單箭頭接點 79"/>
            <p:cNvCxnSpPr/>
            <p:nvPr/>
          </p:nvCxnSpPr>
          <p:spPr>
            <a:xfrm>
              <a:off x="6228304" y="1424204"/>
              <a:ext cx="31320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bg2"/>
              </a:solidFill>
              <a:prstDash val="solid"/>
              <a:miter lim="800000"/>
              <a:tailEnd type="triangle" w="lg" len="lg"/>
            </a:ln>
            <a:effectLst/>
          </p:spPr>
        </p:cxnSp>
        <p:cxnSp>
          <p:nvCxnSpPr>
            <p:cNvPr id="115" name="直線單箭頭接點 114"/>
            <p:cNvCxnSpPr/>
            <p:nvPr/>
          </p:nvCxnSpPr>
          <p:spPr>
            <a:xfrm>
              <a:off x="4829880" y="1424204"/>
              <a:ext cx="312896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bg2"/>
              </a:solidFill>
              <a:prstDash val="solid"/>
              <a:miter lim="800000"/>
              <a:tailEnd type="triangle" w="lg" len="lg"/>
            </a:ln>
            <a:effectLst/>
          </p:spPr>
        </p:cxnSp>
      </p:grpSp>
      <p:sp>
        <p:nvSpPr>
          <p:cNvPr id="70" name="圓角矩形 69"/>
          <p:cNvSpPr/>
          <p:nvPr/>
        </p:nvSpPr>
        <p:spPr>
          <a:xfrm>
            <a:off x="1626911" y="2090643"/>
            <a:ext cx="6836426" cy="720000"/>
          </a:xfrm>
          <a:prstGeom prst="roundRect">
            <a:avLst/>
          </a:prstGeom>
          <a:noFill/>
          <a:ln w="28575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 smtClean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cxnSp>
        <p:nvCxnSpPr>
          <p:cNvPr id="116" name="直線單箭頭接點 115"/>
          <p:cNvCxnSpPr>
            <a:stCxn id="74" idx="2"/>
            <a:endCxn id="70" idx="0"/>
          </p:cNvCxnSpPr>
          <p:nvPr/>
        </p:nvCxnSpPr>
        <p:spPr>
          <a:xfrm flipH="1">
            <a:off x="5045125" y="1722028"/>
            <a:ext cx="1" cy="36861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miter lim="800000"/>
            <a:tailEnd type="triangle" w="lg" len="lg"/>
          </a:ln>
          <a:effectLst/>
        </p:spPr>
      </p:cxnSp>
      <p:sp>
        <p:nvSpPr>
          <p:cNvPr id="56" name="矩形 55"/>
          <p:cNvSpPr/>
          <p:nvPr/>
        </p:nvSpPr>
        <p:spPr>
          <a:xfrm>
            <a:off x="2969074" y="2232242"/>
            <a:ext cx="1080000" cy="486511"/>
          </a:xfrm>
          <a:prstGeom prst="rect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專家討論</a:t>
            </a:r>
            <a:endParaRPr kumimoji="0" lang="en-US" altLang="zh-TW" sz="1200" b="1" kern="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第一次</a:t>
            </a:r>
            <a:endParaRPr kumimoji="0" lang="en-US" altLang="zh-TW" sz="1200" b="1" kern="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4320234" y="2232242"/>
            <a:ext cx="1080000" cy="486511"/>
          </a:xfrm>
          <a:prstGeom prst="rect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依專家建議</a:t>
            </a:r>
            <a:endParaRPr kumimoji="0" lang="en-US" altLang="zh-TW" sz="1200" b="1" kern="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修改題目</a:t>
            </a:r>
            <a:endParaRPr kumimoji="0" lang="en-US" altLang="zh-TW" sz="1200" b="1" kern="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5660850" y="2232242"/>
            <a:ext cx="1080000" cy="486511"/>
          </a:xfrm>
          <a:prstGeom prst="rect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產出</a:t>
            </a:r>
            <a:endParaRPr kumimoji="0" lang="en-US" altLang="zh-TW" sz="1200" b="1" kern="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普查問卷</a:t>
            </a:r>
            <a:endParaRPr kumimoji="0" lang="en-US" altLang="zh-TW" sz="1200" b="1" kern="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61" name="直線單箭頭接點 60"/>
          <p:cNvCxnSpPr/>
          <p:nvPr/>
        </p:nvCxnSpPr>
        <p:spPr>
          <a:xfrm flipV="1">
            <a:off x="5390850" y="2483790"/>
            <a:ext cx="270000" cy="1046"/>
          </a:xfrm>
          <a:prstGeom prst="straightConnector1">
            <a:avLst/>
          </a:prstGeom>
          <a:noFill/>
          <a:ln w="28575" cap="flat" cmpd="sng" algn="ctr">
            <a:solidFill>
              <a:schemeClr val="bg2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62" name="直線單箭頭接點 61"/>
          <p:cNvCxnSpPr/>
          <p:nvPr/>
        </p:nvCxnSpPr>
        <p:spPr>
          <a:xfrm>
            <a:off x="4040850" y="2484836"/>
            <a:ext cx="270000" cy="0"/>
          </a:xfrm>
          <a:prstGeom prst="straightConnector1">
            <a:avLst/>
          </a:prstGeom>
          <a:noFill/>
          <a:ln w="28575" cap="flat" cmpd="sng" algn="ctr">
            <a:solidFill>
              <a:schemeClr val="bg2"/>
            </a:solidFill>
            <a:prstDash val="solid"/>
            <a:miter lim="800000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67531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圖表 6"/>
          <p:cNvGraphicFramePr/>
          <p:nvPr>
            <p:extLst>
              <p:ext uri="{D42A27DB-BD31-4B8C-83A1-F6EECF244321}">
                <p14:modId xmlns:p14="http://schemas.microsoft.com/office/powerpoint/2010/main" val="4028164499"/>
              </p:ext>
            </p:extLst>
          </p:nvPr>
        </p:nvGraphicFramePr>
        <p:xfrm>
          <a:off x="575850" y="819312"/>
          <a:ext cx="8201950" cy="4397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7156" y="122432"/>
            <a:ext cx="8983694" cy="1061065"/>
          </a:xfrm>
        </p:spPr>
        <p:txBody>
          <a:bodyPr/>
          <a:lstStyle/>
          <a:p>
            <a:r>
              <a:rPr lang="zh-TW" altLang="en-US" dirty="0" smtClean="0"/>
              <a:t>臺灣學校使用雲端服務的各項目比例皆低於美國，其中又以「</a:t>
            </a:r>
            <a:r>
              <a:rPr lang="zh-TW" altLang="en-US" dirty="0"/>
              <a:t>數位學習平台</a:t>
            </a:r>
            <a:r>
              <a:rPr lang="zh-TW" altLang="en-US" dirty="0" smtClean="0"/>
              <a:t>」的使用比例差距最大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9" name="橢圓 8"/>
          <p:cNvSpPr/>
          <p:nvPr/>
        </p:nvSpPr>
        <p:spPr>
          <a:xfrm>
            <a:off x="6245850" y="2529312"/>
            <a:ext cx="1125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7376825" y="1357209"/>
            <a:ext cx="1125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4985850" y="4838767"/>
            <a:ext cx="1125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192128"/>
              </p:ext>
            </p:extLst>
          </p:nvPr>
        </p:nvGraphicFramePr>
        <p:xfrm>
          <a:off x="1520850" y="1570940"/>
          <a:ext cx="6570000" cy="3420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600" dirty="0" smtClean="0"/>
              <a:t>資安</a:t>
            </a:r>
            <a:r>
              <a:rPr lang="en-US" altLang="zh-TW" sz="2600" dirty="0" smtClean="0"/>
              <a:t>/</a:t>
            </a:r>
            <a:r>
              <a:rPr lang="zh-TW" altLang="en-US" sz="2600" dirty="0" smtClean="0"/>
              <a:t>風險、價格仍是歷年影響</a:t>
            </a:r>
            <a:r>
              <a:rPr lang="zh-TW" altLang="en-US" sz="2600" dirty="0"/>
              <a:t>學校是否租用</a:t>
            </a:r>
            <a:r>
              <a:rPr lang="en-US" altLang="zh-TW" sz="2600" dirty="0"/>
              <a:t>/</a:t>
            </a:r>
            <a:r>
              <a:rPr lang="zh-TW" altLang="en-US" sz="2600" dirty="0"/>
              <a:t>導入雲端</a:t>
            </a:r>
            <a:r>
              <a:rPr lang="zh-TW" altLang="en-US" sz="2600" dirty="0" smtClean="0"/>
              <a:t>的主要因素，惟今年在考量雲端服務的實用性、供應商的服務品質與的學校比例較去年增加</a:t>
            </a:r>
            <a:endParaRPr lang="zh-TW" altLang="en-US" sz="2600" dirty="0"/>
          </a:p>
        </p:txBody>
      </p:sp>
      <p:sp>
        <p:nvSpPr>
          <p:cNvPr id="9" name="橢圓 8"/>
          <p:cNvSpPr/>
          <p:nvPr/>
        </p:nvSpPr>
        <p:spPr>
          <a:xfrm>
            <a:off x="4985850" y="4239312"/>
            <a:ext cx="810000" cy="2462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5374080" y="3583182"/>
            <a:ext cx="810000" cy="2462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210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圖表 20"/>
          <p:cNvGraphicFramePr/>
          <p:nvPr>
            <p:extLst>
              <p:ext uri="{D42A27DB-BD31-4B8C-83A1-F6EECF244321}">
                <p14:modId xmlns:p14="http://schemas.microsoft.com/office/powerpoint/2010/main" val="3305379247"/>
              </p:ext>
            </p:extLst>
          </p:nvPr>
        </p:nvGraphicFramePr>
        <p:xfrm>
          <a:off x="215850" y="1719969"/>
          <a:ext cx="5403146" cy="3148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7156" y="122432"/>
            <a:ext cx="9424544" cy="1061065"/>
          </a:xfrm>
        </p:spPr>
        <p:txBody>
          <a:bodyPr/>
          <a:lstStyle/>
          <a:p>
            <a:r>
              <a:rPr lang="zh-TW" altLang="en-US" sz="2600" dirty="0" smtClean="0"/>
              <a:t>在評估導入或租用公有雲服務時，</a:t>
            </a:r>
            <a:r>
              <a:rPr lang="en-US" altLang="zh-TW" sz="2600" dirty="0" smtClean="0"/>
              <a:t>2016</a:t>
            </a:r>
            <a:r>
              <a:rPr lang="zh-TW" altLang="en-US" sz="2600" dirty="0" smtClean="0"/>
              <a:t>年已使用雲端服務的學校最重視「資安</a:t>
            </a:r>
            <a:r>
              <a:rPr lang="en-US" altLang="zh-TW" sz="2600" dirty="0" smtClean="0"/>
              <a:t>/</a:t>
            </a:r>
            <a:r>
              <a:rPr lang="zh-TW" altLang="en-US" sz="2600" dirty="0" smtClean="0"/>
              <a:t>風險」，而未使用的學校最在意「價格」；其結果與</a:t>
            </a:r>
            <a:r>
              <a:rPr lang="en-US" altLang="zh-TW" sz="2600" dirty="0" smtClean="0"/>
              <a:t>2015</a:t>
            </a:r>
            <a:r>
              <a:rPr lang="zh-TW" altLang="en-US" sz="2600" dirty="0" smtClean="0"/>
              <a:t>年正好相反</a:t>
            </a:r>
            <a:r>
              <a:rPr lang="zh-TW" altLang="en-US" sz="2600" dirty="0"/>
              <a:t/>
            </a:r>
            <a:br>
              <a:rPr lang="zh-TW" altLang="en-US" sz="2600" dirty="0"/>
            </a:br>
            <a:endParaRPr lang="zh-TW" altLang="en-US" sz="2600" dirty="0"/>
          </a:p>
        </p:txBody>
      </p:sp>
      <p:graphicFrame>
        <p:nvGraphicFramePr>
          <p:cNvPr id="13" name="圖表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9665932"/>
              </p:ext>
            </p:extLst>
          </p:nvPr>
        </p:nvGraphicFramePr>
        <p:xfrm>
          <a:off x="5237419" y="1559316"/>
          <a:ext cx="4500000" cy="34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2150850" y="1560758"/>
            <a:ext cx="845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>
                <a:solidFill>
                  <a:schemeClr val="bg1"/>
                </a:solidFill>
              </a:rPr>
              <a:t>2016</a:t>
            </a:r>
            <a:r>
              <a:rPr lang="zh-TW" altLang="en-US" sz="1600" b="1" dirty="0" smtClean="0">
                <a:solidFill>
                  <a:schemeClr val="bg1"/>
                </a:solidFill>
              </a:rPr>
              <a:t>年</a:t>
            </a:r>
            <a:endParaRPr lang="zh-TW" altLang="en-US" sz="1600" b="1" dirty="0">
              <a:solidFill>
                <a:schemeClr val="bg1"/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7501341" y="1560758"/>
            <a:ext cx="845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>
                <a:solidFill>
                  <a:schemeClr val="bg1"/>
                </a:solidFill>
              </a:rPr>
              <a:t>2015</a:t>
            </a:r>
            <a:r>
              <a:rPr lang="zh-TW" altLang="en-US" sz="1600" b="1" dirty="0" smtClean="0">
                <a:solidFill>
                  <a:schemeClr val="bg1"/>
                </a:solidFill>
              </a:rPr>
              <a:t>年</a:t>
            </a:r>
            <a:endParaRPr lang="zh-TW" alt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33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巨量資料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597" y="1629312"/>
            <a:ext cx="4361405" cy="281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45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600" dirty="0" smtClean="0"/>
              <a:t>2016</a:t>
            </a:r>
            <a:r>
              <a:rPr lang="zh-TW" altLang="en-US" sz="2600" dirty="0" smtClean="0"/>
              <a:t>年</a:t>
            </a:r>
            <a:r>
              <a:rPr lang="zh-TW" altLang="en-US" sz="2600" dirty="0"/>
              <a:t>學校利用巨量資料進行決策分析以</a:t>
            </a:r>
            <a:r>
              <a:rPr lang="zh-TW" altLang="en-US" sz="2600" dirty="0" smtClean="0"/>
              <a:t>一般、公立、大型學校的使用比例較高；</a:t>
            </a:r>
            <a:r>
              <a:rPr lang="en-US" altLang="zh-TW" sz="2600" dirty="0" smtClean="0"/>
              <a:t>2015</a:t>
            </a:r>
            <a:r>
              <a:rPr lang="zh-TW" altLang="en-US" sz="2600" dirty="0" smtClean="0"/>
              <a:t>年</a:t>
            </a:r>
            <a:r>
              <a:rPr lang="zh-TW" altLang="en-US" sz="2600" dirty="0"/>
              <a:t>則以一般</a:t>
            </a:r>
            <a:r>
              <a:rPr lang="zh-TW" altLang="en-US" sz="2600" dirty="0" smtClean="0"/>
              <a:t>、私立</a:t>
            </a:r>
            <a:r>
              <a:rPr lang="zh-TW" altLang="en-US" sz="2600" dirty="0"/>
              <a:t>、</a:t>
            </a:r>
            <a:r>
              <a:rPr lang="zh-TW" altLang="en-US" sz="2600" dirty="0" smtClean="0"/>
              <a:t>大型居多</a:t>
            </a:r>
            <a:r>
              <a:rPr lang="zh-TW" altLang="en-US" sz="2600" dirty="0"/>
              <a:t/>
            </a:r>
            <a:br>
              <a:rPr lang="zh-TW" altLang="en-US" sz="2600" dirty="0"/>
            </a:br>
            <a:endParaRPr lang="zh-TW" altLang="en-US" sz="2600" dirty="0"/>
          </a:p>
        </p:txBody>
      </p:sp>
      <p:grpSp>
        <p:nvGrpSpPr>
          <p:cNvPr id="5" name="群組 4"/>
          <p:cNvGrpSpPr/>
          <p:nvPr/>
        </p:nvGrpSpPr>
        <p:grpSpPr>
          <a:xfrm>
            <a:off x="693598" y="1089312"/>
            <a:ext cx="8460000" cy="1845000"/>
            <a:chOff x="477531" y="1080000"/>
            <a:chExt cx="7200000" cy="3600000"/>
          </a:xfrm>
        </p:grpSpPr>
        <p:graphicFrame>
          <p:nvGraphicFramePr>
            <p:cNvPr id="31" name="圖表 30"/>
            <p:cNvGraphicFramePr/>
            <p:nvPr>
              <p:extLst>
                <p:ext uri="{D42A27DB-BD31-4B8C-83A1-F6EECF244321}">
                  <p14:modId xmlns:p14="http://schemas.microsoft.com/office/powerpoint/2010/main" val="1038431671"/>
                </p:ext>
              </p:extLst>
            </p:nvPr>
          </p:nvGraphicFramePr>
          <p:xfrm>
            <a:off x="477531" y="1080000"/>
            <a:ext cx="7200000" cy="360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16" name="群組 15"/>
            <p:cNvGrpSpPr/>
            <p:nvPr/>
          </p:nvGrpSpPr>
          <p:grpSpPr>
            <a:xfrm>
              <a:off x="1447034" y="3888003"/>
              <a:ext cx="3465000" cy="575999"/>
              <a:chOff x="2608082" y="3474000"/>
              <a:chExt cx="3465000" cy="1152519"/>
            </a:xfrm>
          </p:grpSpPr>
          <p:cxnSp>
            <p:nvCxnSpPr>
              <p:cNvPr id="17" name="直線接點 16"/>
              <p:cNvCxnSpPr/>
              <p:nvPr/>
            </p:nvCxnSpPr>
            <p:spPr>
              <a:xfrm>
                <a:off x="2608082" y="3474392"/>
                <a:ext cx="0" cy="1152127"/>
              </a:xfrm>
              <a:prstGeom prst="line">
                <a:avLst/>
              </a:prstGeom>
              <a:ln w="19050">
                <a:solidFill>
                  <a:srgbClr val="FFFF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接點 17"/>
              <p:cNvCxnSpPr/>
              <p:nvPr/>
            </p:nvCxnSpPr>
            <p:spPr>
              <a:xfrm>
                <a:off x="4338806" y="3474000"/>
                <a:ext cx="0" cy="1152127"/>
              </a:xfrm>
              <a:prstGeom prst="line">
                <a:avLst/>
              </a:prstGeom>
              <a:ln w="19050">
                <a:solidFill>
                  <a:srgbClr val="FFFF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接點 18"/>
              <p:cNvCxnSpPr/>
              <p:nvPr/>
            </p:nvCxnSpPr>
            <p:spPr>
              <a:xfrm>
                <a:off x="6073082" y="3474392"/>
                <a:ext cx="0" cy="1152127"/>
              </a:xfrm>
              <a:prstGeom prst="line">
                <a:avLst/>
              </a:prstGeom>
              <a:ln w="19050">
                <a:solidFill>
                  <a:srgbClr val="FFFF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橢圓 35"/>
            <p:cNvSpPr/>
            <p:nvPr/>
          </p:nvSpPr>
          <p:spPr>
            <a:xfrm>
              <a:off x="5034978" y="1782439"/>
              <a:ext cx="689362" cy="53862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41" name="橢圓 40"/>
          <p:cNvSpPr/>
          <p:nvPr/>
        </p:nvSpPr>
        <p:spPr>
          <a:xfrm>
            <a:off x="3995850" y="1398266"/>
            <a:ext cx="810000" cy="2760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42" name="橢圓 41"/>
          <p:cNvSpPr/>
          <p:nvPr/>
        </p:nvSpPr>
        <p:spPr>
          <a:xfrm>
            <a:off x="1948350" y="1433856"/>
            <a:ext cx="810000" cy="2760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prstClr val="white"/>
              </a:solidFill>
            </a:endParaRPr>
          </a:p>
        </p:txBody>
      </p:sp>
      <p:grpSp>
        <p:nvGrpSpPr>
          <p:cNvPr id="43" name="群組 42"/>
          <p:cNvGrpSpPr/>
          <p:nvPr/>
        </p:nvGrpSpPr>
        <p:grpSpPr>
          <a:xfrm>
            <a:off x="693598" y="3143062"/>
            <a:ext cx="8460000" cy="1846800"/>
            <a:chOff x="440850" y="1052689"/>
            <a:chExt cx="7200000" cy="3600000"/>
          </a:xfrm>
        </p:grpSpPr>
        <p:graphicFrame>
          <p:nvGraphicFramePr>
            <p:cNvPr id="44" name="圖表 4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0894058"/>
                </p:ext>
              </p:extLst>
            </p:nvPr>
          </p:nvGraphicFramePr>
          <p:xfrm>
            <a:off x="440850" y="1052689"/>
            <a:ext cx="7200000" cy="360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45" name="群組 44"/>
            <p:cNvGrpSpPr/>
            <p:nvPr/>
          </p:nvGrpSpPr>
          <p:grpSpPr>
            <a:xfrm>
              <a:off x="1447034" y="3888001"/>
              <a:ext cx="3465000" cy="576000"/>
              <a:chOff x="2608082" y="3474000"/>
              <a:chExt cx="3465000" cy="1152519"/>
            </a:xfrm>
          </p:grpSpPr>
          <p:cxnSp>
            <p:nvCxnSpPr>
              <p:cNvPr id="49" name="直線接點 48"/>
              <p:cNvCxnSpPr/>
              <p:nvPr/>
            </p:nvCxnSpPr>
            <p:spPr>
              <a:xfrm>
                <a:off x="2608082" y="3474392"/>
                <a:ext cx="0" cy="1152127"/>
              </a:xfrm>
              <a:prstGeom prst="line">
                <a:avLst/>
              </a:prstGeom>
              <a:ln w="19050">
                <a:solidFill>
                  <a:srgbClr val="FFFF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接點 49"/>
              <p:cNvCxnSpPr/>
              <p:nvPr/>
            </p:nvCxnSpPr>
            <p:spPr>
              <a:xfrm>
                <a:off x="4338806" y="3474000"/>
                <a:ext cx="0" cy="1152127"/>
              </a:xfrm>
              <a:prstGeom prst="line">
                <a:avLst/>
              </a:prstGeom>
              <a:ln w="19050">
                <a:solidFill>
                  <a:srgbClr val="FFFF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接點 50"/>
              <p:cNvCxnSpPr/>
              <p:nvPr/>
            </p:nvCxnSpPr>
            <p:spPr>
              <a:xfrm>
                <a:off x="6073082" y="3474392"/>
                <a:ext cx="0" cy="1152127"/>
              </a:xfrm>
              <a:prstGeom prst="line">
                <a:avLst/>
              </a:prstGeom>
              <a:ln w="19050">
                <a:solidFill>
                  <a:srgbClr val="FFFF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橢圓 51"/>
          <p:cNvSpPr/>
          <p:nvPr/>
        </p:nvSpPr>
        <p:spPr>
          <a:xfrm>
            <a:off x="1948350" y="3654795"/>
            <a:ext cx="810000" cy="2760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53" name="橢圓 52"/>
          <p:cNvSpPr/>
          <p:nvPr/>
        </p:nvSpPr>
        <p:spPr>
          <a:xfrm>
            <a:off x="5030850" y="3763168"/>
            <a:ext cx="810000" cy="2760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54" name="橢圓 53"/>
          <p:cNvSpPr/>
          <p:nvPr/>
        </p:nvSpPr>
        <p:spPr>
          <a:xfrm>
            <a:off x="6048598" y="3378749"/>
            <a:ext cx="810000" cy="2760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prstClr val="white"/>
              </a:solidFill>
            </a:endParaRPr>
          </a:p>
        </p:txBody>
      </p:sp>
      <p:cxnSp>
        <p:nvCxnSpPr>
          <p:cNvPr id="9" name="直線接點 8"/>
          <p:cNvCxnSpPr/>
          <p:nvPr/>
        </p:nvCxnSpPr>
        <p:spPr>
          <a:xfrm>
            <a:off x="693598" y="3204312"/>
            <a:ext cx="8460000" cy="0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字方塊 54"/>
          <p:cNvSpPr txBox="1"/>
          <p:nvPr/>
        </p:nvSpPr>
        <p:spPr>
          <a:xfrm>
            <a:off x="227083" y="1350092"/>
            <a:ext cx="389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dirty="0" smtClean="0">
                <a:solidFill>
                  <a:schemeClr val="bg1"/>
                </a:solidFill>
              </a:rPr>
              <a:t>2016</a:t>
            </a:r>
            <a:r>
              <a:rPr lang="zh-TW" altLang="en-US" sz="1600" b="1" dirty="0" smtClean="0">
                <a:solidFill>
                  <a:schemeClr val="bg1"/>
                </a:solidFill>
              </a:rPr>
              <a:t>年</a:t>
            </a:r>
            <a:endParaRPr lang="zh-TW" altLang="en-US" sz="1600" b="1" dirty="0">
              <a:solidFill>
                <a:schemeClr val="bg1"/>
              </a:solidFill>
            </a:endParaRPr>
          </a:p>
        </p:txBody>
      </p:sp>
      <p:sp>
        <p:nvSpPr>
          <p:cNvPr id="57" name="文字方塊 56"/>
          <p:cNvSpPr txBox="1"/>
          <p:nvPr/>
        </p:nvSpPr>
        <p:spPr>
          <a:xfrm>
            <a:off x="206893" y="3567405"/>
            <a:ext cx="389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dirty="0" smtClean="0">
                <a:solidFill>
                  <a:schemeClr val="bg1"/>
                </a:solidFill>
              </a:rPr>
              <a:t>2015</a:t>
            </a:r>
            <a:r>
              <a:rPr lang="zh-TW" altLang="en-US" sz="1600" b="1" dirty="0" smtClean="0">
                <a:solidFill>
                  <a:schemeClr val="bg1"/>
                </a:solidFill>
              </a:rPr>
              <a:t>年</a:t>
            </a:r>
            <a:endParaRPr lang="zh-TW" alt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52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圖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80970"/>
              </p:ext>
            </p:extLst>
          </p:nvPr>
        </p:nvGraphicFramePr>
        <p:xfrm>
          <a:off x="1925850" y="1205817"/>
          <a:ext cx="5796000" cy="3665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7156" y="122431"/>
            <a:ext cx="9613694" cy="1061065"/>
          </a:xfrm>
        </p:spPr>
        <p:txBody>
          <a:bodyPr/>
          <a:lstStyle/>
          <a:p>
            <a:r>
              <a:rPr lang="zh-TW" altLang="en-US" dirty="0" smtClean="0"/>
              <a:t>臺灣利用巨量</a:t>
            </a:r>
            <a:r>
              <a:rPr lang="zh-TW" altLang="en-US" dirty="0"/>
              <a:t>資料進行「教與學分析」 </a:t>
            </a:r>
            <a:r>
              <a:rPr lang="zh-TW" altLang="en-US" dirty="0" smtClean="0"/>
              <a:t>、「行政決策」的比例高於美國；且今年用於「研究」的比例較去年略微增加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7198896" y="2770040"/>
            <a:ext cx="46679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100" dirty="0">
                <a:solidFill>
                  <a:schemeClr val="bg1"/>
                </a:solidFill>
                <a:latin typeface="+mn-ea"/>
                <a:ea typeface="+mn-ea"/>
              </a:rPr>
              <a:t>臺灣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2659453" y="1637404"/>
            <a:ext cx="5267840" cy="3371368"/>
            <a:chOff x="2659453" y="1637404"/>
            <a:chExt cx="5267840" cy="3371368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 rotWithShape="1">
            <a:blip r:embed="rId4"/>
            <a:srcRect l="1" t="232" r="35237" b="79865"/>
            <a:stretch/>
          </p:blipFill>
          <p:spPr>
            <a:xfrm>
              <a:off x="2665586" y="1637404"/>
              <a:ext cx="3915000" cy="760814"/>
            </a:xfrm>
            <a:prstGeom prst="rect">
              <a:avLst/>
            </a:prstGeom>
          </p:spPr>
        </p:pic>
        <p:pic>
          <p:nvPicPr>
            <p:cNvPr id="13" name="圖片 12"/>
            <p:cNvPicPr>
              <a:picLocks noChangeAspect="1"/>
            </p:cNvPicPr>
            <p:nvPr/>
          </p:nvPicPr>
          <p:blipFill rotWithShape="1">
            <a:blip r:embed="rId4"/>
            <a:srcRect l="1" t="20134" r="35237" b="64562"/>
            <a:stretch/>
          </p:blipFill>
          <p:spPr>
            <a:xfrm>
              <a:off x="2659453" y="2381283"/>
              <a:ext cx="3915000" cy="585000"/>
            </a:xfrm>
            <a:prstGeom prst="rect">
              <a:avLst/>
            </a:prstGeom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 rotWithShape="1">
            <a:blip r:embed="rId4"/>
            <a:srcRect l="1" t="36616" r="35237" b="48080"/>
            <a:stretch/>
          </p:blipFill>
          <p:spPr>
            <a:xfrm>
              <a:off x="2662225" y="2995112"/>
              <a:ext cx="3915000" cy="585000"/>
            </a:xfrm>
            <a:prstGeom prst="rect">
              <a:avLst/>
            </a:prstGeom>
          </p:spPr>
        </p:pic>
        <p:pic>
          <p:nvPicPr>
            <p:cNvPr id="15" name="圖片 14"/>
            <p:cNvPicPr>
              <a:picLocks noChangeAspect="1"/>
            </p:cNvPicPr>
            <p:nvPr/>
          </p:nvPicPr>
          <p:blipFill rotWithShape="1">
            <a:blip r:embed="rId4"/>
            <a:srcRect l="1" t="50743" r="35237" b="32777"/>
            <a:stretch/>
          </p:blipFill>
          <p:spPr>
            <a:xfrm>
              <a:off x="2662623" y="3505918"/>
              <a:ext cx="3915000" cy="630000"/>
            </a:xfrm>
            <a:prstGeom prst="rect">
              <a:avLst/>
            </a:prstGeom>
          </p:spPr>
        </p:pic>
        <p:pic>
          <p:nvPicPr>
            <p:cNvPr id="16" name="圖片 15"/>
            <p:cNvPicPr>
              <a:picLocks noChangeAspect="1"/>
            </p:cNvPicPr>
            <p:nvPr/>
          </p:nvPicPr>
          <p:blipFill rotWithShape="1">
            <a:blip r:embed="rId4"/>
            <a:srcRect l="1" t="67223" r="35237" b="18651"/>
            <a:stretch/>
          </p:blipFill>
          <p:spPr>
            <a:xfrm>
              <a:off x="2659454" y="4132730"/>
              <a:ext cx="3915000" cy="540000"/>
            </a:xfrm>
            <a:prstGeom prst="rect">
              <a:avLst/>
            </a:prstGeom>
          </p:spPr>
        </p:pic>
        <p:grpSp>
          <p:nvGrpSpPr>
            <p:cNvPr id="3" name="群組 2"/>
            <p:cNvGrpSpPr/>
            <p:nvPr/>
          </p:nvGrpSpPr>
          <p:grpSpPr>
            <a:xfrm>
              <a:off x="6937293" y="3793772"/>
              <a:ext cx="990000" cy="1215000"/>
              <a:chOff x="6937293" y="3793772"/>
              <a:chExt cx="990000" cy="1215000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7198896" y="3802162"/>
                <a:ext cx="466794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sz="1100" dirty="0" smtClean="0">
                    <a:solidFill>
                      <a:schemeClr val="bg1"/>
                    </a:solidFill>
                    <a:latin typeface="+mn-ea"/>
                    <a:ea typeface="+mn-ea"/>
                  </a:rPr>
                  <a:t>美國</a:t>
                </a:r>
                <a:endParaRPr lang="zh-TW" altLang="en-US" sz="1100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  <p:pic>
            <p:nvPicPr>
              <p:cNvPr id="17" name="圖片 16"/>
              <p:cNvPicPr>
                <a:picLocks noChangeAspect="1"/>
              </p:cNvPicPr>
              <p:nvPr/>
            </p:nvPicPr>
            <p:blipFill rotWithShape="1">
              <a:blip r:embed="rId4"/>
              <a:srcRect l="70718" t="49566" r="12905" b="18651"/>
              <a:stretch/>
            </p:blipFill>
            <p:spPr>
              <a:xfrm>
                <a:off x="6937293" y="3793772"/>
                <a:ext cx="990000" cy="1215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2040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資訊安全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150" y="1746200"/>
            <a:ext cx="4618549" cy="3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1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600" dirty="0" smtClean="0"/>
              <a:t>80.8%</a:t>
            </a:r>
            <a:r>
              <a:rPr lang="zh-TW" altLang="en-US" sz="2600" dirty="0" smtClean="0"/>
              <a:t>臺灣學校</a:t>
            </a:r>
            <a:r>
              <a:rPr lang="en-US" altLang="zh-TW" sz="2600" dirty="0" smtClean="0"/>
              <a:t>2016</a:t>
            </a:r>
            <a:r>
              <a:rPr lang="zh-TW" altLang="en-US" sz="2600" dirty="0" smtClean="0"/>
              <a:t>年遭遇資安</a:t>
            </a:r>
            <a:r>
              <a:rPr lang="zh-TW" altLang="en-US" sz="2600" dirty="0"/>
              <a:t>事件，而「網路與資訊安全 」議題對確保學校成功、未來發展</a:t>
            </a:r>
            <a:r>
              <a:rPr lang="zh-TW" altLang="en-US" sz="2600" dirty="0" smtClean="0"/>
              <a:t>、花費</a:t>
            </a:r>
            <a:r>
              <a:rPr lang="zh-TW" altLang="en-US" sz="2600" dirty="0"/>
              <a:t>資源上均</a:t>
            </a:r>
            <a:r>
              <a:rPr lang="zh-TW" altLang="en-US" sz="2600" dirty="0" smtClean="0"/>
              <a:t>排名第二</a:t>
            </a:r>
            <a:endParaRPr lang="zh-TW" altLang="en-US" sz="2600" dirty="0"/>
          </a:p>
        </p:txBody>
      </p:sp>
      <p:grpSp>
        <p:nvGrpSpPr>
          <p:cNvPr id="16" name="群組 15"/>
          <p:cNvGrpSpPr/>
          <p:nvPr/>
        </p:nvGrpSpPr>
        <p:grpSpPr>
          <a:xfrm>
            <a:off x="6547003" y="2037190"/>
            <a:ext cx="2877711" cy="2019866"/>
            <a:chOff x="1932519" y="2972633"/>
            <a:chExt cx="2877711" cy="2019866"/>
          </a:xfrm>
        </p:grpSpPr>
        <p:grpSp>
          <p:nvGrpSpPr>
            <p:cNvPr id="17" name="群組 16"/>
            <p:cNvGrpSpPr/>
            <p:nvPr/>
          </p:nvGrpSpPr>
          <p:grpSpPr>
            <a:xfrm>
              <a:off x="1932519" y="2972633"/>
              <a:ext cx="2877711" cy="1739066"/>
              <a:chOff x="5690110" y="1241406"/>
              <a:chExt cx="2877711" cy="1739066"/>
            </a:xfrm>
          </p:grpSpPr>
          <p:sp>
            <p:nvSpPr>
              <p:cNvPr id="19" name="文字方塊 18"/>
              <p:cNvSpPr txBox="1"/>
              <p:nvPr/>
            </p:nvSpPr>
            <p:spPr>
              <a:xfrm>
                <a:off x="6380826" y="1241406"/>
                <a:ext cx="1194558" cy="5849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1" dirty="0" smtClean="0">
                    <a:solidFill>
                      <a:srgbClr val="FD980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48.8</a:t>
                </a:r>
                <a:r>
                  <a:rPr lang="en-US" altLang="zh-TW" dirty="0" smtClean="0">
                    <a:solidFill>
                      <a:srgbClr val="FD980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%</a:t>
                </a:r>
                <a:endParaRPr lang="zh-TW" altLang="en-US" dirty="0">
                  <a:solidFill>
                    <a:srgbClr val="FD980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0" name="文字方塊 19"/>
              <p:cNvSpPr txBox="1"/>
              <p:nvPr/>
            </p:nvSpPr>
            <p:spPr>
              <a:xfrm>
                <a:off x="5690110" y="1826310"/>
                <a:ext cx="2877711" cy="11541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sz="1400" b="1" dirty="0" smtClean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過去一年曾</a:t>
                </a:r>
                <a:r>
                  <a:rPr lang="zh-TW" altLang="en-US" sz="1400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因駭客攻擊校園</a:t>
                </a:r>
                <a:r>
                  <a:rPr lang="zh-TW" altLang="en-US" sz="1400" b="1" dirty="0" smtClean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網路和</a:t>
                </a:r>
                <a:endParaRPr lang="en-US" altLang="zh-TW" sz="140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zh-TW" altLang="en-US" sz="1400" b="1" dirty="0" smtClean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裝置遭偷竊而導致機密訊息遺失</a:t>
                </a:r>
                <a:endParaRPr lang="en-US" altLang="zh-TW" sz="140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>
                  <a:spcBef>
                    <a:spcPts val="600"/>
                  </a:spcBef>
                </a:pPr>
                <a:r>
                  <a:rPr lang="en-US" altLang="zh-TW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CCP</a:t>
                </a:r>
              </a:p>
              <a:p>
                <a:pPr algn="ctr"/>
                <a:r>
                  <a:rPr lang="en-US" altLang="zh-TW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2016</a:t>
                </a:r>
                <a:endParaRPr lang="en-US" altLang="zh-TW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4398" y="4711699"/>
              <a:ext cx="533952" cy="280800"/>
            </a:xfrm>
            <a:prstGeom prst="rect">
              <a:avLst/>
            </a:prstGeom>
          </p:spPr>
        </p:pic>
      </p:grpSp>
      <p:grpSp>
        <p:nvGrpSpPr>
          <p:cNvPr id="23" name="群組 22"/>
          <p:cNvGrpSpPr/>
          <p:nvPr/>
        </p:nvGrpSpPr>
        <p:grpSpPr>
          <a:xfrm>
            <a:off x="218755" y="1935590"/>
            <a:ext cx="1813745" cy="1803109"/>
            <a:chOff x="1290274" y="3498597"/>
            <a:chExt cx="1813745" cy="1803110"/>
          </a:xfrm>
        </p:grpSpPr>
        <p:sp>
          <p:nvSpPr>
            <p:cNvPr id="24" name="橢圓 23"/>
            <p:cNvSpPr/>
            <p:nvPr/>
          </p:nvSpPr>
          <p:spPr>
            <a:xfrm>
              <a:off x="1633016" y="3498597"/>
              <a:ext cx="1128260" cy="1128260"/>
            </a:xfrm>
            <a:prstGeom prst="ellipse">
              <a:avLst/>
            </a:prstGeom>
            <a:solidFill>
              <a:srgbClr val="85D0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altLang="zh-TW" sz="2801" b="1" dirty="0" smtClean="0">
                  <a:solidFill>
                    <a:prstClr val="white"/>
                  </a:solidFill>
                </a:rPr>
                <a:t>83</a:t>
              </a:r>
              <a:endParaRPr lang="en-US" altLang="zh-TW" sz="2801" b="1" dirty="0">
                <a:solidFill>
                  <a:prstClr val="white"/>
                </a:solidFill>
              </a:endParaRPr>
            </a:p>
            <a:p>
              <a:pPr algn="ctr"/>
              <a:r>
                <a:rPr lang="en-US" altLang="zh-TW" sz="1400" b="1" dirty="0">
                  <a:solidFill>
                    <a:prstClr val="white"/>
                  </a:solidFill>
                </a:rPr>
                <a:t>%</a:t>
              </a:r>
              <a:endParaRPr lang="zh-TW" altLang="en-US" sz="1400" b="1" dirty="0">
                <a:solidFill>
                  <a:prstClr val="white"/>
                </a:solidFill>
              </a:endParaRPr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1290274" y="4627292"/>
              <a:ext cx="1813745" cy="674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324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「策略成功」</a:t>
              </a:r>
              <a:endParaRPr lang="en-US" altLang="zh-TW" sz="1324" b="1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1324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重要性</a:t>
              </a:r>
              <a:endParaRPr lang="en-US" altLang="zh-TW" sz="1324" b="1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1134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（</a:t>
              </a:r>
              <a:r>
                <a:rPr lang="zh-TW" altLang="en-US" sz="1134" dirty="0" smtClean="0">
                  <a:solidFill>
                    <a:srgbClr val="FFC000"/>
                  </a:solidFill>
                  <a:latin typeface="微軟正黑體" pitchFamily="34" charset="-120"/>
                  <a:ea typeface="微軟正黑體" pitchFamily="34" charset="-120"/>
                </a:rPr>
                <a:t>排名</a:t>
              </a:r>
              <a:r>
                <a:rPr lang="en-US" altLang="zh-TW" sz="1134" dirty="0">
                  <a:solidFill>
                    <a:srgbClr val="FFC000"/>
                  </a:solidFill>
                  <a:latin typeface="微軟正黑體" pitchFamily="34" charset="-120"/>
                  <a:ea typeface="微軟正黑體" pitchFamily="34" charset="-120"/>
                </a:rPr>
                <a:t>2</a:t>
              </a:r>
              <a:r>
                <a:rPr lang="zh-TW" altLang="en-US" sz="1134" dirty="0" smtClean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）</a:t>
              </a:r>
              <a:endParaRPr lang="zh-TW" altLang="en-US" sz="1134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1880850" y="1935590"/>
            <a:ext cx="1598782" cy="1789929"/>
            <a:chOff x="3260254" y="3511779"/>
            <a:chExt cx="1598783" cy="1789928"/>
          </a:xfrm>
        </p:grpSpPr>
        <p:sp>
          <p:nvSpPr>
            <p:cNvPr id="27" name="文字方塊 26"/>
            <p:cNvSpPr txBox="1"/>
            <p:nvPr/>
          </p:nvSpPr>
          <p:spPr>
            <a:xfrm>
              <a:off x="3260254" y="4627292"/>
              <a:ext cx="1598783" cy="674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324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「未來發展」</a:t>
              </a:r>
              <a:endParaRPr lang="en-US" altLang="zh-TW" sz="1324" b="1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1324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重要性</a:t>
              </a:r>
              <a:r>
                <a:rPr lang="en-US" altLang="zh-TW" sz="1324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/>
              </a:r>
              <a:br>
                <a:rPr lang="en-US" altLang="zh-TW" sz="1324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</a:br>
              <a:r>
                <a:rPr lang="zh-TW" altLang="en-US" sz="1134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（</a:t>
              </a:r>
              <a:r>
                <a:rPr lang="zh-TW" altLang="en-US" sz="1134" dirty="0" smtClean="0">
                  <a:solidFill>
                    <a:srgbClr val="FFC000"/>
                  </a:solidFill>
                  <a:latin typeface="微軟正黑體" pitchFamily="34" charset="-120"/>
                  <a:ea typeface="微軟正黑體" pitchFamily="34" charset="-120"/>
                </a:rPr>
                <a:t>排名</a:t>
              </a:r>
              <a:r>
                <a:rPr lang="en-US" altLang="zh-TW" sz="1134" dirty="0">
                  <a:solidFill>
                    <a:srgbClr val="FFC000"/>
                  </a:solidFill>
                  <a:latin typeface="微軟正黑體" pitchFamily="34" charset="-120"/>
                  <a:ea typeface="微軟正黑體" pitchFamily="34" charset="-120"/>
                </a:rPr>
                <a:t>2</a:t>
              </a:r>
              <a:r>
                <a:rPr lang="zh-TW" altLang="en-US" sz="1134" dirty="0" smtClean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）</a:t>
              </a:r>
              <a:endParaRPr lang="zh-TW" altLang="en-US" sz="1134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8" name="橢圓 27"/>
            <p:cNvSpPr/>
            <p:nvPr/>
          </p:nvSpPr>
          <p:spPr>
            <a:xfrm>
              <a:off x="3495515" y="3511779"/>
              <a:ext cx="1128260" cy="1128260"/>
            </a:xfrm>
            <a:prstGeom prst="ellipse">
              <a:avLst/>
            </a:prstGeom>
            <a:solidFill>
              <a:srgbClr val="85D0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altLang="zh-TW" sz="2801" b="1" dirty="0" smtClean="0">
                  <a:solidFill>
                    <a:prstClr val="white"/>
                  </a:solidFill>
                </a:rPr>
                <a:t>83</a:t>
              </a:r>
              <a:endParaRPr lang="en-US" altLang="zh-TW" sz="2801" b="1" dirty="0">
                <a:solidFill>
                  <a:prstClr val="white"/>
                </a:solidFill>
              </a:endParaRPr>
            </a:p>
            <a:p>
              <a:pPr algn="ctr"/>
              <a:r>
                <a:rPr lang="en-US" altLang="zh-TW" sz="1400" b="1" dirty="0">
                  <a:solidFill>
                    <a:prstClr val="white"/>
                  </a:solidFill>
                </a:rPr>
                <a:t>%</a:t>
              </a:r>
              <a:endParaRPr lang="zh-TW" altLang="en-US" sz="14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9" name="群組 28"/>
          <p:cNvGrpSpPr/>
          <p:nvPr/>
        </p:nvGrpSpPr>
        <p:grpSpPr>
          <a:xfrm>
            <a:off x="3433995" y="1928998"/>
            <a:ext cx="1598782" cy="1803109"/>
            <a:chOff x="5131999" y="3498597"/>
            <a:chExt cx="1598783" cy="1803110"/>
          </a:xfrm>
        </p:grpSpPr>
        <p:sp>
          <p:nvSpPr>
            <p:cNvPr id="30" name="文字方塊 29"/>
            <p:cNvSpPr txBox="1"/>
            <p:nvPr/>
          </p:nvSpPr>
          <p:spPr>
            <a:xfrm>
              <a:off x="5131999" y="4627292"/>
              <a:ext cx="1598783" cy="674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324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「花費時間」</a:t>
              </a:r>
              <a:endParaRPr lang="en-US" altLang="zh-TW" sz="1324" b="1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1324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占比</a:t>
              </a:r>
              <a:r>
                <a:rPr lang="en-US" altLang="zh-TW" sz="1324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/>
              </a:r>
              <a:br>
                <a:rPr lang="en-US" altLang="zh-TW" sz="1324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</a:br>
              <a:r>
                <a:rPr lang="zh-TW" altLang="en-US" sz="1134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（</a:t>
              </a:r>
              <a:r>
                <a:rPr lang="zh-TW" altLang="en-US" sz="1134" dirty="0" smtClean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排名</a:t>
              </a:r>
              <a:r>
                <a:rPr lang="en-US" altLang="zh-TW" sz="1134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4</a:t>
              </a:r>
              <a:r>
                <a:rPr lang="zh-TW" altLang="en-US" sz="1134" dirty="0" smtClean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）</a:t>
              </a:r>
              <a:endParaRPr lang="zh-TW" altLang="en-US" sz="1134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1" name="橢圓 30"/>
            <p:cNvSpPr/>
            <p:nvPr/>
          </p:nvSpPr>
          <p:spPr>
            <a:xfrm>
              <a:off x="5367260" y="3498597"/>
              <a:ext cx="1128260" cy="1128260"/>
            </a:xfrm>
            <a:prstGeom prst="ellipse">
              <a:avLst/>
            </a:prstGeom>
            <a:solidFill>
              <a:srgbClr val="85D0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altLang="zh-TW" sz="2801" b="1" dirty="0">
                  <a:solidFill>
                    <a:prstClr val="white"/>
                  </a:solidFill>
                </a:rPr>
                <a:t>52</a:t>
              </a:r>
            </a:p>
            <a:p>
              <a:pPr algn="ctr"/>
              <a:r>
                <a:rPr lang="en-US" altLang="zh-TW" sz="1400" b="1" dirty="0">
                  <a:solidFill>
                    <a:prstClr val="white"/>
                  </a:solidFill>
                </a:rPr>
                <a:t>%</a:t>
              </a:r>
              <a:endParaRPr lang="zh-TW" altLang="en-US" sz="14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4987141" y="1935247"/>
            <a:ext cx="1598782" cy="1790613"/>
            <a:chOff x="7021741" y="3511095"/>
            <a:chExt cx="1598783" cy="1790612"/>
          </a:xfrm>
        </p:grpSpPr>
        <p:sp>
          <p:nvSpPr>
            <p:cNvPr id="33" name="文字方塊 32"/>
            <p:cNvSpPr txBox="1"/>
            <p:nvPr/>
          </p:nvSpPr>
          <p:spPr>
            <a:xfrm>
              <a:off x="7021741" y="4627292"/>
              <a:ext cx="1598783" cy="674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324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「花費資源」</a:t>
              </a:r>
              <a:endParaRPr lang="en-US" altLang="zh-TW" sz="1324" b="1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1324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占比</a:t>
              </a:r>
              <a:r>
                <a:rPr lang="en-US" altLang="zh-TW" sz="1324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/>
              </a:r>
              <a:br>
                <a:rPr lang="en-US" altLang="zh-TW" sz="1324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</a:br>
              <a:r>
                <a:rPr lang="zh-TW" altLang="en-US" sz="1134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（</a:t>
              </a:r>
              <a:r>
                <a:rPr lang="zh-TW" altLang="en-US" sz="1134" dirty="0" smtClean="0">
                  <a:solidFill>
                    <a:srgbClr val="FFC000"/>
                  </a:solidFill>
                  <a:latin typeface="微軟正黑體" pitchFamily="34" charset="-120"/>
                  <a:ea typeface="微軟正黑體" pitchFamily="34" charset="-120"/>
                </a:rPr>
                <a:t>排名</a:t>
              </a:r>
              <a:r>
                <a:rPr lang="en-US" altLang="zh-TW" sz="1134" dirty="0">
                  <a:solidFill>
                    <a:srgbClr val="FFC000"/>
                  </a:solidFill>
                  <a:latin typeface="微軟正黑體" pitchFamily="34" charset="-120"/>
                  <a:ea typeface="微軟正黑體" pitchFamily="34" charset="-120"/>
                </a:rPr>
                <a:t>2</a:t>
              </a:r>
              <a:r>
                <a:rPr lang="zh-TW" altLang="en-US" sz="1134" dirty="0" smtClean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）</a:t>
              </a:r>
              <a:endParaRPr lang="zh-TW" altLang="en-US" sz="1134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4" name="橢圓 33"/>
            <p:cNvSpPr/>
            <p:nvPr/>
          </p:nvSpPr>
          <p:spPr>
            <a:xfrm>
              <a:off x="7257002" y="3511095"/>
              <a:ext cx="1128260" cy="1128260"/>
            </a:xfrm>
            <a:prstGeom prst="ellipse">
              <a:avLst/>
            </a:prstGeom>
            <a:solidFill>
              <a:srgbClr val="85D0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altLang="zh-TW" sz="2801" b="1" dirty="0" smtClean="0">
                  <a:solidFill>
                    <a:prstClr val="white"/>
                  </a:solidFill>
                </a:rPr>
                <a:t>41</a:t>
              </a:r>
              <a:endParaRPr lang="en-US" altLang="zh-TW" sz="2801" b="1" dirty="0">
                <a:solidFill>
                  <a:prstClr val="white"/>
                </a:solidFill>
              </a:endParaRPr>
            </a:p>
            <a:p>
              <a:pPr algn="ctr"/>
              <a:r>
                <a:rPr lang="en-US" altLang="zh-TW" sz="1400" b="1" dirty="0">
                  <a:solidFill>
                    <a:prstClr val="white"/>
                  </a:solidFill>
                </a:rPr>
                <a:t>%</a:t>
              </a:r>
              <a:endParaRPr lang="zh-TW" altLang="en-US" sz="1400" b="1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210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學校</a:t>
            </a:r>
            <a:r>
              <a:rPr lang="zh-TW" altLang="en-US" sz="2800" dirty="0"/>
              <a:t>遭遇的危害資安</a:t>
            </a:r>
            <a:r>
              <a:rPr lang="zh-TW" altLang="en-US" sz="2800" dirty="0" smtClean="0"/>
              <a:t>事件的比例逐年增加，其中在個資外洩上，由</a:t>
            </a:r>
            <a:r>
              <a:rPr lang="en-US" altLang="zh-TW" sz="2800" dirty="0" smtClean="0"/>
              <a:t>2014</a:t>
            </a:r>
            <a:r>
              <a:rPr lang="zh-TW" altLang="en-US" sz="2800" dirty="0" smtClean="0"/>
              <a:t>年開始逐漸上升</a:t>
            </a:r>
            <a:endParaRPr lang="zh-TW" altLang="en-US" dirty="0"/>
          </a:p>
        </p:txBody>
      </p:sp>
      <p:graphicFrame>
        <p:nvGraphicFramePr>
          <p:cNvPr id="4" name="圖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9449446"/>
              </p:ext>
            </p:extLst>
          </p:nvPr>
        </p:nvGraphicFramePr>
        <p:xfrm>
          <a:off x="260850" y="1539312"/>
          <a:ext cx="4680000" cy="297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圖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8011959"/>
              </p:ext>
            </p:extLst>
          </p:nvPr>
        </p:nvGraphicFramePr>
        <p:xfrm>
          <a:off x="5525850" y="1539312"/>
          <a:ext cx="3627000" cy="297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610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圖表 8"/>
          <p:cNvGraphicFramePr/>
          <p:nvPr>
            <p:extLst/>
          </p:nvPr>
        </p:nvGraphicFramePr>
        <p:xfrm>
          <a:off x="0" y="1183498"/>
          <a:ext cx="4940849" cy="3736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5850" y="122433"/>
            <a:ext cx="9534190" cy="1061065"/>
          </a:xfrm>
        </p:spPr>
        <p:txBody>
          <a:bodyPr/>
          <a:lstStyle/>
          <a:p>
            <a:r>
              <a:rPr lang="zh-TW" altLang="en-US" sz="2600" dirty="0"/>
              <a:t>學校最常遭遇</a:t>
            </a:r>
            <a:r>
              <a:rPr lang="zh-TW" altLang="en-US" sz="2600" dirty="0" smtClean="0"/>
              <a:t>的危害資安事件是「單位內部電腦被植入惡意程式後形成</a:t>
            </a:r>
            <a:r>
              <a:rPr lang="en-US" altLang="zh-TW" sz="2600" dirty="0" smtClean="0"/>
              <a:t>BOT</a:t>
            </a:r>
            <a:r>
              <a:rPr lang="zh-TW" altLang="en-US" sz="2600" dirty="0" smtClean="0"/>
              <a:t>中繼站」</a:t>
            </a:r>
            <a:r>
              <a:rPr lang="zh-TW" altLang="en-US" sz="2600" dirty="0"/>
              <a:t>與「單位內某電腦重複嘗試入侵他人</a:t>
            </a:r>
            <a:r>
              <a:rPr lang="zh-TW" altLang="en-US" sz="2600" dirty="0" smtClean="0"/>
              <a:t>系統」</a:t>
            </a:r>
            <a:r>
              <a:rPr lang="zh-TW" altLang="en-US" sz="2600" dirty="0"/>
              <a:t/>
            </a:r>
            <a:br>
              <a:rPr lang="zh-TW" altLang="en-US" sz="2600" dirty="0"/>
            </a:br>
            <a:endParaRPr lang="zh-TW" altLang="en-US" sz="2600" dirty="0"/>
          </a:p>
        </p:txBody>
      </p:sp>
      <p:cxnSp>
        <p:nvCxnSpPr>
          <p:cNvPr id="4" name="直線接點 3"/>
          <p:cNvCxnSpPr/>
          <p:nvPr/>
        </p:nvCxnSpPr>
        <p:spPr>
          <a:xfrm flipV="1">
            <a:off x="2470424" y="1420670"/>
            <a:ext cx="1836000" cy="533386"/>
          </a:xfrm>
          <a:prstGeom prst="line">
            <a:avLst/>
          </a:prstGeom>
          <a:ln w="381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/>
          <p:cNvCxnSpPr/>
          <p:nvPr/>
        </p:nvCxnSpPr>
        <p:spPr>
          <a:xfrm>
            <a:off x="2401270" y="4149095"/>
            <a:ext cx="1836000" cy="475133"/>
          </a:xfrm>
          <a:prstGeom prst="line">
            <a:avLst/>
          </a:prstGeom>
          <a:ln w="381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圖表 9"/>
          <p:cNvGraphicFramePr/>
          <p:nvPr>
            <p:extLst/>
          </p:nvPr>
        </p:nvGraphicFramePr>
        <p:xfrm>
          <a:off x="3915730" y="1406602"/>
          <a:ext cx="6839999" cy="360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469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本次研究流程</a:t>
            </a:r>
            <a:r>
              <a:rPr lang="en-US" altLang="zh-TW" dirty="0"/>
              <a:t>-</a:t>
            </a:r>
            <a:r>
              <a:rPr lang="zh-TW" altLang="en-US" dirty="0"/>
              <a:t>蒐集與確立議題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287881"/>
              </p:ext>
            </p:extLst>
          </p:nvPr>
        </p:nvGraphicFramePr>
        <p:xfrm>
          <a:off x="3729970" y="729313"/>
          <a:ext cx="2968363" cy="4634999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9683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540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資訊基礎與網路建設</a:t>
                      </a:r>
                    </a:p>
                  </a:txBody>
                  <a:tcPr marL="180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392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雲端服務與應用策略</a:t>
                      </a:r>
                    </a:p>
                  </a:txBody>
                  <a:tcPr marL="180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392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IT</a:t>
                      </a:r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採購與服務之策略</a:t>
                      </a:r>
                    </a:p>
                  </a:txBody>
                  <a:tcPr marL="180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543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身分認證與支援校際漫遊</a:t>
                      </a:r>
                    </a:p>
                  </a:txBody>
                  <a:tcPr marL="180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099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網路與資訊安全  </a:t>
                      </a:r>
                    </a:p>
                  </a:txBody>
                  <a:tcPr marL="180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392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內外法規遵循</a:t>
                      </a:r>
                    </a:p>
                  </a:txBody>
                  <a:tcPr marL="180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392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持續營運與災害復原</a:t>
                      </a:r>
                    </a:p>
                  </a:txBody>
                  <a:tcPr marL="180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3924">
                <a:tc>
                  <a:txBody>
                    <a:bodyPr/>
                    <a:lstStyle/>
                    <a:p>
                      <a:pPr marL="0" marR="0" lvl="0" indent="0" algn="l" defTabSz="91415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發展校園</a:t>
                      </a:r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IT</a:t>
                      </a:r>
                      <a:r>
                        <a:rPr lang="zh-TW" alt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架構</a:t>
                      </a:r>
                    </a:p>
                  </a:txBody>
                  <a:tcPr marL="180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392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支持校務營運以展示</a:t>
                      </a:r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IT</a:t>
                      </a:r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價值</a:t>
                      </a:r>
                    </a:p>
                  </a:txBody>
                  <a:tcPr marL="180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392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溝通與協調</a:t>
                      </a:r>
                    </a:p>
                  </a:txBody>
                  <a:tcPr marL="180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392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校園生活之資訊與服務</a:t>
                      </a:r>
                      <a:endParaRPr lang="zh-TW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80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392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打造高效能的</a:t>
                      </a:r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IT</a:t>
                      </a:r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團隊</a:t>
                      </a:r>
                    </a:p>
                  </a:txBody>
                  <a:tcPr marL="180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392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IT</a:t>
                      </a:r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經費的籌措與運用策略</a:t>
                      </a:r>
                    </a:p>
                  </a:txBody>
                  <a:tcPr marL="180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392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Open Source </a:t>
                      </a:r>
                      <a:r>
                        <a:rPr lang="zh-TW" altLang="en-US" sz="12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軟體對師生的推廣與應用</a:t>
                      </a:r>
                      <a:endParaRPr lang="zh-TW" altLang="en-US" sz="1200" b="0" i="0" u="none" strike="noStrike" dirty="0">
                        <a:solidFill>
                          <a:schemeClr val="accen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80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859469"/>
              </p:ext>
            </p:extLst>
          </p:nvPr>
        </p:nvGraphicFramePr>
        <p:xfrm>
          <a:off x="6614506" y="729313"/>
          <a:ext cx="3096344" cy="4634999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309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有效管理學習歷程以改善學習成效</a:t>
                      </a:r>
                    </a:p>
                  </a:txBody>
                  <a:tcPr marL="180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309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有效運用</a:t>
                      </a:r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IT</a:t>
                      </a:r>
                      <a:r>
                        <a:rPr lang="zh-TW" alt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帶動學校變革管理</a:t>
                      </a:r>
                      <a:endParaRPr lang="zh-TW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80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187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協助培養教師資訊科技應用能力</a:t>
                      </a:r>
                      <a:endParaRPr lang="zh-TW" altLang="en-US" sz="1200" b="0" i="0" u="none" strike="noStrike" dirty="0">
                        <a:solidFill>
                          <a:srgbClr val="00B05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80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187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支援教學環境設計與應用</a:t>
                      </a:r>
                    </a:p>
                  </a:txBody>
                  <a:tcPr marL="180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187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支援數位學習的永續發展      </a:t>
                      </a:r>
                    </a:p>
                  </a:txBody>
                  <a:tcPr marL="180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187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行動應用開發與導入</a:t>
                      </a:r>
                    </a:p>
                  </a:txBody>
                  <a:tcPr marL="180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187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社群媒體整合應用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180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817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利用巨量資料進行機構（校務）研究與決策</a:t>
                      </a:r>
                    </a:p>
                  </a:txBody>
                  <a:tcPr marL="180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187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物聯網在校園的應用</a:t>
                      </a:r>
                    </a:p>
                  </a:txBody>
                  <a:tcPr marL="180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187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校園</a:t>
                      </a:r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IT</a:t>
                      </a:r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諮詢與服務</a:t>
                      </a:r>
                    </a:p>
                  </a:txBody>
                  <a:tcPr marL="180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187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與時俱進的校務行政系統</a:t>
                      </a:r>
                    </a:p>
                  </a:txBody>
                  <a:tcPr marL="180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187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運用</a:t>
                      </a:r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IT</a:t>
                      </a:r>
                      <a:r>
                        <a:rPr lang="zh-TW" alt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支援學術研究</a:t>
                      </a:r>
                      <a:endParaRPr lang="zh-TW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80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187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支援機構典藏與運用</a:t>
                      </a:r>
                    </a:p>
                  </a:txBody>
                  <a:tcPr marL="180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187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協助學生應用資訊科技改善學習</a:t>
                      </a:r>
                      <a:endParaRPr lang="zh-TW" altLang="en-US" sz="1200" b="0" i="0" u="none" strike="noStrike" dirty="0">
                        <a:solidFill>
                          <a:schemeClr val="accen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80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向右箭號 5"/>
          <p:cNvSpPr/>
          <p:nvPr/>
        </p:nvSpPr>
        <p:spPr>
          <a:xfrm>
            <a:off x="2879626" y="2682305"/>
            <a:ext cx="792087" cy="540155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575369" y="1525400"/>
            <a:ext cx="1800200" cy="828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EDUCAUSE</a:t>
            </a:r>
          </a:p>
          <a:p>
            <a:pPr algn="ctr"/>
            <a:r>
              <a:rPr lang="en-US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(2000-2016)</a:t>
            </a:r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endParaRPr lang="zh-TW" altLang="en-US" sz="1600" dirty="0">
              <a:solidFill>
                <a:schemeClr val="bg1"/>
              </a:solidFill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575369" y="2552631"/>
            <a:ext cx="1800200" cy="828000"/>
          </a:xfrm>
          <a:prstGeom prst="roundRect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CCP </a:t>
            </a:r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endParaRPr lang="en-US" altLang="zh-TW" sz="1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1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2000-2015)</a:t>
            </a:r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endParaRPr lang="zh-TW" altLang="en-US" sz="1600" dirty="0">
              <a:solidFill>
                <a:schemeClr val="bg1"/>
              </a:solidFill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575369" y="3579861"/>
            <a:ext cx="1800200" cy="828000"/>
          </a:xfrm>
          <a:prstGeom prst="roundRect">
            <a:avLst/>
          </a:prstGeom>
          <a:solidFill>
            <a:srgbClr val="187243"/>
          </a:solidFill>
          <a:ln>
            <a:solidFill>
              <a:srgbClr val="18724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ISAC </a:t>
            </a:r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endParaRPr lang="en-US" altLang="zh-TW" sz="1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1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2012-2016)</a:t>
            </a:r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endParaRPr lang="zh-TW" altLang="en-US" sz="1600" dirty="0">
              <a:solidFill>
                <a:schemeClr val="bg1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937883" y="2783105"/>
            <a:ext cx="45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chemeClr val="bg1"/>
                </a:solidFill>
              </a:rPr>
              <a:t>28</a:t>
            </a:r>
            <a:endParaRPr lang="zh-TW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88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資安事件中，又以單位內部電腦被植入惡意程式後形成</a:t>
            </a:r>
            <a:r>
              <a:rPr lang="en-US" altLang="zh-TW" dirty="0" smtClean="0"/>
              <a:t>BOT</a:t>
            </a:r>
            <a:r>
              <a:rPr lang="zh-TW" altLang="en-US" dirty="0" smtClean="0"/>
              <a:t>中繼站的資安事件發生比例，較去年增加最多</a:t>
            </a:r>
            <a:endParaRPr lang="zh-TW" altLang="en-US" dirty="0"/>
          </a:p>
        </p:txBody>
      </p:sp>
      <p:graphicFrame>
        <p:nvGraphicFramePr>
          <p:cNvPr id="5" name="圖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8582108"/>
              </p:ext>
            </p:extLst>
          </p:nvPr>
        </p:nvGraphicFramePr>
        <p:xfrm>
          <a:off x="1205850" y="1494312"/>
          <a:ext cx="6839017" cy="3516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橢圓 2"/>
          <p:cNvSpPr/>
          <p:nvPr/>
        </p:nvSpPr>
        <p:spPr>
          <a:xfrm>
            <a:off x="6369507" y="2484312"/>
            <a:ext cx="1755000" cy="360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919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五</a:t>
            </a:r>
            <a:r>
              <a:rPr lang="zh-TW" altLang="en-US" dirty="0"/>
              <a:t>、關鍵資訊議題分析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3156914" y="2259316"/>
            <a:ext cx="5338937" cy="2502263"/>
          </a:xfrm>
        </p:spPr>
        <p:txBody>
          <a:bodyPr/>
          <a:lstStyle/>
          <a:p>
            <a:r>
              <a:rPr lang="zh-TW" altLang="en-US" sz="2199" dirty="0"/>
              <a:t>十大關鍵資訊議題排名</a:t>
            </a:r>
            <a:endParaRPr lang="en-US" altLang="zh-TW" sz="2199" dirty="0"/>
          </a:p>
          <a:p>
            <a:r>
              <a:rPr lang="zh-TW" altLang="en-US" sz="2199" dirty="0"/>
              <a:t>關鍵資訊議題看法差異分析</a:t>
            </a:r>
          </a:p>
          <a:p>
            <a:endParaRPr lang="en-US" altLang="zh-TW" sz="2199" dirty="0"/>
          </a:p>
          <a:p>
            <a:endParaRPr lang="en-US" altLang="zh-TW" sz="2199" dirty="0"/>
          </a:p>
          <a:p>
            <a:endParaRPr lang="zh-TW" altLang="en-US" sz="2199" dirty="0"/>
          </a:p>
        </p:txBody>
      </p:sp>
    </p:spTree>
    <p:extLst>
      <p:ext uri="{BB962C8B-B14F-4D97-AF65-F5344CB8AC3E}">
        <p14:creationId xmlns:p14="http://schemas.microsoft.com/office/powerpoint/2010/main" val="33071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標題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8229600" cy="658367"/>
          </a:xfrm>
        </p:spPr>
        <p:txBody>
          <a:bodyPr/>
          <a:lstStyle/>
          <a:p>
            <a:pPr eaLnBrk="1" hangingPunct="1"/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本研究十大關鍵資訊</a:t>
            </a:r>
            <a:r>
              <a:rPr lang="zh-TW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議題五年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變化</a:t>
            </a:r>
            <a:endParaRPr lang="zh-TW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721967"/>
              </p:ext>
            </p:extLst>
          </p:nvPr>
        </p:nvGraphicFramePr>
        <p:xfrm>
          <a:off x="1295449" y="1026584"/>
          <a:ext cx="7252366" cy="3990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14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8176">
                  <a:extLst>
                    <a:ext uri="{9D8B030D-6E8A-4147-A177-3AD203B41FA5}">
                      <a16:colId xmlns:a16="http://schemas.microsoft.com/office/drawing/2014/main" xmlns="" val="3426202393"/>
                    </a:ext>
                  </a:extLst>
                </a:gridCol>
                <a:gridCol w="8281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8176">
                  <a:extLst>
                    <a:ext uri="{9D8B030D-6E8A-4147-A177-3AD203B41FA5}">
                      <a16:colId xmlns:a16="http://schemas.microsoft.com/office/drawing/2014/main" xmlns="" val="3795642440"/>
                    </a:ext>
                  </a:extLst>
                </a:gridCol>
                <a:gridCol w="8281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116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2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十大資訊議題：策略成功</a:t>
                      </a:r>
                      <a:endParaRPr lang="zh-TW" altLang="zh-TW" sz="1200" b="1" kern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60000" marR="36000" marT="10800" marB="10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00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36000" marR="36000" marT="10800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00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36000" marR="36000" marT="10800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00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36000" marR="36000" marT="10800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00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36000" marR="36000" marT="10800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00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36000" marR="36000" marT="10800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697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資訊基礎與網路建設</a:t>
                      </a: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697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網路與資訊安全  </a:t>
                      </a:r>
                      <a:endParaRPr lang="zh-TW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6400">
                <a:tc>
                  <a:txBody>
                    <a:bodyPr/>
                    <a:lstStyle/>
                    <a:p>
                      <a:pPr marL="0" marR="0" lvl="0" indent="0" algn="l" defTabSz="91415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支持校務營運以展示</a:t>
                      </a:r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IT</a:t>
                      </a:r>
                      <a:r>
                        <a:rPr lang="zh-TW" alt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價值</a:t>
                      </a: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697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與時俱進的校務行政系統</a:t>
                      </a:r>
                      <a:endParaRPr lang="zh-TW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697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打造高效能的</a:t>
                      </a:r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IT</a:t>
                      </a:r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團隊</a:t>
                      </a: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6971">
                <a:tc>
                  <a:txBody>
                    <a:bodyPr/>
                    <a:lstStyle/>
                    <a:p>
                      <a:pPr marL="0" marR="0" lvl="0" indent="0" algn="l" defTabSz="91415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IT</a:t>
                      </a:r>
                      <a:r>
                        <a:rPr lang="zh-TW" alt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經費的籌措與運用策略</a:t>
                      </a: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697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持續營運與災害復原</a:t>
                      </a: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697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發展校園</a:t>
                      </a:r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IT</a:t>
                      </a:r>
                      <a:r>
                        <a:rPr lang="zh-TW" alt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架構</a:t>
                      </a:r>
                      <a:endParaRPr lang="zh-TW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6971">
                <a:tc>
                  <a:txBody>
                    <a:bodyPr/>
                    <a:lstStyle/>
                    <a:p>
                      <a:pPr marL="0" marR="0" lvl="0" indent="0" algn="l" defTabSz="91415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溝通與協調</a:t>
                      </a: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697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有效運用</a:t>
                      </a:r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IT</a:t>
                      </a:r>
                      <a:r>
                        <a:rPr lang="zh-TW" alt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帶動學校變革管理</a:t>
                      </a:r>
                      <a:endParaRPr lang="en-US" altLang="zh-TW" sz="1200" b="0" i="0" u="none" strike="noStrike" dirty="0" smtClean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0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123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標題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8229600" cy="658367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EDUCAUSE(2016)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與</a:t>
            </a:r>
            <a:r>
              <a:rPr lang="zh-TW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本研究排名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比較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261150"/>
              </p:ext>
            </p:extLst>
          </p:nvPr>
        </p:nvGraphicFramePr>
        <p:xfrm>
          <a:off x="1295450" y="1026586"/>
          <a:ext cx="7253998" cy="420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79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79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12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2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十大資訊議題</a:t>
                      </a:r>
                      <a:endParaRPr lang="zh-TW" altLang="zh-TW" sz="1200" b="1" kern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60000" marR="36000" marT="10800" marB="10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00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EDUCAUSE</a:t>
                      </a:r>
                    </a:p>
                  </a:txBody>
                  <a:tcPr marL="36000" marR="36000" marT="10800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00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本研究</a:t>
                      </a:r>
                      <a:endParaRPr lang="en-US" altLang="zh-TW" sz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36000" marR="36000" marT="10800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marL="0" marR="0" indent="0" algn="l" defTabSz="914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b="0" kern="100" dirty="0" smtClean="0"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 panose="020B0604020202020204" pitchFamily="34" charset="0"/>
                        </a:rPr>
                        <a:t>資訊安全</a:t>
                      </a:r>
                    </a:p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Information security </a:t>
                      </a:r>
                      <a:endParaRPr lang="en-US" sz="11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2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7108" marR="67108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zh-TW" altLang="en-US" sz="120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1" marR="36000" marT="10800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最適化的教育科技</a:t>
                      </a:r>
                      <a:endParaRPr lang="en-US" altLang="zh-TW" sz="1100" b="0" i="0" u="none" strike="noStrike" dirty="0" smtClean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fontAlgn="ctr"/>
                      <a:r>
                        <a:rPr lang="en-US" altLang="zh-TW" sz="1100" b="0" i="0" u="none" strike="noStrike" dirty="0" smtClean="0">
                          <a:solidFill>
                            <a:srgbClr val="FFC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Optimizing educational technology</a:t>
                      </a:r>
                      <a:endParaRPr lang="en-US" altLang="zh-TW" sz="1100" b="0" i="0" u="none" strike="noStrike" dirty="0">
                        <a:solidFill>
                          <a:srgbClr val="FFC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2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7108" marR="67108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zh-TW" altLang="en-US" sz="120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1" marR="36000" marT="10800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marL="0" marR="0" indent="0" algn="l" defTabSz="914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b="0" dirty="0" smtClean="0"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提升學生學習成效的科技</a:t>
                      </a:r>
                      <a:endParaRPr lang="en-US" altLang="zh-TW" sz="1100" b="0" dirty="0" smtClean="0">
                        <a:solidFill>
                          <a:schemeClr val="bg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l" fontAlgn="ctr"/>
                      <a:r>
                        <a:rPr lang="en-US" altLang="zh-TW" sz="1100" b="0" i="0" u="none" strike="noStrike" dirty="0" smtClean="0">
                          <a:solidFill>
                            <a:srgbClr val="FFC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Student</a:t>
                      </a:r>
                      <a:r>
                        <a:rPr lang="zh-TW" altLang="en-US" sz="1100" b="0" i="0" u="none" strike="noStrike" dirty="0" smtClean="0">
                          <a:solidFill>
                            <a:srgbClr val="FFC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100" b="0" i="0" u="none" strike="noStrike" dirty="0" smtClean="0">
                          <a:solidFill>
                            <a:srgbClr val="FFC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success technologies</a:t>
                      </a:r>
                      <a:r>
                        <a:rPr lang="en-US" altLang="zh-TW" sz="1100" b="0" i="0" u="none" strike="noStrike" baseline="0" dirty="0" smtClean="0">
                          <a:solidFill>
                            <a:srgbClr val="FFC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en-US" altLang="zh-TW" sz="1100" b="0" i="0" u="none" strike="noStrike" dirty="0">
                        <a:solidFill>
                          <a:srgbClr val="FFC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2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7108" marR="67108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zh-TW" altLang="en-US" sz="120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1" marR="36000" marT="10800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marL="0" marR="0" indent="0" algn="l" defTabSz="914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0" dirty="0" smtClean="0"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IT</a:t>
                      </a:r>
                      <a:r>
                        <a:rPr lang="zh-TW" altLang="en-US" sz="1100" b="0" dirty="0" smtClean="0"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人力招聘與保留</a:t>
                      </a:r>
                      <a:endParaRPr lang="en-US" altLang="zh-TW" sz="1100" b="0" dirty="0" smtClean="0">
                        <a:solidFill>
                          <a:schemeClr val="bg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IT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workforce hiring and retention </a:t>
                      </a:r>
                      <a:endParaRPr lang="en-US" sz="11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2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7108" marR="67108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zh-TW" altLang="en-US" sz="120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1" marR="36000" marT="10800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marL="0" marR="0" indent="0" algn="l" defTabSz="914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b="0" kern="100" dirty="0" smtClean="0"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 panose="020B0604020202020204" pitchFamily="34" charset="0"/>
                        </a:rPr>
                        <a:t>機構數據管理</a:t>
                      </a:r>
                      <a:endParaRPr lang="en-US" altLang="zh-TW" sz="1100" b="0" dirty="0" smtClean="0">
                        <a:solidFill>
                          <a:schemeClr val="bg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l" fontAlgn="ctr"/>
                      <a:r>
                        <a:rPr lang="en-US" altLang="zh-TW" sz="1100" b="0" i="0" u="none" strike="noStrike" dirty="0" smtClean="0">
                          <a:solidFill>
                            <a:srgbClr val="FFC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Institutional data</a:t>
                      </a:r>
                      <a:r>
                        <a:rPr lang="en-US" altLang="zh-TW" sz="1100" b="0" i="0" u="none" strike="noStrike" baseline="0" dirty="0" smtClean="0">
                          <a:solidFill>
                            <a:srgbClr val="FFC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management </a:t>
                      </a:r>
                      <a:endParaRPr lang="en-US" altLang="zh-TW" sz="1100" b="0" i="0" u="none" strike="noStrike" dirty="0">
                        <a:solidFill>
                          <a:srgbClr val="FFC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12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7108" marR="67108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zh-TW" altLang="en-US" sz="120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1" marR="36000" marT="10800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IT</a:t>
                      </a:r>
                      <a:r>
                        <a:rPr lang="zh-TW" alt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資金籌措模型</a:t>
                      </a:r>
                      <a:endParaRPr lang="en-US" sz="1100" b="0" i="0" u="none" strike="noStrike" dirty="0" smtClean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IT</a:t>
                      </a:r>
                      <a:r>
                        <a:rPr lang="zh-TW" altLang="en-US" sz="11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1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funding models</a:t>
                      </a:r>
                      <a:r>
                        <a:rPr lang="en-US" altLang="zh-TW" sz="1100" b="0" i="0" u="none" strike="noStrike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en-US" sz="11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2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7108" marR="67108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lang="zh-TW" altLang="en-US" sz="120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1" marR="36000" marT="10800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商業智慧與分析</a:t>
                      </a:r>
                      <a:endParaRPr lang="en-US" altLang="zh-TW" sz="1100" b="0" i="0" u="none" strike="noStrike" dirty="0" smtClean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fontAlgn="ctr"/>
                      <a:r>
                        <a:rPr lang="en-US" altLang="zh-TW" sz="1100" b="0" i="0" u="none" strike="noStrike" dirty="0" smtClean="0">
                          <a:solidFill>
                            <a:srgbClr val="FFC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BI and analytics </a:t>
                      </a: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sz="12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7108" marR="67108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zh-TW" altLang="en-US" sz="120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1" marR="36000" marT="10800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marL="0" marR="0" indent="0" algn="l" defTabSz="914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b="0" kern="1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企業應用整合</a:t>
                      </a:r>
                      <a:endParaRPr lang="en-US" altLang="zh-TW" sz="1100" b="0" kern="100" dirty="0" smtClean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l" fontAlgn="ctr"/>
                      <a:r>
                        <a:rPr lang="en-US" altLang="zh-TW" sz="1100" b="0" i="0" u="none" strike="noStrike" dirty="0" smtClean="0">
                          <a:solidFill>
                            <a:srgbClr val="FFC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Enterprise</a:t>
                      </a:r>
                      <a:r>
                        <a:rPr lang="en-US" altLang="zh-TW" sz="1100" b="0" i="0" u="none" strike="noStrike" baseline="0" dirty="0" smtClean="0">
                          <a:solidFill>
                            <a:srgbClr val="FFC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application integrations </a:t>
                      </a:r>
                      <a:endParaRPr lang="en-US" altLang="zh-TW" sz="1100" b="0" i="0" u="none" strike="noStrike" dirty="0">
                        <a:solidFill>
                          <a:srgbClr val="FFC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sz="12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7108" marR="67108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zh-TW" altLang="en-US" sz="120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1" marR="36000" marT="10800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marL="0" marR="0" indent="0" algn="l" defTabSz="914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0" dirty="0" smtClean="0"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IT </a:t>
                      </a:r>
                      <a:r>
                        <a:rPr lang="zh-TW" altLang="en-US" sz="1100" b="0" dirty="0" smtClean="0"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組織發展</a:t>
                      </a:r>
                      <a:endParaRPr lang="en-US" altLang="zh-TW" sz="1100" b="0" dirty="0" smtClean="0">
                        <a:solidFill>
                          <a:schemeClr val="bg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IT</a:t>
                      </a:r>
                      <a:r>
                        <a:rPr lang="zh-TW" altLang="en-US" sz="11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1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organizational</a:t>
                      </a:r>
                      <a:r>
                        <a:rPr lang="en-US" altLang="zh-TW" sz="1100" b="0" i="0" u="none" strike="noStrike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development </a:t>
                      </a:r>
                      <a:endParaRPr lang="en-US" sz="11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sz="12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7108" marR="67108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zh-TW" altLang="en-US" sz="120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1" marR="36000" marT="10800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數位與線上教育</a:t>
                      </a:r>
                      <a:endParaRPr lang="en-US" sz="1100" b="0" i="0" u="none" strike="noStrike" dirty="0" smtClean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FFC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E-Learning and online Education </a:t>
                      </a:r>
                      <a:endParaRPr lang="en-US" sz="1100" b="0" i="0" u="none" strike="noStrike" dirty="0">
                        <a:solidFill>
                          <a:srgbClr val="FFC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0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sz="12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7108" marR="67108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zh-TW" altLang="en-US" sz="120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1" marR="36000" marT="10800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543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標題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8229600" cy="658367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CCP (2016)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與</a:t>
            </a:r>
            <a:r>
              <a:rPr lang="zh-TW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本研究排名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比較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978378"/>
              </p:ext>
            </p:extLst>
          </p:nvPr>
        </p:nvGraphicFramePr>
        <p:xfrm>
          <a:off x="1295450" y="1026586"/>
          <a:ext cx="7253998" cy="231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79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79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12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2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十大資訊議題</a:t>
                      </a:r>
                      <a:endParaRPr lang="zh-TW" altLang="zh-TW" sz="1200" b="1" kern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60000" marR="36000" marT="10800" marB="10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00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CCP</a:t>
                      </a:r>
                    </a:p>
                  </a:txBody>
                  <a:tcPr marL="36000" marR="36000" marT="10800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00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本研究</a:t>
                      </a:r>
                      <a:endParaRPr lang="en-US" altLang="zh-TW" sz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36000" marR="36000" marT="10800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marL="0" marR="0" indent="0" algn="l" defTabSz="914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b="0" dirty="0" smtClean="0"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招聘與保留符合資格的</a:t>
                      </a:r>
                      <a:r>
                        <a:rPr lang="en-US" altLang="zh-TW" sz="1100" b="0" dirty="0" smtClean="0"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IT</a:t>
                      </a:r>
                      <a:r>
                        <a:rPr lang="zh-TW" altLang="en-US" sz="1100" b="0" dirty="0" smtClean="0"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人員</a:t>
                      </a:r>
                      <a:endParaRPr lang="en-US" altLang="zh-TW" sz="1100" b="0" dirty="0" smtClean="0">
                        <a:solidFill>
                          <a:schemeClr val="bg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l" fontAlgn="ctr"/>
                      <a:r>
                        <a:rPr lang="en-US" altLang="zh-TW" sz="1100" b="0" i="0" u="none" strike="noStrike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Hiring/retaining qualified IT staff </a:t>
                      </a:r>
                      <a:endParaRPr lang="en-US" altLang="zh-TW" sz="11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2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7108" marR="67108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zh-TW" altLang="en-US" sz="120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1" marR="36000" marT="10800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協助教師整合科技於教學中</a:t>
                      </a:r>
                      <a:endParaRPr lang="en-US" altLang="zh-TW" sz="1100" b="0" i="0" u="none" strike="noStrike" dirty="0" smtClean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fontAlgn="ctr"/>
                      <a:r>
                        <a:rPr lang="en-US" altLang="zh-TW" sz="1100" b="0" i="0" u="none" strike="noStrike" dirty="0" smtClean="0">
                          <a:solidFill>
                            <a:srgbClr val="FFC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Assisting faculty with</a:t>
                      </a:r>
                      <a:r>
                        <a:rPr lang="en-US" altLang="zh-TW" sz="1100" b="0" i="0" u="none" strike="noStrike" baseline="0" dirty="0" smtClean="0">
                          <a:solidFill>
                            <a:srgbClr val="FFC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IT instructional integration </a:t>
                      </a:r>
                      <a:endParaRPr lang="en-US" altLang="zh-TW" sz="1100" b="0" i="0" u="none" strike="noStrike" dirty="0">
                        <a:solidFill>
                          <a:srgbClr val="FFC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2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7108" marR="67108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zh-TW" altLang="en-US" sz="120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1" marR="36000" marT="10800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marL="0" marR="0" indent="0" algn="l" defTabSz="914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b="0" dirty="0" smtClean="0"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提升網路與數據安全</a:t>
                      </a:r>
                      <a:endParaRPr lang="en-US" altLang="zh-TW" sz="1100" b="0" dirty="0" smtClean="0">
                        <a:solidFill>
                          <a:schemeClr val="bg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l" fontAlgn="ctr"/>
                      <a:r>
                        <a:rPr lang="en-US" altLang="zh-TW" sz="11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Upgrading</a:t>
                      </a:r>
                      <a:r>
                        <a:rPr lang="en-US" altLang="zh-TW" sz="1100" b="0" i="0" u="none" strike="noStrike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 enhancing network and data security </a:t>
                      </a:r>
                      <a:endParaRPr lang="en-US" altLang="zh-TW" sz="11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2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7108" marR="67108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zh-TW" altLang="en-US" sz="120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1" marR="36000" marT="10800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marL="0" marR="0" indent="0" algn="l" defTabSz="914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b="0" kern="1200" dirty="0" smtClean="0"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提供足夠的使用者服務</a:t>
                      </a:r>
                      <a:endParaRPr lang="en-US" sz="1100" b="0" kern="1200" dirty="0" smtClean="0">
                        <a:solidFill>
                          <a:schemeClr val="bg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indent="0" algn="l" defTabSz="914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FFC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Providing</a:t>
                      </a:r>
                      <a:r>
                        <a:rPr lang="en-US" sz="1100" b="0" i="0" u="none" strike="noStrike" baseline="0" dirty="0" smtClean="0">
                          <a:solidFill>
                            <a:srgbClr val="FFC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adequate user support services </a:t>
                      </a:r>
                      <a:endParaRPr lang="en-US" sz="1100" b="0" i="0" u="none" strike="noStrike" dirty="0">
                        <a:solidFill>
                          <a:srgbClr val="FFC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2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7108" marR="67108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zh-TW" altLang="en-US" sz="120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1" marR="36000" marT="10800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marL="0" marR="0" indent="0" algn="l" defTabSz="914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b="0" dirty="0" smtClean="0"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運用</a:t>
                      </a:r>
                      <a:r>
                        <a:rPr lang="en-US" altLang="zh-TW" sz="1100" b="0" dirty="0" smtClean="0"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IT</a:t>
                      </a:r>
                      <a:r>
                        <a:rPr lang="zh-TW" altLang="en-US" sz="1100" b="0" dirty="0" smtClean="0"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資源提高學生的學習成效</a:t>
                      </a:r>
                      <a:endParaRPr lang="en-US" altLang="zh-TW" sz="1100" b="0" dirty="0" smtClean="0">
                        <a:solidFill>
                          <a:schemeClr val="bg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l" fontAlgn="ctr"/>
                      <a:r>
                        <a:rPr lang="en-US" altLang="zh-TW" sz="1100" b="0" i="0" u="none" strike="noStrike" dirty="0" smtClean="0">
                          <a:solidFill>
                            <a:srgbClr val="FFC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Leveraging IT resources to support</a:t>
                      </a:r>
                      <a:r>
                        <a:rPr lang="en-US" altLang="zh-TW" sz="1100" b="0" i="0" u="none" strike="noStrike" baseline="0" dirty="0" smtClean="0">
                          <a:solidFill>
                            <a:srgbClr val="FFC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student success </a:t>
                      </a:r>
                      <a:endParaRPr lang="en-US" altLang="zh-TW" sz="1100" b="0" i="0" u="none" strike="noStrike" dirty="0">
                        <a:solidFill>
                          <a:srgbClr val="FFC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12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7108" marR="67108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zh-TW" altLang="en-US" sz="120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1" marR="36000" marT="10800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099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標題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8229600" cy="658367"/>
          </a:xfrm>
        </p:spPr>
        <p:txBody>
          <a:bodyPr/>
          <a:lstStyle/>
          <a:p>
            <a:pPr eaLnBrk="1" hangingPunct="1"/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CIO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認為未來重要的十大關鍵資訊議題</a:t>
            </a:r>
            <a:endParaRPr lang="zh-TW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13318"/>
              </p:ext>
            </p:extLst>
          </p:nvPr>
        </p:nvGraphicFramePr>
        <p:xfrm>
          <a:off x="1295449" y="1026584"/>
          <a:ext cx="7252366" cy="3990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14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8176">
                  <a:extLst>
                    <a:ext uri="{9D8B030D-6E8A-4147-A177-3AD203B41FA5}">
                      <a16:colId xmlns:a16="http://schemas.microsoft.com/office/drawing/2014/main" xmlns="" val="843822348"/>
                    </a:ext>
                  </a:extLst>
                </a:gridCol>
                <a:gridCol w="8281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176">
                  <a:extLst>
                    <a:ext uri="{9D8B030D-6E8A-4147-A177-3AD203B41FA5}">
                      <a16:colId xmlns:a16="http://schemas.microsoft.com/office/drawing/2014/main" xmlns="" val="2335772628"/>
                    </a:ext>
                  </a:extLst>
                </a:gridCol>
                <a:gridCol w="828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81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11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kern="12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十大資訊議題：</a:t>
                      </a:r>
                      <a:r>
                        <a:rPr lang="zh-TW" altLang="en-US" sz="12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未來重要</a:t>
                      </a:r>
                    </a:p>
                  </a:txBody>
                  <a:tcPr marL="360000" marR="36000" marT="10800" marB="10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00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36000" marR="36000" marT="10800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00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36000" marR="36000" marT="10800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00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36000" marR="36000" marT="10800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00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36000" marR="36000" marT="10800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00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36000" marR="36000" marT="10800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6971">
                <a:tc>
                  <a:txBody>
                    <a:bodyPr/>
                    <a:lstStyle/>
                    <a:p>
                      <a:pPr marL="0" marR="0" lvl="0" indent="0" algn="l" defTabSz="91415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資訊基礎與網路建設</a:t>
                      </a: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6971">
                <a:tc>
                  <a:txBody>
                    <a:bodyPr/>
                    <a:lstStyle/>
                    <a:p>
                      <a:pPr marL="0" marR="0" lvl="0" indent="0" algn="l" defTabSz="91415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網路與資訊安全  </a:t>
                      </a: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64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與時俱進的校務行政系統</a:t>
                      </a: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6971">
                <a:tc>
                  <a:txBody>
                    <a:bodyPr/>
                    <a:lstStyle/>
                    <a:p>
                      <a:pPr marL="0" marR="0" lvl="0" indent="0" algn="l" defTabSz="91415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持續營運與災害復原</a:t>
                      </a: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6971">
                <a:tc>
                  <a:txBody>
                    <a:bodyPr/>
                    <a:lstStyle/>
                    <a:p>
                      <a:pPr marL="0" marR="0" lvl="0" indent="0" algn="l" defTabSz="91415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溝通與協調</a:t>
                      </a: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6971">
                <a:tc>
                  <a:txBody>
                    <a:bodyPr/>
                    <a:lstStyle/>
                    <a:p>
                      <a:pPr marL="0" marR="0" lvl="0" indent="0" algn="l" defTabSz="91415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打造高效能的</a:t>
                      </a:r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IT</a:t>
                      </a:r>
                      <a:r>
                        <a:rPr lang="zh-TW" alt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團隊</a:t>
                      </a: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6971">
                <a:tc>
                  <a:txBody>
                    <a:bodyPr/>
                    <a:lstStyle/>
                    <a:p>
                      <a:pPr marL="0" marR="0" lvl="0" indent="0" algn="l" defTabSz="91415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支持校務營運以展示</a:t>
                      </a:r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IT</a:t>
                      </a:r>
                      <a:r>
                        <a:rPr lang="zh-TW" alt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價值</a:t>
                      </a: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6971">
                <a:tc>
                  <a:txBody>
                    <a:bodyPr/>
                    <a:lstStyle/>
                    <a:p>
                      <a:pPr marL="0" marR="0" lvl="0" indent="0" algn="l" defTabSz="91415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IT</a:t>
                      </a:r>
                      <a:r>
                        <a:rPr lang="zh-TW" alt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經費的籌措與運用策略</a:t>
                      </a:r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697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 smtClean="0">
                          <a:solidFill>
                            <a:srgbClr val="FFC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雲端服務與應用策略</a:t>
                      </a:r>
                      <a:endParaRPr lang="zh-TW" altLang="en-US" sz="1200" b="0" i="0" u="none" strike="noStrike" dirty="0">
                        <a:solidFill>
                          <a:srgbClr val="FFC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5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5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800" b="0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6971">
                <a:tc>
                  <a:txBody>
                    <a:bodyPr/>
                    <a:lstStyle/>
                    <a:p>
                      <a:pPr marL="0" marR="0" lvl="0" indent="0" algn="l" defTabSz="91415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發展校園</a:t>
                      </a:r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IT</a:t>
                      </a:r>
                      <a:r>
                        <a:rPr lang="zh-TW" alt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架構</a:t>
                      </a:r>
                    </a:p>
                  </a:txBody>
                  <a:tcPr marL="360000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768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標題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8229600" cy="658367"/>
          </a:xfrm>
        </p:spPr>
        <p:txBody>
          <a:bodyPr/>
          <a:lstStyle/>
          <a:p>
            <a:pPr eaLnBrk="1" hangingPunct="1"/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佔用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CIO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較多工作時間的十大關鍵資訊議題</a:t>
            </a:r>
            <a:endParaRPr lang="zh-TW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858803"/>
              </p:ext>
            </p:extLst>
          </p:nvPr>
        </p:nvGraphicFramePr>
        <p:xfrm>
          <a:off x="1295450" y="1026589"/>
          <a:ext cx="7252365" cy="3989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14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8176"/>
                <a:gridCol w="8281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176">
                  <a:extLst>
                    <a:ext uri="{9D8B030D-6E8A-4147-A177-3AD203B41FA5}">
                      <a16:colId xmlns:a16="http://schemas.microsoft.com/office/drawing/2014/main" xmlns="" val="3380116069"/>
                    </a:ext>
                  </a:extLst>
                </a:gridCol>
                <a:gridCol w="828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81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11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kern="12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十大資訊議題：</a:t>
                      </a:r>
                      <a:r>
                        <a:rPr lang="zh-TW" altLang="en-US" sz="12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佔用</a:t>
                      </a:r>
                      <a:r>
                        <a:rPr lang="en-US" altLang="zh-TW" sz="12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CIO</a:t>
                      </a:r>
                      <a:r>
                        <a:rPr lang="zh-TW" altLang="en-US" sz="12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時間</a:t>
                      </a:r>
                    </a:p>
                  </a:txBody>
                  <a:tcPr marL="360000" marR="36000" marT="10800" marB="10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00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36000" marR="36000" marT="10800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00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36000" marR="36000" marT="10800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00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36000" marR="36000" marT="10800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00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36000" marR="36000" marT="10800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00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36000" marR="36000" marT="10800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64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溝通與協調</a:t>
                      </a: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697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與時俱進的校務行政系統</a:t>
                      </a: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64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打造高效能的</a:t>
                      </a:r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IT</a:t>
                      </a:r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團隊</a:t>
                      </a: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64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網路與資訊安全  </a:t>
                      </a: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697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IT</a:t>
                      </a:r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經費的籌措與運用策略</a:t>
                      </a: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697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支持校務營運以展示</a:t>
                      </a:r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IT</a:t>
                      </a:r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價值</a:t>
                      </a: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697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有效運用</a:t>
                      </a:r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IT</a:t>
                      </a:r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帶動學校變革管理　</a:t>
                      </a: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697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發展校園</a:t>
                      </a:r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IT</a:t>
                      </a:r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架構</a:t>
                      </a: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697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資訊基礎與網路建設</a:t>
                      </a: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6971">
                <a:tc>
                  <a:txBody>
                    <a:bodyPr/>
                    <a:lstStyle/>
                    <a:p>
                      <a:pPr marL="0" marR="0" lvl="0" indent="0" algn="l" defTabSz="91415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校園生活之資訊與服務</a:t>
                      </a:r>
                    </a:p>
                  </a:txBody>
                  <a:tcPr marL="360000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62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標題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8229600" cy="658367"/>
          </a:xfrm>
        </p:spPr>
        <p:txBody>
          <a:bodyPr/>
          <a:lstStyle/>
          <a:p>
            <a:pPr eaLnBrk="1" hangingPunct="1"/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花費學校較多資源的十大關鍵資訊議題</a:t>
            </a:r>
            <a:endParaRPr lang="zh-TW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771375"/>
              </p:ext>
            </p:extLst>
          </p:nvPr>
        </p:nvGraphicFramePr>
        <p:xfrm>
          <a:off x="1295449" y="1026584"/>
          <a:ext cx="7252366" cy="3990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14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8176">
                  <a:extLst>
                    <a:ext uri="{9D8B030D-6E8A-4147-A177-3AD203B41FA5}">
                      <a16:colId xmlns:a16="http://schemas.microsoft.com/office/drawing/2014/main" xmlns="" val="485835595"/>
                    </a:ext>
                  </a:extLst>
                </a:gridCol>
                <a:gridCol w="8281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176">
                  <a:extLst>
                    <a:ext uri="{9D8B030D-6E8A-4147-A177-3AD203B41FA5}">
                      <a16:colId xmlns:a16="http://schemas.microsoft.com/office/drawing/2014/main" xmlns="" val="2251226963"/>
                    </a:ext>
                  </a:extLst>
                </a:gridCol>
                <a:gridCol w="828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81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11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kern="12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十大資訊議題：</a:t>
                      </a:r>
                      <a:r>
                        <a:rPr lang="zh-TW" altLang="en-US" sz="12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花費學校資源</a:t>
                      </a:r>
                    </a:p>
                  </a:txBody>
                  <a:tcPr marL="360000" marR="36000" marT="10800" marB="10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00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42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2016</a:t>
                      </a:r>
                      <a:endParaRPr lang="en-US" altLang="zh-TW" sz="1200" b="1" i="0" u="none" strike="noStrike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35942" marR="35942" marT="10795" marB="1079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00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2015</a:t>
                      </a:r>
                      <a:endParaRPr lang="en-US" altLang="zh-TW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42" marR="35942" marT="10795" marB="1079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00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2014</a:t>
                      </a:r>
                      <a:endParaRPr lang="en-US" altLang="zh-TW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42" marR="35942" marT="10795" marB="1079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00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2013</a:t>
                      </a:r>
                      <a:endParaRPr lang="en-US" altLang="zh-TW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42" marR="35942" marT="10795" marB="1079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00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2012</a:t>
                      </a:r>
                      <a:endParaRPr lang="en-US" altLang="zh-TW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42" marR="35942" marT="10795" marB="1079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697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資訊基礎與網路建設</a:t>
                      </a: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697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與時俱進的校務行政系統</a:t>
                      </a: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64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網路與資訊安全  </a:t>
                      </a: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697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支持校務營運以展示</a:t>
                      </a:r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IT</a:t>
                      </a:r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價值</a:t>
                      </a: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697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溝通與協調</a:t>
                      </a: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697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支援數位學習的永續發展      </a:t>
                      </a: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697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 smtClean="0">
                          <a:solidFill>
                            <a:srgbClr val="FFC000"/>
                          </a:solidFill>
                          <a:effectLst/>
                        </a:rPr>
                        <a:t>有效管理學習歷程以改善學習成效</a:t>
                      </a:r>
                      <a:endParaRPr lang="zh-TW" altLang="en-US" sz="1200" b="0" i="0" u="none" strike="noStrike" dirty="0">
                        <a:solidFill>
                          <a:srgbClr val="FFC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697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發展校園</a:t>
                      </a:r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IT</a:t>
                      </a:r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架構</a:t>
                      </a: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697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校園生活之資訊與服務</a:t>
                      </a:r>
                      <a:endParaRPr lang="zh-TW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697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支援教學環境設計與應用</a:t>
                      </a:r>
                    </a:p>
                  </a:txBody>
                  <a:tcPr marL="360000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18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323851" y="1890221"/>
            <a:ext cx="9143999" cy="165618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b="0" dirty="0">
                <a:latin typeface="+mj-lt"/>
              </a:rPr>
              <a:t>THANK</a:t>
            </a:r>
            <a:r>
              <a:rPr lang="zh-TW" altLang="en-US" b="0" dirty="0">
                <a:latin typeface="+mj-lt"/>
              </a:rPr>
              <a:t> </a:t>
            </a:r>
            <a:r>
              <a:rPr lang="en-US" altLang="zh-TW" b="0" dirty="0" smtClean="0">
                <a:latin typeface="+mj-lt"/>
              </a:rPr>
              <a:t>YOU</a:t>
            </a:r>
            <a:endParaRPr lang="zh-TW" altLang="en-US" sz="1600" b="0" dirty="0">
              <a:latin typeface="+mj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79776" y="4689312"/>
            <a:ext cx="51026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solidFill>
                  <a:srgbClr val="85D0D5"/>
                </a:solidFill>
                <a:latin typeface="+mn-ea"/>
                <a:ea typeface="+mn-ea"/>
              </a:rPr>
              <a:t>感謝各位專家與中國</a:t>
            </a:r>
            <a:r>
              <a:rPr lang="zh-TW" altLang="en-US" dirty="0">
                <a:solidFill>
                  <a:srgbClr val="85D0D5"/>
                </a:solidFill>
                <a:latin typeface="+mn-ea"/>
                <a:ea typeface="+mn-ea"/>
              </a:rPr>
              <a:t>文化大學資訊</a:t>
            </a:r>
            <a:r>
              <a:rPr lang="zh-TW" altLang="en-US" dirty="0" smtClean="0">
                <a:solidFill>
                  <a:srgbClr val="85D0D5"/>
                </a:solidFill>
                <a:latin typeface="+mn-ea"/>
                <a:ea typeface="+mn-ea"/>
              </a:rPr>
              <a:t>中心大力支持</a:t>
            </a:r>
            <a:r>
              <a:rPr lang="en-US" altLang="zh-TW" dirty="0" smtClean="0">
                <a:solidFill>
                  <a:srgbClr val="85D0D5"/>
                </a:solidFill>
                <a:latin typeface="+mn-ea"/>
                <a:ea typeface="+mn-ea"/>
              </a:rPr>
              <a:t>!</a:t>
            </a:r>
          </a:p>
          <a:p>
            <a:pPr algn="ctr"/>
            <a:r>
              <a:rPr lang="en-US" altLang="zh-TW" dirty="0" smtClean="0">
                <a:solidFill>
                  <a:srgbClr val="85D0D5"/>
                </a:solidFill>
                <a:latin typeface="+mn-ea"/>
                <a:ea typeface="+mn-ea"/>
              </a:rPr>
              <a:t>See U 2018</a:t>
            </a:r>
            <a:endParaRPr lang="zh-TW" altLang="en-US" dirty="0">
              <a:solidFill>
                <a:srgbClr val="85D0D5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50" y="640709"/>
            <a:ext cx="7740000" cy="4372721"/>
          </a:xfrm>
        </p:spPr>
      </p:pic>
    </p:spTree>
    <p:extLst>
      <p:ext uri="{BB962C8B-B14F-4D97-AF65-F5344CB8AC3E}">
        <p14:creationId xmlns:p14="http://schemas.microsoft.com/office/powerpoint/2010/main" val="366435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本</a:t>
            </a:r>
            <a:r>
              <a:rPr lang="zh-TW" altLang="en-US" dirty="0" smtClean="0"/>
              <a:t>次研究問卷</a:t>
            </a:r>
            <a:r>
              <a:rPr lang="zh-TW" altLang="en-US" smtClean="0"/>
              <a:t>回收概況</a:t>
            </a:r>
            <a:endParaRPr lang="zh-TW" altLang="en-US" sz="2000" dirty="0"/>
          </a:p>
        </p:txBody>
      </p:sp>
      <p:graphicFrame>
        <p:nvGraphicFramePr>
          <p:cNvPr id="8" name="圖表 7"/>
          <p:cNvGraphicFramePr>
            <a:graphicFrameLocks/>
          </p:cNvGraphicFramePr>
          <p:nvPr>
            <p:extLst/>
          </p:nvPr>
        </p:nvGraphicFramePr>
        <p:xfrm>
          <a:off x="1458868" y="1512429"/>
          <a:ext cx="2700000" cy="1439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圓角矩形 4"/>
          <p:cNvSpPr/>
          <p:nvPr/>
        </p:nvSpPr>
        <p:spPr>
          <a:xfrm>
            <a:off x="396001" y="1897530"/>
            <a:ext cx="1152000" cy="720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algn="ctr" defTabSz="1066817">
              <a:lnSpc>
                <a:spcPct val="90000"/>
              </a:lnSpc>
              <a:spcAft>
                <a:spcPct val="35000"/>
              </a:spcAft>
            </a:pPr>
            <a:r>
              <a:rPr lang="zh-TW" altLang="en-US" sz="1600" b="1" dirty="0">
                <a:solidFill>
                  <a:prstClr val="white"/>
                </a:solidFill>
                <a:latin typeface="微軟正黑體" pitchFamily="34" charset="-120"/>
              </a:rPr>
              <a:t>所有學校</a:t>
            </a:r>
            <a:endParaRPr lang="en-US" altLang="zh-TW" sz="1600" b="1" dirty="0">
              <a:solidFill>
                <a:prstClr val="white"/>
              </a:solidFill>
              <a:latin typeface="微軟正黑體" pitchFamily="34" charset="-120"/>
            </a:endParaRPr>
          </a:p>
          <a:p>
            <a:pPr algn="ctr" defTabSz="1066817">
              <a:lnSpc>
                <a:spcPct val="90000"/>
              </a:lnSpc>
              <a:spcAft>
                <a:spcPct val="35000"/>
              </a:spcAft>
            </a:pPr>
            <a:r>
              <a:rPr lang="en-US" altLang="zh-TW" sz="1600" b="1" dirty="0" smtClean="0">
                <a:solidFill>
                  <a:prstClr val="white"/>
                </a:solidFill>
                <a:latin typeface="微軟正黑體" pitchFamily="34" charset="-120"/>
              </a:rPr>
              <a:t>157</a:t>
            </a:r>
            <a:endParaRPr lang="zh-TW" altLang="en-US" sz="1600" b="1" dirty="0">
              <a:solidFill>
                <a:prstClr val="white"/>
              </a:solidFill>
              <a:latin typeface="微軟正黑體" pitchFamily="34" charset="-120"/>
            </a:endParaRPr>
          </a:p>
        </p:txBody>
      </p:sp>
      <p:graphicFrame>
        <p:nvGraphicFramePr>
          <p:cNvPr id="17" name="圖表 16"/>
          <p:cNvGraphicFramePr>
            <a:graphicFrameLocks/>
          </p:cNvGraphicFramePr>
          <p:nvPr>
            <p:extLst/>
          </p:nvPr>
        </p:nvGraphicFramePr>
        <p:xfrm>
          <a:off x="6593660" y="1512429"/>
          <a:ext cx="2700000" cy="1439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圖表 19"/>
          <p:cNvGraphicFramePr>
            <a:graphicFrameLocks/>
          </p:cNvGraphicFramePr>
          <p:nvPr>
            <p:extLst/>
          </p:nvPr>
        </p:nvGraphicFramePr>
        <p:xfrm>
          <a:off x="3842682" y="1512429"/>
          <a:ext cx="2700000" cy="1439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圓角矩形 4"/>
          <p:cNvSpPr/>
          <p:nvPr/>
        </p:nvSpPr>
        <p:spPr>
          <a:xfrm>
            <a:off x="372123" y="3306460"/>
            <a:ext cx="1152000" cy="720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algn="ctr" defTabSz="1066817">
              <a:lnSpc>
                <a:spcPct val="90000"/>
              </a:lnSpc>
              <a:spcAft>
                <a:spcPct val="35000"/>
              </a:spcAft>
            </a:pPr>
            <a:r>
              <a:rPr lang="zh-TW" altLang="en-US" sz="1600" b="1" dirty="0">
                <a:solidFill>
                  <a:prstClr val="white"/>
                </a:solidFill>
                <a:latin typeface="微軟正黑體" pitchFamily="34" charset="-120"/>
              </a:rPr>
              <a:t>填答樣本</a:t>
            </a:r>
            <a:endParaRPr lang="en-US" altLang="zh-TW" sz="1600" b="1" dirty="0">
              <a:solidFill>
                <a:prstClr val="white"/>
              </a:solidFill>
              <a:latin typeface="微軟正黑體" pitchFamily="34" charset="-120"/>
            </a:endParaRPr>
          </a:p>
          <a:p>
            <a:pPr algn="ctr" defTabSz="1066817">
              <a:lnSpc>
                <a:spcPct val="90000"/>
              </a:lnSpc>
              <a:spcAft>
                <a:spcPct val="35000"/>
              </a:spcAft>
            </a:pPr>
            <a:r>
              <a:rPr lang="en-US" altLang="zh-TW" sz="1600" b="1" dirty="0" smtClean="0">
                <a:solidFill>
                  <a:prstClr val="white"/>
                </a:solidFill>
                <a:latin typeface="微軟正黑體" pitchFamily="34" charset="-120"/>
              </a:rPr>
              <a:t>130</a:t>
            </a:r>
            <a:endParaRPr lang="en-US" altLang="zh-TW" sz="1600" b="1" dirty="0">
              <a:solidFill>
                <a:prstClr val="white"/>
              </a:solidFill>
              <a:latin typeface="微軟正黑體" pitchFamily="34" charset="-120"/>
            </a:endParaRPr>
          </a:p>
        </p:txBody>
      </p:sp>
      <p:grpSp>
        <p:nvGrpSpPr>
          <p:cNvPr id="23" name="群組 22"/>
          <p:cNvGrpSpPr/>
          <p:nvPr/>
        </p:nvGrpSpPr>
        <p:grpSpPr>
          <a:xfrm>
            <a:off x="4686225" y="4887551"/>
            <a:ext cx="1492121" cy="261610"/>
            <a:chOff x="5189127" y="4549096"/>
            <a:chExt cx="1492121" cy="261611"/>
          </a:xfrm>
        </p:grpSpPr>
        <p:grpSp>
          <p:nvGrpSpPr>
            <p:cNvPr id="24" name="群組 23"/>
            <p:cNvGrpSpPr/>
            <p:nvPr/>
          </p:nvGrpSpPr>
          <p:grpSpPr>
            <a:xfrm>
              <a:off x="5189127" y="4549096"/>
              <a:ext cx="753070" cy="261611"/>
              <a:chOff x="2593862" y="4539223"/>
              <a:chExt cx="944563" cy="261611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2593862" y="4587974"/>
                <a:ext cx="288032" cy="144016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文字方塊 28"/>
              <p:cNvSpPr txBox="1"/>
              <p:nvPr/>
            </p:nvSpPr>
            <p:spPr>
              <a:xfrm>
                <a:off x="2861388" y="4539223"/>
                <a:ext cx="677037" cy="261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100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公立</a:t>
                </a:r>
              </a:p>
            </p:txBody>
          </p:sp>
        </p:grpSp>
        <p:grpSp>
          <p:nvGrpSpPr>
            <p:cNvPr id="25" name="群組 24"/>
            <p:cNvGrpSpPr/>
            <p:nvPr/>
          </p:nvGrpSpPr>
          <p:grpSpPr>
            <a:xfrm>
              <a:off x="5928178" y="4549096"/>
              <a:ext cx="753070" cy="261611"/>
              <a:chOff x="2437020" y="4539223"/>
              <a:chExt cx="944563" cy="261611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2437020" y="4587974"/>
                <a:ext cx="288032" cy="1440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文字方塊 26"/>
              <p:cNvSpPr txBox="1"/>
              <p:nvPr/>
            </p:nvSpPr>
            <p:spPr>
              <a:xfrm>
                <a:off x="2704546" y="4539223"/>
                <a:ext cx="677037" cy="261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100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私立</a:t>
                </a:r>
              </a:p>
            </p:txBody>
          </p:sp>
        </p:grpSp>
      </p:grpSp>
      <p:grpSp>
        <p:nvGrpSpPr>
          <p:cNvPr id="30" name="群組 29"/>
          <p:cNvGrpSpPr/>
          <p:nvPr/>
        </p:nvGrpSpPr>
        <p:grpSpPr>
          <a:xfrm>
            <a:off x="2112860" y="4887551"/>
            <a:ext cx="1492121" cy="261610"/>
            <a:chOff x="5076056" y="4552560"/>
            <a:chExt cx="1492121" cy="261611"/>
          </a:xfrm>
        </p:grpSpPr>
        <p:grpSp>
          <p:nvGrpSpPr>
            <p:cNvPr id="31" name="群組 30"/>
            <p:cNvGrpSpPr/>
            <p:nvPr/>
          </p:nvGrpSpPr>
          <p:grpSpPr>
            <a:xfrm>
              <a:off x="5076056" y="4552560"/>
              <a:ext cx="753070" cy="261611"/>
              <a:chOff x="2452038" y="4542687"/>
              <a:chExt cx="944563" cy="261611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2452038" y="4587974"/>
                <a:ext cx="288032" cy="144016"/>
              </a:xfrm>
              <a:prstGeom prst="rect">
                <a:avLst/>
              </a:prstGeom>
              <a:solidFill>
                <a:srgbClr val="005B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文字方塊 35"/>
              <p:cNvSpPr txBox="1"/>
              <p:nvPr/>
            </p:nvSpPr>
            <p:spPr>
              <a:xfrm>
                <a:off x="2719564" y="4542687"/>
                <a:ext cx="677037" cy="261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100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一般</a:t>
                </a:r>
              </a:p>
            </p:txBody>
          </p:sp>
        </p:grpSp>
        <p:grpSp>
          <p:nvGrpSpPr>
            <p:cNvPr id="32" name="群組 31"/>
            <p:cNvGrpSpPr/>
            <p:nvPr/>
          </p:nvGrpSpPr>
          <p:grpSpPr>
            <a:xfrm>
              <a:off x="5815107" y="4552560"/>
              <a:ext cx="753070" cy="261611"/>
              <a:chOff x="2295196" y="4542687"/>
              <a:chExt cx="944563" cy="261611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2295196" y="4587974"/>
                <a:ext cx="288032" cy="144016"/>
              </a:xfrm>
              <a:prstGeom prst="rect">
                <a:avLst/>
              </a:prstGeom>
              <a:solidFill>
                <a:srgbClr val="FF88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文字方塊 33"/>
              <p:cNvSpPr txBox="1"/>
              <p:nvPr/>
            </p:nvSpPr>
            <p:spPr>
              <a:xfrm>
                <a:off x="2562722" y="4542687"/>
                <a:ext cx="677037" cy="261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100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技職</a:t>
                </a:r>
              </a:p>
            </p:txBody>
          </p:sp>
        </p:grpSp>
      </p:grpSp>
      <p:grpSp>
        <p:nvGrpSpPr>
          <p:cNvPr id="37" name="群組 36"/>
          <p:cNvGrpSpPr/>
          <p:nvPr/>
        </p:nvGrpSpPr>
        <p:grpSpPr>
          <a:xfrm>
            <a:off x="6999112" y="4558459"/>
            <a:ext cx="2171985" cy="261610"/>
            <a:chOff x="5076056" y="4543168"/>
            <a:chExt cx="2171985" cy="261611"/>
          </a:xfrm>
        </p:grpSpPr>
        <p:grpSp>
          <p:nvGrpSpPr>
            <p:cNvPr id="38" name="群組 37"/>
            <p:cNvGrpSpPr/>
            <p:nvPr/>
          </p:nvGrpSpPr>
          <p:grpSpPr>
            <a:xfrm>
              <a:off x="5076056" y="4543168"/>
              <a:ext cx="2171985" cy="261611"/>
              <a:chOff x="2452038" y="4533295"/>
              <a:chExt cx="2724284" cy="261611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2452038" y="4592093"/>
                <a:ext cx="288032" cy="144016"/>
              </a:xfrm>
              <a:prstGeom prst="rect">
                <a:avLst/>
              </a:prstGeom>
              <a:solidFill>
                <a:srgbClr val="FE8C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文字方塊 42"/>
              <p:cNvSpPr txBox="1"/>
              <p:nvPr/>
            </p:nvSpPr>
            <p:spPr>
              <a:xfrm>
                <a:off x="2705887" y="4533295"/>
                <a:ext cx="677038" cy="261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100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大型</a:t>
                </a:r>
              </a:p>
            </p:txBody>
          </p:sp>
          <p:sp>
            <p:nvSpPr>
              <p:cNvPr id="45" name="文字方塊 44"/>
              <p:cNvSpPr txBox="1"/>
              <p:nvPr/>
            </p:nvSpPr>
            <p:spPr>
              <a:xfrm>
                <a:off x="4499284" y="4533295"/>
                <a:ext cx="677038" cy="261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100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小型</a:t>
                </a:r>
              </a:p>
            </p:txBody>
          </p:sp>
        </p:grpSp>
        <p:grpSp>
          <p:nvGrpSpPr>
            <p:cNvPr id="39" name="群組 38"/>
            <p:cNvGrpSpPr/>
            <p:nvPr/>
          </p:nvGrpSpPr>
          <p:grpSpPr>
            <a:xfrm>
              <a:off x="5790967" y="4543168"/>
              <a:ext cx="944550" cy="261611"/>
              <a:chOff x="2264919" y="4533295"/>
              <a:chExt cx="1184733" cy="261611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2264919" y="4592093"/>
                <a:ext cx="288032" cy="144016"/>
              </a:xfrm>
              <a:prstGeom prst="rect">
                <a:avLst/>
              </a:prstGeom>
              <a:solidFill>
                <a:srgbClr val="8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文字方塊 40"/>
              <p:cNvSpPr txBox="1"/>
              <p:nvPr/>
            </p:nvSpPr>
            <p:spPr>
              <a:xfrm>
                <a:off x="2518768" y="4533295"/>
                <a:ext cx="677037" cy="261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100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中型</a:t>
                </a: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3161620" y="4592093"/>
                <a:ext cx="288032" cy="144016"/>
              </a:xfrm>
              <a:prstGeom prst="rect">
                <a:avLst/>
              </a:prstGeom>
              <a:solidFill>
                <a:srgbClr val="26A9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050">
                  <a:solidFill>
                    <a:prstClr val="white"/>
                  </a:solidFill>
                </a:endParaRPr>
              </a:p>
            </p:txBody>
          </p:sp>
        </p:grpSp>
      </p:grpSp>
      <p:cxnSp>
        <p:nvCxnSpPr>
          <p:cNvPr id="61" name="直線接點 60"/>
          <p:cNvCxnSpPr/>
          <p:nvPr/>
        </p:nvCxnSpPr>
        <p:spPr>
          <a:xfrm flipH="1">
            <a:off x="4085850" y="1941043"/>
            <a:ext cx="1" cy="2700000"/>
          </a:xfrm>
          <a:prstGeom prst="line">
            <a:avLst/>
          </a:prstGeom>
          <a:noFill/>
          <a:ln w="28575" cap="flat" cmpd="sng" algn="ctr">
            <a:solidFill>
              <a:srgbClr val="FFFF00"/>
            </a:solidFill>
            <a:prstDash val="dash"/>
            <a:miter lim="800000"/>
          </a:ln>
          <a:effectLst/>
        </p:spPr>
      </p:cxnSp>
      <p:cxnSp>
        <p:nvCxnSpPr>
          <p:cNvPr id="69" name="直線接點 68"/>
          <p:cNvCxnSpPr/>
          <p:nvPr/>
        </p:nvCxnSpPr>
        <p:spPr>
          <a:xfrm flipH="1">
            <a:off x="6447146" y="1941043"/>
            <a:ext cx="1" cy="2700000"/>
          </a:xfrm>
          <a:prstGeom prst="line">
            <a:avLst/>
          </a:prstGeom>
          <a:noFill/>
          <a:ln w="28575" cap="flat" cmpd="sng" algn="ctr">
            <a:solidFill>
              <a:srgbClr val="FFFF00"/>
            </a:solidFill>
            <a:prstDash val="dash"/>
            <a:miter lim="800000"/>
          </a:ln>
          <a:effectLst/>
        </p:spPr>
      </p:cxnSp>
      <p:sp>
        <p:nvSpPr>
          <p:cNvPr id="59" name="文字方塊 58"/>
          <p:cNvSpPr txBox="1"/>
          <p:nvPr/>
        </p:nvSpPr>
        <p:spPr>
          <a:xfrm>
            <a:off x="2359535" y="1089314"/>
            <a:ext cx="902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體系別</a:t>
            </a:r>
          </a:p>
        </p:txBody>
      </p:sp>
      <p:sp>
        <p:nvSpPr>
          <p:cNvPr id="60" name="文字方塊 59"/>
          <p:cNvSpPr txBox="1"/>
          <p:nvPr/>
        </p:nvSpPr>
        <p:spPr>
          <a:xfrm>
            <a:off x="4741508" y="1089314"/>
            <a:ext cx="874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設立別</a:t>
            </a:r>
          </a:p>
        </p:txBody>
      </p:sp>
      <p:sp>
        <p:nvSpPr>
          <p:cNvPr id="63" name="文字方塊 62"/>
          <p:cNvSpPr txBox="1"/>
          <p:nvPr/>
        </p:nvSpPr>
        <p:spPr>
          <a:xfrm>
            <a:off x="7546159" y="1089314"/>
            <a:ext cx="8146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規模別</a:t>
            </a:r>
          </a:p>
        </p:txBody>
      </p:sp>
      <p:sp>
        <p:nvSpPr>
          <p:cNvPr id="46" name="矩形 7"/>
          <p:cNvSpPr>
            <a:spLocks noChangeArrowheads="1"/>
          </p:cNvSpPr>
          <p:nvPr/>
        </p:nvSpPr>
        <p:spPr bwMode="auto">
          <a:xfrm>
            <a:off x="6917397" y="4820076"/>
            <a:ext cx="237626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900" dirty="0">
                <a:solidFill>
                  <a:prstClr val="white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大型學校：學生人數為</a:t>
            </a:r>
            <a:r>
              <a:rPr lang="en-US" altLang="zh-TW" sz="900" dirty="0">
                <a:solidFill>
                  <a:prstClr val="white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15,000</a:t>
            </a:r>
            <a:r>
              <a:rPr lang="zh-TW" altLang="en-US" sz="900" dirty="0">
                <a:solidFill>
                  <a:prstClr val="white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人以上</a:t>
            </a:r>
          </a:p>
          <a:p>
            <a:pPr eaLnBrk="1" hangingPunct="1"/>
            <a:r>
              <a:rPr lang="zh-TW" altLang="en-US" sz="900" dirty="0">
                <a:solidFill>
                  <a:prstClr val="white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中型學校：學生人數為</a:t>
            </a:r>
            <a:r>
              <a:rPr lang="en-US" altLang="zh-TW" sz="900" dirty="0">
                <a:solidFill>
                  <a:prstClr val="white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6,000~14,999</a:t>
            </a:r>
            <a:r>
              <a:rPr lang="zh-TW" altLang="en-US" sz="900" dirty="0">
                <a:solidFill>
                  <a:prstClr val="white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人</a:t>
            </a:r>
          </a:p>
          <a:p>
            <a:pPr eaLnBrk="1" hangingPunct="1"/>
            <a:r>
              <a:rPr lang="zh-TW" altLang="en-US" sz="900" dirty="0">
                <a:solidFill>
                  <a:prstClr val="white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小型學校：學生人數為</a:t>
            </a:r>
            <a:r>
              <a:rPr lang="en-US" altLang="zh-TW" sz="900" dirty="0">
                <a:solidFill>
                  <a:prstClr val="white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5,999</a:t>
            </a:r>
            <a:r>
              <a:rPr lang="zh-TW" altLang="en-US" sz="900" dirty="0">
                <a:solidFill>
                  <a:prstClr val="white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人以下</a:t>
            </a:r>
          </a:p>
        </p:txBody>
      </p:sp>
      <p:graphicFrame>
        <p:nvGraphicFramePr>
          <p:cNvPr id="48" name="圖表 47"/>
          <p:cNvGraphicFramePr/>
          <p:nvPr>
            <p:extLst/>
          </p:nvPr>
        </p:nvGraphicFramePr>
        <p:xfrm>
          <a:off x="1490939" y="3129724"/>
          <a:ext cx="270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9" name="圖表 48"/>
          <p:cNvGraphicFramePr/>
          <p:nvPr>
            <p:extLst/>
          </p:nvPr>
        </p:nvGraphicFramePr>
        <p:xfrm>
          <a:off x="4002946" y="3033899"/>
          <a:ext cx="2379471" cy="1586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50" name="圖表 49"/>
          <p:cNvGraphicFramePr/>
          <p:nvPr>
            <p:extLst>
              <p:ext uri="{D42A27DB-BD31-4B8C-83A1-F6EECF244321}">
                <p14:modId xmlns:p14="http://schemas.microsoft.com/office/powerpoint/2010/main" val="808942805"/>
              </p:ext>
            </p:extLst>
          </p:nvPr>
        </p:nvGraphicFramePr>
        <p:xfrm>
          <a:off x="6560850" y="3036989"/>
          <a:ext cx="270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84786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50" y="864312"/>
            <a:ext cx="8415000" cy="4088761"/>
          </a:xfrm>
        </p:spPr>
      </p:pic>
    </p:spTree>
    <p:extLst>
      <p:ext uri="{BB962C8B-B14F-4D97-AF65-F5344CB8AC3E}">
        <p14:creationId xmlns:p14="http://schemas.microsoft.com/office/powerpoint/2010/main" val="400486074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850" y="667499"/>
            <a:ext cx="7110000" cy="4533523"/>
          </a:xfrm>
        </p:spPr>
      </p:pic>
    </p:spTree>
    <p:extLst>
      <p:ext uri="{BB962C8B-B14F-4D97-AF65-F5344CB8AC3E}">
        <p14:creationId xmlns:p14="http://schemas.microsoft.com/office/powerpoint/2010/main" val="151372182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畫面剪輯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95" y="1359312"/>
            <a:ext cx="8715225" cy="3600000"/>
          </a:xfrm>
        </p:spPr>
      </p:pic>
    </p:spTree>
    <p:extLst>
      <p:ext uri="{BB962C8B-B14F-4D97-AF65-F5344CB8AC3E}">
        <p14:creationId xmlns:p14="http://schemas.microsoft.com/office/powerpoint/2010/main" val="152601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五</a:t>
            </a:r>
            <a:r>
              <a:rPr lang="zh-TW" altLang="en-US" dirty="0" smtClean="0"/>
              <a:t>年研究問卷回收</a:t>
            </a:r>
            <a:r>
              <a:rPr lang="zh-TW" altLang="en-US" dirty="0"/>
              <a:t>概況</a:t>
            </a:r>
            <a:endParaRPr lang="zh-TW" altLang="en-US" sz="2000" dirty="0"/>
          </a:p>
        </p:txBody>
      </p:sp>
      <p:graphicFrame>
        <p:nvGraphicFramePr>
          <p:cNvPr id="6" name="圖表 5"/>
          <p:cNvGraphicFramePr/>
          <p:nvPr>
            <p:extLst>
              <p:ext uri="{D42A27DB-BD31-4B8C-83A1-F6EECF244321}">
                <p14:modId xmlns:p14="http://schemas.microsoft.com/office/powerpoint/2010/main" val="3306744548"/>
              </p:ext>
            </p:extLst>
          </p:nvPr>
        </p:nvGraphicFramePr>
        <p:xfrm>
          <a:off x="733350" y="676345"/>
          <a:ext cx="8325000" cy="4155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7715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二</a:t>
            </a:r>
            <a:r>
              <a:rPr lang="zh-TW" altLang="en-US" dirty="0" smtClean="0"/>
              <a:t>、</a:t>
            </a:r>
            <a:r>
              <a:rPr lang="en-US" altLang="zh-TW" dirty="0" smtClean="0"/>
              <a:t>IT </a:t>
            </a:r>
            <a:r>
              <a:rPr lang="zh-TW" altLang="en-US" dirty="0"/>
              <a:t>治理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3156914" y="2259315"/>
            <a:ext cx="5338937" cy="2339999"/>
          </a:xfrm>
        </p:spPr>
        <p:txBody>
          <a:bodyPr/>
          <a:lstStyle/>
          <a:p>
            <a:r>
              <a:rPr lang="zh-TW" altLang="en-US" sz="2199" dirty="0" smtClean="0"/>
              <a:t>關於</a:t>
            </a:r>
            <a:r>
              <a:rPr lang="en-US" altLang="zh-TW" sz="2199" dirty="0" smtClean="0"/>
              <a:t>CIO </a:t>
            </a:r>
            <a:endParaRPr lang="en-US" altLang="zh-TW" sz="2199" dirty="0"/>
          </a:p>
          <a:p>
            <a:r>
              <a:rPr lang="en-US" altLang="zh-TW" sz="2199" dirty="0" smtClean="0"/>
              <a:t>IT </a:t>
            </a:r>
            <a:r>
              <a:rPr lang="zh-TW" altLang="en-US" sz="2199" dirty="0"/>
              <a:t>經費運用</a:t>
            </a:r>
            <a:endParaRPr lang="en-US" altLang="zh-TW" sz="2199" dirty="0"/>
          </a:p>
          <a:p>
            <a:endParaRPr lang="en-US" altLang="zh-TW" sz="2000" dirty="0"/>
          </a:p>
          <a:p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8757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006-simple blue-">
  <a:themeElements>
    <a:clrScheme name="神韻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自訂 1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sign006-simple blue-">
  <a:themeElements>
    <a:clrScheme name="神韻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自訂 1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sign006-simple blue-">
  <a:themeElements>
    <a:clrScheme name="神韻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自訂 1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esign006-simple blue-">
  <a:themeElements>
    <a:clrScheme name="神韻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自訂 1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esign006-simple blue-">
  <a:themeElements>
    <a:clrScheme name="神韻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自訂 1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design006-simple blue-">
  <a:themeElements>
    <a:clrScheme name="神韻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自訂 1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design006-simple blue-">
  <a:themeElements>
    <a:clrScheme name="神韻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自訂 1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3_design006-simple blue-">
  <a:themeElements>
    <a:clrScheme name="神韻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自訂 1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4_design006-simple blue-">
  <a:themeElements>
    <a:clrScheme name="神韻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自訂 1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43730</TotalTime>
  <Words>3501</Words>
  <Application>Microsoft Office PowerPoint</Application>
  <PresentationFormat>自訂</PresentationFormat>
  <Paragraphs>943</Paragraphs>
  <Slides>72</Slides>
  <Notes>59</Notes>
  <HiddenSlides>0</HiddenSlides>
  <MMClips>0</MMClips>
  <ScaleCrop>false</ScaleCrop>
  <HeadingPairs>
    <vt:vector size="4" baseType="variant">
      <vt:variant>
        <vt:lpstr>佈景主題</vt:lpstr>
      </vt:variant>
      <vt:variant>
        <vt:i4>9</vt:i4>
      </vt:variant>
      <vt:variant>
        <vt:lpstr>投影片標題</vt:lpstr>
      </vt:variant>
      <vt:variant>
        <vt:i4>72</vt:i4>
      </vt:variant>
    </vt:vector>
  </HeadingPairs>
  <TitlesOfParts>
    <vt:vector size="81" baseType="lpstr">
      <vt:lpstr>design006-simple blue-</vt:lpstr>
      <vt:lpstr>1_design006-simple blue-</vt:lpstr>
      <vt:lpstr>3_design006-simple blue-</vt:lpstr>
      <vt:lpstr>5_design006-simple blue-</vt:lpstr>
      <vt:lpstr>6_design006-simple blue-</vt:lpstr>
      <vt:lpstr>8_design006-simple blue-</vt:lpstr>
      <vt:lpstr>9_design006-simple blue-</vt:lpstr>
      <vt:lpstr>13_design006-simple blue-</vt:lpstr>
      <vt:lpstr>14_design006-simple blue-</vt:lpstr>
      <vt:lpstr>大專校院資訊單位組織及 經費合理性調查研究報告</vt:lpstr>
      <vt:lpstr>參考資料</vt:lpstr>
      <vt:lpstr>報告大綱</vt:lpstr>
      <vt:lpstr>研究目的</vt:lpstr>
      <vt:lpstr>本次研究流程</vt:lpstr>
      <vt:lpstr>本次研究流程-蒐集與確立議題</vt:lpstr>
      <vt:lpstr>本次研究問卷回收概況</vt:lpstr>
      <vt:lpstr>五年研究問卷回收概況</vt:lpstr>
      <vt:lpstr>二、IT 治理</vt:lpstr>
      <vt:lpstr>大專校院CIO大多是擁有IT領域博士學位、且年齡介在50~59歲的男性；多半是以學術兼行政的方式任職</vt:lpstr>
      <vt:lpstr>一般學校CIO任職少於兩任的比例較高；而由於任期制，臺灣學校CIO在職的年資明顯低於美國</vt:lpstr>
      <vt:lpstr>資訊單位與圖書館整合的比例較去年增加，中型、小型學校整合的趨勢較為明顯</vt:lpstr>
      <vt:lpstr>資訊部門多為一級單位，且大多數CIO直接向校長報告；而直屬主管為副校長者近三年有逐漸上升的趨勢。</vt:lpstr>
      <vt:lpstr>IT部門人數歷年皆無太大的變動，平均為14人，惟今年人數減少的比例較去年增加較多</vt:lpstr>
      <vt:lpstr>與美國相比，臺灣學校IT人員占全體教職員的比例較低；與去年相比，公立學校的下降幅度較大。</vt:lpstr>
      <vt:lpstr>IT經費運用</vt:lpstr>
      <vt:lpstr>大專校院的平均IT總預算呈現上升趨勢，平均軟體預算較2015年略低，但仍高於2012-2014年</vt:lpstr>
      <vt:lpstr>40%的學校CIO預期明年IT總預算的金額不變 39%認為預算會減少相較於美國，臺灣學校的IT預期投入趨向保守</vt:lpstr>
      <vt:lpstr>在學校的IT總預算支出結構中，「硬體」和「人力支出」是學校花費最多經費的項目</vt:lpstr>
      <vt:lpstr>2015年、 2016年預算支出結構占比排名相同</vt:lpstr>
      <vt:lpstr>學校的軟體預算支出以「作業系統與辦公室應用軟體」、「校務行政系統」為主，兩者合計占比近50% 與2015年比较，軟體費用金額的內容排序相同 </vt:lpstr>
      <vt:lpstr>54%的臺灣學校已向學生收取電腦與網路使用費 略高於美國學校的47%</vt:lpstr>
      <vt:lpstr>22％目前未收費的學校考慮收費</vt:lpstr>
      <vt:lpstr>臺灣約66％的學校將向學生收取電腦與網路使用費全部編列於IT預算中，高於美國的32%</vt:lpstr>
      <vt:lpstr>當面臨預算不足時，不同預算別的學校所使用的解決方式亦不同，如高預算學校較偏好採用雲服務</vt:lpstr>
      <vt:lpstr>81.8%學校樂意透過協會(如：ISAC)來進行自由軟體的使用及導入說明</vt:lpstr>
      <vt:lpstr>「Open Source 軟體對師生的推廣與應用」在關鍵資訊議題的排名上皆是最後一名，顯示學校更重視其他議題 </vt:lpstr>
      <vt:lpstr>三、IT基礎建設與服務</vt:lpstr>
      <vt:lpstr>IT基礎建設</vt:lpstr>
      <vt:lpstr>學校對外網路頻寬較2015年明顯增長</vt:lpstr>
      <vt:lpstr>收取網路使用費的學校，其提供的對外網路頻寬服務較高</vt:lpstr>
      <vt:lpstr>無論未來IT總預算增減與否，更換或升級校園網路一直是學校發展重點</vt:lpstr>
      <vt:lpstr>學校實體伺服器虛擬化已經相當普及</vt:lpstr>
      <vt:lpstr>在伺服器以虛擬化的學校中，歷年來多數都是採用VMware的虛擬化平台，而Microsoft次之</vt:lpstr>
      <vt:lpstr>資訊教育服務</vt:lpstr>
      <vt:lpstr>44%學校CIO都認為目前師生獲得的資訊教育不足，其中又以「資訊安全」領域知識最為缺乏</vt:lpstr>
      <vt:lpstr>65.63%的CIO認為大學生有必要修習電腦程式設計語言，以了解電腦邏輯設計的基本觀念及電腦運作</vt:lpstr>
      <vt:lpstr>「學生職能」、「圖書館館藏」、「招生/考試資訊」是校園去識別化之Open Data 開放後對企業或社會最有幫助的前三項目 </vt:lpstr>
      <vt:lpstr>四、重要教育科技應用趨勢分析</vt:lpstr>
      <vt:lpstr>數位學習</vt:lpstr>
      <vt:lpstr>未來三年內打算升級或更換LMS的學校高達70%</vt:lpstr>
      <vt:lpstr>學校已使用MOOCs的比例較2015年微幅增加，且多數學校使用臺灣的MOOCs平台 </vt:lpstr>
      <vt:lpstr>學校認可MOOCs帶來的效益中，大部分項目皆現下滑趨勢，顯示過去學校在MOOCs的評估上過於樂觀 </vt:lpstr>
      <vt:lpstr>行動應用</vt:lpstr>
      <vt:lpstr>「行動應用開發與導入」在關鍵資訊議題的排名上皆位於後段班，顯示學校更重視其他議題 </vt:lpstr>
      <vt:lpstr>使用行動APP與行動網頁的學校逐年增加；而使用行動APP的臺灣學校已高於美國學校 </vt:lpstr>
      <vt:lpstr>已使用行動APP的學校其使用平台歷年來皆以Android和iOS為主，且iOS的比例從2014年開始持續攀升</vt:lpstr>
      <vt:lpstr>PowerPoint 簡報</vt:lpstr>
      <vt:lpstr>「雲端服務與應用策略」是學校未來發展的重點，且願意使用至少一項雲端服務的學校逐年增加  </vt:lpstr>
      <vt:lpstr>臺灣學校使用雲端服務的各項目比例皆低於美國，其中又以「數位學習平台」的使用比例差距最大 </vt:lpstr>
      <vt:lpstr>資安/風險、價格仍是歷年影響學校是否租用/導入雲端的主要因素，惟今年在考量雲端服務的實用性、供應商的服務品質與的學校比例較去年增加</vt:lpstr>
      <vt:lpstr>在評估導入或租用公有雲服務時，2016年已使用雲端服務的學校最重視「資安/風險」，而未使用的學校最在意「價格」；其結果與2015年正好相反 </vt:lpstr>
      <vt:lpstr>巨量資料</vt:lpstr>
      <vt:lpstr>2016年學校利用巨量資料進行決策分析以一般、公立、大型學校的使用比例較高；2015年則以一般、私立、大型居多 </vt:lpstr>
      <vt:lpstr>臺灣利用巨量資料進行「教與學分析」 、「行政決策」的比例高於美國；且今年用於「研究」的比例較去年略微增加</vt:lpstr>
      <vt:lpstr>資訊安全</vt:lpstr>
      <vt:lpstr>80.8%臺灣學校2016年遭遇資安事件，而「網路與資訊安全 」議題對確保學校成功、未來發展、花費資源上均排名第二</vt:lpstr>
      <vt:lpstr>學校遭遇的危害資安事件的比例逐年增加，其中在個資外洩上，由2014年開始逐漸上升</vt:lpstr>
      <vt:lpstr>學校最常遭遇的危害資安事件是「單位內部電腦被植入惡意程式後形成BOT中繼站」與「單位內某電腦重複嘗試入侵他人系統」 </vt:lpstr>
      <vt:lpstr>資安事件中，又以單位內部電腦被植入惡意程式後形成BOT中繼站的資安事件發生比例，較去年增加最多</vt:lpstr>
      <vt:lpstr>五、關鍵資訊議題分析</vt:lpstr>
      <vt:lpstr>本研究十大關鍵資訊議題五年變化</vt:lpstr>
      <vt:lpstr>EDUCAUSE(2016)與本研究排名比較</vt:lpstr>
      <vt:lpstr>CCP (2016)與本研究排名比較</vt:lpstr>
      <vt:lpstr>CIO認為未來重要的十大關鍵資訊議題</vt:lpstr>
      <vt:lpstr>佔用CIO較多工作時間的十大關鍵資訊議題</vt:lpstr>
      <vt:lpstr>花費學校較多資源的十大關鍵資訊議題</vt:lpstr>
      <vt:lpstr>THANK YOU</vt:lpstr>
      <vt:lpstr>PowerPoint 簡報</vt:lpstr>
      <vt:lpstr>PowerPoint 簡報</vt:lpstr>
      <vt:lpstr>PowerPoint 簡報</vt:lpstr>
      <vt:lpstr>PowerPoint 簡報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Blue</dc:title>
  <dc:creator>Achilles</dc:creator>
  <cp:lastModifiedBy>陳勝萍</cp:lastModifiedBy>
  <cp:revision>10071</cp:revision>
  <cp:lastPrinted>2014-10-13T09:19:28Z</cp:lastPrinted>
  <dcterms:created xsi:type="dcterms:W3CDTF">2013-12-12T14:15:34Z</dcterms:created>
  <dcterms:modified xsi:type="dcterms:W3CDTF">2017-08-10T08:15:32Z</dcterms:modified>
</cp:coreProperties>
</file>