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Lst>
  <p:notesMasterIdLst>
    <p:notesMasterId r:id="rId28"/>
  </p:notesMasterIdLst>
  <p:handoutMasterIdLst>
    <p:handoutMasterId r:id="rId29"/>
  </p:handoutMasterIdLst>
  <p:sldIdLst>
    <p:sldId id="622" r:id="rId2"/>
    <p:sldId id="763" r:id="rId3"/>
    <p:sldId id="623" r:id="rId4"/>
    <p:sldId id="624" r:id="rId5"/>
    <p:sldId id="764" r:id="rId6"/>
    <p:sldId id="637" r:id="rId7"/>
    <p:sldId id="767" r:id="rId8"/>
    <p:sldId id="768" r:id="rId9"/>
    <p:sldId id="769" r:id="rId10"/>
    <p:sldId id="770" r:id="rId11"/>
    <p:sldId id="771" r:id="rId12"/>
    <p:sldId id="766" r:id="rId13"/>
    <p:sldId id="626" r:id="rId14"/>
    <p:sldId id="772" r:id="rId15"/>
    <p:sldId id="475" r:id="rId16"/>
    <p:sldId id="534" r:id="rId17"/>
    <p:sldId id="535" r:id="rId18"/>
    <p:sldId id="536" r:id="rId19"/>
    <p:sldId id="537" r:id="rId20"/>
    <p:sldId id="550" r:id="rId21"/>
    <p:sldId id="696" r:id="rId22"/>
    <p:sldId id="765" r:id="rId23"/>
    <p:sldId id="690" r:id="rId24"/>
    <p:sldId id="691" r:id="rId25"/>
    <p:sldId id="693" r:id="rId26"/>
    <p:sldId id="635" r:id="rId27"/>
  </p:sldIdLst>
  <p:sldSz cx="9144000" cy="6858000" type="screen4x3"/>
  <p:notesSz cx="7010400" cy="9236075"/>
  <p:custDataLst>
    <p:tags r:id="rId30"/>
  </p:custDataLst>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4028">
          <p15:clr>
            <a:srgbClr val="A4A3A4"/>
          </p15:clr>
        </p15:guide>
        <p15:guide id="2" orient="horz" pos="2918">
          <p15:clr>
            <a:srgbClr val="A4A3A4"/>
          </p15:clr>
        </p15:guide>
        <p15:guide id="3" orient="horz" pos="3673">
          <p15:clr>
            <a:srgbClr val="A4A3A4"/>
          </p15:clr>
        </p15:guide>
        <p15:guide id="4" orient="horz" pos="2123">
          <p15:clr>
            <a:srgbClr val="A4A3A4"/>
          </p15:clr>
        </p15:guide>
        <p15:guide id="5" orient="horz" pos="272">
          <p15:clr>
            <a:srgbClr val="A4A3A4"/>
          </p15:clr>
        </p15:guide>
        <p15:guide id="6" pos="280">
          <p15:clr>
            <a:srgbClr val="A4A3A4"/>
          </p15:clr>
        </p15:guide>
        <p15:guide id="7" pos="2548">
          <p15:clr>
            <a:srgbClr val="A4A3A4"/>
          </p15:clr>
        </p15:guide>
        <p15:guide id="8" pos="3970">
          <p15:clr>
            <a:srgbClr val="A4A3A4"/>
          </p15:clr>
        </p15:guide>
        <p15:guide id="9" pos="3244">
          <p15:clr>
            <a:srgbClr val="A4A3A4"/>
          </p15:clr>
        </p15:guide>
        <p15:guide id="10" pos="595">
          <p15:clr>
            <a:srgbClr val="A4A3A4"/>
          </p15:clr>
        </p15:guide>
        <p15:guide id="11" pos="1204">
          <p15:clr>
            <a:srgbClr val="A4A3A4"/>
          </p15:clr>
        </p15:guide>
        <p15:guide id="12" pos="1801">
          <p15:clr>
            <a:srgbClr val="A4A3A4"/>
          </p15:clr>
        </p15:guide>
        <p15:guide id="13" pos="2399">
          <p15:clr>
            <a:srgbClr val="A4A3A4"/>
          </p15:clr>
        </p15:guide>
        <p15:guide id="14" pos="2994">
          <p15:clr>
            <a:srgbClr val="A4A3A4"/>
          </p15:clr>
        </p15:guide>
        <p15:guide id="15" pos="3594">
          <p15:clr>
            <a:srgbClr val="A4A3A4"/>
          </p15:clr>
        </p15:guide>
        <p15:guide id="16" pos="4186">
          <p15:clr>
            <a:srgbClr val="A4A3A4"/>
          </p15:clr>
        </p15:guide>
        <p15:guide id="17" pos="4948">
          <p15:clr>
            <a:srgbClr val="A4A3A4"/>
          </p15:clr>
        </p15:guide>
        <p15:guide id="18" pos="5653">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F73C3"/>
    <a:srgbClr val="002878"/>
    <a:srgbClr val="00B6F1"/>
    <a:srgbClr val="B0B9BF"/>
    <a:srgbClr val="F47F16"/>
    <a:srgbClr val="6A7B84"/>
    <a:srgbClr val="666666"/>
    <a:srgbClr val="5DD8FF"/>
    <a:srgbClr val="74A534"/>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86" autoAdjust="0"/>
    <p:restoredTop sz="88075" autoAdjust="0"/>
  </p:normalViewPr>
  <p:slideViewPr>
    <p:cSldViewPr snapToGrid="0">
      <p:cViewPr varScale="1">
        <p:scale>
          <a:sx n="63" d="100"/>
          <a:sy n="63" d="100"/>
        </p:scale>
        <p:origin x="-1350" y="-96"/>
      </p:cViewPr>
      <p:guideLst>
        <p:guide orient="horz" pos="4028"/>
        <p:guide orient="horz" pos="2918"/>
        <p:guide orient="horz" pos="3673"/>
        <p:guide orient="horz" pos="2123"/>
        <p:guide orient="horz" pos="272"/>
        <p:guide pos="280"/>
        <p:guide pos="2548"/>
        <p:guide pos="3970"/>
        <p:guide pos="3244"/>
        <p:guide pos="595"/>
        <p:guide pos="1204"/>
        <p:guide pos="1801"/>
        <p:guide pos="2399"/>
        <p:guide pos="2994"/>
        <p:guide pos="3594"/>
        <p:guide pos="4186"/>
        <p:guide pos="4948"/>
        <p:guide pos="5653"/>
      </p:guideLst>
    </p:cSldViewPr>
  </p:slideViewPr>
  <p:notesTextViewPr>
    <p:cViewPr>
      <p:scale>
        <a:sx n="1" d="1"/>
        <a:sy n="1" d="1"/>
      </p:scale>
      <p:origin x="0" y="0"/>
    </p:cViewPr>
  </p:notesTextViewPr>
  <p:sorterViewPr>
    <p:cViewPr varScale="1">
      <p:scale>
        <a:sx n="1" d="1"/>
        <a:sy n="1" d="1"/>
      </p:scale>
      <p:origin x="0" y="-2924"/>
    </p:cViewPr>
  </p:sorterViewPr>
  <p:notesViewPr>
    <p:cSldViewPr snapToGrid="0">
      <p:cViewPr>
        <p:scale>
          <a:sx n="120" d="100"/>
          <a:sy n="120" d="100"/>
        </p:scale>
        <p:origin x="-3126" y="168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lang val="zh-TW"/>
  <c:style val="18"/>
  <c:chart>
    <c:autoTitleDeleted val="1"/>
    <c:plotArea>
      <c:layout/>
      <c:pieChart>
        <c:varyColors val="1"/>
        <c:ser>
          <c:idx val="0"/>
          <c:order val="0"/>
          <c:tx>
            <c:strRef>
              <c:f>Sheet1!$B$1</c:f>
              <c:strCache>
                <c:ptCount val="1"/>
                <c:pt idx="0">
                  <c:v>CY 2013 Revenue Share</c:v>
                </c:pt>
              </c:strCache>
            </c:strRef>
          </c:tx>
          <c:dPt>
            <c:idx val="5"/>
            <c:spPr>
              <a:solidFill>
                <a:srgbClr val="002878"/>
              </a:solidFill>
            </c:spPr>
          </c:dPt>
          <c:dLbls>
            <c:dLbl>
              <c:idx val="0"/>
              <c:layout>
                <c:manualLayout>
                  <c:x val="-8.921087515575736E-2"/>
                  <c:y val="0.16229958727182472"/>
                </c:manualLayout>
              </c:layout>
              <c:spPr/>
              <c:txPr>
                <a:bodyPr/>
                <a:lstStyle/>
                <a:p>
                  <a:pPr>
                    <a:defRPr sz="1200">
                      <a:solidFill>
                        <a:schemeClr val="bg1"/>
                      </a:solidFill>
                      <a:latin typeface="Arial" panose="020B0604020202020204" pitchFamily="34" charset="0"/>
                      <a:cs typeface="Arial" panose="020B0604020202020204" pitchFamily="34" charset="0"/>
                    </a:defRPr>
                  </a:pPr>
                  <a:endParaRPr lang="zh-TW"/>
                </a:p>
              </c:txPr>
              <c:showCatName val="1"/>
              <c:showPercent val="1"/>
              <c:extLst>
                <c:ext xmlns:c15="http://schemas.microsoft.com/office/drawing/2012/chart" uri="{CE6537A1-D6FC-4f65-9D91-7224C49458BB}">
                  <c15:layout/>
                </c:ext>
              </c:extLst>
            </c:dLbl>
            <c:dLbl>
              <c:idx val="1"/>
              <c:layout>
                <c:manualLayout>
                  <c:x val="-0.1406364166600387"/>
                  <c:y val="-3.6777240431712294E-2"/>
                </c:manualLayout>
              </c:layout>
              <c:spPr/>
              <c:txPr>
                <a:bodyPr/>
                <a:lstStyle/>
                <a:p>
                  <a:pPr>
                    <a:defRPr sz="1200">
                      <a:solidFill>
                        <a:schemeClr val="bg1"/>
                      </a:solidFill>
                      <a:latin typeface="Arial" panose="020B0604020202020204" pitchFamily="34" charset="0"/>
                      <a:cs typeface="Arial" panose="020B0604020202020204" pitchFamily="34" charset="0"/>
                    </a:defRPr>
                  </a:pPr>
                  <a:endParaRPr lang="zh-TW"/>
                </a:p>
              </c:txPr>
              <c:showCatName val="1"/>
              <c:showPercent val="1"/>
              <c:extLst>
                <c:ext xmlns:c15="http://schemas.microsoft.com/office/drawing/2012/chart" uri="{CE6537A1-D6FC-4f65-9D91-7224C49458BB}">
                  <c15:layout/>
                </c:ext>
              </c:extLst>
            </c:dLbl>
            <c:dLbl>
              <c:idx val="2"/>
              <c:layout>
                <c:manualLayout>
                  <c:x val="-2.6335202417879795E-2"/>
                  <c:y val="-0.1771591291493825"/>
                </c:manualLayout>
              </c:layout>
              <c:spPr/>
              <c:txPr>
                <a:bodyPr/>
                <a:lstStyle/>
                <a:p>
                  <a:pPr>
                    <a:defRPr sz="1200">
                      <a:solidFill>
                        <a:schemeClr val="bg1"/>
                      </a:solidFill>
                      <a:latin typeface="Arial" panose="020B0604020202020204" pitchFamily="34" charset="0"/>
                      <a:cs typeface="Arial" panose="020B0604020202020204" pitchFamily="34" charset="0"/>
                    </a:defRPr>
                  </a:pPr>
                  <a:endParaRPr lang="zh-TW"/>
                </a:p>
              </c:txPr>
              <c:showCatName val="1"/>
              <c:showPercent val="1"/>
              <c:extLst>
                <c:ext xmlns:c15="http://schemas.microsoft.com/office/drawing/2012/chart" uri="{CE6537A1-D6FC-4f65-9D91-7224C49458BB}">
                  <c15:layout/>
                </c:ext>
              </c:extLst>
            </c:dLbl>
            <c:dLbl>
              <c:idx val="5"/>
              <c:layout>
                <c:manualLayout>
                  <c:x val="0.23096323474489833"/>
                  <c:y val="4.1468715144718914E-2"/>
                </c:manualLayout>
              </c:layout>
              <c:tx>
                <c:rich>
                  <a:bodyPr/>
                  <a:lstStyle/>
                  <a:p>
                    <a:pPr>
                      <a:defRPr sz="2400" b="1">
                        <a:solidFill>
                          <a:schemeClr val="bg1"/>
                        </a:solidFill>
                        <a:latin typeface="Arial" panose="020B0604020202020204" pitchFamily="34" charset="0"/>
                        <a:cs typeface="Arial" panose="020B0604020202020204" pitchFamily="34" charset="0"/>
                      </a:defRPr>
                    </a:pPr>
                    <a:r>
                      <a:rPr lang="en-US" sz="2200" b="1" dirty="0">
                        <a:solidFill>
                          <a:schemeClr val="bg1"/>
                        </a:solidFill>
                      </a:rPr>
                      <a:t>Quantum
31%</a:t>
                    </a:r>
                  </a:p>
                </c:rich>
              </c:tx>
              <c:spPr/>
              <c:showCatName val="1"/>
              <c:showPercent val="1"/>
              <c:extLst>
                <c:ext xmlns:c15="http://schemas.microsoft.com/office/drawing/2012/chart" uri="{CE6537A1-D6FC-4f65-9D91-7224C49458BB}">
                  <c15:layout/>
                </c:ext>
              </c:extLst>
            </c:dLbl>
            <c:dLbl>
              <c:idx val="6"/>
              <c:layout>
                <c:manualLayout>
                  <c:x val="-1.1766351175799997E-2"/>
                  <c:y val="2.1326937478087841E-2"/>
                </c:manualLayout>
              </c:layout>
              <c:showCatName val="1"/>
              <c:showPercent val="1"/>
              <c:extLst>
                <c:ext xmlns:c15="http://schemas.microsoft.com/office/drawing/2012/chart" uri="{CE6537A1-D6FC-4f65-9D91-7224C49458BB}">
                  <c15:layout/>
                </c:ext>
              </c:extLst>
            </c:dLbl>
            <c:dLbl>
              <c:idx val="7"/>
              <c:layout>
                <c:manualLayout>
                  <c:x val="5.8646703253002481E-2"/>
                  <c:y val="1.221308512651882E-2"/>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1200">
                    <a:solidFill>
                      <a:schemeClr val="tx1">
                        <a:lumMod val="75000"/>
                        <a:lumOff val="25000"/>
                      </a:schemeClr>
                    </a:solidFill>
                    <a:latin typeface="Arial" panose="020B0604020202020204" pitchFamily="34" charset="0"/>
                    <a:cs typeface="Arial" panose="020B0604020202020204" pitchFamily="34" charset="0"/>
                  </a:defRPr>
                </a:pPr>
                <a:endParaRPr lang="zh-TW"/>
              </a:p>
            </c:txPr>
            <c:showCatName val="1"/>
            <c:showPercent val="1"/>
            <c:showLeaderLines val="1"/>
            <c:extLst>
              <c:ext xmlns:c15="http://schemas.microsoft.com/office/drawing/2012/chart" uri="{CE6537A1-D6FC-4f65-9D91-7224C49458BB}">
                <c15:layout/>
              </c:ext>
            </c:extLst>
          </c:dLbls>
          <c:cat>
            <c:strRef>
              <c:f>Sheet1!$A$2:$A$9</c:f>
              <c:strCache>
                <c:ptCount val="8"/>
                <c:pt idx="0">
                  <c:v>IBM</c:v>
                </c:pt>
                <c:pt idx="1">
                  <c:v>Oracle</c:v>
                </c:pt>
                <c:pt idx="2">
                  <c:v>Others</c:v>
                </c:pt>
                <c:pt idx="3">
                  <c:v>Overland</c:v>
                </c:pt>
                <c:pt idx="4">
                  <c:v>Qualstar</c:v>
                </c:pt>
                <c:pt idx="5">
                  <c:v>Quantum</c:v>
                </c:pt>
                <c:pt idx="6">
                  <c:v>Spectra Logic</c:v>
                </c:pt>
                <c:pt idx="7">
                  <c:v>Tandberg</c:v>
                </c:pt>
              </c:strCache>
            </c:strRef>
          </c:cat>
          <c:val>
            <c:numRef>
              <c:f>Sheet1!$B$2:$B$9</c:f>
              <c:numCache>
                <c:formatCode>General</c:formatCode>
                <c:ptCount val="8"/>
                <c:pt idx="0">
                  <c:v>121.37509799999975</c:v>
                </c:pt>
                <c:pt idx="1">
                  <c:v>130.77675140697229</c:v>
                </c:pt>
                <c:pt idx="2">
                  <c:v>132.22725035808747</c:v>
                </c:pt>
                <c:pt idx="3">
                  <c:v>16.484529179999903</c:v>
                </c:pt>
                <c:pt idx="4">
                  <c:v>4.0057614800000145</c:v>
                </c:pt>
                <c:pt idx="5">
                  <c:v>202.15990687000001</c:v>
                </c:pt>
                <c:pt idx="6">
                  <c:v>42.694178930000184</c:v>
                </c:pt>
                <c:pt idx="7">
                  <c:v>9.4920722500000068</c:v>
                </c:pt>
              </c:numCache>
            </c:numRef>
          </c:val>
        </c:ser>
        <c:dLbls/>
        <c:firstSliceAng val="0"/>
      </c:pieChart>
    </c:plotArea>
    <c:plotVisOnly val="1"/>
    <c:dispBlanksAs val="zero"/>
  </c:chart>
  <c:txPr>
    <a:bodyPr/>
    <a:lstStyle/>
    <a:p>
      <a:pPr>
        <a:defRPr sz="1800"/>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TW"/>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smtClean="0">
                <a:latin typeface="Arial" panose="020B0604020202020204" pitchFamily="34" charset="0"/>
                <a:cs typeface="Arial" panose="020B0604020202020204" pitchFamily="34" charset="0"/>
              </a:rPr>
              <a:t>The Cost</a:t>
            </a:r>
            <a:r>
              <a:rPr lang="en-US" sz="2000" baseline="0" dirty="0" smtClean="0">
                <a:latin typeface="Arial" panose="020B0604020202020204" pitchFamily="34" charset="0"/>
                <a:cs typeface="Arial" panose="020B0604020202020204" pitchFamily="34" charset="0"/>
              </a:rPr>
              <a:t> of Protecting 1TB</a:t>
            </a:r>
            <a:endParaRPr lang="en-US" sz="2000" dirty="0">
              <a:latin typeface="Arial" panose="020B0604020202020204" pitchFamily="34" charset="0"/>
              <a:cs typeface="Arial" panose="020B0604020202020204" pitchFamily="34" charset="0"/>
            </a:endParaRPr>
          </a:p>
        </c:rich>
      </c:tx>
      <c:layout/>
      <c:spPr>
        <a:noFill/>
        <a:ln>
          <a:noFill/>
        </a:ln>
        <a:effectLst/>
      </c:spPr>
    </c:title>
    <c:plotArea>
      <c:layout>
        <c:manualLayout>
          <c:layoutTarget val="inner"/>
          <c:xMode val="edge"/>
          <c:yMode val="edge"/>
          <c:x val="8.2893739590256213E-2"/>
          <c:y val="0.111199594368886"/>
          <c:w val="0.88617188589689999"/>
          <c:h val="0.74948043426390065"/>
        </c:manualLayout>
      </c:layout>
      <c:barChart>
        <c:barDir val="col"/>
        <c:grouping val="stacked"/>
        <c:ser>
          <c:idx val="0"/>
          <c:order val="0"/>
          <c:tx>
            <c:strRef>
              <c:f>Sheet1!$B$1</c:f>
              <c:strCache>
                <c:ptCount val="1"/>
                <c:pt idx="0">
                  <c:v>Primary Storage</c:v>
                </c:pt>
              </c:strCache>
            </c:strRef>
          </c:tx>
          <c:spPr>
            <a:solidFill>
              <a:srgbClr val="0F73C3"/>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dLbls>
            <c:dLbl>
              <c:idx val="0"/>
              <c:layout/>
              <c:tx>
                <c:rich>
                  <a:bodyPr/>
                  <a:lstStyle/>
                  <a:p>
                    <a:r>
                      <a:rPr lang="en-US"/>
                      <a:t>$</a:t>
                    </a:r>
                    <a:r>
                      <a:rPr lang="en-US" smtClean="0"/>
                      <a:t>1,500</a:t>
                    </a:r>
                    <a:br>
                      <a:rPr lang="en-US" smtClean="0"/>
                    </a:br>
                    <a:r>
                      <a:rPr lang="en-US" sz="800" smtClean="0"/>
                      <a:t>High-performance</a:t>
                    </a:r>
                    <a:br>
                      <a:rPr lang="en-US" sz="800" smtClean="0"/>
                    </a:br>
                    <a:r>
                      <a:rPr lang="en-US" sz="800" smtClean="0"/>
                      <a:t>primary</a:t>
                    </a:r>
                    <a:r>
                      <a:rPr lang="en-US" sz="800" baseline="0" smtClean="0"/>
                      <a:t> data storage</a:t>
                    </a:r>
                    <a:endParaRPr lang="en-US" sz="800"/>
                  </a:p>
                </c:rich>
              </c:tx>
              <c:dLblPos val="ctr"/>
              <c:showVal val="1"/>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zh-TW"/>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Traditional Storage</c:v>
                </c:pt>
                <c:pt idx="1">
                  <c:v>Lattus Storage</c:v>
                </c:pt>
              </c:strCache>
            </c:strRef>
          </c:cat>
          <c:val>
            <c:numRef>
              <c:f>Sheet1!$B$2:$B$3</c:f>
              <c:numCache>
                <c:formatCode>General</c:formatCode>
                <c:ptCount val="2"/>
                <c:pt idx="0">
                  <c:v>1500</c:v>
                </c:pt>
                <c:pt idx="1">
                  <c:v>600</c:v>
                </c:pt>
              </c:numCache>
            </c:numRef>
          </c:val>
        </c:ser>
        <c:ser>
          <c:idx val="1"/>
          <c:order val="1"/>
          <c:tx>
            <c:strRef>
              <c:f>Sheet1!$C$1</c:f>
              <c:strCache>
                <c:ptCount val="1"/>
                <c:pt idx="0">
                  <c:v>Backup Storage</c:v>
                </c:pt>
              </c:strCache>
            </c:strRef>
          </c:tx>
          <c:spPr>
            <a:solidFill>
              <a:srgbClr val="00B6F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dLbls>
            <c:dLbl>
              <c:idx val="0"/>
              <c:layout/>
              <c:tx>
                <c:rich>
                  <a:bodyPr/>
                  <a:lstStyle/>
                  <a:p>
                    <a:r>
                      <a:rPr lang="en-US"/>
                      <a:t>$</a:t>
                    </a:r>
                    <a:r>
                      <a:rPr lang="en-US" smtClean="0"/>
                      <a:t>1,200</a:t>
                    </a:r>
                    <a:br>
                      <a:rPr lang="en-US" smtClean="0"/>
                    </a:br>
                    <a:r>
                      <a:rPr lang="en-US" sz="800" smtClean="0"/>
                      <a:t>Backup storage</a:t>
                    </a:r>
                    <a:endParaRPr lang="en-US" sz="800" dirty="0"/>
                  </a:p>
                </c:rich>
              </c:tx>
              <c:dLblPos val="ctr"/>
              <c:showVal val="1"/>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zh-TW"/>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Traditional Storage</c:v>
                </c:pt>
                <c:pt idx="1">
                  <c:v>Lattus Storage</c:v>
                </c:pt>
              </c:strCache>
            </c:strRef>
          </c:cat>
          <c:val>
            <c:numRef>
              <c:f>Sheet1!$C$2:$C$3</c:f>
              <c:numCache>
                <c:formatCode>General</c:formatCode>
                <c:ptCount val="2"/>
                <c:pt idx="0">
                  <c:v>1200</c:v>
                </c:pt>
                <c:pt idx="1">
                  <c:v>480</c:v>
                </c:pt>
              </c:numCache>
            </c:numRef>
          </c:val>
        </c:ser>
        <c:ser>
          <c:idx val="2"/>
          <c:order val="2"/>
          <c:tx>
            <c:strRef>
              <c:f>Sheet1!$D$1</c:f>
              <c:strCache>
                <c:ptCount val="1"/>
                <c:pt idx="0">
                  <c:v>DR Storage</c:v>
                </c:pt>
              </c:strCache>
            </c:strRef>
          </c:tx>
          <c:spPr>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dLbls>
            <c:dLbl>
              <c:idx val="0"/>
              <c:layout/>
              <c:tx>
                <c:rich>
                  <a:bodyPr/>
                  <a:lstStyle/>
                  <a:p>
                    <a:r>
                      <a:rPr lang="en-US"/>
                      <a:t>$</a:t>
                    </a:r>
                    <a:r>
                      <a:rPr lang="en-US" smtClean="0"/>
                      <a:t>400</a:t>
                    </a:r>
                    <a:br>
                      <a:rPr lang="en-US" smtClean="0"/>
                    </a:br>
                    <a:r>
                      <a:rPr lang="en-US" sz="800" smtClean="0"/>
                      <a:t>Off-site storage</a:t>
                    </a:r>
                    <a:endParaRPr lang="en-US" sz="800" dirty="0"/>
                  </a:p>
                </c:rich>
              </c:tx>
              <c:dLblPos val="ctr"/>
              <c:showVal val="1"/>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zh-TW"/>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Traditional Storage</c:v>
                </c:pt>
                <c:pt idx="1">
                  <c:v>Lattus Storage</c:v>
                </c:pt>
              </c:strCache>
            </c:strRef>
          </c:cat>
          <c:val>
            <c:numRef>
              <c:f>Sheet1!$D$2:$D$3</c:f>
              <c:numCache>
                <c:formatCode>General</c:formatCode>
                <c:ptCount val="2"/>
                <c:pt idx="0">
                  <c:v>400</c:v>
                </c:pt>
                <c:pt idx="1">
                  <c:v>160</c:v>
                </c:pt>
              </c:numCache>
            </c:numRef>
          </c:val>
        </c:ser>
        <c:ser>
          <c:idx val="3"/>
          <c:order val="3"/>
          <c:tx>
            <c:strRef>
              <c:f>Sheet1!$E$1</c:f>
              <c:strCache>
                <c:ptCount val="1"/>
                <c:pt idx="0">
                  <c:v>Lattus</c:v>
                </c:pt>
              </c:strCache>
            </c:strRef>
          </c:tx>
          <c:spPr>
            <a:solidFill>
              <a:srgbClr val="F47F16"/>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dLbls>
            <c:dLbl>
              <c:idx val="1"/>
              <c:layout/>
              <c:tx>
                <c:rich>
                  <a:bodyPr/>
                  <a:lstStyle/>
                  <a:p>
                    <a:r>
                      <a:rPr lang="en-US" dirty="0"/>
                      <a:t>$</a:t>
                    </a:r>
                    <a:r>
                      <a:rPr lang="en-US" dirty="0" smtClean="0"/>
                      <a:t>600</a:t>
                    </a:r>
                    <a:br>
                      <a:rPr lang="en-US" dirty="0" smtClean="0"/>
                    </a:br>
                    <a:r>
                      <a:rPr lang="en-US" sz="800" dirty="0" smtClean="0"/>
                      <a:t>Near-line archive</a:t>
                    </a:r>
                    <a:r>
                      <a:rPr lang="en-US" sz="800" baseline="0" dirty="0" smtClean="0"/>
                      <a:t> </a:t>
                    </a:r>
                    <a:r>
                      <a:rPr lang="en-US" sz="800" dirty="0" smtClean="0"/>
                      <a:t>with</a:t>
                    </a:r>
                    <a:br>
                      <a:rPr lang="en-US" sz="800" dirty="0" smtClean="0"/>
                    </a:br>
                    <a:r>
                      <a:rPr lang="en-US" sz="800" dirty="0" smtClean="0"/>
                      <a:t>Object Storage, LTO,</a:t>
                    </a:r>
                    <a:br>
                      <a:rPr lang="en-US" sz="800" dirty="0" smtClean="0"/>
                    </a:br>
                    <a:r>
                      <a:rPr lang="en-US" sz="800" dirty="0" smtClean="0"/>
                      <a:t>or LTFS</a:t>
                    </a:r>
                    <a:endParaRPr lang="en-US" sz="800" dirty="0"/>
                  </a:p>
                </c:rich>
              </c:tx>
              <c:dLblPos val="ctr"/>
              <c:showVal val="1"/>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zh-TW"/>
              </a:p>
            </c:txPr>
            <c:dLblPos val="ct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Traditional Storage</c:v>
                </c:pt>
                <c:pt idx="1">
                  <c:v>Lattus Storage</c:v>
                </c:pt>
              </c:strCache>
            </c:strRef>
          </c:cat>
          <c:val>
            <c:numRef>
              <c:f>Sheet1!$E$2:$E$3</c:f>
              <c:numCache>
                <c:formatCode>General</c:formatCode>
                <c:ptCount val="2"/>
                <c:pt idx="1">
                  <c:v>600</c:v>
                </c:pt>
              </c:numCache>
            </c:numRef>
          </c:val>
        </c:ser>
        <c:dLbls>
          <c:showVal val="1"/>
        </c:dLbls>
        <c:gapWidth val="219"/>
        <c:overlap val="100"/>
        <c:serLines>
          <c:spPr>
            <a:ln w="9525" cap="flat" cmpd="sng" algn="ctr">
              <a:solidFill>
                <a:schemeClr val="tx1">
                  <a:lumMod val="35000"/>
                  <a:lumOff val="65000"/>
                </a:schemeClr>
              </a:solidFill>
              <a:round/>
            </a:ln>
            <a:effectLst/>
          </c:spPr>
        </c:serLines>
        <c:axId val="138024448"/>
        <c:axId val="138025984"/>
      </c:barChart>
      <c:catAx>
        <c:axId val="1380244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zh-TW"/>
          </a:p>
        </c:txPr>
        <c:crossAx val="138025984"/>
        <c:crosses val="autoZero"/>
        <c:auto val="1"/>
        <c:lblAlgn val="ctr"/>
        <c:lblOffset val="100"/>
      </c:catAx>
      <c:valAx>
        <c:axId val="138025984"/>
        <c:scaling>
          <c:orientation val="minMax"/>
        </c:scaling>
        <c:axPos val="l"/>
        <c:majorGridlines>
          <c:spPr>
            <a:ln w="9525" cap="flat" cmpd="sng" algn="ctr">
              <a:solidFill>
                <a:schemeClr val="tx1">
                  <a:lumMod val="15000"/>
                  <a:lumOff val="85000"/>
                </a:schemeClr>
              </a:solidFill>
              <a:round/>
            </a:ln>
            <a:effectLst/>
          </c:spPr>
        </c:majorGridlines>
        <c:numFmt formatCode="&quot;$&quot;#,##0"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zh-TW"/>
          </a:p>
        </c:txPr>
        <c:crossAx val="13802444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zh-TW"/>
        </a:p>
      </c:txPr>
    </c:legend>
    <c:plotVisOnly val="1"/>
    <c:dispBlanksAs val="gap"/>
  </c:chart>
  <c:spPr>
    <a:noFill/>
    <a:ln>
      <a:noFill/>
    </a:ln>
    <a:effectLst/>
  </c:spPr>
  <c:txPr>
    <a:bodyPr/>
    <a:lstStyle/>
    <a:p>
      <a:pPr>
        <a:defRPr/>
      </a:pPr>
      <a:endParaRPr lang="zh-TW"/>
    </a:p>
  </c:txPr>
  <c:externalData r:id="rId1"/>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0" name="Picture 6" descr="logo_blue"/>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467360" y="110641"/>
            <a:ext cx="2103120" cy="35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3"/>
          </p:nvPr>
        </p:nvSpPr>
        <p:spPr>
          <a:xfrm>
            <a:off x="6387254" y="8772668"/>
            <a:ext cx="621524" cy="461804"/>
          </a:xfrm>
          <a:prstGeom prst="rect">
            <a:avLst/>
          </a:prstGeom>
        </p:spPr>
        <p:txBody>
          <a:bodyPr vert="horz" wrap="square" lIns="92830" tIns="46415" rIns="92830" bIns="46415" numCol="1" anchor="b" anchorCtr="0" compatLnSpc="1">
            <a:prstTxWarp prst="textNoShape">
              <a:avLst/>
            </a:prstTxWarp>
          </a:bodyPr>
          <a:lstStyle>
            <a:lvl1pPr algn="r">
              <a:defRPr sz="1200">
                <a:ea typeface="ＭＳ Ｐゴシック" pitchFamily="34" charset="-128"/>
              </a:defRPr>
            </a:lvl1pPr>
          </a:lstStyle>
          <a:p>
            <a:pPr>
              <a:defRPr/>
            </a:pPr>
            <a:fld id="{D80DC965-8C3A-4644-A7B6-5658595EAA90}" type="slidenum">
              <a:rPr lang="en-US"/>
              <a:pPr>
                <a:defRPr/>
              </a:pPr>
              <a:t>‹#›</a:t>
            </a:fld>
            <a:endParaRPr lang="en-US"/>
          </a:p>
        </p:txBody>
      </p:sp>
      <p:sp>
        <p:nvSpPr>
          <p:cNvPr id="6" name="Footer Placeholder 4"/>
          <p:cNvSpPr>
            <a:spLocks noGrp="1"/>
          </p:cNvSpPr>
          <p:nvPr>
            <p:ph type="ftr" sz="quarter" idx="2"/>
          </p:nvPr>
        </p:nvSpPr>
        <p:spPr>
          <a:xfrm>
            <a:off x="0" y="8772668"/>
            <a:ext cx="5919893" cy="461804"/>
          </a:xfrm>
          <a:prstGeom prst="rect">
            <a:avLst/>
          </a:prstGeom>
        </p:spPr>
        <p:txBody>
          <a:bodyPr vert="horz" wrap="square" lIns="92830" tIns="46415" rIns="92830" bIns="46415" numCol="1" anchor="b" anchorCtr="0" compatLnSpc="1">
            <a:prstTxWarp prst="textNoShape">
              <a:avLst/>
            </a:prstTxWarp>
          </a:bodyPr>
          <a:lstStyle>
            <a:lvl1pPr>
              <a:defRPr sz="600">
                <a:ea typeface="ＭＳ Ｐゴシック" pitchFamily="34" charset="-128"/>
              </a:defRPr>
            </a:lvl1pPr>
          </a:lstStyle>
          <a:p>
            <a:pPr>
              <a:defRPr/>
            </a:pPr>
            <a:r>
              <a:rPr lang="en-US" dirty="0"/>
              <a:t>© </a:t>
            </a:r>
            <a:r>
              <a:rPr lang="en-US" dirty="0" smtClean="0"/>
              <a:t>2014 </a:t>
            </a:r>
            <a:r>
              <a:rPr lang="en-US" dirty="0"/>
              <a:t>Quantum Corporation. Company Confidential. Forward-looking information is based upon multiple assumptions and uncertainties, does not necessarily represent the company</a:t>
            </a:r>
            <a:r>
              <a:rPr lang="en-US" altLang="en-US" dirty="0"/>
              <a:t>’</a:t>
            </a:r>
            <a:r>
              <a:rPr lang="en-US" dirty="0"/>
              <a:t>s outlook and is for planning purposes only.</a:t>
            </a:r>
          </a:p>
        </p:txBody>
      </p:sp>
    </p:spTree>
    <p:extLst>
      <p:ext uri="{BB962C8B-B14F-4D97-AF65-F5344CB8AC3E}">
        <p14:creationId xmlns:p14="http://schemas.microsoft.com/office/powerpoint/2010/main" xmlns="" val="123618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5" name="Rectangle 5"/>
          <p:cNvSpPr>
            <a:spLocks noGrp="1" noChangeArrowheads="1"/>
          </p:cNvSpPr>
          <p:nvPr>
            <p:ph type="body" sz="quarter" idx="3"/>
          </p:nvPr>
        </p:nvSpPr>
        <p:spPr bwMode="auto">
          <a:xfrm>
            <a:off x="155787" y="4387136"/>
            <a:ext cx="6698827"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36868" name="Picture 8" descr="logo_blu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360" y="110641"/>
            <a:ext cx="2103120" cy="35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4"/>
          <p:cNvSpPr>
            <a:spLocks noGrp="1"/>
          </p:cNvSpPr>
          <p:nvPr>
            <p:ph type="ftr" sz="quarter" idx="4"/>
          </p:nvPr>
        </p:nvSpPr>
        <p:spPr>
          <a:xfrm>
            <a:off x="0" y="8772668"/>
            <a:ext cx="5919893" cy="461804"/>
          </a:xfrm>
          <a:prstGeom prst="rect">
            <a:avLst/>
          </a:prstGeom>
        </p:spPr>
        <p:txBody>
          <a:bodyPr vert="horz" wrap="square" lIns="92830" tIns="46415" rIns="92830" bIns="46415" numCol="1" anchor="b" anchorCtr="0" compatLnSpc="1">
            <a:prstTxWarp prst="textNoShape">
              <a:avLst/>
            </a:prstTxWarp>
          </a:bodyPr>
          <a:lstStyle>
            <a:lvl1pPr>
              <a:defRPr sz="600">
                <a:ea typeface="ＭＳ Ｐゴシック" pitchFamily="34" charset="-128"/>
              </a:defRPr>
            </a:lvl1pPr>
          </a:lstStyle>
          <a:p>
            <a:pPr>
              <a:defRPr/>
            </a:pPr>
            <a:r>
              <a:rPr lang="en-US" dirty="0" smtClean="0"/>
              <a:t>© 2014 Quantum Corporation. Company Confidential. Forward-looking information is based upon multiple assumptions and uncertainties, does not necessarily represent the company</a:t>
            </a:r>
            <a:r>
              <a:rPr lang="en-US" altLang="en-US" dirty="0" smtClean="0"/>
              <a:t>’</a:t>
            </a:r>
            <a:r>
              <a:rPr lang="en-US" dirty="0" smtClean="0"/>
              <a:t>s outlook and is for planning purposes only.</a:t>
            </a:r>
          </a:p>
          <a:p>
            <a:pPr>
              <a:defRPr/>
            </a:pPr>
            <a:endParaRPr lang="en-US" dirty="0"/>
          </a:p>
        </p:txBody>
      </p:sp>
      <p:sp>
        <p:nvSpPr>
          <p:cNvPr id="9" name="Slide Number Placeholder 5"/>
          <p:cNvSpPr>
            <a:spLocks noGrp="1"/>
          </p:cNvSpPr>
          <p:nvPr>
            <p:ph type="sldNum" sz="quarter" idx="5"/>
          </p:nvPr>
        </p:nvSpPr>
        <p:spPr>
          <a:xfrm>
            <a:off x="6387254" y="8772668"/>
            <a:ext cx="621524" cy="461804"/>
          </a:xfrm>
          <a:prstGeom prst="rect">
            <a:avLst/>
          </a:prstGeom>
        </p:spPr>
        <p:txBody>
          <a:bodyPr vert="horz" wrap="square" lIns="92830" tIns="46415" rIns="92830" bIns="46415" numCol="1" anchor="b" anchorCtr="0" compatLnSpc="1">
            <a:prstTxWarp prst="textNoShape">
              <a:avLst/>
            </a:prstTxWarp>
          </a:bodyPr>
          <a:lstStyle>
            <a:lvl1pPr algn="r">
              <a:defRPr sz="1200">
                <a:ea typeface="ＭＳ Ｐゴシック" pitchFamily="34" charset="-128"/>
              </a:defRPr>
            </a:lvl1pPr>
          </a:lstStyle>
          <a:p>
            <a:pPr>
              <a:defRPr/>
            </a:pPr>
            <a:fld id="{A8E04B83-5195-4304-A7CB-8232FE060A6B}" type="slidenum">
              <a:rPr lang="en-US"/>
              <a:pPr>
                <a:defRPr/>
              </a:pPr>
              <a:t>‹#›</a:t>
            </a:fld>
            <a:endParaRPr lang="en-US"/>
          </a:p>
        </p:txBody>
      </p:sp>
    </p:spTree>
    <p:extLst>
      <p:ext uri="{BB962C8B-B14F-4D97-AF65-F5344CB8AC3E}">
        <p14:creationId xmlns:p14="http://schemas.microsoft.com/office/powerpoint/2010/main" xmlns="" val="638851150"/>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MS PGothic" pitchFamily="34" charset="-128"/>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MS PGothic" pitchFamily="34" charset="-128"/>
        <a:cs typeface="+mn-cs"/>
      </a:defRPr>
    </a:lvl2pPr>
    <a:lvl3pPr marL="914400" algn="l" rtl="0" eaLnBrk="0" fontAlgn="base" hangingPunct="0">
      <a:spcBef>
        <a:spcPct val="10000"/>
      </a:spcBef>
      <a:spcAft>
        <a:spcPct val="0"/>
      </a:spcAft>
      <a:defRPr sz="1000" kern="1200">
        <a:solidFill>
          <a:schemeClr val="tx1"/>
        </a:solidFill>
        <a:latin typeface="Arial" charset="0"/>
        <a:ea typeface="MS PGothic" pitchFamily="34" charset="-128"/>
        <a:cs typeface="+mn-cs"/>
      </a:defRPr>
    </a:lvl3pPr>
    <a:lvl4pPr marL="1371600" algn="l" rtl="0" eaLnBrk="0" fontAlgn="base" hangingPunct="0">
      <a:spcBef>
        <a:spcPct val="10000"/>
      </a:spcBef>
      <a:spcAft>
        <a:spcPct val="0"/>
      </a:spcAft>
      <a:defRPr sz="1000" kern="1200">
        <a:solidFill>
          <a:schemeClr val="tx1"/>
        </a:solidFill>
        <a:latin typeface="Arial" charset="0"/>
        <a:ea typeface="MS PGothic" pitchFamily="34" charset="-128"/>
        <a:cs typeface="+mn-cs"/>
      </a:defRPr>
    </a:lvl4pPr>
    <a:lvl5pPr marL="1828800" algn="l" rtl="0" eaLnBrk="0" fontAlgn="base" hangingPunct="0">
      <a:spcBef>
        <a:spcPct val="10000"/>
      </a:spcBef>
      <a:spcAft>
        <a:spcPct val="0"/>
      </a:spcAft>
      <a:defRPr sz="10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AUTOMATED SLIDE THAT YOU CAN USE AS FOLKS ARE GATHERING IN THE ROOM.  </a:t>
            </a:r>
          </a:p>
          <a:p>
            <a:r>
              <a:rPr lang="en-US" baseline="0" dirty="0" smtClean="0"/>
              <a:t>IT’S NOT MEANT TO BE PRESENTED; JUST LET IT TELL A BIT OF THE STORY BEFORE YOU GET STARTED.</a:t>
            </a:r>
          </a:p>
          <a:p>
            <a:endParaRPr lang="en-US" baseline="0" dirty="0" smtClean="0"/>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a:t>
            </a:r>
            <a:r>
              <a:rPr lang="en-US"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A8E04B83-5195-4304-A7CB-8232FE060A6B}" type="slidenum">
              <a:rPr lang="en-US" smtClean="0"/>
              <a:pPr>
                <a:defRPr/>
              </a:pPr>
              <a:t>1</a:t>
            </a:fld>
            <a:endParaRPr lang="en-US"/>
          </a:p>
        </p:txBody>
      </p:sp>
    </p:spTree>
    <p:extLst>
      <p:ext uri="{BB962C8B-B14F-4D97-AF65-F5344CB8AC3E}">
        <p14:creationId xmlns:p14="http://schemas.microsoft.com/office/powerpoint/2010/main" xmlns="" val="120253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a:t>
            </a:r>
            <a:r>
              <a:rPr lang="en-US" altLang="en-US" smtClean="0"/>
              <a:t>’</a:t>
            </a:r>
            <a:r>
              <a:rPr lang="en-US" smtClean="0"/>
              <a:t>s outlook and is for planning purposes only.</a:t>
            </a:r>
          </a:p>
          <a:p>
            <a:pPr>
              <a:defRPr/>
            </a:pPr>
            <a:endParaRPr lang="en-US" dirty="0"/>
          </a:p>
        </p:txBody>
      </p:sp>
      <p:sp>
        <p:nvSpPr>
          <p:cNvPr id="5" name="Slide Number Placeholder 4"/>
          <p:cNvSpPr>
            <a:spLocks noGrp="1"/>
          </p:cNvSpPr>
          <p:nvPr>
            <p:ph type="sldNum" sz="quarter" idx="11"/>
          </p:nvPr>
        </p:nvSpPr>
        <p:spPr/>
        <p:txBody>
          <a:bodyPr/>
          <a:lstStyle/>
          <a:p>
            <a:pPr>
              <a:defRPr/>
            </a:pPr>
            <a:fld id="{A8E04B83-5195-4304-A7CB-8232FE060A6B}" type="slidenum">
              <a:rPr lang="en-US" smtClean="0"/>
              <a:pPr>
                <a:defRPr/>
              </a:pPr>
              <a:t>13</a:t>
            </a:fld>
            <a:endParaRPr lang="en-US"/>
          </a:p>
        </p:txBody>
      </p:sp>
    </p:spTree>
    <p:extLst>
      <p:ext uri="{BB962C8B-B14F-4D97-AF65-F5344CB8AC3E}">
        <p14:creationId xmlns:p14="http://schemas.microsoft.com/office/powerpoint/2010/main" xmlns="" val="389722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143000" y="684213"/>
            <a:ext cx="4573588" cy="3430587"/>
          </a:xfrm>
          <a:ln/>
        </p:spPr>
      </p:sp>
      <p:sp>
        <p:nvSpPr>
          <p:cNvPr id="72706" name="Rectangle 3"/>
          <p:cNvSpPr>
            <a:spLocks noGrp="1" noChangeArrowheads="1"/>
          </p:cNvSpPr>
          <p:nvPr>
            <p:ph type="body" idx="1"/>
          </p:nvPr>
        </p:nvSpPr>
        <p:spPr>
          <a:xfrm>
            <a:off x="686496" y="4345138"/>
            <a:ext cx="5485009" cy="4114187"/>
          </a:xfrm>
          <a:noFill/>
          <a:ln/>
        </p:spPr>
        <p:txBody>
          <a:bodyPr lIns="88006" tIns="44002" rIns="88006" bIns="44002"/>
          <a:lstStyle/>
          <a:p>
            <a:pPr eaLnBrk="1" hangingPunct="1"/>
            <a:endParaRPr lang="en-US" dirty="0" smtClean="0">
              <a:latin typeface="Arial" charset="0"/>
            </a:endParaRPr>
          </a:p>
        </p:txBody>
      </p:sp>
    </p:spTree>
    <p:extLst>
      <p:ext uri="{BB962C8B-B14F-4D97-AF65-F5344CB8AC3E}">
        <p14:creationId xmlns:p14="http://schemas.microsoft.com/office/powerpoint/2010/main" xmlns="" val="111588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10000"/>
              </a:spcBef>
              <a:spcAft>
                <a:spcPct val="0"/>
              </a:spcAft>
              <a:buClrTx/>
              <a:buSzTx/>
              <a:buFontTx/>
              <a:buNone/>
              <a:tabLst/>
              <a:defRPr/>
            </a:pPr>
            <a:r>
              <a:rPr lang="en-US" dirty="0" smtClean="0"/>
              <a:t>NOW TRANSITION TO OUR PERSPECTIVE ON HOW THE DATA PROTECTION MARKET IS CHANGING.</a:t>
            </a:r>
          </a:p>
          <a:p>
            <a:endParaRPr lang="en-US" dirty="0"/>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a:t>
            </a:r>
            <a:r>
              <a:rPr lang="en-US" altLang="en-US" smtClean="0"/>
              <a:t>’</a:t>
            </a:r>
            <a:r>
              <a:rPr lang="en-US" smtClean="0"/>
              <a:t>s outlook and is for planning purposes only.</a:t>
            </a:r>
          </a:p>
          <a:p>
            <a:pPr>
              <a:defRPr/>
            </a:pPr>
            <a:endParaRPr lang="en-US" dirty="0"/>
          </a:p>
        </p:txBody>
      </p:sp>
      <p:sp>
        <p:nvSpPr>
          <p:cNvPr id="5" name="Slide Number Placeholder 4"/>
          <p:cNvSpPr>
            <a:spLocks noGrp="1"/>
          </p:cNvSpPr>
          <p:nvPr>
            <p:ph type="sldNum" sz="quarter" idx="11"/>
          </p:nvPr>
        </p:nvSpPr>
        <p:spPr/>
        <p:txBody>
          <a:bodyPr/>
          <a:lstStyle/>
          <a:p>
            <a:pPr>
              <a:defRPr/>
            </a:pPr>
            <a:fld id="{A8E04B83-5195-4304-A7CB-8232FE060A6B}" type="slidenum">
              <a:rPr lang="en-US" smtClean="0"/>
              <a:pPr>
                <a:defRPr/>
              </a:pPr>
              <a:t>15</a:t>
            </a:fld>
            <a:endParaRPr lang="en-US"/>
          </a:p>
        </p:txBody>
      </p:sp>
    </p:spTree>
    <p:extLst>
      <p:ext uri="{BB962C8B-B14F-4D97-AF65-F5344CB8AC3E}">
        <p14:creationId xmlns:p14="http://schemas.microsoft.com/office/powerpoint/2010/main" xmlns="" val="2928463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10000"/>
              </a:spcBef>
              <a:spcAft>
                <a:spcPct val="0"/>
              </a:spcAft>
              <a:buClrTx/>
              <a:buSzTx/>
              <a:buFontTx/>
              <a:buNone/>
              <a:tabLst/>
              <a:defRPr/>
            </a:pPr>
            <a:r>
              <a:rPr lang="en-US" sz="900" dirty="0" smtClean="0"/>
              <a:t>TAKE A STEP BACK AND QUICKLY DESCRIBE GEN1</a:t>
            </a:r>
          </a:p>
          <a:p>
            <a:endParaRPr lang="en-US" sz="900" dirty="0"/>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4243" indent="-290093" eaLnBrk="0" hangingPunct="0">
              <a:defRPr sz="2400">
                <a:solidFill>
                  <a:schemeClr val="tx1"/>
                </a:solidFill>
                <a:latin typeface="Arial" pitchFamily="34" charset="0"/>
                <a:ea typeface="MS PGothic" pitchFamily="34" charset="-128"/>
              </a:defRPr>
            </a:lvl2pPr>
            <a:lvl3pPr marL="1160374" indent="-232075" eaLnBrk="0" hangingPunct="0">
              <a:defRPr sz="2400">
                <a:solidFill>
                  <a:schemeClr val="tx1"/>
                </a:solidFill>
                <a:latin typeface="Arial" pitchFamily="34" charset="0"/>
                <a:ea typeface="MS PGothic" pitchFamily="34" charset="-128"/>
              </a:defRPr>
            </a:lvl3pPr>
            <a:lvl4pPr marL="1624523" indent="-232075" eaLnBrk="0" hangingPunct="0">
              <a:defRPr sz="2400">
                <a:solidFill>
                  <a:schemeClr val="tx1"/>
                </a:solidFill>
                <a:latin typeface="Arial" pitchFamily="34" charset="0"/>
                <a:ea typeface="MS PGothic" pitchFamily="34" charset="-128"/>
              </a:defRPr>
            </a:lvl4pPr>
            <a:lvl5pPr marL="2088672" indent="-232075" eaLnBrk="0" hangingPunct="0">
              <a:defRPr sz="2400">
                <a:solidFill>
                  <a:schemeClr val="tx1"/>
                </a:solidFill>
                <a:latin typeface="Arial" pitchFamily="34" charset="0"/>
                <a:ea typeface="MS PGothic" pitchFamily="34" charset="-128"/>
              </a:defRPr>
            </a:lvl5pPr>
            <a:lvl6pPr marL="2552822" indent="-232075" eaLnBrk="0" fontAlgn="base" hangingPunct="0">
              <a:spcBef>
                <a:spcPct val="0"/>
              </a:spcBef>
              <a:spcAft>
                <a:spcPct val="0"/>
              </a:spcAft>
              <a:defRPr sz="2400">
                <a:solidFill>
                  <a:schemeClr val="tx1"/>
                </a:solidFill>
                <a:latin typeface="Arial" pitchFamily="34" charset="0"/>
                <a:ea typeface="MS PGothic" pitchFamily="34" charset="-128"/>
              </a:defRPr>
            </a:lvl6pPr>
            <a:lvl7pPr marL="3016971" indent="-232075" eaLnBrk="0" fontAlgn="base" hangingPunct="0">
              <a:spcBef>
                <a:spcPct val="0"/>
              </a:spcBef>
              <a:spcAft>
                <a:spcPct val="0"/>
              </a:spcAft>
              <a:defRPr sz="2400">
                <a:solidFill>
                  <a:schemeClr val="tx1"/>
                </a:solidFill>
                <a:latin typeface="Arial" pitchFamily="34" charset="0"/>
                <a:ea typeface="MS PGothic" pitchFamily="34" charset="-128"/>
              </a:defRPr>
            </a:lvl7pPr>
            <a:lvl8pPr marL="3481121" indent="-232075" eaLnBrk="0" fontAlgn="base" hangingPunct="0">
              <a:spcBef>
                <a:spcPct val="0"/>
              </a:spcBef>
              <a:spcAft>
                <a:spcPct val="0"/>
              </a:spcAft>
              <a:defRPr sz="2400">
                <a:solidFill>
                  <a:schemeClr val="tx1"/>
                </a:solidFill>
                <a:latin typeface="Arial" pitchFamily="34" charset="0"/>
                <a:ea typeface="MS PGothic" pitchFamily="34" charset="-128"/>
              </a:defRPr>
            </a:lvl8pPr>
            <a:lvl9pPr marL="3945270" indent="-23207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600"/>
              <a:t>© 2012 Quantum Corporation. Company Confidential. Forward-looking information is based upon multiple assumptions and uncertainties, does not necessarily represent the company</a:t>
            </a:r>
            <a:r>
              <a:rPr lang="en-US" altLang="en-US" sz="600"/>
              <a:t>’</a:t>
            </a:r>
            <a:r>
              <a:rPr lang="en-US" sz="600"/>
              <a:t>s outlook and is for planning purposes only.</a:t>
            </a: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4243" indent="-290093" eaLnBrk="0" hangingPunct="0">
              <a:defRPr sz="2400">
                <a:solidFill>
                  <a:schemeClr val="tx1"/>
                </a:solidFill>
                <a:latin typeface="Arial" pitchFamily="34" charset="0"/>
                <a:ea typeface="MS PGothic" pitchFamily="34" charset="-128"/>
              </a:defRPr>
            </a:lvl2pPr>
            <a:lvl3pPr marL="1160374" indent="-232075" eaLnBrk="0" hangingPunct="0">
              <a:defRPr sz="2400">
                <a:solidFill>
                  <a:schemeClr val="tx1"/>
                </a:solidFill>
                <a:latin typeface="Arial" pitchFamily="34" charset="0"/>
                <a:ea typeface="MS PGothic" pitchFamily="34" charset="-128"/>
              </a:defRPr>
            </a:lvl3pPr>
            <a:lvl4pPr marL="1624523" indent="-232075" eaLnBrk="0" hangingPunct="0">
              <a:defRPr sz="2400">
                <a:solidFill>
                  <a:schemeClr val="tx1"/>
                </a:solidFill>
                <a:latin typeface="Arial" pitchFamily="34" charset="0"/>
                <a:ea typeface="MS PGothic" pitchFamily="34" charset="-128"/>
              </a:defRPr>
            </a:lvl4pPr>
            <a:lvl5pPr marL="2088672" indent="-232075" eaLnBrk="0" hangingPunct="0">
              <a:defRPr sz="2400">
                <a:solidFill>
                  <a:schemeClr val="tx1"/>
                </a:solidFill>
                <a:latin typeface="Arial" pitchFamily="34" charset="0"/>
                <a:ea typeface="MS PGothic" pitchFamily="34" charset="-128"/>
              </a:defRPr>
            </a:lvl5pPr>
            <a:lvl6pPr marL="2552822" indent="-232075" eaLnBrk="0" fontAlgn="base" hangingPunct="0">
              <a:spcBef>
                <a:spcPct val="0"/>
              </a:spcBef>
              <a:spcAft>
                <a:spcPct val="0"/>
              </a:spcAft>
              <a:defRPr sz="2400">
                <a:solidFill>
                  <a:schemeClr val="tx1"/>
                </a:solidFill>
                <a:latin typeface="Arial" pitchFamily="34" charset="0"/>
                <a:ea typeface="MS PGothic" pitchFamily="34" charset="-128"/>
              </a:defRPr>
            </a:lvl6pPr>
            <a:lvl7pPr marL="3016971" indent="-232075" eaLnBrk="0" fontAlgn="base" hangingPunct="0">
              <a:spcBef>
                <a:spcPct val="0"/>
              </a:spcBef>
              <a:spcAft>
                <a:spcPct val="0"/>
              </a:spcAft>
              <a:defRPr sz="2400">
                <a:solidFill>
                  <a:schemeClr val="tx1"/>
                </a:solidFill>
                <a:latin typeface="Arial" pitchFamily="34" charset="0"/>
                <a:ea typeface="MS PGothic" pitchFamily="34" charset="-128"/>
              </a:defRPr>
            </a:lvl7pPr>
            <a:lvl8pPr marL="3481121" indent="-232075" eaLnBrk="0" fontAlgn="base" hangingPunct="0">
              <a:spcBef>
                <a:spcPct val="0"/>
              </a:spcBef>
              <a:spcAft>
                <a:spcPct val="0"/>
              </a:spcAft>
              <a:defRPr sz="2400">
                <a:solidFill>
                  <a:schemeClr val="tx1"/>
                </a:solidFill>
                <a:latin typeface="Arial" pitchFamily="34" charset="0"/>
                <a:ea typeface="MS PGothic" pitchFamily="34" charset="-128"/>
              </a:defRPr>
            </a:lvl8pPr>
            <a:lvl9pPr marL="3945270" indent="-23207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AB7D6792-95C3-43DC-80B6-0DFD553A4D55}" type="slidenum">
              <a:rPr lang="en-US" sz="1200"/>
              <a:pPr eaLnBrk="1" hangingPunct="1"/>
              <a:t>16</a:t>
            </a:fld>
            <a:endParaRPr lang="en-US" sz="1200"/>
          </a:p>
        </p:txBody>
      </p:sp>
    </p:spTree>
    <p:extLst>
      <p:ext uri="{BB962C8B-B14F-4D97-AF65-F5344CB8AC3E}">
        <p14:creationId xmlns:p14="http://schemas.microsoft.com/office/powerpoint/2010/main" xmlns="" val="3994377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10000"/>
              </a:spcBef>
              <a:spcAft>
                <a:spcPct val="0"/>
              </a:spcAft>
              <a:buClrTx/>
              <a:buSzTx/>
              <a:buFontTx/>
              <a:buNone/>
              <a:tabLst/>
              <a:defRPr/>
            </a:pPr>
            <a:r>
              <a:rPr lang="en-US" sz="900" dirty="0" smtClean="0"/>
              <a:t>HIGHLIGHT THE STEP THE INDUSTRY TOOK WITH DEDUPE</a:t>
            </a:r>
            <a:r>
              <a:rPr lang="en-US" sz="900" baseline="0" dirty="0" smtClean="0"/>
              <a:t> AND THE IMPORTANT ADVANCEMENTS THAT PROVIDED</a:t>
            </a:r>
            <a:r>
              <a:rPr lang="en-US" sz="900" dirty="0" smtClean="0"/>
              <a:t>.</a:t>
            </a:r>
            <a:endParaRPr lang="en-US" sz="900" baseline="0" dirty="0" smtClean="0"/>
          </a:p>
          <a:p>
            <a:pPr marL="0" marR="0" indent="0" algn="l" defTabSz="914400" rtl="0" eaLnBrk="0" fontAlgn="base" latinLnBrk="0" hangingPunct="0">
              <a:lnSpc>
                <a:spcPct val="100000"/>
              </a:lnSpc>
              <a:spcBef>
                <a:spcPct val="10000"/>
              </a:spcBef>
              <a:spcAft>
                <a:spcPct val="0"/>
              </a:spcAft>
              <a:buClrTx/>
              <a:buSzTx/>
              <a:buFontTx/>
              <a:buNone/>
              <a:tabLst/>
              <a:defRPr/>
            </a:pPr>
            <a:endParaRPr lang="en-US" sz="900" dirty="0" smtClean="0"/>
          </a:p>
          <a:p>
            <a:r>
              <a:rPr lang="en-US" sz="900" dirty="0" smtClean="0"/>
              <a:t>Where </a:t>
            </a:r>
            <a:r>
              <a:rPr lang="en-US" sz="900" dirty="0"/>
              <a:t>most </a:t>
            </a:r>
            <a:r>
              <a:rPr lang="en-US" sz="900" dirty="0" smtClean="0"/>
              <a:t>customers</a:t>
            </a:r>
            <a:r>
              <a:rPr lang="en-US" sz="900" baseline="0" dirty="0" smtClean="0"/>
              <a:t> are to</a:t>
            </a:r>
            <a:r>
              <a:rPr lang="en-US" sz="900" dirty="0" smtClean="0"/>
              <a:t>day.  Drives significant benefit in terms of multi-site</a:t>
            </a:r>
            <a:r>
              <a:rPr lang="en-US" sz="900" baseline="0" dirty="0" smtClean="0"/>
              <a:t> backup and recovery.  Deduplication plays a key role.</a:t>
            </a:r>
            <a:endParaRPr lang="en-US" sz="900" dirty="0"/>
          </a:p>
          <a:p>
            <a:endParaRPr lang="en-US" sz="900" dirty="0"/>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4243" indent="-290093" eaLnBrk="0" hangingPunct="0">
              <a:defRPr sz="2400">
                <a:solidFill>
                  <a:schemeClr val="tx1"/>
                </a:solidFill>
                <a:latin typeface="Arial" pitchFamily="34" charset="0"/>
                <a:ea typeface="MS PGothic" pitchFamily="34" charset="-128"/>
              </a:defRPr>
            </a:lvl2pPr>
            <a:lvl3pPr marL="1160374" indent="-232075" eaLnBrk="0" hangingPunct="0">
              <a:defRPr sz="2400">
                <a:solidFill>
                  <a:schemeClr val="tx1"/>
                </a:solidFill>
                <a:latin typeface="Arial" pitchFamily="34" charset="0"/>
                <a:ea typeface="MS PGothic" pitchFamily="34" charset="-128"/>
              </a:defRPr>
            </a:lvl3pPr>
            <a:lvl4pPr marL="1624523" indent="-232075" eaLnBrk="0" hangingPunct="0">
              <a:defRPr sz="2400">
                <a:solidFill>
                  <a:schemeClr val="tx1"/>
                </a:solidFill>
                <a:latin typeface="Arial" pitchFamily="34" charset="0"/>
                <a:ea typeface="MS PGothic" pitchFamily="34" charset="-128"/>
              </a:defRPr>
            </a:lvl4pPr>
            <a:lvl5pPr marL="2088672" indent="-232075" eaLnBrk="0" hangingPunct="0">
              <a:defRPr sz="2400">
                <a:solidFill>
                  <a:schemeClr val="tx1"/>
                </a:solidFill>
                <a:latin typeface="Arial" pitchFamily="34" charset="0"/>
                <a:ea typeface="MS PGothic" pitchFamily="34" charset="-128"/>
              </a:defRPr>
            </a:lvl5pPr>
            <a:lvl6pPr marL="2552822" indent="-232075" eaLnBrk="0" fontAlgn="base" hangingPunct="0">
              <a:spcBef>
                <a:spcPct val="0"/>
              </a:spcBef>
              <a:spcAft>
                <a:spcPct val="0"/>
              </a:spcAft>
              <a:defRPr sz="2400">
                <a:solidFill>
                  <a:schemeClr val="tx1"/>
                </a:solidFill>
                <a:latin typeface="Arial" pitchFamily="34" charset="0"/>
                <a:ea typeface="MS PGothic" pitchFamily="34" charset="-128"/>
              </a:defRPr>
            </a:lvl6pPr>
            <a:lvl7pPr marL="3016971" indent="-232075" eaLnBrk="0" fontAlgn="base" hangingPunct="0">
              <a:spcBef>
                <a:spcPct val="0"/>
              </a:spcBef>
              <a:spcAft>
                <a:spcPct val="0"/>
              </a:spcAft>
              <a:defRPr sz="2400">
                <a:solidFill>
                  <a:schemeClr val="tx1"/>
                </a:solidFill>
                <a:latin typeface="Arial" pitchFamily="34" charset="0"/>
                <a:ea typeface="MS PGothic" pitchFamily="34" charset="-128"/>
              </a:defRPr>
            </a:lvl7pPr>
            <a:lvl8pPr marL="3481121" indent="-232075" eaLnBrk="0" fontAlgn="base" hangingPunct="0">
              <a:spcBef>
                <a:spcPct val="0"/>
              </a:spcBef>
              <a:spcAft>
                <a:spcPct val="0"/>
              </a:spcAft>
              <a:defRPr sz="2400">
                <a:solidFill>
                  <a:schemeClr val="tx1"/>
                </a:solidFill>
                <a:latin typeface="Arial" pitchFamily="34" charset="0"/>
                <a:ea typeface="MS PGothic" pitchFamily="34" charset="-128"/>
              </a:defRPr>
            </a:lvl8pPr>
            <a:lvl9pPr marL="3945270" indent="-23207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600"/>
              <a:t>© 2012 Quantum Corporation. Company Confidential. Forward-looking information is based upon multiple assumptions and uncertainties, does not necessarily represent the company</a:t>
            </a:r>
            <a:r>
              <a:rPr lang="en-US" altLang="en-US" sz="600"/>
              <a:t>’</a:t>
            </a:r>
            <a:r>
              <a:rPr lang="en-US" sz="600"/>
              <a:t>s outlook and is for planning purposes only.</a:t>
            </a: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4243" indent="-290093" eaLnBrk="0" hangingPunct="0">
              <a:defRPr sz="2400">
                <a:solidFill>
                  <a:schemeClr val="tx1"/>
                </a:solidFill>
                <a:latin typeface="Arial" pitchFamily="34" charset="0"/>
                <a:ea typeface="MS PGothic" pitchFamily="34" charset="-128"/>
              </a:defRPr>
            </a:lvl2pPr>
            <a:lvl3pPr marL="1160374" indent="-232075" eaLnBrk="0" hangingPunct="0">
              <a:defRPr sz="2400">
                <a:solidFill>
                  <a:schemeClr val="tx1"/>
                </a:solidFill>
                <a:latin typeface="Arial" pitchFamily="34" charset="0"/>
                <a:ea typeface="MS PGothic" pitchFamily="34" charset="-128"/>
              </a:defRPr>
            </a:lvl3pPr>
            <a:lvl4pPr marL="1624523" indent="-232075" eaLnBrk="0" hangingPunct="0">
              <a:defRPr sz="2400">
                <a:solidFill>
                  <a:schemeClr val="tx1"/>
                </a:solidFill>
                <a:latin typeface="Arial" pitchFamily="34" charset="0"/>
                <a:ea typeface="MS PGothic" pitchFamily="34" charset="-128"/>
              </a:defRPr>
            </a:lvl4pPr>
            <a:lvl5pPr marL="2088672" indent="-232075" eaLnBrk="0" hangingPunct="0">
              <a:defRPr sz="2400">
                <a:solidFill>
                  <a:schemeClr val="tx1"/>
                </a:solidFill>
                <a:latin typeface="Arial" pitchFamily="34" charset="0"/>
                <a:ea typeface="MS PGothic" pitchFamily="34" charset="-128"/>
              </a:defRPr>
            </a:lvl5pPr>
            <a:lvl6pPr marL="2552822" indent="-232075" eaLnBrk="0" fontAlgn="base" hangingPunct="0">
              <a:spcBef>
                <a:spcPct val="0"/>
              </a:spcBef>
              <a:spcAft>
                <a:spcPct val="0"/>
              </a:spcAft>
              <a:defRPr sz="2400">
                <a:solidFill>
                  <a:schemeClr val="tx1"/>
                </a:solidFill>
                <a:latin typeface="Arial" pitchFamily="34" charset="0"/>
                <a:ea typeface="MS PGothic" pitchFamily="34" charset="-128"/>
              </a:defRPr>
            </a:lvl6pPr>
            <a:lvl7pPr marL="3016971" indent="-232075" eaLnBrk="0" fontAlgn="base" hangingPunct="0">
              <a:spcBef>
                <a:spcPct val="0"/>
              </a:spcBef>
              <a:spcAft>
                <a:spcPct val="0"/>
              </a:spcAft>
              <a:defRPr sz="2400">
                <a:solidFill>
                  <a:schemeClr val="tx1"/>
                </a:solidFill>
                <a:latin typeface="Arial" pitchFamily="34" charset="0"/>
                <a:ea typeface="MS PGothic" pitchFamily="34" charset="-128"/>
              </a:defRPr>
            </a:lvl7pPr>
            <a:lvl8pPr marL="3481121" indent="-232075" eaLnBrk="0" fontAlgn="base" hangingPunct="0">
              <a:spcBef>
                <a:spcPct val="0"/>
              </a:spcBef>
              <a:spcAft>
                <a:spcPct val="0"/>
              </a:spcAft>
              <a:defRPr sz="2400">
                <a:solidFill>
                  <a:schemeClr val="tx1"/>
                </a:solidFill>
                <a:latin typeface="Arial" pitchFamily="34" charset="0"/>
                <a:ea typeface="MS PGothic" pitchFamily="34" charset="-128"/>
              </a:defRPr>
            </a:lvl8pPr>
            <a:lvl9pPr marL="3945270" indent="-23207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AB7D6792-95C3-43DC-80B6-0DFD553A4D55}" type="slidenum">
              <a:rPr lang="en-US" sz="1200"/>
              <a:pPr eaLnBrk="1" hangingPunct="1"/>
              <a:t>17</a:t>
            </a:fld>
            <a:endParaRPr lang="en-US" sz="1200"/>
          </a:p>
        </p:txBody>
      </p:sp>
    </p:spTree>
    <p:extLst>
      <p:ext uri="{BB962C8B-B14F-4D97-AF65-F5344CB8AC3E}">
        <p14:creationId xmlns:p14="http://schemas.microsoft.com/office/powerpoint/2010/main" xmlns="" val="3107355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10000"/>
              </a:spcBef>
              <a:spcAft>
                <a:spcPct val="0"/>
              </a:spcAft>
              <a:buClrTx/>
              <a:buSzTx/>
              <a:buFontTx/>
              <a:buNone/>
              <a:tabLst/>
              <a:defRPr/>
            </a:pPr>
            <a:r>
              <a:rPr lang="en-US" sz="900" dirty="0" smtClean="0"/>
              <a:t>HIGHLIGHT THE</a:t>
            </a:r>
            <a:r>
              <a:rPr lang="en-US" sz="900" baseline="0" dirty="0" smtClean="0"/>
              <a:t> CHALLENGES WITH THIS APPROACH AS IT SCALES.  DISCUSS HOW NOT ALL DATA PLAYS WELL WITH DEDUPE</a:t>
            </a:r>
            <a:endParaRPr lang="en-US" sz="900" dirty="0" smtClean="0"/>
          </a:p>
          <a:p>
            <a:endParaRPr lang="en-US" sz="900" dirty="0"/>
          </a:p>
          <a:p>
            <a:r>
              <a:rPr lang="en-US" sz="900" i="1" dirty="0" smtClean="0"/>
              <a:t>The </a:t>
            </a:r>
            <a:r>
              <a:rPr lang="en-US" sz="900" i="1" dirty="0"/>
              <a:t>problem with Gen 2 is that as you grow primary storage, your backup data has to scale </a:t>
            </a:r>
            <a:r>
              <a:rPr lang="en-US" sz="900" i="1" dirty="0" smtClean="0"/>
              <a:t>accordingly.</a:t>
            </a:r>
          </a:p>
          <a:p>
            <a:r>
              <a:rPr lang="en-US" sz="900" i="1" dirty="0" smtClean="0"/>
              <a:t>In addition, not all data types work well</a:t>
            </a:r>
            <a:r>
              <a:rPr lang="en-US" sz="900" i="1" baseline="0" dirty="0" smtClean="0"/>
              <a:t> with deduplication, particularly rich unstructured data like video  </a:t>
            </a:r>
            <a:endParaRPr lang="en-US" sz="900" i="1" dirty="0"/>
          </a:p>
          <a:p>
            <a:endParaRPr lang="en-US" sz="900" dirty="0"/>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4243" indent="-290093" eaLnBrk="0" hangingPunct="0">
              <a:defRPr sz="2400">
                <a:solidFill>
                  <a:schemeClr val="tx1"/>
                </a:solidFill>
                <a:latin typeface="Arial" pitchFamily="34" charset="0"/>
                <a:ea typeface="MS PGothic" pitchFamily="34" charset="-128"/>
              </a:defRPr>
            </a:lvl2pPr>
            <a:lvl3pPr marL="1160374" indent="-232075" eaLnBrk="0" hangingPunct="0">
              <a:defRPr sz="2400">
                <a:solidFill>
                  <a:schemeClr val="tx1"/>
                </a:solidFill>
                <a:latin typeface="Arial" pitchFamily="34" charset="0"/>
                <a:ea typeface="MS PGothic" pitchFamily="34" charset="-128"/>
              </a:defRPr>
            </a:lvl3pPr>
            <a:lvl4pPr marL="1624523" indent="-232075" eaLnBrk="0" hangingPunct="0">
              <a:defRPr sz="2400">
                <a:solidFill>
                  <a:schemeClr val="tx1"/>
                </a:solidFill>
                <a:latin typeface="Arial" pitchFamily="34" charset="0"/>
                <a:ea typeface="MS PGothic" pitchFamily="34" charset="-128"/>
              </a:defRPr>
            </a:lvl4pPr>
            <a:lvl5pPr marL="2088672" indent="-232075" eaLnBrk="0" hangingPunct="0">
              <a:defRPr sz="2400">
                <a:solidFill>
                  <a:schemeClr val="tx1"/>
                </a:solidFill>
                <a:latin typeface="Arial" pitchFamily="34" charset="0"/>
                <a:ea typeface="MS PGothic" pitchFamily="34" charset="-128"/>
              </a:defRPr>
            </a:lvl5pPr>
            <a:lvl6pPr marL="2552822" indent="-232075" eaLnBrk="0" fontAlgn="base" hangingPunct="0">
              <a:spcBef>
                <a:spcPct val="0"/>
              </a:spcBef>
              <a:spcAft>
                <a:spcPct val="0"/>
              </a:spcAft>
              <a:defRPr sz="2400">
                <a:solidFill>
                  <a:schemeClr val="tx1"/>
                </a:solidFill>
                <a:latin typeface="Arial" pitchFamily="34" charset="0"/>
                <a:ea typeface="MS PGothic" pitchFamily="34" charset="-128"/>
              </a:defRPr>
            </a:lvl6pPr>
            <a:lvl7pPr marL="3016971" indent="-232075" eaLnBrk="0" fontAlgn="base" hangingPunct="0">
              <a:spcBef>
                <a:spcPct val="0"/>
              </a:spcBef>
              <a:spcAft>
                <a:spcPct val="0"/>
              </a:spcAft>
              <a:defRPr sz="2400">
                <a:solidFill>
                  <a:schemeClr val="tx1"/>
                </a:solidFill>
                <a:latin typeface="Arial" pitchFamily="34" charset="0"/>
                <a:ea typeface="MS PGothic" pitchFamily="34" charset="-128"/>
              </a:defRPr>
            </a:lvl7pPr>
            <a:lvl8pPr marL="3481121" indent="-232075" eaLnBrk="0" fontAlgn="base" hangingPunct="0">
              <a:spcBef>
                <a:spcPct val="0"/>
              </a:spcBef>
              <a:spcAft>
                <a:spcPct val="0"/>
              </a:spcAft>
              <a:defRPr sz="2400">
                <a:solidFill>
                  <a:schemeClr val="tx1"/>
                </a:solidFill>
                <a:latin typeface="Arial" pitchFamily="34" charset="0"/>
                <a:ea typeface="MS PGothic" pitchFamily="34" charset="-128"/>
              </a:defRPr>
            </a:lvl8pPr>
            <a:lvl9pPr marL="3945270" indent="-23207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600"/>
              <a:t>© 2012 Quantum Corporation. Company Confidential. Forward-looking information is based upon multiple assumptions and uncertainties, does not necessarily represent the company</a:t>
            </a:r>
            <a:r>
              <a:rPr lang="en-US" altLang="en-US" sz="600"/>
              <a:t>’</a:t>
            </a:r>
            <a:r>
              <a:rPr lang="en-US" sz="600"/>
              <a:t>s outlook and is for planning purposes only.</a:t>
            </a: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4243" indent="-290093" eaLnBrk="0" hangingPunct="0">
              <a:defRPr sz="2400">
                <a:solidFill>
                  <a:schemeClr val="tx1"/>
                </a:solidFill>
                <a:latin typeface="Arial" pitchFamily="34" charset="0"/>
                <a:ea typeface="MS PGothic" pitchFamily="34" charset="-128"/>
              </a:defRPr>
            </a:lvl2pPr>
            <a:lvl3pPr marL="1160374" indent="-232075" eaLnBrk="0" hangingPunct="0">
              <a:defRPr sz="2400">
                <a:solidFill>
                  <a:schemeClr val="tx1"/>
                </a:solidFill>
                <a:latin typeface="Arial" pitchFamily="34" charset="0"/>
                <a:ea typeface="MS PGothic" pitchFamily="34" charset="-128"/>
              </a:defRPr>
            </a:lvl3pPr>
            <a:lvl4pPr marL="1624523" indent="-232075" eaLnBrk="0" hangingPunct="0">
              <a:defRPr sz="2400">
                <a:solidFill>
                  <a:schemeClr val="tx1"/>
                </a:solidFill>
                <a:latin typeface="Arial" pitchFamily="34" charset="0"/>
                <a:ea typeface="MS PGothic" pitchFamily="34" charset="-128"/>
              </a:defRPr>
            </a:lvl4pPr>
            <a:lvl5pPr marL="2088672" indent="-232075" eaLnBrk="0" hangingPunct="0">
              <a:defRPr sz="2400">
                <a:solidFill>
                  <a:schemeClr val="tx1"/>
                </a:solidFill>
                <a:latin typeface="Arial" pitchFamily="34" charset="0"/>
                <a:ea typeface="MS PGothic" pitchFamily="34" charset="-128"/>
              </a:defRPr>
            </a:lvl5pPr>
            <a:lvl6pPr marL="2552822" indent="-232075" eaLnBrk="0" fontAlgn="base" hangingPunct="0">
              <a:spcBef>
                <a:spcPct val="0"/>
              </a:spcBef>
              <a:spcAft>
                <a:spcPct val="0"/>
              </a:spcAft>
              <a:defRPr sz="2400">
                <a:solidFill>
                  <a:schemeClr val="tx1"/>
                </a:solidFill>
                <a:latin typeface="Arial" pitchFamily="34" charset="0"/>
                <a:ea typeface="MS PGothic" pitchFamily="34" charset="-128"/>
              </a:defRPr>
            </a:lvl6pPr>
            <a:lvl7pPr marL="3016971" indent="-232075" eaLnBrk="0" fontAlgn="base" hangingPunct="0">
              <a:spcBef>
                <a:spcPct val="0"/>
              </a:spcBef>
              <a:spcAft>
                <a:spcPct val="0"/>
              </a:spcAft>
              <a:defRPr sz="2400">
                <a:solidFill>
                  <a:schemeClr val="tx1"/>
                </a:solidFill>
                <a:latin typeface="Arial" pitchFamily="34" charset="0"/>
                <a:ea typeface="MS PGothic" pitchFamily="34" charset="-128"/>
              </a:defRPr>
            </a:lvl7pPr>
            <a:lvl8pPr marL="3481121" indent="-232075" eaLnBrk="0" fontAlgn="base" hangingPunct="0">
              <a:spcBef>
                <a:spcPct val="0"/>
              </a:spcBef>
              <a:spcAft>
                <a:spcPct val="0"/>
              </a:spcAft>
              <a:defRPr sz="2400">
                <a:solidFill>
                  <a:schemeClr val="tx1"/>
                </a:solidFill>
                <a:latin typeface="Arial" pitchFamily="34" charset="0"/>
                <a:ea typeface="MS PGothic" pitchFamily="34" charset="-128"/>
              </a:defRPr>
            </a:lvl8pPr>
            <a:lvl9pPr marL="3945270" indent="-23207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AB7D6792-95C3-43DC-80B6-0DFD553A4D55}" type="slidenum">
              <a:rPr lang="en-US" sz="1200"/>
              <a:pPr eaLnBrk="1" hangingPunct="1"/>
              <a:t>18</a:t>
            </a:fld>
            <a:endParaRPr lang="en-US" sz="1200"/>
          </a:p>
        </p:txBody>
      </p:sp>
    </p:spTree>
    <p:extLst>
      <p:ext uri="{BB962C8B-B14F-4D97-AF65-F5344CB8AC3E}">
        <p14:creationId xmlns:p14="http://schemas.microsoft.com/office/powerpoint/2010/main" xmlns="" val="4052612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900" kern="1200" cap="all" dirty="0" smtClean="0">
                <a:solidFill>
                  <a:schemeClr val="tx1"/>
                </a:solidFill>
                <a:latin typeface="Arial" charset="0"/>
                <a:ea typeface="MS PGothic" pitchFamily="34" charset="-128"/>
                <a:cs typeface="ＭＳ Ｐゴシック" charset="-128"/>
              </a:rPr>
              <a:t>INTRODUCE GEN3. a</a:t>
            </a:r>
            <a:r>
              <a:rPr lang="en-US" sz="900" cap="all" dirty="0" smtClean="0"/>
              <a:t> next generation approach</a:t>
            </a:r>
            <a:r>
              <a:rPr lang="en-US" sz="900" cap="all" baseline="0" dirty="0" smtClean="0"/>
              <a:t> is required.   </a:t>
            </a:r>
            <a:endParaRPr lang="en-US" sz="1000" kern="1200" cap="all" dirty="0" smtClean="0">
              <a:solidFill>
                <a:schemeClr val="tx1"/>
              </a:solidFill>
              <a:latin typeface="Arial" charset="0"/>
              <a:ea typeface="MS PGothic" pitchFamily="34" charset="-128"/>
              <a:cs typeface="ＭＳ Ｐゴシック" charset="-128"/>
            </a:endParaRPr>
          </a:p>
          <a:p>
            <a:endParaRPr lang="en-US" sz="1000" kern="1200" dirty="0" smtClean="0">
              <a:solidFill>
                <a:schemeClr val="tx1"/>
              </a:solidFill>
              <a:latin typeface="Arial" charset="0"/>
              <a:ea typeface="MS PGothic" pitchFamily="34" charset="-128"/>
              <a:cs typeface="ＭＳ Ｐゴシック" charset="-128"/>
            </a:endParaRPr>
          </a:p>
          <a:p>
            <a:r>
              <a:rPr lang="en-US" sz="1000" i="1" kern="1200" dirty="0" smtClean="0">
                <a:solidFill>
                  <a:schemeClr val="tx1"/>
                </a:solidFill>
                <a:latin typeface="Arial" charset="0"/>
                <a:ea typeface="MS PGothic" pitchFamily="34" charset="-128"/>
                <a:cs typeface="ＭＳ Ｐゴシック" charset="-128"/>
              </a:rPr>
              <a:t>We think a next-gen approach is required, one that </a:t>
            </a:r>
            <a:r>
              <a:rPr lang="en-US" sz="1000" i="1" kern="1200" baseline="0" dirty="0" smtClean="0">
                <a:solidFill>
                  <a:schemeClr val="tx1"/>
                </a:solidFill>
                <a:latin typeface="Arial" charset="0"/>
                <a:ea typeface="MS PGothic" pitchFamily="34" charset="-128"/>
                <a:cs typeface="ＭＳ Ｐゴシック" charset="-128"/>
              </a:rPr>
              <a:t>builds on the benefits of Gen2 for </a:t>
            </a:r>
            <a:r>
              <a:rPr lang="en-US" sz="1000" i="1" kern="1200" dirty="0" smtClean="0">
                <a:solidFill>
                  <a:schemeClr val="tx1"/>
                </a:solidFill>
                <a:latin typeface="Arial" charset="0"/>
                <a:ea typeface="MS PGothic" pitchFamily="34" charset="-128"/>
                <a:cs typeface="ＭＳ Ｐゴシック" charset="-128"/>
              </a:rPr>
              <a:t>structured</a:t>
            </a:r>
            <a:r>
              <a:rPr lang="en-US" sz="1000" i="1" kern="1200" baseline="0" dirty="0" smtClean="0">
                <a:solidFill>
                  <a:schemeClr val="tx1"/>
                </a:solidFill>
                <a:latin typeface="Arial" charset="0"/>
                <a:ea typeface="MS PGothic" pitchFamily="34" charset="-128"/>
                <a:cs typeface="ＭＳ Ｐゴシック" charset="-128"/>
              </a:rPr>
              <a:t> data </a:t>
            </a:r>
            <a:r>
              <a:rPr lang="en-US" sz="1000" i="1" kern="1200" dirty="0" smtClean="0">
                <a:solidFill>
                  <a:schemeClr val="tx1"/>
                </a:solidFill>
                <a:latin typeface="Arial" charset="0"/>
                <a:ea typeface="MS PGothic" pitchFamily="34" charset="-128"/>
                <a:cs typeface="ＭＳ Ｐゴシック" charset="-128"/>
              </a:rPr>
              <a:t>but that</a:t>
            </a:r>
            <a:r>
              <a:rPr lang="en-US" sz="1000" i="1" kern="1200" baseline="0" dirty="0" smtClean="0">
                <a:solidFill>
                  <a:schemeClr val="tx1"/>
                </a:solidFill>
                <a:latin typeface="Arial" charset="0"/>
                <a:ea typeface="MS PGothic" pitchFamily="34" charset="-128"/>
                <a:cs typeface="ＭＳ Ｐゴシック" charset="-128"/>
              </a:rPr>
              <a:t> meets the needs of varying workflows</a:t>
            </a:r>
            <a:r>
              <a:rPr lang="en-US" sz="1000" i="1" kern="1200" dirty="0" smtClean="0">
                <a:solidFill>
                  <a:schemeClr val="tx1"/>
                </a:solidFill>
                <a:latin typeface="Arial" charset="0"/>
                <a:ea typeface="MS PGothic" pitchFamily="34" charset="-128"/>
                <a:cs typeface="ＭＳ Ｐゴシック" charset="-128"/>
              </a:rPr>
              <a:t>, especially for unstructured data.</a:t>
            </a:r>
            <a:r>
              <a:rPr lang="en-US" sz="1000" i="1" kern="1200" baseline="0" dirty="0" smtClean="0">
                <a:solidFill>
                  <a:schemeClr val="tx1"/>
                </a:solidFill>
                <a:latin typeface="Arial" charset="0"/>
                <a:ea typeface="MS PGothic" pitchFamily="34" charset="-128"/>
                <a:cs typeface="ＭＳ Ｐゴシック" charset="-128"/>
              </a:rPr>
              <a:t>  </a:t>
            </a:r>
            <a:r>
              <a:rPr lang="en-US" sz="1000" i="1" kern="1200" dirty="0" smtClean="0">
                <a:solidFill>
                  <a:schemeClr val="tx1"/>
                </a:solidFill>
                <a:latin typeface="Arial" charset="0"/>
                <a:ea typeface="MS PGothic" pitchFamily="34" charset="-128"/>
                <a:cs typeface="ＭＳ Ｐゴシック" charset="-128"/>
              </a:rPr>
              <a:t>Unstructured data is what is breaking traditional backup.  Unstructured data requires a different approach,</a:t>
            </a:r>
            <a:r>
              <a:rPr lang="en-US" sz="1000" i="1" kern="1200" baseline="0" dirty="0" smtClean="0">
                <a:solidFill>
                  <a:schemeClr val="tx1"/>
                </a:solidFill>
                <a:latin typeface="Arial" charset="0"/>
                <a:ea typeface="MS PGothic" pitchFamily="34" charset="-128"/>
                <a:cs typeface="ＭＳ Ｐゴシック" charset="-128"/>
              </a:rPr>
              <a:t> a </a:t>
            </a:r>
            <a:r>
              <a:rPr lang="en-US" sz="1000" i="1" kern="1200" dirty="0" smtClean="0">
                <a:solidFill>
                  <a:schemeClr val="tx1"/>
                </a:solidFill>
                <a:latin typeface="Arial" charset="0"/>
                <a:ea typeface="MS PGothic" pitchFamily="34" charset="-128"/>
                <a:cs typeface="ＭＳ Ｐゴシック" charset="-128"/>
              </a:rPr>
              <a:t>workflow-based approach.  This is particularly true for rich content</a:t>
            </a:r>
            <a:r>
              <a:rPr lang="en-US" sz="1000" i="1" kern="1200" baseline="0" dirty="0" smtClean="0">
                <a:solidFill>
                  <a:schemeClr val="tx1"/>
                </a:solidFill>
                <a:latin typeface="Arial" charset="0"/>
                <a:ea typeface="MS PGothic" pitchFamily="34" charset="-128"/>
                <a:cs typeface="ＭＳ Ｐゴシック" charset="-128"/>
              </a:rPr>
              <a:t> like video, audio, and images.</a:t>
            </a:r>
            <a:endParaRPr lang="en-US" sz="900" i="1" dirty="0"/>
          </a:p>
          <a:p>
            <a:r>
              <a:rPr lang="en-US" sz="900" dirty="0"/>
              <a:t> </a:t>
            </a:r>
          </a:p>
          <a:p>
            <a:r>
              <a:rPr lang="en-US" sz="900" b="1" u="sng" dirty="0" smtClean="0"/>
              <a:t>Unstructured</a:t>
            </a:r>
            <a:r>
              <a:rPr lang="en-US" sz="900" b="1" u="sng" baseline="0" dirty="0" smtClean="0"/>
              <a:t> </a:t>
            </a:r>
            <a:r>
              <a:rPr lang="en-US" sz="900" b="1" u="sng" dirty="0" smtClean="0"/>
              <a:t>Data</a:t>
            </a:r>
            <a:r>
              <a:rPr lang="en-US" sz="900" dirty="0"/>
              <a:t>.</a:t>
            </a:r>
            <a:r>
              <a:rPr lang="en-US" sz="900" i="1" dirty="0"/>
              <a:t>  </a:t>
            </a:r>
            <a:r>
              <a:rPr lang="en-US" sz="900" dirty="0"/>
              <a:t>{click} </a:t>
            </a:r>
            <a:r>
              <a:rPr lang="en-US" sz="900" i="1" dirty="0" smtClean="0"/>
              <a:t>Managing </a:t>
            </a:r>
            <a:r>
              <a:rPr lang="en-US" sz="900" i="1" dirty="0"/>
              <a:t>unstructured data growth is becoming a vital part of any IT strategy, whether it’s archiving video content for future re-monetization, offloading static data from primary storage, or building a private cloud infrastructure. Due to the scale and access requirements of these use cases, traditional backup simply won’t work.  Q’s </a:t>
            </a:r>
            <a:r>
              <a:rPr lang="en-US" sz="900" b="1" i="1" dirty="0"/>
              <a:t>tiered storage </a:t>
            </a:r>
            <a:r>
              <a:rPr lang="en-US" sz="900" i="1" dirty="0"/>
              <a:t>technology</a:t>
            </a:r>
            <a:r>
              <a:rPr lang="en-US" sz="900" b="1" i="1" dirty="0"/>
              <a:t> </a:t>
            </a:r>
            <a:r>
              <a:rPr lang="en-US" sz="900" i="1" dirty="0"/>
              <a:t>helps you align data value to storage costs by applying the right technology at the right point of time.  We enable you to store more data and retain access to it for longer periods of time… while minimizing TCO.  Our tiered solutions also include next-gen </a:t>
            </a:r>
            <a:r>
              <a:rPr lang="en-US" sz="900" b="1" i="1" dirty="0"/>
              <a:t>Object Storage</a:t>
            </a:r>
            <a:r>
              <a:rPr lang="en-US" sz="900" i="1" dirty="0"/>
              <a:t>, which allows you to create massively scalable </a:t>
            </a:r>
            <a:r>
              <a:rPr lang="en-US" sz="900" i="1" dirty="0" smtClean="0"/>
              <a:t>self-protecting </a:t>
            </a:r>
            <a:r>
              <a:rPr lang="en-US" sz="900" i="1" dirty="0"/>
              <a:t>disk </a:t>
            </a:r>
            <a:r>
              <a:rPr lang="en-US" sz="900" i="1" dirty="0" smtClean="0"/>
              <a:t>archives for near-line storage. </a:t>
            </a:r>
            <a:r>
              <a:rPr lang="en-US" sz="900" i="1" dirty="0"/>
              <a:t>Finally, for deep archive use cases, we developed tape libraries with dual robotics, the industry’s most compact datacenter footprint, and embedded software that indicates when data is aging and needs to be migrated to new media.</a:t>
            </a:r>
            <a:r>
              <a:rPr lang="en-US" sz="900" dirty="0"/>
              <a:t> </a:t>
            </a:r>
            <a:endParaRPr lang="en-US" sz="900" dirty="0" smtClean="0"/>
          </a:p>
          <a:p>
            <a:endParaRPr lang="en-US" sz="900" dirty="0" smtClean="0"/>
          </a:p>
          <a:p>
            <a:r>
              <a:rPr lang="en-US" sz="900" b="1" u="sng" dirty="0" smtClean="0"/>
              <a:t>Virtualization and the</a:t>
            </a:r>
            <a:r>
              <a:rPr lang="en-US" sz="900" b="1" u="sng" baseline="0" dirty="0" smtClean="0"/>
              <a:t> Cloud</a:t>
            </a:r>
            <a:r>
              <a:rPr lang="en-US" sz="900" dirty="0" smtClean="0"/>
              <a:t>.  </a:t>
            </a:r>
            <a:r>
              <a:rPr lang="en-US" sz="900" i="1" dirty="0" smtClean="0"/>
              <a:t>Virtualization and cloud-based</a:t>
            </a:r>
            <a:r>
              <a:rPr lang="en-US" sz="900" i="1" baseline="0" dirty="0" smtClean="0"/>
              <a:t> DR are other areas where a next-generation approach is needed.</a:t>
            </a:r>
            <a:r>
              <a:rPr lang="en-US" sz="900" i="1" dirty="0" smtClean="0"/>
              <a:t>  With the advent of virtualization, the relationship between the server and data has changed.  So why would you continue to protect the information using legacy approaches?  Quantum has </a:t>
            </a:r>
            <a:r>
              <a:rPr lang="en-US" sz="900" b="1" i="1" dirty="0" smtClean="0"/>
              <a:t>unique VM technology </a:t>
            </a:r>
            <a:r>
              <a:rPr lang="en-US" sz="900" i="1" dirty="0" smtClean="0"/>
              <a:t>that allows you to take a snapshot of the VM at any point in time, in native format.  Once you have a native copy, your data now becomes much more portable and useful to the business.  You can store and access the copy of data in the cloud or DR facility, or archive it to tape.  You no longer need a complex restore process to access, analyze, or leverage your content for business needs</a:t>
            </a:r>
            <a:r>
              <a:rPr lang="en-US" sz="900" dirty="0" smtClean="0"/>
              <a:t>.</a:t>
            </a:r>
          </a:p>
          <a:p>
            <a:pPr lvl="0"/>
            <a:endParaRPr lang="en-US" sz="900" i="1" dirty="0" smtClean="0"/>
          </a:p>
          <a:p>
            <a:pPr lvl="0"/>
            <a:r>
              <a:rPr lang="en-US" sz="900" i="1" dirty="0" smtClean="0"/>
              <a:t>To enable portability, data must be stored and transported in a way that minimizes the requirements for storage and network resources.  Q has developed </a:t>
            </a:r>
            <a:r>
              <a:rPr lang="en-US" sz="900" b="1" i="1" dirty="0" smtClean="0"/>
              <a:t>patented dedupe </a:t>
            </a:r>
            <a:r>
              <a:rPr lang="en-US" sz="900" i="1" dirty="0" smtClean="0"/>
              <a:t>technology and an </a:t>
            </a:r>
            <a:r>
              <a:rPr lang="en-US" sz="900" b="1" i="1" dirty="0" smtClean="0"/>
              <a:t>innovative replication engine</a:t>
            </a:r>
            <a:r>
              <a:rPr lang="en-US" sz="900" i="1" dirty="0" smtClean="0"/>
              <a:t> that reduces WAN costs and is extremely resilient to WAN latencies.  And we have </a:t>
            </a:r>
            <a:r>
              <a:rPr lang="en-US" sz="900" b="1" i="1" dirty="0" smtClean="0"/>
              <a:t>256-bit encryption</a:t>
            </a:r>
            <a:r>
              <a:rPr lang="en-US" sz="900" i="1" dirty="0" smtClean="0"/>
              <a:t> to ensure that data is protected in flight and at rest. In addition, we give you the flexibility to select how you will deploy deduplication, either in </a:t>
            </a:r>
            <a:r>
              <a:rPr lang="en-US" sz="900" b="1" i="1" dirty="0" smtClean="0"/>
              <a:t>purpose-built hardware appliances </a:t>
            </a:r>
            <a:r>
              <a:rPr lang="en-US" sz="900" i="1" dirty="0" smtClean="0"/>
              <a:t>with industry-leading performance or as </a:t>
            </a:r>
            <a:r>
              <a:rPr lang="en-US" sz="900" b="1" i="1" dirty="0" smtClean="0"/>
              <a:t>virtual appliances </a:t>
            </a:r>
            <a:r>
              <a:rPr lang="en-US" sz="900" i="1" dirty="0" smtClean="0"/>
              <a:t>so you can leverage your own server and storage resources.  Finally, by leveraging </a:t>
            </a:r>
            <a:r>
              <a:rPr lang="en-US" sz="900" b="1" i="1" dirty="0" smtClean="0"/>
              <a:t>LTFS</a:t>
            </a:r>
            <a:r>
              <a:rPr lang="en-US" sz="900" i="1" dirty="0" smtClean="0"/>
              <a:t> technology, we can present a tape library as a large NAS store, allowing you to store your data for the long term.</a:t>
            </a:r>
            <a:endParaRPr lang="en-US" sz="900" dirty="0" smtClean="0"/>
          </a:p>
          <a:p>
            <a:pPr marL="0" marR="0" indent="0" algn="l" defTabSz="914400" rtl="0" eaLnBrk="0" fontAlgn="base" latinLnBrk="0" hangingPunct="0">
              <a:lnSpc>
                <a:spcPct val="100000"/>
              </a:lnSpc>
              <a:spcBef>
                <a:spcPct val="10000"/>
              </a:spcBef>
              <a:spcAft>
                <a:spcPct val="0"/>
              </a:spcAft>
              <a:buClrTx/>
              <a:buSzTx/>
              <a:buFontTx/>
              <a:buNone/>
              <a:tabLst/>
              <a:defRPr/>
            </a:pPr>
            <a:r>
              <a:rPr lang="en-US" sz="900" dirty="0" smtClean="0"/>
              <a:t> </a:t>
            </a:r>
          </a:p>
          <a:p>
            <a:pPr marL="0" marR="0" indent="0" algn="l" defTabSz="914400" rtl="0" eaLnBrk="0" fontAlgn="base" latinLnBrk="0" hangingPunct="0">
              <a:lnSpc>
                <a:spcPct val="100000"/>
              </a:lnSpc>
              <a:spcBef>
                <a:spcPct val="10000"/>
              </a:spcBef>
              <a:spcAft>
                <a:spcPct val="0"/>
              </a:spcAft>
              <a:buClrTx/>
              <a:buSzTx/>
              <a:buFontTx/>
              <a:buNone/>
              <a:tabLst/>
              <a:defRPr/>
            </a:pPr>
            <a:r>
              <a:rPr lang="en-US" sz="900" i="1" dirty="0" smtClean="0">
                <a:latin typeface="Arial" pitchFamily="34" charset="0"/>
              </a:rPr>
              <a:t>Quantum can help you rethink your data protection and retention workflows today - by applying the right technology to the appropriate data and the right time.  We have a track record of helping customers in the most demanding environments (</a:t>
            </a:r>
            <a:r>
              <a:rPr lang="en-US" sz="900" i="1" dirty="0" err="1" smtClean="0">
                <a:latin typeface="Arial" pitchFamily="34" charset="0"/>
              </a:rPr>
              <a:t>Gov’t</a:t>
            </a:r>
            <a:r>
              <a:rPr lang="en-US" sz="900" i="1" dirty="0" smtClean="0">
                <a:latin typeface="Arial" pitchFamily="34" charset="0"/>
              </a:rPr>
              <a:t>, M&amp;E, etc), and we can apply these same technologies and approaches to the datacenter.</a:t>
            </a:r>
          </a:p>
          <a:p>
            <a:endParaRPr lang="en-US" sz="900" dirty="0"/>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4243" indent="-290093" eaLnBrk="0" hangingPunct="0">
              <a:defRPr sz="2400">
                <a:solidFill>
                  <a:schemeClr val="tx1"/>
                </a:solidFill>
                <a:latin typeface="Arial" pitchFamily="34" charset="0"/>
                <a:ea typeface="MS PGothic" pitchFamily="34" charset="-128"/>
              </a:defRPr>
            </a:lvl2pPr>
            <a:lvl3pPr marL="1160374" indent="-232075" eaLnBrk="0" hangingPunct="0">
              <a:defRPr sz="2400">
                <a:solidFill>
                  <a:schemeClr val="tx1"/>
                </a:solidFill>
                <a:latin typeface="Arial" pitchFamily="34" charset="0"/>
                <a:ea typeface="MS PGothic" pitchFamily="34" charset="-128"/>
              </a:defRPr>
            </a:lvl3pPr>
            <a:lvl4pPr marL="1624523" indent="-232075" eaLnBrk="0" hangingPunct="0">
              <a:defRPr sz="2400">
                <a:solidFill>
                  <a:schemeClr val="tx1"/>
                </a:solidFill>
                <a:latin typeface="Arial" pitchFamily="34" charset="0"/>
                <a:ea typeface="MS PGothic" pitchFamily="34" charset="-128"/>
              </a:defRPr>
            </a:lvl4pPr>
            <a:lvl5pPr marL="2088672" indent="-232075" eaLnBrk="0" hangingPunct="0">
              <a:defRPr sz="2400">
                <a:solidFill>
                  <a:schemeClr val="tx1"/>
                </a:solidFill>
                <a:latin typeface="Arial" pitchFamily="34" charset="0"/>
                <a:ea typeface="MS PGothic" pitchFamily="34" charset="-128"/>
              </a:defRPr>
            </a:lvl5pPr>
            <a:lvl6pPr marL="2552822" indent="-232075" eaLnBrk="0" fontAlgn="base" hangingPunct="0">
              <a:spcBef>
                <a:spcPct val="0"/>
              </a:spcBef>
              <a:spcAft>
                <a:spcPct val="0"/>
              </a:spcAft>
              <a:defRPr sz="2400">
                <a:solidFill>
                  <a:schemeClr val="tx1"/>
                </a:solidFill>
                <a:latin typeface="Arial" pitchFamily="34" charset="0"/>
                <a:ea typeface="MS PGothic" pitchFamily="34" charset="-128"/>
              </a:defRPr>
            </a:lvl6pPr>
            <a:lvl7pPr marL="3016971" indent="-232075" eaLnBrk="0" fontAlgn="base" hangingPunct="0">
              <a:spcBef>
                <a:spcPct val="0"/>
              </a:spcBef>
              <a:spcAft>
                <a:spcPct val="0"/>
              </a:spcAft>
              <a:defRPr sz="2400">
                <a:solidFill>
                  <a:schemeClr val="tx1"/>
                </a:solidFill>
                <a:latin typeface="Arial" pitchFamily="34" charset="0"/>
                <a:ea typeface="MS PGothic" pitchFamily="34" charset="-128"/>
              </a:defRPr>
            </a:lvl7pPr>
            <a:lvl8pPr marL="3481121" indent="-232075" eaLnBrk="0" fontAlgn="base" hangingPunct="0">
              <a:spcBef>
                <a:spcPct val="0"/>
              </a:spcBef>
              <a:spcAft>
                <a:spcPct val="0"/>
              </a:spcAft>
              <a:defRPr sz="2400">
                <a:solidFill>
                  <a:schemeClr val="tx1"/>
                </a:solidFill>
                <a:latin typeface="Arial" pitchFamily="34" charset="0"/>
                <a:ea typeface="MS PGothic" pitchFamily="34" charset="-128"/>
              </a:defRPr>
            </a:lvl8pPr>
            <a:lvl9pPr marL="3945270" indent="-23207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600"/>
              <a:t>© 2012 Quantum Corporation. Company Confidential. Forward-looking information is based upon multiple assumptions and uncertainties, does not necessarily represent the company</a:t>
            </a:r>
            <a:r>
              <a:rPr lang="en-US" altLang="en-US" sz="600"/>
              <a:t>’</a:t>
            </a:r>
            <a:r>
              <a:rPr lang="en-US" sz="600"/>
              <a:t>s outlook and is for planning purposes only.</a:t>
            </a: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4243" indent="-290093" eaLnBrk="0" hangingPunct="0">
              <a:defRPr sz="2400">
                <a:solidFill>
                  <a:schemeClr val="tx1"/>
                </a:solidFill>
                <a:latin typeface="Arial" pitchFamily="34" charset="0"/>
                <a:ea typeface="MS PGothic" pitchFamily="34" charset="-128"/>
              </a:defRPr>
            </a:lvl2pPr>
            <a:lvl3pPr marL="1160374" indent="-232075" eaLnBrk="0" hangingPunct="0">
              <a:defRPr sz="2400">
                <a:solidFill>
                  <a:schemeClr val="tx1"/>
                </a:solidFill>
                <a:latin typeface="Arial" pitchFamily="34" charset="0"/>
                <a:ea typeface="MS PGothic" pitchFamily="34" charset="-128"/>
              </a:defRPr>
            </a:lvl3pPr>
            <a:lvl4pPr marL="1624523" indent="-232075" eaLnBrk="0" hangingPunct="0">
              <a:defRPr sz="2400">
                <a:solidFill>
                  <a:schemeClr val="tx1"/>
                </a:solidFill>
                <a:latin typeface="Arial" pitchFamily="34" charset="0"/>
                <a:ea typeface="MS PGothic" pitchFamily="34" charset="-128"/>
              </a:defRPr>
            </a:lvl4pPr>
            <a:lvl5pPr marL="2088672" indent="-232075" eaLnBrk="0" hangingPunct="0">
              <a:defRPr sz="2400">
                <a:solidFill>
                  <a:schemeClr val="tx1"/>
                </a:solidFill>
                <a:latin typeface="Arial" pitchFamily="34" charset="0"/>
                <a:ea typeface="MS PGothic" pitchFamily="34" charset="-128"/>
              </a:defRPr>
            </a:lvl5pPr>
            <a:lvl6pPr marL="2552822" indent="-232075" eaLnBrk="0" fontAlgn="base" hangingPunct="0">
              <a:spcBef>
                <a:spcPct val="0"/>
              </a:spcBef>
              <a:spcAft>
                <a:spcPct val="0"/>
              </a:spcAft>
              <a:defRPr sz="2400">
                <a:solidFill>
                  <a:schemeClr val="tx1"/>
                </a:solidFill>
                <a:latin typeface="Arial" pitchFamily="34" charset="0"/>
                <a:ea typeface="MS PGothic" pitchFamily="34" charset="-128"/>
              </a:defRPr>
            </a:lvl6pPr>
            <a:lvl7pPr marL="3016971" indent="-232075" eaLnBrk="0" fontAlgn="base" hangingPunct="0">
              <a:spcBef>
                <a:spcPct val="0"/>
              </a:spcBef>
              <a:spcAft>
                <a:spcPct val="0"/>
              </a:spcAft>
              <a:defRPr sz="2400">
                <a:solidFill>
                  <a:schemeClr val="tx1"/>
                </a:solidFill>
                <a:latin typeface="Arial" pitchFamily="34" charset="0"/>
                <a:ea typeface="MS PGothic" pitchFamily="34" charset="-128"/>
              </a:defRPr>
            </a:lvl7pPr>
            <a:lvl8pPr marL="3481121" indent="-232075" eaLnBrk="0" fontAlgn="base" hangingPunct="0">
              <a:spcBef>
                <a:spcPct val="0"/>
              </a:spcBef>
              <a:spcAft>
                <a:spcPct val="0"/>
              </a:spcAft>
              <a:defRPr sz="2400">
                <a:solidFill>
                  <a:schemeClr val="tx1"/>
                </a:solidFill>
                <a:latin typeface="Arial" pitchFamily="34" charset="0"/>
                <a:ea typeface="MS PGothic" pitchFamily="34" charset="-128"/>
              </a:defRPr>
            </a:lvl8pPr>
            <a:lvl9pPr marL="3945270" indent="-23207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AB7D6792-95C3-43DC-80B6-0DFD553A4D55}" type="slidenum">
              <a:rPr lang="en-US" sz="1200"/>
              <a:pPr eaLnBrk="1" hangingPunct="1"/>
              <a:t>19</a:t>
            </a:fld>
            <a:endParaRPr lang="en-US" sz="1200"/>
          </a:p>
        </p:txBody>
      </p:sp>
    </p:spTree>
    <p:extLst>
      <p:ext uri="{BB962C8B-B14F-4D97-AF65-F5344CB8AC3E}">
        <p14:creationId xmlns:p14="http://schemas.microsoft.com/office/powerpoint/2010/main" xmlns="" val="341780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ILLUSTRATE THE ROI OF A GEN3-TYPE APPROACH</a:t>
            </a:r>
          </a:p>
          <a:p>
            <a:r>
              <a:rPr lang="en-US" i="1" dirty="0" smtClean="0"/>
              <a:t>This chart shows the cost to store</a:t>
            </a:r>
            <a:r>
              <a:rPr lang="en-US" i="1" baseline="0" dirty="0" smtClean="0"/>
              <a:t> 1 TB of data using that traditional approach, and how the cost is reduced by 40% or more by moving 60% of the data from primary storage to archive tiers like Lattus or tape.</a:t>
            </a:r>
          </a:p>
          <a:p>
            <a:endParaRPr lang="en-US" i="1" baseline="0" dirty="0" smtClean="0"/>
          </a:p>
          <a:p>
            <a:r>
              <a:rPr lang="en-US" i="1" baseline="0" dirty="0" smtClean="0"/>
              <a:t>We mentioned the key drivers of this TCO reduction – and the great thing is that if you want to learn more about what you might save, we can help.</a:t>
            </a:r>
          </a:p>
          <a:p>
            <a:endParaRPr lang="en-US" i="1" baseline="0" dirty="0" smtClean="0"/>
          </a:p>
          <a:p>
            <a:r>
              <a:rPr lang="en-US" i="1" baseline="0" dirty="0" smtClean="0"/>
              <a:t>We have software that can evaluate your unstructured data environment, characterize how much is static, then we can create a similar TCO analysis for your environment.  Let’s talk afterword if you’re interested.</a:t>
            </a:r>
            <a:endParaRPr lang="en-US" i="1" dirty="0"/>
          </a:p>
        </p:txBody>
      </p:sp>
      <p:sp>
        <p:nvSpPr>
          <p:cNvPr id="4" name="Slide Number Placeholder 3"/>
          <p:cNvSpPr>
            <a:spLocks noGrp="1"/>
          </p:cNvSpPr>
          <p:nvPr>
            <p:ph type="sldNum" sz="quarter" idx="10"/>
          </p:nvPr>
        </p:nvSpPr>
        <p:spPr/>
        <p:txBody>
          <a:bodyPr/>
          <a:lstStyle/>
          <a:p>
            <a:fld id="{76BFCCA5-833A-4704-B3FC-51B476A9CFF0}" type="slidenum">
              <a:rPr lang="en-US" smtClean="0"/>
              <a:pPr/>
              <a:t>20</a:t>
            </a:fld>
            <a:endParaRPr lang="en-US" dirty="0"/>
          </a:p>
        </p:txBody>
      </p:sp>
    </p:spTree>
    <p:extLst>
      <p:ext uri="{BB962C8B-B14F-4D97-AF65-F5344CB8AC3E}">
        <p14:creationId xmlns:p14="http://schemas.microsoft.com/office/powerpoint/2010/main" xmlns="" val="840941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i="1" kern="1200" dirty="0" smtClean="0">
                <a:solidFill>
                  <a:schemeClr val="tx1"/>
                </a:solidFill>
                <a:latin typeface="Arial" charset="0"/>
                <a:ea typeface="MS PGothic" pitchFamily="34" charset="-128"/>
                <a:cs typeface="ＭＳ Ｐゴシック" charset="-128"/>
              </a:rPr>
              <a:t>USE THIS USE CASE FOR PROSPECTS IN THE EDUCATION VERTICAL, OR THOSE THAT MIGHT BE DEALING WITH ARCHIVING STATIC DATA</a:t>
            </a:r>
            <a:r>
              <a:rPr lang="en-US" sz="1000" kern="1200" dirty="0" smtClean="0">
                <a:solidFill>
                  <a:schemeClr val="tx1"/>
                </a:solidFill>
                <a:latin typeface="Arial" charset="0"/>
                <a:ea typeface="MS PGothic" pitchFamily="34" charset="-128"/>
                <a:cs typeface="ＭＳ Ｐゴシック" charset="-128"/>
              </a:rPr>
              <a:t> </a:t>
            </a:r>
          </a:p>
          <a:p>
            <a:pPr marL="0" marR="0" indent="0" algn="l" defTabSz="914400" rtl="0" eaLnBrk="0" fontAlgn="base" latinLnBrk="0" hangingPunct="0">
              <a:lnSpc>
                <a:spcPct val="100000"/>
              </a:lnSpc>
              <a:spcBef>
                <a:spcPct val="10000"/>
              </a:spcBef>
              <a:spcAft>
                <a:spcPct val="0"/>
              </a:spcAft>
              <a:buClrTx/>
              <a:buSzTx/>
              <a:buFontTx/>
              <a:buNone/>
              <a:tabLst/>
              <a:defRPr/>
            </a:pPr>
            <a:r>
              <a:rPr lang="en-US" sz="1000" kern="1200" dirty="0" smtClean="0">
                <a:solidFill>
                  <a:schemeClr val="tx1"/>
                </a:solidFill>
                <a:latin typeface="Arial" charset="0"/>
                <a:ea typeface="MS PGothic" pitchFamily="34" charset="-128"/>
                <a:cs typeface="ＭＳ Ｐゴシック" charset="-128"/>
              </a:rPr>
              <a:t>[ASK PROBING QUESTIONS AND UNCOVER IF THERE MIGHT BE A SIMILAR OPPORTUNITY]</a:t>
            </a:r>
          </a:p>
          <a:p>
            <a:endParaRPr lang="en-US" sz="1000" kern="1200" dirty="0" smtClean="0">
              <a:solidFill>
                <a:schemeClr val="tx1"/>
              </a:solidFill>
              <a:latin typeface="Arial" charset="0"/>
              <a:ea typeface="MS PGothic" pitchFamily="34" charset="-128"/>
              <a:cs typeface="ＭＳ Ｐゴシック" charset="-128"/>
            </a:endParaRPr>
          </a:p>
          <a:p>
            <a:r>
              <a:rPr lang="en-US" sz="1000" i="1" kern="1200" dirty="0" err="1" smtClean="0">
                <a:solidFill>
                  <a:schemeClr val="tx1"/>
                </a:solidFill>
                <a:latin typeface="Arial" charset="0"/>
                <a:ea typeface="MS PGothic" pitchFamily="34" charset="-128"/>
                <a:cs typeface="ＭＳ Ｐゴシック" charset="-128"/>
              </a:rPr>
              <a:t>Biola</a:t>
            </a:r>
            <a:r>
              <a:rPr lang="en-US" sz="1000" i="1" kern="1200" dirty="0" smtClean="0">
                <a:solidFill>
                  <a:schemeClr val="tx1"/>
                </a:solidFill>
                <a:latin typeface="Arial" charset="0"/>
                <a:ea typeface="MS PGothic" pitchFamily="34" charset="-128"/>
                <a:cs typeface="ＭＳ Ｐゴシック" charset="-128"/>
              </a:rPr>
              <a:t> University is based in California, we actually have a great video on our website that talks about this use case.  </a:t>
            </a:r>
            <a:r>
              <a:rPr lang="en-US" sz="1000" i="1" kern="1200" dirty="0" err="1" smtClean="0">
                <a:solidFill>
                  <a:schemeClr val="tx1"/>
                </a:solidFill>
                <a:latin typeface="Arial" charset="0"/>
                <a:ea typeface="MS PGothic" pitchFamily="34" charset="-128"/>
                <a:cs typeface="ＭＳ Ｐゴシック" charset="-128"/>
              </a:rPr>
              <a:t>Biola</a:t>
            </a:r>
            <a:r>
              <a:rPr lang="en-US" sz="1000" i="1" kern="1200" dirty="0" smtClean="0">
                <a:solidFill>
                  <a:schemeClr val="tx1"/>
                </a:solidFill>
                <a:latin typeface="Arial" charset="0"/>
                <a:ea typeface="MS PGothic" pitchFamily="34" charset="-128"/>
                <a:cs typeface="ＭＳ Ｐゴシック" charset="-128"/>
              </a:rPr>
              <a:t> is generating a lot of video content from online courses, distance learning, and lectures, and this content was using more disk storage than the IT budget could support.  </a:t>
            </a:r>
            <a:r>
              <a:rPr lang="en-US" sz="1000" i="1" kern="1200" dirty="0" err="1" smtClean="0">
                <a:solidFill>
                  <a:schemeClr val="tx1"/>
                </a:solidFill>
                <a:latin typeface="Arial" charset="0"/>
                <a:ea typeface="MS PGothic" pitchFamily="34" charset="-128"/>
                <a:cs typeface="ＭＳ Ｐゴシック" charset="-128"/>
              </a:rPr>
              <a:t>Biola’s</a:t>
            </a:r>
            <a:r>
              <a:rPr lang="en-US" sz="1000" i="1" kern="1200" dirty="0" smtClean="0">
                <a:solidFill>
                  <a:schemeClr val="tx1"/>
                </a:solidFill>
                <a:latin typeface="Arial" charset="0"/>
                <a:ea typeface="MS PGothic" pitchFamily="34" charset="-128"/>
                <a:cs typeface="ＭＳ Ｐゴシック" charset="-128"/>
              </a:rPr>
              <a:t> IT department needed</a:t>
            </a:r>
            <a:r>
              <a:rPr lang="en-US" sz="1000" i="1" kern="1200" baseline="0" dirty="0" smtClean="0">
                <a:solidFill>
                  <a:schemeClr val="tx1"/>
                </a:solidFill>
                <a:latin typeface="Arial" charset="0"/>
                <a:ea typeface="MS PGothic" pitchFamily="34" charset="-128"/>
                <a:cs typeface="ＭＳ Ｐゴシック" charset="-128"/>
              </a:rPr>
              <a:t> a solution that offloaded primary storage but still allowed staff “users” to access their content directly.</a:t>
            </a:r>
            <a:endParaRPr lang="en-US" sz="1000" i="1" kern="1200" dirty="0" smtClean="0">
              <a:solidFill>
                <a:schemeClr val="tx1"/>
              </a:solidFill>
              <a:latin typeface="Arial" charset="0"/>
              <a:ea typeface="MS PGothic" pitchFamily="34" charset="-128"/>
              <a:cs typeface="ＭＳ Ｐゴシック" charset="-128"/>
            </a:endParaRPr>
          </a:p>
          <a:p>
            <a:r>
              <a:rPr lang="en-US" sz="1000" i="1" kern="1200" dirty="0" smtClean="0">
                <a:solidFill>
                  <a:schemeClr val="tx1"/>
                </a:solidFill>
                <a:latin typeface="Arial" charset="0"/>
                <a:ea typeface="MS PGothic" pitchFamily="34" charset="-128"/>
                <a:cs typeface="ＭＳ Ｐゴシック" charset="-128"/>
              </a:rPr>
              <a:t> </a:t>
            </a:r>
          </a:p>
          <a:p>
            <a:r>
              <a:rPr lang="en-US" sz="1000" i="1" kern="1200" dirty="0" smtClean="0">
                <a:solidFill>
                  <a:schemeClr val="tx1"/>
                </a:solidFill>
                <a:latin typeface="Arial" charset="0"/>
                <a:ea typeface="MS PGothic" pitchFamily="34" charset="-128"/>
                <a:cs typeface="ＭＳ Ｐゴシック" charset="-128"/>
              </a:rPr>
              <a:t>To solve their problem, we deployed a tape-based NAS archive using Scalar libraries and our Scalar LTFS appliance.</a:t>
            </a:r>
            <a:r>
              <a:rPr lang="en-US" sz="1000" i="1" kern="1200" baseline="0" dirty="0" smtClean="0">
                <a:solidFill>
                  <a:schemeClr val="tx1"/>
                </a:solidFill>
                <a:latin typeface="Arial" charset="0"/>
                <a:ea typeface="MS PGothic" pitchFamily="34" charset="-128"/>
                <a:cs typeface="ＭＳ Ｐゴシック" charset="-128"/>
              </a:rPr>
              <a:t>  </a:t>
            </a:r>
            <a:r>
              <a:rPr lang="en-US" sz="1000" i="1" kern="1200" baseline="0" dirty="0" err="1" smtClean="0">
                <a:solidFill>
                  <a:schemeClr val="tx1"/>
                </a:solidFill>
                <a:latin typeface="Arial" charset="0"/>
                <a:ea typeface="MS PGothic" pitchFamily="34" charset="-128"/>
                <a:cs typeface="ＭＳ Ｐゴシック" charset="-128"/>
              </a:rPr>
              <a:t>Biola</a:t>
            </a:r>
            <a:r>
              <a:rPr lang="en-US" sz="1000" i="1" kern="1200" baseline="0" dirty="0" smtClean="0">
                <a:solidFill>
                  <a:schemeClr val="tx1"/>
                </a:solidFill>
                <a:latin typeface="Arial" charset="0"/>
                <a:ea typeface="MS PGothic" pitchFamily="34" charset="-128"/>
                <a:cs typeface="ＭＳ Ｐゴシック" charset="-128"/>
              </a:rPr>
              <a:t> was able to free primary storage of static data and reduce the burden on day-to-day backup operations, while enabling users to access their data directly in native format.</a:t>
            </a:r>
          </a:p>
          <a:p>
            <a:r>
              <a:rPr lang="en-US" sz="1000" kern="1200" dirty="0" smtClean="0">
                <a:solidFill>
                  <a:schemeClr val="tx1"/>
                </a:solidFill>
                <a:latin typeface="Arial" charset="0"/>
                <a:ea typeface="MS PGothic" pitchFamily="34" charset="-128"/>
                <a:cs typeface="ＭＳ Ｐゴシック" charset="-128"/>
              </a:rPr>
              <a:t> </a:t>
            </a:r>
          </a:p>
          <a:p>
            <a:r>
              <a:rPr lang="en-US" sz="1000" kern="1200" dirty="0" smtClean="0">
                <a:solidFill>
                  <a:schemeClr val="tx1"/>
                </a:solidFill>
                <a:latin typeface="Arial" charset="0"/>
                <a:ea typeface="MS PGothic" pitchFamily="34" charset="-128"/>
                <a:cs typeface="ＭＳ Ｐゴシック" charset="-128"/>
              </a:rPr>
              <a:t>[WALK THROUGH THE USE CASE DIAGRAM LEVERAGING THE CALL OUTS AS NEEDED]</a:t>
            </a:r>
          </a:p>
          <a:p>
            <a:pPr marL="0" marR="0" indent="0" algn="l" defTabSz="914400" rtl="0" eaLnBrk="0" fontAlgn="base" latinLnBrk="0" hangingPunct="0">
              <a:lnSpc>
                <a:spcPct val="100000"/>
              </a:lnSpc>
              <a:spcBef>
                <a:spcPct val="10000"/>
              </a:spcBef>
              <a:spcAft>
                <a:spcPct val="0"/>
              </a:spcAft>
              <a:buClrTx/>
              <a:buSzTx/>
              <a:buFontTx/>
              <a:buNone/>
              <a:tabLst/>
              <a:defRPr/>
            </a:pPr>
            <a:r>
              <a:rPr lang="en-US" sz="1000" kern="1200" dirty="0" smtClean="0">
                <a:solidFill>
                  <a:schemeClr val="tx1"/>
                </a:solidFill>
                <a:latin typeface="Arial" charset="0"/>
                <a:ea typeface="MS PGothic" pitchFamily="34" charset="-128"/>
                <a:cs typeface="ＭＳ Ｐゴシック" charset="-128"/>
              </a:rPr>
              <a:t> </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a:t>
            </a:r>
            <a:r>
              <a:rPr lang="en-US"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A8E04B83-5195-4304-A7CB-8232FE060A6B}" type="slidenum">
              <a:rPr lang="en-US" smtClean="0"/>
              <a:pPr>
                <a:defRPr/>
              </a:pPr>
              <a:t>22</a:t>
            </a:fld>
            <a:endParaRPr lang="en-US"/>
          </a:p>
        </p:txBody>
      </p:sp>
    </p:spTree>
    <p:extLst>
      <p:ext uri="{BB962C8B-B14F-4D97-AF65-F5344CB8AC3E}">
        <p14:creationId xmlns:p14="http://schemas.microsoft.com/office/powerpoint/2010/main" xmlns="" val="2454776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i="1" kern="1200" dirty="0" smtClean="0">
                <a:solidFill>
                  <a:schemeClr val="tx1"/>
                </a:solidFill>
                <a:latin typeface="Arial" charset="0"/>
                <a:ea typeface="MS PGothic" pitchFamily="34" charset="-128"/>
                <a:cs typeface="ＭＳ Ｐゴシック" charset="-128"/>
              </a:rPr>
              <a:t>USE THIS USE CASE FOR PROSPECTS IN THE EDUCATION VERTICAL, OR THOSE THAT MIGHT BE DEALING WITH ARCHIVING STATIC DATA</a:t>
            </a:r>
            <a:r>
              <a:rPr lang="en-US" sz="1000" kern="1200" dirty="0" smtClean="0">
                <a:solidFill>
                  <a:schemeClr val="tx1"/>
                </a:solidFill>
                <a:latin typeface="Arial" charset="0"/>
                <a:ea typeface="MS PGothic" pitchFamily="34" charset="-128"/>
                <a:cs typeface="ＭＳ Ｐゴシック" charset="-128"/>
              </a:rPr>
              <a:t> </a:t>
            </a:r>
          </a:p>
          <a:p>
            <a:pPr marL="0" marR="0" indent="0" algn="l" defTabSz="914400" rtl="0" eaLnBrk="0" fontAlgn="base" latinLnBrk="0" hangingPunct="0">
              <a:lnSpc>
                <a:spcPct val="100000"/>
              </a:lnSpc>
              <a:spcBef>
                <a:spcPct val="10000"/>
              </a:spcBef>
              <a:spcAft>
                <a:spcPct val="0"/>
              </a:spcAft>
              <a:buClrTx/>
              <a:buSzTx/>
              <a:buFontTx/>
              <a:buNone/>
              <a:tabLst/>
              <a:defRPr/>
            </a:pPr>
            <a:r>
              <a:rPr lang="en-US" sz="1000" kern="1200" dirty="0" smtClean="0">
                <a:solidFill>
                  <a:schemeClr val="tx1"/>
                </a:solidFill>
                <a:latin typeface="Arial" charset="0"/>
                <a:ea typeface="MS PGothic" pitchFamily="34" charset="-128"/>
                <a:cs typeface="ＭＳ Ｐゴシック" charset="-128"/>
              </a:rPr>
              <a:t>[ASK PROBING QUESTIONS AND UNCOVER IF THERE MIGHT BE A SIMILAR OPPORTUNITY]</a:t>
            </a:r>
          </a:p>
          <a:p>
            <a:endParaRPr lang="en-US" sz="1000" kern="1200" dirty="0" smtClean="0">
              <a:solidFill>
                <a:schemeClr val="tx1"/>
              </a:solidFill>
              <a:latin typeface="Arial" charset="0"/>
              <a:ea typeface="MS PGothic" pitchFamily="34" charset="-128"/>
              <a:cs typeface="ＭＳ Ｐゴシック" charset="-128"/>
            </a:endParaRPr>
          </a:p>
          <a:p>
            <a:r>
              <a:rPr lang="en-US" sz="1000" i="1" kern="1200" dirty="0" err="1" smtClean="0">
                <a:solidFill>
                  <a:schemeClr val="tx1"/>
                </a:solidFill>
                <a:latin typeface="Arial" charset="0"/>
                <a:ea typeface="MS PGothic" pitchFamily="34" charset="-128"/>
                <a:cs typeface="ＭＳ Ｐゴシック" charset="-128"/>
              </a:rPr>
              <a:t>Biola</a:t>
            </a:r>
            <a:r>
              <a:rPr lang="en-US" sz="1000" i="1" kern="1200" dirty="0" smtClean="0">
                <a:solidFill>
                  <a:schemeClr val="tx1"/>
                </a:solidFill>
                <a:latin typeface="Arial" charset="0"/>
                <a:ea typeface="MS PGothic" pitchFamily="34" charset="-128"/>
                <a:cs typeface="ＭＳ Ｐゴシック" charset="-128"/>
              </a:rPr>
              <a:t> University is based in California, we actually have a great video on our website that talks about this use case.  </a:t>
            </a:r>
            <a:r>
              <a:rPr lang="en-US" sz="1000" i="1" kern="1200" dirty="0" err="1" smtClean="0">
                <a:solidFill>
                  <a:schemeClr val="tx1"/>
                </a:solidFill>
                <a:latin typeface="Arial" charset="0"/>
                <a:ea typeface="MS PGothic" pitchFamily="34" charset="-128"/>
                <a:cs typeface="ＭＳ Ｐゴシック" charset="-128"/>
              </a:rPr>
              <a:t>Biola</a:t>
            </a:r>
            <a:r>
              <a:rPr lang="en-US" sz="1000" i="1" kern="1200" dirty="0" smtClean="0">
                <a:solidFill>
                  <a:schemeClr val="tx1"/>
                </a:solidFill>
                <a:latin typeface="Arial" charset="0"/>
                <a:ea typeface="MS PGothic" pitchFamily="34" charset="-128"/>
                <a:cs typeface="ＭＳ Ｐゴシック" charset="-128"/>
              </a:rPr>
              <a:t> is generating a lot of video content from online courses, distance learning, and lectures, and this content was using more disk storage than the IT budget could support.  </a:t>
            </a:r>
            <a:r>
              <a:rPr lang="en-US" sz="1000" i="1" kern="1200" dirty="0" err="1" smtClean="0">
                <a:solidFill>
                  <a:schemeClr val="tx1"/>
                </a:solidFill>
                <a:latin typeface="Arial" charset="0"/>
                <a:ea typeface="MS PGothic" pitchFamily="34" charset="-128"/>
                <a:cs typeface="ＭＳ Ｐゴシック" charset="-128"/>
              </a:rPr>
              <a:t>Biola’s</a:t>
            </a:r>
            <a:r>
              <a:rPr lang="en-US" sz="1000" i="1" kern="1200" dirty="0" smtClean="0">
                <a:solidFill>
                  <a:schemeClr val="tx1"/>
                </a:solidFill>
                <a:latin typeface="Arial" charset="0"/>
                <a:ea typeface="MS PGothic" pitchFamily="34" charset="-128"/>
                <a:cs typeface="ＭＳ Ｐゴシック" charset="-128"/>
              </a:rPr>
              <a:t> IT department needed</a:t>
            </a:r>
            <a:r>
              <a:rPr lang="en-US" sz="1000" i="1" kern="1200" baseline="0" dirty="0" smtClean="0">
                <a:solidFill>
                  <a:schemeClr val="tx1"/>
                </a:solidFill>
                <a:latin typeface="Arial" charset="0"/>
                <a:ea typeface="MS PGothic" pitchFamily="34" charset="-128"/>
                <a:cs typeface="ＭＳ Ｐゴシック" charset="-128"/>
              </a:rPr>
              <a:t> a solution that offloaded primary storage but still allowed staff “users” to access their content directly.</a:t>
            </a:r>
            <a:endParaRPr lang="en-US" sz="1000" i="1" kern="1200" dirty="0" smtClean="0">
              <a:solidFill>
                <a:schemeClr val="tx1"/>
              </a:solidFill>
              <a:latin typeface="Arial" charset="0"/>
              <a:ea typeface="MS PGothic" pitchFamily="34" charset="-128"/>
              <a:cs typeface="ＭＳ Ｐゴシック" charset="-128"/>
            </a:endParaRPr>
          </a:p>
          <a:p>
            <a:r>
              <a:rPr lang="en-US" sz="1000" i="1" kern="1200" dirty="0" smtClean="0">
                <a:solidFill>
                  <a:schemeClr val="tx1"/>
                </a:solidFill>
                <a:latin typeface="Arial" charset="0"/>
                <a:ea typeface="MS PGothic" pitchFamily="34" charset="-128"/>
                <a:cs typeface="ＭＳ Ｐゴシック" charset="-128"/>
              </a:rPr>
              <a:t> </a:t>
            </a:r>
          </a:p>
          <a:p>
            <a:r>
              <a:rPr lang="en-US" sz="1000" i="1" kern="1200" dirty="0" smtClean="0">
                <a:solidFill>
                  <a:schemeClr val="tx1"/>
                </a:solidFill>
                <a:latin typeface="Arial" charset="0"/>
                <a:ea typeface="MS PGothic" pitchFamily="34" charset="-128"/>
                <a:cs typeface="ＭＳ Ｐゴシック" charset="-128"/>
              </a:rPr>
              <a:t>To solve their problem, we deployed a tape-based NAS archive using Scalar libraries and our Scalar LTFS appliance.</a:t>
            </a:r>
            <a:r>
              <a:rPr lang="en-US" sz="1000" i="1" kern="1200" baseline="0" dirty="0" smtClean="0">
                <a:solidFill>
                  <a:schemeClr val="tx1"/>
                </a:solidFill>
                <a:latin typeface="Arial" charset="0"/>
                <a:ea typeface="MS PGothic" pitchFamily="34" charset="-128"/>
                <a:cs typeface="ＭＳ Ｐゴシック" charset="-128"/>
              </a:rPr>
              <a:t>  </a:t>
            </a:r>
            <a:r>
              <a:rPr lang="en-US" sz="1000" i="1" kern="1200" baseline="0" dirty="0" err="1" smtClean="0">
                <a:solidFill>
                  <a:schemeClr val="tx1"/>
                </a:solidFill>
                <a:latin typeface="Arial" charset="0"/>
                <a:ea typeface="MS PGothic" pitchFamily="34" charset="-128"/>
                <a:cs typeface="ＭＳ Ｐゴシック" charset="-128"/>
              </a:rPr>
              <a:t>Biola</a:t>
            </a:r>
            <a:r>
              <a:rPr lang="en-US" sz="1000" i="1" kern="1200" baseline="0" dirty="0" smtClean="0">
                <a:solidFill>
                  <a:schemeClr val="tx1"/>
                </a:solidFill>
                <a:latin typeface="Arial" charset="0"/>
                <a:ea typeface="MS PGothic" pitchFamily="34" charset="-128"/>
                <a:cs typeface="ＭＳ Ｐゴシック" charset="-128"/>
              </a:rPr>
              <a:t> was able to free primary storage of static data and reduce the burden on day-to-day backup operations, while enabling users to access their data directly in native format.</a:t>
            </a:r>
          </a:p>
          <a:p>
            <a:r>
              <a:rPr lang="en-US" sz="1000" kern="1200" dirty="0" smtClean="0">
                <a:solidFill>
                  <a:schemeClr val="tx1"/>
                </a:solidFill>
                <a:latin typeface="Arial" charset="0"/>
                <a:ea typeface="MS PGothic" pitchFamily="34" charset="-128"/>
                <a:cs typeface="ＭＳ Ｐゴシック" charset="-128"/>
              </a:rPr>
              <a:t> </a:t>
            </a:r>
          </a:p>
          <a:p>
            <a:r>
              <a:rPr lang="en-US" sz="1000" kern="1200" dirty="0" smtClean="0">
                <a:solidFill>
                  <a:schemeClr val="tx1"/>
                </a:solidFill>
                <a:latin typeface="Arial" charset="0"/>
                <a:ea typeface="MS PGothic" pitchFamily="34" charset="-128"/>
                <a:cs typeface="ＭＳ Ｐゴシック" charset="-128"/>
              </a:rPr>
              <a:t>[WALK THROUGH THE USE CASE DIAGRAM LEVERAGING THE CALL OUTS AS NEEDED]</a:t>
            </a:r>
          </a:p>
          <a:p>
            <a:pPr marL="0" marR="0" indent="0" algn="l" defTabSz="914400" rtl="0" eaLnBrk="0" fontAlgn="base" latinLnBrk="0" hangingPunct="0">
              <a:lnSpc>
                <a:spcPct val="100000"/>
              </a:lnSpc>
              <a:spcBef>
                <a:spcPct val="10000"/>
              </a:spcBef>
              <a:spcAft>
                <a:spcPct val="0"/>
              </a:spcAft>
              <a:buClrTx/>
              <a:buSzTx/>
              <a:buFontTx/>
              <a:buNone/>
              <a:tabLst/>
              <a:defRPr/>
            </a:pPr>
            <a:r>
              <a:rPr lang="en-US" sz="1000" kern="1200" dirty="0" smtClean="0">
                <a:solidFill>
                  <a:schemeClr val="tx1"/>
                </a:solidFill>
                <a:latin typeface="Arial" charset="0"/>
                <a:ea typeface="MS PGothic" pitchFamily="34" charset="-128"/>
                <a:cs typeface="ＭＳ Ｐゴシック" charset="-128"/>
              </a:rPr>
              <a:t> </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a:t>
            </a:r>
            <a:r>
              <a:rPr lang="en-US"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A8E04B83-5195-4304-A7CB-8232FE060A6B}" type="slidenum">
              <a:rPr lang="en-US" smtClean="0"/>
              <a:pPr>
                <a:defRPr/>
              </a:pPr>
              <a:t>25</a:t>
            </a:fld>
            <a:endParaRPr lang="en-US"/>
          </a:p>
        </p:txBody>
      </p:sp>
    </p:spTree>
    <p:extLst>
      <p:ext uri="{BB962C8B-B14F-4D97-AF65-F5344CB8AC3E}">
        <p14:creationId xmlns:p14="http://schemas.microsoft.com/office/powerpoint/2010/main" xmlns="" val="130859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a:t>
            </a:r>
            <a:r>
              <a:rPr lang="en-US"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A8E04B83-5195-4304-A7CB-8232FE060A6B}" type="slidenum">
              <a:rPr lang="en-US" smtClean="0"/>
              <a:pPr>
                <a:defRPr/>
              </a:pPr>
              <a:t>3</a:t>
            </a:fld>
            <a:endParaRPr lang="en-US"/>
          </a:p>
        </p:txBody>
      </p:sp>
    </p:spTree>
    <p:extLst>
      <p:ext uri="{BB962C8B-B14F-4D97-AF65-F5344CB8AC3E}">
        <p14:creationId xmlns:p14="http://schemas.microsoft.com/office/powerpoint/2010/main" xmlns="" val="1604147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[AUTOMATED ANIMATION]</a:t>
            </a:r>
            <a:endParaRPr lang="en-US" dirty="0"/>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a:t>
            </a:r>
            <a:r>
              <a:rPr lang="en-US"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A8E04B83-5195-4304-A7CB-8232FE060A6B}" type="slidenum">
              <a:rPr lang="en-US" smtClean="0"/>
              <a:pPr>
                <a:defRPr/>
              </a:pPr>
              <a:t>26</a:t>
            </a:fld>
            <a:endParaRPr lang="en-US"/>
          </a:p>
        </p:txBody>
      </p:sp>
    </p:spTree>
    <p:extLst>
      <p:ext uri="{BB962C8B-B14F-4D97-AF65-F5344CB8AC3E}">
        <p14:creationId xmlns:p14="http://schemas.microsoft.com/office/powerpoint/2010/main" xmlns="" val="423142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900" dirty="0" smtClean="0">
                <a:latin typeface="Arial" pitchFamily="34" charset="0"/>
              </a:rPr>
              <a:t>SUMMARIZE OUR SOLUTIONS PORTFOLIO, EMPHASIZING OUR OFFERINGS ACROSS BIG DATA, VIRTUALIZATION, AND THE CLOUD</a:t>
            </a:r>
          </a:p>
          <a:p>
            <a:endParaRPr lang="en-US" sz="900" dirty="0" smtClean="0">
              <a:latin typeface="Arial" pitchFamily="34" charset="0"/>
            </a:endParaRPr>
          </a:p>
          <a:p>
            <a:r>
              <a:rPr lang="en-US" sz="900" i="1" dirty="0" smtClean="0">
                <a:latin typeface="Arial" pitchFamily="34" charset="0"/>
              </a:rPr>
              <a:t>Quantum</a:t>
            </a:r>
            <a:r>
              <a:rPr lang="en-US" sz="900" i="1" baseline="0" dirty="0" smtClean="0">
                <a:latin typeface="Arial" pitchFamily="34" charset="0"/>
              </a:rPr>
              <a:t> has </a:t>
            </a:r>
            <a:r>
              <a:rPr lang="en-US" sz="900" i="1" dirty="0" smtClean="0">
                <a:latin typeface="Arial" pitchFamily="34" charset="0"/>
              </a:rPr>
              <a:t>a family of unique offerings across Data Protection, Big Data, and the Cloud.   </a:t>
            </a:r>
          </a:p>
          <a:p>
            <a:endParaRPr lang="en-US" sz="900" dirty="0" smtClean="0">
              <a:latin typeface="Arial" pitchFamily="34" charset="0"/>
            </a:endParaRPr>
          </a:p>
          <a:p>
            <a:r>
              <a:rPr lang="en-US" sz="900" b="1" u="sng" dirty="0" smtClean="0">
                <a:latin typeface="Arial" pitchFamily="34" charset="0"/>
              </a:rPr>
              <a:t>Big Data</a:t>
            </a:r>
          </a:p>
          <a:p>
            <a:r>
              <a:rPr lang="en-US" sz="900" i="1" dirty="0" smtClean="0">
                <a:latin typeface="Arial" pitchFamily="34" charset="0"/>
              </a:rPr>
              <a:t>Our Big Data suite solutions allow you to store, manage and protect massive files and </a:t>
            </a:r>
            <a:r>
              <a:rPr lang="en-US" sz="900" i="1" dirty="0" err="1" smtClean="0">
                <a:latin typeface="Arial" pitchFamily="34" charset="0"/>
              </a:rPr>
              <a:t>petabytes</a:t>
            </a:r>
            <a:r>
              <a:rPr lang="en-US" sz="900" i="1" dirty="0" smtClean="0">
                <a:latin typeface="Arial" pitchFamily="34" charset="0"/>
              </a:rPr>
              <a:t> of data.  These solutions are typically deployed in very high-scale environments, where Quantum is a pioneer in high-performance streaming of large files, data lifecycle management, and archiving.  Our StorNext software and appliances are used by some of the largest Media companies, leading-edge research firms, and federal governments.  With Quantum</a:t>
            </a:r>
            <a:r>
              <a:rPr lang="en-US" sz="900" i="1" baseline="0" dirty="0" smtClean="0">
                <a:latin typeface="Arial" pitchFamily="34" charset="0"/>
              </a:rPr>
              <a:t> </a:t>
            </a:r>
            <a:r>
              <a:rPr lang="en-US" sz="900" i="1" baseline="0" dirty="0" err="1" smtClean="0">
                <a:latin typeface="Arial" pitchFamily="34" charset="0"/>
              </a:rPr>
              <a:t>Lattus</a:t>
            </a:r>
            <a:r>
              <a:rPr lang="en-US" sz="900" i="1" baseline="0" dirty="0" smtClean="0">
                <a:latin typeface="Arial" pitchFamily="34" charset="0"/>
              </a:rPr>
              <a:t> Object Storage </a:t>
            </a:r>
            <a:r>
              <a:rPr lang="en-US" sz="900" i="1" dirty="0" smtClean="0">
                <a:latin typeface="Arial" pitchFamily="34" charset="0"/>
              </a:rPr>
              <a:t>solutions, customers are able to store more data in a cost-effective archive using data dispersal technology that distributes content across sites and in the cloud.  This provide continuous access even when disks fail,  when entire sites have outages, or when customers want to upgrade to new technologies.  Our Big Data solutions provide cost-effective and innovative alternatives to EMC </a:t>
            </a:r>
            <a:r>
              <a:rPr lang="en-US" sz="900" i="1" dirty="0" err="1" smtClean="0">
                <a:latin typeface="Arial" pitchFamily="34" charset="0"/>
              </a:rPr>
              <a:t>Isilon</a:t>
            </a:r>
            <a:r>
              <a:rPr lang="en-US" sz="900" i="1" dirty="0" smtClean="0">
                <a:latin typeface="Arial" pitchFamily="34" charset="0"/>
              </a:rPr>
              <a:t>, IBM GPFS, or cloud</a:t>
            </a:r>
            <a:r>
              <a:rPr lang="en-US" sz="900" i="1" baseline="0" dirty="0" smtClean="0">
                <a:latin typeface="Arial" pitchFamily="34" charset="0"/>
              </a:rPr>
              <a:t> infrastructure in general</a:t>
            </a:r>
            <a:r>
              <a:rPr lang="en-US" sz="900" i="1" dirty="0" smtClean="0">
                <a:latin typeface="Arial" pitchFamily="34" charset="0"/>
              </a:rPr>
              <a:t>.</a:t>
            </a:r>
          </a:p>
          <a:p>
            <a:endParaRPr lang="en-US" sz="900" i="1" dirty="0" smtClean="0">
              <a:latin typeface="Arial" pitchFamily="34" charset="0"/>
            </a:endParaRPr>
          </a:p>
          <a:p>
            <a:r>
              <a:rPr lang="en-US" sz="900" b="1" u="sng" dirty="0" smtClean="0">
                <a:latin typeface="Arial" pitchFamily="34" charset="0"/>
              </a:rPr>
              <a:t>Data Protection</a:t>
            </a:r>
          </a:p>
          <a:p>
            <a:r>
              <a:rPr lang="en-US" sz="900" i="1" dirty="0" smtClean="0">
                <a:latin typeface="Arial" pitchFamily="34" charset="0"/>
              </a:rPr>
              <a:t>We provide tiered storage solutions for data protection as well, including our innovative dedupe appliances and our virtualization data protection products.  </a:t>
            </a:r>
          </a:p>
          <a:p>
            <a:pPr lvl="1">
              <a:buFontTx/>
              <a:buChar char="•"/>
            </a:pPr>
            <a:r>
              <a:rPr lang="en-US" sz="900" i="1" dirty="0" smtClean="0">
                <a:latin typeface="Arial" pitchFamily="34" charset="0"/>
              </a:rPr>
              <a:t>Our </a:t>
            </a:r>
            <a:r>
              <a:rPr lang="en-US" sz="900" i="1" dirty="0" err="1" smtClean="0">
                <a:latin typeface="Arial" pitchFamily="34" charset="0"/>
              </a:rPr>
              <a:t>DXi</a:t>
            </a:r>
            <a:r>
              <a:rPr lang="en-US" sz="900" i="1" dirty="0" smtClean="0">
                <a:latin typeface="Arial" pitchFamily="34" charset="0"/>
              </a:rPr>
              <a:t> appliances incorporate patented variable-block deduplication to not only deliver best-in-class performance and efficiency but also enable optimized and affordable replication for disaster recovery.  For reference, our midrange </a:t>
            </a:r>
            <a:r>
              <a:rPr lang="en-US" sz="900" i="1" dirty="0" err="1" smtClean="0">
                <a:latin typeface="Arial" pitchFamily="34" charset="0"/>
              </a:rPr>
              <a:t>DXi</a:t>
            </a:r>
            <a:r>
              <a:rPr lang="en-US" sz="900" i="1" dirty="0" smtClean="0">
                <a:latin typeface="Arial" pitchFamily="34" charset="0"/>
              </a:rPr>
              <a:t> series exceeds</a:t>
            </a:r>
            <a:r>
              <a:rPr lang="en-US" sz="900" i="1" baseline="0" dirty="0" smtClean="0">
                <a:latin typeface="Arial" pitchFamily="34" charset="0"/>
              </a:rPr>
              <a:t> </a:t>
            </a:r>
            <a:r>
              <a:rPr lang="en-US" sz="900" i="1" dirty="0" smtClean="0">
                <a:latin typeface="Arial" pitchFamily="34" charset="0"/>
              </a:rPr>
              <a:t>the performance of EMC Data Domain systems at much lower cost points.</a:t>
            </a:r>
          </a:p>
          <a:p>
            <a:pPr marL="457200" marR="0" lvl="1" indent="0" algn="l" defTabSz="914400" rtl="0" eaLnBrk="0" fontAlgn="base" latinLnBrk="0" hangingPunct="0">
              <a:lnSpc>
                <a:spcPct val="100000"/>
              </a:lnSpc>
              <a:spcBef>
                <a:spcPct val="10000"/>
              </a:spcBef>
              <a:spcAft>
                <a:spcPct val="0"/>
              </a:spcAft>
              <a:buClrTx/>
              <a:buSzTx/>
              <a:buFontTx/>
              <a:buChar char="•"/>
              <a:tabLst/>
              <a:defRPr/>
            </a:pPr>
            <a:r>
              <a:rPr lang="en-US" sz="900" i="1" dirty="0" smtClean="0">
                <a:latin typeface="Arial" pitchFamily="34" charset="0"/>
              </a:rPr>
              <a:t>Our </a:t>
            </a:r>
            <a:r>
              <a:rPr lang="en-US" sz="900" i="1" dirty="0" err="1" smtClean="0">
                <a:latin typeface="Arial" pitchFamily="34" charset="0"/>
              </a:rPr>
              <a:t>vmPRO</a:t>
            </a:r>
            <a:r>
              <a:rPr lang="en-US" sz="900" i="1" dirty="0" smtClean="0">
                <a:latin typeface="Arial" pitchFamily="34" charset="0"/>
              </a:rPr>
              <a:t> backup</a:t>
            </a:r>
            <a:r>
              <a:rPr lang="en-US" sz="900" i="1" baseline="0" dirty="0" smtClean="0">
                <a:latin typeface="Arial" pitchFamily="34" charset="0"/>
              </a:rPr>
              <a:t> software is </a:t>
            </a:r>
            <a:r>
              <a:rPr lang="en-US" sz="900" i="1" dirty="0" smtClean="0">
                <a:latin typeface="Arial" pitchFamily="34" charset="0"/>
              </a:rPr>
              <a:t>the industry's only native backup and archive</a:t>
            </a:r>
            <a:r>
              <a:rPr lang="en-US" sz="900" i="1" baseline="0" dirty="0" smtClean="0">
                <a:latin typeface="Arial" pitchFamily="34" charset="0"/>
              </a:rPr>
              <a:t> </a:t>
            </a:r>
            <a:r>
              <a:rPr lang="en-US" sz="900" i="1" dirty="0" smtClean="0">
                <a:latin typeface="Arial" pitchFamily="34" charset="0"/>
              </a:rPr>
              <a:t>for virtual environments.  </a:t>
            </a:r>
            <a:r>
              <a:rPr lang="en-US" sz="900" i="1" dirty="0" err="1" smtClean="0">
                <a:latin typeface="Arial" pitchFamily="34" charset="0"/>
              </a:rPr>
              <a:t>vmPRO</a:t>
            </a:r>
            <a:r>
              <a:rPr lang="en-US" sz="900" i="1" dirty="0" smtClean="0">
                <a:latin typeface="Arial" pitchFamily="34" charset="0"/>
              </a:rPr>
              <a:t> simplifies </a:t>
            </a:r>
            <a:r>
              <a:rPr lang="en-US" sz="900" i="1" baseline="0" dirty="0" smtClean="0">
                <a:latin typeface="Arial" pitchFamily="34" charset="0"/>
              </a:rPr>
              <a:t>how customers protect their virtual environments and unlocks new ways for customers to access native copies in the cloud, at a DR facility, or on NAS tape archives.</a:t>
            </a:r>
            <a:endParaRPr lang="en-US" sz="900" i="1" dirty="0" smtClean="0">
              <a:latin typeface="Arial" pitchFamily="34" charset="0"/>
            </a:endParaRPr>
          </a:p>
          <a:p>
            <a:pPr lvl="1">
              <a:buFontTx/>
              <a:buChar char="•"/>
            </a:pPr>
            <a:r>
              <a:rPr lang="en-US" sz="900" i="1" dirty="0" smtClean="0">
                <a:latin typeface="Arial" pitchFamily="34" charset="0"/>
              </a:rPr>
              <a:t>Our market-share-leading</a:t>
            </a:r>
            <a:r>
              <a:rPr lang="en-US" sz="900" i="1" baseline="0" dirty="0" smtClean="0">
                <a:latin typeface="Arial" pitchFamily="34" charset="0"/>
              </a:rPr>
              <a:t> </a:t>
            </a:r>
            <a:r>
              <a:rPr lang="en-US" sz="900" i="1" dirty="0" smtClean="0">
                <a:latin typeface="Arial" pitchFamily="34" charset="0"/>
              </a:rPr>
              <a:t>Scalar</a:t>
            </a:r>
            <a:r>
              <a:rPr lang="en-US" sz="900" i="1" baseline="0" dirty="0" smtClean="0">
                <a:latin typeface="Arial" pitchFamily="34" charset="0"/>
              </a:rPr>
              <a:t> </a:t>
            </a:r>
            <a:r>
              <a:rPr lang="en-US" sz="900" i="1" dirty="0" smtClean="0">
                <a:latin typeface="Arial" pitchFamily="34" charset="0"/>
              </a:rPr>
              <a:t>tape systems help</a:t>
            </a:r>
            <a:r>
              <a:rPr lang="en-US" sz="900" i="1" baseline="0" dirty="0" smtClean="0">
                <a:latin typeface="Arial" pitchFamily="34" charset="0"/>
              </a:rPr>
              <a:t> you r</a:t>
            </a:r>
            <a:r>
              <a:rPr lang="en-US" sz="900" i="1" dirty="0" smtClean="0">
                <a:latin typeface="Arial" pitchFamily="34" charset="0"/>
              </a:rPr>
              <a:t>educe costs of backup</a:t>
            </a:r>
            <a:r>
              <a:rPr lang="en-US" sz="900" i="1" baseline="0" dirty="0" smtClean="0">
                <a:latin typeface="Arial" pitchFamily="34" charset="0"/>
              </a:rPr>
              <a:t> and </a:t>
            </a:r>
            <a:r>
              <a:rPr lang="en-US" sz="900" i="1" dirty="0" smtClean="0">
                <a:latin typeface="Arial" pitchFamily="34" charset="0"/>
              </a:rPr>
              <a:t>long-term retention.  Our enterprise libraries are perfect for large-scale archive</a:t>
            </a:r>
            <a:r>
              <a:rPr lang="en-US" sz="900" i="1" baseline="0" dirty="0" smtClean="0">
                <a:latin typeface="Arial" pitchFamily="34" charset="0"/>
              </a:rPr>
              <a:t> and </a:t>
            </a:r>
            <a:r>
              <a:rPr lang="en-US" sz="900" i="1" dirty="0" smtClean="0">
                <a:latin typeface="Arial" pitchFamily="34" charset="0"/>
              </a:rPr>
              <a:t>include dual robotics for high availability,</a:t>
            </a:r>
            <a:r>
              <a:rPr lang="en-US" sz="900" i="1" baseline="0" dirty="0" smtClean="0">
                <a:latin typeface="Arial" pitchFamily="34" charset="0"/>
              </a:rPr>
              <a:t> industry-leading density, and </a:t>
            </a:r>
            <a:r>
              <a:rPr lang="en-US" sz="900" i="1" dirty="0" smtClean="0">
                <a:latin typeface="Arial" pitchFamily="34" charset="0"/>
              </a:rPr>
              <a:t>policy-based media integrity checking.</a:t>
            </a:r>
          </a:p>
          <a:p>
            <a:pPr lvl="1">
              <a:buFontTx/>
              <a:buChar char="•"/>
            </a:pPr>
            <a:r>
              <a:rPr lang="en-US" sz="900" i="1" dirty="0" smtClean="0">
                <a:latin typeface="Arial" pitchFamily="34" charset="0"/>
              </a:rPr>
              <a:t>For customers deploying multiple Quantum products, our Vision software provides common management across global locations, systems and tiers. </a:t>
            </a:r>
          </a:p>
          <a:p>
            <a:endParaRPr lang="en-US" sz="900" i="1" dirty="0" smtClean="0">
              <a:latin typeface="Arial" pitchFamily="34" charset="0"/>
            </a:endParaRPr>
          </a:p>
          <a:p>
            <a:r>
              <a:rPr lang="en-US" sz="900" b="1" u="sng" dirty="0" smtClean="0">
                <a:latin typeface="Arial" pitchFamily="34" charset="0"/>
              </a:rPr>
              <a:t>Cloud</a:t>
            </a:r>
          </a:p>
          <a:p>
            <a:r>
              <a:rPr lang="en-US" sz="900" i="1" dirty="0" smtClean="0">
                <a:latin typeface="Arial" pitchFamily="34" charset="0"/>
              </a:rPr>
              <a:t>Quantum provides best of breed, highly optimized, low-cost cloud-based data protection that is powerful yet simple to deploy.  Our cloud solutions operate in public, private or hybrid environments.  Q-Cloud is a Quantum branded </a:t>
            </a:r>
            <a:r>
              <a:rPr lang="en-US" sz="900" i="1" dirty="0" err="1" smtClean="0">
                <a:latin typeface="Arial" pitchFamily="34" charset="0"/>
              </a:rPr>
              <a:t>BackUp</a:t>
            </a:r>
            <a:r>
              <a:rPr lang="en-US" sz="900" i="1" dirty="0" smtClean="0">
                <a:latin typeface="Arial" pitchFamily="34" charset="0"/>
              </a:rPr>
              <a:t>-as-a-Service and DR-as-a-Service subscription model designed to provide enterprise class backup, recovery and disaster recovery model at a competitive subscription price.  Small and mid-sized enterprise customers can leverage Q-Cloud</a:t>
            </a:r>
            <a:r>
              <a:rPr lang="en-US" altLang="en-US" sz="900" i="1" dirty="0" smtClean="0">
                <a:latin typeface="Arial" pitchFamily="34" charset="0"/>
              </a:rPr>
              <a:t>’</a:t>
            </a:r>
            <a:r>
              <a:rPr lang="en-US" sz="900" i="1" dirty="0" smtClean="0">
                <a:latin typeface="Arial" pitchFamily="34" charset="0"/>
              </a:rPr>
              <a:t>s simple, secure, and flexible approach to data backup and recovery for as little as 1 cent/GB/month. With Q-Cloud, customers can benefit from Quantum</a:t>
            </a:r>
            <a:r>
              <a:rPr lang="en-US" altLang="en-US" sz="900" i="1" dirty="0" smtClean="0">
                <a:latin typeface="Arial" pitchFamily="34" charset="0"/>
              </a:rPr>
              <a:t>’</a:t>
            </a:r>
            <a:r>
              <a:rPr lang="en-US" sz="900" i="1" dirty="0" smtClean="0">
                <a:latin typeface="Arial" pitchFamily="34" charset="0"/>
              </a:rPr>
              <a:t>s patented deduplication technology to back up both physical and virtual infrastructures.</a:t>
            </a:r>
          </a:p>
        </p:txBody>
      </p:sp>
      <p:sp>
        <p:nvSpPr>
          <p:cNvPr id="45060"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600" smtClean="0"/>
              <a:t>© 2012 Quantum Corporation. Company Confidential. Forward-looking information is based upon multiple assumptions and uncertainties, does not necessarily represent the company</a:t>
            </a:r>
            <a:r>
              <a:rPr lang="en-US" altLang="en-US" sz="600" smtClean="0"/>
              <a:t>’</a:t>
            </a:r>
            <a:r>
              <a:rPr lang="en-US" sz="600" smtClean="0"/>
              <a:t>s outlook and is for planning purposes only.</a:t>
            </a:r>
          </a:p>
        </p:txBody>
      </p:sp>
      <p:sp>
        <p:nvSpPr>
          <p:cNvPr id="45061"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8405E3C-6B43-475A-9BBB-D94AABBBDFCE}" type="slidenum">
              <a:rPr lang="en-US" sz="1200" smtClean="0"/>
              <a:pPr eaLnBrk="1" hangingPunct="1"/>
              <a:t>4</a:t>
            </a:fld>
            <a:endParaRPr lang="en-US" sz="1200" smtClean="0"/>
          </a:p>
        </p:txBody>
      </p:sp>
    </p:spTree>
    <p:extLst>
      <p:ext uri="{BB962C8B-B14F-4D97-AF65-F5344CB8AC3E}">
        <p14:creationId xmlns:p14="http://schemas.microsoft.com/office/powerpoint/2010/main" xmlns="" val="54419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i="1" dirty="0" smtClean="0">
                <a:latin typeface="Arial" pitchFamily="34" charset="0"/>
              </a:rPr>
              <a:t>Quantum’s service organization</a:t>
            </a:r>
            <a:r>
              <a:rPr lang="en-US" i="1" baseline="0" dirty="0" smtClean="0">
                <a:latin typeface="Arial" pitchFamily="34" charset="0"/>
              </a:rPr>
              <a:t> is a key differentiator and a reason why 85 of the Fortune100 select Quantum.</a:t>
            </a:r>
          </a:p>
          <a:p>
            <a:endParaRPr lang="en-US" i="1" baseline="0" dirty="0" smtClean="0">
              <a:latin typeface="Arial" pitchFamily="34" charset="0"/>
            </a:endParaRPr>
          </a:p>
          <a:p>
            <a:pPr defTabSz="928299">
              <a:defRPr/>
            </a:pPr>
            <a:r>
              <a:rPr lang="en-US" i="1" dirty="0" smtClean="0">
                <a:latin typeface="Arial" pitchFamily="34" charset="0"/>
              </a:rPr>
              <a:t>Our global service presence spans over 100 countries. Our comprehensive end to end service approach, know as </a:t>
            </a:r>
            <a:r>
              <a:rPr lang="en-US" i="1" dirty="0" err="1" smtClean="0">
                <a:latin typeface="Arial" pitchFamily="34" charset="0"/>
              </a:rPr>
              <a:t>StorageCare</a:t>
            </a:r>
            <a:r>
              <a:rPr lang="en-US" i="1" dirty="0" smtClean="0">
                <a:latin typeface="Arial" pitchFamily="34" charset="0"/>
              </a:rPr>
              <a:t> Services, provides world class service to our customers.  Our service plans and </a:t>
            </a:r>
            <a:r>
              <a:rPr lang="en-US" i="1" baseline="0" dirty="0" smtClean="0">
                <a:latin typeface="Arial" pitchFamily="34" charset="0"/>
              </a:rPr>
              <a:t>education offerings are second to none.</a:t>
            </a:r>
          </a:p>
          <a:p>
            <a:pPr defTabSz="928299">
              <a:defRPr/>
            </a:pPr>
            <a:endParaRPr lang="en-US" i="1" baseline="0" dirty="0" smtClean="0">
              <a:latin typeface="Arial" pitchFamily="34" charset="0"/>
            </a:endParaRPr>
          </a:p>
          <a:p>
            <a:pPr defTabSz="928299">
              <a:defRPr/>
            </a:pPr>
            <a:r>
              <a:rPr lang="en-US" i="1" dirty="0" smtClean="0"/>
              <a:t>When you work with our service organization, you get the services you</a:t>
            </a:r>
            <a:r>
              <a:rPr lang="en-US" i="1" baseline="0" dirty="0" smtClean="0"/>
              <a:t> need for your business and the </a:t>
            </a:r>
            <a:r>
              <a:rPr lang="en-US" i="1" dirty="0" smtClean="0"/>
              <a:t>knowledge to protect your data while maximizing your investment  </a:t>
            </a:r>
            <a:endParaRPr lang="en-US" i="1" dirty="0" smtClean="0">
              <a:latin typeface="Arial" pitchFamily="34" charset="0"/>
            </a:endParaRPr>
          </a:p>
          <a:p>
            <a:endParaRPr lang="en-US" i="1" dirty="0" smtClean="0">
              <a:latin typeface="Arial" pitchFamily="34" charset="0"/>
            </a:endParaRPr>
          </a:p>
          <a:p>
            <a:endParaRPr lang="en-US" i="1" dirty="0" smtClean="0">
              <a:latin typeface="Arial" pitchFamily="34" charset="0"/>
            </a:endParaRPr>
          </a:p>
          <a:p>
            <a:endParaRPr lang="en-US" i="1" dirty="0" smtClean="0">
              <a:latin typeface="Arial" pitchFamily="34" charset="0"/>
            </a:endParaRPr>
          </a:p>
          <a:p>
            <a:endParaRPr lang="en-US" i="1" dirty="0" smtClean="0">
              <a:latin typeface="Arial" pitchFamily="34" charset="0"/>
            </a:endParaRPr>
          </a:p>
          <a:p>
            <a:endParaRPr lang="en-US" i="1" dirty="0" smtClean="0">
              <a:latin typeface="Arial" pitchFamily="34" charset="0"/>
            </a:endParaRPr>
          </a:p>
          <a:p>
            <a:endParaRPr lang="en-US" i="1" dirty="0" smtClean="0">
              <a:latin typeface="Arial" pitchFamily="34" charset="0"/>
            </a:endParaRPr>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4243" indent="-290093" eaLnBrk="0" hangingPunct="0">
              <a:defRPr sz="2400">
                <a:solidFill>
                  <a:schemeClr val="tx1"/>
                </a:solidFill>
                <a:latin typeface="Arial" pitchFamily="34" charset="0"/>
                <a:ea typeface="MS PGothic" pitchFamily="34" charset="-128"/>
              </a:defRPr>
            </a:lvl2pPr>
            <a:lvl3pPr marL="1160374" indent="-232075" eaLnBrk="0" hangingPunct="0">
              <a:defRPr sz="2400">
                <a:solidFill>
                  <a:schemeClr val="tx1"/>
                </a:solidFill>
                <a:latin typeface="Arial" pitchFamily="34" charset="0"/>
                <a:ea typeface="MS PGothic" pitchFamily="34" charset="-128"/>
              </a:defRPr>
            </a:lvl3pPr>
            <a:lvl4pPr marL="1624523" indent="-232075" eaLnBrk="0" hangingPunct="0">
              <a:defRPr sz="2400">
                <a:solidFill>
                  <a:schemeClr val="tx1"/>
                </a:solidFill>
                <a:latin typeface="Arial" pitchFamily="34" charset="0"/>
                <a:ea typeface="MS PGothic" pitchFamily="34" charset="-128"/>
              </a:defRPr>
            </a:lvl4pPr>
            <a:lvl5pPr marL="2088672" indent="-232075" eaLnBrk="0" hangingPunct="0">
              <a:defRPr sz="2400">
                <a:solidFill>
                  <a:schemeClr val="tx1"/>
                </a:solidFill>
                <a:latin typeface="Arial" pitchFamily="34" charset="0"/>
                <a:ea typeface="MS PGothic" pitchFamily="34" charset="-128"/>
              </a:defRPr>
            </a:lvl5pPr>
            <a:lvl6pPr marL="2552822" indent="-232075" eaLnBrk="0" fontAlgn="base" hangingPunct="0">
              <a:spcBef>
                <a:spcPct val="0"/>
              </a:spcBef>
              <a:spcAft>
                <a:spcPct val="0"/>
              </a:spcAft>
              <a:defRPr sz="2400">
                <a:solidFill>
                  <a:schemeClr val="tx1"/>
                </a:solidFill>
                <a:latin typeface="Arial" pitchFamily="34" charset="0"/>
                <a:ea typeface="MS PGothic" pitchFamily="34" charset="-128"/>
              </a:defRPr>
            </a:lvl6pPr>
            <a:lvl7pPr marL="3016971" indent="-232075" eaLnBrk="0" fontAlgn="base" hangingPunct="0">
              <a:spcBef>
                <a:spcPct val="0"/>
              </a:spcBef>
              <a:spcAft>
                <a:spcPct val="0"/>
              </a:spcAft>
              <a:defRPr sz="2400">
                <a:solidFill>
                  <a:schemeClr val="tx1"/>
                </a:solidFill>
                <a:latin typeface="Arial" pitchFamily="34" charset="0"/>
                <a:ea typeface="MS PGothic" pitchFamily="34" charset="-128"/>
              </a:defRPr>
            </a:lvl7pPr>
            <a:lvl8pPr marL="3481121" indent="-232075" eaLnBrk="0" fontAlgn="base" hangingPunct="0">
              <a:spcBef>
                <a:spcPct val="0"/>
              </a:spcBef>
              <a:spcAft>
                <a:spcPct val="0"/>
              </a:spcAft>
              <a:defRPr sz="2400">
                <a:solidFill>
                  <a:schemeClr val="tx1"/>
                </a:solidFill>
                <a:latin typeface="Arial" pitchFamily="34" charset="0"/>
                <a:ea typeface="MS PGothic" pitchFamily="34" charset="-128"/>
              </a:defRPr>
            </a:lvl8pPr>
            <a:lvl9pPr marL="3945270" indent="-23207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600"/>
              <a:t>© 2012 Quantum Corporation. Company Confidential. Forward-looking information is based upon multiple assumptions and uncertainties, does not necessarily represent the company</a:t>
            </a:r>
            <a:r>
              <a:rPr lang="en-US" altLang="en-US" sz="600"/>
              <a:t>’</a:t>
            </a:r>
            <a:r>
              <a:rPr lang="en-US" sz="600"/>
              <a:t>s outlook and is for planning purposes only.</a:t>
            </a:r>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54243" indent="-290093" eaLnBrk="0" hangingPunct="0">
              <a:defRPr sz="2400">
                <a:solidFill>
                  <a:schemeClr val="tx1"/>
                </a:solidFill>
                <a:latin typeface="Arial" pitchFamily="34" charset="0"/>
                <a:ea typeface="MS PGothic" pitchFamily="34" charset="-128"/>
              </a:defRPr>
            </a:lvl2pPr>
            <a:lvl3pPr marL="1160374" indent="-232075" eaLnBrk="0" hangingPunct="0">
              <a:defRPr sz="2400">
                <a:solidFill>
                  <a:schemeClr val="tx1"/>
                </a:solidFill>
                <a:latin typeface="Arial" pitchFamily="34" charset="0"/>
                <a:ea typeface="MS PGothic" pitchFamily="34" charset="-128"/>
              </a:defRPr>
            </a:lvl3pPr>
            <a:lvl4pPr marL="1624523" indent="-232075" eaLnBrk="0" hangingPunct="0">
              <a:defRPr sz="2400">
                <a:solidFill>
                  <a:schemeClr val="tx1"/>
                </a:solidFill>
                <a:latin typeface="Arial" pitchFamily="34" charset="0"/>
                <a:ea typeface="MS PGothic" pitchFamily="34" charset="-128"/>
              </a:defRPr>
            </a:lvl4pPr>
            <a:lvl5pPr marL="2088672" indent="-232075" eaLnBrk="0" hangingPunct="0">
              <a:defRPr sz="2400">
                <a:solidFill>
                  <a:schemeClr val="tx1"/>
                </a:solidFill>
                <a:latin typeface="Arial" pitchFamily="34" charset="0"/>
                <a:ea typeface="MS PGothic" pitchFamily="34" charset="-128"/>
              </a:defRPr>
            </a:lvl5pPr>
            <a:lvl6pPr marL="2552822" indent="-232075" eaLnBrk="0" fontAlgn="base" hangingPunct="0">
              <a:spcBef>
                <a:spcPct val="0"/>
              </a:spcBef>
              <a:spcAft>
                <a:spcPct val="0"/>
              </a:spcAft>
              <a:defRPr sz="2400">
                <a:solidFill>
                  <a:schemeClr val="tx1"/>
                </a:solidFill>
                <a:latin typeface="Arial" pitchFamily="34" charset="0"/>
                <a:ea typeface="MS PGothic" pitchFamily="34" charset="-128"/>
              </a:defRPr>
            </a:lvl6pPr>
            <a:lvl7pPr marL="3016971" indent="-232075" eaLnBrk="0" fontAlgn="base" hangingPunct="0">
              <a:spcBef>
                <a:spcPct val="0"/>
              </a:spcBef>
              <a:spcAft>
                <a:spcPct val="0"/>
              </a:spcAft>
              <a:defRPr sz="2400">
                <a:solidFill>
                  <a:schemeClr val="tx1"/>
                </a:solidFill>
                <a:latin typeface="Arial" pitchFamily="34" charset="0"/>
                <a:ea typeface="MS PGothic" pitchFamily="34" charset="-128"/>
              </a:defRPr>
            </a:lvl7pPr>
            <a:lvl8pPr marL="3481121" indent="-232075" eaLnBrk="0" fontAlgn="base" hangingPunct="0">
              <a:spcBef>
                <a:spcPct val="0"/>
              </a:spcBef>
              <a:spcAft>
                <a:spcPct val="0"/>
              </a:spcAft>
              <a:defRPr sz="2400">
                <a:solidFill>
                  <a:schemeClr val="tx1"/>
                </a:solidFill>
                <a:latin typeface="Arial" pitchFamily="34" charset="0"/>
                <a:ea typeface="MS PGothic" pitchFamily="34" charset="-128"/>
              </a:defRPr>
            </a:lvl8pPr>
            <a:lvl9pPr marL="3945270" indent="-232075"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AA45C2B8-4776-47B4-A533-12A495BE4650}" type="slidenum">
              <a:rPr lang="en-US" sz="1200"/>
              <a:pPr eaLnBrk="1" hangingPunct="1"/>
              <a:t>5</a:t>
            </a:fld>
            <a:endParaRPr lang="en-US" sz="1200"/>
          </a:p>
        </p:txBody>
      </p:sp>
    </p:spTree>
    <p:extLst>
      <p:ext uri="{BB962C8B-B14F-4D97-AF65-F5344CB8AC3E}">
        <p14:creationId xmlns:p14="http://schemas.microsoft.com/office/powerpoint/2010/main" xmlns="" val="381821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a:t>
            </a:r>
            <a:r>
              <a:rPr lang="en-US" altLang="en-US" smtClean="0"/>
              <a:t>’</a:t>
            </a:r>
            <a:r>
              <a:rPr lang="en-US" smtClean="0"/>
              <a:t>s outlook and is for planning purposes only.</a:t>
            </a:r>
          </a:p>
          <a:p>
            <a:pPr>
              <a:defRPr/>
            </a:pPr>
            <a:endParaRPr lang="en-US" dirty="0"/>
          </a:p>
        </p:txBody>
      </p:sp>
      <p:sp>
        <p:nvSpPr>
          <p:cNvPr id="5" name="Slide Number Placeholder 4"/>
          <p:cNvSpPr>
            <a:spLocks noGrp="1"/>
          </p:cNvSpPr>
          <p:nvPr>
            <p:ph type="sldNum" sz="quarter" idx="11"/>
          </p:nvPr>
        </p:nvSpPr>
        <p:spPr/>
        <p:txBody>
          <a:bodyPr/>
          <a:lstStyle/>
          <a:p>
            <a:pPr>
              <a:defRPr/>
            </a:pPr>
            <a:fld id="{A8E04B83-5195-4304-A7CB-8232FE060A6B}" type="slidenum">
              <a:rPr lang="en-US" smtClean="0"/>
              <a:pPr>
                <a:defRPr/>
              </a:pPr>
              <a:t>6</a:t>
            </a:fld>
            <a:endParaRPr lang="en-US"/>
          </a:p>
        </p:txBody>
      </p:sp>
    </p:spTree>
    <p:extLst>
      <p:ext uri="{BB962C8B-B14F-4D97-AF65-F5344CB8AC3E}">
        <p14:creationId xmlns:p14="http://schemas.microsoft.com/office/powerpoint/2010/main" xmlns="" val="159879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8</a:t>
            </a:fld>
            <a:endParaRPr lang="en-US" dirty="0"/>
          </a:p>
        </p:txBody>
      </p:sp>
    </p:spTree>
    <p:extLst>
      <p:ext uri="{BB962C8B-B14F-4D97-AF65-F5344CB8AC3E}">
        <p14:creationId xmlns:p14="http://schemas.microsoft.com/office/powerpoint/2010/main" xmlns="" val="107147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2013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4462E7E0-0284-4AB1-A318-757D542418E6}" type="slidenum">
              <a:rPr lang="en-US" smtClean="0"/>
              <a:pPr>
                <a:defRPr/>
              </a:pPr>
              <a:t>10</a:t>
            </a:fld>
            <a:endParaRPr lang="en-US" dirty="0"/>
          </a:p>
        </p:txBody>
      </p:sp>
    </p:spTree>
    <p:extLst>
      <p:ext uri="{BB962C8B-B14F-4D97-AF65-F5344CB8AC3E}">
        <p14:creationId xmlns:p14="http://schemas.microsoft.com/office/powerpoint/2010/main" xmlns="" val="99589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900"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8AC430-1AD6-4147-B276-A4A4D2656B7B}" type="slidenum">
              <a:rPr lang="en-US" smtClean="0">
                <a:solidFill>
                  <a:prstClr val="black"/>
                </a:solidFill>
                <a:latin typeface="Arial" pitchFamily="34" charset="0"/>
                <a:cs typeface="Arial" pitchFamily="34" charset="0"/>
              </a:rPr>
              <a:pPr/>
              <a:t>11</a:t>
            </a:fld>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95814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21860" name="Slide Number Placeholder 3"/>
          <p:cNvSpPr>
            <a:spLocks noGrp="1"/>
          </p:cNvSpPr>
          <p:nvPr>
            <p:ph type="sldNum" sz="quarter" idx="5"/>
          </p:nvPr>
        </p:nvSpPr>
        <p:spPr>
          <a:noFill/>
        </p:spPr>
        <p:txBody>
          <a:bodyPr/>
          <a:lstStyle/>
          <a:p>
            <a:fld id="{27112A1C-A3D0-4759-AFB5-8D711481B44F}" type="slidenum">
              <a:rPr lang="en-US">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xmlns="" val="438352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3" name="Straight Connector 2"/>
          <p:cNvCxnSpPr/>
          <p:nvPr userDrawn="1"/>
        </p:nvCxnSpPr>
        <p:spPr>
          <a:xfrm>
            <a:off x="174625" y="6461125"/>
            <a:ext cx="8794750"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12"/>
          <p:cNvPicPr>
            <a:picLocks noChangeAspect="1"/>
          </p:cNvPicPr>
          <p:nvPr userDrawn="1"/>
        </p:nvPicPr>
        <p:blipFill>
          <a:blip r:embed="rId2" cstate="screen">
            <a:extLst>
              <a:ext uri="{28A0092B-C50C-407E-A947-70E740481C1C}">
                <a14:useLocalDpi xmlns:a14="http://schemas.microsoft.com/office/drawing/2010/main" xmlns="" val="0"/>
              </a:ext>
            </a:extLst>
          </a:blip>
          <a:srcRect/>
          <a:stretch>
            <a:fillRect/>
          </a:stretch>
        </p:blipFill>
        <p:spPr bwMode="auto">
          <a:xfrm>
            <a:off x="8612188" y="6546850"/>
            <a:ext cx="3476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txBox="1">
            <a:spLocks/>
          </p:cNvSpPr>
          <p:nvPr userDrawn="1"/>
        </p:nvSpPr>
        <p:spPr>
          <a:xfrm>
            <a:off x="220663" y="6480175"/>
            <a:ext cx="463550" cy="246063"/>
          </a:xfrm>
          <a:prstGeom prst="rect">
            <a:avLst/>
          </a:prstGeom>
          <a:noFill/>
          <a:ln w="9525">
            <a:noFill/>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9FCF4F2-07DD-4372-9373-E14E49B35DA8}" type="slidenum">
              <a:rPr lang="en-US" sz="1000" smtClean="0">
                <a:solidFill>
                  <a:srgbClr val="85E2FF"/>
                </a:solidFill>
              </a:rPr>
              <a:pPr eaLnBrk="1" hangingPunct="1">
                <a:defRPr/>
              </a:pPr>
              <a:t>‹#›</a:t>
            </a:fld>
            <a:endParaRPr lang="en-US" sz="1000" smtClean="0">
              <a:solidFill>
                <a:srgbClr val="85E2FF"/>
              </a:solidFill>
            </a:endParaRPr>
          </a:p>
        </p:txBody>
      </p:sp>
      <p:sp>
        <p:nvSpPr>
          <p:cNvPr id="6"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7"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xmlns="" val="225967471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er Title Slide - Generic">
    <p:spTree>
      <p:nvGrpSpPr>
        <p:cNvPr id="1" name=""/>
        <p:cNvGrpSpPr/>
        <p:nvPr/>
      </p:nvGrpSpPr>
      <p:grpSpPr>
        <a:xfrm>
          <a:off x="0" y="0"/>
          <a:ext cx="0" cy="0"/>
          <a:chOff x="0" y="0"/>
          <a:chExt cx="0" cy="0"/>
        </a:xfrm>
      </p:grpSpPr>
      <p:sp>
        <p:nvSpPr>
          <p:cNvPr id="4" name="Rectangle 3"/>
          <p:cNvSpPr/>
          <p:nvPr userDrawn="1"/>
        </p:nvSpPr>
        <p:spPr>
          <a:xfrm>
            <a:off x="0" y="2000250"/>
            <a:ext cx="9144000" cy="4857750"/>
          </a:xfrm>
          <a:prstGeom prst="rect">
            <a:avLst/>
          </a:prstGeom>
          <a:gradFill>
            <a:gsLst>
              <a:gs pos="0">
                <a:srgbClr val="B0B9B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userDrawn="1"/>
        </p:nvSpPr>
        <p:spPr>
          <a:xfrm>
            <a:off x="0" y="0"/>
            <a:ext cx="9144000" cy="5286375"/>
          </a:xfrm>
          <a:prstGeom prst="rect">
            <a:avLst/>
          </a:prstGeom>
          <a:gradFill>
            <a:gsLst>
              <a:gs pos="0">
                <a:srgbClr val="0F73C3"/>
              </a:gs>
              <a:gs pos="100000">
                <a:srgbClr val="00B6F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Parallelogram 7"/>
          <p:cNvSpPr/>
          <p:nvPr userDrawn="1"/>
        </p:nvSpPr>
        <p:spPr>
          <a:xfrm>
            <a:off x="2971800" y="0"/>
            <a:ext cx="9925050" cy="4843463"/>
          </a:xfrm>
          <a:prstGeom prst="parallelogram">
            <a:avLst>
              <a:gd name="adj" fmla="val 65520"/>
            </a:avLst>
          </a:prstGeom>
          <a:gradFill>
            <a:gsLst>
              <a:gs pos="0">
                <a:srgbClr val="0F73C3"/>
              </a:gs>
              <a:gs pos="100000">
                <a:srgbClr val="00B6F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9" name="Picture 13"/>
          <p:cNvPicPr>
            <a:picLocks noChangeAspect="1"/>
          </p:cNvPicPr>
          <p:nvPr userDrawn="1"/>
        </p:nvPicPr>
        <p:blipFill>
          <a:blip r:embed="rId2" cstate="screen">
            <a:extLst>
              <a:ext uri="{28A0092B-C50C-407E-A947-70E740481C1C}">
                <a14:useLocalDpi xmlns:a14="http://schemas.microsoft.com/office/drawing/2010/main" xmlns="" val="0"/>
              </a:ext>
            </a:extLst>
          </a:blip>
          <a:srcRect/>
          <a:stretch>
            <a:fillRect/>
          </a:stretch>
        </p:blipFill>
        <p:spPr bwMode="auto">
          <a:xfrm>
            <a:off x="8612188" y="6546850"/>
            <a:ext cx="3476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0" y="6823075"/>
            <a:ext cx="9144000" cy="44450"/>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1" name="Picture 24" descr="QTM_Logo_white"/>
          <p:cNvPicPr>
            <a:picLocks noChangeAspect="1" noChangeArrowheads="1"/>
          </p:cNvPicPr>
          <p:nvPr userDrawn="1"/>
        </p:nvPicPr>
        <p:blipFill>
          <a:blip r:embed="rId3" cstate="screen">
            <a:extLst>
              <a:ext uri="{28A0092B-C50C-407E-A947-70E740481C1C}">
                <a14:useLocalDpi xmlns:a14="http://schemas.microsoft.com/office/drawing/2010/main" xmlns="" val="0"/>
              </a:ext>
            </a:extLst>
          </a:blip>
          <a:srcRect/>
          <a:stretch>
            <a:fillRect/>
          </a:stretch>
        </p:blipFill>
        <p:spPr bwMode="auto">
          <a:xfrm>
            <a:off x="7473950" y="288925"/>
            <a:ext cx="14160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2"/>
          <p:cNvSpPr>
            <a:spLocks noGrp="1"/>
          </p:cNvSpPr>
          <p:nvPr>
            <p:ph idx="1"/>
          </p:nvPr>
        </p:nvSpPr>
        <p:spPr bwMode="auto">
          <a:xfrm>
            <a:off x="368508" y="5562792"/>
            <a:ext cx="7990487" cy="983284"/>
          </a:xfrm>
          <a:prstGeom prst="rect">
            <a:avLst/>
          </a:prstGeom>
          <a:noFill/>
          <a:ln>
            <a:noFill/>
          </a:ln>
          <a:extLst/>
        </p:spPr>
        <p:txBody>
          <a:bodyPr vert="horz" wrap="square" lIns="91440" tIns="45720" rIns="91440" bIns="45720" numCol="1" anchor="t" anchorCtr="0" compatLnSpc="1">
            <a:prstTxWarp prst="textNoShape">
              <a:avLst/>
            </a:prstTxWarp>
          </a:bodyPr>
          <a:lstStyle>
            <a:lvl1pPr marL="0" indent="0">
              <a:buNone/>
              <a:defRPr sz="2800" baseline="0">
                <a:solidFill>
                  <a:srgbClr val="00B6F1"/>
                </a:solidFill>
              </a:defRPr>
            </a:lvl1pPr>
          </a:lstStyle>
          <a:p>
            <a:pPr lvl="0"/>
            <a:r>
              <a:rPr lang="en-US" smtClean="0"/>
              <a:t>Click to edit Master text styles</a:t>
            </a:r>
          </a:p>
        </p:txBody>
      </p:sp>
      <p:sp>
        <p:nvSpPr>
          <p:cNvPr id="6" name="Title Placeholder 1"/>
          <p:cNvSpPr>
            <a:spLocks noGrp="1"/>
          </p:cNvSpPr>
          <p:nvPr>
            <p:ph type="title"/>
          </p:nvPr>
        </p:nvSpPr>
        <p:spPr bwMode="auto">
          <a:xfrm>
            <a:off x="322780" y="3645425"/>
            <a:ext cx="6992420" cy="1352310"/>
          </a:xfrm>
          <a:prstGeom prst="rect">
            <a:avLst/>
          </a:prstGeom>
          <a:noFill/>
          <a:ln>
            <a:noFill/>
          </a:ln>
          <a:extLst/>
        </p:spPr>
        <p:txBody>
          <a:bodyPr vert="horz" wrap="square" lIns="91440" tIns="45720" rIns="91440" bIns="45720" numCol="1" anchor="b" anchorCtr="0" compatLnSpc="1">
            <a:prstTxWarp prst="textNoShape">
              <a:avLst/>
            </a:prstTxWarp>
          </a:bodyPr>
          <a:lstStyle>
            <a:lvl1pPr>
              <a:lnSpc>
                <a:spcPts val="6200"/>
              </a:lnSpc>
              <a:defRPr sz="6000">
                <a:solidFill>
                  <a:schemeClr val="bg1"/>
                </a:solidFill>
              </a:defRPr>
            </a:lvl1pPr>
          </a:lstStyle>
          <a:p>
            <a:pPr lvl="0"/>
            <a:r>
              <a:rPr lang="en-US" dirty="0" smtClean="0"/>
              <a:t>Click to edit Master title</a:t>
            </a:r>
          </a:p>
        </p:txBody>
      </p:sp>
    </p:spTree>
    <p:extLst>
      <p:ext uri="{BB962C8B-B14F-4D97-AF65-F5344CB8AC3E}">
        <p14:creationId xmlns:p14="http://schemas.microsoft.com/office/powerpoint/2010/main" xmlns="" val="27508642"/>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5" name="Straight Connector 4"/>
          <p:cNvCxnSpPr/>
          <p:nvPr userDrawn="1"/>
        </p:nvCxnSpPr>
        <p:spPr>
          <a:xfrm>
            <a:off x="174625" y="6461125"/>
            <a:ext cx="8794750"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12"/>
          <p:cNvPicPr>
            <a:picLocks noChangeAspect="1"/>
          </p:cNvPicPr>
          <p:nvPr userDrawn="1"/>
        </p:nvPicPr>
        <p:blipFill>
          <a:blip r:embed="rId2" cstate="screen">
            <a:extLst>
              <a:ext uri="{28A0092B-C50C-407E-A947-70E740481C1C}">
                <a14:useLocalDpi xmlns:a14="http://schemas.microsoft.com/office/drawing/2010/main" xmlns="" val="0"/>
              </a:ext>
            </a:extLst>
          </a:blip>
          <a:srcRect/>
          <a:stretch>
            <a:fillRect/>
          </a:stretch>
        </p:blipFill>
        <p:spPr bwMode="auto">
          <a:xfrm>
            <a:off x="8612188" y="6546850"/>
            <a:ext cx="3476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txBox="1">
            <a:spLocks/>
          </p:cNvSpPr>
          <p:nvPr userDrawn="1"/>
        </p:nvSpPr>
        <p:spPr>
          <a:xfrm>
            <a:off x="220663" y="6480175"/>
            <a:ext cx="463550" cy="246063"/>
          </a:xfrm>
          <a:prstGeom prst="rect">
            <a:avLst/>
          </a:prstGeom>
          <a:noFill/>
          <a:ln w="9525">
            <a:noFill/>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27CDB81-22EC-488F-A92B-286E58746EDA}" type="slidenum">
              <a:rPr lang="en-US" sz="1000" smtClean="0">
                <a:solidFill>
                  <a:srgbClr val="85E2FF"/>
                </a:solidFill>
              </a:rPr>
              <a:pPr eaLnBrk="1" hangingPunct="1">
                <a:defRPr/>
              </a:pPr>
              <a:t>‹#›</a:t>
            </a:fld>
            <a:endParaRPr lang="en-US" sz="1000" smtClean="0">
              <a:solidFill>
                <a:srgbClr val="85E2FF"/>
              </a:solidFill>
            </a:endParaRPr>
          </a:p>
        </p:txBody>
      </p:sp>
      <p:sp>
        <p:nvSpPr>
          <p:cNvPr id="6" name="Title Placeholder 1"/>
          <p:cNvSpPr>
            <a:spLocks noGrp="1"/>
          </p:cNvSpPr>
          <p:nvPr>
            <p:ph type="title"/>
          </p:nvPr>
        </p:nvSpPr>
        <p:spPr bwMode="auto">
          <a:xfrm>
            <a:off x="322779" y="257770"/>
            <a:ext cx="8289245" cy="63976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Text Placeholder 2"/>
          <p:cNvSpPr>
            <a:spLocks noGrp="1"/>
          </p:cNvSpPr>
          <p:nvPr>
            <p:ph idx="1"/>
          </p:nvPr>
        </p:nvSpPr>
        <p:spPr bwMode="auto">
          <a:xfrm>
            <a:off x="395804" y="1264035"/>
            <a:ext cx="8216383" cy="2614822"/>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xmlns="" val="1485449349"/>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Slide with 2-Line Titl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5" name="Straight Connector 4"/>
          <p:cNvCxnSpPr/>
          <p:nvPr userDrawn="1"/>
        </p:nvCxnSpPr>
        <p:spPr>
          <a:xfrm>
            <a:off x="174625" y="6461125"/>
            <a:ext cx="8794750"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12"/>
          <p:cNvPicPr>
            <a:picLocks noChangeAspect="1"/>
          </p:cNvPicPr>
          <p:nvPr userDrawn="1"/>
        </p:nvPicPr>
        <p:blipFill>
          <a:blip r:embed="rId2" cstate="screen">
            <a:extLst>
              <a:ext uri="{28A0092B-C50C-407E-A947-70E740481C1C}">
                <a14:useLocalDpi xmlns:a14="http://schemas.microsoft.com/office/drawing/2010/main" xmlns="" val="0"/>
              </a:ext>
            </a:extLst>
          </a:blip>
          <a:srcRect/>
          <a:stretch>
            <a:fillRect/>
          </a:stretch>
        </p:blipFill>
        <p:spPr bwMode="auto">
          <a:xfrm>
            <a:off x="8612188" y="6546850"/>
            <a:ext cx="3476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txBox="1">
            <a:spLocks/>
          </p:cNvSpPr>
          <p:nvPr userDrawn="1"/>
        </p:nvSpPr>
        <p:spPr>
          <a:xfrm>
            <a:off x="220663" y="6480175"/>
            <a:ext cx="463550" cy="246063"/>
          </a:xfrm>
          <a:prstGeom prst="rect">
            <a:avLst/>
          </a:prstGeom>
          <a:noFill/>
          <a:ln w="9525">
            <a:noFill/>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A6DE0D9-E53B-493E-AF98-E982E7751B80}" type="slidenum">
              <a:rPr lang="en-US" sz="1000" smtClean="0">
                <a:solidFill>
                  <a:srgbClr val="85E2FF"/>
                </a:solidFill>
              </a:rPr>
              <a:pPr eaLnBrk="1" hangingPunct="1">
                <a:defRPr/>
              </a:pPr>
              <a:t>‹#›</a:t>
            </a:fld>
            <a:endParaRPr lang="en-US" sz="1000" dirty="0" smtClean="0">
              <a:solidFill>
                <a:srgbClr val="85E2FF"/>
              </a:solidFill>
            </a:endParaRPr>
          </a:p>
        </p:txBody>
      </p:sp>
      <p:sp>
        <p:nvSpPr>
          <p:cNvPr id="6" name="Title Placeholder 1"/>
          <p:cNvSpPr>
            <a:spLocks noGrp="1"/>
          </p:cNvSpPr>
          <p:nvPr>
            <p:ph type="title"/>
          </p:nvPr>
        </p:nvSpPr>
        <p:spPr bwMode="auto">
          <a:xfrm>
            <a:off x="322779" y="339388"/>
            <a:ext cx="8289245" cy="971828"/>
          </a:xfrm>
          <a:prstGeom prst="rect">
            <a:avLst/>
          </a:prstGeom>
          <a:noFill/>
          <a:ln>
            <a:noFill/>
          </a:ln>
          <a:extLst/>
        </p:spPr>
        <p:txBody>
          <a:bodyPr vert="horz" wrap="square" lIns="91440" tIns="45720" rIns="91440" bIns="45720" numCol="1" anchor="ctr" anchorCtr="0" compatLnSpc="1">
            <a:prstTxWarp prst="textNoShape">
              <a:avLst/>
            </a:prstTxWarp>
          </a:bodyPr>
          <a:lstStyle>
            <a:lvl1pPr>
              <a:defRPr baseline="0"/>
            </a:lvl1pPr>
          </a:lstStyle>
          <a:p>
            <a:pPr lvl="0"/>
            <a:r>
              <a:rPr lang="en-US" smtClean="0"/>
              <a:t>Click to edit Master title style</a:t>
            </a:r>
            <a:endParaRPr lang="en-US" dirty="0" smtClean="0"/>
          </a:p>
        </p:txBody>
      </p:sp>
      <p:sp>
        <p:nvSpPr>
          <p:cNvPr id="7" name="Text Placeholder 2"/>
          <p:cNvSpPr>
            <a:spLocks noGrp="1"/>
          </p:cNvSpPr>
          <p:nvPr>
            <p:ph idx="1"/>
          </p:nvPr>
        </p:nvSpPr>
        <p:spPr bwMode="auto">
          <a:xfrm>
            <a:off x="395804" y="1759335"/>
            <a:ext cx="8216383" cy="2614822"/>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xmlns="" val="135132749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screen">
            <a:extLst>
              <a:ext uri="{28A0092B-C50C-407E-A947-70E740481C1C}">
                <a14:useLocalDpi xmlns:a14="http://schemas.microsoft.com/office/drawing/2010/main" xmlns="" val="0"/>
              </a:ext>
            </a:extLst>
          </a:blip>
          <a:srcRect l="4076" t="2032" r="18584" b="159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0" y="-40076"/>
            <a:ext cx="9144000" cy="6903243"/>
          </a:xfrm>
          <a:prstGeom prst="rect">
            <a:avLst/>
          </a:prstGeom>
          <a:gradFill>
            <a:gsLst>
              <a:gs pos="50000">
                <a:schemeClr val="accent6">
                  <a:alpha val="79000"/>
                </a:schemeClr>
              </a:gs>
              <a:gs pos="0">
                <a:schemeClr val="tx1">
                  <a:alpha val="94000"/>
                </a:schemeClr>
              </a:gs>
              <a:gs pos="100000">
                <a:schemeClr val="tx1">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8" name="Picture 24" descr="QTM_Logo_white"/>
          <p:cNvPicPr>
            <a:picLocks noChangeAspect="1" noChangeArrowheads="1"/>
          </p:cNvPicPr>
          <p:nvPr userDrawn="1"/>
        </p:nvPicPr>
        <p:blipFill>
          <a:blip r:embed="rId3" cstate="screen">
            <a:extLst>
              <a:ext uri="{28A0092B-C50C-407E-A947-70E740481C1C}">
                <a14:useLocalDpi xmlns:a14="http://schemas.microsoft.com/office/drawing/2010/main" xmlns="" val="0"/>
              </a:ext>
            </a:extLst>
          </a:blip>
          <a:srcRect/>
          <a:stretch>
            <a:fillRect/>
          </a:stretch>
        </p:blipFill>
        <p:spPr bwMode="auto">
          <a:xfrm>
            <a:off x="7473950" y="288925"/>
            <a:ext cx="14160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6762453"/>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Placeholder 1"/>
          <p:cNvSpPr>
            <a:spLocks noGrp="1"/>
          </p:cNvSpPr>
          <p:nvPr>
            <p:ph type="title"/>
          </p:nvPr>
        </p:nvSpPr>
        <p:spPr bwMode="auto">
          <a:xfrm>
            <a:off x="322779" y="257770"/>
            <a:ext cx="8289245"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cxnSp>
        <p:nvCxnSpPr>
          <p:cNvPr id="8" name="Straight Connector 7"/>
          <p:cNvCxnSpPr/>
          <p:nvPr userDrawn="1"/>
        </p:nvCxnSpPr>
        <p:spPr>
          <a:xfrm>
            <a:off x="174373" y="6461445"/>
            <a:ext cx="8795254" cy="0"/>
          </a:xfrm>
          <a:prstGeom prst="line">
            <a:avLst/>
          </a:prstGeom>
          <a:ln cap="rnd">
            <a:solidFill>
              <a:srgbClr val="0F73C3"/>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612025" y="6546076"/>
            <a:ext cx="347135" cy="244613"/>
          </a:xfrm>
          <a:prstGeom prst="rect">
            <a:avLst/>
          </a:prstGeom>
          <a:effectLst/>
        </p:spPr>
      </p:pic>
      <p:sp>
        <p:nvSpPr>
          <p:cNvPr id="9" name="Slide Number Placeholder 5"/>
          <p:cNvSpPr txBox="1">
            <a:spLocks/>
          </p:cNvSpPr>
          <p:nvPr userDrawn="1"/>
        </p:nvSpPr>
        <p:spPr>
          <a:xfrm>
            <a:off x="220070" y="6480368"/>
            <a:ext cx="463550" cy="246062"/>
          </a:xfrm>
          <a:prstGeom prst="rect">
            <a:avLst/>
          </a:prstGeom>
          <a:noFill/>
          <a:ln w="9525">
            <a:noFill/>
            <a:miter lim="800000"/>
            <a:headEnd/>
            <a:tailEnd/>
          </a:ln>
        </p:spPr>
        <p:txBody>
          <a:bodyPr/>
          <a:lstStyle>
            <a:defPPr>
              <a:defRPr lang="en-US"/>
            </a:defPPr>
            <a:lvl1pPr algn="l" rtl="0" fontAlgn="base">
              <a:spcBef>
                <a:spcPct val="0"/>
              </a:spcBef>
              <a:spcAft>
                <a:spcPct val="0"/>
              </a:spcAft>
              <a:defRPr lang="en-US" sz="1000" kern="1200">
                <a:solidFill>
                  <a:srgbClr val="85E2FF"/>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defRPr/>
            </a:pPr>
            <a:fld id="{7FE344B9-2513-47F3-95F2-DC2DCFA75C0A}" type="slidenum">
              <a:rPr lang="en-US" smtClean="0">
                <a:solidFill>
                  <a:srgbClr val="85E2FF"/>
                </a:solidFill>
              </a:rPr>
              <a:pPr>
                <a:defRPr/>
              </a:pPr>
              <a:t>‹#›</a:t>
            </a:fld>
            <a:endParaRPr lang="en-US" dirty="0">
              <a:solidFill>
                <a:srgbClr val="85E2FF"/>
              </a:solidFill>
            </a:endParaRPr>
          </a:p>
        </p:txBody>
      </p:sp>
      <p:sp>
        <p:nvSpPr>
          <p:cNvPr id="10" name="Slide Number Placeholder 4"/>
          <p:cNvSpPr txBox="1">
            <a:spLocks/>
          </p:cNvSpPr>
          <p:nvPr userDrawn="1"/>
        </p:nvSpPr>
        <p:spPr bwMode="auto">
          <a:xfrm>
            <a:off x="550385" y="6487310"/>
            <a:ext cx="4572000" cy="427038"/>
          </a:xfrm>
          <a:prstGeom prst="rect">
            <a:avLst/>
          </a:prstGeom>
          <a:noFill/>
          <a:ln w="9525">
            <a:noFill/>
            <a:miter lim="800000"/>
            <a:headEnd/>
            <a:tailEnd/>
          </a:ln>
        </p:spPr>
        <p:txBody>
          <a:bodyPr/>
          <a:lstStyle/>
          <a:p>
            <a:pPr>
              <a:defRPr/>
            </a:pPr>
            <a:r>
              <a:rPr lang="en-US" sz="1000" dirty="0">
                <a:solidFill>
                  <a:srgbClr val="85E2FF"/>
                </a:solidFill>
                <a:ea typeface="ＭＳ Ｐゴシック" charset="-128"/>
              </a:rPr>
              <a:t>Quantum Confidential</a:t>
            </a:r>
          </a:p>
        </p:txBody>
      </p:sp>
      <p:sp>
        <p:nvSpPr>
          <p:cNvPr id="11" name="Rectangle 7"/>
          <p:cNvSpPr>
            <a:spLocks noGrp="1" noChangeArrowheads="1"/>
          </p:cNvSpPr>
          <p:nvPr userDrawn="1"/>
        </p:nvSpPr>
        <p:spPr bwMode="auto">
          <a:xfrm>
            <a:off x="429735" y="6458946"/>
            <a:ext cx="171450" cy="247650"/>
          </a:xfrm>
          <a:prstGeom prst="rect">
            <a:avLst/>
          </a:prstGeom>
          <a:noFill/>
          <a:ln w="9525">
            <a:noFill/>
            <a:miter lim="800000"/>
            <a:headEnd/>
            <a:tailEnd/>
          </a:ln>
        </p:spPr>
        <p:txBody>
          <a:bodyPr/>
          <a:lstStyle/>
          <a:p>
            <a:pPr>
              <a:defRPr/>
            </a:pPr>
            <a:r>
              <a:rPr lang="en-US" sz="1100" dirty="0">
                <a:solidFill>
                  <a:srgbClr val="85E2FF"/>
                </a:solidFill>
                <a:ea typeface="ＭＳ Ｐゴシック" charset="-128"/>
              </a:rPr>
              <a:t>|</a:t>
            </a:r>
          </a:p>
        </p:txBody>
      </p:sp>
    </p:spTree>
    <p:extLst>
      <p:ext uri="{BB962C8B-B14F-4D97-AF65-F5344CB8AC3E}">
        <p14:creationId xmlns:p14="http://schemas.microsoft.com/office/powerpoint/2010/main" xmlns="" val="2308210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6397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01625" y="1143000"/>
            <a:ext cx="75438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228600" y="6618288"/>
            <a:ext cx="463550" cy="246062"/>
          </a:xfrm>
          <a:prstGeom prst="rect">
            <a:avLst/>
          </a:prstGeom>
          <a:ln/>
        </p:spPr>
        <p:txBody>
          <a:bodyPr/>
          <a:lstStyle>
            <a:lvl1pPr>
              <a:defRPr/>
            </a:lvl1pPr>
          </a:lstStyle>
          <a:p>
            <a:pPr>
              <a:defRPr/>
            </a:pPr>
            <a:fld id="{1E6EB6C1-2CDD-43B2-B568-F227A260DC84}" type="slidenum">
              <a:rPr/>
              <a:pPr>
                <a:defRPr/>
              </a:pPr>
              <a:t>‹#›</a:t>
            </a:fld>
            <a:endParaRPr dirty="0"/>
          </a:p>
        </p:txBody>
      </p:sp>
    </p:spTree>
    <p:extLst>
      <p:ext uri="{BB962C8B-B14F-4D97-AF65-F5344CB8AC3E}">
        <p14:creationId xmlns:p14="http://schemas.microsoft.com/office/powerpoint/2010/main" xmlns="" val="12797525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40" r:id="rId5"/>
    <p:sldLayoutId id="2147484341" r:id="rId6"/>
    <p:sldLayoutId id="2147484342" r:id="rId7"/>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lang="en-US" sz="3200" b="1" kern="1200" dirty="0">
          <a:solidFill>
            <a:srgbClr val="0076BB"/>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2pPr>
      <a:lvl3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3pPr>
      <a:lvl4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4pPr>
      <a:lvl5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0" fontAlgn="base" hangingPunct="0">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MS PGothic" pitchFamily="34" charset="-128"/>
          <a:cs typeface="Arial" pitchFamily="34" charset="0"/>
        </a:defRPr>
      </a:lvl1pPr>
      <a:lvl2pPr marL="742950" indent="-285750" algn="l" defTabSz="457200" rtl="0" eaLnBrk="0" fontAlgn="base" hangingPunct="0">
        <a:spcBef>
          <a:spcPct val="20000"/>
        </a:spcBef>
        <a:spcAft>
          <a:spcPct val="0"/>
        </a:spcAft>
        <a:buClr>
          <a:srgbClr val="0DB6EC"/>
        </a:buClr>
        <a:buFont typeface="Arial" pitchFamily="34" charset="0"/>
        <a:buChar char="–"/>
        <a:defRPr lang="en-US" dirty="0">
          <a:solidFill>
            <a:srgbClr val="666666"/>
          </a:solidFill>
          <a:latin typeface="Arial" pitchFamily="34" charset="0"/>
          <a:ea typeface="MS PGothic" pitchFamily="34" charset="-128"/>
          <a:cs typeface="Arial" pitchFamily="34" charset="0"/>
        </a:defRPr>
      </a:lvl2pPr>
      <a:lvl3pPr marL="1143000" indent="-228600" algn="l" defTabSz="457200" rtl="0" eaLnBrk="0" fontAlgn="base" hangingPunct="0">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MS PGothic" pitchFamily="34" charset="-128"/>
          <a:cs typeface="Arial" pitchFamily="34" charset="0"/>
        </a:defRPr>
      </a:lvl3pPr>
      <a:lvl4pPr marL="1600200" indent="-228600" algn="l" defTabSz="457200" rtl="0" eaLnBrk="0" fontAlgn="base" hangingPunct="0">
        <a:spcBef>
          <a:spcPct val="20000"/>
        </a:spcBef>
        <a:spcAft>
          <a:spcPct val="0"/>
        </a:spcAft>
        <a:buClr>
          <a:srgbClr val="0DB6EC"/>
        </a:buClr>
        <a:buFont typeface="Arial" pitchFamily="34" charset="0"/>
        <a:buChar char="–"/>
        <a:defRPr lang="en-US" sz="1600" dirty="0">
          <a:solidFill>
            <a:srgbClr val="666666"/>
          </a:solidFill>
          <a:latin typeface="Arial" pitchFamily="34" charset="0"/>
          <a:ea typeface="MS PGothic" pitchFamily="34" charset="-128"/>
          <a:cs typeface="Arial" pitchFamily="34" charset="0"/>
        </a:defRPr>
      </a:lvl4pPr>
      <a:lvl5pPr marL="2057400" indent="-228600" algn="l" defTabSz="457200" rtl="0" eaLnBrk="0" fontAlgn="base" hangingPunct="0">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40.png"/><Relationship Id="rId21" Type="http://schemas.openxmlformats.org/officeDocument/2006/relationships/image" Target="../media/image56.png"/><Relationship Id="rId34" Type="http://schemas.openxmlformats.org/officeDocument/2006/relationships/image" Target="../media/image69.png"/><Relationship Id="rId7" Type="http://schemas.openxmlformats.org/officeDocument/2006/relationships/image" Target="../media/image42.jpe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33" Type="http://schemas.openxmlformats.org/officeDocument/2006/relationships/image" Target="../media/image68.png"/><Relationship Id="rId2" Type="http://schemas.openxmlformats.org/officeDocument/2006/relationships/notesSlide" Target="../notesSlides/notesSlide9.xml"/><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6.png"/><Relationship Id="rId24" Type="http://schemas.openxmlformats.org/officeDocument/2006/relationships/image" Target="../media/image59.png"/><Relationship Id="rId32" Type="http://schemas.openxmlformats.org/officeDocument/2006/relationships/image" Target="../media/image67.png"/><Relationship Id="rId5" Type="http://schemas.openxmlformats.org/officeDocument/2006/relationships/image" Target="../media/image38.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png"/><Relationship Id="rId19" Type="http://schemas.openxmlformats.org/officeDocument/2006/relationships/image" Target="../media/image54.png"/><Relationship Id="rId31" Type="http://schemas.openxmlformats.org/officeDocument/2006/relationships/image" Target="../media/image66.jpeg"/><Relationship Id="rId4" Type="http://schemas.openxmlformats.org/officeDocument/2006/relationships/image" Target="../media/image41.jpeg"/><Relationship Id="rId9" Type="http://schemas.openxmlformats.org/officeDocument/2006/relationships/image" Target="../media/image44.png"/><Relationship Id="rId14" Type="http://schemas.openxmlformats.org/officeDocument/2006/relationships/image" Target="../media/image49.jpe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 Id="rId35"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3" Type="http://schemas.openxmlformats.org/officeDocument/2006/relationships/image" Target="../media/image71.png"/><Relationship Id="rId21" Type="http://schemas.openxmlformats.org/officeDocument/2006/relationships/image" Target="../media/image89.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 Type="http://schemas.openxmlformats.org/officeDocument/2006/relationships/notesSlide" Target="../notesSlides/notesSlide11.xml"/><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6.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4.png"/><Relationship Id="rId11" Type="http://schemas.openxmlformats.org/officeDocument/2006/relationships/image" Target="../media/image6.png"/><Relationship Id="rId5" Type="http://schemas.openxmlformats.org/officeDocument/2006/relationships/image" Target="../media/image93.png"/><Relationship Id="rId10" Type="http://schemas.openxmlformats.org/officeDocument/2006/relationships/image" Target="../media/image98.png"/><Relationship Id="rId4" Type="http://schemas.microsoft.com/office/2007/relationships/hdphoto" Target="../media/hdphoto3.wdp"/><Relationship Id="rId9" Type="http://schemas.openxmlformats.org/officeDocument/2006/relationships/image" Target="../media/image97.png"/></Relationships>
</file>

<file path=ppt/slides/_rels/slide1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9.png"/><Relationship Id="rId7" Type="http://schemas.openxmlformats.org/officeDocument/2006/relationships/image" Target="../media/image93.png"/><Relationship Id="rId12"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5.wdp"/><Relationship Id="rId11" Type="http://schemas.openxmlformats.org/officeDocument/2006/relationships/image" Target="../media/image94.png"/><Relationship Id="rId5" Type="http://schemas.openxmlformats.org/officeDocument/2006/relationships/image" Target="../media/image100.png"/><Relationship Id="rId10" Type="http://schemas.openxmlformats.org/officeDocument/2006/relationships/image" Target="../media/image95.png"/><Relationship Id="rId4" Type="http://schemas.microsoft.com/office/2007/relationships/hdphoto" Target="../media/hdphoto4.wdp"/><Relationship Id="rId9" Type="http://schemas.openxmlformats.org/officeDocument/2006/relationships/image" Target="../media/image98.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94.png"/><Relationship Id="rId3" Type="http://schemas.openxmlformats.org/officeDocument/2006/relationships/image" Target="../media/image101.png"/><Relationship Id="rId7" Type="http://schemas.openxmlformats.org/officeDocument/2006/relationships/image" Target="../media/image100.png"/><Relationship Id="rId12" Type="http://schemas.openxmlformats.org/officeDocument/2006/relationships/image" Target="../media/image95.png"/><Relationship Id="rId17" Type="http://schemas.openxmlformats.org/officeDocument/2006/relationships/image" Target="../media/image6.png"/><Relationship Id="rId2" Type="http://schemas.openxmlformats.org/officeDocument/2006/relationships/notesSlide" Target="../notesSlides/notesSlide15.xml"/><Relationship Id="rId16" Type="http://schemas.openxmlformats.org/officeDocument/2006/relationships/image" Target="../media/image105.png"/><Relationship Id="rId1" Type="http://schemas.openxmlformats.org/officeDocument/2006/relationships/slideLayout" Target="../slideLayouts/slideLayout3.xml"/><Relationship Id="rId6" Type="http://schemas.microsoft.com/office/2007/relationships/hdphoto" Target="../media/hdphoto4.wdp"/><Relationship Id="rId11" Type="http://schemas.openxmlformats.org/officeDocument/2006/relationships/image" Target="../media/image98.png"/><Relationship Id="rId5" Type="http://schemas.openxmlformats.org/officeDocument/2006/relationships/image" Target="../media/image99.png"/><Relationship Id="rId15" Type="http://schemas.openxmlformats.org/officeDocument/2006/relationships/image" Target="../media/image104.png"/><Relationship Id="rId10" Type="http://schemas.openxmlformats.org/officeDocument/2006/relationships/image" Target="../media/image97.png"/><Relationship Id="rId4" Type="http://schemas.openxmlformats.org/officeDocument/2006/relationships/image" Target="../media/image102.png"/><Relationship Id="rId9" Type="http://schemas.openxmlformats.org/officeDocument/2006/relationships/image" Target="../media/image93.png"/><Relationship Id="rId14" Type="http://schemas.openxmlformats.org/officeDocument/2006/relationships/image" Target="../media/image103.png"/></Relationships>
</file>

<file path=ppt/slides/_rels/slide19.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3.png"/><Relationship Id="rId18" Type="http://schemas.openxmlformats.org/officeDocument/2006/relationships/image" Target="../media/image118.png"/><Relationship Id="rId3" Type="http://schemas.openxmlformats.org/officeDocument/2006/relationships/image" Target="../media/image106.png"/><Relationship Id="rId7" Type="http://schemas.openxmlformats.org/officeDocument/2006/relationships/image" Target="../media/image108.png"/><Relationship Id="rId12" Type="http://schemas.openxmlformats.org/officeDocument/2006/relationships/image" Target="../media/image95.png"/><Relationship Id="rId17" Type="http://schemas.openxmlformats.org/officeDocument/2006/relationships/image" Target="../media/image117.png"/><Relationship Id="rId2" Type="http://schemas.openxmlformats.org/officeDocument/2006/relationships/notesSlide" Target="../notesSlides/notesSlide16.xml"/><Relationship Id="rId16" Type="http://schemas.openxmlformats.org/officeDocument/2006/relationships/image" Target="../media/image116.png"/><Relationship Id="rId1" Type="http://schemas.openxmlformats.org/officeDocument/2006/relationships/slideLayout" Target="../slideLayouts/slideLayout3.xml"/><Relationship Id="rId6" Type="http://schemas.openxmlformats.org/officeDocument/2006/relationships/image" Target="../media/image93.png"/><Relationship Id="rId11" Type="http://schemas.openxmlformats.org/officeDocument/2006/relationships/image" Target="../media/image112.png"/><Relationship Id="rId5" Type="http://schemas.openxmlformats.org/officeDocument/2006/relationships/image" Target="../media/image88.png"/><Relationship Id="rId15" Type="http://schemas.openxmlformats.org/officeDocument/2006/relationships/image" Target="../media/image115.png"/><Relationship Id="rId10" Type="http://schemas.openxmlformats.org/officeDocument/2006/relationships/image" Target="../media/image111.png"/><Relationship Id="rId19" Type="http://schemas.openxmlformats.org/officeDocument/2006/relationships/image" Target="../media/image6.png"/><Relationship Id="rId4" Type="http://schemas.openxmlformats.org/officeDocument/2006/relationships/image" Target="../media/image107.png"/><Relationship Id="rId9" Type="http://schemas.openxmlformats.org/officeDocument/2006/relationships/image" Target="../media/image110.png"/><Relationship Id="rId14" Type="http://schemas.openxmlformats.org/officeDocument/2006/relationships/image" Target="../media/image11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6.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3.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24.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6.png"/><Relationship Id="rId2" Type="http://schemas.openxmlformats.org/officeDocument/2006/relationships/image" Target="../media/image131.png"/><Relationship Id="rId1" Type="http://schemas.openxmlformats.org/officeDocument/2006/relationships/slideLayout" Target="../slideLayouts/slideLayout3.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25.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136.png"/><Relationship Id="rId7" Type="http://schemas.openxmlformats.org/officeDocument/2006/relationships/image" Target="../media/image140.png"/><Relationship Id="rId12" Type="http://schemas.openxmlformats.org/officeDocument/2006/relationships/image" Target="../media/image145.png"/><Relationship Id="rId2" Type="http://schemas.openxmlformats.org/officeDocument/2006/relationships/notesSlide" Target="../notesSlides/notesSlide19.xml"/><Relationship Id="rId16"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39.png"/><Relationship Id="rId11" Type="http://schemas.openxmlformats.org/officeDocument/2006/relationships/image" Target="../media/image144.png"/><Relationship Id="rId5" Type="http://schemas.openxmlformats.org/officeDocument/2006/relationships/image" Target="../media/image138.png"/><Relationship Id="rId15" Type="http://schemas.openxmlformats.org/officeDocument/2006/relationships/image" Target="../media/image14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 Id="rId14" Type="http://schemas.openxmlformats.org/officeDocument/2006/relationships/image" Target="../media/image14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3.png"/><Relationship Id="rId21" Type="http://schemas.openxmlformats.org/officeDocument/2006/relationships/image" Target="../media/image29.png"/><Relationship Id="rId7" Type="http://schemas.microsoft.com/office/2007/relationships/hdphoto" Target="../media/hdphoto1.wdp"/><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9.png"/><Relationship Id="rId24" Type="http://schemas.openxmlformats.org/officeDocument/2006/relationships/image" Target="../media/image6.png"/><Relationship Id="rId5" Type="http://schemas.openxmlformats.org/officeDocument/2006/relationships/image" Target="../media/image15.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4.png"/><Relationship Id="rId9" Type="http://schemas.microsoft.com/office/2007/relationships/hdphoto" Target="../media/hdphoto2.wdp"/><Relationship Id="rId14" Type="http://schemas.openxmlformats.org/officeDocument/2006/relationships/image" Target="../media/image22.png"/><Relationship Id="rId22"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203884" y="3804696"/>
            <a:ext cx="4856136" cy="605294"/>
          </a:xfrm>
          <a:prstGeom prst="rect">
            <a:avLst/>
          </a:prstGeom>
        </p:spPr>
        <p:txBody>
          <a:bodyPr wrap="square">
            <a:spAutoFit/>
          </a:bodyPr>
          <a:lstStyle/>
          <a:p>
            <a:pPr defTabSz="457200">
              <a:lnSpc>
                <a:spcPts val="1950"/>
              </a:lnSpc>
              <a:spcBef>
                <a:spcPct val="20000"/>
              </a:spcBef>
              <a:buClr>
                <a:srgbClr val="0DB6EC"/>
              </a:buClr>
              <a:buSzPct val="75000"/>
              <a:defRPr/>
            </a:pPr>
            <a:r>
              <a:rPr lang="en-US" sz="1800" kern="0" dirty="0" smtClean="0">
                <a:solidFill>
                  <a:schemeClr val="bg1">
                    <a:lumMod val="85000"/>
                  </a:schemeClr>
                </a:solidFill>
                <a:latin typeface="Arial" charset="0"/>
                <a:ea typeface="ＭＳ Ｐゴシック" charset="0"/>
                <a:cs typeface="Arial" pitchFamily="34" charset="0"/>
              </a:rPr>
              <a:t>Quantum is the </a:t>
            </a:r>
            <a:r>
              <a:rPr lang="en-US" sz="1800" b="1" kern="0" dirty="0" smtClean="0">
                <a:solidFill>
                  <a:schemeClr val="bg1">
                    <a:lumMod val="85000"/>
                  </a:schemeClr>
                </a:solidFill>
                <a:latin typeface="Arial" charset="0"/>
                <a:ea typeface="ＭＳ Ｐゴシック" charset="0"/>
                <a:cs typeface="Arial" pitchFamily="34" charset="0"/>
              </a:rPr>
              <a:t>LARGEST</a:t>
            </a:r>
            <a:r>
              <a:rPr lang="en-US" sz="1800" kern="0" dirty="0" smtClean="0">
                <a:solidFill>
                  <a:schemeClr val="bg1">
                    <a:lumMod val="85000"/>
                  </a:schemeClr>
                </a:solidFill>
                <a:latin typeface="Arial" charset="0"/>
                <a:ea typeface="ＭＳ Ｐゴシック" charset="0"/>
                <a:cs typeface="Arial" pitchFamily="34" charset="0"/>
              </a:rPr>
              <a:t> data backup, recovery, and archive specialist in the world.</a:t>
            </a:r>
            <a:endParaRPr lang="en-US" sz="1800" kern="0" dirty="0">
              <a:solidFill>
                <a:schemeClr val="bg1">
                  <a:lumMod val="85000"/>
                </a:schemeClr>
              </a:solidFill>
              <a:latin typeface="Arial" charset="0"/>
              <a:ea typeface="ＭＳ Ｐゴシック" charset="0"/>
              <a:cs typeface="Arial" pitchFamily="34" charset="0"/>
            </a:endParaRPr>
          </a:p>
        </p:txBody>
      </p:sp>
      <p:sp>
        <p:nvSpPr>
          <p:cNvPr id="8" name="Rectangle 9"/>
          <p:cNvSpPr>
            <a:spLocks noChangeArrowheads="1"/>
          </p:cNvSpPr>
          <p:nvPr/>
        </p:nvSpPr>
        <p:spPr bwMode="auto">
          <a:xfrm>
            <a:off x="0" y="2884236"/>
            <a:ext cx="9143999"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90000"/>
              </a:lnSpc>
            </a:pPr>
            <a:r>
              <a:rPr lang="en-US" sz="7200" b="1" dirty="0" smtClean="0">
                <a:solidFill>
                  <a:srgbClr val="00B6F1"/>
                </a:solidFill>
              </a:rPr>
              <a:t>WELCOME</a:t>
            </a:r>
            <a:endParaRPr lang="en-US" sz="7200" dirty="0">
              <a:solidFill>
                <a:srgbClr val="00B6F1"/>
              </a:solidFill>
            </a:endParaRPr>
          </a:p>
        </p:txBody>
      </p:sp>
      <p:grpSp>
        <p:nvGrpSpPr>
          <p:cNvPr id="2" name="Group 1"/>
          <p:cNvGrpSpPr/>
          <p:nvPr/>
        </p:nvGrpSpPr>
        <p:grpSpPr>
          <a:xfrm>
            <a:off x="631408" y="1014219"/>
            <a:ext cx="2343905" cy="590931"/>
            <a:chOff x="320121" y="1309686"/>
            <a:chExt cx="2343905" cy="590931"/>
          </a:xfrm>
        </p:grpSpPr>
        <p:sp>
          <p:nvSpPr>
            <p:cNvPr id="14342" name="Rectangle 9"/>
            <p:cNvSpPr>
              <a:spLocks noChangeArrowheads="1"/>
            </p:cNvSpPr>
            <p:nvPr/>
          </p:nvSpPr>
          <p:spPr bwMode="auto">
            <a:xfrm>
              <a:off x="320121" y="1309686"/>
              <a:ext cx="796298"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85</a:t>
              </a:r>
              <a:endParaRPr lang="en-US" sz="1400" dirty="0">
                <a:solidFill>
                  <a:schemeClr val="bg1">
                    <a:lumMod val="50000"/>
                  </a:schemeClr>
                </a:solidFill>
              </a:endParaRPr>
            </a:p>
          </p:txBody>
        </p:sp>
        <p:sp>
          <p:nvSpPr>
            <p:cNvPr id="9" name="Rectangle 9"/>
            <p:cNvSpPr>
              <a:spLocks noChangeArrowheads="1"/>
            </p:cNvSpPr>
            <p:nvPr/>
          </p:nvSpPr>
          <p:spPr bwMode="auto">
            <a:xfrm>
              <a:off x="942696" y="1365085"/>
              <a:ext cx="172133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1400" dirty="0" smtClean="0">
                  <a:solidFill>
                    <a:schemeClr val="bg1">
                      <a:lumMod val="50000"/>
                    </a:schemeClr>
                  </a:solidFill>
                </a:rPr>
                <a:t>of </a:t>
              </a:r>
              <a:r>
                <a:rPr lang="en-US" sz="1400" dirty="0">
                  <a:solidFill>
                    <a:schemeClr val="bg1">
                      <a:lumMod val="50000"/>
                    </a:schemeClr>
                  </a:solidFill>
                </a:rPr>
                <a:t>the Fortune </a:t>
              </a:r>
              <a:r>
                <a:rPr lang="en-US" sz="1400" dirty="0" smtClean="0">
                  <a:solidFill>
                    <a:schemeClr val="bg1">
                      <a:lumMod val="50000"/>
                    </a:schemeClr>
                  </a:solidFill>
                </a:rPr>
                <a:t>100</a:t>
              </a:r>
              <a:br>
                <a:rPr lang="en-US" sz="1400" dirty="0" smtClean="0">
                  <a:solidFill>
                    <a:schemeClr val="bg1">
                      <a:lumMod val="50000"/>
                    </a:schemeClr>
                  </a:solidFill>
                </a:rPr>
              </a:br>
              <a:r>
                <a:rPr lang="en-US" sz="1400" dirty="0" smtClean="0">
                  <a:solidFill>
                    <a:schemeClr val="bg1">
                      <a:lumMod val="50000"/>
                    </a:schemeClr>
                  </a:solidFill>
                </a:rPr>
                <a:t>choose Quantum</a:t>
              </a:r>
              <a:endParaRPr lang="en-US" sz="1400" dirty="0">
                <a:solidFill>
                  <a:schemeClr val="bg1">
                    <a:lumMod val="50000"/>
                  </a:schemeClr>
                </a:solidFill>
              </a:endParaRPr>
            </a:p>
          </p:txBody>
        </p:sp>
      </p:grpSp>
      <p:grpSp>
        <p:nvGrpSpPr>
          <p:cNvPr id="11" name="Group 10"/>
          <p:cNvGrpSpPr/>
          <p:nvPr/>
        </p:nvGrpSpPr>
        <p:grpSpPr>
          <a:xfrm>
            <a:off x="5713435" y="1108442"/>
            <a:ext cx="2334026" cy="590931"/>
            <a:chOff x="64175" y="1319211"/>
            <a:chExt cx="2334026" cy="590931"/>
          </a:xfrm>
        </p:grpSpPr>
        <p:sp>
          <p:nvSpPr>
            <p:cNvPr id="12" name="Rectangle 9"/>
            <p:cNvSpPr>
              <a:spLocks noChangeArrowheads="1"/>
            </p:cNvSpPr>
            <p:nvPr/>
          </p:nvSpPr>
          <p:spPr bwMode="auto">
            <a:xfrm>
              <a:off x="64175" y="1319211"/>
              <a:ext cx="951613"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10</a:t>
              </a:r>
              <a:endParaRPr lang="en-US" sz="1400" dirty="0">
                <a:solidFill>
                  <a:schemeClr val="bg1">
                    <a:lumMod val="50000"/>
                  </a:schemeClr>
                </a:solidFill>
              </a:endParaRPr>
            </a:p>
          </p:txBody>
        </p:sp>
        <p:sp>
          <p:nvSpPr>
            <p:cNvPr id="13" name="Rectangle 9"/>
            <p:cNvSpPr>
              <a:spLocks noChangeArrowheads="1"/>
            </p:cNvSpPr>
            <p:nvPr/>
          </p:nvSpPr>
          <p:spPr bwMode="auto">
            <a:xfrm>
              <a:off x="676871" y="1365085"/>
              <a:ext cx="172133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1400" dirty="0">
                  <a:solidFill>
                    <a:schemeClr val="bg1">
                      <a:lumMod val="50000"/>
                    </a:schemeClr>
                  </a:solidFill>
                </a:rPr>
                <a:t>r</a:t>
              </a:r>
              <a:r>
                <a:rPr lang="en-US" sz="1400" dirty="0" smtClean="0">
                  <a:solidFill>
                    <a:schemeClr val="bg1">
                      <a:lumMod val="50000"/>
                    </a:schemeClr>
                  </a:solidFill>
                </a:rPr>
                <a:t>ecent product of the year awards</a:t>
              </a:r>
              <a:endParaRPr lang="en-US" sz="1400" dirty="0">
                <a:solidFill>
                  <a:schemeClr val="bg1">
                    <a:lumMod val="50000"/>
                  </a:schemeClr>
                </a:solidFill>
              </a:endParaRPr>
            </a:p>
          </p:txBody>
        </p:sp>
      </p:grpSp>
      <p:grpSp>
        <p:nvGrpSpPr>
          <p:cNvPr id="14" name="Group 13"/>
          <p:cNvGrpSpPr/>
          <p:nvPr/>
        </p:nvGrpSpPr>
        <p:grpSpPr>
          <a:xfrm>
            <a:off x="5285119" y="5546005"/>
            <a:ext cx="2928685" cy="590931"/>
            <a:chOff x="320119" y="1309686"/>
            <a:chExt cx="2928685" cy="590931"/>
          </a:xfrm>
        </p:grpSpPr>
        <p:sp>
          <p:nvSpPr>
            <p:cNvPr id="15" name="Rectangle 9"/>
            <p:cNvSpPr>
              <a:spLocks noChangeArrowheads="1"/>
            </p:cNvSpPr>
            <p:nvPr/>
          </p:nvSpPr>
          <p:spPr bwMode="auto">
            <a:xfrm>
              <a:off x="320119" y="1309686"/>
              <a:ext cx="1371601"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100K</a:t>
              </a:r>
              <a:endParaRPr lang="en-US" sz="1400" dirty="0">
                <a:solidFill>
                  <a:schemeClr val="bg1">
                    <a:lumMod val="50000"/>
                  </a:schemeClr>
                </a:solidFill>
              </a:endParaRPr>
            </a:p>
          </p:txBody>
        </p:sp>
        <p:sp>
          <p:nvSpPr>
            <p:cNvPr id="16" name="Rectangle 9"/>
            <p:cNvSpPr>
              <a:spLocks noChangeArrowheads="1"/>
            </p:cNvSpPr>
            <p:nvPr/>
          </p:nvSpPr>
          <p:spPr bwMode="auto">
            <a:xfrm>
              <a:off x="1527474" y="1365085"/>
              <a:ext cx="172133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1400" dirty="0">
                  <a:solidFill>
                    <a:schemeClr val="bg1">
                      <a:lumMod val="50000"/>
                    </a:schemeClr>
                  </a:solidFill>
                </a:rPr>
                <a:t>p</a:t>
              </a:r>
              <a:r>
                <a:rPr lang="en-US" sz="1400" dirty="0" smtClean="0">
                  <a:solidFill>
                    <a:schemeClr val="bg1">
                      <a:lumMod val="50000"/>
                    </a:schemeClr>
                  </a:solidFill>
                </a:rPr>
                <a:t>lus customer deployments</a:t>
              </a:r>
              <a:endParaRPr lang="en-US" sz="1400" dirty="0">
                <a:solidFill>
                  <a:schemeClr val="bg1">
                    <a:lumMod val="50000"/>
                  </a:schemeClr>
                </a:solidFill>
              </a:endParaRPr>
            </a:p>
          </p:txBody>
        </p:sp>
      </p:grpSp>
      <p:grpSp>
        <p:nvGrpSpPr>
          <p:cNvPr id="20" name="Group 19"/>
          <p:cNvGrpSpPr/>
          <p:nvPr/>
        </p:nvGrpSpPr>
        <p:grpSpPr>
          <a:xfrm>
            <a:off x="808814" y="5546413"/>
            <a:ext cx="2343905" cy="590931"/>
            <a:chOff x="320121" y="1309686"/>
            <a:chExt cx="2343905" cy="590931"/>
          </a:xfrm>
        </p:grpSpPr>
        <p:sp>
          <p:nvSpPr>
            <p:cNvPr id="21" name="Rectangle 9"/>
            <p:cNvSpPr>
              <a:spLocks noChangeArrowheads="1"/>
            </p:cNvSpPr>
            <p:nvPr/>
          </p:nvSpPr>
          <p:spPr bwMode="auto">
            <a:xfrm>
              <a:off x="320121" y="1309686"/>
              <a:ext cx="796298"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34</a:t>
              </a:r>
              <a:endParaRPr lang="en-US" sz="1400" dirty="0">
                <a:solidFill>
                  <a:schemeClr val="bg1">
                    <a:lumMod val="50000"/>
                  </a:schemeClr>
                </a:solidFill>
              </a:endParaRPr>
            </a:p>
          </p:txBody>
        </p:sp>
        <p:sp>
          <p:nvSpPr>
            <p:cNvPr id="22" name="Rectangle 9"/>
            <p:cNvSpPr>
              <a:spLocks noChangeArrowheads="1"/>
            </p:cNvSpPr>
            <p:nvPr/>
          </p:nvSpPr>
          <p:spPr bwMode="auto">
            <a:xfrm>
              <a:off x="942696" y="1365085"/>
              <a:ext cx="172133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1400" dirty="0" smtClean="0">
                  <a:solidFill>
                    <a:schemeClr val="bg1">
                      <a:lumMod val="50000"/>
                    </a:schemeClr>
                  </a:solidFill>
                </a:rPr>
                <a:t>years specialized expertise</a:t>
              </a:r>
              <a:endParaRPr lang="en-US" sz="1400" dirty="0">
                <a:solidFill>
                  <a:schemeClr val="bg1">
                    <a:lumMod val="50000"/>
                  </a:schemeClr>
                </a:solidFill>
              </a:endParaRPr>
            </a:p>
          </p:txBody>
        </p:sp>
      </p:grpSp>
      <p:pic>
        <p:nvPicPr>
          <p:cNvPr id="17" name="圖片 16"/>
          <p:cNvPicPr/>
          <p:nvPr/>
        </p:nvPicPr>
        <p:blipFill>
          <a:blip r:embed="rId3" cstate="print"/>
          <a:srcRect/>
          <a:stretch>
            <a:fillRect/>
          </a:stretch>
        </p:blipFill>
        <p:spPr bwMode="auto">
          <a:xfrm>
            <a:off x="106680" y="45720"/>
            <a:ext cx="2270760" cy="640080"/>
          </a:xfrm>
          <a:prstGeom prst="rect">
            <a:avLst/>
          </a:prstGeom>
          <a:noFill/>
        </p:spPr>
      </p:pic>
    </p:spTree>
    <p:extLst>
      <p:ext uri="{BB962C8B-B14F-4D97-AF65-F5344CB8AC3E}">
        <p14:creationId xmlns:p14="http://schemas.microsoft.com/office/powerpoint/2010/main" xmlns="" val="1332717623"/>
      </p:ext>
    </p:extLst>
  </p:cSld>
  <p:clrMapOvr>
    <a:masterClrMapping/>
  </p:clrMapOvr>
  <mc:AlternateContent xmlns:mc="http://schemas.openxmlformats.org/markup-compatibility/2006">
    <mc:Choice xmlns:p14="http://schemas.microsoft.com/office/powerpoint/2010/main" xmlns="" Requires="p14">
      <p:transition spd="slow" p14:dur="2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5000"/>
                            </p:stCondLst>
                            <p:childTnLst>
                              <p:par>
                                <p:cTn id="17" presetID="10" presetClass="entr" presetSubtype="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par>
                          <p:cTn id="20" fill="hold">
                            <p:stCondLst>
                              <p:cond delay="65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StorNext 5 Family</a:t>
            </a:r>
          </a:p>
        </p:txBody>
      </p:sp>
      <p:sp>
        <p:nvSpPr>
          <p:cNvPr id="4" name="Rectangle 2"/>
          <p:cNvSpPr>
            <a:spLocks/>
          </p:cNvSpPr>
          <p:nvPr/>
        </p:nvSpPr>
        <p:spPr bwMode="auto">
          <a:xfrm>
            <a:off x="534843" y="1240841"/>
            <a:ext cx="3203634" cy="369332"/>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l"/>
            <a:r>
              <a:rPr lang="en-US" sz="2400" b="1" dirty="0">
                <a:solidFill>
                  <a:srgbClr val="676767"/>
                </a:solidFill>
                <a:latin typeface="Arial Bold" charset="0"/>
                <a:ea typeface="Arial Bold" charset="0"/>
                <a:cs typeface="Arial Bold" charset="0"/>
                <a:sym typeface="Arial Bold" charset="0"/>
              </a:rPr>
              <a:t>End-to-End Workflow </a:t>
            </a:r>
          </a:p>
        </p:txBody>
      </p:sp>
      <p:sp>
        <p:nvSpPr>
          <p:cNvPr id="5" name="AutoShape 3"/>
          <p:cNvSpPr>
            <a:spLocks/>
          </p:cNvSpPr>
          <p:nvPr/>
        </p:nvSpPr>
        <p:spPr bwMode="auto">
          <a:xfrm>
            <a:off x="463406" y="1732966"/>
            <a:ext cx="1536700" cy="3987800"/>
          </a:xfrm>
          <a:prstGeom prst="roundRect">
            <a:avLst>
              <a:gd name="adj" fmla="val 7509"/>
            </a:avLst>
          </a:prstGeom>
          <a:gradFill rotWithShape="0">
            <a:gsLst>
              <a:gs pos="0">
                <a:srgbClr val="41A2EF"/>
              </a:gs>
              <a:gs pos="100000">
                <a:srgbClr val="004080"/>
              </a:gs>
            </a:gsLst>
            <a:lin ang="5280000" scaled="1"/>
          </a:gradFill>
          <a:ln w="9525" cap="flat">
            <a:noFill/>
            <a:round/>
            <a:headEnd type="none" w="med" len="med"/>
            <a:tailEnd type="none" w="med" len="med"/>
          </a:ln>
        </p:spPr>
        <p:txBody>
          <a:bodyPr lIns="0" tIns="0" rIns="0" bIns="0">
            <a:prstTxWarp prst="textNoShape">
              <a:avLst/>
            </a:prstTxWarp>
          </a:bodyPr>
          <a:lstStyle/>
          <a:p>
            <a:endParaRPr lang="en-US"/>
          </a:p>
        </p:txBody>
      </p:sp>
      <p:sp>
        <p:nvSpPr>
          <p:cNvPr id="7" name="AutoShape 5"/>
          <p:cNvSpPr>
            <a:spLocks/>
          </p:cNvSpPr>
          <p:nvPr/>
        </p:nvSpPr>
        <p:spPr bwMode="auto">
          <a:xfrm>
            <a:off x="2095356" y="1732966"/>
            <a:ext cx="1536700" cy="3987800"/>
          </a:xfrm>
          <a:prstGeom prst="roundRect">
            <a:avLst>
              <a:gd name="adj" fmla="val 7509"/>
            </a:avLst>
          </a:prstGeom>
          <a:gradFill rotWithShape="0">
            <a:gsLst>
              <a:gs pos="0">
                <a:srgbClr val="41A2EF"/>
              </a:gs>
              <a:gs pos="100000">
                <a:srgbClr val="004080"/>
              </a:gs>
            </a:gsLst>
            <a:lin ang="5280000" scaled="1"/>
          </a:gradFill>
          <a:ln w="9525" cap="flat">
            <a:noFill/>
            <a:round/>
            <a:headEnd type="none" w="med" len="med"/>
            <a:tailEnd type="none" w="med" len="med"/>
          </a:ln>
        </p:spPr>
        <p:txBody>
          <a:bodyPr lIns="0" tIns="0" rIns="0" bIns="0">
            <a:prstTxWarp prst="textNoShape">
              <a:avLst/>
            </a:prstTxWarp>
          </a:bodyPr>
          <a:lstStyle/>
          <a:p>
            <a:endParaRPr lang="en-US"/>
          </a:p>
        </p:txBody>
      </p:sp>
      <p:sp>
        <p:nvSpPr>
          <p:cNvPr id="9" name="AutoShape 7"/>
          <p:cNvSpPr>
            <a:spLocks/>
          </p:cNvSpPr>
          <p:nvPr/>
        </p:nvSpPr>
        <p:spPr bwMode="auto">
          <a:xfrm>
            <a:off x="3730481" y="1732966"/>
            <a:ext cx="1536700" cy="3987800"/>
          </a:xfrm>
          <a:prstGeom prst="roundRect">
            <a:avLst>
              <a:gd name="adj" fmla="val 7509"/>
            </a:avLst>
          </a:prstGeom>
          <a:gradFill rotWithShape="0">
            <a:gsLst>
              <a:gs pos="0">
                <a:srgbClr val="41A2EF"/>
              </a:gs>
              <a:gs pos="100000">
                <a:srgbClr val="004080"/>
              </a:gs>
            </a:gsLst>
            <a:lin ang="5280000" scaled="1"/>
          </a:gradFill>
          <a:ln w="9525" cap="flat">
            <a:noFill/>
            <a:round/>
            <a:headEnd type="none" w="med" len="med"/>
            <a:tailEnd type="none" w="med" len="med"/>
          </a:ln>
        </p:spPr>
        <p:txBody>
          <a:bodyPr lIns="0" tIns="0" rIns="0" bIns="0">
            <a:prstTxWarp prst="textNoShape">
              <a:avLst/>
            </a:prstTxWarp>
          </a:bodyPr>
          <a:lstStyle/>
          <a:p>
            <a:endParaRPr lang="en-US"/>
          </a:p>
        </p:txBody>
      </p:sp>
      <p:sp>
        <p:nvSpPr>
          <p:cNvPr id="11" name="AutoShape 9"/>
          <p:cNvSpPr>
            <a:spLocks/>
          </p:cNvSpPr>
          <p:nvPr/>
        </p:nvSpPr>
        <p:spPr bwMode="auto">
          <a:xfrm>
            <a:off x="5365606" y="1732966"/>
            <a:ext cx="1536700" cy="3987800"/>
          </a:xfrm>
          <a:prstGeom prst="roundRect">
            <a:avLst>
              <a:gd name="adj" fmla="val 7509"/>
            </a:avLst>
          </a:prstGeom>
          <a:gradFill rotWithShape="0">
            <a:gsLst>
              <a:gs pos="0">
                <a:srgbClr val="41A2EF"/>
              </a:gs>
              <a:gs pos="100000">
                <a:srgbClr val="004080"/>
              </a:gs>
            </a:gsLst>
            <a:lin ang="5280000" scaled="1"/>
          </a:gradFill>
          <a:ln w="9525" cap="flat">
            <a:noFill/>
            <a:round/>
            <a:headEnd type="none" w="med" len="med"/>
            <a:tailEnd type="none" w="med" len="med"/>
          </a:ln>
        </p:spPr>
        <p:txBody>
          <a:bodyPr lIns="0" tIns="0" rIns="0" bIns="0">
            <a:prstTxWarp prst="textNoShape">
              <a:avLst/>
            </a:prstTxWarp>
          </a:bodyPr>
          <a:lstStyle/>
          <a:p>
            <a:endParaRPr lang="en-US"/>
          </a:p>
        </p:txBody>
      </p:sp>
      <p:sp>
        <p:nvSpPr>
          <p:cNvPr id="13" name="AutoShape 11"/>
          <p:cNvSpPr>
            <a:spLocks/>
          </p:cNvSpPr>
          <p:nvPr/>
        </p:nvSpPr>
        <p:spPr bwMode="auto">
          <a:xfrm>
            <a:off x="6997556" y="1732966"/>
            <a:ext cx="1536700" cy="3987800"/>
          </a:xfrm>
          <a:prstGeom prst="roundRect">
            <a:avLst>
              <a:gd name="adj" fmla="val 7509"/>
            </a:avLst>
          </a:prstGeom>
          <a:gradFill rotWithShape="0">
            <a:gsLst>
              <a:gs pos="0">
                <a:srgbClr val="41A2EF"/>
              </a:gs>
              <a:gs pos="100000">
                <a:srgbClr val="004080"/>
              </a:gs>
            </a:gsLst>
            <a:lin ang="5280000" scaled="1"/>
          </a:gradFill>
          <a:ln w="9525" cap="flat">
            <a:noFill/>
            <a:round/>
            <a:headEnd type="none" w="med" len="med"/>
            <a:tailEnd type="none" w="med" len="med"/>
          </a:ln>
        </p:spPr>
        <p:txBody>
          <a:bodyPr lIns="0" tIns="0" rIns="0" bIns="0">
            <a:prstTxWarp prst="textNoShape">
              <a:avLst/>
            </a:prstTxWarp>
          </a:bodyPr>
          <a:lstStyle/>
          <a:p>
            <a:endParaRPr lang="en-US"/>
          </a:p>
        </p:txBody>
      </p:sp>
      <p:sp>
        <p:nvSpPr>
          <p:cNvPr id="15" name="AutoShape 13"/>
          <p:cNvSpPr>
            <a:spLocks/>
          </p:cNvSpPr>
          <p:nvPr/>
        </p:nvSpPr>
        <p:spPr bwMode="auto">
          <a:xfrm>
            <a:off x="498331" y="2534654"/>
            <a:ext cx="8015287" cy="368300"/>
          </a:xfrm>
          <a:prstGeom prst="roundRect">
            <a:avLst>
              <a:gd name="adj" fmla="val 50000"/>
            </a:avLst>
          </a:prstGeom>
          <a:gradFill rotWithShape="0">
            <a:gsLst>
              <a:gs pos="0">
                <a:srgbClr val="999999"/>
              </a:gs>
              <a:gs pos="100000">
                <a:srgbClr val="191919"/>
              </a:gs>
            </a:gsLst>
            <a:lin ang="5280000" scaled="1"/>
          </a:gradFill>
          <a:ln w="9525" cap="flat">
            <a:noFill/>
            <a:round/>
            <a:headEnd type="none" w="med" len="med"/>
            <a:tailEnd type="none" w="med" len="med"/>
          </a:ln>
        </p:spPr>
        <p:txBody>
          <a:bodyPr lIns="0" tIns="0" rIns="0" bIns="0">
            <a:prstTxWarp prst="textNoShape">
              <a:avLst/>
            </a:prstTxWarp>
          </a:bodyPr>
          <a:lstStyle/>
          <a:p>
            <a:endParaRPr lang="en-US"/>
          </a:p>
        </p:txBody>
      </p:sp>
      <p:sp>
        <p:nvSpPr>
          <p:cNvPr id="16" name="Rectangle 14"/>
          <p:cNvSpPr>
            <a:spLocks/>
          </p:cNvSpPr>
          <p:nvPr/>
        </p:nvSpPr>
        <p:spPr bwMode="auto">
          <a:xfrm>
            <a:off x="4049568" y="2588629"/>
            <a:ext cx="748603" cy="230832"/>
          </a:xfrm>
          <a:prstGeom prst="rect">
            <a:avLst/>
          </a:prstGeom>
          <a:noFill/>
          <a:ln w="9525" cap="flat">
            <a:noFill/>
            <a:round/>
            <a:headEnd type="none" w="med" len="med"/>
            <a:tailEnd type="none" w="med" len="med"/>
          </a:ln>
        </p:spPr>
        <p:txBody>
          <a:bodyPr wrap="none" lIns="0" tIns="0" rIns="0" bIns="0">
            <a:prstTxWarp prst="textNoShape">
              <a:avLst/>
            </a:prstTxWarp>
            <a:spAutoFit/>
          </a:bodyPr>
          <a:lstStyle/>
          <a:p>
            <a:pPr algn="l"/>
            <a:r>
              <a:rPr lang="en-US" sz="1500">
                <a:solidFill>
                  <a:srgbClr val="FFFFFF"/>
                </a:solidFill>
                <a:latin typeface="Arial" pitchFamily="-101" charset="0"/>
                <a:ea typeface="Arial" pitchFamily="-101" charset="0"/>
                <a:cs typeface="Arial" pitchFamily="-101" charset="0"/>
                <a:sym typeface="Arial" pitchFamily="-101" charset="0"/>
              </a:rPr>
              <a:t>StorNext</a:t>
            </a:r>
          </a:p>
        </p:txBody>
      </p:sp>
      <p:pic>
        <p:nvPicPr>
          <p:cNvPr id="17" name="Picture 15"/>
          <p:cNvPicPr>
            <a:picLocks noChangeArrowheads="1"/>
          </p:cNvPicPr>
          <p:nvPr/>
        </p:nvPicPr>
        <p:blipFill>
          <a:blip r:embed="rId3" cstate="print"/>
          <a:srcRect/>
          <a:stretch>
            <a:fillRect/>
          </a:stretch>
        </p:blipFill>
        <p:spPr bwMode="auto">
          <a:xfrm>
            <a:off x="1409556" y="2560054"/>
            <a:ext cx="923925" cy="723900"/>
          </a:xfrm>
          <a:prstGeom prst="rect">
            <a:avLst/>
          </a:prstGeom>
          <a:noFill/>
          <a:ln w="9525" cap="flat">
            <a:noFill/>
            <a:miter lim="800000"/>
            <a:headEnd/>
            <a:tailEnd/>
          </a:ln>
        </p:spPr>
      </p:pic>
      <p:sp>
        <p:nvSpPr>
          <p:cNvPr id="18" name="AutoShape 16"/>
          <p:cNvSpPr>
            <a:spLocks/>
          </p:cNvSpPr>
          <p:nvPr/>
        </p:nvSpPr>
        <p:spPr bwMode="auto">
          <a:xfrm>
            <a:off x="3708256" y="4168191"/>
            <a:ext cx="4805362" cy="368300"/>
          </a:xfrm>
          <a:prstGeom prst="roundRect">
            <a:avLst>
              <a:gd name="adj" fmla="val 50000"/>
            </a:avLst>
          </a:prstGeom>
          <a:gradFill rotWithShape="0">
            <a:gsLst>
              <a:gs pos="0">
                <a:srgbClr val="999999"/>
              </a:gs>
              <a:gs pos="100000">
                <a:srgbClr val="191919"/>
              </a:gs>
            </a:gsLst>
            <a:lin ang="5280000" scaled="1"/>
          </a:gradFill>
          <a:ln w="9525" cap="flat">
            <a:noFill/>
            <a:round/>
            <a:headEnd type="none" w="med" len="med"/>
            <a:tailEnd type="none" w="med" len="med"/>
          </a:ln>
        </p:spPr>
        <p:txBody>
          <a:bodyPr lIns="0" tIns="0" rIns="0" bIns="0">
            <a:prstTxWarp prst="textNoShape">
              <a:avLst/>
            </a:prstTxWarp>
          </a:bodyPr>
          <a:lstStyle/>
          <a:p>
            <a:endParaRPr lang="en-US"/>
          </a:p>
        </p:txBody>
      </p:sp>
      <p:sp>
        <p:nvSpPr>
          <p:cNvPr id="19" name="Rectangle 17"/>
          <p:cNvSpPr>
            <a:spLocks/>
          </p:cNvSpPr>
          <p:nvPr/>
        </p:nvSpPr>
        <p:spPr bwMode="auto">
          <a:xfrm>
            <a:off x="3909868" y="4218991"/>
            <a:ext cx="2501900" cy="215900"/>
          </a:xfrm>
          <a:prstGeom prst="rect">
            <a:avLst/>
          </a:prstGeom>
          <a:noFill/>
          <a:ln w="9525" cap="flat">
            <a:noFill/>
            <a:round/>
            <a:headEnd type="none" w="med" len="med"/>
            <a:tailEnd type="none" w="med" len="med"/>
          </a:ln>
        </p:spPr>
        <p:txBody>
          <a:bodyPr lIns="0" tIns="0" rIns="0" bIns="0">
            <a:prstTxWarp prst="textNoShape">
              <a:avLst/>
            </a:prstTxWarp>
          </a:bodyPr>
          <a:lstStyle/>
          <a:p>
            <a:pPr algn="l"/>
            <a:r>
              <a:rPr lang="en-US" sz="1500">
                <a:solidFill>
                  <a:srgbClr val="FFFFFF"/>
                </a:solidFill>
                <a:latin typeface="Arial" pitchFamily="-101" charset="0"/>
                <a:ea typeface="Arial" pitchFamily="-101" charset="0"/>
                <a:cs typeface="Arial" pitchFamily="-101" charset="0"/>
                <a:sym typeface="Arial" pitchFamily="-101" charset="0"/>
              </a:rPr>
              <a:t>Lattus Object Storage</a:t>
            </a:r>
          </a:p>
        </p:txBody>
      </p:sp>
      <p:sp>
        <p:nvSpPr>
          <p:cNvPr id="20" name="AutoShape 18"/>
          <p:cNvSpPr>
            <a:spLocks/>
          </p:cNvSpPr>
          <p:nvPr/>
        </p:nvSpPr>
        <p:spPr bwMode="auto">
          <a:xfrm>
            <a:off x="3755881" y="5001629"/>
            <a:ext cx="4732337" cy="368300"/>
          </a:xfrm>
          <a:prstGeom prst="roundRect">
            <a:avLst>
              <a:gd name="adj" fmla="val 50000"/>
            </a:avLst>
          </a:prstGeom>
          <a:gradFill rotWithShape="0">
            <a:gsLst>
              <a:gs pos="0">
                <a:srgbClr val="999999"/>
              </a:gs>
              <a:gs pos="100000">
                <a:srgbClr val="191919"/>
              </a:gs>
            </a:gsLst>
            <a:lin ang="5280000" scaled="1"/>
          </a:gradFill>
          <a:ln w="9525" cap="flat">
            <a:noFill/>
            <a:round/>
            <a:headEnd type="none" w="med" len="med"/>
            <a:tailEnd type="none" w="med" len="med"/>
          </a:ln>
        </p:spPr>
        <p:txBody>
          <a:bodyPr lIns="0" tIns="0" rIns="0" bIns="0">
            <a:prstTxWarp prst="textNoShape">
              <a:avLst/>
            </a:prstTxWarp>
          </a:bodyPr>
          <a:lstStyle/>
          <a:p>
            <a:endParaRPr lang="en-US"/>
          </a:p>
        </p:txBody>
      </p:sp>
      <p:sp>
        <p:nvSpPr>
          <p:cNvPr id="21" name="Rectangle 19"/>
          <p:cNvSpPr>
            <a:spLocks/>
          </p:cNvSpPr>
          <p:nvPr/>
        </p:nvSpPr>
        <p:spPr bwMode="auto">
          <a:xfrm>
            <a:off x="5214793" y="5069891"/>
            <a:ext cx="1928861" cy="230832"/>
          </a:xfrm>
          <a:prstGeom prst="rect">
            <a:avLst/>
          </a:prstGeom>
          <a:noFill/>
          <a:ln w="9525" cap="flat">
            <a:noFill/>
            <a:round/>
            <a:headEnd type="none" w="med" len="med"/>
            <a:tailEnd type="none" w="med" len="med"/>
          </a:ln>
        </p:spPr>
        <p:txBody>
          <a:bodyPr wrap="none" lIns="0" tIns="0" rIns="0" bIns="0">
            <a:prstTxWarp prst="textNoShape">
              <a:avLst/>
            </a:prstTxWarp>
            <a:spAutoFit/>
          </a:bodyPr>
          <a:lstStyle/>
          <a:p>
            <a:pPr algn="l"/>
            <a:r>
              <a:rPr lang="en-US" sz="1500">
                <a:solidFill>
                  <a:srgbClr val="FFFFFF"/>
                </a:solidFill>
                <a:latin typeface="Arial" pitchFamily="-101" charset="0"/>
                <a:ea typeface="Arial" pitchFamily="-101" charset="0"/>
                <a:cs typeface="Arial" pitchFamily="-101" charset="0"/>
                <a:sym typeface="Arial" pitchFamily="-101" charset="0"/>
              </a:rPr>
              <a:t>StorNext AEL Archives</a:t>
            </a:r>
          </a:p>
        </p:txBody>
      </p:sp>
      <p:pic>
        <p:nvPicPr>
          <p:cNvPr id="22" name="Picture 20"/>
          <p:cNvPicPr>
            <a:picLocks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7234093" y="4599991"/>
            <a:ext cx="1003300" cy="987425"/>
          </a:xfrm>
          <a:prstGeom prst="rect">
            <a:avLst/>
          </a:prstGeom>
          <a:noFill/>
          <a:ln w="9525" cap="flat">
            <a:noFill/>
            <a:miter lim="800000"/>
            <a:headEnd/>
            <a:tailEnd/>
          </a:ln>
        </p:spPr>
      </p:pic>
      <p:sp>
        <p:nvSpPr>
          <p:cNvPr id="23" name="AutoShape 21"/>
          <p:cNvSpPr>
            <a:spLocks/>
          </p:cNvSpPr>
          <p:nvPr/>
        </p:nvSpPr>
        <p:spPr bwMode="auto">
          <a:xfrm>
            <a:off x="504681" y="3452229"/>
            <a:ext cx="4749800" cy="368300"/>
          </a:xfrm>
          <a:prstGeom prst="roundRect">
            <a:avLst>
              <a:gd name="adj" fmla="val 50000"/>
            </a:avLst>
          </a:prstGeom>
          <a:gradFill rotWithShape="0">
            <a:gsLst>
              <a:gs pos="0">
                <a:srgbClr val="999999"/>
              </a:gs>
              <a:gs pos="100000">
                <a:srgbClr val="191919"/>
              </a:gs>
            </a:gsLst>
            <a:lin ang="5280000" scaled="1"/>
          </a:gradFill>
          <a:ln w="9525" cap="flat">
            <a:noFill/>
            <a:round/>
            <a:headEnd type="none" w="med" len="med"/>
            <a:tailEnd type="none" w="med" len="med"/>
          </a:ln>
        </p:spPr>
        <p:txBody>
          <a:bodyPr lIns="0" tIns="0" rIns="0" bIns="0">
            <a:prstTxWarp prst="textNoShape">
              <a:avLst/>
            </a:prstTxWarp>
          </a:bodyPr>
          <a:lstStyle/>
          <a:p>
            <a:endParaRPr lang="en-US"/>
          </a:p>
        </p:txBody>
      </p:sp>
      <p:sp>
        <p:nvSpPr>
          <p:cNvPr id="24" name="Rectangle 22"/>
          <p:cNvSpPr>
            <a:spLocks/>
          </p:cNvSpPr>
          <p:nvPr/>
        </p:nvSpPr>
        <p:spPr bwMode="auto">
          <a:xfrm>
            <a:off x="733281" y="3518904"/>
            <a:ext cx="4334520" cy="230832"/>
          </a:xfrm>
          <a:prstGeom prst="rect">
            <a:avLst/>
          </a:prstGeom>
          <a:noFill/>
          <a:ln w="9525" cap="flat">
            <a:noFill/>
            <a:round/>
            <a:headEnd type="none" w="med" len="med"/>
            <a:tailEnd type="none" w="med" len="med"/>
          </a:ln>
        </p:spPr>
        <p:txBody>
          <a:bodyPr wrap="none" lIns="0" tIns="0" rIns="0" bIns="0">
            <a:prstTxWarp prst="textNoShape">
              <a:avLst/>
            </a:prstTxWarp>
            <a:spAutoFit/>
          </a:bodyPr>
          <a:lstStyle/>
          <a:p>
            <a:pPr algn="l"/>
            <a:r>
              <a:rPr lang="en-US" sz="1500" dirty="0" err="1">
                <a:solidFill>
                  <a:srgbClr val="FFFFFF"/>
                </a:solidFill>
                <a:latin typeface="Arial" pitchFamily="-101" charset="0"/>
                <a:ea typeface="Arial" pitchFamily="-101" charset="0"/>
                <a:cs typeface="Arial" pitchFamily="-101" charset="0"/>
                <a:sym typeface="Arial" pitchFamily="-101" charset="0"/>
              </a:rPr>
              <a:t>StorNext</a:t>
            </a:r>
            <a:r>
              <a:rPr lang="en-US" sz="1500" dirty="0">
                <a:solidFill>
                  <a:srgbClr val="FFFFFF"/>
                </a:solidFill>
                <a:latin typeface="Arial" pitchFamily="-101" charset="0"/>
                <a:ea typeface="Arial" pitchFamily="-101" charset="0"/>
                <a:cs typeface="Arial" pitchFamily="-101" charset="0"/>
                <a:sym typeface="Arial" pitchFamily="-101" charset="0"/>
              </a:rPr>
              <a:t> Q-Series High-Performance Disk Storage</a:t>
            </a:r>
          </a:p>
        </p:txBody>
      </p:sp>
      <p:pic>
        <p:nvPicPr>
          <p:cNvPr id="25" name="Picture 23"/>
          <p:cNvPicPr>
            <a:picLocks noChangeArrowheads="1"/>
          </p:cNvPicPr>
          <p:nvPr/>
        </p:nvPicPr>
        <p:blipFill>
          <a:blip r:embed="rId5" cstate="print"/>
          <a:srcRect/>
          <a:stretch>
            <a:fillRect/>
          </a:stretch>
        </p:blipFill>
        <p:spPr bwMode="auto">
          <a:xfrm>
            <a:off x="2355706" y="4061829"/>
            <a:ext cx="928687" cy="509587"/>
          </a:xfrm>
          <a:prstGeom prst="rect">
            <a:avLst/>
          </a:prstGeom>
          <a:noFill/>
          <a:ln w="9525" cap="flat">
            <a:noFill/>
            <a:miter lim="800000"/>
            <a:headEnd/>
            <a:tailEnd/>
          </a:ln>
        </p:spPr>
      </p:pic>
      <p:pic>
        <p:nvPicPr>
          <p:cNvPr id="26" name="Picture 24"/>
          <p:cNvPicPr>
            <a:picLocks noChangeArrowheads="1"/>
          </p:cNvPicPr>
          <p:nvPr/>
        </p:nvPicPr>
        <p:blipFill>
          <a:blip r:embed="rId5" cstate="print"/>
          <a:srcRect/>
          <a:stretch>
            <a:fillRect/>
          </a:stretch>
        </p:blipFill>
        <p:spPr bwMode="auto">
          <a:xfrm>
            <a:off x="2355706" y="3753854"/>
            <a:ext cx="928687" cy="509587"/>
          </a:xfrm>
          <a:prstGeom prst="rect">
            <a:avLst/>
          </a:prstGeom>
          <a:noFill/>
          <a:ln w="9525" cap="flat">
            <a:noFill/>
            <a:miter lim="800000"/>
            <a:headEnd/>
            <a:tailEnd/>
          </a:ln>
        </p:spPr>
      </p:pic>
      <p:pic>
        <p:nvPicPr>
          <p:cNvPr id="27" name="Picture 25"/>
          <p:cNvPicPr>
            <a:picLocks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5860906" y="2614029"/>
            <a:ext cx="654050" cy="2438400"/>
          </a:xfrm>
          <a:prstGeom prst="rect">
            <a:avLst/>
          </a:prstGeom>
          <a:noFill/>
          <a:ln w="9525" cap="flat">
            <a:noFill/>
            <a:miter lim="800000"/>
            <a:headEnd/>
            <a:tailEnd/>
          </a:ln>
        </p:spPr>
      </p:pic>
      <p:sp>
        <p:nvSpPr>
          <p:cNvPr id="28" name="AutoShape 26"/>
          <p:cNvSpPr>
            <a:spLocks/>
          </p:cNvSpPr>
          <p:nvPr/>
        </p:nvSpPr>
        <p:spPr bwMode="auto">
          <a:xfrm>
            <a:off x="7000731" y="3409366"/>
            <a:ext cx="1511300" cy="365125"/>
          </a:xfrm>
          <a:prstGeom prst="roundRect">
            <a:avLst>
              <a:gd name="adj" fmla="val 49991"/>
            </a:avLst>
          </a:prstGeom>
          <a:gradFill rotWithShape="0">
            <a:gsLst>
              <a:gs pos="0">
                <a:srgbClr val="999999"/>
              </a:gs>
              <a:gs pos="100000">
                <a:srgbClr val="191919"/>
              </a:gs>
            </a:gsLst>
            <a:lin ang="5280000" scaled="1"/>
          </a:gradFill>
          <a:ln w="9525" cap="flat">
            <a:noFill/>
            <a:round/>
            <a:headEnd type="none" w="med" len="med"/>
            <a:tailEnd type="none" w="med" len="med"/>
          </a:ln>
        </p:spPr>
        <p:txBody>
          <a:bodyPr lIns="0" tIns="0" rIns="0" bIns="0">
            <a:prstTxWarp prst="textNoShape">
              <a:avLst/>
            </a:prstTxWarp>
          </a:bodyPr>
          <a:lstStyle/>
          <a:p>
            <a:endParaRPr lang="en-US"/>
          </a:p>
        </p:txBody>
      </p:sp>
      <p:sp>
        <p:nvSpPr>
          <p:cNvPr id="29" name="Rectangle 27"/>
          <p:cNvSpPr>
            <a:spLocks/>
          </p:cNvSpPr>
          <p:nvPr/>
        </p:nvSpPr>
        <p:spPr bwMode="auto">
          <a:xfrm>
            <a:off x="7461106" y="3437941"/>
            <a:ext cx="541943" cy="307777"/>
          </a:xfrm>
          <a:prstGeom prst="rect">
            <a:avLst/>
          </a:prstGeom>
          <a:noFill/>
          <a:ln w="9525" cap="flat">
            <a:noFill/>
            <a:miter lim="800000"/>
            <a:headEnd type="none" w="med" len="med"/>
            <a:tailEnd type="none" w="med" len="med"/>
          </a:ln>
        </p:spPr>
        <p:txBody>
          <a:bodyPr wrap="none" lIns="38100" tIns="38100" rIns="38100" bIns="38100">
            <a:prstTxWarp prst="textNoShape">
              <a:avLst/>
            </a:prstTxWarp>
            <a:spAutoFit/>
          </a:bodyPr>
          <a:lstStyle/>
          <a:p>
            <a:pPr algn="l"/>
            <a:r>
              <a:rPr lang="en-US" sz="1500">
                <a:solidFill>
                  <a:srgbClr val="FFFFFF"/>
                </a:solidFill>
                <a:latin typeface="Arial" pitchFamily="-101" charset="0"/>
                <a:ea typeface="Arial" pitchFamily="-101" charset="0"/>
                <a:cs typeface="Arial" pitchFamily="-101" charset="0"/>
                <a:sym typeface="Arial" pitchFamily="-101" charset="0"/>
              </a:rPr>
              <a:t>LTFS</a:t>
            </a:r>
          </a:p>
        </p:txBody>
      </p:sp>
      <p:sp>
        <p:nvSpPr>
          <p:cNvPr id="30" name="Rectangle 2"/>
          <p:cNvSpPr>
            <a:spLocks/>
          </p:cNvSpPr>
          <p:nvPr/>
        </p:nvSpPr>
        <p:spPr bwMode="auto">
          <a:xfrm>
            <a:off x="891920" y="1791316"/>
            <a:ext cx="679673" cy="276999"/>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l"/>
            <a:r>
              <a:rPr lang="en-US" sz="1800" b="1" dirty="0" smtClean="0">
                <a:solidFill>
                  <a:schemeClr val="bg1"/>
                </a:solidFill>
                <a:latin typeface="Arial Bold" charset="0"/>
                <a:ea typeface="Arial Bold" charset="0"/>
                <a:cs typeface="Arial Bold" charset="0"/>
                <a:sym typeface="Arial Bold" charset="0"/>
              </a:rPr>
              <a:t>Ingest</a:t>
            </a:r>
            <a:endParaRPr lang="en-US" sz="1800" b="1" dirty="0">
              <a:solidFill>
                <a:schemeClr val="bg1"/>
              </a:solidFill>
              <a:latin typeface="Arial Bold" charset="0"/>
              <a:ea typeface="Arial Bold" charset="0"/>
              <a:cs typeface="Arial Bold" charset="0"/>
              <a:sym typeface="Arial Bold" charset="0"/>
            </a:endParaRPr>
          </a:p>
        </p:txBody>
      </p:sp>
      <p:sp>
        <p:nvSpPr>
          <p:cNvPr id="31" name="Rectangle 2"/>
          <p:cNvSpPr>
            <a:spLocks/>
          </p:cNvSpPr>
          <p:nvPr/>
        </p:nvSpPr>
        <p:spPr bwMode="auto">
          <a:xfrm>
            <a:off x="2414865" y="1791316"/>
            <a:ext cx="897682" cy="553998"/>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ctr"/>
            <a:r>
              <a:rPr lang="en-US" sz="1800" b="1" dirty="0" smtClean="0">
                <a:solidFill>
                  <a:schemeClr val="bg1"/>
                </a:solidFill>
                <a:latin typeface="Arial Bold" charset="0"/>
                <a:ea typeface="Arial Bold" charset="0"/>
                <a:cs typeface="Arial Bold" charset="0"/>
                <a:sym typeface="Arial Bold" charset="0"/>
              </a:rPr>
              <a:t>Work in</a:t>
            </a:r>
            <a:br>
              <a:rPr lang="en-US" sz="1800" b="1" dirty="0" smtClean="0">
                <a:solidFill>
                  <a:schemeClr val="bg1"/>
                </a:solidFill>
                <a:latin typeface="Arial Bold" charset="0"/>
                <a:ea typeface="Arial Bold" charset="0"/>
                <a:cs typeface="Arial Bold" charset="0"/>
                <a:sym typeface="Arial Bold" charset="0"/>
              </a:rPr>
            </a:br>
            <a:r>
              <a:rPr lang="en-US" sz="1800" b="1" dirty="0" smtClean="0">
                <a:solidFill>
                  <a:schemeClr val="bg1"/>
                </a:solidFill>
                <a:latin typeface="Arial Bold" charset="0"/>
                <a:ea typeface="Arial Bold" charset="0"/>
                <a:cs typeface="Arial Bold" charset="0"/>
                <a:sym typeface="Arial Bold" charset="0"/>
              </a:rPr>
              <a:t>Process</a:t>
            </a:r>
            <a:endParaRPr lang="en-US" sz="1800" b="1" dirty="0">
              <a:solidFill>
                <a:schemeClr val="bg1"/>
              </a:solidFill>
              <a:latin typeface="Arial Bold" charset="0"/>
              <a:ea typeface="Arial Bold" charset="0"/>
              <a:cs typeface="Arial Bold" charset="0"/>
              <a:sym typeface="Arial Bold" charset="0"/>
            </a:endParaRPr>
          </a:p>
        </p:txBody>
      </p:sp>
      <p:sp>
        <p:nvSpPr>
          <p:cNvPr id="33" name="Rectangle 2"/>
          <p:cNvSpPr>
            <a:spLocks/>
          </p:cNvSpPr>
          <p:nvPr/>
        </p:nvSpPr>
        <p:spPr bwMode="auto">
          <a:xfrm>
            <a:off x="4049990" y="1791316"/>
            <a:ext cx="897682" cy="276999"/>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l"/>
            <a:r>
              <a:rPr lang="en-US" sz="1800" b="1" dirty="0" smtClean="0">
                <a:solidFill>
                  <a:schemeClr val="bg1"/>
                </a:solidFill>
                <a:latin typeface="Arial Bold" charset="0"/>
                <a:ea typeface="Arial Bold" charset="0"/>
                <a:cs typeface="Arial Bold" charset="0"/>
                <a:sym typeface="Arial Bold" charset="0"/>
              </a:rPr>
              <a:t>Delivery</a:t>
            </a:r>
            <a:endParaRPr lang="en-US" sz="1800" b="1" dirty="0">
              <a:solidFill>
                <a:schemeClr val="bg1"/>
              </a:solidFill>
              <a:latin typeface="Arial Bold" charset="0"/>
              <a:ea typeface="Arial Bold" charset="0"/>
              <a:cs typeface="Arial Bold" charset="0"/>
              <a:sym typeface="Arial Bold" charset="0"/>
            </a:endParaRPr>
          </a:p>
        </p:txBody>
      </p:sp>
      <p:sp>
        <p:nvSpPr>
          <p:cNvPr id="34" name="Rectangle 2"/>
          <p:cNvSpPr>
            <a:spLocks/>
          </p:cNvSpPr>
          <p:nvPr/>
        </p:nvSpPr>
        <p:spPr bwMode="auto">
          <a:xfrm>
            <a:off x="5678703" y="1791316"/>
            <a:ext cx="846386" cy="276999"/>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l"/>
            <a:r>
              <a:rPr lang="en-US" sz="1800" b="1" dirty="0" smtClean="0">
                <a:solidFill>
                  <a:schemeClr val="bg1"/>
                </a:solidFill>
                <a:latin typeface="Arial Bold" charset="0"/>
                <a:ea typeface="Arial Bold" charset="0"/>
                <a:cs typeface="Arial Bold" charset="0"/>
                <a:sym typeface="Arial Bold" charset="0"/>
              </a:rPr>
              <a:t>Archive</a:t>
            </a:r>
            <a:endParaRPr lang="en-US" sz="1800" b="1" dirty="0">
              <a:solidFill>
                <a:schemeClr val="bg1"/>
              </a:solidFill>
              <a:latin typeface="Arial Bold" charset="0"/>
              <a:ea typeface="Arial Bold" charset="0"/>
              <a:cs typeface="Arial Bold" charset="0"/>
              <a:sym typeface="Arial Bold" charset="0"/>
            </a:endParaRPr>
          </a:p>
        </p:txBody>
      </p:sp>
      <p:sp>
        <p:nvSpPr>
          <p:cNvPr id="35" name="Rectangle 2"/>
          <p:cNvSpPr>
            <a:spLocks/>
          </p:cNvSpPr>
          <p:nvPr/>
        </p:nvSpPr>
        <p:spPr bwMode="auto">
          <a:xfrm>
            <a:off x="7178149" y="1791316"/>
            <a:ext cx="1175515" cy="553998"/>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ctr"/>
            <a:r>
              <a:rPr lang="en-US" sz="1800" b="1" dirty="0" smtClean="0">
                <a:solidFill>
                  <a:schemeClr val="bg1"/>
                </a:solidFill>
                <a:latin typeface="Arial Bold" charset="0"/>
                <a:ea typeface="Arial Bold" charset="0"/>
                <a:cs typeface="Arial Bold" charset="0"/>
                <a:sym typeface="Arial Bold" charset="0"/>
              </a:rPr>
              <a:t>Long Term</a:t>
            </a:r>
            <a:br>
              <a:rPr lang="en-US" sz="1800" b="1" dirty="0" smtClean="0">
                <a:solidFill>
                  <a:schemeClr val="bg1"/>
                </a:solidFill>
                <a:latin typeface="Arial Bold" charset="0"/>
                <a:ea typeface="Arial Bold" charset="0"/>
                <a:cs typeface="Arial Bold" charset="0"/>
                <a:sym typeface="Arial Bold" charset="0"/>
              </a:rPr>
            </a:br>
            <a:r>
              <a:rPr lang="en-US" sz="1800" b="1" dirty="0" smtClean="0">
                <a:solidFill>
                  <a:schemeClr val="bg1"/>
                </a:solidFill>
                <a:latin typeface="Arial Bold" charset="0"/>
                <a:ea typeface="Arial Bold" charset="0"/>
                <a:cs typeface="Arial Bold" charset="0"/>
                <a:sym typeface="Arial Bold" charset="0"/>
              </a:rPr>
              <a:t>Offsite</a:t>
            </a:r>
            <a:endParaRPr lang="en-US" sz="1800" b="1" dirty="0">
              <a:solidFill>
                <a:schemeClr val="bg1"/>
              </a:solidFill>
              <a:latin typeface="Arial Bold" charset="0"/>
              <a:ea typeface="Arial Bold" charset="0"/>
              <a:cs typeface="Arial Bold" charset="0"/>
              <a:sym typeface="Arial Bold" charset="0"/>
            </a:endParaRPr>
          </a:p>
        </p:txBody>
      </p:sp>
      <p:pic>
        <p:nvPicPr>
          <p:cNvPr id="32" name="圖片 31"/>
          <p:cNvPicPr/>
          <p:nvPr/>
        </p:nvPicPr>
        <p:blipFill>
          <a:blip r:embed="rId7" cstate="print"/>
          <a:srcRect/>
          <a:stretch>
            <a:fillRect/>
          </a:stretch>
        </p:blipFill>
        <p:spPr bwMode="auto">
          <a:xfrm>
            <a:off x="6751320" y="45720"/>
            <a:ext cx="2270760" cy="640080"/>
          </a:xfrm>
          <a:prstGeom prst="rect">
            <a:avLst/>
          </a:prstGeom>
          <a:noFill/>
        </p:spPr>
      </p:pic>
    </p:spTree>
    <p:extLst>
      <p:ext uri="{BB962C8B-B14F-4D97-AF65-F5344CB8AC3E}">
        <p14:creationId xmlns:p14="http://schemas.microsoft.com/office/powerpoint/2010/main" xmlns="" val="2415277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7" name="Title 1"/>
          <p:cNvSpPr>
            <a:spLocks noGrp="1"/>
          </p:cNvSpPr>
          <p:nvPr>
            <p:ph type="title"/>
          </p:nvPr>
        </p:nvSpPr>
        <p:spPr/>
        <p:txBody>
          <a:bodyPr/>
          <a:lstStyle/>
          <a:p>
            <a:pPr eaLnBrk="1" hangingPunct="1"/>
            <a:r>
              <a:rPr lang="en-US" dirty="0" smtClean="0"/>
              <a:t>Quantum StorNext Big Data Technology</a:t>
            </a:r>
          </a:p>
        </p:txBody>
      </p:sp>
      <p:sp>
        <p:nvSpPr>
          <p:cNvPr id="4" name="Footer Placeholder 3"/>
          <p:cNvSpPr>
            <a:spLocks noGrp="1"/>
          </p:cNvSpPr>
          <p:nvPr>
            <p:ph type="ftr" sz="quarter" idx="10"/>
          </p:nvPr>
        </p:nvSpPr>
        <p:spPr>
          <a:xfrm>
            <a:off x="3970338" y="4878388"/>
            <a:ext cx="3276600" cy="396875"/>
          </a:xfrm>
        </p:spPr>
        <p:txBody>
          <a:bodyPr/>
          <a:lstStyle/>
          <a:p>
            <a:pPr>
              <a:defRPr/>
            </a:pPr>
            <a:r>
              <a:rPr lang="en-US" dirty="0" smtClean="0">
                <a:solidFill>
                  <a:srgbClr val="FFFFFF"/>
                </a:solidFill>
              </a:rPr>
              <a:t>© 2011 Quantum Corporation. Company Confidential. Forward-looking information is based upon multiple assumptions and uncertainties, does not necessarily represent the company’s outlook and is for planning purposes only.</a:t>
            </a:r>
            <a:endParaRPr lang="en-US" dirty="0">
              <a:solidFill>
                <a:srgbClr val="FFFFFF"/>
              </a:solidFill>
            </a:endParaRPr>
          </a:p>
        </p:txBody>
      </p:sp>
      <p:sp>
        <p:nvSpPr>
          <p:cNvPr id="8200" name="Rectangle 43"/>
          <p:cNvSpPr>
            <a:spLocks noChangeArrowheads="1"/>
          </p:cNvSpPr>
          <p:nvPr/>
        </p:nvSpPr>
        <p:spPr bwMode="auto">
          <a:xfrm>
            <a:off x="0" y="1549400"/>
            <a:ext cx="9144000" cy="3398838"/>
          </a:xfrm>
          <a:prstGeom prst="rect">
            <a:avLst/>
          </a:prstGeom>
          <a:solidFill>
            <a:srgbClr val="95BFE4"/>
          </a:solidFill>
          <a:ln w="3175" algn="ctr">
            <a:noFill/>
            <a:miter lim="800000"/>
            <a:headEnd/>
            <a:tailEnd/>
          </a:ln>
        </p:spPr>
        <p:txBody>
          <a:bodyPr anchor="ctr"/>
          <a:lstStyle/>
          <a:p>
            <a:endParaRPr lang="en-US" dirty="0">
              <a:solidFill>
                <a:srgbClr val="000000"/>
              </a:solidFill>
            </a:endParaRPr>
          </a:p>
        </p:txBody>
      </p:sp>
      <p:pic>
        <p:nvPicPr>
          <p:cNvPr id="8201" name="Picture 46" descr="stornext-bkgrnd"/>
          <p:cNvPicPr>
            <a:picLocks noChangeAspect="1" noChangeArrowheads="1"/>
          </p:cNvPicPr>
          <p:nvPr/>
        </p:nvPicPr>
        <p:blipFill>
          <a:blip r:embed="rId3" cstate="print"/>
          <a:srcRect/>
          <a:stretch>
            <a:fillRect/>
          </a:stretch>
        </p:blipFill>
        <p:spPr bwMode="auto">
          <a:xfrm>
            <a:off x="1157288" y="1922463"/>
            <a:ext cx="6189662" cy="2581275"/>
          </a:xfrm>
          <a:prstGeom prst="rect">
            <a:avLst/>
          </a:prstGeom>
          <a:noFill/>
          <a:ln w="9525">
            <a:noFill/>
            <a:miter lim="800000"/>
            <a:headEnd/>
            <a:tailEnd/>
          </a:ln>
        </p:spPr>
      </p:pic>
      <p:sp>
        <p:nvSpPr>
          <p:cNvPr id="8202" name="Oval 36"/>
          <p:cNvSpPr>
            <a:spLocks noChangeArrowheads="1"/>
          </p:cNvSpPr>
          <p:nvPr/>
        </p:nvSpPr>
        <p:spPr bwMode="auto">
          <a:xfrm>
            <a:off x="5413375" y="2439988"/>
            <a:ext cx="1482725" cy="1482725"/>
          </a:xfrm>
          <a:prstGeom prst="ellipse">
            <a:avLst/>
          </a:prstGeom>
          <a:solidFill>
            <a:srgbClr val="0073BB"/>
          </a:solidFill>
          <a:ln w="88900" algn="ctr">
            <a:solidFill>
              <a:schemeClr val="bg1"/>
            </a:solidFill>
            <a:round/>
            <a:headEnd/>
            <a:tailEnd/>
          </a:ln>
        </p:spPr>
        <p:txBody>
          <a:bodyPr anchor="ctr">
            <a:spAutoFit/>
          </a:bodyPr>
          <a:lstStyle/>
          <a:p>
            <a:endParaRPr lang="en-US" dirty="0">
              <a:solidFill>
                <a:srgbClr val="000000"/>
              </a:solidFill>
            </a:endParaRPr>
          </a:p>
        </p:txBody>
      </p:sp>
      <p:sp>
        <p:nvSpPr>
          <p:cNvPr id="8203" name="Oval 35"/>
          <p:cNvSpPr>
            <a:spLocks noChangeArrowheads="1"/>
          </p:cNvSpPr>
          <p:nvPr/>
        </p:nvSpPr>
        <p:spPr bwMode="auto">
          <a:xfrm>
            <a:off x="1773238" y="2439988"/>
            <a:ext cx="1482725" cy="1482725"/>
          </a:xfrm>
          <a:prstGeom prst="ellipse">
            <a:avLst/>
          </a:prstGeom>
          <a:solidFill>
            <a:srgbClr val="0073BB"/>
          </a:solidFill>
          <a:ln w="88900" algn="ctr">
            <a:solidFill>
              <a:schemeClr val="bg1"/>
            </a:solidFill>
            <a:round/>
            <a:headEnd/>
            <a:tailEnd/>
          </a:ln>
        </p:spPr>
        <p:txBody>
          <a:bodyPr anchor="ctr">
            <a:spAutoFit/>
          </a:bodyPr>
          <a:lstStyle/>
          <a:p>
            <a:endParaRPr lang="en-US" dirty="0">
              <a:solidFill>
                <a:srgbClr val="000000"/>
              </a:solidFill>
            </a:endParaRPr>
          </a:p>
        </p:txBody>
      </p:sp>
      <p:sp>
        <p:nvSpPr>
          <p:cNvPr id="8204" name="Oval 32"/>
          <p:cNvSpPr>
            <a:spLocks noChangeArrowheads="1"/>
          </p:cNvSpPr>
          <p:nvPr/>
        </p:nvSpPr>
        <p:spPr bwMode="auto">
          <a:xfrm>
            <a:off x="2351088" y="2178050"/>
            <a:ext cx="958850" cy="958850"/>
          </a:xfrm>
          <a:prstGeom prst="ellipse">
            <a:avLst/>
          </a:prstGeom>
          <a:solidFill>
            <a:schemeClr val="bg1"/>
          </a:solidFill>
          <a:ln w="88900" algn="ctr">
            <a:solidFill>
              <a:srgbClr val="0073BB"/>
            </a:solidFill>
            <a:round/>
            <a:headEnd/>
            <a:tailEnd/>
          </a:ln>
        </p:spPr>
        <p:txBody>
          <a:bodyPr anchor="ctr">
            <a:spAutoFit/>
          </a:bodyPr>
          <a:lstStyle/>
          <a:p>
            <a:endParaRPr lang="en-US" dirty="0">
              <a:solidFill>
                <a:srgbClr val="000000"/>
              </a:solidFill>
            </a:endParaRPr>
          </a:p>
        </p:txBody>
      </p:sp>
      <p:sp>
        <p:nvSpPr>
          <p:cNvPr id="8205" name="Oval 33"/>
          <p:cNvSpPr>
            <a:spLocks noChangeArrowheads="1"/>
          </p:cNvSpPr>
          <p:nvPr/>
        </p:nvSpPr>
        <p:spPr bwMode="auto">
          <a:xfrm>
            <a:off x="2425700" y="3363913"/>
            <a:ext cx="827088" cy="827087"/>
          </a:xfrm>
          <a:prstGeom prst="ellipse">
            <a:avLst/>
          </a:prstGeom>
          <a:solidFill>
            <a:schemeClr val="bg1"/>
          </a:solidFill>
          <a:ln w="88900" algn="ctr">
            <a:solidFill>
              <a:srgbClr val="0073BB"/>
            </a:solidFill>
            <a:round/>
            <a:headEnd/>
            <a:tailEnd/>
          </a:ln>
        </p:spPr>
        <p:txBody>
          <a:bodyPr anchor="ctr">
            <a:spAutoFit/>
          </a:bodyPr>
          <a:lstStyle/>
          <a:p>
            <a:endParaRPr lang="en-US" dirty="0">
              <a:solidFill>
                <a:srgbClr val="000000"/>
              </a:solidFill>
            </a:endParaRPr>
          </a:p>
        </p:txBody>
      </p:sp>
      <p:sp>
        <p:nvSpPr>
          <p:cNvPr id="8206" name="Oval 34"/>
          <p:cNvSpPr>
            <a:spLocks noChangeArrowheads="1"/>
          </p:cNvSpPr>
          <p:nvPr/>
        </p:nvSpPr>
        <p:spPr bwMode="auto">
          <a:xfrm>
            <a:off x="1347788" y="2738438"/>
            <a:ext cx="950912" cy="950912"/>
          </a:xfrm>
          <a:prstGeom prst="ellipse">
            <a:avLst/>
          </a:prstGeom>
          <a:solidFill>
            <a:schemeClr val="bg1"/>
          </a:solidFill>
          <a:ln w="88900" algn="ctr">
            <a:solidFill>
              <a:srgbClr val="0073BB"/>
            </a:solidFill>
            <a:round/>
            <a:headEnd/>
            <a:tailEnd/>
          </a:ln>
        </p:spPr>
        <p:txBody>
          <a:bodyPr anchor="ctr">
            <a:spAutoFit/>
          </a:bodyPr>
          <a:lstStyle/>
          <a:p>
            <a:endParaRPr lang="en-US" dirty="0">
              <a:solidFill>
                <a:srgbClr val="000000"/>
              </a:solidFill>
            </a:endParaRPr>
          </a:p>
        </p:txBody>
      </p:sp>
      <p:sp>
        <p:nvSpPr>
          <p:cNvPr id="8207" name="Oval 37"/>
          <p:cNvSpPr>
            <a:spLocks noChangeArrowheads="1"/>
          </p:cNvSpPr>
          <p:nvPr/>
        </p:nvSpPr>
        <p:spPr bwMode="auto">
          <a:xfrm>
            <a:off x="5368925" y="2222500"/>
            <a:ext cx="841375" cy="841375"/>
          </a:xfrm>
          <a:prstGeom prst="ellipse">
            <a:avLst/>
          </a:prstGeom>
          <a:solidFill>
            <a:schemeClr val="bg1"/>
          </a:solidFill>
          <a:ln w="88900" algn="ctr">
            <a:solidFill>
              <a:srgbClr val="0073BB"/>
            </a:solidFill>
            <a:round/>
            <a:headEnd/>
            <a:tailEnd/>
          </a:ln>
        </p:spPr>
        <p:txBody>
          <a:bodyPr anchor="ctr">
            <a:spAutoFit/>
          </a:bodyPr>
          <a:lstStyle/>
          <a:p>
            <a:endParaRPr lang="en-US" dirty="0">
              <a:solidFill>
                <a:srgbClr val="000000"/>
              </a:solidFill>
            </a:endParaRPr>
          </a:p>
        </p:txBody>
      </p:sp>
      <p:sp>
        <p:nvSpPr>
          <p:cNvPr id="8208" name="Oval 38"/>
          <p:cNvSpPr>
            <a:spLocks noChangeArrowheads="1"/>
          </p:cNvSpPr>
          <p:nvPr/>
        </p:nvSpPr>
        <p:spPr bwMode="auto">
          <a:xfrm>
            <a:off x="6149975" y="3317875"/>
            <a:ext cx="841375" cy="841375"/>
          </a:xfrm>
          <a:prstGeom prst="ellipse">
            <a:avLst/>
          </a:prstGeom>
          <a:solidFill>
            <a:schemeClr val="bg1"/>
          </a:solidFill>
          <a:ln w="88900" algn="ctr">
            <a:solidFill>
              <a:srgbClr val="0073BB"/>
            </a:solidFill>
            <a:round/>
            <a:headEnd/>
            <a:tailEnd/>
          </a:ln>
        </p:spPr>
        <p:txBody>
          <a:bodyPr anchor="ctr">
            <a:spAutoFit/>
          </a:bodyPr>
          <a:lstStyle/>
          <a:p>
            <a:endParaRPr lang="en-US" dirty="0">
              <a:solidFill>
                <a:srgbClr val="000000"/>
              </a:solidFill>
            </a:endParaRPr>
          </a:p>
        </p:txBody>
      </p:sp>
      <p:sp>
        <p:nvSpPr>
          <p:cNvPr id="8209" name="AutoShape 41"/>
          <p:cNvSpPr>
            <a:spLocks noChangeArrowheads="1"/>
          </p:cNvSpPr>
          <p:nvPr/>
        </p:nvSpPr>
        <p:spPr bwMode="auto">
          <a:xfrm>
            <a:off x="4267200" y="1773238"/>
            <a:ext cx="4038600" cy="2833687"/>
          </a:xfrm>
          <a:prstGeom prst="roundRect">
            <a:avLst>
              <a:gd name="adj" fmla="val 49648"/>
            </a:avLst>
          </a:prstGeom>
          <a:noFill/>
          <a:ln w="53975" algn="ctr">
            <a:solidFill>
              <a:schemeClr val="bg1"/>
            </a:solidFill>
            <a:prstDash val="sysDot"/>
            <a:round/>
            <a:headEnd/>
            <a:tailEnd/>
          </a:ln>
        </p:spPr>
        <p:txBody>
          <a:bodyPr anchor="ctr">
            <a:spAutoFit/>
          </a:bodyPr>
          <a:lstStyle/>
          <a:p>
            <a:endParaRPr lang="en-US" dirty="0">
              <a:solidFill>
                <a:srgbClr val="000000"/>
              </a:solidFill>
            </a:endParaRPr>
          </a:p>
        </p:txBody>
      </p:sp>
      <p:sp>
        <p:nvSpPr>
          <p:cNvPr id="8210" name="Rectangle 44"/>
          <p:cNvSpPr>
            <a:spLocks noChangeArrowheads="1"/>
          </p:cNvSpPr>
          <p:nvPr/>
        </p:nvSpPr>
        <p:spPr bwMode="auto">
          <a:xfrm>
            <a:off x="7620000" y="1757363"/>
            <a:ext cx="965200" cy="3028950"/>
          </a:xfrm>
          <a:prstGeom prst="rect">
            <a:avLst/>
          </a:prstGeom>
          <a:solidFill>
            <a:srgbClr val="95BFE4"/>
          </a:solidFill>
          <a:ln w="3175" algn="ctr">
            <a:noFill/>
            <a:miter lim="800000"/>
            <a:headEnd/>
            <a:tailEnd/>
          </a:ln>
        </p:spPr>
        <p:txBody>
          <a:bodyPr anchor="ctr">
            <a:spAutoFit/>
          </a:bodyPr>
          <a:lstStyle/>
          <a:p>
            <a:endParaRPr lang="en-US" dirty="0">
              <a:solidFill>
                <a:srgbClr val="000000"/>
              </a:solidFill>
            </a:endParaRPr>
          </a:p>
        </p:txBody>
      </p:sp>
      <p:sp>
        <p:nvSpPr>
          <p:cNvPr id="8211" name="AutoShape 39"/>
          <p:cNvSpPr>
            <a:spLocks noChangeArrowheads="1"/>
          </p:cNvSpPr>
          <p:nvPr/>
        </p:nvSpPr>
        <p:spPr bwMode="auto">
          <a:xfrm>
            <a:off x="6850063" y="4398963"/>
            <a:ext cx="1228725" cy="458787"/>
          </a:xfrm>
          <a:prstGeom prst="roundRect">
            <a:avLst>
              <a:gd name="adj" fmla="val 16667"/>
            </a:avLst>
          </a:prstGeom>
          <a:solidFill>
            <a:srgbClr val="0073BB"/>
          </a:solidFill>
          <a:ln w="38100" algn="ctr">
            <a:solidFill>
              <a:schemeClr val="bg1"/>
            </a:solidFill>
            <a:round/>
            <a:headEnd/>
            <a:tailEnd/>
          </a:ln>
        </p:spPr>
        <p:txBody>
          <a:bodyPr anchor="ctr">
            <a:spAutoFit/>
          </a:bodyPr>
          <a:lstStyle/>
          <a:p>
            <a:endParaRPr lang="en-US" dirty="0">
              <a:solidFill>
                <a:srgbClr val="000000"/>
              </a:solidFill>
            </a:endParaRPr>
          </a:p>
        </p:txBody>
      </p:sp>
      <p:sp>
        <p:nvSpPr>
          <p:cNvPr id="8212" name="AutoShape 40"/>
          <p:cNvSpPr>
            <a:spLocks noChangeArrowheads="1"/>
          </p:cNvSpPr>
          <p:nvPr/>
        </p:nvSpPr>
        <p:spPr bwMode="auto">
          <a:xfrm>
            <a:off x="6850063" y="1614488"/>
            <a:ext cx="1228725" cy="423862"/>
          </a:xfrm>
          <a:prstGeom prst="roundRect">
            <a:avLst>
              <a:gd name="adj" fmla="val 16667"/>
            </a:avLst>
          </a:prstGeom>
          <a:solidFill>
            <a:srgbClr val="0073BB"/>
          </a:solidFill>
          <a:ln w="38100" algn="ctr">
            <a:solidFill>
              <a:schemeClr val="bg1"/>
            </a:solidFill>
            <a:round/>
            <a:headEnd/>
            <a:tailEnd/>
          </a:ln>
        </p:spPr>
        <p:txBody>
          <a:bodyPr anchor="ctr">
            <a:spAutoFit/>
          </a:bodyPr>
          <a:lstStyle/>
          <a:p>
            <a:endParaRPr lang="en-US" dirty="0">
              <a:solidFill>
                <a:srgbClr val="000000"/>
              </a:solidFill>
            </a:endParaRPr>
          </a:p>
        </p:txBody>
      </p:sp>
      <p:sp>
        <p:nvSpPr>
          <p:cNvPr id="8213" name="Text Box 25"/>
          <p:cNvSpPr txBox="1">
            <a:spLocks noChangeArrowheads="1"/>
          </p:cNvSpPr>
          <p:nvPr/>
        </p:nvSpPr>
        <p:spPr bwMode="auto">
          <a:xfrm>
            <a:off x="1358900" y="3136900"/>
            <a:ext cx="874713" cy="168275"/>
          </a:xfrm>
          <a:prstGeom prst="rect">
            <a:avLst/>
          </a:prstGeom>
          <a:noFill/>
          <a:ln w="6350" algn="ctr">
            <a:noFill/>
            <a:miter lim="800000"/>
            <a:headEnd/>
            <a:tailEnd/>
          </a:ln>
        </p:spPr>
        <p:txBody>
          <a:bodyPr lIns="0" tIns="0" rIns="0" bIns="0">
            <a:spAutoFit/>
          </a:bodyPr>
          <a:lstStyle/>
          <a:p>
            <a:pPr algn="ctr">
              <a:spcBef>
                <a:spcPct val="50000"/>
              </a:spcBef>
            </a:pPr>
            <a:r>
              <a:rPr lang="en-US" sz="1100" b="1" dirty="0">
                <a:solidFill>
                  <a:srgbClr val="447AB9"/>
                </a:solidFill>
              </a:rPr>
              <a:t>Ingest</a:t>
            </a:r>
          </a:p>
        </p:txBody>
      </p:sp>
      <p:sp>
        <p:nvSpPr>
          <p:cNvPr id="8214" name="Text Box 25"/>
          <p:cNvSpPr txBox="1">
            <a:spLocks noChangeArrowheads="1"/>
          </p:cNvSpPr>
          <p:nvPr/>
        </p:nvSpPr>
        <p:spPr bwMode="auto">
          <a:xfrm>
            <a:off x="2395538" y="2501900"/>
            <a:ext cx="844550" cy="336550"/>
          </a:xfrm>
          <a:prstGeom prst="rect">
            <a:avLst/>
          </a:prstGeom>
          <a:noFill/>
          <a:ln w="6350" algn="ctr">
            <a:noFill/>
            <a:miter lim="800000"/>
            <a:headEnd/>
            <a:tailEnd/>
          </a:ln>
        </p:spPr>
        <p:txBody>
          <a:bodyPr lIns="0" tIns="0" rIns="0" bIns="0">
            <a:spAutoFit/>
          </a:bodyPr>
          <a:lstStyle/>
          <a:p>
            <a:pPr algn="ctr">
              <a:spcBef>
                <a:spcPct val="50000"/>
              </a:spcBef>
            </a:pPr>
            <a:r>
              <a:rPr lang="en-US" sz="1100" b="1" dirty="0">
                <a:solidFill>
                  <a:srgbClr val="447AB9"/>
                </a:solidFill>
              </a:rPr>
              <a:t>Create/</a:t>
            </a:r>
            <a:br>
              <a:rPr lang="en-US" sz="1100" b="1" dirty="0">
                <a:solidFill>
                  <a:srgbClr val="447AB9"/>
                </a:solidFill>
              </a:rPr>
            </a:br>
            <a:r>
              <a:rPr lang="en-US" sz="1100" b="1" dirty="0">
                <a:solidFill>
                  <a:srgbClr val="447AB9"/>
                </a:solidFill>
              </a:rPr>
              <a:t>Edit</a:t>
            </a:r>
          </a:p>
        </p:txBody>
      </p:sp>
      <p:sp>
        <p:nvSpPr>
          <p:cNvPr id="8215" name="Text Box 25"/>
          <p:cNvSpPr txBox="1">
            <a:spLocks noChangeArrowheads="1"/>
          </p:cNvSpPr>
          <p:nvPr/>
        </p:nvSpPr>
        <p:spPr bwMode="auto">
          <a:xfrm>
            <a:off x="2478088" y="3733800"/>
            <a:ext cx="739775" cy="168275"/>
          </a:xfrm>
          <a:prstGeom prst="rect">
            <a:avLst/>
          </a:prstGeom>
          <a:noFill/>
          <a:ln w="6350" algn="ctr">
            <a:noFill/>
            <a:miter lim="800000"/>
            <a:headEnd/>
            <a:tailEnd/>
          </a:ln>
        </p:spPr>
        <p:txBody>
          <a:bodyPr lIns="0" tIns="0" rIns="0" bIns="0">
            <a:spAutoFit/>
          </a:bodyPr>
          <a:lstStyle/>
          <a:p>
            <a:pPr algn="ctr">
              <a:spcBef>
                <a:spcPct val="50000"/>
              </a:spcBef>
            </a:pPr>
            <a:r>
              <a:rPr lang="en-US" sz="1100" b="1" dirty="0">
                <a:solidFill>
                  <a:srgbClr val="447AB9"/>
                </a:solidFill>
              </a:rPr>
              <a:t>Distribute</a:t>
            </a:r>
          </a:p>
        </p:txBody>
      </p:sp>
      <p:sp>
        <p:nvSpPr>
          <p:cNvPr id="8216" name="Text Box 25"/>
          <p:cNvSpPr txBox="1">
            <a:spLocks noChangeArrowheads="1"/>
          </p:cNvSpPr>
          <p:nvPr/>
        </p:nvSpPr>
        <p:spPr bwMode="auto">
          <a:xfrm>
            <a:off x="2319338" y="3171825"/>
            <a:ext cx="719137" cy="184150"/>
          </a:xfrm>
          <a:prstGeom prst="rect">
            <a:avLst/>
          </a:prstGeom>
          <a:noFill/>
          <a:ln w="6350" algn="ctr">
            <a:noFill/>
            <a:miter lim="800000"/>
            <a:headEnd/>
            <a:tailEnd/>
          </a:ln>
        </p:spPr>
        <p:txBody>
          <a:bodyPr lIns="0" tIns="0" rIns="0" bIns="0">
            <a:spAutoFit/>
          </a:bodyPr>
          <a:lstStyle/>
          <a:p>
            <a:pPr algn="ctr">
              <a:spcBef>
                <a:spcPct val="50000"/>
              </a:spcBef>
            </a:pPr>
            <a:r>
              <a:rPr lang="en-US" sz="1200" dirty="0">
                <a:solidFill>
                  <a:srgbClr val="FFC000"/>
                </a:solidFill>
                <a:latin typeface="Arial Black" pitchFamily="34" charset="0"/>
              </a:rPr>
              <a:t>SHARE</a:t>
            </a:r>
          </a:p>
        </p:txBody>
      </p:sp>
      <p:sp>
        <p:nvSpPr>
          <p:cNvPr id="8217" name="Text Box 25"/>
          <p:cNvSpPr txBox="1">
            <a:spLocks noChangeArrowheads="1"/>
          </p:cNvSpPr>
          <p:nvPr/>
        </p:nvSpPr>
        <p:spPr bwMode="auto">
          <a:xfrm>
            <a:off x="5676900" y="3116263"/>
            <a:ext cx="955675" cy="184150"/>
          </a:xfrm>
          <a:prstGeom prst="rect">
            <a:avLst/>
          </a:prstGeom>
          <a:noFill/>
          <a:ln w="6350" algn="ctr">
            <a:noFill/>
            <a:miter lim="800000"/>
            <a:headEnd/>
            <a:tailEnd/>
          </a:ln>
        </p:spPr>
        <p:txBody>
          <a:bodyPr lIns="0" tIns="0" rIns="0" bIns="0">
            <a:spAutoFit/>
          </a:bodyPr>
          <a:lstStyle/>
          <a:p>
            <a:pPr algn="ctr">
              <a:spcBef>
                <a:spcPct val="50000"/>
              </a:spcBef>
            </a:pPr>
            <a:r>
              <a:rPr lang="en-US" sz="1200" dirty="0">
                <a:solidFill>
                  <a:srgbClr val="FFC000"/>
                </a:solidFill>
                <a:latin typeface="Arial Black" pitchFamily="34" charset="0"/>
              </a:rPr>
              <a:t>PRESERVE</a:t>
            </a:r>
          </a:p>
        </p:txBody>
      </p:sp>
      <p:sp>
        <p:nvSpPr>
          <p:cNvPr id="8218" name="Text Box 25"/>
          <p:cNvSpPr txBox="1">
            <a:spLocks noChangeArrowheads="1"/>
          </p:cNvSpPr>
          <p:nvPr/>
        </p:nvSpPr>
        <p:spPr bwMode="auto">
          <a:xfrm>
            <a:off x="5437188" y="2570163"/>
            <a:ext cx="719137" cy="152400"/>
          </a:xfrm>
          <a:prstGeom prst="rect">
            <a:avLst/>
          </a:prstGeom>
          <a:noFill/>
          <a:ln w="6350" algn="ctr">
            <a:noFill/>
            <a:miter lim="800000"/>
            <a:headEnd/>
            <a:tailEnd/>
          </a:ln>
        </p:spPr>
        <p:txBody>
          <a:bodyPr lIns="0" tIns="0" rIns="0" bIns="0">
            <a:spAutoFit/>
          </a:bodyPr>
          <a:lstStyle/>
          <a:p>
            <a:pPr algn="ctr">
              <a:spcBef>
                <a:spcPct val="50000"/>
              </a:spcBef>
            </a:pPr>
            <a:r>
              <a:rPr lang="en-US" sz="1000" b="1" dirty="0">
                <a:solidFill>
                  <a:srgbClr val="447AB9"/>
                </a:solidFill>
              </a:rPr>
              <a:t>Disk Tiers</a:t>
            </a:r>
          </a:p>
        </p:txBody>
      </p:sp>
      <p:sp>
        <p:nvSpPr>
          <p:cNvPr id="8219" name="Text Box 25"/>
          <p:cNvSpPr txBox="1">
            <a:spLocks noChangeArrowheads="1"/>
          </p:cNvSpPr>
          <p:nvPr/>
        </p:nvSpPr>
        <p:spPr bwMode="auto">
          <a:xfrm>
            <a:off x="6232525" y="3646488"/>
            <a:ext cx="735013" cy="304800"/>
          </a:xfrm>
          <a:prstGeom prst="rect">
            <a:avLst/>
          </a:prstGeom>
          <a:noFill/>
          <a:ln w="6350" algn="ctr">
            <a:noFill/>
            <a:miter lim="800000"/>
            <a:headEnd/>
            <a:tailEnd/>
          </a:ln>
        </p:spPr>
        <p:txBody>
          <a:bodyPr lIns="0" tIns="0" rIns="0" bIns="0">
            <a:spAutoFit/>
          </a:bodyPr>
          <a:lstStyle/>
          <a:p>
            <a:pPr algn="ctr">
              <a:spcBef>
                <a:spcPct val="50000"/>
              </a:spcBef>
            </a:pPr>
            <a:r>
              <a:rPr lang="en-US" sz="1000" b="1" dirty="0">
                <a:solidFill>
                  <a:srgbClr val="447AB9"/>
                </a:solidFill>
              </a:rPr>
              <a:t>Tape and </a:t>
            </a:r>
            <a:br>
              <a:rPr lang="en-US" sz="1000" b="1" dirty="0">
                <a:solidFill>
                  <a:srgbClr val="447AB9"/>
                </a:solidFill>
              </a:rPr>
            </a:br>
            <a:r>
              <a:rPr lang="en-US" sz="1000" b="1" dirty="0">
                <a:solidFill>
                  <a:srgbClr val="447AB9"/>
                </a:solidFill>
              </a:rPr>
              <a:t>Vault</a:t>
            </a:r>
          </a:p>
        </p:txBody>
      </p:sp>
      <p:sp>
        <p:nvSpPr>
          <p:cNvPr id="8220" name="Text Box 25"/>
          <p:cNvSpPr txBox="1">
            <a:spLocks noChangeArrowheads="1"/>
          </p:cNvSpPr>
          <p:nvPr/>
        </p:nvSpPr>
        <p:spPr bwMode="auto">
          <a:xfrm>
            <a:off x="6940550" y="4505325"/>
            <a:ext cx="1042988" cy="273050"/>
          </a:xfrm>
          <a:prstGeom prst="rect">
            <a:avLst/>
          </a:prstGeom>
          <a:noFill/>
          <a:ln w="6350" algn="ctr">
            <a:noFill/>
            <a:miter lim="800000"/>
            <a:headEnd/>
            <a:tailEnd/>
          </a:ln>
        </p:spPr>
        <p:txBody>
          <a:bodyPr lIns="0" tIns="0" rIns="0" bIns="0">
            <a:spAutoFit/>
          </a:bodyPr>
          <a:lstStyle/>
          <a:p>
            <a:pPr algn="ctr">
              <a:spcBef>
                <a:spcPct val="50000"/>
              </a:spcBef>
            </a:pPr>
            <a:r>
              <a:rPr lang="en-US" sz="900" b="1" dirty="0">
                <a:solidFill>
                  <a:srgbClr val="FFFFFF"/>
                </a:solidFill>
              </a:rPr>
              <a:t>Data </a:t>
            </a:r>
            <a:br>
              <a:rPr lang="en-US" sz="900" b="1" dirty="0">
                <a:solidFill>
                  <a:srgbClr val="FFFFFF"/>
                </a:solidFill>
              </a:rPr>
            </a:br>
            <a:r>
              <a:rPr lang="en-US" sz="900" b="1" dirty="0">
                <a:solidFill>
                  <a:srgbClr val="FFFFFF"/>
                </a:solidFill>
              </a:rPr>
              <a:t>Protection</a:t>
            </a:r>
          </a:p>
        </p:txBody>
      </p:sp>
      <p:sp>
        <p:nvSpPr>
          <p:cNvPr id="8221" name="Text Box 25"/>
          <p:cNvSpPr txBox="1">
            <a:spLocks noChangeArrowheads="1"/>
          </p:cNvSpPr>
          <p:nvPr/>
        </p:nvSpPr>
        <p:spPr bwMode="auto">
          <a:xfrm>
            <a:off x="7018338" y="1685925"/>
            <a:ext cx="884237" cy="276225"/>
          </a:xfrm>
          <a:prstGeom prst="rect">
            <a:avLst/>
          </a:prstGeom>
          <a:noFill/>
          <a:ln w="6350" algn="ctr">
            <a:noFill/>
            <a:miter lim="800000"/>
            <a:headEnd/>
            <a:tailEnd/>
          </a:ln>
        </p:spPr>
        <p:txBody>
          <a:bodyPr lIns="0" tIns="0" rIns="0" bIns="0">
            <a:spAutoFit/>
          </a:bodyPr>
          <a:lstStyle/>
          <a:p>
            <a:pPr algn="ctr">
              <a:spcBef>
                <a:spcPct val="50000"/>
              </a:spcBef>
            </a:pPr>
            <a:r>
              <a:rPr lang="en-US" sz="900" b="1" dirty="0">
                <a:solidFill>
                  <a:srgbClr val="FFFFFF"/>
                </a:solidFill>
              </a:rPr>
              <a:t>Disaster Recovery</a:t>
            </a:r>
          </a:p>
        </p:txBody>
      </p:sp>
      <p:grpSp>
        <p:nvGrpSpPr>
          <p:cNvPr id="2" name="Group 48"/>
          <p:cNvGrpSpPr>
            <a:grpSpLocks/>
          </p:cNvGrpSpPr>
          <p:nvPr/>
        </p:nvGrpSpPr>
        <p:grpSpPr bwMode="auto">
          <a:xfrm>
            <a:off x="3778250" y="2747963"/>
            <a:ext cx="950913" cy="950912"/>
            <a:chOff x="2483" y="1632"/>
            <a:chExt cx="639" cy="639"/>
          </a:xfrm>
        </p:grpSpPr>
        <p:sp>
          <p:nvSpPr>
            <p:cNvPr id="8225" name="Oval 47"/>
            <p:cNvSpPr>
              <a:spLocks noChangeArrowheads="1"/>
            </p:cNvSpPr>
            <p:nvPr/>
          </p:nvSpPr>
          <p:spPr bwMode="auto">
            <a:xfrm>
              <a:off x="2483" y="1632"/>
              <a:ext cx="639" cy="639"/>
            </a:xfrm>
            <a:prstGeom prst="ellipse">
              <a:avLst/>
            </a:prstGeom>
            <a:solidFill>
              <a:schemeClr val="bg1"/>
            </a:solidFill>
            <a:ln w="88900" algn="ctr">
              <a:solidFill>
                <a:schemeClr val="bg1"/>
              </a:solidFill>
              <a:round/>
              <a:headEnd/>
              <a:tailEnd/>
            </a:ln>
          </p:spPr>
          <p:txBody>
            <a:bodyPr anchor="ctr">
              <a:spAutoFit/>
            </a:bodyPr>
            <a:lstStyle/>
            <a:p>
              <a:endParaRPr lang="en-US" dirty="0">
                <a:solidFill>
                  <a:srgbClr val="000000"/>
                </a:solidFill>
              </a:endParaRPr>
            </a:p>
          </p:txBody>
        </p:sp>
        <p:pic>
          <p:nvPicPr>
            <p:cNvPr id="8226" name="Picture 41" descr="Quantum_StorNextSphere_reference_PPT"/>
            <p:cNvPicPr>
              <a:picLocks noChangeAspect="1" noChangeArrowheads="1"/>
            </p:cNvPicPr>
            <p:nvPr/>
          </p:nvPicPr>
          <p:blipFill>
            <a:blip r:embed="rId4" cstate="print"/>
            <a:srcRect/>
            <a:stretch>
              <a:fillRect/>
            </a:stretch>
          </p:blipFill>
          <p:spPr bwMode="auto">
            <a:xfrm>
              <a:off x="2504" y="1663"/>
              <a:ext cx="585" cy="588"/>
            </a:xfrm>
            <a:prstGeom prst="rect">
              <a:avLst/>
            </a:prstGeom>
            <a:noFill/>
            <a:ln w="9525">
              <a:noFill/>
              <a:miter lim="800000"/>
              <a:headEnd/>
              <a:tailEnd/>
            </a:ln>
          </p:spPr>
        </p:pic>
      </p:grpSp>
      <p:sp>
        <p:nvSpPr>
          <p:cNvPr id="33" name="Rectangle 32"/>
          <p:cNvSpPr/>
          <p:nvPr/>
        </p:nvSpPr>
        <p:spPr>
          <a:xfrm>
            <a:off x="228600" y="3635375"/>
            <a:ext cx="1137219" cy="646331"/>
          </a:xfrm>
          <a:prstGeom prst="rect">
            <a:avLst/>
          </a:prstGeom>
        </p:spPr>
        <p:txBody>
          <a:bodyPr wrap="square">
            <a:spAutoFit/>
          </a:bodyPr>
          <a:lstStyle/>
          <a:p>
            <a:pPr algn="ctr">
              <a:spcBef>
                <a:spcPct val="50000"/>
              </a:spcBef>
            </a:pPr>
            <a:r>
              <a:rPr lang="en-US" sz="1200" dirty="0" smtClean="0">
                <a:solidFill>
                  <a:srgbClr val="006AD6">
                    <a:lumMod val="50000"/>
                  </a:srgbClr>
                </a:solidFill>
                <a:latin typeface="Arial Black" pitchFamily="34" charset="0"/>
              </a:rPr>
              <a:t>StorNext File System</a:t>
            </a:r>
            <a:endParaRPr lang="en-US" sz="1200" dirty="0">
              <a:solidFill>
                <a:srgbClr val="006AD6">
                  <a:lumMod val="50000"/>
                </a:srgbClr>
              </a:solidFill>
              <a:latin typeface="Arial Black" pitchFamily="34" charset="0"/>
            </a:endParaRPr>
          </a:p>
        </p:txBody>
      </p:sp>
      <p:sp>
        <p:nvSpPr>
          <p:cNvPr id="34" name="Rectangle 33"/>
          <p:cNvSpPr/>
          <p:nvPr/>
        </p:nvSpPr>
        <p:spPr>
          <a:xfrm>
            <a:off x="7391400" y="3559175"/>
            <a:ext cx="1137219" cy="646331"/>
          </a:xfrm>
          <a:prstGeom prst="rect">
            <a:avLst/>
          </a:prstGeom>
        </p:spPr>
        <p:txBody>
          <a:bodyPr wrap="square">
            <a:spAutoFit/>
          </a:bodyPr>
          <a:lstStyle/>
          <a:p>
            <a:pPr algn="ctr">
              <a:spcBef>
                <a:spcPct val="50000"/>
              </a:spcBef>
            </a:pPr>
            <a:r>
              <a:rPr lang="en-US" sz="1200" dirty="0" smtClean="0">
                <a:solidFill>
                  <a:srgbClr val="006AD6">
                    <a:lumMod val="50000"/>
                  </a:srgbClr>
                </a:solidFill>
                <a:latin typeface="Arial Black" pitchFamily="34" charset="0"/>
              </a:rPr>
              <a:t>StorNext Storage Manager</a:t>
            </a:r>
            <a:endParaRPr lang="en-US" sz="1200" dirty="0">
              <a:solidFill>
                <a:srgbClr val="006AD6">
                  <a:lumMod val="50000"/>
                </a:srgbClr>
              </a:solidFill>
              <a:latin typeface="Arial Black" pitchFamily="34" charset="0"/>
            </a:endParaRPr>
          </a:p>
        </p:txBody>
      </p:sp>
      <p:sp>
        <p:nvSpPr>
          <p:cNvPr id="98" name="TextBox 97"/>
          <p:cNvSpPr txBox="1"/>
          <p:nvPr/>
        </p:nvSpPr>
        <p:spPr>
          <a:xfrm>
            <a:off x="152399" y="4968488"/>
            <a:ext cx="4572001" cy="2354491"/>
          </a:xfrm>
          <a:prstGeom prst="rect">
            <a:avLst/>
          </a:prstGeom>
          <a:noFill/>
        </p:spPr>
        <p:txBody>
          <a:bodyPr wrap="square" rtlCol="0">
            <a:spAutoFit/>
          </a:bodyPr>
          <a:lstStyle/>
          <a:p>
            <a:pPr>
              <a:spcBef>
                <a:spcPts val="600"/>
              </a:spcBef>
              <a:spcAft>
                <a:spcPts val="600"/>
              </a:spcAft>
            </a:pPr>
            <a:r>
              <a:rPr lang="en-US" b="1" dirty="0" smtClean="0">
                <a:solidFill>
                  <a:srgbClr val="B0CEF6">
                    <a:lumMod val="25000"/>
                  </a:srgbClr>
                </a:solidFill>
              </a:rPr>
              <a:t>High-performance shared file system </a:t>
            </a:r>
          </a:p>
          <a:p>
            <a:pPr marL="238125" lvl="1" indent="-128588">
              <a:spcBef>
                <a:spcPts val="300"/>
              </a:spcBef>
              <a:buFont typeface="Arial" pitchFamily="34" charset="0"/>
              <a:buChar char="•"/>
            </a:pPr>
            <a:r>
              <a:rPr lang="en-US" sz="1600" dirty="0" smtClean="0">
                <a:solidFill>
                  <a:srgbClr val="B0CEF6">
                    <a:lumMod val="25000"/>
                  </a:srgbClr>
                </a:solidFill>
              </a:rPr>
              <a:t>High performance sharing across platforms</a:t>
            </a:r>
          </a:p>
          <a:p>
            <a:pPr marL="238125" lvl="1" indent="-128588">
              <a:spcBef>
                <a:spcPts val="300"/>
              </a:spcBef>
              <a:buFont typeface="Arial" pitchFamily="34" charset="0"/>
              <a:buChar char="•"/>
            </a:pPr>
            <a:r>
              <a:rPr lang="en-US" sz="1600" dirty="0" smtClean="0">
                <a:solidFill>
                  <a:srgbClr val="B0CEF6">
                    <a:lumMod val="25000"/>
                  </a:srgbClr>
                </a:solidFill>
              </a:rPr>
              <a:t>Single namespace for multi-PB systems</a:t>
            </a:r>
          </a:p>
          <a:p>
            <a:pPr marL="238125" lvl="1" indent="-128588">
              <a:spcBef>
                <a:spcPts val="300"/>
              </a:spcBef>
              <a:buFont typeface="Arial" pitchFamily="34" charset="0"/>
              <a:buChar char="•"/>
            </a:pPr>
            <a:r>
              <a:rPr lang="en-US" sz="1600" dirty="0" smtClean="0">
                <a:solidFill>
                  <a:srgbClr val="B0CEF6">
                    <a:lumMod val="25000"/>
                  </a:srgbClr>
                </a:solidFill>
              </a:rPr>
              <a:t>Data access across SAN and LAN  </a:t>
            </a:r>
          </a:p>
          <a:p>
            <a:pPr marL="238125" lvl="1" indent="-128588">
              <a:spcBef>
                <a:spcPts val="300"/>
              </a:spcBef>
              <a:buFont typeface="Arial" pitchFamily="34" charset="0"/>
              <a:buChar char="•"/>
            </a:pPr>
            <a:r>
              <a:rPr lang="en-US" sz="1600" dirty="0" smtClean="0">
                <a:solidFill>
                  <a:srgbClr val="B0CEF6">
                    <a:lumMod val="25000"/>
                  </a:srgbClr>
                </a:solidFill>
              </a:rPr>
              <a:t>Replication</a:t>
            </a:r>
          </a:p>
          <a:p>
            <a:pPr marL="344488" lvl="1" indent="-128588">
              <a:buFont typeface="Arial" pitchFamily="34" charset="0"/>
              <a:buChar char="•"/>
            </a:pPr>
            <a:endParaRPr lang="en-US" sz="1600" dirty="0" smtClean="0">
              <a:solidFill>
                <a:srgbClr val="B0CEF6">
                  <a:lumMod val="25000"/>
                </a:srgbClr>
              </a:solidFill>
            </a:endParaRPr>
          </a:p>
          <a:p>
            <a:pPr lvl="1">
              <a:buFont typeface="Arial" pitchFamily="34" charset="0"/>
              <a:buChar char="•"/>
            </a:pPr>
            <a:endParaRPr lang="en-US" sz="1600" dirty="0" smtClean="0">
              <a:solidFill>
                <a:srgbClr val="B0CEF6">
                  <a:lumMod val="25000"/>
                </a:srgbClr>
              </a:solidFill>
            </a:endParaRPr>
          </a:p>
          <a:p>
            <a:endParaRPr lang="en-US" dirty="0">
              <a:solidFill>
                <a:srgbClr val="B0CEF6">
                  <a:lumMod val="25000"/>
                </a:srgbClr>
              </a:solidFill>
            </a:endParaRPr>
          </a:p>
        </p:txBody>
      </p:sp>
      <p:sp>
        <p:nvSpPr>
          <p:cNvPr id="35" name="TextBox 34"/>
          <p:cNvSpPr txBox="1"/>
          <p:nvPr/>
        </p:nvSpPr>
        <p:spPr>
          <a:xfrm>
            <a:off x="4648200" y="4968488"/>
            <a:ext cx="4572001" cy="2108269"/>
          </a:xfrm>
          <a:prstGeom prst="rect">
            <a:avLst/>
          </a:prstGeom>
          <a:noFill/>
        </p:spPr>
        <p:txBody>
          <a:bodyPr wrap="square" rtlCol="0">
            <a:spAutoFit/>
          </a:bodyPr>
          <a:lstStyle/>
          <a:p>
            <a:pPr>
              <a:spcAft>
                <a:spcPts val="600"/>
              </a:spcAft>
            </a:pPr>
            <a:r>
              <a:rPr lang="en-US" b="1" dirty="0" smtClean="0">
                <a:solidFill>
                  <a:srgbClr val="B0CEF6">
                    <a:lumMod val="25000"/>
                  </a:srgbClr>
                </a:solidFill>
              </a:rPr>
              <a:t>Tiered storage management</a:t>
            </a:r>
          </a:p>
          <a:p>
            <a:pPr marL="292100" lvl="1" indent="-127000">
              <a:spcBef>
                <a:spcPts val="300"/>
              </a:spcBef>
              <a:buFont typeface="Arial" pitchFamily="34" charset="0"/>
              <a:buChar char="•"/>
            </a:pPr>
            <a:r>
              <a:rPr lang="en-US" sz="1600" dirty="0" smtClean="0">
                <a:solidFill>
                  <a:srgbClr val="B0CEF6">
                    <a:lumMod val="25000"/>
                  </a:srgbClr>
                </a:solidFill>
              </a:rPr>
              <a:t>Transparent data migration between tiers  </a:t>
            </a:r>
          </a:p>
          <a:p>
            <a:pPr marL="292100" lvl="1" indent="-127000">
              <a:spcBef>
                <a:spcPts val="300"/>
              </a:spcBef>
              <a:buFont typeface="Arial" pitchFamily="34" charset="0"/>
              <a:buChar char="•"/>
            </a:pPr>
            <a:r>
              <a:rPr lang="en-US" sz="1600" dirty="0" smtClean="0">
                <a:solidFill>
                  <a:srgbClr val="B0CEF6">
                    <a:lumMod val="25000"/>
                  </a:srgbClr>
                </a:solidFill>
              </a:rPr>
              <a:t>Integrated data protection</a:t>
            </a:r>
          </a:p>
          <a:p>
            <a:pPr marL="292100" lvl="1" indent="-127000">
              <a:spcBef>
                <a:spcPts val="300"/>
              </a:spcBef>
              <a:buFont typeface="Arial" pitchFamily="34" charset="0"/>
              <a:buChar char="•"/>
            </a:pPr>
            <a:r>
              <a:rPr lang="en-US" sz="1600" dirty="0" smtClean="0">
                <a:solidFill>
                  <a:srgbClr val="B0CEF6">
                    <a:lumMod val="25000"/>
                  </a:srgbClr>
                </a:solidFill>
              </a:rPr>
              <a:t>Disaster recovery</a:t>
            </a:r>
          </a:p>
          <a:p>
            <a:pPr marL="292100" lvl="1" indent="-127000">
              <a:spcBef>
                <a:spcPts val="300"/>
              </a:spcBef>
              <a:buFont typeface="Arial" pitchFamily="34" charset="0"/>
              <a:buChar char="•"/>
            </a:pPr>
            <a:r>
              <a:rPr lang="en-US" sz="1600" dirty="0" smtClean="0">
                <a:solidFill>
                  <a:srgbClr val="B0CEF6">
                    <a:lumMod val="25000"/>
                  </a:srgbClr>
                </a:solidFill>
              </a:rPr>
              <a:t>Long term archiving</a:t>
            </a:r>
          </a:p>
          <a:p>
            <a:pPr lvl="1">
              <a:buFont typeface="Arial" pitchFamily="34" charset="0"/>
              <a:buChar char="•"/>
            </a:pPr>
            <a:endParaRPr lang="en-US" sz="1600" dirty="0" smtClean="0">
              <a:solidFill>
                <a:srgbClr val="B0CEF6">
                  <a:lumMod val="25000"/>
                </a:srgbClr>
              </a:solidFill>
            </a:endParaRPr>
          </a:p>
          <a:p>
            <a:endParaRPr lang="en-US" dirty="0">
              <a:solidFill>
                <a:srgbClr val="B0CEF6">
                  <a:lumMod val="25000"/>
                </a:srgbClr>
              </a:solidFill>
            </a:endParaRPr>
          </a:p>
        </p:txBody>
      </p:sp>
      <p:grpSp>
        <p:nvGrpSpPr>
          <p:cNvPr id="6" name="Group 5"/>
          <p:cNvGrpSpPr/>
          <p:nvPr/>
        </p:nvGrpSpPr>
        <p:grpSpPr>
          <a:xfrm>
            <a:off x="0" y="901700"/>
            <a:ext cx="9144000" cy="952500"/>
            <a:chOff x="0" y="901700"/>
            <a:chExt cx="9144000" cy="952500"/>
          </a:xfrm>
        </p:grpSpPr>
        <p:sp>
          <p:nvSpPr>
            <p:cNvPr id="5" name="Pentagon 4"/>
            <p:cNvSpPr/>
            <p:nvPr/>
          </p:nvSpPr>
          <p:spPr>
            <a:xfrm rot="5400000">
              <a:off x="3898900" y="1117600"/>
              <a:ext cx="584200" cy="889000"/>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901700"/>
              <a:ext cx="9144000" cy="647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Third Party Application Solutions</a:t>
              </a:r>
              <a:endParaRPr lang="en-US" b="1" dirty="0"/>
            </a:p>
          </p:txBody>
        </p:sp>
      </p:grpSp>
      <p:pic>
        <p:nvPicPr>
          <p:cNvPr id="36" name="圖片 35"/>
          <p:cNvPicPr/>
          <p:nvPr/>
        </p:nvPicPr>
        <p:blipFill>
          <a:blip r:embed="rId5" cstate="print"/>
          <a:srcRect/>
          <a:stretch>
            <a:fillRect/>
          </a:stretch>
        </p:blipFill>
        <p:spPr bwMode="auto">
          <a:xfrm>
            <a:off x="6720840" y="76200"/>
            <a:ext cx="2270760" cy="640080"/>
          </a:xfrm>
          <a:prstGeom prst="rect">
            <a:avLst/>
          </a:prstGeom>
          <a:noFill/>
        </p:spPr>
      </p:pic>
    </p:spTree>
    <p:extLst>
      <p:ext uri="{BB962C8B-B14F-4D97-AF65-F5344CB8AC3E}">
        <p14:creationId xmlns:p14="http://schemas.microsoft.com/office/powerpoint/2010/main" xmlns="" val="1269273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dirty="0" smtClean="0">
                <a:ea typeface="ＭＳ Ｐゴシック" pitchFamily="34" charset="-128"/>
              </a:rPr>
              <a:t>Quantum is Proven in These Environments</a:t>
            </a:r>
            <a:endParaRPr dirty="0" smtClean="0">
              <a:solidFill>
                <a:srgbClr val="FF0000"/>
              </a:solidFill>
              <a:ea typeface="ＭＳ Ｐゴシック" pitchFamily="34" charset="-128"/>
            </a:endParaRPr>
          </a:p>
        </p:txBody>
      </p:sp>
      <p:sp>
        <p:nvSpPr>
          <p:cNvPr id="73733" name="Slide Number Placeholder 5"/>
          <p:cNvSpPr>
            <a:spLocks noGrp="1"/>
          </p:cNvSpPr>
          <p:nvPr>
            <p:ph type="sldNum" sz="quarter" idx="4294967295"/>
          </p:nvPr>
        </p:nvSpPr>
        <p:spPr bwMode="auto">
          <a:xfrm>
            <a:off x="0" y="6626225"/>
            <a:ext cx="533400" cy="323850"/>
          </a:xfrm>
          <a:prstGeom prst="rect">
            <a:avLst/>
          </a:prstGeom>
          <a:noFill/>
        </p:spPr>
        <p:txBody>
          <a:bodyPr/>
          <a:lstStyle/>
          <a:p>
            <a:fld id="{D36DF9FC-188B-4E17-B7FE-1092E24B8A89}" type="slidenum">
              <a:rPr lang="en-US">
                <a:solidFill>
                  <a:srgbClr val="00B0F0"/>
                </a:solidFill>
              </a:rPr>
              <a:pPr/>
              <a:t>12</a:t>
            </a:fld>
            <a:endParaRPr lang="en-US">
              <a:solidFill>
                <a:srgbClr val="00B0F0"/>
              </a:solidFill>
            </a:endParaRPr>
          </a:p>
        </p:txBody>
      </p:sp>
      <p:sp>
        <p:nvSpPr>
          <p:cNvPr id="73731" name="TextBox 58"/>
          <p:cNvSpPr txBox="1">
            <a:spLocks noChangeArrowheads="1"/>
          </p:cNvSpPr>
          <p:nvPr/>
        </p:nvSpPr>
        <p:spPr bwMode="auto">
          <a:xfrm>
            <a:off x="3981450" y="993775"/>
            <a:ext cx="4953000" cy="1570038"/>
          </a:xfrm>
          <a:prstGeom prst="rect">
            <a:avLst/>
          </a:prstGeom>
          <a:noFill/>
          <a:ln w="9525">
            <a:noFill/>
            <a:miter lim="800000"/>
            <a:headEnd/>
            <a:tailEnd/>
          </a:ln>
        </p:spPr>
        <p:txBody>
          <a:bodyPr>
            <a:spAutoFit/>
          </a:bodyPr>
          <a:lstStyle/>
          <a:p>
            <a:r>
              <a:rPr lang="en-US" sz="3200">
                <a:solidFill>
                  <a:srgbClr val="666666"/>
                </a:solidFill>
                <a:cs typeface="Arial" pitchFamily="34" charset="0"/>
              </a:rPr>
              <a:t>Highest </a:t>
            </a:r>
            <a:r>
              <a:rPr lang="en-US" sz="3200" b="1">
                <a:solidFill>
                  <a:srgbClr val="666666"/>
                </a:solidFill>
                <a:cs typeface="Arial" pitchFamily="34" charset="0"/>
              </a:rPr>
              <a:t>PERFORMANCE</a:t>
            </a:r>
          </a:p>
          <a:p>
            <a:r>
              <a:rPr lang="en-US" sz="3200" b="1">
                <a:solidFill>
                  <a:srgbClr val="666666"/>
                </a:solidFill>
                <a:cs typeface="Arial" pitchFamily="34" charset="0"/>
              </a:rPr>
              <a:t>LOWEST</a:t>
            </a:r>
            <a:r>
              <a:rPr lang="en-US" sz="3200">
                <a:solidFill>
                  <a:srgbClr val="666666"/>
                </a:solidFill>
                <a:cs typeface="Arial" pitchFamily="34" charset="0"/>
              </a:rPr>
              <a:t> </a:t>
            </a:r>
            <a:r>
              <a:rPr lang="en-US" sz="3200" b="1">
                <a:solidFill>
                  <a:srgbClr val="666666"/>
                </a:solidFill>
                <a:cs typeface="Arial" pitchFamily="34" charset="0"/>
              </a:rPr>
              <a:t>COST</a:t>
            </a:r>
            <a:br>
              <a:rPr lang="en-US" sz="3200" b="1">
                <a:solidFill>
                  <a:srgbClr val="666666"/>
                </a:solidFill>
                <a:cs typeface="Arial" pitchFamily="34" charset="0"/>
              </a:rPr>
            </a:br>
            <a:r>
              <a:rPr lang="en-US" sz="3200">
                <a:solidFill>
                  <a:srgbClr val="666666"/>
                </a:solidFill>
                <a:cs typeface="Arial" pitchFamily="34" charset="0"/>
              </a:rPr>
              <a:t>Greatest</a:t>
            </a:r>
            <a:r>
              <a:rPr lang="en-US" sz="3200" b="1">
                <a:solidFill>
                  <a:srgbClr val="666666"/>
                </a:solidFill>
                <a:cs typeface="Arial" pitchFamily="34" charset="0"/>
              </a:rPr>
              <a:t> FLEXIBILITY</a:t>
            </a:r>
          </a:p>
        </p:txBody>
      </p:sp>
      <p:pic>
        <p:nvPicPr>
          <p:cNvPr id="7373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663" y="1009650"/>
            <a:ext cx="3313112" cy="1357313"/>
          </a:xfrm>
          <a:prstGeom prst="rect">
            <a:avLst/>
          </a:prstGeom>
          <a:noFill/>
          <a:ln w="9525">
            <a:noFill/>
            <a:miter lim="800000"/>
            <a:headEnd/>
            <a:tailEnd/>
          </a:ln>
        </p:spPr>
      </p:pic>
      <p:grpSp>
        <p:nvGrpSpPr>
          <p:cNvPr id="2" name="Group 6"/>
          <p:cNvGrpSpPr>
            <a:grpSpLocks/>
          </p:cNvGrpSpPr>
          <p:nvPr/>
        </p:nvGrpSpPr>
        <p:grpSpPr bwMode="auto">
          <a:xfrm>
            <a:off x="0" y="2600325"/>
            <a:ext cx="9144000" cy="3560763"/>
            <a:chOff x="0" y="2601032"/>
            <a:chExt cx="9144000" cy="3560762"/>
          </a:xfrm>
        </p:grpSpPr>
        <p:sp>
          <p:nvSpPr>
            <p:cNvPr id="73735" name="Rectangle 43"/>
            <p:cNvSpPr>
              <a:spLocks noChangeArrowheads="1"/>
            </p:cNvSpPr>
            <p:nvPr/>
          </p:nvSpPr>
          <p:spPr bwMode="auto">
            <a:xfrm>
              <a:off x="0" y="2601032"/>
              <a:ext cx="9144000" cy="3560762"/>
            </a:xfrm>
            <a:prstGeom prst="rect">
              <a:avLst/>
            </a:prstGeom>
            <a:solidFill>
              <a:srgbClr val="95BFE4"/>
            </a:solidFill>
            <a:ln w="3175">
              <a:noFill/>
              <a:miter lim="800000"/>
              <a:headEnd/>
              <a:tailEnd/>
            </a:ln>
          </p:spPr>
          <p:txBody>
            <a:bodyPr anchor="ctr">
              <a:spAutoFit/>
            </a:bodyPr>
            <a:lstStyle/>
            <a:p>
              <a:endParaRPr lang="en-US" sz="1800">
                <a:solidFill>
                  <a:srgbClr val="000000"/>
                </a:solidFill>
                <a:cs typeface="Arial" pitchFamily="34" charset="0"/>
              </a:endParaRPr>
            </a:p>
          </p:txBody>
        </p:sp>
        <p:pic>
          <p:nvPicPr>
            <p:cNvPr id="73736" name="Picture 2" descr="http://ts4.mm.bing.net/images/thumbnail.aspx?q=4990370241119907&amp;id=0d877595a47c976267f28db40bd888d0"/>
            <p:cNvPicPr>
              <a:picLocks noChangeAspect="1" noChangeArrowheads="1"/>
            </p:cNvPicPr>
            <p:nvPr/>
          </p:nvPicPr>
          <p:blipFill>
            <a:blip r:embed="rId4" cstate="print">
              <a:clrChange>
                <a:clrFrom>
                  <a:srgbClr val="F8FFFD"/>
                </a:clrFrom>
                <a:clrTo>
                  <a:srgbClr val="F8FFFD">
                    <a:alpha val="0"/>
                  </a:srgbClr>
                </a:clrTo>
              </a:clrChange>
            </a:blip>
            <a:srcRect/>
            <a:stretch>
              <a:fillRect/>
            </a:stretch>
          </p:blipFill>
          <p:spPr bwMode="auto">
            <a:xfrm>
              <a:off x="8209452" y="5098065"/>
              <a:ext cx="841474" cy="504885"/>
            </a:xfrm>
            <a:prstGeom prst="rect">
              <a:avLst/>
            </a:prstGeom>
            <a:noFill/>
            <a:ln w="9525">
              <a:noFill/>
              <a:miter lim="800000"/>
              <a:headEnd/>
              <a:tailEnd/>
            </a:ln>
          </p:spPr>
        </p:pic>
        <p:pic>
          <p:nvPicPr>
            <p:cNvPr id="73737" name="Picture 46" descr="stornext-bkgrnd"/>
            <p:cNvPicPr>
              <a:picLocks noChangeAspect="1" noChangeArrowheads="1"/>
            </p:cNvPicPr>
            <p:nvPr/>
          </p:nvPicPr>
          <p:blipFill>
            <a:blip r:embed="rId5" cstate="print"/>
            <a:srcRect/>
            <a:stretch>
              <a:fillRect/>
            </a:stretch>
          </p:blipFill>
          <p:spPr bwMode="auto">
            <a:xfrm>
              <a:off x="1157288" y="2974094"/>
              <a:ext cx="6189662" cy="2581275"/>
            </a:xfrm>
            <a:prstGeom prst="rect">
              <a:avLst/>
            </a:prstGeom>
            <a:noFill/>
            <a:ln w="9525">
              <a:noFill/>
              <a:miter lim="800000"/>
              <a:headEnd/>
              <a:tailEnd/>
            </a:ln>
          </p:spPr>
        </p:pic>
        <p:sp>
          <p:nvSpPr>
            <p:cNvPr id="73738" name="Oval 36"/>
            <p:cNvSpPr>
              <a:spLocks noChangeArrowheads="1"/>
            </p:cNvSpPr>
            <p:nvPr/>
          </p:nvSpPr>
          <p:spPr bwMode="auto">
            <a:xfrm>
              <a:off x="5413375" y="3491619"/>
              <a:ext cx="1482725" cy="1482725"/>
            </a:xfrm>
            <a:prstGeom prst="ellipse">
              <a:avLst/>
            </a:prstGeom>
            <a:solidFill>
              <a:srgbClr val="0073BB"/>
            </a:solidFill>
            <a:ln w="88900">
              <a:solidFill>
                <a:schemeClr val="bg1"/>
              </a:solidFill>
              <a:round/>
              <a:headEnd/>
              <a:tailEnd/>
            </a:ln>
          </p:spPr>
          <p:txBody>
            <a:bodyPr anchor="ctr">
              <a:spAutoFit/>
            </a:bodyPr>
            <a:lstStyle/>
            <a:p>
              <a:endParaRPr lang="en-US" sz="1800">
                <a:solidFill>
                  <a:srgbClr val="000000"/>
                </a:solidFill>
                <a:cs typeface="Arial" pitchFamily="34" charset="0"/>
              </a:endParaRPr>
            </a:p>
          </p:txBody>
        </p:sp>
        <p:sp>
          <p:nvSpPr>
            <p:cNvPr id="73739" name="Oval 35"/>
            <p:cNvSpPr>
              <a:spLocks noChangeArrowheads="1"/>
            </p:cNvSpPr>
            <p:nvPr/>
          </p:nvSpPr>
          <p:spPr bwMode="auto">
            <a:xfrm>
              <a:off x="1773238" y="3491619"/>
              <a:ext cx="1482725" cy="1482725"/>
            </a:xfrm>
            <a:prstGeom prst="ellipse">
              <a:avLst/>
            </a:prstGeom>
            <a:solidFill>
              <a:srgbClr val="0073BB"/>
            </a:solidFill>
            <a:ln w="88900">
              <a:solidFill>
                <a:schemeClr val="bg1"/>
              </a:solidFill>
              <a:round/>
              <a:headEnd/>
              <a:tailEnd/>
            </a:ln>
          </p:spPr>
          <p:txBody>
            <a:bodyPr anchor="ctr">
              <a:spAutoFit/>
            </a:bodyPr>
            <a:lstStyle/>
            <a:p>
              <a:endParaRPr lang="en-US" sz="1800">
                <a:solidFill>
                  <a:srgbClr val="000000"/>
                </a:solidFill>
                <a:cs typeface="Arial" pitchFamily="34" charset="0"/>
              </a:endParaRPr>
            </a:p>
          </p:txBody>
        </p:sp>
        <p:sp>
          <p:nvSpPr>
            <p:cNvPr id="73740" name="Oval 32"/>
            <p:cNvSpPr>
              <a:spLocks noChangeArrowheads="1"/>
            </p:cNvSpPr>
            <p:nvPr/>
          </p:nvSpPr>
          <p:spPr bwMode="auto">
            <a:xfrm>
              <a:off x="2351088" y="3229682"/>
              <a:ext cx="958850" cy="958850"/>
            </a:xfrm>
            <a:prstGeom prst="ellipse">
              <a:avLst/>
            </a:prstGeom>
            <a:solidFill>
              <a:schemeClr val="bg1"/>
            </a:solidFill>
            <a:ln w="88900">
              <a:solidFill>
                <a:srgbClr val="0073BB"/>
              </a:solidFill>
              <a:round/>
              <a:headEnd/>
              <a:tailEnd/>
            </a:ln>
          </p:spPr>
          <p:txBody>
            <a:bodyPr anchor="ctr">
              <a:spAutoFit/>
            </a:bodyPr>
            <a:lstStyle/>
            <a:p>
              <a:endParaRPr lang="en-US" sz="1800">
                <a:solidFill>
                  <a:srgbClr val="000000"/>
                </a:solidFill>
                <a:cs typeface="Arial" pitchFamily="34" charset="0"/>
              </a:endParaRPr>
            </a:p>
          </p:txBody>
        </p:sp>
        <p:sp>
          <p:nvSpPr>
            <p:cNvPr id="73741" name="Oval 33"/>
            <p:cNvSpPr>
              <a:spLocks noChangeArrowheads="1"/>
            </p:cNvSpPr>
            <p:nvPr/>
          </p:nvSpPr>
          <p:spPr bwMode="auto">
            <a:xfrm>
              <a:off x="2425700" y="4415544"/>
              <a:ext cx="827088" cy="827088"/>
            </a:xfrm>
            <a:prstGeom prst="ellipse">
              <a:avLst/>
            </a:prstGeom>
            <a:solidFill>
              <a:schemeClr val="bg1"/>
            </a:solidFill>
            <a:ln w="88900">
              <a:solidFill>
                <a:srgbClr val="0073BB"/>
              </a:solidFill>
              <a:round/>
              <a:headEnd/>
              <a:tailEnd/>
            </a:ln>
          </p:spPr>
          <p:txBody>
            <a:bodyPr anchor="ctr">
              <a:spAutoFit/>
            </a:bodyPr>
            <a:lstStyle/>
            <a:p>
              <a:endParaRPr lang="en-US" sz="1800">
                <a:solidFill>
                  <a:srgbClr val="000000"/>
                </a:solidFill>
                <a:cs typeface="Arial" pitchFamily="34" charset="0"/>
              </a:endParaRPr>
            </a:p>
          </p:txBody>
        </p:sp>
        <p:sp>
          <p:nvSpPr>
            <p:cNvPr id="73742" name="Oval 34"/>
            <p:cNvSpPr>
              <a:spLocks noChangeArrowheads="1"/>
            </p:cNvSpPr>
            <p:nvPr/>
          </p:nvSpPr>
          <p:spPr bwMode="auto">
            <a:xfrm>
              <a:off x="1347788" y="3790069"/>
              <a:ext cx="950912" cy="950913"/>
            </a:xfrm>
            <a:prstGeom prst="ellipse">
              <a:avLst/>
            </a:prstGeom>
            <a:solidFill>
              <a:schemeClr val="bg1"/>
            </a:solidFill>
            <a:ln w="88900">
              <a:solidFill>
                <a:srgbClr val="0073BB"/>
              </a:solidFill>
              <a:round/>
              <a:headEnd/>
              <a:tailEnd/>
            </a:ln>
          </p:spPr>
          <p:txBody>
            <a:bodyPr anchor="ctr">
              <a:spAutoFit/>
            </a:bodyPr>
            <a:lstStyle/>
            <a:p>
              <a:endParaRPr lang="en-US" sz="1800">
                <a:solidFill>
                  <a:srgbClr val="000000"/>
                </a:solidFill>
                <a:cs typeface="Arial" pitchFamily="34" charset="0"/>
              </a:endParaRPr>
            </a:p>
          </p:txBody>
        </p:sp>
        <p:sp>
          <p:nvSpPr>
            <p:cNvPr id="73743" name="Oval 37"/>
            <p:cNvSpPr>
              <a:spLocks noChangeArrowheads="1"/>
            </p:cNvSpPr>
            <p:nvPr/>
          </p:nvSpPr>
          <p:spPr bwMode="auto">
            <a:xfrm>
              <a:off x="5368925" y="3274132"/>
              <a:ext cx="841375" cy="841375"/>
            </a:xfrm>
            <a:prstGeom prst="ellipse">
              <a:avLst/>
            </a:prstGeom>
            <a:solidFill>
              <a:schemeClr val="bg1"/>
            </a:solidFill>
            <a:ln w="88900">
              <a:solidFill>
                <a:srgbClr val="0073BB"/>
              </a:solidFill>
              <a:round/>
              <a:headEnd/>
              <a:tailEnd/>
            </a:ln>
          </p:spPr>
          <p:txBody>
            <a:bodyPr anchor="ctr">
              <a:spAutoFit/>
            </a:bodyPr>
            <a:lstStyle/>
            <a:p>
              <a:endParaRPr lang="en-US" sz="1800">
                <a:solidFill>
                  <a:srgbClr val="000000"/>
                </a:solidFill>
                <a:cs typeface="Arial" pitchFamily="34" charset="0"/>
              </a:endParaRPr>
            </a:p>
          </p:txBody>
        </p:sp>
        <p:sp>
          <p:nvSpPr>
            <p:cNvPr id="73744" name="Oval 38"/>
            <p:cNvSpPr>
              <a:spLocks noChangeArrowheads="1"/>
            </p:cNvSpPr>
            <p:nvPr/>
          </p:nvSpPr>
          <p:spPr bwMode="auto">
            <a:xfrm>
              <a:off x="6149975" y="4369507"/>
              <a:ext cx="841375" cy="841375"/>
            </a:xfrm>
            <a:prstGeom prst="ellipse">
              <a:avLst/>
            </a:prstGeom>
            <a:solidFill>
              <a:schemeClr val="bg1"/>
            </a:solidFill>
            <a:ln w="88900">
              <a:solidFill>
                <a:srgbClr val="0073BB"/>
              </a:solidFill>
              <a:round/>
              <a:headEnd/>
              <a:tailEnd/>
            </a:ln>
          </p:spPr>
          <p:txBody>
            <a:bodyPr anchor="ctr">
              <a:spAutoFit/>
            </a:bodyPr>
            <a:lstStyle/>
            <a:p>
              <a:endParaRPr lang="en-US" sz="1800">
                <a:solidFill>
                  <a:srgbClr val="000000"/>
                </a:solidFill>
                <a:cs typeface="Arial" pitchFamily="34" charset="0"/>
              </a:endParaRPr>
            </a:p>
          </p:txBody>
        </p:sp>
        <p:sp>
          <p:nvSpPr>
            <p:cNvPr id="73745" name="AutoShape 41"/>
            <p:cNvSpPr>
              <a:spLocks noChangeArrowheads="1"/>
            </p:cNvSpPr>
            <p:nvPr/>
          </p:nvSpPr>
          <p:spPr bwMode="auto">
            <a:xfrm>
              <a:off x="4267200" y="2824869"/>
              <a:ext cx="4038600" cy="2833688"/>
            </a:xfrm>
            <a:prstGeom prst="roundRect">
              <a:avLst>
                <a:gd name="adj" fmla="val 49648"/>
              </a:avLst>
            </a:prstGeom>
            <a:noFill/>
            <a:ln w="53975">
              <a:solidFill>
                <a:schemeClr val="bg1"/>
              </a:solidFill>
              <a:prstDash val="sysDot"/>
              <a:round/>
              <a:headEnd/>
              <a:tailEnd/>
            </a:ln>
          </p:spPr>
          <p:txBody>
            <a:bodyPr anchor="ctr">
              <a:spAutoFit/>
            </a:bodyPr>
            <a:lstStyle/>
            <a:p>
              <a:endParaRPr lang="en-US" sz="1800">
                <a:solidFill>
                  <a:srgbClr val="000000"/>
                </a:solidFill>
                <a:cs typeface="Arial" pitchFamily="34" charset="0"/>
              </a:endParaRPr>
            </a:p>
          </p:txBody>
        </p:sp>
        <p:sp>
          <p:nvSpPr>
            <p:cNvPr id="73746" name="AutoShape 39"/>
            <p:cNvSpPr>
              <a:spLocks noChangeArrowheads="1"/>
            </p:cNvSpPr>
            <p:nvPr/>
          </p:nvSpPr>
          <p:spPr bwMode="auto">
            <a:xfrm>
              <a:off x="6933035" y="5450593"/>
              <a:ext cx="1228725" cy="458788"/>
            </a:xfrm>
            <a:prstGeom prst="roundRect">
              <a:avLst>
                <a:gd name="adj" fmla="val 16667"/>
              </a:avLst>
            </a:prstGeom>
            <a:solidFill>
              <a:srgbClr val="0073BB"/>
            </a:solidFill>
            <a:ln w="38100">
              <a:solidFill>
                <a:schemeClr val="bg1"/>
              </a:solidFill>
              <a:round/>
              <a:headEnd/>
              <a:tailEnd/>
            </a:ln>
          </p:spPr>
          <p:txBody>
            <a:bodyPr anchor="ctr">
              <a:spAutoFit/>
            </a:bodyPr>
            <a:lstStyle/>
            <a:p>
              <a:endParaRPr lang="en-US" sz="1800">
                <a:solidFill>
                  <a:srgbClr val="000000"/>
                </a:solidFill>
                <a:cs typeface="Arial" pitchFamily="34" charset="0"/>
              </a:endParaRPr>
            </a:p>
          </p:txBody>
        </p:sp>
        <p:sp>
          <p:nvSpPr>
            <p:cNvPr id="73747" name="AutoShape 40"/>
            <p:cNvSpPr>
              <a:spLocks noChangeArrowheads="1"/>
            </p:cNvSpPr>
            <p:nvPr/>
          </p:nvSpPr>
          <p:spPr bwMode="auto">
            <a:xfrm>
              <a:off x="6887618" y="2653440"/>
              <a:ext cx="1228725" cy="423863"/>
            </a:xfrm>
            <a:prstGeom prst="roundRect">
              <a:avLst>
                <a:gd name="adj" fmla="val 16667"/>
              </a:avLst>
            </a:prstGeom>
            <a:solidFill>
              <a:srgbClr val="0073BB"/>
            </a:solidFill>
            <a:ln w="38100">
              <a:solidFill>
                <a:schemeClr val="bg1"/>
              </a:solidFill>
              <a:round/>
              <a:headEnd/>
              <a:tailEnd/>
            </a:ln>
          </p:spPr>
          <p:txBody>
            <a:bodyPr anchor="ctr">
              <a:spAutoFit/>
            </a:bodyPr>
            <a:lstStyle/>
            <a:p>
              <a:endParaRPr lang="en-US" sz="1800">
                <a:solidFill>
                  <a:srgbClr val="000000"/>
                </a:solidFill>
                <a:cs typeface="Arial" pitchFamily="34" charset="0"/>
              </a:endParaRPr>
            </a:p>
          </p:txBody>
        </p:sp>
        <p:sp>
          <p:nvSpPr>
            <p:cNvPr id="73748" name="Text Box 25"/>
            <p:cNvSpPr txBox="1">
              <a:spLocks noChangeArrowheads="1"/>
            </p:cNvSpPr>
            <p:nvPr/>
          </p:nvSpPr>
          <p:spPr bwMode="auto">
            <a:xfrm>
              <a:off x="1358900" y="4188532"/>
              <a:ext cx="874713" cy="168275"/>
            </a:xfrm>
            <a:prstGeom prst="rect">
              <a:avLst/>
            </a:prstGeom>
            <a:noFill/>
            <a:ln w="6350">
              <a:noFill/>
              <a:miter lim="800000"/>
              <a:headEnd/>
              <a:tailEnd/>
            </a:ln>
          </p:spPr>
          <p:txBody>
            <a:bodyPr lIns="0" tIns="0" rIns="0" bIns="0">
              <a:spAutoFit/>
            </a:bodyPr>
            <a:lstStyle/>
            <a:p>
              <a:pPr algn="ctr">
                <a:spcBef>
                  <a:spcPct val="50000"/>
                </a:spcBef>
              </a:pPr>
              <a:r>
                <a:rPr lang="en-US" sz="1100" b="1">
                  <a:solidFill>
                    <a:srgbClr val="447AB9"/>
                  </a:solidFill>
                  <a:cs typeface="Arial" pitchFamily="34" charset="0"/>
                </a:rPr>
                <a:t>Ingest</a:t>
              </a:r>
            </a:p>
          </p:txBody>
        </p:sp>
        <p:sp>
          <p:nvSpPr>
            <p:cNvPr id="73749" name="Text Box 25"/>
            <p:cNvSpPr txBox="1">
              <a:spLocks noChangeArrowheads="1"/>
            </p:cNvSpPr>
            <p:nvPr/>
          </p:nvSpPr>
          <p:spPr bwMode="auto">
            <a:xfrm>
              <a:off x="2395538" y="3553532"/>
              <a:ext cx="844550" cy="336550"/>
            </a:xfrm>
            <a:prstGeom prst="rect">
              <a:avLst/>
            </a:prstGeom>
            <a:noFill/>
            <a:ln w="6350">
              <a:noFill/>
              <a:miter lim="800000"/>
              <a:headEnd/>
              <a:tailEnd/>
            </a:ln>
          </p:spPr>
          <p:txBody>
            <a:bodyPr lIns="0" tIns="0" rIns="0" bIns="0">
              <a:spAutoFit/>
            </a:bodyPr>
            <a:lstStyle/>
            <a:p>
              <a:pPr algn="ctr">
                <a:spcBef>
                  <a:spcPct val="50000"/>
                </a:spcBef>
              </a:pPr>
              <a:r>
                <a:rPr lang="en-US" sz="1100" b="1">
                  <a:solidFill>
                    <a:srgbClr val="447AB9"/>
                  </a:solidFill>
                  <a:cs typeface="Arial" pitchFamily="34" charset="0"/>
                </a:rPr>
                <a:t>Create/</a:t>
              </a:r>
              <a:br>
                <a:rPr lang="en-US" sz="1100" b="1">
                  <a:solidFill>
                    <a:srgbClr val="447AB9"/>
                  </a:solidFill>
                  <a:cs typeface="Arial" pitchFamily="34" charset="0"/>
                </a:rPr>
              </a:br>
              <a:r>
                <a:rPr lang="en-US" sz="1100" b="1">
                  <a:solidFill>
                    <a:srgbClr val="447AB9"/>
                  </a:solidFill>
                  <a:cs typeface="Arial" pitchFamily="34" charset="0"/>
                </a:rPr>
                <a:t>Edit</a:t>
              </a:r>
            </a:p>
          </p:txBody>
        </p:sp>
        <p:sp>
          <p:nvSpPr>
            <p:cNvPr id="73750" name="Text Box 25"/>
            <p:cNvSpPr txBox="1">
              <a:spLocks noChangeArrowheads="1"/>
            </p:cNvSpPr>
            <p:nvPr/>
          </p:nvSpPr>
          <p:spPr bwMode="auto">
            <a:xfrm>
              <a:off x="2478088" y="4785432"/>
              <a:ext cx="739775" cy="168275"/>
            </a:xfrm>
            <a:prstGeom prst="rect">
              <a:avLst/>
            </a:prstGeom>
            <a:noFill/>
            <a:ln w="6350">
              <a:noFill/>
              <a:miter lim="800000"/>
              <a:headEnd/>
              <a:tailEnd/>
            </a:ln>
          </p:spPr>
          <p:txBody>
            <a:bodyPr lIns="0" tIns="0" rIns="0" bIns="0">
              <a:spAutoFit/>
            </a:bodyPr>
            <a:lstStyle/>
            <a:p>
              <a:pPr algn="ctr">
                <a:spcBef>
                  <a:spcPct val="50000"/>
                </a:spcBef>
              </a:pPr>
              <a:r>
                <a:rPr lang="en-US" sz="1100" b="1">
                  <a:solidFill>
                    <a:srgbClr val="447AB9"/>
                  </a:solidFill>
                  <a:cs typeface="Arial" pitchFamily="34" charset="0"/>
                </a:rPr>
                <a:t>Distribute</a:t>
              </a:r>
            </a:p>
          </p:txBody>
        </p:sp>
        <p:sp>
          <p:nvSpPr>
            <p:cNvPr id="73751" name="Text Box 25"/>
            <p:cNvSpPr txBox="1">
              <a:spLocks noChangeArrowheads="1"/>
            </p:cNvSpPr>
            <p:nvPr/>
          </p:nvSpPr>
          <p:spPr bwMode="auto">
            <a:xfrm>
              <a:off x="2319338" y="4223457"/>
              <a:ext cx="719137" cy="184150"/>
            </a:xfrm>
            <a:prstGeom prst="rect">
              <a:avLst/>
            </a:prstGeom>
            <a:noFill/>
            <a:ln w="6350">
              <a:noFill/>
              <a:miter lim="800000"/>
              <a:headEnd/>
              <a:tailEnd/>
            </a:ln>
          </p:spPr>
          <p:txBody>
            <a:bodyPr lIns="0" tIns="0" rIns="0" bIns="0">
              <a:spAutoFit/>
            </a:bodyPr>
            <a:lstStyle/>
            <a:p>
              <a:pPr algn="ctr">
                <a:spcBef>
                  <a:spcPct val="50000"/>
                </a:spcBef>
              </a:pPr>
              <a:r>
                <a:rPr lang="en-US" sz="1200">
                  <a:solidFill>
                    <a:srgbClr val="FFC000"/>
                  </a:solidFill>
                  <a:latin typeface="Arial Black" pitchFamily="34" charset="0"/>
                  <a:cs typeface="Arial" pitchFamily="34" charset="0"/>
                </a:rPr>
                <a:t>SHARE</a:t>
              </a:r>
            </a:p>
          </p:txBody>
        </p:sp>
        <p:sp>
          <p:nvSpPr>
            <p:cNvPr id="73752" name="Text Box 25"/>
            <p:cNvSpPr txBox="1">
              <a:spLocks noChangeArrowheads="1"/>
            </p:cNvSpPr>
            <p:nvPr/>
          </p:nvSpPr>
          <p:spPr bwMode="auto">
            <a:xfrm>
              <a:off x="5676900" y="4167894"/>
              <a:ext cx="955675" cy="184150"/>
            </a:xfrm>
            <a:prstGeom prst="rect">
              <a:avLst/>
            </a:prstGeom>
            <a:noFill/>
            <a:ln w="6350">
              <a:noFill/>
              <a:miter lim="800000"/>
              <a:headEnd/>
              <a:tailEnd/>
            </a:ln>
          </p:spPr>
          <p:txBody>
            <a:bodyPr lIns="0" tIns="0" rIns="0" bIns="0">
              <a:spAutoFit/>
            </a:bodyPr>
            <a:lstStyle/>
            <a:p>
              <a:pPr algn="ctr">
                <a:spcBef>
                  <a:spcPct val="50000"/>
                </a:spcBef>
              </a:pPr>
              <a:r>
                <a:rPr lang="en-US" sz="1200">
                  <a:solidFill>
                    <a:srgbClr val="FFC000"/>
                  </a:solidFill>
                  <a:latin typeface="Arial Black" pitchFamily="34" charset="0"/>
                  <a:cs typeface="Arial" pitchFamily="34" charset="0"/>
                </a:rPr>
                <a:t>PRESERVE</a:t>
              </a:r>
            </a:p>
          </p:txBody>
        </p:sp>
        <p:sp>
          <p:nvSpPr>
            <p:cNvPr id="73753" name="Text Box 25"/>
            <p:cNvSpPr txBox="1">
              <a:spLocks noChangeArrowheads="1"/>
            </p:cNvSpPr>
            <p:nvPr/>
          </p:nvSpPr>
          <p:spPr bwMode="auto">
            <a:xfrm>
              <a:off x="5437188" y="3621794"/>
              <a:ext cx="719137" cy="152400"/>
            </a:xfrm>
            <a:prstGeom prst="rect">
              <a:avLst/>
            </a:prstGeom>
            <a:noFill/>
            <a:ln w="6350">
              <a:noFill/>
              <a:miter lim="800000"/>
              <a:headEnd/>
              <a:tailEnd/>
            </a:ln>
          </p:spPr>
          <p:txBody>
            <a:bodyPr lIns="0" tIns="0" rIns="0" bIns="0">
              <a:spAutoFit/>
            </a:bodyPr>
            <a:lstStyle/>
            <a:p>
              <a:pPr algn="ctr">
                <a:spcBef>
                  <a:spcPct val="50000"/>
                </a:spcBef>
              </a:pPr>
              <a:r>
                <a:rPr lang="en-US" sz="1000" b="1">
                  <a:solidFill>
                    <a:srgbClr val="447AB9"/>
                  </a:solidFill>
                  <a:cs typeface="Arial" pitchFamily="34" charset="0"/>
                </a:rPr>
                <a:t>Disk Tiers</a:t>
              </a:r>
            </a:p>
          </p:txBody>
        </p:sp>
        <p:sp>
          <p:nvSpPr>
            <p:cNvPr id="73754" name="Text Box 25"/>
            <p:cNvSpPr txBox="1">
              <a:spLocks noChangeArrowheads="1"/>
            </p:cNvSpPr>
            <p:nvPr/>
          </p:nvSpPr>
          <p:spPr bwMode="auto">
            <a:xfrm>
              <a:off x="6232525" y="4698119"/>
              <a:ext cx="735013" cy="304800"/>
            </a:xfrm>
            <a:prstGeom prst="rect">
              <a:avLst/>
            </a:prstGeom>
            <a:noFill/>
            <a:ln w="6350">
              <a:noFill/>
              <a:miter lim="800000"/>
              <a:headEnd/>
              <a:tailEnd/>
            </a:ln>
          </p:spPr>
          <p:txBody>
            <a:bodyPr lIns="0" tIns="0" rIns="0" bIns="0">
              <a:spAutoFit/>
            </a:bodyPr>
            <a:lstStyle/>
            <a:p>
              <a:pPr algn="ctr">
                <a:spcBef>
                  <a:spcPct val="50000"/>
                </a:spcBef>
              </a:pPr>
              <a:r>
                <a:rPr lang="en-US" sz="1000" b="1">
                  <a:solidFill>
                    <a:srgbClr val="447AB9"/>
                  </a:solidFill>
                  <a:cs typeface="Arial" pitchFamily="34" charset="0"/>
                </a:rPr>
                <a:t>Tape and </a:t>
              </a:r>
              <a:br>
                <a:rPr lang="en-US" sz="1000" b="1">
                  <a:solidFill>
                    <a:srgbClr val="447AB9"/>
                  </a:solidFill>
                  <a:cs typeface="Arial" pitchFamily="34" charset="0"/>
                </a:rPr>
              </a:br>
              <a:r>
                <a:rPr lang="en-US" sz="1000" b="1">
                  <a:solidFill>
                    <a:srgbClr val="447AB9"/>
                  </a:solidFill>
                  <a:cs typeface="Arial" pitchFamily="34" charset="0"/>
                </a:rPr>
                <a:t>Vault</a:t>
              </a:r>
            </a:p>
          </p:txBody>
        </p:sp>
        <p:sp>
          <p:nvSpPr>
            <p:cNvPr id="73755" name="Text Box 25"/>
            <p:cNvSpPr txBox="1">
              <a:spLocks noChangeArrowheads="1"/>
            </p:cNvSpPr>
            <p:nvPr/>
          </p:nvSpPr>
          <p:spPr bwMode="auto">
            <a:xfrm>
              <a:off x="7025904" y="5552486"/>
              <a:ext cx="1042988" cy="276225"/>
            </a:xfrm>
            <a:prstGeom prst="rect">
              <a:avLst/>
            </a:prstGeom>
            <a:noFill/>
            <a:ln w="6350">
              <a:noFill/>
              <a:miter lim="800000"/>
              <a:headEnd/>
              <a:tailEnd/>
            </a:ln>
          </p:spPr>
          <p:txBody>
            <a:bodyPr lIns="0" tIns="0" rIns="0" bIns="0">
              <a:spAutoFit/>
            </a:bodyPr>
            <a:lstStyle/>
            <a:p>
              <a:pPr algn="ctr">
                <a:spcBef>
                  <a:spcPct val="50000"/>
                </a:spcBef>
              </a:pPr>
              <a:r>
                <a:rPr lang="en-US" sz="900" b="1">
                  <a:solidFill>
                    <a:srgbClr val="FFFFFF"/>
                  </a:solidFill>
                  <a:cs typeface="Arial" pitchFamily="34" charset="0"/>
                </a:rPr>
                <a:t>Data </a:t>
              </a:r>
              <a:br>
                <a:rPr lang="en-US" sz="900" b="1">
                  <a:solidFill>
                    <a:srgbClr val="FFFFFF"/>
                  </a:solidFill>
                  <a:cs typeface="Arial" pitchFamily="34" charset="0"/>
                </a:rPr>
              </a:br>
              <a:r>
                <a:rPr lang="en-US" sz="900" b="1">
                  <a:solidFill>
                    <a:srgbClr val="FFFFFF"/>
                  </a:solidFill>
                  <a:cs typeface="Arial" pitchFamily="34" charset="0"/>
                </a:rPr>
                <a:t>Protection</a:t>
              </a:r>
            </a:p>
          </p:txBody>
        </p:sp>
        <p:sp>
          <p:nvSpPr>
            <p:cNvPr id="73756" name="Text Box 25"/>
            <p:cNvSpPr txBox="1">
              <a:spLocks noChangeArrowheads="1"/>
            </p:cNvSpPr>
            <p:nvPr/>
          </p:nvSpPr>
          <p:spPr bwMode="auto">
            <a:xfrm>
              <a:off x="7018338" y="2737557"/>
              <a:ext cx="884237" cy="276225"/>
            </a:xfrm>
            <a:prstGeom prst="rect">
              <a:avLst/>
            </a:prstGeom>
            <a:noFill/>
            <a:ln w="6350">
              <a:noFill/>
              <a:miter lim="800000"/>
              <a:headEnd/>
              <a:tailEnd/>
            </a:ln>
          </p:spPr>
          <p:txBody>
            <a:bodyPr lIns="0" tIns="0" rIns="0" bIns="0">
              <a:spAutoFit/>
            </a:bodyPr>
            <a:lstStyle/>
            <a:p>
              <a:pPr algn="ctr">
                <a:spcBef>
                  <a:spcPct val="50000"/>
                </a:spcBef>
              </a:pPr>
              <a:r>
                <a:rPr lang="en-US" sz="900" b="1">
                  <a:solidFill>
                    <a:srgbClr val="FFFFFF"/>
                  </a:solidFill>
                  <a:cs typeface="Arial" pitchFamily="34" charset="0"/>
                </a:rPr>
                <a:t>Disaster Recovery</a:t>
              </a:r>
            </a:p>
          </p:txBody>
        </p:sp>
        <p:grpSp>
          <p:nvGrpSpPr>
            <p:cNvPr id="3" name="Group 48"/>
            <p:cNvGrpSpPr>
              <a:grpSpLocks/>
            </p:cNvGrpSpPr>
            <p:nvPr/>
          </p:nvGrpSpPr>
          <p:grpSpPr bwMode="auto">
            <a:xfrm>
              <a:off x="3778250" y="3799594"/>
              <a:ext cx="950913" cy="950913"/>
              <a:chOff x="2483" y="1632"/>
              <a:chExt cx="639" cy="639"/>
            </a:xfrm>
          </p:grpSpPr>
          <p:sp>
            <p:nvSpPr>
              <p:cNvPr id="73786" name="Oval 47"/>
              <p:cNvSpPr>
                <a:spLocks noChangeArrowheads="1"/>
              </p:cNvSpPr>
              <p:nvPr/>
            </p:nvSpPr>
            <p:spPr bwMode="auto">
              <a:xfrm>
                <a:off x="2483" y="1632"/>
                <a:ext cx="639" cy="639"/>
              </a:xfrm>
              <a:prstGeom prst="ellipse">
                <a:avLst/>
              </a:prstGeom>
              <a:solidFill>
                <a:schemeClr val="bg1"/>
              </a:solidFill>
              <a:ln w="88900">
                <a:solidFill>
                  <a:schemeClr val="bg1"/>
                </a:solidFill>
                <a:round/>
                <a:headEnd/>
                <a:tailEnd/>
              </a:ln>
            </p:spPr>
            <p:txBody>
              <a:bodyPr anchor="ctr">
                <a:spAutoFit/>
              </a:bodyPr>
              <a:lstStyle/>
              <a:p>
                <a:endParaRPr lang="en-US" sz="1800">
                  <a:solidFill>
                    <a:srgbClr val="000000"/>
                  </a:solidFill>
                  <a:cs typeface="Arial" pitchFamily="34" charset="0"/>
                </a:endParaRPr>
              </a:p>
            </p:txBody>
          </p:sp>
          <p:pic>
            <p:nvPicPr>
              <p:cNvPr id="73787" name="Picture 41" descr="Quantum_StorNextSphere_reference_PPT"/>
              <p:cNvPicPr>
                <a:picLocks noChangeAspect="1" noChangeArrowheads="1"/>
              </p:cNvPicPr>
              <p:nvPr/>
            </p:nvPicPr>
            <p:blipFill>
              <a:blip r:embed="rId6" cstate="print"/>
              <a:srcRect/>
              <a:stretch>
                <a:fillRect/>
              </a:stretch>
            </p:blipFill>
            <p:spPr bwMode="auto">
              <a:xfrm>
                <a:off x="2504" y="1663"/>
                <a:ext cx="585" cy="588"/>
              </a:xfrm>
              <a:prstGeom prst="rect">
                <a:avLst/>
              </a:prstGeom>
              <a:noFill/>
              <a:ln w="9525">
                <a:noFill/>
                <a:miter lim="800000"/>
                <a:headEnd/>
                <a:tailEnd/>
              </a:ln>
            </p:spPr>
          </p:pic>
        </p:grpSp>
        <p:pic>
          <p:nvPicPr>
            <p:cNvPr id="73758" name="Picture 12" descr="http://ts2.mm.bing.net/images/thumbnail.aspx?q=4633488519398097&amp;id=ad24cbad556d478b50c714cb289f1c7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803648" y="5316990"/>
              <a:ext cx="756157" cy="756157"/>
            </a:xfrm>
            <a:prstGeom prst="rect">
              <a:avLst/>
            </a:prstGeom>
            <a:noFill/>
            <a:ln w="9525">
              <a:noFill/>
              <a:miter lim="800000"/>
              <a:headEnd/>
              <a:tailEnd/>
            </a:ln>
          </p:spPr>
        </p:pic>
        <p:pic>
          <p:nvPicPr>
            <p:cNvPr id="73759" name="Picture 18" descr="turner"/>
            <p:cNvPicPr>
              <a:picLocks noChangeAspect="1" noChangeArrowheads="1"/>
            </p:cNvPicPr>
            <p:nvPr/>
          </p:nvPicPr>
          <p:blipFill>
            <a:blip r:embed="rId8" cstate="print"/>
            <a:srcRect/>
            <a:stretch>
              <a:fillRect/>
            </a:stretch>
          </p:blipFill>
          <p:spPr bwMode="auto">
            <a:xfrm>
              <a:off x="6133315" y="5972668"/>
              <a:ext cx="723900" cy="144463"/>
            </a:xfrm>
            <a:prstGeom prst="rect">
              <a:avLst/>
            </a:prstGeom>
            <a:noFill/>
            <a:ln w="9525">
              <a:noFill/>
              <a:miter lim="800000"/>
              <a:headEnd/>
              <a:tailEnd/>
            </a:ln>
          </p:spPr>
        </p:pic>
        <p:pic>
          <p:nvPicPr>
            <p:cNvPr id="73760" name="Picture 25" descr="Dell"/>
            <p:cNvPicPr>
              <a:picLocks noChangeAspect="1" noChangeArrowheads="1"/>
            </p:cNvPicPr>
            <p:nvPr/>
          </p:nvPicPr>
          <p:blipFill>
            <a:blip r:embed="rId9" cstate="print"/>
            <a:srcRect/>
            <a:stretch>
              <a:fillRect/>
            </a:stretch>
          </p:blipFill>
          <p:spPr bwMode="auto">
            <a:xfrm>
              <a:off x="324981" y="4197086"/>
              <a:ext cx="638175" cy="198438"/>
            </a:xfrm>
            <a:prstGeom prst="rect">
              <a:avLst/>
            </a:prstGeom>
            <a:noFill/>
            <a:ln w="9525">
              <a:noFill/>
              <a:miter lim="800000"/>
              <a:headEnd/>
              <a:tailEnd/>
            </a:ln>
          </p:spPr>
        </p:pic>
        <p:pic>
          <p:nvPicPr>
            <p:cNvPr id="73761" name="Picture 5" descr="CERN"/>
            <p:cNvPicPr>
              <a:picLocks noChangeAspect="1" noChangeArrowheads="1"/>
            </p:cNvPicPr>
            <p:nvPr/>
          </p:nvPicPr>
          <p:blipFill>
            <a:blip r:embed="rId10" cstate="print"/>
            <a:srcRect/>
            <a:stretch>
              <a:fillRect/>
            </a:stretch>
          </p:blipFill>
          <p:spPr bwMode="auto">
            <a:xfrm>
              <a:off x="228271" y="5509210"/>
              <a:ext cx="507150" cy="504887"/>
            </a:xfrm>
            <a:prstGeom prst="rect">
              <a:avLst/>
            </a:prstGeom>
            <a:noFill/>
            <a:ln w="9525">
              <a:noFill/>
              <a:miter lim="800000"/>
              <a:headEnd/>
              <a:tailEnd/>
            </a:ln>
          </p:spPr>
        </p:pic>
        <p:pic>
          <p:nvPicPr>
            <p:cNvPr id="73762" name="Picture 30" descr="Daqing"/>
            <p:cNvPicPr>
              <a:picLocks noChangeAspect="1" noChangeArrowheads="1"/>
            </p:cNvPicPr>
            <p:nvPr/>
          </p:nvPicPr>
          <p:blipFill>
            <a:blip r:embed="rId11" cstate="print"/>
            <a:srcRect/>
            <a:stretch>
              <a:fillRect/>
            </a:stretch>
          </p:blipFill>
          <p:spPr bwMode="auto">
            <a:xfrm>
              <a:off x="1782763" y="5628335"/>
              <a:ext cx="349250" cy="385762"/>
            </a:xfrm>
            <a:prstGeom prst="rect">
              <a:avLst/>
            </a:prstGeom>
            <a:noFill/>
            <a:ln w="9525">
              <a:noFill/>
              <a:miter lim="800000"/>
              <a:headEnd/>
              <a:tailEnd/>
            </a:ln>
          </p:spPr>
        </p:pic>
        <p:pic>
          <p:nvPicPr>
            <p:cNvPr id="73763" name="Picture 31" descr="SIB"/>
            <p:cNvPicPr>
              <a:picLocks noChangeAspect="1" noChangeArrowheads="1"/>
            </p:cNvPicPr>
            <p:nvPr/>
          </p:nvPicPr>
          <p:blipFill>
            <a:blip r:embed="rId12" cstate="print"/>
            <a:srcRect/>
            <a:stretch>
              <a:fillRect/>
            </a:stretch>
          </p:blipFill>
          <p:spPr bwMode="auto">
            <a:xfrm>
              <a:off x="222436" y="3656364"/>
              <a:ext cx="422275" cy="319088"/>
            </a:xfrm>
            <a:prstGeom prst="rect">
              <a:avLst/>
            </a:prstGeom>
            <a:noFill/>
            <a:ln w="9525">
              <a:noFill/>
              <a:miter lim="800000"/>
              <a:headEnd/>
              <a:tailEnd/>
            </a:ln>
          </p:spPr>
        </p:pic>
        <p:pic>
          <p:nvPicPr>
            <p:cNvPr id="73764" name="Picture 32" descr="GenomeInstOfSingapore"/>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75815" y="3170849"/>
              <a:ext cx="1319212" cy="242887"/>
            </a:xfrm>
            <a:prstGeom prst="rect">
              <a:avLst/>
            </a:prstGeom>
            <a:noFill/>
            <a:ln w="9525">
              <a:noFill/>
              <a:miter lim="800000"/>
              <a:headEnd/>
              <a:tailEnd/>
            </a:ln>
          </p:spPr>
        </p:pic>
        <p:pic>
          <p:nvPicPr>
            <p:cNvPr id="73765" name="Picture 2" descr="http://t0.gstatic.com/images?q=tbn:ANd9GcRP1KaPa_EQ8WJ9sCuo4k3rC0nCuwP45vUpc1pMYdWc4lJ0N_aa4w"/>
            <p:cNvPicPr>
              <a:picLocks noChangeAspect="1" noChangeArrowheads="1"/>
            </p:cNvPicPr>
            <p:nvPr/>
          </p:nvPicPr>
          <p:blipFill>
            <a:blip r:embed="rId14" cstate="print">
              <a:clrChange>
                <a:clrFrom>
                  <a:srgbClr val="FFFBFF"/>
                </a:clrFrom>
                <a:clrTo>
                  <a:srgbClr val="FFFBFF">
                    <a:alpha val="0"/>
                  </a:srgbClr>
                </a:clrTo>
              </a:clrChange>
            </a:blip>
            <a:srcRect/>
            <a:stretch>
              <a:fillRect/>
            </a:stretch>
          </p:blipFill>
          <p:spPr bwMode="auto">
            <a:xfrm>
              <a:off x="3618628" y="2630382"/>
              <a:ext cx="515796" cy="504434"/>
            </a:xfrm>
            <a:prstGeom prst="rect">
              <a:avLst/>
            </a:prstGeom>
            <a:noFill/>
            <a:ln w="9525">
              <a:noFill/>
              <a:miter lim="800000"/>
              <a:headEnd/>
              <a:tailEnd/>
            </a:ln>
          </p:spPr>
        </p:pic>
        <p:pic>
          <p:nvPicPr>
            <p:cNvPr id="73766" name="Picture 38" descr="J:\newPNGs\logos\RTL_II.png"/>
            <p:cNvPicPr>
              <a:picLocks noChangeAspect="1" noChangeArrowheads="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3924043" y="3183255"/>
              <a:ext cx="406400" cy="461962"/>
            </a:xfrm>
            <a:prstGeom prst="rect">
              <a:avLst/>
            </a:prstGeom>
            <a:noFill/>
            <a:ln w="9525">
              <a:noFill/>
              <a:miter lim="800000"/>
              <a:headEnd/>
              <a:tailEnd/>
            </a:ln>
          </p:spPr>
        </p:pic>
        <p:pic>
          <p:nvPicPr>
            <p:cNvPr id="73767" name="Picture 27" descr="G:\Sales&amp;Marketing\Isaac-BACKUPDrive_DoNotMoveOrDelete\FullBackups\topography\ADIC_Line_Art\Quantumized\PNGs\PartnerLogos\MSC_logo.png"/>
            <p:cNvPicPr>
              <a:picLocks noChangeAspect="1" noChangeArrowheads="1"/>
            </p:cNvPicPr>
            <p:nvPr/>
          </p:nvPicPr>
          <p:blipFill>
            <a:blip r:embed="rId16" cstate="print">
              <a:extLst>
                <a:ext uri="{28A0092B-C50C-407E-A947-70E740481C1C}">
                  <a14:useLocalDpi xmlns:a14="http://schemas.microsoft.com/office/drawing/2010/main" xmlns=""/>
                </a:ext>
              </a:extLst>
            </a:blip>
            <a:srcRect/>
            <a:stretch>
              <a:fillRect/>
            </a:stretch>
          </p:blipFill>
          <p:spPr bwMode="auto">
            <a:xfrm>
              <a:off x="8348971" y="4058196"/>
              <a:ext cx="614363" cy="393700"/>
            </a:xfrm>
            <a:prstGeom prst="rect">
              <a:avLst/>
            </a:prstGeom>
            <a:noFill/>
            <a:ln w="9525">
              <a:noFill/>
              <a:miter lim="800000"/>
              <a:headEnd/>
              <a:tailEnd/>
            </a:ln>
          </p:spPr>
        </p:pic>
        <p:pic>
          <p:nvPicPr>
            <p:cNvPr id="73768" name="Picture 5" descr="G:\Sales&amp;Marketing\Isaac-BACKUPDrive_DoNotMoveOrDelete\FullBackups\topography\ADIC_Line_Art\Quantumized\PNGs\PartnerLogos\chapman_university.png"/>
            <p:cNvPicPr>
              <a:picLocks noChangeAspect="1" noChangeArrowheads="1"/>
            </p:cNvPicPr>
            <p:nvPr/>
          </p:nvPicPr>
          <p:blipFill>
            <a:blip r:embed="rId17" cstate="print"/>
            <a:srcRect/>
            <a:stretch>
              <a:fillRect/>
            </a:stretch>
          </p:blipFill>
          <p:spPr bwMode="auto">
            <a:xfrm>
              <a:off x="5228240" y="5811980"/>
              <a:ext cx="857250" cy="133350"/>
            </a:xfrm>
            <a:prstGeom prst="rect">
              <a:avLst/>
            </a:prstGeom>
            <a:noFill/>
            <a:ln w="9525">
              <a:noFill/>
              <a:miter lim="800000"/>
              <a:headEnd/>
              <a:tailEnd/>
            </a:ln>
          </p:spPr>
        </p:pic>
        <p:pic>
          <p:nvPicPr>
            <p:cNvPr id="73769" name="Picture 24" descr="Z:\topography\PNGs\Navsea.png"/>
            <p:cNvPicPr>
              <a:picLocks noChangeAspect="1" noChangeArrowheads="1"/>
            </p:cNvPicPr>
            <p:nvPr/>
          </p:nvPicPr>
          <p:blipFill>
            <a:blip r:embed="rId18" cstate="print"/>
            <a:srcRect/>
            <a:stretch>
              <a:fillRect/>
            </a:stretch>
          </p:blipFill>
          <p:spPr bwMode="auto">
            <a:xfrm>
              <a:off x="716506" y="2779783"/>
              <a:ext cx="676275" cy="307975"/>
            </a:xfrm>
            <a:prstGeom prst="rect">
              <a:avLst/>
            </a:prstGeom>
            <a:noFill/>
            <a:ln w="9525">
              <a:noFill/>
              <a:miter lim="800000"/>
              <a:headEnd/>
              <a:tailEnd/>
            </a:ln>
          </p:spPr>
        </p:pic>
        <p:pic>
          <p:nvPicPr>
            <p:cNvPr id="73770" name="Picture 26" descr="Z:\topography\PNGs\AMNH.png"/>
            <p:cNvPicPr>
              <a:picLocks noChangeAspect="1" noChangeArrowheads="1"/>
            </p:cNvPicPr>
            <p:nvPr/>
          </p:nvPicPr>
          <p:blipFill>
            <a:blip r:embed="rId19" cstate="print"/>
            <a:srcRect/>
            <a:stretch>
              <a:fillRect/>
            </a:stretch>
          </p:blipFill>
          <p:spPr bwMode="auto">
            <a:xfrm>
              <a:off x="3618164" y="4943708"/>
              <a:ext cx="726361" cy="369365"/>
            </a:xfrm>
            <a:prstGeom prst="rect">
              <a:avLst/>
            </a:prstGeom>
            <a:noFill/>
            <a:ln w="9525">
              <a:noFill/>
              <a:miter lim="800000"/>
              <a:headEnd/>
              <a:tailEnd/>
            </a:ln>
          </p:spPr>
        </p:pic>
        <p:pic>
          <p:nvPicPr>
            <p:cNvPr id="73771" name="Picture 15" descr="G:\Sales&amp;Marketing\Isaac-BACKUPDrive_DoNotMoveOrDelete\FullBackups\topography\ADIC_Line_Art\Quantumized\PNGs\PartnerLogos\lime_pictures.png"/>
            <p:cNvPicPr>
              <a:picLocks noChangeAspect="1" noChangeArrowheads="1"/>
            </p:cNvPicPr>
            <p:nvPr/>
          </p:nvPicPr>
          <p:blipFill>
            <a:blip r:embed="rId20" cstate="print"/>
            <a:srcRect/>
            <a:stretch>
              <a:fillRect/>
            </a:stretch>
          </p:blipFill>
          <p:spPr bwMode="auto">
            <a:xfrm>
              <a:off x="8340064" y="3542759"/>
              <a:ext cx="593725" cy="230187"/>
            </a:xfrm>
            <a:prstGeom prst="rect">
              <a:avLst/>
            </a:prstGeom>
            <a:noFill/>
            <a:ln w="9525">
              <a:noFill/>
              <a:miter lim="800000"/>
              <a:headEnd/>
              <a:tailEnd/>
            </a:ln>
          </p:spPr>
        </p:pic>
        <p:pic>
          <p:nvPicPr>
            <p:cNvPr id="73772" name="Picture 3" descr="G:\Sales&amp;Marketing\Isaac-BACKUPDrive_DoNotMoveOrDelete\FullBackups\topography\ADIC_Line_Art\Quantumized\PNGs\PartnerLogos\HGSC.png"/>
            <p:cNvPicPr>
              <a:picLocks noChangeAspect="1" noChangeArrowheads="1"/>
            </p:cNvPicPr>
            <p:nvPr/>
          </p:nvPicPr>
          <p:blipFill>
            <a:blip r:embed="rId21" cstate="print"/>
            <a:srcRect/>
            <a:stretch>
              <a:fillRect/>
            </a:stretch>
          </p:blipFill>
          <p:spPr bwMode="auto">
            <a:xfrm>
              <a:off x="8483529" y="4747241"/>
              <a:ext cx="476250" cy="276225"/>
            </a:xfrm>
            <a:prstGeom prst="rect">
              <a:avLst/>
            </a:prstGeom>
            <a:noFill/>
            <a:ln w="9525">
              <a:noFill/>
              <a:miter lim="800000"/>
              <a:headEnd/>
              <a:tailEnd/>
            </a:ln>
          </p:spPr>
        </p:pic>
        <p:pic>
          <p:nvPicPr>
            <p:cNvPr id="73773" name="Picture 16" descr="G:\Sales&amp;Marketing\Isaac-BACKUPDrive_DoNotMoveOrDelete\FullBackups\topography\ADIC_Line_Art\Quantumized\PNGs\PartnerLogos\BYU-H.png"/>
            <p:cNvPicPr>
              <a:picLocks noChangeAspect="1" noChangeArrowheads="1"/>
            </p:cNvPicPr>
            <p:nvPr/>
          </p:nvPicPr>
          <p:blipFill>
            <a:blip r:embed="rId22" cstate="print">
              <a:extLst>
                <a:ext uri="{28A0092B-C50C-407E-A947-70E740481C1C}">
                  <a14:useLocalDpi xmlns:a14="http://schemas.microsoft.com/office/drawing/2010/main" xmlns=""/>
                </a:ext>
              </a:extLst>
            </a:blip>
            <a:srcRect/>
            <a:stretch>
              <a:fillRect/>
            </a:stretch>
          </p:blipFill>
          <p:spPr bwMode="auto">
            <a:xfrm>
              <a:off x="1757363" y="2705807"/>
              <a:ext cx="476250" cy="268287"/>
            </a:xfrm>
            <a:prstGeom prst="rect">
              <a:avLst/>
            </a:prstGeom>
            <a:noFill/>
            <a:ln w="9525">
              <a:noFill/>
              <a:miter lim="800000"/>
              <a:headEnd/>
              <a:tailEnd/>
            </a:ln>
          </p:spPr>
        </p:pic>
        <p:pic>
          <p:nvPicPr>
            <p:cNvPr id="73774" name="Picture 40" descr="J:\newPNGs\logos\optimus.png"/>
            <p:cNvPicPr>
              <a:picLocks noChangeAspect="1" noChangeArrowheads="1"/>
            </p:cNvPicPr>
            <p:nvPr/>
          </p:nvPicPr>
          <p:blipFill>
            <a:blip r:embed="rId23" cstate="print">
              <a:extLst>
                <a:ext uri="{28A0092B-C50C-407E-A947-70E740481C1C}">
                  <a14:useLocalDpi xmlns:a14="http://schemas.microsoft.com/office/drawing/2010/main" xmlns=""/>
                </a:ext>
              </a:extLst>
            </a:blip>
            <a:srcRect/>
            <a:stretch>
              <a:fillRect/>
            </a:stretch>
          </p:blipFill>
          <p:spPr bwMode="auto">
            <a:xfrm>
              <a:off x="8247724" y="3135482"/>
              <a:ext cx="814388" cy="119063"/>
            </a:xfrm>
            <a:prstGeom prst="rect">
              <a:avLst/>
            </a:prstGeom>
            <a:noFill/>
            <a:ln w="9525">
              <a:noFill/>
              <a:miter lim="800000"/>
              <a:headEnd/>
              <a:tailEnd/>
            </a:ln>
          </p:spPr>
        </p:pic>
        <p:pic>
          <p:nvPicPr>
            <p:cNvPr id="73775" name="Picture 161" descr="Aechelon"/>
            <p:cNvPicPr>
              <a:picLocks noChangeAspect="1" noChangeArrowheads="1"/>
            </p:cNvPicPr>
            <p:nvPr/>
          </p:nvPicPr>
          <p:blipFill>
            <a:blip r:embed="rId24" cstate="print"/>
            <a:srcRect/>
            <a:stretch>
              <a:fillRect/>
            </a:stretch>
          </p:blipFill>
          <p:spPr bwMode="auto">
            <a:xfrm>
              <a:off x="429904" y="4713148"/>
              <a:ext cx="577850" cy="465137"/>
            </a:xfrm>
            <a:prstGeom prst="rect">
              <a:avLst/>
            </a:prstGeom>
            <a:noFill/>
            <a:ln w="9525">
              <a:noFill/>
              <a:miter lim="800000"/>
              <a:headEnd/>
              <a:tailEnd/>
            </a:ln>
          </p:spPr>
        </p:pic>
        <p:pic>
          <p:nvPicPr>
            <p:cNvPr id="73776" name="Picture 160" descr="Retirement_Living_TV"/>
            <p:cNvPicPr>
              <a:picLocks noChangeAspect="1" noChangeArrowheads="1"/>
            </p:cNvPicPr>
            <p:nvPr/>
          </p:nvPicPr>
          <p:blipFill>
            <a:blip r:embed="rId25" cstate="print">
              <a:extLst>
                <a:ext uri="{28A0092B-C50C-407E-A947-70E740481C1C}">
                  <a14:useLocalDpi xmlns:a14="http://schemas.microsoft.com/office/drawing/2010/main" xmlns=""/>
                </a:ext>
              </a:extLst>
            </a:blip>
            <a:srcRect/>
            <a:stretch>
              <a:fillRect/>
            </a:stretch>
          </p:blipFill>
          <p:spPr bwMode="auto">
            <a:xfrm>
              <a:off x="4514802" y="5550470"/>
              <a:ext cx="529110" cy="427250"/>
            </a:xfrm>
            <a:prstGeom prst="rect">
              <a:avLst/>
            </a:prstGeom>
            <a:noFill/>
            <a:ln w="9525">
              <a:noFill/>
              <a:miter lim="800000"/>
              <a:headEnd/>
              <a:tailEnd/>
            </a:ln>
          </p:spPr>
        </p:pic>
        <p:pic>
          <p:nvPicPr>
            <p:cNvPr id="73778" name="Picture 10" descr="fox"/>
            <p:cNvPicPr>
              <a:picLocks noChangeAspect="1" noChangeArrowheads="1"/>
            </p:cNvPicPr>
            <p:nvPr/>
          </p:nvPicPr>
          <p:blipFill>
            <a:blip r:embed="rId26" cstate="print"/>
            <a:srcRect/>
            <a:stretch>
              <a:fillRect/>
            </a:stretch>
          </p:blipFill>
          <p:spPr bwMode="auto">
            <a:xfrm>
              <a:off x="7447593" y="3935412"/>
              <a:ext cx="477838" cy="365125"/>
            </a:xfrm>
            <a:prstGeom prst="rect">
              <a:avLst/>
            </a:prstGeom>
            <a:noFill/>
            <a:ln w="9525">
              <a:noFill/>
              <a:miter lim="800000"/>
              <a:headEnd/>
              <a:tailEnd/>
            </a:ln>
          </p:spPr>
        </p:pic>
        <p:pic>
          <p:nvPicPr>
            <p:cNvPr id="73779" name="Picture 11" descr="CBS"/>
            <p:cNvPicPr>
              <a:picLocks noChangeAspect="1" noChangeArrowheads="1"/>
            </p:cNvPicPr>
            <p:nvPr/>
          </p:nvPicPr>
          <p:blipFill>
            <a:blip r:embed="rId27" cstate="print"/>
            <a:srcRect/>
            <a:stretch>
              <a:fillRect/>
            </a:stretch>
          </p:blipFill>
          <p:spPr bwMode="auto">
            <a:xfrm>
              <a:off x="7289801" y="4797270"/>
              <a:ext cx="693737" cy="206375"/>
            </a:xfrm>
            <a:prstGeom prst="rect">
              <a:avLst/>
            </a:prstGeom>
            <a:noFill/>
            <a:ln w="9525">
              <a:noFill/>
              <a:miter lim="800000"/>
              <a:headEnd/>
              <a:tailEnd/>
            </a:ln>
          </p:spPr>
        </p:pic>
        <p:pic>
          <p:nvPicPr>
            <p:cNvPr id="73780" name="Picture 12" descr="AE"/>
            <p:cNvPicPr>
              <a:picLocks noChangeAspect="1" noChangeArrowheads="1"/>
            </p:cNvPicPr>
            <p:nvPr/>
          </p:nvPicPr>
          <p:blipFill>
            <a:blip r:embed="rId28" cstate="print"/>
            <a:srcRect/>
            <a:stretch>
              <a:fillRect/>
            </a:stretch>
          </p:blipFill>
          <p:spPr bwMode="auto">
            <a:xfrm>
              <a:off x="7489776" y="4418012"/>
              <a:ext cx="381000" cy="192088"/>
            </a:xfrm>
            <a:prstGeom prst="rect">
              <a:avLst/>
            </a:prstGeom>
            <a:noFill/>
            <a:ln w="9525">
              <a:noFill/>
              <a:miter lim="800000"/>
              <a:headEnd/>
              <a:tailEnd/>
            </a:ln>
          </p:spPr>
        </p:pic>
        <p:pic>
          <p:nvPicPr>
            <p:cNvPr id="73781" name="Picture 15" descr="HBO"/>
            <p:cNvPicPr>
              <a:picLocks noChangeAspect="1" noChangeArrowheads="1"/>
            </p:cNvPicPr>
            <p:nvPr/>
          </p:nvPicPr>
          <p:blipFill>
            <a:blip r:embed="rId29" cstate="print"/>
            <a:srcRect/>
            <a:stretch>
              <a:fillRect/>
            </a:stretch>
          </p:blipFill>
          <p:spPr bwMode="auto">
            <a:xfrm>
              <a:off x="7346950" y="3363913"/>
              <a:ext cx="471487" cy="192087"/>
            </a:xfrm>
            <a:prstGeom prst="rect">
              <a:avLst/>
            </a:prstGeom>
            <a:noFill/>
            <a:ln w="9525">
              <a:noFill/>
              <a:miter lim="800000"/>
              <a:headEnd/>
              <a:tailEnd/>
            </a:ln>
          </p:spPr>
        </p:pic>
        <p:pic>
          <p:nvPicPr>
            <p:cNvPr id="73782" name="Picture 17" descr="BBC"/>
            <p:cNvPicPr>
              <a:picLocks noChangeAspect="1" noChangeArrowheads="1"/>
            </p:cNvPicPr>
            <p:nvPr/>
          </p:nvPicPr>
          <p:blipFill>
            <a:blip r:embed="rId30" cstate="print"/>
            <a:srcRect/>
            <a:stretch>
              <a:fillRect/>
            </a:stretch>
          </p:blipFill>
          <p:spPr bwMode="auto">
            <a:xfrm>
              <a:off x="8390864" y="5876988"/>
              <a:ext cx="542925" cy="158750"/>
            </a:xfrm>
            <a:prstGeom prst="rect">
              <a:avLst/>
            </a:prstGeom>
            <a:noFill/>
            <a:ln w="9525">
              <a:noFill/>
              <a:miter lim="800000"/>
              <a:headEnd/>
              <a:tailEnd/>
            </a:ln>
          </p:spPr>
        </p:pic>
        <p:pic>
          <p:nvPicPr>
            <p:cNvPr id="73783" name="Picture 10" descr="http://ts3.mm.bing.net/images/thumbnail.aspx?q=4831658293199198&amp;id=b96425d2e08590ccf129d97281112327"/>
            <p:cNvPicPr>
              <a:picLocks noChangeAspect="1" noChangeArrowheads="1"/>
            </p:cNvPicPr>
            <p:nvPr/>
          </p:nvPicPr>
          <p:blipFill>
            <a:blip r:embed="rId31" cstate="print"/>
            <a:srcRect/>
            <a:stretch>
              <a:fillRect/>
            </a:stretch>
          </p:blipFill>
          <p:spPr bwMode="auto">
            <a:xfrm>
              <a:off x="3388878" y="5404873"/>
              <a:ext cx="794582" cy="708701"/>
            </a:xfrm>
            <a:prstGeom prst="rect">
              <a:avLst/>
            </a:prstGeom>
            <a:noFill/>
            <a:ln w="9525">
              <a:noFill/>
              <a:miter lim="800000"/>
              <a:headEnd/>
              <a:tailEnd/>
            </a:ln>
          </p:spPr>
        </p:pic>
        <p:pic>
          <p:nvPicPr>
            <p:cNvPr id="73784" name="Picture 2"/>
            <p:cNvPicPr>
              <a:picLocks noChangeAspect="1" noChangeArrowheads="1"/>
            </p:cNvPicPr>
            <p:nvPr/>
          </p:nvPicPr>
          <p:blipFill>
            <a:blip r:embed="rId32" cstate="print"/>
            <a:srcRect/>
            <a:stretch>
              <a:fillRect/>
            </a:stretch>
          </p:blipFill>
          <p:spPr bwMode="auto">
            <a:xfrm>
              <a:off x="3145539" y="2615075"/>
              <a:ext cx="430395" cy="442028"/>
            </a:xfrm>
            <a:prstGeom prst="rect">
              <a:avLst/>
            </a:prstGeom>
            <a:noFill/>
            <a:ln w="9525">
              <a:noFill/>
              <a:miter lim="800000"/>
              <a:headEnd/>
              <a:tailEnd/>
            </a:ln>
          </p:spPr>
        </p:pic>
        <p:pic>
          <p:nvPicPr>
            <p:cNvPr id="73785" name="Picture 3"/>
            <p:cNvPicPr>
              <a:picLocks noChangeAspect="1" noChangeArrowheads="1"/>
            </p:cNvPicPr>
            <p:nvPr/>
          </p:nvPicPr>
          <p:blipFill>
            <a:blip r:embed="rId33" cstate="print"/>
            <a:srcRect/>
            <a:stretch>
              <a:fillRect/>
            </a:stretch>
          </p:blipFill>
          <p:spPr bwMode="auto">
            <a:xfrm>
              <a:off x="4172963" y="2633432"/>
              <a:ext cx="491602" cy="441325"/>
            </a:xfrm>
            <a:prstGeom prst="rect">
              <a:avLst/>
            </a:prstGeom>
            <a:noFill/>
            <a:ln w="9525">
              <a:noFill/>
              <a:miter lim="800000"/>
              <a:headEnd/>
              <a:tailEnd/>
            </a:ln>
          </p:spPr>
        </p:pic>
      </p:grpSp>
      <p:pic>
        <p:nvPicPr>
          <p:cNvPr id="60" name="Picture 2" descr="C:\Documents and Settings\aborda\Desktop\oxfordlogo.gif"/>
          <p:cNvPicPr>
            <a:picLocks noChangeAspect="1" noChangeArrowheads="1"/>
          </p:cNvPicPr>
          <p:nvPr/>
        </p:nvPicPr>
        <p:blipFill>
          <a:blip r:embed="rId34" cstate="print">
            <a:extLst>
              <a:ext uri="{28A0092B-C50C-407E-A947-70E740481C1C}">
                <a14:useLocalDpi xmlns:a14="http://schemas.microsoft.com/office/drawing/2010/main" xmlns=""/>
              </a:ext>
            </a:extLst>
          </a:blip>
          <a:stretch>
            <a:fillRect/>
          </a:stretch>
        </p:blipFill>
        <p:spPr bwMode="auto">
          <a:xfrm>
            <a:off x="2258168" y="5439815"/>
            <a:ext cx="1027539" cy="794008"/>
          </a:xfrm>
          <a:prstGeom prst="rect">
            <a:avLst/>
          </a:prstGeom>
          <a:noFill/>
          <a:ln w="9525">
            <a:noFill/>
            <a:miter lim="800000"/>
            <a:headEnd/>
            <a:tailEnd/>
          </a:ln>
        </p:spPr>
      </p:pic>
      <p:pic>
        <p:nvPicPr>
          <p:cNvPr id="61" name="圖片 60"/>
          <p:cNvPicPr/>
          <p:nvPr/>
        </p:nvPicPr>
        <p:blipFill>
          <a:blip r:embed="rId35" cstate="print"/>
          <a:srcRect/>
          <a:stretch>
            <a:fillRect/>
          </a:stretch>
        </p:blipFill>
        <p:spPr bwMode="auto">
          <a:xfrm>
            <a:off x="6720840" y="76200"/>
            <a:ext cx="2270760" cy="640080"/>
          </a:xfrm>
          <a:prstGeom prst="rect">
            <a:avLst/>
          </a:prstGeom>
          <a:noFill/>
        </p:spPr>
      </p:pic>
    </p:spTree>
    <p:extLst>
      <p:ext uri="{BB962C8B-B14F-4D97-AF65-F5344CB8AC3E}">
        <p14:creationId xmlns:p14="http://schemas.microsoft.com/office/powerpoint/2010/main" xmlns="" val="33163997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22263" y="257175"/>
            <a:ext cx="8289925" cy="6397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t>Quantum's Tiered Storage Approach</a:t>
            </a:r>
            <a:endParaRPr lang="en-US" b="1" dirty="0"/>
          </a:p>
        </p:txBody>
      </p:sp>
      <p:sp>
        <p:nvSpPr>
          <p:cNvPr id="32771" name="Text Box 4"/>
          <p:cNvSpPr txBox="1">
            <a:spLocks noChangeArrowheads="1"/>
          </p:cNvSpPr>
          <p:nvPr/>
        </p:nvSpPr>
        <p:spPr bwMode="auto">
          <a:xfrm rot="-5400000">
            <a:off x="-327025" y="3775076"/>
            <a:ext cx="17414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type="none" w="sm" len="sm"/>
                <a:tailEnd type="none" w="med" len="lg"/>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50000"/>
              </a:spcBef>
              <a:buClr>
                <a:srgbClr val="006AD6"/>
              </a:buClr>
              <a:buSzPct val="150000"/>
              <a:buFont typeface="Arial" pitchFamily="34" charset="0"/>
              <a:buNone/>
            </a:pPr>
            <a:r>
              <a:rPr lang="en-US" sz="1600" b="1">
                <a:solidFill>
                  <a:srgbClr val="000000"/>
                </a:solidFill>
              </a:rPr>
              <a:t>Cost Per Terabyte</a:t>
            </a:r>
          </a:p>
        </p:txBody>
      </p:sp>
      <p:sp>
        <p:nvSpPr>
          <p:cNvPr id="32772" name="Text Box 13"/>
          <p:cNvSpPr txBox="1">
            <a:spLocks noChangeArrowheads="1"/>
          </p:cNvSpPr>
          <p:nvPr/>
        </p:nvSpPr>
        <p:spPr bwMode="auto">
          <a:xfrm>
            <a:off x="3233738" y="5835650"/>
            <a:ext cx="26066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type="none" w="sm" len="sm"/>
                <a:tailEnd type="none" w="med" len="lg"/>
              </a14:hiddenLine>
            </a:ext>
          </a:extLst>
        </p:spPr>
        <p:txBody>
          <a:bodyPr wrap="none"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50000"/>
              </a:spcBef>
              <a:buClr>
                <a:srgbClr val="006AD6"/>
              </a:buClr>
              <a:buSzPct val="150000"/>
            </a:pPr>
            <a:r>
              <a:rPr lang="en-US" sz="1600" b="1">
                <a:solidFill>
                  <a:srgbClr val="000000"/>
                </a:solidFill>
              </a:rPr>
              <a:t>Access and Restore Times</a:t>
            </a:r>
          </a:p>
        </p:txBody>
      </p:sp>
      <p:grpSp>
        <p:nvGrpSpPr>
          <p:cNvPr id="32773" name="Group 29"/>
          <p:cNvGrpSpPr>
            <a:grpSpLocks/>
          </p:cNvGrpSpPr>
          <p:nvPr/>
        </p:nvGrpSpPr>
        <p:grpSpPr bwMode="auto">
          <a:xfrm>
            <a:off x="4892675" y="3884613"/>
            <a:ext cx="1371600" cy="1143000"/>
            <a:chOff x="5356704" y="3811128"/>
            <a:chExt cx="1371600" cy="1143000"/>
          </a:xfrm>
        </p:grpSpPr>
        <p:sp>
          <p:nvSpPr>
            <p:cNvPr id="9" name="Rounded Rectangle 8"/>
            <p:cNvSpPr>
              <a:spLocks noChangeArrowheads="1"/>
            </p:cNvSpPr>
            <p:nvPr/>
          </p:nvSpPr>
          <p:spPr bwMode="auto">
            <a:xfrm>
              <a:off x="5356704" y="3811128"/>
              <a:ext cx="1371600" cy="1143000"/>
            </a:xfrm>
            <a:prstGeom prst="roundRect">
              <a:avLst>
                <a:gd name="adj" fmla="val 11880"/>
              </a:avLst>
            </a:prstGeom>
            <a:gradFill rotWithShape="1">
              <a:gsLst>
                <a:gs pos="0">
                  <a:srgbClr val="119CEC"/>
                </a:gs>
                <a:gs pos="85001">
                  <a:srgbClr val="0864BD"/>
                </a:gs>
                <a:gs pos="100000">
                  <a:srgbClr val="0864BD"/>
                </a:gs>
              </a:gsLst>
              <a:lin ang="5400000"/>
            </a:gradFill>
            <a:ln w="12700">
              <a:solidFill>
                <a:srgbClr val="00B0F0"/>
              </a:solidFill>
              <a:round/>
              <a:headEnd/>
              <a:tailEnd/>
            </a:ln>
            <a:effectLst>
              <a:outerShdw blurRad="50800" dist="38100" dir="2700000" algn="tl" rotWithShape="0">
                <a:srgbClr val="808080">
                  <a:alpha val="39999"/>
                </a:srgbClr>
              </a:outerShdw>
            </a:effectLst>
          </p:spPr>
          <p:txBody>
            <a:bodyPr tIns="91440" anchor="ctr"/>
            <a:lstStyle/>
            <a:p>
              <a:pPr algn="ctr" defTabSz="457200" fontAlgn="auto">
                <a:spcBef>
                  <a:spcPts val="600"/>
                </a:spcBef>
                <a:spcAft>
                  <a:spcPts val="0"/>
                </a:spcAft>
                <a:buClr>
                  <a:srgbClr val="0DB6EC"/>
                </a:buClr>
                <a:buSzPct val="75000"/>
                <a:defRPr/>
              </a:pPr>
              <a:endParaRPr lang="en-US" sz="2000" b="1" kern="0" dirty="0">
                <a:solidFill>
                  <a:srgbClr val="FFFFFF"/>
                </a:solidFill>
                <a:latin typeface="Arial Narrow" pitchFamily="34" charset="0"/>
                <a:ea typeface="ＭＳ Ｐゴシック" charset="0"/>
                <a:cs typeface="Arial" pitchFamily="34" charset="0"/>
              </a:endParaRPr>
            </a:p>
          </p:txBody>
        </p:sp>
        <p:sp>
          <p:nvSpPr>
            <p:cNvPr id="32792" name="TextBox 47"/>
            <p:cNvSpPr txBox="1">
              <a:spLocks noChangeArrowheads="1"/>
            </p:cNvSpPr>
            <p:nvPr/>
          </p:nvSpPr>
          <p:spPr bwMode="auto">
            <a:xfrm>
              <a:off x="5421772" y="4121018"/>
              <a:ext cx="12237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b="1" dirty="0" smtClean="0">
                  <a:solidFill>
                    <a:srgbClr val="FFFFFF"/>
                  </a:solidFill>
                </a:rPr>
                <a:t>Archive</a:t>
              </a:r>
            </a:p>
            <a:p>
              <a:pPr algn="ctr" eaLnBrk="1" hangingPunct="1"/>
              <a:r>
                <a:rPr lang="en-US" sz="1400" b="1" dirty="0" smtClean="0">
                  <a:solidFill>
                    <a:srgbClr val="FFFFFF"/>
                  </a:solidFill>
                </a:rPr>
                <a:t>Storage</a:t>
              </a:r>
              <a:endParaRPr lang="en-US" sz="1400" b="1" dirty="0">
                <a:solidFill>
                  <a:srgbClr val="FFFFFF"/>
                </a:solidFill>
              </a:endParaRPr>
            </a:p>
          </p:txBody>
        </p:sp>
      </p:grpSp>
      <p:grpSp>
        <p:nvGrpSpPr>
          <p:cNvPr id="32774" name="Group 32"/>
          <p:cNvGrpSpPr>
            <a:grpSpLocks/>
          </p:cNvGrpSpPr>
          <p:nvPr/>
        </p:nvGrpSpPr>
        <p:grpSpPr bwMode="auto">
          <a:xfrm>
            <a:off x="6989763" y="4413250"/>
            <a:ext cx="1371600" cy="1143000"/>
            <a:chOff x="5356704" y="3811128"/>
            <a:chExt cx="1371600" cy="1143000"/>
          </a:xfrm>
        </p:grpSpPr>
        <p:sp>
          <p:nvSpPr>
            <p:cNvPr id="12" name="Rounded Rectangle 11"/>
            <p:cNvSpPr>
              <a:spLocks noChangeArrowheads="1"/>
            </p:cNvSpPr>
            <p:nvPr/>
          </p:nvSpPr>
          <p:spPr bwMode="auto">
            <a:xfrm>
              <a:off x="5356704" y="3811128"/>
              <a:ext cx="1371600" cy="1143000"/>
            </a:xfrm>
            <a:prstGeom prst="roundRect">
              <a:avLst>
                <a:gd name="adj" fmla="val 11880"/>
              </a:avLst>
            </a:prstGeom>
            <a:gradFill rotWithShape="1">
              <a:gsLst>
                <a:gs pos="0">
                  <a:srgbClr val="119CEC"/>
                </a:gs>
                <a:gs pos="85001">
                  <a:srgbClr val="0864BD"/>
                </a:gs>
                <a:gs pos="100000">
                  <a:srgbClr val="0864BD"/>
                </a:gs>
              </a:gsLst>
              <a:lin ang="5400000"/>
            </a:gradFill>
            <a:ln w="12700">
              <a:solidFill>
                <a:srgbClr val="00B0F0"/>
              </a:solidFill>
              <a:round/>
              <a:headEnd/>
              <a:tailEnd/>
            </a:ln>
            <a:effectLst>
              <a:outerShdw blurRad="50800" dist="38100" dir="2700000" algn="tl" rotWithShape="0">
                <a:srgbClr val="808080">
                  <a:alpha val="39999"/>
                </a:srgbClr>
              </a:outerShdw>
            </a:effectLst>
          </p:spPr>
          <p:txBody>
            <a:bodyPr tIns="91440" anchor="ctr"/>
            <a:lstStyle/>
            <a:p>
              <a:pPr algn="ctr" defTabSz="457200" fontAlgn="auto">
                <a:spcBef>
                  <a:spcPts val="600"/>
                </a:spcBef>
                <a:spcAft>
                  <a:spcPts val="0"/>
                </a:spcAft>
                <a:buClr>
                  <a:srgbClr val="0DB6EC"/>
                </a:buClr>
                <a:buSzPct val="75000"/>
                <a:defRPr/>
              </a:pPr>
              <a:endParaRPr lang="en-US" sz="2000" b="1" kern="0" dirty="0">
                <a:solidFill>
                  <a:schemeClr val="bg1"/>
                </a:solidFill>
                <a:latin typeface="Arial Narrow" pitchFamily="34" charset="0"/>
                <a:ea typeface="ＭＳ Ｐゴシック" charset="0"/>
                <a:cs typeface="Arial" pitchFamily="34" charset="0"/>
              </a:endParaRPr>
            </a:p>
          </p:txBody>
        </p:sp>
        <p:sp>
          <p:nvSpPr>
            <p:cNvPr id="32790" name="TextBox 47"/>
            <p:cNvSpPr txBox="1">
              <a:spLocks noChangeArrowheads="1"/>
            </p:cNvSpPr>
            <p:nvPr/>
          </p:nvSpPr>
          <p:spPr bwMode="auto">
            <a:xfrm>
              <a:off x="5409072" y="4139840"/>
              <a:ext cx="12237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b="1" dirty="0" smtClean="0">
                  <a:solidFill>
                    <a:srgbClr val="FFFFFF"/>
                  </a:solidFill>
                </a:rPr>
                <a:t>Tape</a:t>
              </a:r>
            </a:p>
            <a:p>
              <a:pPr algn="ctr" eaLnBrk="1" hangingPunct="1"/>
              <a:r>
                <a:rPr lang="en-US" sz="1400" b="1" dirty="0" smtClean="0">
                  <a:solidFill>
                    <a:srgbClr val="FFFFFF"/>
                  </a:solidFill>
                </a:rPr>
                <a:t>Vault</a:t>
              </a:r>
            </a:p>
          </p:txBody>
        </p:sp>
      </p:grpSp>
      <p:grpSp>
        <p:nvGrpSpPr>
          <p:cNvPr id="32775" name="Group 35"/>
          <p:cNvGrpSpPr>
            <a:grpSpLocks/>
          </p:cNvGrpSpPr>
          <p:nvPr/>
        </p:nvGrpSpPr>
        <p:grpSpPr bwMode="auto">
          <a:xfrm>
            <a:off x="2779713" y="3163888"/>
            <a:ext cx="1371600" cy="1143000"/>
            <a:chOff x="5356704" y="3811128"/>
            <a:chExt cx="1371600" cy="1143000"/>
          </a:xfrm>
        </p:grpSpPr>
        <p:sp>
          <p:nvSpPr>
            <p:cNvPr id="15" name="Rounded Rectangle 14"/>
            <p:cNvSpPr>
              <a:spLocks noChangeArrowheads="1"/>
            </p:cNvSpPr>
            <p:nvPr/>
          </p:nvSpPr>
          <p:spPr bwMode="auto">
            <a:xfrm>
              <a:off x="5356704" y="3811128"/>
              <a:ext cx="1371600" cy="1143000"/>
            </a:xfrm>
            <a:prstGeom prst="roundRect">
              <a:avLst>
                <a:gd name="adj" fmla="val 13796"/>
              </a:avLst>
            </a:prstGeom>
            <a:gradFill rotWithShape="1">
              <a:gsLst>
                <a:gs pos="0">
                  <a:srgbClr val="119CEC"/>
                </a:gs>
                <a:gs pos="85001">
                  <a:srgbClr val="0864BD"/>
                </a:gs>
                <a:gs pos="100000">
                  <a:srgbClr val="0864BD"/>
                </a:gs>
              </a:gsLst>
              <a:lin ang="5400000"/>
            </a:gradFill>
            <a:ln w="12700">
              <a:solidFill>
                <a:srgbClr val="00B0F0"/>
              </a:solidFill>
              <a:round/>
              <a:headEnd/>
              <a:tailEnd/>
            </a:ln>
            <a:effectLst>
              <a:outerShdw blurRad="50800" dist="38100" dir="2700000" algn="tl" rotWithShape="0">
                <a:srgbClr val="808080">
                  <a:alpha val="39999"/>
                </a:srgbClr>
              </a:outerShdw>
            </a:effectLst>
          </p:spPr>
          <p:txBody>
            <a:bodyPr tIns="91440" anchor="ctr"/>
            <a:lstStyle/>
            <a:p>
              <a:pPr algn="ctr" defTabSz="457200" fontAlgn="auto">
                <a:spcBef>
                  <a:spcPts val="600"/>
                </a:spcBef>
                <a:spcAft>
                  <a:spcPts val="0"/>
                </a:spcAft>
                <a:buClr>
                  <a:srgbClr val="0DB6EC"/>
                </a:buClr>
                <a:buSzPct val="75000"/>
                <a:defRPr/>
              </a:pPr>
              <a:endParaRPr lang="en-US" sz="2000" b="1" kern="0" dirty="0">
                <a:solidFill>
                  <a:schemeClr val="bg1"/>
                </a:solidFill>
                <a:latin typeface="Arial Narrow" pitchFamily="34" charset="0"/>
                <a:ea typeface="ＭＳ Ｐゴシック" charset="0"/>
                <a:cs typeface="Arial" pitchFamily="34" charset="0"/>
              </a:endParaRPr>
            </a:p>
          </p:txBody>
        </p:sp>
        <p:sp>
          <p:nvSpPr>
            <p:cNvPr id="32788" name="TextBox 47"/>
            <p:cNvSpPr txBox="1">
              <a:spLocks noChangeArrowheads="1"/>
            </p:cNvSpPr>
            <p:nvPr/>
          </p:nvSpPr>
          <p:spPr bwMode="auto">
            <a:xfrm>
              <a:off x="5421772" y="4006718"/>
              <a:ext cx="122374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b="1" dirty="0" smtClean="0">
                  <a:solidFill>
                    <a:srgbClr val="FFFFFF"/>
                  </a:solidFill>
                </a:rPr>
                <a:t>Extended</a:t>
              </a:r>
            </a:p>
            <a:p>
              <a:pPr algn="ctr" eaLnBrk="1" hangingPunct="1"/>
              <a:r>
                <a:rPr lang="en-US" sz="1400" b="1" dirty="0" smtClean="0">
                  <a:solidFill>
                    <a:srgbClr val="FFFFFF"/>
                  </a:solidFill>
                </a:rPr>
                <a:t>Online</a:t>
              </a:r>
            </a:p>
            <a:p>
              <a:pPr algn="ctr" eaLnBrk="1" hangingPunct="1"/>
              <a:r>
                <a:rPr lang="en-US" sz="1400" b="1" dirty="0" smtClean="0">
                  <a:solidFill>
                    <a:srgbClr val="FFFFFF"/>
                  </a:solidFill>
                </a:rPr>
                <a:t>Storage</a:t>
              </a:r>
              <a:endParaRPr lang="en-US" sz="1400" b="1" dirty="0">
                <a:solidFill>
                  <a:srgbClr val="FFFFFF"/>
                </a:solidFill>
              </a:endParaRPr>
            </a:p>
          </p:txBody>
        </p:sp>
      </p:grpSp>
      <p:sp>
        <p:nvSpPr>
          <p:cNvPr id="20" name="TextBox 19"/>
          <p:cNvSpPr txBox="1"/>
          <p:nvPr/>
        </p:nvSpPr>
        <p:spPr bwMode="auto">
          <a:xfrm>
            <a:off x="4876288" y="3353396"/>
            <a:ext cx="1639888" cy="461665"/>
          </a:xfrm>
          <a:prstGeom prst="rect">
            <a:avLst/>
          </a:prstGeom>
          <a:noFill/>
        </p:spPr>
        <p:txBody>
          <a:bodyPr wrap="square">
            <a:spAutoFit/>
          </a:bodyPr>
          <a:lstStyle/>
          <a:p>
            <a:pPr indent="-342900">
              <a:defRPr/>
            </a:pPr>
            <a:r>
              <a:rPr lang="en-US" sz="1200" dirty="0">
                <a:solidFill>
                  <a:schemeClr val="tx1">
                    <a:lumMod val="50000"/>
                    <a:lumOff val="50000"/>
                  </a:schemeClr>
                </a:solidFill>
                <a:ea typeface="ＭＳ Ｐゴシック" pitchFamily="34" charset="-128"/>
              </a:rPr>
              <a:t>Durability</a:t>
            </a:r>
          </a:p>
          <a:p>
            <a:pPr indent="-342900">
              <a:defRPr/>
            </a:pPr>
            <a:r>
              <a:rPr lang="en-US" sz="1200" dirty="0">
                <a:solidFill>
                  <a:schemeClr val="tx1">
                    <a:lumMod val="50000"/>
                    <a:lumOff val="50000"/>
                  </a:schemeClr>
                </a:solidFill>
                <a:ea typeface="ＭＳ Ｐゴシック" pitchFamily="34" charset="-128"/>
              </a:rPr>
              <a:t>Multi-PB </a:t>
            </a:r>
            <a:r>
              <a:rPr lang="en-US" sz="1200" dirty="0" smtClean="0">
                <a:solidFill>
                  <a:schemeClr val="tx1">
                    <a:lumMod val="50000"/>
                    <a:lumOff val="50000"/>
                  </a:schemeClr>
                </a:solidFill>
                <a:ea typeface="ＭＳ Ｐゴシック" pitchFamily="34" charset="-128"/>
              </a:rPr>
              <a:t>Scalability</a:t>
            </a:r>
            <a:endParaRPr lang="en-US" sz="1200" dirty="0">
              <a:solidFill>
                <a:schemeClr val="tx1">
                  <a:lumMod val="50000"/>
                  <a:lumOff val="50000"/>
                </a:schemeClr>
              </a:solidFill>
              <a:ea typeface="ＭＳ Ｐゴシック" pitchFamily="34" charset="-128"/>
            </a:endParaRPr>
          </a:p>
        </p:txBody>
      </p:sp>
      <p:sp>
        <p:nvSpPr>
          <p:cNvPr id="22" name="TextBox 21"/>
          <p:cNvSpPr txBox="1"/>
          <p:nvPr/>
        </p:nvSpPr>
        <p:spPr bwMode="auto">
          <a:xfrm>
            <a:off x="6937760" y="3871913"/>
            <a:ext cx="1922463" cy="461962"/>
          </a:xfrm>
          <a:prstGeom prst="rect">
            <a:avLst/>
          </a:prstGeom>
          <a:noFill/>
        </p:spPr>
        <p:txBody>
          <a:bodyPr>
            <a:spAutoFit/>
          </a:bodyPr>
          <a:lstStyle/>
          <a:p>
            <a:pPr indent="-342900">
              <a:defRPr/>
            </a:pPr>
            <a:r>
              <a:rPr lang="en-US" sz="1200" dirty="0">
                <a:solidFill>
                  <a:schemeClr val="tx1">
                    <a:lumMod val="50000"/>
                    <a:lumOff val="50000"/>
                  </a:schemeClr>
                </a:solidFill>
                <a:ea typeface="ＭＳ Ｐゴシック" pitchFamily="34" charset="-128"/>
              </a:rPr>
              <a:t>Lowest Possible TCO</a:t>
            </a:r>
          </a:p>
          <a:p>
            <a:pPr indent="-342900">
              <a:defRPr/>
            </a:pPr>
            <a:r>
              <a:rPr lang="en-US" sz="1200" dirty="0">
                <a:solidFill>
                  <a:schemeClr val="tx1">
                    <a:lumMod val="50000"/>
                    <a:lumOff val="50000"/>
                  </a:schemeClr>
                </a:solidFill>
                <a:ea typeface="ＭＳ Ｐゴシック" pitchFamily="34" charset="-128"/>
              </a:rPr>
              <a:t>Ease of Use</a:t>
            </a:r>
          </a:p>
        </p:txBody>
      </p:sp>
      <p:sp>
        <p:nvSpPr>
          <p:cNvPr id="25" name="TextBox 24"/>
          <p:cNvSpPr txBox="1"/>
          <p:nvPr/>
        </p:nvSpPr>
        <p:spPr bwMode="auto">
          <a:xfrm>
            <a:off x="2730513" y="2254250"/>
            <a:ext cx="1576387" cy="461963"/>
          </a:xfrm>
          <a:prstGeom prst="rect">
            <a:avLst/>
          </a:prstGeom>
          <a:noFill/>
        </p:spPr>
        <p:txBody>
          <a:bodyPr>
            <a:spAutoFit/>
          </a:bodyPr>
          <a:lstStyle/>
          <a:p>
            <a:pPr indent="-342900">
              <a:defRPr/>
            </a:pPr>
            <a:r>
              <a:rPr lang="en-US" sz="1200" dirty="0">
                <a:solidFill>
                  <a:schemeClr val="tx1">
                    <a:lumMod val="50000"/>
                    <a:lumOff val="50000"/>
                  </a:schemeClr>
                </a:solidFill>
                <a:ea typeface="ＭＳ Ｐゴシック" pitchFamily="34" charset="-128"/>
              </a:rPr>
              <a:t>Tuned Performance</a:t>
            </a:r>
          </a:p>
          <a:p>
            <a:pPr indent="-342900">
              <a:defRPr/>
            </a:pPr>
            <a:r>
              <a:rPr lang="en-US" sz="1200" dirty="0">
                <a:solidFill>
                  <a:schemeClr val="tx1">
                    <a:lumMod val="50000"/>
                    <a:lumOff val="50000"/>
                  </a:schemeClr>
                </a:solidFill>
                <a:ea typeface="ＭＳ Ｐゴシック" pitchFamily="34" charset="-128"/>
              </a:rPr>
              <a:t>Shared Access</a:t>
            </a:r>
          </a:p>
        </p:txBody>
      </p:sp>
      <p:pic>
        <p:nvPicPr>
          <p:cNvPr id="32779" name="Picture 6"/>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5230813" y="1381125"/>
            <a:ext cx="2011362" cy="158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Box 27"/>
          <p:cNvSpPr txBox="1"/>
          <p:nvPr/>
        </p:nvSpPr>
        <p:spPr bwMode="auto">
          <a:xfrm>
            <a:off x="7091661" y="1847850"/>
            <a:ext cx="1654175" cy="646113"/>
          </a:xfrm>
          <a:prstGeom prst="rect">
            <a:avLst/>
          </a:prstGeom>
          <a:noFill/>
        </p:spPr>
        <p:txBody>
          <a:bodyPr>
            <a:spAutoFit/>
          </a:bodyPr>
          <a:lstStyle/>
          <a:p>
            <a:pPr indent="-342900">
              <a:defRPr/>
            </a:pPr>
            <a:r>
              <a:rPr lang="en-US" sz="1200" dirty="0">
                <a:solidFill>
                  <a:schemeClr val="tx1">
                    <a:lumMod val="50000"/>
                    <a:lumOff val="50000"/>
                  </a:schemeClr>
                </a:solidFill>
                <a:ea typeface="ＭＳ Ｐゴシック" pitchFamily="34" charset="-128"/>
              </a:rPr>
              <a:t>Complete</a:t>
            </a:r>
          </a:p>
          <a:p>
            <a:pPr indent="-342900">
              <a:defRPr/>
            </a:pPr>
            <a:r>
              <a:rPr lang="en-US" sz="1200" dirty="0">
                <a:solidFill>
                  <a:schemeClr val="tx1">
                    <a:lumMod val="50000"/>
                    <a:lumOff val="50000"/>
                  </a:schemeClr>
                </a:solidFill>
                <a:ea typeface="ＭＳ Ｐゴシック" pitchFamily="34" charset="-128"/>
              </a:rPr>
              <a:t>Lifecycle Management</a:t>
            </a:r>
          </a:p>
        </p:txBody>
      </p:sp>
      <p:cxnSp>
        <p:nvCxnSpPr>
          <p:cNvPr id="29" name="Straight Connector 28"/>
          <p:cNvCxnSpPr/>
          <p:nvPr/>
        </p:nvCxnSpPr>
        <p:spPr>
          <a:xfrm flipH="1" flipV="1">
            <a:off x="896938" y="1258888"/>
            <a:ext cx="22225" cy="4511675"/>
          </a:xfrm>
          <a:prstGeom prst="line">
            <a:avLst/>
          </a:prstGeom>
          <a:ln w="38100" cmpd="sng">
            <a:solidFill>
              <a:srgbClr val="00B6F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30275" y="5748338"/>
            <a:ext cx="7751763" cy="0"/>
          </a:xfrm>
          <a:prstGeom prst="line">
            <a:avLst/>
          </a:prstGeom>
          <a:ln w="38100" cmpd="sng">
            <a:solidFill>
              <a:srgbClr val="00B6F1"/>
            </a:solidFill>
            <a:tailEnd type="triangle"/>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931863" y="2608263"/>
            <a:ext cx="6765925" cy="3087687"/>
          </a:xfrm>
          <a:custGeom>
            <a:avLst/>
            <a:gdLst>
              <a:gd name="connsiteX0" fmla="*/ 0 w 6765630"/>
              <a:gd name="connsiteY0" fmla="*/ 0 h 3087537"/>
              <a:gd name="connsiteX1" fmla="*/ 580224 w 6765630"/>
              <a:gd name="connsiteY1" fmla="*/ 1401435 h 3087537"/>
              <a:gd name="connsiteX2" fmla="*/ 2725958 w 6765630"/>
              <a:gd name="connsiteY2" fmla="*/ 2211640 h 3087537"/>
              <a:gd name="connsiteX3" fmla="*/ 6765630 w 6765630"/>
              <a:gd name="connsiteY3" fmla="*/ 3087537 h 3087537"/>
            </a:gdLst>
            <a:ahLst/>
            <a:cxnLst>
              <a:cxn ang="0">
                <a:pos x="connsiteX0" y="connsiteY0"/>
              </a:cxn>
              <a:cxn ang="0">
                <a:pos x="connsiteX1" y="connsiteY1"/>
              </a:cxn>
              <a:cxn ang="0">
                <a:pos x="connsiteX2" y="connsiteY2"/>
              </a:cxn>
              <a:cxn ang="0">
                <a:pos x="connsiteX3" y="connsiteY3"/>
              </a:cxn>
            </a:cxnLst>
            <a:rect l="l" t="t" r="r" b="b"/>
            <a:pathLst>
              <a:path w="6765630" h="3087537">
                <a:moveTo>
                  <a:pt x="0" y="0"/>
                </a:moveTo>
                <a:cubicBezTo>
                  <a:pt x="62949" y="516414"/>
                  <a:pt x="125898" y="1032828"/>
                  <a:pt x="580224" y="1401435"/>
                </a:cubicBezTo>
                <a:cubicBezTo>
                  <a:pt x="1034550" y="1770042"/>
                  <a:pt x="1695057" y="1930623"/>
                  <a:pt x="2725958" y="2211640"/>
                </a:cubicBezTo>
                <a:cubicBezTo>
                  <a:pt x="3756859" y="2492657"/>
                  <a:pt x="6765630" y="3087537"/>
                  <a:pt x="6765630" y="3087537"/>
                </a:cubicBezTo>
              </a:path>
            </a:pathLst>
          </a:custGeom>
          <a:ln w="50800">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800"/>
          </a:p>
        </p:txBody>
      </p:sp>
      <p:grpSp>
        <p:nvGrpSpPr>
          <p:cNvPr id="32784" name="Group 41"/>
          <p:cNvGrpSpPr>
            <a:grpSpLocks/>
          </p:cNvGrpSpPr>
          <p:nvPr/>
        </p:nvGrpSpPr>
        <p:grpSpPr bwMode="auto">
          <a:xfrm>
            <a:off x="1149350" y="1912938"/>
            <a:ext cx="1371600" cy="1143000"/>
            <a:chOff x="5356704" y="3811128"/>
            <a:chExt cx="1371600" cy="1143000"/>
          </a:xfrm>
        </p:grpSpPr>
        <p:sp>
          <p:nvSpPr>
            <p:cNvPr id="18" name="Rounded Rectangle 17"/>
            <p:cNvSpPr>
              <a:spLocks noChangeArrowheads="1"/>
            </p:cNvSpPr>
            <p:nvPr/>
          </p:nvSpPr>
          <p:spPr bwMode="auto">
            <a:xfrm>
              <a:off x="5356704" y="3811128"/>
              <a:ext cx="1371600" cy="1143000"/>
            </a:xfrm>
            <a:prstGeom prst="roundRect">
              <a:avLst>
                <a:gd name="adj" fmla="val 12838"/>
              </a:avLst>
            </a:prstGeom>
            <a:gradFill rotWithShape="1">
              <a:gsLst>
                <a:gs pos="0">
                  <a:srgbClr val="119CEC"/>
                </a:gs>
                <a:gs pos="85001">
                  <a:srgbClr val="0864BD"/>
                </a:gs>
                <a:gs pos="100000">
                  <a:srgbClr val="0864BD"/>
                </a:gs>
              </a:gsLst>
              <a:lin ang="5400000"/>
            </a:gradFill>
            <a:ln w="12700">
              <a:solidFill>
                <a:srgbClr val="00B0F0"/>
              </a:solidFill>
              <a:round/>
              <a:headEnd/>
              <a:tailEnd/>
            </a:ln>
            <a:effectLst>
              <a:outerShdw blurRad="50800" dist="38100" dir="2700000" algn="tl" rotWithShape="0">
                <a:srgbClr val="808080">
                  <a:alpha val="39999"/>
                </a:srgbClr>
              </a:outerShdw>
            </a:effectLst>
          </p:spPr>
          <p:txBody>
            <a:bodyPr tIns="91440" anchor="ctr"/>
            <a:lstStyle/>
            <a:p>
              <a:pPr algn="ctr" defTabSz="457200" fontAlgn="auto">
                <a:spcBef>
                  <a:spcPts val="600"/>
                </a:spcBef>
                <a:spcAft>
                  <a:spcPts val="0"/>
                </a:spcAft>
                <a:buClr>
                  <a:srgbClr val="0DB6EC"/>
                </a:buClr>
                <a:buSzPct val="75000"/>
                <a:defRPr/>
              </a:pPr>
              <a:endParaRPr lang="en-US" sz="2000" b="1" kern="0" dirty="0">
                <a:solidFill>
                  <a:schemeClr val="bg1"/>
                </a:solidFill>
                <a:latin typeface="Arial Narrow" pitchFamily="34" charset="0"/>
                <a:ea typeface="ＭＳ Ｐゴシック" charset="0"/>
                <a:cs typeface="Arial" pitchFamily="34" charset="0"/>
              </a:endParaRPr>
            </a:p>
          </p:txBody>
        </p:sp>
        <p:sp>
          <p:nvSpPr>
            <p:cNvPr id="32786" name="TextBox 47"/>
            <p:cNvSpPr txBox="1">
              <a:spLocks noChangeArrowheads="1"/>
            </p:cNvSpPr>
            <p:nvPr/>
          </p:nvSpPr>
          <p:spPr bwMode="auto">
            <a:xfrm>
              <a:off x="5421772" y="4121018"/>
              <a:ext cx="12237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400" b="1" dirty="0" smtClean="0">
                  <a:solidFill>
                    <a:schemeClr val="bg1"/>
                  </a:solidFill>
                </a:rPr>
                <a:t>Online</a:t>
              </a:r>
            </a:p>
            <a:p>
              <a:pPr algn="ctr" eaLnBrk="1" hangingPunct="1"/>
              <a:r>
                <a:rPr lang="en-US" sz="1400" b="1" dirty="0" smtClean="0">
                  <a:solidFill>
                    <a:schemeClr val="bg1"/>
                  </a:solidFill>
                </a:rPr>
                <a:t>Storage</a:t>
              </a:r>
              <a:endParaRPr lang="en-US" sz="1400" b="1" dirty="0">
                <a:solidFill>
                  <a:schemeClr val="bg1"/>
                </a:solidFill>
              </a:endParaRPr>
            </a:p>
          </p:txBody>
        </p:sp>
      </p:grpSp>
    </p:spTree>
    <p:extLst>
      <p:ext uri="{BB962C8B-B14F-4D97-AF65-F5344CB8AC3E}">
        <p14:creationId xmlns:p14="http://schemas.microsoft.com/office/powerpoint/2010/main" xmlns="" val="205395541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 name="Picture 685"/>
          <p:cNvPicPr>
            <a:picLocks noChangeAspect="1"/>
          </p:cNvPicPr>
          <p:nvPr/>
        </p:nvPicPr>
        <p:blipFill rotWithShape="1">
          <a:blip r:embed="rId3" cstate="screen">
            <a:extLst>
              <a:ext uri="{28A0092B-C50C-407E-A947-70E740481C1C}">
                <a14:useLocalDpi xmlns:a14="http://schemas.microsoft.com/office/drawing/2010/main" xmlns="" val="0"/>
              </a:ext>
            </a:extLst>
          </a:blip>
          <a:srcRect b="19995"/>
          <a:stretch/>
        </p:blipFill>
        <p:spPr>
          <a:xfrm>
            <a:off x="3735656" y="5697325"/>
            <a:ext cx="1207746" cy="370398"/>
          </a:xfrm>
          <a:prstGeom prst="rect">
            <a:avLst/>
          </a:prstGeom>
        </p:spPr>
      </p:pic>
      <p:sp>
        <p:nvSpPr>
          <p:cNvPr id="71682" name="Rectangle 154"/>
          <p:cNvSpPr>
            <a:spLocks noGrp="1" noChangeArrowheads="1"/>
          </p:cNvSpPr>
          <p:nvPr>
            <p:ph type="title"/>
          </p:nvPr>
        </p:nvSpPr>
        <p:spPr/>
        <p:txBody>
          <a:bodyPr/>
          <a:lstStyle/>
          <a:p>
            <a:pPr eaLnBrk="1" hangingPunct="1"/>
            <a:r>
              <a:rPr lang="en-US" altLang="zh-TW" dirty="0" smtClean="0"/>
              <a:t>Recommended</a:t>
            </a:r>
            <a:r>
              <a:rPr lang="en-US" dirty="0" smtClean="0"/>
              <a:t> Architecture</a:t>
            </a:r>
            <a:endParaRPr lang="en-US" sz="2400" dirty="0" smtClean="0">
              <a:solidFill>
                <a:schemeClr val="bg1"/>
              </a:solidFill>
            </a:endParaRPr>
          </a:p>
        </p:txBody>
      </p:sp>
      <p:sp>
        <p:nvSpPr>
          <p:cNvPr id="100" name="object 123"/>
          <p:cNvSpPr/>
          <p:nvPr/>
        </p:nvSpPr>
        <p:spPr>
          <a:xfrm>
            <a:off x="1444041" y="3962021"/>
            <a:ext cx="1108444" cy="0"/>
          </a:xfrm>
          <a:custGeom>
            <a:avLst/>
            <a:gdLst/>
            <a:ahLst/>
            <a:cxnLst/>
            <a:rect l="l" t="t" r="r" b="b"/>
            <a:pathLst>
              <a:path w="720140">
                <a:moveTo>
                  <a:pt x="0" y="0"/>
                </a:moveTo>
                <a:lnTo>
                  <a:pt x="720140" y="0"/>
                </a:lnTo>
              </a:path>
            </a:pathLst>
          </a:custGeom>
          <a:ln w="12700">
            <a:solidFill>
              <a:srgbClr val="363435"/>
            </a:solidFill>
            <a:prstDash val="dash"/>
          </a:ln>
        </p:spPr>
        <p:txBody>
          <a:bodyPr wrap="square" lIns="0" tIns="0" rIns="0" bIns="0" rtlCol="0">
            <a:noAutofit/>
          </a:bodyPr>
          <a:lstStyle/>
          <a:p>
            <a:endParaRPr/>
          </a:p>
        </p:txBody>
      </p:sp>
      <p:sp>
        <p:nvSpPr>
          <p:cNvPr id="105" name="object 124"/>
          <p:cNvSpPr/>
          <p:nvPr/>
        </p:nvSpPr>
        <p:spPr>
          <a:xfrm>
            <a:off x="1654847" y="1479717"/>
            <a:ext cx="1215666" cy="2079565"/>
          </a:xfrm>
          <a:custGeom>
            <a:avLst/>
            <a:gdLst/>
            <a:ahLst/>
            <a:cxnLst/>
            <a:rect l="l" t="t" r="r" b="b"/>
            <a:pathLst>
              <a:path w="789800" h="1526628">
                <a:moveTo>
                  <a:pt x="737704" y="0"/>
                </a:moveTo>
                <a:lnTo>
                  <a:pt x="126999" y="0"/>
                </a:lnTo>
                <a:lnTo>
                  <a:pt x="112335" y="837"/>
                </a:lnTo>
                <a:lnTo>
                  <a:pt x="71656" y="12659"/>
                </a:lnTo>
                <a:lnTo>
                  <a:pt x="37892" y="36506"/>
                </a:lnTo>
                <a:lnTo>
                  <a:pt x="13538" y="69881"/>
                </a:lnTo>
                <a:lnTo>
                  <a:pt x="1089" y="110288"/>
                </a:lnTo>
                <a:lnTo>
                  <a:pt x="0" y="127000"/>
                </a:lnTo>
                <a:lnTo>
                  <a:pt x="0" y="1399628"/>
                </a:lnTo>
                <a:lnTo>
                  <a:pt x="7259" y="1442052"/>
                </a:lnTo>
                <a:lnTo>
                  <a:pt x="27375" y="1478398"/>
                </a:lnTo>
                <a:lnTo>
                  <a:pt x="57851" y="1506169"/>
                </a:lnTo>
                <a:lnTo>
                  <a:pt x="96192" y="1522865"/>
                </a:lnTo>
                <a:lnTo>
                  <a:pt x="126999" y="1526628"/>
                </a:lnTo>
                <a:lnTo>
                  <a:pt x="789800" y="1526628"/>
                </a:lnTo>
              </a:path>
            </a:pathLst>
          </a:custGeom>
          <a:ln w="12699">
            <a:solidFill>
              <a:srgbClr val="363435"/>
            </a:solidFill>
            <a:prstDash val="dash"/>
          </a:ln>
        </p:spPr>
        <p:txBody>
          <a:bodyPr wrap="square" lIns="0" tIns="0" rIns="0" bIns="0" rtlCol="0">
            <a:noAutofit/>
          </a:bodyPr>
          <a:lstStyle/>
          <a:p>
            <a:endParaRPr/>
          </a:p>
        </p:txBody>
      </p:sp>
      <p:sp>
        <p:nvSpPr>
          <p:cNvPr id="106" name="object 125"/>
          <p:cNvSpPr/>
          <p:nvPr/>
        </p:nvSpPr>
        <p:spPr>
          <a:xfrm>
            <a:off x="2596069" y="1508846"/>
            <a:ext cx="0" cy="650406"/>
          </a:xfrm>
          <a:custGeom>
            <a:avLst/>
            <a:gdLst/>
            <a:ahLst/>
            <a:cxnLst/>
            <a:rect l="l" t="t" r="r" b="b"/>
            <a:pathLst>
              <a:path h="477469">
                <a:moveTo>
                  <a:pt x="0" y="477469"/>
                </a:moveTo>
                <a:lnTo>
                  <a:pt x="0" y="0"/>
                </a:lnTo>
              </a:path>
            </a:pathLst>
          </a:custGeom>
          <a:ln w="12700">
            <a:solidFill>
              <a:srgbClr val="363435"/>
            </a:solidFill>
            <a:prstDash val="dash"/>
          </a:ln>
        </p:spPr>
        <p:txBody>
          <a:bodyPr wrap="square" lIns="0" tIns="0" rIns="0" bIns="0" rtlCol="0">
            <a:noAutofit/>
          </a:bodyPr>
          <a:lstStyle/>
          <a:p>
            <a:endParaRPr/>
          </a:p>
        </p:txBody>
      </p:sp>
      <p:sp>
        <p:nvSpPr>
          <p:cNvPr id="107" name="object 126"/>
          <p:cNvSpPr/>
          <p:nvPr/>
        </p:nvSpPr>
        <p:spPr>
          <a:xfrm>
            <a:off x="2891713" y="1282485"/>
            <a:ext cx="0" cy="854111"/>
          </a:xfrm>
          <a:custGeom>
            <a:avLst/>
            <a:gdLst/>
            <a:ahLst/>
            <a:cxnLst/>
            <a:rect l="l" t="t" r="r" b="b"/>
            <a:pathLst>
              <a:path h="627011">
                <a:moveTo>
                  <a:pt x="0" y="627011"/>
                </a:moveTo>
                <a:lnTo>
                  <a:pt x="0" y="0"/>
                </a:lnTo>
              </a:path>
            </a:pathLst>
          </a:custGeom>
          <a:ln w="12700">
            <a:solidFill>
              <a:srgbClr val="363435"/>
            </a:solidFill>
            <a:prstDash val="dash"/>
          </a:ln>
        </p:spPr>
        <p:txBody>
          <a:bodyPr wrap="square" lIns="0" tIns="0" rIns="0" bIns="0" rtlCol="0">
            <a:noAutofit/>
          </a:bodyPr>
          <a:lstStyle/>
          <a:p>
            <a:endParaRPr/>
          </a:p>
        </p:txBody>
      </p:sp>
      <p:sp>
        <p:nvSpPr>
          <p:cNvPr id="110" name="object 127"/>
          <p:cNvSpPr/>
          <p:nvPr/>
        </p:nvSpPr>
        <p:spPr>
          <a:xfrm>
            <a:off x="2954041" y="1479717"/>
            <a:ext cx="830317" cy="0"/>
          </a:xfrm>
          <a:custGeom>
            <a:avLst/>
            <a:gdLst/>
            <a:ahLst/>
            <a:cxnLst/>
            <a:rect l="l" t="t" r="r" b="b"/>
            <a:pathLst>
              <a:path w="539445">
                <a:moveTo>
                  <a:pt x="539445" y="0"/>
                </a:moveTo>
                <a:lnTo>
                  <a:pt x="0" y="0"/>
                </a:lnTo>
              </a:path>
            </a:pathLst>
          </a:custGeom>
          <a:ln w="12700">
            <a:solidFill>
              <a:srgbClr val="363435"/>
            </a:solidFill>
            <a:prstDash val="dash"/>
          </a:ln>
        </p:spPr>
        <p:txBody>
          <a:bodyPr wrap="square" lIns="0" tIns="0" rIns="0" bIns="0" rtlCol="0">
            <a:noAutofit/>
          </a:bodyPr>
          <a:lstStyle/>
          <a:p>
            <a:endParaRPr/>
          </a:p>
        </p:txBody>
      </p:sp>
      <p:sp>
        <p:nvSpPr>
          <p:cNvPr id="111" name="object 128"/>
          <p:cNvSpPr/>
          <p:nvPr/>
        </p:nvSpPr>
        <p:spPr>
          <a:xfrm>
            <a:off x="3588002" y="1508846"/>
            <a:ext cx="0" cy="650406"/>
          </a:xfrm>
          <a:custGeom>
            <a:avLst/>
            <a:gdLst/>
            <a:ahLst/>
            <a:cxnLst/>
            <a:rect l="l" t="t" r="r" b="b"/>
            <a:pathLst>
              <a:path h="477469">
                <a:moveTo>
                  <a:pt x="0" y="477469"/>
                </a:moveTo>
                <a:lnTo>
                  <a:pt x="0" y="0"/>
                </a:lnTo>
              </a:path>
            </a:pathLst>
          </a:custGeom>
          <a:ln w="12700">
            <a:solidFill>
              <a:srgbClr val="363435"/>
            </a:solidFill>
            <a:prstDash val="dash"/>
          </a:ln>
        </p:spPr>
        <p:txBody>
          <a:bodyPr wrap="square" lIns="0" tIns="0" rIns="0" bIns="0" rtlCol="0">
            <a:noAutofit/>
          </a:bodyPr>
          <a:lstStyle/>
          <a:p>
            <a:endParaRPr/>
          </a:p>
        </p:txBody>
      </p:sp>
      <p:sp>
        <p:nvSpPr>
          <p:cNvPr id="112" name="object 129"/>
          <p:cNvSpPr/>
          <p:nvPr/>
        </p:nvSpPr>
        <p:spPr>
          <a:xfrm>
            <a:off x="3961297" y="1479717"/>
            <a:ext cx="1742482" cy="0"/>
          </a:xfrm>
          <a:custGeom>
            <a:avLst/>
            <a:gdLst/>
            <a:ahLst/>
            <a:cxnLst/>
            <a:rect l="l" t="t" r="r" b="b"/>
            <a:pathLst>
              <a:path w="1132065">
                <a:moveTo>
                  <a:pt x="1132065" y="0"/>
                </a:moveTo>
                <a:lnTo>
                  <a:pt x="0" y="0"/>
                </a:lnTo>
              </a:path>
            </a:pathLst>
          </a:custGeom>
          <a:ln w="12700">
            <a:solidFill>
              <a:srgbClr val="363435"/>
            </a:solidFill>
            <a:prstDash val="dash"/>
          </a:ln>
        </p:spPr>
        <p:txBody>
          <a:bodyPr wrap="square" lIns="0" tIns="0" rIns="0" bIns="0" rtlCol="0">
            <a:noAutofit/>
          </a:bodyPr>
          <a:lstStyle/>
          <a:p>
            <a:endParaRPr/>
          </a:p>
        </p:txBody>
      </p:sp>
      <p:sp>
        <p:nvSpPr>
          <p:cNvPr id="113" name="object 130"/>
          <p:cNvSpPr/>
          <p:nvPr/>
        </p:nvSpPr>
        <p:spPr>
          <a:xfrm>
            <a:off x="5767864" y="1289420"/>
            <a:ext cx="0" cy="889041"/>
          </a:xfrm>
          <a:custGeom>
            <a:avLst/>
            <a:gdLst/>
            <a:ahLst/>
            <a:cxnLst/>
            <a:rect l="l" t="t" r="r" b="b"/>
            <a:pathLst>
              <a:path h="652653">
                <a:moveTo>
                  <a:pt x="0" y="652652"/>
                </a:moveTo>
                <a:lnTo>
                  <a:pt x="0" y="0"/>
                </a:lnTo>
              </a:path>
            </a:pathLst>
          </a:custGeom>
          <a:ln w="12700">
            <a:solidFill>
              <a:srgbClr val="363435"/>
            </a:solidFill>
            <a:prstDash val="dash"/>
          </a:ln>
        </p:spPr>
        <p:txBody>
          <a:bodyPr wrap="square" lIns="0" tIns="0" rIns="0" bIns="0" rtlCol="0">
            <a:noAutofit/>
          </a:bodyPr>
          <a:lstStyle/>
          <a:p>
            <a:endParaRPr/>
          </a:p>
        </p:txBody>
      </p:sp>
      <p:sp>
        <p:nvSpPr>
          <p:cNvPr id="114" name="object 131"/>
          <p:cNvSpPr/>
          <p:nvPr/>
        </p:nvSpPr>
        <p:spPr>
          <a:xfrm>
            <a:off x="5487339" y="1508850"/>
            <a:ext cx="0" cy="626083"/>
          </a:xfrm>
          <a:custGeom>
            <a:avLst/>
            <a:gdLst/>
            <a:ahLst/>
            <a:cxnLst/>
            <a:rect l="l" t="t" r="r" b="b"/>
            <a:pathLst>
              <a:path h="459613">
                <a:moveTo>
                  <a:pt x="0" y="459612"/>
                </a:moveTo>
                <a:lnTo>
                  <a:pt x="0" y="0"/>
                </a:lnTo>
              </a:path>
            </a:pathLst>
          </a:custGeom>
          <a:ln w="12700">
            <a:solidFill>
              <a:srgbClr val="363435"/>
            </a:solidFill>
            <a:prstDash val="dash"/>
          </a:ln>
        </p:spPr>
        <p:txBody>
          <a:bodyPr wrap="square" lIns="0" tIns="0" rIns="0" bIns="0" rtlCol="0">
            <a:noAutofit/>
          </a:bodyPr>
          <a:lstStyle/>
          <a:p>
            <a:endParaRPr/>
          </a:p>
        </p:txBody>
      </p:sp>
      <p:sp>
        <p:nvSpPr>
          <p:cNvPr id="116" name="object 132"/>
          <p:cNvSpPr/>
          <p:nvPr/>
        </p:nvSpPr>
        <p:spPr>
          <a:xfrm>
            <a:off x="5843999" y="1479718"/>
            <a:ext cx="630185" cy="671355"/>
          </a:xfrm>
          <a:custGeom>
            <a:avLst/>
            <a:gdLst/>
            <a:ahLst/>
            <a:cxnLst/>
            <a:rect l="l" t="t" r="r" b="b"/>
            <a:pathLst>
              <a:path w="409422" h="492848">
                <a:moveTo>
                  <a:pt x="409422" y="492848"/>
                </a:moveTo>
                <a:lnTo>
                  <a:pt x="409422" y="127000"/>
                </a:lnTo>
                <a:lnTo>
                  <a:pt x="408584" y="112335"/>
                </a:lnTo>
                <a:lnTo>
                  <a:pt x="402161" y="84571"/>
                </a:lnTo>
                <a:lnTo>
                  <a:pt x="390023" y="59510"/>
                </a:lnTo>
                <a:lnTo>
                  <a:pt x="372911" y="37892"/>
                </a:lnTo>
                <a:lnTo>
                  <a:pt x="351565" y="20456"/>
                </a:lnTo>
                <a:lnTo>
                  <a:pt x="326725" y="7942"/>
                </a:lnTo>
                <a:lnTo>
                  <a:pt x="299131" y="1089"/>
                </a:lnTo>
                <a:lnTo>
                  <a:pt x="282422" y="0"/>
                </a:lnTo>
                <a:lnTo>
                  <a:pt x="0" y="0"/>
                </a:lnTo>
              </a:path>
            </a:pathLst>
          </a:custGeom>
          <a:ln w="12700">
            <a:solidFill>
              <a:srgbClr val="363435"/>
            </a:solidFill>
            <a:prstDash val="dash"/>
          </a:ln>
        </p:spPr>
        <p:txBody>
          <a:bodyPr wrap="square" lIns="0" tIns="0" rIns="0" bIns="0" rtlCol="0">
            <a:noAutofit/>
          </a:bodyPr>
          <a:lstStyle/>
          <a:p>
            <a:endParaRPr/>
          </a:p>
        </p:txBody>
      </p:sp>
      <p:sp>
        <p:nvSpPr>
          <p:cNvPr id="121" name="object 133"/>
          <p:cNvSpPr/>
          <p:nvPr/>
        </p:nvSpPr>
        <p:spPr>
          <a:xfrm>
            <a:off x="3453028" y="5959022"/>
            <a:ext cx="0" cy="407774"/>
          </a:xfrm>
          <a:custGeom>
            <a:avLst/>
            <a:gdLst/>
            <a:ahLst/>
            <a:cxnLst/>
            <a:rect l="l" t="t" r="r" b="b"/>
            <a:pathLst>
              <a:path h="299351">
                <a:moveTo>
                  <a:pt x="0" y="299351"/>
                </a:moveTo>
                <a:lnTo>
                  <a:pt x="0" y="0"/>
                </a:lnTo>
              </a:path>
            </a:pathLst>
          </a:custGeom>
          <a:ln w="12700">
            <a:solidFill>
              <a:srgbClr val="363435"/>
            </a:solidFill>
            <a:prstDash val="dash"/>
          </a:ln>
        </p:spPr>
        <p:txBody>
          <a:bodyPr wrap="square" lIns="0" tIns="0" rIns="0" bIns="0" rtlCol="0">
            <a:noAutofit/>
          </a:bodyPr>
          <a:lstStyle/>
          <a:p>
            <a:endParaRPr sz="1400" b="1"/>
          </a:p>
        </p:txBody>
      </p:sp>
      <p:sp>
        <p:nvSpPr>
          <p:cNvPr id="125" name="object 134"/>
          <p:cNvSpPr/>
          <p:nvPr/>
        </p:nvSpPr>
        <p:spPr>
          <a:xfrm>
            <a:off x="2891025" y="5959022"/>
            <a:ext cx="0" cy="407774"/>
          </a:xfrm>
          <a:custGeom>
            <a:avLst/>
            <a:gdLst/>
            <a:ahLst/>
            <a:cxnLst/>
            <a:rect l="l" t="t" r="r" b="b"/>
            <a:pathLst>
              <a:path h="299351">
                <a:moveTo>
                  <a:pt x="0" y="299351"/>
                </a:moveTo>
                <a:lnTo>
                  <a:pt x="0" y="0"/>
                </a:lnTo>
              </a:path>
            </a:pathLst>
          </a:custGeom>
          <a:ln w="12700">
            <a:solidFill>
              <a:srgbClr val="363435"/>
            </a:solidFill>
            <a:prstDash val="dash"/>
          </a:ln>
        </p:spPr>
        <p:txBody>
          <a:bodyPr wrap="square" lIns="0" tIns="0" rIns="0" bIns="0" rtlCol="0">
            <a:noAutofit/>
          </a:bodyPr>
          <a:lstStyle/>
          <a:p>
            <a:endParaRPr sz="1400" b="1"/>
          </a:p>
        </p:txBody>
      </p:sp>
      <p:sp>
        <p:nvSpPr>
          <p:cNvPr id="130" name="object 135"/>
          <p:cNvSpPr/>
          <p:nvPr/>
        </p:nvSpPr>
        <p:spPr>
          <a:xfrm>
            <a:off x="4554536" y="5953711"/>
            <a:ext cx="0" cy="413086"/>
          </a:xfrm>
          <a:custGeom>
            <a:avLst/>
            <a:gdLst/>
            <a:ahLst/>
            <a:cxnLst/>
            <a:rect l="l" t="t" r="r" b="b"/>
            <a:pathLst>
              <a:path h="303250">
                <a:moveTo>
                  <a:pt x="0" y="303250"/>
                </a:moveTo>
                <a:lnTo>
                  <a:pt x="0" y="0"/>
                </a:lnTo>
              </a:path>
            </a:pathLst>
          </a:custGeom>
          <a:ln w="12700">
            <a:solidFill>
              <a:srgbClr val="363435"/>
            </a:solidFill>
            <a:prstDash val="dash"/>
          </a:ln>
        </p:spPr>
        <p:txBody>
          <a:bodyPr wrap="square" lIns="0" tIns="0" rIns="0" bIns="0" rtlCol="0">
            <a:noAutofit/>
          </a:bodyPr>
          <a:lstStyle/>
          <a:p>
            <a:endParaRPr sz="1400" b="1"/>
          </a:p>
        </p:txBody>
      </p:sp>
      <p:sp>
        <p:nvSpPr>
          <p:cNvPr id="138" name="object 136"/>
          <p:cNvSpPr/>
          <p:nvPr/>
        </p:nvSpPr>
        <p:spPr>
          <a:xfrm>
            <a:off x="3948569" y="5953711"/>
            <a:ext cx="0" cy="413086"/>
          </a:xfrm>
          <a:custGeom>
            <a:avLst/>
            <a:gdLst/>
            <a:ahLst/>
            <a:cxnLst/>
            <a:rect l="l" t="t" r="r" b="b"/>
            <a:pathLst>
              <a:path h="303250">
                <a:moveTo>
                  <a:pt x="0" y="303250"/>
                </a:moveTo>
                <a:lnTo>
                  <a:pt x="0" y="0"/>
                </a:lnTo>
              </a:path>
            </a:pathLst>
          </a:custGeom>
          <a:ln w="12700">
            <a:solidFill>
              <a:srgbClr val="363435"/>
            </a:solidFill>
            <a:prstDash val="dash"/>
          </a:ln>
        </p:spPr>
        <p:txBody>
          <a:bodyPr wrap="square" lIns="0" tIns="0" rIns="0" bIns="0" rtlCol="0">
            <a:noAutofit/>
          </a:bodyPr>
          <a:lstStyle/>
          <a:p>
            <a:endParaRPr sz="1400" b="1"/>
          </a:p>
        </p:txBody>
      </p:sp>
      <p:sp>
        <p:nvSpPr>
          <p:cNvPr id="141" name="object 137"/>
          <p:cNvSpPr/>
          <p:nvPr/>
        </p:nvSpPr>
        <p:spPr>
          <a:xfrm>
            <a:off x="6058238" y="5826315"/>
            <a:ext cx="0" cy="540482"/>
          </a:xfrm>
          <a:custGeom>
            <a:avLst/>
            <a:gdLst/>
            <a:ahLst/>
            <a:cxnLst/>
            <a:rect l="l" t="t" r="r" b="b"/>
            <a:pathLst>
              <a:path h="396773">
                <a:moveTo>
                  <a:pt x="0" y="396773"/>
                </a:moveTo>
                <a:lnTo>
                  <a:pt x="0" y="0"/>
                </a:lnTo>
              </a:path>
            </a:pathLst>
          </a:custGeom>
          <a:ln w="12700">
            <a:solidFill>
              <a:srgbClr val="363435"/>
            </a:solidFill>
            <a:prstDash val="dash"/>
          </a:ln>
        </p:spPr>
        <p:txBody>
          <a:bodyPr wrap="square" lIns="0" tIns="0" rIns="0" bIns="0" rtlCol="0">
            <a:noAutofit/>
          </a:bodyPr>
          <a:lstStyle/>
          <a:p>
            <a:endParaRPr sz="1400"/>
          </a:p>
        </p:txBody>
      </p:sp>
      <p:sp>
        <p:nvSpPr>
          <p:cNvPr id="144" name="object 138"/>
          <p:cNvSpPr/>
          <p:nvPr/>
        </p:nvSpPr>
        <p:spPr>
          <a:xfrm>
            <a:off x="5063966" y="5895306"/>
            <a:ext cx="0" cy="471490"/>
          </a:xfrm>
          <a:custGeom>
            <a:avLst/>
            <a:gdLst/>
            <a:ahLst/>
            <a:cxnLst/>
            <a:rect l="l" t="t" r="r" b="b"/>
            <a:pathLst>
              <a:path h="346125">
                <a:moveTo>
                  <a:pt x="0" y="346125"/>
                </a:moveTo>
                <a:lnTo>
                  <a:pt x="0" y="0"/>
                </a:lnTo>
              </a:path>
            </a:pathLst>
          </a:custGeom>
          <a:ln w="12700">
            <a:solidFill>
              <a:srgbClr val="363435"/>
            </a:solidFill>
            <a:prstDash val="dash"/>
          </a:ln>
        </p:spPr>
        <p:txBody>
          <a:bodyPr wrap="square" lIns="0" tIns="0" rIns="0" bIns="0" rtlCol="0">
            <a:noAutofit/>
          </a:bodyPr>
          <a:lstStyle/>
          <a:p>
            <a:endParaRPr sz="1400"/>
          </a:p>
        </p:txBody>
      </p:sp>
      <p:sp>
        <p:nvSpPr>
          <p:cNvPr id="145" name="object 139"/>
          <p:cNvSpPr/>
          <p:nvPr/>
        </p:nvSpPr>
        <p:spPr>
          <a:xfrm>
            <a:off x="3879026" y="1265185"/>
            <a:ext cx="0" cy="854111"/>
          </a:xfrm>
          <a:custGeom>
            <a:avLst/>
            <a:gdLst/>
            <a:ahLst/>
            <a:cxnLst/>
            <a:rect l="l" t="t" r="r" b="b"/>
            <a:pathLst>
              <a:path h="627011">
                <a:moveTo>
                  <a:pt x="0" y="627011"/>
                </a:moveTo>
                <a:lnTo>
                  <a:pt x="0" y="0"/>
                </a:lnTo>
              </a:path>
            </a:pathLst>
          </a:custGeom>
          <a:ln w="12700">
            <a:solidFill>
              <a:srgbClr val="363435"/>
            </a:solidFill>
            <a:prstDash val="dash"/>
          </a:ln>
        </p:spPr>
        <p:txBody>
          <a:bodyPr wrap="square" lIns="0" tIns="0" rIns="0" bIns="0" rtlCol="0">
            <a:noAutofit/>
          </a:bodyPr>
          <a:lstStyle/>
          <a:p>
            <a:endParaRPr/>
          </a:p>
        </p:txBody>
      </p:sp>
      <p:sp>
        <p:nvSpPr>
          <p:cNvPr id="146" name="object 140"/>
          <p:cNvSpPr/>
          <p:nvPr/>
        </p:nvSpPr>
        <p:spPr>
          <a:xfrm>
            <a:off x="3452647" y="3806903"/>
            <a:ext cx="1689663" cy="1862712"/>
          </a:xfrm>
          <a:custGeom>
            <a:avLst/>
            <a:gdLst/>
            <a:ahLst/>
            <a:cxnLst/>
            <a:rect l="l" t="t" r="r" b="b"/>
            <a:pathLst>
              <a:path w="1097749" h="1367434">
                <a:moveTo>
                  <a:pt x="0" y="1367434"/>
                </a:moveTo>
                <a:lnTo>
                  <a:pt x="0" y="555155"/>
                </a:lnTo>
                <a:lnTo>
                  <a:pt x="1097749" y="555155"/>
                </a:lnTo>
                <a:lnTo>
                  <a:pt x="1097749" y="0"/>
                </a:lnTo>
              </a:path>
            </a:pathLst>
          </a:custGeom>
          <a:ln w="6350">
            <a:solidFill>
              <a:srgbClr val="297EC0"/>
            </a:solidFill>
          </a:ln>
        </p:spPr>
        <p:txBody>
          <a:bodyPr wrap="square" lIns="0" tIns="0" rIns="0" bIns="0" rtlCol="0">
            <a:noAutofit/>
          </a:bodyPr>
          <a:lstStyle/>
          <a:p>
            <a:endParaRPr/>
          </a:p>
        </p:txBody>
      </p:sp>
      <p:sp>
        <p:nvSpPr>
          <p:cNvPr id="149" name="object 141"/>
          <p:cNvSpPr/>
          <p:nvPr/>
        </p:nvSpPr>
        <p:spPr>
          <a:xfrm>
            <a:off x="2891054" y="3847281"/>
            <a:ext cx="2024206" cy="1862694"/>
          </a:xfrm>
          <a:custGeom>
            <a:avLst/>
            <a:gdLst/>
            <a:ahLst/>
            <a:cxnLst/>
            <a:rect l="l" t="t" r="r" b="b"/>
            <a:pathLst>
              <a:path w="1315097" h="1367421">
                <a:moveTo>
                  <a:pt x="0" y="1367421"/>
                </a:moveTo>
                <a:lnTo>
                  <a:pt x="0" y="389661"/>
                </a:lnTo>
                <a:lnTo>
                  <a:pt x="1315097" y="389661"/>
                </a:lnTo>
                <a:lnTo>
                  <a:pt x="1315097" y="0"/>
                </a:lnTo>
              </a:path>
            </a:pathLst>
          </a:custGeom>
          <a:ln w="6349">
            <a:solidFill>
              <a:srgbClr val="297EC0"/>
            </a:solidFill>
          </a:ln>
        </p:spPr>
        <p:txBody>
          <a:bodyPr wrap="square" lIns="0" tIns="0" rIns="0" bIns="0" rtlCol="0">
            <a:noAutofit/>
          </a:bodyPr>
          <a:lstStyle/>
          <a:p>
            <a:endParaRPr/>
          </a:p>
        </p:txBody>
      </p:sp>
      <p:sp>
        <p:nvSpPr>
          <p:cNvPr id="152" name="object 142"/>
          <p:cNvSpPr/>
          <p:nvPr/>
        </p:nvSpPr>
        <p:spPr>
          <a:xfrm>
            <a:off x="4554344" y="3811179"/>
            <a:ext cx="1042646" cy="1902207"/>
          </a:xfrm>
          <a:custGeom>
            <a:avLst/>
            <a:gdLst/>
            <a:ahLst/>
            <a:cxnLst/>
            <a:rect l="l" t="t" r="r" b="b"/>
            <a:pathLst>
              <a:path w="677392" h="1396428">
                <a:moveTo>
                  <a:pt x="677392" y="0"/>
                </a:moveTo>
                <a:lnTo>
                  <a:pt x="677392" y="821169"/>
                </a:lnTo>
                <a:lnTo>
                  <a:pt x="0" y="821169"/>
                </a:lnTo>
                <a:lnTo>
                  <a:pt x="0" y="1396428"/>
                </a:lnTo>
              </a:path>
            </a:pathLst>
          </a:custGeom>
          <a:ln w="6350">
            <a:solidFill>
              <a:srgbClr val="297EC0"/>
            </a:solidFill>
          </a:ln>
        </p:spPr>
        <p:txBody>
          <a:bodyPr wrap="square" lIns="0" tIns="0" rIns="0" bIns="0" rtlCol="0">
            <a:noAutofit/>
          </a:bodyPr>
          <a:lstStyle/>
          <a:p>
            <a:endParaRPr/>
          </a:p>
        </p:txBody>
      </p:sp>
      <p:sp>
        <p:nvSpPr>
          <p:cNvPr id="155" name="object 143"/>
          <p:cNvSpPr/>
          <p:nvPr/>
        </p:nvSpPr>
        <p:spPr>
          <a:xfrm>
            <a:off x="3946279" y="3821671"/>
            <a:ext cx="1422130" cy="1902207"/>
          </a:xfrm>
          <a:custGeom>
            <a:avLst/>
            <a:gdLst/>
            <a:ahLst/>
            <a:cxnLst/>
            <a:rect l="l" t="t" r="r" b="b"/>
            <a:pathLst>
              <a:path w="923937" h="1396428">
                <a:moveTo>
                  <a:pt x="923937" y="0"/>
                </a:moveTo>
                <a:lnTo>
                  <a:pt x="923937" y="677075"/>
                </a:lnTo>
                <a:lnTo>
                  <a:pt x="0" y="677075"/>
                </a:lnTo>
                <a:lnTo>
                  <a:pt x="0" y="1396428"/>
                </a:lnTo>
              </a:path>
            </a:pathLst>
          </a:custGeom>
          <a:ln w="6350">
            <a:solidFill>
              <a:srgbClr val="297EC0"/>
            </a:solidFill>
          </a:ln>
        </p:spPr>
        <p:txBody>
          <a:bodyPr wrap="square" lIns="0" tIns="0" rIns="0" bIns="0" rtlCol="0">
            <a:noAutofit/>
          </a:bodyPr>
          <a:lstStyle/>
          <a:p>
            <a:endParaRPr/>
          </a:p>
        </p:txBody>
      </p:sp>
      <p:sp>
        <p:nvSpPr>
          <p:cNvPr id="156" name="object 144"/>
          <p:cNvSpPr/>
          <p:nvPr/>
        </p:nvSpPr>
        <p:spPr>
          <a:xfrm>
            <a:off x="5062287" y="3804187"/>
            <a:ext cx="763678" cy="1740661"/>
          </a:xfrm>
          <a:custGeom>
            <a:avLst/>
            <a:gdLst/>
            <a:ahLst/>
            <a:cxnLst/>
            <a:rect l="l" t="t" r="r" b="b"/>
            <a:pathLst>
              <a:path w="496150" h="1277835">
                <a:moveTo>
                  <a:pt x="0" y="1277835"/>
                </a:moveTo>
                <a:lnTo>
                  <a:pt x="0" y="956487"/>
                </a:lnTo>
                <a:lnTo>
                  <a:pt x="496150" y="956487"/>
                </a:lnTo>
                <a:lnTo>
                  <a:pt x="496150" y="0"/>
                </a:lnTo>
              </a:path>
            </a:pathLst>
          </a:custGeom>
          <a:ln w="6350">
            <a:solidFill>
              <a:srgbClr val="297EC0"/>
            </a:solidFill>
          </a:ln>
        </p:spPr>
        <p:txBody>
          <a:bodyPr wrap="square" lIns="0" tIns="0" rIns="0" bIns="0" rtlCol="0">
            <a:noAutofit/>
          </a:bodyPr>
          <a:lstStyle/>
          <a:p>
            <a:endParaRPr/>
          </a:p>
        </p:txBody>
      </p:sp>
      <p:sp>
        <p:nvSpPr>
          <p:cNvPr id="157" name="object 145"/>
          <p:cNvSpPr/>
          <p:nvPr/>
        </p:nvSpPr>
        <p:spPr>
          <a:xfrm>
            <a:off x="6048464" y="3821661"/>
            <a:ext cx="0" cy="1723188"/>
          </a:xfrm>
          <a:custGeom>
            <a:avLst/>
            <a:gdLst/>
            <a:ahLst/>
            <a:cxnLst/>
            <a:rect l="l" t="t" r="r" b="b"/>
            <a:pathLst>
              <a:path h="1265008">
                <a:moveTo>
                  <a:pt x="0" y="0"/>
                </a:moveTo>
                <a:lnTo>
                  <a:pt x="0" y="1265008"/>
                </a:lnTo>
              </a:path>
            </a:pathLst>
          </a:custGeom>
          <a:ln w="6350">
            <a:solidFill>
              <a:srgbClr val="297EC0"/>
            </a:solidFill>
          </a:ln>
        </p:spPr>
        <p:txBody>
          <a:bodyPr wrap="square" lIns="0" tIns="0" rIns="0" bIns="0" rtlCol="0">
            <a:noAutofit/>
          </a:bodyPr>
          <a:lstStyle/>
          <a:p>
            <a:endParaRPr/>
          </a:p>
        </p:txBody>
      </p:sp>
      <p:sp>
        <p:nvSpPr>
          <p:cNvPr id="158" name="object 146"/>
          <p:cNvSpPr/>
          <p:nvPr/>
        </p:nvSpPr>
        <p:spPr>
          <a:xfrm>
            <a:off x="1401688" y="1260586"/>
            <a:ext cx="6184553" cy="5141351"/>
          </a:xfrm>
          <a:custGeom>
            <a:avLst/>
            <a:gdLst/>
            <a:ahLst/>
            <a:cxnLst/>
            <a:rect l="l" t="t" r="r" b="b"/>
            <a:pathLst>
              <a:path w="4018013" h="3774313">
                <a:moveTo>
                  <a:pt x="4018013" y="3774312"/>
                </a:moveTo>
                <a:lnTo>
                  <a:pt x="127000" y="3774312"/>
                </a:lnTo>
                <a:lnTo>
                  <a:pt x="113360" y="3773583"/>
                </a:lnTo>
                <a:lnTo>
                  <a:pt x="75246" y="3762982"/>
                </a:lnTo>
                <a:lnTo>
                  <a:pt x="42896" y="3740650"/>
                </a:lnTo>
                <a:lnTo>
                  <a:pt x="18313" y="3707728"/>
                </a:lnTo>
                <a:lnTo>
                  <a:pt x="3498" y="3665359"/>
                </a:lnTo>
                <a:lnTo>
                  <a:pt x="0" y="3628567"/>
                </a:lnTo>
                <a:lnTo>
                  <a:pt x="0" y="108254"/>
                </a:lnTo>
                <a:lnTo>
                  <a:pt x="14577" y="61556"/>
                </a:lnTo>
                <a:lnTo>
                  <a:pt x="41820" y="30885"/>
                </a:lnTo>
                <a:lnTo>
                  <a:pt x="79586" y="8889"/>
                </a:lnTo>
                <a:lnTo>
                  <a:pt x="124763" y="19"/>
                </a:lnTo>
                <a:lnTo>
                  <a:pt x="127000" y="0"/>
                </a:lnTo>
                <a:lnTo>
                  <a:pt x="3351809" y="0"/>
                </a:lnTo>
                <a:lnTo>
                  <a:pt x="3394233" y="7259"/>
                </a:lnTo>
                <a:lnTo>
                  <a:pt x="3430579" y="27375"/>
                </a:lnTo>
                <a:lnTo>
                  <a:pt x="3458349" y="57851"/>
                </a:lnTo>
                <a:lnTo>
                  <a:pt x="3475046" y="96192"/>
                </a:lnTo>
                <a:lnTo>
                  <a:pt x="3478809" y="655827"/>
                </a:lnTo>
              </a:path>
            </a:pathLst>
          </a:custGeom>
          <a:ln w="12700">
            <a:solidFill>
              <a:srgbClr val="363435"/>
            </a:solidFill>
            <a:prstDash val="dash"/>
          </a:ln>
        </p:spPr>
        <p:txBody>
          <a:bodyPr wrap="square" lIns="0" tIns="0" rIns="0" bIns="0" rtlCol="0">
            <a:noAutofit/>
          </a:bodyPr>
          <a:lstStyle/>
          <a:p>
            <a:endParaRPr/>
          </a:p>
        </p:txBody>
      </p:sp>
      <p:sp>
        <p:nvSpPr>
          <p:cNvPr id="159" name="object 147"/>
          <p:cNvSpPr/>
          <p:nvPr/>
        </p:nvSpPr>
        <p:spPr>
          <a:xfrm>
            <a:off x="1333469" y="2013208"/>
            <a:ext cx="136405" cy="988947"/>
          </a:xfrm>
          <a:custGeom>
            <a:avLst/>
            <a:gdLst/>
            <a:ahLst/>
            <a:cxnLst/>
            <a:rect l="l" t="t" r="r" b="b"/>
            <a:pathLst>
              <a:path w="88620" h="725995">
                <a:moveTo>
                  <a:pt x="88620" y="725995"/>
                </a:moveTo>
                <a:lnTo>
                  <a:pt x="88620" y="0"/>
                </a:lnTo>
                <a:lnTo>
                  <a:pt x="0" y="0"/>
                </a:lnTo>
                <a:lnTo>
                  <a:pt x="0" y="725995"/>
                </a:lnTo>
                <a:lnTo>
                  <a:pt x="88620" y="725995"/>
                </a:lnTo>
                <a:close/>
              </a:path>
            </a:pathLst>
          </a:custGeom>
          <a:solidFill>
            <a:srgbClr val="FDFDFD"/>
          </a:solidFill>
        </p:spPr>
        <p:txBody>
          <a:bodyPr wrap="square" lIns="0" tIns="0" rIns="0" bIns="0" rtlCol="0">
            <a:noAutofit/>
          </a:bodyPr>
          <a:lstStyle/>
          <a:p>
            <a:endParaRPr sz="1000">
              <a:cs typeface="Arial" panose="020B0604020202020204" pitchFamily="34" charset="0"/>
            </a:endParaRPr>
          </a:p>
        </p:txBody>
      </p:sp>
      <p:sp>
        <p:nvSpPr>
          <p:cNvPr id="160" name="object 148"/>
          <p:cNvSpPr/>
          <p:nvPr/>
        </p:nvSpPr>
        <p:spPr>
          <a:xfrm>
            <a:off x="1581735" y="2022396"/>
            <a:ext cx="136385" cy="1001749"/>
          </a:xfrm>
          <a:custGeom>
            <a:avLst/>
            <a:gdLst/>
            <a:ahLst/>
            <a:cxnLst/>
            <a:rect l="l" t="t" r="r" b="b"/>
            <a:pathLst>
              <a:path w="88607" h="735393">
                <a:moveTo>
                  <a:pt x="88607" y="0"/>
                </a:moveTo>
                <a:lnTo>
                  <a:pt x="0" y="0"/>
                </a:lnTo>
                <a:lnTo>
                  <a:pt x="0" y="735393"/>
                </a:lnTo>
                <a:lnTo>
                  <a:pt x="88607" y="735139"/>
                </a:lnTo>
                <a:lnTo>
                  <a:pt x="88607" y="0"/>
                </a:lnTo>
                <a:close/>
              </a:path>
            </a:pathLst>
          </a:custGeom>
          <a:solidFill>
            <a:srgbClr val="FDFDFD"/>
          </a:solidFill>
        </p:spPr>
        <p:txBody>
          <a:bodyPr wrap="square" lIns="0" tIns="0" rIns="0" bIns="0" rtlCol="0">
            <a:noAutofit/>
          </a:bodyPr>
          <a:lstStyle/>
          <a:p>
            <a:endParaRPr sz="1000">
              <a:cs typeface="Arial" panose="020B0604020202020204" pitchFamily="34" charset="0"/>
            </a:endParaRPr>
          </a:p>
        </p:txBody>
      </p:sp>
      <p:sp>
        <p:nvSpPr>
          <p:cNvPr id="199" name="object 187"/>
          <p:cNvSpPr/>
          <p:nvPr/>
        </p:nvSpPr>
        <p:spPr>
          <a:xfrm>
            <a:off x="2736597" y="2368733"/>
            <a:ext cx="2264216" cy="1328613"/>
          </a:xfrm>
          <a:custGeom>
            <a:avLst/>
            <a:gdLst/>
            <a:ahLst/>
            <a:cxnLst/>
            <a:rect l="l" t="t" r="r" b="b"/>
            <a:pathLst>
              <a:path w="1471028" h="975347">
                <a:moveTo>
                  <a:pt x="0" y="0"/>
                </a:moveTo>
                <a:lnTo>
                  <a:pt x="0" y="657453"/>
                </a:lnTo>
                <a:lnTo>
                  <a:pt x="1471028" y="657453"/>
                </a:lnTo>
                <a:lnTo>
                  <a:pt x="1471028" y="975347"/>
                </a:lnTo>
              </a:path>
            </a:pathLst>
          </a:custGeom>
          <a:ln w="6350">
            <a:solidFill>
              <a:srgbClr val="297EC0"/>
            </a:solidFill>
          </a:ln>
        </p:spPr>
        <p:txBody>
          <a:bodyPr wrap="square" lIns="0" tIns="0" rIns="0" bIns="0" rtlCol="0">
            <a:noAutofit/>
          </a:bodyPr>
          <a:lstStyle/>
          <a:p>
            <a:endParaRPr/>
          </a:p>
        </p:txBody>
      </p:sp>
      <p:sp>
        <p:nvSpPr>
          <p:cNvPr id="200" name="object 188"/>
          <p:cNvSpPr/>
          <p:nvPr/>
        </p:nvSpPr>
        <p:spPr>
          <a:xfrm>
            <a:off x="3731138" y="2343325"/>
            <a:ext cx="1585141" cy="1365756"/>
          </a:xfrm>
          <a:custGeom>
            <a:avLst/>
            <a:gdLst/>
            <a:ahLst/>
            <a:cxnLst/>
            <a:rect l="l" t="t" r="r" b="b"/>
            <a:pathLst>
              <a:path w="1029843" h="1002614">
                <a:moveTo>
                  <a:pt x="0" y="0"/>
                </a:moveTo>
                <a:lnTo>
                  <a:pt x="0" y="525754"/>
                </a:lnTo>
                <a:lnTo>
                  <a:pt x="1029843" y="525754"/>
                </a:lnTo>
                <a:lnTo>
                  <a:pt x="1029843" y="1002614"/>
                </a:lnTo>
              </a:path>
            </a:pathLst>
          </a:custGeom>
          <a:ln w="6350">
            <a:solidFill>
              <a:srgbClr val="297EC0"/>
            </a:solidFill>
          </a:ln>
        </p:spPr>
        <p:txBody>
          <a:bodyPr wrap="square" lIns="0" tIns="0" rIns="0" bIns="0" rtlCol="0">
            <a:noAutofit/>
          </a:bodyPr>
          <a:lstStyle/>
          <a:p>
            <a:endParaRPr/>
          </a:p>
        </p:txBody>
      </p:sp>
      <p:sp>
        <p:nvSpPr>
          <p:cNvPr id="201" name="object 189"/>
          <p:cNvSpPr/>
          <p:nvPr/>
        </p:nvSpPr>
        <p:spPr>
          <a:xfrm>
            <a:off x="5945685" y="2179901"/>
            <a:ext cx="677276" cy="1535883"/>
          </a:xfrm>
          <a:custGeom>
            <a:avLst/>
            <a:gdLst/>
            <a:ahLst/>
            <a:cxnLst/>
            <a:rect l="l" t="t" r="r" b="b"/>
            <a:pathLst>
              <a:path w="440016" h="1127506">
                <a:moveTo>
                  <a:pt x="0" y="1127505"/>
                </a:moveTo>
                <a:lnTo>
                  <a:pt x="0" y="645820"/>
                </a:lnTo>
                <a:lnTo>
                  <a:pt x="440016" y="645820"/>
                </a:lnTo>
                <a:lnTo>
                  <a:pt x="440016" y="0"/>
                </a:lnTo>
              </a:path>
            </a:pathLst>
          </a:custGeom>
          <a:ln w="6350">
            <a:solidFill>
              <a:srgbClr val="297EC0"/>
            </a:solidFill>
          </a:ln>
        </p:spPr>
        <p:txBody>
          <a:bodyPr wrap="square" lIns="0" tIns="0" rIns="0" bIns="0" rtlCol="0">
            <a:noAutofit/>
          </a:bodyPr>
          <a:lstStyle/>
          <a:p>
            <a:endParaRPr/>
          </a:p>
        </p:txBody>
      </p:sp>
      <p:sp>
        <p:nvSpPr>
          <p:cNvPr id="202" name="object 190"/>
          <p:cNvSpPr/>
          <p:nvPr/>
        </p:nvSpPr>
        <p:spPr>
          <a:xfrm>
            <a:off x="5633893" y="2332710"/>
            <a:ext cx="0" cy="1354279"/>
          </a:xfrm>
          <a:custGeom>
            <a:avLst/>
            <a:gdLst/>
            <a:ahLst/>
            <a:cxnLst/>
            <a:rect l="l" t="t" r="r" b="b"/>
            <a:pathLst>
              <a:path h="994189">
                <a:moveTo>
                  <a:pt x="0" y="0"/>
                </a:moveTo>
                <a:lnTo>
                  <a:pt x="0" y="994189"/>
                </a:lnTo>
              </a:path>
            </a:pathLst>
          </a:custGeom>
          <a:ln w="6350">
            <a:solidFill>
              <a:srgbClr val="297EC0"/>
            </a:solidFill>
          </a:ln>
        </p:spPr>
        <p:txBody>
          <a:bodyPr wrap="square" lIns="0" tIns="0" rIns="0" bIns="0" rtlCol="0">
            <a:noAutofit/>
          </a:bodyPr>
          <a:lstStyle/>
          <a:p>
            <a:endParaRPr/>
          </a:p>
        </p:txBody>
      </p:sp>
      <p:sp>
        <p:nvSpPr>
          <p:cNvPr id="1307" name="object 1295"/>
          <p:cNvSpPr/>
          <p:nvPr/>
        </p:nvSpPr>
        <p:spPr>
          <a:xfrm>
            <a:off x="4711903" y="3697529"/>
            <a:ext cx="1553121" cy="145993"/>
          </a:xfrm>
          <a:custGeom>
            <a:avLst/>
            <a:gdLst/>
            <a:ahLst/>
            <a:cxnLst/>
            <a:rect l="l" t="t" r="r" b="b"/>
            <a:pathLst>
              <a:path w="1009040" h="107175">
                <a:moveTo>
                  <a:pt x="1008900" y="101663"/>
                </a:moveTo>
                <a:lnTo>
                  <a:pt x="1009040" y="5499"/>
                </a:lnTo>
                <a:lnTo>
                  <a:pt x="1009040" y="2463"/>
                </a:lnTo>
                <a:lnTo>
                  <a:pt x="1006563" y="0"/>
                </a:lnTo>
                <a:lnTo>
                  <a:pt x="2603" y="0"/>
                </a:lnTo>
                <a:lnTo>
                  <a:pt x="127" y="2463"/>
                </a:lnTo>
                <a:lnTo>
                  <a:pt x="127" y="5499"/>
                </a:lnTo>
                <a:lnTo>
                  <a:pt x="0" y="101663"/>
                </a:lnTo>
                <a:lnTo>
                  <a:pt x="0" y="104698"/>
                </a:lnTo>
                <a:lnTo>
                  <a:pt x="2451" y="107175"/>
                </a:lnTo>
                <a:lnTo>
                  <a:pt x="1006436" y="107175"/>
                </a:lnTo>
                <a:lnTo>
                  <a:pt x="1008900" y="104698"/>
                </a:lnTo>
                <a:lnTo>
                  <a:pt x="1008900" y="101663"/>
                </a:lnTo>
                <a:close/>
              </a:path>
            </a:pathLst>
          </a:custGeom>
          <a:solidFill>
            <a:srgbClr val="FDFDFD"/>
          </a:solidFill>
        </p:spPr>
        <p:txBody>
          <a:bodyPr wrap="square" lIns="0" tIns="0" rIns="0" bIns="0" rtlCol="0">
            <a:noAutofit/>
          </a:bodyPr>
          <a:lstStyle/>
          <a:p>
            <a:endParaRPr sz="1000">
              <a:cs typeface="Arial" panose="020B0604020202020204" pitchFamily="34" charset="0"/>
            </a:endParaRPr>
          </a:p>
        </p:txBody>
      </p:sp>
      <p:sp>
        <p:nvSpPr>
          <p:cNvPr id="1308" name="object 1296"/>
          <p:cNvSpPr/>
          <p:nvPr/>
        </p:nvSpPr>
        <p:spPr>
          <a:xfrm>
            <a:off x="4712804" y="3698325"/>
            <a:ext cx="1551284" cy="144401"/>
          </a:xfrm>
          <a:custGeom>
            <a:avLst/>
            <a:gdLst/>
            <a:ahLst/>
            <a:cxnLst/>
            <a:rect l="l" t="t" r="r" b="b"/>
            <a:pathLst>
              <a:path w="1007846" h="106006">
                <a:moveTo>
                  <a:pt x="1007732" y="100495"/>
                </a:moveTo>
                <a:lnTo>
                  <a:pt x="1007846" y="2476"/>
                </a:lnTo>
                <a:lnTo>
                  <a:pt x="1005382" y="0"/>
                </a:lnTo>
                <a:lnTo>
                  <a:pt x="2590" y="0"/>
                </a:lnTo>
                <a:lnTo>
                  <a:pt x="114" y="2476"/>
                </a:lnTo>
                <a:lnTo>
                  <a:pt x="0" y="103517"/>
                </a:lnTo>
                <a:lnTo>
                  <a:pt x="2463" y="106006"/>
                </a:lnTo>
                <a:lnTo>
                  <a:pt x="1005268" y="106006"/>
                </a:lnTo>
                <a:lnTo>
                  <a:pt x="1007732" y="103517"/>
                </a:lnTo>
                <a:lnTo>
                  <a:pt x="1007732" y="100495"/>
                </a:lnTo>
                <a:close/>
              </a:path>
            </a:pathLst>
          </a:custGeom>
          <a:solidFill>
            <a:srgbClr val="E8E9EA"/>
          </a:solidFill>
        </p:spPr>
        <p:txBody>
          <a:bodyPr wrap="square" lIns="0" tIns="0" rIns="0" bIns="0" rtlCol="0">
            <a:noAutofit/>
          </a:bodyPr>
          <a:lstStyle/>
          <a:p>
            <a:endParaRPr sz="1000">
              <a:cs typeface="Arial" panose="020B0604020202020204" pitchFamily="34" charset="0"/>
            </a:endParaRPr>
          </a:p>
        </p:txBody>
      </p:sp>
      <p:sp>
        <p:nvSpPr>
          <p:cNvPr id="1309" name="object 1297"/>
          <p:cNvSpPr/>
          <p:nvPr/>
        </p:nvSpPr>
        <p:spPr>
          <a:xfrm>
            <a:off x="4713743" y="3699132"/>
            <a:ext cx="1549427" cy="142776"/>
          </a:xfrm>
          <a:custGeom>
            <a:avLst/>
            <a:gdLst/>
            <a:ahLst/>
            <a:cxnLst/>
            <a:rect l="l" t="t" r="r" b="b"/>
            <a:pathLst>
              <a:path w="1006640" h="104813">
                <a:moveTo>
                  <a:pt x="1006551" y="99313"/>
                </a:moveTo>
                <a:lnTo>
                  <a:pt x="1006640" y="2463"/>
                </a:lnTo>
                <a:lnTo>
                  <a:pt x="1004163" y="0"/>
                </a:lnTo>
                <a:lnTo>
                  <a:pt x="2552" y="0"/>
                </a:lnTo>
                <a:lnTo>
                  <a:pt x="101" y="2463"/>
                </a:lnTo>
                <a:lnTo>
                  <a:pt x="0" y="102336"/>
                </a:lnTo>
                <a:lnTo>
                  <a:pt x="2451" y="104813"/>
                </a:lnTo>
                <a:lnTo>
                  <a:pt x="1004074" y="104813"/>
                </a:lnTo>
                <a:lnTo>
                  <a:pt x="1006551" y="102336"/>
                </a:lnTo>
                <a:lnTo>
                  <a:pt x="1006551" y="99313"/>
                </a:lnTo>
                <a:close/>
              </a:path>
            </a:pathLst>
          </a:custGeom>
          <a:solidFill>
            <a:srgbClr val="D7D8D9"/>
          </a:solidFill>
        </p:spPr>
        <p:txBody>
          <a:bodyPr wrap="square" lIns="0" tIns="0" rIns="0" bIns="0" rtlCol="0">
            <a:noAutofit/>
          </a:bodyPr>
          <a:lstStyle/>
          <a:p>
            <a:endParaRPr sz="1000">
              <a:cs typeface="Arial" panose="020B0604020202020204" pitchFamily="34" charset="0"/>
            </a:endParaRPr>
          </a:p>
        </p:txBody>
      </p:sp>
      <p:sp>
        <p:nvSpPr>
          <p:cNvPr id="1310" name="object 1298"/>
          <p:cNvSpPr/>
          <p:nvPr/>
        </p:nvSpPr>
        <p:spPr>
          <a:xfrm>
            <a:off x="4714663" y="3699930"/>
            <a:ext cx="1547589" cy="141183"/>
          </a:xfrm>
          <a:custGeom>
            <a:avLst/>
            <a:gdLst/>
            <a:ahLst/>
            <a:cxnLst/>
            <a:rect l="l" t="t" r="r" b="b"/>
            <a:pathLst>
              <a:path w="1005446" h="103644">
                <a:moveTo>
                  <a:pt x="1005370" y="98145"/>
                </a:moveTo>
                <a:lnTo>
                  <a:pt x="1005446" y="2463"/>
                </a:lnTo>
                <a:lnTo>
                  <a:pt x="1002982" y="0"/>
                </a:lnTo>
                <a:lnTo>
                  <a:pt x="2540" y="0"/>
                </a:lnTo>
                <a:lnTo>
                  <a:pt x="76" y="2463"/>
                </a:lnTo>
                <a:lnTo>
                  <a:pt x="0" y="101168"/>
                </a:lnTo>
                <a:lnTo>
                  <a:pt x="2451" y="103644"/>
                </a:lnTo>
                <a:lnTo>
                  <a:pt x="1002906" y="103644"/>
                </a:lnTo>
                <a:lnTo>
                  <a:pt x="1005370" y="101168"/>
                </a:lnTo>
                <a:lnTo>
                  <a:pt x="1005370" y="98145"/>
                </a:lnTo>
                <a:close/>
              </a:path>
            </a:pathLst>
          </a:custGeom>
          <a:solidFill>
            <a:srgbClr val="C5C7C9"/>
          </a:solidFill>
        </p:spPr>
        <p:txBody>
          <a:bodyPr wrap="square" lIns="0" tIns="0" rIns="0" bIns="0" rtlCol="0">
            <a:noAutofit/>
          </a:bodyPr>
          <a:lstStyle/>
          <a:p>
            <a:endParaRPr sz="1000">
              <a:cs typeface="Arial" panose="020B0604020202020204" pitchFamily="34" charset="0"/>
            </a:endParaRPr>
          </a:p>
        </p:txBody>
      </p:sp>
      <p:sp>
        <p:nvSpPr>
          <p:cNvPr id="1311" name="object 1299"/>
          <p:cNvSpPr/>
          <p:nvPr/>
        </p:nvSpPr>
        <p:spPr>
          <a:xfrm>
            <a:off x="4715584" y="3700735"/>
            <a:ext cx="1545732" cy="139575"/>
          </a:xfrm>
          <a:custGeom>
            <a:avLst/>
            <a:gdLst/>
            <a:ahLst/>
            <a:cxnLst/>
            <a:rect l="l" t="t" r="r" b="b"/>
            <a:pathLst>
              <a:path w="1004239" h="102463">
                <a:moveTo>
                  <a:pt x="1004188" y="96964"/>
                </a:moveTo>
                <a:lnTo>
                  <a:pt x="1004239" y="2476"/>
                </a:lnTo>
                <a:lnTo>
                  <a:pt x="1001788" y="0"/>
                </a:lnTo>
                <a:lnTo>
                  <a:pt x="2527" y="0"/>
                </a:lnTo>
                <a:lnTo>
                  <a:pt x="63" y="2476"/>
                </a:lnTo>
                <a:lnTo>
                  <a:pt x="0" y="99987"/>
                </a:lnTo>
                <a:lnTo>
                  <a:pt x="2463" y="102463"/>
                </a:lnTo>
                <a:lnTo>
                  <a:pt x="1001725" y="102463"/>
                </a:lnTo>
                <a:lnTo>
                  <a:pt x="1004188" y="99987"/>
                </a:lnTo>
                <a:lnTo>
                  <a:pt x="1004188" y="96964"/>
                </a:lnTo>
                <a:close/>
              </a:path>
            </a:pathLst>
          </a:custGeom>
          <a:solidFill>
            <a:srgbClr val="B4B6B8"/>
          </a:solidFill>
        </p:spPr>
        <p:txBody>
          <a:bodyPr wrap="square" lIns="0" tIns="0" rIns="0" bIns="0" rtlCol="0">
            <a:noAutofit/>
          </a:bodyPr>
          <a:lstStyle/>
          <a:p>
            <a:endParaRPr sz="1000">
              <a:cs typeface="Arial" panose="020B0604020202020204" pitchFamily="34" charset="0"/>
            </a:endParaRPr>
          </a:p>
        </p:txBody>
      </p:sp>
      <p:sp>
        <p:nvSpPr>
          <p:cNvPr id="1312" name="object 1300"/>
          <p:cNvSpPr/>
          <p:nvPr/>
        </p:nvSpPr>
        <p:spPr>
          <a:xfrm>
            <a:off x="4716504" y="3701540"/>
            <a:ext cx="1543895" cy="137966"/>
          </a:xfrm>
          <a:custGeom>
            <a:avLst/>
            <a:gdLst/>
            <a:ahLst/>
            <a:cxnLst/>
            <a:rect l="l" t="t" r="r" b="b"/>
            <a:pathLst>
              <a:path w="1003046" h="101282">
                <a:moveTo>
                  <a:pt x="1003007" y="95783"/>
                </a:moveTo>
                <a:lnTo>
                  <a:pt x="1003046" y="2463"/>
                </a:lnTo>
                <a:lnTo>
                  <a:pt x="1000594" y="0"/>
                </a:lnTo>
                <a:lnTo>
                  <a:pt x="2514" y="0"/>
                </a:lnTo>
                <a:lnTo>
                  <a:pt x="38" y="2463"/>
                </a:lnTo>
                <a:lnTo>
                  <a:pt x="0" y="98805"/>
                </a:lnTo>
                <a:lnTo>
                  <a:pt x="2463" y="101282"/>
                </a:lnTo>
                <a:lnTo>
                  <a:pt x="1000544" y="101282"/>
                </a:lnTo>
                <a:lnTo>
                  <a:pt x="1003007" y="98805"/>
                </a:lnTo>
                <a:lnTo>
                  <a:pt x="1003007" y="95783"/>
                </a:lnTo>
                <a:close/>
              </a:path>
            </a:pathLst>
          </a:custGeom>
          <a:solidFill>
            <a:srgbClr val="A3A5A7"/>
          </a:solidFill>
        </p:spPr>
        <p:txBody>
          <a:bodyPr wrap="square" lIns="0" tIns="0" rIns="0" bIns="0" rtlCol="0">
            <a:noAutofit/>
          </a:bodyPr>
          <a:lstStyle/>
          <a:p>
            <a:endParaRPr sz="1000">
              <a:cs typeface="Arial" panose="020B0604020202020204" pitchFamily="34" charset="0"/>
            </a:endParaRPr>
          </a:p>
        </p:txBody>
      </p:sp>
      <p:sp>
        <p:nvSpPr>
          <p:cNvPr id="1313" name="object 1301"/>
          <p:cNvSpPr/>
          <p:nvPr/>
        </p:nvSpPr>
        <p:spPr>
          <a:xfrm>
            <a:off x="4717424" y="3702340"/>
            <a:ext cx="1542038" cy="136357"/>
          </a:xfrm>
          <a:custGeom>
            <a:avLst/>
            <a:gdLst/>
            <a:ahLst/>
            <a:cxnLst/>
            <a:rect l="l" t="t" r="r" b="b"/>
            <a:pathLst>
              <a:path w="1001839" h="100101">
                <a:moveTo>
                  <a:pt x="1001826" y="94614"/>
                </a:moveTo>
                <a:lnTo>
                  <a:pt x="1001839" y="2463"/>
                </a:lnTo>
                <a:lnTo>
                  <a:pt x="999388" y="0"/>
                </a:lnTo>
                <a:lnTo>
                  <a:pt x="2489" y="0"/>
                </a:lnTo>
                <a:lnTo>
                  <a:pt x="12" y="2463"/>
                </a:lnTo>
                <a:lnTo>
                  <a:pt x="0" y="97637"/>
                </a:lnTo>
                <a:lnTo>
                  <a:pt x="2476" y="100101"/>
                </a:lnTo>
                <a:lnTo>
                  <a:pt x="999375" y="100101"/>
                </a:lnTo>
                <a:lnTo>
                  <a:pt x="1001826" y="97637"/>
                </a:lnTo>
                <a:lnTo>
                  <a:pt x="1001826" y="94614"/>
                </a:lnTo>
                <a:close/>
              </a:path>
            </a:pathLst>
          </a:custGeom>
          <a:solidFill>
            <a:srgbClr val="939597"/>
          </a:solidFill>
        </p:spPr>
        <p:txBody>
          <a:bodyPr wrap="square" lIns="0" tIns="0" rIns="0" bIns="0" rtlCol="0">
            <a:noAutofit/>
          </a:bodyPr>
          <a:lstStyle/>
          <a:p>
            <a:endParaRPr sz="1000">
              <a:cs typeface="Arial" panose="020B0604020202020204" pitchFamily="34" charset="0"/>
            </a:endParaRPr>
          </a:p>
        </p:txBody>
      </p:sp>
      <p:sp>
        <p:nvSpPr>
          <p:cNvPr id="1314" name="object 1302"/>
          <p:cNvSpPr/>
          <p:nvPr/>
        </p:nvSpPr>
        <p:spPr>
          <a:xfrm>
            <a:off x="4718345" y="3703148"/>
            <a:ext cx="1540200" cy="134748"/>
          </a:xfrm>
          <a:custGeom>
            <a:avLst/>
            <a:gdLst/>
            <a:ahLst/>
            <a:cxnLst/>
            <a:rect l="l" t="t" r="r" b="b"/>
            <a:pathLst>
              <a:path w="1000645" h="98920">
                <a:moveTo>
                  <a:pt x="1000645" y="93433"/>
                </a:moveTo>
                <a:lnTo>
                  <a:pt x="1000645" y="2463"/>
                </a:lnTo>
                <a:lnTo>
                  <a:pt x="998194" y="0"/>
                </a:lnTo>
                <a:lnTo>
                  <a:pt x="2463" y="0"/>
                </a:lnTo>
                <a:lnTo>
                  <a:pt x="0" y="2463"/>
                </a:lnTo>
                <a:lnTo>
                  <a:pt x="0" y="96456"/>
                </a:lnTo>
                <a:lnTo>
                  <a:pt x="2463" y="98920"/>
                </a:lnTo>
                <a:lnTo>
                  <a:pt x="998194" y="98920"/>
                </a:lnTo>
                <a:lnTo>
                  <a:pt x="1000645" y="96456"/>
                </a:lnTo>
                <a:lnTo>
                  <a:pt x="1000645" y="93433"/>
                </a:lnTo>
                <a:close/>
              </a:path>
            </a:pathLst>
          </a:custGeom>
          <a:solidFill>
            <a:srgbClr val="848688"/>
          </a:solidFill>
        </p:spPr>
        <p:txBody>
          <a:bodyPr wrap="square" lIns="0" tIns="0" rIns="0" bIns="0" rtlCol="0">
            <a:noAutofit/>
          </a:bodyPr>
          <a:lstStyle/>
          <a:p>
            <a:endParaRPr sz="1000">
              <a:cs typeface="Arial" panose="020B0604020202020204" pitchFamily="34" charset="0"/>
            </a:endParaRPr>
          </a:p>
        </p:txBody>
      </p:sp>
      <p:sp>
        <p:nvSpPr>
          <p:cNvPr id="1315" name="object 1303"/>
          <p:cNvSpPr/>
          <p:nvPr/>
        </p:nvSpPr>
        <p:spPr>
          <a:xfrm>
            <a:off x="4704313" y="3686989"/>
            <a:ext cx="1553629" cy="148882"/>
          </a:xfrm>
          <a:custGeom>
            <a:avLst/>
            <a:gdLst/>
            <a:ahLst/>
            <a:cxnLst/>
            <a:rect l="l" t="t" r="r" b="b"/>
            <a:pathLst>
              <a:path w="1009370" h="109296">
                <a:moveTo>
                  <a:pt x="1009370" y="109296"/>
                </a:moveTo>
                <a:lnTo>
                  <a:pt x="1009370" y="0"/>
                </a:lnTo>
                <a:lnTo>
                  <a:pt x="0" y="0"/>
                </a:lnTo>
                <a:lnTo>
                  <a:pt x="0" y="109296"/>
                </a:lnTo>
                <a:lnTo>
                  <a:pt x="1009370" y="109296"/>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316" name="object 1304"/>
          <p:cNvSpPr/>
          <p:nvPr/>
        </p:nvSpPr>
        <p:spPr>
          <a:xfrm>
            <a:off x="4711378" y="3693619"/>
            <a:ext cx="1540220" cy="134748"/>
          </a:xfrm>
          <a:custGeom>
            <a:avLst/>
            <a:gdLst/>
            <a:ahLst/>
            <a:cxnLst/>
            <a:rect l="l" t="t" r="r" b="b"/>
            <a:pathLst>
              <a:path w="1000658" h="98920">
                <a:moveTo>
                  <a:pt x="1000658" y="93421"/>
                </a:moveTo>
                <a:lnTo>
                  <a:pt x="1000658" y="2463"/>
                </a:lnTo>
                <a:lnTo>
                  <a:pt x="998207" y="0"/>
                </a:lnTo>
                <a:lnTo>
                  <a:pt x="2463" y="0"/>
                </a:lnTo>
                <a:lnTo>
                  <a:pt x="0" y="2463"/>
                </a:lnTo>
                <a:lnTo>
                  <a:pt x="0" y="96456"/>
                </a:lnTo>
                <a:lnTo>
                  <a:pt x="2463" y="98920"/>
                </a:lnTo>
                <a:lnTo>
                  <a:pt x="998207" y="98920"/>
                </a:lnTo>
                <a:lnTo>
                  <a:pt x="1000658" y="96456"/>
                </a:lnTo>
                <a:lnTo>
                  <a:pt x="1000658" y="93421"/>
                </a:lnTo>
                <a:close/>
              </a:path>
            </a:pathLst>
          </a:custGeom>
          <a:solidFill>
            <a:srgbClr val="84949D"/>
          </a:solidFill>
        </p:spPr>
        <p:txBody>
          <a:bodyPr wrap="square" lIns="0" tIns="0" rIns="0" bIns="0" rtlCol="0">
            <a:noAutofit/>
          </a:bodyPr>
          <a:lstStyle/>
          <a:p>
            <a:endParaRPr sz="1000">
              <a:cs typeface="Arial" panose="020B0604020202020204" pitchFamily="34" charset="0"/>
            </a:endParaRPr>
          </a:p>
        </p:txBody>
      </p:sp>
      <p:sp>
        <p:nvSpPr>
          <p:cNvPr id="1317" name="object 1305"/>
          <p:cNvSpPr/>
          <p:nvPr/>
        </p:nvSpPr>
        <p:spPr>
          <a:xfrm>
            <a:off x="483111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18" name="object 1306"/>
          <p:cNvSpPr/>
          <p:nvPr/>
        </p:nvSpPr>
        <p:spPr>
          <a:xfrm>
            <a:off x="4842296"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19" name="object 1307"/>
          <p:cNvSpPr/>
          <p:nvPr/>
        </p:nvSpPr>
        <p:spPr>
          <a:xfrm>
            <a:off x="485315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20" name="object 1308"/>
          <p:cNvSpPr/>
          <p:nvPr/>
        </p:nvSpPr>
        <p:spPr>
          <a:xfrm>
            <a:off x="486434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21" name="object 1309"/>
          <p:cNvSpPr/>
          <p:nvPr/>
        </p:nvSpPr>
        <p:spPr>
          <a:xfrm>
            <a:off x="487553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22" name="object 1310"/>
          <p:cNvSpPr/>
          <p:nvPr/>
        </p:nvSpPr>
        <p:spPr>
          <a:xfrm>
            <a:off x="488671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23" name="object 1311"/>
          <p:cNvSpPr/>
          <p:nvPr/>
        </p:nvSpPr>
        <p:spPr>
          <a:xfrm>
            <a:off x="4897581"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24" name="object 1312"/>
          <p:cNvSpPr/>
          <p:nvPr/>
        </p:nvSpPr>
        <p:spPr>
          <a:xfrm>
            <a:off x="4908766"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25" name="object 1313"/>
          <p:cNvSpPr/>
          <p:nvPr/>
        </p:nvSpPr>
        <p:spPr>
          <a:xfrm>
            <a:off x="491995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26" name="object 1314"/>
          <p:cNvSpPr/>
          <p:nvPr/>
        </p:nvSpPr>
        <p:spPr>
          <a:xfrm>
            <a:off x="493114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27" name="object 1315"/>
          <p:cNvSpPr/>
          <p:nvPr/>
        </p:nvSpPr>
        <p:spPr>
          <a:xfrm>
            <a:off x="4942001"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28" name="object 1316"/>
          <p:cNvSpPr/>
          <p:nvPr/>
        </p:nvSpPr>
        <p:spPr>
          <a:xfrm>
            <a:off x="495318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29" name="object 1317"/>
          <p:cNvSpPr/>
          <p:nvPr/>
        </p:nvSpPr>
        <p:spPr>
          <a:xfrm>
            <a:off x="496405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30" name="object 1318"/>
          <p:cNvSpPr/>
          <p:nvPr/>
        </p:nvSpPr>
        <p:spPr>
          <a:xfrm>
            <a:off x="497523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31" name="object 1319"/>
          <p:cNvSpPr/>
          <p:nvPr/>
        </p:nvSpPr>
        <p:spPr>
          <a:xfrm>
            <a:off x="498611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32" name="object 1320"/>
          <p:cNvSpPr/>
          <p:nvPr/>
        </p:nvSpPr>
        <p:spPr>
          <a:xfrm>
            <a:off x="499730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33" name="object 1321"/>
          <p:cNvSpPr/>
          <p:nvPr/>
        </p:nvSpPr>
        <p:spPr>
          <a:xfrm>
            <a:off x="500847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34" name="object 1322"/>
          <p:cNvSpPr/>
          <p:nvPr/>
        </p:nvSpPr>
        <p:spPr>
          <a:xfrm>
            <a:off x="501966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35" name="object 1323"/>
          <p:cNvSpPr/>
          <p:nvPr/>
        </p:nvSpPr>
        <p:spPr>
          <a:xfrm>
            <a:off x="503084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36" name="object 1324"/>
          <p:cNvSpPr/>
          <p:nvPr/>
        </p:nvSpPr>
        <p:spPr>
          <a:xfrm>
            <a:off x="504170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37" name="object 1325"/>
          <p:cNvSpPr/>
          <p:nvPr/>
        </p:nvSpPr>
        <p:spPr>
          <a:xfrm>
            <a:off x="505289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38" name="object 1326"/>
          <p:cNvSpPr/>
          <p:nvPr/>
        </p:nvSpPr>
        <p:spPr>
          <a:xfrm>
            <a:off x="506377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39" name="object 1327"/>
          <p:cNvSpPr/>
          <p:nvPr/>
        </p:nvSpPr>
        <p:spPr>
          <a:xfrm>
            <a:off x="507494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40" name="object 1328"/>
          <p:cNvSpPr/>
          <p:nvPr/>
        </p:nvSpPr>
        <p:spPr>
          <a:xfrm>
            <a:off x="5085824"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41" name="object 1329"/>
          <p:cNvSpPr/>
          <p:nvPr/>
        </p:nvSpPr>
        <p:spPr>
          <a:xfrm>
            <a:off x="509701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42" name="object 1330"/>
          <p:cNvSpPr/>
          <p:nvPr/>
        </p:nvSpPr>
        <p:spPr>
          <a:xfrm>
            <a:off x="510787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43" name="object 1331"/>
          <p:cNvSpPr/>
          <p:nvPr/>
        </p:nvSpPr>
        <p:spPr>
          <a:xfrm>
            <a:off x="511905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44" name="object 1332"/>
          <p:cNvSpPr/>
          <p:nvPr/>
        </p:nvSpPr>
        <p:spPr>
          <a:xfrm>
            <a:off x="5129921"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45" name="object 1333"/>
          <p:cNvSpPr/>
          <p:nvPr/>
        </p:nvSpPr>
        <p:spPr>
          <a:xfrm>
            <a:off x="514110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46" name="object 1334"/>
          <p:cNvSpPr/>
          <p:nvPr/>
        </p:nvSpPr>
        <p:spPr>
          <a:xfrm>
            <a:off x="515229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47" name="object 1335"/>
          <p:cNvSpPr/>
          <p:nvPr/>
        </p:nvSpPr>
        <p:spPr>
          <a:xfrm>
            <a:off x="516348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48" name="object 1336"/>
          <p:cNvSpPr/>
          <p:nvPr/>
        </p:nvSpPr>
        <p:spPr>
          <a:xfrm>
            <a:off x="517464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49" name="object 1337"/>
          <p:cNvSpPr/>
          <p:nvPr/>
        </p:nvSpPr>
        <p:spPr>
          <a:xfrm>
            <a:off x="518553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50" name="object 1338"/>
          <p:cNvSpPr/>
          <p:nvPr/>
        </p:nvSpPr>
        <p:spPr>
          <a:xfrm>
            <a:off x="519671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51" name="object 1339"/>
          <p:cNvSpPr/>
          <p:nvPr/>
        </p:nvSpPr>
        <p:spPr>
          <a:xfrm>
            <a:off x="520757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52" name="object 1340"/>
          <p:cNvSpPr/>
          <p:nvPr/>
        </p:nvSpPr>
        <p:spPr>
          <a:xfrm>
            <a:off x="5218764"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53" name="object 1341"/>
          <p:cNvSpPr/>
          <p:nvPr/>
        </p:nvSpPr>
        <p:spPr>
          <a:xfrm>
            <a:off x="5229646"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54" name="object 1342"/>
          <p:cNvSpPr/>
          <p:nvPr/>
        </p:nvSpPr>
        <p:spPr>
          <a:xfrm>
            <a:off x="524083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55" name="object 1343"/>
          <p:cNvSpPr/>
          <p:nvPr/>
        </p:nvSpPr>
        <p:spPr>
          <a:xfrm>
            <a:off x="525200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56" name="object 1344"/>
          <p:cNvSpPr/>
          <p:nvPr/>
        </p:nvSpPr>
        <p:spPr>
          <a:xfrm>
            <a:off x="526318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57" name="object 1345"/>
          <p:cNvSpPr/>
          <p:nvPr/>
        </p:nvSpPr>
        <p:spPr>
          <a:xfrm>
            <a:off x="5274051"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58" name="object 1346"/>
          <p:cNvSpPr/>
          <p:nvPr/>
        </p:nvSpPr>
        <p:spPr>
          <a:xfrm>
            <a:off x="528523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59" name="object 1347"/>
          <p:cNvSpPr/>
          <p:nvPr/>
        </p:nvSpPr>
        <p:spPr>
          <a:xfrm>
            <a:off x="529642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60" name="object 1348"/>
          <p:cNvSpPr/>
          <p:nvPr/>
        </p:nvSpPr>
        <p:spPr>
          <a:xfrm>
            <a:off x="530761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61" name="object 1349"/>
          <p:cNvSpPr/>
          <p:nvPr/>
        </p:nvSpPr>
        <p:spPr>
          <a:xfrm>
            <a:off x="5318796"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62" name="object 1350"/>
          <p:cNvSpPr/>
          <p:nvPr/>
        </p:nvSpPr>
        <p:spPr>
          <a:xfrm>
            <a:off x="532965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63" name="object 1351"/>
          <p:cNvSpPr/>
          <p:nvPr/>
        </p:nvSpPr>
        <p:spPr>
          <a:xfrm>
            <a:off x="534084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64" name="object 1352"/>
          <p:cNvSpPr/>
          <p:nvPr/>
        </p:nvSpPr>
        <p:spPr>
          <a:xfrm>
            <a:off x="535172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65" name="object 1353"/>
          <p:cNvSpPr/>
          <p:nvPr/>
        </p:nvSpPr>
        <p:spPr>
          <a:xfrm>
            <a:off x="5362894"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66" name="object 1354"/>
          <p:cNvSpPr/>
          <p:nvPr/>
        </p:nvSpPr>
        <p:spPr>
          <a:xfrm>
            <a:off x="537377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67" name="object 1355"/>
          <p:cNvSpPr/>
          <p:nvPr/>
        </p:nvSpPr>
        <p:spPr>
          <a:xfrm>
            <a:off x="538494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68" name="object 1356"/>
          <p:cNvSpPr/>
          <p:nvPr/>
        </p:nvSpPr>
        <p:spPr>
          <a:xfrm>
            <a:off x="5395824"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69" name="object 1357"/>
          <p:cNvSpPr/>
          <p:nvPr/>
        </p:nvSpPr>
        <p:spPr>
          <a:xfrm>
            <a:off x="540700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70" name="object 1358"/>
          <p:cNvSpPr/>
          <p:nvPr/>
        </p:nvSpPr>
        <p:spPr>
          <a:xfrm>
            <a:off x="541787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71" name="object 1359"/>
          <p:cNvSpPr/>
          <p:nvPr/>
        </p:nvSpPr>
        <p:spPr>
          <a:xfrm>
            <a:off x="542905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72" name="object 1360"/>
          <p:cNvSpPr/>
          <p:nvPr/>
        </p:nvSpPr>
        <p:spPr>
          <a:xfrm>
            <a:off x="544024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73" name="object 1361"/>
          <p:cNvSpPr/>
          <p:nvPr/>
        </p:nvSpPr>
        <p:spPr>
          <a:xfrm>
            <a:off x="545141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74" name="object 1362"/>
          <p:cNvSpPr/>
          <p:nvPr/>
        </p:nvSpPr>
        <p:spPr>
          <a:xfrm>
            <a:off x="546261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75" name="object 1363"/>
          <p:cNvSpPr/>
          <p:nvPr/>
        </p:nvSpPr>
        <p:spPr>
          <a:xfrm>
            <a:off x="547348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76" name="object 1364"/>
          <p:cNvSpPr/>
          <p:nvPr/>
        </p:nvSpPr>
        <p:spPr>
          <a:xfrm>
            <a:off x="548466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77" name="object 1365"/>
          <p:cNvSpPr/>
          <p:nvPr/>
        </p:nvSpPr>
        <p:spPr>
          <a:xfrm>
            <a:off x="549552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78" name="object 1366"/>
          <p:cNvSpPr/>
          <p:nvPr/>
        </p:nvSpPr>
        <p:spPr>
          <a:xfrm>
            <a:off x="5506716"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79" name="object 1367"/>
          <p:cNvSpPr/>
          <p:nvPr/>
        </p:nvSpPr>
        <p:spPr>
          <a:xfrm>
            <a:off x="551759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80" name="object 1368"/>
          <p:cNvSpPr/>
          <p:nvPr/>
        </p:nvSpPr>
        <p:spPr>
          <a:xfrm>
            <a:off x="552876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81" name="object 1369"/>
          <p:cNvSpPr/>
          <p:nvPr/>
        </p:nvSpPr>
        <p:spPr>
          <a:xfrm>
            <a:off x="553995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82" name="object 1370"/>
          <p:cNvSpPr/>
          <p:nvPr/>
        </p:nvSpPr>
        <p:spPr>
          <a:xfrm>
            <a:off x="555111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83" name="object 1371"/>
          <p:cNvSpPr/>
          <p:nvPr/>
        </p:nvSpPr>
        <p:spPr>
          <a:xfrm>
            <a:off x="556200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84" name="object 1372"/>
          <p:cNvSpPr/>
          <p:nvPr/>
        </p:nvSpPr>
        <p:spPr>
          <a:xfrm>
            <a:off x="557318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85" name="object 1373"/>
          <p:cNvSpPr/>
          <p:nvPr/>
        </p:nvSpPr>
        <p:spPr>
          <a:xfrm>
            <a:off x="558437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86" name="object 1374"/>
          <p:cNvSpPr/>
          <p:nvPr/>
        </p:nvSpPr>
        <p:spPr>
          <a:xfrm>
            <a:off x="559555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87" name="object 1375"/>
          <p:cNvSpPr/>
          <p:nvPr/>
        </p:nvSpPr>
        <p:spPr>
          <a:xfrm>
            <a:off x="5606726"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88" name="object 1376"/>
          <p:cNvSpPr/>
          <p:nvPr/>
        </p:nvSpPr>
        <p:spPr>
          <a:xfrm>
            <a:off x="561761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89" name="object 1377"/>
          <p:cNvSpPr/>
          <p:nvPr/>
        </p:nvSpPr>
        <p:spPr>
          <a:xfrm>
            <a:off x="562879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90" name="object 1378"/>
          <p:cNvSpPr/>
          <p:nvPr/>
        </p:nvSpPr>
        <p:spPr>
          <a:xfrm>
            <a:off x="563967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91" name="object 1379"/>
          <p:cNvSpPr/>
          <p:nvPr/>
        </p:nvSpPr>
        <p:spPr>
          <a:xfrm>
            <a:off x="565084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92" name="object 1380"/>
          <p:cNvSpPr/>
          <p:nvPr/>
        </p:nvSpPr>
        <p:spPr>
          <a:xfrm>
            <a:off x="566170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93" name="object 1381"/>
          <p:cNvSpPr/>
          <p:nvPr/>
        </p:nvSpPr>
        <p:spPr>
          <a:xfrm>
            <a:off x="567289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94" name="object 1382"/>
          <p:cNvSpPr/>
          <p:nvPr/>
        </p:nvSpPr>
        <p:spPr>
          <a:xfrm>
            <a:off x="568377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95" name="object 1383"/>
          <p:cNvSpPr/>
          <p:nvPr/>
        </p:nvSpPr>
        <p:spPr>
          <a:xfrm>
            <a:off x="569495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96" name="object 1384"/>
          <p:cNvSpPr/>
          <p:nvPr/>
        </p:nvSpPr>
        <p:spPr>
          <a:xfrm>
            <a:off x="570582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97" name="object 1385"/>
          <p:cNvSpPr/>
          <p:nvPr/>
        </p:nvSpPr>
        <p:spPr>
          <a:xfrm>
            <a:off x="571700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98" name="object 1386"/>
          <p:cNvSpPr/>
          <p:nvPr/>
        </p:nvSpPr>
        <p:spPr>
          <a:xfrm>
            <a:off x="572817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399" name="object 1387"/>
          <p:cNvSpPr/>
          <p:nvPr/>
        </p:nvSpPr>
        <p:spPr>
          <a:xfrm>
            <a:off x="5739364"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00" name="object 1388"/>
          <p:cNvSpPr/>
          <p:nvPr/>
        </p:nvSpPr>
        <p:spPr>
          <a:xfrm>
            <a:off x="575054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01" name="object 1389"/>
          <p:cNvSpPr/>
          <p:nvPr/>
        </p:nvSpPr>
        <p:spPr>
          <a:xfrm>
            <a:off x="576141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02" name="object 1390"/>
          <p:cNvSpPr/>
          <p:nvPr/>
        </p:nvSpPr>
        <p:spPr>
          <a:xfrm>
            <a:off x="577259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03" name="object 1391"/>
          <p:cNvSpPr/>
          <p:nvPr/>
        </p:nvSpPr>
        <p:spPr>
          <a:xfrm>
            <a:off x="578347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04" name="object 1392"/>
          <p:cNvSpPr/>
          <p:nvPr/>
        </p:nvSpPr>
        <p:spPr>
          <a:xfrm>
            <a:off x="5794666"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05" name="object 1393"/>
          <p:cNvSpPr/>
          <p:nvPr/>
        </p:nvSpPr>
        <p:spPr>
          <a:xfrm>
            <a:off x="580552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06" name="object 1394"/>
          <p:cNvSpPr/>
          <p:nvPr/>
        </p:nvSpPr>
        <p:spPr>
          <a:xfrm>
            <a:off x="5816714"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07" name="object 1395"/>
          <p:cNvSpPr/>
          <p:nvPr/>
        </p:nvSpPr>
        <p:spPr>
          <a:xfrm>
            <a:off x="5827594"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08" name="object 1396"/>
          <p:cNvSpPr/>
          <p:nvPr/>
        </p:nvSpPr>
        <p:spPr>
          <a:xfrm>
            <a:off x="583876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09" name="object 1397"/>
          <p:cNvSpPr/>
          <p:nvPr/>
        </p:nvSpPr>
        <p:spPr>
          <a:xfrm>
            <a:off x="584962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10" name="object 1398"/>
          <p:cNvSpPr/>
          <p:nvPr/>
        </p:nvSpPr>
        <p:spPr>
          <a:xfrm>
            <a:off x="586083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11" name="object 1399"/>
          <p:cNvSpPr/>
          <p:nvPr/>
        </p:nvSpPr>
        <p:spPr>
          <a:xfrm>
            <a:off x="587199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12" name="object 1400"/>
          <p:cNvSpPr/>
          <p:nvPr/>
        </p:nvSpPr>
        <p:spPr>
          <a:xfrm>
            <a:off x="5883184"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13" name="object 1401"/>
          <p:cNvSpPr/>
          <p:nvPr/>
        </p:nvSpPr>
        <p:spPr>
          <a:xfrm>
            <a:off x="589437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14" name="object 1402"/>
          <p:cNvSpPr/>
          <p:nvPr/>
        </p:nvSpPr>
        <p:spPr>
          <a:xfrm>
            <a:off x="590523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15" name="object 1403"/>
          <p:cNvSpPr/>
          <p:nvPr/>
        </p:nvSpPr>
        <p:spPr>
          <a:xfrm>
            <a:off x="591642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16" name="object 1404"/>
          <p:cNvSpPr/>
          <p:nvPr/>
        </p:nvSpPr>
        <p:spPr>
          <a:xfrm>
            <a:off x="5927301"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17" name="object 1405"/>
          <p:cNvSpPr/>
          <p:nvPr/>
        </p:nvSpPr>
        <p:spPr>
          <a:xfrm>
            <a:off x="593846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18" name="object 1406"/>
          <p:cNvSpPr/>
          <p:nvPr/>
        </p:nvSpPr>
        <p:spPr>
          <a:xfrm>
            <a:off x="594935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19" name="object 1407"/>
          <p:cNvSpPr/>
          <p:nvPr/>
        </p:nvSpPr>
        <p:spPr>
          <a:xfrm>
            <a:off x="596051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20" name="object 1408"/>
          <p:cNvSpPr/>
          <p:nvPr/>
        </p:nvSpPr>
        <p:spPr>
          <a:xfrm>
            <a:off x="5971704"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21" name="object 1409"/>
          <p:cNvSpPr/>
          <p:nvPr/>
        </p:nvSpPr>
        <p:spPr>
          <a:xfrm>
            <a:off x="5982891"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22" name="object 1410"/>
          <p:cNvSpPr/>
          <p:nvPr/>
        </p:nvSpPr>
        <p:spPr>
          <a:xfrm>
            <a:off x="599377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23" name="object 1411"/>
          <p:cNvSpPr/>
          <p:nvPr/>
        </p:nvSpPr>
        <p:spPr>
          <a:xfrm>
            <a:off x="600493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24" name="object 1412"/>
          <p:cNvSpPr/>
          <p:nvPr/>
        </p:nvSpPr>
        <p:spPr>
          <a:xfrm>
            <a:off x="601612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25" name="object 1413"/>
          <p:cNvSpPr/>
          <p:nvPr/>
        </p:nvSpPr>
        <p:spPr>
          <a:xfrm>
            <a:off x="6027313"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26" name="object 1414"/>
          <p:cNvSpPr/>
          <p:nvPr/>
        </p:nvSpPr>
        <p:spPr>
          <a:xfrm>
            <a:off x="603850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27" name="object 1415"/>
          <p:cNvSpPr/>
          <p:nvPr/>
        </p:nvSpPr>
        <p:spPr>
          <a:xfrm>
            <a:off x="604938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28" name="object 1416"/>
          <p:cNvSpPr/>
          <p:nvPr/>
        </p:nvSpPr>
        <p:spPr>
          <a:xfrm>
            <a:off x="606054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29" name="object 1417"/>
          <p:cNvSpPr/>
          <p:nvPr/>
        </p:nvSpPr>
        <p:spPr>
          <a:xfrm>
            <a:off x="607142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30" name="object 1418"/>
          <p:cNvSpPr/>
          <p:nvPr/>
        </p:nvSpPr>
        <p:spPr>
          <a:xfrm>
            <a:off x="608261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31" name="object 1419"/>
          <p:cNvSpPr/>
          <p:nvPr/>
        </p:nvSpPr>
        <p:spPr>
          <a:xfrm>
            <a:off x="609347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32" name="object 1420"/>
          <p:cNvSpPr/>
          <p:nvPr/>
        </p:nvSpPr>
        <p:spPr>
          <a:xfrm>
            <a:off x="610466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33" name="object 1421"/>
          <p:cNvSpPr/>
          <p:nvPr/>
        </p:nvSpPr>
        <p:spPr>
          <a:xfrm>
            <a:off x="611564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34" name="object 1422"/>
          <p:cNvSpPr/>
          <p:nvPr/>
        </p:nvSpPr>
        <p:spPr>
          <a:xfrm>
            <a:off x="6126808"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35" name="object 1423"/>
          <p:cNvSpPr/>
          <p:nvPr/>
        </p:nvSpPr>
        <p:spPr>
          <a:xfrm>
            <a:off x="613766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36" name="object 1424"/>
          <p:cNvSpPr/>
          <p:nvPr/>
        </p:nvSpPr>
        <p:spPr>
          <a:xfrm>
            <a:off x="6148876"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37" name="object 1425"/>
          <p:cNvSpPr/>
          <p:nvPr/>
        </p:nvSpPr>
        <p:spPr>
          <a:xfrm>
            <a:off x="616006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38" name="object 1426"/>
          <p:cNvSpPr/>
          <p:nvPr/>
        </p:nvSpPr>
        <p:spPr>
          <a:xfrm>
            <a:off x="6171230"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39" name="object 1427"/>
          <p:cNvSpPr/>
          <p:nvPr/>
        </p:nvSpPr>
        <p:spPr>
          <a:xfrm>
            <a:off x="618241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40" name="object 1428"/>
          <p:cNvSpPr/>
          <p:nvPr/>
        </p:nvSpPr>
        <p:spPr>
          <a:xfrm>
            <a:off x="6193279"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41" name="object 1429"/>
          <p:cNvSpPr/>
          <p:nvPr/>
        </p:nvSpPr>
        <p:spPr>
          <a:xfrm>
            <a:off x="6204465"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42" name="object 1430"/>
          <p:cNvSpPr/>
          <p:nvPr/>
        </p:nvSpPr>
        <p:spPr>
          <a:xfrm>
            <a:off x="6215347"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43" name="object 1431"/>
          <p:cNvSpPr/>
          <p:nvPr/>
        </p:nvSpPr>
        <p:spPr>
          <a:xfrm>
            <a:off x="6226532"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44" name="object 1432"/>
          <p:cNvSpPr/>
          <p:nvPr/>
        </p:nvSpPr>
        <p:spPr>
          <a:xfrm>
            <a:off x="483111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45" name="object 1433"/>
          <p:cNvSpPr/>
          <p:nvPr/>
        </p:nvSpPr>
        <p:spPr>
          <a:xfrm>
            <a:off x="4725524" y="3704905"/>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46" name="object 1434"/>
          <p:cNvSpPr/>
          <p:nvPr/>
        </p:nvSpPr>
        <p:spPr>
          <a:xfrm>
            <a:off x="4725524"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47" name="object 1435"/>
          <p:cNvSpPr/>
          <p:nvPr/>
        </p:nvSpPr>
        <p:spPr>
          <a:xfrm>
            <a:off x="4725524"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48" name="object 1436"/>
          <p:cNvSpPr/>
          <p:nvPr/>
        </p:nvSpPr>
        <p:spPr>
          <a:xfrm>
            <a:off x="4842296"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49" name="object 1437"/>
          <p:cNvSpPr/>
          <p:nvPr/>
        </p:nvSpPr>
        <p:spPr>
          <a:xfrm>
            <a:off x="485315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50" name="object 1438"/>
          <p:cNvSpPr/>
          <p:nvPr/>
        </p:nvSpPr>
        <p:spPr>
          <a:xfrm>
            <a:off x="486434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51" name="object 1439"/>
          <p:cNvSpPr/>
          <p:nvPr/>
        </p:nvSpPr>
        <p:spPr>
          <a:xfrm>
            <a:off x="487553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52" name="object 1440"/>
          <p:cNvSpPr/>
          <p:nvPr/>
        </p:nvSpPr>
        <p:spPr>
          <a:xfrm>
            <a:off x="488671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53" name="object 1441"/>
          <p:cNvSpPr/>
          <p:nvPr/>
        </p:nvSpPr>
        <p:spPr>
          <a:xfrm>
            <a:off x="4897581"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54" name="object 1442"/>
          <p:cNvSpPr/>
          <p:nvPr/>
        </p:nvSpPr>
        <p:spPr>
          <a:xfrm>
            <a:off x="4908766"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55" name="object 1443"/>
          <p:cNvSpPr/>
          <p:nvPr/>
        </p:nvSpPr>
        <p:spPr>
          <a:xfrm>
            <a:off x="491995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56" name="object 1444"/>
          <p:cNvSpPr/>
          <p:nvPr/>
        </p:nvSpPr>
        <p:spPr>
          <a:xfrm>
            <a:off x="493114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57" name="object 1445"/>
          <p:cNvSpPr/>
          <p:nvPr/>
        </p:nvSpPr>
        <p:spPr>
          <a:xfrm>
            <a:off x="4942001"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58" name="object 1446"/>
          <p:cNvSpPr/>
          <p:nvPr/>
        </p:nvSpPr>
        <p:spPr>
          <a:xfrm>
            <a:off x="495318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59" name="object 1447"/>
          <p:cNvSpPr/>
          <p:nvPr/>
        </p:nvSpPr>
        <p:spPr>
          <a:xfrm>
            <a:off x="496405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60" name="object 1448"/>
          <p:cNvSpPr/>
          <p:nvPr/>
        </p:nvSpPr>
        <p:spPr>
          <a:xfrm>
            <a:off x="497523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61" name="object 1449"/>
          <p:cNvSpPr/>
          <p:nvPr/>
        </p:nvSpPr>
        <p:spPr>
          <a:xfrm>
            <a:off x="498611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62" name="object 1450"/>
          <p:cNvSpPr/>
          <p:nvPr/>
        </p:nvSpPr>
        <p:spPr>
          <a:xfrm>
            <a:off x="499730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63" name="object 1451"/>
          <p:cNvSpPr/>
          <p:nvPr/>
        </p:nvSpPr>
        <p:spPr>
          <a:xfrm>
            <a:off x="500847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64" name="object 1452"/>
          <p:cNvSpPr/>
          <p:nvPr/>
        </p:nvSpPr>
        <p:spPr>
          <a:xfrm>
            <a:off x="501966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65" name="object 1453"/>
          <p:cNvSpPr/>
          <p:nvPr/>
        </p:nvSpPr>
        <p:spPr>
          <a:xfrm>
            <a:off x="503084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66" name="object 1454"/>
          <p:cNvSpPr/>
          <p:nvPr/>
        </p:nvSpPr>
        <p:spPr>
          <a:xfrm>
            <a:off x="504170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67" name="object 1455"/>
          <p:cNvSpPr/>
          <p:nvPr/>
        </p:nvSpPr>
        <p:spPr>
          <a:xfrm>
            <a:off x="505289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68" name="object 1456"/>
          <p:cNvSpPr/>
          <p:nvPr/>
        </p:nvSpPr>
        <p:spPr>
          <a:xfrm>
            <a:off x="506377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69" name="object 1457"/>
          <p:cNvSpPr/>
          <p:nvPr/>
        </p:nvSpPr>
        <p:spPr>
          <a:xfrm>
            <a:off x="507494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70" name="object 1458"/>
          <p:cNvSpPr/>
          <p:nvPr/>
        </p:nvSpPr>
        <p:spPr>
          <a:xfrm>
            <a:off x="5085824"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71" name="object 1459"/>
          <p:cNvSpPr/>
          <p:nvPr/>
        </p:nvSpPr>
        <p:spPr>
          <a:xfrm>
            <a:off x="509701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72" name="object 1460"/>
          <p:cNvSpPr/>
          <p:nvPr/>
        </p:nvSpPr>
        <p:spPr>
          <a:xfrm>
            <a:off x="510787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73" name="object 1461"/>
          <p:cNvSpPr/>
          <p:nvPr/>
        </p:nvSpPr>
        <p:spPr>
          <a:xfrm>
            <a:off x="511905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74" name="object 1462"/>
          <p:cNvSpPr/>
          <p:nvPr/>
        </p:nvSpPr>
        <p:spPr>
          <a:xfrm>
            <a:off x="5129921"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75" name="object 1463"/>
          <p:cNvSpPr/>
          <p:nvPr/>
        </p:nvSpPr>
        <p:spPr>
          <a:xfrm>
            <a:off x="514110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76" name="object 1464"/>
          <p:cNvSpPr/>
          <p:nvPr/>
        </p:nvSpPr>
        <p:spPr>
          <a:xfrm>
            <a:off x="515229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77" name="object 1465"/>
          <p:cNvSpPr/>
          <p:nvPr/>
        </p:nvSpPr>
        <p:spPr>
          <a:xfrm>
            <a:off x="516348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78" name="object 1466"/>
          <p:cNvSpPr/>
          <p:nvPr/>
        </p:nvSpPr>
        <p:spPr>
          <a:xfrm>
            <a:off x="517464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79" name="object 1467"/>
          <p:cNvSpPr/>
          <p:nvPr/>
        </p:nvSpPr>
        <p:spPr>
          <a:xfrm>
            <a:off x="518553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80" name="object 1468"/>
          <p:cNvSpPr/>
          <p:nvPr/>
        </p:nvSpPr>
        <p:spPr>
          <a:xfrm>
            <a:off x="519671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81" name="object 1469"/>
          <p:cNvSpPr/>
          <p:nvPr/>
        </p:nvSpPr>
        <p:spPr>
          <a:xfrm>
            <a:off x="520757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82" name="object 1470"/>
          <p:cNvSpPr/>
          <p:nvPr/>
        </p:nvSpPr>
        <p:spPr>
          <a:xfrm>
            <a:off x="5218764"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83" name="object 1471"/>
          <p:cNvSpPr/>
          <p:nvPr/>
        </p:nvSpPr>
        <p:spPr>
          <a:xfrm>
            <a:off x="5229646"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84" name="object 1472"/>
          <p:cNvSpPr/>
          <p:nvPr/>
        </p:nvSpPr>
        <p:spPr>
          <a:xfrm>
            <a:off x="524083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85" name="object 1473"/>
          <p:cNvSpPr/>
          <p:nvPr/>
        </p:nvSpPr>
        <p:spPr>
          <a:xfrm>
            <a:off x="525200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86" name="object 1474"/>
          <p:cNvSpPr/>
          <p:nvPr/>
        </p:nvSpPr>
        <p:spPr>
          <a:xfrm>
            <a:off x="526318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87" name="object 1475"/>
          <p:cNvSpPr/>
          <p:nvPr/>
        </p:nvSpPr>
        <p:spPr>
          <a:xfrm>
            <a:off x="5274051"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88" name="object 1476"/>
          <p:cNvSpPr/>
          <p:nvPr/>
        </p:nvSpPr>
        <p:spPr>
          <a:xfrm>
            <a:off x="528523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89" name="object 1477"/>
          <p:cNvSpPr/>
          <p:nvPr/>
        </p:nvSpPr>
        <p:spPr>
          <a:xfrm>
            <a:off x="529642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90" name="object 1478"/>
          <p:cNvSpPr/>
          <p:nvPr/>
        </p:nvSpPr>
        <p:spPr>
          <a:xfrm>
            <a:off x="530761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91" name="object 1479"/>
          <p:cNvSpPr/>
          <p:nvPr/>
        </p:nvSpPr>
        <p:spPr>
          <a:xfrm>
            <a:off x="5318796"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92" name="object 1480"/>
          <p:cNvSpPr/>
          <p:nvPr/>
        </p:nvSpPr>
        <p:spPr>
          <a:xfrm>
            <a:off x="532965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93" name="object 1481"/>
          <p:cNvSpPr/>
          <p:nvPr/>
        </p:nvSpPr>
        <p:spPr>
          <a:xfrm>
            <a:off x="534084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94" name="object 1482"/>
          <p:cNvSpPr/>
          <p:nvPr/>
        </p:nvSpPr>
        <p:spPr>
          <a:xfrm>
            <a:off x="535172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95" name="object 1483"/>
          <p:cNvSpPr/>
          <p:nvPr/>
        </p:nvSpPr>
        <p:spPr>
          <a:xfrm>
            <a:off x="5362894"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96" name="object 1484"/>
          <p:cNvSpPr/>
          <p:nvPr/>
        </p:nvSpPr>
        <p:spPr>
          <a:xfrm>
            <a:off x="537377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97" name="object 1485"/>
          <p:cNvSpPr/>
          <p:nvPr/>
        </p:nvSpPr>
        <p:spPr>
          <a:xfrm>
            <a:off x="538494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98" name="object 1486"/>
          <p:cNvSpPr/>
          <p:nvPr/>
        </p:nvSpPr>
        <p:spPr>
          <a:xfrm>
            <a:off x="5395824"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499" name="object 1487"/>
          <p:cNvSpPr/>
          <p:nvPr/>
        </p:nvSpPr>
        <p:spPr>
          <a:xfrm>
            <a:off x="540700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00" name="object 1488"/>
          <p:cNvSpPr/>
          <p:nvPr/>
        </p:nvSpPr>
        <p:spPr>
          <a:xfrm>
            <a:off x="541787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01" name="object 1489"/>
          <p:cNvSpPr/>
          <p:nvPr/>
        </p:nvSpPr>
        <p:spPr>
          <a:xfrm>
            <a:off x="542905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02" name="object 1490"/>
          <p:cNvSpPr/>
          <p:nvPr/>
        </p:nvSpPr>
        <p:spPr>
          <a:xfrm>
            <a:off x="544024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03" name="object 1491"/>
          <p:cNvSpPr/>
          <p:nvPr/>
        </p:nvSpPr>
        <p:spPr>
          <a:xfrm>
            <a:off x="545141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04" name="object 1492"/>
          <p:cNvSpPr/>
          <p:nvPr/>
        </p:nvSpPr>
        <p:spPr>
          <a:xfrm>
            <a:off x="546261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05" name="object 1493"/>
          <p:cNvSpPr/>
          <p:nvPr/>
        </p:nvSpPr>
        <p:spPr>
          <a:xfrm>
            <a:off x="547348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06" name="object 1494"/>
          <p:cNvSpPr/>
          <p:nvPr/>
        </p:nvSpPr>
        <p:spPr>
          <a:xfrm>
            <a:off x="548466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07" name="object 1495"/>
          <p:cNvSpPr/>
          <p:nvPr/>
        </p:nvSpPr>
        <p:spPr>
          <a:xfrm>
            <a:off x="549552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08" name="object 1496"/>
          <p:cNvSpPr/>
          <p:nvPr/>
        </p:nvSpPr>
        <p:spPr>
          <a:xfrm>
            <a:off x="5506716"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09" name="object 1497"/>
          <p:cNvSpPr/>
          <p:nvPr/>
        </p:nvSpPr>
        <p:spPr>
          <a:xfrm>
            <a:off x="551759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10" name="object 1498"/>
          <p:cNvSpPr/>
          <p:nvPr/>
        </p:nvSpPr>
        <p:spPr>
          <a:xfrm>
            <a:off x="552876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11" name="object 1499"/>
          <p:cNvSpPr/>
          <p:nvPr/>
        </p:nvSpPr>
        <p:spPr>
          <a:xfrm>
            <a:off x="553995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12" name="object 1500"/>
          <p:cNvSpPr/>
          <p:nvPr/>
        </p:nvSpPr>
        <p:spPr>
          <a:xfrm>
            <a:off x="555111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13" name="object 1501"/>
          <p:cNvSpPr/>
          <p:nvPr/>
        </p:nvSpPr>
        <p:spPr>
          <a:xfrm>
            <a:off x="556200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14" name="object 1502"/>
          <p:cNvSpPr/>
          <p:nvPr/>
        </p:nvSpPr>
        <p:spPr>
          <a:xfrm>
            <a:off x="557318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15" name="object 1503"/>
          <p:cNvSpPr/>
          <p:nvPr/>
        </p:nvSpPr>
        <p:spPr>
          <a:xfrm>
            <a:off x="558437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16" name="object 1504"/>
          <p:cNvSpPr/>
          <p:nvPr/>
        </p:nvSpPr>
        <p:spPr>
          <a:xfrm>
            <a:off x="559555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17" name="object 1505"/>
          <p:cNvSpPr/>
          <p:nvPr/>
        </p:nvSpPr>
        <p:spPr>
          <a:xfrm>
            <a:off x="5606726"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18" name="object 1506"/>
          <p:cNvSpPr/>
          <p:nvPr/>
        </p:nvSpPr>
        <p:spPr>
          <a:xfrm>
            <a:off x="561761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19" name="object 1507"/>
          <p:cNvSpPr/>
          <p:nvPr/>
        </p:nvSpPr>
        <p:spPr>
          <a:xfrm>
            <a:off x="562879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20" name="object 1508"/>
          <p:cNvSpPr/>
          <p:nvPr/>
        </p:nvSpPr>
        <p:spPr>
          <a:xfrm>
            <a:off x="563967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21" name="object 1509"/>
          <p:cNvSpPr/>
          <p:nvPr/>
        </p:nvSpPr>
        <p:spPr>
          <a:xfrm>
            <a:off x="565084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22" name="object 1510"/>
          <p:cNvSpPr/>
          <p:nvPr/>
        </p:nvSpPr>
        <p:spPr>
          <a:xfrm>
            <a:off x="566170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23" name="object 1511"/>
          <p:cNvSpPr/>
          <p:nvPr/>
        </p:nvSpPr>
        <p:spPr>
          <a:xfrm>
            <a:off x="567289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24" name="object 1512"/>
          <p:cNvSpPr/>
          <p:nvPr/>
        </p:nvSpPr>
        <p:spPr>
          <a:xfrm>
            <a:off x="568377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25" name="object 1513"/>
          <p:cNvSpPr/>
          <p:nvPr/>
        </p:nvSpPr>
        <p:spPr>
          <a:xfrm>
            <a:off x="569495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26" name="object 1514"/>
          <p:cNvSpPr/>
          <p:nvPr/>
        </p:nvSpPr>
        <p:spPr>
          <a:xfrm>
            <a:off x="570582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27" name="object 1515"/>
          <p:cNvSpPr/>
          <p:nvPr/>
        </p:nvSpPr>
        <p:spPr>
          <a:xfrm>
            <a:off x="571700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28" name="object 1516"/>
          <p:cNvSpPr/>
          <p:nvPr/>
        </p:nvSpPr>
        <p:spPr>
          <a:xfrm>
            <a:off x="572817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29" name="object 1517"/>
          <p:cNvSpPr/>
          <p:nvPr/>
        </p:nvSpPr>
        <p:spPr>
          <a:xfrm>
            <a:off x="5739364"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30" name="object 1518"/>
          <p:cNvSpPr/>
          <p:nvPr/>
        </p:nvSpPr>
        <p:spPr>
          <a:xfrm>
            <a:off x="575054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31" name="object 1519"/>
          <p:cNvSpPr/>
          <p:nvPr/>
        </p:nvSpPr>
        <p:spPr>
          <a:xfrm>
            <a:off x="576141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32" name="object 1520"/>
          <p:cNvSpPr/>
          <p:nvPr/>
        </p:nvSpPr>
        <p:spPr>
          <a:xfrm>
            <a:off x="577259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33" name="object 1521"/>
          <p:cNvSpPr/>
          <p:nvPr/>
        </p:nvSpPr>
        <p:spPr>
          <a:xfrm>
            <a:off x="578347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34" name="object 1522"/>
          <p:cNvSpPr/>
          <p:nvPr/>
        </p:nvSpPr>
        <p:spPr>
          <a:xfrm>
            <a:off x="5794666"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35" name="object 1523"/>
          <p:cNvSpPr/>
          <p:nvPr/>
        </p:nvSpPr>
        <p:spPr>
          <a:xfrm>
            <a:off x="580552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36" name="object 1524"/>
          <p:cNvSpPr/>
          <p:nvPr/>
        </p:nvSpPr>
        <p:spPr>
          <a:xfrm>
            <a:off x="5816714"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37" name="object 1525"/>
          <p:cNvSpPr/>
          <p:nvPr/>
        </p:nvSpPr>
        <p:spPr>
          <a:xfrm>
            <a:off x="5827594"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38" name="object 1526"/>
          <p:cNvSpPr/>
          <p:nvPr/>
        </p:nvSpPr>
        <p:spPr>
          <a:xfrm>
            <a:off x="583876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39" name="object 1527"/>
          <p:cNvSpPr/>
          <p:nvPr/>
        </p:nvSpPr>
        <p:spPr>
          <a:xfrm>
            <a:off x="584962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40" name="object 1528"/>
          <p:cNvSpPr/>
          <p:nvPr/>
        </p:nvSpPr>
        <p:spPr>
          <a:xfrm>
            <a:off x="586083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41" name="object 1529"/>
          <p:cNvSpPr/>
          <p:nvPr/>
        </p:nvSpPr>
        <p:spPr>
          <a:xfrm>
            <a:off x="587199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42" name="object 1530"/>
          <p:cNvSpPr/>
          <p:nvPr/>
        </p:nvSpPr>
        <p:spPr>
          <a:xfrm>
            <a:off x="5883184"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43" name="object 1531"/>
          <p:cNvSpPr/>
          <p:nvPr/>
        </p:nvSpPr>
        <p:spPr>
          <a:xfrm>
            <a:off x="589437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44" name="object 1532"/>
          <p:cNvSpPr/>
          <p:nvPr/>
        </p:nvSpPr>
        <p:spPr>
          <a:xfrm>
            <a:off x="590523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45" name="object 1533"/>
          <p:cNvSpPr/>
          <p:nvPr/>
        </p:nvSpPr>
        <p:spPr>
          <a:xfrm>
            <a:off x="591642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46" name="object 1534"/>
          <p:cNvSpPr/>
          <p:nvPr/>
        </p:nvSpPr>
        <p:spPr>
          <a:xfrm>
            <a:off x="5927301"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47" name="object 1535"/>
          <p:cNvSpPr/>
          <p:nvPr/>
        </p:nvSpPr>
        <p:spPr>
          <a:xfrm>
            <a:off x="593846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48" name="object 1536"/>
          <p:cNvSpPr/>
          <p:nvPr/>
        </p:nvSpPr>
        <p:spPr>
          <a:xfrm>
            <a:off x="594935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49" name="object 1537"/>
          <p:cNvSpPr/>
          <p:nvPr/>
        </p:nvSpPr>
        <p:spPr>
          <a:xfrm>
            <a:off x="596051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50" name="object 1538"/>
          <p:cNvSpPr/>
          <p:nvPr/>
        </p:nvSpPr>
        <p:spPr>
          <a:xfrm>
            <a:off x="5971704"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51" name="object 1539"/>
          <p:cNvSpPr/>
          <p:nvPr/>
        </p:nvSpPr>
        <p:spPr>
          <a:xfrm>
            <a:off x="5982891"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52" name="object 1540"/>
          <p:cNvSpPr/>
          <p:nvPr/>
        </p:nvSpPr>
        <p:spPr>
          <a:xfrm>
            <a:off x="599377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53" name="object 1541"/>
          <p:cNvSpPr/>
          <p:nvPr/>
        </p:nvSpPr>
        <p:spPr>
          <a:xfrm>
            <a:off x="600493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54" name="object 1542"/>
          <p:cNvSpPr/>
          <p:nvPr/>
        </p:nvSpPr>
        <p:spPr>
          <a:xfrm>
            <a:off x="601612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55" name="object 1543"/>
          <p:cNvSpPr/>
          <p:nvPr/>
        </p:nvSpPr>
        <p:spPr>
          <a:xfrm>
            <a:off x="6027313"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56" name="object 1544"/>
          <p:cNvSpPr/>
          <p:nvPr/>
        </p:nvSpPr>
        <p:spPr>
          <a:xfrm>
            <a:off x="603850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57" name="object 1545"/>
          <p:cNvSpPr/>
          <p:nvPr/>
        </p:nvSpPr>
        <p:spPr>
          <a:xfrm>
            <a:off x="604938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58" name="object 1546"/>
          <p:cNvSpPr/>
          <p:nvPr/>
        </p:nvSpPr>
        <p:spPr>
          <a:xfrm>
            <a:off x="606054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59" name="object 1547"/>
          <p:cNvSpPr/>
          <p:nvPr/>
        </p:nvSpPr>
        <p:spPr>
          <a:xfrm>
            <a:off x="607142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60" name="object 1548"/>
          <p:cNvSpPr/>
          <p:nvPr/>
        </p:nvSpPr>
        <p:spPr>
          <a:xfrm>
            <a:off x="608261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61" name="object 1549"/>
          <p:cNvSpPr/>
          <p:nvPr/>
        </p:nvSpPr>
        <p:spPr>
          <a:xfrm>
            <a:off x="609347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62" name="object 1550"/>
          <p:cNvSpPr/>
          <p:nvPr/>
        </p:nvSpPr>
        <p:spPr>
          <a:xfrm>
            <a:off x="610466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63" name="object 1551"/>
          <p:cNvSpPr/>
          <p:nvPr/>
        </p:nvSpPr>
        <p:spPr>
          <a:xfrm>
            <a:off x="611564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64" name="object 1552"/>
          <p:cNvSpPr/>
          <p:nvPr/>
        </p:nvSpPr>
        <p:spPr>
          <a:xfrm>
            <a:off x="6126808"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65" name="object 1553"/>
          <p:cNvSpPr/>
          <p:nvPr/>
        </p:nvSpPr>
        <p:spPr>
          <a:xfrm>
            <a:off x="613766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66" name="object 1554"/>
          <p:cNvSpPr/>
          <p:nvPr/>
        </p:nvSpPr>
        <p:spPr>
          <a:xfrm>
            <a:off x="6148876"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67" name="object 1555"/>
          <p:cNvSpPr/>
          <p:nvPr/>
        </p:nvSpPr>
        <p:spPr>
          <a:xfrm>
            <a:off x="616006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68" name="object 1556"/>
          <p:cNvSpPr/>
          <p:nvPr/>
        </p:nvSpPr>
        <p:spPr>
          <a:xfrm>
            <a:off x="6171230"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69" name="object 1557"/>
          <p:cNvSpPr/>
          <p:nvPr/>
        </p:nvSpPr>
        <p:spPr>
          <a:xfrm>
            <a:off x="618241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70" name="object 1558"/>
          <p:cNvSpPr/>
          <p:nvPr/>
        </p:nvSpPr>
        <p:spPr>
          <a:xfrm>
            <a:off x="6193279"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71" name="object 1559"/>
          <p:cNvSpPr/>
          <p:nvPr/>
        </p:nvSpPr>
        <p:spPr>
          <a:xfrm>
            <a:off x="6204465"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72" name="object 1560"/>
          <p:cNvSpPr/>
          <p:nvPr/>
        </p:nvSpPr>
        <p:spPr>
          <a:xfrm>
            <a:off x="6215347"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73" name="object 1561"/>
          <p:cNvSpPr/>
          <p:nvPr/>
        </p:nvSpPr>
        <p:spPr>
          <a:xfrm>
            <a:off x="6226532" y="3728633"/>
            <a:ext cx="0" cy="13216"/>
          </a:xfrm>
          <a:custGeom>
            <a:avLst/>
            <a:gdLst/>
            <a:ahLst/>
            <a:cxnLst/>
            <a:rect l="l" t="t" r="r" b="b"/>
            <a:pathLst>
              <a:path h="9702">
                <a:moveTo>
                  <a:pt x="0" y="0"/>
                </a:moveTo>
                <a:lnTo>
                  <a:pt x="0" y="9702"/>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74" name="object 1562"/>
          <p:cNvSpPr/>
          <p:nvPr/>
        </p:nvSpPr>
        <p:spPr>
          <a:xfrm>
            <a:off x="493114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75" name="object 1563"/>
          <p:cNvSpPr/>
          <p:nvPr/>
        </p:nvSpPr>
        <p:spPr>
          <a:xfrm>
            <a:off x="4942001"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76" name="object 1564"/>
          <p:cNvSpPr/>
          <p:nvPr/>
        </p:nvSpPr>
        <p:spPr>
          <a:xfrm>
            <a:off x="495318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77" name="object 1565"/>
          <p:cNvSpPr/>
          <p:nvPr/>
        </p:nvSpPr>
        <p:spPr>
          <a:xfrm>
            <a:off x="496405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78" name="object 1566"/>
          <p:cNvSpPr/>
          <p:nvPr/>
        </p:nvSpPr>
        <p:spPr>
          <a:xfrm>
            <a:off x="497523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79" name="object 1567"/>
          <p:cNvSpPr/>
          <p:nvPr/>
        </p:nvSpPr>
        <p:spPr>
          <a:xfrm>
            <a:off x="498611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80" name="object 1568"/>
          <p:cNvSpPr/>
          <p:nvPr/>
        </p:nvSpPr>
        <p:spPr>
          <a:xfrm>
            <a:off x="499730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81" name="object 1569"/>
          <p:cNvSpPr/>
          <p:nvPr/>
        </p:nvSpPr>
        <p:spPr>
          <a:xfrm>
            <a:off x="500847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82" name="object 1570"/>
          <p:cNvSpPr/>
          <p:nvPr/>
        </p:nvSpPr>
        <p:spPr>
          <a:xfrm>
            <a:off x="501966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83" name="object 1571"/>
          <p:cNvSpPr/>
          <p:nvPr/>
        </p:nvSpPr>
        <p:spPr>
          <a:xfrm>
            <a:off x="503084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84" name="object 1572"/>
          <p:cNvSpPr/>
          <p:nvPr/>
        </p:nvSpPr>
        <p:spPr>
          <a:xfrm>
            <a:off x="504170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85" name="object 1573"/>
          <p:cNvSpPr/>
          <p:nvPr/>
        </p:nvSpPr>
        <p:spPr>
          <a:xfrm>
            <a:off x="505289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86" name="object 1574"/>
          <p:cNvSpPr/>
          <p:nvPr/>
        </p:nvSpPr>
        <p:spPr>
          <a:xfrm>
            <a:off x="506377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87" name="object 1575"/>
          <p:cNvSpPr/>
          <p:nvPr/>
        </p:nvSpPr>
        <p:spPr>
          <a:xfrm>
            <a:off x="507494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88" name="object 1576"/>
          <p:cNvSpPr/>
          <p:nvPr/>
        </p:nvSpPr>
        <p:spPr>
          <a:xfrm>
            <a:off x="5085824"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89" name="object 1577"/>
          <p:cNvSpPr/>
          <p:nvPr/>
        </p:nvSpPr>
        <p:spPr>
          <a:xfrm>
            <a:off x="509701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90" name="object 1578"/>
          <p:cNvSpPr/>
          <p:nvPr/>
        </p:nvSpPr>
        <p:spPr>
          <a:xfrm>
            <a:off x="510787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91" name="object 1579"/>
          <p:cNvSpPr/>
          <p:nvPr/>
        </p:nvSpPr>
        <p:spPr>
          <a:xfrm>
            <a:off x="511905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92" name="object 1580"/>
          <p:cNvSpPr/>
          <p:nvPr/>
        </p:nvSpPr>
        <p:spPr>
          <a:xfrm>
            <a:off x="5129921"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93" name="object 1581"/>
          <p:cNvSpPr/>
          <p:nvPr/>
        </p:nvSpPr>
        <p:spPr>
          <a:xfrm>
            <a:off x="514110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94" name="object 1582"/>
          <p:cNvSpPr/>
          <p:nvPr/>
        </p:nvSpPr>
        <p:spPr>
          <a:xfrm>
            <a:off x="515229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95" name="object 1583"/>
          <p:cNvSpPr/>
          <p:nvPr/>
        </p:nvSpPr>
        <p:spPr>
          <a:xfrm>
            <a:off x="516348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96" name="object 1584"/>
          <p:cNvSpPr/>
          <p:nvPr/>
        </p:nvSpPr>
        <p:spPr>
          <a:xfrm>
            <a:off x="517464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97" name="object 1585"/>
          <p:cNvSpPr/>
          <p:nvPr/>
        </p:nvSpPr>
        <p:spPr>
          <a:xfrm>
            <a:off x="518553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98" name="object 1586"/>
          <p:cNvSpPr/>
          <p:nvPr/>
        </p:nvSpPr>
        <p:spPr>
          <a:xfrm>
            <a:off x="519671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599" name="object 1587"/>
          <p:cNvSpPr/>
          <p:nvPr/>
        </p:nvSpPr>
        <p:spPr>
          <a:xfrm>
            <a:off x="520757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00" name="object 1588"/>
          <p:cNvSpPr/>
          <p:nvPr/>
        </p:nvSpPr>
        <p:spPr>
          <a:xfrm>
            <a:off x="5218764"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01" name="object 1589"/>
          <p:cNvSpPr/>
          <p:nvPr/>
        </p:nvSpPr>
        <p:spPr>
          <a:xfrm>
            <a:off x="5229646"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02" name="object 1590"/>
          <p:cNvSpPr/>
          <p:nvPr/>
        </p:nvSpPr>
        <p:spPr>
          <a:xfrm>
            <a:off x="524083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03" name="object 1591"/>
          <p:cNvSpPr/>
          <p:nvPr/>
        </p:nvSpPr>
        <p:spPr>
          <a:xfrm>
            <a:off x="525200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04" name="object 1592"/>
          <p:cNvSpPr/>
          <p:nvPr/>
        </p:nvSpPr>
        <p:spPr>
          <a:xfrm>
            <a:off x="526318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05" name="object 1593"/>
          <p:cNvSpPr/>
          <p:nvPr/>
        </p:nvSpPr>
        <p:spPr>
          <a:xfrm>
            <a:off x="5274051"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06" name="object 1594"/>
          <p:cNvSpPr/>
          <p:nvPr/>
        </p:nvSpPr>
        <p:spPr>
          <a:xfrm>
            <a:off x="528523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07" name="object 1595"/>
          <p:cNvSpPr/>
          <p:nvPr/>
        </p:nvSpPr>
        <p:spPr>
          <a:xfrm>
            <a:off x="529642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08" name="object 1596"/>
          <p:cNvSpPr/>
          <p:nvPr/>
        </p:nvSpPr>
        <p:spPr>
          <a:xfrm>
            <a:off x="530761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09" name="object 1597"/>
          <p:cNvSpPr/>
          <p:nvPr/>
        </p:nvSpPr>
        <p:spPr>
          <a:xfrm>
            <a:off x="5318796"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10" name="object 1598"/>
          <p:cNvSpPr/>
          <p:nvPr/>
        </p:nvSpPr>
        <p:spPr>
          <a:xfrm>
            <a:off x="532965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11" name="object 1599"/>
          <p:cNvSpPr/>
          <p:nvPr/>
        </p:nvSpPr>
        <p:spPr>
          <a:xfrm>
            <a:off x="534084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12" name="object 1600"/>
          <p:cNvSpPr/>
          <p:nvPr/>
        </p:nvSpPr>
        <p:spPr>
          <a:xfrm>
            <a:off x="535172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13" name="object 1601"/>
          <p:cNvSpPr/>
          <p:nvPr/>
        </p:nvSpPr>
        <p:spPr>
          <a:xfrm>
            <a:off x="5362894"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14" name="object 1602"/>
          <p:cNvSpPr/>
          <p:nvPr/>
        </p:nvSpPr>
        <p:spPr>
          <a:xfrm>
            <a:off x="537377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15" name="object 1603"/>
          <p:cNvSpPr/>
          <p:nvPr/>
        </p:nvSpPr>
        <p:spPr>
          <a:xfrm>
            <a:off x="538494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16" name="object 1604"/>
          <p:cNvSpPr/>
          <p:nvPr/>
        </p:nvSpPr>
        <p:spPr>
          <a:xfrm>
            <a:off x="5395824"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17" name="object 1605"/>
          <p:cNvSpPr/>
          <p:nvPr/>
        </p:nvSpPr>
        <p:spPr>
          <a:xfrm>
            <a:off x="540700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18" name="object 1606"/>
          <p:cNvSpPr/>
          <p:nvPr/>
        </p:nvSpPr>
        <p:spPr>
          <a:xfrm>
            <a:off x="541787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19" name="object 1607"/>
          <p:cNvSpPr/>
          <p:nvPr/>
        </p:nvSpPr>
        <p:spPr>
          <a:xfrm>
            <a:off x="542905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20" name="object 1608"/>
          <p:cNvSpPr/>
          <p:nvPr/>
        </p:nvSpPr>
        <p:spPr>
          <a:xfrm>
            <a:off x="544024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21" name="object 1609"/>
          <p:cNvSpPr/>
          <p:nvPr/>
        </p:nvSpPr>
        <p:spPr>
          <a:xfrm>
            <a:off x="545141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22" name="object 1610"/>
          <p:cNvSpPr/>
          <p:nvPr/>
        </p:nvSpPr>
        <p:spPr>
          <a:xfrm>
            <a:off x="546261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23" name="object 1611"/>
          <p:cNvSpPr/>
          <p:nvPr/>
        </p:nvSpPr>
        <p:spPr>
          <a:xfrm>
            <a:off x="547348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24" name="object 1612"/>
          <p:cNvSpPr/>
          <p:nvPr/>
        </p:nvSpPr>
        <p:spPr>
          <a:xfrm>
            <a:off x="548466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25" name="object 1613"/>
          <p:cNvSpPr/>
          <p:nvPr/>
        </p:nvSpPr>
        <p:spPr>
          <a:xfrm>
            <a:off x="549552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26" name="object 1614"/>
          <p:cNvSpPr/>
          <p:nvPr/>
        </p:nvSpPr>
        <p:spPr>
          <a:xfrm>
            <a:off x="5506716"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27" name="object 1615"/>
          <p:cNvSpPr/>
          <p:nvPr/>
        </p:nvSpPr>
        <p:spPr>
          <a:xfrm>
            <a:off x="551759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28" name="object 1616"/>
          <p:cNvSpPr/>
          <p:nvPr/>
        </p:nvSpPr>
        <p:spPr>
          <a:xfrm>
            <a:off x="552876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29" name="object 1617"/>
          <p:cNvSpPr/>
          <p:nvPr/>
        </p:nvSpPr>
        <p:spPr>
          <a:xfrm>
            <a:off x="553995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30" name="object 1618"/>
          <p:cNvSpPr/>
          <p:nvPr/>
        </p:nvSpPr>
        <p:spPr>
          <a:xfrm>
            <a:off x="555111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31" name="object 1619"/>
          <p:cNvSpPr/>
          <p:nvPr/>
        </p:nvSpPr>
        <p:spPr>
          <a:xfrm>
            <a:off x="556200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32" name="object 1620"/>
          <p:cNvSpPr/>
          <p:nvPr/>
        </p:nvSpPr>
        <p:spPr>
          <a:xfrm>
            <a:off x="557318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33" name="object 1621"/>
          <p:cNvSpPr/>
          <p:nvPr/>
        </p:nvSpPr>
        <p:spPr>
          <a:xfrm>
            <a:off x="558437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34" name="object 1622"/>
          <p:cNvSpPr/>
          <p:nvPr/>
        </p:nvSpPr>
        <p:spPr>
          <a:xfrm>
            <a:off x="559555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35" name="object 1623"/>
          <p:cNvSpPr/>
          <p:nvPr/>
        </p:nvSpPr>
        <p:spPr>
          <a:xfrm>
            <a:off x="5606726"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36" name="object 1624"/>
          <p:cNvSpPr/>
          <p:nvPr/>
        </p:nvSpPr>
        <p:spPr>
          <a:xfrm>
            <a:off x="561761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37" name="object 1625"/>
          <p:cNvSpPr/>
          <p:nvPr/>
        </p:nvSpPr>
        <p:spPr>
          <a:xfrm>
            <a:off x="562879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38" name="object 1626"/>
          <p:cNvSpPr/>
          <p:nvPr/>
        </p:nvSpPr>
        <p:spPr>
          <a:xfrm>
            <a:off x="563967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39" name="object 1627"/>
          <p:cNvSpPr/>
          <p:nvPr/>
        </p:nvSpPr>
        <p:spPr>
          <a:xfrm>
            <a:off x="565084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40" name="object 1628"/>
          <p:cNvSpPr/>
          <p:nvPr/>
        </p:nvSpPr>
        <p:spPr>
          <a:xfrm>
            <a:off x="566170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41" name="object 1629"/>
          <p:cNvSpPr/>
          <p:nvPr/>
        </p:nvSpPr>
        <p:spPr>
          <a:xfrm>
            <a:off x="567289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42" name="object 1630"/>
          <p:cNvSpPr/>
          <p:nvPr/>
        </p:nvSpPr>
        <p:spPr>
          <a:xfrm>
            <a:off x="568377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43" name="object 1631"/>
          <p:cNvSpPr/>
          <p:nvPr/>
        </p:nvSpPr>
        <p:spPr>
          <a:xfrm>
            <a:off x="569495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44" name="object 1632"/>
          <p:cNvSpPr/>
          <p:nvPr/>
        </p:nvSpPr>
        <p:spPr>
          <a:xfrm>
            <a:off x="570582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45" name="object 1633"/>
          <p:cNvSpPr/>
          <p:nvPr/>
        </p:nvSpPr>
        <p:spPr>
          <a:xfrm>
            <a:off x="571700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46" name="object 1634"/>
          <p:cNvSpPr/>
          <p:nvPr/>
        </p:nvSpPr>
        <p:spPr>
          <a:xfrm>
            <a:off x="572817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47" name="object 1635"/>
          <p:cNvSpPr/>
          <p:nvPr/>
        </p:nvSpPr>
        <p:spPr>
          <a:xfrm>
            <a:off x="5739364"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48" name="object 1636"/>
          <p:cNvSpPr/>
          <p:nvPr/>
        </p:nvSpPr>
        <p:spPr>
          <a:xfrm>
            <a:off x="575054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49" name="object 1637"/>
          <p:cNvSpPr/>
          <p:nvPr/>
        </p:nvSpPr>
        <p:spPr>
          <a:xfrm>
            <a:off x="576141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50" name="object 1638"/>
          <p:cNvSpPr/>
          <p:nvPr/>
        </p:nvSpPr>
        <p:spPr>
          <a:xfrm>
            <a:off x="577259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51" name="object 1639"/>
          <p:cNvSpPr/>
          <p:nvPr/>
        </p:nvSpPr>
        <p:spPr>
          <a:xfrm>
            <a:off x="578347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52" name="object 1640"/>
          <p:cNvSpPr/>
          <p:nvPr/>
        </p:nvSpPr>
        <p:spPr>
          <a:xfrm>
            <a:off x="5794666"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53" name="object 1641"/>
          <p:cNvSpPr/>
          <p:nvPr/>
        </p:nvSpPr>
        <p:spPr>
          <a:xfrm>
            <a:off x="580552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54" name="object 1642"/>
          <p:cNvSpPr/>
          <p:nvPr/>
        </p:nvSpPr>
        <p:spPr>
          <a:xfrm>
            <a:off x="5816714"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55" name="object 1643"/>
          <p:cNvSpPr/>
          <p:nvPr/>
        </p:nvSpPr>
        <p:spPr>
          <a:xfrm>
            <a:off x="5827594"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56" name="object 1644"/>
          <p:cNvSpPr/>
          <p:nvPr/>
        </p:nvSpPr>
        <p:spPr>
          <a:xfrm>
            <a:off x="583876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57" name="object 1645"/>
          <p:cNvSpPr/>
          <p:nvPr/>
        </p:nvSpPr>
        <p:spPr>
          <a:xfrm>
            <a:off x="584962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58" name="object 1646"/>
          <p:cNvSpPr/>
          <p:nvPr/>
        </p:nvSpPr>
        <p:spPr>
          <a:xfrm>
            <a:off x="586083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59" name="object 1647"/>
          <p:cNvSpPr/>
          <p:nvPr/>
        </p:nvSpPr>
        <p:spPr>
          <a:xfrm>
            <a:off x="587199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60" name="object 1648"/>
          <p:cNvSpPr/>
          <p:nvPr/>
        </p:nvSpPr>
        <p:spPr>
          <a:xfrm>
            <a:off x="5883184"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61" name="object 1649"/>
          <p:cNvSpPr/>
          <p:nvPr/>
        </p:nvSpPr>
        <p:spPr>
          <a:xfrm>
            <a:off x="589437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62" name="object 1650"/>
          <p:cNvSpPr/>
          <p:nvPr/>
        </p:nvSpPr>
        <p:spPr>
          <a:xfrm>
            <a:off x="590523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63" name="object 1651"/>
          <p:cNvSpPr/>
          <p:nvPr/>
        </p:nvSpPr>
        <p:spPr>
          <a:xfrm>
            <a:off x="591642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64" name="object 1652"/>
          <p:cNvSpPr/>
          <p:nvPr/>
        </p:nvSpPr>
        <p:spPr>
          <a:xfrm>
            <a:off x="5927301"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65" name="object 1653"/>
          <p:cNvSpPr/>
          <p:nvPr/>
        </p:nvSpPr>
        <p:spPr>
          <a:xfrm>
            <a:off x="593846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66" name="object 1654"/>
          <p:cNvSpPr/>
          <p:nvPr/>
        </p:nvSpPr>
        <p:spPr>
          <a:xfrm>
            <a:off x="594935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67" name="object 1655"/>
          <p:cNvSpPr/>
          <p:nvPr/>
        </p:nvSpPr>
        <p:spPr>
          <a:xfrm>
            <a:off x="596051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68" name="object 1656"/>
          <p:cNvSpPr/>
          <p:nvPr/>
        </p:nvSpPr>
        <p:spPr>
          <a:xfrm>
            <a:off x="5971704"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69" name="object 1657"/>
          <p:cNvSpPr/>
          <p:nvPr/>
        </p:nvSpPr>
        <p:spPr>
          <a:xfrm>
            <a:off x="5982891"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70" name="object 1658"/>
          <p:cNvSpPr/>
          <p:nvPr/>
        </p:nvSpPr>
        <p:spPr>
          <a:xfrm>
            <a:off x="599377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71" name="object 1659"/>
          <p:cNvSpPr/>
          <p:nvPr/>
        </p:nvSpPr>
        <p:spPr>
          <a:xfrm>
            <a:off x="600493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72" name="object 1660"/>
          <p:cNvSpPr/>
          <p:nvPr/>
        </p:nvSpPr>
        <p:spPr>
          <a:xfrm>
            <a:off x="601612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73" name="object 1661"/>
          <p:cNvSpPr/>
          <p:nvPr/>
        </p:nvSpPr>
        <p:spPr>
          <a:xfrm>
            <a:off x="6027313"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74" name="object 1662"/>
          <p:cNvSpPr/>
          <p:nvPr/>
        </p:nvSpPr>
        <p:spPr>
          <a:xfrm>
            <a:off x="603850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75" name="object 1663"/>
          <p:cNvSpPr/>
          <p:nvPr/>
        </p:nvSpPr>
        <p:spPr>
          <a:xfrm>
            <a:off x="604938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76" name="object 1664"/>
          <p:cNvSpPr/>
          <p:nvPr/>
        </p:nvSpPr>
        <p:spPr>
          <a:xfrm>
            <a:off x="606054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77" name="object 1665"/>
          <p:cNvSpPr/>
          <p:nvPr/>
        </p:nvSpPr>
        <p:spPr>
          <a:xfrm>
            <a:off x="607142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78" name="object 1666"/>
          <p:cNvSpPr/>
          <p:nvPr/>
        </p:nvSpPr>
        <p:spPr>
          <a:xfrm>
            <a:off x="608261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79" name="object 1667"/>
          <p:cNvSpPr/>
          <p:nvPr/>
        </p:nvSpPr>
        <p:spPr>
          <a:xfrm>
            <a:off x="609347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80" name="object 1668"/>
          <p:cNvSpPr/>
          <p:nvPr/>
        </p:nvSpPr>
        <p:spPr>
          <a:xfrm>
            <a:off x="610466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81" name="object 1669"/>
          <p:cNvSpPr/>
          <p:nvPr/>
        </p:nvSpPr>
        <p:spPr>
          <a:xfrm>
            <a:off x="611564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82" name="object 1670"/>
          <p:cNvSpPr/>
          <p:nvPr/>
        </p:nvSpPr>
        <p:spPr>
          <a:xfrm>
            <a:off x="6126808"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83" name="object 1671"/>
          <p:cNvSpPr/>
          <p:nvPr/>
        </p:nvSpPr>
        <p:spPr>
          <a:xfrm>
            <a:off x="613766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84" name="object 1672"/>
          <p:cNvSpPr/>
          <p:nvPr/>
        </p:nvSpPr>
        <p:spPr>
          <a:xfrm>
            <a:off x="6148876"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85" name="object 1673"/>
          <p:cNvSpPr/>
          <p:nvPr/>
        </p:nvSpPr>
        <p:spPr>
          <a:xfrm>
            <a:off x="616006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86" name="object 1674"/>
          <p:cNvSpPr/>
          <p:nvPr/>
        </p:nvSpPr>
        <p:spPr>
          <a:xfrm>
            <a:off x="6171230"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87" name="object 1675"/>
          <p:cNvSpPr/>
          <p:nvPr/>
        </p:nvSpPr>
        <p:spPr>
          <a:xfrm>
            <a:off x="618241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88" name="object 1676"/>
          <p:cNvSpPr/>
          <p:nvPr/>
        </p:nvSpPr>
        <p:spPr>
          <a:xfrm>
            <a:off x="6193279"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89" name="object 1677"/>
          <p:cNvSpPr/>
          <p:nvPr/>
        </p:nvSpPr>
        <p:spPr>
          <a:xfrm>
            <a:off x="6204465"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90" name="object 1678"/>
          <p:cNvSpPr/>
          <p:nvPr/>
        </p:nvSpPr>
        <p:spPr>
          <a:xfrm>
            <a:off x="6215347"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91" name="object 1679"/>
          <p:cNvSpPr/>
          <p:nvPr/>
        </p:nvSpPr>
        <p:spPr>
          <a:xfrm>
            <a:off x="6226532" y="3807218"/>
            <a:ext cx="0" cy="13251"/>
          </a:xfrm>
          <a:custGeom>
            <a:avLst/>
            <a:gdLst/>
            <a:ahLst/>
            <a:cxnLst/>
            <a:rect l="l" t="t" r="r" b="b"/>
            <a:pathLst>
              <a:path h="9728">
                <a:moveTo>
                  <a:pt x="0" y="0"/>
                </a:moveTo>
                <a:lnTo>
                  <a:pt x="0" y="9728"/>
                </a:lnTo>
              </a:path>
            </a:pathLst>
          </a:custGeom>
          <a:ln w="4127">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92" name="object 1680"/>
          <p:cNvSpPr/>
          <p:nvPr/>
        </p:nvSpPr>
        <p:spPr>
          <a:xfrm>
            <a:off x="4846642" y="3789603"/>
            <a:ext cx="56590" cy="0"/>
          </a:xfrm>
          <a:custGeom>
            <a:avLst/>
            <a:gdLst/>
            <a:ahLst/>
            <a:cxnLst/>
            <a:rect l="l" t="t" r="r" b="b"/>
            <a:pathLst>
              <a:path w="36766">
                <a:moveTo>
                  <a:pt x="0" y="0"/>
                </a:moveTo>
                <a:lnTo>
                  <a:pt x="36766" y="0"/>
                </a:lnTo>
              </a:path>
            </a:pathLst>
          </a:custGeom>
          <a:ln w="31813">
            <a:solidFill>
              <a:srgbClr val="FDFDFD"/>
            </a:solidFill>
          </a:ln>
        </p:spPr>
        <p:txBody>
          <a:bodyPr wrap="square" lIns="0" tIns="0" rIns="0" bIns="0" rtlCol="0">
            <a:noAutofit/>
          </a:bodyPr>
          <a:lstStyle/>
          <a:p>
            <a:endParaRPr sz="1000">
              <a:cs typeface="Arial" panose="020B0604020202020204" pitchFamily="34" charset="0"/>
            </a:endParaRPr>
          </a:p>
        </p:txBody>
      </p:sp>
      <p:sp>
        <p:nvSpPr>
          <p:cNvPr id="1693" name="object 1681"/>
          <p:cNvSpPr/>
          <p:nvPr/>
        </p:nvSpPr>
        <p:spPr>
          <a:xfrm>
            <a:off x="4853025" y="3776748"/>
            <a:ext cx="42945" cy="29530"/>
          </a:xfrm>
          <a:custGeom>
            <a:avLst/>
            <a:gdLst/>
            <a:ahLst/>
            <a:cxnLst/>
            <a:rect l="l" t="t" r="r" b="b"/>
            <a:pathLst>
              <a:path w="27901" h="21678">
                <a:moveTo>
                  <a:pt x="27901" y="0"/>
                </a:moveTo>
                <a:lnTo>
                  <a:pt x="0" y="0"/>
                </a:lnTo>
                <a:lnTo>
                  <a:pt x="0" y="15455"/>
                </a:lnTo>
                <a:lnTo>
                  <a:pt x="6794" y="15455"/>
                </a:lnTo>
                <a:lnTo>
                  <a:pt x="6794" y="18846"/>
                </a:lnTo>
                <a:lnTo>
                  <a:pt x="9423" y="18846"/>
                </a:lnTo>
                <a:lnTo>
                  <a:pt x="9423" y="21678"/>
                </a:lnTo>
                <a:lnTo>
                  <a:pt x="19227" y="21678"/>
                </a:lnTo>
                <a:lnTo>
                  <a:pt x="19227" y="18846"/>
                </a:lnTo>
                <a:lnTo>
                  <a:pt x="22059" y="18846"/>
                </a:lnTo>
                <a:lnTo>
                  <a:pt x="22059" y="15455"/>
                </a:lnTo>
                <a:lnTo>
                  <a:pt x="27901" y="15455"/>
                </a:lnTo>
                <a:lnTo>
                  <a:pt x="27901" y="0"/>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694" name="object 1682"/>
          <p:cNvSpPr/>
          <p:nvPr/>
        </p:nvSpPr>
        <p:spPr>
          <a:xfrm>
            <a:off x="4999781" y="3781628"/>
            <a:ext cx="45291" cy="0"/>
          </a:xfrm>
          <a:custGeom>
            <a:avLst/>
            <a:gdLst/>
            <a:ahLst/>
            <a:cxnLst/>
            <a:rect l="l" t="t" r="r" b="b"/>
            <a:pathLst>
              <a:path w="29425">
                <a:moveTo>
                  <a:pt x="0" y="0"/>
                </a:moveTo>
                <a:lnTo>
                  <a:pt x="29425"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95" name="object 1683"/>
          <p:cNvSpPr/>
          <p:nvPr/>
        </p:nvSpPr>
        <p:spPr>
          <a:xfrm>
            <a:off x="4999781" y="3767589"/>
            <a:ext cx="45291" cy="28078"/>
          </a:xfrm>
          <a:custGeom>
            <a:avLst/>
            <a:gdLst/>
            <a:ahLst/>
            <a:cxnLst/>
            <a:rect l="l" t="t" r="r" b="b"/>
            <a:pathLst>
              <a:path w="29425" h="20612">
                <a:moveTo>
                  <a:pt x="29425" y="20612"/>
                </a:moveTo>
                <a:lnTo>
                  <a:pt x="0" y="20612"/>
                </a:lnTo>
                <a:lnTo>
                  <a:pt x="0" y="0"/>
                </a:lnTo>
                <a:lnTo>
                  <a:pt x="29425" y="0"/>
                </a:lnTo>
                <a:lnTo>
                  <a:pt x="29425"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696" name="object 1684"/>
          <p:cNvSpPr/>
          <p:nvPr/>
        </p:nvSpPr>
        <p:spPr>
          <a:xfrm>
            <a:off x="5062159" y="3781628"/>
            <a:ext cx="45291" cy="0"/>
          </a:xfrm>
          <a:custGeom>
            <a:avLst/>
            <a:gdLst/>
            <a:ahLst/>
            <a:cxnLst/>
            <a:rect l="l" t="t" r="r" b="b"/>
            <a:pathLst>
              <a:path w="29425">
                <a:moveTo>
                  <a:pt x="0" y="0"/>
                </a:moveTo>
                <a:lnTo>
                  <a:pt x="29425"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97" name="object 1685"/>
          <p:cNvSpPr/>
          <p:nvPr/>
        </p:nvSpPr>
        <p:spPr>
          <a:xfrm>
            <a:off x="5062159" y="3767589"/>
            <a:ext cx="45291" cy="28078"/>
          </a:xfrm>
          <a:custGeom>
            <a:avLst/>
            <a:gdLst/>
            <a:ahLst/>
            <a:cxnLst/>
            <a:rect l="l" t="t" r="r" b="b"/>
            <a:pathLst>
              <a:path w="29425" h="20612">
                <a:moveTo>
                  <a:pt x="29425" y="20612"/>
                </a:moveTo>
                <a:lnTo>
                  <a:pt x="0" y="20612"/>
                </a:lnTo>
                <a:lnTo>
                  <a:pt x="0" y="0"/>
                </a:lnTo>
                <a:lnTo>
                  <a:pt x="29425" y="0"/>
                </a:lnTo>
                <a:lnTo>
                  <a:pt x="29425"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698" name="object 1686"/>
          <p:cNvSpPr/>
          <p:nvPr/>
        </p:nvSpPr>
        <p:spPr>
          <a:xfrm>
            <a:off x="5123481" y="3781628"/>
            <a:ext cx="45311" cy="0"/>
          </a:xfrm>
          <a:custGeom>
            <a:avLst/>
            <a:gdLst/>
            <a:ahLst/>
            <a:cxnLst/>
            <a:rect l="l" t="t" r="r" b="b"/>
            <a:pathLst>
              <a:path w="29438">
                <a:moveTo>
                  <a:pt x="0" y="0"/>
                </a:moveTo>
                <a:lnTo>
                  <a:pt x="29438"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699" name="object 1687"/>
          <p:cNvSpPr/>
          <p:nvPr/>
        </p:nvSpPr>
        <p:spPr>
          <a:xfrm>
            <a:off x="5123481" y="3767589"/>
            <a:ext cx="45311" cy="28078"/>
          </a:xfrm>
          <a:custGeom>
            <a:avLst/>
            <a:gdLst/>
            <a:ahLst/>
            <a:cxnLst/>
            <a:rect l="l" t="t" r="r" b="b"/>
            <a:pathLst>
              <a:path w="29438" h="20612">
                <a:moveTo>
                  <a:pt x="29438" y="20612"/>
                </a:moveTo>
                <a:lnTo>
                  <a:pt x="0" y="20612"/>
                </a:lnTo>
                <a:lnTo>
                  <a:pt x="0" y="0"/>
                </a:lnTo>
                <a:lnTo>
                  <a:pt x="29438" y="0"/>
                </a:lnTo>
                <a:lnTo>
                  <a:pt x="29438"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00" name="object 1688"/>
          <p:cNvSpPr/>
          <p:nvPr/>
        </p:nvSpPr>
        <p:spPr>
          <a:xfrm>
            <a:off x="5185857" y="3781628"/>
            <a:ext cx="45311" cy="0"/>
          </a:xfrm>
          <a:custGeom>
            <a:avLst/>
            <a:gdLst/>
            <a:ahLst/>
            <a:cxnLst/>
            <a:rect l="l" t="t" r="r" b="b"/>
            <a:pathLst>
              <a:path w="29438">
                <a:moveTo>
                  <a:pt x="0" y="0"/>
                </a:moveTo>
                <a:lnTo>
                  <a:pt x="29438"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01" name="object 1689"/>
          <p:cNvSpPr/>
          <p:nvPr/>
        </p:nvSpPr>
        <p:spPr>
          <a:xfrm>
            <a:off x="5185857" y="3767589"/>
            <a:ext cx="45311" cy="28078"/>
          </a:xfrm>
          <a:custGeom>
            <a:avLst/>
            <a:gdLst/>
            <a:ahLst/>
            <a:cxnLst/>
            <a:rect l="l" t="t" r="r" b="b"/>
            <a:pathLst>
              <a:path w="29438" h="20612">
                <a:moveTo>
                  <a:pt x="29438" y="20612"/>
                </a:moveTo>
                <a:lnTo>
                  <a:pt x="0" y="20612"/>
                </a:lnTo>
                <a:lnTo>
                  <a:pt x="0" y="0"/>
                </a:lnTo>
                <a:lnTo>
                  <a:pt x="29438" y="0"/>
                </a:lnTo>
                <a:lnTo>
                  <a:pt x="29438"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02" name="object 1690"/>
          <p:cNvSpPr/>
          <p:nvPr/>
        </p:nvSpPr>
        <p:spPr>
          <a:xfrm>
            <a:off x="5247199" y="3781628"/>
            <a:ext cx="45291" cy="0"/>
          </a:xfrm>
          <a:custGeom>
            <a:avLst/>
            <a:gdLst/>
            <a:ahLst/>
            <a:cxnLst/>
            <a:rect l="l" t="t" r="r" b="b"/>
            <a:pathLst>
              <a:path w="29425">
                <a:moveTo>
                  <a:pt x="0" y="0"/>
                </a:moveTo>
                <a:lnTo>
                  <a:pt x="29425"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03" name="object 1691"/>
          <p:cNvSpPr/>
          <p:nvPr/>
        </p:nvSpPr>
        <p:spPr>
          <a:xfrm>
            <a:off x="5247199" y="3767589"/>
            <a:ext cx="45291" cy="28078"/>
          </a:xfrm>
          <a:custGeom>
            <a:avLst/>
            <a:gdLst/>
            <a:ahLst/>
            <a:cxnLst/>
            <a:rect l="l" t="t" r="r" b="b"/>
            <a:pathLst>
              <a:path w="29425" h="20612">
                <a:moveTo>
                  <a:pt x="29425" y="20612"/>
                </a:moveTo>
                <a:lnTo>
                  <a:pt x="0" y="20612"/>
                </a:lnTo>
                <a:lnTo>
                  <a:pt x="0" y="0"/>
                </a:lnTo>
                <a:lnTo>
                  <a:pt x="29425" y="0"/>
                </a:lnTo>
                <a:lnTo>
                  <a:pt x="29425"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04" name="object 1692"/>
          <p:cNvSpPr/>
          <p:nvPr/>
        </p:nvSpPr>
        <p:spPr>
          <a:xfrm>
            <a:off x="5309577" y="3781628"/>
            <a:ext cx="45291" cy="0"/>
          </a:xfrm>
          <a:custGeom>
            <a:avLst/>
            <a:gdLst/>
            <a:ahLst/>
            <a:cxnLst/>
            <a:rect l="l" t="t" r="r" b="b"/>
            <a:pathLst>
              <a:path w="29425">
                <a:moveTo>
                  <a:pt x="0" y="0"/>
                </a:moveTo>
                <a:lnTo>
                  <a:pt x="29425"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05" name="object 1693"/>
          <p:cNvSpPr/>
          <p:nvPr/>
        </p:nvSpPr>
        <p:spPr>
          <a:xfrm>
            <a:off x="5309577" y="3767589"/>
            <a:ext cx="45291" cy="28078"/>
          </a:xfrm>
          <a:custGeom>
            <a:avLst/>
            <a:gdLst/>
            <a:ahLst/>
            <a:cxnLst/>
            <a:rect l="l" t="t" r="r" b="b"/>
            <a:pathLst>
              <a:path w="29425" h="20612">
                <a:moveTo>
                  <a:pt x="29425" y="20612"/>
                </a:moveTo>
                <a:lnTo>
                  <a:pt x="0" y="20612"/>
                </a:lnTo>
                <a:lnTo>
                  <a:pt x="0" y="0"/>
                </a:lnTo>
                <a:lnTo>
                  <a:pt x="29425" y="0"/>
                </a:lnTo>
                <a:lnTo>
                  <a:pt x="29425"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06" name="object 1694"/>
          <p:cNvSpPr/>
          <p:nvPr/>
        </p:nvSpPr>
        <p:spPr>
          <a:xfrm>
            <a:off x="5370898" y="3781628"/>
            <a:ext cx="45311" cy="0"/>
          </a:xfrm>
          <a:custGeom>
            <a:avLst/>
            <a:gdLst/>
            <a:ahLst/>
            <a:cxnLst/>
            <a:rect l="l" t="t" r="r" b="b"/>
            <a:pathLst>
              <a:path w="29438">
                <a:moveTo>
                  <a:pt x="0" y="0"/>
                </a:moveTo>
                <a:lnTo>
                  <a:pt x="29438"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07" name="object 1695"/>
          <p:cNvSpPr/>
          <p:nvPr/>
        </p:nvSpPr>
        <p:spPr>
          <a:xfrm>
            <a:off x="5370898" y="3767589"/>
            <a:ext cx="45311" cy="28078"/>
          </a:xfrm>
          <a:custGeom>
            <a:avLst/>
            <a:gdLst/>
            <a:ahLst/>
            <a:cxnLst/>
            <a:rect l="l" t="t" r="r" b="b"/>
            <a:pathLst>
              <a:path w="29438" h="20612">
                <a:moveTo>
                  <a:pt x="29438" y="20612"/>
                </a:moveTo>
                <a:lnTo>
                  <a:pt x="0" y="20612"/>
                </a:lnTo>
                <a:lnTo>
                  <a:pt x="0" y="0"/>
                </a:lnTo>
                <a:lnTo>
                  <a:pt x="29438" y="0"/>
                </a:lnTo>
                <a:lnTo>
                  <a:pt x="29438"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08" name="object 1696"/>
          <p:cNvSpPr/>
          <p:nvPr/>
        </p:nvSpPr>
        <p:spPr>
          <a:xfrm>
            <a:off x="5433276" y="3781628"/>
            <a:ext cx="45311" cy="0"/>
          </a:xfrm>
          <a:custGeom>
            <a:avLst/>
            <a:gdLst/>
            <a:ahLst/>
            <a:cxnLst/>
            <a:rect l="l" t="t" r="r" b="b"/>
            <a:pathLst>
              <a:path w="29438">
                <a:moveTo>
                  <a:pt x="0" y="0"/>
                </a:moveTo>
                <a:lnTo>
                  <a:pt x="29438"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09" name="object 1697"/>
          <p:cNvSpPr/>
          <p:nvPr/>
        </p:nvSpPr>
        <p:spPr>
          <a:xfrm>
            <a:off x="5433276" y="3767589"/>
            <a:ext cx="45311" cy="28078"/>
          </a:xfrm>
          <a:custGeom>
            <a:avLst/>
            <a:gdLst/>
            <a:ahLst/>
            <a:cxnLst/>
            <a:rect l="l" t="t" r="r" b="b"/>
            <a:pathLst>
              <a:path w="29438" h="20612">
                <a:moveTo>
                  <a:pt x="29438" y="20612"/>
                </a:moveTo>
                <a:lnTo>
                  <a:pt x="0" y="20612"/>
                </a:lnTo>
                <a:lnTo>
                  <a:pt x="0" y="0"/>
                </a:lnTo>
                <a:lnTo>
                  <a:pt x="29438" y="0"/>
                </a:lnTo>
                <a:lnTo>
                  <a:pt x="29438"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10" name="object 1698"/>
          <p:cNvSpPr/>
          <p:nvPr/>
        </p:nvSpPr>
        <p:spPr>
          <a:xfrm>
            <a:off x="5495674" y="3781628"/>
            <a:ext cx="45291" cy="0"/>
          </a:xfrm>
          <a:custGeom>
            <a:avLst/>
            <a:gdLst/>
            <a:ahLst/>
            <a:cxnLst/>
            <a:rect l="l" t="t" r="r" b="b"/>
            <a:pathLst>
              <a:path w="29425">
                <a:moveTo>
                  <a:pt x="0" y="0"/>
                </a:moveTo>
                <a:lnTo>
                  <a:pt x="29425"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11" name="object 1699"/>
          <p:cNvSpPr/>
          <p:nvPr/>
        </p:nvSpPr>
        <p:spPr>
          <a:xfrm>
            <a:off x="5495674" y="3767589"/>
            <a:ext cx="45291" cy="28078"/>
          </a:xfrm>
          <a:custGeom>
            <a:avLst/>
            <a:gdLst/>
            <a:ahLst/>
            <a:cxnLst/>
            <a:rect l="l" t="t" r="r" b="b"/>
            <a:pathLst>
              <a:path w="29425" h="20612">
                <a:moveTo>
                  <a:pt x="29425" y="20612"/>
                </a:moveTo>
                <a:lnTo>
                  <a:pt x="0" y="20612"/>
                </a:lnTo>
                <a:lnTo>
                  <a:pt x="0" y="0"/>
                </a:lnTo>
                <a:lnTo>
                  <a:pt x="29425" y="0"/>
                </a:lnTo>
                <a:lnTo>
                  <a:pt x="29425"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12" name="object 1700"/>
          <p:cNvSpPr/>
          <p:nvPr/>
        </p:nvSpPr>
        <p:spPr>
          <a:xfrm>
            <a:off x="5558050" y="3781628"/>
            <a:ext cx="45291" cy="0"/>
          </a:xfrm>
          <a:custGeom>
            <a:avLst/>
            <a:gdLst/>
            <a:ahLst/>
            <a:cxnLst/>
            <a:rect l="l" t="t" r="r" b="b"/>
            <a:pathLst>
              <a:path w="29425">
                <a:moveTo>
                  <a:pt x="0" y="0"/>
                </a:moveTo>
                <a:lnTo>
                  <a:pt x="29425"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13" name="object 1701"/>
          <p:cNvSpPr/>
          <p:nvPr/>
        </p:nvSpPr>
        <p:spPr>
          <a:xfrm>
            <a:off x="5558050" y="3767589"/>
            <a:ext cx="45291" cy="28078"/>
          </a:xfrm>
          <a:custGeom>
            <a:avLst/>
            <a:gdLst/>
            <a:ahLst/>
            <a:cxnLst/>
            <a:rect l="l" t="t" r="r" b="b"/>
            <a:pathLst>
              <a:path w="29425" h="20612">
                <a:moveTo>
                  <a:pt x="29425" y="20612"/>
                </a:moveTo>
                <a:lnTo>
                  <a:pt x="0" y="20612"/>
                </a:lnTo>
                <a:lnTo>
                  <a:pt x="0" y="0"/>
                </a:lnTo>
                <a:lnTo>
                  <a:pt x="29425" y="0"/>
                </a:lnTo>
                <a:lnTo>
                  <a:pt x="29425"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14" name="object 1702"/>
          <p:cNvSpPr/>
          <p:nvPr/>
        </p:nvSpPr>
        <p:spPr>
          <a:xfrm>
            <a:off x="5619372" y="3781628"/>
            <a:ext cx="45311" cy="0"/>
          </a:xfrm>
          <a:custGeom>
            <a:avLst/>
            <a:gdLst/>
            <a:ahLst/>
            <a:cxnLst/>
            <a:rect l="l" t="t" r="r" b="b"/>
            <a:pathLst>
              <a:path w="29438">
                <a:moveTo>
                  <a:pt x="0" y="0"/>
                </a:moveTo>
                <a:lnTo>
                  <a:pt x="29438"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15" name="object 1703"/>
          <p:cNvSpPr/>
          <p:nvPr/>
        </p:nvSpPr>
        <p:spPr>
          <a:xfrm>
            <a:off x="5619372" y="3767589"/>
            <a:ext cx="45311" cy="28078"/>
          </a:xfrm>
          <a:custGeom>
            <a:avLst/>
            <a:gdLst/>
            <a:ahLst/>
            <a:cxnLst/>
            <a:rect l="l" t="t" r="r" b="b"/>
            <a:pathLst>
              <a:path w="29438" h="20612">
                <a:moveTo>
                  <a:pt x="29438" y="20612"/>
                </a:moveTo>
                <a:lnTo>
                  <a:pt x="0" y="20612"/>
                </a:lnTo>
                <a:lnTo>
                  <a:pt x="0" y="0"/>
                </a:lnTo>
                <a:lnTo>
                  <a:pt x="29438" y="0"/>
                </a:lnTo>
                <a:lnTo>
                  <a:pt x="29438"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16" name="object 1704"/>
          <p:cNvSpPr/>
          <p:nvPr/>
        </p:nvSpPr>
        <p:spPr>
          <a:xfrm>
            <a:off x="5681750" y="3781628"/>
            <a:ext cx="45311" cy="0"/>
          </a:xfrm>
          <a:custGeom>
            <a:avLst/>
            <a:gdLst/>
            <a:ahLst/>
            <a:cxnLst/>
            <a:rect l="l" t="t" r="r" b="b"/>
            <a:pathLst>
              <a:path w="29438">
                <a:moveTo>
                  <a:pt x="0" y="0"/>
                </a:moveTo>
                <a:lnTo>
                  <a:pt x="29438"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17" name="object 1705"/>
          <p:cNvSpPr/>
          <p:nvPr/>
        </p:nvSpPr>
        <p:spPr>
          <a:xfrm>
            <a:off x="5681750" y="3767589"/>
            <a:ext cx="45311" cy="28078"/>
          </a:xfrm>
          <a:custGeom>
            <a:avLst/>
            <a:gdLst/>
            <a:ahLst/>
            <a:cxnLst/>
            <a:rect l="l" t="t" r="r" b="b"/>
            <a:pathLst>
              <a:path w="29438" h="20612">
                <a:moveTo>
                  <a:pt x="29438" y="20612"/>
                </a:moveTo>
                <a:lnTo>
                  <a:pt x="0" y="20612"/>
                </a:lnTo>
                <a:lnTo>
                  <a:pt x="0" y="0"/>
                </a:lnTo>
                <a:lnTo>
                  <a:pt x="29438" y="0"/>
                </a:lnTo>
                <a:lnTo>
                  <a:pt x="29438"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18" name="object 1706"/>
          <p:cNvSpPr/>
          <p:nvPr/>
        </p:nvSpPr>
        <p:spPr>
          <a:xfrm>
            <a:off x="5743090" y="3781628"/>
            <a:ext cx="45291" cy="0"/>
          </a:xfrm>
          <a:custGeom>
            <a:avLst/>
            <a:gdLst/>
            <a:ahLst/>
            <a:cxnLst/>
            <a:rect l="l" t="t" r="r" b="b"/>
            <a:pathLst>
              <a:path w="29425">
                <a:moveTo>
                  <a:pt x="0" y="0"/>
                </a:moveTo>
                <a:lnTo>
                  <a:pt x="29425"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19" name="object 1707"/>
          <p:cNvSpPr/>
          <p:nvPr/>
        </p:nvSpPr>
        <p:spPr>
          <a:xfrm>
            <a:off x="5743090" y="3767589"/>
            <a:ext cx="45291" cy="28078"/>
          </a:xfrm>
          <a:custGeom>
            <a:avLst/>
            <a:gdLst/>
            <a:ahLst/>
            <a:cxnLst/>
            <a:rect l="l" t="t" r="r" b="b"/>
            <a:pathLst>
              <a:path w="29425" h="20612">
                <a:moveTo>
                  <a:pt x="29425" y="20612"/>
                </a:moveTo>
                <a:lnTo>
                  <a:pt x="0" y="20612"/>
                </a:lnTo>
                <a:lnTo>
                  <a:pt x="0" y="0"/>
                </a:lnTo>
                <a:lnTo>
                  <a:pt x="29425" y="0"/>
                </a:lnTo>
                <a:lnTo>
                  <a:pt x="29425"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20" name="object 1708"/>
          <p:cNvSpPr/>
          <p:nvPr/>
        </p:nvSpPr>
        <p:spPr>
          <a:xfrm>
            <a:off x="5805468" y="3781628"/>
            <a:ext cx="45291" cy="0"/>
          </a:xfrm>
          <a:custGeom>
            <a:avLst/>
            <a:gdLst/>
            <a:ahLst/>
            <a:cxnLst/>
            <a:rect l="l" t="t" r="r" b="b"/>
            <a:pathLst>
              <a:path w="29425">
                <a:moveTo>
                  <a:pt x="0" y="0"/>
                </a:moveTo>
                <a:lnTo>
                  <a:pt x="29425"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21" name="object 1709"/>
          <p:cNvSpPr/>
          <p:nvPr/>
        </p:nvSpPr>
        <p:spPr>
          <a:xfrm>
            <a:off x="5805468" y="3767589"/>
            <a:ext cx="45291" cy="28078"/>
          </a:xfrm>
          <a:custGeom>
            <a:avLst/>
            <a:gdLst/>
            <a:ahLst/>
            <a:cxnLst/>
            <a:rect l="l" t="t" r="r" b="b"/>
            <a:pathLst>
              <a:path w="29425" h="20612">
                <a:moveTo>
                  <a:pt x="29425" y="20612"/>
                </a:moveTo>
                <a:lnTo>
                  <a:pt x="0" y="20612"/>
                </a:lnTo>
                <a:lnTo>
                  <a:pt x="0" y="0"/>
                </a:lnTo>
                <a:lnTo>
                  <a:pt x="29425" y="0"/>
                </a:lnTo>
                <a:lnTo>
                  <a:pt x="29425"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22" name="object 1710"/>
          <p:cNvSpPr/>
          <p:nvPr/>
        </p:nvSpPr>
        <p:spPr>
          <a:xfrm>
            <a:off x="5866790" y="3781628"/>
            <a:ext cx="45311" cy="0"/>
          </a:xfrm>
          <a:custGeom>
            <a:avLst/>
            <a:gdLst/>
            <a:ahLst/>
            <a:cxnLst/>
            <a:rect l="l" t="t" r="r" b="b"/>
            <a:pathLst>
              <a:path w="29438">
                <a:moveTo>
                  <a:pt x="0" y="0"/>
                </a:moveTo>
                <a:lnTo>
                  <a:pt x="29438"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23" name="object 1711"/>
          <p:cNvSpPr/>
          <p:nvPr/>
        </p:nvSpPr>
        <p:spPr>
          <a:xfrm>
            <a:off x="5866790" y="3767589"/>
            <a:ext cx="45311" cy="28078"/>
          </a:xfrm>
          <a:custGeom>
            <a:avLst/>
            <a:gdLst/>
            <a:ahLst/>
            <a:cxnLst/>
            <a:rect l="l" t="t" r="r" b="b"/>
            <a:pathLst>
              <a:path w="29438" h="20612">
                <a:moveTo>
                  <a:pt x="29438" y="20612"/>
                </a:moveTo>
                <a:lnTo>
                  <a:pt x="0" y="20612"/>
                </a:lnTo>
                <a:lnTo>
                  <a:pt x="0" y="0"/>
                </a:lnTo>
                <a:lnTo>
                  <a:pt x="29438" y="0"/>
                </a:lnTo>
                <a:lnTo>
                  <a:pt x="29438"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24" name="object 1712"/>
          <p:cNvSpPr/>
          <p:nvPr/>
        </p:nvSpPr>
        <p:spPr>
          <a:xfrm>
            <a:off x="5929187" y="3781628"/>
            <a:ext cx="45311" cy="0"/>
          </a:xfrm>
          <a:custGeom>
            <a:avLst/>
            <a:gdLst/>
            <a:ahLst/>
            <a:cxnLst/>
            <a:rect l="l" t="t" r="r" b="b"/>
            <a:pathLst>
              <a:path w="29438">
                <a:moveTo>
                  <a:pt x="0" y="0"/>
                </a:moveTo>
                <a:lnTo>
                  <a:pt x="29438"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25" name="object 1713"/>
          <p:cNvSpPr/>
          <p:nvPr/>
        </p:nvSpPr>
        <p:spPr>
          <a:xfrm>
            <a:off x="5929187" y="3767589"/>
            <a:ext cx="45311" cy="28078"/>
          </a:xfrm>
          <a:custGeom>
            <a:avLst/>
            <a:gdLst/>
            <a:ahLst/>
            <a:cxnLst/>
            <a:rect l="l" t="t" r="r" b="b"/>
            <a:pathLst>
              <a:path w="29438" h="20612">
                <a:moveTo>
                  <a:pt x="29438" y="20612"/>
                </a:moveTo>
                <a:lnTo>
                  <a:pt x="0" y="20612"/>
                </a:lnTo>
                <a:lnTo>
                  <a:pt x="0" y="0"/>
                </a:lnTo>
                <a:lnTo>
                  <a:pt x="29438" y="0"/>
                </a:lnTo>
                <a:lnTo>
                  <a:pt x="29438"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26" name="object 1714"/>
          <p:cNvSpPr/>
          <p:nvPr/>
        </p:nvSpPr>
        <p:spPr>
          <a:xfrm>
            <a:off x="5989473" y="3781628"/>
            <a:ext cx="45291" cy="0"/>
          </a:xfrm>
          <a:custGeom>
            <a:avLst/>
            <a:gdLst/>
            <a:ahLst/>
            <a:cxnLst/>
            <a:rect l="l" t="t" r="r" b="b"/>
            <a:pathLst>
              <a:path w="29425">
                <a:moveTo>
                  <a:pt x="0" y="0"/>
                </a:moveTo>
                <a:lnTo>
                  <a:pt x="29425"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27" name="object 1715"/>
          <p:cNvSpPr/>
          <p:nvPr/>
        </p:nvSpPr>
        <p:spPr>
          <a:xfrm>
            <a:off x="5989473" y="3767589"/>
            <a:ext cx="45291" cy="28078"/>
          </a:xfrm>
          <a:custGeom>
            <a:avLst/>
            <a:gdLst/>
            <a:ahLst/>
            <a:cxnLst/>
            <a:rect l="l" t="t" r="r" b="b"/>
            <a:pathLst>
              <a:path w="29425" h="20612">
                <a:moveTo>
                  <a:pt x="29425" y="20612"/>
                </a:moveTo>
                <a:lnTo>
                  <a:pt x="0" y="20612"/>
                </a:lnTo>
                <a:lnTo>
                  <a:pt x="0" y="0"/>
                </a:lnTo>
                <a:lnTo>
                  <a:pt x="29425" y="0"/>
                </a:lnTo>
                <a:lnTo>
                  <a:pt x="29425"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28" name="object 1716"/>
          <p:cNvSpPr/>
          <p:nvPr/>
        </p:nvSpPr>
        <p:spPr>
          <a:xfrm>
            <a:off x="6051831" y="3781628"/>
            <a:ext cx="45311" cy="0"/>
          </a:xfrm>
          <a:custGeom>
            <a:avLst/>
            <a:gdLst/>
            <a:ahLst/>
            <a:cxnLst/>
            <a:rect l="l" t="t" r="r" b="b"/>
            <a:pathLst>
              <a:path w="29438">
                <a:moveTo>
                  <a:pt x="0" y="0"/>
                </a:moveTo>
                <a:lnTo>
                  <a:pt x="29438"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29" name="object 1717"/>
          <p:cNvSpPr/>
          <p:nvPr/>
        </p:nvSpPr>
        <p:spPr>
          <a:xfrm>
            <a:off x="6051831" y="3767589"/>
            <a:ext cx="45311" cy="28078"/>
          </a:xfrm>
          <a:custGeom>
            <a:avLst/>
            <a:gdLst/>
            <a:ahLst/>
            <a:cxnLst/>
            <a:rect l="l" t="t" r="r" b="b"/>
            <a:pathLst>
              <a:path w="29438" h="20612">
                <a:moveTo>
                  <a:pt x="29438" y="20612"/>
                </a:moveTo>
                <a:lnTo>
                  <a:pt x="0" y="20612"/>
                </a:lnTo>
                <a:lnTo>
                  <a:pt x="0" y="0"/>
                </a:lnTo>
                <a:lnTo>
                  <a:pt x="29438" y="0"/>
                </a:lnTo>
                <a:lnTo>
                  <a:pt x="29438"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30" name="object 1718"/>
          <p:cNvSpPr/>
          <p:nvPr/>
        </p:nvSpPr>
        <p:spPr>
          <a:xfrm>
            <a:off x="6113173" y="3781628"/>
            <a:ext cx="45311" cy="0"/>
          </a:xfrm>
          <a:custGeom>
            <a:avLst/>
            <a:gdLst/>
            <a:ahLst/>
            <a:cxnLst/>
            <a:rect l="l" t="t" r="r" b="b"/>
            <a:pathLst>
              <a:path w="29438">
                <a:moveTo>
                  <a:pt x="0" y="0"/>
                </a:moveTo>
                <a:lnTo>
                  <a:pt x="29438"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31" name="object 1719"/>
          <p:cNvSpPr/>
          <p:nvPr/>
        </p:nvSpPr>
        <p:spPr>
          <a:xfrm>
            <a:off x="6113173" y="3767589"/>
            <a:ext cx="45311" cy="28078"/>
          </a:xfrm>
          <a:custGeom>
            <a:avLst/>
            <a:gdLst/>
            <a:ahLst/>
            <a:cxnLst/>
            <a:rect l="l" t="t" r="r" b="b"/>
            <a:pathLst>
              <a:path w="29438" h="20612">
                <a:moveTo>
                  <a:pt x="29438" y="20612"/>
                </a:moveTo>
                <a:lnTo>
                  <a:pt x="0" y="20612"/>
                </a:lnTo>
                <a:lnTo>
                  <a:pt x="0" y="0"/>
                </a:lnTo>
                <a:lnTo>
                  <a:pt x="29438" y="0"/>
                </a:lnTo>
                <a:lnTo>
                  <a:pt x="29438"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32" name="object 1720"/>
          <p:cNvSpPr/>
          <p:nvPr/>
        </p:nvSpPr>
        <p:spPr>
          <a:xfrm>
            <a:off x="6175551" y="3781628"/>
            <a:ext cx="45291" cy="0"/>
          </a:xfrm>
          <a:custGeom>
            <a:avLst/>
            <a:gdLst/>
            <a:ahLst/>
            <a:cxnLst/>
            <a:rect l="l" t="t" r="r" b="b"/>
            <a:pathLst>
              <a:path w="29425">
                <a:moveTo>
                  <a:pt x="0" y="0"/>
                </a:moveTo>
                <a:lnTo>
                  <a:pt x="29425" y="0"/>
                </a:lnTo>
              </a:path>
            </a:pathLst>
          </a:custGeom>
          <a:ln w="21882">
            <a:solidFill>
              <a:srgbClr val="727376"/>
            </a:solidFill>
          </a:ln>
        </p:spPr>
        <p:txBody>
          <a:bodyPr wrap="square" lIns="0" tIns="0" rIns="0" bIns="0" rtlCol="0">
            <a:noAutofit/>
          </a:bodyPr>
          <a:lstStyle/>
          <a:p>
            <a:endParaRPr sz="1000">
              <a:cs typeface="Arial" panose="020B0604020202020204" pitchFamily="34" charset="0"/>
            </a:endParaRPr>
          </a:p>
        </p:txBody>
      </p:sp>
      <p:sp>
        <p:nvSpPr>
          <p:cNvPr id="1733" name="object 1721"/>
          <p:cNvSpPr/>
          <p:nvPr/>
        </p:nvSpPr>
        <p:spPr>
          <a:xfrm>
            <a:off x="6175551" y="3767589"/>
            <a:ext cx="45291" cy="28078"/>
          </a:xfrm>
          <a:custGeom>
            <a:avLst/>
            <a:gdLst/>
            <a:ahLst/>
            <a:cxnLst/>
            <a:rect l="l" t="t" r="r" b="b"/>
            <a:pathLst>
              <a:path w="29425" h="20612">
                <a:moveTo>
                  <a:pt x="29425" y="20612"/>
                </a:moveTo>
                <a:lnTo>
                  <a:pt x="0" y="20612"/>
                </a:lnTo>
                <a:lnTo>
                  <a:pt x="0" y="0"/>
                </a:lnTo>
                <a:lnTo>
                  <a:pt x="29425" y="0"/>
                </a:lnTo>
                <a:lnTo>
                  <a:pt x="29425" y="20612"/>
                </a:lnTo>
                <a:close/>
              </a:path>
            </a:pathLst>
          </a:custGeom>
          <a:ln w="1371">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34" name="object 1722"/>
          <p:cNvSpPr/>
          <p:nvPr/>
        </p:nvSpPr>
        <p:spPr>
          <a:xfrm>
            <a:off x="4731206" y="3784770"/>
            <a:ext cx="13311" cy="11764"/>
          </a:xfrm>
          <a:custGeom>
            <a:avLst/>
            <a:gdLst/>
            <a:ahLst/>
            <a:cxnLst/>
            <a:rect l="l" t="t" r="r" b="b"/>
            <a:pathLst>
              <a:path w="8648" h="8636">
                <a:moveTo>
                  <a:pt x="8648" y="4317"/>
                </a:moveTo>
                <a:lnTo>
                  <a:pt x="6718" y="0"/>
                </a:lnTo>
                <a:lnTo>
                  <a:pt x="1943" y="0"/>
                </a:lnTo>
                <a:lnTo>
                  <a:pt x="0" y="4317"/>
                </a:lnTo>
                <a:lnTo>
                  <a:pt x="1943" y="8635"/>
                </a:lnTo>
                <a:lnTo>
                  <a:pt x="6718" y="8635"/>
                </a:lnTo>
                <a:lnTo>
                  <a:pt x="8648" y="4317"/>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735" name="object 1723"/>
          <p:cNvSpPr/>
          <p:nvPr/>
        </p:nvSpPr>
        <p:spPr>
          <a:xfrm>
            <a:off x="4731206" y="3784770"/>
            <a:ext cx="13311" cy="11764"/>
          </a:xfrm>
          <a:custGeom>
            <a:avLst/>
            <a:gdLst/>
            <a:ahLst/>
            <a:cxnLst/>
            <a:rect l="l" t="t" r="r" b="b"/>
            <a:pathLst>
              <a:path w="8648" h="8636">
                <a:moveTo>
                  <a:pt x="8648" y="4317"/>
                </a:moveTo>
                <a:lnTo>
                  <a:pt x="8648" y="6705"/>
                </a:lnTo>
                <a:lnTo>
                  <a:pt x="6718" y="8635"/>
                </a:lnTo>
                <a:lnTo>
                  <a:pt x="4330" y="8635"/>
                </a:lnTo>
                <a:lnTo>
                  <a:pt x="1943" y="8635"/>
                </a:lnTo>
                <a:lnTo>
                  <a:pt x="0" y="6705"/>
                </a:lnTo>
                <a:lnTo>
                  <a:pt x="0" y="4317"/>
                </a:lnTo>
                <a:lnTo>
                  <a:pt x="0" y="1930"/>
                </a:lnTo>
                <a:lnTo>
                  <a:pt x="1943" y="0"/>
                </a:lnTo>
                <a:lnTo>
                  <a:pt x="4330" y="0"/>
                </a:lnTo>
                <a:lnTo>
                  <a:pt x="6718" y="0"/>
                </a:lnTo>
                <a:lnTo>
                  <a:pt x="8648" y="1930"/>
                </a:lnTo>
                <a:lnTo>
                  <a:pt x="8648" y="4317"/>
                </a:lnTo>
                <a:close/>
              </a:path>
            </a:pathLst>
          </a:custGeom>
          <a:ln w="1130">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36" name="object 1724"/>
          <p:cNvSpPr/>
          <p:nvPr/>
        </p:nvSpPr>
        <p:spPr>
          <a:xfrm>
            <a:off x="4813808" y="3784770"/>
            <a:ext cx="13293" cy="11764"/>
          </a:xfrm>
          <a:custGeom>
            <a:avLst/>
            <a:gdLst/>
            <a:ahLst/>
            <a:cxnLst/>
            <a:rect l="l" t="t" r="r" b="b"/>
            <a:pathLst>
              <a:path w="8636" h="8636">
                <a:moveTo>
                  <a:pt x="8636" y="4317"/>
                </a:moveTo>
                <a:lnTo>
                  <a:pt x="6705" y="0"/>
                </a:lnTo>
                <a:lnTo>
                  <a:pt x="1943" y="0"/>
                </a:lnTo>
                <a:lnTo>
                  <a:pt x="0" y="4317"/>
                </a:lnTo>
                <a:lnTo>
                  <a:pt x="1943" y="8635"/>
                </a:lnTo>
                <a:lnTo>
                  <a:pt x="6705" y="8635"/>
                </a:lnTo>
                <a:lnTo>
                  <a:pt x="8636" y="4317"/>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737" name="object 1725"/>
          <p:cNvSpPr/>
          <p:nvPr/>
        </p:nvSpPr>
        <p:spPr>
          <a:xfrm>
            <a:off x="4813808" y="3784770"/>
            <a:ext cx="13293" cy="11764"/>
          </a:xfrm>
          <a:custGeom>
            <a:avLst/>
            <a:gdLst/>
            <a:ahLst/>
            <a:cxnLst/>
            <a:rect l="l" t="t" r="r" b="b"/>
            <a:pathLst>
              <a:path w="8636" h="8636">
                <a:moveTo>
                  <a:pt x="8636" y="4317"/>
                </a:moveTo>
                <a:lnTo>
                  <a:pt x="8636" y="6705"/>
                </a:lnTo>
                <a:lnTo>
                  <a:pt x="6705" y="8635"/>
                </a:lnTo>
                <a:lnTo>
                  <a:pt x="4318" y="8635"/>
                </a:lnTo>
                <a:lnTo>
                  <a:pt x="1943" y="8635"/>
                </a:lnTo>
                <a:lnTo>
                  <a:pt x="0" y="6705"/>
                </a:lnTo>
                <a:lnTo>
                  <a:pt x="0" y="4317"/>
                </a:lnTo>
                <a:lnTo>
                  <a:pt x="0" y="1930"/>
                </a:lnTo>
                <a:lnTo>
                  <a:pt x="1943" y="0"/>
                </a:lnTo>
                <a:lnTo>
                  <a:pt x="4318" y="0"/>
                </a:lnTo>
                <a:lnTo>
                  <a:pt x="6705" y="0"/>
                </a:lnTo>
                <a:lnTo>
                  <a:pt x="8636" y="1930"/>
                </a:lnTo>
                <a:lnTo>
                  <a:pt x="8636" y="4317"/>
                </a:lnTo>
                <a:close/>
              </a:path>
            </a:pathLst>
          </a:custGeom>
          <a:ln w="1130">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38" name="object 1726"/>
          <p:cNvSpPr/>
          <p:nvPr/>
        </p:nvSpPr>
        <p:spPr>
          <a:xfrm>
            <a:off x="4750123" y="3778108"/>
            <a:ext cx="59972" cy="25015"/>
          </a:xfrm>
          <a:custGeom>
            <a:avLst/>
            <a:gdLst/>
            <a:ahLst/>
            <a:cxnLst/>
            <a:rect l="l" t="t" r="r" b="b"/>
            <a:pathLst>
              <a:path w="38963" h="18364">
                <a:moveTo>
                  <a:pt x="3924" y="0"/>
                </a:moveTo>
                <a:lnTo>
                  <a:pt x="355" y="1689"/>
                </a:lnTo>
                <a:lnTo>
                  <a:pt x="685" y="5435"/>
                </a:lnTo>
                <a:lnTo>
                  <a:pt x="0" y="16662"/>
                </a:lnTo>
                <a:lnTo>
                  <a:pt x="5969" y="18364"/>
                </a:lnTo>
                <a:lnTo>
                  <a:pt x="34036" y="18364"/>
                </a:lnTo>
                <a:lnTo>
                  <a:pt x="38785" y="15811"/>
                </a:lnTo>
                <a:lnTo>
                  <a:pt x="38963" y="6794"/>
                </a:lnTo>
                <a:lnTo>
                  <a:pt x="38963" y="520"/>
                </a:lnTo>
                <a:lnTo>
                  <a:pt x="33350" y="0"/>
                </a:lnTo>
                <a:lnTo>
                  <a:pt x="3924" y="0"/>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739" name="object 1727"/>
          <p:cNvSpPr/>
          <p:nvPr/>
        </p:nvSpPr>
        <p:spPr>
          <a:xfrm>
            <a:off x="4750123" y="3778108"/>
            <a:ext cx="59972" cy="25015"/>
          </a:xfrm>
          <a:custGeom>
            <a:avLst/>
            <a:gdLst/>
            <a:ahLst/>
            <a:cxnLst/>
            <a:rect l="l" t="t" r="r" b="b"/>
            <a:pathLst>
              <a:path w="38963" h="18364">
                <a:moveTo>
                  <a:pt x="3924" y="0"/>
                </a:moveTo>
                <a:lnTo>
                  <a:pt x="33350" y="0"/>
                </a:lnTo>
                <a:lnTo>
                  <a:pt x="38963" y="520"/>
                </a:lnTo>
                <a:lnTo>
                  <a:pt x="38963" y="6794"/>
                </a:lnTo>
                <a:lnTo>
                  <a:pt x="38785" y="15811"/>
                </a:lnTo>
                <a:lnTo>
                  <a:pt x="34036" y="18364"/>
                </a:lnTo>
                <a:lnTo>
                  <a:pt x="5969" y="18364"/>
                </a:lnTo>
                <a:lnTo>
                  <a:pt x="0" y="16662"/>
                </a:lnTo>
                <a:lnTo>
                  <a:pt x="685" y="5435"/>
                </a:lnTo>
                <a:lnTo>
                  <a:pt x="355" y="1689"/>
                </a:lnTo>
                <a:lnTo>
                  <a:pt x="3924" y="0"/>
                </a:lnTo>
                <a:close/>
              </a:path>
            </a:pathLst>
          </a:custGeom>
          <a:ln w="1130">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40" name="object 1728"/>
          <p:cNvSpPr/>
          <p:nvPr/>
        </p:nvSpPr>
        <p:spPr>
          <a:xfrm>
            <a:off x="4749939" y="3705749"/>
            <a:ext cx="57997" cy="0"/>
          </a:xfrm>
          <a:custGeom>
            <a:avLst/>
            <a:gdLst/>
            <a:ahLst/>
            <a:cxnLst/>
            <a:rect l="l" t="t" r="r" b="b"/>
            <a:pathLst>
              <a:path w="37680">
                <a:moveTo>
                  <a:pt x="0" y="0"/>
                </a:moveTo>
                <a:lnTo>
                  <a:pt x="37680" y="0"/>
                </a:lnTo>
              </a:path>
            </a:pathLst>
          </a:custGeom>
          <a:ln w="4127">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41" name="object 1729"/>
          <p:cNvSpPr/>
          <p:nvPr/>
        </p:nvSpPr>
        <p:spPr>
          <a:xfrm>
            <a:off x="4749939" y="3760266"/>
            <a:ext cx="57997" cy="0"/>
          </a:xfrm>
          <a:custGeom>
            <a:avLst/>
            <a:gdLst/>
            <a:ahLst/>
            <a:cxnLst/>
            <a:rect l="l" t="t" r="r" b="b"/>
            <a:pathLst>
              <a:path w="37680">
                <a:moveTo>
                  <a:pt x="0" y="0"/>
                </a:moveTo>
                <a:lnTo>
                  <a:pt x="37680" y="0"/>
                </a:lnTo>
              </a:path>
            </a:pathLst>
          </a:custGeom>
          <a:ln w="4127">
            <a:solidFill>
              <a:srgbClr val="FDFDFD"/>
            </a:solidFill>
          </a:ln>
        </p:spPr>
        <p:txBody>
          <a:bodyPr wrap="square" lIns="0" tIns="0" rIns="0" bIns="0" rtlCol="0">
            <a:noAutofit/>
          </a:bodyPr>
          <a:lstStyle/>
          <a:p>
            <a:endParaRPr sz="1000">
              <a:cs typeface="Arial" panose="020B0604020202020204" pitchFamily="34" charset="0"/>
            </a:endParaRPr>
          </a:p>
        </p:txBody>
      </p:sp>
      <p:sp>
        <p:nvSpPr>
          <p:cNvPr id="1742" name="object 1730"/>
          <p:cNvSpPr/>
          <p:nvPr/>
        </p:nvSpPr>
        <p:spPr>
          <a:xfrm>
            <a:off x="4745347" y="3716911"/>
            <a:ext cx="67146" cy="31987"/>
          </a:xfrm>
          <a:custGeom>
            <a:avLst/>
            <a:gdLst/>
            <a:ahLst/>
            <a:cxnLst/>
            <a:rect l="l" t="t" r="r" b="b"/>
            <a:pathLst>
              <a:path w="43624" h="23482">
                <a:moveTo>
                  <a:pt x="3086" y="13804"/>
                </a:moveTo>
                <a:lnTo>
                  <a:pt x="29654" y="13804"/>
                </a:lnTo>
                <a:lnTo>
                  <a:pt x="29654" y="22771"/>
                </a:lnTo>
                <a:lnTo>
                  <a:pt x="32143" y="23482"/>
                </a:lnTo>
                <a:lnTo>
                  <a:pt x="42087" y="13131"/>
                </a:lnTo>
                <a:lnTo>
                  <a:pt x="43624" y="10172"/>
                </a:lnTo>
                <a:lnTo>
                  <a:pt x="40538" y="9690"/>
                </a:lnTo>
                <a:lnTo>
                  <a:pt x="13970" y="9690"/>
                </a:lnTo>
                <a:lnTo>
                  <a:pt x="13970" y="723"/>
                </a:lnTo>
                <a:lnTo>
                  <a:pt x="11480" y="0"/>
                </a:lnTo>
                <a:lnTo>
                  <a:pt x="1549" y="10375"/>
                </a:lnTo>
                <a:lnTo>
                  <a:pt x="0" y="13334"/>
                </a:lnTo>
                <a:lnTo>
                  <a:pt x="3086" y="13804"/>
                </a:lnTo>
                <a:close/>
              </a:path>
            </a:pathLst>
          </a:custGeom>
          <a:solidFill>
            <a:srgbClr val="FDFDFD"/>
          </a:solidFill>
        </p:spPr>
        <p:txBody>
          <a:bodyPr wrap="square" lIns="0" tIns="0" rIns="0" bIns="0" rtlCol="0">
            <a:noAutofit/>
          </a:bodyPr>
          <a:lstStyle/>
          <a:p>
            <a:endParaRPr sz="1000">
              <a:cs typeface="Arial" panose="020B0604020202020204" pitchFamily="34" charset="0"/>
            </a:endParaRPr>
          </a:p>
        </p:txBody>
      </p:sp>
      <p:sp>
        <p:nvSpPr>
          <p:cNvPr id="1807" name="object 1795"/>
          <p:cNvSpPr/>
          <p:nvPr/>
        </p:nvSpPr>
        <p:spPr>
          <a:xfrm>
            <a:off x="2535054" y="3494895"/>
            <a:ext cx="1545986" cy="145284"/>
          </a:xfrm>
          <a:custGeom>
            <a:avLst/>
            <a:gdLst/>
            <a:ahLst/>
            <a:cxnLst/>
            <a:rect l="l" t="t" r="r" b="b"/>
            <a:pathLst>
              <a:path w="1004404" h="106654">
                <a:moveTo>
                  <a:pt x="1004252" y="101193"/>
                </a:moveTo>
                <a:lnTo>
                  <a:pt x="1004404" y="5473"/>
                </a:lnTo>
                <a:lnTo>
                  <a:pt x="1004404" y="2438"/>
                </a:lnTo>
                <a:lnTo>
                  <a:pt x="1001928" y="0"/>
                </a:lnTo>
                <a:lnTo>
                  <a:pt x="2603" y="0"/>
                </a:lnTo>
                <a:lnTo>
                  <a:pt x="152" y="2438"/>
                </a:lnTo>
                <a:lnTo>
                  <a:pt x="152" y="5473"/>
                </a:lnTo>
                <a:lnTo>
                  <a:pt x="0" y="101193"/>
                </a:lnTo>
                <a:lnTo>
                  <a:pt x="0" y="104216"/>
                </a:lnTo>
                <a:lnTo>
                  <a:pt x="2451" y="106654"/>
                </a:lnTo>
                <a:lnTo>
                  <a:pt x="1001801" y="106654"/>
                </a:lnTo>
                <a:lnTo>
                  <a:pt x="1004252" y="104216"/>
                </a:lnTo>
                <a:lnTo>
                  <a:pt x="1004252" y="101193"/>
                </a:lnTo>
                <a:close/>
              </a:path>
            </a:pathLst>
          </a:custGeom>
          <a:solidFill>
            <a:srgbClr val="FDFDFD"/>
          </a:solidFill>
        </p:spPr>
        <p:txBody>
          <a:bodyPr wrap="square" lIns="0" tIns="0" rIns="0" bIns="0" rtlCol="0">
            <a:noAutofit/>
          </a:bodyPr>
          <a:lstStyle/>
          <a:p>
            <a:endParaRPr/>
          </a:p>
        </p:txBody>
      </p:sp>
      <p:sp>
        <p:nvSpPr>
          <p:cNvPr id="1808" name="object 1796"/>
          <p:cNvSpPr/>
          <p:nvPr/>
        </p:nvSpPr>
        <p:spPr>
          <a:xfrm>
            <a:off x="2535974" y="3495702"/>
            <a:ext cx="1544149" cy="143675"/>
          </a:xfrm>
          <a:custGeom>
            <a:avLst/>
            <a:gdLst/>
            <a:ahLst/>
            <a:cxnLst/>
            <a:rect l="l" t="t" r="r" b="b"/>
            <a:pathLst>
              <a:path w="1003211" h="105473">
                <a:moveTo>
                  <a:pt x="1003071" y="100012"/>
                </a:moveTo>
                <a:lnTo>
                  <a:pt x="1003211" y="5460"/>
                </a:lnTo>
                <a:lnTo>
                  <a:pt x="1003211" y="2425"/>
                </a:lnTo>
                <a:lnTo>
                  <a:pt x="1000734" y="0"/>
                </a:lnTo>
                <a:lnTo>
                  <a:pt x="2578" y="0"/>
                </a:lnTo>
                <a:lnTo>
                  <a:pt x="127" y="2425"/>
                </a:lnTo>
                <a:lnTo>
                  <a:pt x="127" y="5460"/>
                </a:lnTo>
                <a:lnTo>
                  <a:pt x="0" y="100012"/>
                </a:lnTo>
                <a:lnTo>
                  <a:pt x="0" y="103035"/>
                </a:lnTo>
                <a:lnTo>
                  <a:pt x="2451" y="105473"/>
                </a:lnTo>
                <a:lnTo>
                  <a:pt x="1000633" y="105473"/>
                </a:lnTo>
                <a:lnTo>
                  <a:pt x="1003071" y="103035"/>
                </a:lnTo>
                <a:lnTo>
                  <a:pt x="1003071" y="100012"/>
                </a:lnTo>
                <a:close/>
              </a:path>
            </a:pathLst>
          </a:custGeom>
          <a:solidFill>
            <a:srgbClr val="E8E9EA"/>
          </a:solidFill>
        </p:spPr>
        <p:txBody>
          <a:bodyPr wrap="square" lIns="0" tIns="0" rIns="0" bIns="0" rtlCol="0">
            <a:noAutofit/>
          </a:bodyPr>
          <a:lstStyle/>
          <a:p>
            <a:endParaRPr/>
          </a:p>
        </p:txBody>
      </p:sp>
      <p:sp>
        <p:nvSpPr>
          <p:cNvPr id="1809" name="object 1797"/>
          <p:cNvSpPr/>
          <p:nvPr/>
        </p:nvSpPr>
        <p:spPr>
          <a:xfrm>
            <a:off x="2536893" y="3496490"/>
            <a:ext cx="1542311" cy="142100"/>
          </a:xfrm>
          <a:custGeom>
            <a:avLst/>
            <a:gdLst/>
            <a:ahLst/>
            <a:cxnLst/>
            <a:rect l="l" t="t" r="r" b="b"/>
            <a:pathLst>
              <a:path w="1002017" h="104317">
                <a:moveTo>
                  <a:pt x="1001902" y="98856"/>
                </a:moveTo>
                <a:lnTo>
                  <a:pt x="1002017" y="2451"/>
                </a:lnTo>
                <a:lnTo>
                  <a:pt x="999540" y="0"/>
                </a:lnTo>
                <a:lnTo>
                  <a:pt x="2552" y="0"/>
                </a:lnTo>
                <a:lnTo>
                  <a:pt x="114" y="2451"/>
                </a:lnTo>
                <a:lnTo>
                  <a:pt x="0" y="101866"/>
                </a:lnTo>
                <a:lnTo>
                  <a:pt x="2451" y="104317"/>
                </a:lnTo>
                <a:lnTo>
                  <a:pt x="999451" y="104317"/>
                </a:lnTo>
                <a:lnTo>
                  <a:pt x="1001902" y="101866"/>
                </a:lnTo>
                <a:lnTo>
                  <a:pt x="1001902" y="98856"/>
                </a:lnTo>
                <a:close/>
              </a:path>
            </a:pathLst>
          </a:custGeom>
          <a:solidFill>
            <a:srgbClr val="D7D8D9"/>
          </a:solidFill>
        </p:spPr>
        <p:txBody>
          <a:bodyPr wrap="square" lIns="0" tIns="0" rIns="0" bIns="0" rtlCol="0">
            <a:noAutofit/>
          </a:bodyPr>
          <a:lstStyle/>
          <a:p>
            <a:endParaRPr/>
          </a:p>
        </p:txBody>
      </p:sp>
      <p:sp>
        <p:nvSpPr>
          <p:cNvPr id="1810" name="object 1798"/>
          <p:cNvSpPr/>
          <p:nvPr/>
        </p:nvSpPr>
        <p:spPr>
          <a:xfrm>
            <a:off x="2537814" y="3497287"/>
            <a:ext cx="1540474" cy="140491"/>
          </a:xfrm>
          <a:custGeom>
            <a:avLst/>
            <a:gdLst/>
            <a:ahLst/>
            <a:cxnLst/>
            <a:rect l="l" t="t" r="r" b="b"/>
            <a:pathLst>
              <a:path w="1000823" h="103136">
                <a:moveTo>
                  <a:pt x="1000734" y="97688"/>
                </a:moveTo>
                <a:lnTo>
                  <a:pt x="1000823" y="2451"/>
                </a:lnTo>
                <a:lnTo>
                  <a:pt x="998347" y="0"/>
                </a:lnTo>
                <a:lnTo>
                  <a:pt x="2527" y="0"/>
                </a:lnTo>
                <a:lnTo>
                  <a:pt x="88" y="2451"/>
                </a:lnTo>
                <a:lnTo>
                  <a:pt x="0" y="100698"/>
                </a:lnTo>
                <a:lnTo>
                  <a:pt x="2451" y="103136"/>
                </a:lnTo>
                <a:lnTo>
                  <a:pt x="998270" y="103136"/>
                </a:lnTo>
                <a:lnTo>
                  <a:pt x="1000734" y="100698"/>
                </a:lnTo>
                <a:lnTo>
                  <a:pt x="1000734" y="97688"/>
                </a:lnTo>
                <a:close/>
              </a:path>
            </a:pathLst>
          </a:custGeom>
          <a:solidFill>
            <a:srgbClr val="C5C7C9"/>
          </a:solidFill>
        </p:spPr>
        <p:txBody>
          <a:bodyPr wrap="square" lIns="0" tIns="0" rIns="0" bIns="0" rtlCol="0">
            <a:noAutofit/>
          </a:bodyPr>
          <a:lstStyle/>
          <a:p>
            <a:endParaRPr/>
          </a:p>
        </p:txBody>
      </p:sp>
      <p:sp>
        <p:nvSpPr>
          <p:cNvPr id="1811" name="object 1799"/>
          <p:cNvSpPr/>
          <p:nvPr/>
        </p:nvSpPr>
        <p:spPr>
          <a:xfrm>
            <a:off x="2538734" y="3498076"/>
            <a:ext cx="1538636" cy="138917"/>
          </a:xfrm>
          <a:custGeom>
            <a:avLst/>
            <a:gdLst/>
            <a:ahLst/>
            <a:cxnLst/>
            <a:rect l="l" t="t" r="r" b="b"/>
            <a:pathLst>
              <a:path w="999629" h="101981">
                <a:moveTo>
                  <a:pt x="999553" y="96520"/>
                </a:moveTo>
                <a:lnTo>
                  <a:pt x="999629" y="2451"/>
                </a:lnTo>
                <a:lnTo>
                  <a:pt x="997153" y="0"/>
                </a:lnTo>
                <a:lnTo>
                  <a:pt x="2514" y="0"/>
                </a:lnTo>
                <a:lnTo>
                  <a:pt x="63" y="2451"/>
                </a:lnTo>
                <a:lnTo>
                  <a:pt x="0" y="99529"/>
                </a:lnTo>
                <a:lnTo>
                  <a:pt x="2451" y="101981"/>
                </a:lnTo>
                <a:lnTo>
                  <a:pt x="997102" y="101981"/>
                </a:lnTo>
                <a:lnTo>
                  <a:pt x="999553" y="99529"/>
                </a:lnTo>
                <a:lnTo>
                  <a:pt x="999553" y="96520"/>
                </a:lnTo>
                <a:close/>
              </a:path>
            </a:pathLst>
          </a:custGeom>
          <a:solidFill>
            <a:srgbClr val="B4B6B8"/>
          </a:solidFill>
        </p:spPr>
        <p:txBody>
          <a:bodyPr wrap="square" lIns="0" tIns="0" rIns="0" bIns="0" rtlCol="0">
            <a:noAutofit/>
          </a:bodyPr>
          <a:lstStyle/>
          <a:p>
            <a:endParaRPr/>
          </a:p>
        </p:txBody>
      </p:sp>
      <p:sp>
        <p:nvSpPr>
          <p:cNvPr id="1812" name="object 1800"/>
          <p:cNvSpPr/>
          <p:nvPr/>
        </p:nvSpPr>
        <p:spPr>
          <a:xfrm>
            <a:off x="2539654" y="3498891"/>
            <a:ext cx="1536780" cy="137308"/>
          </a:xfrm>
          <a:custGeom>
            <a:avLst/>
            <a:gdLst/>
            <a:ahLst/>
            <a:cxnLst/>
            <a:rect l="l" t="t" r="r" b="b"/>
            <a:pathLst>
              <a:path w="998423" h="100799">
                <a:moveTo>
                  <a:pt x="998385" y="95338"/>
                </a:moveTo>
                <a:lnTo>
                  <a:pt x="998423" y="2451"/>
                </a:lnTo>
                <a:lnTo>
                  <a:pt x="995959" y="0"/>
                </a:lnTo>
                <a:lnTo>
                  <a:pt x="2489" y="0"/>
                </a:lnTo>
                <a:lnTo>
                  <a:pt x="38" y="2451"/>
                </a:lnTo>
                <a:lnTo>
                  <a:pt x="0" y="98348"/>
                </a:lnTo>
                <a:lnTo>
                  <a:pt x="2451" y="100799"/>
                </a:lnTo>
                <a:lnTo>
                  <a:pt x="995921" y="100799"/>
                </a:lnTo>
                <a:lnTo>
                  <a:pt x="998385" y="98348"/>
                </a:lnTo>
                <a:lnTo>
                  <a:pt x="998385" y="95338"/>
                </a:lnTo>
                <a:close/>
              </a:path>
            </a:pathLst>
          </a:custGeom>
          <a:solidFill>
            <a:srgbClr val="A3A5A7"/>
          </a:solidFill>
        </p:spPr>
        <p:txBody>
          <a:bodyPr wrap="square" lIns="0" tIns="0" rIns="0" bIns="0" rtlCol="0">
            <a:noAutofit/>
          </a:bodyPr>
          <a:lstStyle/>
          <a:p>
            <a:endParaRPr/>
          </a:p>
        </p:txBody>
      </p:sp>
      <p:sp>
        <p:nvSpPr>
          <p:cNvPr id="1813" name="object 1801"/>
          <p:cNvSpPr/>
          <p:nvPr/>
        </p:nvSpPr>
        <p:spPr>
          <a:xfrm>
            <a:off x="2540575" y="3499671"/>
            <a:ext cx="1534942" cy="135717"/>
          </a:xfrm>
          <a:custGeom>
            <a:avLst/>
            <a:gdLst/>
            <a:ahLst/>
            <a:cxnLst/>
            <a:rect l="l" t="t" r="r" b="b"/>
            <a:pathLst>
              <a:path w="997229" h="99631">
                <a:moveTo>
                  <a:pt x="997203" y="94183"/>
                </a:moveTo>
                <a:lnTo>
                  <a:pt x="997229" y="2463"/>
                </a:lnTo>
                <a:lnTo>
                  <a:pt x="994765" y="0"/>
                </a:lnTo>
                <a:lnTo>
                  <a:pt x="2463" y="0"/>
                </a:lnTo>
                <a:lnTo>
                  <a:pt x="12" y="2463"/>
                </a:lnTo>
                <a:lnTo>
                  <a:pt x="0" y="97193"/>
                </a:lnTo>
                <a:lnTo>
                  <a:pt x="2438" y="99631"/>
                </a:lnTo>
                <a:lnTo>
                  <a:pt x="994752" y="99631"/>
                </a:lnTo>
                <a:lnTo>
                  <a:pt x="997203" y="97193"/>
                </a:lnTo>
                <a:lnTo>
                  <a:pt x="997203" y="94183"/>
                </a:lnTo>
                <a:close/>
              </a:path>
            </a:pathLst>
          </a:custGeom>
          <a:solidFill>
            <a:srgbClr val="939597"/>
          </a:solidFill>
        </p:spPr>
        <p:txBody>
          <a:bodyPr wrap="square" lIns="0" tIns="0" rIns="0" bIns="0" rtlCol="0">
            <a:noAutofit/>
          </a:bodyPr>
          <a:lstStyle/>
          <a:p>
            <a:endParaRPr/>
          </a:p>
        </p:txBody>
      </p:sp>
      <p:sp>
        <p:nvSpPr>
          <p:cNvPr id="1814" name="object 1802"/>
          <p:cNvSpPr/>
          <p:nvPr/>
        </p:nvSpPr>
        <p:spPr>
          <a:xfrm>
            <a:off x="2541497" y="3500486"/>
            <a:ext cx="1533104" cy="134108"/>
          </a:xfrm>
          <a:custGeom>
            <a:avLst/>
            <a:gdLst/>
            <a:ahLst/>
            <a:cxnLst/>
            <a:rect l="l" t="t" r="r" b="b"/>
            <a:pathLst>
              <a:path w="996035" h="98450">
                <a:moveTo>
                  <a:pt x="996035" y="93002"/>
                </a:moveTo>
                <a:lnTo>
                  <a:pt x="996035" y="2451"/>
                </a:lnTo>
                <a:lnTo>
                  <a:pt x="993571" y="0"/>
                </a:lnTo>
                <a:lnTo>
                  <a:pt x="2438" y="0"/>
                </a:lnTo>
                <a:lnTo>
                  <a:pt x="0" y="2451"/>
                </a:lnTo>
                <a:lnTo>
                  <a:pt x="0" y="95999"/>
                </a:lnTo>
                <a:lnTo>
                  <a:pt x="2438" y="98450"/>
                </a:lnTo>
                <a:lnTo>
                  <a:pt x="993571" y="98450"/>
                </a:lnTo>
                <a:lnTo>
                  <a:pt x="996035" y="95999"/>
                </a:lnTo>
                <a:lnTo>
                  <a:pt x="996035" y="93002"/>
                </a:lnTo>
                <a:close/>
              </a:path>
            </a:pathLst>
          </a:custGeom>
          <a:solidFill>
            <a:srgbClr val="848688"/>
          </a:solidFill>
        </p:spPr>
        <p:txBody>
          <a:bodyPr wrap="square" lIns="0" tIns="0" rIns="0" bIns="0" rtlCol="0">
            <a:noAutofit/>
          </a:bodyPr>
          <a:lstStyle/>
          <a:p>
            <a:endParaRPr sz="1000">
              <a:cs typeface="Arial" panose="020B0604020202020204" pitchFamily="34" charset="0"/>
            </a:endParaRPr>
          </a:p>
        </p:txBody>
      </p:sp>
      <p:sp>
        <p:nvSpPr>
          <p:cNvPr id="1815" name="object 1803"/>
          <p:cNvSpPr/>
          <p:nvPr/>
        </p:nvSpPr>
        <p:spPr>
          <a:xfrm>
            <a:off x="2527535" y="3484408"/>
            <a:ext cx="1546417" cy="148207"/>
          </a:xfrm>
          <a:custGeom>
            <a:avLst/>
            <a:gdLst/>
            <a:ahLst/>
            <a:cxnLst/>
            <a:rect l="l" t="t" r="r" b="b"/>
            <a:pathLst>
              <a:path w="1004684" h="108800">
                <a:moveTo>
                  <a:pt x="1004684" y="108800"/>
                </a:moveTo>
                <a:lnTo>
                  <a:pt x="1004684" y="0"/>
                </a:lnTo>
                <a:lnTo>
                  <a:pt x="0" y="0"/>
                </a:lnTo>
                <a:lnTo>
                  <a:pt x="0" y="108800"/>
                </a:lnTo>
                <a:lnTo>
                  <a:pt x="1004684" y="108800"/>
                </a:lnTo>
                <a:close/>
              </a:path>
            </a:pathLst>
          </a:custGeom>
          <a:solidFill>
            <a:srgbClr val="BCBEC0"/>
          </a:solidFill>
        </p:spPr>
        <p:txBody>
          <a:bodyPr wrap="square" lIns="0" tIns="0" rIns="0" bIns="0" rtlCol="0">
            <a:noAutofit/>
          </a:bodyPr>
          <a:lstStyle/>
          <a:p>
            <a:endParaRPr/>
          </a:p>
        </p:txBody>
      </p:sp>
      <p:sp>
        <p:nvSpPr>
          <p:cNvPr id="1816" name="object 1804"/>
          <p:cNvSpPr/>
          <p:nvPr/>
        </p:nvSpPr>
        <p:spPr>
          <a:xfrm>
            <a:off x="2534566" y="3491001"/>
            <a:ext cx="1533084" cy="134142"/>
          </a:xfrm>
          <a:custGeom>
            <a:avLst/>
            <a:gdLst/>
            <a:ahLst/>
            <a:cxnLst/>
            <a:rect l="l" t="t" r="r" b="b"/>
            <a:pathLst>
              <a:path w="996022" h="98475">
                <a:moveTo>
                  <a:pt x="996022" y="93002"/>
                </a:moveTo>
                <a:lnTo>
                  <a:pt x="996022" y="2463"/>
                </a:lnTo>
                <a:lnTo>
                  <a:pt x="993584" y="0"/>
                </a:lnTo>
                <a:lnTo>
                  <a:pt x="2451" y="0"/>
                </a:lnTo>
                <a:lnTo>
                  <a:pt x="0" y="2463"/>
                </a:lnTo>
                <a:lnTo>
                  <a:pt x="0" y="96011"/>
                </a:lnTo>
                <a:lnTo>
                  <a:pt x="2451" y="98475"/>
                </a:lnTo>
                <a:lnTo>
                  <a:pt x="993584" y="98475"/>
                </a:lnTo>
                <a:lnTo>
                  <a:pt x="996022" y="96011"/>
                </a:lnTo>
                <a:lnTo>
                  <a:pt x="996022" y="93002"/>
                </a:lnTo>
                <a:close/>
              </a:path>
            </a:pathLst>
          </a:custGeom>
          <a:solidFill>
            <a:srgbClr val="8FA0A9"/>
          </a:solidFill>
        </p:spPr>
        <p:txBody>
          <a:bodyPr wrap="square" lIns="0" tIns="0" rIns="0" bIns="0" rtlCol="0">
            <a:noAutofit/>
          </a:bodyPr>
          <a:lstStyle/>
          <a:p>
            <a:endParaRPr/>
          </a:p>
        </p:txBody>
      </p:sp>
      <p:sp>
        <p:nvSpPr>
          <p:cNvPr id="1817" name="object 1805"/>
          <p:cNvSpPr/>
          <p:nvPr/>
        </p:nvSpPr>
        <p:spPr>
          <a:xfrm>
            <a:off x="2879514" y="3515876"/>
            <a:ext cx="303715" cy="83281"/>
          </a:xfrm>
          <a:prstGeom prst="rect">
            <a:avLst/>
          </a:prstGeom>
          <a:blipFill>
            <a:blip r:embed="rId4"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18" name="object 1806"/>
          <p:cNvSpPr/>
          <p:nvPr/>
        </p:nvSpPr>
        <p:spPr>
          <a:xfrm>
            <a:off x="2985641" y="3519960"/>
            <a:ext cx="42731" cy="29392"/>
          </a:xfrm>
          <a:prstGeom prst="rect">
            <a:avLst/>
          </a:prstGeom>
          <a:blipFill>
            <a:blip r:embed="rId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19" name="object 1807"/>
          <p:cNvSpPr/>
          <p:nvPr/>
        </p:nvSpPr>
        <p:spPr>
          <a:xfrm>
            <a:off x="3035234" y="3519960"/>
            <a:ext cx="42750" cy="29392"/>
          </a:xfrm>
          <a:prstGeom prst="rect">
            <a:avLst/>
          </a:prstGeom>
          <a:blipFill>
            <a:blip r:embed="rId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20" name="object 1808"/>
          <p:cNvSpPr/>
          <p:nvPr/>
        </p:nvSpPr>
        <p:spPr>
          <a:xfrm>
            <a:off x="3083282" y="3519960"/>
            <a:ext cx="42750" cy="29392"/>
          </a:xfrm>
          <a:prstGeom prst="rect">
            <a:avLst/>
          </a:prstGeom>
          <a:blipFill>
            <a:blip r:embed="rId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21" name="object 1809"/>
          <p:cNvSpPr/>
          <p:nvPr/>
        </p:nvSpPr>
        <p:spPr>
          <a:xfrm>
            <a:off x="3132094" y="3519960"/>
            <a:ext cx="42731" cy="29392"/>
          </a:xfrm>
          <a:prstGeom prst="rect">
            <a:avLst/>
          </a:prstGeom>
          <a:blipFill>
            <a:blip r:embed="rId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22" name="object 1810"/>
          <p:cNvSpPr/>
          <p:nvPr/>
        </p:nvSpPr>
        <p:spPr>
          <a:xfrm>
            <a:off x="3209719" y="3515876"/>
            <a:ext cx="301605" cy="83281"/>
          </a:xfrm>
          <a:prstGeom prst="rect">
            <a:avLst/>
          </a:prstGeom>
          <a:blipFill>
            <a:blip r:embed="rId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23" name="object 1811"/>
          <p:cNvSpPr/>
          <p:nvPr/>
        </p:nvSpPr>
        <p:spPr>
          <a:xfrm>
            <a:off x="3597080" y="3536480"/>
            <a:ext cx="55047" cy="41398"/>
          </a:xfrm>
          <a:prstGeom prst="rect">
            <a:avLst/>
          </a:prstGeom>
          <a:blipFill>
            <a:blip r:embed="rId7"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24" name="object 1812"/>
          <p:cNvSpPr/>
          <p:nvPr/>
        </p:nvSpPr>
        <p:spPr>
          <a:xfrm>
            <a:off x="3216932" y="3519960"/>
            <a:ext cx="42750" cy="29392"/>
          </a:xfrm>
          <a:prstGeom prst="rect">
            <a:avLst/>
          </a:prstGeom>
          <a:blipFill>
            <a:blip r:embed="rId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25" name="object 1813"/>
          <p:cNvSpPr/>
          <p:nvPr/>
        </p:nvSpPr>
        <p:spPr>
          <a:xfrm>
            <a:off x="3266563" y="3519960"/>
            <a:ext cx="42731" cy="29392"/>
          </a:xfrm>
          <a:prstGeom prst="rect">
            <a:avLst/>
          </a:prstGeom>
          <a:blipFill>
            <a:blip r:embed="rId8"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26" name="object 1814"/>
          <p:cNvSpPr/>
          <p:nvPr/>
        </p:nvSpPr>
        <p:spPr>
          <a:xfrm>
            <a:off x="3314593" y="3519960"/>
            <a:ext cx="42731" cy="29392"/>
          </a:xfrm>
          <a:prstGeom prst="rect">
            <a:avLst/>
          </a:prstGeom>
          <a:blipFill>
            <a:blip r:embed="rId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27" name="object 1815"/>
          <p:cNvSpPr/>
          <p:nvPr/>
        </p:nvSpPr>
        <p:spPr>
          <a:xfrm>
            <a:off x="3363386" y="3519960"/>
            <a:ext cx="42691" cy="29392"/>
          </a:xfrm>
          <a:prstGeom prst="rect">
            <a:avLst/>
          </a:prstGeom>
          <a:blipFill>
            <a:blip r:embed="rId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28" name="object 1816"/>
          <p:cNvSpPr/>
          <p:nvPr/>
        </p:nvSpPr>
        <p:spPr>
          <a:xfrm>
            <a:off x="3364538" y="3565526"/>
            <a:ext cx="42731"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29" name="object 1817"/>
          <p:cNvSpPr/>
          <p:nvPr/>
        </p:nvSpPr>
        <p:spPr>
          <a:xfrm>
            <a:off x="3314925" y="3565526"/>
            <a:ext cx="42731"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30" name="object 1818"/>
          <p:cNvSpPr/>
          <p:nvPr/>
        </p:nvSpPr>
        <p:spPr>
          <a:xfrm>
            <a:off x="3412469" y="3519960"/>
            <a:ext cx="42731" cy="29392"/>
          </a:xfrm>
          <a:prstGeom prst="rect">
            <a:avLst/>
          </a:prstGeom>
          <a:blipFill>
            <a:blip r:embed="rId8"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31" name="object 1819"/>
          <p:cNvSpPr/>
          <p:nvPr/>
        </p:nvSpPr>
        <p:spPr>
          <a:xfrm>
            <a:off x="3461281" y="3519960"/>
            <a:ext cx="42711" cy="29392"/>
          </a:xfrm>
          <a:prstGeom prst="rect">
            <a:avLst/>
          </a:prstGeom>
          <a:blipFill>
            <a:blip r:embed="rId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32" name="object 1820"/>
          <p:cNvSpPr/>
          <p:nvPr/>
        </p:nvSpPr>
        <p:spPr>
          <a:xfrm>
            <a:off x="3462434" y="3565526"/>
            <a:ext cx="42711"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33" name="object 1821"/>
          <p:cNvSpPr/>
          <p:nvPr/>
        </p:nvSpPr>
        <p:spPr>
          <a:xfrm>
            <a:off x="3412802" y="3565526"/>
            <a:ext cx="42731" cy="29426"/>
          </a:xfrm>
          <a:prstGeom prst="rect">
            <a:avLst/>
          </a:prstGeom>
          <a:blipFill>
            <a:blip r:embed="rId10"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34" name="object 1822"/>
          <p:cNvSpPr/>
          <p:nvPr/>
        </p:nvSpPr>
        <p:spPr>
          <a:xfrm>
            <a:off x="3266877" y="3565526"/>
            <a:ext cx="42750"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35" name="object 1823"/>
          <p:cNvSpPr/>
          <p:nvPr/>
        </p:nvSpPr>
        <p:spPr>
          <a:xfrm>
            <a:off x="3218084" y="3565526"/>
            <a:ext cx="42731"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36" name="object 1824"/>
          <p:cNvSpPr/>
          <p:nvPr/>
        </p:nvSpPr>
        <p:spPr>
          <a:xfrm>
            <a:off x="3133228" y="3565526"/>
            <a:ext cx="42750"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37" name="object 1825"/>
          <p:cNvSpPr/>
          <p:nvPr/>
        </p:nvSpPr>
        <p:spPr>
          <a:xfrm>
            <a:off x="3083615" y="3565526"/>
            <a:ext cx="42750"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38" name="object 1826"/>
          <p:cNvSpPr/>
          <p:nvPr/>
        </p:nvSpPr>
        <p:spPr>
          <a:xfrm>
            <a:off x="3035585" y="3565526"/>
            <a:ext cx="42750"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39" name="object 1827"/>
          <p:cNvSpPr/>
          <p:nvPr/>
        </p:nvSpPr>
        <p:spPr>
          <a:xfrm>
            <a:off x="2986814" y="3565526"/>
            <a:ext cx="42711"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40" name="object 1828"/>
          <p:cNvSpPr/>
          <p:nvPr/>
        </p:nvSpPr>
        <p:spPr>
          <a:xfrm>
            <a:off x="2887003" y="3519960"/>
            <a:ext cx="42731" cy="29392"/>
          </a:xfrm>
          <a:prstGeom prst="rect">
            <a:avLst/>
          </a:prstGeom>
          <a:blipFill>
            <a:blip r:embed="rId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41" name="object 1829"/>
          <p:cNvSpPr/>
          <p:nvPr/>
        </p:nvSpPr>
        <p:spPr>
          <a:xfrm>
            <a:off x="2936594" y="3519960"/>
            <a:ext cx="42750" cy="29392"/>
          </a:xfrm>
          <a:prstGeom prst="rect">
            <a:avLst/>
          </a:prstGeom>
          <a:blipFill>
            <a:blip r:embed="rId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42" name="object 1830"/>
          <p:cNvSpPr/>
          <p:nvPr/>
        </p:nvSpPr>
        <p:spPr>
          <a:xfrm>
            <a:off x="2936947" y="3565526"/>
            <a:ext cx="42731"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43" name="object 1831"/>
          <p:cNvSpPr/>
          <p:nvPr/>
        </p:nvSpPr>
        <p:spPr>
          <a:xfrm>
            <a:off x="2888155" y="3565526"/>
            <a:ext cx="42731" cy="29426"/>
          </a:xfrm>
          <a:prstGeom prst="rect">
            <a:avLst/>
          </a:prstGeom>
          <a:blipFill>
            <a:blip r:embed="rId9"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44" name="object 1832"/>
          <p:cNvSpPr/>
          <p:nvPr/>
        </p:nvSpPr>
        <p:spPr>
          <a:xfrm>
            <a:off x="3601792" y="3544472"/>
            <a:ext cx="42868" cy="29444"/>
          </a:xfrm>
          <a:prstGeom prst="rect">
            <a:avLst/>
          </a:prstGeom>
          <a:blipFill>
            <a:blip r:embed="rId11"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45" name="object 1833"/>
          <p:cNvSpPr/>
          <p:nvPr/>
        </p:nvSpPr>
        <p:spPr>
          <a:xfrm>
            <a:off x="3800691" y="3536480"/>
            <a:ext cx="55085" cy="41398"/>
          </a:xfrm>
          <a:prstGeom prst="rect">
            <a:avLst/>
          </a:prstGeom>
          <a:blipFill>
            <a:blip r:embed="rId7"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46" name="object 1834"/>
          <p:cNvSpPr/>
          <p:nvPr/>
        </p:nvSpPr>
        <p:spPr>
          <a:xfrm>
            <a:off x="3805403" y="3544472"/>
            <a:ext cx="42848" cy="29444"/>
          </a:xfrm>
          <a:prstGeom prst="rect">
            <a:avLst/>
          </a:prstGeom>
          <a:blipFill>
            <a:blip r:embed="rId11"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47" name="object 1835"/>
          <p:cNvSpPr/>
          <p:nvPr/>
        </p:nvSpPr>
        <p:spPr>
          <a:xfrm>
            <a:off x="2543019" y="3496573"/>
            <a:ext cx="321719" cy="124818"/>
          </a:xfrm>
          <a:custGeom>
            <a:avLst/>
            <a:gdLst/>
            <a:ahLst/>
            <a:cxnLst/>
            <a:rect l="l" t="t" r="r" b="b"/>
            <a:pathLst>
              <a:path w="209016" h="91630">
                <a:moveTo>
                  <a:pt x="209016" y="89369"/>
                </a:moveTo>
                <a:lnTo>
                  <a:pt x="209016" y="2260"/>
                </a:lnTo>
                <a:lnTo>
                  <a:pt x="206755" y="0"/>
                </a:lnTo>
                <a:lnTo>
                  <a:pt x="2260" y="0"/>
                </a:lnTo>
                <a:lnTo>
                  <a:pt x="0" y="2260"/>
                </a:lnTo>
                <a:lnTo>
                  <a:pt x="0" y="89369"/>
                </a:lnTo>
                <a:lnTo>
                  <a:pt x="2260" y="91630"/>
                </a:lnTo>
                <a:lnTo>
                  <a:pt x="206755" y="91630"/>
                </a:lnTo>
                <a:lnTo>
                  <a:pt x="209016" y="89369"/>
                </a:lnTo>
                <a:close/>
              </a:path>
            </a:pathLst>
          </a:custGeom>
          <a:solidFill>
            <a:srgbClr val="80919A"/>
          </a:solidFill>
        </p:spPr>
        <p:txBody>
          <a:bodyPr wrap="square" lIns="0" tIns="0" rIns="0" bIns="0" rtlCol="0">
            <a:noAutofit/>
          </a:bodyPr>
          <a:lstStyle/>
          <a:p>
            <a:endParaRPr sz="1000">
              <a:cs typeface="Arial" panose="020B0604020202020204" pitchFamily="34" charset="0"/>
            </a:endParaRPr>
          </a:p>
        </p:txBody>
      </p:sp>
      <p:sp>
        <p:nvSpPr>
          <p:cNvPr id="1848" name="object 1836"/>
          <p:cNvSpPr/>
          <p:nvPr/>
        </p:nvSpPr>
        <p:spPr>
          <a:xfrm>
            <a:off x="2543019" y="3496573"/>
            <a:ext cx="321719" cy="124818"/>
          </a:xfrm>
          <a:custGeom>
            <a:avLst/>
            <a:gdLst/>
            <a:ahLst/>
            <a:cxnLst/>
            <a:rect l="l" t="t" r="r" b="b"/>
            <a:pathLst>
              <a:path w="209016" h="91630">
                <a:moveTo>
                  <a:pt x="209016" y="89369"/>
                </a:moveTo>
                <a:lnTo>
                  <a:pt x="209016" y="90627"/>
                </a:lnTo>
                <a:lnTo>
                  <a:pt x="207987" y="91630"/>
                </a:lnTo>
                <a:lnTo>
                  <a:pt x="206755" y="91630"/>
                </a:lnTo>
                <a:lnTo>
                  <a:pt x="2260" y="91630"/>
                </a:lnTo>
                <a:lnTo>
                  <a:pt x="1015" y="91630"/>
                </a:lnTo>
                <a:lnTo>
                  <a:pt x="0" y="90627"/>
                </a:lnTo>
                <a:lnTo>
                  <a:pt x="0" y="89369"/>
                </a:lnTo>
                <a:lnTo>
                  <a:pt x="0" y="2260"/>
                </a:lnTo>
                <a:lnTo>
                  <a:pt x="0" y="1015"/>
                </a:lnTo>
                <a:lnTo>
                  <a:pt x="1015" y="0"/>
                </a:lnTo>
                <a:lnTo>
                  <a:pt x="2260" y="0"/>
                </a:lnTo>
                <a:lnTo>
                  <a:pt x="206755" y="0"/>
                </a:lnTo>
                <a:lnTo>
                  <a:pt x="207987" y="0"/>
                </a:lnTo>
                <a:lnTo>
                  <a:pt x="209016" y="1015"/>
                </a:lnTo>
                <a:lnTo>
                  <a:pt x="209016" y="2260"/>
                </a:lnTo>
                <a:lnTo>
                  <a:pt x="209016" y="89369"/>
                </a:lnTo>
                <a:close/>
              </a:path>
            </a:pathLst>
          </a:custGeom>
          <a:ln w="1143">
            <a:solidFill>
              <a:srgbClr val="727376"/>
            </a:solidFill>
          </a:ln>
        </p:spPr>
        <p:txBody>
          <a:bodyPr wrap="square" lIns="0" tIns="0" rIns="0" bIns="0" rtlCol="0">
            <a:noAutofit/>
          </a:bodyPr>
          <a:lstStyle/>
          <a:p>
            <a:endParaRPr sz="1000">
              <a:cs typeface="Arial" panose="020B0604020202020204" pitchFamily="34" charset="0"/>
            </a:endParaRPr>
          </a:p>
        </p:txBody>
      </p:sp>
      <p:sp>
        <p:nvSpPr>
          <p:cNvPr id="1849" name="object 1837"/>
          <p:cNvSpPr/>
          <p:nvPr/>
        </p:nvSpPr>
        <p:spPr>
          <a:xfrm>
            <a:off x="3525572" y="3504687"/>
            <a:ext cx="403449" cy="110234"/>
          </a:xfrm>
          <a:custGeom>
            <a:avLst/>
            <a:gdLst/>
            <a:ahLst/>
            <a:cxnLst/>
            <a:rect l="l" t="t" r="r" b="b"/>
            <a:pathLst>
              <a:path w="262115" h="80924">
                <a:moveTo>
                  <a:pt x="262115" y="78651"/>
                </a:moveTo>
                <a:lnTo>
                  <a:pt x="262115" y="79895"/>
                </a:lnTo>
                <a:lnTo>
                  <a:pt x="261124" y="80924"/>
                </a:lnTo>
                <a:lnTo>
                  <a:pt x="259880" y="80924"/>
                </a:lnTo>
                <a:lnTo>
                  <a:pt x="2235" y="80924"/>
                </a:lnTo>
                <a:lnTo>
                  <a:pt x="977" y="80924"/>
                </a:lnTo>
                <a:lnTo>
                  <a:pt x="0" y="79895"/>
                </a:lnTo>
                <a:lnTo>
                  <a:pt x="0" y="78651"/>
                </a:lnTo>
                <a:lnTo>
                  <a:pt x="0" y="2260"/>
                </a:lnTo>
                <a:lnTo>
                  <a:pt x="0" y="1015"/>
                </a:lnTo>
                <a:lnTo>
                  <a:pt x="977" y="0"/>
                </a:lnTo>
                <a:lnTo>
                  <a:pt x="2235" y="0"/>
                </a:lnTo>
                <a:lnTo>
                  <a:pt x="259880" y="0"/>
                </a:lnTo>
                <a:lnTo>
                  <a:pt x="261124" y="0"/>
                </a:lnTo>
                <a:lnTo>
                  <a:pt x="262115" y="1015"/>
                </a:lnTo>
                <a:lnTo>
                  <a:pt x="262115" y="2260"/>
                </a:lnTo>
                <a:lnTo>
                  <a:pt x="262115" y="78651"/>
                </a:lnTo>
                <a:close/>
              </a:path>
            </a:pathLst>
          </a:custGeom>
          <a:ln w="1143">
            <a:solidFill>
              <a:srgbClr val="727376"/>
            </a:solidFill>
          </a:ln>
        </p:spPr>
        <p:txBody>
          <a:bodyPr wrap="square" lIns="0" tIns="0" rIns="0" bIns="0" rtlCol="0">
            <a:noAutofit/>
          </a:bodyPr>
          <a:lstStyle/>
          <a:p>
            <a:endParaRPr sz="1000">
              <a:cs typeface="Arial" panose="020B0604020202020204" pitchFamily="34" charset="0"/>
            </a:endParaRPr>
          </a:p>
        </p:txBody>
      </p:sp>
      <p:sp>
        <p:nvSpPr>
          <p:cNvPr id="1850" name="object 1838"/>
          <p:cNvSpPr/>
          <p:nvPr/>
        </p:nvSpPr>
        <p:spPr>
          <a:xfrm>
            <a:off x="3726946" y="3504563"/>
            <a:ext cx="0" cy="111099"/>
          </a:xfrm>
          <a:custGeom>
            <a:avLst/>
            <a:gdLst/>
            <a:ahLst/>
            <a:cxnLst/>
            <a:rect l="l" t="t" r="r" b="b"/>
            <a:pathLst>
              <a:path h="81559">
                <a:moveTo>
                  <a:pt x="0" y="0"/>
                </a:moveTo>
                <a:lnTo>
                  <a:pt x="0" y="81559"/>
                </a:lnTo>
              </a:path>
            </a:pathLst>
          </a:custGeom>
          <a:ln w="1143">
            <a:solidFill>
              <a:srgbClr val="727376"/>
            </a:solidFill>
          </a:ln>
        </p:spPr>
        <p:txBody>
          <a:bodyPr wrap="square" lIns="0" tIns="0" rIns="0" bIns="0" rtlCol="0">
            <a:noAutofit/>
          </a:bodyPr>
          <a:lstStyle/>
          <a:p>
            <a:endParaRPr sz="1000">
              <a:cs typeface="Arial" panose="020B0604020202020204" pitchFamily="34" charset="0"/>
            </a:endParaRPr>
          </a:p>
        </p:txBody>
      </p:sp>
      <p:sp>
        <p:nvSpPr>
          <p:cNvPr id="1851" name="object 1839"/>
          <p:cNvSpPr/>
          <p:nvPr/>
        </p:nvSpPr>
        <p:spPr>
          <a:xfrm>
            <a:off x="3951275" y="3587834"/>
            <a:ext cx="13233" cy="11711"/>
          </a:xfrm>
          <a:custGeom>
            <a:avLst/>
            <a:gdLst/>
            <a:ahLst/>
            <a:cxnLst/>
            <a:rect l="l" t="t" r="r" b="b"/>
            <a:pathLst>
              <a:path w="8597" h="8597">
                <a:moveTo>
                  <a:pt x="8597" y="4292"/>
                </a:moveTo>
                <a:lnTo>
                  <a:pt x="6680" y="0"/>
                </a:lnTo>
                <a:lnTo>
                  <a:pt x="1943" y="0"/>
                </a:lnTo>
                <a:lnTo>
                  <a:pt x="0" y="4292"/>
                </a:lnTo>
                <a:lnTo>
                  <a:pt x="1943" y="8597"/>
                </a:lnTo>
                <a:lnTo>
                  <a:pt x="6680" y="8597"/>
                </a:lnTo>
                <a:lnTo>
                  <a:pt x="8597" y="4292"/>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852" name="object 1840"/>
          <p:cNvSpPr/>
          <p:nvPr/>
        </p:nvSpPr>
        <p:spPr>
          <a:xfrm>
            <a:off x="3951275" y="3587834"/>
            <a:ext cx="13233" cy="11711"/>
          </a:xfrm>
          <a:custGeom>
            <a:avLst/>
            <a:gdLst/>
            <a:ahLst/>
            <a:cxnLst/>
            <a:rect l="l" t="t" r="r" b="b"/>
            <a:pathLst>
              <a:path w="8597" h="8597">
                <a:moveTo>
                  <a:pt x="8597" y="4292"/>
                </a:moveTo>
                <a:lnTo>
                  <a:pt x="8597" y="6667"/>
                </a:lnTo>
                <a:lnTo>
                  <a:pt x="6680" y="8597"/>
                </a:lnTo>
                <a:lnTo>
                  <a:pt x="4305" y="8597"/>
                </a:lnTo>
                <a:lnTo>
                  <a:pt x="1943" y="8597"/>
                </a:lnTo>
                <a:lnTo>
                  <a:pt x="0" y="6667"/>
                </a:lnTo>
                <a:lnTo>
                  <a:pt x="0" y="4292"/>
                </a:lnTo>
                <a:lnTo>
                  <a:pt x="0" y="1917"/>
                </a:lnTo>
                <a:lnTo>
                  <a:pt x="1943" y="0"/>
                </a:lnTo>
                <a:lnTo>
                  <a:pt x="4305" y="0"/>
                </a:lnTo>
                <a:lnTo>
                  <a:pt x="6680" y="0"/>
                </a:lnTo>
                <a:lnTo>
                  <a:pt x="8597" y="1917"/>
                </a:lnTo>
                <a:lnTo>
                  <a:pt x="8597" y="4292"/>
                </a:lnTo>
                <a:close/>
              </a:path>
            </a:pathLst>
          </a:custGeom>
          <a:ln w="1117">
            <a:solidFill>
              <a:srgbClr val="FDFDFD"/>
            </a:solidFill>
          </a:ln>
        </p:spPr>
        <p:txBody>
          <a:bodyPr wrap="square" lIns="0" tIns="0" rIns="0" bIns="0" rtlCol="0">
            <a:noAutofit/>
          </a:bodyPr>
          <a:lstStyle/>
          <a:p>
            <a:endParaRPr sz="1000">
              <a:cs typeface="Arial" panose="020B0604020202020204" pitchFamily="34" charset="0"/>
            </a:endParaRPr>
          </a:p>
        </p:txBody>
      </p:sp>
      <p:sp>
        <p:nvSpPr>
          <p:cNvPr id="1853" name="object 1841"/>
          <p:cNvSpPr/>
          <p:nvPr/>
        </p:nvSpPr>
        <p:spPr>
          <a:xfrm>
            <a:off x="4033515" y="3587834"/>
            <a:ext cx="13233" cy="11711"/>
          </a:xfrm>
          <a:custGeom>
            <a:avLst/>
            <a:gdLst/>
            <a:ahLst/>
            <a:cxnLst/>
            <a:rect l="l" t="t" r="r" b="b"/>
            <a:pathLst>
              <a:path w="8597" h="8597">
                <a:moveTo>
                  <a:pt x="8597" y="4292"/>
                </a:moveTo>
                <a:lnTo>
                  <a:pt x="6667" y="0"/>
                </a:lnTo>
                <a:lnTo>
                  <a:pt x="1930" y="0"/>
                </a:lnTo>
                <a:lnTo>
                  <a:pt x="0" y="4292"/>
                </a:lnTo>
                <a:lnTo>
                  <a:pt x="1930" y="8597"/>
                </a:lnTo>
                <a:lnTo>
                  <a:pt x="6667" y="8597"/>
                </a:lnTo>
                <a:lnTo>
                  <a:pt x="8597" y="4292"/>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854" name="object 1842"/>
          <p:cNvSpPr/>
          <p:nvPr/>
        </p:nvSpPr>
        <p:spPr>
          <a:xfrm>
            <a:off x="4033515" y="3587834"/>
            <a:ext cx="13233" cy="11711"/>
          </a:xfrm>
          <a:custGeom>
            <a:avLst/>
            <a:gdLst/>
            <a:ahLst/>
            <a:cxnLst/>
            <a:rect l="l" t="t" r="r" b="b"/>
            <a:pathLst>
              <a:path w="8597" h="8597">
                <a:moveTo>
                  <a:pt x="8597" y="4292"/>
                </a:moveTo>
                <a:lnTo>
                  <a:pt x="8597" y="6667"/>
                </a:lnTo>
                <a:lnTo>
                  <a:pt x="6667" y="8597"/>
                </a:lnTo>
                <a:lnTo>
                  <a:pt x="4292" y="8597"/>
                </a:lnTo>
                <a:lnTo>
                  <a:pt x="1930" y="8597"/>
                </a:lnTo>
                <a:lnTo>
                  <a:pt x="0" y="6667"/>
                </a:lnTo>
                <a:lnTo>
                  <a:pt x="0" y="4292"/>
                </a:lnTo>
                <a:lnTo>
                  <a:pt x="0" y="1917"/>
                </a:lnTo>
                <a:lnTo>
                  <a:pt x="1930" y="0"/>
                </a:lnTo>
                <a:lnTo>
                  <a:pt x="4292" y="0"/>
                </a:lnTo>
                <a:lnTo>
                  <a:pt x="6667" y="0"/>
                </a:lnTo>
                <a:lnTo>
                  <a:pt x="8597" y="1917"/>
                </a:lnTo>
                <a:lnTo>
                  <a:pt x="8597" y="4292"/>
                </a:lnTo>
                <a:close/>
              </a:path>
            </a:pathLst>
          </a:custGeom>
          <a:ln w="1117">
            <a:solidFill>
              <a:srgbClr val="FDFDFD"/>
            </a:solidFill>
          </a:ln>
        </p:spPr>
        <p:txBody>
          <a:bodyPr wrap="square" lIns="0" tIns="0" rIns="0" bIns="0" rtlCol="0">
            <a:noAutofit/>
          </a:bodyPr>
          <a:lstStyle/>
          <a:p>
            <a:endParaRPr sz="1000">
              <a:cs typeface="Arial" panose="020B0604020202020204" pitchFamily="34" charset="0"/>
            </a:endParaRPr>
          </a:p>
        </p:txBody>
      </p:sp>
      <p:sp>
        <p:nvSpPr>
          <p:cNvPr id="1855" name="object 1843"/>
          <p:cNvSpPr/>
          <p:nvPr/>
        </p:nvSpPr>
        <p:spPr>
          <a:xfrm>
            <a:off x="3970115" y="3581186"/>
            <a:ext cx="59698" cy="24912"/>
          </a:xfrm>
          <a:custGeom>
            <a:avLst/>
            <a:gdLst/>
            <a:ahLst/>
            <a:cxnLst/>
            <a:rect l="l" t="t" r="r" b="b"/>
            <a:pathLst>
              <a:path w="38785" h="18287">
                <a:moveTo>
                  <a:pt x="3898" y="0"/>
                </a:moveTo>
                <a:lnTo>
                  <a:pt x="355" y="1701"/>
                </a:lnTo>
                <a:lnTo>
                  <a:pt x="685" y="5410"/>
                </a:lnTo>
                <a:lnTo>
                  <a:pt x="0" y="16586"/>
                </a:lnTo>
                <a:lnTo>
                  <a:pt x="5930" y="18288"/>
                </a:lnTo>
                <a:lnTo>
                  <a:pt x="33870" y="18288"/>
                </a:lnTo>
                <a:lnTo>
                  <a:pt x="38608" y="15748"/>
                </a:lnTo>
                <a:lnTo>
                  <a:pt x="38785" y="6781"/>
                </a:lnTo>
                <a:lnTo>
                  <a:pt x="38785" y="508"/>
                </a:lnTo>
                <a:lnTo>
                  <a:pt x="33210" y="0"/>
                </a:lnTo>
                <a:lnTo>
                  <a:pt x="3898" y="0"/>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856" name="object 1844"/>
          <p:cNvSpPr/>
          <p:nvPr/>
        </p:nvSpPr>
        <p:spPr>
          <a:xfrm>
            <a:off x="3970115" y="3581186"/>
            <a:ext cx="59698" cy="24912"/>
          </a:xfrm>
          <a:custGeom>
            <a:avLst/>
            <a:gdLst/>
            <a:ahLst/>
            <a:cxnLst/>
            <a:rect l="l" t="t" r="r" b="b"/>
            <a:pathLst>
              <a:path w="38785" h="18287">
                <a:moveTo>
                  <a:pt x="3898" y="0"/>
                </a:moveTo>
                <a:lnTo>
                  <a:pt x="33210" y="0"/>
                </a:lnTo>
                <a:lnTo>
                  <a:pt x="38785" y="508"/>
                </a:lnTo>
                <a:lnTo>
                  <a:pt x="38785" y="6781"/>
                </a:lnTo>
                <a:lnTo>
                  <a:pt x="38608" y="15748"/>
                </a:lnTo>
                <a:lnTo>
                  <a:pt x="33870" y="18288"/>
                </a:lnTo>
                <a:lnTo>
                  <a:pt x="5930" y="18288"/>
                </a:lnTo>
                <a:lnTo>
                  <a:pt x="0" y="16586"/>
                </a:lnTo>
                <a:lnTo>
                  <a:pt x="685" y="5410"/>
                </a:lnTo>
                <a:lnTo>
                  <a:pt x="355" y="1701"/>
                </a:lnTo>
                <a:lnTo>
                  <a:pt x="3898" y="0"/>
                </a:lnTo>
                <a:close/>
              </a:path>
            </a:pathLst>
          </a:custGeom>
          <a:ln w="1117">
            <a:solidFill>
              <a:srgbClr val="FDFDFD"/>
            </a:solidFill>
          </a:ln>
        </p:spPr>
        <p:txBody>
          <a:bodyPr wrap="square" lIns="0" tIns="0" rIns="0" bIns="0" rtlCol="0">
            <a:noAutofit/>
          </a:bodyPr>
          <a:lstStyle/>
          <a:p>
            <a:endParaRPr sz="1000">
              <a:cs typeface="Arial" panose="020B0604020202020204" pitchFamily="34" charset="0"/>
            </a:endParaRPr>
          </a:p>
        </p:txBody>
      </p:sp>
      <p:sp>
        <p:nvSpPr>
          <p:cNvPr id="1857" name="object 1845"/>
          <p:cNvSpPr/>
          <p:nvPr/>
        </p:nvSpPr>
        <p:spPr>
          <a:xfrm>
            <a:off x="2563451" y="3541561"/>
            <a:ext cx="71681" cy="30222"/>
          </a:xfrm>
          <a:custGeom>
            <a:avLst/>
            <a:gdLst/>
            <a:ahLst/>
            <a:cxnLst/>
            <a:rect l="l" t="t" r="r" b="b"/>
            <a:pathLst>
              <a:path w="46570" h="22186">
                <a:moveTo>
                  <a:pt x="5537" y="11137"/>
                </a:moveTo>
                <a:lnTo>
                  <a:pt x="14020" y="2654"/>
                </a:lnTo>
                <a:lnTo>
                  <a:pt x="11150" y="0"/>
                </a:lnTo>
                <a:lnTo>
                  <a:pt x="0" y="11150"/>
                </a:lnTo>
                <a:lnTo>
                  <a:pt x="11036" y="22186"/>
                </a:lnTo>
                <a:lnTo>
                  <a:pt x="13931" y="19532"/>
                </a:lnTo>
                <a:lnTo>
                  <a:pt x="5537" y="11137"/>
                </a:lnTo>
                <a:close/>
              </a:path>
              <a:path w="46570" h="22186">
                <a:moveTo>
                  <a:pt x="28778" y="11658"/>
                </a:moveTo>
                <a:lnTo>
                  <a:pt x="30175" y="14782"/>
                </a:lnTo>
                <a:lnTo>
                  <a:pt x="33629" y="14782"/>
                </a:lnTo>
                <a:lnTo>
                  <a:pt x="35013" y="11658"/>
                </a:lnTo>
                <a:lnTo>
                  <a:pt x="33629" y="8534"/>
                </a:lnTo>
                <a:lnTo>
                  <a:pt x="30175" y="8534"/>
                </a:lnTo>
                <a:lnTo>
                  <a:pt x="28778" y="11658"/>
                </a:lnTo>
                <a:close/>
              </a:path>
              <a:path w="46570" h="22186">
                <a:moveTo>
                  <a:pt x="23202" y="8534"/>
                </a:moveTo>
                <a:lnTo>
                  <a:pt x="20078" y="9944"/>
                </a:lnTo>
                <a:lnTo>
                  <a:pt x="20078" y="13385"/>
                </a:lnTo>
                <a:lnTo>
                  <a:pt x="23202" y="14782"/>
                </a:lnTo>
                <a:lnTo>
                  <a:pt x="26314" y="13385"/>
                </a:lnTo>
                <a:lnTo>
                  <a:pt x="26314" y="9944"/>
                </a:lnTo>
                <a:lnTo>
                  <a:pt x="23202" y="8534"/>
                </a:lnTo>
                <a:close/>
              </a:path>
              <a:path w="46570" h="22186">
                <a:moveTo>
                  <a:pt x="41033" y="11137"/>
                </a:moveTo>
                <a:lnTo>
                  <a:pt x="32639" y="19532"/>
                </a:lnTo>
                <a:lnTo>
                  <a:pt x="35547" y="22186"/>
                </a:lnTo>
                <a:lnTo>
                  <a:pt x="46570" y="11150"/>
                </a:lnTo>
                <a:lnTo>
                  <a:pt x="35433" y="0"/>
                </a:lnTo>
                <a:lnTo>
                  <a:pt x="32562" y="2654"/>
                </a:lnTo>
                <a:lnTo>
                  <a:pt x="41033" y="11137"/>
                </a:lnTo>
                <a:close/>
              </a:path>
              <a:path w="46570" h="22186">
                <a:moveTo>
                  <a:pt x="14503" y="8534"/>
                </a:moveTo>
                <a:lnTo>
                  <a:pt x="11379" y="9944"/>
                </a:lnTo>
                <a:lnTo>
                  <a:pt x="11379" y="13385"/>
                </a:lnTo>
                <a:lnTo>
                  <a:pt x="14503" y="14782"/>
                </a:lnTo>
                <a:lnTo>
                  <a:pt x="17614" y="13385"/>
                </a:lnTo>
                <a:lnTo>
                  <a:pt x="17614" y="9944"/>
                </a:lnTo>
                <a:lnTo>
                  <a:pt x="14503" y="8534"/>
                </a:lnTo>
                <a:close/>
              </a:path>
            </a:pathLst>
          </a:custGeom>
          <a:solidFill>
            <a:srgbClr val="FDFDFD"/>
          </a:solidFill>
        </p:spPr>
        <p:txBody>
          <a:bodyPr wrap="square" lIns="0" tIns="0" rIns="0" bIns="0" rtlCol="0">
            <a:noAutofit/>
          </a:bodyPr>
          <a:lstStyle/>
          <a:p>
            <a:endParaRPr sz="1000">
              <a:cs typeface="Arial" panose="020B0604020202020204" pitchFamily="34" charset="0"/>
            </a:endParaRPr>
          </a:p>
        </p:txBody>
      </p:sp>
      <p:sp>
        <p:nvSpPr>
          <p:cNvPr id="1858" name="object 1846"/>
          <p:cNvSpPr/>
          <p:nvPr/>
        </p:nvSpPr>
        <p:spPr>
          <a:xfrm>
            <a:off x="2713357" y="3522087"/>
            <a:ext cx="23633" cy="0"/>
          </a:xfrm>
          <a:custGeom>
            <a:avLst/>
            <a:gdLst/>
            <a:ahLst/>
            <a:cxnLst/>
            <a:rect l="l" t="t" r="r" b="b"/>
            <a:pathLst>
              <a:path w="15354">
                <a:moveTo>
                  <a:pt x="0" y="0"/>
                </a:moveTo>
                <a:lnTo>
                  <a:pt x="15354" y="0"/>
                </a:lnTo>
              </a:path>
            </a:pathLst>
          </a:custGeom>
          <a:ln w="7543">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59" name="object 1847"/>
          <p:cNvSpPr/>
          <p:nvPr/>
        </p:nvSpPr>
        <p:spPr>
          <a:xfrm>
            <a:off x="2749678" y="3522087"/>
            <a:ext cx="23613" cy="0"/>
          </a:xfrm>
          <a:custGeom>
            <a:avLst/>
            <a:gdLst/>
            <a:ahLst/>
            <a:cxnLst/>
            <a:rect l="l" t="t" r="r" b="b"/>
            <a:pathLst>
              <a:path w="15341">
                <a:moveTo>
                  <a:pt x="0" y="0"/>
                </a:moveTo>
                <a:lnTo>
                  <a:pt x="15341" y="0"/>
                </a:lnTo>
              </a:path>
            </a:pathLst>
          </a:custGeom>
          <a:ln w="7543">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60" name="object 1848"/>
          <p:cNvSpPr/>
          <p:nvPr/>
        </p:nvSpPr>
        <p:spPr>
          <a:xfrm>
            <a:off x="2785998" y="3522087"/>
            <a:ext cx="23574" cy="0"/>
          </a:xfrm>
          <a:custGeom>
            <a:avLst/>
            <a:gdLst/>
            <a:ahLst/>
            <a:cxnLst/>
            <a:rect l="l" t="t" r="r" b="b"/>
            <a:pathLst>
              <a:path w="15316">
                <a:moveTo>
                  <a:pt x="0" y="0"/>
                </a:moveTo>
                <a:lnTo>
                  <a:pt x="15316" y="0"/>
                </a:lnTo>
              </a:path>
            </a:pathLst>
          </a:custGeom>
          <a:ln w="7543">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61" name="object 1849"/>
          <p:cNvSpPr/>
          <p:nvPr/>
        </p:nvSpPr>
        <p:spPr>
          <a:xfrm>
            <a:off x="2822299" y="3522087"/>
            <a:ext cx="23613" cy="0"/>
          </a:xfrm>
          <a:custGeom>
            <a:avLst/>
            <a:gdLst/>
            <a:ahLst/>
            <a:cxnLst/>
            <a:rect l="l" t="t" r="r" b="b"/>
            <a:pathLst>
              <a:path w="15341">
                <a:moveTo>
                  <a:pt x="0" y="0"/>
                </a:moveTo>
                <a:lnTo>
                  <a:pt x="15341" y="0"/>
                </a:lnTo>
              </a:path>
            </a:pathLst>
          </a:custGeom>
          <a:ln w="7543">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62" name="object 1850"/>
          <p:cNvSpPr/>
          <p:nvPr/>
        </p:nvSpPr>
        <p:spPr>
          <a:xfrm>
            <a:off x="2681006" y="3522087"/>
            <a:ext cx="23613" cy="0"/>
          </a:xfrm>
          <a:custGeom>
            <a:avLst/>
            <a:gdLst/>
            <a:ahLst/>
            <a:cxnLst/>
            <a:rect l="l" t="t" r="r" b="b"/>
            <a:pathLst>
              <a:path w="15341">
                <a:moveTo>
                  <a:pt x="0" y="0"/>
                </a:moveTo>
                <a:lnTo>
                  <a:pt x="15341" y="0"/>
                </a:lnTo>
              </a:path>
            </a:pathLst>
          </a:custGeom>
          <a:ln w="7543">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63" name="object 1851"/>
          <p:cNvSpPr/>
          <p:nvPr/>
        </p:nvSpPr>
        <p:spPr>
          <a:xfrm>
            <a:off x="2648478" y="3522087"/>
            <a:ext cx="23613" cy="0"/>
          </a:xfrm>
          <a:custGeom>
            <a:avLst/>
            <a:gdLst/>
            <a:ahLst/>
            <a:cxnLst/>
            <a:rect l="l" t="t" r="r" b="b"/>
            <a:pathLst>
              <a:path w="15341">
                <a:moveTo>
                  <a:pt x="0" y="0"/>
                </a:moveTo>
                <a:lnTo>
                  <a:pt x="15341" y="0"/>
                </a:lnTo>
              </a:path>
            </a:pathLst>
          </a:custGeom>
          <a:ln w="7543">
            <a:solidFill>
              <a:srgbClr val="E93D3E"/>
            </a:solidFill>
          </a:ln>
        </p:spPr>
        <p:txBody>
          <a:bodyPr wrap="square" lIns="0" tIns="0" rIns="0" bIns="0" rtlCol="0">
            <a:noAutofit/>
          </a:bodyPr>
          <a:lstStyle/>
          <a:p>
            <a:endParaRPr sz="1000">
              <a:cs typeface="Arial" panose="020B0604020202020204" pitchFamily="34" charset="0"/>
            </a:endParaRPr>
          </a:p>
        </p:txBody>
      </p:sp>
      <p:sp>
        <p:nvSpPr>
          <p:cNvPr id="1864" name="object 1852"/>
          <p:cNvSpPr/>
          <p:nvPr/>
        </p:nvSpPr>
        <p:spPr>
          <a:xfrm>
            <a:off x="2713357" y="3593803"/>
            <a:ext cx="23633" cy="0"/>
          </a:xfrm>
          <a:custGeom>
            <a:avLst/>
            <a:gdLst/>
            <a:ahLst/>
            <a:cxnLst/>
            <a:rect l="l" t="t" r="r" b="b"/>
            <a:pathLst>
              <a:path w="15354">
                <a:moveTo>
                  <a:pt x="0" y="0"/>
                </a:moveTo>
                <a:lnTo>
                  <a:pt x="15354"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65" name="object 1853"/>
          <p:cNvSpPr/>
          <p:nvPr/>
        </p:nvSpPr>
        <p:spPr>
          <a:xfrm>
            <a:off x="2681006" y="3593803"/>
            <a:ext cx="23613" cy="0"/>
          </a:xfrm>
          <a:custGeom>
            <a:avLst/>
            <a:gdLst/>
            <a:ahLst/>
            <a:cxnLst/>
            <a:rect l="l" t="t" r="r" b="b"/>
            <a:pathLst>
              <a:path w="15341">
                <a:moveTo>
                  <a:pt x="0" y="0"/>
                </a:moveTo>
                <a:lnTo>
                  <a:pt x="15341"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66" name="object 1854"/>
          <p:cNvSpPr/>
          <p:nvPr/>
        </p:nvSpPr>
        <p:spPr>
          <a:xfrm>
            <a:off x="2648478" y="3593803"/>
            <a:ext cx="23613" cy="0"/>
          </a:xfrm>
          <a:custGeom>
            <a:avLst/>
            <a:gdLst/>
            <a:ahLst/>
            <a:cxnLst/>
            <a:rect l="l" t="t" r="r" b="b"/>
            <a:pathLst>
              <a:path w="15341">
                <a:moveTo>
                  <a:pt x="0" y="0"/>
                </a:moveTo>
                <a:lnTo>
                  <a:pt x="15341"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67" name="object 1855"/>
          <p:cNvSpPr/>
          <p:nvPr/>
        </p:nvSpPr>
        <p:spPr>
          <a:xfrm>
            <a:off x="2749678" y="3593803"/>
            <a:ext cx="23613" cy="0"/>
          </a:xfrm>
          <a:custGeom>
            <a:avLst/>
            <a:gdLst/>
            <a:ahLst/>
            <a:cxnLst/>
            <a:rect l="l" t="t" r="r" b="b"/>
            <a:pathLst>
              <a:path w="15341">
                <a:moveTo>
                  <a:pt x="0" y="0"/>
                </a:moveTo>
                <a:lnTo>
                  <a:pt x="15341"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68" name="object 1856"/>
          <p:cNvSpPr/>
          <p:nvPr/>
        </p:nvSpPr>
        <p:spPr>
          <a:xfrm>
            <a:off x="2785998" y="3593803"/>
            <a:ext cx="23574" cy="0"/>
          </a:xfrm>
          <a:custGeom>
            <a:avLst/>
            <a:gdLst/>
            <a:ahLst/>
            <a:cxnLst/>
            <a:rect l="l" t="t" r="r" b="b"/>
            <a:pathLst>
              <a:path w="15316">
                <a:moveTo>
                  <a:pt x="0" y="0"/>
                </a:moveTo>
                <a:lnTo>
                  <a:pt x="15316"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69" name="object 1857"/>
          <p:cNvSpPr/>
          <p:nvPr/>
        </p:nvSpPr>
        <p:spPr>
          <a:xfrm>
            <a:off x="2822299" y="3593803"/>
            <a:ext cx="23613" cy="0"/>
          </a:xfrm>
          <a:custGeom>
            <a:avLst/>
            <a:gdLst/>
            <a:ahLst/>
            <a:cxnLst/>
            <a:rect l="l" t="t" r="r" b="b"/>
            <a:pathLst>
              <a:path w="15341">
                <a:moveTo>
                  <a:pt x="0" y="0"/>
                </a:moveTo>
                <a:lnTo>
                  <a:pt x="15341"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870" name="object 1858"/>
          <p:cNvSpPr/>
          <p:nvPr/>
        </p:nvSpPr>
        <p:spPr>
          <a:xfrm>
            <a:off x="2535054" y="3893900"/>
            <a:ext cx="1545986" cy="145284"/>
          </a:xfrm>
          <a:custGeom>
            <a:avLst/>
            <a:gdLst/>
            <a:ahLst/>
            <a:cxnLst/>
            <a:rect l="l" t="t" r="r" b="b"/>
            <a:pathLst>
              <a:path w="1004404" h="106654">
                <a:moveTo>
                  <a:pt x="1004252" y="101193"/>
                </a:moveTo>
                <a:lnTo>
                  <a:pt x="1004404" y="5473"/>
                </a:lnTo>
                <a:lnTo>
                  <a:pt x="1004404" y="2438"/>
                </a:lnTo>
                <a:lnTo>
                  <a:pt x="1001928" y="0"/>
                </a:lnTo>
                <a:lnTo>
                  <a:pt x="2603" y="0"/>
                </a:lnTo>
                <a:lnTo>
                  <a:pt x="152" y="2438"/>
                </a:lnTo>
                <a:lnTo>
                  <a:pt x="152" y="5473"/>
                </a:lnTo>
                <a:lnTo>
                  <a:pt x="0" y="101193"/>
                </a:lnTo>
                <a:lnTo>
                  <a:pt x="0" y="104216"/>
                </a:lnTo>
                <a:lnTo>
                  <a:pt x="2451" y="106654"/>
                </a:lnTo>
                <a:lnTo>
                  <a:pt x="1001801" y="106654"/>
                </a:lnTo>
                <a:lnTo>
                  <a:pt x="1004252" y="104216"/>
                </a:lnTo>
                <a:lnTo>
                  <a:pt x="1004252" y="101193"/>
                </a:lnTo>
                <a:close/>
              </a:path>
            </a:pathLst>
          </a:custGeom>
          <a:solidFill>
            <a:srgbClr val="FDFDFD"/>
          </a:solidFill>
        </p:spPr>
        <p:txBody>
          <a:bodyPr wrap="square" lIns="0" tIns="0" rIns="0" bIns="0" rtlCol="0">
            <a:noAutofit/>
          </a:bodyPr>
          <a:lstStyle/>
          <a:p>
            <a:endParaRPr/>
          </a:p>
        </p:txBody>
      </p:sp>
      <p:sp>
        <p:nvSpPr>
          <p:cNvPr id="1871" name="object 1859"/>
          <p:cNvSpPr/>
          <p:nvPr/>
        </p:nvSpPr>
        <p:spPr>
          <a:xfrm>
            <a:off x="2535974" y="3894704"/>
            <a:ext cx="1544149" cy="143693"/>
          </a:xfrm>
          <a:custGeom>
            <a:avLst/>
            <a:gdLst/>
            <a:ahLst/>
            <a:cxnLst/>
            <a:rect l="l" t="t" r="r" b="b"/>
            <a:pathLst>
              <a:path w="1003211" h="105486">
                <a:moveTo>
                  <a:pt x="1003071" y="100012"/>
                </a:moveTo>
                <a:lnTo>
                  <a:pt x="1003211" y="5473"/>
                </a:lnTo>
                <a:lnTo>
                  <a:pt x="1003211" y="2425"/>
                </a:lnTo>
                <a:lnTo>
                  <a:pt x="1000734" y="0"/>
                </a:lnTo>
                <a:lnTo>
                  <a:pt x="2578" y="0"/>
                </a:lnTo>
                <a:lnTo>
                  <a:pt x="127" y="2425"/>
                </a:lnTo>
                <a:lnTo>
                  <a:pt x="127" y="5473"/>
                </a:lnTo>
                <a:lnTo>
                  <a:pt x="0" y="100012"/>
                </a:lnTo>
                <a:lnTo>
                  <a:pt x="0" y="103035"/>
                </a:lnTo>
                <a:lnTo>
                  <a:pt x="2451" y="105486"/>
                </a:lnTo>
                <a:lnTo>
                  <a:pt x="1000633" y="105486"/>
                </a:lnTo>
                <a:lnTo>
                  <a:pt x="1003071" y="103035"/>
                </a:lnTo>
                <a:lnTo>
                  <a:pt x="1003071" y="100012"/>
                </a:lnTo>
                <a:close/>
              </a:path>
            </a:pathLst>
          </a:custGeom>
          <a:solidFill>
            <a:srgbClr val="E8E9EA"/>
          </a:solidFill>
        </p:spPr>
        <p:txBody>
          <a:bodyPr wrap="square" lIns="0" tIns="0" rIns="0" bIns="0" rtlCol="0">
            <a:noAutofit/>
          </a:bodyPr>
          <a:lstStyle/>
          <a:p>
            <a:endParaRPr/>
          </a:p>
        </p:txBody>
      </p:sp>
      <p:sp>
        <p:nvSpPr>
          <p:cNvPr id="1872" name="object 1860"/>
          <p:cNvSpPr/>
          <p:nvPr/>
        </p:nvSpPr>
        <p:spPr>
          <a:xfrm>
            <a:off x="2536893" y="3895494"/>
            <a:ext cx="1542311" cy="142100"/>
          </a:xfrm>
          <a:custGeom>
            <a:avLst/>
            <a:gdLst/>
            <a:ahLst/>
            <a:cxnLst/>
            <a:rect l="l" t="t" r="r" b="b"/>
            <a:pathLst>
              <a:path w="1002017" h="104317">
                <a:moveTo>
                  <a:pt x="1001902" y="98856"/>
                </a:moveTo>
                <a:lnTo>
                  <a:pt x="1002017" y="2451"/>
                </a:lnTo>
                <a:lnTo>
                  <a:pt x="999540" y="0"/>
                </a:lnTo>
                <a:lnTo>
                  <a:pt x="2552" y="0"/>
                </a:lnTo>
                <a:lnTo>
                  <a:pt x="114" y="2451"/>
                </a:lnTo>
                <a:lnTo>
                  <a:pt x="0" y="101866"/>
                </a:lnTo>
                <a:lnTo>
                  <a:pt x="2451" y="104317"/>
                </a:lnTo>
                <a:lnTo>
                  <a:pt x="999451" y="104317"/>
                </a:lnTo>
                <a:lnTo>
                  <a:pt x="1001902" y="101866"/>
                </a:lnTo>
                <a:lnTo>
                  <a:pt x="1001902" y="98856"/>
                </a:lnTo>
                <a:close/>
              </a:path>
            </a:pathLst>
          </a:custGeom>
          <a:solidFill>
            <a:srgbClr val="D7D8D9"/>
          </a:solidFill>
        </p:spPr>
        <p:txBody>
          <a:bodyPr wrap="square" lIns="0" tIns="0" rIns="0" bIns="0" rtlCol="0">
            <a:noAutofit/>
          </a:bodyPr>
          <a:lstStyle/>
          <a:p>
            <a:endParaRPr/>
          </a:p>
        </p:txBody>
      </p:sp>
      <p:sp>
        <p:nvSpPr>
          <p:cNvPr id="1873" name="object 1861"/>
          <p:cNvSpPr/>
          <p:nvPr/>
        </p:nvSpPr>
        <p:spPr>
          <a:xfrm>
            <a:off x="2537814" y="3896299"/>
            <a:ext cx="1540474" cy="140491"/>
          </a:xfrm>
          <a:custGeom>
            <a:avLst/>
            <a:gdLst/>
            <a:ahLst/>
            <a:cxnLst/>
            <a:rect l="l" t="t" r="r" b="b"/>
            <a:pathLst>
              <a:path w="1000823" h="103136">
                <a:moveTo>
                  <a:pt x="1000734" y="97675"/>
                </a:moveTo>
                <a:lnTo>
                  <a:pt x="1000823" y="2438"/>
                </a:lnTo>
                <a:lnTo>
                  <a:pt x="998347" y="0"/>
                </a:lnTo>
                <a:lnTo>
                  <a:pt x="2527" y="0"/>
                </a:lnTo>
                <a:lnTo>
                  <a:pt x="88" y="2438"/>
                </a:lnTo>
                <a:lnTo>
                  <a:pt x="0" y="100698"/>
                </a:lnTo>
                <a:lnTo>
                  <a:pt x="2451" y="103136"/>
                </a:lnTo>
                <a:lnTo>
                  <a:pt x="998270" y="103136"/>
                </a:lnTo>
                <a:lnTo>
                  <a:pt x="1000734" y="100698"/>
                </a:lnTo>
                <a:lnTo>
                  <a:pt x="1000734" y="97675"/>
                </a:lnTo>
                <a:close/>
              </a:path>
            </a:pathLst>
          </a:custGeom>
          <a:solidFill>
            <a:srgbClr val="C5C7C9"/>
          </a:solidFill>
        </p:spPr>
        <p:txBody>
          <a:bodyPr wrap="square" lIns="0" tIns="0" rIns="0" bIns="0" rtlCol="0">
            <a:noAutofit/>
          </a:bodyPr>
          <a:lstStyle/>
          <a:p>
            <a:endParaRPr/>
          </a:p>
        </p:txBody>
      </p:sp>
      <p:sp>
        <p:nvSpPr>
          <p:cNvPr id="1874" name="object 1862"/>
          <p:cNvSpPr/>
          <p:nvPr/>
        </p:nvSpPr>
        <p:spPr>
          <a:xfrm>
            <a:off x="2538734" y="3897081"/>
            <a:ext cx="1538636" cy="138917"/>
          </a:xfrm>
          <a:custGeom>
            <a:avLst/>
            <a:gdLst/>
            <a:ahLst/>
            <a:cxnLst/>
            <a:rect l="l" t="t" r="r" b="b"/>
            <a:pathLst>
              <a:path w="999629" h="101981">
                <a:moveTo>
                  <a:pt x="999553" y="96520"/>
                </a:moveTo>
                <a:lnTo>
                  <a:pt x="999629" y="2451"/>
                </a:lnTo>
                <a:lnTo>
                  <a:pt x="997153" y="0"/>
                </a:lnTo>
                <a:lnTo>
                  <a:pt x="2514" y="0"/>
                </a:lnTo>
                <a:lnTo>
                  <a:pt x="63" y="2451"/>
                </a:lnTo>
                <a:lnTo>
                  <a:pt x="0" y="99529"/>
                </a:lnTo>
                <a:lnTo>
                  <a:pt x="2451" y="101981"/>
                </a:lnTo>
                <a:lnTo>
                  <a:pt x="997102" y="101981"/>
                </a:lnTo>
                <a:lnTo>
                  <a:pt x="999553" y="99529"/>
                </a:lnTo>
                <a:lnTo>
                  <a:pt x="999553" y="96520"/>
                </a:lnTo>
                <a:close/>
              </a:path>
            </a:pathLst>
          </a:custGeom>
          <a:solidFill>
            <a:srgbClr val="B4B6B8"/>
          </a:solidFill>
        </p:spPr>
        <p:txBody>
          <a:bodyPr wrap="square" lIns="0" tIns="0" rIns="0" bIns="0" rtlCol="0">
            <a:noAutofit/>
          </a:bodyPr>
          <a:lstStyle/>
          <a:p>
            <a:endParaRPr/>
          </a:p>
        </p:txBody>
      </p:sp>
      <p:sp>
        <p:nvSpPr>
          <p:cNvPr id="1875" name="object 1863"/>
          <p:cNvSpPr/>
          <p:nvPr/>
        </p:nvSpPr>
        <p:spPr>
          <a:xfrm>
            <a:off x="2539654" y="3897895"/>
            <a:ext cx="1536780" cy="137308"/>
          </a:xfrm>
          <a:custGeom>
            <a:avLst/>
            <a:gdLst/>
            <a:ahLst/>
            <a:cxnLst/>
            <a:rect l="l" t="t" r="r" b="b"/>
            <a:pathLst>
              <a:path w="998423" h="100799">
                <a:moveTo>
                  <a:pt x="998385" y="95338"/>
                </a:moveTo>
                <a:lnTo>
                  <a:pt x="998423" y="2451"/>
                </a:lnTo>
                <a:lnTo>
                  <a:pt x="995959" y="0"/>
                </a:lnTo>
                <a:lnTo>
                  <a:pt x="2489" y="0"/>
                </a:lnTo>
                <a:lnTo>
                  <a:pt x="38" y="2451"/>
                </a:lnTo>
                <a:lnTo>
                  <a:pt x="0" y="98348"/>
                </a:lnTo>
                <a:lnTo>
                  <a:pt x="2451" y="100799"/>
                </a:lnTo>
                <a:lnTo>
                  <a:pt x="995921" y="100799"/>
                </a:lnTo>
                <a:lnTo>
                  <a:pt x="998385" y="98348"/>
                </a:lnTo>
                <a:lnTo>
                  <a:pt x="998385" y="95338"/>
                </a:lnTo>
                <a:close/>
              </a:path>
            </a:pathLst>
          </a:custGeom>
          <a:solidFill>
            <a:srgbClr val="A3A5A7"/>
          </a:solidFill>
        </p:spPr>
        <p:txBody>
          <a:bodyPr wrap="square" lIns="0" tIns="0" rIns="0" bIns="0" rtlCol="0">
            <a:noAutofit/>
          </a:bodyPr>
          <a:lstStyle/>
          <a:p>
            <a:endParaRPr/>
          </a:p>
        </p:txBody>
      </p:sp>
      <p:sp>
        <p:nvSpPr>
          <p:cNvPr id="1876" name="object 1864"/>
          <p:cNvSpPr/>
          <p:nvPr/>
        </p:nvSpPr>
        <p:spPr>
          <a:xfrm>
            <a:off x="2540575" y="3898676"/>
            <a:ext cx="1534942" cy="135717"/>
          </a:xfrm>
          <a:custGeom>
            <a:avLst/>
            <a:gdLst/>
            <a:ahLst/>
            <a:cxnLst/>
            <a:rect l="l" t="t" r="r" b="b"/>
            <a:pathLst>
              <a:path w="997229" h="99631">
                <a:moveTo>
                  <a:pt x="997203" y="94183"/>
                </a:moveTo>
                <a:lnTo>
                  <a:pt x="997229" y="2463"/>
                </a:lnTo>
                <a:lnTo>
                  <a:pt x="994765" y="0"/>
                </a:lnTo>
                <a:lnTo>
                  <a:pt x="2463" y="0"/>
                </a:lnTo>
                <a:lnTo>
                  <a:pt x="12" y="2463"/>
                </a:lnTo>
                <a:lnTo>
                  <a:pt x="0" y="97193"/>
                </a:lnTo>
                <a:lnTo>
                  <a:pt x="2438" y="99631"/>
                </a:lnTo>
                <a:lnTo>
                  <a:pt x="994752" y="99631"/>
                </a:lnTo>
                <a:lnTo>
                  <a:pt x="997203" y="97193"/>
                </a:lnTo>
                <a:lnTo>
                  <a:pt x="997203" y="94183"/>
                </a:lnTo>
                <a:close/>
              </a:path>
            </a:pathLst>
          </a:custGeom>
          <a:solidFill>
            <a:srgbClr val="939597"/>
          </a:solidFill>
        </p:spPr>
        <p:txBody>
          <a:bodyPr wrap="square" lIns="0" tIns="0" rIns="0" bIns="0" rtlCol="0">
            <a:noAutofit/>
          </a:bodyPr>
          <a:lstStyle/>
          <a:p>
            <a:endParaRPr/>
          </a:p>
        </p:txBody>
      </p:sp>
      <p:sp>
        <p:nvSpPr>
          <p:cNvPr id="1877" name="object 1865"/>
          <p:cNvSpPr/>
          <p:nvPr/>
        </p:nvSpPr>
        <p:spPr>
          <a:xfrm>
            <a:off x="2541497" y="3899490"/>
            <a:ext cx="1533104" cy="134108"/>
          </a:xfrm>
          <a:custGeom>
            <a:avLst/>
            <a:gdLst/>
            <a:ahLst/>
            <a:cxnLst/>
            <a:rect l="l" t="t" r="r" b="b"/>
            <a:pathLst>
              <a:path w="996035" h="98450">
                <a:moveTo>
                  <a:pt x="996035" y="93002"/>
                </a:moveTo>
                <a:lnTo>
                  <a:pt x="996035" y="2451"/>
                </a:lnTo>
                <a:lnTo>
                  <a:pt x="993571" y="0"/>
                </a:lnTo>
                <a:lnTo>
                  <a:pt x="2438" y="0"/>
                </a:lnTo>
                <a:lnTo>
                  <a:pt x="0" y="2451"/>
                </a:lnTo>
                <a:lnTo>
                  <a:pt x="0" y="95999"/>
                </a:lnTo>
                <a:lnTo>
                  <a:pt x="2438" y="98450"/>
                </a:lnTo>
                <a:lnTo>
                  <a:pt x="993571" y="98450"/>
                </a:lnTo>
                <a:lnTo>
                  <a:pt x="996035" y="95999"/>
                </a:lnTo>
                <a:lnTo>
                  <a:pt x="996035" y="93002"/>
                </a:lnTo>
                <a:close/>
              </a:path>
            </a:pathLst>
          </a:custGeom>
          <a:solidFill>
            <a:srgbClr val="848688"/>
          </a:solidFill>
        </p:spPr>
        <p:txBody>
          <a:bodyPr wrap="square" lIns="0" tIns="0" rIns="0" bIns="0" rtlCol="0">
            <a:noAutofit/>
          </a:bodyPr>
          <a:lstStyle/>
          <a:p>
            <a:endParaRPr sz="1000">
              <a:cs typeface="Arial" panose="020B0604020202020204" pitchFamily="34" charset="0"/>
            </a:endParaRPr>
          </a:p>
        </p:txBody>
      </p:sp>
      <p:sp>
        <p:nvSpPr>
          <p:cNvPr id="1878" name="object 1866"/>
          <p:cNvSpPr/>
          <p:nvPr/>
        </p:nvSpPr>
        <p:spPr>
          <a:xfrm>
            <a:off x="2527535" y="3883412"/>
            <a:ext cx="1546417" cy="148207"/>
          </a:xfrm>
          <a:custGeom>
            <a:avLst/>
            <a:gdLst/>
            <a:ahLst/>
            <a:cxnLst/>
            <a:rect l="l" t="t" r="r" b="b"/>
            <a:pathLst>
              <a:path w="1004684" h="108800">
                <a:moveTo>
                  <a:pt x="1004684" y="108800"/>
                </a:moveTo>
                <a:lnTo>
                  <a:pt x="1004684" y="0"/>
                </a:lnTo>
                <a:lnTo>
                  <a:pt x="0" y="0"/>
                </a:lnTo>
                <a:lnTo>
                  <a:pt x="0" y="108800"/>
                </a:lnTo>
                <a:lnTo>
                  <a:pt x="1004684" y="108800"/>
                </a:lnTo>
                <a:close/>
              </a:path>
            </a:pathLst>
          </a:custGeom>
          <a:solidFill>
            <a:srgbClr val="BCBEC0"/>
          </a:solidFill>
        </p:spPr>
        <p:txBody>
          <a:bodyPr wrap="square" lIns="0" tIns="0" rIns="0" bIns="0" rtlCol="0">
            <a:noAutofit/>
          </a:bodyPr>
          <a:lstStyle/>
          <a:p>
            <a:endParaRPr/>
          </a:p>
        </p:txBody>
      </p:sp>
      <p:sp>
        <p:nvSpPr>
          <p:cNvPr id="1879" name="object 1867"/>
          <p:cNvSpPr/>
          <p:nvPr/>
        </p:nvSpPr>
        <p:spPr>
          <a:xfrm>
            <a:off x="2534566" y="3890005"/>
            <a:ext cx="1533084" cy="134142"/>
          </a:xfrm>
          <a:custGeom>
            <a:avLst/>
            <a:gdLst/>
            <a:ahLst/>
            <a:cxnLst/>
            <a:rect l="l" t="t" r="r" b="b"/>
            <a:pathLst>
              <a:path w="996022" h="98475">
                <a:moveTo>
                  <a:pt x="996022" y="93002"/>
                </a:moveTo>
                <a:lnTo>
                  <a:pt x="996022" y="2463"/>
                </a:lnTo>
                <a:lnTo>
                  <a:pt x="993584" y="0"/>
                </a:lnTo>
                <a:lnTo>
                  <a:pt x="2451" y="0"/>
                </a:lnTo>
                <a:lnTo>
                  <a:pt x="0" y="2463"/>
                </a:lnTo>
                <a:lnTo>
                  <a:pt x="0" y="96011"/>
                </a:lnTo>
                <a:lnTo>
                  <a:pt x="2451" y="98475"/>
                </a:lnTo>
                <a:lnTo>
                  <a:pt x="993584" y="98475"/>
                </a:lnTo>
                <a:lnTo>
                  <a:pt x="996022" y="96011"/>
                </a:lnTo>
                <a:lnTo>
                  <a:pt x="996022" y="93002"/>
                </a:lnTo>
                <a:close/>
              </a:path>
            </a:pathLst>
          </a:custGeom>
          <a:solidFill>
            <a:srgbClr val="8FA0A9"/>
          </a:solidFill>
        </p:spPr>
        <p:txBody>
          <a:bodyPr wrap="square" lIns="0" tIns="0" rIns="0" bIns="0" rtlCol="0">
            <a:noAutofit/>
          </a:bodyPr>
          <a:lstStyle/>
          <a:p>
            <a:endParaRPr/>
          </a:p>
        </p:txBody>
      </p:sp>
      <p:sp>
        <p:nvSpPr>
          <p:cNvPr id="1880" name="object 1868"/>
          <p:cNvSpPr/>
          <p:nvPr/>
        </p:nvSpPr>
        <p:spPr>
          <a:xfrm>
            <a:off x="2879514" y="3914880"/>
            <a:ext cx="303715" cy="83264"/>
          </a:xfrm>
          <a:prstGeom prst="rect">
            <a:avLst/>
          </a:prstGeom>
          <a:blipFill>
            <a:blip r:embed="rId12"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81" name="object 1869"/>
          <p:cNvSpPr/>
          <p:nvPr/>
        </p:nvSpPr>
        <p:spPr>
          <a:xfrm>
            <a:off x="2985641" y="3918947"/>
            <a:ext cx="42731" cy="29408"/>
          </a:xfrm>
          <a:prstGeom prst="rect">
            <a:avLst/>
          </a:prstGeom>
          <a:blipFill>
            <a:blip r:embed="rId13"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82" name="object 1870"/>
          <p:cNvSpPr/>
          <p:nvPr/>
        </p:nvSpPr>
        <p:spPr>
          <a:xfrm>
            <a:off x="3035234" y="3918947"/>
            <a:ext cx="42750" cy="29408"/>
          </a:xfrm>
          <a:prstGeom prst="rect">
            <a:avLst/>
          </a:prstGeom>
          <a:blipFill>
            <a:blip r:embed="rId13"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83" name="object 1871"/>
          <p:cNvSpPr/>
          <p:nvPr/>
        </p:nvSpPr>
        <p:spPr>
          <a:xfrm>
            <a:off x="3083282" y="3918947"/>
            <a:ext cx="42750" cy="29408"/>
          </a:xfrm>
          <a:prstGeom prst="rect">
            <a:avLst/>
          </a:prstGeom>
          <a:blipFill>
            <a:blip r:embed="rId13"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84" name="object 1872"/>
          <p:cNvSpPr/>
          <p:nvPr/>
        </p:nvSpPr>
        <p:spPr>
          <a:xfrm>
            <a:off x="3132094" y="3918947"/>
            <a:ext cx="42731" cy="29408"/>
          </a:xfrm>
          <a:prstGeom prst="rect">
            <a:avLst/>
          </a:prstGeom>
          <a:blipFill>
            <a:blip r:embed="rId13"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85" name="object 1873"/>
          <p:cNvSpPr/>
          <p:nvPr/>
        </p:nvSpPr>
        <p:spPr>
          <a:xfrm>
            <a:off x="3209719" y="3914880"/>
            <a:ext cx="301605" cy="83264"/>
          </a:xfrm>
          <a:prstGeom prst="rect">
            <a:avLst/>
          </a:prstGeom>
          <a:blipFill>
            <a:blip r:embed="rId14"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86" name="object 1874"/>
          <p:cNvSpPr/>
          <p:nvPr/>
        </p:nvSpPr>
        <p:spPr>
          <a:xfrm>
            <a:off x="3597080" y="3935485"/>
            <a:ext cx="55047" cy="41398"/>
          </a:xfrm>
          <a:prstGeom prst="rect">
            <a:avLst/>
          </a:prstGeom>
          <a:blipFill>
            <a:blip r:embed="rId7"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87" name="object 1875"/>
          <p:cNvSpPr/>
          <p:nvPr/>
        </p:nvSpPr>
        <p:spPr>
          <a:xfrm>
            <a:off x="3216932" y="3918947"/>
            <a:ext cx="42750" cy="29408"/>
          </a:xfrm>
          <a:prstGeom prst="rect">
            <a:avLst/>
          </a:prstGeom>
          <a:blipFill>
            <a:blip r:embed="rId13"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88" name="object 1876"/>
          <p:cNvSpPr/>
          <p:nvPr/>
        </p:nvSpPr>
        <p:spPr>
          <a:xfrm>
            <a:off x="3266563" y="3918947"/>
            <a:ext cx="42731" cy="29408"/>
          </a:xfrm>
          <a:prstGeom prst="rect">
            <a:avLst/>
          </a:prstGeom>
          <a:blipFill>
            <a:blip r:embed="rId1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89" name="object 1877"/>
          <p:cNvSpPr/>
          <p:nvPr/>
        </p:nvSpPr>
        <p:spPr>
          <a:xfrm>
            <a:off x="3314593" y="3918947"/>
            <a:ext cx="42731" cy="29408"/>
          </a:xfrm>
          <a:prstGeom prst="rect">
            <a:avLst/>
          </a:prstGeom>
          <a:blipFill>
            <a:blip r:embed="rId13"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90" name="object 1878"/>
          <p:cNvSpPr/>
          <p:nvPr/>
        </p:nvSpPr>
        <p:spPr>
          <a:xfrm>
            <a:off x="3363386" y="3918947"/>
            <a:ext cx="42691" cy="29408"/>
          </a:xfrm>
          <a:prstGeom prst="rect">
            <a:avLst/>
          </a:prstGeom>
          <a:blipFill>
            <a:blip r:embed="rId13"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91" name="object 1879"/>
          <p:cNvSpPr/>
          <p:nvPr/>
        </p:nvSpPr>
        <p:spPr>
          <a:xfrm>
            <a:off x="3364538" y="3964549"/>
            <a:ext cx="42731"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92" name="object 1880"/>
          <p:cNvSpPr/>
          <p:nvPr/>
        </p:nvSpPr>
        <p:spPr>
          <a:xfrm>
            <a:off x="3314925" y="3964549"/>
            <a:ext cx="42731"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93" name="object 1881"/>
          <p:cNvSpPr/>
          <p:nvPr/>
        </p:nvSpPr>
        <p:spPr>
          <a:xfrm>
            <a:off x="3412469" y="3918947"/>
            <a:ext cx="42731" cy="29408"/>
          </a:xfrm>
          <a:prstGeom prst="rect">
            <a:avLst/>
          </a:prstGeom>
          <a:blipFill>
            <a:blip r:embed="rId15"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94" name="object 1882"/>
          <p:cNvSpPr/>
          <p:nvPr/>
        </p:nvSpPr>
        <p:spPr>
          <a:xfrm>
            <a:off x="3461281" y="3918947"/>
            <a:ext cx="42711" cy="29408"/>
          </a:xfrm>
          <a:prstGeom prst="rect">
            <a:avLst/>
          </a:prstGeom>
          <a:blipFill>
            <a:blip r:embed="rId13"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95" name="object 1883"/>
          <p:cNvSpPr/>
          <p:nvPr/>
        </p:nvSpPr>
        <p:spPr>
          <a:xfrm>
            <a:off x="3462434" y="3964549"/>
            <a:ext cx="42711"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96" name="object 1884"/>
          <p:cNvSpPr/>
          <p:nvPr/>
        </p:nvSpPr>
        <p:spPr>
          <a:xfrm>
            <a:off x="3412802" y="3964549"/>
            <a:ext cx="42731" cy="29392"/>
          </a:xfrm>
          <a:prstGeom prst="rect">
            <a:avLst/>
          </a:prstGeom>
          <a:blipFill>
            <a:blip r:embed="rId17"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97" name="object 1885"/>
          <p:cNvSpPr/>
          <p:nvPr/>
        </p:nvSpPr>
        <p:spPr>
          <a:xfrm>
            <a:off x="3266877" y="3964549"/>
            <a:ext cx="42750"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98" name="object 1886"/>
          <p:cNvSpPr/>
          <p:nvPr/>
        </p:nvSpPr>
        <p:spPr>
          <a:xfrm>
            <a:off x="3218084" y="3964549"/>
            <a:ext cx="42731"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899" name="object 1887"/>
          <p:cNvSpPr/>
          <p:nvPr/>
        </p:nvSpPr>
        <p:spPr>
          <a:xfrm>
            <a:off x="3133228" y="3964549"/>
            <a:ext cx="42750"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00" name="object 1888"/>
          <p:cNvSpPr/>
          <p:nvPr/>
        </p:nvSpPr>
        <p:spPr>
          <a:xfrm>
            <a:off x="3083615" y="3964549"/>
            <a:ext cx="42750"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01" name="object 1889"/>
          <p:cNvSpPr/>
          <p:nvPr/>
        </p:nvSpPr>
        <p:spPr>
          <a:xfrm>
            <a:off x="3035585" y="3964549"/>
            <a:ext cx="42750"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02" name="object 1890"/>
          <p:cNvSpPr/>
          <p:nvPr/>
        </p:nvSpPr>
        <p:spPr>
          <a:xfrm>
            <a:off x="2986814" y="3964549"/>
            <a:ext cx="42711"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03" name="object 1891"/>
          <p:cNvSpPr/>
          <p:nvPr/>
        </p:nvSpPr>
        <p:spPr>
          <a:xfrm>
            <a:off x="2887003" y="3918947"/>
            <a:ext cx="42731" cy="29408"/>
          </a:xfrm>
          <a:prstGeom prst="rect">
            <a:avLst/>
          </a:prstGeom>
          <a:blipFill>
            <a:blip r:embed="rId13"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04" name="object 1892"/>
          <p:cNvSpPr/>
          <p:nvPr/>
        </p:nvSpPr>
        <p:spPr>
          <a:xfrm>
            <a:off x="2936594" y="3918947"/>
            <a:ext cx="42750" cy="29408"/>
          </a:xfrm>
          <a:prstGeom prst="rect">
            <a:avLst/>
          </a:prstGeom>
          <a:blipFill>
            <a:blip r:embed="rId13"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05" name="object 1893"/>
          <p:cNvSpPr/>
          <p:nvPr/>
        </p:nvSpPr>
        <p:spPr>
          <a:xfrm>
            <a:off x="2936947" y="3964549"/>
            <a:ext cx="42731"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06" name="object 1894"/>
          <p:cNvSpPr/>
          <p:nvPr/>
        </p:nvSpPr>
        <p:spPr>
          <a:xfrm>
            <a:off x="2888155" y="3964549"/>
            <a:ext cx="42731" cy="29392"/>
          </a:xfrm>
          <a:prstGeom prst="rect">
            <a:avLst/>
          </a:prstGeom>
          <a:blipFill>
            <a:blip r:embed="rId16"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07" name="object 1895"/>
          <p:cNvSpPr/>
          <p:nvPr/>
        </p:nvSpPr>
        <p:spPr>
          <a:xfrm>
            <a:off x="3601792" y="3943477"/>
            <a:ext cx="42868" cy="29444"/>
          </a:xfrm>
          <a:prstGeom prst="rect">
            <a:avLst/>
          </a:prstGeom>
          <a:blipFill>
            <a:blip r:embed="rId18"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08" name="object 1896"/>
          <p:cNvSpPr/>
          <p:nvPr/>
        </p:nvSpPr>
        <p:spPr>
          <a:xfrm>
            <a:off x="3800691" y="3935485"/>
            <a:ext cx="55085" cy="41398"/>
          </a:xfrm>
          <a:prstGeom prst="rect">
            <a:avLst/>
          </a:prstGeom>
          <a:blipFill>
            <a:blip r:embed="rId7"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09" name="object 1897"/>
          <p:cNvSpPr/>
          <p:nvPr/>
        </p:nvSpPr>
        <p:spPr>
          <a:xfrm>
            <a:off x="3805403" y="3943477"/>
            <a:ext cx="42848" cy="29444"/>
          </a:xfrm>
          <a:prstGeom prst="rect">
            <a:avLst/>
          </a:prstGeom>
          <a:blipFill>
            <a:blip r:embed="rId18" cstate="print"/>
            <a:stretch>
              <a:fillRect/>
            </a:stretch>
          </a:blipFill>
        </p:spPr>
        <p:txBody>
          <a:bodyPr wrap="square" lIns="0" tIns="0" rIns="0" bIns="0" rtlCol="0">
            <a:noAutofit/>
          </a:bodyPr>
          <a:lstStyle/>
          <a:p>
            <a:endParaRPr sz="1000">
              <a:cs typeface="Arial" panose="020B0604020202020204" pitchFamily="34" charset="0"/>
            </a:endParaRPr>
          </a:p>
        </p:txBody>
      </p:sp>
      <p:sp>
        <p:nvSpPr>
          <p:cNvPr id="1910" name="object 1898"/>
          <p:cNvSpPr/>
          <p:nvPr/>
        </p:nvSpPr>
        <p:spPr>
          <a:xfrm>
            <a:off x="2543019" y="3895575"/>
            <a:ext cx="321719" cy="124818"/>
          </a:xfrm>
          <a:custGeom>
            <a:avLst/>
            <a:gdLst/>
            <a:ahLst/>
            <a:cxnLst/>
            <a:rect l="l" t="t" r="r" b="b"/>
            <a:pathLst>
              <a:path w="209016" h="91630">
                <a:moveTo>
                  <a:pt x="209016" y="89369"/>
                </a:moveTo>
                <a:lnTo>
                  <a:pt x="209016" y="2260"/>
                </a:lnTo>
                <a:lnTo>
                  <a:pt x="206755" y="0"/>
                </a:lnTo>
                <a:lnTo>
                  <a:pt x="2260" y="0"/>
                </a:lnTo>
                <a:lnTo>
                  <a:pt x="0" y="2260"/>
                </a:lnTo>
                <a:lnTo>
                  <a:pt x="0" y="89369"/>
                </a:lnTo>
                <a:lnTo>
                  <a:pt x="2260" y="91630"/>
                </a:lnTo>
                <a:lnTo>
                  <a:pt x="206755" y="91630"/>
                </a:lnTo>
                <a:lnTo>
                  <a:pt x="209016" y="89369"/>
                </a:lnTo>
                <a:close/>
              </a:path>
            </a:pathLst>
          </a:custGeom>
          <a:solidFill>
            <a:srgbClr val="80919A"/>
          </a:solidFill>
        </p:spPr>
        <p:txBody>
          <a:bodyPr wrap="square" lIns="0" tIns="0" rIns="0" bIns="0" rtlCol="0">
            <a:noAutofit/>
          </a:bodyPr>
          <a:lstStyle/>
          <a:p>
            <a:endParaRPr sz="1000">
              <a:cs typeface="Arial" panose="020B0604020202020204" pitchFamily="34" charset="0"/>
            </a:endParaRPr>
          </a:p>
        </p:txBody>
      </p:sp>
      <p:sp>
        <p:nvSpPr>
          <p:cNvPr id="1911" name="object 1899"/>
          <p:cNvSpPr/>
          <p:nvPr/>
        </p:nvSpPr>
        <p:spPr>
          <a:xfrm>
            <a:off x="2543019" y="3895575"/>
            <a:ext cx="321719" cy="124818"/>
          </a:xfrm>
          <a:custGeom>
            <a:avLst/>
            <a:gdLst/>
            <a:ahLst/>
            <a:cxnLst/>
            <a:rect l="l" t="t" r="r" b="b"/>
            <a:pathLst>
              <a:path w="209016" h="91630">
                <a:moveTo>
                  <a:pt x="209016" y="89369"/>
                </a:moveTo>
                <a:lnTo>
                  <a:pt x="209016" y="90627"/>
                </a:lnTo>
                <a:lnTo>
                  <a:pt x="207987" y="91630"/>
                </a:lnTo>
                <a:lnTo>
                  <a:pt x="206755" y="91630"/>
                </a:lnTo>
                <a:lnTo>
                  <a:pt x="2260" y="91630"/>
                </a:lnTo>
                <a:lnTo>
                  <a:pt x="1015" y="91630"/>
                </a:lnTo>
                <a:lnTo>
                  <a:pt x="0" y="90627"/>
                </a:lnTo>
                <a:lnTo>
                  <a:pt x="0" y="89369"/>
                </a:lnTo>
                <a:lnTo>
                  <a:pt x="0" y="2260"/>
                </a:lnTo>
                <a:lnTo>
                  <a:pt x="0" y="1015"/>
                </a:lnTo>
                <a:lnTo>
                  <a:pt x="1015" y="0"/>
                </a:lnTo>
                <a:lnTo>
                  <a:pt x="2260" y="0"/>
                </a:lnTo>
                <a:lnTo>
                  <a:pt x="206755" y="0"/>
                </a:lnTo>
                <a:lnTo>
                  <a:pt x="207987" y="0"/>
                </a:lnTo>
                <a:lnTo>
                  <a:pt x="209016" y="1015"/>
                </a:lnTo>
                <a:lnTo>
                  <a:pt x="209016" y="2260"/>
                </a:lnTo>
                <a:lnTo>
                  <a:pt x="209016" y="89369"/>
                </a:lnTo>
                <a:close/>
              </a:path>
            </a:pathLst>
          </a:custGeom>
          <a:ln w="1143">
            <a:solidFill>
              <a:srgbClr val="727376"/>
            </a:solidFill>
          </a:ln>
        </p:spPr>
        <p:txBody>
          <a:bodyPr wrap="square" lIns="0" tIns="0" rIns="0" bIns="0" rtlCol="0">
            <a:noAutofit/>
          </a:bodyPr>
          <a:lstStyle/>
          <a:p>
            <a:endParaRPr sz="1000">
              <a:cs typeface="Arial" panose="020B0604020202020204" pitchFamily="34" charset="0"/>
            </a:endParaRPr>
          </a:p>
        </p:txBody>
      </p:sp>
      <p:sp>
        <p:nvSpPr>
          <p:cNvPr id="1912" name="object 1900"/>
          <p:cNvSpPr/>
          <p:nvPr/>
        </p:nvSpPr>
        <p:spPr>
          <a:xfrm>
            <a:off x="3525572" y="3903689"/>
            <a:ext cx="403449" cy="110234"/>
          </a:xfrm>
          <a:custGeom>
            <a:avLst/>
            <a:gdLst/>
            <a:ahLst/>
            <a:cxnLst/>
            <a:rect l="l" t="t" r="r" b="b"/>
            <a:pathLst>
              <a:path w="262115" h="80924">
                <a:moveTo>
                  <a:pt x="262115" y="78651"/>
                </a:moveTo>
                <a:lnTo>
                  <a:pt x="262115" y="79895"/>
                </a:lnTo>
                <a:lnTo>
                  <a:pt x="261124" y="80924"/>
                </a:lnTo>
                <a:lnTo>
                  <a:pt x="259880" y="80924"/>
                </a:lnTo>
                <a:lnTo>
                  <a:pt x="2235" y="80924"/>
                </a:lnTo>
                <a:lnTo>
                  <a:pt x="977" y="80924"/>
                </a:lnTo>
                <a:lnTo>
                  <a:pt x="0" y="79895"/>
                </a:lnTo>
                <a:lnTo>
                  <a:pt x="0" y="78651"/>
                </a:lnTo>
                <a:lnTo>
                  <a:pt x="0" y="2260"/>
                </a:lnTo>
                <a:lnTo>
                  <a:pt x="0" y="1015"/>
                </a:lnTo>
                <a:lnTo>
                  <a:pt x="977" y="0"/>
                </a:lnTo>
                <a:lnTo>
                  <a:pt x="2235" y="0"/>
                </a:lnTo>
                <a:lnTo>
                  <a:pt x="259880" y="0"/>
                </a:lnTo>
                <a:lnTo>
                  <a:pt x="261124" y="0"/>
                </a:lnTo>
                <a:lnTo>
                  <a:pt x="262115" y="1015"/>
                </a:lnTo>
                <a:lnTo>
                  <a:pt x="262115" y="2260"/>
                </a:lnTo>
                <a:lnTo>
                  <a:pt x="262115" y="78651"/>
                </a:lnTo>
                <a:close/>
              </a:path>
            </a:pathLst>
          </a:custGeom>
          <a:ln w="1143">
            <a:solidFill>
              <a:srgbClr val="727376"/>
            </a:solidFill>
          </a:ln>
        </p:spPr>
        <p:txBody>
          <a:bodyPr wrap="square" lIns="0" tIns="0" rIns="0" bIns="0" rtlCol="0">
            <a:noAutofit/>
          </a:bodyPr>
          <a:lstStyle/>
          <a:p>
            <a:endParaRPr sz="1000">
              <a:cs typeface="Arial" panose="020B0604020202020204" pitchFamily="34" charset="0"/>
            </a:endParaRPr>
          </a:p>
        </p:txBody>
      </p:sp>
      <p:sp>
        <p:nvSpPr>
          <p:cNvPr id="1913" name="object 1901"/>
          <p:cNvSpPr/>
          <p:nvPr/>
        </p:nvSpPr>
        <p:spPr>
          <a:xfrm>
            <a:off x="3726946" y="3903566"/>
            <a:ext cx="0" cy="111099"/>
          </a:xfrm>
          <a:custGeom>
            <a:avLst/>
            <a:gdLst/>
            <a:ahLst/>
            <a:cxnLst/>
            <a:rect l="l" t="t" r="r" b="b"/>
            <a:pathLst>
              <a:path h="81559">
                <a:moveTo>
                  <a:pt x="0" y="0"/>
                </a:moveTo>
                <a:lnTo>
                  <a:pt x="0" y="81559"/>
                </a:lnTo>
              </a:path>
            </a:pathLst>
          </a:custGeom>
          <a:ln w="1143">
            <a:solidFill>
              <a:srgbClr val="727376"/>
            </a:solidFill>
          </a:ln>
        </p:spPr>
        <p:txBody>
          <a:bodyPr wrap="square" lIns="0" tIns="0" rIns="0" bIns="0" rtlCol="0">
            <a:noAutofit/>
          </a:bodyPr>
          <a:lstStyle/>
          <a:p>
            <a:endParaRPr sz="1000">
              <a:cs typeface="Arial" panose="020B0604020202020204" pitchFamily="34" charset="0"/>
            </a:endParaRPr>
          </a:p>
        </p:txBody>
      </p:sp>
      <p:sp>
        <p:nvSpPr>
          <p:cNvPr id="1914" name="object 1902"/>
          <p:cNvSpPr/>
          <p:nvPr/>
        </p:nvSpPr>
        <p:spPr>
          <a:xfrm>
            <a:off x="3951275" y="3986837"/>
            <a:ext cx="13233" cy="11711"/>
          </a:xfrm>
          <a:custGeom>
            <a:avLst/>
            <a:gdLst/>
            <a:ahLst/>
            <a:cxnLst/>
            <a:rect l="l" t="t" r="r" b="b"/>
            <a:pathLst>
              <a:path w="8597" h="8597">
                <a:moveTo>
                  <a:pt x="8597" y="4292"/>
                </a:moveTo>
                <a:lnTo>
                  <a:pt x="6680" y="0"/>
                </a:lnTo>
                <a:lnTo>
                  <a:pt x="1943" y="0"/>
                </a:lnTo>
                <a:lnTo>
                  <a:pt x="0" y="4292"/>
                </a:lnTo>
                <a:lnTo>
                  <a:pt x="1943" y="8597"/>
                </a:lnTo>
                <a:lnTo>
                  <a:pt x="6680" y="8597"/>
                </a:lnTo>
                <a:lnTo>
                  <a:pt x="8597" y="4292"/>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915" name="object 1903"/>
          <p:cNvSpPr/>
          <p:nvPr/>
        </p:nvSpPr>
        <p:spPr>
          <a:xfrm>
            <a:off x="3951275" y="3986837"/>
            <a:ext cx="13233" cy="11711"/>
          </a:xfrm>
          <a:custGeom>
            <a:avLst/>
            <a:gdLst/>
            <a:ahLst/>
            <a:cxnLst/>
            <a:rect l="l" t="t" r="r" b="b"/>
            <a:pathLst>
              <a:path w="8597" h="8597">
                <a:moveTo>
                  <a:pt x="8597" y="4292"/>
                </a:moveTo>
                <a:lnTo>
                  <a:pt x="8597" y="6667"/>
                </a:lnTo>
                <a:lnTo>
                  <a:pt x="6680" y="8597"/>
                </a:lnTo>
                <a:lnTo>
                  <a:pt x="4305" y="8597"/>
                </a:lnTo>
                <a:lnTo>
                  <a:pt x="1943" y="8597"/>
                </a:lnTo>
                <a:lnTo>
                  <a:pt x="0" y="6667"/>
                </a:lnTo>
                <a:lnTo>
                  <a:pt x="0" y="4292"/>
                </a:lnTo>
                <a:lnTo>
                  <a:pt x="0" y="1917"/>
                </a:lnTo>
                <a:lnTo>
                  <a:pt x="1943" y="0"/>
                </a:lnTo>
                <a:lnTo>
                  <a:pt x="4305" y="0"/>
                </a:lnTo>
                <a:lnTo>
                  <a:pt x="6680" y="0"/>
                </a:lnTo>
                <a:lnTo>
                  <a:pt x="8597" y="1917"/>
                </a:lnTo>
                <a:lnTo>
                  <a:pt x="8597" y="4292"/>
                </a:lnTo>
                <a:close/>
              </a:path>
            </a:pathLst>
          </a:custGeom>
          <a:ln w="1117">
            <a:solidFill>
              <a:srgbClr val="FDFDFD"/>
            </a:solidFill>
          </a:ln>
        </p:spPr>
        <p:txBody>
          <a:bodyPr wrap="square" lIns="0" tIns="0" rIns="0" bIns="0" rtlCol="0">
            <a:noAutofit/>
          </a:bodyPr>
          <a:lstStyle/>
          <a:p>
            <a:endParaRPr sz="1000">
              <a:cs typeface="Arial" panose="020B0604020202020204" pitchFamily="34" charset="0"/>
            </a:endParaRPr>
          </a:p>
        </p:txBody>
      </p:sp>
      <p:sp>
        <p:nvSpPr>
          <p:cNvPr id="1916" name="object 1904"/>
          <p:cNvSpPr/>
          <p:nvPr/>
        </p:nvSpPr>
        <p:spPr>
          <a:xfrm>
            <a:off x="4033515" y="3986837"/>
            <a:ext cx="13233" cy="11711"/>
          </a:xfrm>
          <a:custGeom>
            <a:avLst/>
            <a:gdLst/>
            <a:ahLst/>
            <a:cxnLst/>
            <a:rect l="l" t="t" r="r" b="b"/>
            <a:pathLst>
              <a:path w="8597" h="8597">
                <a:moveTo>
                  <a:pt x="8597" y="4292"/>
                </a:moveTo>
                <a:lnTo>
                  <a:pt x="6667" y="0"/>
                </a:lnTo>
                <a:lnTo>
                  <a:pt x="1930" y="0"/>
                </a:lnTo>
                <a:lnTo>
                  <a:pt x="0" y="4292"/>
                </a:lnTo>
                <a:lnTo>
                  <a:pt x="1930" y="8597"/>
                </a:lnTo>
                <a:lnTo>
                  <a:pt x="6667" y="8597"/>
                </a:lnTo>
                <a:lnTo>
                  <a:pt x="8597" y="4292"/>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917" name="object 1905"/>
          <p:cNvSpPr/>
          <p:nvPr/>
        </p:nvSpPr>
        <p:spPr>
          <a:xfrm>
            <a:off x="4033515" y="3986837"/>
            <a:ext cx="13233" cy="11711"/>
          </a:xfrm>
          <a:custGeom>
            <a:avLst/>
            <a:gdLst/>
            <a:ahLst/>
            <a:cxnLst/>
            <a:rect l="l" t="t" r="r" b="b"/>
            <a:pathLst>
              <a:path w="8597" h="8597">
                <a:moveTo>
                  <a:pt x="8597" y="4292"/>
                </a:moveTo>
                <a:lnTo>
                  <a:pt x="8597" y="6667"/>
                </a:lnTo>
                <a:lnTo>
                  <a:pt x="6667" y="8597"/>
                </a:lnTo>
                <a:lnTo>
                  <a:pt x="4292" y="8597"/>
                </a:lnTo>
                <a:lnTo>
                  <a:pt x="1930" y="8597"/>
                </a:lnTo>
                <a:lnTo>
                  <a:pt x="0" y="6667"/>
                </a:lnTo>
                <a:lnTo>
                  <a:pt x="0" y="4292"/>
                </a:lnTo>
                <a:lnTo>
                  <a:pt x="0" y="1917"/>
                </a:lnTo>
                <a:lnTo>
                  <a:pt x="1930" y="0"/>
                </a:lnTo>
                <a:lnTo>
                  <a:pt x="4292" y="0"/>
                </a:lnTo>
                <a:lnTo>
                  <a:pt x="6667" y="0"/>
                </a:lnTo>
                <a:lnTo>
                  <a:pt x="8597" y="1917"/>
                </a:lnTo>
                <a:lnTo>
                  <a:pt x="8597" y="4292"/>
                </a:lnTo>
                <a:close/>
              </a:path>
            </a:pathLst>
          </a:custGeom>
          <a:ln w="1117">
            <a:solidFill>
              <a:srgbClr val="FDFDFD"/>
            </a:solidFill>
          </a:ln>
        </p:spPr>
        <p:txBody>
          <a:bodyPr wrap="square" lIns="0" tIns="0" rIns="0" bIns="0" rtlCol="0">
            <a:noAutofit/>
          </a:bodyPr>
          <a:lstStyle/>
          <a:p>
            <a:endParaRPr sz="1000">
              <a:cs typeface="Arial" panose="020B0604020202020204" pitchFamily="34" charset="0"/>
            </a:endParaRPr>
          </a:p>
        </p:txBody>
      </p:sp>
      <p:sp>
        <p:nvSpPr>
          <p:cNvPr id="1918" name="object 1906"/>
          <p:cNvSpPr/>
          <p:nvPr/>
        </p:nvSpPr>
        <p:spPr>
          <a:xfrm>
            <a:off x="3970115" y="3980191"/>
            <a:ext cx="59698" cy="24912"/>
          </a:xfrm>
          <a:custGeom>
            <a:avLst/>
            <a:gdLst/>
            <a:ahLst/>
            <a:cxnLst/>
            <a:rect l="l" t="t" r="r" b="b"/>
            <a:pathLst>
              <a:path w="38785" h="18287">
                <a:moveTo>
                  <a:pt x="3898" y="0"/>
                </a:moveTo>
                <a:lnTo>
                  <a:pt x="355" y="1701"/>
                </a:lnTo>
                <a:lnTo>
                  <a:pt x="685" y="5410"/>
                </a:lnTo>
                <a:lnTo>
                  <a:pt x="0" y="16586"/>
                </a:lnTo>
                <a:lnTo>
                  <a:pt x="5930" y="18288"/>
                </a:lnTo>
                <a:lnTo>
                  <a:pt x="33870" y="18288"/>
                </a:lnTo>
                <a:lnTo>
                  <a:pt x="38608" y="15748"/>
                </a:lnTo>
                <a:lnTo>
                  <a:pt x="38785" y="6781"/>
                </a:lnTo>
                <a:lnTo>
                  <a:pt x="38785" y="508"/>
                </a:lnTo>
                <a:lnTo>
                  <a:pt x="33210" y="0"/>
                </a:lnTo>
                <a:lnTo>
                  <a:pt x="3898" y="0"/>
                </a:lnTo>
                <a:close/>
              </a:path>
            </a:pathLst>
          </a:custGeom>
          <a:solidFill>
            <a:srgbClr val="727376"/>
          </a:solidFill>
        </p:spPr>
        <p:txBody>
          <a:bodyPr wrap="square" lIns="0" tIns="0" rIns="0" bIns="0" rtlCol="0">
            <a:noAutofit/>
          </a:bodyPr>
          <a:lstStyle/>
          <a:p>
            <a:endParaRPr sz="1000">
              <a:cs typeface="Arial" panose="020B0604020202020204" pitchFamily="34" charset="0"/>
            </a:endParaRPr>
          </a:p>
        </p:txBody>
      </p:sp>
      <p:sp>
        <p:nvSpPr>
          <p:cNvPr id="1919" name="object 1907"/>
          <p:cNvSpPr/>
          <p:nvPr/>
        </p:nvSpPr>
        <p:spPr>
          <a:xfrm>
            <a:off x="3970115" y="3980191"/>
            <a:ext cx="59698" cy="24912"/>
          </a:xfrm>
          <a:custGeom>
            <a:avLst/>
            <a:gdLst/>
            <a:ahLst/>
            <a:cxnLst/>
            <a:rect l="l" t="t" r="r" b="b"/>
            <a:pathLst>
              <a:path w="38785" h="18287">
                <a:moveTo>
                  <a:pt x="3898" y="0"/>
                </a:moveTo>
                <a:lnTo>
                  <a:pt x="33210" y="0"/>
                </a:lnTo>
                <a:lnTo>
                  <a:pt x="38785" y="508"/>
                </a:lnTo>
                <a:lnTo>
                  <a:pt x="38785" y="6781"/>
                </a:lnTo>
                <a:lnTo>
                  <a:pt x="38608" y="15748"/>
                </a:lnTo>
                <a:lnTo>
                  <a:pt x="33870" y="18288"/>
                </a:lnTo>
                <a:lnTo>
                  <a:pt x="5930" y="18288"/>
                </a:lnTo>
                <a:lnTo>
                  <a:pt x="0" y="16586"/>
                </a:lnTo>
                <a:lnTo>
                  <a:pt x="685" y="5410"/>
                </a:lnTo>
                <a:lnTo>
                  <a:pt x="355" y="1701"/>
                </a:lnTo>
                <a:lnTo>
                  <a:pt x="3898" y="0"/>
                </a:lnTo>
                <a:close/>
              </a:path>
            </a:pathLst>
          </a:custGeom>
          <a:ln w="1117">
            <a:solidFill>
              <a:srgbClr val="FDFDFD"/>
            </a:solidFill>
          </a:ln>
        </p:spPr>
        <p:txBody>
          <a:bodyPr wrap="square" lIns="0" tIns="0" rIns="0" bIns="0" rtlCol="0">
            <a:noAutofit/>
          </a:bodyPr>
          <a:lstStyle/>
          <a:p>
            <a:endParaRPr sz="1000">
              <a:cs typeface="Arial" panose="020B0604020202020204" pitchFamily="34" charset="0"/>
            </a:endParaRPr>
          </a:p>
        </p:txBody>
      </p:sp>
      <p:sp>
        <p:nvSpPr>
          <p:cNvPr id="1920" name="object 1908"/>
          <p:cNvSpPr/>
          <p:nvPr/>
        </p:nvSpPr>
        <p:spPr>
          <a:xfrm>
            <a:off x="2563451" y="3940565"/>
            <a:ext cx="71681" cy="30222"/>
          </a:xfrm>
          <a:custGeom>
            <a:avLst/>
            <a:gdLst/>
            <a:ahLst/>
            <a:cxnLst/>
            <a:rect l="l" t="t" r="r" b="b"/>
            <a:pathLst>
              <a:path w="46570" h="22186">
                <a:moveTo>
                  <a:pt x="5537" y="11137"/>
                </a:moveTo>
                <a:lnTo>
                  <a:pt x="14020" y="2654"/>
                </a:lnTo>
                <a:lnTo>
                  <a:pt x="11150" y="0"/>
                </a:lnTo>
                <a:lnTo>
                  <a:pt x="0" y="11150"/>
                </a:lnTo>
                <a:lnTo>
                  <a:pt x="11036" y="22186"/>
                </a:lnTo>
                <a:lnTo>
                  <a:pt x="13931" y="19532"/>
                </a:lnTo>
                <a:lnTo>
                  <a:pt x="5537" y="11137"/>
                </a:lnTo>
                <a:close/>
              </a:path>
              <a:path w="46570" h="22186">
                <a:moveTo>
                  <a:pt x="28778" y="11658"/>
                </a:moveTo>
                <a:lnTo>
                  <a:pt x="30175" y="14782"/>
                </a:lnTo>
                <a:lnTo>
                  <a:pt x="33629" y="14782"/>
                </a:lnTo>
                <a:lnTo>
                  <a:pt x="35013" y="11658"/>
                </a:lnTo>
                <a:lnTo>
                  <a:pt x="33629" y="8534"/>
                </a:lnTo>
                <a:lnTo>
                  <a:pt x="30175" y="8534"/>
                </a:lnTo>
                <a:lnTo>
                  <a:pt x="28778" y="11658"/>
                </a:lnTo>
                <a:close/>
              </a:path>
              <a:path w="46570" h="22186">
                <a:moveTo>
                  <a:pt x="23202" y="8534"/>
                </a:moveTo>
                <a:lnTo>
                  <a:pt x="20078" y="9944"/>
                </a:lnTo>
                <a:lnTo>
                  <a:pt x="20078" y="13385"/>
                </a:lnTo>
                <a:lnTo>
                  <a:pt x="23202" y="14782"/>
                </a:lnTo>
                <a:lnTo>
                  <a:pt x="26314" y="13385"/>
                </a:lnTo>
                <a:lnTo>
                  <a:pt x="26314" y="9944"/>
                </a:lnTo>
                <a:lnTo>
                  <a:pt x="23202" y="8534"/>
                </a:lnTo>
                <a:close/>
              </a:path>
              <a:path w="46570" h="22186">
                <a:moveTo>
                  <a:pt x="41033" y="11137"/>
                </a:moveTo>
                <a:lnTo>
                  <a:pt x="32639" y="19532"/>
                </a:lnTo>
                <a:lnTo>
                  <a:pt x="35547" y="22186"/>
                </a:lnTo>
                <a:lnTo>
                  <a:pt x="46570" y="11150"/>
                </a:lnTo>
                <a:lnTo>
                  <a:pt x="35433" y="0"/>
                </a:lnTo>
                <a:lnTo>
                  <a:pt x="32562" y="2654"/>
                </a:lnTo>
                <a:lnTo>
                  <a:pt x="41033" y="11137"/>
                </a:lnTo>
                <a:close/>
              </a:path>
              <a:path w="46570" h="22186">
                <a:moveTo>
                  <a:pt x="14503" y="8534"/>
                </a:moveTo>
                <a:lnTo>
                  <a:pt x="11379" y="9944"/>
                </a:lnTo>
                <a:lnTo>
                  <a:pt x="11379" y="13385"/>
                </a:lnTo>
                <a:lnTo>
                  <a:pt x="14503" y="14782"/>
                </a:lnTo>
                <a:lnTo>
                  <a:pt x="17614" y="13385"/>
                </a:lnTo>
                <a:lnTo>
                  <a:pt x="17614" y="9944"/>
                </a:lnTo>
                <a:lnTo>
                  <a:pt x="14503" y="8534"/>
                </a:lnTo>
                <a:close/>
              </a:path>
            </a:pathLst>
          </a:custGeom>
          <a:solidFill>
            <a:srgbClr val="FDFDFD"/>
          </a:solidFill>
        </p:spPr>
        <p:txBody>
          <a:bodyPr wrap="square" lIns="0" tIns="0" rIns="0" bIns="0" rtlCol="0">
            <a:noAutofit/>
          </a:bodyPr>
          <a:lstStyle/>
          <a:p>
            <a:endParaRPr sz="1000">
              <a:cs typeface="Arial" panose="020B0604020202020204" pitchFamily="34" charset="0"/>
            </a:endParaRPr>
          </a:p>
        </p:txBody>
      </p:sp>
      <p:sp>
        <p:nvSpPr>
          <p:cNvPr id="1921" name="object 1909"/>
          <p:cNvSpPr/>
          <p:nvPr/>
        </p:nvSpPr>
        <p:spPr>
          <a:xfrm>
            <a:off x="2713357" y="3921091"/>
            <a:ext cx="23633" cy="0"/>
          </a:xfrm>
          <a:custGeom>
            <a:avLst/>
            <a:gdLst/>
            <a:ahLst/>
            <a:cxnLst/>
            <a:rect l="l" t="t" r="r" b="b"/>
            <a:pathLst>
              <a:path w="15354">
                <a:moveTo>
                  <a:pt x="0" y="0"/>
                </a:moveTo>
                <a:lnTo>
                  <a:pt x="15354" y="0"/>
                </a:lnTo>
              </a:path>
            </a:pathLst>
          </a:custGeom>
          <a:ln w="7543">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22" name="object 1910"/>
          <p:cNvSpPr/>
          <p:nvPr/>
        </p:nvSpPr>
        <p:spPr>
          <a:xfrm>
            <a:off x="2749678" y="3921091"/>
            <a:ext cx="23613" cy="0"/>
          </a:xfrm>
          <a:custGeom>
            <a:avLst/>
            <a:gdLst/>
            <a:ahLst/>
            <a:cxnLst/>
            <a:rect l="l" t="t" r="r" b="b"/>
            <a:pathLst>
              <a:path w="15341">
                <a:moveTo>
                  <a:pt x="0" y="0"/>
                </a:moveTo>
                <a:lnTo>
                  <a:pt x="15341" y="0"/>
                </a:lnTo>
              </a:path>
            </a:pathLst>
          </a:custGeom>
          <a:ln w="7543">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23" name="object 1911"/>
          <p:cNvSpPr/>
          <p:nvPr/>
        </p:nvSpPr>
        <p:spPr>
          <a:xfrm>
            <a:off x="2785998" y="3921091"/>
            <a:ext cx="23574" cy="0"/>
          </a:xfrm>
          <a:custGeom>
            <a:avLst/>
            <a:gdLst/>
            <a:ahLst/>
            <a:cxnLst/>
            <a:rect l="l" t="t" r="r" b="b"/>
            <a:pathLst>
              <a:path w="15316">
                <a:moveTo>
                  <a:pt x="0" y="0"/>
                </a:moveTo>
                <a:lnTo>
                  <a:pt x="15316" y="0"/>
                </a:lnTo>
              </a:path>
            </a:pathLst>
          </a:custGeom>
          <a:ln w="7543">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24" name="object 1912"/>
          <p:cNvSpPr/>
          <p:nvPr/>
        </p:nvSpPr>
        <p:spPr>
          <a:xfrm>
            <a:off x="2822299" y="3921091"/>
            <a:ext cx="23613" cy="0"/>
          </a:xfrm>
          <a:custGeom>
            <a:avLst/>
            <a:gdLst/>
            <a:ahLst/>
            <a:cxnLst/>
            <a:rect l="l" t="t" r="r" b="b"/>
            <a:pathLst>
              <a:path w="15341">
                <a:moveTo>
                  <a:pt x="0" y="0"/>
                </a:moveTo>
                <a:lnTo>
                  <a:pt x="15341" y="0"/>
                </a:lnTo>
              </a:path>
            </a:pathLst>
          </a:custGeom>
          <a:ln w="7543">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25" name="object 1913"/>
          <p:cNvSpPr/>
          <p:nvPr/>
        </p:nvSpPr>
        <p:spPr>
          <a:xfrm>
            <a:off x="2681006" y="3921091"/>
            <a:ext cx="23613" cy="0"/>
          </a:xfrm>
          <a:custGeom>
            <a:avLst/>
            <a:gdLst/>
            <a:ahLst/>
            <a:cxnLst/>
            <a:rect l="l" t="t" r="r" b="b"/>
            <a:pathLst>
              <a:path w="15341">
                <a:moveTo>
                  <a:pt x="0" y="0"/>
                </a:moveTo>
                <a:lnTo>
                  <a:pt x="15341" y="0"/>
                </a:lnTo>
              </a:path>
            </a:pathLst>
          </a:custGeom>
          <a:ln w="7543">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26" name="object 1914"/>
          <p:cNvSpPr/>
          <p:nvPr/>
        </p:nvSpPr>
        <p:spPr>
          <a:xfrm>
            <a:off x="2648478" y="3921091"/>
            <a:ext cx="23613" cy="0"/>
          </a:xfrm>
          <a:custGeom>
            <a:avLst/>
            <a:gdLst/>
            <a:ahLst/>
            <a:cxnLst/>
            <a:rect l="l" t="t" r="r" b="b"/>
            <a:pathLst>
              <a:path w="15341">
                <a:moveTo>
                  <a:pt x="0" y="0"/>
                </a:moveTo>
                <a:lnTo>
                  <a:pt x="15341" y="0"/>
                </a:lnTo>
              </a:path>
            </a:pathLst>
          </a:custGeom>
          <a:ln w="7543">
            <a:solidFill>
              <a:srgbClr val="E93D3E"/>
            </a:solidFill>
          </a:ln>
        </p:spPr>
        <p:txBody>
          <a:bodyPr wrap="square" lIns="0" tIns="0" rIns="0" bIns="0" rtlCol="0">
            <a:noAutofit/>
          </a:bodyPr>
          <a:lstStyle/>
          <a:p>
            <a:endParaRPr sz="1000">
              <a:cs typeface="Arial" panose="020B0604020202020204" pitchFamily="34" charset="0"/>
            </a:endParaRPr>
          </a:p>
        </p:txBody>
      </p:sp>
      <p:sp>
        <p:nvSpPr>
          <p:cNvPr id="1927" name="object 1915"/>
          <p:cNvSpPr/>
          <p:nvPr/>
        </p:nvSpPr>
        <p:spPr>
          <a:xfrm>
            <a:off x="2713357" y="3992808"/>
            <a:ext cx="23633" cy="0"/>
          </a:xfrm>
          <a:custGeom>
            <a:avLst/>
            <a:gdLst/>
            <a:ahLst/>
            <a:cxnLst/>
            <a:rect l="l" t="t" r="r" b="b"/>
            <a:pathLst>
              <a:path w="15354">
                <a:moveTo>
                  <a:pt x="0" y="0"/>
                </a:moveTo>
                <a:lnTo>
                  <a:pt x="15354"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28" name="object 1916"/>
          <p:cNvSpPr/>
          <p:nvPr/>
        </p:nvSpPr>
        <p:spPr>
          <a:xfrm>
            <a:off x="2681006" y="3992808"/>
            <a:ext cx="23613" cy="0"/>
          </a:xfrm>
          <a:custGeom>
            <a:avLst/>
            <a:gdLst/>
            <a:ahLst/>
            <a:cxnLst/>
            <a:rect l="l" t="t" r="r" b="b"/>
            <a:pathLst>
              <a:path w="15341">
                <a:moveTo>
                  <a:pt x="0" y="0"/>
                </a:moveTo>
                <a:lnTo>
                  <a:pt x="15341"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29" name="object 1917"/>
          <p:cNvSpPr/>
          <p:nvPr/>
        </p:nvSpPr>
        <p:spPr>
          <a:xfrm>
            <a:off x="2648478" y="3992808"/>
            <a:ext cx="23613" cy="0"/>
          </a:xfrm>
          <a:custGeom>
            <a:avLst/>
            <a:gdLst/>
            <a:ahLst/>
            <a:cxnLst/>
            <a:rect l="l" t="t" r="r" b="b"/>
            <a:pathLst>
              <a:path w="15341">
                <a:moveTo>
                  <a:pt x="0" y="0"/>
                </a:moveTo>
                <a:lnTo>
                  <a:pt x="15341"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30" name="object 1918"/>
          <p:cNvSpPr/>
          <p:nvPr/>
        </p:nvSpPr>
        <p:spPr>
          <a:xfrm>
            <a:off x="2749678" y="3992808"/>
            <a:ext cx="23613" cy="0"/>
          </a:xfrm>
          <a:custGeom>
            <a:avLst/>
            <a:gdLst/>
            <a:ahLst/>
            <a:cxnLst/>
            <a:rect l="l" t="t" r="r" b="b"/>
            <a:pathLst>
              <a:path w="15341">
                <a:moveTo>
                  <a:pt x="0" y="0"/>
                </a:moveTo>
                <a:lnTo>
                  <a:pt x="15341"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31" name="object 1919"/>
          <p:cNvSpPr/>
          <p:nvPr/>
        </p:nvSpPr>
        <p:spPr>
          <a:xfrm>
            <a:off x="2785998" y="3992808"/>
            <a:ext cx="23574" cy="0"/>
          </a:xfrm>
          <a:custGeom>
            <a:avLst/>
            <a:gdLst/>
            <a:ahLst/>
            <a:cxnLst/>
            <a:rect l="l" t="t" r="r" b="b"/>
            <a:pathLst>
              <a:path w="15316">
                <a:moveTo>
                  <a:pt x="0" y="0"/>
                </a:moveTo>
                <a:lnTo>
                  <a:pt x="15316"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32" name="object 1920"/>
          <p:cNvSpPr/>
          <p:nvPr/>
        </p:nvSpPr>
        <p:spPr>
          <a:xfrm>
            <a:off x="2822299" y="3992808"/>
            <a:ext cx="23613" cy="0"/>
          </a:xfrm>
          <a:custGeom>
            <a:avLst/>
            <a:gdLst/>
            <a:ahLst/>
            <a:cxnLst/>
            <a:rect l="l" t="t" r="r" b="b"/>
            <a:pathLst>
              <a:path w="15341">
                <a:moveTo>
                  <a:pt x="0" y="0"/>
                </a:moveTo>
                <a:lnTo>
                  <a:pt x="15341" y="0"/>
                </a:lnTo>
              </a:path>
            </a:pathLst>
          </a:custGeom>
          <a:ln w="7581">
            <a:solidFill>
              <a:srgbClr val="77BD52"/>
            </a:solidFill>
          </a:ln>
        </p:spPr>
        <p:txBody>
          <a:bodyPr wrap="square" lIns="0" tIns="0" rIns="0" bIns="0" rtlCol="0">
            <a:noAutofit/>
          </a:bodyPr>
          <a:lstStyle/>
          <a:p>
            <a:endParaRPr sz="1000">
              <a:cs typeface="Arial" panose="020B0604020202020204" pitchFamily="34" charset="0"/>
            </a:endParaRPr>
          </a:p>
        </p:txBody>
      </p:sp>
      <p:sp>
        <p:nvSpPr>
          <p:cNvPr id="1935" name="object 120"/>
          <p:cNvSpPr txBox="1"/>
          <p:nvPr/>
        </p:nvSpPr>
        <p:spPr>
          <a:xfrm>
            <a:off x="6359729" y="3624561"/>
            <a:ext cx="335892" cy="155699"/>
          </a:xfrm>
          <a:prstGeom prst="rect">
            <a:avLst/>
          </a:prstGeom>
        </p:spPr>
        <p:txBody>
          <a:bodyPr wrap="square" lIns="0" tIns="0" rIns="0" bIns="0" rtlCol="0">
            <a:noAutofit/>
          </a:bodyPr>
          <a:lstStyle/>
          <a:p>
            <a:pPr marL="12700">
              <a:lnSpc>
                <a:spcPts val="790"/>
              </a:lnSpc>
              <a:spcBef>
                <a:spcPts val="39"/>
              </a:spcBef>
            </a:pPr>
            <a:r>
              <a:rPr sz="1000" spc="-14" dirty="0" smtClean="0">
                <a:solidFill>
                  <a:srgbClr val="363435"/>
                </a:solidFill>
                <a:cs typeface="Arial" panose="020B0604020202020204" pitchFamily="34" charset="0"/>
              </a:rPr>
              <a:t>F</a:t>
            </a:r>
            <a:r>
              <a:rPr sz="1000" spc="0" dirty="0" smtClean="0">
                <a:solidFill>
                  <a:srgbClr val="363435"/>
                </a:solidFill>
                <a:cs typeface="Arial" panose="020B0604020202020204" pitchFamily="34" charset="0"/>
              </a:rPr>
              <a:t>ib</a:t>
            </a:r>
            <a:r>
              <a:rPr sz="1000" spc="-4" dirty="0" smtClean="0">
                <a:solidFill>
                  <a:srgbClr val="363435"/>
                </a:solidFill>
                <a:cs typeface="Arial" panose="020B0604020202020204" pitchFamily="34" charset="0"/>
              </a:rPr>
              <a:t>r</a:t>
            </a:r>
            <a:r>
              <a:rPr sz="1000" spc="0" dirty="0" smtClean="0">
                <a:solidFill>
                  <a:srgbClr val="363435"/>
                </a:solidFill>
                <a:cs typeface="Arial" panose="020B0604020202020204" pitchFamily="34" charset="0"/>
              </a:rPr>
              <a:t>e</a:t>
            </a:r>
            <a:endParaRPr sz="1000">
              <a:cs typeface="Arial" panose="020B0604020202020204" pitchFamily="34" charset="0"/>
            </a:endParaRPr>
          </a:p>
        </p:txBody>
      </p:sp>
      <p:sp>
        <p:nvSpPr>
          <p:cNvPr id="1936" name="object 119"/>
          <p:cNvSpPr txBox="1"/>
          <p:nvPr/>
        </p:nvSpPr>
        <p:spPr>
          <a:xfrm>
            <a:off x="6359729" y="3780294"/>
            <a:ext cx="910738" cy="155699"/>
          </a:xfrm>
          <a:prstGeom prst="rect">
            <a:avLst/>
          </a:prstGeom>
        </p:spPr>
        <p:txBody>
          <a:bodyPr wrap="square" lIns="0" tIns="0" rIns="0" bIns="0" rtlCol="0">
            <a:noAutofit/>
          </a:bodyPr>
          <a:lstStyle/>
          <a:p>
            <a:pPr marL="12700">
              <a:lnSpc>
                <a:spcPts val="790"/>
              </a:lnSpc>
              <a:spcBef>
                <a:spcPts val="39"/>
              </a:spcBef>
            </a:pPr>
            <a:r>
              <a:rPr sz="1000" spc="0" dirty="0" smtClean="0">
                <a:solidFill>
                  <a:srgbClr val="363435"/>
                </a:solidFill>
                <a:cs typeface="Arial" panose="020B0604020202020204" pitchFamily="34" charset="0"/>
              </a:rPr>
              <a:t>Channel</a:t>
            </a:r>
            <a:r>
              <a:rPr sz="1000" spc="13" dirty="0" smtClean="0">
                <a:solidFill>
                  <a:srgbClr val="363435"/>
                </a:solidFill>
                <a:cs typeface="Arial" panose="020B0604020202020204" pitchFamily="34" charset="0"/>
              </a:rPr>
              <a:t> </a:t>
            </a:r>
            <a:r>
              <a:rPr sz="1000" spc="0" dirty="0" smtClean="0">
                <a:solidFill>
                  <a:srgbClr val="363435"/>
                </a:solidFill>
                <a:cs typeface="Arial" panose="020B0604020202020204" pitchFamily="34" charset="0"/>
              </a:rPr>
              <a:t>swi</a:t>
            </a:r>
            <a:r>
              <a:rPr sz="1000" spc="-4" dirty="0" smtClean="0">
                <a:solidFill>
                  <a:srgbClr val="363435"/>
                </a:solidFill>
                <a:cs typeface="Arial" panose="020B0604020202020204" pitchFamily="34" charset="0"/>
              </a:rPr>
              <a:t>t</a:t>
            </a:r>
            <a:r>
              <a:rPr sz="1000" spc="0" dirty="0" smtClean="0">
                <a:solidFill>
                  <a:srgbClr val="363435"/>
                </a:solidFill>
                <a:cs typeface="Arial" panose="020B0604020202020204" pitchFamily="34" charset="0"/>
              </a:rPr>
              <a:t>ch</a:t>
            </a:r>
            <a:endParaRPr sz="1000" dirty="0">
              <a:cs typeface="Arial" panose="020B0604020202020204" pitchFamily="34" charset="0"/>
            </a:endParaRPr>
          </a:p>
        </p:txBody>
      </p:sp>
      <p:sp>
        <p:nvSpPr>
          <p:cNvPr id="1940" name="object 110"/>
          <p:cNvSpPr txBox="1"/>
          <p:nvPr/>
        </p:nvSpPr>
        <p:spPr>
          <a:xfrm rot="16200000">
            <a:off x="1023840" y="2437205"/>
            <a:ext cx="1035783" cy="164203"/>
          </a:xfrm>
          <a:prstGeom prst="rect">
            <a:avLst/>
          </a:prstGeom>
        </p:spPr>
        <p:txBody>
          <a:bodyPr wrap="square" lIns="0" tIns="0" rIns="0" bIns="0" rtlCol="0">
            <a:noAutofit/>
          </a:bodyPr>
          <a:lstStyle/>
          <a:p>
            <a:pPr marL="25613" marR="14287">
              <a:lnSpc>
                <a:spcPts val="840"/>
              </a:lnSpc>
              <a:spcBef>
                <a:spcPts val="42"/>
              </a:spcBef>
            </a:pPr>
            <a:r>
              <a:rPr sz="1000" spc="-4" dirty="0" smtClean="0">
                <a:solidFill>
                  <a:srgbClr val="363435"/>
                </a:solidFill>
                <a:cs typeface="Arial" panose="020B0604020202020204" pitchFamily="34" charset="0"/>
              </a:rPr>
              <a:t>E</a:t>
            </a:r>
            <a:r>
              <a:rPr sz="1000" spc="0" dirty="0" smtClean="0">
                <a:solidFill>
                  <a:srgbClr val="363435"/>
                </a:solidFill>
                <a:cs typeface="Arial" panose="020B0604020202020204" pitchFamily="34" charset="0"/>
              </a:rPr>
              <a:t>the</a:t>
            </a:r>
            <a:r>
              <a:rPr sz="1000" spc="4" dirty="0" smtClean="0">
                <a:solidFill>
                  <a:srgbClr val="363435"/>
                </a:solidFill>
                <a:cs typeface="Arial" panose="020B0604020202020204" pitchFamily="34" charset="0"/>
              </a:rPr>
              <a:t>r</a:t>
            </a:r>
            <a:r>
              <a:rPr sz="1000" spc="0" dirty="0" smtClean="0">
                <a:solidFill>
                  <a:srgbClr val="363435"/>
                </a:solidFill>
                <a:cs typeface="Arial" panose="020B0604020202020204" pitchFamily="34" charset="0"/>
              </a:rPr>
              <a:t>net</a:t>
            </a:r>
            <a:r>
              <a:rPr sz="1000" spc="-4" dirty="0" smtClean="0">
                <a:solidFill>
                  <a:srgbClr val="363435"/>
                </a:solidFill>
                <a:cs typeface="Arial" panose="020B0604020202020204" pitchFamily="34" charset="0"/>
              </a:rPr>
              <a:t> </a:t>
            </a:r>
            <a:r>
              <a:rPr sz="1000" spc="0" dirty="0" smtClean="0">
                <a:solidFill>
                  <a:srgbClr val="363435"/>
                </a:solidFill>
                <a:cs typeface="Arial" panose="020B0604020202020204" pitchFamily="34" charset="0"/>
              </a:rPr>
              <a:t>(public)</a:t>
            </a:r>
            <a:endParaRPr sz="1000">
              <a:cs typeface="Arial" panose="020B0604020202020204" pitchFamily="34" charset="0"/>
            </a:endParaRPr>
          </a:p>
          <a:p>
            <a:pPr marL="12700">
              <a:lnSpc>
                <a:spcPct val="95825"/>
              </a:lnSpc>
              <a:spcBef>
                <a:spcPts val="363"/>
              </a:spcBef>
            </a:pPr>
            <a:r>
              <a:rPr sz="1000" spc="-4" dirty="0" smtClean="0">
                <a:solidFill>
                  <a:srgbClr val="363435"/>
                </a:solidFill>
                <a:cs typeface="Arial" panose="020B0604020202020204" pitchFamily="34" charset="0"/>
              </a:rPr>
              <a:t>E</a:t>
            </a:r>
            <a:r>
              <a:rPr sz="1000" spc="0" dirty="0" smtClean="0">
                <a:solidFill>
                  <a:srgbClr val="363435"/>
                </a:solidFill>
                <a:cs typeface="Arial" panose="020B0604020202020204" pitchFamily="34" charset="0"/>
              </a:rPr>
              <a:t>the</a:t>
            </a:r>
            <a:r>
              <a:rPr sz="1000" spc="4" dirty="0" smtClean="0">
                <a:solidFill>
                  <a:srgbClr val="363435"/>
                </a:solidFill>
                <a:cs typeface="Arial" panose="020B0604020202020204" pitchFamily="34" charset="0"/>
              </a:rPr>
              <a:t>r</a:t>
            </a:r>
            <a:r>
              <a:rPr sz="1000" spc="0" dirty="0" smtClean="0">
                <a:solidFill>
                  <a:srgbClr val="363435"/>
                </a:solidFill>
                <a:cs typeface="Arial" panose="020B0604020202020204" pitchFamily="34" charset="0"/>
              </a:rPr>
              <a:t>net</a:t>
            </a:r>
            <a:r>
              <a:rPr sz="1000" spc="-4" dirty="0" smtClean="0">
                <a:solidFill>
                  <a:srgbClr val="363435"/>
                </a:solidFill>
                <a:cs typeface="Arial" panose="020B0604020202020204" pitchFamily="34" charset="0"/>
              </a:rPr>
              <a:t> </a:t>
            </a:r>
            <a:r>
              <a:rPr sz="1000" spc="0" dirty="0" smtClean="0">
                <a:solidFill>
                  <a:srgbClr val="363435"/>
                </a:solidFill>
                <a:cs typeface="Arial" panose="020B0604020202020204" pitchFamily="34" charset="0"/>
              </a:rPr>
              <a:t>(p</a:t>
            </a:r>
            <a:r>
              <a:rPr sz="1000" spc="4" dirty="0" smtClean="0">
                <a:solidFill>
                  <a:srgbClr val="363435"/>
                </a:solidFill>
                <a:cs typeface="Arial" panose="020B0604020202020204" pitchFamily="34" charset="0"/>
              </a:rPr>
              <a:t>r</a:t>
            </a:r>
            <a:r>
              <a:rPr sz="1000" spc="0" dirty="0" smtClean="0">
                <a:solidFill>
                  <a:srgbClr val="363435"/>
                </a:solidFill>
                <a:cs typeface="Arial" panose="020B0604020202020204" pitchFamily="34" charset="0"/>
              </a:rPr>
              <a:t>i</a:t>
            </a:r>
            <a:r>
              <a:rPr sz="1000" spc="-9" dirty="0" smtClean="0">
                <a:solidFill>
                  <a:srgbClr val="363435"/>
                </a:solidFill>
                <a:cs typeface="Arial" panose="020B0604020202020204" pitchFamily="34" charset="0"/>
              </a:rPr>
              <a:t>v</a:t>
            </a:r>
            <a:r>
              <a:rPr sz="1000" spc="-4" dirty="0" smtClean="0">
                <a:solidFill>
                  <a:srgbClr val="363435"/>
                </a:solidFill>
                <a:cs typeface="Arial" panose="020B0604020202020204" pitchFamily="34" charset="0"/>
              </a:rPr>
              <a:t>at</a:t>
            </a:r>
            <a:r>
              <a:rPr sz="1000" spc="0" dirty="0" smtClean="0">
                <a:solidFill>
                  <a:srgbClr val="363435"/>
                </a:solidFill>
                <a:cs typeface="Arial" panose="020B0604020202020204" pitchFamily="34" charset="0"/>
              </a:rPr>
              <a:t>e)</a:t>
            </a:r>
            <a:endParaRPr sz="1000">
              <a:cs typeface="Arial" panose="020B0604020202020204" pitchFamily="34" charset="0"/>
            </a:endParaRPr>
          </a:p>
        </p:txBody>
      </p:sp>
      <p:sp>
        <p:nvSpPr>
          <p:cNvPr id="1947" name="object 103"/>
          <p:cNvSpPr txBox="1"/>
          <p:nvPr/>
        </p:nvSpPr>
        <p:spPr>
          <a:xfrm>
            <a:off x="5877571" y="5968984"/>
            <a:ext cx="205122" cy="397814"/>
          </a:xfrm>
          <a:prstGeom prst="rect">
            <a:avLst/>
          </a:prstGeom>
        </p:spPr>
        <p:txBody>
          <a:bodyPr wrap="square" lIns="0" tIns="0" rIns="0" bIns="0" rtlCol="0">
            <a:noAutofit/>
          </a:bodyPr>
          <a:lstStyle/>
          <a:p>
            <a:pPr marL="25400">
              <a:lnSpc>
                <a:spcPts val="1000"/>
              </a:lnSpc>
            </a:pPr>
            <a:endParaRPr sz="1400" b="1"/>
          </a:p>
        </p:txBody>
      </p:sp>
      <p:sp>
        <p:nvSpPr>
          <p:cNvPr id="1948" name="object 102"/>
          <p:cNvSpPr txBox="1"/>
          <p:nvPr/>
        </p:nvSpPr>
        <p:spPr>
          <a:xfrm>
            <a:off x="6082695" y="5968984"/>
            <a:ext cx="130534" cy="397814"/>
          </a:xfrm>
          <a:prstGeom prst="rect">
            <a:avLst/>
          </a:prstGeom>
        </p:spPr>
        <p:txBody>
          <a:bodyPr wrap="square" lIns="0" tIns="0" rIns="0" bIns="0" rtlCol="0">
            <a:noAutofit/>
          </a:bodyPr>
          <a:lstStyle/>
          <a:p>
            <a:pPr marL="25400">
              <a:lnSpc>
                <a:spcPts val="1000"/>
              </a:lnSpc>
            </a:pPr>
            <a:endParaRPr sz="1400" b="1"/>
          </a:p>
        </p:txBody>
      </p:sp>
      <p:sp>
        <p:nvSpPr>
          <p:cNvPr id="1955" name="object 95"/>
          <p:cNvSpPr txBox="1"/>
          <p:nvPr/>
        </p:nvSpPr>
        <p:spPr>
          <a:xfrm>
            <a:off x="4892348" y="5968984"/>
            <a:ext cx="194804" cy="397814"/>
          </a:xfrm>
          <a:prstGeom prst="rect">
            <a:avLst/>
          </a:prstGeom>
        </p:spPr>
        <p:txBody>
          <a:bodyPr wrap="square" lIns="0" tIns="0" rIns="0" bIns="0" rtlCol="0">
            <a:noAutofit/>
          </a:bodyPr>
          <a:lstStyle/>
          <a:p>
            <a:pPr marL="25400">
              <a:lnSpc>
                <a:spcPts val="1000"/>
              </a:lnSpc>
            </a:pPr>
            <a:endParaRPr sz="1400" b="1"/>
          </a:p>
        </p:txBody>
      </p:sp>
      <p:sp>
        <p:nvSpPr>
          <p:cNvPr id="1956" name="object 94"/>
          <p:cNvSpPr txBox="1"/>
          <p:nvPr/>
        </p:nvSpPr>
        <p:spPr>
          <a:xfrm>
            <a:off x="5087153" y="5968984"/>
            <a:ext cx="140851" cy="397814"/>
          </a:xfrm>
          <a:prstGeom prst="rect">
            <a:avLst/>
          </a:prstGeom>
        </p:spPr>
        <p:txBody>
          <a:bodyPr wrap="square" lIns="0" tIns="0" rIns="0" bIns="0" rtlCol="0">
            <a:noAutofit/>
          </a:bodyPr>
          <a:lstStyle/>
          <a:p>
            <a:pPr marL="25400">
              <a:lnSpc>
                <a:spcPts val="1000"/>
              </a:lnSpc>
            </a:pPr>
            <a:endParaRPr sz="1400" b="1"/>
          </a:p>
        </p:txBody>
      </p:sp>
      <p:sp>
        <p:nvSpPr>
          <p:cNvPr id="1957" name="object 93"/>
          <p:cNvSpPr txBox="1"/>
          <p:nvPr/>
        </p:nvSpPr>
        <p:spPr>
          <a:xfrm>
            <a:off x="2720991" y="3847281"/>
            <a:ext cx="2194270" cy="530794"/>
          </a:xfrm>
          <a:prstGeom prst="rect">
            <a:avLst/>
          </a:prstGeom>
        </p:spPr>
        <p:txBody>
          <a:bodyPr wrap="square" lIns="0" tIns="0" rIns="0" bIns="0" rtlCol="0">
            <a:noAutofit/>
          </a:bodyPr>
          <a:lstStyle/>
          <a:p>
            <a:pPr marL="25400">
              <a:lnSpc>
                <a:spcPts val="1000"/>
              </a:lnSpc>
            </a:pPr>
            <a:endParaRPr sz="1000">
              <a:cs typeface="Arial" panose="020B0604020202020204" pitchFamily="34" charset="0"/>
            </a:endParaRPr>
          </a:p>
        </p:txBody>
      </p:sp>
      <p:sp>
        <p:nvSpPr>
          <p:cNvPr id="1958" name="object 92"/>
          <p:cNvSpPr txBox="1"/>
          <p:nvPr/>
        </p:nvSpPr>
        <p:spPr>
          <a:xfrm>
            <a:off x="2720991" y="4378076"/>
            <a:ext cx="170062" cy="1306524"/>
          </a:xfrm>
          <a:prstGeom prst="rect">
            <a:avLst/>
          </a:prstGeom>
        </p:spPr>
        <p:txBody>
          <a:bodyPr wrap="square" lIns="0" tIns="0" rIns="0" bIns="0" rtlCol="0">
            <a:noAutofit/>
          </a:bodyPr>
          <a:lstStyle/>
          <a:p>
            <a:pPr marL="25400">
              <a:lnSpc>
                <a:spcPts val="1000"/>
              </a:lnSpc>
            </a:pPr>
            <a:endParaRPr sz="1000"/>
          </a:p>
        </p:txBody>
      </p:sp>
      <p:sp>
        <p:nvSpPr>
          <p:cNvPr id="1959" name="object 91"/>
          <p:cNvSpPr txBox="1"/>
          <p:nvPr/>
        </p:nvSpPr>
        <p:spPr>
          <a:xfrm>
            <a:off x="2891054" y="4378076"/>
            <a:ext cx="165594" cy="1306524"/>
          </a:xfrm>
          <a:prstGeom prst="rect">
            <a:avLst/>
          </a:prstGeom>
        </p:spPr>
        <p:txBody>
          <a:bodyPr wrap="square" lIns="0" tIns="0" rIns="0" bIns="0" rtlCol="0">
            <a:noAutofit/>
          </a:bodyPr>
          <a:lstStyle/>
          <a:p>
            <a:pPr marL="25400">
              <a:lnSpc>
                <a:spcPts val="1000"/>
              </a:lnSpc>
            </a:pPr>
            <a:endParaRPr sz="1000"/>
          </a:p>
        </p:txBody>
      </p:sp>
      <p:sp>
        <p:nvSpPr>
          <p:cNvPr id="1960" name="object 90"/>
          <p:cNvSpPr txBox="1"/>
          <p:nvPr/>
        </p:nvSpPr>
        <p:spPr>
          <a:xfrm>
            <a:off x="3056648" y="4378076"/>
            <a:ext cx="1858612" cy="1988720"/>
          </a:xfrm>
          <a:prstGeom prst="rect">
            <a:avLst/>
          </a:prstGeom>
        </p:spPr>
        <p:txBody>
          <a:bodyPr wrap="square" lIns="0" tIns="0" rIns="0" bIns="0" rtlCol="0">
            <a:noAutofit/>
          </a:bodyPr>
          <a:lstStyle/>
          <a:p>
            <a:pPr marL="25400">
              <a:lnSpc>
                <a:spcPts val="1000"/>
              </a:lnSpc>
            </a:pPr>
            <a:endParaRPr sz="1000"/>
          </a:p>
        </p:txBody>
      </p:sp>
      <p:sp>
        <p:nvSpPr>
          <p:cNvPr id="1967" name="object 83"/>
          <p:cNvSpPr txBox="1"/>
          <p:nvPr/>
        </p:nvSpPr>
        <p:spPr>
          <a:xfrm>
            <a:off x="2720991" y="5968984"/>
            <a:ext cx="170062" cy="397814"/>
          </a:xfrm>
          <a:prstGeom prst="rect">
            <a:avLst/>
          </a:prstGeom>
        </p:spPr>
        <p:txBody>
          <a:bodyPr wrap="square" lIns="0" tIns="0" rIns="0" bIns="0" rtlCol="0">
            <a:noAutofit/>
          </a:bodyPr>
          <a:lstStyle/>
          <a:p>
            <a:pPr marL="25400">
              <a:lnSpc>
                <a:spcPts val="1000"/>
              </a:lnSpc>
            </a:pPr>
            <a:endParaRPr sz="1400" b="1"/>
          </a:p>
        </p:txBody>
      </p:sp>
      <p:sp>
        <p:nvSpPr>
          <p:cNvPr id="1968" name="object 82"/>
          <p:cNvSpPr txBox="1"/>
          <p:nvPr/>
        </p:nvSpPr>
        <p:spPr>
          <a:xfrm>
            <a:off x="2891054" y="5968984"/>
            <a:ext cx="165594" cy="397814"/>
          </a:xfrm>
          <a:prstGeom prst="rect">
            <a:avLst/>
          </a:prstGeom>
        </p:spPr>
        <p:txBody>
          <a:bodyPr wrap="square" lIns="0" tIns="0" rIns="0" bIns="0" rtlCol="0">
            <a:noAutofit/>
          </a:bodyPr>
          <a:lstStyle/>
          <a:p>
            <a:pPr marL="25400">
              <a:lnSpc>
                <a:spcPts val="1000"/>
              </a:lnSpc>
            </a:pPr>
            <a:endParaRPr sz="1400" b="1"/>
          </a:p>
        </p:txBody>
      </p:sp>
      <p:sp>
        <p:nvSpPr>
          <p:cNvPr id="1969" name="object 81"/>
          <p:cNvSpPr txBox="1"/>
          <p:nvPr/>
        </p:nvSpPr>
        <p:spPr>
          <a:xfrm>
            <a:off x="1444041" y="3883412"/>
            <a:ext cx="1083494" cy="78608"/>
          </a:xfrm>
          <a:prstGeom prst="rect">
            <a:avLst/>
          </a:prstGeom>
        </p:spPr>
        <p:txBody>
          <a:bodyPr wrap="square" lIns="0" tIns="0" rIns="0" bIns="0" rtlCol="0">
            <a:noAutofit/>
          </a:bodyPr>
          <a:lstStyle/>
          <a:p>
            <a:endParaRPr/>
          </a:p>
        </p:txBody>
      </p:sp>
      <p:sp>
        <p:nvSpPr>
          <p:cNvPr id="1970" name="object 80"/>
          <p:cNvSpPr txBox="1"/>
          <p:nvPr/>
        </p:nvSpPr>
        <p:spPr>
          <a:xfrm>
            <a:off x="2527535" y="3883412"/>
            <a:ext cx="1199412" cy="148207"/>
          </a:xfrm>
          <a:prstGeom prst="rect">
            <a:avLst/>
          </a:prstGeom>
        </p:spPr>
        <p:txBody>
          <a:bodyPr wrap="square" lIns="0" tIns="0" rIns="0" bIns="0" rtlCol="0">
            <a:noAutofit/>
          </a:bodyPr>
          <a:lstStyle/>
          <a:p>
            <a:pPr marL="25400">
              <a:lnSpc>
                <a:spcPts val="850"/>
              </a:lnSpc>
              <a:spcBef>
                <a:spcPts val="6"/>
              </a:spcBef>
            </a:pPr>
            <a:endParaRPr sz="850"/>
          </a:p>
        </p:txBody>
      </p:sp>
      <p:sp>
        <p:nvSpPr>
          <p:cNvPr id="1971" name="object 79"/>
          <p:cNvSpPr txBox="1"/>
          <p:nvPr/>
        </p:nvSpPr>
        <p:spPr>
          <a:xfrm>
            <a:off x="3726946" y="3883412"/>
            <a:ext cx="347005" cy="148207"/>
          </a:xfrm>
          <a:prstGeom prst="rect">
            <a:avLst/>
          </a:prstGeom>
        </p:spPr>
        <p:txBody>
          <a:bodyPr wrap="square" lIns="0" tIns="0" rIns="0" bIns="0" rtlCol="0">
            <a:noAutofit/>
          </a:bodyPr>
          <a:lstStyle/>
          <a:p>
            <a:pPr marL="25400">
              <a:lnSpc>
                <a:spcPts val="850"/>
              </a:lnSpc>
              <a:spcBef>
                <a:spcPts val="6"/>
              </a:spcBef>
            </a:pPr>
            <a:endParaRPr sz="1000">
              <a:cs typeface="Arial" panose="020B0604020202020204" pitchFamily="34" charset="0"/>
            </a:endParaRPr>
          </a:p>
        </p:txBody>
      </p:sp>
      <p:sp>
        <p:nvSpPr>
          <p:cNvPr id="1972" name="object 78"/>
          <p:cNvSpPr txBox="1"/>
          <p:nvPr/>
        </p:nvSpPr>
        <p:spPr>
          <a:xfrm>
            <a:off x="1444041" y="3962021"/>
            <a:ext cx="1083494" cy="69599"/>
          </a:xfrm>
          <a:prstGeom prst="rect">
            <a:avLst/>
          </a:prstGeom>
        </p:spPr>
        <p:txBody>
          <a:bodyPr wrap="square" lIns="0" tIns="0" rIns="0" bIns="0" rtlCol="0">
            <a:noAutofit/>
          </a:bodyPr>
          <a:lstStyle/>
          <a:p>
            <a:endParaRPr/>
          </a:p>
        </p:txBody>
      </p:sp>
      <p:sp>
        <p:nvSpPr>
          <p:cNvPr id="1973" name="object 77"/>
          <p:cNvSpPr txBox="1"/>
          <p:nvPr/>
        </p:nvSpPr>
        <p:spPr>
          <a:xfrm>
            <a:off x="2527535" y="3484408"/>
            <a:ext cx="1199412" cy="148207"/>
          </a:xfrm>
          <a:prstGeom prst="rect">
            <a:avLst/>
          </a:prstGeom>
        </p:spPr>
        <p:txBody>
          <a:bodyPr wrap="square" lIns="0" tIns="0" rIns="0" bIns="0" rtlCol="0">
            <a:noAutofit/>
          </a:bodyPr>
          <a:lstStyle/>
          <a:p>
            <a:pPr marL="25400">
              <a:lnSpc>
                <a:spcPts val="850"/>
              </a:lnSpc>
              <a:spcBef>
                <a:spcPts val="6"/>
              </a:spcBef>
            </a:pPr>
            <a:endParaRPr sz="850"/>
          </a:p>
        </p:txBody>
      </p:sp>
      <p:sp>
        <p:nvSpPr>
          <p:cNvPr id="1974" name="object 76"/>
          <p:cNvSpPr txBox="1"/>
          <p:nvPr/>
        </p:nvSpPr>
        <p:spPr>
          <a:xfrm>
            <a:off x="3726946" y="3484408"/>
            <a:ext cx="347005" cy="148207"/>
          </a:xfrm>
          <a:prstGeom prst="rect">
            <a:avLst/>
          </a:prstGeom>
        </p:spPr>
        <p:txBody>
          <a:bodyPr wrap="square" lIns="0" tIns="0" rIns="0" bIns="0" rtlCol="0">
            <a:noAutofit/>
          </a:bodyPr>
          <a:lstStyle/>
          <a:p>
            <a:pPr marL="25400">
              <a:lnSpc>
                <a:spcPts val="850"/>
              </a:lnSpc>
              <a:spcBef>
                <a:spcPts val="6"/>
              </a:spcBef>
            </a:pPr>
            <a:endParaRPr sz="1000">
              <a:cs typeface="Arial" panose="020B0604020202020204" pitchFamily="34" charset="0"/>
            </a:endParaRPr>
          </a:p>
        </p:txBody>
      </p:sp>
      <p:sp>
        <p:nvSpPr>
          <p:cNvPr id="1975" name="object 75"/>
          <p:cNvSpPr txBox="1"/>
          <p:nvPr/>
        </p:nvSpPr>
        <p:spPr>
          <a:xfrm>
            <a:off x="2736597" y="2179901"/>
            <a:ext cx="3886364" cy="163423"/>
          </a:xfrm>
          <a:prstGeom prst="rect">
            <a:avLst/>
          </a:prstGeom>
        </p:spPr>
        <p:txBody>
          <a:bodyPr wrap="square" lIns="0" tIns="0" rIns="0" bIns="0" rtlCol="0">
            <a:noAutofit/>
          </a:bodyPr>
          <a:lstStyle/>
          <a:p>
            <a:pPr marL="25400">
              <a:lnSpc>
                <a:spcPts val="900"/>
              </a:lnSpc>
              <a:spcBef>
                <a:spcPts val="44"/>
              </a:spcBef>
            </a:pPr>
            <a:endParaRPr sz="900"/>
          </a:p>
        </p:txBody>
      </p:sp>
      <p:sp>
        <p:nvSpPr>
          <p:cNvPr id="1977" name="object 73"/>
          <p:cNvSpPr txBox="1"/>
          <p:nvPr/>
        </p:nvSpPr>
        <p:spPr>
          <a:xfrm>
            <a:off x="4297478" y="2458771"/>
            <a:ext cx="1902754" cy="716180"/>
          </a:xfrm>
          <a:prstGeom prst="rect">
            <a:avLst/>
          </a:prstGeom>
        </p:spPr>
        <p:txBody>
          <a:bodyPr wrap="square" lIns="0" tIns="0" rIns="0" bIns="0" rtlCol="0">
            <a:noAutofit/>
          </a:bodyPr>
          <a:lstStyle/>
          <a:p>
            <a:pPr>
              <a:lnSpc>
                <a:spcPts val="1400"/>
              </a:lnSpc>
              <a:spcBef>
                <a:spcPts val="25"/>
              </a:spcBef>
            </a:pPr>
            <a:endParaRPr sz="1400" dirty="0"/>
          </a:p>
          <a:p>
            <a:pPr marL="795985" marR="77717" indent="4000">
              <a:lnSpc>
                <a:spcPts val="804"/>
              </a:lnSpc>
            </a:pPr>
            <a:r>
              <a:rPr lang="en-US" sz="1400" b="1" dirty="0">
                <a:cs typeface="Arial" panose="020B0604020202020204" pitchFamily="34" charset="0"/>
              </a:rPr>
              <a:t>MDC</a:t>
            </a:r>
            <a:endParaRPr sz="1400" b="1" dirty="0">
              <a:cs typeface="Arial" panose="020B0604020202020204" pitchFamily="34" charset="0"/>
            </a:endParaRPr>
          </a:p>
        </p:txBody>
      </p:sp>
      <p:sp>
        <p:nvSpPr>
          <p:cNvPr id="1978" name="object 72"/>
          <p:cNvSpPr txBox="1"/>
          <p:nvPr/>
        </p:nvSpPr>
        <p:spPr>
          <a:xfrm>
            <a:off x="5633893" y="2343325"/>
            <a:ext cx="989070" cy="716180"/>
          </a:xfrm>
          <a:prstGeom prst="rect">
            <a:avLst/>
          </a:prstGeom>
        </p:spPr>
        <p:txBody>
          <a:bodyPr wrap="square" lIns="0" tIns="0" rIns="0" bIns="0" rtlCol="0">
            <a:noAutofit/>
          </a:bodyPr>
          <a:lstStyle/>
          <a:p>
            <a:pPr marL="25400">
              <a:lnSpc>
                <a:spcPts val="1000"/>
              </a:lnSpc>
            </a:pPr>
            <a:endParaRPr sz="1000"/>
          </a:p>
        </p:txBody>
      </p:sp>
      <p:sp>
        <p:nvSpPr>
          <p:cNvPr id="1979" name="object 71"/>
          <p:cNvSpPr txBox="1"/>
          <p:nvPr/>
        </p:nvSpPr>
        <p:spPr>
          <a:xfrm>
            <a:off x="2736597" y="3059505"/>
            <a:ext cx="2605746" cy="204807"/>
          </a:xfrm>
          <a:prstGeom prst="rect">
            <a:avLst/>
          </a:prstGeom>
        </p:spPr>
        <p:txBody>
          <a:bodyPr wrap="square" lIns="0" tIns="0" rIns="0" bIns="0" rtlCol="0">
            <a:noAutofit/>
          </a:bodyPr>
          <a:lstStyle/>
          <a:p>
            <a:pPr marL="25400">
              <a:lnSpc>
                <a:spcPts val="1000"/>
              </a:lnSpc>
            </a:pPr>
            <a:endParaRPr sz="1000"/>
          </a:p>
        </p:txBody>
      </p:sp>
      <p:sp>
        <p:nvSpPr>
          <p:cNvPr id="1980" name="object 70"/>
          <p:cNvSpPr txBox="1"/>
          <p:nvPr/>
        </p:nvSpPr>
        <p:spPr>
          <a:xfrm>
            <a:off x="5342345" y="3059505"/>
            <a:ext cx="291547" cy="627483"/>
          </a:xfrm>
          <a:prstGeom prst="rect">
            <a:avLst/>
          </a:prstGeom>
        </p:spPr>
        <p:txBody>
          <a:bodyPr wrap="square" lIns="0" tIns="0" rIns="0" bIns="0" rtlCol="0">
            <a:noAutofit/>
          </a:bodyPr>
          <a:lstStyle/>
          <a:p>
            <a:pPr marL="25400">
              <a:lnSpc>
                <a:spcPts val="1000"/>
              </a:lnSpc>
            </a:pPr>
            <a:endParaRPr sz="1000"/>
          </a:p>
        </p:txBody>
      </p:sp>
      <p:sp>
        <p:nvSpPr>
          <p:cNvPr id="1981" name="object 69"/>
          <p:cNvSpPr txBox="1"/>
          <p:nvPr/>
        </p:nvSpPr>
        <p:spPr>
          <a:xfrm>
            <a:off x="5633893" y="3059505"/>
            <a:ext cx="311793" cy="627483"/>
          </a:xfrm>
          <a:prstGeom prst="rect">
            <a:avLst/>
          </a:prstGeom>
        </p:spPr>
        <p:txBody>
          <a:bodyPr wrap="square" lIns="0" tIns="0" rIns="0" bIns="0" rtlCol="0">
            <a:noAutofit/>
          </a:bodyPr>
          <a:lstStyle/>
          <a:p>
            <a:pPr marL="25400">
              <a:lnSpc>
                <a:spcPts val="1000"/>
              </a:lnSpc>
            </a:pPr>
            <a:endParaRPr sz="1000"/>
          </a:p>
        </p:txBody>
      </p:sp>
      <p:sp>
        <p:nvSpPr>
          <p:cNvPr id="1982" name="object 68"/>
          <p:cNvSpPr txBox="1"/>
          <p:nvPr/>
        </p:nvSpPr>
        <p:spPr>
          <a:xfrm>
            <a:off x="5945685" y="3059505"/>
            <a:ext cx="677276" cy="627483"/>
          </a:xfrm>
          <a:prstGeom prst="rect">
            <a:avLst/>
          </a:prstGeom>
        </p:spPr>
        <p:txBody>
          <a:bodyPr wrap="square" lIns="0" tIns="0" rIns="0" bIns="0" rtlCol="0">
            <a:noAutofit/>
          </a:bodyPr>
          <a:lstStyle/>
          <a:p>
            <a:pPr marL="25400">
              <a:lnSpc>
                <a:spcPts val="1000"/>
              </a:lnSpc>
            </a:pPr>
            <a:endParaRPr sz="1000"/>
          </a:p>
        </p:txBody>
      </p:sp>
      <p:sp>
        <p:nvSpPr>
          <p:cNvPr id="1984" name="object 66"/>
          <p:cNvSpPr txBox="1"/>
          <p:nvPr/>
        </p:nvSpPr>
        <p:spPr>
          <a:xfrm>
            <a:off x="3284424" y="3264314"/>
            <a:ext cx="1716390" cy="422676"/>
          </a:xfrm>
          <a:prstGeom prst="rect">
            <a:avLst/>
          </a:prstGeom>
        </p:spPr>
        <p:txBody>
          <a:bodyPr wrap="square" lIns="0" tIns="0" rIns="0" bIns="0" rtlCol="0">
            <a:noAutofit/>
          </a:bodyPr>
          <a:lstStyle/>
          <a:p>
            <a:pPr marL="25400">
              <a:lnSpc>
                <a:spcPts val="1000"/>
              </a:lnSpc>
            </a:pPr>
            <a:endParaRPr sz="1000"/>
          </a:p>
        </p:txBody>
      </p:sp>
      <p:sp>
        <p:nvSpPr>
          <p:cNvPr id="1985" name="object 65"/>
          <p:cNvSpPr txBox="1"/>
          <p:nvPr/>
        </p:nvSpPr>
        <p:spPr>
          <a:xfrm>
            <a:off x="5000815" y="3264314"/>
            <a:ext cx="341528" cy="422676"/>
          </a:xfrm>
          <a:prstGeom prst="rect">
            <a:avLst/>
          </a:prstGeom>
        </p:spPr>
        <p:txBody>
          <a:bodyPr wrap="square" lIns="0" tIns="0" rIns="0" bIns="0" rtlCol="0">
            <a:noAutofit/>
          </a:bodyPr>
          <a:lstStyle/>
          <a:p>
            <a:pPr marL="25400">
              <a:lnSpc>
                <a:spcPts val="1000"/>
              </a:lnSpc>
            </a:pPr>
            <a:endParaRPr sz="1000"/>
          </a:p>
        </p:txBody>
      </p:sp>
      <p:sp>
        <p:nvSpPr>
          <p:cNvPr id="1987" name="object 63"/>
          <p:cNvSpPr txBox="1"/>
          <p:nvPr/>
        </p:nvSpPr>
        <p:spPr>
          <a:xfrm>
            <a:off x="4704313" y="3686989"/>
            <a:ext cx="296501"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88" name="object 62"/>
          <p:cNvSpPr txBox="1"/>
          <p:nvPr/>
        </p:nvSpPr>
        <p:spPr>
          <a:xfrm>
            <a:off x="5000815" y="3686989"/>
            <a:ext cx="341528"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89" name="object 61"/>
          <p:cNvSpPr txBox="1"/>
          <p:nvPr/>
        </p:nvSpPr>
        <p:spPr>
          <a:xfrm>
            <a:off x="5342345" y="3686989"/>
            <a:ext cx="180988"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90" name="object 60"/>
          <p:cNvSpPr txBox="1"/>
          <p:nvPr/>
        </p:nvSpPr>
        <p:spPr>
          <a:xfrm>
            <a:off x="5523333" y="3686989"/>
            <a:ext cx="110558"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91" name="object 59"/>
          <p:cNvSpPr txBox="1"/>
          <p:nvPr/>
        </p:nvSpPr>
        <p:spPr>
          <a:xfrm>
            <a:off x="5633893" y="3686989"/>
            <a:ext cx="63597"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92" name="object 58"/>
          <p:cNvSpPr txBox="1"/>
          <p:nvPr/>
        </p:nvSpPr>
        <p:spPr>
          <a:xfrm>
            <a:off x="5697490" y="3686989"/>
            <a:ext cx="41719"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93" name="object 57"/>
          <p:cNvSpPr txBox="1"/>
          <p:nvPr/>
        </p:nvSpPr>
        <p:spPr>
          <a:xfrm>
            <a:off x="5739210" y="3686989"/>
            <a:ext cx="94121"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94" name="object 56"/>
          <p:cNvSpPr txBox="1"/>
          <p:nvPr/>
        </p:nvSpPr>
        <p:spPr>
          <a:xfrm>
            <a:off x="5833332" y="3686989"/>
            <a:ext cx="112353"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95" name="object 55"/>
          <p:cNvSpPr txBox="1"/>
          <p:nvPr/>
        </p:nvSpPr>
        <p:spPr>
          <a:xfrm>
            <a:off x="5945685" y="3686989"/>
            <a:ext cx="102779"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96" name="object 54"/>
          <p:cNvSpPr txBox="1"/>
          <p:nvPr/>
        </p:nvSpPr>
        <p:spPr>
          <a:xfrm>
            <a:off x="6048464" y="3686989"/>
            <a:ext cx="94914"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97" name="object 53"/>
          <p:cNvSpPr txBox="1"/>
          <p:nvPr/>
        </p:nvSpPr>
        <p:spPr>
          <a:xfrm>
            <a:off x="6143378" y="3686989"/>
            <a:ext cx="114565"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98" name="object 52"/>
          <p:cNvSpPr txBox="1"/>
          <p:nvPr/>
        </p:nvSpPr>
        <p:spPr>
          <a:xfrm>
            <a:off x="6257944" y="3686989"/>
            <a:ext cx="365018" cy="114309"/>
          </a:xfrm>
          <a:prstGeom prst="rect">
            <a:avLst/>
          </a:prstGeom>
        </p:spPr>
        <p:txBody>
          <a:bodyPr wrap="square" lIns="0" tIns="0" rIns="0" bIns="0" rtlCol="0">
            <a:noAutofit/>
          </a:bodyPr>
          <a:lstStyle/>
          <a:p>
            <a:pPr marL="25400">
              <a:lnSpc>
                <a:spcPts val="650"/>
              </a:lnSpc>
              <a:spcBef>
                <a:spcPts val="10"/>
              </a:spcBef>
            </a:pPr>
            <a:endParaRPr sz="1000">
              <a:cs typeface="Arial" panose="020B0604020202020204" pitchFamily="34" charset="0"/>
            </a:endParaRPr>
          </a:p>
        </p:txBody>
      </p:sp>
      <p:sp>
        <p:nvSpPr>
          <p:cNvPr id="1999" name="object 51"/>
          <p:cNvSpPr txBox="1"/>
          <p:nvPr/>
        </p:nvSpPr>
        <p:spPr>
          <a:xfrm>
            <a:off x="3284424" y="3801298"/>
            <a:ext cx="1857886" cy="761834"/>
          </a:xfrm>
          <a:prstGeom prst="rect">
            <a:avLst/>
          </a:prstGeom>
        </p:spPr>
        <p:txBody>
          <a:bodyPr wrap="square" lIns="0" tIns="0" rIns="0" bIns="0" rtlCol="0">
            <a:noAutofit/>
          </a:bodyPr>
          <a:lstStyle/>
          <a:p>
            <a:pPr marL="25400">
              <a:lnSpc>
                <a:spcPts val="1000"/>
              </a:lnSpc>
            </a:pPr>
            <a:endParaRPr sz="1000"/>
          </a:p>
        </p:txBody>
      </p:sp>
      <p:sp>
        <p:nvSpPr>
          <p:cNvPr id="2000" name="object 50"/>
          <p:cNvSpPr txBox="1"/>
          <p:nvPr/>
        </p:nvSpPr>
        <p:spPr>
          <a:xfrm>
            <a:off x="5142310" y="3801298"/>
            <a:ext cx="200034" cy="761834"/>
          </a:xfrm>
          <a:prstGeom prst="rect">
            <a:avLst/>
          </a:prstGeom>
        </p:spPr>
        <p:txBody>
          <a:bodyPr wrap="square" lIns="0" tIns="0" rIns="0" bIns="0" rtlCol="0">
            <a:noAutofit/>
          </a:bodyPr>
          <a:lstStyle/>
          <a:p>
            <a:pPr marL="25400">
              <a:lnSpc>
                <a:spcPts val="1000"/>
              </a:lnSpc>
            </a:pPr>
            <a:endParaRPr sz="1000"/>
          </a:p>
        </p:txBody>
      </p:sp>
      <p:sp>
        <p:nvSpPr>
          <p:cNvPr id="2001" name="object 49"/>
          <p:cNvSpPr txBox="1"/>
          <p:nvPr/>
        </p:nvSpPr>
        <p:spPr>
          <a:xfrm>
            <a:off x="5342345" y="3801298"/>
            <a:ext cx="254646" cy="942680"/>
          </a:xfrm>
          <a:prstGeom prst="rect">
            <a:avLst/>
          </a:prstGeom>
        </p:spPr>
        <p:txBody>
          <a:bodyPr wrap="square" lIns="0" tIns="0" rIns="0" bIns="0" rtlCol="0">
            <a:noAutofit/>
          </a:bodyPr>
          <a:lstStyle/>
          <a:p>
            <a:pPr marL="25400">
              <a:lnSpc>
                <a:spcPts val="1000"/>
              </a:lnSpc>
            </a:pPr>
            <a:endParaRPr sz="1000"/>
          </a:p>
        </p:txBody>
      </p:sp>
      <p:sp>
        <p:nvSpPr>
          <p:cNvPr id="2002" name="object 48"/>
          <p:cNvSpPr txBox="1"/>
          <p:nvPr/>
        </p:nvSpPr>
        <p:spPr>
          <a:xfrm>
            <a:off x="5596992" y="3801298"/>
            <a:ext cx="228974" cy="1128474"/>
          </a:xfrm>
          <a:prstGeom prst="rect">
            <a:avLst/>
          </a:prstGeom>
        </p:spPr>
        <p:txBody>
          <a:bodyPr wrap="square" lIns="0" tIns="0" rIns="0" bIns="0" rtlCol="0">
            <a:noAutofit/>
          </a:bodyPr>
          <a:lstStyle/>
          <a:p>
            <a:pPr marL="25400">
              <a:lnSpc>
                <a:spcPts val="1000"/>
              </a:lnSpc>
            </a:pPr>
            <a:endParaRPr sz="1000"/>
          </a:p>
        </p:txBody>
      </p:sp>
      <p:sp>
        <p:nvSpPr>
          <p:cNvPr id="2003" name="object 47"/>
          <p:cNvSpPr txBox="1"/>
          <p:nvPr/>
        </p:nvSpPr>
        <p:spPr>
          <a:xfrm>
            <a:off x="5825966" y="3801298"/>
            <a:ext cx="222497" cy="1305811"/>
          </a:xfrm>
          <a:prstGeom prst="rect">
            <a:avLst/>
          </a:prstGeom>
        </p:spPr>
        <p:txBody>
          <a:bodyPr wrap="square" lIns="0" tIns="0" rIns="0" bIns="0" rtlCol="0">
            <a:noAutofit/>
          </a:bodyPr>
          <a:lstStyle/>
          <a:p>
            <a:pPr marL="25400">
              <a:lnSpc>
                <a:spcPts val="1000"/>
              </a:lnSpc>
            </a:pPr>
            <a:endParaRPr sz="1000"/>
          </a:p>
        </p:txBody>
      </p:sp>
      <p:sp>
        <p:nvSpPr>
          <p:cNvPr id="2005" name="object 45"/>
          <p:cNvSpPr txBox="1"/>
          <p:nvPr/>
        </p:nvSpPr>
        <p:spPr>
          <a:xfrm>
            <a:off x="3284424" y="4563133"/>
            <a:ext cx="168221" cy="1121468"/>
          </a:xfrm>
          <a:prstGeom prst="rect">
            <a:avLst/>
          </a:prstGeom>
        </p:spPr>
        <p:txBody>
          <a:bodyPr wrap="square" lIns="0" tIns="0" rIns="0" bIns="0" rtlCol="0">
            <a:noAutofit/>
          </a:bodyPr>
          <a:lstStyle/>
          <a:p>
            <a:pPr marL="25400">
              <a:lnSpc>
                <a:spcPts val="1000"/>
              </a:lnSpc>
            </a:pPr>
            <a:endParaRPr sz="1000"/>
          </a:p>
        </p:txBody>
      </p:sp>
      <p:sp>
        <p:nvSpPr>
          <p:cNvPr id="2006" name="object 44"/>
          <p:cNvSpPr txBox="1"/>
          <p:nvPr/>
        </p:nvSpPr>
        <p:spPr>
          <a:xfrm>
            <a:off x="3452647" y="4563133"/>
            <a:ext cx="167435" cy="1121468"/>
          </a:xfrm>
          <a:prstGeom prst="rect">
            <a:avLst/>
          </a:prstGeom>
        </p:spPr>
        <p:txBody>
          <a:bodyPr wrap="square" lIns="0" tIns="0" rIns="0" bIns="0" rtlCol="0">
            <a:noAutofit/>
          </a:bodyPr>
          <a:lstStyle/>
          <a:p>
            <a:pPr marL="25400">
              <a:lnSpc>
                <a:spcPts val="1000"/>
              </a:lnSpc>
            </a:pPr>
            <a:endParaRPr sz="1000"/>
          </a:p>
        </p:txBody>
      </p:sp>
      <p:sp>
        <p:nvSpPr>
          <p:cNvPr id="2007" name="object 43"/>
          <p:cNvSpPr txBox="1"/>
          <p:nvPr/>
        </p:nvSpPr>
        <p:spPr>
          <a:xfrm>
            <a:off x="3620082" y="4563133"/>
            <a:ext cx="155549" cy="1803664"/>
          </a:xfrm>
          <a:prstGeom prst="rect">
            <a:avLst/>
          </a:prstGeom>
        </p:spPr>
        <p:txBody>
          <a:bodyPr wrap="square" lIns="0" tIns="0" rIns="0" bIns="0" rtlCol="0">
            <a:noAutofit/>
          </a:bodyPr>
          <a:lstStyle/>
          <a:p>
            <a:pPr marL="25400">
              <a:lnSpc>
                <a:spcPts val="1000"/>
              </a:lnSpc>
            </a:pPr>
            <a:endParaRPr sz="1000"/>
          </a:p>
        </p:txBody>
      </p:sp>
      <p:sp>
        <p:nvSpPr>
          <p:cNvPr id="2008" name="object 42"/>
          <p:cNvSpPr txBox="1"/>
          <p:nvPr/>
        </p:nvSpPr>
        <p:spPr>
          <a:xfrm>
            <a:off x="3775633" y="4563133"/>
            <a:ext cx="1566711" cy="180845"/>
          </a:xfrm>
          <a:prstGeom prst="rect">
            <a:avLst/>
          </a:prstGeom>
        </p:spPr>
        <p:txBody>
          <a:bodyPr wrap="square" lIns="0" tIns="0" rIns="0" bIns="0" rtlCol="0">
            <a:noAutofit/>
          </a:bodyPr>
          <a:lstStyle/>
          <a:p>
            <a:pPr marL="25400">
              <a:lnSpc>
                <a:spcPts val="1000"/>
              </a:lnSpc>
            </a:pPr>
            <a:endParaRPr sz="1000"/>
          </a:p>
        </p:txBody>
      </p:sp>
      <p:sp>
        <p:nvSpPr>
          <p:cNvPr id="2009" name="object 41"/>
          <p:cNvSpPr txBox="1"/>
          <p:nvPr/>
        </p:nvSpPr>
        <p:spPr>
          <a:xfrm>
            <a:off x="3775633" y="4743979"/>
            <a:ext cx="170644" cy="940622"/>
          </a:xfrm>
          <a:prstGeom prst="rect">
            <a:avLst/>
          </a:prstGeom>
        </p:spPr>
        <p:txBody>
          <a:bodyPr wrap="square" lIns="0" tIns="0" rIns="0" bIns="0" rtlCol="0">
            <a:noAutofit/>
          </a:bodyPr>
          <a:lstStyle/>
          <a:p>
            <a:pPr marL="25400">
              <a:lnSpc>
                <a:spcPts val="1000"/>
              </a:lnSpc>
            </a:pPr>
            <a:endParaRPr sz="1000"/>
          </a:p>
        </p:txBody>
      </p:sp>
      <p:sp>
        <p:nvSpPr>
          <p:cNvPr id="2010" name="object 40"/>
          <p:cNvSpPr txBox="1"/>
          <p:nvPr/>
        </p:nvSpPr>
        <p:spPr>
          <a:xfrm>
            <a:off x="3946279" y="4743979"/>
            <a:ext cx="165011" cy="940622"/>
          </a:xfrm>
          <a:prstGeom prst="rect">
            <a:avLst/>
          </a:prstGeom>
        </p:spPr>
        <p:txBody>
          <a:bodyPr wrap="square" lIns="0" tIns="0" rIns="0" bIns="0" rtlCol="0">
            <a:noAutofit/>
          </a:bodyPr>
          <a:lstStyle/>
          <a:p>
            <a:pPr marL="25400">
              <a:lnSpc>
                <a:spcPts val="1000"/>
              </a:lnSpc>
            </a:pPr>
            <a:endParaRPr sz="1000"/>
          </a:p>
        </p:txBody>
      </p:sp>
      <p:sp>
        <p:nvSpPr>
          <p:cNvPr id="2011" name="object 39"/>
          <p:cNvSpPr txBox="1"/>
          <p:nvPr/>
        </p:nvSpPr>
        <p:spPr>
          <a:xfrm>
            <a:off x="4111291" y="4743979"/>
            <a:ext cx="272829" cy="1622819"/>
          </a:xfrm>
          <a:prstGeom prst="rect">
            <a:avLst/>
          </a:prstGeom>
        </p:spPr>
        <p:txBody>
          <a:bodyPr wrap="square" lIns="0" tIns="0" rIns="0" bIns="0" rtlCol="0">
            <a:noAutofit/>
          </a:bodyPr>
          <a:lstStyle/>
          <a:p>
            <a:pPr marL="25400">
              <a:lnSpc>
                <a:spcPts val="1000"/>
              </a:lnSpc>
            </a:pPr>
            <a:endParaRPr sz="1000"/>
          </a:p>
        </p:txBody>
      </p:sp>
      <p:sp>
        <p:nvSpPr>
          <p:cNvPr id="2012" name="object 38"/>
          <p:cNvSpPr txBox="1"/>
          <p:nvPr/>
        </p:nvSpPr>
        <p:spPr>
          <a:xfrm>
            <a:off x="4384121" y="4743979"/>
            <a:ext cx="1212870" cy="185793"/>
          </a:xfrm>
          <a:prstGeom prst="rect">
            <a:avLst/>
          </a:prstGeom>
        </p:spPr>
        <p:txBody>
          <a:bodyPr wrap="square" lIns="0" tIns="0" rIns="0" bIns="0" rtlCol="0">
            <a:noAutofit/>
          </a:bodyPr>
          <a:lstStyle/>
          <a:p>
            <a:pPr marL="25400">
              <a:lnSpc>
                <a:spcPts val="1000"/>
              </a:lnSpc>
            </a:pPr>
            <a:endParaRPr sz="1000"/>
          </a:p>
        </p:txBody>
      </p:sp>
      <p:sp>
        <p:nvSpPr>
          <p:cNvPr id="2013" name="object 37"/>
          <p:cNvSpPr txBox="1"/>
          <p:nvPr/>
        </p:nvSpPr>
        <p:spPr>
          <a:xfrm>
            <a:off x="4384121" y="4929773"/>
            <a:ext cx="170222" cy="754828"/>
          </a:xfrm>
          <a:prstGeom prst="rect">
            <a:avLst/>
          </a:prstGeom>
        </p:spPr>
        <p:txBody>
          <a:bodyPr wrap="square" lIns="0" tIns="0" rIns="0" bIns="0" rtlCol="0">
            <a:noAutofit/>
          </a:bodyPr>
          <a:lstStyle/>
          <a:p>
            <a:pPr marL="25400">
              <a:lnSpc>
                <a:spcPts val="1000"/>
              </a:lnSpc>
            </a:pPr>
            <a:endParaRPr sz="1000"/>
          </a:p>
        </p:txBody>
      </p:sp>
      <p:sp>
        <p:nvSpPr>
          <p:cNvPr id="2014" name="object 36"/>
          <p:cNvSpPr txBox="1"/>
          <p:nvPr/>
        </p:nvSpPr>
        <p:spPr>
          <a:xfrm>
            <a:off x="4554344" y="4929773"/>
            <a:ext cx="165434" cy="754828"/>
          </a:xfrm>
          <a:prstGeom prst="rect">
            <a:avLst/>
          </a:prstGeom>
        </p:spPr>
        <p:txBody>
          <a:bodyPr wrap="square" lIns="0" tIns="0" rIns="0" bIns="0" rtlCol="0">
            <a:noAutofit/>
          </a:bodyPr>
          <a:lstStyle/>
          <a:p>
            <a:pPr marL="25400">
              <a:lnSpc>
                <a:spcPts val="1000"/>
              </a:lnSpc>
            </a:pPr>
            <a:endParaRPr sz="1000"/>
          </a:p>
        </p:txBody>
      </p:sp>
      <p:sp>
        <p:nvSpPr>
          <p:cNvPr id="2015" name="object 35"/>
          <p:cNvSpPr txBox="1"/>
          <p:nvPr/>
        </p:nvSpPr>
        <p:spPr>
          <a:xfrm>
            <a:off x="4719778" y="4929773"/>
            <a:ext cx="1106186" cy="177337"/>
          </a:xfrm>
          <a:prstGeom prst="rect">
            <a:avLst/>
          </a:prstGeom>
        </p:spPr>
        <p:txBody>
          <a:bodyPr wrap="square" lIns="0" tIns="0" rIns="0" bIns="0" rtlCol="0">
            <a:noAutofit/>
          </a:bodyPr>
          <a:lstStyle/>
          <a:p>
            <a:pPr marL="25400">
              <a:lnSpc>
                <a:spcPts val="1000"/>
              </a:lnSpc>
            </a:pPr>
            <a:endParaRPr sz="1000"/>
          </a:p>
        </p:txBody>
      </p:sp>
      <p:sp>
        <p:nvSpPr>
          <p:cNvPr id="2016" name="object 34"/>
          <p:cNvSpPr txBox="1"/>
          <p:nvPr/>
        </p:nvSpPr>
        <p:spPr>
          <a:xfrm>
            <a:off x="4719778" y="5107110"/>
            <a:ext cx="342509" cy="437739"/>
          </a:xfrm>
          <a:prstGeom prst="rect">
            <a:avLst/>
          </a:prstGeom>
        </p:spPr>
        <p:txBody>
          <a:bodyPr wrap="square" lIns="0" tIns="0" rIns="0" bIns="0" rtlCol="0">
            <a:noAutofit/>
          </a:bodyPr>
          <a:lstStyle/>
          <a:p>
            <a:pPr marL="25400">
              <a:lnSpc>
                <a:spcPts val="1000"/>
              </a:lnSpc>
            </a:pPr>
            <a:endParaRPr sz="1000"/>
          </a:p>
        </p:txBody>
      </p:sp>
      <p:sp>
        <p:nvSpPr>
          <p:cNvPr id="2017" name="object 33"/>
          <p:cNvSpPr txBox="1"/>
          <p:nvPr/>
        </p:nvSpPr>
        <p:spPr>
          <a:xfrm>
            <a:off x="5062287" y="5107110"/>
            <a:ext cx="986176" cy="437739"/>
          </a:xfrm>
          <a:prstGeom prst="rect">
            <a:avLst/>
          </a:prstGeom>
        </p:spPr>
        <p:txBody>
          <a:bodyPr wrap="square" lIns="0" tIns="0" rIns="0" bIns="0" rtlCol="0">
            <a:noAutofit/>
          </a:bodyPr>
          <a:lstStyle/>
          <a:p>
            <a:pPr marL="25400">
              <a:lnSpc>
                <a:spcPts val="1000"/>
              </a:lnSpc>
            </a:pPr>
            <a:endParaRPr sz="1000"/>
          </a:p>
        </p:txBody>
      </p:sp>
      <p:sp>
        <p:nvSpPr>
          <p:cNvPr id="2037" name="object 13"/>
          <p:cNvSpPr txBox="1"/>
          <p:nvPr/>
        </p:nvSpPr>
        <p:spPr>
          <a:xfrm>
            <a:off x="3284424" y="5968984"/>
            <a:ext cx="168221" cy="397814"/>
          </a:xfrm>
          <a:prstGeom prst="rect">
            <a:avLst/>
          </a:prstGeom>
        </p:spPr>
        <p:txBody>
          <a:bodyPr wrap="square" lIns="0" tIns="0" rIns="0" bIns="0" rtlCol="0">
            <a:noAutofit/>
          </a:bodyPr>
          <a:lstStyle/>
          <a:p>
            <a:pPr marL="25400">
              <a:lnSpc>
                <a:spcPts val="1000"/>
              </a:lnSpc>
            </a:pPr>
            <a:endParaRPr sz="1400" b="1"/>
          </a:p>
        </p:txBody>
      </p:sp>
      <p:sp>
        <p:nvSpPr>
          <p:cNvPr id="2038" name="object 12"/>
          <p:cNvSpPr txBox="1"/>
          <p:nvPr/>
        </p:nvSpPr>
        <p:spPr>
          <a:xfrm>
            <a:off x="3452647" y="5968984"/>
            <a:ext cx="167435" cy="397814"/>
          </a:xfrm>
          <a:prstGeom prst="rect">
            <a:avLst/>
          </a:prstGeom>
        </p:spPr>
        <p:txBody>
          <a:bodyPr wrap="square" lIns="0" tIns="0" rIns="0" bIns="0" rtlCol="0">
            <a:noAutofit/>
          </a:bodyPr>
          <a:lstStyle/>
          <a:p>
            <a:pPr marL="25400">
              <a:lnSpc>
                <a:spcPts val="1000"/>
              </a:lnSpc>
            </a:pPr>
            <a:endParaRPr sz="1400" b="1"/>
          </a:p>
        </p:txBody>
      </p:sp>
      <p:sp>
        <p:nvSpPr>
          <p:cNvPr id="2040" name="object 10"/>
          <p:cNvSpPr txBox="1"/>
          <p:nvPr/>
        </p:nvSpPr>
        <p:spPr>
          <a:xfrm>
            <a:off x="3775633" y="5968984"/>
            <a:ext cx="170644" cy="397814"/>
          </a:xfrm>
          <a:prstGeom prst="rect">
            <a:avLst/>
          </a:prstGeom>
        </p:spPr>
        <p:txBody>
          <a:bodyPr wrap="square" lIns="0" tIns="0" rIns="0" bIns="0" rtlCol="0">
            <a:noAutofit/>
          </a:bodyPr>
          <a:lstStyle/>
          <a:p>
            <a:pPr marL="25400">
              <a:lnSpc>
                <a:spcPts val="1000"/>
              </a:lnSpc>
            </a:pPr>
            <a:endParaRPr sz="1400" b="1"/>
          </a:p>
        </p:txBody>
      </p:sp>
      <p:sp>
        <p:nvSpPr>
          <p:cNvPr id="2041" name="object 9"/>
          <p:cNvSpPr txBox="1"/>
          <p:nvPr/>
        </p:nvSpPr>
        <p:spPr>
          <a:xfrm>
            <a:off x="3946279" y="5968984"/>
            <a:ext cx="165011" cy="397814"/>
          </a:xfrm>
          <a:prstGeom prst="rect">
            <a:avLst/>
          </a:prstGeom>
        </p:spPr>
        <p:txBody>
          <a:bodyPr wrap="square" lIns="0" tIns="0" rIns="0" bIns="0" rtlCol="0">
            <a:noAutofit/>
          </a:bodyPr>
          <a:lstStyle/>
          <a:p>
            <a:pPr marL="25400">
              <a:lnSpc>
                <a:spcPts val="1000"/>
              </a:lnSpc>
            </a:pPr>
            <a:endParaRPr sz="1400" b="1"/>
          </a:p>
        </p:txBody>
      </p:sp>
      <p:sp>
        <p:nvSpPr>
          <p:cNvPr id="2043" name="object 7"/>
          <p:cNvSpPr txBox="1"/>
          <p:nvPr/>
        </p:nvSpPr>
        <p:spPr>
          <a:xfrm>
            <a:off x="4384121" y="5968984"/>
            <a:ext cx="170222" cy="397814"/>
          </a:xfrm>
          <a:prstGeom prst="rect">
            <a:avLst/>
          </a:prstGeom>
        </p:spPr>
        <p:txBody>
          <a:bodyPr wrap="square" lIns="0" tIns="0" rIns="0" bIns="0" rtlCol="0">
            <a:noAutofit/>
          </a:bodyPr>
          <a:lstStyle/>
          <a:p>
            <a:pPr marL="25400">
              <a:lnSpc>
                <a:spcPts val="1000"/>
              </a:lnSpc>
            </a:pPr>
            <a:endParaRPr sz="1400" b="1"/>
          </a:p>
        </p:txBody>
      </p:sp>
      <p:sp>
        <p:nvSpPr>
          <p:cNvPr id="2044" name="object 6"/>
          <p:cNvSpPr txBox="1"/>
          <p:nvPr/>
        </p:nvSpPr>
        <p:spPr>
          <a:xfrm>
            <a:off x="4554344" y="5968984"/>
            <a:ext cx="165434" cy="397814"/>
          </a:xfrm>
          <a:prstGeom prst="rect">
            <a:avLst/>
          </a:prstGeom>
        </p:spPr>
        <p:txBody>
          <a:bodyPr wrap="square" lIns="0" tIns="0" rIns="0" bIns="0" rtlCol="0">
            <a:noAutofit/>
          </a:bodyPr>
          <a:lstStyle/>
          <a:p>
            <a:pPr marL="25400">
              <a:lnSpc>
                <a:spcPts val="1000"/>
              </a:lnSpc>
            </a:pPr>
            <a:endParaRPr sz="1400" b="1"/>
          </a:p>
        </p:txBody>
      </p:sp>
      <p:sp>
        <p:nvSpPr>
          <p:cNvPr id="2045" name="object 5"/>
          <p:cNvSpPr txBox="1"/>
          <p:nvPr/>
        </p:nvSpPr>
        <p:spPr>
          <a:xfrm>
            <a:off x="1333469" y="2013208"/>
            <a:ext cx="136405" cy="988947"/>
          </a:xfrm>
          <a:prstGeom prst="rect">
            <a:avLst/>
          </a:prstGeom>
        </p:spPr>
        <p:txBody>
          <a:bodyPr wrap="square" lIns="0" tIns="0" rIns="0" bIns="0" rtlCol="0">
            <a:noAutofit/>
          </a:bodyPr>
          <a:lstStyle/>
          <a:p>
            <a:pPr marL="25400">
              <a:lnSpc>
                <a:spcPts val="1000"/>
              </a:lnSpc>
            </a:pPr>
            <a:endParaRPr sz="1000">
              <a:cs typeface="Arial" panose="020B0604020202020204" pitchFamily="34" charset="0"/>
            </a:endParaRPr>
          </a:p>
        </p:txBody>
      </p:sp>
      <p:sp>
        <p:nvSpPr>
          <p:cNvPr id="2046" name="object 4"/>
          <p:cNvSpPr txBox="1"/>
          <p:nvPr/>
        </p:nvSpPr>
        <p:spPr>
          <a:xfrm>
            <a:off x="2954041" y="1289418"/>
            <a:ext cx="830317" cy="207599"/>
          </a:xfrm>
          <a:prstGeom prst="rect">
            <a:avLst/>
          </a:prstGeom>
        </p:spPr>
        <p:txBody>
          <a:bodyPr wrap="square" lIns="0" tIns="0" rIns="0" bIns="0" rtlCol="0">
            <a:noAutofit/>
          </a:bodyPr>
          <a:lstStyle/>
          <a:p>
            <a:pPr marL="25400">
              <a:lnSpc>
                <a:spcPts val="1000"/>
              </a:lnSpc>
            </a:pPr>
            <a:endParaRPr sz="1000"/>
          </a:p>
        </p:txBody>
      </p:sp>
      <p:sp>
        <p:nvSpPr>
          <p:cNvPr id="2047" name="object 3"/>
          <p:cNvSpPr txBox="1"/>
          <p:nvPr/>
        </p:nvSpPr>
        <p:spPr>
          <a:xfrm>
            <a:off x="3961297" y="1289418"/>
            <a:ext cx="1742482" cy="207599"/>
          </a:xfrm>
          <a:prstGeom prst="rect">
            <a:avLst/>
          </a:prstGeom>
        </p:spPr>
        <p:txBody>
          <a:bodyPr wrap="square" lIns="0" tIns="0" rIns="0" bIns="0" rtlCol="0">
            <a:noAutofit/>
          </a:bodyPr>
          <a:lstStyle/>
          <a:p>
            <a:pPr marL="25400">
              <a:lnSpc>
                <a:spcPts val="1000"/>
              </a:lnSpc>
            </a:pPr>
            <a:endParaRPr sz="1000"/>
          </a:p>
        </p:txBody>
      </p:sp>
      <p:sp>
        <p:nvSpPr>
          <p:cNvPr id="2048" name="object 2"/>
          <p:cNvSpPr txBox="1"/>
          <p:nvPr/>
        </p:nvSpPr>
        <p:spPr>
          <a:xfrm>
            <a:off x="2648478" y="3802509"/>
            <a:ext cx="124813" cy="207599"/>
          </a:xfrm>
          <a:prstGeom prst="rect">
            <a:avLst/>
          </a:prstGeom>
        </p:spPr>
        <p:txBody>
          <a:bodyPr wrap="square" lIns="0" tIns="0" rIns="0" bIns="0" rtlCol="0">
            <a:noAutofit/>
          </a:bodyPr>
          <a:lstStyle/>
          <a:p>
            <a:pPr marL="25400">
              <a:lnSpc>
                <a:spcPts val="1000"/>
              </a:lnSpc>
            </a:pPr>
            <a:endParaRPr sz="1000">
              <a:cs typeface="Arial" panose="020B0604020202020204" pitchFamily="34" charset="0"/>
            </a:endParaRPr>
          </a:p>
        </p:txBody>
      </p:sp>
      <p:pic>
        <p:nvPicPr>
          <p:cNvPr id="2049" name="Picture 4"/>
          <p:cNvPicPr>
            <a:picLocks noChangeAspect="1" noChangeArrowheads="1"/>
          </p:cNvPicPr>
          <p:nvPr/>
        </p:nvPicPr>
        <p:blipFill>
          <a:blip r:embed="rId19" cstate="print"/>
          <a:srcRect/>
          <a:stretch>
            <a:fillRect/>
          </a:stretch>
        </p:blipFill>
        <p:spPr bwMode="auto">
          <a:xfrm>
            <a:off x="4984761" y="1866481"/>
            <a:ext cx="1066800" cy="593623"/>
          </a:xfrm>
          <a:prstGeom prst="rect">
            <a:avLst/>
          </a:prstGeom>
          <a:noFill/>
          <a:ln w="9525">
            <a:noFill/>
            <a:miter lim="800000"/>
            <a:headEnd/>
            <a:tailEnd/>
          </a:ln>
        </p:spPr>
      </p:pic>
      <p:pic>
        <p:nvPicPr>
          <p:cNvPr id="2051" name="Picture 30"/>
          <p:cNvPicPr>
            <a:picLocks noChangeAspect="1" noChangeArrowheads="1"/>
          </p:cNvPicPr>
          <p:nvPr/>
        </p:nvPicPr>
        <p:blipFill rotWithShape="1">
          <a:blip r:embed="rId20" cstate="screen">
            <a:extLst>
              <a:ext uri="{28A0092B-C50C-407E-A947-70E740481C1C}">
                <a14:useLocalDpi xmlns:a14="http://schemas.microsoft.com/office/drawing/2010/main" xmlns="" val="0"/>
              </a:ext>
            </a:extLst>
          </a:blip>
          <a:srcRect l="33896" r="30291"/>
          <a:stretch/>
        </p:blipFill>
        <p:spPr bwMode="auto">
          <a:xfrm>
            <a:off x="3587464" y="1763168"/>
            <a:ext cx="358815" cy="852880"/>
          </a:xfrm>
          <a:prstGeom prst="rect">
            <a:avLst/>
          </a:prstGeom>
          <a:noFill/>
          <a:ln>
            <a:noFill/>
          </a:ln>
          <a:effectLst>
            <a:outerShdw blurRad="76200" sy="23000" kx="1199993" algn="br" rotWithShape="0">
              <a:srgbClr val="808080">
                <a:alpha val="20000"/>
              </a:srgbClr>
            </a:outerShdw>
          </a:effectLst>
          <a:extLst/>
        </p:spPr>
      </p:pic>
      <p:pic>
        <p:nvPicPr>
          <p:cNvPr id="2052" name="Picture 30"/>
          <p:cNvPicPr>
            <a:picLocks noChangeAspect="1" noChangeArrowheads="1"/>
          </p:cNvPicPr>
          <p:nvPr/>
        </p:nvPicPr>
        <p:blipFill rotWithShape="1">
          <a:blip r:embed="rId20" cstate="screen">
            <a:extLst>
              <a:ext uri="{28A0092B-C50C-407E-A947-70E740481C1C}">
                <a14:useLocalDpi xmlns:a14="http://schemas.microsoft.com/office/drawing/2010/main" xmlns="" val="0"/>
              </a:ext>
            </a:extLst>
          </a:blip>
          <a:srcRect l="33896" r="30291"/>
          <a:stretch/>
        </p:blipFill>
        <p:spPr bwMode="auto">
          <a:xfrm>
            <a:off x="2557189" y="1750534"/>
            <a:ext cx="358815" cy="852880"/>
          </a:xfrm>
          <a:prstGeom prst="rect">
            <a:avLst/>
          </a:prstGeom>
          <a:noFill/>
          <a:ln>
            <a:noFill/>
          </a:ln>
          <a:effectLst>
            <a:outerShdw blurRad="76200" sy="23000" kx="1199993" algn="br" rotWithShape="0">
              <a:srgbClr val="808080">
                <a:alpha val="20000"/>
              </a:srgbClr>
            </a:outerShdw>
          </a:effectLst>
          <a:extLst/>
        </p:spPr>
      </p:pic>
      <p:sp>
        <p:nvSpPr>
          <p:cNvPr id="26" name="Rectangle 25"/>
          <p:cNvSpPr/>
          <p:nvPr/>
        </p:nvSpPr>
        <p:spPr>
          <a:xfrm>
            <a:off x="1244009" y="3983837"/>
            <a:ext cx="474111" cy="250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Rectangle 26"/>
          <p:cNvSpPr/>
          <p:nvPr/>
        </p:nvSpPr>
        <p:spPr>
          <a:xfrm>
            <a:off x="1541732" y="5987117"/>
            <a:ext cx="6414518" cy="629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grpSp>
        <p:nvGrpSpPr>
          <p:cNvPr id="2053" name="Group 129"/>
          <p:cNvGrpSpPr/>
          <p:nvPr/>
        </p:nvGrpSpPr>
        <p:grpSpPr>
          <a:xfrm>
            <a:off x="2622930" y="5321480"/>
            <a:ext cx="1019175" cy="704850"/>
            <a:chOff x="4648200" y="1247775"/>
            <a:chExt cx="1019175" cy="704850"/>
          </a:xfrm>
        </p:grpSpPr>
        <p:pic>
          <p:nvPicPr>
            <p:cNvPr id="2054" name="Picture 2"/>
            <p:cNvPicPr>
              <a:picLocks noChangeAspect="1" noChangeArrowheads="1"/>
            </p:cNvPicPr>
            <p:nvPr/>
          </p:nvPicPr>
          <p:blipFill>
            <a:blip r:embed="rId21" cstate="print"/>
            <a:srcRect/>
            <a:stretch>
              <a:fillRect/>
            </a:stretch>
          </p:blipFill>
          <p:spPr bwMode="auto">
            <a:xfrm>
              <a:off x="4648200" y="1600200"/>
              <a:ext cx="1019175" cy="352425"/>
            </a:xfrm>
            <a:prstGeom prst="rect">
              <a:avLst/>
            </a:prstGeom>
            <a:noFill/>
            <a:ln w="9525">
              <a:noFill/>
              <a:miter lim="800000"/>
              <a:headEnd/>
              <a:tailEnd/>
            </a:ln>
          </p:spPr>
        </p:pic>
        <p:pic>
          <p:nvPicPr>
            <p:cNvPr id="2055" name="Picture 3"/>
            <p:cNvPicPr>
              <a:picLocks noChangeAspect="1" noChangeArrowheads="1"/>
            </p:cNvPicPr>
            <p:nvPr/>
          </p:nvPicPr>
          <p:blipFill>
            <a:blip r:embed="rId21" cstate="print"/>
            <a:srcRect/>
            <a:stretch>
              <a:fillRect/>
            </a:stretch>
          </p:blipFill>
          <p:spPr bwMode="auto">
            <a:xfrm>
              <a:off x="4648200" y="1247775"/>
              <a:ext cx="1019175" cy="352425"/>
            </a:xfrm>
            <a:prstGeom prst="rect">
              <a:avLst/>
            </a:prstGeom>
            <a:noFill/>
            <a:ln w="9525">
              <a:noFill/>
              <a:miter lim="800000"/>
              <a:headEnd/>
              <a:tailEnd/>
            </a:ln>
          </p:spPr>
        </p:pic>
      </p:grpSp>
      <p:sp>
        <p:nvSpPr>
          <p:cNvPr id="2062" name="object 73"/>
          <p:cNvSpPr txBox="1"/>
          <p:nvPr/>
        </p:nvSpPr>
        <p:spPr>
          <a:xfrm>
            <a:off x="1753044" y="6063051"/>
            <a:ext cx="1902754" cy="716180"/>
          </a:xfrm>
          <a:prstGeom prst="rect">
            <a:avLst/>
          </a:prstGeom>
        </p:spPr>
        <p:txBody>
          <a:bodyPr wrap="square" lIns="0" tIns="0" rIns="0" bIns="0" rtlCol="0">
            <a:noAutofit/>
          </a:bodyPr>
          <a:lstStyle/>
          <a:p>
            <a:pPr>
              <a:lnSpc>
                <a:spcPts val="1400"/>
              </a:lnSpc>
              <a:spcBef>
                <a:spcPts val="25"/>
              </a:spcBef>
            </a:pPr>
            <a:endParaRPr lang="en-US" sz="1400" b="1" dirty="0" smtClean="0">
              <a:cs typeface="Arial" panose="020B0604020202020204" pitchFamily="34" charset="0"/>
            </a:endParaRPr>
          </a:p>
          <a:p>
            <a:pPr marL="795985" marR="77717" indent="4000">
              <a:lnSpc>
                <a:spcPts val="804"/>
              </a:lnSpc>
            </a:pPr>
            <a:r>
              <a:rPr lang="en-US" sz="1400" b="1" spc="4" dirty="0" smtClean="0">
                <a:solidFill>
                  <a:srgbClr val="363435"/>
                </a:solidFill>
                <a:ea typeface="Arial Unicode MS" panose="020B0604020202020204" pitchFamily="34" charset="-120"/>
                <a:cs typeface="Arial" panose="020B0604020202020204" pitchFamily="34" charset="0"/>
              </a:rPr>
              <a:t>Tier 1</a:t>
            </a:r>
          </a:p>
          <a:p>
            <a:pPr marL="795985" marR="77717" indent="4000">
              <a:lnSpc>
                <a:spcPts val="804"/>
              </a:lnSpc>
            </a:pPr>
            <a:endParaRPr lang="en-US" sz="1400" b="1" spc="4" dirty="0">
              <a:solidFill>
                <a:srgbClr val="363435"/>
              </a:solidFill>
              <a:ea typeface="Arial Unicode MS" panose="020B0604020202020204" pitchFamily="34" charset="-120"/>
              <a:cs typeface="Arial" panose="020B0604020202020204" pitchFamily="34" charset="0"/>
            </a:endParaRPr>
          </a:p>
          <a:p>
            <a:pPr marL="795985" marR="77717" indent="4000">
              <a:lnSpc>
                <a:spcPts val="804"/>
              </a:lnSpc>
            </a:pPr>
            <a:r>
              <a:rPr lang="en-US" sz="1400" b="1" spc="4" dirty="0" smtClean="0">
                <a:solidFill>
                  <a:srgbClr val="363435"/>
                </a:solidFill>
                <a:ea typeface="Arial Unicode MS" panose="020B0604020202020204" pitchFamily="34" charset="-120"/>
                <a:cs typeface="Arial" panose="020B0604020202020204" pitchFamily="34" charset="0"/>
              </a:rPr>
              <a:t>QS Storage</a:t>
            </a:r>
            <a:endParaRPr sz="1400" b="1" dirty="0">
              <a:ea typeface="Arial Unicode MS" panose="020B0604020202020204" pitchFamily="34" charset="-120"/>
              <a:cs typeface="Arial" panose="020B0604020202020204" pitchFamily="34" charset="0"/>
            </a:endParaRPr>
          </a:p>
        </p:txBody>
      </p:sp>
      <p:sp>
        <p:nvSpPr>
          <p:cNvPr id="2063" name="object 73"/>
          <p:cNvSpPr txBox="1"/>
          <p:nvPr/>
        </p:nvSpPr>
        <p:spPr>
          <a:xfrm>
            <a:off x="2110882" y="2485061"/>
            <a:ext cx="1902754" cy="716180"/>
          </a:xfrm>
          <a:prstGeom prst="rect">
            <a:avLst/>
          </a:prstGeom>
        </p:spPr>
        <p:txBody>
          <a:bodyPr wrap="square" lIns="0" tIns="0" rIns="0" bIns="0" rtlCol="0">
            <a:noAutofit/>
          </a:bodyPr>
          <a:lstStyle/>
          <a:p>
            <a:pPr>
              <a:lnSpc>
                <a:spcPts val="1400"/>
              </a:lnSpc>
              <a:spcBef>
                <a:spcPts val="25"/>
              </a:spcBef>
            </a:pPr>
            <a:endParaRPr sz="1400" dirty="0"/>
          </a:p>
          <a:p>
            <a:pPr marL="795985" marR="77717" indent="4000">
              <a:lnSpc>
                <a:spcPts val="804"/>
              </a:lnSpc>
            </a:pPr>
            <a:r>
              <a:rPr lang="en-US" sz="1400" dirty="0" smtClean="0">
                <a:cs typeface="Arial" panose="020B0604020202020204" pitchFamily="34" charset="0"/>
              </a:rPr>
              <a:t>Clients</a:t>
            </a:r>
            <a:endParaRPr sz="1400" dirty="0">
              <a:cs typeface="Arial" panose="020B0604020202020204" pitchFamily="34" charset="0"/>
            </a:endParaRPr>
          </a:p>
        </p:txBody>
      </p:sp>
      <p:pic>
        <p:nvPicPr>
          <p:cNvPr id="2064" name="Picture 13"/>
          <p:cNvPicPr>
            <a:picLocks noChangeAspect="1" noChangeArrowheads="1"/>
          </p:cNvPicPr>
          <p:nvPr/>
        </p:nvPicPr>
        <p:blipFill>
          <a:blip r:embed="rId22" cstate="print"/>
          <a:srcRect b="84525"/>
          <a:stretch>
            <a:fillRect/>
          </a:stretch>
        </p:blipFill>
        <p:spPr bwMode="auto">
          <a:xfrm>
            <a:off x="6188961" y="2078300"/>
            <a:ext cx="1295400" cy="229779"/>
          </a:xfrm>
          <a:prstGeom prst="rect">
            <a:avLst/>
          </a:prstGeom>
          <a:noFill/>
          <a:ln w="9525">
            <a:noFill/>
            <a:miter lim="800000"/>
            <a:headEnd/>
            <a:tailEnd/>
          </a:ln>
        </p:spPr>
      </p:pic>
      <p:pic>
        <p:nvPicPr>
          <p:cNvPr id="2065" name="Picture 13"/>
          <p:cNvPicPr>
            <a:picLocks noChangeAspect="1" noChangeArrowheads="1"/>
          </p:cNvPicPr>
          <p:nvPr/>
        </p:nvPicPr>
        <p:blipFill>
          <a:blip r:embed="rId22" cstate="print"/>
          <a:srcRect b="84525"/>
          <a:stretch>
            <a:fillRect/>
          </a:stretch>
        </p:blipFill>
        <p:spPr bwMode="auto">
          <a:xfrm>
            <a:off x="6112761" y="2229521"/>
            <a:ext cx="1295400" cy="229779"/>
          </a:xfrm>
          <a:prstGeom prst="rect">
            <a:avLst/>
          </a:prstGeom>
          <a:noFill/>
          <a:ln w="9525">
            <a:noFill/>
            <a:miter lim="800000"/>
            <a:headEnd/>
            <a:tailEnd/>
          </a:ln>
        </p:spPr>
      </p:pic>
      <p:sp>
        <p:nvSpPr>
          <p:cNvPr id="2066" name="object 73"/>
          <p:cNvSpPr txBox="1"/>
          <p:nvPr/>
        </p:nvSpPr>
        <p:spPr>
          <a:xfrm>
            <a:off x="6129794" y="2441332"/>
            <a:ext cx="1902754" cy="716180"/>
          </a:xfrm>
          <a:prstGeom prst="rect">
            <a:avLst/>
          </a:prstGeom>
        </p:spPr>
        <p:txBody>
          <a:bodyPr wrap="square" lIns="0" tIns="0" rIns="0" bIns="0" rtlCol="0">
            <a:noAutofit/>
          </a:bodyPr>
          <a:lstStyle/>
          <a:p>
            <a:pPr>
              <a:lnSpc>
                <a:spcPts val="1400"/>
              </a:lnSpc>
              <a:spcBef>
                <a:spcPts val="25"/>
              </a:spcBef>
            </a:pPr>
            <a:endParaRPr sz="1400" dirty="0"/>
          </a:p>
          <a:p>
            <a:pPr marL="795985" marR="77717" indent="4000">
              <a:lnSpc>
                <a:spcPts val="804"/>
              </a:lnSpc>
            </a:pPr>
            <a:r>
              <a:rPr lang="en-US" sz="1400" b="1" dirty="0" smtClean="0">
                <a:cs typeface="Arial" panose="020B0604020202020204" pitchFamily="34" charset="0"/>
              </a:rPr>
              <a:t>Gateway</a:t>
            </a:r>
            <a:endParaRPr sz="1400" b="1" dirty="0">
              <a:cs typeface="Arial" panose="020B0604020202020204" pitchFamily="34" charset="0"/>
            </a:endParaRPr>
          </a:p>
        </p:txBody>
      </p:sp>
      <p:sp>
        <p:nvSpPr>
          <p:cNvPr id="2067" name="object 119"/>
          <p:cNvSpPr txBox="1"/>
          <p:nvPr/>
        </p:nvSpPr>
        <p:spPr>
          <a:xfrm>
            <a:off x="2664907" y="3741647"/>
            <a:ext cx="910738" cy="155699"/>
          </a:xfrm>
          <a:prstGeom prst="rect">
            <a:avLst/>
          </a:prstGeom>
        </p:spPr>
        <p:txBody>
          <a:bodyPr wrap="square" lIns="0" tIns="0" rIns="0" bIns="0" rtlCol="0">
            <a:noAutofit/>
          </a:bodyPr>
          <a:lstStyle/>
          <a:p>
            <a:pPr marL="12700">
              <a:lnSpc>
                <a:spcPts val="790"/>
              </a:lnSpc>
              <a:spcBef>
                <a:spcPts val="39"/>
              </a:spcBef>
            </a:pPr>
            <a:r>
              <a:rPr lang="en-US" sz="1000" dirty="0" smtClean="0">
                <a:solidFill>
                  <a:srgbClr val="363435"/>
                </a:solidFill>
                <a:cs typeface="Arial" panose="020B0604020202020204" pitchFamily="34" charset="0"/>
              </a:rPr>
              <a:t>LAN </a:t>
            </a:r>
            <a:r>
              <a:rPr sz="1000" spc="0" dirty="0" smtClean="0">
                <a:solidFill>
                  <a:srgbClr val="363435"/>
                </a:solidFill>
                <a:cs typeface="Arial" panose="020B0604020202020204" pitchFamily="34" charset="0"/>
              </a:rPr>
              <a:t>swi</a:t>
            </a:r>
            <a:r>
              <a:rPr sz="1000" spc="-4" dirty="0" smtClean="0">
                <a:solidFill>
                  <a:srgbClr val="363435"/>
                </a:solidFill>
                <a:cs typeface="Arial" panose="020B0604020202020204" pitchFamily="34" charset="0"/>
              </a:rPr>
              <a:t>t</a:t>
            </a:r>
            <a:r>
              <a:rPr sz="1000" spc="0" dirty="0" smtClean="0">
                <a:solidFill>
                  <a:srgbClr val="363435"/>
                </a:solidFill>
                <a:cs typeface="Arial" panose="020B0604020202020204" pitchFamily="34" charset="0"/>
              </a:rPr>
              <a:t>ch</a:t>
            </a:r>
            <a:endParaRPr sz="1000" dirty="0">
              <a:cs typeface="Arial" panose="020B0604020202020204" pitchFamily="34" charset="0"/>
            </a:endParaRPr>
          </a:p>
        </p:txBody>
      </p:sp>
      <p:pic>
        <p:nvPicPr>
          <p:cNvPr id="685" name="Picture 684"/>
          <p:cNvPicPr>
            <a:picLocks noChangeAspect="1"/>
          </p:cNvPicPr>
          <p:nvPr/>
        </p:nvPicPr>
        <p:blipFill rotWithShape="1">
          <a:blip r:embed="rId3" cstate="screen">
            <a:extLst>
              <a:ext uri="{28A0092B-C50C-407E-A947-70E740481C1C}">
                <a14:useLocalDpi xmlns:a14="http://schemas.microsoft.com/office/drawing/2010/main" xmlns="" val="0"/>
              </a:ext>
            </a:extLst>
          </a:blip>
          <a:srcRect b="19995"/>
          <a:stretch/>
        </p:blipFill>
        <p:spPr>
          <a:xfrm>
            <a:off x="3734717" y="5474817"/>
            <a:ext cx="1207746" cy="37039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xmlns="" val="0"/>
              </a:ext>
            </a:extLst>
          </a:blip>
          <a:srcRect b="27113"/>
          <a:stretch/>
        </p:blipFill>
        <p:spPr>
          <a:xfrm>
            <a:off x="3733912" y="5287851"/>
            <a:ext cx="1207746" cy="337445"/>
          </a:xfrm>
          <a:prstGeom prst="rect">
            <a:avLst/>
          </a:prstGeom>
        </p:spPr>
      </p:pic>
      <p:pic>
        <p:nvPicPr>
          <p:cNvPr id="687" name="Picture 686" descr="Scalari500_15U"/>
          <p:cNvPicPr>
            <a:picLocks noChangeAspect="1" noChangeArrowheads="1"/>
          </p:cNvPicPr>
          <p:nvPr/>
        </p:nvPicPr>
        <p:blipFill>
          <a:blip r:embed="rId23" cstate="print"/>
          <a:srcRect/>
          <a:stretch>
            <a:fillRect/>
          </a:stretch>
        </p:blipFill>
        <p:spPr bwMode="auto">
          <a:xfrm>
            <a:off x="4953188" y="5403117"/>
            <a:ext cx="1433598" cy="761376"/>
          </a:xfrm>
          <a:prstGeom prst="rect">
            <a:avLst/>
          </a:prstGeom>
          <a:noFill/>
          <a:ln w="9525">
            <a:noFill/>
            <a:miter lim="800000"/>
            <a:headEnd/>
            <a:tailEnd/>
          </a:ln>
        </p:spPr>
      </p:pic>
      <p:sp>
        <p:nvSpPr>
          <p:cNvPr id="688" name="object 73"/>
          <p:cNvSpPr txBox="1"/>
          <p:nvPr/>
        </p:nvSpPr>
        <p:spPr>
          <a:xfrm>
            <a:off x="3015053" y="6064730"/>
            <a:ext cx="3066980" cy="716180"/>
          </a:xfrm>
          <a:prstGeom prst="rect">
            <a:avLst/>
          </a:prstGeom>
        </p:spPr>
        <p:txBody>
          <a:bodyPr wrap="square" lIns="0" tIns="0" rIns="0" bIns="0" rtlCol="0">
            <a:noAutofit/>
          </a:bodyPr>
          <a:lstStyle/>
          <a:p>
            <a:pPr>
              <a:lnSpc>
                <a:spcPts val="1400"/>
              </a:lnSpc>
              <a:spcBef>
                <a:spcPts val="25"/>
              </a:spcBef>
            </a:pPr>
            <a:endParaRPr lang="en-US" sz="1400" b="1" dirty="0" smtClean="0">
              <a:cs typeface="Arial" panose="020B0604020202020204" pitchFamily="34" charset="0"/>
            </a:endParaRPr>
          </a:p>
          <a:p>
            <a:pPr marL="795985" marR="77717" indent="4000">
              <a:lnSpc>
                <a:spcPts val="804"/>
              </a:lnSpc>
            </a:pPr>
            <a:r>
              <a:rPr lang="en-US" sz="1400" b="1" spc="4" dirty="0" smtClean="0">
                <a:solidFill>
                  <a:srgbClr val="363435"/>
                </a:solidFill>
                <a:ea typeface="Arial Unicode MS" panose="020B0604020202020204" pitchFamily="34" charset="-120"/>
                <a:cs typeface="Arial" panose="020B0604020202020204" pitchFamily="34" charset="0"/>
              </a:rPr>
              <a:t>Tier 2</a:t>
            </a:r>
          </a:p>
          <a:p>
            <a:pPr marL="795985" marR="77717" indent="4000">
              <a:lnSpc>
                <a:spcPts val="804"/>
              </a:lnSpc>
            </a:pPr>
            <a:endParaRPr lang="en-US" sz="1400" b="1" spc="4" dirty="0">
              <a:solidFill>
                <a:srgbClr val="363435"/>
              </a:solidFill>
              <a:ea typeface="Arial Unicode MS" panose="020B0604020202020204" pitchFamily="34" charset="-120"/>
              <a:cs typeface="Arial" panose="020B0604020202020204" pitchFamily="34" charset="0"/>
            </a:endParaRPr>
          </a:p>
          <a:p>
            <a:pPr marL="795985" marR="77717" indent="4000">
              <a:lnSpc>
                <a:spcPts val="804"/>
              </a:lnSpc>
            </a:pPr>
            <a:r>
              <a:rPr lang="en-US" sz="1400" b="1" spc="4" dirty="0" smtClean="0">
                <a:solidFill>
                  <a:srgbClr val="363435"/>
                </a:solidFill>
                <a:ea typeface="Arial Unicode MS" panose="020B0604020202020204" pitchFamily="34" charset="-120"/>
                <a:cs typeface="Arial" panose="020B0604020202020204" pitchFamily="34" charset="0"/>
              </a:rPr>
              <a:t>3</a:t>
            </a:r>
            <a:r>
              <a:rPr lang="en-US" sz="1400" b="1" spc="4" baseline="30000" dirty="0" smtClean="0">
                <a:solidFill>
                  <a:srgbClr val="363435"/>
                </a:solidFill>
                <a:ea typeface="Arial Unicode MS" panose="020B0604020202020204" pitchFamily="34" charset="-120"/>
                <a:cs typeface="Arial" panose="020B0604020202020204" pitchFamily="34" charset="0"/>
              </a:rPr>
              <a:t>rd</a:t>
            </a:r>
            <a:r>
              <a:rPr lang="en-US" sz="1400" b="1" spc="4" dirty="0" smtClean="0">
                <a:solidFill>
                  <a:srgbClr val="363435"/>
                </a:solidFill>
                <a:ea typeface="Arial Unicode MS" panose="020B0604020202020204" pitchFamily="34" charset="-120"/>
                <a:cs typeface="Arial" panose="020B0604020202020204" pitchFamily="34" charset="0"/>
              </a:rPr>
              <a:t> Party Storage</a:t>
            </a:r>
            <a:endParaRPr sz="1400" b="1" dirty="0">
              <a:ea typeface="Arial Unicode MS" panose="020B0604020202020204" pitchFamily="34" charset="-120"/>
              <a:cs typeface="Arial" panose="020B0604020202020204" pitchFamily="34" charset="0"/>
            </a:endParaRPr>
          </a:p>
        </p:txBody>
      </p:sp>
      <p:sp>
        <p:nvSpPr>
          <p:cNvPr id="689" name="object 73"/>
          <p:cNvSpPr txBox="1"/>
          <p:nvPr/>
        </p:nvSpPr>
        <p:spPr>
          <a:xfrm>
            <a:off x="4604829" y="6068350"/>
            <a:ext cx="2211376" cy="716180"/>
          </a:xfrm>
          <a:prstGeom prst="rect">
            <a:avLst/>
          </a:prstGeom>
        </p:spPr>
        <p:txBody>
          <a:bodyPr wrap="square" lIns="0" tIns="0" rIns="0" bIns="0" rtlCol="0">
            <a:noAutofit/>
          </a:bodyPr>
          <a:lstStyle/>
          <a:p>
            <a:pPr>
              <a:lnSpc>
                <a:spcPts val="1400"/>
              </a:lnSpc>
              <a:spcBef>
                <a:spcPts val="25"/>
              </a:spcBef>
            </a:pPr>
            <a:endParaRPr lang="en-US" sz="1400" b="1" dirty="0" smtClean="0">
              <a:cs typeface="Arial" panose="020B0604020202020204" pitchFamily="34" charset="0"/>
            </a:endParaRPr>
          </a:p>
          <a:p>
            <a:pPr marL="795985" marR="77717" indent="4000">
              <a:lnSpc>
                <a:spcPts val="804"/>
              </a:lnSpc>
            </a:pPr>
            <a:r>
              <a:rPr lang="en-US" sz="1400" b="1" spc="4" dirty="0" smtClean="0">
                <a:solidFill>
                  <a:srgbClr val="363435"/>
                </a:solidFill>
                <a:ea typeface="Arial Unicode MS" panose="020B0604020202020204" pitchFamily="34" charset="-120"/>
                <a:cs typeface="Arial" panose="020B0604020202020204" pitchFamily="34" charset="0"/>
              </a:rPr>
              <a:t>Tier 3</a:t>
            </a:r>
          </a:p>
          <a:p>
            <a:pPr marL="795985" marR="77717" indent="4000">
              <a:lnSpc>
                <a:spcPts val="804"/>
              </a:lnSpc>
            </a:pPr>
            <a:endParaRPr lang="en-US" sz="1400" b="1" spc="4" dirty="0">
              <a:solidFill>
                <a:srgbClr val="363435"/>
              </a:solidFill>
              <a:ea typeface="Arial Unicode MS" panose="020B0604020202020204" pitchFamily="34" charset="-120"/>
              <a:cs typeface="Arial" panose="020B0604020202020204" pitchFamily="34" charset="0"/>
            </a:endParaRPr>
          </a:p>
          <a:p>
            <a:pPr marL="795985" marR="77717" indent="4000">
              <a:lnSpc>
                <a:spcPts val="804"/>
              </a:lnSpc>
            </a:pPr>
            <a:r>
              <a:rPr lang="en-US" sz="1400" b="1" spc="4" dirty="0" smtClean="0">
                <a:solidFill>
                  <a:srgbClr val="363435"/>
                </a:solidFill>
                <a:ea typeface="Arial Unicode MS" panose="020B0604020202020204" pitchFamily="34" charset="-120"/>
                <a:cs typeface="Arial" panose="020B0604020202020204" pitchFamily="34" charset="0"/>
              </a:rPr>
              <a:t>Scalar TLU</a:t>
            </a:r>
            <a:endParaRPr sz="1400" b="1" dirty="0">
              <a:ea typeface="Arial Unicode MS" panose="020B0604020202020204" pitchFamily="34" charset="-120"/>
              <a:cs typeface="Arial" panose="020B0604020202020204" pitchFamily="34" charset="0"/>
            </a:endParaRPr>
          </a:p>
        </p:txBody>
      </p:sp>
      <p:sp>
        <p:nvSpPr>
          <p:cNvPr id="683" name="Down Arrow 682"/>
          <p:cNvSpPr/>
          <p:nvPr/>
        </p:nvSpPr>
        <p:spPr>
          <a:xfrm rot="16200000">
            <a:off x="4240993" y="3995596"/>
            <a:ext cx="531486" cy="4488112"/>
          </a:xfrm>
          <a:prstGeom prst="downArrow">
            <a:avLst/>
          </a:prstGeom>
          <a:gradFill>
            <a:gsLst>
              <a:gs pos="100000">
                <a:srgbClr val="00A1E1"/>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pic>
        <p:nvPicPr>
          <p:cNvPr id="684" name="圖片 683"/>
          <p:cNvPicPr/>
          <p:nvPr/>
        </p:nvPicPr>
        <p:blipFill>
          <a:blip r:embed="rId24" cstate="print"/>
          <a:srcRect/>
          <a:stretch>
            <a:fillRect/>
          </a:stretch>
        </p:blipFill>
        <p:spPr bwMode="auto">
          <a:xfrm>
            <a:off x="6720840" y="76200"/>
            <a:ext cx="2270760" cy="640080"/>
          </a:xfrm>
          <a:prstGeom prst="rect">
            <a:avLst/>
          </a:prstGeom>
          <a:noFill/>
        </p:spPr>
      </p:pic>
    </p:spTree>
    <p:extLst>
      <p:ext uri="{BB962C8B-B14F-4D97-AF65-F5344CB8AC3E}">
        <p14:creationId xmlns:p14="http://schemas.microsoft.com/office/powerpoint/2010/main" xmlns="" val="19939218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3" y="3644900"/>
            <a:ext cx="8304212" cy="1352550"/>
          </a:xfrm>
          <a:noFill/>
          <a:ln>
            <a:miter lim="800000"/>
            <a:headEnd/>
            <a:tailEnd/>
          </a:ln>
        </p:spPr>
        <p:txBody>
          <a:bodyPr/>
          <a:lstStyle/>
          <a:p>
            <a:pPr eaLnBrk="1" hangingPunct="1"/>
            <a:r>
              <a:rPr sz="5400" dirty="0" smtClean="0"/>
              <a:t>Next-Gen Data Protection &amp; Retention</a:t>
            </a:r>
          </a:p>
        </p:txBody>
      </p:sp>
      <p:pic>
        <p:nvPicPr>
          <p:cNvPr id="3" name="圖片 2"/>
          <p:cNvPicPr/>
          <p:nvPr/>
        </p:nvPicPr>
        <p:blipFill>
          <a:blip r:embed="rId3" cstate="print"/>
          <a:srcRect/>
          <a:stretch>
            <a:fillRect/>
          </a:stretch>
        </p:blipFill>
        <p:spPr bwMode="auto">
          <a:xfrm>
            <a:off x="129799" y="141894"/>
            <a:ext cx="2270760" cy="640080"/>
          </a:xfrm>
          <a:prstGeom prst="rect">
            <a:avLst/>
          </a:prstGeom>
          <a:no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Title 1"/>
          <p:cNvSpPr>
            <a:spLocks noGrp="1"/>
          </p:cNvSpPr>
          <p:nvPr>
            <p:ph type="title"/>
          </p:nvPr>
        </p:nvSpPr>
        <p:spPr>
          <a:xfrm>
            <a:off x="322263" y="289805"/>
            <a:ext cx="8289925" cy="6397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dirty="0" smtClean="0"/>
              <a:t>Generation 1 Data Protection</a:t>
            </a:r>
          </a:p>
        </p:txBody>
      </p:sp>
      <p:cxnSp>
        <p:nvCxnSpPr>
          <p:cNvPr id="81" name="Straight Arrow Connector 80"/>
          <p:cNvCxnSpPr/>
          <p:nvPr/>
        </p:nvCxnSpPr>
        <p:spPr>
          <a:xfrm>
            <a:off x="2913321" y="3441628"/>
            <a:ext cx="2406225" cy="0"/>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3070218" y="2525865"/>
            <a:ext cx="3037971" cy="1833374"/>
            <a:chOff x="4679097" y="4838205"/>
            <a:chExt cx="3037971" cy="1833374"/>
          </a:xfrm>
        </p:grpSpPr>
        <p:sp>
          <p:nvSpPr>
            <p:cNvPr id="61" name="TextBox 60"/>
            <p:cNvSpPr txBox="1"/>
            <p:nvPr/>
          </p:nvSpPr>
          <p:spPr>
            <a:xfrm>
              <a:off x="4679097" y="5411126"/>
              <a:ext cx="2249328" cy="261610"/>
            </a:xfrm>
            <a:prstGeom prst="rect">
              <a:avLst/>
            </a:prstGeom>
            <a:noFill/>
          </p:spPr>
          <p:txBody>
            <a:bodyPr wrap="square">
              <a:spAutoFit/>
            </a:bodyPr>
            <a:lstStyle/>
            <a:p>
              <a:pPr>
                <a:defRPr/>
              </a:pPr>
              <a:r>
                <a:rPr lang="en-US" sz="1100" dirty="0" smtClean="0">
                  <a:solidFill>
                    <a:schemeClr val="tx1">
                      <a:lumMod val="75000"/>
                      <a:lumOff val="25000"/>
                    </a:schemeClr>
                  </a:solidFill>
                  <a:ea typeface="+mn-ea"/>
                </a:rPr>
                <a:t>Backup directly to tape</a:t>
              </a:r>
              <a:endParaRPr lang="en-US" sz="1100" dirty="0">
                <a:solidFill>
                  <a:schemeClr val="tx1">
                    <a:lumMod val="75000"/>
                    <a:lumOff val="25000"/>
                  </a:schemeClr>
                </a:solidFill>
                <a:ea typeface="+mn-ea"/>
              </a:endParaRPr>
            </a:p>
          </p:txBody>
        </p:sp>
        <p:pic>
          <p:nvPicPr>
            <p:cNvPr id="24605" name="Picture 61"/>
            <p:cNvPicPr>
              <a:picLocks noChangeAspect="1" noChangeArrowheads="1"/>
            </p:cNvPicPr>
            <p:nvPr/>
          </p:nvPicPr>
          <p:blipFill>
            <a:blip r:embed="rId3" cstate="screen">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bwMode="auto">
            <a:xfrm>
              <a:off x="7020851" y="4838205"/>
              <a:ext cx="696217" cy="183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53" name="Straight Arrow Connector 52"/>
          <p:cNvCxnSpPr/>
          <p:nvPr/>
        </p:nvCxnSpPr>
        <p:spPr>
          <a:xfrm>
            <a:off x="6266030" y="3441628"/>
            <a:ext cx="1696870" cy="0"/>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66029" y="3109840"/>
            <a:ext cx="2373145" cy="261610"/>
          </a:xfrm>
          <a:prstGeom prst="rect">
            <a:avLst/>
          </a:prstGeom>
          <a:noFill/>
        </p:spPr>
        <p:txBody>
          <a:bodyPr wrap="square">
            <a:spAutoFit/>
          </a:bodyPr>
          <a:lstStyle/>
          <a:p>
            <a:pPr>
              <a:defRPr/>
            </a:pPr>
            <a:r>
              <a:rPr lang="en-US" sz="1100" dirty="0" smtClean="0">
                <a:solidFill>
                  <a:schemeClr val="tx1">
                    <a:lumMod val="75000"/>
                    <a:lumOff val="25000"/>
                  </a:schemeClr>
                </a:solidFill>
                <a:ea typeface="+mn-ea"/>
              </a:rPr>
              <a:t>Export tapes to a vault</a:t>
            </a:r>
            <a:endParaRPr lang="en-US" sz="1100" dirty="0">
              <a:solidFill>
                <a:schemeClr val="tx1">
                  <a:lumMod val="75000"/>
                  <a:lumOff val="25000"/>
                </a:schemeClr>
              </a:solidFill>
              <a:ea typeface="+mn-ea"/>
            </a:endParaRPr>
          </a:p>
        </p:txBody>
      </p:sp>
      <p:grpSp>
        <p:nvGrpSpPr>
          <p:cNvPr id="5" name="Group 4"/>
          <p:cNvGrpSpPr/>
          <p:nvPr/>
        </p:nvGrpSpPr>
        <p:grpSpPr>
          <a:xfrm>
            <a:off x="512403" y="2495195"/>
            <a:ext cx="2268538" cy="1892866"/>
            <a:chOff x="512403" y="2256033"/>
            <a:chExt cx="2268538" cy="1892866"/>
          </a:xfrm>
        </p:grpSpPr>
        <p:sp>
          <p:nvSpPr>
            <p:cNvPr id="33" name="Rectangle 32"/>
            <p:cNvSpPr/>
            <p:nvPr/>
          </p:nvSpPr>
          <p:spPr bwMode="auto">
            <a:xfrm>
              <a:off x="512403" y="2256033"/>
              <a:ext cx="2268538" cy="1892866"/>
            </a:xfrm>
            <a:prstGeom prst="rect">
              <a:avLst/>
            </a:prstGeom>
            <a:gradFill>
              <a:gsLst>
                <a:gs pos="100000">
                  <a:srgbClr val="D2D2D2"/>
                </a:gs>
                <a:gs pos="0">
                  <a:srgbClr val="FFFFFF"/>
                </a:gs>
              </a:gsLst>
              <a:lin ang="5400000" scaled="0"/>
            </a:gradFill>
            <a:ln w="9525">
              <a:solidFill>
                <a:srgbClr val="D2D2D2"/>
              </a:solidFill>
            </a:ln>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en-US" sz="1100" b="1">
                <a:solidFill>
                  <a:srgbClr val="0070C0"/>
                </a:solidFill>
                <a:latin typeface="Arial" pitchFamily="34" charset="0"/>
                <a:cs typeface="Arial" pitchFamily="34" charset="0"/>
              </a:endParaRPr>
            </a:p>
          </p:txBody>
        </p:sp>
        <p:grpSp>
          <p:nvGrpSpPr>
            <p:cNvPr id="28" name="Group 19"/>
            <p:cNvGrpSpPr>
              <a:grpSpLocks/>
            </p:cNvGrpSpPr>
            <p:nvPr/>
          </p:nvGrpSpPr>
          <p:grpSpPr bwMode="auto">
            <a:xfrm>
              <a:off x="804976" y="2438915"/>
              <a:ext cx="1071442" cy="763548"/>
              <a:chOff x="1088610" y="3320706"/>
              <a:chExt cx="1071498" cy="763450"/>
            </a:xfrm>
          </p:grpSpPr>
          <p:sp>
            <p:nvSpPr>
              <p:cNvPr id="30" name="Text Box 35"/>
              <p:cNvSpPr txBox="1">
                <a:spLocks noChangeArrowheads="1"/>
              </p:cNvSpPr>
              <p:nvPr/>
            </p:nvSpPr>
            <p:spPr bwMode="auto">
              <a:xfrm>
                <a:off x="1090078" y="3930188"/>
                <a:ext cx="354031" cy="153968"/>
              </a:xfrm>
              <a:prstGeom prst="rect">
                <a:avLst/>
              </a:prstGeom>
              <a:noFill/>
              <a:ln w="6350" algn="ctr">
                <a:noFill/>
                <a:miter lim="800000"/>
                <a:headEnd/>
                <a:tailEnd/>
              </a:ln>
            </p:spPr>
            <p:txBody>
              <a:bodyPr lIns="0" tIns="0" rIns="0" bIns="0">
                <a:spAutoFit/>
              </a:bodyPr>
              <a:lstStyle/>
              <a:p>
                <a:pPr algn="ctr" eaLnBrk="0" hangingPunct="0">
                  <a:spcBef>
                    <a:spcPct val="50000"/>
                  </a:spcBef>
                  <a:defRPr/>
                </a:pPr>
                <a:r>
                  <a:rPr lang="en-US" sz="1000" b="1" dirty="0">
                    <a:solidFill>
                      <a:srgbClr val="00B6F1"/>
                    </a:solidFill>
                    <a:latin typeface="Arial Narrow" pitchFamily="34" charset="0"/>
                    <a:ea typeface="+mn-ea"/>
                  </a:rPr>
                  <a:t>CRM</a:t>
                </a:r>
              </a:p>
            </p:txBody>
          </p:sp>
          <p:sp>
            <p:nvSpPr>
              <p:cNvPr id="31" name="Text Box 35"/>
              <p:cNvSpPr txBox="1">
                <a:spLocks noChangeArrowheads="1"/>
              </p:cNvSpPr>
              <p:nvPr/>
            </p:nvSpPr>
            <p:spPr bwMode="auto">
              <a:xfrm>
                <a:off x="1601279" y="3752411"/>
                <a:ext cx="558829" cy="153968"/>
              </a:xfrm>
              <a:prstGeom prst="rect">
                <a:avLst/>
              </a:prstGeom>
              <a:noFill/>
              <a:ln w="6350" algn="ctr">
                <a:noFill/>
                <a:miter lim="800000"/>
                <a:headEnd/>
                <a:tailEnd/>
              </a:ln>
            </p:spPr>
            <p:txBody>
              <a:bodyPr lIns="0" tIns="0" rIns="0" bIns="0">
                <a:spAutoFit/>
              </a:bodyPr>
              <a:lstStyle/>
              <a:p>
                <a:pPr algn="ctr" eaLnBrk="0" hangingPunct="0">
                  <a:spcBef>
                    <a:spcPct val="50000"/>
                  </a:spcBef>
                  <a:defRPr/>
                </a:pPr>
                <a:r>
                  <a:rPr lang="en-US" sz="1000" b="1" dirty="0">
                    <a:solidFill>
                      <a:srgbClr val="00B6F1"/>
                    </a:solidFill>
                    <a:latin typeface="Arial Narrow" pitchFamily="34" charset="0"/>
                    <a:ea typeface="+mn-ea"/>
                  </a:rPr>
                  <a:t>Exchange</a:t>
                </a:r>
              </a:p>
            </p:txBody>
          </p:sp>
          <p:pic>
            <p:nvPicPr>
              <p:cNvPr id="32" name="Picture 52"/>
              <p:cNvPicPr>
                <a:picLocks noChangeAspect="1" noChangeArrowheads="1"/>
              </p:cNvPicPr>
              <p:nvPr/>
            </p:nvPicPr>
            <p:blipFill>
              <a:blip r:embed="rId5" cstate="screen">
                <a:extLst>
                  <a:ext uri="{28A0092B-C50C-407E-A947-70E740481C1C}">
                    <a14:useLocalDpi xmlns:a14="http://schemas.microsoft.com/office/drawing/2010/main" xmlns="" val="0"/>
                  </a:ext>
                </a:extLst>
              </a:blip>
              <a:stretch>
                <a:fillRect/>
              </a:stretch>
            </p:blipFill>
            <p:spPr bwMode="auto">
              <a:xfrm>
                <a:off x="1088610" y="3487679"/>
                <a:ext cx="377604" cy="440575"/>
              </a:xfrm>
              <a:prstGeom prst="rect">
                <a:avLst/>
              </a:prstGeom>
              <a:noFill/>
              <a:ln>
                <a:noFill/>
              </a:ln>
              <a:effectLst>
                <a:outerShdw blurRad="76200" sy="23000" kx="1199993" algn="br" rotWithShape="0">
                  <a:srgbClr val="808080">
                    <a:alpha val="20000"/>
                  </a:srgbClr>
                </a:outerShdw>
              </a:effectLst>
              <a:extLst/>
            </p:spPr>
          </p:pic>
          <p:pic>
            <p:nvPicPr>
              <p:cNvPr id="44" name="Picture 43"/>
              <p:cNvPicPr>
                <a:picLocks noChangeAspect="1" noChangeArrowheads="1"/>
              </p:cNvPicPr>
              <p:nvPr/>
            </p:nvPicPr>
            <p:blipFill>
              <a:blip r:embed="rId6" cstate="screen">
                <a:extLst>
                  <a:ext uri="{28A0092B-C50C-407E-A947-70E740481C1C}">
                    <a14:useLocalDpi xmlns:a14="http://schemas.microsoft.com/office/drawing/2010/main" xmlns="" val="0"/>
                  </a:ext>
                </a:extLst>
              </a:blip>
              <a:stretch>
                <a:fillRect/>
              </a:stretch>
            </p:blipFill>
            <p:spPr bwMode="auto">
              <a:xfrm>
                <a:off x="1691891" y="3320706"/>
                <a:ext cx="458692" cy="374912"/>
              </a:xfrm>
              <a:prstGeom prst="rect">
                <a:avLst/>
              </a:prstGeom>
              <a:noFill/>
              <a:ln>
                <a:noFill/>
              </a:ln>
              <a:effectLst>
                <a:outerShdw blurRad="76200" sy="23000" kx="1199993" algn="br" rotWithShape="0">
                  <a:srgbClr val="808080">
                    <a:alpha val="20000"/>
                  </a:srgbClr>
                </a:outerShdw>
              </a:effectLst>
              <a:extLst/>
            </p:spPr>
          </p:pic>
        </p:grpSp>
        <p:grpSp>
          <p:nvGrpSpPr>
            <p:cNvPr id="4" name="Group 3"/>
            <p:cNvGrpSpPr/>
            <p:nvPr/>
          </p:nvGrpSpPr>
          <p:grpSpPr>
            <a:xfrm>
              <a:off x="777869" y="3343445"/>
              <a:ext cx="970594" cy="672909"/>
              <a:chOff x="710650" y="4808091"/>
              <a:chExt cx="970594" cy="672909"/>
            </a:xfrm>
          </p:grpSpPr>
          <p:pic>
            <p:nvPicPr>
              <p:cNvPr id="48" name="Picture 25"/>
              <p:cNvPicPr>
                <a:picLocks noChangeAspect="1" noChangeArrowheads="1"/>
              </p:cNvPicPr>
              <p:nvPr/>
            </p:nvPicPr>
            <p:blipFill>
              <a:blip r:embed="rId7" cstate="screen">
                <a:extLst>
                  <a:ext uri="{28A0092B-C50C-407E-A947-70E740481C1C}">
                    <a14:useLocalDpi xmlns:a14="http://schemas.microsoft.com/office/drawing/2010/main" xmlns="" val="0"/>
                  </a:ext>
                </a:extLst>
              </a:blip>
              <a:stretch>
                <a:fillRect/>
              </a:stretch>
            </p:blipFill>
            <p:spPr bwMode="auto">
              <a:xfrm>
                <a:off x="997505" y="4808091"/>
                <a:ext cx="683739" cy="558103"/>
              </a:xfrm>
              <a:prstGeom prst="rect">
                <a:avLst/>
              </a:prstGeom>
              <a:noFill/>
              <a:ln>
                <a:noFill/>
              </a:ln>
              <a:effectLst>
                <a:outerShdw blurRad="76200" sy="23000" kx="1199993" algn="br" rotWithShape="0">
                  <a:srgbClr val="808080">
                    <a:alpha val="20000"/>
                  </a:srgbClr>
                </a:outerShdw>
              </a:effectLst>
              <a:extLst/>
            </p:spPr>
          </p:pic>
          <p:grpSp>
            <p:nvGrpSpPr>
              <p:cNvPr id="3" name="Group 2"/>
              <p:cNvGrpSpPr/>
              <p:nvPr/>
            </p:nvGrpSpPr>
            <p:grpSpPr>
              <a:xfrm>
                <a:off x="710650" y="4922897"/>
                <a:ext cx="683739" cy="558103"/>
                <a:chOff x="710650" y="4922897"/>
                <a:chExt cx="683739" cy="558103"/>
              </a:xfrm>
            </p:grpSpPr>
            <p:sp>
              <p:nvSpPr>
                <p:cNvPr id="2" name="Rectangle 1"/>
                <p:cNvSpPr/>
                <p:nvPr/>
              </p:nvSpPr>
              <p:spPr>
                <a:xfrm>
                  <a:off x="863943" y="5016321"/>
                  <a:ext cx="450507" cy="185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25"/>
                <p:cNvPicPr>
                  <a:picLocks noChangeAspect="1" noChangeArrowheads="1"/>
                </p:cNvPicPr>
                <p:nvPr/>
              </p:nvPicPr>
              <p:blipFill>
                <a:blip r:embed="rId7" cstate="screen">
                  <a:extLst>
                    <a:ext uri="{28A0092B-C50C-407E-A947-70E740481C1C}">
                      <a14:useLocalDpi xmlns:a14="http://schemas.microsoft.com/office/drawing/2010/main" xmlns="" val="0"/>
                    </a:ext>
                  </a:extLst>
                </a:blip>
                <a:stretch>
                  <a:fillRect/>
                </a:stretch>
              </p:blipFill>
              <p:spPr bwMode="auto">
                <a:xfrm>
                  <a:off x="710650" y="4922897"/>
                  <a:ext cx="683739" cy="558103"/>
                </a:xfrm>
                <a:prstGeom prst="rect">
                  <a:avLst/>
                </a:prstGeom>
                <a:noFill/>
                <a:ln>
                  <a:noFill/>
                </a:ln>
                <a:effectLst>
                  <a:outerShdw blurRad="76200" sy="23000" kx="1199993" algn="br" rotWithShape="0">
                    <a:srgbClr val="808080">
                      <a:alpha val="20000"/>
                    </a:srgbClr>
                  </a:outerShdw>
                </a:effectLst>
                <a:extLst/>
              </p:spPr>
            </p:pic>
          </p:grpSp>
        </p:grpSp>
      </p:grpSp>
      <p:pic>
        <p:nvPicPr>
          <p:cNvPr id="6" name="Picture 5"/>
          <p:cNvPicPr>
            <a:picLocks noChangeAspect="1"/>
          </p:cNvPicPr>
          <p:nvPr/>
        </p:nvPicPr>
        <p:blipFill>
          <a:blip r:embed="rId8" cstate="screen">
            <a:extLst>
              <a:ext uri="{28A0092B-C50C-407E-A947-70E740481C1C}">
                <a14:useLocalDpi xmlns:a14="http://schemas.microsoft.com/office/drawing/2010/main" xmlns="" val="0"/>
              </a:ext>
            </a:extLst>
          </a:blip>
          <a:stretch>
            <a:fillRect/>
          </a:stretch>
        </p:blipFill>
        <p:spPr>
          <a:xfrm>
            <a:off x="7817677" y="3030353"/>
            <a:ext cx="1326323" cy="1024886"/>
          </a:xfrm>
          <a:prstGeom prst="rect">
            <a:avLst/>
          </a:prstGeom>
        </p:spPr>
      </p:pic>
      <p:grpSp>
        <p:nvGrpSpPr>
          <p:cNvPr id="34" name="Group 33"/>
          <p:cNvGrpSpPr/>
          <p:nvPr/>
        </p:nvGrpSpPr>
        <p:grpSpPr>
          <a:xfrm>
            <a:off x="1885233" y="3531785"/>
            <a:ext cx="676854" cy="672907"/>
            <a:chOff x="2005544" y="4839529"/>
            <a:chExt cx="599715" cy="596218"/>
          </a:xfrm>
        </p:grpSpPr>
        <p:pic>
          <p:nvPicPr>
            <p:cNvPr id="35" name="Picture 26"/>
            <p:cNvPicPr>
              <a:picLocks noChangeAspect="1" noChangeArrowheads="1"/>
            </p:cNvPicPr>
            <p:nvPr/>
          </p:nvPicPr>
          <p:blipFill>
            <a:blip r:embed="rId9" cstate="screen">
              <a:extLst>
                <a:ext uri="{28A0092B-C50C-407E-A947-70E740481C1C}">
                  <a14:useLocalDpi xmlns:a14="http://schemas.microsoft.com/office/drawing/2010/main" xmlns="" val="0"/>
                </a:ext>
              </a:extLst>
            </a:blip>
            <a:stretch>
              <a:fillRect/>
            </a:stretch>
          </p:blipFill>
          <p:spPr bwMode="auto">
            <a:xfrm>
              <a:off x="2192372" y="4839529"/>
              <a:ext cx="412887" cy="482047"/>
            </a:xfrm>
            <a:prstGeom prst="rect">
              <a:avLst/>
            </a:prstGeom>
            <a:noFill/>
            <a:ln>
              <a:noFill/>
            </a:ln>
            <a:effectLst>
              <a:outerShdw blurRad="76200" sy="23000" kx="1199993" algn="br" rotWithShape="0">
                <a:srgbClr val="808080">
                  <a:alpha val="20000"/>
                </a:srgbClr>
              </a:outerShdw>
            </a:effectLst>
            <a:extLst/>
          </p:spPr>
        </p:pic>
        <p:pic>
          <p:nvPicPr>
            <p:cNvPr id="36" name="Picture 26"/>
            <p:cNvPicPr>
              <a:picLocks noChangeAspect="1" noChangeArrowheads="1"/>
            </p:cNvPicPr>
            <p:nvPr/>
          </p:nvPicPr>
          <p:blipFill>
            <a:blip r:embed="rId10" cstate="screen">
              <a:extLst>
                <a:ext uri="{28A0092B-C50C-407E-A947-70E740481C1C}">
                  <a14:useLocalDpi xmlns:a14="http://schemas.microsoft.com/office/drawing/2010/main" xmlns="" val="0"/>
                </a:ext>
              </a:extLst>
            </a:blip>
            <a:stretch>
              <a:fillRect/>
            </a:stretch>
          </p:blipFill>
          <p:spPr bwMode="auto">
            <a:xfrm>
              <a:off x="2005544" y="4970692"/>
              <a:ext cx="400909" cy="465055"/>
            </a:xfrm>
            <a:prstGeom prst="rect">
              <a:avLst/>
            </a:prstGeom>
            <a:noFill/>
            <a:ln>
              <a:noFill/>
            </a:ln>
            <a:effectLst>
              <a:outerShdw blurRad="76200" sy="23000" kx="1199993" algn="br" rotWithShape="0">
                <a:srgbClr val="808080">
                  <a:alpha val="20000"/>
                </a:srgbClr>
              </a:outerShdw>
            </a:effectLst>
            <a:extLst/>
          </p:spPr>
        </p:pic>
      </p:grpSp>
      <p:sp>
        <p:nvSpPr>
          <p:cNvPr id="27" name="Text Box 35"/>
          <p:cNvSpPr txBox="1">
            <a:spLocks noChangeArrowheads="1"/>
          </p:cNvSpPr>
          <p:nvPr/>
        </p:nvSpPr>
        <p:spPr bwMode="auto">
          <a:xfrm>
            <a:off x="1866894" y="3289979"/>
            <a:ext cx="700087" cy="141288"/>
          </a:xfrm>
          <a:prstGeom prst="rect">
            <a:avLst/>
          </a:prstGeom>
          <a:noFill/>
          <a:ln w="6350" algn="ctr">
            <a:noFill/>
            <a:miter lim="800000"/>
            <a:headEnd/>
            <a:tailEnd/>
          </a:ln>
        </p:spPr>
        <p:txBody>
          <a:bodyPr lIns="0" tIns="0" rIns="0" bIns="0">
            <a:spAutoFit/>
          </a:bodyPr>
          <a:lstStyle/>
          <a:p>
            <a:pPr algn="ctr" eaLnBrk="0" hangingPunct="0">
              <a:lnSpc>
                <a:spcPct val="90000"/>
              </a:lnSpc>
              <a:spcBef>
                <a:spcPts val="0"/>
              </a:spcBef>
              <a:defRPr/>
            </a:pPr>
            <a:r>
              <a:rPr lang="en-US" sz="1000" b="1" dirty="0" smtClean="0">
                <a:solidFill>
                  <a:srgbClr val="00B6F1"/>
                </a:solidFill>
                <a:latin typeface="Arial Narrow" pitchFamily="34" charset="0"/>
                <a:ea typeface="+mn-ea"/>
              </a:rPr>
              <a:t>Database</a:t>
            </a:r>
            <a:endParaRPr lang="en-US" sz="1000" b="1" dirty="0">
              <a:solidFill>
                <a:srgbClr val="00B6F1"/>
              </a:solidFill>
              <a:latin typeface="Arial Narrow" pitchFamily="34" charset="0"/>
              <a:ea typeface="+mn-ea"/>
            </a:endParaRPr>
          </a:p>
        </p:txBody>
      </p:sp>
      <p:pic>
        <p:nvPicPr>
          <p:cNvPr id="37" name="Picture 36"/>
          <p:cNvPicPr>
            <a:picLocks noChangeAspect="1" noChangeArrowheads="1"/>
          </p:cNvPicPr>
          <p:nvPr/>
        </p:nvPicPr>
        <p:blipFill>
          <a:blip r:embed="rId5" cstate="screen">
            <a:extLst>
              <a:ext uri="{28A0092B-C50C-407E-A947-70E740481C1C}">
                <a14:useLocalDpi xmlns:a14="http://schemas.microsoft.com/office/drawing/2010/main" xmlns="" val="0"/>
              </a:ext>
            </a:extLst>
          </a:blip>
          <a:stretch>
            <a:fillRect/>
          </a:stretch>
        </p:blipFill>
        <p:spPr bwMode="auto">
          <a:xfrm>
            <a:off x="2028939" y="2833125"/>
            <a:ext cx="377584" cy="440632"/>
          </a:xfrm>
          <a:prstGeom prst="rect">
            <a:avLst/>
          </a:prstGeom>
          <a:noFill/>
          <a:ln>
            <a:noFill/>
          </a:ln>
          <a:effectLst>
            <a:outerShdw blurRad="76200" sy="23000" kx="1199993" algn="br" rotWithShape="0">
              <a:srgbClr val="808080">
                <a:alpha val="20000"/>
              </a:srgbClr>
            </a:outerShdw>
          </a:effectLst>
          <a:extLst/>
        </p:spPr>
      </p:pic>
      <p:pic>
        <p:nvPicPr>
          <p:cNvPr id="29" name="圖片 28"/>
          <p:cNvPicPr/>
          <p:nvPr/>
        </p:nvPicPr>
        <p:blipFill>
          <a:blip r:embed="rId11" cstate="print"/>
          <a:srcRect/>
          <a:stretch>
            <a:fillRect/>
          </a:stretch>
        </p:blipFill>
        <p:spPr bwMode="auto">
          <a:xfrm>
            <a:off x="6720840" y="76200"/>
            <a:ext cx="2270760" cy="640080"/>
          </a:xfrm>
          <a:prstGeom prst="rect">
            <a:avLst/>
          </a:prstGeom>
          <a:noFill/>
        </p:spPr>
      </p:pic>
    </p:spTree>
    <p:extLst>
      <p:ext uri="{BB962C8B-B14F-4D97-AF65-F5344CB8AC3E}">
        <p14:creationId xmlns:p14="http://schemas.microsoft.com/office/powerpoint/2010/main" xmlns="" val="203517997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Title 1"/>
          <p:cNvSpPr>
            <a:spLocks noGrp="1"/>
          </p:cNvSpPr>
          <p:nvPr>
            <p:ph type="title"/>
          </p:nvPr>
        </p:nvSpPr>
        <p:spPr>
          <a:xfrm>
            <a:off x="322263" y="289805"/>
            <a:ext cx="8289925" cy="6397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dirty="0" smtClean="0"/>
              <a:t>Generation 2 Data Protection</a:t>
            </a:r>
          </a:p>
        </p:txBody>
      </p:sp>
      <p:grpSp>
        <p:nvGrpSpPr>
          <p:cNvPr id="58" name="Group 57"/>
          <p:cNvGrpSpPr/>
          <p:nvPr/>
        </p:nvGrpSpPr>
        <p:grpSpPr>
          <a:xfrm>
            <a:off x="5652701" y="3773590"/>
            <a:ext cx="2927773" cy="2147068"/>
            <a:chOff x="5184775" y="3809968"/>
            <a:chExt cx="2927773" cy="2147068"/>
          </a:xfrm>
        </p:grpSpPr>
        <p:cxnSp>
          <p:nvCxnSpPr>
            <p:cNvPr id="80" name="Straight Arrow Connector 79"/>
            <p:cNvCxnSpPr/>
            <p:nvPr/>
          </p:nvCxnSpPr>
          <p:spPr>
            <a:xfrm>
              <a:off x="5184775" y="3809968"/>
              <a:ext cx="2111678" cy="1296274"/>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605" name="Picture 61"/>
            <p:cNvPicPr>
              <a:picLocks noChangeAspect="1" noChangeArrowheads="1"/>
            </p:cNvPicPr>
            <p:nvPr/>
          </p:nvPicPr>
          <p:blipFill>
            <a:blip r:embed="rId3" cstate="screen">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tretch>
              <a:fillRect/>
            </a:stretch>
          </p:blipFill>
          <p:spPr bwMode="auto">
            <a:xfrm>
              <a:off x="7440220" y="4186570"/>
              <a:ext cx="672328" cy="1770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2" name="Group 61"/>
          <p:cNvGrpSpPr/>
          <p:nvPr/>
        </p:nvGrpSpPr>
        <p:grpSpPr>
          <a:xfrm>
            <a:off x="2923953" y="3019510"/>
            <a:ext cx="2652910" cy="744538"/>
            <a:chOff x="2759936" y="3306730"/>
            <a:chExt cx="2652910" cy="744538"/>
          </a:xfrm>
        </p:grpSpPr>
        <p:cxnSp>
          <p:nvCxnSpPr>
            <p:cNvPr id="72" name="Straight Arrow Connector 71"/>
            <p:cNvCxnSpPr/>
            <p:nvPr/>
          </p:nvCxnSpPr>
          <p:spPr>
            <a:xfrm>
              <a:off x="2759936" y="3733768"/>
              <a:ext cx="1501657" cy="0"/>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602" name="Picture 42" descr="Z:\topography\PNGs\DXi6500_wExpansion.png"/>
            <p:cNvPicPr>
              <a:picLocks noChangeAspect="1" noChangeArrowheads="1"/>
            </p:cNvPicPr>
            <p:nvPr/>
          </p:nvPicPr>
          <p:blipFill>
            <a:blip r:embed="rId5" cstate="screen">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4300008" y="3306730"/>
              <a:ext cx="1112838" cy="74453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pic>
        <p:nvPicPr>
          <p:cNvPr id="46" name="Picture 42" descr="Z:\topography\PNGs\DXi6500_wExpansion.png"/>
          <p:cNvPicPr>
            <a:picLocks noChangeAspect="1" noChangeArrowheads="1"/>
          </p:cNvPicPr>
          <p:nvPr/>
        </p:nvPicPr>
        <p:blipFill>
          <a:blip r:embed="rId5" cstate="screen">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483456" y="3074279"/>
            <a:ext cx="1112838"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8" name="Straight Arrow Connector 77"/>
          <p:cNvCxnSpPr/>
          <p:nvPr/>
        </p:nvCxnSpPr>
        <p:spPr>
          <a:xfrm>
            <a:off x="5656608" y="3429220"/>
            <a:ext cx="1792607" cy="0"/>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926266" y="2909074"/>
            <a:ext cx="1613959" cy="430887"/>
          </a:xfrm>
          <a:prstGeom prst="rect">
            <a:avLst/>
          </a:prstGeom>
          <a:noFill/>
        </p:spPr>
        <p:txBody>
          <a:bodyPr wrap="square">
            <a:spAutoFit/>
          </a:bodyPr>
          <a:lstStyle/>
          <a:p>
            <a:pPr>
              <a:defRPr/>
            </a:pPr>
            <a:r>
              <a:rPr lang="en-US" sz="1100" dirty="0" smtClean="0">
                <a:solidFill>
                  <a:schemeClr val="tx1">
                    <a:lumMod val="75000"/>
                    <a:lumOff val="25000"/>
                  </a:schemeClr>
                </a:solidFill>
                <a:ea typeface="+mn-ea"/>
              </a:rPr>
              <a:t>Backup and </a:t>
            </a:r>
            <a:r>
              <a:rPr lang="en-US" sz="1100" dirty="0">
                <a:solidFill>
                  <a:schemeClr val="tx1">
                    <a:lumMod val="75000"/>
                    <a:lumOff val="25000"/>
                  </a:schemeClr>
                </a:solidFill>
                <a:ea typeface="+mn-ea"/>
              </a:rPr>
              <a:t>r</a:t>
            </a:r>
            <a:r>
              <a:rPr lang="en-US" sz="1100" dirty="0" smtClean="0">
                <a:solidFill>
                  <a:schemeClr val="tx1">
                    <a:lumMod val="75000"/>
                    <a:lumOff val="25000"/>
                  </a:schemeClr>
                </a:solidFill>
                <a:ea typeface="+mn-ea"/>
              </a:rPr>
              <a:t>etain</a:t>
            </a:r>
            <a:br>
              <a:rPr lang="en-US" sz="1100" dirty="0" smtClean="0">
                <a:solidFill>
                  <a:schemeClr val="tx1">
                    <a:lumMod val="75000"/>
                    <a:lumOff val="25000"/>
                  </a:schemeClr>
                </a:solidFill>
                <a:ea typeface="+mn-ea"/>
              </a:rPr>
            </a:br>
            <a:r>
              <a:rPr lang="en-US" sz="1100" dirty="0" smtClean="0">
                <a:solidFill>
                  <a:schemeClr val="tx1">
                    <a:lumMod val="75000"/>
                    <a:lumOff val="25000"/>
                  </a:schemeClr>
                </a:solidFill>
                <a:ea typeface="+mn-ea"/>
              </a:rPr>
              <a:t>on </a:t>
            </a:r>
            <a:r>
              <a:rPr lang="en-US" sz="1100" dirty="0" err="1">
                <a:solidFill>
                  <a:schemeClr val="tx1">
                    <a:lumMod val="75000"/>
                    <a:lumOff val="25000"/>
                  </a:schemeClr>
                </a:solidFill>
                <a:ea typeface="+mn-ea"/>
              </a:rPr>
              <a:t>d</a:t>
            </a:r>
            <a:r>
              <a:rPr lang="en-US" sz="1100" dirty="0" err="1" smtClean="0">
                <a:solidFill>
                  <a:schemeClr val="tx1">
                    <a:lumMod val="75000"/>
                    <a:lumOff val="25000"/>
                  </a:schemeClr>
                </a:solidFill>
                <a:ea typeface="+mn-ea"/>
              </a:rPr>
              <a:t>edupe</a:t>
            </a:r>
            <a:r>
              <a:rPr lang="en-US" sz="1100" dirty="0" smtClean="0">
                <a:solidFill>
                  <a:schemeClr val="tx1">
                    <a:lumMod val="75000"/>
                    <a:lumOff val="25000"/>
                  </a:schemeClr>
                </a:solidFill>
                <a:ea typeface="+mn-ea"/>
              </a:rPr>
              <a:t> </a:t>
            </a:r>
            <a:r>
              <a:rPr lang="en-US" sz="1100" dirty="0">
                <a:solidFill>
                  <a:schemeClr val="tx1">
                    <a:lumMod val="75000"/>
                    <a:lumOff val="25000"/>
                  </a:schemeClr>
                </a:solidFill>
                <a:ea typeface="+mn-ea"/>
              </a:rPr>
              <a:t>d</a:t>
            </a:r>
            <a:r>
              <a:rPr lang="en-US" sz="1100" dirty="0" smtClean="0">
                <a:solidFill>
                  <a:schemeClr val="tx1">
                    <a:lumMod val="75000"/>
                    <a:lumOff val="25000"/>
                  </a:schemeClr>
                </a:solidFill>
                <a:ea typeface="+mn-ea"/>
              </a:rPr>
              <a:t>isk</a:t>
            </a:r>
            <a:endParaRPr lang="en-US" sz="1100" dirty="0">
              <a:solidFill>
                <a:schemeClr val="tx1">
                  <a:lumMod val="75000"/>
                  <a:lumOff val="25000"/>
                </a:schemeClr>
              </a:solidFill>
              <a:ea typeface="+mn-ea"/>
            </a:endParaRPr>
          </a:p>
        </p:txBody>
      </p:sp>
      <p:sp>
        <p:nvSpPr>
          <p:cNvPr id="83" name="TextBox 82"/>
          <p:cNvSpPr txBox="1"/>
          <p:nvPr/>
        </p:nvSpPr>
        <p:spPr>
          <a:xfrm>
            <a:off x="5656608" y="2921401"/>
            <a:ext cx="1613959" cy="430887"/>
          </a:xfrm>
          <a:prstGeom prst="rect">
            <a:avLst/>
          </a:prstGeom>
          <a:noFill/>
        </p:spPr>
        <p:txBody>
          <a:bodyPr wrap="square">
            <a:spAutoFit/>
          </a:bodyPr>
          <a:lstStyle/>
          <a:p>
            <a:pPr>
              <a:defRPr/>
            </a:pPr>
            <a:r>
              <a:rPr lang="en-US" sz="1100" dirty="0" smtClean="0">
                <a:solidFill>
                  <a:schemeClr val="tx1">
                    <a:lumMod val="75000"/>
                    <a:lumOff val="25000"/>
                  </a:schemeClr>
                </a:solidFill>
                <a:ea typeface="+mn-ea"/>
              </a:rPr>
              <a:t>Store replicated </a:t>
            </a:r>
            <a:r>
              <a:rPr lang="en-US" sz="1100" dirty="0">
                <a:solidFill>
                  <a:schemeClr val="tx1">
                    <a:lumMod val="75000"/>
                    <a:lumOff val="25000"/>
                  </a:schemeClr>
                </a:solidFill>
                <a:ea typeface="+mn-ea"/>
              </a:rPr>
              <a:t>c</a:t>
            </a:r>
            <a:r>
              <a:rPr lang="en-US" sz="1100" dirty="0" smtClean="0">
                <a:solidFill>
                  <a:schemeClr val="tx1">
                    <a:lumMod val="75000"/>
                    <a:lumOff val="25000"/>
                  </a:schemeClr>
                </a:solidFill>
                <a:ea typeface="+mn-ea"/>
              </a:rPr>
              <a:t>opy for DR</a:t>
            </a:r>
            <a:endParaRPr lang="en-US" sz="1100" dirty="0">
              <a:solidFill>
                <a:schemeClr val="tx1">
                  <a:lumMod val="75000"/>
                  <a:lumOff val="25000"/>
                </a:schemeClr>
              </a:solidFill>
              <a:ea typeface="+mn-ea"/>
            </a:endParaRPr>
          </a:p>
        </p:txBody>
      </p:sp>
      <p:sp>
        <p:nvSpPr>
          <p:cNvPr id="84" name="TextBox 83"/>
          <p:cNvSpPr txBox="1"/>
          <p:nvPr/>
        </p:nvSpPr>
        <p:spPr>
          <a:xfrm>
            <a:off x="5901560" y="4730988"/>
            <a:ext cx="1613959" cy="430887"/>
          </a:xfrm>
          <a:prstGeom prst="rect">
            <a:avLst/>
          </a:prstGeom>
          <a:noFill/>
        </p:spPr>
        <p:txBody>
          <a:bodyPr wrap="square">
            <a:spAutoFit/>
          </a:bodyPr>
          <a:lstStyle/>
          <a:p>
            <a:pPr>
              <a:defRPr/>
            </a:pPr>
            <a:r>
              <a:rPr lang="en-US" sz="1100" dirty="0" smtClean="0">
                <a:solidFill>
                  <a:schemeClr val="tx1">
                    <a:lumMod val="75000"/>
                    <a:lumOff val="25000"/>
                  </a:schemeClr>
                </a:solidFill>
                <a:ea typeface="+mn-ea"/>
              </a:rPr>
              <a:t>Create tape for</a:t>
            </a:r>
            <a:br>
              <a:rPr lang="en-US" sz="1100" dirty="0" smtClean="0">
                <a:solidFill>
                  <a:schemeClr val="tx1">
                    <a:lumMod val="75000"/>
                    <a:lumOff val="25000"/>
                  </a:schemeClr>
                </a:solidFill>
                <a:ea typeface="+mn-ea"/>
              </a:rPr>
            </a:br>
            <a:r>
              <a:rPr lang="en-US" sz="1100" dirty="0" smtClean="0">
                <a:solidFill>
                  <a:schemeClr val="tx1">
                    <a:lumMod val="75000"/>
                    <a:lumOff val="25000"/>
                  </a:schemeClr>
                </a:solidFill>
                <a:ea typeface="+mn-ea"/>
              </a:rPr>
              <a:t>long-term retention</a:t>
            </a:r>
            <a:endParaRPr lang="en-US" sz="1100" dirty="0">
              <a:solidFill>
                <a:schemeClr val="tx1">
                  <a:lumMod val="75000"/>
                  <a:lumOff val="25000"/>
                </a:schemeClr>
              </a:solidFill>
              <a:ea typeface="+mn-ea"/>
            </a:endParaRPr>
          </a:p>
        </p:txBody>
      </p:sp>
      <p:sp>
        <p:nvSpPr>
          <p:cNvPr id="48" name="Rectangle 47"/>
          <p:cNvSpPr/>
          <p:nvPr/>
        </p:nvSpPr>
        <p:spPr bwMode="auto">
          <a:xfrm>
            <a:off x="512403" y="2497534"/>
            <a:ext cx="2268538" cy="1892866"/>
          </a:xfrm>
          <a:prstGeom prst="rect">
            <a:avLst/>
          </a:prstGeom>
          <a:gradFill>
            <a:gsLst>
              <a:gs pos="100000">
                <a:srgbClr val="D2D2D2"/>
              </a:gs>
              <a:gs pos="0">
                <a:srgbClr val="FFFFFF"/>
              </a:gs>
            </a:gsLst>
            <a:lin ang="5400000" scaled="0"/>
          </a:gradFill>
          <a:ln w="9525">
            <a:solidFill>
              <a:srgbClr val="D2D2D2"/>
            </a:solidFill>
          </a:ln>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en-US" sz="1100" b="1">
              <a:solidFill>
                <a:srgbClr val="0070C0"/>
              </a:solidFill>
              <a:latin typeface="Arial" pitchFamily="34" charset="0"/>
              <a:cs typeface="Arial" pitchFamily="34" charset="0"/>
            </a:endParaRPr>
          </a:p>
        </p:txBody>
      </p:sp>
      <p:sp>
        <p:nvSpPr>
          <p:cNvPr id="49" name="Text Box 35"/>
          <p:cNvSpPr txBox="1">
            <a:spLocks noChangeArrowheads="1"/>
          </p:cNvSpPr>
          <p:nvPr/>
        </p:nvSpPr>
        <p:spPr bwMode="auto">
          <a:xfrm>
            <a:off x="1866894" y="3289979"/>
            <a:ext cx="700087" cy="141288"/>
          </a:xfrm>
          <a:prstGeom prst="rect">
            <a:avLst/>
          </a:prstGeom>
          <a:noFill/>
          <a:ln w="6350" algn="ctr">
            <a:noFill/>
            <a:miter lim="800000"/>
            <a:headEnd/>
            <a:tailEnd/>
          </a:ln>
        </p:spPr>
        <p:txBody>
          <a:bodyPr lIns="0" tIns="0" rIns="0" bIns="0">
            <a:spAutoFit/>
          </a:bodyPr>
          <a:lstStyle/>
          <a:p>
            <a:pPr algn="ctr" eaLnBrk="0" hangingPunct="0">
              <a:lnSpc>
                <a:spcPct val="90000"/>
              </a:lnSpc>
              <a:spcBef>
                <a:spcPts val="0"/>
              </a:spcBef>
              <a:defRPr/>
            </a:pPr>
            <a:r>
              <a:rPr lang="en-US" sz="1000" b="1" dirty="0" smtClean="0">
                <a:solidFill>
                  <a:srgbClr val="00B6F1"/>
                </a:solidFill>
                <a:latin typeface="Arial Narrow" pitchFamily="34" charset="0"/>
                <a:ea typeface="+mn-ea"/>
              </a:rPr>
              <a:t>Database</a:t>
            </a:r>
            <a:endParaRPr lang="en-US" sz="1000" b="1" dirty="0">
              <a:solidFill>
                <a:srgbClr val="00B6F1"/>
              </a:solidFill>
              <a:latin typeface="Arial Narrow" pitchFamily="34" charset="0"/>
              <a:ea typeface="+mn-ea"/>
            </a:endParaRPr>
          </a:p>
        </p:txBody>
      </p:sp>
      <p:sp>
        <p:nvSpPr>
          <p:cNvPr id="52" name="Text Box 35"/>
          <p:cNvSpPr txBox="1">
            <a:spLocks noChangeArrowheads="1"/>
          </p:cNvSpPr>
          <p:nvPr/>
        </p:nvSpPr>
        <p:spPr bwMode="auto">
          <a:xfrm>
            <a:off x="806444" y="3289979"/>
            <a:ext cx="354013" cy="153988"/>
          </a:xfrm>
          <a:prstGeom prst="rect">
            <a:avLst/>
          </a:prstGeom>
          <a:noFill/>
          <a:ln w="6350" algn="ctr">
            <a:noFill/>
            <a:miter lim="800000"/>
            <a:headEnd/>
            <a:tailEnd/>
          </a:ln>
        </p:spPr>
        <p:txBody>
          <a:bodyPr lIns="0" tIns="0" rIns="0" bIns="0">
            <a:spAutoFit/>
          </a:bodyPr>
          <a:lstStyle/>
          <a:p>
            <a:pPr algn="ctr" eaLnBrk="0" hangingPunct="0">
              <a:spcBef>
                <a:spcPct val="50000"/>
              </a:spcBef>
              <a:defRPr/>
            </a:pPr>
            <a:r>
              <a:rPr lang="en-US" sz="1000" b="1" dirty="0">
                <a:solidFill>
                  <a:srgbClr val="00B6F1"/>
                </a:solidFill>
                <a:latin typeface="Arial Narrow" pitchFamily="34" charset="0"/>
                <a:ea typeface="+mn-ea"/>
              </a:rPr>
              <a:t>CRM</a:t>
            </a:r>
          </a:p>
        </p:txBody>
      </p:sp>
      <p:pic>
        <p:nvPicPr>
          <p:cNvPr id="55" name="Picture 52"/>
          <p:cNvPicPr>
            <a:picLocks noChangeAspect="1" noChangeArrowheads="1"/>
          </p:cNvPicPr>
          <p:nvPr/>
        </p:nvPicPr>
        <p:blipFill>
          <a:blip r:embed="rId7" cstate="screen">
            <a:extLst>
              <a:ext uri="{28A0092B-C50C-407E-A947-70E740481C1C}">
                <a14:useLocalDpi xmlns:a14="http://schemas.microsoft.com/office/drawing/2010/main" xmlns="" val="0"/>
              </a:ext>
            </a:extLst>
          </a:blip>
          <a:stretch>
            <a:fillRect/>
          </a:stretch>
        </p:blipFill>
        <p:spPr bwMode="auto">
          <a:xfrm>
            <a:off x="804976" y="2847413"/>
            <a:ext cx="377584" cy="440632"/>
          </a:xfrm>
          <a:prstGeom prst="rect">
            <a:avLst/>
          </a:prstGeom>
          <a:noFill/>
          <a:ln>
            <a:noFill/>
          </a:ln>
          <a:effectLst>
            <a:outerShdw blurRad="76200" sy="23000" kx="1199993" algn="br" rotWithShape="0">
              <a:srgbClr val="808080">
                <a:alpha val="20000"/>
              </a:srgbClr>
            </a:outerShdw>
          </a:effectLst>
          <a:extLst/>
        </p:spPr>
      </p:pic>
      <p:pic>
        <p:nvPicPr>
          <p:cNvPr id="57" name="Picture 56"/>
          <p:cNvPicPr>
            <a:picLocks noChangeAspect="1" noChangeArrowheads="1"/>
          </p:cNvPicPr>
          <p:nvPr/>
        </p:nvPicPr>
        <p:blipFill>
          <a:blip r:embed="rId7" cstate="screen">
            <a:extLst>
              <a:ext uri="{28A0092B-C50C-407E-A947-70E740481C1C}">
                <a14:useLocalDpi xmlns:a14="http://schemas.microsoft.com/office/drawing/2010/main" xmlns="" val="0"/>
              </a:ext>
            </a:extLst>
          </a:blip>
          <a:stretch>
            <a:fillRect/>
          </a:stretch>
        </p:blipFill>
        <p:spPr bwMode="auto">
          <a:xfrm>
            <a:off x="2028939" y="2833125"/>
            <a:ext cx="377584" cy="440632"/>
          </a:xfrm>
          <a:prstGeom prst="rect">
            <a:avLst/>
          </a:prstGeom>
          <a:noFill/>
          <a:ln>
            <a:noFill/>
          </a:ln>
          <a:effectLst>
            <a:outerShdw blurRad="76200" sy="23000" kx="1199993" algn="br" rotWithShape="0">
              <a:srgbClr val="808080">
                <a:alpha val="20000"/>
              </a:srgbClr>
            </a:outerShdw>
          </a:effectLst>
          <a:extLst/>
        </p:spPr>
      </p:pic>
      <p:grpSp>
        <p:nvGrpSpPr>
          <p:cNvPr id="59" name="Group 58"/>
          <p:cNvGrpSpPr/>
          <p:nvPr/>
        </p:nvGrpSpPr>
        <p:grpSpPr>
          <a:xfrm>
            <a:off x="1885233" y="3531785"/>
            <a:ext cx="676854" cy="672907"/>
            <a:chOff x="2005544" y="4839529"/>
            <a:chExt cx="599715" cy="596218"/>
          </a:xfrm>
        </p:grpSpPr>
        <p:pic>
          <p:nvPicPr>
            <p:cNvPr id="60" name="Picture 26"/>
            <p:cNvPicPr>
              <a:picLocks noChangeAspect="1" noChangeArrowheads="1"/>
            </p:cNvPicPr>
            <p:nvPr/>
          </p:nvPicPr>
          <p:blipFill>
            <a:blip r:embed="rId8" cstate="screen">
              <a:extLst>
                <a:ext uri="{28A0092B-C50C-407E-A947-70E740481C1C}">
                  <a14:useLocalDpi xmlns:a14="http://schemas.microsoft.com/office/drawing/2010/main" xmlns="" val="0"/>
                </a:ext>
              </a:extLst>
            </a:blip>
            <a:stretch>
              <a:fillRect/>
            </a:stretch>
          </p:blipFill>
          <p:spPr bwMode="auto">
            <a:xfrm>
              <a:off x="2192372" y="4839529"/>
              <a:ext cx="412887" cy="482047"/>
            </a:xfrm>
            <a:prstGeom prst="rect">
              <a:avLst/>
            </a:prstGeom>
            <a:noFill/>
            <a:ln>
              <a:noFill/>
            </a:ln>
            <a:effectLst>
              <a:outerShdw blurRad="76200" sy="23000" kx="1199993" algn="br" rotWithShape="0">
                <a:srgbClr val="808080">
                  <a:alpha val="20000"/>
                </a:srgbClr>
              </a:outerShdw>
            </a:effectLst>
            <a:extLst/>
          </p:spPr>
        </p:pic>
        <p:pic>
          <p:nvPicPr>
            <p:cNvPr id="61" name="Picture 26"/>
            <p:cNvPicPr>
              <a:picLocks noChangeAspect="1" noChangeArrowheads="1"/>
            </p:cNvPicPr>
            <p:nvPr/>
          </p:nvPicPr>
          <p:blipFill>
            <a:blip r:embed="rId9" cstate="screen">
              <a:extLst>
                <a:ext uri="{28A0092B-C50C-407E-A947-70E740481C1C}">
                  <a14:useLocalDpi xmlns:a14="http://schemas.microsoft.com/office/drawing/2010/main" xmlns="" val="0"/>
                </a:ext>
              </a:extLst>
            </a:blip>
            <a:stretch>
              <a:fillRect/>
            </a:stretch>
          </p:blipFill>
          <p:spPr bwMode="auto">
            <a:xfrm>
              <a:off x="2005544" y="4970692"/>
              <a:ext cx="400909" cy="465055"/>
            </a:xfrm>
            <a:prstGeom prst="rect">
              <a:avLst/>
            </a:prstGeom>
            <a:noFill/>
            <a:ln>
              <a:noFill/>
            </a:ln>
            <a:effectLst>
              <a:outerShdw blurRad="76200" sy="23000" kx="1199993" algn="br" rotWithShape="0">
                <a:srgbClr val="808080">
                  <a:alpha val="20000"/>
                </a:srgbClr>
              </a:outerShdw>
            </a:effectLst>
            <a:extLst/>
          </p:spPr>
        </p:pic>
      </p:grpSp>
      <p:grpSp>
        <p:nvGrpSpPr>
          <p:cNvPr id="68" name="Group 67"/>
          <p:cNvGrpSpPr/>
          <p:nvPr/>
        </p:nvGrpSpPr>
        <p:grpSpPr>
          <a:xfrm>
            <a:off x="777869" y="3584946"/>
            <a:ext cx="970594" cy="672909"/>
            <a:chOff x="710650" y="4808091"/>
            <a:chExt cx="970594" cy="672909"/>
          </a:xfrm>
        </p:grpSpPr>
        <p:pic>
          <p:nvPicPr>
            <p:cNvPr id="71" name="Picture 25"/>
            <p:cNvPicPr>
              <a:picLocks noChangeAspect="1" noChangeArrowheads="1"/>
            </p:cNvPicPr>
            <p:nvPr/>
          </p:nvPicPr>
          <p:blipFill>
            <a:blip r:embed="rId10" cstate="screen">
              <a:extLst>
                <a:ext uri="{28A0092B-C50C-407E-A947-70E740481C1C}">
                  <a14:useLocalDpi xmlns:a14="http://schemas.microsoft.com/office/drawing/2010/main" xmlns="" val="0"/>
                </a:ext>
              </a:extLst>
            </a:blip>
            <a:stretch>
              <a:fillRect/>
            </a:stretch>
          </p:blipFill>
          <p:spPr bwMode="auto">
            <a:xfrm>
              <a:off x="997505" y="4808091"/>
              <a:ext cx="683739" cy="558103"/>
            </a:xfrm>
            <a:prstGeom prst="rect">
              <a:avLst/>
            </a:prstGeom>
            <a:noFill/>
            <a:ln>
              <a:noFill/>
            </a:ln>
            <a:effectLst>
              <a:outerShdw blurRad="76200" sy="23000" kx="1199993" algn="br" rotWithShape="0">
                <a:srgbClr val="808080">
                  <a:alpha val="20000"/>
                </a:srgbClr>
              </a:outerShdw>
            </a:effectLst>
            <a:extLst/>
          </p:spPr>
        </p:pic>
        <p:grpSp>
          <p:nvGrpSpPr>
            <p:cNvPr id="75" name="Group 74"/>
            <p:cNvGrpSpPr/>
            <p:nvPr/>
          </p:nvGrpSpPr>
          <p:grpSpPr>
            <a:xfrm>
              <a:off x="710650" y="4922897"/>
              <a:ext cx="683739" cy="558103"/>
              <a:chOff x="710650" y="4922897"/>
              <a:chExt cx="683739" cy="558103"/>
            </a:xfrm>
          </p:grpSpPr>
          <p:sp>
            <p:nvSpPr>
              <p:cNvPr id="81" name="Rectangle 80"/>
              <p:cNvSpPr/>
              <p:nvPr/>
            </p:nvSpPr>
            <p:spPr>
              <a:xfrm>
                <a:off x="863943" y="5016321"/>
                <a:ext cx="450507" cy="185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25"/>
              <p:cNvPicPr>
                <a:picLocks noChangeAspect="1" noChangeArrowheads="1"/>
              </p:cNvPicPr>
              <p:nvPr/>
            </p:nvPicPr>
            <p:blipFill>
              <a:blip r:embed="rId10" cstate="screen">
                <a:extLst>
                  <a:ext uri="{28A0092B-C50C-407E-A947-70E740481C1C}">
                    <a14:useLocalDpi xmlns:a14="http://schemas.microsoft.com/office/drawing/2010/main" xmlns="" val="0"/>
                  </a:ext>
                </a:extLst>
              </a:blip>
              <a:stretch>
                <a:fillRect/>
              </a:stretch>
            </p:blipFill>
            <p:spPr bwMode="auto">
              <a:xfrm>
                <a:off x="710650" y="4922897"/>
                <a:ext cx="683739" cy="558103"/>
              </a:xfrm>
              <a:prstGeom prst="rect">
                <a:avLst/>
              </a:prstGeom>
              <a:noFill/>
              <a:ln>
                <a:noFill/>
              </a:ln>
              <a:effectLst>
                <a:outerShdw blurRad="76200" sy="23000" kx="1199993" algn="br" rotWithShape="0">
                  <a:srgbClr val="808080">
                    <a:alpha val="20000"/>
                  </a:srgbClr>
                </a:outerShdw>
              </a:effectLst>
              <a:extLst/>
            </p:spPr>
          </p:pic>
        </p:grpSp>
      </p:grpSp>
      <p:sp>
        <p:nvSpPr>
          <p:cNvPr id="47" name="Text Box 35"/>
          <p:cNvSpPr txBox="1">
            <a:spLocks noChangeArrowheads="1"/>
          </p:cNvSpPr>
          <p:nvPr/>
        </p:nvSpPr>
        <p:spPr bwMode="auto">
          <a:xfrm>
            <a:off x="1317618" y="3109839"/>
            <a:ext cx="558800" cy="153988"/>
          </a:xfrm>
          <a:prstGeom prst="rect">
            <a:avLst/>
          </a:prstGeom>
          <a:noFill/>
          <a:ln w="6350" algn="ctr">
            <a:noFill/>
            <a:miter lim="800000"/>
            <a:headEnd/>
            <a:tailEnd/>
          </a:ln>
        </p:spPr>
        <p:txBody>
          <a:bodyPr lIns="0" tIns="0" rIns="0" bIns="0">
            <a:spAutoFit/>
          </a:bodyPr>
          <a:lstStyle/>
          <a:p>
            <a:pPr algn="ctr" eaLnBrk="0" hangingPunct="0">
              <a:spcBef>
                <a:spcPct val="50000"/>
              </a:spcBef>
              <a:defRPr/>
            </a:pPr>
            <a:r>
              <a:rPr lang="en-US" sz="1000" b="1" dirty="0">
                <a:solidFill>
                  <a:srgbClr val="00B6F1"/>
                </a:solidFill>
                <a:latin typeface="Arial Narrow" pitchFamily="34" charset="0"/>
                <a:ea typeface="+mn-ea"/>
              </a:rPr>
              <a:t>Exchange</a:t>
            </a:r>
          </a:p>
        </p:txBody>
      </p:sp>
      <p:pic>
        <p:nvPicPr>
          <p:cNvPr id="85" name="Picture 84"/>
          <p:cNvPicPr>
            <a:picLocks noChangeAspect="1" noChangeArrowheads="1"/>
          </p:cNvPicPr>
          <p:nvPr/>
        </p:nvPicPr>
        <p:blipFill>
          <a:blip r:embed="rId11" cstate="screen">
            <a:extLst>
              <a:ext uri="{28A0092B-C50C-407E-A947-70E740481C1C}">
                <a14:useLocalDpi xmlns:a14="http://schemas.microsoft.com/office/drawing/2010/main" xmlns="" val="0"/>
              </a:ext>
            </a:extLst>
          </a:blip>
          <a:stretch>
            <a:fillRect/>
          </a:stretch>
        </p:blipFill>
        <p:spPr bwMode="auto">
          <a:xfrm>
            <a:off x="1408226" y="2678078"/>
            <a:ext cx="458668" cy="374960"/>
          </a:xfrm>
          <a:prstGeom prst="rect">
            <a:avLst/>
          </a:prstGeom>
          <a:noFill/>
          <a:ln>
            <a:noFill/>
          </a:ln>
          <a:effectLst>
            <a:outerShdw blurRad="76200" sy="23000" kx="1199993" algn="br" rotWithShape="0">
              <a:srgbClr val="808080">
                <a:alpha val="20000"/>
              </a:srgbClr>
            </a:outerShdw>
          </a:effectLst>
          <a:extLst/>
        </p:spPr>
      </p:pic>
      <p:pic>
        <p:nvPicPr>
          <p:cNvPr id="29" name="圖片 28"/>
          <p:cNvPicPr/>
          <p:nvPr/>
        </p:nvPicPr>
        <p:blipFill>
          <a:blip r:embed="rId12" cstate="print"/>
          <a:srcRect/>
          <a:stretch>
            <a:fillRect/>
          </a:stretch>
        </p:blipFill>
        <p:spPr bwMode="auto">
          <a:xfrm>
            <a:off x="6720840" y="76200"/>
            <a:ext cx="2270760" cy="640080"/>
          </a:xfrm>
          <a:prstGeom prst="rect">
            <a:avLst/>
          </a:prstGeom>
          <a:noFill/>
        </p:spPr>
      </p:pic>
    </p:spTree>
    <p:extLst>
      <p:ext uri="{BB962C8B-B14F-4D97-AF65-F5344CB8AC3E}">
        <p14:creationId xmlns:p14="http://schemas.microsoft.com/office/powerpoint/2010/main" xmlns="" val="89354917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8608065" y="5612116"/>
            <a:ext cx="459736" cy="200374"/>
          </a:xfrm>
          <a:prstGeom prst="rect">
            <a:avLst/>
          </a:prstGeom>
        </p:spPr>
      </p:pic>
      <p:pic>
        <p:nvPicPr>
          <p:cNvPr id="57" name="Picture 56"/>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2176329" y="1770065"/>
            <a:ext cx="501954" cy="649402"/>
          </a:xfrm>
          <a:prstGeom prst="rect">
            <a:avLst/>
          </a:prstGeom>
        </p:spPr>
      </p:pic>
      <p:grpSp>
        <p:nvGrpSpPr>
          <p:cNvPr id="65" name="Group 64"/>
          <p:cNvGrpSpPr/>
          <p:nvPr/>
        </p:nvGrpSpPr>
        <p:grpSpPr>
          <a:xfrm>
            <a:off x="5652701" y="3773590"/>
            <a:ext cx="2927773" cy="2147068"/>
            <a:chOff x="5184775" y="3809968"/>
            <a:chExt cx="2927773" cy="2147068"/>
          </a:xfrm>
        </p:grpSpPr>
        <p:cxnSp>
          <p:nvCxnSpPr>
            <p:cNvPr id="66" name="Straight Arrow Connector 65"/>
            <p:cNvCxnSpPr/>
            <p:nvPr/>
          </p:nvCxnSpPr>
          <p:spPr>
            <a:xfrm>
              <a:off x="5184775" y="3809968"/>
              <a:ext cx="2111678" cy="1296274"/>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67" name="Picture 61"/>
            <p:cNvPicPr>
              <a:picLocks noChangeAspect="1" noChangeArrowheads="1"/>
            </p:cNvPicPr>
            <p:nvPr/>
          </p:nvPicPr>
          <p:blipFill>
            <a:blip r:embed="rId5" cstate="screen">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tretch>
              <a:fillRect/>
            </a:stretch>
          </p:blipFill>
          <p:spPr bwMode="auto">
            <a:xfrm>
              <a:off x="7440220" y="4186570"/>
              <a:ext cx="672328" cy="1770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8" name="Group 67"/>
          <p:cNvGrpSpPr/>
          <p:nvPr/>
        </p:nvGrpSpPr>
        <p:grpSpPr>
          <a:xfrm>
            <a:off x="2923953" y="3019510"/>
            <a:ext cx="2662435" cy="744538"/>
            <a:chOff x="2759936" y="3306730"/>
            <a:chExt cx="2662435" cy="744538"/>
          </a:xfrm>
        </p:grpSpPr>
        <p:cxnSp>
          <p:nvCxnSpPr>
            <p:cNvPr id="69" name="Straight Arrow Connector 68"/>
            <p:cNvCxnSpPr/>
            <p:nvPr/>
          </p:nvCxnSpPr>
          <p:spPr>
            <a:xfrm>
              <a:off x="2759936" y="3733768"/>
              <a:ext cx="1501657" cy="0"/>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70" name="Picture 42" descr="Z:\topography\PNGs\DXi6500_wExpansion.png"/>
            <p:cNvPicPr>
              <a:picLocks noChangeAspect="1" noChangeArrowheads="1"/>
            </p:cNvPicPr>
            <p:nvPr/>
          </p:nvPicPr>
          <p:blipFill>
            <a:blip r:embed="rId7" cstate="screen">
              <a:extLst>
                <a:ext uri="{BEBA8EAE-BF5A-486C-A8C5-ECC9F3942E4B}">
                  <a14:imgProps xmlns:a14="http://schemas.microsoft.com/office/drawing/2010/main" xmlns="">
                    <a14:imgLayer r:embed="rId8">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4309533" y="3306730"/>
              <a:ext cx="1112838" cy="744538"/>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grpSp>
      <p:pic>
        <p:nvPicPr>
          <p:cNvPr id="71" name="Picture 42" descr="Z:\topography\PNGs\DXi6500_wExpansion.png"/>
          <p:cNvPicPr>
            <a:picLocks noChangeAspect="1" noChangeArrowheads="1"/>
          </p:cNvPicPr>
          <p:nvPr/>
        </p:nvPicPr>
        <p:blipFill>
          <a:blip r:embed="rId7" cstate="screen">
            <a:extLst>
              <a:ext uri="{BEBA8EAE-BF5A-486C-A8C5-ECC9F3942E4B}">
                <a14:imgProps xmlns:a14="http://schemas.microsoft.com/office/drawing/2010/main" xmlns="">
                  <a14:imgLayer r:embed="rId8">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512031" y="3074279"/>
            <a:ext cx="1112838"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3" name="Straight Arrow Connector 72"/>
          <p:cNvCxnSpPr/>
          <p:nvPr/>
        </p:nvCxnSpPr>
        <p:spPr>
          <a:xfrm>
            <a:off x="5685183" y="3429220"/>
            <a:ext cx="1792607" cy="0"/>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926266" y="2909074"/>
            <a:ext cx="1613959" cy="430887"/>
          </a:xfrm>
          <a:prstGeom prst="rect">
            <a:avLst/>
          </a:prstGeom>
          <a:noFill/>
        </p:spPr>
        <p:txBody>
          <a:bodyPr wrap="square">
            <a:spAutoFit/>
          </a:bodyPr>
          <a:lstStyle/>
          <a:p>
            <a:pPr>
              <a:defRPr/>
            </a:pPr>
            <a:r>
              <a:rPr lang="en-US" sz="1100" dirty="0" smtClean="0">
                <a:solidFill>
                  <a:schemeClr val="tx1">
                    <a:lumMod val="75000"/>
                    <a:lumOff val="25000"/>
                  </a:schemeClr>
                </a:solidFill>
                <a:ea typeface="+mn-ea"/>
              </a:rPr>
              <a:t>Backup and </a:t>
            </a:r>
            <a:r>
              <a:rPr lang="en-US" sz="1100" dirty="0">
                <a:solidFill>
                  <a:schemeClr val="tx1">
                    <a:lumMod val="75000"/>
                    <a:lumOff val="25000"/>
                  </a:schemeClr>
                </a:solidFill>
                <a:ea typeface="+mn-ea"/>
              </a:rPr>
              <a:t>r</a:t>
            </a:r>
            <a:r>
              <a:rPr lang="en-US" sz="1100" dirty="0" smtClean="0">
                <a:solidFill>
                  <a:schemeClr val="tx1">
                    <a:lumMod val="75000"/>
                    <a:lumOff val="25000"/>
                  </a:schemeClr>
                </a:solidFill>
                <a:ea typeface="+mn-ea"/>
              </a:rPr>
              <a:t>etain</a:t>
            </a:r>
            <a:br>
              <a:rPr lang="en-US" sz="1100" dirty="0" smtClean="0">
                <a:solidFill>
                  <a:schemeClr val="tx1">
                    <a:lumMod val="75000"/>
                    <a:lumOff val="25000"/>
                  </a:schemeClr>
                </a:solidFill>
                <a:ea typeface="+mn-ea"/>
              </a:rPr>
            </a:br>
            <a:r>
              <a:rPr lang="en-US" sz="1100" dirty="0" smtClean="0">
                <a:solidFill>
                  <a:schemeClr val="tx1">
                    <a:lumMod val="75000"/>
                    <a:lumOff val="25000"/>
                  </a:schemeClr>
                </a:solidFill>
                <a:ea typeface="+mn-ea"/>
              </a:rPr>
              <a:t>on </a:t>
            </a:r>
            <a:r>
              <a:rPr lang="en-US" sz="1100" dirty="0" err="1">
                <a:solidFill>
                  <a:schemeClr val="tx1">
                    <a:lumMod val="75000"/>
                    <a:lumOff val="25000"/>
                  </a:schemeClr>
                </a:solidFill>
                <a:ea typeface="+mn-ea"/>
              </a:rPr>
              <a:t>d</a:t>
            </a:r>
            <a:r>
              <a:rPr lang="en-US" sz="1100" dirty="0" err="1" smtClean="0">
                <a:solidFill>
                  <a:schemeClr val="tx1">
                    <a:lumMod val="75000"/>
                    <a:lumOff val="25000"/>
                  </a:schemeClr>
                </a:solidFill>
                <a:ea typeface="+mn-ea"/>
              </a:rPr>
              <a:t>edupe</a:t>
            </a:r>
            <a:r>
              <a:rPr lang="en-US" sz="1100" dirty="0" smtClean="0">
                <a:solidFill>
                  <a:schemeClr val="tx1">
                    <a:lumMod val="75000"/>
                    <a:lumOff val="25000"/>
                  </a:schemeClr>
                </a:solidFill>
                <a:ea typeface="+mn-ea"/>
              </a:rPr>
              <a:t> </a:t>
            </a:r>
            <a:r>
              <a:rPr lang="en-US" sz="1100" dirty="0">
                <a:solidFill>
                  <a:schemeClr val="tx1">
                    <a:lumMod val="75000"/>
                    <a:lumOff val="25000"/>
                  </a:schemeClr>
                </a:solidFill>
                <a:ea typeface="+mn-ea"/>
              </a:rPr>
              <a:t>d</a:t>
            </a:r>
            <a:r>
              <a:rPr lang="en-US" sz="1100" dirty="0" smtClean="0">
                <a:solidFill>
                  <a:schemeClr val="tx1">
                    <a:lumMod val="75000"/>
                    <a:lumOff val="25000"/>
                  </a:schemeClr>
                </a:solidFill>
                <a:ea typeface="+mn-ea"/>
              </a:rPr>
              <a:t>isk</a:t>
            </a:r>
            <a:endParaRPr lang="en-US" sz="1100" dirty="0">
              <a:solidFill>
                <a:schemeClr val="tx1">
                  <a:lumMod val="75000"/>
                  <a:lumOff val="25000"/>
                </a:schemeClr>
              </a:solidFill>
              <a:ea typeface="+mn-ea"/>
            </a:endParaRPr>
          </a:p>
        </p:txBody>
      </p:sp>
      <p:sp>
        <p:nvSpPr>
          <p:cNvPr id="75" name="TextBox 74"/>
          <p:cNvSpPr txBox="1"/>
          <p:nvPr/>
        </p:nvSpPr>
        <p:spPr>
          <a:xfrm>
            <a:off x="5685183" y="2921401"/>
            <a:ext cx="1613959" cy="430887"/>
          </a:xfrm>
          <a:prstGeom prst="rect">
            <a:avLst/>
          </a:prstGeom>
          <a:noFill/>
        </p:spPr>
        <p:txBody>
          <a:bodyPr wrap="square">
            <a:spAutoFit/>
          </a:bodyPr>
          <a:lstStyle/>
          <a:p>
            <a:pPr>
              <a:defRPr/>
            </a:pPr>
            <a:r>
              <a:rPr lang="en-US" sz="1100" dirty="0" smtClean="0">
                <a:solidFill>
                  <a:schemeClr val="tx1">
                    <a:lumMod val="75000"/>
                    <a:lumOff val="25000"/>
                  </a:schemeClr>
                </a:solidFill>
                <a:ea typeface="+mn-ea"/>
              </a:rPr>
              <a:t>Store replicated </a:t>
            </a:r>
            <a:r>
              <a:rPr lang="en-US" sz="1100" dirty="0">
                <a:solidFill>
                  <a:schemeClr val="tx1">
                    <a:lumMod val="75000"/>
                    <a:lumOff val="25000"/>
                  </a:schemeClr>
                </a:solidFill>
                <a:ea typeface="+mn-ea"/>
              </a:rPr>
              <a:t>c</a:t>
            </a:r>
            <a:r>
              <a:rPr lang="en-US" sz="1100" dirty="0" smtClean="0">
                <a:solidFill>
                  <a:schemeClr val="tx1">
                    <a:lumMod val="75000"/>
                    <a:lumOff val="25000"/>
                  </a:schemeClr>
                </a:solidFill>
                <a:ea typeface="+mn-ea"/>
              </a:rPr>
              <a:t>opy for DR</a:t>
            </a:r>
            <a:endParaRPr lang="en-US" sz="1100" dirty="0">
              <a:solidFill>
                <a:schemeClr val="tx1">
                  <a:lumMod val="75000"/>
                  <a:lumOff val="25000"/>
                </a:schemeClr>
              </a:solidFill>
              <a:ea typeface="+mn-ea"/>
            </a:endParaRPr>
          </a:p>
        </p:txBody>
      </p:sp>
      <p:sp>
        <p:nvSpPr>
          <p:cNvPr id="76" name="TextBox 75"/>
          <p:cNvSpPr txBox="1"/>
          <p:nvPr/>
        </p:nvSpPr>
        <p:spPr>
          <a:xfrm>
            <a:off x="5901560" y="4730988"/>
            <a:ext cx="1613959" cy="430887"/>
          </a:xfrm>
          <a:prstGeom prst="rect">
            <a:avLst/>
          </a:prstGeom>
          <a:noFill/>
        </p:spPr>
        <p:txBody>
          <a:bodyPr wrap="square">
            <a:spAutoFit/>
          </a:bodyPr>
          <a:lstStyle/>
          <a:p>
            <a:pPr>
              <a:defRPr/>
            </a:pPr>
            <a:r>
              <a:rPr lang="en-US" sz="1100" dirty="0" smtClean="0">
                <a:solidFill>
                  <a:schemeClr val="tx1">
                    <a:lumMod val="75000"/>
                    <a:lumOff val="25000"/>
                  </a:schemeClr>
                </a:solidFill>
                <a:ea typeface="+mn-ea"/>
              </a:rPr>
              <a:t>Create tape for</a:t>
            </a:r>
            <a:br>
              <a:rPr lang="en-US" sz="1100" dirty="0" smtClean="0">
                <a:solidFill>
                  <a:schemeClr val="tx1">
                    <a:lumMod val="75000"/>
                    <a:lumOff val="25000"/>
                  </a:schemeClr>
                </a:solidFill>
                <a:ea typeface="+mn-ea"/>
              </a:rPr>
            </a:br>
            <a:r>
              <a:rPr lang="en-US" sz="1100" dirty="0" smtClean="0">
                <a:solidFill>
                  <a:schemeClr val="tx1">
                    <a:lumMod val="75000"/>
                    <a:lumOff val="25000"/>
                  </a:schemeClr>
                </a:solidFill>
                <a:ea typeface="+mn-ea"/>
              </a:rPr>
              <a:t>long-term retention</a:t>
            </a:r>
            <a:endParaRPr lang="en-US" sz="1100" dirty="0">
              <a:solidFill>
                <a:schemeClr val="tx1">
                  <a:lumMod val="75000"/>
                  <a:lumOff val="25000"/>
                </a:schemeClr>
              </a:solidFill>
              <a:ea typeface="+mn-ea"/>
            </a:endParaRPr>
          </a:p>
        </p:txBody>
      </p:sp>
      <p:sp>
        <p:nvSpPr>
          <p:cNvPr id="77" name="Rectangle 76"/>
          <p:cNvSpPr/>
          <p:nvPr/>
        </p:nvSpPr>
        <p:spPr bwMode="auto">
          <a:xfrm>
            <a:off x="512403" y="2497534"/>
            <a:ext cx="2268538" cy="1892866"/>
          </a:xfrm>
          <a:prstGeom prst="rect">
            <a:avLst/>
          </a:prstGeom>
          <a:gradFill>
            <a:gsLst>
              <a:gs pos="100000">
                <a:srgbClr val="D2D2D2"/>
              </a:gs>
              <a:gs pos="0">
                <a:srgbClr val="FFFFFF"/>
              </a:gs>
            </a:gsLst>
            <a:lin ang="5400000" scaled="0"/>
          </a:gradFill>
          <a:ln w="9525">
            <a:solidFill>
              <a:srgbClr val="D2D2D2"/>
            </a:solidFill>
          </a:ln>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en-US" sz="1100" b="1">
              <a:solidFill>
                <a:srgbClr val="0070C0"/>
              </a:solidFill>
              <a:latin typeface="Arial" pitchFamily="34" charset="0"/>
              <a:cs typeface="Arial" pitchFamily="34" charset="0"/>
            </a:endParaRPr>
          </a:p>
        </p:txBody>
      </p:sp>
      <p:sp>
        <p:nvSpPr>
          <p:cNvPr id="79" name="Text Box 35"/>
          <p:cNvSpPr txBox="1">
            <a:spLocks noChangeArrowheads="1"/>
          </p:cNvSpPr>
          <p:nvPr/>
        </p:nvSpPr>
        <p:spPr bwMode="auto">
          <a:xfrm>
            <a:off x="1866894" y="3289979"/>
            <a:ext cx="700087" cy="141288"/>
          </a:xfrm>
          <a:prstGeom prst="rect">
            <a:avLst/>
          </a:prstGeom>
          <a:noFill/>
          <a:ln w="6350" algn="ctr">
            <a:noFill/>
            <a:miter lim="800000"/>
            <a:headEnd/>
            <a:tailEnd/>
          </a:ln>
        </p:spPr>
        <p:txBody>
          <a:bodyPr lIns="0" tIns="0" rIns="0" bIns="0">
            <a:spAutoFit/>
          </a:bodyPr>
          <a:lstStyle/>
          <a:p>
            <a:pPr algn="ctr" eaLnBrk="0" hangingPunct="0">
              <a:lnSpc>
                <a:spcPct val="90000"/>
              </a:lnSpc>
              <a:spcBef>
                <a:spcPts val="0"/>
              </a:spcBef>
              <a:defRPr/>
            </a:pPr>
            <a:r>
              <a:rPr lang="en-US" sz="1000" b="1" dirty="0" smtClean="0">
                <a:solidFill>
                  <a:srgbClr val="00B6F1"/>
                </a:solidFill>
                <a:latin typeface="Arial Narrow" pitchFamily="34" charset="0"/>
                <a:ea typeface="+mn-ea"/>
              </a:rPr>
              <a:t>Database</a:t>
            </a:r>
            <a:endParaRPr lang="en-US" sz="1000" b="1" dirty="0">
              <a:solidFill>
                <a:srgbClr val="00B6F1"/>
              </a:solidFill>
              <a:latin typeface="Arial Narrow" pitchFamily="34" charset="0"/>
              <a:ea typeface="+mn-ea"/>
            </a:endParaRPr>
          </a:p>
        </p:txBody>
      </p:sp>
      <p:sp>
        <p:nvSpPr>
          <p:cNvPr id="81" name="Text Box 35"/>
          <p:cNvSpPr txBox="1">
            <a:spLocks noChangeArrowheads="1"/>
          </p:cNvSpPr>
          <p:nvPr/>
        </p:nvSpPr>
        <p:spPr bwMode="auto">
          <a:xfrm>
            <a:off x="806444" y="3289979"/>
            <a:ext cx="354013" cy="153988"/>
          </a:xfrm>
          <a:prstGeom prst="rect">
            <a:avLst/>
          </a:prstGeom>
          <a:noFill/>
          <a:ln w="6350" algn="ctr">
            <a:noFill/>
            <a:miter lim="800000"/>
            <a:headEnd/>
            <a:tailEnd/>
          </a:ln>
        </p:spPr>
        <p:txBody>
          <a:bodyPr lIns="0" tIns="0" rIns="0" bIns="0">
            <a:spAutoFit/>
          </a:bodyPr>
          <a:lstStyle/>
          <a:p>
            <a:pPr algn="ctr" eaLnBrk="0" hangingPunct="0">
              <a:spcBef>
                <a:spcPct val="50000"/>
              </a:spcBef>
              <a:defRPr/>
            </a:pPr>
            <a:r>
              <a:rPr lang="en-US" sz="1000" b="1" dirty="0">
                <a:solidFill>
                  <a:srgbClr val="00B6F1"/>
                </a:solidFill>
                <a:latin typeface="Arial Narrow" pitchFamily="34" charset="0"/>
                <a:ea typeface="+mn-ea"/>
              </a:rPr>
              <a:t>CRM</a:t>
            </a:r>
          </a:p>
        </p:txBody>
      </p:sp>
      <p:pic>
        <p:nvPicPr>
          <p:cNvPr id="82" name="Picture 52"/>
          <p:cNvPicPr>
            <a:picLocks noChangeAspect="1" noChangeArrowheads="1"/>
          </p:cNvPicPr>
          <p:nvPr/>
        </p:nvPicPr>
        <p:blipFill>
          <a:blip r:embed="rId9" cstate="screen">
            <a:extLst>
              <a:ext uri="{28A0092B-C50C-407E-A947-70E740481C1C}">
                <a14:useLocalDpi xmlns:a14="http://schemas.microsoft.com/office/drawing/2010/main" xmlns="" val="0"/>
              </a:ext>
            </a:extLst>
          </a:blip>
          <a:stretch>
            <a:fillRect/>
          </a:stretch>
        </p:blipFill>
        <p:spPr bwMode="auto">
          <a:xfrm>
            <a:off x="804976" y="2847413"/>
            <a:ext cx="377584" cy="440632"/>
          </a:xfrm>
          <a:prstGeom prst="rect">
            <a:avLst/>
          </a:prstGeom>
          <a:noFill/>
          <a:ln>
            <a:noFill/>
          </a:ln>
          <a:effectLst>
            <a:outerShdw blurRad="76200" sy="23000" kx="1199993" algn="br" rotWithShape="0">
              <a:srgbClr val="808080">
                <a:alpha val="20000"/>
              </a:srgbClr>
            </a:outerShdw>
          </a:effectLst>
          <a:extLst/>
        </p:spPr>
      </p:pic>
      <p:pic>
        <p:nvPicPr>
          <p:cNvPr id="83" name="Picture 82"/>
          <p:cNvPicPr>
            <a:picLocks noChangeAspect="1" noChangeArrowheads="1"/>
          </p:cNvPicPr>
          <p:nvPr/>
        </p:nvPicPr>
        <p:blipFill>
          <a:blip r:embed="rId9" cstate="screen">
            <a:extLst>
              <a:ext uri="{28A0092B-C50C-407E-A947-70E740481C1C}">
                <a14:useLocalDpi xmlns:a14="http://schemas.microsoft.com/office/drawing/2010/main" xmlns="" val="0"/>
              </a:ext>
            </a:extLst>
          </a:blip>
          <a:stretch>
            <a:fillRect/>
          </a:stretch>
        </p:blipFill>
        <p:spPr bwMode="auto">
          <a:xfrm>
            <a:off x="2028939" y="2833125"/>
            <a:ext cx="377584" cy="440632"/>
          </a:xfrm>
          <a:prstGeom prst="rect">
            <a:avLst/>
          </a:prstGeom>
          <a:noFill/>
          <a:ln>
            <a:noFill/>
          </a:ln>
          <a:effectLst>
            <a:outerShdw blurRad="76200" sy="23000" kx="1199993" algn="br" rotWithShape="0">
              <a:srgbClr val="808080">
                <a:alpha val="20000"/>
              </a:srgbClr>
            </a:outerShdw>
          </a:effectLst>
          <a:extLst/>
        </p:spPr>
      </p:pic>
      <p:grpSp>
        <p:nvGrpSpPr>
          <p:cNvPr id="84" name="Group 83"/>
          <p:cNvGrpSpPr/>
          <p:nvPr/>
        </p:nvGrpSpPr>
        <p:grpSpPr>
          <a:xfrm>
            <a:off x="1885233" y="3531785"/>
            <a:ext cx="676854" cy="672907"/>
            <a:chOff x="2005544" y="4839529"/>
            <a:chExt cx="599715" cy="596218"/>
          </a:xfrm>
        </p:grpSpPr>
        <p:pic>
          <p:nvPicPr>
            <p:cNvPr id="85" name="Picture 26"/>
            <p:cNvPicPr>
              <a:picLocks noChangeAspect="1" noChangeArrowheads="1"/>
            </p:cNvPicPr>
            <p:nvPr/>
          </p:nvPicPr>
          <p:blipFill>
            <a:blip r:embed="rId10" cstate="screen">
              <a:extLst>
                <a:ext uri="{28A0092B-C50C-407E-A947-70E740481C1C}">
                  <a14:useLocalDpi xmlns:a14="http://schemas.microsoft.com/office/drawing/2010/main" xmlns="" val="0"/>
                </a:ext>
              </a:extLst>
            </a:blip>
            <a:stretch>
              <a:fillRect/>
            </a:stretch>
          </p:blipFill>
          <p:spPr bwMode="auto">
            <a:xfrm>
              <a:off x="2192372" y="4839529"/>
              <a:ext cx="412887" cy="482047"/>
            </a:xfrm>
            <a:prstGeom prst="rect">
              <a:avLst/>
            </a:prstGeom>
            <a:noFill/>
            <a:ln>
              <a:noFill/>
            </a:ln>
            <a:effectLst>
              <a:outerShdw blurRad="76200" sy="23000" kx="1199993" algn="br" rotWithShape="0">
                <a:srgbClr val="808080">
                  <a:alpha val="20000"/>
                </a:srgbClr>
              </a:outerShdw>
            </a:effectLst>
            <a:extLst/>
          </p:spPr>
        </p:pic>
        <p:pic>
          <p:nvPicPr>
            <p:cNvPr id="86" name="Picture 26"/>
            <p:cNvPicPr>
              <a:picLocks noChangeAspect="1" noChangeArrowheads="1"/>
            </p:cNvPicPr>
            <p:nvPr/>
          </p:nvPicPr>
          <p:blipFill>
            <a:blip r:embed="rId11" cstate="screen">
              <a:extLst>
                <a:ext uri="{28A0092B-C50C-407E-A947-70E740481C1C}">
                  <a14:useLocalDpi xmlns:a14="http://schemas.microsoft.com/office/drawing/2010/main" xmlns="" val="0"/>
                </a:ext>
              </a:extLst>
            </a:blip>
            <a:stretch>
              <a:fillRect/>
            </a:stretch>
          </p:blipFill>
          <p:spPr bwMode="auto">
            <a:xfrm>
              <a:off x="2005544" y="4970692"/>
              <a:ext cx="400909" cy="465055"/>
            </a:xfrm>
            <a:prstGeom prst="rect">
              <a:avLst/>
            </a:prstGeom>
            <a:noFill/>
            <a:ln>
              <a:noFill/>
            </a:ln>
            <a:effectLst>
              <a:outerShdw blurRad="76200" sy="23000" kx="1199993" algn="br" rotWithShape="0">
                <a:srgbClr val="808080">
                  <a:alpha val="20000"/>
                </a:srgbClr>
              </a:outerShdw>
            </a:effectLst>
            <a:extLst/>
          </p:spPr>
        </p:pic>
      </p:grpSp>
      <p:grpSp>
        <p:nvGrpSpPr>
          <p:cNvPr id="87" name="Group 86"/>
          <p:cNvGrpSpPr/>
          <p:nvPr/>
        </p:nvGrpSpPr>
        <p:grpSpPr>
          <a:xfrm>
            <a:off x="777869" y="3584946"/>
            <a:ext cx="970594" cy="672909"/>
            <a:chOff x="710650" y="4808091"/>
            <a:chExt cx="970594" cy="672909"/>
          </a:xfrm>
        </p:grpSpPr>
        <p:pic>
          <p:nvPicPr>
            <p:cNvPr id="88" name="Picture 25"/>
            <p:cNvPicPr>
              <a:picLocks noChangeAspect="1" noChangeArrowheads="1"/>
            </p:cNvPicPr>
            <p:nvPr/>
          </p:nvPicPr>
          <p:blipFill>
            <a:blip r:embed="rId12" cstate="screen">
              <a:extLst>
                <a:ext uri="{28A0092B-C50C-407E-A947-70E740481C1C}">
                  <a14:useLocalDpi xmlns:a14="http://schemas.microsoft.com/office/drawing/2010/main" xmlns="" val="0"/>
                </a:ext>
              </a:extLst>
            </a:blip>
            <a:stretch>
              <a:fillRect/>
            </a:stretch>
          </p:blipFill>
          <p:spPr bwMode="auto">
            <a:xfrm>
              <a:off x="997505" y="4808091"/>
              <a:ext cx="683739" cy="558103"/>
            </a:xfrm>
            <a:prstGeom prst="rect">
              <a:avLst/>
            </a:prstGeom>
            <a:noFill/>
            <a:ln>
              <a:noFill/>
            </a:ln>
            <a:effectLst>
              <a:outerShdw blurRad="76200" sy="23000" kx="1199993" algn="br" rotWithShape="0">
                <a:srgbClr val="808080">
                  <a:alpha val="20000"/>
                </a:srgbClr>
              </a:outerShdw>
            </a:effectLst>
            <a:extLst/>
          </p:spPr>
        </p:pic>
        <p:grpSp>
          <p:nvGrpSpPr>
            <p:cNvPr id="89" name="Group 88"/>
            <p:cNvGrpSpPr/>
            <p:nvPr/>
          </p:nvGrpSpPr>
          <p:grpSpPr>
            <a:xfrm>
              <a:off x="710650" y="4922897"/>
              <a:ext cx="683739" cy="558103"/>
              <a:chOff x="710650" y="4922897"/>
              <a:chExt cx="683739" cy="558103"/>
            </a:xfrm>
          </p:grpSpPr>
          <p:sp>
            <p:nvSpPr>
              <p:cNvPr id="90" name="Rectangle 89"/>
              <p:cNvSpPr/>
              <p:nvPr/>
            </p:nvSpPr>
            <p:spPr>
              <a:xfrm>
                <a:off x="863943" y="5016321"/>
                <a:ext cx="450507" cy="185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5"/>
              <p:cNvPicPr>
                <a:picLocks noChangeAspect="1" noChangeArrowheads="1"/>
              </p:cNvPicPr>
              <p:nvPr/>
            </p:nvPicPr>
            <p:blipFill>
              <a:blip r:embed="rId12" cstate="screen">
                <a:extLst>
                  <a:ext uri="{28A0092B-C50C-407E-A947-70E740481C1C}">
                    <a14:useLocalDpi xmlns:a14="http://schemas.microsoft.com/office/drawing/2010/main" xmlns="" val="0"/>
                  </a:ext>
                </a:extLst>
              </a:blip>
              <a:stretch>
                <a:fillRect/>
              </a:stretch>
            </p:blipFill>
            <p:spPr bwMode="auto">
              <a:xfrm>
                <a:off x="710650" y="4922897"/>
                <a:ext cx="683739" cy="558103"/>
              </a:xfrm>
              <a:prstGeom prst="rect">
                <a:avLst/>
              </a:prstGeom>
              <a:noFill/>
              <a:ln>
                <a:noFill/>
              </a:ln>
              <a:effectLst>
                <a:outerShdw blurRad="76200" sy="23000" kx="1199993" algn="br" rotWithShape="0">
                  <a:srgbClr val="808080">
                    <a:alpha val="20000"/>
                  </a:srgbClr>
                </a:outerShdw>
              </a:effectLst>
              <a:extLst/>
            </p:spPr>
          </p:pic>
        </p:grpSp>
      </p:grpSp>
      <p:sp>
        <p:nvSpPr>
          <p:cNvPr id="108" name="Text Box 35"/>
          <p:cNvSpPr txBox="1">
            <a:spLocks noChangeArrowheads="1"/>
          </p:cNvSpPr>
          <p:nvPr/>
        </p:nvSpPr>
        <p:spPr bwMode="auto">
          <a:xfrm>
            <a:off x="1317618" y="3109839"/>
            <a:ext cx="558800" cy="153988"/>
          </a:xfrm>
          <a:prstGeom prst="rect">
            <a:avLst/>
          </a:prstGeom>
          <a:noFill/>
          <a:ln w="6350" algn="ctr">
            <a:noFill/>
            <a:miter lim="800000"/>
            <a:headEnd/>
            <a:tailEnd/>
          </a:ln>
        </p:spPr>
        <p:txBody>
          <a:bodyPr lIns="0" tIns="0" rIns="0" bIns="0">
            <a:spAutoFit/>
          </a:bodyPr>
          <a:lstStyle/>
          <a:p>
            <a:pPr algn="ctr" eaLnBrk="0" hangingPunct="0">
              <a:spcBef>
                <a:spcPct val="50000"/>
              </a:spcBef>
              <a:defRPr/>
            </a:pPr>
            <a:r>
              <a:rPr lang="en-US" sz="1000" b="1" dirty="0">
                <a:solidFill>
                  <a:srgbClr val="00B6F1"/>
                </a:solidFill>
                <a:latin typeface="Arial Narrow" pitchFamily="34" charset="0"/>
                <a:ea typeface="+mn-ea"/>
              </a:rPr>
              <a:t>Exchange</a:t>
            </a:r>
          </a:p>
        </p:txBody>
      </p:sp>
      <p:pic>
        <p:nvPicPr>
          <p:cNvPr id="109" name="Picture 108"/>
          <p:cNvPicPr>
            <a:picLocks noChangeAspect="1" noChangeArrowheads="1"/>
          </p:cNvPicPr>
          <p:nvPr/>
        </p:nvPicPr>
        <p:blipFill>
          <a:blip r:embed="rId13" cstate="screen">
            <a:extLst>
              <a:ext uri="{28A0092B-C50C-407E-A947-70E740481C1C}">
                <a14:useLocalDpi xmlns:a14="http://schemas.microsoft.com/office/drawing/2010/main" xmlns="" val="0"/>
              </a:ext>
            </a:extLst>
          </a:blip>
          <a:stretch>
            <a:fillRect/>
          </a:stretch>
        </p:blipFill>
        <p:spPr bwMode="auto">
          <a:xfrm>
            <a:off x="1408226" y="2678078"/>
            <a:ext cx="458668" cy="374960"/>
          </a:xfrm>
          <a:prstGeom prst="rect">
            <a:avLst/>
          </a:prstGeom>
          <a:noFill/>
          <a:ln>
            <a:noFill/>
          </a:ln>
          <a:effectLst>
            <a:outerShdw blurRad="76200" sy="23000" kx="1199993" algn="br" rotWithShape="0">
              <a:srgbClr val="808080">
                <a:alpha val="20000"/>
              </a:srgbClr>
            </a:outerShdw>
          </a:effectLst>
          <a:extLst/>
        </p:spPr>
      </p:pic>
      <p:pic>
        <p:nvPicPr>
          <p:cNvPr id="10" name="Picture 9"/>
          <p:cNvPicPr>
            <a:picLocks noChangeAspect="1"/>
          </p:cNvPicPr>
          <p:nvPr/>
        </p:nvPicPr>
        <p:blipFill rotWithShape="1">
          <a:blip r:embed="rId14" cstate="screen">
            <a:extLst>
              <a:ext uri="{28A0092B-C50C-407E-A947-70E740481C1C}">
                <a14:useLocalDpi xmlns:a14="http://schemas.microsoft.com/office/drawing/2010/main" xmlns="" val="0"/>
              </a:ext>
            </a:extLst>
          </a:blip>
          <a:srcRect l="23422" t="7381" r="22854" b="12549"/>
          <a:stretch/>
        </p:blipFill>
        <p:spPr>
          <a:xfrm>
            <a:off x="1313971" y="1332985"/>
            <a:ext cx="564259" cy="649829"/>
          </a:xfrm>
          <a:prstGeom prst="rect">
            <a:avLst/>
          </a:prstGeom>
        </p:spPr>
      </p:pic>
      <p:pic>
        <p:nvPicPr>
          <p:cNvPr id="118" name="Picture 117"/>
          <p:cNvPicPr>
            <a:picLocks noChangeAspect="1"/>
          </p:cNvPicPr>
          <p:nvPr/>
        </p:nvPicPr>
        <p:blipFill rotWithShape="1">
          <a:blip r:embed="rId14" cstate="screen">
            <a:extLst>
              <a:ext uri="{28A0092B-C50C-407E-A947-70E740481C1C}">
                <a14:useLocalDpi xmlns:a14="http://schemas.microsoft.com/office/drawing/2010/main" xmlns="" val="0"/>
              </a:ext>
            </a:extLst>
          </a:blip>
          <a:srcRect l="23422" t="7381" r="22854" b="12549"/>
          <a:stretch/>
        </p:blipFill>
        <p:spPr>
          <a:xfrm>
            <a:off x="1080603" y="1497453"/>
            <a:ext cx="564259" cy="649829"/>
          </a:xfrm>
          <a:prstGeom prst="rect">
            <a:avLst/>
          </a:prstGeom>
        </p:spPr>
      </p:pic>
      <p:pic>
        <p:nvPicPr>
          <p:cNvPr id="121" name="Picture 120"/>
          <p:cNvPicPr>
            <a:picLocks noChangeAspect="1"/>
          </p:cNvPicPr>
          <p:nvPr/>
        </p:nvPicPr>
        <p:blipFill rotWithShape="1">
          <a:blip r:embed="rId14" cstate="screen">
            <a:extLst>
              <a:ext uri="{28A0092B-C50C-407E-A947-70E740481C1C}">
                <a14:useLocalDpi xmlns:a14="http://schemas.microsoft.com/office/drawing/2010/main" xmlns="" val="0"/>
              </a:ext>
            </a:extLst>
          </a:blip>
          <a:srcRect l="23422" t="7381" r="22854" b="12549"/>
          <a:stretch/>
        </p:blipFill>
        <p:spPr>
          <a:xfrm>
            <a:off x="1583968" y="1497453"/>
            <a:ext cx="564259" cy="649829"/>
          </a:xfrm>
          <a:prstGeom prst="rect">
            <a:avLst/>
          </a:prstGeom>
        </p:spPr>
      </p:pic>
      <p:pic>
        <p:nvPicPr>
          <p:cNvPr id="122" name="Picture 121"/>
          <p:cNvPicPr>
            <a:picLocks noChangeAspect="1"/>
          </p:cNvPicPr>
          <p:nvPr/>
        </p:nvPicPr>
        <p:blipFill rotWithShape="1">
          <a:blip r:embed="rId14" cstate="screen">
            <a:extLst>
              <a:ext uri="{28A0092B-C50C-407E-A947-70E740481C1C}">
                <a14:useLocalDpi xmlns:a14="http://schemas.microsoft.com/office/drawing/2010/main" xmlns="" val="0"/>
              </a:ext>
            </a:extLst>
          </a:blip>
          <a:srcRect l="23422" t="7381" r="22854" b="12549"/>
          <a:stretch/>
        </p:blipFill>
        <p:spPr>
          <a:xfrm>
            <a:off x="1313971" y="1686262"/>
            <a:ext cx="564259" cy="649829"/>
          </a:xfrm>
          <a:prstGeom prst="rect">
            <a:avLst/>
          </a:prstGeom>
        </p:spPr>
      </p:pic>
      <p:pic>
        <p:nvPicPr>
          <p:cNvPr id="124" name="Picture 42" descr="Z:\topography\PNGs\DXi6500_wExpansion.png"/>
          <p:cNvPicPr>
            <a:picLocks noChangeAspect="1" noChangeArrowheads="1"/>
          </p:cNvPicPr>
          <p:nvPr/>
        </p:nvPicPr>
        <p:blipFill>
          <a:blip r:embed="rId15" cstate="screen">
            <a:grayscl/>
            <a:extLst>
              <a:ext uri="{28A0092B-C50C-407E-A947-70E740481C1C}">
                <a14:useLocalDpi xmlns:a14="http://schemas.microsoft.com/office/drawing/2010/main" xmlns="" val="0"/>
              </a:ext>
            </a:extLst>
          </a:blip>
          <a:srcRect/>
          <a:stretch>
            <a:fillRect/>
          </a:stretch>
        </p:blipFill>
        <p:spPr bwMode="auto">
          <a:xfrm>
            <a:off x="7515103" y="2595636"/>
            <a:ext cx="1112838"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 name="Picture 42" descr="Z:\topography\PNGs\DXi6500_wExpansion.png"/>
          <p:cNvPicPr>
            <a:picLocks noChangeAspect="1" noChangeArrowheads="1"/>
          </p:cNvPicPr>
          <p:nvPr/>
        </p:nvPicPr>
        <p:blipFill>
          <a:blip r:embed="rId15" cstate="screen">
            <a:grayscl/>
            <a:extLst>
              <a:ext uri="{28A0092B-C50C-407E-A947-70E740481C1C}">
                <a14:useLocalDpi xmlns:a14="http://schemas.microsoft.com/office/drawing/2010/main" xmlns="" val="0"/>
              </a:ext>
            </a:extLst>
          </a:blip>
          <a:srcRect/>
          <a:stretch>
            <a:fillRect/>
          </a:stretch>
        </p:blipFill>
        <p:spPr bwMode="auto">
          <a:xfrm>
            <a:off x="7515103" y="2121020"/>
            <a:ext cx="1112838"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 name="Picture 125"/>
          <p:cNvPicPr>
            <a:picLocks noChangeAspect="1"/>
          </p:cNvPicPr>
          <p:nvPr/>
        </p:nvPicPr>
        <p:blipFill>
          <a:blip r:embed="rId16" cstate="screen">
            <a:extLst>
              <a:ext uri="{28A0092B-C50C-407E-A947-70E740481C1C}">
                <a14:useLocalDpi xmlns:a14="http://schemas.microsoft.com/office/drawing/2010/main" xmlns="" val="0"/>
              </a:ext>
            </a:extLst>
          </a:blip>
          <a:stretch>
            <a:fillRect/>
          </a:stretch>
        </p:blipFill>
        <p:spPr>
          <a:xfrm>
            <a:off x="8612064" y="2101178"/>
            <a:ext cx="501810" cy="649402"/>
          </a:xfrm>
          <a:prstGeom prst="rect">
            <a:avLst/>
          </a:prstGeom>
        </p:spPr>
      </p:pic>
      <p:sp>
        <p:nvSpPr>
          <p:cNvPr id="46" name="Title 1"/>
          <p:cNvSpPr>
            <a:spLocks noGrp="1"/>
          </p:cNvSpPr>
          <p:nvPr>
            <p:ph type="title"/>
          </p:nvPr>
        </p:nvSpPr>
        <p:spPr>
          <a:xfrm>
            <a:off x="322263" y="289805"/>
            <a:ext cx="8289925" cy="6397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dirty="0" smtClean="0"/>
              <a:t>Generation 2 Data Protection Scaling</a:t>
            </a:r>
          </a:p>
        </p:txBody>
      </p:sp>
      <p:pic>
        <p:nvPicPr>
          <p:cNvPr id="55" name="Picture 42" descr="Z:\topography\PNGs\DXi6500_wExpansion.png"/>
          <p:cNvPicPr>
            <a:picLocks noChangeAspect="1" noChangeArrowheads="1"/>
          </p:cNvPicPr>
          <p:nvPr/>
        </p:nvPicPr>
        <p:blipFill>
          <a:blip r:embed="rId15" cstate="screen">
            <a:grayscl/>
            <a:extLst>
              <a:ext uri="{28A0092B-C50C-407E-A947-70E740481C1C}">
                <a14:useLocalDpi xmlns:a14="http://schemas.microsoft.com/office/drawing/2010/main" xmlns="" val="0"/>
              </a:ext>
            </a:extLst>
          </a:blip>
          <a:srcRect/>
          <a:stretch>
            <a:fillRect/>
          </a:stretch>
        </p:blipFill>
        <p:spPr bwMode="auto">
          <a:xfrm>
            <a:off x="4462692" y="2542944"/>
            <a:ext cx="1112838"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42" descr="Z:\topography\PNGs\DXi6500_wExpansion.png"/>
          <p:cNvPicPr>
            <a:picLocks noChangeAspect="1" noChangeArrowheads="1"/>
          </p:cNvPicPr>
          <p:nvPr/>
        </p:nvPicPr>
        <p:blipFill>
          <a:blip r:embed="rId15" cstate="screen">
            <a:grayscl/>
            <a:extLst>
              <a:ext uri="{28A0092B-C50C-407E-A947-70E740481C1C}">
                <a14:useLocalDpi xmlns:a14="http://schemas.microsoft.com/office/drawing/2010/main" xmlns="" val="0"/>
              </a:ext>
            </a:extLst>
          </a:blip>
          <a:srcRect/>
          <a:stretch>
            <a:fillRect/>
          </a:stretch>
        </p:blipFill>
        <p:spPr bwMode="auto">
          <a:xfrm>
            <a:off x="4469835" y="2066247"/>
            <a:ext cx="1112838"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 name="Picture 60"/>
          <p:cNvPicPr>
            <a:picLocks noChangeAspect="1"/>
          </p:cNvPicPr>
          <p:nvPr/>
        </p:nvPicPr>
        <p:blipFill>
          <a:blip r:embed="rId16" cstate="screen">
            <a:extLst>
              <a:ext uri="{28A0092B-C50C-407E-A947-70E740481C1C}">
                <a14:useLocalDpi xmlns:a14="http://schemas.microsoft.com/office/drawing/2010/main" xmlns="" val="0"/>
              </a:ext>
            </a:extLst>
          </a:blip>
          <a:stretch>
            <a:fillRect/>
          </a:stretch>
        </p:blipFill>
        <p:spPr>
          <a:xfrm>
            <a:off x="5547995" y="2084893"/>
            <a:ext cx="501810" cy="649402"/>
          </a:xfrm>
          <a:prstGeom prst="rect">
            <a:avLst/>
          </a:prstGeom>
        </p:spPr>
      </p:pic>
      <p:pic>
        <p:nvPicPr>
          <p:cNvPr id="41" name="圖片 40"/>
          <p:cNvPicPr/>
          <p:nvPr/>
        </p:nvPicPr>
        <p:blipFill>
          <a:blip r:embed="rId17" cstate="print"/>
          <a:srcRect/>
          <a:stretch>
            <a:fillRect/>
          </a:stretch>
        </p:blipFill>
        <p:spPr bwMode="auto">
          <a:xfrm>
            <a:off x="167640" y="5745480"/>
            <a:ext cx="2270760" cy="640080"/>
          </a:xfrm>
          <a:prstGeom prst="rect">
            <a:avLst/>
          </a:prstGeom>
          <a:noFill/>
        </p:spPr>
      </p:pic>
    </p:spTree>
    <p:extLst>
      <p:ext uri="{BB962C8B-B14F-4D97-AF65-F5344CB8AC3E}">
        <p14:creationId xmlns:p14="http://schemas.microsoft.com/office/powerpoint/2010/main" xmlns="" val="30474331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
                                        <p:tgtEl>
                                          <p:spTgt spid="10"/>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100"/>
                                        <p:tgtEl>
                                          <p:spTgt spid="118"/>
                                        </p:tgtEl>
                                      </p:cBhvr>
                                    </p:animEffect>
                                  </p:childTnLst>
                                </p:cTn>
                              </p:par>
                            </p:childTnLst>
                          </p:cTn>
                        </p:par>
                        <p:par>
                          <p:cTn id="12" fill="hold">
                            <p:stCondLst>
                              <p:cond delay="200"/>
                            </p:stCondLst>
                            <p:childTnLst>
                              <p:par>
                                <p:cTn id="13" presetID="10" presetClass="entr" presetSubtype="0" fill="hold" nodeType="after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p:cTn id="15" dur="100"/>
                                        <p:tgtEl>
                                          <p:spTgt spid="122"/>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100"/>
                                        <p:tgtEl>
                                          <p:spTgt spid="121"/>
                                        </p:tgtEl>
                                      </p:cBhvr>
                                    </p:animEffect>
                                  </p:childTnLst>
                                </p:cTn>
                              </p:par>
                            </p:childTnLst>
                          </p:cTn>
                        </p:par>
                        <p:par>
                          <p:cTn id="20" fill="hold">
                            <p:stCondLst>
                              <p:cond delay="400"/>
                            </p:stCondLst>
                            <p:childTnLst>
                              <p:par>
                                <p:cTn id="21" presetID="10"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
                                        <p:tgtEl>
                                          <p:spTgt spid="55"/>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
                                        <p:tgtEl>
                                          <p:spTgt spid="56"/>
                                        </p:tgtEl>
                                      </p:cBhvr>
                                    </p:animEffect>
                                  </p:childTnLst>
                                </p:cTn>
                              </p:par>
                            </p:childTnLst>
                          </p:cTn>
                        </p:par>
                        <p:par>
                          <p:cTn id="28" fill="hold">
                            <p:stCondLst>
                              <p:cond delay="600"/>
                            </p:stCondLst>
                            <p:childTnLst>
                              <p:par>
                                <p:cTn id="29" presetID="10" presetClass="entr" presetSubtype="0" fill="hold" nodeType="after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fade">
                                      <p:cBhvr>
                                        <p:cTn id="31" dur="100"/>
                                        <p:tgtEl>
                                          <p:spTgt spid="124"/>
                                        </p:tgtEl>
                                      </p:cBhvr>
                                    </p:animEffect>
                                  </p:childTnLst>
                                </p:cTn>
                              </p:par>
                            </p:childTnLst>
                          </p:cTn>
                        </p:par>
                        <p:par>
                          <p:cTn id="32" fill="hold">
                            <p:stCondLst>
                              <p:cond delay="700"/>
                            </p:stCondLst>
                            <p:childTnLst>
                              <p:par>
                                <p:cTn id="33" presetID="10" presetClass="entr" presetSubtype="0"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fade">
                                      <p:cBhvr>
                                        <p:cTn id="35" dur="100"/>
                                        <p:tgtEl>
                                          <p:spTgt spid="125"/>
                                        </p:tgtEl>
                                      </p:cBhvr>
                                    </p:animEffect>
                                  </p:childTnLst>
                                </p:cTn>
                              </p:par>
                            </p:childTnLst>
                          </p:cTn>
                        </p:par>
                        <p:par>
                          <p:cTn id="36" fill="hold">
                            <p:stCondLst>
                              <p:cond delay="8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nodeType="with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fade">
                                      <p:cBhvr>
                                        <p:cTn id="4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bwMode="auto">
          <a:xfrm>
            <a:off x="3987800" y="1685894"/>
            <a:ext cx="2317750" cy="4611118"/>
          </a:xfrm>
          <a:prstGeom prst="rect">
            <a:avLst/>
          </a:prstGeom>
          <a:gradFill>
            <a:gsLst>
              <a:gs pos="100000">
                <a:srgbClr val="D2D2D2"/>
              </a:gs>
              <a:gs pos="0">
                <a:srgbClr val="FFFFFF"/>
              </a:gs>
            </a:gsLst>
            <a:lin ang="5400000" scaled="0"/>
          </a:gradFill>
          <a:ln w="9525">
            <a:solidFill>
              <a:srgbClr val="D2D2D2"/>
            </a:solidFill>
          </a:ln>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en-US" sz="1100" b="1">
              <a:solidFill>
                <a:schemeClr val="tx1">
                  <a:lumMod val="75000"/>
                  <a:lumOff val="25000"/>
                </a:schemeClr>
              </a:solidFill>
              <a:latin typeface="Arial" pitchFamily="34" charset="0"/>
              <a:cs typeface="Arial" pitchFamily="34" charset="0"/>
            </a:endParaRPr>
          </a:p>
        </p:txBody>
      </p:sp>
      <p:pic>
        <p:nvPicPr>
          <p:cNvPr id="108" name="Picture 153"/>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r="2315"/>
          <a:stretch/>
        </p:blipFill>
        <p:spPr bwMode="auto">
          <a:xfrm>
            <a:off x="7173193" y="3062700"/>
            <a:ext cx="1510586" cy="99354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18442" name="Title 1"/>
          <p:cNvSpPr>
            <a:spLocks noGrp="1"/>
          </p:cNvSpPr>
          <p:nvPr>
            <p:ph type="title"/>
          </p:nvPr>
        </p:nvSpPr>
        <p:spPr>
          <a:xfrm>
            <a:off x="269098" y="289805"/>
            <a:ext cx="8289925" cy="6397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dirty="0" smtClean="0"/>
              <a:t>Gen3 Data Protection </a:t>
            </a:r>
            <a:r>
              <a:rPr dirty="0"/>
              <a:t>&amp;</a:t>
            </a:r>
            <a:r>
              <a:rPr dirty="0" smtClean="0"/>
              <a:t> Retention</a:t>
            </a:r>
          </a:p>
        </p:txBody>
      </p:sp>
      <p:sp>
        <p:nvSpPr>
          <p:cNvPr id="43" name="TextBox 42"/>
          <p:cNvSpPr txBox="1"/>
          <p:nvPr/>
        </p:nvSpPr>
        <p:spPr>
          <a:xfrm>
            <a:off x="7180243" y="1212945"/>
            <a:ext cx="1469495" cy="307777"/>
          </a:xfrm>
          <a:prstGeom prst="rect">
            <a:avLst/>
          </a:prstGeom>
          <a:noFill/>
        </p:spPr>
        <p:txBody>
          <a:bodyPr wrap="square">
            <a:spAutoFit/>
          </a:bodyPr>
          <a:lstStyle/>
          <a:p>
            <a:pPr algn="ctr">
              <a:defRPr/>
            </a:pPr>
            <a:r>
              <a:rPr lang="en-US" sz="1400" b="1" dirty="0">
                <a:solidFill>
                  <a:schemeClr val="tx1">
                    <a:lumMod val="75000"/>
                    <a:lumOff val="25000"/>
                  </a:schemeClr>
                </a:solidFill>
                <a:ea typeface="+mn-ea"/>
              </a:rPr>
              <a:t>Off-Site</a:t>
            </a:r>
          </a:p>
        </p:txBody>
      </p:sp>
      <p:pic>
        <p:nvPicPr>
          <p:cNvPr id="64" name="Picture 42"/>
          <p:cNvPicPr>
            <a:picLocks noChangeAspect="1" noChangeArrowheads="1"/>
          </p:cNvPicPr>
          <p:nvPr/>
        </p:nvPicPr>
        <p:blipFill>
          <a:blip r:embed="rId4" cstate="screen">
            <a:extLst>
              <a:ext uri="{28A0092B-C50C-407E-A947-70E740481C1C}">
                <a14:useLocalDpi xmlns:a14="http://schemas.microsoft.com/office/drawing/2010/main" xmlns="" val="0"/>
              </a:ext>
            </a:extLst>
          </a:blip>
          <a:stretch>
            <a:fillRect/>
          </a:stretch>
        </p:blipFill>
        <p:spPr bwMode="auto">
          <a:xfrm>
            <a:off x="7951005" y="3539007"/>
            <a:ext cx="758814" cy="585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 name="Rectangle 77"/>
          <p:cNvSpPr/>
          <p:nvPr/>
        </p:nvSpPr>
        <p:spPr bwMode="auto">
          <a:xfrm>
            <a:off x="614893" y="1647824"/>
            <a:ext cx="2268538" cy="2874931"/>
          </a:xfrm>
          <a:prstGeom prst="rect">
            <a:avLst/>
          </a:prstGeom>
          <a:gradFill>
            <a:gsLst>
              <a:gs pos="100000">
                <a:srgbClr val="D2D2D2"/>
              </a:gs>
              <a:gs pos="0">
                <a:srgbClr val="FFFFFF"/>
              </a:gs>
            </a:gsLst>
            <a:lin ang="5400000" scaled="0"/>
          </a:gradFill>
          <a:ln w="9525">
            <a:solidFill>
              <a:srgbClr val="D2D2D2"/>
            </a:solidFill>
          </a:ln>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en-US" sz="1100" b="1">
              <a:solidFill>
                <a:schemeClr val="tx1">
                  <a:lumMod val="75000"/>
                  <a:lumOff val="25000"/>
                </a:schemeClr>
              </a:solidFill>
              <a:latin typeface="Arial" pitchFamily="34" charset="0"/>
              <a:cs typeface="Arial" pitchFamily="34" charset="0"/>
            </a:endParaRPr>
          </a:p>
        </p:txBody>
      </p:sp>
      <p:sp>
        <p:nvSpPr>
          <p:cNvPr id="81" name="TextBox 50"/>
          <p:cNvSpPr txBox="1">
            <a:spLocks noChangeArrowheads="1"/>
          </p:cNvSpPr>
          <p:nvPr/>
        </p:nvSpPr>
        <p:spPr bwMode="auto">
          <a:xfrm>
            <a:off x="635531" y="2887952"/>
            <a:ext cx="2228850"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200" b="1" dirty="0" smtClean="0">
                <a:solidFill>
                  <a:schemeClr val="accent4">
                    <a:lumMod val="75000"/>
                  </a:schemeClr>
                </a:solidFill>
                <a:ea typeface="+mn-ea"/>
              </a:rPr>
              <a:t>Physical Environment</a:t>
            </a:r>
            <a:endParaRPr lang="en-US" sz="1200" b="1" dirty="0">
              <a:solidFill>
                <a:schemeClr val="accent4">
                  <a:lumMod val="75000"/>
                </a:schemeClr>
              </a:solidFill>
              <a:ea typeface="+mn-ea"/>
            </a:endParaRPr>
          </a:p>
        </p:txBody>
      </p:sp>
      <p:pic>
        <p:nvPicPr>
          <p:cNvPr id="84" name="Picture 30"/>
          <p:cNvPicPr>
            <a:picLocks noChangeAspect="1" noChangeArrowheads="1"/>
          </p:cNvPicPr>
          <p:nvPr/>
        </p:nvPicPr>
        <p:blipFill>
          <a:blip r:embed="rId5" cstate="screen">
            <a:extLst>
              <a:ext uri="{28A0092B-C50C-407E-A947-70E740481C1C}">
                <a14:useLocalDpi xmlns:a14="http://schemas.microsoft.com/office/drawing/2010/main" xmlns="" val="0"/>
              </a:ext>
            </a:extLst>
          </a:blip>
          <a:stretch>
            <a:fillRect/>
          </a:stretch>
        </p:blipFill>
        <p:spPr bwMode="auto">
          <a:xfrm>
            <a:off x="1234551" y="2045549"/>
            <a:ext cx="1001919" cy="852880"/>
          </a:xfrm>
          <a:prstGeom prst="rect">
            <a:avLst/>
          </a:prstGeom>
          <a:noFill/>
          <a:ln>
            <a:noFill/>
          </a:ln>
          <a:effectLst>
            <a:outerShdw blurRad="76200" sy="23000" kx="1199993" algn="br" rotWithShape="0">
              <a:srgbClr val="808080">
                <a:alpha val="20000"/>
              </a:srgbClr>
            </a:outerShdw>
          </a:effectLst>
          <a:extLst/>
        </p:spPr>
      </p:pic>
      <p:grpSp>
        <p:nvGrpSpPr>
          <p:cNvPr id="85" name="Group 19"/>
          <p:cNvGrpSpPr>
            <a:grpSpLocks/>
          </p:cNvGrpSpPr>
          <p:nvPr/>
        </p:nvGrpSpPr>
        <p:grpSpPr bwMode="auto">
          <a:xfrm>
            <a:off x="881714" y="3427028"/>
            <a:ext cx="1762005" cy="697263"/>
            <a:chOff x="1088610" y="3386983"/>
            <a:chExt cx="1762097" cy="697173"/>
          </a:xfrm>
        </p:grpSpPr>
        <p:sp>
          <p:nvSpPr>
            <p:cNvPr id="86" name="Text Box 35"/>
            <p:cNvSpPr txBox="1">
              <a:spLocks noChangeArrowheads="1"/>
            </p:cNvSpPr>
            <p:nvPr/>
          </p:nvSpPr>
          <p:spPr bwMode="auto">
            <a:xfrm>
              <a:off x="2150583" y="3930188"/>
              <a:ext cx="700124" cy="141270"/>
            </a:xfrm>
            <a:prstGeom prst="rect">
              <a:avLst/>
            </a:prstGeom>
            <a:noFill/>
            <a:ln w="6350" algn="ctr">
              <a:noFill/>
              <a:miter lim="800000"/>
              <a:headEnd/>
              <a:tailEnd/>
            </a:ln>
          </p:spPr>
          <p:txBody>
            <a:bodyPr lIns="0" tIns="0" rIns="0" bIns="0">
              <a:spAutoFit/>
            </a:bodyPr>
            <a:lstStyle/>
            <a:p>
              <a:pPr algn="ctr" eaLnBrk="0" hangingPunct="0">
                <a:lnSpc>
                  <a:spcPct val="90000"/>
                </a:lnSpc>
                <a:spcBef>
                  <a:spcPts val="0"/>
                </a:spcBef>
                <a:defRPr/>
              </a:pPr>
              <a:r>
                <a:rPr lang="en-US" sz="1000" b="1" dirty="0" smtClean="0">
                  <a:solidFill>
                    <a:srgbClr val="00B6F1"/>
                  </a:solidFill>
                  <a:latin typeface="Arial Narrow" pitchFamily="34" charset="0"/>
                  <a:ea typeface="+mn-ea"/>
                </a:rPr>
                <a:t>Database</a:t>
              </a:r>
              <a:endParaRPr lang="en-US" sz="1000" b="1" dirty="0">
                <a:solidFill>
                  <a:srgbClr val="00B6F1"/>
                </a:solidFill>
                <a:latin typeface="Arial Narrow" pitchFamily="34" charset="0"/>
                <a:ea typeface="+mn-ea"/>
              </a:endParaRPr>
            </a:p>
          </p:txBody>
        </p:sp>
        <p:sp>
          <p:nvSpPr>
            <p:cNvPr id="87" name="Text Box 35"/>
            <p:cNvSpPr txBox="1">
              <a:spLocks noChangeArrowheads="1"/>
            </p:cNvSpPr>
            <p:nvPr/>
          </p:nvSpPr>
          <p:spPr bwMode="auto">
            <a:xfrm>
              <a:off x="1090078" y="3930188"/>
              <a:ext cx="354031" cy="153968"/>
            </a:xfrm>
            <a:prstGeom prst="rect">
              <a:avLst/>
            </a:prstGeom>
            <a:noFill/>
            <a:ln w="6350" algn="ctr">
              <a:noFill/>
              <a:miter lim="800000"/>
              <a:headEnd/>
              <a:tailEnd/>
            </a:ln>
          </p:spPr>
          <p:txBody>
            <a:bodyPr lIns="0" tIns="0" rIns="0" bIns="0">
              <a:spAutoFit/>
            </a:bodyPr>
            <a:lstStyle/>
            <a:p>
              <a:pPr algn="ctr" eaLnBrk="0" hangingPunct="0">
                <a:spcBef>
                  <a:spcPct val="50000"/>
                </a:spcBef>
                <a:defRPr/>
              </a:pPr>
              <a:r>
                <a:rPr lang="en-US" sz="1000" b="1" dirty="0">
                  <a:solidFill>
                    <a:srgbClr val="00B6F1"/>
                  </a:solidFill>
                  <a:latin typeface="Arial Narrow" pitchFamily="34" charset="0"/>
                  <a:ea typeface="+mn-ea"/>
                </a:rPr>
                <a:t>CRM</a:t>
              </a:r>
            </a:p>
          </p:txBody>
        </p:sp>
        <p:sp>
          <p:nvSpPr>
            <p:cNvPr id="88" name="Text Box 35"/>
            <p:cNvSpPr txBox="1">
              <a:spLocks noChangeArrowheads="1"/>
            </p:cNvSpPr>
            <p:nvPr/>
          </p:nvSpPr>
          <p:spPr bwMode="auto">
            <a:xfrm>
              <a:off x="1601279" y="3752411"/>
              <a:ext cx="558829" cy="153968"/>
            </a:xfrm>
            <a:prstGeom prst="rect">
              <a:avLst/>
            </a:prstGeom>
            <a:noFill/>
            <a:ln w="6350" algn="ctr">
              <a:noFill/>
              <a:miter lim="800000"/>
              <a:headEnd/>
              <a:tailEnd/>
            </a:ln>
          </p:spPr>
          <p:txBody>
            <a:bodyPr lIns="0" tIns="0" rIns="0" bIns="0">
              <a:spAutoFit/>
            </a:bodyPr>
            <a:lstStyle/>
            <a:p>
              <a:pPr algn="ctr" eaLnBrk="0" hangingPunct="0">
                <a:spcBef>
                  <a:spcPct val="50000"/>
                </a:spcBef>
                <a:defRPr/>
              </a:pPr>
              <a:r>
                <a:rPr lang="en-US" sz="1000" b="1" dirty="0">
                  <a:solidFill>
                    <a:srgbClr val="00B6F1"/>
                  </a:solidFill>
                  <a:latin typeface="Arial Narrow" pitchFamily="34" charset="0"/>
                  <a:ea typeface="+mn-ea"/>
                </a:rPr>
                <a:t>Exchange</a:t>
              </a:r>
            </a:p>
          </p:txBody>
        </p:sp>
        <p:pic>
          <p:nvPicPr>
            <p:cNvPr id="89" name="Picture 52"/>
            <p:cNvPicPr>
              <a:picLocks noChangeAspect="1" noChangeArrowheads="1"/>
            </p:cNvPicPr>
            <p:nvPr/>
          </p:nvPicPr>
          <p:blipFill>
            <a:blip r:embed="rId6" cstate="screen">
              <a:extLst>
                <a:ext uri="{28A0092B-C50C-407E-A947-70E740481C1C}">
                  <a14:useLocalDpi xmlns:a14="http://schemas.microsoft.com/office/drawing/2010/main" xmlns="" val="0"/>
                </a:ext>
              </a:extLst>
            </a:blip>
            <a:stretch>
              <a:fillRect/>
            </a:stretch>
          </p:blipFill>
          <p:spPr bwMode="auto">
            <a:xfrm>
              <a:off x="1088610" y="3487679"/>
              <a:ext cx="377604" cy="440575"/>
            </a:xfrm>
            <a:prstGeom prst="rect">
              <a:avLst/>
            </a:prstGeom>
            <a:noFill/>
            <a:ln>
              <a:noFill/>
            </a:ln>
            <a:effectLst>
              <a:outerShdw blurRad="76200" sy="23000" kx="1199993" algn="br" rotWithShape="0">
                <a:srgbClr val="808080">
                  <a:alpha val="20000"/>
                </a:srgbClr>
              </a:outerShdw>
            </a:effectLst>
            <a:extLst/>
          </p:spPr>
        </p:pic>
        <p:pic>
          <p:nvPicPr>
            <p:cNvPr id="90" name="Picture 89"/>
            <p:cNvPicPr>
              <a:picLocks noChangeAspect="1" noChangeArrowheads="1"/>
            </p:cNvPicPr>
            <p:nvPr/>
          </p:nvPicPr>
          <p:blipFill>
            <a:blip r:embed="rId7" cstate="screen">
              <a:extLst>
                <a:ext uri="{28A0092B-C50C-407E-A947-70E740481C1C}">
                  <a14:useLocalDpi xmlns:a14="http://schemas.microsoft.com/office/drawing/2010/main" xmlns="" val="0"/>
                </a:ext>
              </a:extLst>
            </a:blip>
            <a:stretch>
              <a:fillRect/>
            </a:stretch>
          </p:blipFill>
          <p:spPr bwMode="auto">
            <a:xfrm>
              <a:off x="1691891" y="3386983"/>
              <a:ext cx="414722" cy="338972"/>
            </a:xfrm>
            <a:prstGeom prst="rect">
              <a:avLst/>
            </a:prstGeom>
            <a:noFill/>
            <a:ln>
              <a:noFill/>
            </a:ln>
            <a:effectLst>
              <a:outerShdw blurRad="76200" sy="23000" kx="1199993" algn="br" rotWithShape="0">
                <a:srgbClr val="808080">
                  <a:alpha val="20000"/>
                </a:srgbClr>
              </a:outerShdw>
            </a:effectLst>
            <a:extLst/>
          </p:spPr>
        </p:pic>
        <p:pic>
          <p:nvPicPr>
            <p:cNvPr id="91" name="Picture 90"/>
            <p:cNvPicPr>
              <a:picLocks noChangeAspect="1" noChangeArrowheads="1"/>
            </p:cNvPicPr>
            <p:nvPr/>
          </p:nvPicPr>
          <p:blipFill>
            <a:blip r:embed="rId6" cstate="screen">
              <a:extLst>
                <a:ext uri="{28A0092B-C50C-407E-A947-70E740481C1C}">
                  <a14:useLocalDpi xmlns:a14="http://schemas.microsoft.com/office/drawing/2010/main" xmlns="" val="0"/>
                </a:ext>
              </a:extLst>
            </a:blip>
            <a:stretch>
              <a:fillRect/>
            </a:stretch>
          </p:blipFill>
          <p:spPr bwMode="auto">
            <a:xfrm>
              <a:off x="2312637" y="3473393"/>
              <a:ext cx="377604" cy="440575"/>
            </a:xfrm>
            <a:prstGeom prst="rect">
              <a:avLst/>
            </a:prstGeom>
            <a:noFill/>
            <a:ln>
              <a:noFill/>
            </a:ln>
            <a:effectLst>
              <a:outerShdw blurRad="76200" sy="23000" kx="1199993" algn="br" rotWithShape="0">
                <a:srgbClr val="808080">
                  <a:alpha val="20000"/>
                </a:srgbClr>
              </a:outerShdw>
            </a:effectLst>
            <a:extLst/>
          </p:spPr>
        </p:pic>
      </p:grpSp>
      <p:sp>
        <p:nvSpPr>
          <p:cNvPr id="92" name="TextBox 50"/>
          <p:cNvSpPr txBox="1">
            <a:spLocks noChangeArrowheads="1"/>
          </p:cNvSpPr>
          <p:nvPr/>
        </p:nvSpPr>
        <p:spPr bwMode="auto">
          <a:xfrm>
            <a:off x="635531" y="4151280"/>
            <a:ext cx="2228850" cy="27781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1200" b="1" dirty="0">
                <a:solidFill>
                  <a:schemeClr val="accent4">
                    <a:lumMod val="75000"/>
                  </a:schemeClr>
                </a:solidFill>
                <a:ea typeface="+mn-ea"/>
              </a:rPr>
              <a:t>Virtualization Environment</a:t>
            </a:r>
          </a:p>
        </p:txBody>
      </p:sp>
      <p:pic>
        <p:nvPicPr>
          <p:cNvPr id="98" name="Picture 96"/>
          <p:cNvPicPr>
            <a:picLocks noChangeAspect="1" noChangeArrowheads="1"/>
          </p:cNvPicPr>
          <p:nvPr/>
        </p:nvPicPr>
        <p:blipFill>
          <a:blip r:embed="rId8" cstate="screen">
            <a:extLst>
              <a:ext uri="{28A0092B-C50C-407E-A947-70E740481C1C}">
                <a14:useLocalDpi xmlns:a14="http://schemas.microsoft.com/office/drawing/2010/main" xmlns="" val="0"/>
              </a:ext>
            </a:extLst>
          </a:blip>
          <a:stretch>
            <a:fillRect/>
          </a:stretch>
        </p:blipFill>
        <p:spPr bwMode="auto">
          <a:xfrm>
            <a:off x="2821254" y="3720554"/>
            <a:ext cx="436562" cy="451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42"/>
          <p:cNvPicPr>
            <a:picLocks noChangeAspect="1" noChangeArrowheads="1"/>
          </p:cNvPicPr>
          <p:nvPr/>
        </p:nvPicPr>
        <p:blipFill>
          <a:blip r:embed="rId9" cstate="screen">
            <a:extLst>
              <a:ext uri="{28A0092B-C50C-407E-A947-70E740481C1C}">
                <a14:useLocalDpi xmlns:a14="http://schemas.microsoft.com/office/drawing/2010/main" xmlns="" val="0"/>
              </a:ext>
            </a:extLst>
          </a:blip>
          <a:stretch>
            <a:fillRect/>
          </a:stretch>
        </p:blipFill>
        <p:spPr bwMode="auto">
          <a:xfrm>
            <a:off x="7871565" y="1708424"/>
            <a:ext cx="1043733" cy="827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10" cstate="screen">
            <a:extLst>
              <a:ext uri="{28A0092B-C50C-407E-A947-70E740481C1C}">
                <a14:useLocalDpi xmlns:a14="http://schemas.microsoft.com/office/drawing/2010/main" xmlns="" val="0"/>
              </a:ext>
            </a:extLst>
          </a:blip>
          <a:stretch>
            <a:fillRect/>
          </a:stretch>
        </p:blipFill>
        <p:spPr>
          <a:xfrm>
            <a:off x="7354688" y="1708424"/>
            <a:ext cx="483184" cy="1308133"/>
          </a:xfrm>
          <a:prstGeom prst="rect">
            <a:avLst/>
          </a:prstGeom>
        </p:spPr>
      </p:pic>
      <p:pic>
        <p:nvPicPr>
          <p:cNvPr id="56" name="Picture 42"/>
          <p:cNvPicPr>
            <a:picLocks noChangeAspect="1" noChangeArrowheads="1"/>
          </p:cNvPicPr>
          <p:nvPr/>
        </p:nvPicPr>
        <p:blipFill>
          <a:blip r:embed="rId11" cstate="screen">
            <a:extLst>
              <a:ext uri="{28A0092B-C50C-407E-A947-70E740481C1C}">
                <a14:useLocalDpi xmlns:a14="http://schemas.microsoft.com/office/drawing/2010/main" xmlns="" val="0"/>
              </a:ext>
            </a:extLst>
          </a:blip>
          <a:stretch>
            <a:fillRect/>
          </a:stretch>
        </p:blipFill>
        <p:spPr bwMode="auto">
          <a:xfrm>
            <a:off x="7712009" y="2363322"/>
            <a:ext cx="679959" cy="524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 name="TextBox 96"/>
          <p:cNvSpPr txBox="1">
            <a:spLocks noChangeArrowheads="1"/>
          </p:cNvSpPr>
          <p:nvPr/>
        </p:nvSpPr>
        <p:spPr bwMode="auto">
          <a:xfrm>
            <a:off x="3277428" y="3708894"/>
            <a:ext cx="96119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100" dirty="0" smtClean="0">
                <a:solidFill>
                  <a:schemeClr val="tx1">
                    <a:lumMod val="75000"/>
                    <a:lumOff val="25000"/>
                  </a:schemeClr>
                </a:solidFill>
              </a:rPr>
              <a:t>Snap a native copy</a:t>
            </a:r>
            <a:endParaRPr lang="en-US" sz="1100" dirty="0">
              <a:solidFill>
                <a:schemeClr val="tx1">
                  <a:lumMod val="75000"/>
                  <a:lumOff val="25000"/>
                </a:schemeClr>
              </a:solidFill>
            </a:endParaRPr>
          </a:p>
        </p:txBody>
      </p:sp>
      <p:cxnSp>
        <p:nvCxnSpPr>
          <p:cNvPr id="107" name="Straight Arrow Connector 106"/>
          <p:cNvCxnSpPr/>
          <p:nvPr/>
        </p:nvCxnSpPr>
        <p:spPr>
          <a:xfrm>
            <a:off x="2971800" y="2535582"/>
            <a:ext cx="1250259" cy="417136"/>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905500" y="2584434"/>
            <a:ext cx="928247" cy="358791"/>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905500" y="3067051"/>
            <a:ext cx="962025" cy="304799"/>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14893" y="4057649"/>
            <a:ext cx="8367182" cy="2481066"/>
            <a:chOff x="614893" y="4057649"/>
            <a:chExt cx="8367182" cy="2481066"/>
          </a:xfrm>
        </p:grpSpPr>
        <p:pic>
          <p:nvPicPr>
            <p:cNvPr id="110" name="Picture 153"/>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r="2315"/>
            <a:stretch/>
          </p:blipFill>
          <p:spPr bwMode="auto">
            <a:xfrm>
              <a:off x="7085723" y="4536815"/>
              <a:ext cx="1510586" cy="99354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109" name="Picture 153"/>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r="2315"/>
            <a:stretch/>
          </p:blipFill>
          <p:spPr bwMode="auto">
            <a:xfrm>
              <a:off x="6223612" y="4804002"/>
              <a:ext cx="1510586" cy="99354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47" name="TextBox 46"/>
            <p:cNvSpPr txBox="1"/>
            <p:nvPr/>
          </p:nvSpPr>
          <p:spPr>
            <a:xfrm>
              <a:off x="6717335" y="5696847"/>
              <a:ext cx="2264740" cy="600164"/>
            </a:xfrm>
            <a:prstGeom prst="rect">
              <a:avLst/>
            </a:prstGeom>
            <a:noFill/>
          </p:spPr>
          <p:txBody>
            <a:bodyPr wrap="square">
              <a:spAutoFit/>
            </a:bodyPr>
            <a:lstStyle/>
            <a:p>
              <a:pPr>
                <a:defRPr/>
              </a:pPr>
              <a:r>
                <a:rPr lang="en-US" sz="1100" dirty="0" smtClean="0">
                  <a:solidFill>
                    <a:schemeClr val="tx1">
                      <a:lumMod val="75000"/>
                      <a:lumOff val="25000"/>
                    </a:schemeClr>
                  </a:solidFill>
                </a:rPr>
                <a:t>Keep content active and available from anywhere with object storage and </a:t>
              </a:r>
              <a:r>
                <a:rPr lang="en-US" sz="1100" dirty="0" err="1" smtClean="0">
                  <a:solidFill>
                    <a:schemeClr val="tx1">
                      <a:lumMod val="75000"/>
                      <a:lumOff val="25000"/>
                    </a:schemeClr>
                  </a:solidFill>
                </a:rPr>
                <a:t>tiering</a:t>
              </a:r>
              <a:endParaRPr lang="en-US" sz="1100" dirty="0">
                <a:solidFill>
                  <a:schemeClr val="tx1">
                    <a:lumMod val="75000"/>
                    <a:lumOff val="25000"/>
                  </a:schemeClr>
                </a:solidFill>
              </a:endParaRPr>
            </a:p>
          </p:txBody>
        </p:sp>
        <p:sp>
          <p:nvSpPr>
            <p:cNvPr id="77" name="Rectangle 76"/>
            <p:cNvSpPr/>
            <p:nvPr/>
          </p:nvSpPr>
          <p:spPr bwMode="auto">
            <a:xfrm>
              <a:off x="614893" y="4740243"/>
              <a:ext cx="2268538" cy="1323975"/>
            </a:xfrm>
            <a:prstGeom prst="rect">
              <a:avLst/>
            </a:prstGeom>
            <a:gradFill>
              <a:gsLst>
                <a:gs pos="100000">
                  <a:srgbClr val="D2D2D2"/>
                </a:gs>
                <a:gs pos="0">
                  <a:srgbClr val="FFFFFF"/>
                </a:gs>
              </a:gsLst>
              <a:lin ang="5400000" scaled="0"/>
            </a:gradFill>
            <a:ln w="9525">
              <a:solidFill>
                <a:srgbClr val="D2D2D2"/>
              </a:solidFill>
            </a:ln>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endParaRPr lang="en-US" sz="1100" b="1">
                <a:solidFill>
                  <a:schemeClr val="tx1">
                    <a:lumMod val="75000"/>
                    <a:lumOff val="25000"/>
                  </a:schemeClr>
                </a:solidFill>
                <a:latin typeface="Arial" pitchFamily="34" charset="0"/>
                <a:cs typeface="Arial" pitchFamily="34" charset="0"/>
              </a:endParaRPr>
            </a:p>
          </p:txBody>
        </p:sp>
        <p:sp>
          <p:nvSpPr>
            <p:cNvPr id="83" name="TextBox 50"/>
            <p:cNvSpPr txBox="1">
              <a:spLocks noChangeArrowheads="1"/>
            </p:cNvSpPr>
            <p:nvPr/>
          </p:nvSpPr>
          <p:spPr bwMode="auto">
            <a:xfrm>
              <a:off x="654581" y="4748148"/>
              <a:ext cx="22288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200" b="1" dirty="0" smtClean="0">
                  <a:solidFill>
                    <a:schemeClr val="tx1">
                      <a:lumMod val="75000"/>
                      <a:lumOff val="25000"/>
                    </a:schemeClr>
                  </a:solidFill>
                  <a:cs typeface="Arial" pitchFamily="34" charset="0"/>
                </a:rPr>
                <a:t>Unstructured Data</a:t>
              </a:r>
              <a:endParaRPr lang="en-US" sz="1200" b="1" dirty="0">
                <a:solidFill>
                  <a:schemeClr val="tx1">
                    <a:lumMod val="75000"/>
                    <a:lumOff val="25000"/>
                  </a:schemeClr>
                </a:solidFill>
                <a:cs typeface="Arial" pitchFamily="34" charset="0"/>
              </a:endParaRPr>
            </a:p>
          </p:txBody>
        </p:sp>
        <p:pic>
          <p:nvPicPr>
            <p:cNvPr id="93" name="Picture 25"/>
            <p:cNvPicPr>
              <a:picLocks noChangeAspect="1" noChangeArrowheads="1"/>
            </p:cNvPicPr>
            <p:nvPr/>
          </p:nvPicPr>
          <p:blipFill>
            <a:blip r:embed="rId12" cstate="screen">
              <a:extLst>
                <a:ext uri="{28A0092B-C50C-407E-A947-70E740481C1C}">
                  <a14:useLocalDpi xmlns:a14="http://schemas.microsoft.com/office/drawing/2010/main" xmlns="" val="0"/>
                </a:ext>
              </a:extLst>
            </a:blip>
            <a:stretch>
              <a:fillRect/>
            </a:stretch>
          </p:blipFill>
          <p:spPr bwMode="auto">
            <a:xfrm>
              <a:off x="881713" y="5365828"/>
              <a:ext cx="683739" cy="558103"/>
            </a:xfrm>
            <a:prstGeom prst="rect">
              <a:avLst/>
            </a:prstGeom>
            <a:noFill/>
            <a:ln>
              <a:noFill/>
            </a:ln>
            <a:effectLst>
              <a:outerShdw blurRad="76200" sy="23000" kx="1199993" algn="br" rotWithShape="0">
                <a:srgbClr val="808080">
                  <a:alpha val="20000"/>
                </a:srgbClr>
              </a:outerShdw>
            </a:effectLst>
            <a:extLst/>
          </p:spPr>
        </p:pic>
        <p:pic>
          <p:nvPicPr>
            <p:cNvPr id="102" name="Picture 26"/>
            <p:cNvPicPr>
              <a:picLocks noChangeAspect="1" noChangeArrowheads="1"/>
            </p:cNvPicPr>
            <p:nvPr/>
          </p:nvPicPr>
          <p:blipFill>
            <a:blip r:embed="rId13" cstate="screen">
              <a:extLst>
                <a:ext uri="{28A0092B-C50C-407E-A947-70E740481C1C}">
                  <a14:useLocalDpi xmlns:a14="http://schemas.microsoft.com/office/drawing/2010/main" xmlns="" val="0"/>
                </a:ext>
              </a:extLst>
            </a:blip>
            <a:stretch>
              <a:fillRect/>
            </a:stretch>
          </p:blipFill>
          <p:spPr bwMode="auto">
            <a:xfrm>
              <a:off x="2789303" y="5254390"/>
              <a:ext cx="508555" cy="414498"/>
            </a:xfrm>
            <a:prstGeom prst="rect">
              <a:avLst/>
            </a:prstGeom>
            <a:noFill/>
            <a:ln>
              <a:noFill/>
            </a:ln>
            <a:effectLst>
              <a:outerShdw blurRad="76200" sy="23000" kx="1199993" algn="br" rotWithShape="0">
                <a:srgbClr val="808080">
                  <a:alpha val="20000"/>
                </a:srgbClr>
              </a:outerShdw>
            </a:effectLst>
            <a:extLst/>
          </p:spPr>
        </p:pic>
        <p:grpSp>
          <p:nvGrpSpPr>
            <p:cNvPr id="2" name="Group 1"/>
            <p:cNvGrpSpPr/>
            <p:nvPr/>
          </p:nvGrpSpPr>
          <p:grpSpPr>
            <a:xfrm>
              <a:off x="1810801" y="5205529"/>
              <a:ext cx="676854" cy="672909"/>
              <a:chOff x="1810801" y="3792158"/>
              <a:chExt cx="676854" cy="672909"/>
            </a:xfrm>
          </p:grpSpPr>
          <p:pic>
            <p:nvPicPr>
              <p:cNvPr id="50" name="Picture 26"/>
              <p:cNvPicPr>
                <a:picLocks noChangeAspect="1" noChangeArrowheads="1"/>
              </p:cNvPicPr>
              <p:nvPr/>
            </p:nvPicPr>
            <p:blipFill>
              <a:blip r:embed="rId14" cstate="screen">
                <a:extLst>
                  <a:ext uri="{28A0092B-C50C-407E-A947-70E740481C1C}">
                    <a14:useLocalDpi xmlns:a14="http://schemas.microsoft.com/office/drawing/2010/main" xmlns="" val="0"/>
                  </a:ext>
                </a:extLst>
              </a:blip>
              <a:stretch>
                <a:fillRect/>
              </a:stretch>
            </p:blipFill>
            <p:spPr bwMode="auto">
              <a:xfrm>
                <a:off x="2021661" y="3792158"/>
                <a:ext cx="465994" cy="544049"/>
              </a:xfrm>
              <a:prstGeom prst="rect">
                <a:avLst/>
              </a:prstGeom>
              <a:noFill/>
              <a:ln>
                <a:noFill/>
              </a:ln>
              <a:effectLst>
                <a:outerShdw blurRad="76200" sy="23000" kx="1199993" algn="br" rotWithShape="0">
                  <a:srgbClr val="808080">
                    <a:alpha val="20000"/>
                  </a:srgbClr>
                </a:outerShdw>
              </a:effectLst>
              <a:extLst/>
            </p:spPr>
          </p:pic>
          <p:pic>
            <p:nvPicPr>
              <p:cNvPr id="53" name="Picture 26"/>
              <p:cNvPicPr>
                <a:picLocks noChangeAspect="1" noChangeArrowheads="1"/>
              </p:cNvPicPr>
              <p:nvPr/>
            </p:nvPicPr>
            <p:blipFill>
              <a:blip r:embed="rId15" cstate="screen">
                <a:extLst>
                  <a:ext uri="{28A0092B-C50C-407E-A947-70E740481C1C}">
                    <a14:useLocalDpi xmlns:a14="http://schemas.microsoft.com/office/drawing/2010/main" xmlns="" val="0"/>
                  </a:ext>
                </a:extLst>
              </a:blip>
              <a:stretch>
                <a:fillRect/>
              </a:stretch>
            </p:blipFill>
            <p:spPr bwMode="auto">
              <a:xfrm>
                <a:off x="1810801" y="3940195"/>
                <a:ext cx="452475" cy="524872"/>
              </a:xfrm>
              <a:prstGeom prst="rect">
                <a:avLst/>
              </a:prstGeom>
              <a:noFill/>
              <a:ln>
                <a:noFill/>
              </a:ln>
              <a:effectLst>
                <a:outerShdw blurRad="76200" sy="23000" kx="1199993" algn="br" rotWithShape="0">
                  <a:srgbClr val="808080">
                    <a:alpha val="20000"/>
                  </a:srgbClr>
                </a:outerShdw>
              </a:effectLst>
              <a:extLst/>
            </p:spPr>
          </p:pic>
        </p:grpSp>
        <p:sp>
          <p:nvSpPr>
            <p:cNvPr id="61" name="TextBox 60"/>
            <p:cNvSpPr txBox="1"/>
            <p:nvPr/>
          </p:nvSpPr>
          <p:spPr>
            <a:xfrm>
              <a:off x="2971800" y="4595003"/>
              <a:ext cx="1790701" cy="430887"/>
            </a:xfrm>
            <a:prstGeom prst="rect">
              <a:avLst/>
            </a:prstGeom>
            <a:noFill/>
          </p:spPr>
          <p:txBody>
            <a:bodyPr wrap="square">
              <a:spAutoFit/>
            </a:bodyPr>
            <a:lstStyle/>
            <a:p>
              <a:pPr>
                <a:defRPr/>
              </a:pPr>
              <a:r>
                <a:rPr lang="en-US" sz="1100" dirty="0" smtClean="0">
                  <a:solidFill>
                    <a:schemeClr val="tx1">
                      <a:lumMod val="75000"/>
                      <a:lumOff val="25000"/>
                    </a:schemeClr>
                  </a:solidFill>
                  <a:ea typeface="+mn-ea"/>
                </a:rPr>
                <a:t>Retain in native format on low-cost LTFS &amp; LTO</a:t>
              </a:r>
              <a:endParaRPr lang="en-US" sz="1100" dirty="0">
                <a:solidFill>
                  <a:schemeClr val="tx1">
                    <a:lumMod val="75000"/>
                    <a:lumOff val="25000"/>
                  </a:schemeClr>
                </a:solidFill>
                <a:ea typeface="+mn-ea"/>
              </a:endParaRPr>
            </a:p>
          </p:txBody>
        </p:sp>
        <p:pic>
          <p:nvPicPr>
            <p:cNvPr id="63" name="Picture 65"/>
            <p:cNvPicPr>
              <a:picLocks noChangeAspect="1"/>
            </p:cNvPicPr>
            <p:nvPr/>
          </p:nvPicPr>
          <p:blipFill>
            <a:blip r:embed="rId16" cstate="screen">
              <a:extLst>
                <a:ext uri="{28A0092B-C50C-407E-A947-70E740481C1C}">
                  <a14:useLocalDpi xmlns:a14="http://schemas.microsoft.com/office/drawing/2010/main" xmlns="" val="0"/>
                </a:ext>
              </a:extLst>
            </a:blip>
            <a:stretch>
              <a:fillRect/>
            </a:stretch>
          </p:blipFill>
          <p:spPr bwMode="auto">
            <a:xfrm>
              <a:off x="5822889" y="4528422"/>
              <a:ext cx="591694" cy="1915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Picture 65"/>
            <p:cNvPicPr>
              <a:picLocks noChangeAspect="1"/>
            </p:cNvPicPr>
            <p:nvPr/>
          </p:nvPicPr>
          <p:blipFill>
            <a:blip r:embed="rId16" cstate="screen">
              <a:extLst>
                <a:ext uri="{28A0092B-C50C-407E-A947-70E740481C1C}">
                  <a14:useLocalDpi xmlns:a14="http://schemas.microsoft.com/office/drawing/2010/main" xmlns="" val="0"/>
                </a:ext>
              </a:extLst>
            </a:blip>
            <a:stretch>
              <a:fillRect/>
            </a:stretch>
          </p:blipFill>
          <p:spPr bwMode="auto">
            <a:xfrm>
              <a:off x="6176174" y="4623420"/>
              <a:ext cx="591694" cy="1915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Picture 61"/>
            <p:cNvPicPr>
              <a:picLocks noChangeAspect="1" noChangeArrowheads="1"/>
            </p:cNvPicPr>
            <p:nvPr/>
          </p:nvPicPr>
          <p:blipFill>
            <a:blip r:embed="rId17" cstate="screen">
              <a:extLst>
                <a:ext uri="{28A0092B-C50C-407E-A947-70E740481C1C}">
                  <a14:useLocalDpi xmlns:a14="http://schemas.microsoft.com/office/drawing/2010/main" xmlns="" val="0"/>
                </a:ext>
              </a:extLst>
            </a:blip>
            <a:stretch>
              <a:fillRect/>
            </a:stretch>
          </p:blipFill>
          <p:spPr bwMode="auto">
            <a:xfrm>
              <a:off x="4897370" y="4057649"/>
              <a:ext cx="498609" cy="1152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3" name="Straight Arrow Connector 102"/>
            <p:cNvCxnSpPr/>
            <p:nvPr/>
          </p:nvCxnSpPr>
          <p:spPr>
            <a:xfrm>
              <a:off x="3043899" y="5078164"/>
              <a:ext cx="1661451" cy="0"/>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054227" y="5861811"/>
              <a:ext cx="2756023" cy="0"/>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3987801" y="1212945"/>
            <a:ext cx="2314574" cy="307777"/>
          </a:xfrm>
          <a:prstGeom prst="rect">
            <a:avLst/>
          </a:prstGeom>
          <a:noFill/>
        </p:spPr>
        <p:txBody>
          <a:bodyPr wrap="square">
            <a:spAutoFit/>
          </a:bodyPr>
          <a:lstStyle/>
          <a:p>
            <a:pPr algn="ctr">
              <a:defRPr/>
            </a:pPr>
            <a:r>
              <a:rPr lang="en-US" sz="1400" b="1" dirty="0" smtClean="0">
                <a:solidFill>
                  <a:schemeClr val="tx1">
                    <a:lumMod val="75000"/>
                    <a:lumOff val="25000"/>
                  </a:schemeClr>
                </a:solidFill>
                <a:ea typeface="+mn-ea"/>
              </a:rPr>
              <a:t>On Premise</a:t>
            </a:r>
            <a:endParaRPr lang="en-US" sz="1400" b="1" dirty="0">
              <a:solidFill>
                <a:schemeClr val="tx1">
                  <a:lumMod val="75000"/>
                  <a:lumOff val="25000"/>
                </a:schemeClr>
              </a:solidFill>
              <a:ea typeface="+mn-ea"/>
            </a:endParaRPr>
          </a:p>
        </p:txBody>
      </p:sp>
      <p:pic>
        <p:nvPicPr>
          <p:cNvPr id="54" name="Picture 42"/>
          <p:cNvPicPr>
            <a:picLocks noChangeAspect="1" noChangeArrowheads="1"/>
          </p:cNvPicPr>
          <p:nvPr/>
        </p:nvPicPr>
        <p:blipFill>
          <a:blip r:embed="rId18" cstate="screen">
            <a:extLst>
              <a:ext uri="{28A0092B-C50C-407E-A947-70E740481C1C}">
                <a14:useLocalDpi xmlns:a14="http://schemas.microsoft.com/office/drawing/2010/main" xmlns="" val="0"/>
              </a:ext>
            </a:extLst>
          </a:blip>
          <a:stretch>
            <a:fillRect/>
          </a:stretch>
        </p:blipFill>
        <p:spPr bwMode="auto">
          <a:xfrm>
            <a:off x="4615052" y="2752878"/>
            <a:ext cx="1063246" cy="82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6" name="Straight Arrow Connector 105"/>
          <p:cNvCxnSpPr/>
          <p:nvPr/>
        </p:nvCxnSpPr>
        <p:spPr>
          <a:xfrm flipV="1">
            <a:off x="3314700" y="3346434"/>
            <a:ext cx="928247" cy="358791"/>
          </a:xfrm>
          <a:prstGeom prst="straightConnector1">
            <a:avLst/>
          </a:prstGeom>
          <a:ln w="41275">
            <a:solidFill>
              <a:srgbClr val="00B6F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a:spLocks noChangeArrowheads="1"/>
          </p:cNvSpPr>
          <p:nvPr/>
        </p:nvSpPr>
        <p:spPr bwMode="auto">
          <a:xfrm>
            <a:off x="3987801" y="2435750"/>
            <a:ext cx="231774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100" dirty="0" err="1" smtClean="0">
                <a:solidFill>
                  <a:schemeClr val="tx1">
                    <a:lumMod val="75000"/>
                    <a:lumOff val="25000"/>
                  </a:schemeClr>
                </a:solidFill>
              </a:rPr>
              <a:t>Dedupe</a:t>
            </a:r>
            <a:r>
              <a:rPr lang="en-US" sz="1100" dirty="0" smtClean="0">
                <a:solidFill>
                  <a:schemeClr val="tx1">
                    <a:lumMod val="75000"/>
                    <a:lumOff val="25000"/>
                  </a:schemeClr>
                </a:solidFill>
              </a:rPr>
              <a:t> &amp; Replicate</a:t>
            </a:r>
            <a:endParaRPr lang="en-US" sz="1100" dirty="0">
              <a:solidFill>
                <a:schemeClr val="tx1">
                  <a:lumMod val="75000"/>
                  <a:lumOff val="25000"/>
                </a:schemeClr>
              </a:solidFill>
            </a:endParaRPr>
          </a:p>
        </p:txBody>
      </p:sp>
      <p:sp>
        <p:nvSpPr>
          <p:cNvPr id="48" name="TextBox 50"/>
          <p:cNvSpPr txBox="1">
            <a:spLocks noChangeArrowheads="1"/>
          </p:cNvSpPr>
          <p:nvPr/>
        </p:nvSpPr>
        <p:spPr bwMode="auto">
          <a:xfrm>
            <a:off x="628012" y="1682921"/>
            <a:ext cx="22288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200" b="1" dirty="0" smtClean="0">
                <a:solidFill>
                  <a:schemeClr val="tx1">
                    <a:lumMod val="75000"/>
                    <a:lumOff val="25000"/>
                  </a:schemeClr>
                </a:solidFill>
                <a:cs typeface="Arial" pitchFamily="34" charset="0"/>
              </a:rPr>
              <a:t>Structured Data</a:t>
            </a:r>
            <a:endParaRPr lang="en-US" sz="1200" b="1" dirty="0">
              <a:solidFill>
                <a:schemeClr val="tx1">
                  <a:lumMod val="75000"/>
                  <a:lumOff val="25000"/>
                </a:schemeClr>
              </a:solidFill>
              <a:cs typeface="Arial" pitchFamily="34" charset="0"/>
            </a:endParaRPr>
          </a:p>
        </p:txBody>
      </p:sp>
      <p:pic>
        <p:nvPicPr>
          <p:cNvPr id="49" name="圖片 48"/>
          <p:cNvPicPr/>
          <p:nvPr/>
        </p:nvPicPr>
        <p:blipFill>
          <a:blip r:embed="rId19" cstate="print"/>
          <a:srcRect/>
          <a:stretch>
            <a:fillRect/>
          </a:stretch>
        </p:blipFill>
        <p:spPr bwMode="auto">
          <a:xfrm>
            <a:off x="7208520" y="76200"/>
            <a:ext cx="1783080" cy="533400"/>
          </a:xfrm>
          <a:prstGeom prst="rect">
            <a:avLst/>
          </a:prstGeom>
          <a:noFill/>
        </p:spPr>
      </p:pic>
    </p:spTree>
    <p:extLst>
      <p:ext uri="{BB962C8B-B14F-4D97-AF65-F5344CB8AC3E}">
        <p14:creationId xmlns:p14="http://schemas.microsoft.com/office/powerpoint/2010/main" xmlns="" val="1581737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61731" y="163837"/>
            <a:ext cx="8289245" cy="931632"/>
          </a:xfrm>
        </p:spPr>
        <p:txBody>
          <a:bodyPr/>
          <a:lstStyle/>
          <a:p>
            <a:pPr>
              <a:spcBef>
                <a:spcPts val="600"/>
              </a:spcBef>
            </a:pPr>
            <a:r>
              <a:rPr lang="en-US" dirty="0" smtClean="0"/>
              <a:t>Proven, Experienced Leader </a:t>
            </a:r>
            <a:br>
              <a:rPr lang="en-US" dirty="0" smtClean="0"/>
            </a:br>
            <a:r>
              <a:rPr lang="en-US" sz="2000" dirty="0" smtClean="0"/>
              <a:t>Scale-out Storage and Data Protection</a:t>
            </a:r>
            <a:endParaRPr lang="en-US" sz="2800" b="1" dirty="0" smtClean="0"/>
          </a:p>
        </p:txBody>
      </p:sp>
      <p:grpSp>
        <p:nvGrpSpPr>
          <p:cNvPr id="2" name="Group 16"/>
          <p:cNvGrpSpPr/>
          <p:nvPr/>
        </p:nvGrpSpPr>
        <p:grpSpPr>
          <a:xfrm>
            <a:off x="2678132" y="1268830"/>
            <a:ext cx="1366080" cy="1177340"/>
            <a:chOff x="2450127" y="869960"/>
            <a:chExt cx="1366080" cy="1177340"/>
          </a:xfrm>
        </p:grpSpPr>
        <p:grpSp>
          <p:nvGrpSpPr>
            <p:cNvPr id="3" name="Group 65"/>
            <p:cNvGrpSpPr/>
            <p:nvPr/>
          </p:nvGrpSpPr>
          <p:grpSpPr>
            <a:xfrm>
              <a:off x="2649750" y="869960"/>
              <a:ext cx="858198" cy="972792"/>
              <a:chOff x="330200" y="2411793"/>
              <a:chExt cx="956733" cy="1084487"/>
            </a:xfrm>
          </p:grpSpPr>
          <p:sp>
            <p:nvSpPr>
              <p:cNvPr id="8" name="Rounded Rectangle 7"/>
              <p:cNvSpPr/>
              <p:nvPr/>
            </p:nvSpPr>
            <p:spPr>
              <a:xfrm>
                <a:off x="334433" y="2644819"/>
                <a:ext cx="948266" cy="618434"/>
              </a:xfrm>
              <a:prstGeom prst="roundRect">
                <a:avLst/>
              </a:prstGeom>
              <a:gradFill flip="none" rotWithShape="1">
                <a:gsLst>
                  <a:gs pos="0">
                    <a:srgbClr val="00B6F1"/>
                  </a:gs>
                  <a:gs pos="100000">
                    <a:srgbClr val="0076B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TextBox 6"/>
              <p:cNvSpPr txBox="1">
                <a:spLocks noChangeArrowheads="1"/>
              </p:cNvSpPr>
              <p:nvPr/>
            </p:nvSpPr>
            <p:spPr bwMode="auto">
              <a:xfrm>
                <a:off x="330200" y="2411793"/>
                <a:ext cx="956733" cy="108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000" b="1" dirty="0" smtClean="0">
                    <a:solidFill>
                      <a:prstClr val="white"/>
                    </a:solidFill>
                  </a:rPr>
                  <a:t>100K</a:t>
                </a:r>
                <a:endParaRPr lang="en-US" sz="2000" b="1" dirty="0">
                  <a:solidFill>
                    <a:prstClr val="white"/>
                  </a:solidFill>
                </a:endParaRPr>
              </a:p>
            </p:txBody>
          </p:sp>
        </p:grpSp>
        <p:sp>
          <p:nvSpPr>
            <p:cNvPr id="10" name="TextBox 9"/>
            <p:cNvSpPr txBox="1"/>
            <p:nvPr/>
          </p:nvSpPr>
          <p:spPr>
            <a:xfrm>
              <a:off x="2450127" y="1677968"/>
              <a:ext cx="1366080" cy="369332"/>
            </a:xfrm>
            <a:prstGeom prst="rect">
              <a:avLst/>
            </a:prstGeom>
            <a:noFill/>
          </p:spPr>
          <p:txBody>
            <a:bodyPr wrap="none" rtlCol="0">
              <a:spAutoFit/>
            </a:bodyPr>
            <a:lstStyle/>
            <a:p>
              <a:pPr algn="ctr"/>
              <a:r>
                <a:rPr lang="en-US" sz="1800" dirty="0" smtClean="0">
                  <a:solidFill>
                    <a:schemeClr val="tx1">
                      <a:lumMod val="75000"/>
                      <a:lumOff val="25000"/>
                    </a:schemeClr>
                  </a:solidFill>
                  <a:latin typeface="Arial Narrow"/>
                  <a:ea typeface="ＭＳ Ｐゴシック" pitchFamily="34" charset="-128"/>
                  <a:cs typeface="Arial Narrow"/>
                </a:rPr>
                <a:t>deployments  </a:t>
              </a:r>
              <a:endParaRPr lang="en-US" sz="1800" dirty="0">
                <a:solidFill>
                  <a:schemeClr val="tx1">
                    <a:lumMod val="75000"/>
                    <a:lumOff val="25000"/>
                  </a:schemeClr>
                </a:solidFill>
                <a:latin typeface="Arial Narrow"/>
                <a:ea typeface="ＭＳ Ｐゴシック" pitchFamily="34" charset="-128"/>
                <a:cs typeface="Arial Narrow"/>
              </a:endParaRPr>
            </a:p>
          </p:txBody>
        </p:sp>
      </p:grpSp>
      <p:grpSp>
        <p:nvGrpSpPr>
          <p:cNvPr id="4" name="Group 17"/>
          <p:cNvGrpSpPr/>
          <p:nvPr/>
        </p:nvGrpSpPr>
        <p:grpSpPr>
          <a:xfrm>
            <a:off x="4513509" y="1474382"/>
            <a:ext cx="2109981" cy="971788"/>
            <a:chOff x="4205235" y="1075512"/>
            <a:chExt cx="2109981" cy="971788"/>
          </a:xfrm>
        </p:grpSpPr>
        <p:sp>
          <p:nvSpPr>
            <p:cNvPr id="6" name="TextBox 5"/>
            <p:cNvSpPr txBox="1"/>
            <p:nvPr/>
          </p:nvSpPr>
          <p:spPr>
            <a:xfrm>
              <a:off x="4205235" y="1677968"/>
              <a:ext cx="2109981" cy="369332"/>
            </a:xfrm>
            <a:prstGeom prst="rect">
              <a:avLst/>
            </a:prstGeom>
            <a:noFill/>
          </p:spPr>
          <p:txBody>
            <a:bodyPr wrap="square" rtlCol="0">
              <a:spAutoFit/>
            </a:bodyPr>
            <a:lstStyle/>
            <a:p>
              <a:pPr algn="ctr"/>
              <a:r>
                <a:rPr lang="en-US" sz="1800" dirty="0" smtClean="0">
                  <a:solidFill>
                    <a:schemeClr val="tx1">
                      <a:lumMod val="75000"/>
                      <a:lumOff val="25000"/>
                    </a:schemeClr>
                  </a:solidFill>
                  <a:latin typeface="Arial Narrow"/>
                  <a:ea typeface="ＭＳ Ｐゴシック" pitchFamily="34" charset="-128"/>
                  <a:cs typeface="Arial Narrow"/>
                </a:rPr>
                <a:t>of Fortune 100</a:t>
              </a:r>
              <a:endParaRPr lang="en-US" sz="1800" dirty="0">
                <a:solidFill>
                  <a:schemeClr val="tx1">
                    <a:lumMod val="75000"/>
                    <a:lumOff val="25000"/>
                  </a:schemeClr>
                </a:solidFill>
                <a:latin typeface="Arial Narrow"/>
                <a:ea typeface="ＭＳ Ｐゴシック" pitchFamily="34" charset="-128"/>
                <a:cs typeface="Arial Narrow"/>
              </a:endParaRPr>
            </a:p>
          </p:txBody>
        </p:sp>
        <p:grpSp>
          <p:nvGrpSpPr>
            <p:cNvPr id="5" name="Group 75"/>
            <p:cNvGrpSpPr/>
            <p:nvPr/>
          </p:nvGrpSpPr>
          <p:grpSpPr>
            <a:xfrm>
              <a:off x="4827329" y="1075512"/>
              <a:ext cx="865792" cy="561688"/>
              <a:chOff x="355601" y="1585559"/>
              <a:chExt cx="965200" cy="626180"/>
            </a:xfrm>
          </p:grpSpPr>
          <p:sp>
            <p:nvSpPr>
              <p:cNvPr id="41" name="Rounded Rectangle 40"/>
              <p:cNvSpPr/>
              <p:nvPr/>
            </p:nvSpPr>
            <p:spPr>
              <a:xfrm>
                <a:off x="364068" y="1589432"/>
                <a:ext cx="948266" cy="618434"/>
              </a:xfrm>
              <a:prstGeom prst="roundRect">
                <a:avLst/>
              </a:prstGeom>
              <a:gradFill flip="none" rotWithShape="1">
                <a:gsLst>
                  <a:gs pos="0">
                    <a:srgbClr val="00B6F1"/>
                  </a:gs>
                  <a:gs pos="100000">
                    <a:srgbClr val="0076B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2" name="TextBox 6"/>
              <p:cNvSpPr txBox="1">
                <a:spLocks noChangeArrowheads="1"/>
              </p:cNvSpPr>
              <p:nvPr/>
            </p:nvSpPr>
            <p:spPr bwMode="auto">
              <a:xfrm>
                <a:off x="355601" y="1585559"/>
                <a:ext cx="965200" cy="62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000" b="1" dirty="0" smtClean="0">
                    <a:solidFill>
                      <a:prstClr val="white"/>
                    </a:solidFill>
                  </a:rPr>
                  <a:t>85</a:t>
                </a:r>
                <a:endParaRPr lang="en-US" sz="2000" b="1" dirty="0">
                  <a:solidFill>
                    <a:prstClr val="white"/>
                  </a:solidFill>
                </a:endParaRPr>
              </a:p>
            </p:txBody>
          </p:sp>
        </p:grpSp>
      </p:grpSp>
      <p:grpSp>
        <p:nvGrpSpPr>
          <p:cNvPr id="7" name="Group 6"/>
          <p:cNvGrpSpPr/>
          <p:nvPr/>
        </p:nvGrpSpPr>
        <p:grpSpPr>
          <a:xfrm>
            <a:off x="393283" y="1268829"/>
            <a:ext cx="1558054" cy="1177341"/>
            <a:chOff x="393283" y="869959"/>
            <a:chExt cx="1558054" cy="1177341"/>
          </a:xfrm>
        </p:grpSpPr>
        <p:grpSp>
          <p:nvGrpSpPr>
            <p:cNvPr id="11" name="Group 74"/>
            <p:cNvGrpSpPr/>
            <p:nvPr/>
          </p:nvGrpSpPr>
          <p:grpSpPr>
            <a:xfrm>
              <a:off x="735616" y="869959"/>
              <a:ext cx="873388" cy="972794"/>
              <a:chOff x="4766734" y="1366329"/>
              <a:chExt cx="973667" cy="1084488"/>
            </a:xfrm>
          </p:grpSpPr>
          <p:sp>
            <p:nvSpPr>
              <p:cNvPr id="21" name="Rounded Rectangle 20"/>
              <p:cNvSpPr/>
              <p:nvPr/>
            </p:nvSpPr>
            <p:spPr>
              <a:xfrm>
                <a:off x="4779433" y="1599356"/>
                <a:ext cx="948266" cy="618434"/>
              </a:xfrm>
              <a:prstGeom prst="roundRect">
                <a:avLst/>
              </a:prstGeom>
              <a:gradFill flip="none" rotWithShape="1">
                <a:gsLst>
                  <a:gs pos="0">
                    <a:srgbClr val="00B6F1"/>
                  </a:gs>
                  <a:gs pos="100000">
                    <a:srgbClr val="0076B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2" name="TextBox 6"/>
              <p:cNvSpPr txBox="1">
                <a:spLocks noChangeArrowheads="1"/>
              </p:cNvSpPr>
              <p:nvPr/>
            </p:nvSpPr>
            <p:spPr bwMode="auto">
              <a:xfrm>
                <a:off x="4766734" y="1366329"/>
                <a:ext cx="973667" cy="108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000" b="1" dirty="0" smtClean="0">
                    <a:solidFill>
                      <a:prstClr val="white"/>
                    </a:solidFill>
                  </a:rPr>
                  <a:t>34</a:t>
                </a:r>
                <a:endParaRPr lang="en-US" sz="2000" b="1" dirty="0">
                  <a:solidFill>
                    <a:prstClr val="white"/>
                  </a:solidFill>
                </a:endParaRPr>
              </a:p>
            </p:txBody>
          </p:sp>
        </p:grpSp>
        <p:sp>
          <p:nvSpPr>
            <p:cNvPr id="43" name="TextBox 42"/>
            <p:cNvSpPr txBox="1"/>
            <p:nvPr/>
          </p:nvSpPr>
          <p:spPr>
            <a:xfrm>
              <a:off x="393283" y="1677968"/>
              <a:ext cx="1558054" cy="369332"/>
            </a:xfrm>
            <a:prstGeom prst="rect">
              <a:avLst/>
            </a:prstGeom>
            <a:noFill/>
          </p:spPr>
          <p:txBody>
            <a:bodyPr wrap="square" rtlCol="0">
              <a:spAutoFit/>
            </a:bodyPr>
            <a:lstStyle/>
            <a:p>
              <a:pPr algn="ctr"/>
              <a:r>
                <a:rPr lang="en-US" sz="1800" dirty="0" smtClean="0">
                  <a:solidFill>
                    <a:schemeClr val="tx1">
                      <a:lumMod val="75000"/>
                      <a:lumOff val="25000"/>
                    </a:schemeClr>
                  </a:solidFill>
                  <a:latin typeface="Arial Narrow"/>
                  <a:ea typeface="ＭＳ Ｐゴシック" pitchFamily="34" charset="-128"/>
                  <a:cs typeface="Arial Narrow"/>
                </a:rPr>
                <a:t>years in storage</a:t>
              </a:r>
            </a:p>
          </p:txBody>
        </p:sp>
      </p:grpSp>
      <p:grpSp>
        <p:nvGrpSpPr>
          <p:cNvPr id="12" name="Group 3"/>
          <p:cNvGrpSpPr/>
          <p:nvPr/>
        </p:nvGrpSpPr>
        <p:grpSpPr>
          <a:xfrm>
            <a:off x="7114608" y="1222716"/>
            <a:ext cx="1726513" cy="1223454"/>
            <a:chOff x="6719784" y="823846"/>
            <a:chExt cx="1726513" cy="1223454"/>
          </a:xfrm>
        </p:grpSpPr>
        <p:sp>
          <p:nvSpPr>
            <p:cNvPr id="39" name="TextBox 38"/>
            <p:cNvSpPr txBox="1"/>
            <p:nvPr/>
          </p:nvSpPr>
          <p:spPr>
            <a:xfrm>
              <a:off x="6719784" y="1677968"/>
              <a:ext cx="1726513" cy="369332"/>
            </a:xfrm>
            <a:prstGeom prst="rect">
              <a:avLst/>
            </a:prstGeom>
            <a:noFill/>
          </p:spPr>
          <p:txBody>
            <a:bodyPr wrap="square" rtlCol="0">
              <a:spAutoFit/>
            </a:bodyPr>
            <a:lstStyle/>
            <a:p>
              <a:pPr algn="ctr"/>
              <a:r>
                <a:rPr lang="en-US" sz="1800" dirty="0" smtClean="0">
                  <a:solidFill>
                    <a:schemeClr val="tx1">
                      <a:lumMod val="75000"/>
                      <a:lumOff val="25000"/>
                    </a:schemeClr>
                  </a:solidFill>
                  <a:latin typeface="Arial Narrow"/>
                  <a:ea typeface="ＭＳ Ｐゴシック" pitchFamily="34" charset="-128"/>
                  <a:cs typeface="Arial Narrow"/>
                </a:rPr>
                <a:t>industry patents</a:t>
              </a:r>
            </a:p>
          </p:txBody>
        </p:sp>
        <p:grpSp>
          <p:nvGrpSpPr>
            <p:cNvPr id="14" name="Group 72"/>
            <p:cNvGrpSpPr/>
            <p:nvPr/>
          </p:nvGrpSpPr>
          <p:grpSpPr>
            <a:xfrm>
              <a:off x="7150144" y="823846"/>
              <a:ext cx="865792" cy="1065020"/>
              <a:chOff x="4766735" y="4008802"/>
              <a:chExt cx="965200" cy="1187303"/>
            </a:xfrm>
          </p:grpSpPr>
          <p:sp>
            <p:nvSpPr>
              <p:cNvPr id="112" name="Rounded Rectangle 111"/>
              <p:cNvSpPr/>
              <p:nvPr/>
            </p:nvSpPr>
            <p:spPr>
              <a:xfrm>
                <a:off x="4775201" y="4293236"/>
                <a:ext cx="948266" cy="618434"/>
              </a:xfrm>
              <a:prstGeom prst="roundRect">
                <a:avLst/>
              </a:prstGeom>
              <a:gradFill flip="none" rotWithShape="1">
                <a:gsLst>
                  <a:gs pos="0">
                    <a:srgbClr val="00B6F1"/>
                  </a:gs>
                  <a:gs pos="100000">
                    <a:srgbClr val="0076BB"/>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3" name="TextBox 6"/>
              <p:cNvSpPr txBox="1">
                <a:spLocks noChangeArrowheads="1"/>
              </p:cNvSpPr>
              <p:nvPr/>
            </p:nvSpPr>
            <p:spPr bwMode="auto">
              <a:xfrm>
                <a:off x="4766735" y="4008802"/>
                <a:ext cx="965200" cy="1187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2000" b="1" dirty="0" smtClean="0">
                    <a:solidFill>
                      <a:prstClr val="white"/>
                    </a:solidFill>
                  </a:rPr>
                  <a:t>650+</a:t>
                </a:r>
                <a:endParaRPr lang="en-US" sz="2000" b="1" dirty="0">
                  <a:solidFill>
                    <a:prstClr val="white"/>
                  </a:solidFill>
                </a:endParaRPr>
              </a:p>
            </p:txBody>
          </p:sp>
        </p:grpSp>
      </p:grpSp>
      <p:pic>
        <p:nvPicPr>
          <p:cNvPr id="36" name="Picture 2"/>
          <p:cNvPicPr>
            <a:picLocks noChangeAspect="1" noChangeArrowheads="1"/>
          </p:cNvPicPr>
          <p:nvPr/>
        </p:nvPicPr>
        <p:blipFill rotWithShape="1">
          <a:blip r:embed="rId2" cstate="screen">
            <a:extLst>
              <a:ext uri="{28A0092B-C50C-407E-A947-70E740481C1C}">
                <a14:useLocalDpi xmlns:a14="http://schemas.microsoft.com/office/drawing/2010/main" xmlns="" val="0"/>
              </a:ext>
            </a:extLst>
          </a:blip>
          <a:srcRect/>
          <a:stretch/>
        </p:blipFill>
        <p:spPr bwMode="auto">
          <a:xfrm>
            <a:off x="795130" y="2676936"/>
            <a:ext cx="7739270" cy="3763621"/>
          </a:xfrm>
          <a:prstGeom prst="rect">
            <a:avLst/>
          </a:prstGeom>
          <a:noFill/>
          <a:ln w="9525">
            <a:noFill/>
            <a:miter lim="800000"/>
            <a:headEnd/>
            <a:tailEnd/>
          </a:ln>
        </p:spPr>
      </p:pic>
      <p:sp>
        <p:nvSpPr>
          <p:cNvPr id="85" name="Line 40"/>
          <p:cNvSpPr>
            <a:spLocks noChangeShapeType="1"/>
          </p:cNvSpPr>
          <p:nvPr/>
        </p:nvSpPr>
        <p:spPr bwMode="auto">
          <a:xfrm>
            <a:off x="3495813" y="4303263"/>
            <a:ext cx="790051" cy="1317500"/>
          </a:xfrm>
          <a:prstGeom prst="line">
            <a:avLst/>
          </a:prstGeom>
          <a:noFill/>
          <a:ln w="9525">
            <a:noFill/>
            <a:round/>
            <a:headEnd/>
            <a:tailEnd/>
          </a:ln>
        </p:spPr>
        <p:txBody>
          <a:bodyPr wrap="none" anchor="ctr"/>
          <a:lstStyle/>
          <a:p>
            <a:endParaRPr lang="en-US" sz="1800" dirty="0">
              <a:solidFill>
                <a:srgbClr val="0E207F"/>
              </a:solidFill>
              <a:latin typeface="Arial" charset="0"/>
              <a:ea typeface="ＭＳ Ｐゴシック" pitchFamily="34" charset="-128"/>
              <a:cs typeface="Arial" charset="0"/>
            </a:endParaRPr>
          </a:p>
        </p:txBody>
      </p:sp>
      <p:sp>
        <p:nvSpPr>
          <p:cNvPr id="105" name="Line 84"/>
          <p:cNvSpPr>
            <a:spLocks noChangeShapeType="1"/>
          </p:cNvSpPr>
          <p:nvPr/>
        </p:nvSpPr>
        <p:spPr bwMode="auto">
          <a:xfrm>
            <a:off x="7307270" y="5525435"/>
            <a:ext cx="194826" cy="536610"/>
          </a:xfrm>
          <a:prstGeom prst="line">
            <a:avLst/>
          </a:prstGeom>
          <a:noFill/>
          <a:ln w="9525">
            <a:noFill/>
            <a:round/>
            <a:headEnd/>
            <a:tailEnd/>
          </a:ln>
        </p:spPr>
        <p:txBody>
          <a:bodyPr wrap="none" anchor="ctr"/>
          <a:lstStyle/>
          <a:p>
            <a:endParaRPr lang="en-US" sz="1800" dirty="0">
              <a:solidFill>
                <a:srgbClr val="0E207F"/>
              </a:solidFill>
              <a:latin typeface="Arial" charset="0"/>
              <a:ea typeface="ＭＳ Ｐゴシック" pitchFamily="34" charset="-128"/>
              <a:cs typeface="Arial" charset="0"/>
            </a:endParaRPr>
          </a:p>
        </p:txBody>
      </p:sp>
      <p:sp>
        <p:nvSpPr>
          <p:cNvPr id="13" name="Line Callout 2 (Border and Accent Bar) 12"/>
          <p:cNvSpPr/>
          <p:nvPr/>
        </p:nvSpPr>
        <p:spPr>
          <a:xfrm>
            <a:off x="688063" y="3565137"/>
            <a:ext cx="825105" cy="393342"/>
          </a:xfrm>
          <a:prstGeom prst="accentBorderCallout2">
            <a:avLst>
              <a:gd name="adj1" fmla="val 66035"/>
              <a:gd name="adj2" fmla="val 101710"/>
              <a:gd name="adj3" fmla="val 67085"/>
              <a:gd name="adj4" fmla="val 104031"/>
              <a:gd name="adj5" fmla="val 81340"/>
              <a:gd name="adj6" fmla="val 128215"/>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latin typeface="Arial" panose="020B0604020202020204" pitchFamily="34" charset="0"/>
                <a:cs typeface="Arial" panose="020B0604020202020204" pitchFamily="34" charset="0"/>
              </a:rPr>
              <a:t>Bellevue, WA</a:t>
            </a:r>
          </a:p>
          <a:p>
            <a:pPr algn="ctr"/>
            <a:r>
              <a:rPr lang="en-US" sz="800" dirty="0">
                <a:latin typeface="Arial" panose="020B0604020202020204" pitchFamily="34" charset="0"/>
                <a:cs typeface="Arial" panose="020B0604020202020204" pitchFamily="34" charset="0"/>
              </a:rPr>
              <a:t> WW </a:t>
            </a:r>
            <a:r>
              <a:rPr lang="en-US" sz="800" dirty="0" smtClean="0">
                <a:latin typeface="Arial" panose="020B0604020202020204" pitchFamily="34" charset="0"/>
                <a:cs typeface="Arial" panose="020B0604020202020204" pitchFamily="34" charset="0"/>
              </a:rPr>
              <a:t>Sales, Mktg, &amp; Finance </a:t>
            </a:r>
            <a:endParaRPr lang="en-US" sz="800" dirty="0">
              <a:latin typeface="Arial" panose="020B0604020202020204" pitchFamily="34" charset="0"/>
              <a:cs typeface="Arial" panose="020B0604020202020204" pitchFamily="34" charset="0"/>
            </a:endParaRPr>
          </a:p>
        </p:txBody>
      </p:sp>
      <p:sp>
        <p:nvSpPr>
          <p:cNvPr id="76" name="Line Callout 2 (Border and Accent Bar) 75"/>
          <p:cNvSpPr/>
          <p:nvPr/>
        </p:nvSpPr>
        <p:spPr>
          <a:xfrm>
            <a:off x="855928" y="4313119"/>
            <a:ext cx="929749" cy="491254"/>
          </a:xfrm>
          <a:prstGeom prst="accentBorderCallout2">
            <a:avLst>
              <a:gd name="adj1" fmla="val -1606"/>
              <a:gd name="adj2" fmla="val 81082"/>
              <a:gd name="adj3" fmla="val -24831"/>
              <a:gd name="adj4" fmla="val 93453"/>
              <a:gd name="adj5" fmla="val -67691"/>
              <a:gd name="adj6" fmla="val 111140"/>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latin typeface="Arial" panose="020B0604020202020204" pitchFamily="34" charset="0"/>
                <a:cs typeface="Arial" panose="020B0604020202020204" pitchFamily="34" charset="0"/>
              </a:rPr>
              <a:t>San Jose, CA</a:t>
            </a:r>
          </a:p>
          <a:p>
            <a:pPr algn="ctr"/>
            <a:r>
              <a:rPr lang="en-US" sz="800" dirty="0">
                <a:latin typeface="Arial" panose="020B0604020202020204" pitchFamily="34" charset="0"/>
                <a:cs typeface="Arial" panose="020B0604020202020204" pitchFamily="34" charset="0"/>
              </a:rPr>
              <a:t> WW HQ</a:t>
            </a:r>
          </a:p>
          <a:p>
            <a:pPr algn="ct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DXi</a:t>
            </a:r>
            <a:r>
              <a:rPr lang="en-US" sz="800" dirty="0">
                <a:latin typeface="Arial" panose="020B0604020202020204" pitchFamily="34" charset="0"/>
                <a:cs typeface="Arial" panose="020B0604020202020204" pitchFamily="34" charset="0"/>
              </a:rPr>
              <a:t> and VM R&amp;D</a:t>
            </a:r>
          </a:p>
        </p:txBody>
      </p:sp>
      <p:pic>
        <p:nvPicPr>
          <p:cNvPr id="68" name="Picture 6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787344" y="3934060"/>
            <a:ext cx="196815" cy="260156"/>
          </a:xfrm>
          <a:prstGeom prst="rect">
            <a:avLst/>
          </a:prstGeom>
        </p:spPr>
      </p:pic>
      <p:sp>
        <p:nvSpPr>
          <p:cNvPr id="77" name="Line Callout 2 (Border and Accent Bar) 76"/>
          <p:cNvSpPr/>
          <p:nvPr/>
        </p:nvSpPr>
        <p:spPr>
          <a:xfrm>
            <a:off x="1739797" y="4909686"/>
            <a:ext cx="766802" cy="367525"/>
          </a:xfrm>
          <a:prstGeom prst="accentBorderCallout2">
            <a:avLst>
              <a:gd name="adj1" fmla="val 4033"/>
              <a:gd name="adj2" fmla="val 12174"/>
              <a:gd name="adj3" fmla="val -29980"/>
              <a:gd name="adj4" fmla="val 15602"/>
              <a:gd name="adj5" fmla="val -203895"/>
              <a:gd name="adj6" fmla="val 26098"/>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latin typeface="Arial" panose="020B0604020202020204" pitchFamily="34" charset="0"/>
                <a:cs typeface="Arial" panose="020B0604020202020204" pitchFamily="34" charset="0"/>
              </a:rPr>
              <a:t>Irvine, CA</a:t>
            </a:r>
          </a:p>
          <a:p>
            <a:pPr algn="ctr"/>
            <a:r>
              <a:rPr lang="en-US" sz="800" b="1"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Devices R&amp;D</a:t>
            </a:r>
          </a:p>
        </p:txBody>
      </p:sp>
      <p:pic>
        <p:nvPicPr>
          <p:cNvPr id="70" name="Picture 69"/>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864007" y="4050327"/>
            <a:ext cx="196815" cy="260156"/>
          </a:xfrm>
          <a:prstGeom prst="rect">
            <a:avLst/>
          </a:prstGeom>
        </p:spPr>
      </p:pic>
      <p:sp>
        <p:nvSpPr>
          <p:cNvPr id="92" name="Line Callout 2 (Border and Accent Bar) 91"/>
          <p:cNvSpPr/>
          <p:nvPr/>
        </p:nvSpPr>
        <p:spPr>
          <a:xfrm>
            <a:off x="2121157" y="4194217"/>
            <a:ext cx="1039093" cy="571252"/>
          </a:xfrm>
          <a:prstGeom prst="accentBorderCallout2">
            <a:avLst>
              <a:gd name="adj1" fmla="val 2435"/>
              <a:gd name="adj2" fmla="val -485"/>
              <a:gd name="adj3" fmla="val -11160"/>
              <a:gd name="adj4" fmla="val 3089"/>
              <a:gd name="adj5" fmla="val -38932"/>
              <a:gd name="adj6" fmla="val -706"/>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latin typeface="Arial" panose="020B0604020202020204" pitchFamily="34" charset="0"/>
                <a:cs typeface="Arial" panose="020B0604020202020204" pitchFamily="34" charset="0"/>
              </a:rPr>
              <a:t>Denver, CO</a:t>
            </a:r>
          </a:p>
          <a:p>
            <a:pPr algn="ctr"/>
            <a:r>
              <a:rPr lang="en-US" sz="800" dirty="0" smtClean="0">
                <a:latin typeface="Arial" panose="020B0604020202020204" pitchFamily="34" charset="0"/>
                <a:cs typeface="Arial" panose="020B0604020202020204" pitchFamily="34" charset="0"/>
              </a:rPr>
              <a:t>Systems R&amp;D / Test </a:t>
            </a:r>
            <a:endParaRPr lang="en-US" sz="800" dirty="0">
              <a:latin typeface="Arial" panose="020B0604020202020204" pitchFamily="34" charset="0"/>
              <a:cs typeface="Arial" panose="020B0604020202020204" pitchFamily="34" charset="0"/>
            </a:endParaRPr>
          </a:p>
          <a:p>
            <a:pPr algn="ctr"/>
            <a:r>
              <a:rPr lang="en-US" sz="800" dirty="0" smtClean="0">
                <a:latin typeface="Arial" panose="020B0604020202020204" pitchFamily="34" charset="0"/>
                <a:cs typeface="Arial" panose="020B0604020202020204" pitchFamily="34" charset="0"/>
              </a:rPr>
              <a:t>WW Service</a:t>
            </a:r>
            <a:endParaRPr lang="en-US" sz="800" dirty="0">
              <a:latin typeface="Arial" panose="020B0604020202020204" pitchFamily="34" charset="0"/>
              <a:cs typeface="Arial" panose="020B0604020202020204" pitchFamily="34" charset="0"/>
            </a:endParaRPr>
          </a:p>
        </p:txBody>
      </p:sp>
      <p:pic>
        <p:nvPicPr>
          <p:cNvPr id="71" name="Picture 70"/>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2018203" y="3879288"/>
            <a:ext cx="196815" cy="260156"/>
          </a:xfrm>
          <a:prstGeom prst="rect">
            <a:avLst/>
          </a:prstGeom>
        </p:spPr>
      </p:pic>
      <p:sp>
        <p:nvSpPr>
          <p:cNvPr id="93" name="Line Callout 2 (Border and Accent Bar) 92"/>
          <p:cNvSpPr/>
          <p:nvPr/>
        </p:nvSpPr>
        <p:spPr>
          <a:xfrm>
            <a:off x="2861788" y="3663007"/>
            <a:ext cx="1029050" cy="393342"/>
          </a:xfrm>
          <a:prstGeom prst="accentBorderCallout2">
            <a:avLst>
              <a:gd name="adj1" fmla="val 7359"/>
              <a:gd name="adj2" fmla="val -122"/>
              <a:gd name="adj3" fmla="val 54121"/>
              <a:gd name="adj4" fmla="val -17764"/>
              <a:gd name="adj5" fmla="val 96132"/>
              <a:gd name="adj6" fmla="val -36070"/>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latin typeface="Arial" panose="020B0604020202020204" pitchFamily="34" charset="0"/>
                <a:cs typeface="Arial" panose="020B0604020202020204" pitchFamily="34" charset="0"/>
              </a:rPr>
              <a:t>Mendota Hts., MN</a:t>
            </a:r>
          </a:p>
          <a:p>
            <a:pPr algn="ctr"/>
            <a:r>
              <a:rPr lang="en-US" sz="800" b="1"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Scale-out Storage R&amp;D</a:t>
            </a:r>
          </a:p>
        </p:txBody>
      </p:sp>
      <p:pic>
        <p:nvPicPr>
          <p:cNvPr id="74" name="Picture 73"/>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2388987" y="3934060"/>
            <a:ext cx="196815" cy="260156"/>
          </a:xfrm>
          <a:prstGeom prst="rect">
            <a:avLst/>
          </a:prstGeom>
        </p:spPr>
      </p:pic>
      <p:sp>
        <p:nvSpPr>
          <p:cNvPr id="94" name="Line Callout 2 (Border and Accent Bar) 93"/>
          <p:cNvSpPr/>
          <p:nvPr/>
        </p:nvSpPr>
        <p:spPr>
          <a:xfrm>
            <a:off x="4016927" y="2836810"/>
            <a:ext cx="994168" cy="393342"/>
          </a:xfrm>
          <a:prstGeom prst="accentBorderCallout2">
            <a:avLst>
              <a:gd name="adj1" fmla="val 97394"/>
              <a:gd name="adj2" fmla="val -16"/>
              <a:gd name="adj3" fmla="val 140940"/>
              <a:gd name="adj4" fmla="val 13849"/>
              <a:gd name="adj5" fmla="val 187775"/>
              <a:gd name="adj6" fmla="val 22851"/>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latin typeface="Arial" panose="020B0604020202020204" pitchFamily="34" charset="0"/>
                <a:cs typeface="Arial" panose="020B0604020202020204" pitchFamily="34" charset="0"/>
              </a:rPr>
              <a:t>Northampton, UK</a:t>
            </a:r>
          </a:p>
          <a:p>
            <a:pPr algn="ctr"/>
            <a:r>
              <a:rPr lang="en-US" sz="800" b="1" dirty="0">
                <a:latin typeface="Arial" panose="020B0604020202020204" pitchFamily="34" charset="0"/>
                <a:cs typeface="Arial" panose="020B0604020202020204" pitchFamily="34" charset="0"/>
              </a:rPr>
              <a:t> </a:t>
            </a:r>
            <a:r>
              <a:rPr lang="en-US" sz="800" dirty="0" smtClean="0">
                <a:latin typeface="Arial" panose="020B0604020202020204" pitchFamily="34" charset="0"/>
                <a:cs typeface="Arial" panose="020B0604020202020204" pitchFamily="34" charset="0"/>
              </a:rPr>
              <a:t>EMEA Service HQ</a:t>
            </a:r>
            <a:endParaRPr lang="en-US" sz="800" dirty="0">
              <a:latin typeface="Arial" panose="020B0604020202020204" pitchFamily="34" charset="0"/>
              <a:cs typeface="Arial" panose="020B0604020202020204" pitchFamily="34" charset="0"/>
            </a:endParaRPr>
          </a:p>
        </p:txBody>
      </p:sp>
      <p:pic>
        <p:nvPicPr>
          <p:cNvPr id="78" name="Picture 7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4172084" y="3521312"/>
            <a:ext cx="196815" cy="260156"/>
          </a:xfrm>
          <a:prstGeom prst="rect">
            <a:avLst/>
          </a:prstGeom>
        </p:spPr>
      </p:pic>
      <p:sp>
        <p:nvSpPr>
          <p:cNvPr id="95" name="Line Callout 2 (Border and Accent Bar) 94"/>
          <p:cNvSpPr/>
          <p:nvPr/>
        </p:nvSpPr>
        <p:spPr>
          <a:xfrm>
            <a:off x="3933796" y="4220173"/>
            <a:ext cx="766802" cy="367525"/>
          </a:xfrm>
          <a:prstGeom prst="accentBorderCallout2">
            <a:avLst>
              <a:gd name="adj1" fmla="val 7239"/>
              <a:gd name="adj2" fmla="val 2789"/>
              <a:gd name="adj3" fmla="val -29980"/>
              <a:gd name="adj4" fmla="val 15602"/>
              <a:gd name="adj5" fmla="val -115559"/>
              <a:gd name="adj6" fmla="val 61427"/>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latin typeface="Arial" panose="020B0604020202020204" pitchFamily="34" charset="0"/>
                <a:cs typeface="Arial" panose="020B0604020202020204" pitchFamily="34" charset="0"/>
              </a:rPr>
              <a:t>Paris, FR</a:t>
            </a:r>
          </a:p>
          <a:p>
            <a:pPr algn="ctr"/>
            <a:r>
              <a:rPr lang="en-US" sz="800" b="1"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EMEA </a:t>
            </a:r>
            <a:r>
              <a:rPr lang="en-US" sz="800" dirty="0" smtClean="0">
                <a:latin typeface="Arial" panose="020B0604020202020204" pitchFamily="34" charset="0"/>
                <a:cs typeface="Arial" panose="020B0604020202020204" pitchFamily="34" charset="0"/>
              </a:rPr>
              <a:t>HQ</a:t>
            </a:r>
            <a:endParaRPr lang="en-US" sz="800" dirty="0">
              <a:latin typeface="Arial" panose="020B0604020202020204" pitchFamily="34" charset="0"/>
              <a:cs typeface="Arial" panose="020B0604020202020204" pitchFamily="34" charset="0"/>
            </a:endParaRPr>
          </a:p>
        </p:txBody>
      </p:sp>
      <p:pic>
        <p:nvPicPr>
          <p:cNvPr id="80" name="Picture 79"/>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4317197" y="3663007"/>
            <a:ext cx="196815" cy="260156"/>
          </a:xfrm>
          <a:prstGeom prst="rect">
            <a:avLst/>
          </a:prstGeom>
        </p:spPr>
      </p:pic>
      <p:sp>
        <p:nvSpPr>
          <p:cNvPr id="99" name="Line Callout 2 (Border and Accent Bar) 98"/>
          <p:cNvSpPr/>
          <p:nvPr/>
        </p:nvSpPr>
        <p:spPr>
          <a:xfrm>
            <a:off x="5384675" y="3983734"/>
            <a:ext cx="994168" cy="393342"/>
          </a:xfrm>
          <a:prstGeom prst="accentBorderCallout2">
            <a:avLst>
              <a:gd name="adj1" fmla="val 97394"/>
              <a:gd name="adj2" fmla="val 99005"/>
              <a:gd name="adj3" fmla="val 121647"/>
              <a:gd name="adj4" fmla="val 102283"/>
              <a:gd name="adj5" fmla="val 150796"/>
              <a:gd name="adj6" fmla="val 105680"/>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latin typeface="Arial" panose="020B0604020202020204" pitchFamily="34" charset="0"/>
                <a:cs typeface="Arial" panose="020B0604020202020204" pitchFamily="34" charset="0"/>
              </a:rPr>
              <a:t>Kuala Lumpur, MY</a:t>
            </a:r>
          </a:p>
          <a:p>
            <a:pPr algn="ctr"/>
            <a:r>
              <a:rPr lang="en-US" sz="800" b="1" dirty="0">
                <a:latin typeface="Arial" panose="020B0604020202020204" pitchFamily="34" charset="0"/>
                <a:cs typeface="Arial" panose="020B0604020202020204" pitchFamily="34" charset="0"/>
              </a:rPr>
              <a:t> </a:t>
            </a:r>
            <a:r>
              <a:rPr lang="en-US" sz="800" dirty="0" smtClean="0">
                <a:latin typeface="Arial" panose="020B0604020202020204" pitchFamily="34" charset="0"/>
                <a:cs typeface="Arial" panose="020B0604020202020204" pitchFamily="34" charset="0"/>
              </a:rPr>
              <a:t>APAC Service HQ</a:t>
            </a:r>
            <a:endParaRPr lang="en-US" sz="800" dirty="0">
              <a:latin typeface="Arial" panose="020B0604020202020204" pitchFamily="34" charset="0"/>
              <a:cs typeface="Arial" panose="020B0604020202020204" pitchFamily="34" charset="0"/>
            </a:endParaRPr>
          </a:p>
        </p:txBody>
      </p:sp>
      <p:pic>
        <p:nvPicPr>
          <p:cNvPr id="87" name="Picture 86"/>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383418" y="4505312"/>
            <a:ext cx="196815" cy="260156"/>
          </a:xfrm>
          <a:prstGeom prst="rect">
            <a:avLst/>
          </a:prstGeom>
        </p:spPr>
      </p:pic>
      <p:sp>
        <p:nvSpPr>
          <p:cNvPr id="100" name="Line Callout 2 (Border and Accent Bar) 99"/>
          <p:cNvSpPr/>
          <p:nvPr/>
        </p:nvSpPr>
        <p:spPr>
          <a:xfrm>
            <a:off x="7168028" y="3741196"/>
            <a:ext cx="1123717" cy="393342"/>
          </a:xfrm>
          <a:prstGeom prst="accentBorderCallout2">
            <a:avLst>
              <a:gd name="adj1" fmla="val 619"/>
              <a:gd name="adj2" fmla="val 3174"/>
              <a:gd name="adj3" fmla="val 52605"/>
              <a:gd name="adj4" fmla="val -13507"/>
              <a:gd name="adj5" fmla="val 125072"/>
              <a:gd name="adj6" fmla="val -27594"/>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chemeClr val="bg1"/>
                </a:solidFill>
                <a:latin typeface="Arial" panose="020B0604020202020204" pitchFamily="34" charset="0"/>
                <a:cs typeface="Arial" panose="020B0604020202020204" pitchFamily="34" charset="0"/>
              </a:rPr>
              <a:t>Beijing, PRC</a:t>
            </a:r>
          </a:p>
          <a:p>
            <a:pPr algn="ctr"/>
            <a:r>
              <a:rPr lang="en-US" sz="800" dirty="0" smtClean="0">
                <a:solidFill>
                  <a:schemeClr val="bg1"/>
                </a:solidFill>
                <a:latin typeface="Arial" panose="020B0604020202020204" pitchFamily="34" charset="0"/>
                <a:cs typeface="Arial" panose="020B0604020202020204" pitchFamily="34" charset="0"/>
              </a:rPr>
              <a:t>North Asia Service HQ</a:t>
            </a:r>
            <a:endParaRPr lang="en-US" sz="800" dirty="0">
              <a:solidFill>
                <a:schemeClr val="bg1"/>
              </a:solidFill>
              <a:latin typeface="Arial" panose="020B0604020202020204" pitchFamily="34" charset="0"/>
              <a:cs typeface="Arial" panose="020B0604020202020204" pitchFamily="34" charset="0"/>
            </a:endParaRPr>
          </a:p>
        </p:txBody>
      </p:sp>
      <p:pic>
        <p:nvPicPr>
          <p:cNvPr id="86" name="Picture 85"/>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773011" y="4143779"/>
            <a:ext cx="196815" cy="260156"/>
          </a:xfrm>
          <a:prstGeom prst="rect">
            <a:avLst/>
          </a:prstGeom>
        </p:spPr>
      </p:pic>
      <p:sp>
        <p:nvSpPr>
          <p:cNvPr id="101" name="Line Callout 2 (Border and Accent Bar) 100"/>
          <p:cNvSpPr/>
          <p:nvPr/>
        </p:nvSpPr>
        <p:spPr>
          <a:xfrm>
            <a:off x="6871418" y="4491639"/>
            <a:ext cx="944440" cy="393342"/>
          </a:xfrm>
          <a:prstGeom prst="accentBorderCallout2">
            <a:avLst>
              <a:gd name="adj1" fmla="val 4144"/>
              <a:gd name="adj2" fmla="val 804"/>
              <a:gd name="adj3" fmla="val 18750"/>
              <a:gd name="adj4" fmla="val -16667"/>
              <a:gd name="adj5" fmla="val 125072"/>
              <a:gd name="adj6" fmla="val -27594"/>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latin typeface="Arial" panose="020B0604020202020204" pitchFamily="34" charset="0"/>
                <a:cs typeface="Arial" panose="020B0604020202020204" pitchFamily="34" charset="0"/>
              </a:rPr>
              <a:t>Singapore</a:t>
            </a:r>
          </a:p>
          <a:p>
            <a:pPr algn="ctr"/>
            <a:r>
              <a:rPr lang="en-US" sz="800" b="1"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APAC </a:t>
            </a:r>
            <a:r>
              <a:rPr lang="en-US" sz="800" dirty="0" smtClean="0">
                <a:latin typeface="Arial" panose="020B0604020202020204" pitchFamily="34" charset="0"/>
                <a:cs typeface="Arial" panose="020B0604020202020204" pitchFamily="34" charset="0"/>
              </a:rPr>
              <a:t>HQ</a:t>
            </a:r>
            <a:endParaRPr lang="en-US" sz="800" dirty="0">
              <a:latin typeface="Arial" panose="020B0604020202020204" pitchFamily="34" charset="0"/>
              <a:cs typeface="Arial" panose="020B0604020202020204" pitchFamily="34" charset="0"/>
            </a:endParaRPr>
          </a:p>
        </p:txBody>
      </p:sp>
      <p:pic>
        <p:nvPicPr>
          <p:cNvPr id="89" name="Picture 88"/>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04565" y="4884981"/>
            <a:ext cx="196815" cy="260156"/>
          </a:xfrm>
          <a:prstGeom prst="rect">
            <a:avLst/>
          </a:prstGeom>
        </p:spPr>
      </p:pic>
      <p:sp>
        <p:nvSpPr>
          <p:cNvPr id="102" name="Line Callout 2 (Border and Accent Bar) 101"/>
          <p:cNvSpPr/>
          <p:nvPr/>
        </p:nvSpPr>
        <p:spPr>
          <a:xfrm>
            <a:off x="5868144" y="5620764"/>
            <a:ext cx="1298110" cy="426951"/>
          </a:xfrm>
          <a:prstGeom prst="accentBorderCallout2">
            <a:avLst>
              <a:gd name="adj1" fmla="val 9980"/>
              <a:gd name="adj2" fmla="val 98729"/>
              <a:gd name="adj3" fmla="val -10670"/>
              <a:gd name="adj4" fmla="val 108238"/>
              <a:gd name="adj5" fmla="val -17485"/>
              <a:gd name="adj6" fmla="val 126807"/>
            </a:avLst>
          </a:prstGeom>
          <a:solidFill>
            <a:srgbClr val="00B6F1">
              <a:alpha val="84000"/>
            </a:srgbClr>
          </a:solidFill>
          <a:ln w="12700">
            <a:solidFill>
              <a:srgbClr val="00B6F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800" b="1" dirty="0">
                <a:latin typeface="Arial" panose="020B0604020202020204" pitchFamily="34" charset="0"/>
                <a:cs typeface="Arial" panose="020B0604020202020204" pitchFamily="34" charset="0"/>
              </a:rPr>
              <a:t>Sydney &amp; </a:t>
            </a:r>
            <a:r>
              <a:rPr lang="fr-FR" sz="800" b="1" dirty="0" err="1">
                <a:latin typeface="Arial" panose="020B0604020202020204" pitchFamily="34" charset="0"/>
                <a:cs typeface="Arial" panose="020B0604020202020204" pitchFamily="34" charset="0"/>
              </a:rPr>
              <a:t>Adelaide</a:t>
            </a:r>
            <a:r>
              <a:rPr lang="fr-FR" sz="800" b="1" dirty="0">
                <a:latin typeface="Arial" panose="020B0604020202020204" pitchFamily="34" charset="0"/>
                <a:cs typeface="Arial" panose="020B0604020202020204" pitchFamily="34" charset="0"/>
              </a:rPr>
              <a:t>, </a:t>
            </a:r>
            <a:r>
              <a:rPr lang="fr-FR" sz="800" b="1" dirty="0" smtClean="0">
                <a:latin typeface="Arial" panose="020B0604020202020204" pitchFamily="34" charset="0"/>
                <a:cs typeface="Arial" panose="020B0604020202020204" pitchFamily="34" charset="0"/>
              </a:rPr>
              <a:t>AU</a:t>
            </a:r>
            <a:endParaRPr lang="fr-FR" sz="800" dirty="0">
              <a:latin typeface="Arial" panose="020B0604020202020204" pitchFamily="34" charset="0"/>
              <a:cs typeface="Arial" panose="020B0604020202020204" pitchFamily="34" charset="0"/>
            </a:endParaRPr>
          </a:p>
          <a:p>
            <a:pPr algn="ctr"/>
            <a:r>
              <a:rPr lang="fr-FR" sz="800" dirty="0">
                <a:latin typeface="Arial" panose="020B0604020202020204" pitchFamily="34" charset="0"/>
                <a:cs typeface="Arial" panose="020B0604020202020204" pitchFamily="34" charset="0"/>
              </a:rPr>
              <a:t> </a:t>
            </a:r>
            <a:r>
              <a:rPr lang="fr-FR" sz="800" dirty="0" err="1">
                <a:latin typeface="Arial" panose="020B0604020202020204" pitchFamily="34" charset="0"/>
                <a:cs typeface="Arial" panose="020B0604020202020204" pitchFamily="34" charset="0"/>
              </a:rPr>
              <a:t>Dedupe</a:t>
            </a:r>
            <a:r>
              <a:rPr lang="fr-FR" sz="800" dirty="0">
                <a:latin typeface="Arial" panose="020B0604020202020204" pitchFamily="34" charset="0"/>
                <a:cs typeface="Arial" panose="020B0604020202020204" pitchFamily="34" charset="0"/>
              </a:rPr>
              <a:t> R&amp;D</a:t>
            </a:r>
            <a:endParaRPr lang="en-US" sz="800" dirty="0">
              <a:latin typeface="Arial" panose="020B0604020202020204" pitchFamily="34" charset="0"/>
              <a:cs typeface="Arial" panose="020B0604020202020204" pitchFamily="34" charset="0"/>
            </a:endParaRPr>
          </a:p>
        </p:txBody>
      </p:sp>
      <p:pic>
        <p:nvPicPr>
          <p:cNvPr id="88" name="Picture 87"/>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7399044" y="5417147"/>
            <a:ext cx="196815" cy="260156"/>
          </a:xfrm>
          <a:prstGeom prst="rect">
            <a:avLst/>
          </a:prstGeom>
        </p:spPr>
      </p:pic>
      <p:pic>
        <p:nvPicPr>
          <p:cNvPr id="19" name="Picture 18"/>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1694711" y="3819496"/>
            <a:ext cx="196815" cy="260156"/>
          </a:xfrm>
          <a:prstGeom prst="rect">
            <a:avLst/>
          </a:prstGeom>
        </p:spPr>
      </p:pic>
      <p:pic>
        <p:nvPicPr>
          <p:cNvPr id="48" name="圖片 47"/>
          <p:cNvPicPr/>
          <p:nvPr/>
        </p:nvPicPr>
        <p:blipFill>
          <a:blip r:embed="rId4" cstate="print"/>
          <a:srcRect/>
          <a:stretch>
            <a:fillRect/>
          </a:stretch>
        </p:blipFill>
        <p:spPr bwMode="auto">
          <a:xfrm>
            <a:off x="6751320" y="45720"/>
            <a:ext cx="2270760" cy="640080"/>
          </a:xfrm>
          <a:prstGeom prst="rect">
            <a:avLst/>
          </a:prstGeom>
          <a:noFill/>
        </p:spPr>
      </p:pic>
    </p:spTree>
    <p:extLst>
      <p:ext uri="{BB962C8B-B14F-4D97-AF65-F5344CB8AC3E}">
        <p14:creationId xmlns:p14="http://schemas.microsoft.com/office/powerpoint/2010/main" xmlns="" val="398300812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xmlns="" val="975797259"/>
              </p:ext>
            </p:extLst>
          </p:nvPr>
        </p:nvGraphicFramePr>
        <p:xfrm>
          <a:off x="395288" y="935660"/>
          <a:ext cx="8216900" cy="496924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307828" y="1706903"/>
            <a:ext cx="2466753" cy="720209"/>
          </a:xfrm>
          <a:prstGeom prst="rect">
            <a:avLst/>
          </a:prstGeom>
          <a:solidFill>
            <a:srgbClr val="F47F16"/>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US" sz="1400" dirty="0" smtClean="0">
                <a:solidFill>
                  <a:schemeClr val="bg1"/>
                </a:solidFill>
                <a:latin typeface="Arial" panose="020B0604020202020204" pitchFamily="34" charset="0"/>
                <a:cs typeface="Arial" panose="020B0604020202020204" pitchFamily="34" charset="0"/>
              </a:rPr>
              <a:t>Move 60% of static data from primary storage to an archive tier</a:t>
            </a:r>
            <a:endParaRPr lang="en-US" sz="1400"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6017076" y="2580642"/>
            <a:ext cx="1069524" cy="646331"/>
          </a:xfrm>
          <a:prstGeom prst="rect">
            <a:avLst/>
          </a:prstGeom>
          <a:solidFill>
            <a:schemeClr val="bg1"/>
          </a:solidFill>
        </p:spPr>
        <p:txBody>
          <a:bodyPr wrap="none" rtlCol="0">
            <a:spAutoFit/>
          </a:bodyPr>
          <a:lstStyle/>
          <a:p>
            <a:pPr algn="ctr"/>
            <a:r>
              <a:rPr lang="en-US" sz="1800" b="1" dirty="0" smtClean="0">
                <a:solidFill>
                  <a:schemeClr val="tx1">
                    <a:lumMod val="75000"/>
                    <a:lumOff val="25000"/>
                  </a:schemeClr>
                </a:solidFill>
              </a:rPr>
              <a:t>40% </a:t>
            </a:r>
          </a:p>
          <a:p>
            <a:pPr algn="ctr"/>
            <a:r>
              <a:rPr lang="en-US" sz="1800" b="1" dirty="0" smtClean="0">
                <a:solidFill>
                  <a:schemeClr val="tx1">
                    <a:lumMod val="75000"/>
                    <a:lumOff val="25000"/>
                  </a:schemeClr>
                </a:solidFill>
              </a:rPr>
              <a:t>Savings</a:t>
            </a:r>
            <a:endParaRPr lang="en-US" sz="1800" b="1" dirty="0">
              <a:solidFill>
                <a:schemeClr val="tx1">
                  <a:lumMod val="75000"/>
                  <a:lumOff val="25000"/>
                </a:schemeClr>
              </a:solidFill>
            </a:endParaRPr>
          </a:p>
        </p:txBody>
      </p:sp>
      <p:sp>
        <p:nvSpPr>
          <p:cNvPr id="8" name="Title 1"/>
          <p:cNvSpPr txBox="1">
            <a:spLocks/>
          </p:cNvSpPr>
          <p:nvPr/>
        </p:nvSpPr>
        <p:spPr>
          <a:xfrm>
            <a:off x="152400" y="252413"/>
            <a:ext cx="8991600" cy="639763"/>
          </a:xfrm>
          <a:prstGeom prst="rect">
            <a:avLst/>
          </a:prstGeom>
        </p:spPr>
        <p:txBody>
          <a:bodyPr>
            <a:noAutofit/>
          </a:bodyPr>
          <a:lstStyle>
            <a:lvl1pPr algn="l" rtl="0" eaLnBrk="1" fontAlgn="base" hangingPunct="1">
              <a:spcBef>
                <a:spcPct val="0"/>
              </a:spcBef>
              <a:spcAft>
                <a:spcPct val="0"/>
              </a:spcAft>
              <a:defRPr lang="en-US" sz="3200" kern="1200" dirty="0">
                <a:solidFill>
                  <a:srgbClr val="0076BB"/>
                </a:solidFill>
                <a:latin typeface="Arial" pitchFamily="34" charset="0"/>
                <a:ea typeface="MS PGothic" pitchFamily="34"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2pPr>
            <a:lvl3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3pPr>
            <a:lvl4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4pPr>
            <a:lvl5pPr algn="l" rtl="0" eaLnBrk="1" fontAlgn="base" hangingPunct="1">
              <a:spcBef>
                <a:spcPct val="0"/>
              </a:spcBef>
              <a:spcAft>
                <a:spcPct val="0"/>
              </a:spcAft>
              <a:defRPr sz="3200">
                <a:solidFill>
                  <a:srgbClr val="0076BB"/>
                </a:solidFill>
                <a:latin typeface="Arial" charset="0"/>
                <a:ea typeface="MS PGothic" pitchFamily="34"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a:lstStyle>
          <a:p>
            <a:r>
              <a:rPr lang="en-US" b="1" dirty="0" smtClean="0">
                <a:solidFill>
                  <a:srgbClr val="0070C0"/>
                </a:solidFill>
              </a:rPr>
              <a:t>Results in Overall TCO Savings of 40%-70%</a:t>
            </a:r>
            <a:endParaRPr lang="en-US" b="1" dirty="0">
              <a:solidFill>
                <a:srgbClr val="0070C0"/>
              </a:solidFill>
            </a:endParaRPr>
          </a:p>
        </p:txBody>
      </p:sp>
      <p:sp>
        <p:nvSpPr>
          <p:cNvPr id="16" name="TextBox 15"/>
          <p:cNvSpPr txBox="1"/>
          <p:nvPr/>
        </p:nvSpPr>
        <p:spPr>
          <a:xfrm>
            <a:off x="499730" y="5631766"/>
            <a:ext cx="8080744" cy="589457"/>
          </a:xfrm>
          <a:prstGeom prst="rect">
            <a:avLst/>
          </a:prstGeom>
          <a:gradFill>
            <a:gsLst>
              <a:gs pos="36000">
                <a:srgbClr val="0F73C3"/>
              </a:gs>
              <a:gs pos="100000">
                <a:srgbClr val="00B6F1"/>
              </a:gs>
            </a:gsLst>
            <a:lin ang="5400000" scaled="0"/>
          </a:gra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n-US" sz="1400" b="1" dirty="0" smtClean="0">
                <a:solidFill>
                  <a:schemeClr val="bg1"/>
                </a:solidFill>
                <a:latin typeface="Arial" panose="020B0604020202020204" pitchFamily="34" charset="0"/>
                <a:cs typeface="Arial" panose="020B0604020202020204" pitchFamily="34" charset="0"/>
              </a:rPr>
              <a:t>DELIVERS ROI AND REDUCES TCO IN 3 WAYS  </a:t>
            </a:r>
          </a:p>
          <a:p>
            <a:pPr algn="ctr"/>
            <a:r>
              <a:rPr lang="en-US" sz="1150" dirty="0">
                <a:solidFill>
                  <a:schemeClr val="bg1"/>
                </a:solidFill>
                <a:latin typeface="Arial" panose="020B0604020202020204" pitchFamily="34" charset="0"/>
                <a:cs typeface="Arial" panose="020B0604020202020204" pitchFamily="34" charset="0"/>
              </a:rPr>
              <a:t>R</a:t>
            </a:r>
            <a:r>
              <a:rPr lang="en-US" sz="1150" dirty="0" smtClean="0">
                <a:solidFill>
                  <a:schemeClr val="bg1"/>
                </a:solidFill>
                <a:latin typeface="Arial" panose="020B0604020202020204" pitchFamily="34" charset="0"/>
                <a:cs typeface="Arial" panose="020B0604020202020204" pitchFamily="34" charset="0"/>
              </a:rPr>
              <a:t>educes primary storage costs | Reduces backup and DR costs | Backups are smaller and faster, reducing network load</a:t>
            </a:r>
            <a:endParaRPr lang="en-US" sz="11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3002108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322780" y="3645425"/>
            <a:ext cx="7906820" cy="1352310"/>
          </a:xfrm>
        </p:spPr>
        <p:txBody>
          <a:bodyPr/>
          <a:lstStyle/>
          <a:p>
            <a:r>
              <a:rPr lang="en-US" dirty="0" smtClean="0"/>
              <a:t>Case Study</a:t>
            </a:r>
            <a:endParaRPr lang="en-US" dirty="0"/>
          </a:p>
        </p:txBody>
      </p:sp>
      <p:pic>
        <p:nvPicPr>
          <p:cNvPr id="4" name="圖片 3"/>
          <p:cNvPicPr/>
          <p:nvPr/>
        </p:nvPicPr>
        <p:blipFill>
          <a:blip r:embed="rId2" cstate="print"/>
          <a:srcRect/>
          <a:stretch>
            <a:fillRect/>
          </a:stretch>
        </p:blipFill>
        <p:spPr bwMode="auto">
          <a:xfrm>
            <a:off x="129799" y="141894"/>
            <a:ext cx="2270760" cy="640080"/>
          </a:xfrm>
          <a:prstGeom prst="rect">
            <a:avLst/>
          </a:prstGeom>
          <a:noFill/>
        </p:spPr>
      </p:pic>
    </p:spTree>
    <p:extLst>
      <p:ext uri="{BB962C8B-B14F-4D97-AF65-F5344CB8AC3E}">
        <p14:creationId xmlns:p14="http://schemas.microsoft.com/office/powerpoint/2010/main" xmlns="" val="31882409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
          <p:cNvSpPr txBox="1">
            <a:spLocks/>
          </p:cNvSpPr>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lang="en-US" sz="3200" b="1" kern="1200" dirty="0">
                <a:solidFill>
                  <a:srgbClr val="0076BB"/>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2pPr>
            <a:lvl3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3pPr>
            <a:lvl4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4pPr>
            <a:lvl5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a:lstStyle>
          <a:p>
            <a:pPr eaLnBrk="1" hangingPunct="1"/>
            <a:r>
              <a:rPr lang="zh-TW" altLang="en-US" dirty="0"/>
              <a:t>歐洲核子研</a:t>
            </a:r>
            <a:r>
              <a:rPr lang="zh-TW" altLang="en-US" dirty="0" smtClean="0"/>
              <a:t>究中</a:t>
            </a:r>
            <a:r>
              <a:rPr lang="zh-TW" altLang="en-US" dirty="0"/>
              <a:t>心</a:t>
            </a:r>
            <a:br>
              <a:rPr lang="zh-TW" altLang="en-US" dirty="0"/>
            </a:br>
            <a:r>
              <a:rPr lang="zh-TW" altLang="en-US" dirty="0" smtClean="0"/>
              <a:t>更快速的研究分析與</a:t>
            </a:r>
            <a:r>
              <a:rPr lang="zh-TW" altLang="en-US" dirty="0"/>
              <a:t>協</a:t>
            </a:r>
            <a:r>
              <a:rPr lang="zh-TW" altLang="en-US" dirty="0" smtClean="0"/>
              <a:t>同作</a:t>
            </a:r>
            <a:r>
              <a:rPr lang="zh-TW" altLang="en-US" dirty="0"/>
              <a:t>業</a:t>
            </a:r>
          </a:p>
        </p:txBody>
      </p:sp>
      <p:sp>
        <p:nvSpPr>
          <p:cNvPr id="43" name="Rectangle 3"/>
          <p:cNvSpPr>
            <a:spLocks noChangeArrowheads="1"/>
          </p:cNvSpPr>
          <p:nvPr/>
        </p:nvSpPr>
        <p:spPr bwMode="auto">
          <a:xfrm>
            <a:off x="4876800" y="1457067"/>
            <a:ext cx="4114800" cy="2502844"/>
          </a:xfrm>
          <a:prstGeom prst="rect">
            <a:avLst/>
          </a:prstGeom>
          <a:noFill/>
          <a:ln>
            <a:noFill/>
          </a:ln>
          <a:extLst/>
        </p:spPr>
        <p:txBody>
          <a:bodyPr/>
          <a:lstStyle/>
          <a:p>
            <a:pPr marL="0" lvl="1" defTabSz="457200" fontAlgn="auto">
              <a:spcBef>
                <a:spcPct val="20000"/>
              </a:spcBef>
              <a:spcAft>
                <a:spcPts val="0"/>
              </a:spcAft>
              <a:buClr>
                <a:srgbClr val="006AD6"/>
              </a:buClr>
              <a:defRPr/>
            </a:pPr>
            <a:r>
              <a:rPr lang="zh-TW" altLang="en-US" b="1" dirty="0" smtClean="0">
                <a:latin typeface="微軟正黑體" panose="020B0604030504040204" pitchFamily="34" charset="-120"/>
                <a:ea typeface="微軟正黑體" panose="020B0604030504040204" pitchFamily="34" charset="-120"/>
                <a:cs typeface="Arial" pitchFamily="34" charset="0"/>
              </a:rPr>
              <a:t>效益</a:t>
            </a:r>
            <a:endParaRPr lang="en-US" dirty="0" smtClean="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6AD6"/>
              </a:buClr>
              <a:buFont typeface="Wingdings" charset="2"/>
              <a:buChar char="§"/>
              <a:defRPr/>
            </a:pPr>
            <a:r>
              <a:rPr lang="zh-TW" altLang="en-US" sz="1400" dirty="0" smtClean="0">
                <a:latin typeface="微軟正黑體" panose="020B0604030504040204" pitchFamily="34" charset="-120"/>
                <a:ea typeface="微軟正黑體" panose="020B0604030504040204" pitchFamily="34" charset="-120"/>
                <a:cs typeface="Arial" pitchFamily="34" charset="0"/>
              </a:rPr>
              <a:t>整合既有儲存資源，並橫向擴充資料存取效能以滿足作業需求</a:t>
            </a:r>
            <a:endParaRPr lang="en-US" altLang="zh-TW" sz="1400" dirty="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6AD6"/>
              </a:buClr>
              <a:buFont typeface="Wingdings" charset="2"/>
              <a:buChar char="§"/>
              <a:defRPr/>
            </a:pPr>
            <a:r>
              <a:rPr lang="zh-TW" altLang="en-US" sz="1400" dirty="0" smtClean="0">
                <a:latin typeface="微軟正黑體" panose="020B0604030504040204" pitchFamily="34" charset="-120"/>
                <a:ea typeface="微軟正黑體" panose="020B0604030504040204" pitchFamily="34" charset="-120"/>
                <a:cs typeface="Arial" pitchFamily="34" charset="0"/>
              </a:rPr>
              <a:t>達成資料分享的</a:t>
            </a:r>
            <a:r>
              <a:rPr lang="zh-TW" altLang="en-US" sz="1400" dirty="0">
                <a:latin typeface="微軟正黑體" panose="020B0604030504040204" pitchFamily="34" charset="-120"/>
                <a:ea typeface="微軟正黑體" panose="020B0604030504040204" pitchFamily="34" charset="-120"/>
                <a:cs typeface="Arial" pitchFamily="34" charset="0"/>
              </a:rPr>
              <a:t>目</a:t>
            </a:r>
            <a:r>
              <a:rPr lang="zh-TW" altLang="en-US" sz="1400" dirty="0" smtClean="0">
                <a:latin typeface="微軟正黑體" panose="020B0604030504040204" pitchFamily="34" charset="-120"/>
                <a:ea typeface="微軟正黑體" panose="020B0604030504040204" pitchFamily="34" charset="-120"/>
                <a:cs typeface="Arial" pitchFamily="34" charset="0"/>
              </a:rPr>
              <a:t>標，能協同運作各個工作流程</a:t>
            </a:r>
            <a:r>
              <a:rPr lang="en-US" sz="1400" dirty="0">
                <a:latin typeface="微軟正黑體" panose="020B0604030504040204" pitchFamily="34" charset="-120"/>
                <a:ea typeface="微軟正黑體" panose="020B0604030504040204" pitchFamily="34" charset="-120"/>
                <a:cs typeface="Arial" pitchFamily="34" charset="0"/>
              </a:rPr>
              <a:t/>
            </a:r>
            <a:br>
              <a:rPr lang="en-US" sz="1400" dirty="0">
                <a:latin typeface="微軟正黑體" panose="020B0604030504040204" pitchFamily="34" charset="-120"/>
                <a:ea typeface="微軟正黑體" panose="020B0604030504040204" pitchFamily="34" charset="-120"/>
                <a:cs typeface="Arial" pitchFamily="34" charset="0"/>
              </a:rPr>
            </a:br>
            <a:endParaRPr lang="en-US" sz="1400" dirty="0">
              <a:latin typeface="微軟正黑體" panose="020B0604030504040204" pitchFamily="34" charset="-120"/>
              <a:ea typeface="微軟正黑體" panose="020B0604030504040204" pitchFamily="34" charset="-120"/>
              <a:cs typeface="Arial" pitchFamily="34" charset="0"/>
            </a:endParaRPr>
          </a:p>
        </p:txBody>
      </p:sp>
      <p:sp>
        <p:nvSpPr>
          <p:cNvPr id="44" name="Rectangle 16"/>
          <p:cNvSpPr>
            <a:spLocks noChangeArrowheads="1"/>
          </p:cNvSpPr>
          <p:nvPr/>
        </p:nvSpPr>
        <p:spPr bwMode="auto">
          <a:xfrm>
            <a:off x="409574" y="1457068"/>
            <a:ext cx="4162425" cy="2401877"/>
          </a:xfrm>
          <a:prstGeom prst="rect">
            <a:avLst/>
          </a:prstGeom>
          <a:noFill/>
          <a:ln>
            <a:noFill/>
          </a:ln>
          <a:extLst/>
        </p:spPr>
        <p:txBody>
          <a:bodyPr anchor="t"/>
          <a:lstStyle/>
          <a:p>
            <a:pPr marL="0" lvl="1" defTabSz="457200">
              <a:spcBef>
                <a:spcPct val="20000"/>
              </a:spcBef>
              <a:buClr>
                <a:srgbClr val="006AD6"/>
              </a:buClr>
              <a:defRPr/>
            </a:pPr>
            <a:r>
              <a:rPr lang="zh-TW" altLang="en-US" b="1" dirty="0" smtClean="0">
                <a:latin typeface="微軟正黑體" panose="020B0604030504040204" pitchFamily="34" charset="-120"/>
                <a:ea typeface="微軟正黑體" panose="020B0604030504040204" pitchFamily="34" charset="-120"/>
                <a:cs typeface="Arial" pitchFamily="34" charset="0"/>
              </a:rPr>
              <a:t>現狀</a:t>
            </a:r>
            <a:r>
              <a:rPr lang="en-US" b="1" dirty="0" smtClean="0">
                <a:latin typeface="微軟正黑體" panose="020B0604030504040204" pitchFamily="34" charset="-120"/>
                <a:ea typeface="微軟正黑體" panose="020B0604030504040204" pitchFamily="34" charset="-120"/>
                <a:cs typeface="Arial" pitchFamily="34" charset="0"/>
              </a:rPr>
              <a:t> / </a:t>
            </a:r>
            <a:r>
              <a:rPr lang="zh-TW" altLang="en-US" b="1" dirty="0" smtClean="0">
                <a:latin typeface="微軟正黑體" panose="020B0604030504040204" pitchFamily="34" charset="-120"/>
                <a:ea typeface="微軟正黑體" panose="020B0604030504040204" pitchFamily="34" charset="-120"/>
                <a:cs typeface="Arial" pitchFamily="34" charset="0"/>
              </a:rPr>
              <a:t>問</a:t>
            </a:r>
            <a:r>
              <a:rPr lang="zh-TW" altLang="en-US" b="1" dirty="0">
                <a:latin typeface="微軟正黑體" panose="020B0604030504040204" pitchFamily="34" charset="-120"/>
                <a:ea typeface="微軟正黑體" panose="020B0604030504040204" pitchFamily="34" charset="-120"/>
                <a:cs typeface="Arial" pitchFamily="34" charset="0"/>
              </a:rPr>
              <a:t>題</a:t>
            </a:r>
            <a:r>
              <a:rPr lang="en-US" sz="1600" b="1" dirty="0" smtClean="0">
                <a:latin typeface="微軟正黑體" panose="020B0604030504040204" pitchFamily="34" charset="-120"/>
                <a:ea typeface="微軟正黑體" panose="020B0604030504040204" pitchFamily="34" charset="-120"/>
                <a:cs typeface="Arial" pitchFamily="34" charset="0"/>
              </a:rPr>
              <a:t/>
            </a:r>
            <a:br>
              <a:rPr lang="en-US" sz="1600" b="1" dirty="0" smtClean="0">
                <a:latin typeface="微軟正黑體" panose="020B0604030504040204" pitchFamily="34" charset="-120"/>
                <a:ea typeface="微軟正黑體" panose="020B0604030504040204" pitchFamily="34" charset="-120"/>
                <a:cs typeface="Arial" pitchFamily="34" charset="0"/>
              </a:rPr>
            </a:br>
            <a:r>
              <a:rPr lang="zh-TW" altLang="en-US" sz="1400" dirty="0" smtClean="0">
                <a:latin typeface="微軟正黑體" panose="020B0604030504040204" pitchFamily="34" charset="-120"/>
                <a:ea typeface="微軟正黑體" panose="020B0604030504040204" pitchFamily="34" charset="-120"/>
                <a:cs typeface="Arial" pitchFamily="34" charset="0"/>
              </a:rPr>
              <a:t>該</a:t>
            </a:r>
            <a:r>
              <a:rPr lang="zh-TW" altLang="en-US" sz="1400" dirty="0">
                <a:latin typeface="微軟正黑體" panose="020B0604030504040204" pitchFamily="34" charset="-120"/>
                <a:ea typeface="微軟正黑體" panose="020B0604030504040204" pitchFamily="34" charset="-120"/>
                <a:cs typeface="Arial" pitchFamily="34" charset="0"/>
              </a:rPr>
              <a:t>研</a:t>
            </a:r>
            <a:r>
              <a:rPr lang="zh-TW" altLang="en-US" sz="1400" dirty="0" smtClean="0">
                <a:latin typeface="微軟正黑體" panose="020B0604030504040204" pitchFamily="34" charset="-120"/>
                <a:ea typeface="微軟正黑體" panose="020B0604030504040204" pitchFamily="34" charset="-120"/>
                <a:cs typeface="Arial" pitchFamily="34" charset="0"/>
              </a:rPr>
              <a:t>究機構的大型強子對撞機</a:t>
            </a:r>
            <a:r>
              <a:rPr lang="zh-TW" altLang="en-US" sz="1400" dirty="0">
                <a:latin typeface="微軟正黑體" panose="020B0604030504040204" pitchFamily="34" charset="-120"/>
                <a:ea typeface="微軟正黑體" panose="020B0604030504040204" pitchFamily="34" charset="-120"/>
                <a:cs typeface="Arial" pitchFamily="34" charset="0"/>
              </a:rPr>
              <a:t>已</a:t>
            </a:r>
            <a:r>
              <a:rPr lang="zh-TW" altLang="zh-TW" sz="1400" dirty="0" smtClean="0">
                <a:latin typeface="微軟正黑體" panose="020B0604030504040204" pitchFamily="34" charset="-120"/>
                <a:ea typeface="微軟正黑體" panose="020B0604030504040204" pitchFamily="34" charset="-120"/>
                <a:cs typeface="Arial" pitchFamily="34" charset="0"/>
              </a:rPr>
              <a:t>投入</a:t>
            </a:r>
            <a:r>
              <a:rPr lang="zh-TW" altLang="zh-TW" sz="1400" dirty="0">
                <a:latin typeface="微軟正黑體" panose="020B0604030504040204" pitchFamily="34" charset="-120"/>
                <a:ea typeface="微軟正黑體" panose="020B0604030504040204" pitchFamily="34" charset="-120"/>
                <a:cs typeface="Arial" pitchFamily="34" charset="0"/>
              </a:rPr>
              <a:t>運</a:t>
            </a:r>
            <a:r>
              <a:rPr lang="zh-TW" altLang="zh-TW" sz="1400" dirty="0" smtClean="0">
                <a:latin typeface="微軟正黑體" panose="020B0604030504040204" pitchFamily="34" charset="-120"/>
                <a:ea typeface="微軟正黑體" panose="020B0604030504040204" pitchFamily="34" charset="-120"/>
                <a:cs typeface="Arial" pitchFamily="34" charset="0"/>
              </a:rPr>
              <a:t>作</a:t>
            </a:r>
            <a:r>
              <a:rPr lang="zh-TW" altLang="en-US" sz="1400" dirty="0" smtClean="0">
                <a:latin typeface="微軟正黑體" panose="020B0604030504040204" pitchFamily="34" charset="-120"/>
                <a:ea typeface="微軟正黑體" panose="020B0604030504040204" pitchFamily="34" charset="-120"/>
                <a:cs typeface="Arial" pitchFamily="34" charset="0"/>
              </a:rPr>
              <a:t>，</a:t>
            </a:r>
            <a:r>
              <a:rPr lang="zh-TW" altLang="zh-TW" sz="1400" dirty="0">
                <a:latin typeface="微軟正黑體" panose="020B0604030504040204" pitchFamily="34" charset="-120"/>
                <a:ea typeface="微軟正黑體" panose="020B0604030504040204" pitchFamily="34" charset="-120"/>
                <a:cs typeface="Arial" pitchFamily="34" charset="0"/>
              </a:rPr>
              <a:t>該加速器將產生大量的</a:t>
            </a:r>
            <a:r>
              <a:rPr lang="zh-TW" altLang="en-US" sz="1400" dirty="0">
                <a:latin typeface="微軟正黑體" panose="020B0604030504040204" pitchFamily="34" charset="-120"/>
                <a:ea typeface="微軟正黑體" panose="020B0604030504040204" pitchFamily="34" charset="-120"/>
                <a:cs typeface="Arial" pitchFamily="34" charset="0"/>
              </a:rPr>
              <a:t>電腦</a:t>
            </a:r>
            <a:r>
              <a:rPr lang="zh-TW" altLang="zh-TW" sz="1400" dirty="0">
                <a:latin typeface="微軟正黑體" panose="020B0604030504040204" pitchFamily="34" charset="-120"/>
                <a:ea typeface="微軟正黑體" panose="020B0604030504040204" pitchFamily="34" charset="-120"/>
                <a:cs typeface="Arial" pitchFamily="34" charset="0"/>
              </a:rPr>
              <a:t>資料</a:t>
            </a:r>
            <a:r>
              <a:rPr lang="zh-TW" altLang="en-US" sz="1400" dirty="0">
                <a:latin typeface="微軟正黑體" panose="020B0604030504040204" pitchFamily="34" charset="-120"/>
                <a:ea typeface="微軟正黑體" panose="020B0604030504040204" pitchFamily="34" charset="-120"/>
                <a:cs typeface="Arial" pitchFamily="34" charset="0"/>
              </a:rPr>
              <a:t>並需要</a:t>
            </a:r>
            <a:r>
              <a:rPr lang="en-US" altLang="zh-TW" sz="1400" dirty="0">
                <a:latin typeface="微軟正黑體" panose="020B0604030504040204" pitchFamily="34" charset="-120"/>
                <a:ea typeface="微軟正黑體" panose="020B0604030504040204" pitchFamily="34" charset="-120"/>
                <a:cs typeface="Arial" pitchFamily="34" charset="0"/>
              </a:rPr>
              <a:t>1.5GB/s</a:t>
            </a:r>
            <a:r>
              <a:rPr lang="zh-TW" altLang="en-US" sz="1400" dirty="0">
                <a:latin typeface="微軟正黑體" panose="020B0604030504040204" pitchFamily="34" charset="-120"/>
                <a:ea typeface="微軟正黑體" panose="020B0604030504040204" pitchFamily="34" charset="-120"/>
                <a:cs typeface="Arial" pitchFamily="34" charset="0"/>
              </a:rPr>
              <a:t>的擷取效能來收集至少一個月持續產出的資料，總資料量會超過一個</a:t>
            </a:r>
            <a:r>
              <a:rPr lang="en-US" altLang="zh-TW" sz="1400" dirty="0">
                <a:latin typeface="微軟正黑體" panose="020B0604030504040204" pitchFamily="34" charset="-120"/>
                <a:ea typeface="微軟正黑體" panose="020B0604030504040204" pitchFamily="34" charset="-120"/>
                <a:cs typeface="Arial" pitchFamily="34" charset="0"/>
              </a:rPr>
              <a:t>PB</a:t>
            </a:r>
            <a:r>
              <a:rPr lang="zh-TW" altLang="en-US" sz="1400" dirty="0" smtClean="0">
                <a:latin typeface="微軟正黑體" panose="020B0604030504040204" pitchFamily="34" charset="-120"/>
                <a:ea typeface="微軟正黑體" panose="020B0604030504040204" pitchFamily="34" charset="-120"/>
                <a:cs typeface="Arial" pitchFamily="34" charset="0"/>
              </a:rPr>
              <a:t>。另一個挑戰是這些資料需要被數量龐大的伺服器分享與</a:t>
            </a:r>
            <a:r>
              <a:rPr lang="zh-TW" altLang="en-US" sz="1400" dirty="0">
                <a:latin typeface="微軟正黑體" panose="020B0604030504040204" pitchFamily="34" charset="-120"/>
                <a:ea typeface="微軟正黑體" panose="020B0604030504040204" pitchFamily="34" charset="-120"/>
                <a:cs typeface="Arial" pitchFamily="34" charset="0"/>
              </a:rPr>
              <a:t>協</a:t>
            </a:r>
            <a:r>
              <a:rPr lang="zh-TW" altLang="en-US" sz="1400" dirty="0" smtClean="0">
                <a:latin typeface="微軟正黑體" panose="020B0604030504040204" pitchFamily="34" charset="-120"/>
                <a:ea typeface="微軟正黑體" panose="020B0604030504040204" pitchFamily="34" charset="-120"/>
                <a:cs typeface="Arial" pitchFamily="34" charset="0"/>
              </a:rPr>
              <a:t>同運作。</a:t>
            </a:r>
            <a:endParaRPr lang="en-US" sz="1400" dirty="0">
              <a:latin typeface="微軟正黑體" panose="020B0604030504040204" pitchFamily="34" charset="-120"/>
              <a:ea typeface="微軟正黑體" panose="020B0604030504040204" pitchFamily="34" charset="-120"/>
              <a:cs typeface="Arial" pitchFamily="34" charset="0"/>
            </a:endParaRPr>
          </a:p>
          <a:p>
            <a:pPr marL="0" lvl="1" defTabSz="457200">
              <a:spcBef>
                <a:spcPct val="20000"/>
              </a:spcBef>
              <a:buClr>
                <a:srgbClr val="006AD6"/>
              </a:buClr>
              <a:defRPr/>
            </a:pPr>
            <a:endParaRPr lang="en-US" sz="800" b="1" dirty="0" smtClean="0">
              <a:latin typeface="微軟正黑體" panose="020B0604030504040204" pitchFamily="34" charset="-120"/>
              <a:ea typeface="微軟正黑體" panose="020B0604030504040204" pitchFamily="34" charset="-120"/>
              <a:cs typeface="Arial" pitchFamily="34" charset="0"/>
            </a:endParaRPr>
          </a:p>
          <a:p>
            <a:pPr marL="0" lvl="1" defTabSz="457200">
              <a:spcBef>
                <a:spcPct val="20000"/>
              </a:spcBef>
              <a:buClr>
                <a:srgbClr val="006AD6"/>
              </a:buClr>
              <a:defRPr/>
            </a:pPr>
            <a:r>
              <a:rPr lang="zh-CN" altLang="en-US" b="1" dirty="0" smtClean="0">
                <a:latin typeface="微軟正黑體" panose="020B0604030504040204" pitchFamily="34" charset="-120"/>
                <a:ea typeface="微軟正黑體" panose="020B0604030504040204" pitchFamily="34" charset="-120"/>
                <a:cs typeface="Arial" pitchFamily="34" charset="0"/>
              </a:rPr>
              <a:t>客户解决方案</a:t>
            </a:r>
            <a:endParaRPr lang="en-US" b="1" dirty="0" smtClean="0">
              <a:latin typeface="微軟正黑體" panose="020B0604030504040204" pitchFamily="34" charset="-120"/>
              <a:ea typeface="微軟正黑體" panose="020B0604030504040204" pitchFamily="34" charset="-120"/>
              <a:cs typeface="Arial" pitchFamily="34" charset="0"/>
            </a:endParaRPr>
          </a:p>
          <a:p>
            <a:pPr marL="0" lvl="1" defTabSz="457200" fontAlgn="auto">
              <a:spcBef>
                <a:spcPct val="20000"/>
              </a:spcBef>
              <a:spcAft>
                <a:spcPts val="600"/>
              </a:spcAft>
              <a:buClr>
                <a:srgbClr val="006AD6"/>
              </a:buClr>
              <a:defRPr/>
            </a:pPr>
            <a:r>
              <a:rPr lang="en-US" altLang="zh-TW" sz="1400" dirty="0" smtClean="0">
                <a:latin typeface="微軟正黑體" panose="020B0604030504040204" pitchFamily="34" charset="-120"/>
                <a:ea typeface="微軟正黑體" panose="020B0604030504040204" pitchFamily="34" charset="-120"/>
                <a:cs typeface="Arial" pitchFamily="34" charset="0"/>
              </a:rPr>
              <a:t>Quantum</a:t>
            </a:r>
            <a:r>
              <a:rPr lang="en-US" sz="1400" dirty="0" smtClean="0">
                <a:latin typeface="微軟正黑體" panose="020B0604030504040204" pitchFamily="34" charset="-120"/>
                <a:ea typeface="微軟正黑體" panose="020B0604030504040204" pitchFamily="34" charset="-120"/>
                <a:cs typeface="Arial" pitchFamily="34" charset="0"/>
              </a:rPr>
              <a:t> </a:t>
            </a:r>
            <a:r>
              <a:rPr lang="en-US" sz="1400" dirty="0" err="1" smtClean="0">
                <a:latin typeface="微軟正黑體" panose="020B0604030504040204" pitchFamily="34" charset="-120"/>
                <a:ea typeface="微軟正黑體" panose="020B0604030504040204" pitchFamily="34" charset="-120"/>
                <a:cs typeface="Arial" pitchFamily="34" charset="0"/>
              </a:rPr>
              <a:t>StorNext</a:t>
            </a:r>
            <a:r>
              <a:rPr lang="en-US" sz="1400" dirty="0" smtClean="0">
                <a:latin typeface="微軟正黑體" panose="020B0604030504040204" pitchFamily="34" charset="-120"/>
                <a:ea typeface="微軟正黑體" panose="020B0604030504040204" pitchFamily="34" charset="-120"/>
                <a:cs typeface="Arial" pitchFamily="34" charset="0"/>
              </a:rPr>
              <a:t> + </a:t>
            </a:r>
            <a:r>
              <a:rPr lang="en-US" sz="1400" dirty="0" err="1" smtClean="0">
                <a:latin typeface="微軟正黑體" panose="020B0604030504040204" pitchFamily="34" charset="-120"/>
                <a:ea typeface="微軟正黑體" panose="020B0604030504040204" pitchFamily="34" charset="-120"/>
                <a:cs typeface="Arial" pitchFamily="34" charset="0"/>
              </a:rPr>
              <a:t>Qlogic</a:t>
            </a:r>
            <a:r>
              <a:rPr lang="en-US" sz="1400" dirty="0" smtClean="0">
                <a:latin typeface="微軟正黑體" panose="020B0604030504040204" pitchFamily="34" charset="-120"/>
                <a:ea typeface="微軟正黑體" panose="020B0604030504040204" pitchFamily="34" charset="-120"/>
                <a:cs typeface="Arial" pitchFamily="34" charset="0"/>
              </a:rPr>
              <a:t> + </a:t>
            </a:r>
            <a:r>
              <a:rPr lang="en-US" sz="1400" dirty="0" err="1" smtClean="0">
                <a:latin typeface="微軟正黑體" panose="020B0604030504040204" pitchFamily="34" charset="-120"/>
                <a:ea typeface="微軟正黑體" panose="020B0604030504040204" pitchFamily="34" charset="-120"/>
                <a:cs typeface="Arial" pitchFamily="34" charset="0"/>
              </a:rPr>
              <a:t>Infortrend</a:t>
            </a:r>
            <a:r>
              <a:rPr lang="en-US" sz="1600" b="1" dirty="0" smtClean="0">
                <a:latin typeface="微軟正黑體" panose="020B0604030504040204" pitchFamily="34" charset="-120"/>
                <a:ea typeface="微軟正黑體" panose="020B0604030504040204" pitchFamily="34" charset="-120"/>
                <a:cs typeface="Arial" pitchFamily="34" charset="0"/>
              </a:rPr>
              <a:t/>
            </a:r>
            <a:br>
              <a:rPr lang="en-US" sz="1600" b="1" dirty="0" smtClean="0">
                <a:latin typeface="微軟正黑體" panose="020B0604030504040204" pitchFamily="34" charset="-120"/>
                <a:ea typeface="微軟正黑體" panose="020B0604030504040204" pitchFamily="34" charset="-120"/>
                <a:cs typeface="Arial" pitchFamily="34" charset="0"/>
              </a:rPr>
            </a:br>
            <a:endParaRPr lang="en-US" sz="1400" dirty="0">
              <a:latin typeface="微軟正黑體" panose="020B0604030504040204" pitchFamily="34" charset="-120"/>
              <a:ea typeface="微軟正黑體" panose="020B0604030504040204" pitchFamily="34" charset="-120"/>
              <a:cs typeface="Arial" pitchFamily="34" charset="0"/>
            </a:endParaRPr>
          </a:p>
        </p:txBody>
      </p:sp>
      <p:sp>
        <p:nvSpPr>
          <p:cNvPr id="48" name="Rectangle 47"/>
          <p:cNvSpPr/>
          <p:nvPr/>
        </p:nvSpPr>
        <p:spPr>
          <a:xfrm>
            <a:off x="507979" y="4022038"/>
            <a:ext cx="850154" cy="1671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SG"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7057"/>
          <a:stretch/>
        </p:blipFill>
        <p:spPr bwMode="auto">
          <a:xfrm>
            <a:off x="142875" y="3793063"/>
            <a:ext cx="8858250" cy="2617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683170" y="5903091"/>
            <a:ext cx="3113589" cy="507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p:nvPr/>
        </p:nvPicPr>
        <p:blipFill>
          <a:blip r:embed="rId4" cstate="print"/>
          <a:srcRect/>
          <a:stretch>
            <a:fillRect/>
          </a:stretch>
        </p:blipFill>
        <p:spPr bwMode="auto">
          <a:xfrm>
            <a:off x="6720840" y="76200"/>
            <a:ext cx="2270760" cy="640080"/>
          </a:xfrm>
          <a:prstGeom prst="rect">
            <a:avLst/>
          </a:prstGeom>
          <a:noFill/>
        </p:spPr>
      </p:pic>
    </p:spTree>
    <p:extLst>
      <p:ext uri="{BB962C8B-B14F-4D97-AF65-F5344CB8AC3E}">
        <p14:creationId xmlns:p14="http://schemas.microsoft.com/office/powerpoint/2010/main" xmlns="" val="22718133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rot="16200000">
            <a:off x="7550836" y="4703333"/>
            <a:ext cx="651765" cy="736718"/>
          </a:xfrm>
          <a:prstGeom prst="downArrow">
            <a:avLst/>
          </a:prstGeom>
          <a:gradFill>
            <a:gsLst>
              <a:gs pos="100000">
                <a:srgbClr val="00A1E1"/>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575159" y="4668868"/>
            <a:ext cx="1140525" cy="814012"/>
            <a:chOff x="5932655" y="2151369"/>
            <a:chExt cx="1140525" cy="814012"/>
          </a:xfrm>
        </p:grpSpPr>
        <p:sp>
          <p:nvSpPr>
            <p:cNvPr id="44" name="Rounded Rectangle 43"/>
            <p:cNvSpPr/>
            <p:nvPr/>
          </p:nvSpPr>
          <p:spPr>
            <a:xfrm>
              <a:off x="5941496" y="2151369"/>
              <a:ext cx="1131684" cy="814012"/>
            </a:xfrm>
            <a:prstGeom prst="roundRect">
              <a:avLst>
                <a:gd name="adj" fmla="val 7937"/>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7"/>
            <p:cNvSpPr txBox="1">
              <a:spLocks noChangeArrowheads="1"/>
            </p:cNvSpPr>
            <p:nvPr/>
          </p:nvSpPr>
          <p:spPr bwMode="auto">
            <a:xfrm>
              <a:off x="5932655" y="2608354"/>
              <a:ext cx="1132655" cy="233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ts val="1100"/>
                </a:lnSpc>
                <a:defRPr/>
              </a:pPr>
              <a:r>
                <a:rPr lang="en-US" sz="1100" dirty="0">
                  <a:solidFill>
                    <a:schemeClr val="bg1"/>
                  </a:solidFill>
                  <a:latin typeface="微軟正黑體" panose="020B0604030504040204" pitchFamily="34" charset="-120"/>
                  <a:ea typeface="微軟正黑體" panose="020B0604030504040204" pitchFamily="34" charset="-120"/>
                  <a:cs typeface="Arial" pitchFamily="34" charset="0"/>
                </a:rPr>
                <a:t>Scalar </a:t>
              </a:r>
              <a:r>
                <a:rPr lang="zh-TW" altLang="en-US" sz="1100" dirty="0" smtClean="0">
                  <a:solidFill>
                    <a:schemeClr val="bg1"/>
                  </a:solidFill>
                  <a:latin typeface="微軟正黑體" panose="020B0604030504040204" pitchFamily="34" charset="-120"/>
                  <a:ea typeface="微軟正黑體" panose="020B0604030504040204" pitchFamily="34" charset="-120"/>
                  <a:cs typeface="Arial" pitchFamily="34" charset="0"/>
                </a:rPr>
                <a:t>磁帶櫃</a:t>
              </a:r>
              <a:endParaRPr lang="en-US" sz="1100" dirty="0">
                <a:solidFill>
                  <a:schemeClr val="bg1"/>
                </a:solidFill>
                <a:latin typeface="微軟正黑體" panose="020B0604030504040204" pitchFamily="34" charset="-120"/>
                <a:ea typeface="微軟正黑體" panose="020B0604030504040204" pitchFamily="34" charset="-120"/>
                <a:cs typeface="Arial" pitchFamily="34" charset="0"/>
              </a:endParaRPr>
            </a:p>
          </p:txBody>
        </p:sp>
      </p:grpSp>
      <p:sp>
        <p:nvSpPr>
          <p:cNvPr id="42" name="Oval 41"/>
          <p:cNvSpPr/>
          <p:nvPr/>
        </p:nvSpPr>
        <p:spPr>
          <a:xfrm rot="19588770">
            <a:off x="1723288" y="4189470"/>
            <a:ext cx="3796414" cy="1809364"/>
          </a:xfrm>
          <a:prstGeom prst="ellipse">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588770">
            <a:off x="1819453" y="4232609"/>
            <a:ext cx="3297783" cy="160761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492491" y="4417649"/>
            <a:ext cx="1013141" cy="1155097"/>
            <a:chOff x="754995" y="3666492"/>
            <a:chExt cx="1104027" cy="1258717"/>
          </a:xfrm>
        </p:grpSpPr>
        <p:sp>
          <p:nvSpPr>
            <p:cNvPr id="32" name="Can 31"/>
            <p:cNvSpPr/>
            <p:nvPr/>
          </p:nvSpPr>
          <p:spPr>
            <a:xfrm>
              <a:off x="892734" y="3666492"/>
              <a:ext cx="966288" cy="1258717"/>
            </a:xfrm>
            <a:prstGeom prst="can">
              <a:avLst>
                <a:gd name="adj" fmla="val 17763"/>
              </a:avLst>
            </a:prstGeom>
            <a:gradFill flip="none" rotWithShape="1">
              <a:gsLst>
                <a:gs pos="0">
                  <a:srgbClr val="00A1E1"/>
                </a:gs>
                <a:gs pos="61000">
                  <a:srgbClr val="00060F">
                    <a:alpha val="0"/>
                  </a:srgbClr>
                </a:gs>
              </a:gsLst>
              <a:lin ang="2700000" scaled="1"/>
              <a:tileRect/>
            </a:gradFill>
            <a:ln>
              <a:gradFill>
                <a:gsLst>
                  <a:gs pos="50000">
                    <a:srgbClr val="00A1E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1015320" y="3914706"/>
              <a:ext cx="553889" cy="526972"/>
              <a:chOff x="2005544" y="4839529"/>
              <a:chExt cx="599715" cy="596218"/>
            </a:xfrm>
          </p:grpSpPr>
          <p:pic>
            <p:nvPicPr>
              <p:cNvPr id="40" name="Picture 26"/>
              <p:cNvPicPr>
                <a:picLocks noChangeAspect="1" noChangeArrowheads="1"/>
              </p:cNvPicPr>
              <p:nvPr/>
            </p:nvPicPr>
            <p:blipFill>
              <a:blip r:embed="rId2" cstate="email">
                <a:extLst>
                  <a:ext uri="{28A0092B-C50C-407E-A947-70E740481C1C}">
                    <a14:useLocalDpi xmlns:a14="http://schemas.microsoft.com/office/drawing/2010/main" xmlns=""/>
                  </a:ext>
                </a:extLst>
              </a:blip>
              <a:stretch>
                <a:fillRect/>
              </a:stretch>
            </p:blipFill>
            <p:spPr bwMode="auto">
              <a:xfrm>
                <a:off x="2192372" y="4839529"/>
                <a:ext cx="412887" cy="482047"/>
              </a:xfrm>
              <a:prstGeom prst="rect">
                <a:avLst/>
              </a:prstGeom>
              <a:noFill/>
              <a:ln>
                <a:noFill/>
              </a:ln>
              <a:effectLst>
                <a:outerShdw blurRad="76200" sy="23000" kx="1199993" algn="br" rotWithShape="0">
                  <a:srgbClr val="808080">
                    <a:alpha val="20000"/>
                  </a:srgbClr>
                </a:outerShdw>
              </a:effectLst>
              <a:extLst/>
            </p:spPr>
          </p:pic>
          <p:pic>
            <p:nvPicPr>
              <p:cNvPr id="41" name="Picture 26"/>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2005544" y="4970692"/>
                <a:ext cx="400909" cy="465055"/>
              </a:xfrm>
              <a:prstGeom prst="rect">
                <a:avLst/>
              </a:prstGeom>
              <a:noFill/>
              <a:ln>
                <a:noFill/>
              </a:ln>
              <a:effectLst>
                <a:outerShdw blurRad="76200" sy="23000" kx="1199993" algn="br" rotWithShape="0">
                  <a:srgbClr val="808080">
                    <a:alpha val="20000"/>
                  </a:srgbClr>
                </a:outerShdw>
              </a:effectLst>
              <a:extLst/>
            </p:spPr>
          </p:pic>
        </p:grpSp>
        <p:grpSp>
          <p:nvGrpSpPr>
            <p:cNvPr id="34" name="Group 33"/>
            <p:cNvGrpSpPr/>
            <p:nvPr/>
          </p:nvGrpSpPr>
          <p:grpSpPr>
            <a:xfrm>
              <a:off x="754995" y="4506958"/>
              <a:ext cx="579988" cy="375020"/>
              <a:chOff x="710650" y="4808091"/>
              <a:chExt cx="970594" cy="672909"/>
            </a:xfrm>
          </p:grpSpPr>
          <p:pic>
            <p:nvPicPr>
              <p:cNvPr id="36" name="Picture 25"/>
              <p:cNvPicPr>
                <a:picLocks noChangeAspect="1" noChangeArrowheads="1"/>
              </p:cNvPicPr>
              <p:nvPr/>
            </p:nvPicPr>
            <p:blipFill>
              <a:blip r:embed="rId4" cstate="email">
                <a:extLst>
                  <a:ext uri="{28A0092B-C50C-407E-A947-70E740481C1C}">
                    <a14:useLocalDpi xmlns:a14="http://schemas.microsoft.com/office/drawing/2010/main" xmlns=""/>
                  </a:ext>
                </a:extLst>
              </a:blip>
              <a:stretch>
                <a:fillRect/>
              </a:stretch>
            </p:blipFill>
            <p:spPr bwMode="auto">
              <a:xfrm>
                <a:off x="997505" y="4808091"/>
                <a:ext cx="683739" cy="558103"/>
              </a:xfrm>
              <a:prstGeom prst="rect">
                <a:avLst/>
              </a:prstGeom>
              <a:noFill/>
              <a:ln>
                <a:noFill/>
              </a:ln>
              <a:effectLst>
                <a:outerShdw blurRad="76200" sy="23000" kx="1199993" algn="br" rotWithShape="0">
                  <a:srgbClr val="808080">
                    <a:alpha val="20000"/>
                  </a:srgbClr>
                </a:outerShdw>
              </a:effectLst>
              <a:extLst/>
            </p:spPr>
          </p:pic>
          <p:grpSp>
            <p:nvGrpSpPr>
              <p:cNvPr id="37" name="Group 36"/>
              <p:cNvGrpSpPr/>
              <p:nvPr/>
            </p:nvGrpSpPr>
            <p:grpSpPr>
              <a:xfrm>
                <a:off x="710650" y="4922897"/>
                <a:ext cx="683739" cy="558103"/>
                <a:chOff x="710650" y="4922897"/>
                <a:chExt cx="683739" cy="558103"/>
              </a:xfrm>
            </p:grpSpPr>
            <p:sp>
              <p:nvSpPr>
                <p:cNvPr id="38" name="Rectangle 37"/>
                <p:cNvSpPr/>
                <p:nvPr/>
              </p:nvSpPr>
              <p:spPr>
                <a:xfrm>
                  <a:off x="863943" y="5016321"/>
                  <a:ext cx="450507" cy="185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5"/>
                <p:cNvPicPr>
                  <a:picLocks noChangeAspect="1" noChangeArrowheads="1"/>
                </p:cNvPicPr>
                <p:nvPr/>
              </p:nvPicPr>
              <p:blipFill>
                <a:blip r:embed="rId4" cstate="email">
                  <a:extLst>
                    <a:ext uri="{28A0092B-C50C-407E-A947-70E740481C1C}">
                      <a14:useLocalDpi xmlns:a14="http://schemas.microsoft.com/office/drawing/2010/main" xmlns=""/>
                    </a:ext>
                  </a:extLst>
                </a:blip>
                <a:stretch>
                  <a:fillRect/>
                </a:stretch>
              </p:blipFill>
              <p:spPr bwMode="auto">
                <a:xfrm>
                  <a:off x="710650" y="4922897"/>
                  <a:ext cx="683739" cy="558103"/>
                </a:xfrm>
                <a:prstGeom prst="rect">
                  <a:avLst/>
                </a:prstGeom>
                <a:noFill/>
                <a:ln>
                  <a:noFill/>
                </a:ln>
                <a:effectLst>
                  <a:outerShdw blurRad="76200" sy="23000" kx="1199993" algn="br" rotWithShape="0">
                    <a:srgbClr val="808080">
                      <a:alpha val="20000"/>
                    </a:srgbClr>
                  </a:outerShdw>
                </a:effectLst>
                <a:extLst/>
              </p:spPr>
            </p:pic>
          </p:grpSp>
        </p:grpSp>
        <p:pic>
          <p:nvPicPr>
            <p:cNvPr id="35" name="Picture 34"/>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428903" y="4406694"/>
              <a:ext cx="339233" cy="412581"/>
            </a:xfrm>
            <a:prstGeom prst="rect">
              <a:avLst/>
            </a:prstGeom>
          </p:spPr>
        </p:pic>
      </p:grpSp>
      <p:sp>
        <p:nvSpPr>
          <p:cNvPr id="13" name="TextBox 12"/>
          <p:cNvSpPr txBox="1"/>
          <p:nvPr/>
        </p:nvSpPr>
        <p:spPr>
          <a:xfrm>
            <a:off x="173242" y="4770788"/>
            <a:ext cx="1354793" cy="261610"/>
          </a:xfrm>
          <a:prstGeom prst="rect">
            <a:avLst/>
          </a:prstGeom>
          <a:noFill/>
        </p:spPr>
        <p:txBody>
          <a:bodyPr wrap="square">
            <a:spAutoFit/>
          </a:bodyPr>
          <a:lstStyle/>
          <a:p>
            <a:pPr algn="r">
              <a:defRPr/>
            </a:pPr>
            <a:r>
              <a:rPr lang="zh-TW" altLang="en-US" sz="1100" dirty="0">
                <a:latin typeface="微軟正黑體" panose="020B0604030504040204" pitchFamily="34" charset="-120"/>
                <a:ea typeface="微軟正黑體" panose="020B0604030504040204" pitchFamily="34" charset="-120"/>
              </a:rPr>
              <a:t>實</a:t>
            </a:r>
            <a:r>
              <a:rPr lang="zh-TW" altLang="en-US" sz="1100" dirty="0" smtClean="0">
                <a:latin typeface="微軟正黑體" panose="020B0604030504040204" pitchFamily="34" charset="-120"/>
                <a:ea typeface="微軟正黑體" panose="020B0604030504040204" pitchFamily="34" charset="-120"/>
              </a:rPr>
              <a:t>況</a:t>
            </a:r>
            <a:r>
              <a:rPr lang="zh-TW" altLang="en-US" sz="1100" dirty="0">
                <a:latin typeface="微軟正黑體" panose="020B0604030504040204" pitchFamily="34" charset="-120"/>
                <a:ea typeface="微軟正黑體" panose="020B0604030504040204" pitchFamily="34" charset="-120"/>
              </a:rPr>
              <a:t>球賽</a:t>
            </a:r>
            <a:r>
              <a:rPr lang="zh-TW" altLang="en-US" sz="1100" dirty="0" smtClean="0">
                <a:latin typeface="微軟正黑體" panose="020B0604030504040204" pitchFamily="34" charset="-120"/>
                <a:ea typeface="微軟正黑體" panose="020B0604030504040204" pitchFamily="34" charset="-120"/>
              </a:rPr>
              <a:t>製作環境</a:t>
            </a:r>
            <a:endParaRPr lang="en-US" sz="1100" dirty="0">
              <a:latin typeface="微軟正黑體" panose="020B0604030504040204" pitchFamily="34" charset="-120"/>
              <a:ea typeface="微軟正黑體" panose="020B0604030504040204" pitchFamily="34" charset="-120"/>
            </a:endParaRPr>
          </a:p>
        </p:txBody>
      </p:sp>
      <p:grpSp>
        <p:nvGrpSpPr>
          <p:cNvPr id="14" name="Group 13"/>
          <p:cNvGrpSpPr/>
          <p:nvPr/>
        </p:nvGrpSpPr>
        <p:grpSpPr>
          <a:xfrm>
            <a:off x="5088596" y="4714116"/>
            <a:ext cx="1422842" cy="711470"/>
            <a:chOff x="4747587" y="3021452"/>
            <a:chExt cx="1744840" cy="872480"/>
          </a:xfrm>
        </p:grpSpPr>
        <p:grpSp>
          <p:nvGrpSpPr>
            <p:cNvPr id="27" name="Group 26"/>
            <p:cNvGrpSpPr/>
            <p:nvPr/>
          </p:nvGrpSpPr>
          <p:grpSpPr>
            <a:xfrm>
              <a:off x="5195703" y="3042223"/>
              <a:ext cx="847384" cy="776822"/>
              <a:chOff x="5122131" y="3021202"/>
              <a:chExt cx="847384" cy="776822"/>
            </a:xfrm>
          </p:grpSpPr>
          <p:sp>
            <p:nvSpPr>
              <p:cNvPr id="30" name="Rounded Rectangle 29"/>
              <p:cNvSpPr/>
              <p:nvPr/>
            </p:nvSpPr>
            <p:spPr>
              <a:xfrm>
                <a:off x="5122131" y="3021202"/>
                <a:ext cx="847384" cy="776822"/>
              </a:xfrm>
              <a:prstGeom prst="roundRect">
                <a:avLst>
                  <a:gd name="adj" fmla="val 7937"/>
                </a:avLst>
              </a:prstGeom>
              <a:gradFill>
                <a:gsLst>
                  <a:gs pos="0">
                    <a:srgbClr val="00B6F1">
                      <a:alpha val="71000"/>
                    </a:srgbClr>
                  </a:gs>
                  <a:gs pos="100000">
                    <a:srgbClr val="107EC2">
                      <a:alpha val="0"/>
                    </a:srgbClr>
                  </a:gs>
                </a:gsLst>
                <a:lin ang="5400000" scaled="0"/>
              </a:gra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cogs1.p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283615" y="3188871"/>
                <a:ext cx="536846" cy="435280"/>
              </a:xfrm>
              <a:prstGeom prst="rect">
                <a:avLst/>
              </a:prstGeom>
            </p:spPr>
          </p:pic>
        </p:grpSp>
        <p:sp>
          <p:nvSpPr>
            <p:cNvPr id="28" name="Down Arrow 27"/>
            <p:cNvSpPr/>
            <p:nvPr/>
          </p:nvSpPr>
          <p:spPr>
            <a:xfrm rot="16200000">
              <a:off x="5675163" y="2855953"/>
              <a:ext cx="651765" cy="982763"/>
            </a:xfrm>
            <a:prstGeom prst="downArrow">
              <a:avLst/>
            </a:prstGeom>
            <a:gradFill>
              <a:gsLst>
                <a:gs pos="100000">
                  <a:srgbClr val="00A1E1"/>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5400000">
              <a:off x="4913086" y="3076668"/>
              <a:ext cx="651765" cy="982763"/>
            </a:xfrm>
            <a:prstGeom prst="downArrow">
              <a:avLst/>
            </a:prstGeom>
            <a:gradFill>
              <a:gsLst>
                <a:gs pos="100000">
                  <a:srgbClr val="00A1E1"/>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5197046" y="4420139"/>
            <a:ext cx="1495652" cy="261610"/>
          </a:xfrm>
          <a:prstGeom prst="rect">
            <a:avLst/>
          </a:prstGeom>
          <a:noFill/>
        </p:spPr>
        <p:txBody>
          <a:bodyPr wrap="square">
            <a:spAutoFit/>
          </a:bodyPr>
          <a:lstStyle/>
          <a:p>
            <a:pPr algn="ctr">
              <a:defRPr/>
            </a:pPr>
            <a:r>
              <a:rPr lang="zh-TW" altLang="en-US" sz="1100" dirty="0" smtClean="0">
                <a:latin typeface="微軟正黑體" panose="020B0604030504040204" pitchFamily="34" charset="-120"/>
                <a:ea typeface="微軟正黑體" panose="020B0604030504040204" pitchFamily="34" charset="-120"/>
              </a:rPr>
              <a:t>即時自動拷貝及版本</a:t>
            </a:r>
            <a:endParaRPr lang="en-US" sz="1100" dirty="0">
              <a:latin typeface="微軟正黑體" panose="020B0604030504040204" pitchFamily="34" charset="-120"/>
              <a:ea typeface="微軟正黑體" panose="020B0604030504040204" pitchFamily="34" charset="-120"/>
            </a:endParaRPr>
          </a:p>
        </p:txBody>
      </p:sp>
      <p:sp>
        <p:nvSpPr>
          <p:cNvPr id="16" name="Oval 15"/>
          <p:cNvSpPr/>
          <p:nvPr/>
        </p:nvSpPr>
        <p:spPr>
          <a:xfrm>
            <a:off x="4662715" y="3787101"/>
            <a:ext cx="499918" cy="499918"/>
          </a:xfrm>
          <a:prstGeom prst="ellipse">
            <a:avLst/>
          </a:prstGeom>
          <a:solidFill>
            <a:schemeClr val="tx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6"/>
          <p:cNvPicPr>
            <a:picLocks noChangeAspect="1" noChangeArrowheads="1"/>
          </p:cNvPicPr>
          <p:nvPr/>
        </p:nvPicPr>
        <p:blipFill>
          <a:blip r:embed="rId7" cstate="email">
            <a:extLst>
              <a:ext uri="{28A0092B-C50C-407E-A947-70E740481C1C}">
                <a14:useLocalDpi xmlns:a14="http://schemas.microsoft.com/office/drawing/2010/main" xmlns=""/>
              </a:ext>
            </a:extLst>
          </a:blip>
          <a:stretch>
            <a:fillRect/>
          </a:stretch>
        </p:blipFill>
        <p:spPr bwMode="auto">
          <a:xfrm>
            <a:off x="6778591" y="4143492"/>
            <a:ext cx="810056" cy="11427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Oval 17"/>
          <p:cNvSpPr/>
          <p:nvPr/>
        </p:nvSpPr>
        <p:spPr>
          <a:xfrm>
            <a:off x="2966623" y="5686648"/>
            <a:ext cx="699414" cy="699414"/>
          </a:xfrm>
          <a:prstGeom prst="ellipse">
            <a:avLst/>
          </a:prstGeom>
          <a:solidFill>
            <a:schemeClr val="tx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33175" y="4895724"/>
            <a:ext cx="673050" cy="673050"/>
          </a:xfrm>
          <a:prstGeom prst="ellipse">
            <a:avLst/>
          </a:prstGeom>
          <a:solidFill>
            <a:schemeClr val="tx1"/>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4837126" y="3905248"/>
            <a:ext cx="165328" cy="302892"/>
          </a:xfrm>
          <a:prstGeom prst="rect">
            <a:avLst/>
          </a:prstGeom>
        </p:spPr>
      </p:pic>
      <p:pic>
        <p:nvPicPr>
          <p:cNvPr id="21" name="Picture 20"/>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4549146" y="4993571"/>
            <a:ext cx="256741" cy="470369"/>
          </a:xfrm>
          <a:prstGeom prst="rect">
            <a:avLst/>
          </a:prstGeom>
        </p:spPr>
      </p:pic>
      <p:pic>
        <p:nvPicPr>
          <p:cNvPr id="22" name="Picture 21"/>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3177545" y="5792615"/>
            <a:ext cx="256741" cy="470369"/>
          </a:xfrm>
          <a:prstGeom prst="rect">
            <a:avLst/>
          </a:prstGeom>
        </p:spPr>
      </p:pic>
      <p:pic>
        <p:nvPicPr>
          <p:cNvPr id="23" name="Picture 2" descr="C:\Users\Isaac\Downloads\Quantum-StorNext_M440_FRNT_PPT_v2.pn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2682544" y="4195932"/>
            <a:ext cx="1492258" cy="889940"/>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7" descr="C:\Users\Isaac\Downloads\StorNext5_Icon_RGB_Transparent.png"/>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3613274" y="4260143"/>
            <a:ext cx="904868" cy="737514"/>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TextBox 47"/>
          <p:cNvSpPr txBox="1">
            <a:spLocks noChangeArrowheads="1"/>
          </p:cNvSpPr>
          <p:nvPr/>
        </p:nvSpPr>
        <p:spPr bwMode="auto">
          <a:xfrm>
            <a:off x="8017092" y="5336091"/>
            <a:ext cx="1132655" cy="233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ts val="1100"/>
              </a:lnSpc>
              <a:defRPr/>
            </a:pPr>
            <a:r>
              <a:rPr lang="zh-TW" altLang="en-US" sz="1100" dirty="0">
                <a:solidFill>
                  <a:schemeClr val="bg1"/>
                </a:solidFill>
                <a:latin typeface="微軟正黑體" panose="020B0604030504040204" pitchFamily="34" charset="-120"/>
                <a:ea typeface="微軟正黑體" panose="020B0604030504040204" pitchFamily="34" charset="-120"/>
              </a:rPr>
              <a:t>保險庫</a:t>
            </a:r>
            <a:endParaRPr lang="en-US" altLang="zh-TW" sz="1100" dirty="0">
              <a:solidFill>
                <a:schemeClr val="bg1"/>
              </a:solidFill>
              <a:latin typeface="微軟正黑體" panose="020B0604030504040204" pitchFamily="34" charset="-120"/>
              <a:ea typeface="微軟正黑體" panose="020B0604030504040204" pitchFamily="34" charset="-120"/>
            </a:endParaRPr>
          </a:p>
        </p:txBody>
      </p:sp>
      <p:pic>
        <p:nvPicPr>
          <p:cNvPr id="8" name="Picture 7"/>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8081338" y="4662016"/>
            <a:ext cx="954840" cy="737830"/>
          </a:xfrm>
          <a:prstGeom prst="rect">
            <a:avLst/>
          </a:prstGeom>
        </p:spPr>
      </p:pic>
      <p:sp>
        <p:nvSpPr>
          <p:cNvPr id="46" name="Title 3"/>
          <p:cNvSpPr>
            <a:spLocks noGrp="1"/>
          </p:cNvSpPr>
          <p:nvPr>
            <p:ph type="title"/>
          </p:nvPr>
        </p:nvSpPr>
        <p:spPr>
          <a:xfrm>
            <a:off x="457200" y="274639"/>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hangingPunct="1"/>
            <a:r>
              <a:rPr lang="zh-TW" altLang="en-US" dirty="0" smtClean="0"/>
              <a:t>楊百翰大</a:t>
            </a:r>
            <a:r>
              <a:rPr lang="zh-TW" altLang="en-US" dirty="0"/>
              <a:t>學</a:t>
            </a:r>
            <a:r>
              <a:rPr lang="en-US" dirty="0"/>
              <a:t/>
            </a:r>
            <a:br>
              <a:rPr lang="en-US" dirty="0"/>
            </a:br>
            <a:r>
              <a:rPr lang="zh-TW" altLang="en-US" dirty="0" smtClean="0"/>
              <a:t>更快的</a:t>
            </a:r>
            <a:r>
              <a:rPr lang="en-US" altLang="zh-TW" dirty="0" smtClean="0"/>
              <a:t>HD</a:t>
            </a:r>
            <a:r>
              <a:rPr lang="zh-TW" altLang="en-US" dirty="0"/>
              <a:t>實</a:t>
            </a:r>
            <a:r>
              <a:rPr lang="zh-TW" altLang="en-US" dirty="0" smtClean="0"/>
              <a:t>況球賽</a:t>
            </a:r>
            <a:r>
              <a:rPr lang="zh-TW" altLang="en-US" dirty="0"/>
              <a:t>剪</a:t>
            </a:r>
            <a:r>
              <a:rPr lang="zh-TW" altLang="en-US" dirty="0" smtClean="0"/>
              <a:t>輯與轉</a:t>
            </a:r>
            <a:r>
              <a:rPr lang="zh-TW" altLang="en-US" dirty="0"/>
              <a:t>播</a:t>
            </a:r>
            <a:endParaRPr lang="en-US" dirty="0"/>
          </a:p>
        </p:txBody>
      </p:sp>
      <p:sp>
        <p:nvSpPr>
          <p:cNvPr id="47" name="Rectangle 16"/>
          <p:cNvSpPr>
            <a:spLocks noChangeArrowheads="1"/>
          </p:cNvSpPr>
          <p:nvPr/>
        </p:nvSpPr>
        <p:spPr bwMode="auto">
          <a:xfrm>
            <a:off x="409575" y="1503368"/>
            <a:ext cx="3981450" cy="2401877"/>
          </a:xfrm>
          <a:prstGeom prst="rect">
            <a:avLst/>
          </a:prstGeom>
          <a:noFill/>
          <a:ln>
            <a:noFill/>
          </a:ln>
          <a:extLst/>
        </p:spPr>
        <p:txBody>
          <a:bodyPr anchor="t"/>
          <a:lstStyle/>
          <a:p>
            <a:pPr marL="0" lvl="1" defTabSz="457200">
              <a:spcBef>
                <a:spcPct val="20000"/>
              </a:spcBef>
              <a:buClr>
                <a:srgbClr val="006AD6"/>
              </a:buClr>
              <a:defRPr/>
            </a:pPr>
            <a:r>
              <a:rPr lang="zh-TW" altLang="en-US" b="1" dirty="0" smtClean="0">
                <a:latin typeface="微軟正黑體" panose="020B0604030504040204" pitchFamily="34" charset="-120"/>
                <a:ea typeface="微軟正黑體" panose="020B0604030504040204" pitchFamily="34" charset="-120"/>
                <a:cs typeface="Arial" pitchFamily="34" charset="0"/>
              </a:rPr>
              <a:t>現狀</a:t>
            </a:r>
            <a:r>
              <a:rPr lang="zh-CN" altLang="en-US" b="1" dirty="0" smtClean="0">
                <a:latin typeface="微軟正黑體" panose="020B0604030504040204" pitchFamily="34" charset="-120"/>
                <a:ea typeface="微軟正黑體" panose="020B0604030504040204" pitchFamily="34" charset="-120"/>
                <a:cs typeface="Arial" pitchFamily="34" charset="0"/>
              </a:rPr>
              <a:t> </a:t>
            </a:r>
            <a:r>
              <a:rPr lang="en-US" altLang="zh-CN" b="1" dirty="0" smtClean="0">
                <a:latin typeface="微軟正黑體" panose="020B0604030504040204" pitchFamily="34" charset="-120"/>
                <a:ea typeface="微軟正黑體" panose="020B0604030504040204" pitchFamily="34" charset="-120"/>
                <a:cs typeface="Arial" pitchFamily="34" charset="0"/>
              </a:rPr>
              <a:t>/ </a:t>
            </a:r>
            <a:r>
              <a:rPr lang="zh-TW" altLang="en-US" b="1" dirty="0" smtClean="0">
                <a:latin typeface="微軟正黑體" panose="020B0604030504040204" pitchFamily="34" charset="-120"/>
                <a:ea typeface="微軟正黑體" panose="020B0604030504040204" pitchFamily="34" charset="-120"/>
                <a:cs typeface="Arial" pitchFamily="34" charset="0"/>
              </a:rPr>
              <a:t>問題</a:t>
            </a:r>
            <a:r>
              <a:rPr lang="en-US" sz="1600" b="1" dirty="0">
                <a:latin typeface="微軟正黑體" panose="020B0604030504040204" pitchFamily="34" charset="-120"/>
                <a:ea typeface="微軟正黑體" panose="020B0604030504040204" pitchFamily="34" charset="-120"/>
                <a:cs typeface="Arial" pitchFamily="34" charset="0"/>
              </a:rPr>
              <a:t/>
            </a:r>
            <a:br>
              <a:rPr lang="en-US" sz="1600" b="1" dirty="0">
                <a:latin typeface="微軟正黑體" panose="020B0604030504040204" pitchFamily="34" charset="-120"/>
                <a:ea typeface="微軟正黑體" panose="020B0604030504040204" pitchFamily="34" charset="-120"/>
                <a:cs typeface="Arial" pitchFamily="34" charset="0"/>
              </a:rPr>
            </a:br>
            <a:r>
              <a:rPr lang="zh-TW" altLang="en-US" sz="1400" dirty="0" smtClean="0">
                <a:latin typeface="微軟正黑體" panose="020B0604030504040204" pitchFamily="34" charset="-120"/>
                <a:ea typeface="微軟正黑體" panose="020B0604030504040204" pitchFamily="34" charset="-120"/>
                <a:cs typeface="Arial" pitchFamily="34" charset="0"/>
              </a:rPr>
              <a:t>該大學有數量龐大的</a:t>
            </a:r>
            <a:r>
              <a:rPr lang="zh-TW" altLang="en-US" sz="1400" dirty="0">
                <a:latin typeface="微軟正黑體" panose="020B0604030504040204" pitchFamily="34" charset="-120"/>
                <a:ea typeface="微軟正黑體" panose="020B0604030504040204" pitchFamily="34" charset="-120"/>
                <a:cs typeface="Arial" pitchFamily="34" charset="0"/>
              </a:rPr>
              <a:t>影</a:t>
            </a:r>
            <a:r>
              <a:rPr lang="zh-TW" altLang="en-US" sz="1400" dirty="0" smtClean="0">
                <a:latin typeface="微軟正黑體" panose="020B0604030504040204" pitchFamily="34" charset="-120"/>
                <a:ea typeface="微軟正黑體" panose="020B0604030504040204" pitchFamily="34" charset="-120"/>
                <a:cs typeface="Arial" pitchFamily="34" charset="0"/>
              </a:rPr>
              <a:t>片包含實況運動賽事轉播、音樂會、線上教學及招生宣傳等視頻內容。為了提升影片品質，他們由</a:t>
            </a:r>
            <a:r>
              <a:rPr lang="en-US" altLang="zh-TW" sz="1400" dirty="0" smtClean="0">
                <a:latin typeface="微軟正黑體" panose="020B0604030504040204" pitchFamily="34" charset="-120"/>
                <a:ea typeface="微軟正黑體" panose="020B0604030504040204" pitchFamily="34" charset="-120"/>
                <a:cs typeface="Arial" pitchFamily="34" charset="0"/>
              </a:rPr>
              <a:t>SD</a:t>
            </a:r>
            <a:r>
              <a:rPr lang="zh-TW" altLang="en-US" sz="1400" dirty="0" smtClean="0">
                <a:latin typeface="微軟正黑體" panose="020B0604030504040204" pitchFamily="34" charset="-120"/>
                <a:ea typeface="微軟正黑體" panose="020B0604030504040204" pitchFamily="34" charset="-120"/>
                <a:cs typeface="Arial" pitchFamily="34" charset="0"/>
              </a:rPr>
              <a:t>轉換為</a:t>
            </a:r>
            <a:r>
              <a:rPr lang="en-US" altLang="zh-TW" sz="1400" dirty="0" smtClean="0">
                <a:latin typeface="微軟正黑體" panose="020B0604030504040204" pitchFamily="34" charset="-120"/>
                <a:ea typeface="微軟正黑體" panose="020B0604030504040204" pitchFamily="34" charset="-120"/>
                <a:cs typeface="Arial" pitchFamily="34" charset="0"/>
              </a:rPr>
              <a:t>HD</a:t>
            </a:r>
            <a:r>
              <a:rPr lang="zh-TW" altLang="en-US" sz="1400" dirty="0" smtClean="0">
                <a:latin typeface="微軟正黑體" panose="020B0604030504040204" pitchFamily="34" charset="-120"/>
                <a:ea typeface="微軟正黑體" panose="020B0604030504040204" pitchFamily="34" charset="-120"/>
                <a:cs typeface="Arial" pitchFamily="34" charset="0"/>
              </a:rPr>
              <a:t>，但這個升級也產生了儲存空間不夠與剪輯效能不足的問題。</a:t>
            </a:r>
            <a:endParaRPr lang="en-US" sz="1600" dirty="0">
              <a:latin typeface="微軟正黑體" panose="020B0604030504040204" pitchFamily="34" charset="-120"/>
              <a:ea typeface="微軟正黑體" panose="020B0604030504040204" pitchFamily="34" charset="-120"/>
              <a:cs typeface="Arial" pitchFamily="34" charset="0"/>
            </a:endParaRPr>
          </a:p>
          <a:p>
            <a:pPr marL="0" lvl="1">
              <a:spcBef>
                <a:spcPct val="30000"/>
              </a:spcBef>
              <a:buClr>
                <a:srgbClr val="FFFFFF"/>
              </a:buClr>
            </a:pPr>
            <a:endParaRPr lang="en-US" sz="1600" b="1" dirty="0" smtClean="0">
              <a:latin typeface="微軟正黑體" panose="020B0604030504040204" pitchFamily="34" charset="-120"/>
              <a:ea typeface="微軟正黑體" panose="020B0604030504040204" pitchFamily="34" charset="-120"/>
              <a:cs typeface="Arial" pitchFamily="34" charset="0"/>
            </a:endParaRPr>
          </a:p>
          <a:p>
            <a:pPr marL="0" lvl="1" defTabSz="457200">
              <a:spcBef>
                <a:spcPct val="20000"/>
              </a:spcBef>
              <a:buClr>
                <a:srgbClr val="006AD6"/>
              </a:buClr>
              <a:defRPr/>
            </a:pPr>
            <a:r>
              <a:rPr lang="zh-CN" altLang="en-US" b="1" dirty="0" smtClean="0">
                <a:latin typeface="微軟正黑體" panose="020B0604030504040204" pitchFamily="34" charset="-120"/>
                <a:ea typeface="微軟正黑體" panose="020B0604030504040204" pitchFamily="34" charset="-120"/>
                <a:cs typeface="Arial" pitchFamily="34" charset="0"/>
              </a:rPr>
              <a:t>客户解决方案</a:t>
            </a:r>
            <a:endParaRPr lang="en-US" b="1" dirty="0">
              <a:latin typeface="微軟正黑體" panose="020B0604030504040204" pitchFamily="34" charset="-120"/>
              <a:ea typeface="微軟正黑體" panose="020B0604030504040204" pitchFamily="34" charset="-120"/>
              <a:cs typeface="Arial" pitchFamily="34" charset="0"/>
            </a:endParaRPr>
          </a:p>
          <a:p>
            <a:pPr marL="0" lvl="1" defTabSz="457200" fontAlgn="auto">
              <a:spcBef>
                <a:spcPct val="20000"/>
              </a:spcBef>
              <a:spcAft>
                <a:spcPts val="600"/>
              </a:spcAft>
              <a:buClr>
                <a:srgbClr val="006AD6"/>
              </a:buClr>
              <a:defRPr/>
            </a:pPr>
            <a:r>
              <a:rPr lang="en-US" altLang="zh-TW" sz="1400" dirty="0" smtClean="0">
                <a:latin typeface="微軟正黑體" panose="020B0604030504040204" pitchFamily="34" charset="-120"/>
                <a:ea typeface="微軟正黑體" panose="020B0604030504040204" pitchFamily="34" charset="-120"/>
                <a:cs typeface="Arial" pitchFamily="34" charset="0"/>
              </a:rPr>
              <a:t>Quantum</a:t>
            </a:r>
            <a:r>
              <a:rPr lang="zh-CN" altLang="en-US" sz="1400" dirty="0" smtClean="0">
                <a:latin typeface="微軟正黑體" panose="020B0604030504040204" pitchFamily="34" charset="-120"/>
                <a:ea typeface="微軟正黑體" panose="020B0604030504040204" pitchFamily="34" charset="-120"/>
                <a:cs typeface="Arial" pitchFamily="34" charset="0"/>
              </a:rPr>
              <a:t> </a:t>
            </a:r>
            <a:r>
              <a:rPr lang="en-US" sz="1400" dirty="0" err="1" smtClean="0">
                <a:latin typeface="微軟正黑體" panose="020B0604030504040204" pitchFamily="34" charset="-120"/>
                <a:ea typeface="微軟正黑體" panose="020B0604030504040204" pitchFamily="34" charset="-120"/>
                <a:cs typeface="Arial" pitchFamily="34" charset="0"/>
              </a:rPr>
              <a:t>StorNext</a:t>
            </a:r>
            <a:r>
              <a:rPr lang="zh-TW" altLang="en-US" sz="1400" dirty="0" smtClean="0">
                <a:latin typeface="微軟正黑體" panose="020B0604030504040204" pitchFamily="34" charset="-120"/>
                <a:ea typeface="微軟正黑體" panose="020B0604030504040204" pitchFamily="34" charset="-120"/>
                <a:cs typeface="Arial" pitchFamily="34" charset="0"/>
              </a:rPr>
              <a:t>儲存管理設備</a:t>
            </a:r>
            <a:r>
              <a:rPr lang="en-US" sz="1400" dirty="0" smtClean="0">
                <a:latin typeface="微軟正黑體" panose="020B0604030504040204" pitchFamily="34" charset="-120"/>
                <a:ea typeface="微軟正黑體" panose="020B0604030504040204" pitchFamily="34" charset="-120"/>
                <a:cs typeface="Arial" pitchFamily="34" charset="0"/>
              </a:rPr>
              <a:t> + </a:t>
            </a:r>
            <a:r>
              <a:rPr lang="zh-TW" altLang="en-US" sz="1400" dirty="0" smtClean="0">
                <a:latin typeface="微軟正黑體" panose="020B0604030504040204" pitchFamily="34" charset="-120"/>
                <a:ea typeface="微軟正黑體" panose="020B0604030504040204" pitchFamily="34" charset="-120"/>
                <a:cs typeface="Arial" pitchFamily="34" charset="0"/>
              </a:rPr>
              <a:t>磁帶櫃</a:t>
            </a:r>
            <a:r>
              <a:rPr lang="en-US" sz="1600" b="1" dirty="0">
                <a:latin typeface="微軟正黑體" panose="020B0604030504040204" pitchFamily="34" charset="-120"/>
                <a:ea typeface="微軟正黑體" panose="020B0604030504040204" pitchFamily="34" charset="-120"/>
                <a:cs typeface="Arial" pitchFamily="34" charset="0"/>
              </a:rPr>
              <a:t/>
            </a:r>
            <a:br>
              <a:rPr lang="en-US" sz="1600" b="1" dirty="0">
                <a:latin typeface="微軟正黑體" panose="020B0604030504040204" pitchFamily="34" charset="-120"/>
                <a:ea typeface="微軟正黑體" panose="020B0604030504040204" pitchFamily="34" charset="-120"/>
                <a:cs typeface="Arial" pitchFamily="34" charset="0"/>
              </a:rPr>
            </a:br>
            <a:endParaRPr lang="en-US" sz="1400" dirty="0">
              <a:latin typeface="微軟正黑體" panose="020B0604030504040204" pitchFamily="34" charset="-120"/>
              <a:ea typeface="微軟正黑體" panose="020B0604030504040204" pitchFamily="34" charset="-120"/>
              <a:cs typeface="Arial" pitchFamily="34" charset="0"/>
            </a:endParaRPr>
          </a:p>
        </p:txBody>
      </p:sp>
      <p:sp>
        <p:nvSpPr>
          <p:cNvPr id="48" name="Rectangle 3"/>
          <p:cNvSpPr>
            <a:spLocks noChangeArrowheads="1"/>
          </p:cNvSpPr>
          <p:nvPr/>
        </p:nvSpPr>
        <p:spPr bwMode="auto">
          <a:xfrm>
            <a:off x="4876800" y="1452883"/>
            <a:ext cx="4172474" cy="2502844"/>
          </a:xfrm>
          <a:prstGeom prst="rect">
            <a:avLst/>
          </a:prstGeom>
          <a:noFill/>
          <a:ln>
            <a:noFill/>
          </a:ln>
          <a:extLst/>
        </p:spPr>
        <p:txBody>
          <a:bodyPr/>
          <a:lstStyle/>
          <a:p>
            <a:pPr marL="0" lvl="1" defTabSz="457200" fontAlgn="auto">
              <a:spcBef>
                <a:spcPct val="20000"/>
              </a:spcBef>
              <a:spcAft>
                <a:spcPts val="0"/>
              </a:spcAft>
              <a:buClr>
                <a:srgbClr val="006AD6"/>
              </a:buClr>
              <a:defRPr/>
            </a:pPr>
            <a:r>
              <a:rPr lang="zh-TW" altLang="en-US" b="1" dirty="0" smtClean="0">
                <a:latin typeface="微軟正黑體" panose="020B0604030504040204" pitchFamily="34" charset="-120"/>
                <a:ea typeface="微軟正黑體" panose="020B0604030504040204" pitchFamily="34" charset="-120"/>
                <a:cs typeface="Arial" pitchFamily="34" charset="0"/>
              </a:rPr>
              <a:t>效益</a:t>
            </a:r>
            <a:endParaRPr lang="en-US" dirty="0" smtClean="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6AD6"/>
              </a:buClr>
              <a:buFont typeface="Wingdings" charset="2"/>
              <a:buChar char="§"/>
              <a:defRPr/>
            </a:pPr>
            <a:r>
              <a:rPr lang="zh-TW" altLang="en-US" sz="1400" dirty="0">
                <a:latin typeface="微軟正黑體" panose="020B0604030504040204" pitchFamily="34" charset="-120"/>
                <a:ea typeface="微軟正黑體" panose="020B0604030504040204" pitchFamily="34" charset="-120"/>
                <a:cs typeface="Arial" pitchFamily="34" charset="0"/>
              </a:rPr>
              <a:t>實</a:t>
            </a:r>
            <a:r>
              <a:rPr lang="zh-TW" altLang="en-US" sz="1400" dirty="0" smtClean="0">
                <a:latin typeface="微軟正黑體" panose="020B0604030504040204" pitchFamily="34" charset="-120"/>
                <a:ea typeface="微軟正黑體" panose="020B0604030504040204" pitchFamily="34" charset="-120"/>
                <a:cs typeface="Arial" pitchFamily="34" charset="0"/>
              </a:rPr>
              <a:t>現全</a:t>
            </a:r>
            <a:r>
              <a:rPr lang="en-US" altLang="zh-TW" sz="1400" dirty="0" smtClean="0">
                <a:latin typeface="微軟正黑體" panose="020B0604030504040204" pitchFamily="34" charset="-120"/>
                <a:ea typeface="微軟正黑體" panose="020B0604030504040204" pitchFamily="34" charset="-120"/>
                <a:cs typeface="Arial" pitchFamily="34" charset="0"/>
              </a:rPr>
              <a:t>HD</a:t>
            </a:r>
            <a:r>
              <a:rPr lang="zh-TW" altLang="en-US" sz="1400" dirty="0" smtClean="0">
                <a:latin typeface="微軟正黑體" panose="020B0604030504040204" pitchFamily="34" charset="-120"/>
                <a:ea typeface="微軟正黑體" panose="020B0604030504040204" pitchFamily="34" charset="-120"/>
                <a:cs typeface="Arial" pitchFamily="34" charset="0"/>
              </a:rPr>
              <a:t>的實況賽事轉播</a:t>
            </a:r>
            <a:endParaRPr lang="en-US" altLang="zh-TW" sz="1400" dirty="0" smtClean="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6AD6"/>
              </a:buClr>
              <a:buFont typeface="Wingdings" charset="2"/>
              <a:buChar char="§"/>
              <a:defRPr/>
            </a:pPr>
            <a:r>
              <a:rPr lang="zh-TW" altLang="en-US" sz="1400" dirty="0" smtClean="0">
                <a:latin typeface="微軟正黑體" panose="020B0604030504040204" pitchFamily="34" charset="-120"/>
                <a:ea typeface="微軟正黑體" panose="020B0604030504040204" pitchFamily="34" charset="-120"/>
                <a:cs typeface="Arial" pitchFamily="34" charset="0"/>
              </a:rPr>
              <a:t>提升兩倍的剪輯效率</a:t>
            </a:r>
            <a:endParaRPr lang="en-US" sz="1400" dirty="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6AD6"/>
              </a:buClr>
              <a:buFont typeface="Wingdings" charset="2"/>
              <a:buChar char="§"/>
              <a:defRPr/>
            </a:pPr>
            <a:r>
              <a:rPr lang="zh-TW" altLang="en-US" sz="1400" dirty="0" smtClean="0">
                <a:latin typeface="微軟正黑體" panose="020B0604030504040204" pitchFamily="34" charset="-120"/>
                <a:ea typeface="微軟正黑體" panose="020B0604030504040204" pitchFamily="34" charset="-120"/>
                <a:cs typeface="Arial" pitchFamily="34" charset="0"/>
              </a:rPr>
              <a:t>整合工作流程，在擷取時歸檔，而不是兩個流程</a:t>
            </a:r>
            <a:endParaRPr lang="en-US" sz="1400" dirty="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6AD6"/>
              </a:buClr>
              <a:buFont typeface="Wingdings" charset="2"/>
              <a:buChar char="§"/>
              <a:defRPr/>
            </a:pPr>
            <a:r>
              <a:rPr lang="zh-TW" altLang="en-US" sz="1400" dirty="0" smtClean="0">
                <a:latin typeface="微軟正黑體" panose="020B0604030504040204" pitchFamily="34" charset="-120"/>
                <a:ea typeface="微軟正黑體" panose="020B0604030504040204" pitchFamily="34" charset="-120"/>
                <a:cs typeface="Arial" pitchFamily="34" charset="0"/>
              </a:rPr>
              <a:t>在</a:t>
            </a:r>
            <a:r>
              <a:rPr lang="en-US" sz="1400" dirty="0" smtClean="0">
                <a:latin typeface="微軟正黑體" panose="020B0604030504040204" pitchFamily="34" charset="-120"/>
                <a:ea typeface="微軟正黑體" panose="020B0604030504040204" pitchFamily="34" charset="-120"/>
                <a:cs typeface="Arial" pitchFamily="34" charset="0"/>
              </a:rPr>
              <a:t>Scalar</a:t>
            </a:r>
            <a:r>
              <a:rPr lang="zh-TW" altLang="en-US" sz="1400" dirty="0" smtClean="0">
                <a:latin typeface="微軟正黑體" panose="020B0604030504040204" pitchFamily="34" charset="-120"/>
                <a:ea typeface="微軟正黑體" panose="020B0604030504040204" pitchFamily="34" charset="-120"/>
                <a:cs typeface="Arial" pitchFamily="34" charset="0"/>
              </a:rPr>
              <a:t>磁帶櫃中長期保存</a:t>
            </a:r>
            <a:r>
              <a:rPr lang="zh-TW" altLang="en-US" sz="1400" dirty="0">
                <a:latin typeface="微軟正黑體" panose="020B0604030504040204" pitchFamily="34" charset="-120"/>
                <a:ea typeface="微軟正黑體" panose="020B0604030504040204" pitchFamily="34" charset="-120"/>
                <a:cs typeface="Arial" pitchFamily="34" charset="0"/>
              </a:rPr>
              <a:t>以</a:t>
            </a:r>
            <a:r>
              <a:rPr lang="zh-TW" altLang="en-US" sz="1400" dirty="0" smtClean="0">
                <a:latin typeface="微軟正黑體" panose="020B0604030504040204" pitchFamily="34" charset="-120"/>
                <a:ea typeface="微軟正黑體" panose="020B0604030504040204" pitchFamily="34" charset="-120"/>
                <a:cs typeface="Arial" pitchFamily="34" charset="0"/>
              </a:rPr>
              <a:t>減少</a:t>
            </a:r>
            <a:r>
              <a:rPr lang="en-US" altLang="zh-TW" sz="1400" dirty="0" smtClean="0">
                <a:latin typeface="微軟正黑體" panose="020B0604030504040204" pitchFamily="34" charset="-120"/>
                <a:ea typeface="微軟正黑體" panose="020B0604030504040204" pitchFamily="34" charset="-120"/>
                <a:cs typeface="Arial" pitchFamily="34" charset="0"/>
              </a:rPr>
              <a:t>online storage</a:t>
            </a:r>
            <a:r>
              <a:rPr lang="zh-TW" altLang="en-US" sz="1400" dirty="0" smtClean="0">
                <a:latin typeface="微軟正黑體" panose="020B0604030504040204" pitchFamily="34" charset="-120"/>
                <a:ea typeface="微軟正黑體" panose="020B0604030504040204" pitchFamily="34" charset="-120"/>
                <a:cs typeface="Arial" pitchFamily="34" charset="0"/>
              </a:rPr>
              <a:t>的空間需求</a:t>
            </a:r>
            <a:r>
              <a:rPr lang="en-US" sz="1400" dirty="0">
                <a:latin typeface="微軟正黑體" panose="020B0604030504040204" pitchFamily="34" charset="-120"/>
                <a:ea typeface="微軟正黑體" panose="020B0604030504040204" pitchFamily="34" charset="-120"/>
                <a:cs typeface="Arial" pitchFamily="34" charset="0"/>
              </a:rPr>
              <a:t/>
            </a:r>
            <a:br>
              <a:rPr lang="en-US" sz="1400" dirty="0">
                <a:latin typeface="微軟正黑體" panose="020B0604030504040204" pitchFamily="34" charset="-120"/>
                <a:ea typeface="微軟正黑體" panose="020B0604030504040204" pitchFamily="34" charset="-120"/>
                <a:cs typeface="Arial" pitchFamily="34" charset="0"/>
              </a:rPr>
            </a:br>
            <a:endParaRPr lang="en-US" sz="1400" dirty="0">
              <a:latin typeface="微軟正黑體" panose="020B0604030504040204" pitchFamily="34" charset="-120"/>
              <a:ea typeface="微軟正黑體" panose="020B0604030504040204" pitchFamily="34" charset="-120"/>
              <a:cs typeface="Arial" pitchFamily="34" charset="0"/>
            </a:endParaRPr>
          </a:p>
        </p:txBody>
      </p:sp>
      <p:sp>
        <p:nvSpPr>
          <p:cNvPr id="49" name="TextBox 48"/>
          <p:cNvSpPr txBox="1"/>
          <p:nvPr/>
        </p:nvSpPr>
        <p:spPr>
          <a:xfrm>
            <a:off x="3613274" y="6125808"/>
            <a:ext cx="1549359" cy="261610"/>
          </a:xfrm>
          <a:prstGeom prst="rect">
            <a:avLst/>
          </a:prstGeom>
          <a:noFill/>
        </p:spPr>
        <p:txBody>
          <a:bodyPr wrap="square">
            <a:spAutoFit/>
          </a:bodyPr>
          <a:lstStyle/>
          <a:p>
            <a:pPr algn="r">
              <a:defRPr/>
            </a:pPr>
            <a:r>
              <a:rPr lang="en-US" altLang="zh-TW" sz="1100" dirty="0" smtClean="0">
                <a:latin typeface="微軟正黑體" panose="020B0604030504040204" pitchFamily="34" charset="-120"/>
                <a:ea typeface="微軟正黑體" panose="020B0604030504040204" pitchFamily="34" charset="-120"/>
              </a:rPr>
              <a:t>Apple Final Cut  Pro</a:t>
            </a:r>
            <a:endParaRPr lang="en-US" sz="1100" dirty="0">
              <a:latin typeface="微軟正黑體" panose="020B0604030504040204" pitchFamily="34" charset="-120"/>
              <a:ea typeface="微軟正黑體" panose="020B0604030504040204" pitchFamily="34" charset="-120"/>
            </a:endParaRPr>
          </a:p>
        </p:txBody>
      </p:sp>
      <p:sp>
        <p:nvSpPr>
          <p:cNvPr id="50" name="TextBox 49"/>
          <p:cNvSpPr txBox="1"/>
          <p:nvPr/>
        </p:nvSpPr>
        <p:spPr>
          <a:xfrm>
            <a:off x="4210174" y="5630508"/>
            <a:ext cx="1549359" cy="261610"/>
          </a:xfrm>
          <a:prstGeom prst="rect">
            <a:avLst/>
          </a:prstGeom>
          <a:noFill/>
        </p:spPr>
        <p:txBody>
          <a:bodyPr wrap="square">
            <a:spAutoFit/>
          </a:bodyPr>
          <a:lstStyle/>
          <a:p>
            <a:pPr algn="r">
              <a:defRPr/>
            </a:pPr>
            <a:r>
              <a:rPr lang="en-US" altLang="zh-TW" sz="1100" dirty="0" smtClean="0">
                <a:latin typeface="微軟正黑體" panose="020B0604030504040204" pitchFamily="34" charset="-120"/>
                <a:ea typeface="微軟正黑體" panose="020B0604030504040204" pitchFamily="34" charset="-120"/>
              </a:rPr>
              <a:t>Adobe Premier Pro</a:t>
            </a:r>
            <a:endParaRPr lang="en-US" sz="1100" dirty="0">
              <a:latin typeface="微軟正黑體" panose="020B0604030504040204" pitchFamily="34" charset="-120"/>
              <a:ea typeface="微軟正黑體" panose="020B0604030504040204" pitchFamily="34" charset="-120"/>
            </a:endParaRPr>
          </a:p>
        </p:txBody>
      </p:sp>
      <p:sp>
        <p:nvSpPr>
          <p:cNvPr id="51" name="TextBox 50"/>
          <p:cNvSpPr txBox="1"/>
          <p:nvPr/>
        </p:nvSpPr>
        <p:spPr>
          <a:xfrm>
            <a:off x="4781674" y="3801708"/>
            <a:ext cx="1549359" cy="261610"/>
          </a:xfrm>
          <a:prstGeom prst="rect">
            <a:avLst/>
          </a:prstGeom>
          <a:noFill/>
        </p:spPr>
        <p:txBody>
          <a:bodyPr wrap="square">
            <a:spAutoFit/>
          </a:bodyPr>
          <a:lstStyle/>
          <a:p>
            <a:pPr algn="r">
              <a:defRPr/>
            </a:pPr>
            <a:r>
              <a:rPr lang="en-US" altLang="zh-TW" sz="1100" dirty="0" smtClean="0">
                <a:latin typeface="微軟正黑體" panose="020B0604030504040204" pitchFamily="34" charset="-120"/>
                <a:ea typeface="微軟正黑體" panose="020B0604030504040204" pitchFamily="34" charset="-120"/>
              </a:rPr>
              <a:t>AVID Pro Tools</a:t>
            </a:r>
            <a:endParaRPr lang="en-US" sz="1100" dirty="0">
              <a:latin typeface="微軟正黑體" panose="020B0604030504040204" pitchFamily="34" charset="-120"/>
              <a:ea typeface="微軟正黑體" panose="020B0604030504040204" pitchFamily="34" charset="-120"/>
            </a:endParaRPr>
          </a:p>
        </p:txBody>
      </p:sp>
      <p:pic>
        <p:nvPicPr>
          <p:cNvPr id="52" name="圖片 51"/>
          <p:cNvPicPr/>
          <p:nvPr/>
        </p:nvPicPr>
        <p:blipFill>
          <a:blip r:embed="rId13" cstate="print"/>
          <a:srcRect/>
          <a:stretch>
            <a:fillRect/>
          </a:stretch>
        </p:blipFill>
        <p:spPr bwMode="auto">
          <a:xfrm>
            <a:off x="6720840" y="76200"/>
            <a:ext cx="2270760" cy="640080"/>
          </a:xfrm>
          <a:prstGeom prst="rect">
            <a:avLst/>
          </a:prstGeom>
          <a:noFill/>
        </p:spPr>
      </p:pic>
    </p:spTree>
    <p:extLst>
      <p:ext uri="{BB962C8B-B14F-4D97-AF65-F5344CB8AC3E}">
        <p14:creationId xmlns:p14="http://schemas.microsoft.com/office/powerpoint/2010/main" xmlns="" val="29026714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914840" y="5672994"/>
            <a:ext cx="876610" cy="748810"/>
          </a:xfrm>
          <a:prstGeom prst="roundRect">
            <a:avLst>
              <a:gd name="adj" fmla="val 6430"/>
            </a:avLst>
          </a:prstGeom>
          <a:gradFill>
            <a:gsLst>
              <a:gs pos="0">
                <a:srgbClr val="00B6F1">
                  <a:alpha val="71000"/>
                </a:srgbClr>
              </a:gs>
              <a:gs pos="100000">
                <a:srgbClr val="107EC2">
                  <a:alpha val="0"/>
                </a:srgbClr>
              </a:gs>
            </a:gsLst>
            <a:lin ang="5400000" scaled="0"/>
          </a:gradFill>
          <a:ln w="15875">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47"/>
          <p:cNvSpPr txBox="1">
            <a:spLocks noChangeArrowheads="1"/>
          </p:cNvSpPr>
          <p:nvPr/>
        </p:nvSpPr>
        <p:spPr bwMode="auto">
          <a:xfrm>
            <a:off x="6505917" y="5625105"/>
            <a:ext cx="1088173" cy="233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ts val="1100"/>
              </a:lnSpc>
              <a:defRPr/>
            </a:pPr>
            <a:r>
              <a:rPr lang="zh-TW" altLang="en-US" sz="1100" dirty="0" smtClean="0">
                <a:solidFill>
                  <a:schemeClr val="bg1"/>
                </a:solidFill>
                <a:latin typeface="微軟正黑體" panose="020B0604030504040204" pitchFamily="34" charset="-120"/>
                <a:ea typeface="微軟正黑體" panose="020B0604030504040204" pitchFamily="34" charset="-120"/>
              </a:rPr>
              <a:t>保險庫</a:t>
            </a:r>
            <a:endParaRPr lang="en-US" sz="1100" dirty="0">
              <a:solidFill>
                <a:schemeClr val="bg1"/>
              </a:solidFill>
              <a:latin typeface="微軟正黑體" panose="020B0604030504040204" pitchFamily="34" charset="-120"/>
              <a:ea typeface="微軟正黑體" panose="020B0604030504040204" pitchFamily="34" charset="-120"/>
            </a:endParaRPr>
          </a:p>
        </p:txBody>
      </p:sp>
      <p:grpSp>
        <p:nvGrpSpPr>
          <p:cNvPr id="33" name="Group 32"/>
          <p:cNvGrpSpPr/>
          <p:nvPr/>
        </p:nvGrpSpPr>
        <p:grpSpPr>
          <a:xfrm>
            <a:off x="5094409" y="4713108"/>
            <a:ext cx="1604337" cy="937420"/>
            <a:chOff x="6564495" y="3072231"/>
            <a:chExt cx="1669919" cy="999833"/>
          </a:xfrm>
        </p:grpSpPr>
        <p:sp>
          <p:nvSpPr>
            <p:cNvPr id="58" name="Down Arrow 57"/>
            <p:cNvSpPr/>
            <p:nvPr/>
          </p:nvSpPr>
          <p:spPr>
            <a:xfrm rot="16200000">
              <a:off x="7540172" y="3292517"/>
              <a:ext cx="651765" cy="736718"/>
            </a:xfrm>
            <a:prstGeom prst="downArrow">
              <a:avLst/>
            </a:prstGeom>
            <a:gradFill>
              <a:gsLst>
                <a:gs pos="100000">
                  <a:srgbClr val="00A1E1"/>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6564495" y="3258052"/>
              <a:ext cx="1140525" cy="814012"/>
              <a:chOff x="5932655" y="2151369"/>
              <a:chExt cx="1140525" cy="814012"/>
            </a:xfrm>
          </p:grpSpPr>
          <p:sp>
            <p:nvSpPr>
              <p:cNvPr id="61" name="Rounded Rectangle 60"/>
              <p:cNvSpPr/>
              <p:nvPr/>
            </p:nvSpPr>
            <p:spPr>
              <a:xfrm>
                <a:off x="5941496" y="2151369"/>
                <a:ext cx="1131684" cy="814012"/>
              </a:xfrm>
              <a:prstGeom prst="roundRect">
                <a:avLst>
                  <a:gd name="adj" fmla="val 7937"/>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47"/>
              <p:cNvSpPr txBox="1">
                <a:spLocks noChangeArrowheads="1"/>
              </p:cNvSpPr>
              <p:nvPr/>
            </p:nvSpPr>
            <p:spPr bwMode="auto">
              <a:xfrm>
                <a:off x="5932655" y="2655979"/>
                <a:ext cx="1132655" cy="24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ts val="1100"/>
                  </a:lnSpc>
                  <a:defRPr/>
                </a:pPr>
                <a:r>
                  <a:rPr lang="zh-TW" altLang="en-US" sz="1100" dirty="0" smtClean="0">
                    <a:solidFill>
                      <a:schemeClr val="bg1"/>
                    </a:solidFill>
                    <a:latin typeface="微軟正黑體" panose="020B0604030504040204" pitchFamily="34" charset="-120"/>
                    <a:ea typeface="微軟正黑體" panose="020B0604030504040204" pitchFamily="34" charset="-120"/>
                  </a:rPr>
                  <a:t>磁帶櫃</a:t>
                </a:r>
                <a:endParaRPr lang="en-US" sz="1100" dirty="0">
                  <a:solidFill>
                    <a:schemeClr val="bg1"/>
                  </a:solidFill>
                  <a:latin typeface="微軟正黑體" panose="020B0604030504040204" pitchFamily="34" charset="-120"/>
                  <a:ea typeface="微軟正黑體" panose="020B0604030504040204" pitchFamily="34" charset="-120"/>
                </a:endParaRPr>
              </a:p>
            </p:txBody>
          </p:sp>
        </p:grpSp>
        <p:pic>
          <p:nvPicPr>
            <p:cNvPr id="60" name="Picture 6"/>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659363" y="3072231"/>
              <a:ext cx="1015781" cy="912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4" name="Group 33"/>
          <p:cNvGrpSpPr/>
          <p:nvPr/>
        </p:nvGrpSpPr>
        <p:grpSpPr>
          <a:xfrm>
            <a:off x="3459532" y="4887329"/>
            <a:ext cx="1604337" cy="763198"/>
            <a:chOff x="6564495" y="3258052"/>
            <a:chExt cx="1669919" cy="814012"/>
          </a:xfrm>
        </p:grpSpPr>
        <p:sp>
          <p:nvSpPr>
            <p:cNvPr id="54" name="Down Arrow 53"/>
            <p:cNvSpPr/>
            <p:nvPr/>
          </p:nvSpPr>
          <p:spPr>
            <a:xfrm rot="16200000">
              <a:off x="7540172" y="3292517"/>
              <a:ext cx="651765" cy="736718"/>
            </a:xfrm>
            <a:prstGeom prst="downArrow">
              <a:avLst/>
            </a:prstGeom>
            <a:gradFill>
              <a:gsLst>
                <a:gs pos="100000">
                  <a:srgbClr val="00A1E1"/>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6564495" y="3258052"/>
              <a:ext cx="1140525" cy="814012"/>
              <a:chOff x="5932655" y="2151369"/>
              <a:chExt cx="1140525" cy="814012"/>
            </a:xfrm>
          </p:grpSpPr>
          <p:sp>
            <p:nvSpPr>
              <p:cNvPr id="56" name="Rounded Rectangle 55"/>
              <p:cNvSpPr/>
              <p:nvPr/>
            </p:nvSpPr>
            <p:spPr>
              <a:xfrm>
                <a:off x="5941496" y="2151369"/>
                <a:ext cx="1131684" cy="814012"/>
              </a:xfrm>
              <a:prstGeom prst="roundRect">
                <a:avLst>
                  <a:gd name="adj" fmla="val 7937"/>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47"/>
              <p:cNvSpPr txBox="1">
                <a:spLocks noChangeArrowheads="1"/>
              </p:cNvSpPr>
              <p:nvPr/>
            </p:nvSpPr>
            <p:spPr bwMode="auto">
              <a:xfrm>
                <a:off x="5932655" y="2608353"/>
                <a:ext cx="1132655" cy="24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ts val="1100"/>
                  </a:lnSpc>
                  <a:defRPr/>
                </a:pPr>
                <a:r>
                  <a:rPr lang="en-US" sz="1100" dirty="0" err="1">
                    <a:solidFill>
                      <a:schemeClr val="bg1"/>
                    </a:solidFill>
                    <a:latin typeface="微軟正黑體" panose="020B0604030504040204" pitchFamily="34" charset="-120"/>
                    <a:ea typeface="微軟正黑體" panose="020B0604030504040204" pitchFamily="34" charset="-120"/>
                    <a:cs typeface="Arial" pitchFamily="34" charset="0"/>
                  </a:rPr>
                  <a:t>DXi</a:t>
                </a:r>
                <a:r>
                  <a:rPr lang="en-US" sz="1100" dirty="0">
                    <a:solidFill>
                      <a:schemeClr val="bg1"/>
                    </a:solidFill>
                    <a:latin typeface="微軟正黑體" panose="020B0604030504040204" pitchFamily="34" charset="-120"/>
                    <a:ea typeface="微軟正黑體" panose="020B0604030504040204" pitchFamily="34" charset="-120"/>
                    <a:cs typeface="Arial" pitchFamily="34" charset="0"/>
                  </a:rPr>
                  <a:t> </a:t>
                </a:r>
                <a:r>
                  <a:rPr lang="zh-TW" altLang="en-US" sz="1100" dirty="0" smtClean="0">
                    <a:solidFill>
                      <a:schemeClr val="bg1"/>
                    </a:solidFill>
                    <a:latin typeface="微軟正黑體" panose="020B0604030504040204" pitchFamily="34" charset="-120"/>
                    <a:ea typeface="微軟正黑體" panose="020B0604030504040204" pitchFamily="34" charset="-120"/>
                    <a:cs typeface="Arial" pitchFamily="34" charset="0"/>
                  </a:rPr>
                  <a:t>備份設備</a:t>
                </a:r>
                <a:endParaRPr lang="en-US" sz="1100" dirty="0">
                  <a:solidFill>
                    <a:schemeClr val="bg1"/>
                  </a:solidFill>
                  <a:latin typeface="微軟正黑體" panose="020B0604030504040204" pitchFamily="34" charset="-120"/>
                  <a:ea typeface="微軟正黑體" panose="020B0604030504040204" pitchFamily="34" charset="-120"/>
                  <a:cs typeface="Arial" pitchFamily="34" charset="0"/>
                </a:endParaRPr>
              </a:p>
            </p:txBody>
          </p:sp>
        </p:grpSp>
      </p:grpSp>
      <p:pic>
        <p:nvPicPr>
          <p:cNvPr id="35" name="Picture 2" descr="C:\Users\Isaac\Downloads\Quantum_DXi6700_FT_ppt.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520004" y="4699229"/>
            <a:ext cx="891248" cy="67108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6" name="Group 35"/>
          <p:cNvGrpSpPr/>
          <p:nvPr/>
        </p:nvGrpSpPr>
        <p:grpSpPr>
          <a:xfrm>
            <a:off x="1682685" y="5204687"/>
            <a:ext cx="1094047" cy="948638"/>
            <a:chOff x="1880442" y="2835237"/>
            <a:chExt cx="1138769" cy="1011798"/>
          </a:xfrm>
        </p:grpSpPr>
        <p:sp>
          <p:nvSpPr>
            <p:cNvPr id="48" name="Rounded Rectangle 47"/>
            <p:cNvSpPr/>
            <p:nvPr/>
          </p:nvSpPr>
          <p:spPr>
            <a:xfrm>
              <a:off x="2376730" y="3087881"/>
              <a:ext cx="437353" cy="759154"/>
            </a:xfrm>
            <a:prstGeom prst="roundRect">
              <a:avLst>
                <a:gd name="adj" fmla="val 10620"/>
              </a:avLst>
            </a:prstGeom>
            <a:solidFill>
              <a:srgbClr val="00A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1880442" y="3515722"/>
              <a:ext cx="1046933" cy="136224"/>
            </a:xfrm>
            <a:prstGeom prst="rect">
              <a:avLst/>
            </a:prstGeom>
          </p:spPr>
        </p:pic>
        <p:sp>
          <p:nvSpPr>
            <p:cNvPr id="50" name="TextBox 47"/>
            <p:cNvSpPr txBox="1">
              <a:spLocks noChangeArrowheads="1"/>
            </p:cNvSpPr>
            <p:nvPr/>
          </p:nvSpPr>
          <p:spPr bwMode="auto">
            <a:xfrm>
              <a:off x="1995647" y="2835237"/>
              <a:ext cx="1023564" cy="24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ts val="1100"/>
                </a:lnSpc>
              </a:pPr>
              <a:r>
                <a:rPr lang="en-US" sz="1100" dirty="0" err="1">
                  <a:cs typeface="Arial" pitchFamily="34" charset="0"/>
                </a:rPr>
                <a:t>Commvault</a:t>
              </a:r>
              <a:endParaRPr lang="en-US" sz="1050" dirty="0">
                <a:cs typeface="Arial" pitchFamily="34" charset="0"/>
              </a:endParaRPr>
            </a:p>
          </p:txBody>
        </p:sp>
        <p:sp>
          <p:nvSpPr>
            <p:cNvPr id="51" name="Rounded Rectangle 50"/>
            <p:cNvSpPr/>
            <p:nvPr/>
          </p:nvSpPr>
          <p:spPr>
            <a:xfrm>
              <a:off x="2443717" y="3181640"/>
              <a:ext cx="314864" cy="29419"/>
            </a:xfrm>
            <a:prstGeom prst="roundRect">
              <a:avLst>
                <a:gd name="adj" fmla="val 106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2443717" y="3244830"/>
              <a:ext cx="314864" cy="29419"/>
            </a:xfrm>
            <a:prstGeom prst="roundRect">
              <a:avLst>
                <a:gd name="adj" fmla="val 106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2443717" y="3308021"/>
              <a:ext cx="314864" cy="29419"/>
            </a:xfrm>
            <a:prstGeom prst="roundRect">
              <a:avLst>
                <a:gd name="adj" fmla="val 106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1914840" y="4228252"/>
            <a:ext cx="876610" cy="748810"/>
          </a:xfrm>
          <a:prstGeom prst="roundRect">
            <a:avLst>
              <a:gd name="adj" fmla="val 6430"/>
            </a:avLst>
          </a:prstGeom>
          <a:gradFill>
            <a:gsLst>
              <a:gs pos="0">
                <a:srgbClr val="00B6F1">
                  <a:alpha val="71000"/>
                </a:srgbClr>
              </a:gs>
              <a:gs pos="100000">
                <a:srgbClr val="107EC2">
                  <a:alpha val="0"/>
                </a:srgbClr>
              </a:gs>
            </a:gsLst>
            <a:lin ang="5400000" scaled="0"/>
          </a:gradFill>
          <a:ln w="15875">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745274" y="4080175"/>
            <a:ext cx="420178" cy="711766"/>
          </a:xfrm>
          <a:prstGeom prst="roundRect">
            <a:avLst>
              <a:gd name="adj" fmla="val 10620"/>
            </a:avLst>
          </a:prstGeom>
          <a:solidFill>
            <a:srgbClr val="00A1E1">
              <a:alpha val="40000"/>
            </a:srgbClr>
          </a:solidFill>
          <a:ln>
            <a:solidFill>
              <a:srgbClr val="00A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8" descr="C:\Users\Isaac\Downloads\vmPROicon.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039856" y="4163965"/>
            <a:ext cx="608997" cy="615175"/>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ounded Rectangle 42"/>
          <p:cNvSpPr/>
          <p:nvPr/>
        </p:nvSpPr>
        <p:spPr>
          <a:xfrm>
            <a:off x="1855074" y="4192132"/>
            <a:ext cx="225978" cy="220533"/>
          </a:xfrm>
          <a:prstGeom prst="roundRect">
            <a:avLst>
              <a:gd name="adj" fmla="val 7599"/>
            </a:avLst>
          </a:prstGeom>
          <a:solidFill>
            <a:srgbClr val="00A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855074" y="4465872"/>
            <a:ext cx="225978" cy="220533"/>
          </a:xfrm>
          <a:prstGeom prst="roundRect">
            <a:avLst>
              <a:gd name="adj" fmla="val 7599"/>
            </a:avLst>
          </a:prstGeom>
          <a:solidFill>
            <a:srgbClr val="00A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855074" y="4207636"/>
            <a:ext cx="225979" cy="187232"/>
          </a:xfrm>
          <a:prstGeom prst="rect">
            <a:avLst/>
          </a:prstGeom>
          <a:noFill/>
        </p:spPr>
        <p:txBody>
          <a:bodyPr wrap="square" lIns="0" tIns="0" rIns="0" rtlCol="0" anchor="ctr" anchorCtr="0">
            <a:spAutoFit/>
          </a:bodyPr>
          <a:lstStyle/>
          <a:p>
            <a:pPr algn="ctr">
              <a:lnSpc>
                <a:spcPts val="1100"/>
              </a:lnSpc>
            </a:pPr>
            <a:r>
              <a:rPr lang="en-US" sz="700" dirty="0">
                <a:solidFill>
                  <a:schemeClr val="bg1"/>
                </a:solidFill>
                <a:latin typeface="DINPro-Medium" pitchFamily="34" charset="0"/>
                <a:ea typeface="MS PGothic" pitchFamily="34" charset="-128"/>
              </a:rPr>
              <a:t>APP</a:t>
            </a:r>
          </a:p>
        </p:txBody>
      </p:sp>
      <p:sp>
        <p:nvSpPr>
          <p:cNvPr id="46" name="TextBox 45"/>
          <p:cNvSpPr txBox="1"/>
          <p:nvPr/>
        </p:nvSpPr>
        <p:spPr>
          <a:xfrm>
            <a:off x="1855074" y="4494375"/>
            <a:ext cx="225979" cy="187232"/>
          </a:xfrm>
          <a:prstGeom prst="rect">
            <a:avLst/>
          </a:prstGeom>
          <a:noFill/>
        </p:spPr>
        <p:txBody>
          <a:bodyPr wrap="square" lIns="0" tIns="0" rIns="0" rtlCol="0" anchor="ctr" anchorCtr="0">
            <a:spAutoFit/>
          </a:bodyPr>
          <a:lstStyle/>
          <a:p>
            <a:pPr algn="ctr">
              <a:lnSpc>
                <a:spcPts val="1100"/>
              </a:lnSpc>
            </a:pPr>
            <a:r>
              <a:rPr lang="en-US" sz="700" dirty="0">
                <a:solidFill>
                  <a:schemeClr val="bg1"/>
                </a:solidFill>
                <a:latin typeface="DINPro-Medium" pitchFamily="34" charset="0"/>
                <a:ea typeface="MS PGothic" pitchFamily="34" charset="-128"/>
              </a:rPr>
              <a:t>OS</a:t>
            </a:r>
          </a:p>
        </p:txBody>
      </p:sp>
      <p:sp>
        <p:nvSpPr>
          <p:cNvPr id="47" name="TextBox 47"/>
          <p:cNvSpPr txBox="1">
            <a:spLocks noChangeArrowheads="1"/>
          </p:cNvSpPr>
          <p:nvPr/>
        </p:nvSpPr>
        <p:spPr bwMode="auto">
          <a:xfrm>
            <a:off x="1933442" y="3853695"/>
            <a:ext cx="789966" cy="233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ts val="1100"/>
              </a:lnSpc>
            </a:pPr>
            <a:r>
              <a:rPr lang="en-US" sz="1100" dirty="0" err="1" smtClean="0">
                <a:latin typeface="微軟正黑體" panose="020B0604030504040204" pitchFamily="34" charset="-120"/>
                <a:ea typeface="微軟正黑體" panose="020B0604030504040204" pitchFamily="34" charset="-120"/>
                <a:cs typeface="Arial" pitchFamily="34" charset="0"/>
              </a:rPr>
              <a:t>vmPRO</a:t>
            </a:r>
            <a:endParaRPr lang="en-US" sz="1100" dirty="0">
              <a:latin typeface="微軟正黑體" panose="020B0604030504040204" pitchFamily="34" charset="-120"/>
              <a:ea typeface="微軟正黑體" panose="020B0604030504040204" pitchFamily="34" charset="-120"/>
              <a:cs typeface="Arial" pitchFamily="34" charset="0"/>
            </a:endParaRPr>
          </a:p>
        </p:txBody>
      </p:sp>
      <p:sp>
        <p:nvSpPr>
          <p:cNvPr id="39" name="Bent Arrow 38"/>
          <p:cNvSpPr/>
          <p:nvPr/>
        </p:nvSpPr>
        <p:spPr>
          <a:xfrm flipV="1">
            <a:off x="2578590" y="4707686"/>
            <a:ext cx="764889" cy="744977"/>
          </a:xfrm>
          <a:prstGeom prst="bentArrow">
            <a:avLst>
              <a:gd name="adj1" fmla="val 25000"/>
              <a:gd name="adj2" fmla="val 25000"/>
              <a:gd name="adj3" fmla="val 25000"/>
              <a:gd name="adj4" fmla="val 80121"/>
            </a:avLst>
          </a:prstGeom>
          <a:gradFill>
            <a:gsLst>
              <a:gs pos="100000">
                <a:srgbClr val="00B6F1"/>
              </a:gs>
              <a:gs pos="0">
                <a:sysClr val="window" lastClr="FFFFFF">
                  <a:alpha val="0"/>
                </a:sys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ent Arrow 39"/>
          <p:cNvSpPr/>
          <p:nvPr/>
        </p:nvSpPr>
        <p:spPr>
          <a:xfrm>
            <a:off x="2578590" y="5074692"/>
            <a:ext cx="764889" cy="829311"/>
          </a:xfrm>
          <a:prstGeom prst="bentArrow">
            <a:avLst>
              <a:gd name="adj1" fmla="val 25000"/>
              <a:gd name="adj2" fmla="val 25000"/>
              <a:gd name="adj3" fmla="val 25000"/>
              <a:gd name="adj4" fmla="val 80121"/>
            </a:avLst>
          </a:prstGeom>
          <a:gradFill>
            <a:gsLst>
              <a:gs pos="100000">
                <a:srgbClr val="00B6F1"/>
              </a:gs>
              <a:gs pos="0">
                <a:sysClr val="window" lastClr="FFFFFF">
                  <a:alpha val="0"/>
                </a:sys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 name="Picture 29"/>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589889" y="4862512"/>
            <a:ext cx="933522" cy="703973"/>
          </a:xfrm>
          <a:prstGeom prst="rect">
            <a:avLst/>
          </a:prstGeom>
        </p:spPr>
      </p:pic>
      <p:sp>
        <p:nvSpPr>
          <p:cNvPr id="67" name="Title 3"/>
          <p:cNvSpPr txBox="1">
            <a:spLocks/>
          </p:cNvSpPr>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lang="en-US" sz="3200" b="1" kern="1200" dirty="0">
                <a:solidFill>
                  <a:srgbClr val="0076BB"/>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2pPr>
            <a:lvl3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3pPr>
            <a:lvl4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4pPr>
            <a:lvl5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a:lstStyle>
          <a:p>
            <a:pPr eaLnBrk="1" hangingPunct="1"/>
            <a:r>
              <a:rPr lang="zh-TW" altLang="en-US" dirty="0"/>
              <a:t>聖地牙哥大學</a:t>
            </a:r>
            <a:br>
              <a:rPr lang="zh-TW" altLang="en-US" dirty="0"/>
            </a:br>
            <a:r>
              <a:rPr lang="zh-TW" altLang="en-US" dirty="0"/>
              <a:t>更好的虛</a:t>
            </a:r>
            <a:r>
              <a:rPr lang="zh-TW" altLang="en-US" dirty="0" smtClean="0"/>
              <a:t>擬與實</a:t>
            </a:r>
            <a:r>
              <a:rPr lang="zh-TW" altLang="en-US" dirty="0"/>
              <a:t>體</a:t>
            </a:r>
            <a:r>
              <a:rPr lang="zh-TW" altLang="en-US" dirty="0" smtClean="0"/>
              <a:t>機</a:t>
            </a:r>
            <a:r>
              <a:rPr lang="zh-TW" altLang="en-US" dirty="0"/>
              <a:t>備份</a:t>
            </a:r>
          </a:p>
        </p:txBody>
      </p:sp>
      <p:sp>
        <p:nvSpPr>
          <p:cNvPr id="73" name="Rectangle 16"/>
          <p:cNvSpPr>
            <a:spLocks noChangeArrowheads="1"/>
          </p:cNvSpPr>
          <p:nvPr/>
        </p:nvSpPr>
        <p:spPr bwMode="auto">
          <a:xfrm>
            <a:off x="409574" y="1503368"/>
            <a:ext cx="4162425" cy="2401877"/>
          </a:xfrm>
          <a:prstGeom prst="rect">
            <a:avLst/>
          </a:prstGeom>
          <a:noFill/>
          <a:ln>
            <a:noFill/>
          </a:ln>
          <a:extLst/>
        </p:spPr>
        <p:txBody>
          <a:bodyPr anchor="t"/>
          <a:lstStyle/>
          <a:p>
            <a:pPr marL="0" lvl="1" defTabSz="457200">
              <a:spcBef>
                <a:spcPct val="20000"/>
              </a:spcBef>
              <a:buClr>
                <a:srgbClr val="006AD6"/>
              </a:buClr>
              <a:defRPr/>
            </a:pPr>
            <a:r>
              <a:rPr lang="zh-TW" altLang="en-US" b="1" dirty="0" smtClean="0">
                <a:latin typeface="微軟正黑體" panose="020B0604030504040204" pitchFamily="34" charset="-120"/>
                <a:ea typeface="微軟正黑體" panose="020B0604030504040204" pitchFamily="34" charset="-120"/>
                <a:cs typeface="Arial" pitchFamily="34" charset="0"/>
              </a:rPr>
              <a:t>現狀</a:t>
            </a:r>
            <a:r>
              <a:rPr lang="en-US" b="1" dirty="0" smtClean="0">
                <a:latin typeface="微軟正黑體" panose="020B0604030504040204" pitchFamily="34" charset="-120"/>
                <a:ea typeface="微軟正黑體" panose="020B0604030504040204" pitchFamily="34" charset="-120"/>
                <a:cs typeface="Arial" pitchFamily="34" charset="0"/>
              </a:rPr>
              <a:t> / </a:t>
            </a:r>
            <a:r>
              <a:rPr lang="zh-TW" altLang="en-US" b="1" dirty="0" smtClean="0">
                <a:latin typeface="微軟正黑體" panose="020B0604030504040204" pitchFamily="34" charset="-120"/>
                <a:ea typeface="微軟正黑體" panose="020B0604030504040204" pitchFamily="34" charset="-120"/>
                <a:cs typeface="Arial" pitchFamily="34" charset="0"/>
              </a:rPr>
              <a:t>問</a:t>
            </a:r>
            <a:r>
              <a:rPr lang="zh-TW" altLang="en-US" b="1" dirty="0">
                <a:latin typeface="微軟正黑體" panose="020B0604030504040204" pitchFamily="34" charset="-120"/>
                <a:ea typeface="微軟正黑體" panose="020B0604030504040204" pitchFamily="34" charset="-120"/>
                <a:cs typeface="Arial" pitchFamily="34" charset="0"/>
              </a:rPr>
              <a:t>題</a:t>
            </a:r>
            <a:r>
              <a:rPr lang="en-US" sz="1600" b="1" dirty="0" smtClean="0">
                <a:latin typeface="微軟正黑體" panose="020B0604030504040204" pitchFamily="34" charset="-120"/>
                <a:ea typeface="微軟正黑體" panose="020B0604030504040204" pitchFamily="34" charset="-120"/>
                <a:cs typeface="Arial" pitchFamily="34" charset="0"/>
              </a:rPr>
              <a:t/>
            </a:r>
            <a:br>
              <a:rPr lang="en-US" sz="1600" b="1" dirty="0" smtClean="0">
                <a:latin typeface="微軟正黑體" panose="020B0604030504040204" pitchFamily="34" charset="-120"/>
                <a:ea typeface="微軟正黑體" panose="020B0604030504040204" pitchFamily="34" charset="-120"/>
                <a:cs typeface="Arial" pitchFamily="34" charset="0"/>
              </a:rPr>
            </a:br>
            <a:r>
              <a:rPr lang="zh-TW" altLang="en-US" sz="1400" dirty="0" smtClean="0">
                <a:latin typeface="微軟正黑體" panose="020B0604030504040204" pitchFamily="34" charset="-120"/>
                <a:ea typeface="微軟正黑體" panose="020B0604030504040204" pitchFamily="34" charset="-120"/>
                <a:cs typeface="Arial" pitchFamily="34" charset="0"/>
              </a:rPr>
              <a:t>該大學的</a:t>
            </a:r>
            <a:r>
              <a:rPr lang="en-US" altLang="zh-TW" sz="1400" dirty="0" smtClean="0">
                <a:latin typeface="微軟正黑體" panose="020B0604030504040204" pitchFamily="34" charset="-120"/>
                <a:ea typeface="微軟正黑體" panose="020B0604030504040204" pitchFamily="34" charset="-120"/>
                <a:cs typeface="Arial" pitchFamily="34" charset="0"/>
              </a:rPr>
              <a:t>IT</a:t>
            </a:r>
            <a:r>
              <a:rPr lang="zh-TW" altLang="en-US" sz="1400" dirty="0" smtClean="0">
                <a:latin typeface="微軟正黑體" panose="020B0604030504040204" pitchFamily="34" charset="-120"/>
                <a:ea typeface="微軟正黑體" panose="020B0604030504040204" pitchFamily="34" charset="-120"/>
                <a:cs typeface="Arial" pitchFamily="34" charset="0"/>
              </a:rPr>
              <a:t>工作人員很早就是虛擬化的支持者，目前接近</a:t>
            </a:r>
            <a:r>
              <a:rPr lang="en-US" altLang="zh-TW" sz="1400" dirty="0" smtClean="0">
                <a:latin typeface="微軟正黑體" panose="020B0604030504040204" pitchFamily="34" charset="-120"/>
                <a:ea typeface="微軟正黑體" panose="020B0604030504040204" pitchFamily="34" charset="-120"/>
                <a:cs typeface="Arial" pitchFamily="34" charset="0"/>
              </a:rPr>
              <a:t>90</a:t>
            </a:r>
            <a:r>
              <a:rPr lang="zh-TW" altLang="en-US" sz="1400" dirty="0" smtClean="0">
                <a:latin typeface="微軟正黑體" panose="020B0604030504040204" pitchFamily="34" charset="-120"/>
                <a:ea typeface="微軟正黑體" panose="020B0604030504040204" pitchFamily="34" charset="-120"/>
                <a:cs typeface="Arial" pitchFamily="34" charset="0"/>
              </a:rPr>
              <a:t>％的伺服器都導入虛擬化。他們的傳統備份和災難復原無法跟上發展的腳步，需要花費太長的時間。</a:t>
            </a:r>
            <a:endParaRPr lang="en-US" sz="1600" b="1" dirty="0" smtClean="0">
              <a:latin typeface="微軟正黑體" panose="020B0604030504040204" pitchFamily="34" charset="-120"/>
              <a:ea typeface="微軟正黑體" panose="020B0604030504040204" pitchFamily="34" charset="-120"/>
              <a:cs typeface="Arial" pitchFamily="34" charset="0"/>
            </a:endParaRPr>
          </a:p>
          <a:p>
            <a:pPr marL="0" lvl="1" defTabSz="457200">
              <a:spcBef>
                <a:spcPct val="20000"/>
              </a:spcBef>
              <a:buClr>
                <a:srgbClr val="006AD6"/>
              </a:buClr>
              <a:defRPr/>
            </a:pPr>
            <a:endParaRPr lang="en-US" sz="800" b="1" dirty="0" smtClean="0">
              <a:latin typeface="微軟正黑體" panose="020B0604030504040204" pitchFamily="34" charset="-120"/>
              <a:ea typeface="微軟正黑體" panose="020B0604030504040204" pitchFamily="34" charset="-120"/>
              <a:cs typeface="Arial" pitchFamily="34" charset="0"/>
            </a:endParaRPr>
          </a:p>
          <a:p>
            <a:pPr marL="0" lvl="1" defTabSz="457200">
              <a:spcBef>
                <a:spcPct val="20000"/>
              </a:spcBef>
              <a:buClr>
                <a:srgbClr val="006AD6"/>
              </a:buClr>
              <a:defRPr/>
            </a:pPr>
            <a:r>
              <a:rPr lang="zh-CN" altLang="en-US" b="1" dirty="0" smtClean="0">
                <a:latin typeface="微軟正黑體" panose="020B0604030504040204" pitchFamily="34" charset="-120"/>
                <a:ea typeface="微軟正黑體" panose="020B0604030504040204" pitchFamily="34" charset="-120"/>
                <a:cs typeface="Arial" pitchFamily="34" charset="0"/>
              </a:rPr>
              <a:t>客户解决方案</a:t>
            </a:r>
            <a:endParaRPr lang="en-US" b="1" dirty="0" smtClean="0">
              <a:latin typeface="微軟正黑體" panose="020B0604030504040204" pitchFamily="34" charset="-120"/>
              <a:ea typeface="微軟正黑體" panose="020B0604030504040204" pitchFamily="34" charset="-120"/>
              <a:cs typeface="Arial" pitchFamily="34" charset="0"/>
            </a:endParaRPr>
          </a:p>
          <a:p>
            <a:pPr marL="0" lvl="1" defTabSz="457200" fontAlgn="auto">
              <a:spcBef>
                <a:spcPct val="20000"/>
              </a:spcBef>
              <a:spcAft>
                <a:spcPts val="600"/>
              </a:spcAft>
              <a:buClr>
                <a:srgbClr val="006AD6"/>
              </a:buClr>
              <a:defRPr/>
            </a:pPr>
            <a:r>
              <a:rPr lang="en-US" altLang="zh-TW" sz="1400" dirty="0" smtClean="0">
                <a:latin typeface="微軟正黑體" panose="020B0604030504040204" pitchFamily="34" charset="-120"/>
                <a:ea typeface="微軟正黑體" panose="020B0604030504040204" pitchFamily="34" charset="-120"/>
                <a:cs typeface="Arial" pitchFamily="34" charset="0"/>
              </a:rPr>
              <a:t>Quantum</a:t>
            </a:r>
            <a:r>
              <a:rPr lang="en-US" sz="1400" dirty="0" smtClean="0">
                <a:latin typeface="微軟正黑體" panose="020B0604030504040204" pitchFamily="34" charset="-120"/>
                <a:ea typeface="微軟正黑體" panose="020B0604030504040204" pitchFamily="34" charset="-120"/>
                <a:cs typeface="Arial" pitchFamily="34" charset="0"/>
              </a:rPr>
              <a:t> </a:t>
            </a:r>
            <a:r>
              <a:rPr lang="en-US" sz="1400" dirty="0" err="1" smtClean="0">
                <a:latin typeface="微軟正黑體" panose="020B0604030504040204" pitchFamily="34" charset="-120"/>
                <a:ea typeface="微軟正黑體" panose="020B0604030504040204" pitchFamily="34" charset="-120"/>
                <a:cs typeface="Arial" pitchFamily="34" charset="0"/>
              </a:rPr>
              <a:t>vmPRO</a:t>
            </a:r>
            <a:r>
              <a:rPr lang="zh-TW" altLang="en-US" sz="1400" dirty="0" smtClean="0">
                <a:latin typeface="微軟正黑體" panose="020B0604030504040204" pitchFamily="34" charset="-120"/>
                <a:ea typeface="微軟正黑體" panose="020B0604030504040204" pitchFamily="34" charset="-120"/>
                <a:cs typeface="Arial" pitchFamily="34" charset="0"/>
              </a:rPr>
              <a:t>軟體</a:t>
            </a:r>
            <a:r>
              <a:rPr lang="en-US" sz="1400" dirty="0" smtClean="0">
                <a:latin typeface="微軟正黑體" panose="020B0604030504040204" pitchFamily="34" charset="-120"/>
                <a:ea typeface="微軟正黑體" panose="020B0604030504040204" pitchFamily="34" charset="-120"/>
                <a:cs typeface="Arial" pitchFamily="34" charset="0"/>
              </a:rPr>
              <a:t> + </a:t>
            </a:r>
            <a:r>
              <a:rPr lang="en-US" sz="1400" dirty="0" err="1" smtClean="0">
                <a:latin typeface="微軟正黑體" panose="020B0604030504040204" pitchFamily="34" charset="-120"/>
                <a:ea typeface="微軟正黑體" panose="020B0604030504040204" pitchFamily="34" charset="-120"/>
                <a:cs typeface="Arial" pitchFamily="34" charset="0"/>
              </a:rPr>
              <a:t>DXi</a:t>
            </a:r>
            <a:r>
              <a:rPr lang="zh-TW" altLang="en-US" sz="1400" dirty="0" smtClean="0">
                <a:latin typeface="微軟正黑體" panose="020B0604030504040204" pitchFamily="34" charset="-120"/>
                <a:ea typeface="微軟正黑體" panose="020B0604030504040204" pitchFamily="34" charset="-120"/>
                <a:cs typeface="Arial" pitchFamily="34" charset="0"/>
              </a:rPr>
              <a:t>重複資料刪除設備</a:t>
            </a:r>
            <a:r>
              <a:rPr lang="en-US" sz="1600" b="1" dirty="0" smtClean="0">
                <a:latin typeface="微軟正黑體" panose="020B0604030504040204" pitchFamily="34" charset="-120"/>
                <a:ea typeface="微軟正黑體" panose="020B0604030504040204" pitchFamily="34" charset="-120"/>
                <a:cs typeface="Arial" pitchFamily="34" charset="0"/>
              </a:rPr>
              <a:t/>
            </a:r>
            <a:br>
              <a:rPr lang="en-US" sz="1600" b="1" dirty="0" smtClean="0">
                <a:latin typeface="微軟正黑體" panose="020B0604030504040204" pitchFamily="34" charset="-120"/>
                <a:ea typeface="微軟正黑體" panose="020B0604030504040204" pitchFamily="34" charset="-120"/>
                <a:cs typeface="Arial" pitchFamily="34" charset="0"/>
              </a:rPr>
            </a:br>
            <a:endParaRPr lang="en-US" sz="1400" dirty="0">
              <a:latin typeface="微軟正黑體" panose="020B0604030504040204" pitchFamily="34" charset="-120"/>
              <a:ea typeface="微軟正黑體" panose="020B0604030504040204" pitchFamily="34" charset="-120"/>
              <a:cs typeface="Arial" pitchFamily="34" charset="0"/>
            </a:endParaRPr>
          </a:p>
        </p:txBody>
      </p:sp>
      <p:sp>
        <p:nvSpPr>
          <p:cNvPr id="76" name="Rectangle 3"/>
          <p:cNvSpPr>
            <a:spLocks noChangeArrowheads="1"/>
          </p:cNvSpPr>
          <p:nvPr/>
        </p:nvSpPr>
        <p:spPr bwMode="auto">
          <a:xfrm>
            <a:off x="4876800" y="1503367"/>
            <a:ext cx="4114800" cy="2502844"/>
          </a:xfrm>
          <a:prstGeom prst="rect">
            <a:avLst/>
          </a:prstGeom>
          <a:noFill/>
          <a:ln>
            <a:noFill/>
          </a:ln>
          <a:extLst/>
        </p:spPr>
        <p:txBody>
          <a:bodyPr/>
          <a:lstStyle/>
          <a:p>
            <a:pPr marL="0" lvl="1" defTabSz="457200" fontAlgn="auto">
              <a:spcBef>
                <a:spcPct val="20000"/>
              </a:spcBef>
              <a:spcAft>
                <a:spcPts val="0"/>
              </a:spcAft>
              <a:buClr>
                <a:srgbClr val="006AD6"/>
              </a:buClr>
              <a:defRPr/>
            </a:pPr>
            <a:r>
              <a:rPr lang="zh-TW" altLang="en-US" b="1" dirty="0" smtClean="0">
                <a:latin typeface="微軟正黑體" panose="020B0604030504040204" pitchFamily="34" charset="-120"/>
                <a:ea typeface="微軟正黑體" panose="020B0604030504040204" pitchFamily="34" charset="-120"/>
                <a:cs typeface="Arial" pitchFamily="34" charset="0"/>
              </a:rPr>
              <a:t>效益</a:t>
            </a:r>
            <a:endParaRPr lang="en-US" dirty="0" smtClean="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B6F1"/>
              </a:buClr>
              <a:buFont typeface="Wingdings" charset="2"/>
              <a:buChar char="§"/>
              <a:defRPr/>
            </a:pPr>
            <a:r>
              <a:rPr lang="zh-TW" altLang="en-US" sz="1400" dirty="0">
                <a:latin typeface="微軟正黑體" panose="020B0604030504040204" pitchFamily="34" charset="-120"/>
                <a:ea typeface="微軟正黑體" panose="020B0604030504040204" pitchFamily="34" charset="-120"/>
                <a:cs typeface="Arial" pitchFamily="34" charset="0"/>
              </a:rPr>
              <a:t>加快虛擬機備份性能以滿足目標備份時間</a:t>
            </a:r>
            <a:endParaRPr lang="en-US" altLang="zh-TW" sz="1400" dirty="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B6F1"/>
              </a:buClr>
              <a:buFont typeface="Wingdings" charset="2"/>
              <a:buChar char="§"/>
              <a:defRPr/>
            </a:pPr>
            <a:r>
              <a:rPr lang="zh-TW" altLang="en-US" sz="1400" dirty="0">
                <a:latin typeface="微軟正黑體" panose="020B0604030504040204" pitchFamily="34" charset="-120"/>
                <a:ea typeface="微軟正黑體" panose="020B0604030504040204" pitchFamily="34" charset="-120"/>
                <a:cs typeface="Arial" pitchFamily="34" charset="0"/>
              </a:rPr>
              <a:t>每次恢復的時間也縮短數個小時，提高用戶的工作效率</a:t>
            </a:r>
            <a:endParaRPr lang="en-US" altLang="zh-TW" sz="1400" dirty="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B6F1"/>
              </a:buClr>
              <a:buFont typeface="Wingdings" charset="2"/>
              <a:buChar char="§"/>
              <a:defRPr/>
            </a:pPr>
            <a:r>
              <a:rPr lang="zh-TW" altLang="en-US" sz="1400" dirty="0" smtClean="0">
                <a:latin typeface="微軟正黑體" panose="020B0604030504040204" pitchFamily="34" charset="-120"/>
                <a:ea typeface="微軟正黑體" panose="020B0604030504040204" pitchFamily="34" charset="-120"/>
                <a:cs typeface="Arial" pitchFamily="34" charset="0"/>
              </a:rPr>
              <a:t>在</a:t>
            </a:r>
            <a:r>
              <a:rPr lang="en-US" altLang="zh-TW" sz="1400" dirty="0">
                <a:latin typeface="微軟正黑體" panose="020B0604030504040204" pitchFamily="34" charset="-120"/>
                <a:ea typeface="微軟正黑體" panose="020B0604030504040204" pitchFamily="34" charset="-120"/>
                <a:cs typeface="Arial" pitchFamily="34" charset="0"/>
              </a:rPr>
              <a:t>1</a:t>
            </a:r>
            <a:r>
              <a:rPr lang="zh-CN" altLang="en-US" sz="1400" dirty="0">
                <a:latin typeface="微軟正黑體" panose="020B0604030504040204" pitchFamily="34" charset="-120"/>
                <a:ea typeface="微軟正黑體" panose="020B0604030504040204" pitchFamily="34" charset="-120"/>
                <a:cs typeface="Arial" pitchFamily="34" charset="0"/>
              </a:rPr>
              <a:t> </a:t>
            </a:r>
            <a:r>
              <a:rPr lang="en-US" altLang="zh-CN" sz="1400" dirty="0">
                <a:latin typeface="微軟正黑體" panose="020B0604030504040204" pitchFamily="34" charset="-120"/>
                <a:ea typeface="微軟正黑體" panose="020B0604030504040204" pitchFamily="34" charset="-120"/>
                <a:cs typeface="Arial" pitchFamily="34" charset="0"/>
              </a:rPr>
              <a:t>TB </a:t>
            </a:r>
            <a:r>
              <a:rPr lang="zh-TW" altLang="en-US" sz="1400" dirty="0">
                <a:latin typeface="微軟正黑體" panose="020B0604030504040204" pitchFamily="34" charset="-120"/>
                <a:ea typeface="微軟正黑體" panose="020B0604030504040204" pitchFamily="34" charset="-120"/>
                <a:cs typeface="Arial" pitchFamily="34" charset="0"/>
              </a:rPr>
              <a:t>磁碟上儲存</a:t>
            </a:r>
            <a:r>
              <a:rPr lang="zh-CN" altLang="en-US" sz="1400" dirty="0">
                <a:latin typeface="微軟正黑體" panose="020B0604030504040204" pitchFamily="34" charset="-120"/>
                <a:ea typeface="微軟正黑體" panose="020B0604030504040204" pitchFamily="34" charset="-120"/>
                <a:cs typeface="Arial" pitchFamily="34" charset="0"/>
              </a:rPr>
              <a:t> </a:t>
            </a:r>
            <a:r>
              <a:rPr lang="en-US" altLang="zh-CN" sz="1400" dirty="0">
                <a:latin typeface="微軟正黑體" panose="020B0604030504040204" pitchFamily="34" charset="-120"/>
                <a:ea typeface="微軟正黑體" panose="020B0604030504040204" pitchFamily="34" charset="-120"/>
                <a:cs typeface="Arial" pitchFamily="34" charset="0"/>
              </a:rPr>
              <a:t>22TB </a:t>
            </a:r>
            <a:r>
              <a:rPr lang="zh-TW" altLang="en-US" sz="1400" dirty="0">
                <a:latin typeface="微軟正黑體" panose="020B0604030504040204" pitchFamily="34" charset="-120"/>
                <a:ea typeface="微軟正黑體" panose="020B0604030504040204" pitchFamily="34" charset="-120"/>
                <a:cs typeface="Arial" pitchFamily="34" charset="0"/>
              </a:rPr>
              <a:t>的備份資料，從而降低成本</a:t>
            </a:r>
            <a:endParaRPr lang="en-US" altLang="zh-TW" sz="1400" dirty="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B6F1"/>
              </a:buClr>
              <a:buFont typeface="Wingdings" charset="2"/>
              <a:buChar char="§"/>
              <a:defRPr/>
            </a:pPr>
            <a:r>
              <a:rPr lang="zh-TW" altLang="en-US" sz="1400" dirty="0" smtClean="0">
                <a:latin typeface="微軟正黑體" panose="020B0604030504040204" pitchFamily="34" charset="-120"/>
                <a:ea typeface="微軟正黑體" panose="020B0604030504040204" pitchFamily="34" charset="-120"/>
                <a:cs typeface="Arial" pitchFamily="34" charset="0"/>
              </a:rPr>
              <a:t>整</a:t>
            </a:r>
            <a:r>
              <a:rPr lang="zh-TW" altLang="en-US" sz="1400" dirty="0">
                <a:latin typeface="微軟正黑體" panose="020B0604030504040204" pitchFamily="34" charset="-120"/>
                <a:ea typeface="微軟正黑體" panose="020B0604030504040204" pitchFamily="34" charset="-120"/>
                <a:cs typeface="Arial" pitchFamily="34" charset="0"/>
              </a:rPr>
              <a:t>合虛擬機備份和</a:t>
            </a:r>
            <a:r>
              <a:rPr lang="en-US" altLang="zh-TW" sz="1400" dirty="0">
                <a:latin typeface="微軟正黑體" panose="020B0604030504040204" pitchFamily="34" charset="-120"/>
                <a:ea typeface="微軟正黑體" panose="020B0604030504040204" pitchFamily="34" charset="-120"/>
                <a:cs typeface="Arial" pitchFamily="34" charset="0"/>
              </a:rPr>
              <a:t> </a:t>
            </a:r>
            <a:r>
              <a:rPr lang="en-US" altLang="zh-TW" sz="1400" dirty="0" err="1">
                <a:latin typeface="微軟正黑體" panose="020B0604030504040204" pitchFamily="34" charset="-120"/>
                <a:ea typeface="微軟正黑體" panose="020B0604030504040204" pitchFamily="34" charset="-120"/>
                <a:cs typeface="Arial" pitchFamily="34" charset="0"/>
              </a:rPr>
              <a:t>vCenter</a:t>
            </a:r>
            <a:r>
              <a:rPr lang="zh-CN" altLang="en-US" sz="1400" dirty="0">
                <a:latin typeface="微軟正黑體" panose="020B0604030504040204" pitchFamily="34" charset="-120"/>
                <a:ea typeface="微軟正黑體" panose="020B0604030504040204" pitchFamily="34" charset="-120"/>
                <a:cs typeface="Arial" pitchFamily="34" charset="0"/>
              </a:rPr>
              <a:t>，</a:t>
            </a:r>
            <a:r>
              <a:rPr lang="zh-TW" altLang="en-US" sz="1400" dirty="0">
                <a:latin typeface="微軟正黑體" panose="020B0604030504040204" pitchFamily="34" charset="-120"/>
                <a:ea typeface="微軟正黑體" panose="020B0604030504040204" pitchFamily="34" charset="-120"/>
                <a:cs typeface="Arial" pitchFamily="34" charset="0"/>
              </a:rPr>
              <a:t>以降低管理費</a:t>
            </a:r>
            <a:r>
              <a:rPr lang="zh-TW" altLang="en-US" sz="1400" dirty="0" smtClean="0">
                <a:latin typeface="微軟正黑體" panose="020B0604030504040204" pitchFamily="34" charset="-120"/>
                <a:ea typeface="微軟正黑體" panose="020B0604030504040204" pitchFamily="34" charset="-120"/>
                <a:cs typeface="Arial" pitchFamily="34" charset="0"/>
              </a:rPr>
              <a:t>用</a:t>
            </a:r>
            <a:r>
              <a:rPr lang="en-US" sz="1400" dirty="0">
                <a:latin typeface="微軟正黑體" panose="020B0604030504040204" pitchFamily="34" charset="-120"/>
                <a:ea typeface="微軟正黑體" panose="020B0604030504040204" pitchFamily="34" charset="-120"/>
                <a:cs typeface="Arial" pitchFamily="34" charset="0"/>
              </a:rPr>
              <a:t/>
            </a:r>
            <a:br>
              <a:rPr lang="en-US" sz="1400" dirty="0">
                <a:latin typeface="微軟正黑體" panose="020B0604030504040204" pitchFamily="34" charset="-120"/>
                <a:ea typeface="微軟正黑體" panose="020B0604030504040204" pitchFamily="34" charset="-120"/>
                <a:cs typeface="Arial" pitchFamily="34" charset="0"/>
              </a:rPr>
            </a:br>
            <a:endParaRPr lang="en-US" sz="1400" dirty="0">
              <a:latin typeface="微軟正黑體" panose="020B0604030504040204" pitchFamily="34" charset="-120"/>
              <a:ea typeface="微軟正黑體" panose="020B0604030504040204" pitchFamily="34" charset="-120"/>
              <a:cs typeface="Arial" pitchFamily="34" charset="0"/>
            </a:endParaRPr>
          </a:p>
        </p:txBody>
      </p:sp>
      <p:pic>
        <p:nvPicPr>
          <p:cNvPr id="38" name="圖片 37"/>
          <p:cNvPicPr/>
          <p:nvPr/>
        </p:nvPicPr>
        <p:blipFill>
          <a:blip r:embed="rId7" cstate="print"/>
          <a:srcRect/>
          <a:stretch>
            <a:fillRect/>
          </a:stretch>
        </p:blipFill>
        <p:spPr bwMode="auto">
          <a:xfrm>
            <a:off x="6720840" y="76200"/>
            <a:ext cx="2270760" cy="640080"/>
          </a:xfrm>
          <a:prstGeom prst="rect">
            <a:avLst/>
          </a:prstGeom>
          <a:noFill/>
        </p:spPr>
      </p:pic>
    </p:spTree>
    <p:extLst>
      <p:ext uri="{BB962C8B-B14F-4D97-AF65-F5344CB8AC3E}">
        <p14:creationId xmlns:p14="http://schemas.microsoft.com/office/powerpoint/2010/main" xmlns="" val="7024408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bwMode="auto">
          <a:xfrm rot="16200000" flipV="1">
            <a:off x="1302287" y="4537486"/>
            <a:ext cx="1851645" cy="940308"/>
          </a:xfrm>
          <a:prstGeom prst="triangle">
            <a:avLst>
              <a:gd name="adj" fmla="val 60401"/>
            </a:avLst>
          </a:prstGeom>
          <a:gradFill flip="none" rotWithShape="1">
            <a:gsLst>
              <a:gs pos="0">
                <a:schemeClr val="bg1">
                  <a:lumMod val="50000"/>
                </a:schemeClr>
              </a:gs>
              <a:gs pos="100000">
                <a:srgbClr val="FFFFFF">
                  <a:alpha val="0"/>
                </a:srgbClr>
              </a:gs>
            </a:gsLst>
            <a:lin ang="5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chemeClr val="tx1">
                  <a:lumMod val="75000"/>
                  <a:lumOff val="25000"/>
                </a:schemeClr>
              </a:solidFill>
            </a:endParaRPr>
          </a:p>
        </p:txBody>
      </p:sp>
      <p:pic>
        <p:nvPicPr>
          <p:cNvPr id="31" name="Picture 153"/>
          <p:cNvPicPr>
            <a:picLocks noChangeAspect="1" noChangeArrowheads="1"/>
          </p:cNvPicPr>
          <p:nvPr/>
        </p:nvPicPr>
        <p:blipFill>
          <a:blip r:embed="rId3" cstate="screen">
            <a:extLst>
              <a:ext uri="{28A0092B-C50C-407E-A947-70E740481C1C}">
                <a14:useLocalDpi xmlns:a14="http://schemas.microsoft.com/office/drawing/2010/main" xmlns="" val="0"/>
              </a:ext>
            </a:extLst>
          </a:blip>
          <a:stretch>
            <a:fillRect/>
          </a:stretch>
        </p:blipFill>
        <p:spPr bwMode="auto">
          <a:xfrm>
            <a:off x="2350825" y="4597055"/>
            <a:ext cx="760620" cy="488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22"/>
          <p:cNvPicPr>
            <a:picLocks noChangeAspect="1" noChangeArrowheads="1"/>
          </p:cNvPicPr>
          <p:nvPr/>
        </p:nvPicPr>
        <p:blipFill>
          <a:blip r:embed="rId4" cstate="screen">
            <a:extLst>
              <a:ext uri="{28A0092B-C50C-407E-A947-70E740481C1C}">
                <a14:useLocalDpi xmlns:a14="http://schemas.microsoft.com/office/drawing/2010/main" xmlns="" val="0"/>
              </a:ext>
            </a:extLst>
          </a:blip>
          <a:stretch>
            <a:fillRect/>
          </a:stretch>
        </p:blipFill>
        <p:spPr bwMode="auto">
          <a:xfrm>
            <a:off x="1375244" y="3887241"/>
            <a:ext cx="255130" cy="218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84"/>
          <p:cNvPicPr>
            <a:picLocks noChangeAspect="1" noChangeArrowheads="1"/>
          </p:cNvPicPr>
          <p:nvPr/>
        </p:nvPicPr>
        <p:blipFill>
          <a:blip r:embed="rId5" cstate="screen">
            <a:extLst>
              <a:ext uri="{28A0092B-C50C-407E-A947-70E740481C1C}">
                <a14:useLocalDpi xmlns:a14="http://schemas.microsoft.com/office/drawing/2010/main" xmlns="" val="0"/>
              </a:ext>
            </a:extLst>
          </a:blip>
          <a:stretch>
            <a:fillRect/>
          </a:stretch>
        </p:blipFill>
        <p:spPr bwMode="auto">
          <a:xfrm>
            <a:off x="1257967" y="3899818"/>
            <a:ext cx="199577" cy="352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22"/>
          <p:cNvPicPr>
            <a:picLocks noChangeAspect="1" noChangeArrowheads="1"/>
          </p:cNvPicPr>
          <p:nvPr/>
        </p:nvPicPr>
        <p:blipFill>
          <a:blip r:embed="rId6" cstate="screen">
            <a:extLst>
              <a:ext uri="{28A0092B-C50C-407E-A947-70E740481C1C}">
                <a14:useLocalDpi xmlns:a14="http://schemas.microsoft.com/office/drawing/2010/main" xmlns="" val="0"/>
              </a:ext>
            </a:extLst>
          </a:blip>
          <a:stretch>
            <a:fillRect/>
          </a:stretch>
        </p:blipFill>
        <p:spPr bwMode="auto">
          <a:xfrm>
            <a:off x="1387589" y="4429886"/>
            <a:ext cx="283935" cy="243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84"/>
          <p:cNvPicPr>
            <a:picLocks noChangeAspect="1" noChangeArrowheads="1"/>
          </p:cNvPicPr>
          <p:nvPr/>
        </p:nvPicPr>
        <p:blipFill>
          <a:blip r:embed="rId7" cstate="screen">
            <a:extLst>
              <a:ext uri="{28A0092B-C50C-407E-A947-70E740481C1C}">
                <a14:useLocalDpi xmlns:a14="http://schemas.microsoft.com/office/drawing/2010/main" xmlns="" val="0"/>
              </a:ext>
            </a:extLst>
          </a:blip>
          <a:stretch>
            <a:fillRect/>
          </a:stretch>
        </p:blipFill>
        <p:spPr bwMode="auto">
          <a:xfrm>
            <a:off x="1257967" y="4445144"/>
            <a:ext cx="222210" cy="392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22"/>
          <p:cNvPicPr>
            <a:picLocks noChangeAspect="1" noChangeArrowheads="1"/>
          </p:cNvPicPr>
          <p:nvPr/>
        </p:nvPicPr>
        <p:blipFill>
          <a:blip r:embed="rId8" cstate="screen">
            <a:extLst>
              <a:ext uri="{28A0092B-C50C-407E-A947-70E740481C1C}">
                <a14:useLocalDpi xmlns:a14="http://schemas.microsoft.com/office/drawing/2010/main" xmlns="" val="0"/>
              </a:ext>
            </a:extLst>
          </a:blip>
          <a:stretch>
            <a:fillRect/>
          </a:stretch>
        </p:blipFill>
        <p:spPr bwMode="auto">
          <a:xfrm>
            <a:off x="1451372" y="5007621"/>
            <a:ext cx="325085" cy="278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84"/>
          <p:cNvPicPr>
            <a:picLocks noChangeAspect="1" noChangeArrowheads="1"/>
          </p:cNvPicPr>
          <p:nvPr/>
        </p:nvPicPr>
        <p:blipFill>
          <a:blip r:embed="rId9" cstate="screen">
            <a:extLst>
              <a:ext uri="{28A0092B-C50C-407E-A947-70E740481C1C}">
                <a14:useLocalDpi xmlns:a14="http://schemas.microsoft.com/office/drawing/2010/main" xmlns="" val="0"/>
              </a:ext>
            </a:extLst>
          </a:blip>
          <a:stretch>
            <a:fillRect/>
          </a:stretch>
        </p:blipFill>
        <p:spPr bwMode="auto">
          <a:xfrm>
            <a:off x="1301174" y="5023828"/>
            <a:ext cx="255130" cy="450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22"/>
          <p:cNvPicPr>
            <a:picLocks noChangeAspect="1" noChangeArrowheads="1"/>
          </p:cNvPicPr>
          <p:nvPr/>
        </p:nvPicPr>
        <p:blipFill>
          <a:blip r:embed="rId10" cstate="screen">
            <a:extLst>
              <a:ext uri="{28A0092B-C50C-407E-A947-70E740481C1C}">
                <a14:useLocalDpi xmlns:a14="http://schemas.microsoft.com/office/drawing/2010/main" xmlns="" val="0"/>
              </a:ext>
            </a:extLst>
          </a:blip>
          <a:stretch>
            <a:fillRect/>
          </a:stretch>
        </p:blipFill>
        <p:spPr bwMode="auto">
          <a:xfrm>
            <a:off x="1445199" y="5688846"/>
            <a:ext cx="407384" cy="348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 name="Picture 84"/>
          <p:cNvPicPr>
            <a:picLocks noChangeAspect="1" noChangeArrowheads="1"/>
          </p:cNvPicPr>
          <p:nvPr/>
        </p:nvPicPr>
        <p:blipFill>
          <a:blip r:embed="rId11" cstate="screen">
            <a:extLst>
              <a:ext uri="{28A0092B-C50C-407E-A947-70E740481C1C}">
                <a14:useLocalDpi xmlns:a14="http://schemas.microsoft.com/office/drawing/2010/main" xmlns="" val="0"/>
              </a:ext>
            </a:extLst>
          </a:blip>
          <a:stretch>
            <a:fillRect/>
          </a:stretch>
        </p:blipFill>
        <p:spPr bwMode="auto">
          <a:xfrm>
            <a:off x="1257967" y="5709805"/>
            <a:ext cx="318911" cy="563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 name="TextBox 51"/>
          <p:cNvSpPr txBox="1">
            <a:spLocks noChangeArrowheads="1"/>
          </p:cNvSpPr>
          <p:nvPr/>
        </p:nvSpPr>
        <p:spPr bwMode="auto">
          <a:xfrm>
            <a:off x="4570033" y="5013846"/>
            <a:ext cx="997983" cy="281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900" dirty="0">
                <a:solidFill>
                  <a:schemeClr val="tx1">
                    <a:lumMod val="75000"/>
                    <a:lumOff val="25000"/>
                  </a:schemeClr>
                </a:solidFill>
              </a:rPr>
              <a:t>Scalar LTFS</a:t>
            </a:r>
          </a:p>
        </p:txBody>
      </p:sp>
      <p:sp>
        <p:nvSpPr>
          <p:cNvPr id="66" name="TextBox 56"/>
          <p:cNvSpPr txBox="1">
            <a:spLocks noChangeArrowheads="1"/>
          </p:cNvSpPr>
          <p:nvPr/>
        </p:nvSpPr>
        <p:spPr bwMode="auto">
          <a:xfrm>
            <a:off x="6779069" y="5730232"/>
            <a:ext cx="1203795" cy="441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900" dirty="0">
                <a:solidFill>
                  <a:schemeClr val="tx1">
                    <a:lumMod val="75000"/>
                    <a:lumOff val="25000"/>
                  </a:schemeClr>
                </a:solidFill>
              </a:rPr>
              <a:t>Scalar i500</a:t>
            </a:r>
          </a:p>
          <a:p>
            <a:pPr eaLnBrk="1" hangingPunct="1"/>
            <a:r>
              <a:rPr lang="en-US" sz="900" dirty="0">
                <a:solidFill>
                  <a:schemeClr val="tx1">
                    <a:lumMod val="75000"/>
                    <a:lumOff val="25000"/>
                  </a:schemeClr>
                </a:solidFill>
              </a:rPr>
              <a:t>Tape Library</a:t>
            </a:r>
          </a:p>
        </p:txBody>
      </p:sp>
      <p:sp>
        <p:nvSpPr>
          <p:cNvPr id="69" name="TextBox 57"/>
          <p:cNvSpPr txBox="1">
            <a:spLocks noChangeArrowheads="1"/>
          </p:cNvSpPr>
          <p:nvPr/>
        </p:nvSpPr>
        <p:spPr bwMode="auto">
          <a:xfrm>
            <a:off x="3123588" y="4360284"/>
            <a:ext cx="1477930" cy="777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900" b="1" dirty="0">
                <a:solidFill>
                  <a:schemeClr val="tx1">
                    <a:lumMod val="75000"/>
                    <a:lumOff val="25000"/>
                  </a:schemeClr>
                </a:solidFill>
              </a:rPr>
              <a:t>At end of term, videos are moved to tape for </a:t>
            </a:r>
            <a:r>
              <a:rPr lang="en-US" sz="900" b="1" dirty="0" smtClean="0">
                <a:solidFill>
                  <a:schemeClr val="tx1">
                    <a:lumMod val="75000"/>
                    <a:lumOff val="25000"/>
                  </a:schemeClr>
                </a:solidFill>
              </a:rPr>
              <a:t>long-term </a:t>
            </a:r>
            <a:r>
              <a:rPr lang="en-US" sz="900" b="1" dirty="0">
                <a:solidFill>
                  <a:schemeClr val="tx1">
                    <a:lumMod val="75000"/>
                    <a:lumOff val="25000"/>
                  </a:schemeClr>
                </a:solidFill>
              </a:rPr>
              <a:t>retention</a:t>
            </a:r>
          </a:p>
        </p:txBody>
      </p:sp>
      <p:pic>
        <p:nvPicPr>
          <p:cNvPr id="70" name="Picture 5" descr="image001"/>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4576855" y="4329273"/>
            <a:ext cx="458837" cy="434950"/>
          </a:xfrm>
          <a:prstGeom prst="rect">
            <a:avLst/>
          </a:prstGeom>
          <a:noFill/>
          <a:ln>
            <a:noFill/>
          </a:ln>
          <a:effectLst>
            <a:outerShdw blurRad="50800" dist="38100" dir="2700000" algn="tl" rotWithShape="0">
              <a:srgbClr val="808080">
                <a:alpha val="39999"/>
              </a:srgbClr>
            </a:outerShdw>
          </a:effectLst>
          <a:extLst/>
        </p:spPr>
      </p:pic>
      <p:pic>
        <p:nvPicPr>
          <p:cNvPr id="71" name="Picture 5" descr="image001"/>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950728" y="5379735"/>
            <a:ext cx="656364" cy="623429"/>
          </a:xfrm>
          <a:prstGeom prst="rect">
            <a:avLst/>
          </a:prstGeom>
          <a:noFill/>
          <a:ln>
            <a:noFill/>
          </a:ln>
          <a:effectLst>
            <a:outerShdw blurRad="50800" dist="38100" dir="5400000" algn="t" rotWithShape="0">
              <a:srgbClr val="808080">
                <a:alpha val="39999"/>
              </a:srgbClr>
            </a:outerShdw>
          </a:effectLst>
          <a:extLst/>
        </p:spPr>
      </p:pic>
      <p:pic>
        <p:nvPicPr>
          <p:cNvPr id="72" name="Picture 39"/>
          <p:cNvPicPr>
            <a:picLocks noChangeAspect="1"/>
          </p:cNvPicPr>
          <p:nvPr/>
        </p:nvPicPr>
        <p:blipFill>
          <a:blip r:embed="rId14" cstate="screen">
            <a:extLst>
              <a:ext uri="{28A0092B-C50C-407E-A947-70E740481C1C}">
                <a14:useLocalDpi xmlns:a14="http://schemas.microsoft.com/office/drawing/2010/main" xmlns="" val="0"/>
              </a:ext>
            </a:extLst>
          </a:blip>
          <a:stretch>
            <a:fillRect/>
          </a:stretch>
        </p:blipFill>
        <p:spPr bwMode="auto">
          <a:xfrm>
            <a:off x="4558489" y="4839591"/>
            <a:ext cx="798309" cy="188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Picture 10"/>
          <p:cNvPicPr>
            <a:picLocks noChangeAspect="1" noChangeArrowheads="1"/>
          </p:cNvPicPr>
          <p:nvPr/>
        </p:nvPicPr>
        <p:blipFill>
          <a:blip r:embed="rId15" cstate="screen">
            <a:extLst>
              <a:ext uri="{28A0092B-C50C-407E-A947-70E740481C1C}">
                <a14:useLocalDpi xmlns:a14="http://schemas.microsoft.com/office/drawing/2010/main" xmlns="" val="0"/>
              </a:ext>
            </a:extLst>
          </a:blip>
          <a:stretch>
            <a:fillRect/>
          </a:stretch>
        </p:blipFill>
        <p:spPr bwMode="auto">
          <a:xfrm>
            <a:off x="6914057" y="4699548"/>
            <a:ext cx="446075" cy="1030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 name="Cloud 73"/>
          <p:cNvSpPr/>
          <p:nvPr/>
        </p:nvSpPr>
        <p:spPr bwMode="auto">
          <a:xfrm>
            <a:off x="2344152" y="4677283"/>
            <a:ext cx="804842" cy="465331"/>
          </a:xfrm>
          <a:prstGeom prst="cloud">
            <a:avLst/>
          </a:prstGeom>
          <a:noFill/>
          <a:ln>
            <a:noFill/>
          </a:ln>
          <a:effectLst/>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900" dirty="0">
                <a:solidFill>
                  <a:schemeClr val="bg1"/>
                </a:solidFill>
                <a:latin typeface="Arial" pitchFamily="34" charset="0"/>
                <a:cs typeface="Arial" pitchFamily="34" charset="0"/>
              </a:rPr>
              <a:t>NAS</a:t>
            </a:r>
          </a:p>
        </p:txBody>
      </p:sp>
      <p:cxnSp>
        <p:nvCxnSpPr>
          <p:cNvPr id="75" name="Straight Connector 74"/>
          <p:cNvCxnSpPr/>
          <p:nvPr/>
        </p:nvCxnSpPr>
        <p:spPr bwMode="auto">
          <a:xfrm flipV="1">
            <a:off x="3061497" y="4933777"/>
            <a:ext cx="1458892" cy="9617"/>
          </a:xfrm>
          <a:prstGeom prst="line">
            <a:avLst/>
          </a:prstGeom>
          <a:ln w="41275">
            <a:solidFill>
              <a:srgbClr val="0F73C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TextBox 57"/>
          <p:cNvSpPr txBox="1">
            <a:spLocks noChangeArrowheads="1"/>
          </p:cNvSpPr>
          <p:nvPr/>
        </p:nvSpPr>
        <p:spPr bwMode="auto">
          <a:xfrm>
            <a:off x="1756748" y="6066690"/>
            <a:ext cx="2159878" cy="444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900" b="1" dirty="0">
                <a:solidFill>
                  <a:schemeClr val="tx1">
                    <a:lumMod val="75000"/>
                    <a:lumOff val="25000"/>
                  </a:schemeClr>
                </a:solidFill>
              </a:rPr>
              <a:t>LTFS shows archived data in a simple file structure</a:t>
            </a:r>
          </a:p>
        </p:txBody>
      </p:sp>
      <p:sp>
        <p:nvSpPr>
          <p:cNvPr id="41" name="Title 3"/>
          <p:cNvSpPr txBox="1">
            <a:spLocks/>
          </p:cNvSpPr>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lang="en-US" sz="3200" b="1" kern="1200" dirty="0">
                <a:solidFill>
                  <a:srgbClr val="0076BB"/>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2pPr>
            <a:lvl3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3pPr>
            <a:lvl4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4pPr>
            <a:lvl5pPr algn="l" rtl="0" eaLnBrk="0" fontAlgn="base" hangingPunct="0">
              <a:spcBef>
                <a:spcPct val="0"/>
              </a:spcBef>
              <a:spcAft>
                <a:spcPct val="0"/>
              </a:spcAft>
              <a:defRPr sz="3200" b="1">
                <a:solidFill>
                  <a:srgbClr val="0076BB"/>
                </a:solidFill>
                <a:latin typeface="Arial" charset="0"/>
                <a:ea typeface="MS PGothic" pitchFamily="34"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a:lstStyle>
          <a:p>
            <a:pPr eaLnBrk="1" hangingPunct="1"/>
            <a:r>
              <a:rPr lang="zh-TW" altLang="en-US" dirty="0" smtClean="0"/>
              <a:t>拜</a:t>
            </a:r>
            <a:r>
              <a:rPr lang="zh-TW" altLang="en-US" dirty="0"/>
              <a:t>歐</a:t>
            </a:r>
            <a:r>
              <a:rPr lang="zh-TW" altLang="en-US" dirty="0" smtClean="0"/>
              <a:t>拉大</a:t>
            </a:r>
            <a:r>
              <a:rPr lang="zh-TW" altLang="en-US" dirty="0"/>
              <a:t>學</a:t>
            </a:r>
            <a:br>
              <a:rPr lang="zh-TW" altLang="en-US" dirty="0"/>
            </a:br>
            <a:r>
              <a:rPr lang="zh-TW" altLang="en-US" dirty="0" smtClean="0"/>
              <a:t>更符合成本效益的影</a:t>
            </a:r>
            <a:r>
              <a:rPr lang="zh-TW" altLang="en-US" dirty="0"/>
              <a:t>像</a:t>
            </a:r>
            <a:r>
              <a:rPr lang="zh-TW" altLang="en-US" dirty="0" smtClean="0"/>
              <a:t>歸</a:t>
            </a:r>
            <a:r>
              <a:rPr lang="zh-TW" altLang="en-US" dirty="0"/>
              <a:t>檔</a:t>
            </a:r>
          </a:p>
        </p:txBody>
      </p:sp>
      <p:sp>
        <p:nvSpPr>
          <p:cNvPr id="43" name="Rectangle 3"/>
          <p:cNvSpPr>
            <a:spLocks noChangeArrowheads="1"/>
          </p:cNvSpPr>
          <p:nvPr/>
        </p:nvSpPr>
        <p:spPr bwMode="auto">
          <a:xfrm>
            <a:off x="4876800" y="1503367"/>
            <a:ext cx="4114800" cy="2502844"/>
          </a:xfrm>
          <a:prstGeom prst="rect">
            <a:avLst/>
          </a:prstGeom>
          <a:noFill/>
          <a:ln>
            <a:noFill/>
          </a:ln>
          <a:extLst/>
        </p:spPr>
        <p:txBody>
          <a:bodyPr/>
          <a:lstStyle/>
          <a:p>
            <a:pPr marL="0" lvl="1" defTabSz="457200" fontAlgn="auto">
              <a:spcBef>
                <a:spcPct val="20000"/>
              </a:spcBef>
              <a:spcAft>
                <a:spcPts val="0"/>
              </a:spcAft>
              <a:buClr>
                <a:srgbClr val="006AD6"/>
              </a:buClr>
              <a:defRPr/>
            </a:pPr>
            <a:r>
              <a:rPr lang="zh-TW" altLang="en-US" b="1" dirty="0" smtClean="0">
                <a:latin typeface="微軟正黑體" panose="020B0604030504040204" pitchFamily="34" charset="-120"/>
                <a:ea typeface="微軟正黑體" panose="020B0604030504040204" pitchFamily="34" charset="-120"/>
                <a:cs typeface="Arial" pitchFamily="34" charset="0"/>
              </a:rPr>
              <a:t>效益</a:t>
            </a:r>
            <a:endParaRPr lang="en-US" dirty="0" smtClean="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6AD6"/>
              </a:buClr>
              <a:buFont typeface="Wingdings" charset="2"/>
              <a:buChar char="§"/>
              <a:defRPr/>
            </a:pPr>
            <a:r>
              <a:rPr lang="zh-TW" altLang="en-US" sz="1400" dirty="0" smtClean="0">
                <a:latin typeface="微軟正黑體" panose="020B0604030504040204" pitchFamily="34" charset="-120"/>
                <a:ea typeface="微軟正黑體" panose="020B0604030504040204" pitchFamily="34" charset="-120"/>
                <a:cs typeface="Arial" pitchFamily="34" charset="0"/>
              </a:rPr>
              <a:t>整</a:t>
            </a:r>
            <a:r>
              <a:rPr lang="zh-TW" altLang="en-US" sz="1400" dirty="0">
                <a:latin typeface="微軟正黑體" panose="020B0604030504040204" pitchFamily="34" charset="-120"/>
                <a:ea typeface="微軟正黑體" panose="020B0604030504040204" pitchFamily="34" charset="-120"/>
                <a:cs typeface="Arial" pitchFamily="34" charset="0"/>
              </a:rPr>
              <a:t>合工作流程，在擷取時歸檔，而不是兩個流程</a:t>
            </a:r>
            <a:endParaRPr lang="en-US" altLang="zh-TW" sz="1400" dirty="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6AD6"/>
              </a:buClr>
              <a:buFont typeface="Wingdings" charset="2"/>
              <a:buChar char="§"/>
              <a:defRPr/>
            </a:pPr>
            <a:r>
              <a:rPr lang="zh-TW" altLang="en-US" sz="1400" dirty="0">
                <a:latin typeface="微軟正黑體" panose="020B0604030504040204" pitchFamily="34" charset="-120"/>
                <a:ea typeface="微軟正黑體" panose="020B0604030504040204" pitchFamily="34" charset="-120"/>
                <a:cs typeface="Arial" pitchFamily="34" charset="0"/>
              </a:rPr>
              <a:t>在</a:t>
            </a:r>
            <a:r>
              <a:rPr lang="en-US" altLang="zh-TW" sz="1400" dirty="0">
                <a:latin typeface="微軟正黑體" panose="020B0604030504040204" pitchFamily="34" charset="-120"/>
                <a:ea typeface="微軟正黑體" panose="020B0604030504040204" pitchFamily="34" charset="-120"/>
                <a:cs typeface="Arial" pitchFamily="34" charset="0"/>
              </a:rPr>
              <a:t>Scalar</a:t>
            </a:r>
            <a:r>
              <a:rPr lang="zh-TW" altLang="en-US" sz="1400" dirty="0">
                <a:latin typeface="微軟正黑體" panose="020B0604030504040204" pitchFamily="34" charset="-120"/>
                <a:ea typeface="微軟正黑體" panose="020B0604030504040204" pitchFamily="34" charset="-120"/>
                <a:cs typeface="Arial" pitchFamily="34" charset="0"/>
              </a:rPr>
              <a:t>磁帶櫃中長期保存以減少</a:t>
            </a:r>
            <a:r>
              <a:rPr lang="en-US" altLang="zh-TW" sz="1400" dirty="0">
                <a:latin typeface="微軟正黑體" panose="020B0604030504040204" pitchFamily="34" charset="-120"/>
                <a:ea typeface="微軟正黑體" panose="020B0604030504040204" pitchFamily="34" charset="-120"/>
                <a:cs typeface="Arial" pitchFamily="34" charset="0"/>
              </a:rPr>
              <a:t>online storage</a:t>
            </a:r>
            <a:r>
              <a:rPr lang="zh-TW" altLang="en-US" sz="1400" dirty="0">
                <a:latin typeface="微軟正黑體" panose="020B0604030504040204" pitchFamily="34" charset="-120"/>
                <a:ea typeface="微軟正黑體" panose="020B0604030504040204" pitchFamily="34" charset="-120"/>
                <a:cs typeface="Arial" pitchFamily="34" charset="0"/>
              </a:rPr>
              <a:t>的空間需</a:t>
            </a:r>
            <a:r>
              <a:rPr lang="zh-TW" altLang="en-US" sz="1400" dirty="0" smtClean="0">
                <a:latin typeface="微軟正黑體" panose="020B0604030504040204" pitchFamily="34" charset="-120"/>
                <a:ea typeface="微軟正黑體" panose="020B0604030504040204" pitchFamily="34" charset="-120"/>
                <a:cs typeface="Arial" pitchFamily="34" charset="0"/>
              </a:rPr>
              <a:t>求</a:t>
            </a:r>
            <a:endParaRPr lang="en-US" altLang="zh-TW" sz="1400" dirty="0" smtClean="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6AD6"/>
              </a:buClr>
              <a:buFont typeface="Wingdings" charset="2"/>
              <a:buChar char="§"/>
              <a:defRPr/>
            </a:pPr>
            <a:r>
              <a:rPr lang="zh-TW" altLang="en-US" sz="1400" dirty="0">
                <a:latin typeface="微軟正黑體" panose="020B0604030504040204" pitchFamily="34" charset="-120"/>
                <a:ea typeface="微軟正黑體" panose="020B0604030504040204" pitchFamily="34" charset="-120"/>
                <a:cs typeface="Arial" pitchFamily="34" charset="0"/>
              </a:rPr>
              <a:t>降</a:t>
            </a:r>
            <a:r>
              <a:rPr lang="zh-TW" altLang="en-US" sz="1400" dirty="0" smtClean="0">
                <a:latin typeface="微軟正黑體" panose="020B0604030504040204" pitchFamily="34" charset="-120"/>
                <a:ea typeface="微軟正黑體" panose="020B0604030504040204" pitchFamily="34" charset="-120"/>
                <a:cs typeface="Arial" pitchFamily="34" charset="0"/>
              </a:rPr>
              <a:t>低</a:t>
            </a:r>
            <a:r>
              <a:rPr lang="zh-TW" altLang="en-US" sz="1400" dirty="0">
                <a:latin typeface="微軟正黑體" panose="020B0604030504040204" pitchFamily="34" charset="-120"/>
                <a:ea typeface="微軟正黑體" panose="020B0604030504040204" pitchFamily="34" charset="-120"/>
                <a:cs typeface="Arial" pitchFamily="34" charset="0"/>
              </a:rPr>
              <a:t>成</a:t>
            </a:r>
            <a:r>
              <a:rPr lang="zh-TW" altLang="en-US" sz="1400" dirty="0" smtClean="0">
                <a:latin typeface="微軟正黑體" panose="020B0604030504040204" pitchFamily="34" charset="-120"/>
                <a:ea typeface="微軟正黑體" panose="020B0604030504040204" pitchFamily="34" charset="-120"/>
                <a:cs typeface="Arial" pitchFamily="34" charset="0"/>
              </a:rPr>
              <a:t>本並</a:t>
            </a:r>
            <a:r>
              <a:rPr lang="zh-TW" altLang="en-US" sz="1400" dirty="0">
                <a:latin typeface="微軟正黑體" panose="020B0604030504040204" pitchFamily="34" charset="-120"/>
                <a:ea typeface="微軟正黑體" panose="020B0604030504040204" pitchFamily="34" charset="-120"/>
                <a:cs typeface="Arial" pitchFamily="34" charset="0"/>
              </a:rPr>
              <a:t>同</a:t>
            </a:r>
            <a:r>
              <a:rPr lang="zh-TW" altLang="en-US" sz="1400" dirty="0" smtClean="0">
                <a:latin typeface="微軟正黑體" panose="020B0604030504040204" pitchFamily="34" charset="-120"/>
                <a:ea typeface="微軟正黑體" panose="020B0604030504040204" pitchFamily="34" charset="-120"/>
                <a:cs typeface="Arial" pitchFamily="34" charset="0"/>
              </a:rPr>
              <a:t>時</a:t>
            </a:r>
            <a:r>
              <a:rPr lang="zh-TW" altLang="en-US" sz="1400" dirty="0">
                <a:latin typeface="微軟正黑體" panose="020B0604030504040204" pitchFamily="34" charset="-120"/>
                <a:ea typeface="微軟正黑體" panose="020B0604030504040204" pitchFamily="34" charset="-120"/>
                <a:cs typeface="Arial" pitchFamily="34" charset="0"/>
              </a:rPr>
              <a:t>滿</a:t>
            </a:r>
            <a:r>
              <a:rPr lang="zh-TW" altLang="en-US" sz="1400" dirty="0" smtClean="0">
                <a:latin typeface="微軟正黑體" panose="020B0604030504040204" pitchFamily="34" charset="-120"/>
                <a:ea typeface="微軟正黑體" panose="020B0604030504040204" pitchFamily="34" charset="-120"/>
                <a:cs typeface="Arial" pitchFamily="34" charset="0"/>
              </a:rPr>
              <a:t>足儲存空間需求</a:t>
            </a:r>
            <a:endParaRPr lang="en-US" altLang="zh-TW" sz="1400" dirty="0" smtClean="0">
              <a:latin typeface="微軟正黑體" panose="020B0604030504040204" pitchFamily="34" charset="-120"/>
              <a:ea typeface="微軟正黑體" panose="020B0604030504040204" pitchFamily="34" charset="-120"/>
              <a:cs typeface="Arial" pitchFamily="34" charset="0"/>
            </a:endParaRPr>
          </a:p>
          <a:p>
            <a:pPr marL="182563" lvl="1" indent="-182563" defTabSz="457200" fontAlgn="auto">
              <a:spcBef>
                <a:spcPct val="20000"/>
              </a:spcBef>
              <a:spcAft>
                <a:spcPts val="0"/>
              </a:spcAft>
              <a:buClr>
                <a:srgbClr val="006AD6"/>
              </a:buClr>
              <a:buFont typeface="Wingdings" charset="2"/>
              <a:buChar char="§"/>
              <a:defRPr/>
            </a:pPr>
            <a:r>
              <a:rPr lang="zh-TW" altLang="en-US" sz="1400" dirty="0">
                <a:latin typeface="微軟正黑體" panose="020B0604030504040204" pitchFamily="34" charset="-120"/>
                <a:ea typeface="微軟正黑體" panose="020B0604030504040204" pitchFamily="34" charset="-120"/>
                <a:cs typeface="Arial" pitchFamily="34" charset="0"/>
              </a:rPr>
              <a:t>簡</a:t>
            </a:r>
            <a:r>
              <a:rPr lang="zh-TW" altLang="en-US" sz="1400" dirty="0" smtClean="0">
                <a:latin typeface="微軟正黑體" panose="020B0604030504040204" pitchFamily="34" charset="-120"/>
                <a:ea typeface="微軟正黑體" panose="020B0604030504040204" pitchFamily="34" charset="-120"/>
                <a:cs typeface="Arial" pitchFamily="34" charset="0"/>
              </a:rPr>
              <a:t>易的</a:t>
            </a:r>
            <a:r>
              <a:rPr lang="zh-TW" altLang="en-US" sz="1400" dirty="0">
                <a:latin typeface="微軟正黑體" panose="020B0604030504040204" pitchFamily="34" charset="-120"/>
                <a:ea typeface="微軟正黑體" panose="020B0604030504040204" pitchFamily="34" charset="-120"/>
                <a:cs typeface="Arial" pitchFamily="34" charset="0"/>
              </a:rPr>
              <a:t>檔</a:t>
            </a:r>
            <a:r>
              <a:rPr lang="zh-TW" altLang="en-US" sz="1400" dirty="0" smtClean="0">
                <a:latin typeface="微軟正黑體" panose="020B0604030504040204" pitchFamily="34" charset="-120"/>
                <a:ea typeface="微軟正黑體" panose="020B0604030504040204" pitchFamily="34" charset="-120"/>
                <a:cs typeface="Arial" pitchFamily="34" charset="0"/>
              </a:rPr>
              <a:t>案</a:t>
            </a:r>
            <a:r>
              <a:rPr lang="zh-TW" altLang="en-US" sz="1400" dirty="0">
                <a:latin typeface="微軟正黑體" panose="020B0604030504040204" pitchFamily="34" charset="-120"/>
                <a:ea typeface="微軟正黑體" panose="020B0604030504040204" pitchFamily="34" charset="-120"/>
                <a:cs typeface="Arial" pitchFamily="34" charset="0"/>
              </a:rPr>
              <a:t>歸</a:t>
            </a:r>
            <a:r>
              <a:rPr lang="zh-TW" altLang="en-US" sz="1400" dirty="0" smtClean="0">
                <a:latin typeface="微軟正黑體" panose="020B0604030504040204" pitchFamily="34" charset="-120"/>
                <a:ea typeface="微軟正黑體" panose="020B0604030504040204" pitchFamily="34" charset="-120"/>
                <a:cs typeface="Arial" pitchFamily="34" charset="0"/>
              </a:rPr>
              <a:t>檔，大幅降低</a:t>
            </a:r>
            <a:r>
              <a:rPr lang="en-US" altLang="zh-TW" sz="1400" dirty="0" smtClean="0">
                <a:latin typeface="微軟正黑體" panose="020B0604030504040204" pitchFamily="34" charset="-120"/>
                <a:ea typeface="微軟正黑體" panose="020B0604030504040204" pitchFamily="34" charset="-120"/>
                <a:cs typeface="Arial" pitchFamily="34" charset="0"/>
              </a:rPr>
              <a:t>IT</a:t>
            </a:r>
            <a:r>
              <a:rPr lang="zh-TW" altLang="en-US" sz="1400" dirty="0" smtClean="0">
                <a:latin typeface="微軟正黑體" panose="020B0604030504040204" pitchFamily="34" charset="-120"/>
                <a:ea typeface="微軟正黑體" panose="020B0604030504040204" pitchFamily="34" charset="-120"/>
                <a:cs typeface="Arial" pitchFamily="34" charset="0"/>
              </a:rPr>
              <a:t>人員的作業時間</a:t>
            </a:r>
            <a:r>
              <a:rPr lang="en-US" sz="1400" dirty="0">
                <a:latin typeface="微軟正黑體" panose="020B0604030504040204" pitchFamily="34" charset="-120"/>
                <a:ea typeface="微軟正黑體" panose="020B0604030504040204" pitchFamily="34" charset="-120"/>
                <a:cs typeface="Arial" pitchFamily="34" charset="0"/>
              </a:rPr>
              <a:t/>
            </a:r>
            <a:br>
              <a:rPr lang="en-US" sz="1400" dirty="0">
                <a:latin typeface="微軟正黑體" panose="020B0604030504040204" pitchFamily="34" charset="-120"/>
                <a:ea typeface="微軟正黑體" panose="020B0604030504040204" pitchFamily="34" charset="-120"/>
                <a:cs typeface="Arial" pitchFamily="34" charset="0"/>
              </a:rPr>
            </a:br>
            <a:endParaRPr lang="en-US" sz="1400" dirty="0">
              <a:latin typeface="微軟正黑體" panose="020B0604030504040204" pitchFamily="34" charset="-120"/>
              <a:ea typeface="微軟正黑體" panose="020B0604030504040204" pitchFamily="34" charset="-120"/>
              <a:cs typeface="Arial" pitchFamily="34" charset="0"/>
            </a:endParaRPr>
          </a:p>
        </p:txBody>
      </p:sp>
      <p:sp>
        <p:nvSpPr>
          <p:cNvPr id="44" name="Rectangle 16"/>
          <p:cNvSpPr>
            <a:spLocks noChangeArrowheads="1"/>
          </p:cNvSpPr>
          <p:nvPr/>
        </p:nvSpPr>
        <p:spPr bwMode="auto">
          <a:xfrm>
            <a:off x="409574" y="1503368"/>
            <a:ext cx="4162425" cy="2401877"/>
          </a:xfrm>
          <a:prstGeom prst="rect">
            <a:avLst/>
          </a:prstGeom>
          <a:noFill/>
          <a:ln>
            <a:noFill/>
          </a:ln>
          <a:extLst/>
        </p:spPr>
        <p:txBody>
          <a:bodyPr anchor="t"/>
          <a:lstStyle/>
          <a:p>
            <a:pPr marL="0" lvl="1" defTabSz="457200">
              <a:spcBef>
                <a:spcPct val="20000"/>
              </a:spcBef>
              <a:buClr>
                <a:srgbClr val="006AD6"/>
              </a:buClr>
              <a:defRPr/>
            </a:pPr>
            <a:r>
              <a:rPr lang="zh-TW" altLang="en-US" b="1" dirty="0" smtClean="0">
                <a:latin typeface="微軟正黑體" panose="020B0604030504040204" pitchFamily="34" charset="-120"/>
                <a:ea typeface="微軟正黑體" panose="020B0604030504040204" pitchFamily="34" charset="-120"/>
                <a:cs typeface="Arial" pitchFamily="34" charset="0"/>
              </a:rPr>
              <a:t>現狀</a:t>
            </a:r>
            <a:r>
              <a:rPr lang="en-US" b="1" dirty="0" smtClean="0">
                <a:latin typeface="微軟正黑體" panose="020B0604030504040204" pitchFamily="34" charset="-120"/>
                <a:ea typeface="微軟正黑體" panose="020B0604030504040204" pitchFamily="34" charset="-120"/>
                <a:cs typeface="Arial" pitchFamily="34" charset="0"/>
              </a:rPr>
              <a:t> / </a:t>
            </a:r>
            <a:r>
              <a:rPr lang="zh-TW" altLang="en-US" b="1" dirty="0" smtClean="0">
                <a:latin typeface="微軟正黑體" panose="020B0604030504040204" pitchFamily="34" charset="-120"/>
                <a:ea typeface="微軟正黑體" panose="020B0604030504040204" pitchFamily="34" charset="-120"/>
                <a:cs typeface="Arial" pitchFamily="34" charset="0"/>
              </a:rPr>
              <a:t>問</a:t>
            </a:r>
            <a:r>
              <a:rPr lang="zh-TW" altLang="en-US" b="1" dirty="0">
                <a:latin typeface="微軟正黑體" panose="020B0604030504040204" pitchFamily="34" charset="-120"/>
                <a:ea typeface="微軟正黑體" panose="020B0604030504040204" pitchFamily="34" charset="-120"/>
                <a:cs typeface="Arial" pitchFamily="34" charset="0"/>
              </a:rPr>
              <a:t>題</a:t>
            </a:r>
            <a:r>
              <a:rPr lang="en-US" sz="1600" b="1" dirty="0" smtClean="0">
                <a:latin typeface="微軟正黑體" panose="020B0604030504040204" pitchFamily="34" charset="-120"/>
                <a:ea typeface="微軟正黑體" panose="020B0604030504040204" pitchFamily="34" charset="-120"/>
                <a:cs typeface="Arial" pitchFamily="34" charset="0"/>
              </a:rPr>
              <a:t/>
            </a:r>
            <a:br>
              <a:rPr lang="en-US" sz="1600" b="1" dirty="0" smtClean="0">
                <a:latin typeface="微軟正黑體" panose="020B0604030504040204" pitchFamily="34" charset="-120"/>
                <a:ea typeface="微軟正黑體" panose="020B0604030504040204" pitchFamily="34" charset="-120"/>
                <a:cs typeface="Arial" pitchFamily="34" charset="0"/>
              </a:rPr>
            </a:br>
            <a:r>
              <a:rPr lang="zh-TW" altLang="en-US" sz="1400" dirty="0">
                <a:latin typeface="微軟正黑體" panose="020B0604030504040204" pitchFamily="34" charset="-120"/>
                <a:ea typeface="微軟正黑體" panose="020B0604030504040204" pitchFamily="34" charset="-120"/>
                <a:cs typeface="Arial" pitchFamily="34" charset="0"/>
              </a:rPr>
              <a:t>該大</a:t>
            </a:r>
            <a:r>
              <a:rPr lang="zh-TW" altLang="en-US" sz="1400" dirty="0" smtClean="0">
                <a:latin typeface="微軟正黑體" panose="020B0604030504040204" pitchFamily="34" charset="-120"/>
                <a:ea typeface="微軟正黑體" panose="020B0604030504040204" pitchFamily="34" charset="-120"/>
                <a:cs typeface="Arial" pitchFamily="34" charset="0"/>
              </a:rPr>
              <a:t>學</a:t>
            </a:r>
            <a:r>
              <a:rPr lang="zh-TW" altLang="en-US" sz="1400" dirty="0">
                <a:latin typeface="微軟正黑體" panose="020B0604030504040204" pitchFamily="34" charset="-120"/>
                <a:ea typeface="微軟正黑體" panose="020B0604030504040204" pitchFamily="34" charset="-120"/>
                <a:cs typeface="Arial" pitchFamily="34" charset="0"/>
              </a:rPr>
              <a:t>致</a:t>
            </a:r>
            <a:r>
              <a:rPr lang="zh-TW" altLang="en-US" sz="1400" dirty="0" smtClean="0">
                <a:latin typeface="微軟正黑體" panose="020B0604030504040204" pitchFamily="34" charset="-120"/>
                <a:ea typeface="微軟正黑體" panose="020B0604030504040204" pitchFamily="34" charset="-120"/>
                <a:cs typeface="Arial" pitchFamily="34" charset="0"/>
              </a:rPr>
              <a:t>力</a:t>
            </a:r>
            <a:r>
              <a:rPr lang="zh-TW" altLang="en-US" sz="1400" dirty="0">
                <a:latin typeface="微軟正黑體" panose="020B0604030504040204" pitchFamily="34" charset="-120"/>
                <a:ea typeface="微軟正黑體" panose="020B0604030504040204" pitchFamily="34" charset="-120"/>
                <a:cs typeface="Arial" pitchFamily="34" charset="0"/>
              </a:rPr>
              <a:t>於</a:t>
            </a:r>
            <a:r>
              <a:rPr lang="zh-TW" altLang="en-US" sz="1400" dirty="0" smtClean="0">
                <a:latin typeface="微軟正黑體" panose="020B0604030504040204" pitchFamily="34" charset="-120"/>
                <a:ea typeface="微軟正黑體" panose="020B0604030504040204" pitchFamily="34" charset="-120"/>
                <a:cs typeface="Arial" pitchFamily="34" charset="0"/>
              </a:rPr>
              <a:t>推廣教育，因此有大量的免費課程、遠距教學、即時教學等大量線上影</a:t>
            </a:r>
            <a:r>
              <a:rPr lang="zh-TW" altLang="en-US" sz="1400" dirty="0">
                <a:latin typeface="微軟正黑體" panose="020B0604030504040204" pitchFamily="34" charset="-120"/>
                <a:ea typeface="微軟正黑體" panose="020B0604030504040204" pitchFamily="34" charset="-120"/>
                <a:cs typeface="Arial" pitchFamily="34" charset="0"/>
              </a:rPr>
              <a:t>片</a:t>
            </a:r>
            <a:r>
              <a:rPr lang="zh-TW" altLang="en-US" sz="1400" dirty="0" smtClean="0">
                <a:latin typeface="微軟正黑體" panose="020B0604030504040204" pitchFamily="34" charset="-120"/>
                <a:ea typeface="微軟正黑體" panose="020B0604030504040204" pitchFamily="34" charset="-120"/>
                <a:cs typeface="Arial" pitchFamily="34" charset="0"/>
              </a:rPr>
              <a:t>。</a:t>
            </a:r>
            <a:r>
              <a:rPr lang="zh-TW" altLang="en-US" sz="1400" dirty="0">
                <a:latin typeface="微軟正黑體" panose="020B0604030504040204" pitchFamily="34" charset="-120"/>
                <a:ea typeface="微軟正黑體" panose="020B0604030504040204" pitchFamily="34" charset="-120"/>
                <a:cs typeface="Arial" pitchFamily="34" charset="0"/>
              </a:rPr>
              <a:t>為了提升影片品質，他們由</a:t>
            </a:r>
            <a:r>
              <a:rPr lang="en-US" altLang="zh-TW" sz="1400" dirty="0">
                <a:latin typeface="微軟正黑體" panose="020B0604030504040204" pitchFamily="34" charset="-120"/>
                <a:ea typeface="微軟正黑體" panose="020B0604030504040204" pitchFamily="34" charset="-120"/>
                <a:cs typeface="Arial" pitchFamily="34" charset="0"/>
              </a:rPr>
              <a:t>SD</a:t>
            </a:r>
            <a:r>
              <a:rPr lang="zh-TW" altLang="en-US" sz="1400" dirty="0">
                <a:latin typeface="微軟正黑體" panose="020B0604030504040204" pitchFamily="34" charset="-120"/>
                <a:ea typeface="微軟正黑體" panose="020B0604030504040204" pitchFamily="34" charset="-120"/>
                <a:cs typeface="Arial" pitchFamily="34" charset="0"/>
              </a:rPr>
              <a:t>轉換為</a:t>
            </a:r>
            <a:r>
              <a:rPr lang="en-US" altLang="zh-TW" sz="1400" dirty="0">
                <a:latin typeface="微軟正黑體" panose="020B0604030504040204" pitchFamily="34" charset="-120"/>
                <a:ea typeface="微軟正黑體" panose="020B0604030504040204" pitchFamily="34" charset="-120"/>
                <a:cs typeface="Arial" pitchFamily="34" charset="0"/>
              </a:rPr>
              <a:t>HD</a:t>
            </a:r>
            <a:r>
              <a:rPr lang="zh-TW" altLang="en-US" sz="1400" dirty="0">
                <a:latin typeface="微軟正黑體" panose="020B0604030504040204" pitchFamily="34" charset="-120"/>
                <a:ea typeface="微軟正黑體" panose="020B0604030504040204" pitchFamily="34" charset="-120"/>
                <a:cs typeface="Arial" pitchFamily="34" charset="0"/>
              </a:rPr>
              <a:t>，但這個升級</a:t>
            </a:r>
            <a:r>
              <a:rPr lang="zh-TW" altLang="en-US" sz="1400" dirty="0" smtClean="0">
                <a:latin typeface="微軟正黑體" panose="020B0604030504040204" pitchFamily="34" charset="-120"/>
                <a:ea typeface="微軟正黑體" panose="020B0604030504040204" pitchFamily="34" charset="-120"/>
                <a:cs typeface="Arial" pitchFamily="34" charset="0"/>
              </a:rPr>
              <a:t>也照</a:t>
            </a:r>
            <a:r>
              <a:rPr lang="zh-TW" altLang="en-US" sz="1400" dirty="0">
                <a:latin typeface="微軟正黑體" panose="020B0604030504040204" pitchFamily="34" charset="-120"/>
                <a:ea typeface="微軟正黑體" panose="020B0604030504040204" pitchFamily="34" charset="-120"/>
                <a:cs typeface="Arial" pitchFamily="34" charset="0"/>
              </a:rPr>
              <a:t>成</a:t>
            </a:r>
            <a:r>
              <a:rPr lang="zh-TW" altLang="en-US" sz="1400" dirty="0" smtClean="0">
                <a:latin typeface="微軟正黑體" panose="020B0604030504040204" pitchFamily="34" charset="-120"/>
                <a:ea typeface="微軟正黑體" panose="020B0604030504040204" pitchFamily="34" charset="-120"/>
                <a:cs typeface="Arial" pitchFamily="34" charset="0"/>
              </a:rPr>
              <a:t>了</a:t>
            </a:r>
            <a:r>
              <a:rPr lang="zh-TW" altLang="en-US" sz="1400" dirty="0">
                <a:latin typeface="微軟正黑體" panose="020B0604030504040204" pitchFamily="34" charset="-120"/>
                <a:ea typeface="微軟正黑體" panose="020B0604030504040204" pitchFamily="34" charset="-120"/>
                <a:cs typeface="Arial" pitchFamily="34" charset="0"/>
              </a:rPr>
              <a:t>儲</a:t>
            </a:r>
            <a:r>
              <a:rPr lang="zh-TW" altLang="en-US" sz="1400" dirty="0" smtClean="0">
                <a:latin typeface="微軟正黑體" panose="020B0604030504040204" pitchFamily="34" charset="-120"/>
                <a:ea typeface="微軟正黑體" panose="020B0604030504040204" pitchFamily="34" charset="-120"/>
                <a:cs typeface="Arial" pitchFamily="34" charset="0"/>
              </a:rPr>
              <a:t>存設備永無止境的擴充。</a:t>
            </a:r>
            <a:endParaRPr lang="en-US" sz="1400" dirty="0">
              <a:latin typeface="微軟正黑體" panose="020B0604030504040204" pitchFamily="34" charset="-120"/>
              <a:ea typeface="微軟正黑體" panose="020B0604030504040204" pitchFamily="34" charset="-120"/>
              <a:cs typeface="Arial" pitchFamily="34" charset="0"/>
            </a:endParaRPr>
          </a:p>
          <a:p>
            <a:pPr marL="0" lvl="1" defTabSz="457200">
              <a:spcBef>
                <a:spcPct val="20000"/>
              </a:spcBef>
              <a:buClr>
                <a:srgbClr val="006AD6"/>
              </a:buClr>
              <a:defRPr/>
            </a:pPr>
            <a:endParaRPr lang="en-US" sz="800" b="1" dirty="0" smtClean="0">
              <a:latin typeface="微軟正黑體" panose="020B0604030504040204" pitchFamily="34" charset="-120"/>
              <a:ea typeface="微軟正黑體" panose="020B0604030504040204" pitchFamily="34" charset="-120"/>
              <a:cs typeface="Arial" pitchFamily="34" charset="0"/>
            </a:endParaRPr>
          </a:p>
          <a:p>
            <a:pPr marL="0" lvl="1" defTabSz="457200">
              <a:spcBef>
                <a:spcPct val="20000"/>
              </a:spcBef>
              <a:buClr>
                <a:srgbClr val="006AD6"/>
              </a:buClr>
              <a:defRPr/>
            </a:pPr>
            <a:r>
              <a:rPr lang="zh-CN" altLang="en-US" b="1" dirty="0" smtClean="0">
                <a:latin typeface="微軟正黑體" panose="020B0604030504040204" pitchFamily="34" charset="-120"/>
                <a:ea typeface="微軟正黑體" panose="020B0604030504040204" pitchFamily="34" charset="-120"/>
                <a:cs typeface="Arial" pitchFamily="34" charset="0"/>
              </a:rPr>
              <a:t>客户解决方案</a:t>
            </a:r>
            <a:endParaRPr lang="en-US" b="1" dirty="0" smtClean="0">
              <a:latin typeface="微軟正黑體" panose="020B0604030504040204" pitchFamily="34" charset="-120"/>
              <a:ea typeface="微軟正黑體" panose="020B0604030504040204" pitchFamily="34" charset="-120"/>
              <a:cs typeface="Arial" pitchFamily="34" charset="0"/>
            </a:endParaRPr>
          </a:p>
          <a:p>
            <a:pPr marL="0" lvl="1" defTabSz="457200" fontAlgn="auto">
              <a:spcBef>
                <a:spcPct val="20000"/>
              </a:spcBef>
              <a:spcAft>
                <a:spcPts val="600"/>
              </a:spcAft>
              <a:buClr>
                <a:srgbClr val="006AD6"/>
              </a:buClr>
              <a:defRPr/>
            </a:pPr>
            <a:r>
              <a:rPr lang="en-US" altLang="zh-TW" sz="1400" dirty="0" smtClean="0">
                <a:latin typeface="微軟正黑體" panose="020B0604030504040204" pitchFamily="34" charset="-120"/>
                <a:ea typeface="微軟正黑體" panose="020B0604030504040204" pitchFamily="34" charset="-120"/>
                <a:cs typeface="Arial" pitchFamily="34" charset="0"/>
              </a:rPr>
              <a:t>Quantum</a:t>
            </a:r>
            <a:r>
              <a:rPr lang="en-US" sz="1400" dirty="0" smtClean="0">
                <a:latin typeface="微軟正黑體" panose="020B0604030504040204" pitchFamily="34" charset="-120"/>
                <a:ea typeface="微軟正黑體" panose="020B0604030504040204" pitchFamily="34" charset="-120"/>
                <a:cs typeface="Arial" pitchFamily="34" charset="0"/>
              </a:rPr>
              <a:t> </a:t>
            </a:r>
            <a:r>
              <a:rPr lang="en-US" altLang="zh-TW" sz="1400" dirty="0" smtClean="0">
                <a:latin typeface="微軟正黑體" panose="020B0604030504040204" pitchFamily="34" charset="-120"/>
                <a:ea typeface="微軟正黑體" panose="020B0604030504040204" pitchFamily="34" charset="-120"/>
                <a:cs typeface="Arial" pitchFamily="34" charset="0"/>
              </a:rPr>
              <a:t>LTFS</a:t>
            </a:r>
            <a:r>
              <a:rPr lang="zh-TW" altLang="en-US" sz="1400" dirty="0" smtClean="0">
                <a:latin typeface="微軟正黑體" panose="020B0604030504040204" pitchFamily="34" charset="-120"/>
                <a:ea typeface="微軟正黑體" panose="020B0604030504040204" pitchFamily="34" charset="-120"/>
                <a:cs typeface="Arial" pitchFamily="34" charset="0"/>
              </a:rPr>
              <a:t> </a:t>
            </a:r>
            <a:r>
              <a:rPr lang="en-US" altLang="zh-TW" sz="1400" dirty="0" smtClean="0">
                <a:latin typeface="微軟正黑體" panose="020B0604030504040204" pitchFamily="34" charset="-120"/>
                <a:ea typeface="微軟正黑體" panose="020B0604030504040204" pitchFamily="34" charset="-120"/>
                <a:cs typeface="Arial" pitchFamily="34" charset="0"/>
              </a:rPr>
              <a:t>Appliance</a:t>
            </a:r>
            <a:r>
              <a:rPr lang="en-US" sz="1400" dirty="0" smtClean="0">
                <a:latin typeface="微軟正黑體" panose="020B0604030504040204" pitchFamily="34" charset="-120"/>
                <a:ea typeface="微軟正黑體" panose="020B0604030504040204" pitchFamily="34" charset="-120"/>
                <a:cs typeface="Arial" pitchFamily="34" charset="0"/>
              </a:rPr>
              <a:t> + Scalar i500</a:t>
            </a:r>
            <a:r>
              <a:rPr lang="zh-TW" altLang="en-US" sz="1400" dirty="0" smtClean="0">
                <a:latin typeface="微軟正黑體" panose="020B0604030504040204" pitchFamily="34" charset="-120"/>
                <a:ea typeface="微軟正黑體" panose="020B0604030504040204" pitchFamily="34" charset="-120"/>
                <a:cs typeface="Arial" pitchFamily="34" charset="0"/>
              </a:rPr>
              <a:t>磁帶櫃</a:t>
            </a:r>
            <a:r>
              <a:rPr lang="en-US" sz="1600" b="1" dirty="0" smtClean="0">
                <a:latin typeface="微軟正黑體" panose="020B0604030504040204" pitchFamily="34" charset="-120"/>
                <a:ea typeface="微軟正黑體" panose="020B0604030504040204" pitchFamily="34" charset="-120"/>
                <a:cs typeface="Arial" pitchFamily="34" charset="0"/>
              </a:rPr>
              <a:t/>
            </a:r>
            <a:br>
              <a:rPr lang="en-US" sz="1600" b="1" dirty="0" smtClean="0">
                <a:latin typeface="微軟正黑體" panose="020B0604030504040204" pitchFamily="34" charset="-120"/>
                <a:ea typeface="微軟正黑體" panose="020B0604030504040204" pitchFamily="34" charset="-120"/>
                <a:cs typeface="Arial" pitchFamily="34" charset="0"/>
              </a:rPr>
            </a:br>
            <a:endParaRPr lang="en-US" sz="1400" dirty="0">
              <a:latin typeface="微軟正黑體" panose="020B0604030504040204" pitchFamily="34" charset="-120"/>
              <a:ea typeface="微軟正黑體" panose="020B0604030504040204" pitchFamily="34" charset="-120"/>
              <a:cs typeface="Arial" pitchFamily="34" charset="0"/>
            </a:endParaRPr>
          </a:p>
        </p:txBody>
      </p:sp>
      <p:cxnSp>
        <p:nvCxnSpPr>
          <p:cNvPr id="45" name="Straight Connector 44"/>
          <p:cNvCxnSpPr/>
          <p:nvPr/>
        </p:nvCxnSpPr>
        <p:spPr bwMode="auto">
          <a:xfrm flipV="1">
            <a:off x="5398297" y="4933777"/>
            <a:ext cx="1458892" cy="9617"/>
          </a:xfrm>
          <a:prstGeom prst="line">
            <a:avLst/>
          </a:prstGeom>
          <a:ln w="41275">
            <a:solidFill>
              <a:srgbClr val="0F73C3"/>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6" name="圖片 25"/>
          <p:cNvPicPr/>
          <p:nvPr/>
        </p:nvPicPr>
        <p:blipFill>
          <a:blip r:embed="rId16" cstate="print"/>
          <a:srcRect/>
          <a:stretch>
            <a:fillRect/>
          </a:stretch>
        </p:blipFill>
        <p:spPr bwMode="auto">
          <a:xfrm>
            <a:off x="6720840" y="76200"/>
            <a:ext cx="2270760" cy="640080"/>
          </a:xfrm>
          <a:prstGeom prst="rect">
            <a:avLst/>
          </a:prstGeom>
          <a:noFill/>
        </p:spPr>
      </p:pic>
    </p:spTree>
    <p:extLst>
      <p:ext uri="{BB962C8B-B14F-4D97-AF65-F5344CB8AC3E}">
        <p14:creationId xmlns:p14="http://schemas.microsoft.com/office/powerpoint/2010/main" xmlns="" val="21980814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941563" y="3804696"/>
            <a:ext cx="5693749" cy="605294"/>
          </a:xfrm>
          <a:prstGeom prst="rect">
            <a:avLst/>
          </a:prstGeom>
        </p:spPr>
        <p:txBody>
          <a:bodyPr wrap="square">
            <a:spAutoFit/>
          </a:bodyPr>
          <a:lstStyle/>
          <a:p>
            <a:pPr defTabSz="457200">
              <a:lnSpc>
                <a:spcPts val="1950"/>
              </a:lnSpc>
              <a:spcBef>
                <a:spcPct val="20000"/>
              </a:spcBef>
              <a:buClr>
                <a:srgbClr val="0DB6EC"/>
              </a:buClr>
              <a:buSzPct val="75000"/>
              <a:defRPr/>
            </a:pPr>
            <a:r>
              <a:rPr lang="en-US" sz="1800" kern="0" dirty="0" smtClean="0">
                <a:solidFill>
                  <a:schemeClr val="bg1">
                    <a:lumMod val="85000"/>
                  </a:schemeClr>
                </a:solidFill>
                <a:latin typeface="Arial" charset="0"/>
                <a:ea typeface="ＭＳ Ｐゴシック" charset="0"/>
                <a:cs typeface="Arial" pitchFamily="34" charset="0"/>
              </a:rPr>
              <a:t>For meeting with Quantum, the </a:t>
            </a:r>
            <a:r>
              <a:rPr lang="en-US" sz="1800" b="1" kern="0" dirty="0" smtClean="0">
                <a:solidFill>
                  <a:schemeClr val="bg1">
                    <a:lumMod val="85000"/>
                  </a:schemeClr>
                </a:solidFill>
                <a:latin typeface="Arial" charset="0"/>
                <a:ea typeface="ＭＳ Ｐゴシック" charset="0"/>
                <a:cs typeface="Arial" pitchFamily="34" charset="0"/>
              </a:rPr>
              <a:t>LARGEST</a:t>
            </a:r>
            <a:r>
              <a:rPr lang="en-US" sz="1800" kern="0" dirty="0" smtClean="0">
                <a:solidFill>
                  <a:schemeClr val="bg1">
                    <a:lumMod val="85000"/>
                  </a:schemeClr>
                </a:solidFill>
                <a:latin typeface="Arial" charset="0"/>
                <a:ea typeface="ＭＳ Ｐゴシック" charset="0"/>
                <a:cs typeface="Arial" pitchFamily="34" charset="0"/>
              </a:rPr>
              <a:t> data backup, recovery, and archive specialist in the world.</a:t>
            </a:r>
            <a:endParaRPr lang="en-US" sz="1800" kern="0" dirty="0">
              <a:solidFill>
                <a:schemeClr val="bg1">
                  <a:lumMod val="85000"/>
                </a:schemeClr>
              </a:solidFill>
              <a:latin typeface="Arial" charset="0"/>
              <a:ea typeface="ＭＳ Ｐゴシック" charset="0"/>
              <a:cs typeface="Arial" pitchFamily="34" charset="0"/>
            </a:endParaRPr>
          </a:p>
        </p:txBody>
      </p:sp>
      <p:sp>
        <p:nvSpPr>
          <p:cNvPr id="8" name="Rectangle 9"/>
          <p:cNvSpPr>
            <a:spLocks noChangeArrowheads="1"/>
          </p:cNvSpPr>
          <p:nvPr/>
        </p:nvSpPr>
        <p:spPr bwMode="auto">
          <a:xfrm>
            <a:off x="0" y="2884236"/>
            <a:ext cx="9143999"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lnSpc>
                <a:spcPct val="90000"/>
              </a:lnSpc>
            </a:pPr>
            <a:r>
              <a:rPr lang="en-US" sz="7200" b="1" dirty="0" smtClean="0">
                <a:solidFill>
                  <a:srgbClr val="00B6F1"/>
                </a:solidFill>
              </a:rPr>
              <a:t>THANK YOU</a:t>
            </a:r>
            <a:endParaRPr lang="en-US" sz="7200" dirty="0">
              <a:solidFill>
                <a:srgbClr val="00B6F1"/>
              </a:solidFill>
            </a:endParaRPr>
          </a:p>
        </p:txBody>
      </p:sp>
      <p:grpSp>
        <p:nvGrpSpPr>
          <p:cNvPr id="2" name="Group 1"/>
          <p:cNvGrpSpPr/>
          <p:nvPr/>
        </p:nvGrpSpPr>
        <p:grpSpPr>
          <a:xfrm>
            <a:off x="631408" y="1014219"/>
            <a:ext cx="2343905" cy="590931"/>
            <a:chOff x="320121" y="1309686"/>
            <a:chExt cx="2343905" cy="590931"/>
          </a:xfrm>
        </p:grpSpPr>
        <p:sp>
          <p:nvSpPr>
            <p:cNvPr id="14342" name="Rectangle 9"/>
            <p:cNvSpPr>
              <a:spLocks noChangeArrowheads="1"/>
            </p:cNvSpPr>
            <p:nvPr/>
          </p:nvSpPr>
          <p:spPr bwMode="auto">
            <a:xfrm>
              <a:off x="320121" y="1309686"/>
              <a:ext cx="796298"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85</a:t>
              </a:r>
              <a:endParaRPr lang="en-US" sz="1400" dirty="0">
                <a:solidFill>
                  <a:schemeClr val="bg1">
                    <a:lumMod val="50000"/>
                  </a:schemeClr>
                </a:solidFill>
              </a:endParaRPr>
            </a:p>
          </p:txBody>
        </p:sp>
        <p:sp>
          <p:nvSpPr>
            <p:cNvPr id="9" name="Rectangle 9"/>
            <p:cNvSpPr>
              <a:spLocks noChangeArrowheads="1"/>
            </p:cNvSpPr>
            <p:nvPr/>
          </p:nvSpPr>
          <p:spPr bwMode="auto">
            <a:xfrm>
              <a:off x="942696" y="1365085"/>
              <a:ext cx="172133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1400" dirty="0" smtClean="0">
                  <a:solidFill>
                    <a:schemeClr val="bg1">
                      <a:lumMod val="50000"/>
                    </a:schemeClr>
                  </a:solidFill>
                </a:rPr>
                <a:t>of </a:t>
              </a:r>
              <a:r>
                <a:rPr lang="en-US" sz="1400" dirty="0">
                  <a:solidFill>
                    <a:schemeClr val="bg1">
                      <a:lumMod val="50000"/>
                    </a:schemeClr>
                  </a:solidFill>
                </a:rPr>
                <a:t>the Fortune </a:t>
              </a:r>
              <a:r>
                <a:rPr lang="en-US" sz="1400" dirty="0" smtClean="0">
                  <a:solidFill>
                    <a:schemeClr val="bg1">
                      <a:lumMod val="50000"/>
                    </a:schemeClr>
                  </a:solidFill>
                </a:rPr>
                <a:t>100</a:t>
              </a:r>
              <a:br>
                <a:rPr lang="en-US" sz="1400" dirty="0" smtClean="0">
                  <a:solidFill>
                    <a:schemeClr val="bg1">
                      <a:lumMod val="50000"/>
                    </a:schemeClr>
                  </a:solidFill>
                </a:rPr>
              </a:br>
              <a:r>
                <a:rPr lang="en-US" sz="1400" dirty="0" smtClean="0">
                  <a:solidFill>
                    <a:schemeClr val="bg1">
                      <a:lumMod val="50000"/>
                    </a:schemeClr>
                  </a:solidFill>
                </a:rPr>
                <a:t>choose Quantum</a:t>
              </a:r>
              <a:endParaRPr lang="en-US" sz="1400" dirty="0">
                <a:solidFill>
                  <a:schemeClr val="bg1">
                    <a:lumMod val="50000"/>
                  </a:schemeClr>
                </a:solidFill>
              </a:endParaRPr>
            </a:p>
          </p:txBody>
        </p:sp>
      </p:grpSp>
      <p:grpSp>
        <p:nvGrpSpPr>
          <p:cNvPr id="11" name="Group 10"/>
          <p:cNvGrpSpPr/>
          <p:nvPr/>
        </p:nvGrpSpPr>
        <p:grpSpPr>
          <a:xfrm>
            <a:off x="5925259" y="1129805"/>
            <a:ext cx="2335824" cy="590931"/>
            <a:chOff x="62377" y="1319211"/>
            <a:chExt cx="2335824" cy="590931"/>
          </a:xfrm>
        </p:grpSpPr>
        <p:sp>
          <p:nvSpPr>
            <p:cNvPr id="12" name="Rectangle 9"/>
            <p:cNvSpPr>
              <a:spLocks noChangeArrowheads="1"/>
            </p:cNvSpPr>
            <p:nvPr/>
          </p:nvSpPr>
          <p:spPr bwMode="auto">
            <a:xfrm>
              <a:off x="62377" y="1319211"/>
              <a:ext cx="932563"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10</a:t>
              </a:r>
              <a:endParaRPr lang="en-US" sz="1400" dirty="0">
                <a:solidFill>
                  <a:schemeClr val="bg1">
                    <a:lumMod val="50000"/>
                  </a:schemeClr>
                </a:solidFill>
              </a:endParaRPr>
            </a:p>
          </p:txBody>
        </p:sp>
        <p:sp>
          <p:nvSpPr>
            <p:cNvPr id="13" name="Rectangle 9"/>
            <p:cNvSpPr>
              <a:spLocks noChangeArrowheads="1"/>
            </p:cNvSpPr>
            <p:nvPr/>
          </p:nvSpPr>
          <p:spPr bwMode="auto">
            <a:xfrm>
              <a:off x="676871" y="1365085"/>
              <a:ext cx="172133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1400" dirty="0">
                  <a:solidFill>
                    <a:schemeClr val="bg1">
                      <a:lumMod val="50000"/>
                    </a:schemeClr>
                  </a:solidFill>
                </a:rPr>
                <a:t>r</a:t>
              </a:r>
              <a:r>
                <a:rPr lang="en-US" sz="1400" dirty="0" smtClean="0">
                  <a:solidFill>
                    <a:schemeClr val="bg1">
                      <a:lumMod val="50000"/>
                    </a:schemeClr>
                  </a:solidFill>
                </a:rPr>
                <a:t>ecent product of the year awards</a:t>
              </a:r>
              <a:endParaRPr lang="en-US" sz="1400" dirty="0">
                <a:solidFill>
                  <a:schemeClr val="bg1">
                    <a:lumMod val="50000"/>
                  </a:schemeClr>
                </a:solidFill>
              </a:endParaRPr>
            </a:p>
          </p:txBody>
        </p:sp>
      </p:grpSp>
      <p:grpSp>
        <p:nvGrpSpPr>
          <p:cNvPr id="14" name="Group 13"/>
          <p:cNvGrpSpPr/>
          <p:nvPr/>
        </p:nvGrpSpPr>
        <p:grpSpPr>
          <a:xfrm>
            <a:off x="5524776" y="5460808"/>
            <a:ext cx="2928685" cy="590931"/>
            <a:chOff x="320119" y="1309686"/>
            <a:chExt cx="2928685" cy="590931"/>
          </a:xfrm>
        </p:grpSpPr>
        <p:sp>
          <p:nvSpPr>
            <p:cNvPr id="15" name="Rectangle 9"/>
            <p:cNvSpPr>
              <a:spLocks noChangeArrowheads="1"/>
            </p:cNvSpPr>
            <p:nvPr/>
          </p:nvSpPr>
          <p:spPr bwMode="auto">
            <a:xfrm>
              <a:off x="320119" y="1309686"/>
              <a:ext cx="1371601"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100K</a:t>
              </a:r>
              <a:endParaRPr lang="en-US" sz="1400" dirty="0">
                <a:solidFill>
                  <a:schemeClr val="bg1">
                    <a:lumMod val="50000"/>
                  </a:schemeClr>
                </a:solidFill>
              </a:endParaRPr>
            </a:p>
          </p:txBody>
        </p:sp>
        <p:sp>
          <p:nvSpPr>
            <p:cNvPr id="16" name="Rectangle 9"/>
            <p:cNvSpPr>
              <a:spLocks noChangeArrowheads="1"/>
            </p:cNvSpPr>
            <p:nvPr/>
          </p:nvSpPr>
          <p:spPr bwMode="auto">
            <a:xfrm>
              <a:off x="1527474" y="1365085"/>
              <a:ext cx="172133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1400" dirty="0">
                  <a:solidFill>
                    <a:schemeClr val="bg1">
                      <a:lumMod val="50000"/>
                    </a:schemeClr>
                  </a:solidFill>
                </a:rPr>
                <a:t>p</a:t>
              </a:r>
              <a:r>
                <a:rPr lang="en-US" sz="1400" dirty="0" smtClean="0">
                  <a:solidFill>
                    <a:schemeClr val="bg1">
                      <a:lumMod val="50000"/>
                    </a:schemeClr>
                  </a:solidFill>
                </a:rPr>
                <a:t>lus customer deployments</a:t>
              </a:r>
              <a:endParaRPr lang="en-US" sz="1400" dirty="0">
                <a:solidFill>
                  <a:schemeClr val="bg1">
                    <a:lumMod val="50000"/>
                  </a:schemeClr>
                </a:solidFill>
              </a:endParaRPr>
            </a:p>
          </p:txBody>
        </p:sp>
      </p:grpSp>
      <p:grpSp>
        <p:nvGrpSpPr>
          <p:cNvPr id="20" name="Group 19"/>
          <p:cNvGrpSpPr/>
          <p:nvPr/>
        </p:nvGrpSpPr>
        <p:grpSpPr>
          <a:xfrm>
            <a:off x="664435" y="5426098"/>
            <a:ext cx="2343905" cy="590931"/>
            <a:chOff x="320121" y="1309686"/>
            <a:chExt cx="2343905" cy="590931"/>
          </a:xfrm>
        </p:grpSpPr>
        <p:sp>
          <p:nvSpPr>
            <p:cNvPr id="21" name="Rectangle 9"/>
            <p:cNvSpPr>
              <a:spLocks noChangeArrowheads="1"/>
            </p:cNvSpPr>
            <p:nvPr/>
          </p:nvSpPr>
          <p:spPr bwMode="auto">
            <a:xfrm>
              <a:off x="320121" y="1309686"/>
              <a:ext cx="796298"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3600" b="1" dirty="0" smtClean="0">
                  <a:solidFill>
                    <a:schemeClr val="bg1">
                      <a:lumMod val="50000"/>
                    </a:schemeClr>
                  </a:solidFill>
                </a:rPr>
                <a:t>34</a:t>
              </a:r>
              <a:endParaRPr lang="en-US" sz="1400" dirty="0">
                <a:solidFill>
                  <a:schemeClr val="bg1">
                    <a:lumMod val="50000"/>
                  </a:schemeClr>
                </a:solidFill>
              </a:endParaRPr>
            </a:p>
          </p:txBody>
        </p:sp>
        <p:sp>
          <p:nvSpPr>
            <p:cNvPr id="22" name="Rectangle 9"/>
            <p:cNvSpPr>
              <a:spLocks noChangeArrowheads="1"/>
            </p:cNvSpPr>
            <p:nvPr/>
          </p:nvSpPr>
          <p:spPr bwMode="auto">
            <a:xfrm>
              <a:off x="942696" y="1365085"/>
              <a:ext cx="172133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en-US" sz="1400" dirty="0" smtClean="0">
                  <a:solidFill>
                    <a:schemeClr val="bg1">
                      <a:lumMod val="50000"/>
                    </a:schemeClr>
                  </a:solidFill>
                </a:rPr>
                <a:t>years specialized expertise</a:t>
              </a:r>
              <a:endParaRPr lang="en-US" sz="1400" dirty="0">
                <a:solidFill>
                  <a:schemeClr val="bg1">
                    <a:lumMod val="50000"/>
                  </a:schemeClr>
                </a:solidFill>
              </a:endParaRPr>
            </a:p>
          </p:txBody>
        </p:sp>
      </p:grpSp>
      <p:sp>
        <p:nvSpPr>
          <p:cNvPr id="17" name="TextBox 16"/>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chemeClr val="bg1">
                    <a:lumMod val="50000"/>
                  </a:schemeClr>
                </a:solidFill>
                <a:ea typeface="ＭＳ Ｐゴシック" charset="-128"/>
              </a:rPr>
              <a:t>© </a:t>
            </a:r>
            <a:r>
              <a:rPr lang="en-US" sz="800" kern="0" dirty="0" smtClean="0">
                <a:solidFill>
                  <a:schemeClr val="bg1">
                    <a:lumMod val="50000"/>
                  </a:schemeClr>
                </a:solidFill>
                <a:ea typeface="ＭＳ Ｐゴシック" charset="-128"/>
              </a:rPr>
              <a:t>2013 </a:t>
            </a:r>
            <a:r>
              <a:rPr lang="en-US" sz="800" kern="0" dirty="0">
                <a:solidFill>
                  <a:schemeClr val="bg1">
                    <a:lumMod val="50000"/>
                  </a:schemeClr>
                </a:solidFill>
                <a:ea typeface="ＭＳ Ｐゴシック" charset="-128"/>
              </a:rPr>
              <a:t>Quantum Corporation. Company Confidential. Forward-looking information is based upon multiple assumptions and uncertainties,</a:t>
            </a:r>
            <a:br>
              <a:rPr lang="en-US" sz="800" kern="0" dirty="0">
                <a:solidFill>
                  <a:schemeClr val="bg1">
                    <a:lumMod val="50000"/>
                  </a:schemeClr>
                </a:solidFill>
                <a:ea typeface="ＭＳ Ｐゴシック" charset="-128"/>
              </a:rPr>
            </a:br>
            <a:r>
              <a:rPr lang="en-US" sz="800" kern="0" dirty="0">
                <a:solidFill>
                  <a:schemeClr val="bg1">
                    <a:lumMod val="50000"/>
                  </a:schemeClr>
                </a:solidFill>
                <a:ea typeface="ＭＳ Ｐゴシック" charset="-128"/>
              </a:rPr>
              <a:t>does not necessarily represent the company’s outlook and is for planning purposes only.</a:t>
            </a:r>
          </a:p>
        </p:txBody>
      </p:sp>
      <p:pic>
        <p:nvPicPr>
          <p:cNvPr id="18" name="圖片 17"/>
          <p:cNvPicPr/>
          <p:nvPr/>
        </p:nvPicPr>
        <p:blipFill>
          <a:blip r:embed="rId3" cstate="print"/>
          <a:srcRect/>
          <a:stretch>
            <a:fillRect/>
          </a:stretch>
        </p:blipFill>
        <p:spPr bwMode="auto">
          <a:xfrm>
            <a:off x="167640" y="121920"/>
            <a:ext cx="2270760" cy="640080"/>
          </a:xfrm>
          <a:prstGeom prst="rect">
            <a:avLst/>
          </a:prstGeom>
          <a:noFill/>
        </p:spPr>
      </p:pic>
    </p:spTree>
    <p:extLst>
      <p:ext uri="{BB962C8B-B14F-4D97-AF65-F5344CB8AC3E}">
        <p14:creationId xmlns:p14="http://schemas.microsoft.com/office/powerpoint/2010/main" xmlns="" val="2278885617"/>
      </p:ext>
    </p:extLst>
  </p:cSld>
  <p:clrMapOvr>
    <a:masterClrMapping/>
  </p:clrMapOvr>
  <mc:AlternateContent xmlns:mc="http://schemas.openxmlformats.org/markup-compatibility/2006">
    <mc:Choice xmlns:p14="http://schemas.microsoft.com/office/powerpoint/2010/main" xmlns="" Requires="p14">
      <p:transition spd="slow" p14:dur="22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par>
                          <p:cTn id="20" fill="hold">
                            <p:stCondLst>
                              <p:cond delay="40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3"/>
          <p:cNvSpPr>
            <a:spLocks noGrp="1"/>
          </p:cNvSpPr>
          <p:nvPr>
            <p:ph type="title"/>
          </p:nvPr>
        </p:nvSpPr>
        <p:spPr>
          <a:xfrm>
            <a:off x="322263" y="320102"/>
            <a:ext cx="8289925" cy="9715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ts val="3300"/>
              </a:lnSpc>
            </a:pPr>
            <a:r>
              <a:rPr dirty="0" smtClean="0"/>
              <a:t>Market Share Leader</a:t>
            </a:r>
            <a:br>
              <a:rPr dirty="0" smtClean="0"/>
            </a:br>
            <a:r>
              <a:rPr dirty="0" smtClean="0"/>
              <a:t>in Open Systems Tape Automation</a:t>
            </a:r>
          </a:p>
        </p:txBody>
      </p:sp>
      <p:sp>
        <p:nvSpPr>
          <p:cNvPr id="8" name="Oval 7"/>
          <p:cNvSpPr/>
          <p:nvPr/>
        </p:nvSpPr>
        <p:spPr>
          <a:xfrm>
            <a:off x="3272269" y="5648325"/>
            <a:ext cx="3579812" cy="263525"/>
          </a:xfrm>
          <a:prstGeom prst="ellipse">
            <a:avLst/>
          </a:prstGeom>
          <a:gradFill flip="none" rotWithShape="1">
            <a:gsLst>
              <a:gs pos="0">
                <a:schemeClr val="tx1">
                  <a:lumMod val="65000"/>
                  <a:lumOff val="35000"/>
                  <a:alpha val="71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209187" y="6145213"/>
            <a:ext cx="4852988" cy="354012"/>
          </a:xfrm>
          <a:prstGeom prst="rect">
            <a:avLst/>
          </a:prstGeom>
        </p:spPr>
        <p:txBody>
          <a:bodyPr>
            <a:spAutoFit/>
          </a:bodyPr>
          <a:lstStyle/>
          <a:p>
            <a:pPr>
              <a:defRPr/>
            </a:pPr>
            <a:r>
              <a:rPr lang="en-US" sz="1000" i="1" dirty="0">
                <a:solidFill>
                  <a:schemeClr val="tx1">
                    <a:lumMod val="75000"/>
                    <a:lumOff val="25000"/>
                  </a:schemeClr>
                </a:solidFill>
                <a:latin typeface="Arial" charset="0"/>
                <a:ea typeface="+mj-ea"/>
                <a:cs typeface="+mj-cs"/>
              </a:rPr>
              <a:t>Source: </a:t>
            </a:r>
            <a:r>
              <a:rPr lang="en-US" sz="1000" i="1" dirty="0" smtClean="0">
                <a:solidFill>
                  <a:schemeClr val="tx1">
                    <a:lumMod val="75000"/>
                    <a:lumOff val="25000"/>
                  </a:schemeClr>
                </a:solidFill>
                <a:latin typeface="Arial" charset="0"/>
                <a:ea typeface="+mj-ea"/>
                <a:cs typeface="+mj-cs"/>
              </a:rPr>
              <a:t>IDC Open Systems Tape </a:t>
            </a:r>
            <a:r>
              <a:rPr lang="en-US" sz="1000" i="1" dirty="0" err="1" smtClean="0">
                <a:solidFill>
                  <a:schemeClr val="tx1">
                    <a:lumMod val="75000"/>
                    <a:lumOff val="25000"/>
                  </a:schemeClr>
                </a:solidFill>
                <a:latin typeface="Arial" charset="0"/>
                <a:ea typeface="+mj-ea"/>
                <a:cs typeface="+mj-cs"/>
              </a:rPr>
              <a:t>QView</a:t>
            </a:r>
            <a:r>
              <a:rPr lang="en-US" sz="1000" i="1" dirty="0" smtClean="0">
                <a:solidFill>
                  <a:schemeClr val="tx1">
                    <a:lumMod val="75000"/>
                    <a:lumOff val="25000"/>
                  </a:schemeClr>
                </a:solidFill>
                <a:latin typeface="Arial" charset="0"/>
                <a:ea typeface="+mj-ea"/>
                <a:cs typeface="+mj-cs"/>
              </a:rPr>
              <a:t> CY2013</a:t>
            </a:r>
            <a:endParaRPr lang="en-US" sz="1000" i="1" dirty="0">
              <a:solidFill>
                <a:schemeClr val="tx1">
                  <a:lumMod val="75000"/>
                  <a:lumOff val="25000"/>
                </a:schemeClr>
              </a:solidFill>
              <a:latin typeface="Arial" charset="0"/>
              <a:ea typeface="+mj-ea"/>
              <a:cs typeface="+mj-cs"/>
            </a:endParaRPr>
          </a:p>
          <a:p>
            <a:pPr>
              <a:defRPr/>
            </a:pPr>
            <a:endParaRPr lang="en-US" sz="700" i="1" dirty="0">
              <a:solidFill>
                <a:schemeClr val="tx1">
                  <a:lumMod val="75000"/>
                  <a:lumOff val="25000"/>
                </a:schemeClr>
              </a:solidFill>
              <a:latin typeface="Arial" charset="0"/>
              <a:ea typeface="ＭＳ Ｐゴシック" pitchFamily="34" charset="-128"/>
              <a:cs typeface="Arial" charset="0"/>
            </a:endParaRPr>
          </a:p>
        </p:txBody>
      </p:sp>
      <p:sp>
        <p:nvSpPr>
          <p:cNvPr id="2" name="Rectangle 1"/>
          <p:cNvSpPr/>
          <p:nvPr/>
        </p:nvSpPr>
        <p:spPr>
          <a:xfrm>
            <a:off x="209187" y="5515112"/>
            <a:ext cx="1749197" cy="646331"/>
          </a:xfrm>
          <a:prstGeom prst="rect">
            <a:avLst/>
          </a:prstGeom>
        </p:spPr>
        <p:txBody>
          <a:bodyPr wrap="none">
            <a:spAutoFit/>
          </a:bodyPr>
          <a:lstStyle/>
          <a:p>
            <a:r>
              <a:rPr lang="en-US" sz="1800" dirty="0" smtClean="0">
                <a:solidFill>
                  <a:schemeClr val="tx1">
                    <a:lumMod val="75000"/>
                    <a:lumOff val="25000"/>
                  </a:schemeClr>
                </a:solidFill>
              </a:rPr>
              <a:t>CY13 Revenue</a:t>
            </a:r>
            <a:br>
              <a:rPr lang="en-US" sz="1800" dirty="0" smtClean="0">
                <a:solidFill>
                  <a:schemeClr val="tx1">
                    <a:lumMod val="75000"/>
                    <a:lumOff val="25000"/>
                  </a:schemeClr>
                </a:solidFill>
              </a:rPr>
            </a:br>
            <a:r>
              <a:rPr lang="en-US" sz="1800" dirty="0" smtClean="0">
                <a:solidFill>
                  <a:schemeClr val="tx1">
                    <a:lumMod val="75000"/>
                    <a:lumOff val="25000"/>
                  </a:schemeClr>
                </a:solidFill>
              </a:rPr>
              <a:t>Market </a:t>
            </a:r>
            <a:r>
              <a:rPr lang="en-US" sz="1800" dirty="0">
                <a:solidFill>
                  <a:schemeClr val="tx1">
                    <a:lumMod val="75000"/>
                    <a:lumOff val="25000"/>
                  </a:schemeClr>
                </a:solidFill>
              </a:rPr>
              <a:t>Share </a:t>
            </a:r>
          </a:p>
        </p:txBody>
      </p:sp>
      <p:graphicFrame>
        <p:nvGraphicFramePr>
          <p:cNvPr id="10" name="Content Placeholder 7"/>
          <p:cNvGraphicFramePr>
            <a:graphicFrameLocks noGrp="1"/>
          </p:cNvGraphicFramePr>
          <p:nvPr>
            <p:ph idx="1"/>
            <p:extLst/>
          </p:nvPr>
        </p:nvGraphicFramePr>
        <p:xfrm>
          <a:off x="1524000" y="1440625"/>
          <a:ext cx="7068848" cy="4658548"/>
        </p:xfrm>
        <a:graphic>
          <a:graphicData uri="http://schemas.openxmlformats.org/drawingml/2006/chart">
            <c:chart xmlns:c="http://schemas.openxmlformats.org/drawingml/2006/chart" xmlns:r="http://schemas.openxmlformats.org/officeDocument/2006/relationships" r:id="rId3"/>
          </a:graphicData>
        </a:graphic>
      </p:graphicFrame>
      <p:pic>
        <p:nvPicPr>
          <p:cNvPr id="7" name="圖片 6"/>
          <p:cNvPicPr/>
          <p:nvPr/>
        </p:nvPicPr>
        <p:blipFill>
          <a:blip r:embed="rId4" cstate="print"/>
          <a:srcRect/>
          <a:stretch>
            <a:fillRect/>
          </a:stretch>
        </p:blipFill>
        <p:spPr bwMode="auto">
          <a:xfrm>
            <a:off x="6751320" y="45720"/>
            <a:ext cx="2270760" cy="640080"/>
          </a:xfrm>
          <a:prstGeom prst="rect">
            <a:avLst/>
          </a:prstGeom>
          <a:noFill/>
        </p:spPr>
      </p:pic>
    </p:spTree>
    <p:extLst>
      <p:ext uri="{BB962C8B-B14F-4D97-AF65-F5344CB8AC3E}">
        <p14:creationId xmlns:p14="http://schemas.microsoft.com/office/powerpoint/2010/main" xmlns="" val="364764478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22263" y="257175"/>
            <a:ext cx="8289925" cy="6397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t>Quantum Solutions</a:t>
            </a:r>
            <a:endParaRPr lang="en-US" b="1" dirty="0"/>
          </a:p>
        </p:txBody>
      </p:sp>
      <p:sp>
        <p:nvSpPr>
          <p:cNvPr id="4" name="Rounded Rectangle 3"/>
          <p:cNvSpPr/>
          <p:nvPr/>
        </p:nvSpPr>
        <p:spPr>
          <a:xfrm>
            <a:off x="304800" y="1196975"/>
            <a:ext cx="8558213" cy="4910138"/>
          </a:xfrm>
          <a:prstGeom prst="roundRect">
            <a:avLst>
              <a:gd name="adj" fmla="val 1865"/>
            </a:avLst>
          </a:prstGeom>
          <a:gradFill flip="none" rotWithShape="1">
            <a:gsLst>
              <a:gs pos="100000">
                <a:srgbClr val="119CEC"/>
              </a:gs>
              <a:gs pos="15000">
                <a:srgbClr val="0864BD"/>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0" anchor="ctr"/>
          <a:lstStyle/>
          <a:p>
            <a:pPr>
              <a:defRPr/>
            </a:pPr>
            <a:endParaRPr lang="en-US" sz="1800" dirty="0">
              <a:solidFill>
                <a:prstClr val="white"/>
              </a:solidFill>
              <a:latin typeface="Arial"/>
              <a:cs typeface="Arial"/>
            </a:endParaRPr>
          </a:p>
        </p:txBody>
      </p:sp>
      <p:sp>
        <p:nvSpPr>
          <p:cNvPr id="5" name="Rectangle 4"/>
          <p:cNvSpPr/>
          <p:nvPr/>
        </p:nvSpPr>
        <p:spPr>
          <a:xfrm>
            <a:off x="398463" y="3860800"/>
            <a:ext cx="2071687" cy="12763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spcBef>
                <a:spcPts val="0"/>
              </a:spcBef>
              <a:spcAft>
                <a:spcPts val="600"/>
              </a:spcAft>
              <a:defRPr/>
            </a:pPr>
            <a:r>
              <a:rPr lang="en-US" sz="1200" b="1" dirty="0" smtClean="0">
                <a:solidFill>
                  <a:schemeClr val="bg1"/>
                </a:solidFill>
                <a:latin typeface="Arial" pitchFamily="34" charset="0"/>
                <a:cs typeface="Arial" pitchFamily="34" charset="0"/>
              </a:rPr>
              <a:t>Tiered </a:t>
            </a:r>
            <a:r>
              <a:rPr lang="en-US" sz="1200" b="1" dirty="0">
                <a:solidFill>
                  <a:schemeClr val="bg1"/>
                </a:solidFill>
                <a:latin typeface="Arial" pitchFamily="34" charset="0"/>
                <a:cs typeface="Arial" pitchFamily="34" charset="0"/>
              </a:rPr>
              <a:t>Solutions and  </a:t>
            </a:r>
            <a:r>
              <a:rPr lang="en-US" sz="1200" b="1" dirty="0" smtClean="0">
                <a:solidFill>
                  <a:schemeClr val="bg1"/>
                </a:solidFill>
                <a:latin typeface="Arial" pitchFamily="34" charset="0"/>
                <a:cs typeface="Arial" pitchFamily="34" charset="0"/>
              </a:rPr>
              <a:t>Object </a:t>
            </a:r>
            <a:r>
              <a:rPr lang="en-US" sz="1200" b="1" dirty="0">
                <a:solidFill>
                  <a:schemeClr val="bg1"/>
                </a:solidFill>
                <a:latin typeface="Arial" pitchFamily="34" charset="0"/>
                <a:cs typeface="Arial" pitchFamily="34" charset="0"/>
              </a:rPr>
              <a:t>Storage</a:t>
            </a:r>
          </a:p>
          <a:p>
            <a:pPr>
              <a:defRPr/>
            </a:pPr>
            <a:r>
              <a:rPr lang="en-US" sz="1200" dirty="0">
                <a:solidFill>
                  <a:schemeClr val="bg1">
                    <a:lumMod val="85000"/>
                  </a:schemeClr>
                </a:solidFill>
                <a:latin typeface="Arial" pitchFamily="34" charset="0"/>
                <a:cs typeface="Arial" pitchFamily="34" charset="0"/>
              </a:rPr>
              <a:t>Solutions that help you maximize revenue and results by extracting full value from your data</a:t>
            </a:r>
          </a:p>
        </p:txBody>
      </p:sp>
      <p:sp>
        <p:nvSpPr>
          <p:cNvPr id="6" name="Rectangle 5"/>
          <p:cNvSpPr/>
          <p:nvPr/>
        </p:nvSpPr>
        <p:spPr>
          <a:xfrm>
            <a:off x="2647950" y="3860800"/>
            <a:ext cx="1981200" cy="12763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spcAft>
                <a:spcPts val="600"/>
              </a:spcAft>
              <a:defRPr/>
            </a:pPr>
            <a:r>
              <a:rPr lang="en-US" sz="1200" b="1" dirty="0">
                <a:solidFill>
                  <a:schemeClr val="bg1"/>
                </a:solidFill>
                <a:latin typeface="Arial" pitchFamily="34" charset="0"/>
                <a:cs typeface="Arial" pitchFamily="34" charset="0"/>
              </a:rPr>
              <a:t>Deduplication Systems</a:t>
            </a:r>
            <a:br>
              <a:rPr lang="en-US" sz="1200" b="1" dirty="0">
                <a:solidFill>
                  <a:schemeClr val="bg1"/>
                </a:solidFill>
                <a:latin typeface="Arial" pitchFamily="34" charset="0"/>
                <a:cs typeface="Arial" pitchFamily="34" charset="0"/>
              </a:rPr>
            </a:br>
            <a:r>
              <a:rPr lang="en-US" sz="1200" b="1" dirty="0">
                <a:solidFill>
                  <a:schemeClr val="bg1"/>
                </a:solidFill>
                <a:latin typeface="Arial" pitchFamily="34" charset="0"/>
                <a:cs typeface="Arial" pitchFamily="34" charset="0"/>
              </a:rPr>
              <a:t>and Tape Libraries</a:t>
            </a:r>
          </a:p>
          <a:p>
            <a:pPr>
              <a:spcAft>
                <a:spcPts val="300"/>
              </a:spcAft>
              <a:defRPr/>
            </a:pPr>
            <a:r>
              <a:rPr lang="en-US" sz="1200" dirty="0">
                <a:solidFill>
                  <a:schemeClr val="bg1">
                    <a:lumMod val="85000"/>
                  </a:schemeClr>
                </a:solidFill>
                <a:latin typeface="Arial" pitchFamily="34" charset="0"/>
                <a:cs typeface="Arial" pitchFamily="34" charset="0"/>
              </a:rPr>
              <a:t>Systems that optimize backup and recovery, simplify management, </a:t>
            </a:r>
            <a:br>
              <a:rPr lang="en-US" sz="1200" dirty="0">
                <a:solidFill>
                  <a:schemeClr val="bg1">
                    <a:lumMod val="85000"/>
                  </a:schemeClr>
                </a:solidFill>
                <a:latin typeface="Arial" pitchFamily="34" charset="0"/>
                <a:cs typeface="Arial" pitchFamily="34" charset="0"/>
              </a:rPr>
            </a:br>
            <a:r>
              <a:rPr lang="en-US" sz="1200" dirty="0">
                <a:solidFill>
                  <a:schemeClr val="bg1">
                    <a:lumMod val="85000"/>
                  </a:schemeClr>
                </a:solidFill>
                <a:latin typeface="Arial" pitchFamily="34" charset="0"/>
                <a:cs typeface="Arial" pitchFamily="34" charset="0"/>
              </a:rPr>
              <a:t>and lower cost</a:t>
            </a:r>
          </a:p>
        </p:txBody>
      </p:sp>
      <p:sp>
        <p:nvSpPr>
          <p:cNvPr id="7" name="Rectangle 6"/>
          <p:cNvSpPr/>
          <p:nvPr/>
        </p:nvSpPr>
        <p:spPr>
          <a:xfrm>
            <a:off x="4762500" y="3860800"/>
            <a:ext cx="2073275" cy="1515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spcBef>
                <a:spcPts val="0"/>
              </a:spcBef>
              <a:spcAft>
                <a:spcPts val="600"/>
              </a:spcAft>
              <a:defRPr/>
            </a:pPr>
            <a:r>
              <a:rPr lang="en-US" sz="1200" b="1" dirty="0">
                <a:solidFill>
                  <a:schemeClr val="bg1"/>
                </a:solidFill>
                <a:latin typeface="Arial" pitchFamily="34" charset="0"/>
                <a:cs typeface="Arial" pitchFamily="34" charset="0"/>
              </a:rPr>
              <a:t>Virtual Server </a:t>
            </a:r>
            <a:r>
              <a:rPr lang="en-US" sz="1200" b="1" dirty="0" smtClean="0">
                <a:solidFill>
                  <a:schemeClr val="bg1"/>
                </a:solidFill>
                <a:latin typeface="Arial" pitchFamily="34" charset="0"/>
                <a:cs typeface="Arial" pitchFamily="34" charset="0"/>
              </a:rPr>
              <a:t>Backup, Archive, and DR</a:t>
            </a:r>
            <a:r>
              <a:rPr lang="en-US" sz="1200" dirty="0">
                <a:solidFill>
                  <a:schemeClr val="bg1"/>
                </a:solidFill>
                <a:latin typeface="Arial" pitchFamily="34" charset="0"/>
                <a:cs typeface="Arial" pitchFamily="34" charset="0"/>
              </a:rPr>
              <a:t/>
            </a:r>
            <a:br>
              <a:rPr lang="en-US" sz="1200" dirty="0">
                <a:solidFill>
                  <a:schemeClr val="bg1"/>
                </a:solidFill>
                <a:latin typeface="Arial" pitchFamily="34" charset="0"/>
                <a:cs typeface="Arial" pitchFamily="34" charset="0"/>
              </a:rPr>
            </a:br>
            <a:endParaRPr lang="en-US" sz="100" dirty="0">
              <a:solidFill>
                <a:schemeClr val="bg1"/>
              </a:solidFill>
              <a:latin typeface="Arial" pitchFamily="34" charset="0"/>
              <a:cs typeface="Arial" pitchFamily="34" charset="0"/>
            </a:endParaRPr>
          </a:p>
          <a:p>
            <a:pPr>
              <a:spcBef>
                <a:spcPts val="0"/>
              </a:spcBef>
              <a:spcAft>
                <a:spcPts val="300"/>
              </a:spcAft>
              <a:defRPr/>
            </a:pPr>
            <a:r>
              <a:rPr lang="en-US" sz="1200" dirty="0" smtClean="0">
                <a:solidFill>
                  <a:schemeClr val="bg1">
                    <a:lumMod val="85000"/>
                  </a:schemeClr>
                </a:solidFill>
                <a:latin typeface="Arial" pitchFamily="34" charset="0"/>
                <a:cs typeface="Arial" pitchFamily="34" charset="0"/>
              </a:rPr>
              <a:t>Software that protects VM’s in native form, simplifying backup and recovery for virtual environments.</a:t>
            </a:r>
            <a:endParaRPr lang="en-US" sz="1200" dirty="0">
              <a:solidFill>
                <a:schemeClr val="bg1">
                  <a:lumMod val="85000"/>
                </a:schemeClr>
              </a:solidFill>
              <a:latin typeface="Arial" pitchFamily="34" charset="0"/>
              <a:cs typeface="Arial" pitchFamily="34" charset="0"/>
            </a:endParaRPr>
          </a:p>
          <a:p>
            <a:pPr>
              <a:defRPr/>
            </a:pPr>
            <a:endParaRPr lang="en-US" sz="1200" dirty="0">
              <a:solidFill>
                <a:schemeClr val="bg1"/>
              </a:solidFill>
              <a:latin typeface="Arial" pitchFamily="34" charset="0"/>
              <a:cs typeface="Arial" pitchFamily="34" charset="0"/>
            </a:endParaRPr>
          </a:p>
        </p:txBody>
      </p:sp>
      <p:sp>
        <p:nvSpPr>
          <p:cNvPr id="8" name="Rectangle 7"/>
          <p:cNvSpPr/>
          <p:nvPr/>
        </p:nvSpPr>
        <p:spPr>
          <a:xfrm>
            <a:off x="6873875" y="3860800"/>
            <a:ext cx="2001838" cy="127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spcAft>
                <a:spcPts val="600"/>
              </a:spcAft>
              <a:defRPr/>
            </a:pPr>
            <a:r>
              <a:rPr lang="en-US" sz="1200" b="1" dirty="0">
                <a:solidFill>
                  <a:schemeClr val="bg1"/>
                </a:solidFill>
                <a:latin typeface="Arial" pitchFamily="34" charset="0"/>
                <a:cs typeface="Arial" pitchFamily="34" charset="0"/>
              </a:rPr>
              <a:t>Cloud </a:t>
            </a:r>
            <a:r>
              <a:rPr lang="en-US" sz="1200" b="1" dirty="0" smtClean="0">
                <a:solidFill>
                  <a:schemeClr val="bg1"/>
                </a:solidFill>
                <a:latin typeface="Arial" pitchFamily="34" charset="0"/>
                <a:cs typeface="Arial" pitchFamily="34" charset="0"/>
              </a:rPr>
              <a:t>Services</a:t>
            </a:r>
            <a:endParaRPr lang="en-US" sz="1200" b="1" dirty="0">
              <a:solidFill>
                <a:schemeClr val="bg1"/>
              </a:solidFill>
              <a:latin typeface="Arial" pitchFamily="34" charset="0"/>
              <a:cs typeface="Arial" pitchFamily="34" charset="0"/>
            </a:endParaRPr>
          </a:p>
          <a:p>
            <a:pPr>
              <a:defRPr/>
            </a:pPr>
            <a:r>
              <a:rPr lang="en-US" sz="1200" dirty="0">
                <a:solidFill>
                  <a:schemeClr val="bg1">
                    <a:lumMod val="85000"/>
                  </a:schemeClr>
                </a:solidFill>
                <a:latin typeface="Arial" pitchFamily="34" charset="0"/>
                <a:cs typeface="Arial" pitchFamily="34" charset="0"/>
              </a:rPr>
              <a:t>Services that enable  cloud backup and disaster recovery for physical &amp; virtual servers</a:t>
            </a:r>
          </a:p>
          <a:p>
            <a:pPr>
              <a:defRPr/>
            </a:pPr>
            <a:endParaRPr lang="en-US" sz="1200" b="1" dirty="0">
              <a:solidFill>
                <a:schemeClr val="bg1"/>
              </a:solidFill>
              <a:latin typeface="Arial" pitchFamily="34" charset="0"/>
              <a:cs typeface="Arial" pitchFamily="34" charset="0"/>
            </a:endParaRPr>
          </a:p>
        </p:txBody>
      </p:sp>
      <p:sp>
        <p:nvSpPr>
          <p:cNvPr id="9" name="Rounded Rectangle 8"/>
          <p:cNvSpPr/>
          <p:nvPr/>
        </p:nvSpPr>
        <p:spPr>
          <a:xfrm>
            <a:off x="566738" y="5554663"/>
            <a:ext cx="8066087" cy="436562"/>
          </a:xfrm>
          <a:prstGeom prst="round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latin typeface="Arial" pitchFamily="34" charset="0"/>
                <a:cs typeface="Arial" pitchFamily="34" charset="0"/>
              </a:rPr>
              <a:t>Central Management, Professional Services, &amp; Global Support</a:t>
            </a:r>
            <a:endParaRPr lang="en-US" sz="1400" b="1" dirty="0">
              <a:latin typeface="Arial" pitchFamily="34" charset="0"/>
              <a:cs typeface="Arial" pitchFamily="34" charset="0"/>
            </a:endParaRPr>
          </a:p>
        </p:txBody>
      </p:sp>
      <p:grpSp>
        <p:nvGrpSpPr>
          <p:cNvPr id="30729" name="Group 16"/>
          <p:cNvGrpSpPr>
            <a:grpSpLocks/>
          </p:cNvGrpSpPr>
          <p:nvPr/>
        </p:nvGrpSpPr>
        <p:grpSpPr bwMode="auto">
          <a:xfrm>
            <a:off x="2506663" y="1514475"/>
            <a:ext cx="4308475" cy="3997325"/>
            <a:chOff x="2438400" y="948098"/>
            <a:chExt cx="4307397" cy="4542972"/>
          </a:xfrm>
        </p:grpSpPr>
        <p:cxnSp>
          <p:nvCxnSpPr>
            <p:cNvPr id="11" name="Straight Connector 10"/>
            <p:cNvCxnSpPr/>
            <p:nvPr/>
          </p:nvCxnSpPr>
          <p:spPr>
            <a:xfrm>
              <a:off x="6745797" y="948098"/>
              <a:ext cx="0" cy="4542972"/>
            </a:xfrm>
            <a:prstGeom prst="line">
              <a:avLst/>
            </a:prstGeom>
            <a:ln>
              <a:solidFill>
                <a:srgbClr val="00B6F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8400" y="948098"/>
              <a:ext cx="0" cy="4542972"/>
            </a:xfrm>
            <a:prstGeom prst="line">
              <a:avLst/>
            </a:prstGeom>
            <a:ln>
              <a:solidFill>
                <a:srgbClr val="00B6F1"/>
              </a:solidFill>
            </a:ln>
          </p:spPr>
          <p:style>
            <a:lnRef idx="1">
              <a:schemeClr val="accent1"/>
            </a:lnRef>
            <a:fillRef idx="0">
              <a:schemeClr val="accent1"/>
            </a:fillRef>
            <a:effectRef idx="0">
              <a:schemeClr val="accent1"/>
            </a:effectRef>
            <a:fontRef idx="minor">
              <a:schemeClr val="tx1"/>
            </a:fontRef>
          </p:style>
        </p:cxnSp>
      </p:grpSp>
      <p:sp>
        <p:nvSpPr>
          <p:cNvPr id="30730" name="TextBox 12"/>
          <p:cNvSpPr txBox="1">
            <a:spLocks noChangeArrowheads="1"/>
          </p:cNvSpPr>
          <p:nvPr/>
        </p:nvSpPr>
        <p:spPr bwMode="auto">
          <a:xfrm>
            <a:off x="247650" y="1430338"/>
            <a:ext cx="2249488"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700" b="1" dirty="0" smtClean="0">
                <a:solidFill>
                  <a:schemeClr val="bg1"/>
                </a:solidFill>
              </a:rPr>
              <a:t>WORKFLOW STORAGE</a:t>
            </a:r>
            <a:endParaRPr lang="en-US" sz="1700" dirty="0">
              <a:solidFill>
                <a:schemeClr val="bg1"/>
              </a:solidFill>
            </a:endParaRPr>
          </a:p>
        </p:txBody>
      </p:sp>
      <p:sp>
        <p:nvSpPr>
          <p:cNvPr id="30731" name="TextBox 13"/>
          <p:cNvSpPr txBox="1">
            <a:spLocks noChangeArrowheads="1"/>
          </p:cNvSpPr>
          <p:nvPr/>
        </p:nvSpPr>
        <p:spPr bwMode="auto">
          <a:xfrm>
            <a:off x="2506663" y="1430338"/>
            <a:ext cx="42513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700" b="1" dirty="0">
                <a:solidFill>
                  <a:schemeClr val="bg1"/>
                </a:solidFill>
              </a:rPr>
              <a:t>DATA </a:t>
            </a:r>
            <a:r>
              <a:rPr lang="en-US" sz="1700" b="1" dirty="0" smtClean="0">
                <a:solidFill>
                  <a:schemeClr val="bg1"/>
                </a:solidFill>
              </a:rPr>
              <a:t>PROTECTION</a:t>
            </a:r>
            <a:endParaRPr lang="en-US" sz="1700" dirty="0">
              <a:solidFill>
                <a:schemeClr val="bg1"/>
              </a:solidFill>
            </a:endParaRPr>
          </a:p>
        </p:txBody>
      </p:sp>
      <p:sp>
        <p:nvSpPr>
          <p:cNvPr id="30732" name="TextBox 14"/>
          <p:cNvSpPr txBox="1">
            <a:spLocks noChangeArrowheads="1"/>
          </p:cNvSpPr>
          <p:nvPr/>
        </p:nvSpPr>
        <p:spPr bwMode="auto">
          <a:xfrm>
            <a:off x="6815138" y="1430338"/>
            <a:ext cx="2057400"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700" b="1">
                <a:solidFill>
                  <a:schemeClr val="bg1"/>
                </a:solidFill>
              </a:rPr>
              <a:t>CLOUD</a:t>
            </a:r>
            <a:endParaRPr lang="en-US" sz="1700">
              <a:solidFill>
                <a:schemeClr val="bg1"/>
              </a:solidFill>
            </a:endParaRPr>
          </a:p>
        </p:txBody>
      </p:sp>
      <p:pic>
        <p:nvPicPr>
          <p:cNvPr id="30733" name="Picture 15" descr="backupWorld.png"/>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778125" y="2190750"/>
            <a:ext cx="1924050"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4" name="Picture 16" descr="disruptive.png"/>
          <p:cNvPicPr>
            <a:picLocks noChangeAspect="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321300" y="2093913"/>
            <a:ext cx="931863" cy="130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5" name="Picture 17" descr="BigData.png"/>
          <p:cNvPicPr>
            <a:picLocks noChangeAspect="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479425" y="2054225"/>
            <a:ext cx="1766888" cy="123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6" name="Picture 2" descr="F:\My Box Files\Logos\Q-Cloud™\QCloud-Metallic_PPT.png"/>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7011988" y="2227263"/>
            <a:ext cx="1606550" cy="97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圖片 18"/>
          <p:cNvPicPr/>
          <p:nvPr/>
        </p:nvPicPr>
        <p:blipFill>
          <a:blip r:embed="rId7" cstate="print"/>
          <a:srcRect/>
          <a:stretch>
            <a:fillRect/>
          </a:stretch>
        </p:blipFill>
        <p:spPr bwMode="auto">
          <a:xfrm>
            <a:off x="6751320" y="45720"/>
            <a:ext cx="2270760" cy="640080"/>
          </a:xfrm>
          <a:prstGeom prst="rect">
            <a:avLst/>
          </a:prstGeom>
          <a:noFill/>
        </p:spPr>
      </p:pic>
    </p:spTree>
    <p:extLst>
      <p:ext uri="{BB962C8B-B14F-4D97-AF65-F5344CB8AC3E}">
        <p14:creationId xmlns:p14="http://schemas.microsoft.com/office/powerpoint/2010/main" xmlns="" val="105661387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dirty="0" smtClean="0"/>
              <a:t>Quantum </a:t>
            </a:r>
            <a:r>
              <a:rPr dirty="0" err="1" smtClean="0"/>
              <a:t>StorageCare</a:t>
            </a:r>
            <a:r>
              <a:rPr dirty="0" smtClean="0"/>
              <a:t> Global Services</a:t>
            </a:r>
          </a:p>
        </p:txBody>
      </p:sp>
      <p:grpSp>
        <p:nvGrpSpPr>
          <p:cNvPr id="2" name="Group 8"/>
          <p:cNvGrpSpPr>
            <a:grpSpLocks/>
          </p:cNvGrpSpPr>
          <p:nvPr/>
        </p:nvGrpSpPr>
        <p:grpSpPr bwMode="auto">
          <a:xfrm>
            <a:off x="3290978" y="1583094"/>
            <a:ext cx="2562225" cy="1863725"/>
            <a:chOff x="534658" y="1674976"/>
            <a:chExt cx="2131630" cy="1862983"/>
          </a:xfrm>
        </p:grpSpPr>
        <p:sp>
          <p:nvSpPr>
            <p:cNvPr id="5" name="Rounded Rectangle 4"/>
            <p:cNvSpPr>
              <a:spLocks noChangeArrowheads="1"/>
            </p:cNvSpPr>
            <p:nvPr/>
          </p:nvSpPr>
          <p:spPr bwMode="auto">
            <a:xfrm>
              <a:off x="534658" y="1674976"/>
              <a:ext cx="2131630" cy="1862983"/>
            </a:xfrm>
            <a:prstGeom prst="roundRect">
              <a:avLst>
                <a:gd name="adj" fmla="val 1866"/>
              </a:avLst>
            </a:prstGeom>
            <a:gradFill rotWithShape="1">
              <a:gsLst>
                <a:gs pos="0">
                  <a:srgbClr val="119CEC"/>
                </a:gs>
                <a:gs pos="85001">
                  <a:srgbClr val="0864BD"/>
                </a:gs>
                <a:gs pos="100000">
                  <a:srgbClr val="0864BD"/>
                </a:gs>
              </a:gsLst>
              <a:lin ang="5400000"/>
            </a:gradFill>
            <a:ln w="12700">
              <a:solidFill>
                <a:srgbClr val="00B0F0"/>
              </a:solidFill>
              <a:round/>
              <a:headEnd/>
              <a:tailEnd/>
            </a:ln>
            <a:effectLst>
              <a:outerShdw blurRad="50800" dist="38100" dir="2700000" algn="tl" rotWithShape="0">
                <a:srgbClr val="808080">
                  <a:alpha val="39999"/>
                </a:srgbClr>
              </a:outerShdw>
            </a:effectLst>
          </p:spPr>
          <p:txBody>
            <a:bodyPr tIns="91440" anchor="ctr"/>
            <a:lstStyle/>
            <a:p>
              <a:pPr algn="ctr" defTabSz="457200" fontAlgn="auto">
                <a:lnSpc>
                  <a:spcPts val="2000"/>
                </a:lnSpc>
                <a:spcBef>
                  <a:spcPts val="600"/>
                </a:spcBef>
                <a:spcAft>
                  <a:spcPts val="0"/>
                </a:spcAft>
                <a:buClr>
                  <a:srgbClr val="0DB6EC"/>
                </a:buClr>
                <a:buSzPct val="75000"/>
                <a:defRPr/>
              </a:pPr>
              <a:r>
                <a:rPr lang="en-US" sz="1800" b="1" kern="0" dirty="0">
                  <a:solidFill>
                    <a:schemeClr val="bg1"/>
                  </a:solidFill>
                  <a:ea typeface="ＭＳ Ｐゴシック" charset="0"/>
                  <a:cs typeface="Arial" pitchFamily="34" charset="0"/>
                </a:rPr>
                <a:t>Focused          Expertise</a:t>
              </a:r>
            </a:p>
            <a:p>
              <a:pPr algn="ctr" defTabSz="457200" fontAlgn="auto">
                <a:lnSpc>
                  <a:spcPts val="1800"/>
                </a:lnSpc>
                <a:spcBef>
                  <a:spcPts val="600"/>
                </a:spcBef>
                <a:spcAft>
                  <a:spcPts val="0"/>
                </a:spcAft>
                <a:buClr>
                  <a:srgbClr val="0DB6EC"/>
                </a:buClr>
                <a:buSzPct val="75000"/>
                <a:defRPr/>
              </a:pPr>
              <a:r>
                <a:rPr lang="en-US" sz="1600" kern="0" dirty="0">
                  <a:solidFill>
                    <a:srgbClr val="75DEFF"/>
                  </a:solidFill>
                  <a:ea typeface="ＭＳ Ｐゴシック" charset="0"/>
                  <a:cs typeface="Arial" pitchFamily="34" charset="0"/>
                </a:rPr>
                <a:t>Data protection and data management expertise</a:t>
              </a:r>
              <a:r>
                <a:rPr lang="en-US" sz="1200" i="1" kern="0" dirty="0">
                  <a:solidFill>
                    <a:srgbClr val="75DEFF"/>
                  </a:solidFill>
                  <a:ea typeface="ＭＳ Ｐゴシック" charset="0"/>
                  <a:cs typeface="Arial" pitchFamily="34" charset="0"/>
                </a:rPr>
                <a:t> </a:t>
              </a:r>
              <a:endParaRPr lang="en-US" sz="1200" i="1" kern="0" dirty="0">
                <a:solidFill>
                  <a:schemeClr val="bg1"/>
                </a:solidFill>
                <a:ea typeface="ＭＳ Ｐゴシック" charset="0"/>
                <a:cs typeface="Arial" pitchFamily="34" charset="0"/>
              </a:endParaRPr>
            </a:p>
          </p:txBody>
        </p:sp>
        <p:cxnSp>
          <p:nvCxnSpPr>
            <p:cNvPr id="6" name="Straight Connector 5"/>
            <p:cNvCxnSpPr/>
            <p:nvPr/>
          </p:nvCxnSpPr>
          <p:spPr>
            <a:xfrm>
              <a:off x="736727" y="2601707"/>
              <a:ext cx="1748623" cy="0"/>
            </a:xfrm>
            <a:prstGeom prst="line">
              <a:avLst/>
            </a:prstGeom>
            <a:ln w="12700">
              <a:noFill/>
              <a:prstDash val="sysDot"/>
            </a:ln>
          </p:spPr>
          <p:style>
            <a:lnRef idx="1">
              <a:schemeClr val="dk1"/>
            </a:lnRef>
            <a:fillRef idx="0">
              <a:schemeClr val="dk1"/>
            </a:fillRef>
            <a:effectRef idx="0">
              <a:schemeClr val="dk1"/>
            </a:effectRef>
            <a:fontRef idx="minor">
              <a:schemeClr val="tx1"/>
            </a:fontRef>
          </p:style>
        </p:cxnSp>
      </p:grpSp>
      <p:sp>
        <p:nvSpPr>
          <p:cNvPr id="7" name="Rounded Rectangle 6"/>
          <p:cNvSpPr>
            <a:spLocks noChangeArrowheads="1"/>
          </p:cNvSpPr>
          <p:nvPr/>
        </p:nvSpPr>
        <p:spPr bwMode="auto">
          <a:xfrm>
            <a:off x="5904003" y="1575156"/>
            <a:ext cx="2562225" cy="1862138"/>
          </a:xfrm>
          <a:prstGeom prst="roundRect">
            <a:avLst>
              <a:gd name="adj" fmla="val 1866"/>
            </a:avLst>
          </a:prstGeom>
          <a:gradFill rotWithShape="1">
            <a:gsLst>
              <a:gs pos="0">
                <a:srgbClr val="119CEC"/>
              </a:gs>
              <a:gs pos="85001">
                <a:srgbClr val="0864BD"/>
              </a:gs>
              <a:gs pos="100000">
                <a:srgbClr val="0864BD"/>
              </a:gs>
            </a:gsLst>
            <a:lin ang="5400000"/>
          </a:gradFill>
          <a:ln w="12700">
            <a:solidFill>
              <a:srgbClr val="00B0F0"/>
            </a:solidFill>
            <a:round/>
            <a:headEnd/>
            <a:tailEnd/>
          </a:ln>
          <a:effectLst>
            <a:outerShdw blurRad="50800" dist="38100" dir="2700000" algn="tl" rotWithShape="0">
              <a:srgbClr val="808080">
                <a:alpha val="39999"/>
              </a:srgbClr>
            </a:outerShdw>
          </a:effectLst>
        </p:spPr>
        <p:txBody>
          <a:bodyPr tIns="91440" anchor="ctr"/>
          <a:lstStyle/>
          <a:p>
            <a:pPr algn="ctr" defTabSz="457200" fontAlgn="auto">
              <a:lnSpc>
                <a:spcPts val="2000"/>
              </a:lnSpc>
              <a:spcBef>
                <a:spcPts val="600"/>
              </a:spcBef>
              <a:spcAft>
                <a:spcPts val="0"/>
              </a:spcAft>
              <a:buClr>
                <a:srgbClr val="0DB6EC"/>
              </a:buClr>
              <a:buSzPct val="75000"/>
              <a:defRPr/>
            </a:pPr>
            <a:r>
              <a:rPr lang="en-US" sz="1800" b="1" kern="0" dirty="0">
                <a:solidFill>
                  <a:schemeClr val="bg1"/>
                </a:solidFill>
                <a:ea typeface="ＭＳ Ｐゴシック" charset="0"/>
                <a:cs typeface="Arial" pitchFamily="34" charset="0"/>
              </a:rPr>
              <a:t>Global              Coverage</a:t>
            </a:r>
          </a:p>
          <a:p>
            <a:pPr algn="ctr" defTabSz="457200" fontAlgn="auto">
              <a:lnSpc>
                <a:spcPts val="1800"/>
              </a:lnSpc>
              <a:spcBef>
                <a:spcPts val="600"/>
              </a:spcBef>
              <a:spcAft>
                <a:spcPts val="0"/>
              </a:spcAft>
              <a:buClr>
                <a:srgbClr val="0DB6EC"/>
              </a:buClr>
              <a:buSzPct val="75000"/>
              <a:defRPr/>
            </a:pPr>
            <a:r>
              <a:rPr lang="en-US" sz="1600" kern="0" dirty="0">
                <a:solidFill>
                  <a:srgbClr val="75DEFF"/>
                </a:solidFill>
                <a:ea typeface="ＭＳ Ｐゴシック" charset="0"/>
                <a:cs typeface="Arial" pitchFamily="34" charset="0"/>
              </a:rPr>
              <a:t>100+ countries and call centers around the globe</a:t>
            </a:r>
          </a:p>
        </p:txBody>
      </p:sp>
      <p:grpSp>
        <p:nvGrpSpPr>
          <p:cNvPr id="3" name="Group 14"/>
          <p:cNvGrpSpPr>
            <a:grpSpLocks/>
          </p:cNvGrpSpPr>
          <p:nvPr/>
        </p:nvGrpSpPr>
        <p:grpSpPr bwMode="auto">
          <a:xfrm>
            <a:off x="662078" y="1583094"/>
            <a:ext cx="2562225" cy="1863725"/>
            <a:chOff x="534658" y="1674976"/>
            <a:chExt cx="2131630" cy="1862983"/>
          </a:xfrm>
        </p:grpSpPr>
        <p:sp>
          <p:nvSpPr>
            <p:cNvPr id="9" name="Rounded Rectangle 8"/>
            <p:cNvSpPr>
              <a:spLocks noChangeArrowheads="1"/>
            </p:cNvSpPr>
            <p:nvPr/>
          </p:nvSpPr>
          <p:spPr bwMode="auto">
            <a:xfrm>
              <a:off x="534658" y="1674976"/>
              <a:ext cx="2131630" cy="1862983"/>
            </a:xfrm>
            <a:prstGeom prst="roundRect">
              <a:avLst>
                <a:gd name="adj" fmla="val 1866"/>
              </a:avLst>
            </a:prstGeom>
            <a:gradFill rotWithShape="1">
              <a:gsLst>
                <a:gs pos="0">
                  <a:srgbClr val="119CEC"/>
                </a:gs>
                <a:gs pos="85001">
                  <a:srgbClr val="0864BD"/>
                </a:gs>
                <a:gs pos="100000">
                  <a:srgbClr val="0864BD"/>
                </a:gs>
              </a:gsLst>
              <a:lin ang="5400000"/>
            </a:gradFill>
            <a:ln w="12700">
              <a:solidFill>
                <a:srgbClr val="00B0F0"/>
              </a:solidFill>
              <a:round/>
              <a:headEnd/>
              <a:tailEnd/>
            </a:ln>
            <a:effectLst>
              <a:outerShdw blurRad="50800" dist="38100" dir="2700000" algn="tl" rotWithShape="0">
                <a:srgbClr val="808080">
                  <a:alpha val="39999"/>
                </a:srgbClr>
              </a:outerShdw>
            </a:effectLst>
          </p:spPr>
          <p:txBody>
            <a:bodyPr tIns="91440" anchor="ctr"/>
            <a:lstStyle/>
            <a:p>
              <a:pPr algn="ctr" defTabSz="457200" fontAlgn="auto">
                <a:lnSpc>
                  <a:spcPts val="2000"/>
                </a:lnSpc>
                <a:spcBef>
                  <a:spcPts val="600"/>
                </a:spcBef>
                <a:spcAft>
                  <a:spcPts val="0"/>
                </a:spcAft>
                <a:buClr>
                  <a:srgbClr val="0DB6EC"/>
                </a:buClr>
                <a:buSzPct val="75000"/>
                <a:defRPr/>
              </a:pPr>
              <a:r>
                <a:rPr lang="en-US" sz="1800" b="1" kern="0" dirty="0">
                  <a:solidFill>
                    <a:schemeClr val="bg1"/>
                  </a:solidFill>
                  <a:ea typeface="ＭＳ Ｐゴシック" charset="0"/>
                  <a:cs typeface="Arial" pitchFamily="34" charset="0"/>
                </a:rPr>
                <a:t>World-Class Team  </a:t>
              </a:r>
              <a:br>
                <a:rPr lang="en-US" sz="1800" b="1" kern="0" dirty="0">
                  <a:solidFill>
                    <a:schemeClr val="bg1"/>
                  </a:solidFill>
                  <a:ea typeface="ＭＳ Ｐゴシック" charset="0"/>
                  <a:cs typeface="Arial" pitchFamily="34" charset="0"/>
                </a:rPr>
              </a:br>
              <a:r>
                <a:rPr lang="en-US" sz="1800" b="1" kern="0" dirty="0">
                  <a:solidFill>
                    <a:schemeClr val="bg1"/>
                  </a:solidFill>
                  <a:ea typeface="ＭＳ Ｐゴシック" charset="0"/>
                  <a:cs typeface="Arial" pitchFamily="34" charset="0"/>
                </a:rPr>
                <a:t>&amp; Infrastructure</a:t>
              </a:r>
            </a:p>
            <a:p>
              <a:pPr algn="ctr" defTabSz="457200" fontAlgn="auto">
                <a:lnSpc>
                  <a:spcPts val="1800"/>
                </a:lnSpc>
                <a:spcBef>
                  <a:spcPts val="600"/>
                </a:spcBef>
                <a:spcAft>
                  <a:spcPts val="0"/>
                </a:spcAft>
                <a:buClr>
                  <a:srgbClr val="0DB6EC"/>
                </a:buClr>
                <a:buSzPct val="75000"/>
                <a:defRPr/>
              </a:pPr>
              <a:r>
                <a:rPr lang="en-US" sz="1600" kern="0" dirty="0" smtClean="0">
                  <a:solidFill>
                    <a:srgbClr val="75DEFF"/>
                  </a:solidFill>
                  <a:ea typeface="ＭＳ Ｐゴシック" charset="0"/>
                  <a:cs typeface="Arial" pitchFamily="34" charset="0"/>
                </a:rPr>
                <a:t>Expert engineers and </a:t>
              </a:r>
              <a:r>
                <a:rPr lang="en-US" sz="1600" kern="0" dirty="0">
                  <a:solidFill>
                    <a:srgbClr val="75DEFF"/>
                  </a:solidFill>
                  <a:ea typeface="ＭＳ Ｐゴシック" charset="0"/>
                  <a:cs typeface="Arial" pitchFamily="34" charset="0"/>
                </a:rPr>
                <a:t>remote mgmt technology</a:t>
              </a:r>
            </a:p>
          </p:txBody>
        </p:sp>
        <p:cxnSp>
          <p:nvCxnSpPr>
            <p:cNvPr id="10" name="Straight Connector 9"/>
            <p:cNvCxnSpPr/>
            <p:nvPr/>
          </p:nvCxnSpPr>
          <p:spPr>
            <a:xfrm>
              <a:off x="736727" y="2609641"/>
              <a:ext cx="1748623" cy="0"/>
            </a:xfrm>
            <a:prstGeom prst="line">
              <a:avLst/>
            </a:prstGeom>
            <a:ln w="12700">
              <a:noFill/>
              <a:prstDash val="sysDot"/>
            </a:ln>
          </p:spPr>
          <p:style>
            <a:lnRef idx="1">
              <a:schemeClr val="dk1"/>
            </a:lnRef>
            <a:fillRef idx="0">
              <a:schemeClr val="dk1"/>
            </a:fillRef>
            <a:effectRef idx="0">
              <a:schemeClr val="dk1"/>
            </a:effectRef>
            <a:fontRef idx="minor">
              <a:schemeClr val="tx1"/>
            </a:fontRef>
          </p:style>
        </p:cxnSp>
      </p:grpSp>
      <p:sp>
        <p:nvSpPr>
          <p:cNvPr id="11" name="Rounded Rectangle 10"/>
          <p:cNvSpPr>
            <a:spLocks noChangeArrowheads="1"/>
          </p:cNvSpPr>
          <p:nvPr/>
        </p:nvSpPr>
        <p:spPr bwMode="auto">
          <a:xfrm>
            <a:off x="3290978" y="3510319"/>
            <a:ext cx="2562225" cy="1862137"/>
          </a:xfrm>
          <a:prstGeom prst="roundRect">
            <a:avLst>
              <a:gd name="adj" fmla="val 1866"/>
            </a:avLst>
          </a:prstGeom>
          <a:gradFill rotWithShape="1">
            <a:gsLst>
              <a:gs pos="0">
                <a:srgbClr val="119CEC"/>
              </a:gs>
              <a:gs pos="85001">
                <a:srgbClr val="0864BD"/>
              </a:gs>
              <a:gs pos="100000">
                <a:srgbClr val="0864BD"/>
              </a:gs>
            </a:gsLst>
            <a:lin ang="5400000"/>
          </a:gradFill>
          <a:ln w="12700">
            <a:solidFill>
              <a:srgbClr val="00B0F0"/>
            </a:solidFill>
            <a:round/>
            <a:headEnd/>
            <a:tailEnd/>
          </a:ln>
          <a:effectLst>
            <a:outerShdw blurRad="50800" dist="38100" dir="2700000" algn="tl" rotWithShape="0">
              <a:srgbClr val="808080">
                <a:alpha val="39999"/>
              </a:srgbClr>
            </a:outerShdw>
          </a:effectLst>
        </p:spPr>
        <p:txBody>
          <a:bodyPr tIns="91440" anchor="ctr"/>
          <a:lstStyle/>
          <a:p>
            <a:pPr algn="ctr" defTabSz="457200" fontAlgn="auto">
              <a:lnSpc>
                <a:spcPts val="2000"/>
              </a:lnSpc>
              <a:spcBef>
                <a:spcPct val="20000"/>
              </a:spcBef>
              <a:spcAft>
                <a:spcPts val="0"/>
              </a:spcAft>
              <a:buClr>
                <a:srgbClr val="0DB6EC"/>
              </a:buClr>
              <a:buSzPct val="75000"/>
              <a:defRPr/>
            </a:pPr>
            <a:r>
              <a:rPr lang="en-US" sz="1800" b="1" kern="0" dirty="0">
                <a:solidFill>
                  <a:schemeClr val="bg1"/>
                </a:solidFill>
                <a:ea typeface="ＭＳ Ｐゴシック" charset="0"/>
                <a:cs typeface="Arial" pitchFamily="34" charset="0"/>
              </a:rPr>
              <a:t>Learning </a:t>
            </a:r>
            <a:br>
              <a:rPr lang="en-US" sz="1800" b="1" kern="0" dirty="0">
                <a:solidFill>
                  <a:schemeClr val="bg1"/>
                </a:solidFill>
                <a:ea typeface="ＭＳ Ｐゴシック" charset="0"/>
                <a:cs typeface="Arial" pitchFamily="34" charset="0"/>
              </a:rPr>
            </a:br>
            <a:r>
              <a:rPr lang="en-US" sz="1800" b="1" kern="0" dirty="0">
                <a:solidFill>
                  <a:schemeClr val="bg1"/>
                </a:solidFill>
                <a:ea typeface="ＭＳ Ｐゴシック" charset="0"/>
                <a:cs typeface="Arial" pitchFamily="34" charset="0"/>
              </a:rPr>
              <a:t>&amp; Education</a:t>
            </a:r>
          </a:p>
          <a:p>
            <a:pPr algn="ctr" defTabSz="457200" fontAlgn="auto">
              <a:lnSpc>
                <a:spcPts val="1800"/>
              </a:lnSpc>
              <a:spcBef>
                <a:spcPts val="600"/>
              </a:spcBef>
              <a:spcAft>
                <a:spcPts val="0"/>
              </a:spcAft>
              <a:buClr>
                <a:srgbClr val="0DB6EC"/>
              </a:buClr>
              <a:buSzPct val="75000"/>
              <a:defRPr/>
            </a:pPr>
            <a:r>
              <a:rPr lang="en-US" sz="1600" kern="0" dirty="0">
                <a:solidFill>
                  <a:srgbClr val="75DEFF"/>
                </a:solidFill>
                <a:ea typeface="ＭＳ Ｐゴシック" charset="0"/>
                <a:cs typeface="Arial" pitchFamily="34" charset="0"/>
              </a:rPr>
              <a:t>Online and onsite </a:t>
            </a:r>
            <a:br>
              <a:rPr lang="en-US" sz="1600" kern="0" dirty="0">
                <a:solidFill>
                  <a:srgbClr val="75DEFF"/>
                </a:solidFill>
                <a:ea typeface="ＭＳ Ｐゴシック" charset="0"/>
                <a:cs typeface="Arial" pitchFamily="34" charset="0"/>
              </a:rPr>
            </a:br>
            <a:r>
              <a:rPr lang="en-US" sz="1600" kern="0" dirty="0" smtClean="0">
                <a:solidFill>
                  <a:srgbClr val="75DEFF"/>
                </a:solidFill>
                <a:ea typeface="ＭＳ Ｐゴシック" charset="0"/>
                <a:cs typeface="Arial" pitchFamily="34" charset="0"/>
              </a:rPr>
              <a:t>training </a:t>
            </a:r>
            <a:r>
              <a:rPr lang="en-US" sz="1600" kern="0" dirty="0">
                <a:solidFill>
                  <a:srgbClr val="75DEFF"/>
                </a:solidFill>
                <a:ea typeface="ＭＳ Ｐゴシック" charset="0"/>
                <a:cs typeface="Arial" pitchFamily="34" charset="0"/>
              </a:rPr>
              <a:t>available</a:t>
            </a:r>
          </a:p>
        </p:txBody>
      </p:sp>
      <p:sp>
        <p:nvSpPr>
          <p:cNvPr id="12" name="Rounded Rectangle 11"/>
          <p:cNvSpPr>
            <a:spLocks noChangeArrowheads="1"/>
          </p:cNvSpPr>
          <p:nvPr/>
        </p:nvSpPr>
        <p:spPr bwMode="auto">
          <a:xfrm>
            <a:off x="5904003" y="3500794"/>
            <a:ext cx="2562225" cy="1863725"/>
          </a:xfrm>
          <a:prstGeom prst="roundRect">
            <a:avLst>
              <a:gd name="adj" fmla="val 1866"/>
            </a:avLst>
          </a:prstGeom>
          <a:gradFill rotWithShape="1">
            <a:gsLst>
              <a:gs pos="0">
                <a:srgbClr val="119CEC"/>
              </a:gs>
              <a:gs pos="85001">
                <a:srgbClr val="0864BD"/>
              </a:gs>
              <a:gs pos="100000">
                <a:srgbClr val="0864BD"/>
              </a:gs>
            </a:gsLst>
            <a:lin ang="5400000"/>
          </a:gradFill>
          <a:ln w="12700">
            <a:solidFill>
              <a:srgbClr val="00B0F0"/>
            </a:solidFill>
            <a:round/>
            <a:headEnd/>
            <a:tailEnd/>
          </a:ln>
          <a:effectLst>
            <a:outerShdw blurRad="50800" dist="38100" dir="2700000" algn="tl" rotWithShape="0">
              <a:srgbClr val="808080">
                <a:alpha val="39999"/>
              </a:srgbClr>
            </a:outerShdw>
          </a:effectLst>
        </p:spPr>
        <p:txBody>
          <a:bodyPr tIns="91440" anchor="ctr"/>
          <a:lstStyle/>
          <a:p>
            <a:pPr algn="ctr" defTabSz="457200" fontAlgn="auto">
              <a:lnSpc>
                <a:spcPts val="2000"/>
              </a:lnSpc>
              <a:spcBef>
                <a:spcPct val="20000"/>
              </a:spcBef>
              <a:spcAft>
                <a:spcPts val="0"/>
              </a:spcAft>
              <a:buClr>
                <a:srgbClr val="0DB6EC"/>
              </a:buClr>
              <a:buSzPct val="75000"/>
              <a:defRPr/>
            </a:pPr>
            <a:r>
              <a:rPr lang="en-US" sz="1800" b="1" kern="0" dirty="0">
                <a:solidFill>
                  <a:schemeClr val="bg1"/>
                </a:solidFill>
                <a:ea typeface="ＭＳ Ｐゴシック" charset="0"/>
                <a:cs typeface="Arial" pitchFamily="34" charset="0"/>
              </a:rPr>
              <a:t>Enterprise           Proven</a:t>
            </a:r>
          </a:p>
          <a:p>
            <a:pPr algn="ctr" defTabSz="457200" fontAlgn="auto">
              <a:lnSpc>
                <a:spcPts val="1800"/>
              </a:lnSpc>
              <a:spcBef>
                <a:spcPct val="20000"/>
              </a:spcBef>
              <a:spcAft>
                <a:spcPts val="0"/>
              </a:spcAft>
              <a:buClr>
                <a:srgbClr val="0DB6EC"/>
              </a:buClr>
              <a:buSzPct val="75000"/>
              <a:defRPr/>
            </a:pPr>
            <a:r>
              <a:rPr lang="en-US" sz="1600" kern="0" dirty="0">
                <a:solidFill>
                  <a:srgbClr val="75DEFF"/>
                </a:solidFill>
                <a:ea typeface="ＭＳ Ｐゴシック" charset="0"/>
                <a:cs typeface="Arial" pitchFamily="34" charset="0"/>
              </a:rPr>
              <a:t>Multi-</a:t>
            </a:r>
            <a:r>
              <a:rPr lang="en-US" sz="1600" kern="0" dirty="0" err="1">
                <a:solidFill>
                  <a:srgbClr val="75DEFF"/>
                </a:solidFill>
                <a:ea typeface="ＭＳ Ｐゴシック" charset="0"/>
                <a:cs typeface="Arial" pitchFamily="34" charset="0"/>
              </a:rPr>
              <a:t>petabyte</a:t>
            </a:r>
            <a:r>
              <a:rPr lang="en-US" sz="1600" kern="0" dirty="0">
                <a:solidFill>
                  <a:srgbClr val="75DEFF"/>
                </a:solidFill>
                <a:ea typeface="ＭＳ Ｐゴシック" charset="0"/>
                <a:cs typeface="Arial" pitchFamily="34" charset="0"/>
              </a:rPr>
              <a:t>    installations</a:t>
            </a:r>
          </a:p>
        </p:txBody>
      </p:sp>
      <p:sp>
        <p:nvSpPr>
          <p:cNvPr id="13" name="Rounded Rectangle 12"/>
          <p:cNvSpPr>
            <a:spLocks noChangeArrowheads="1"/>
          </p:cNvSpPr>
          <p:nvPr/>
        </p:nvSpPr>
        <p:spPr bwMode="auto">
          <a:xfrm>
            <a:off x="662078" y="3510319"/>
            <a:ext cx="2562225" cy="1862137"/>
          </a:xfrm>
          <a:prstGeom prst="roundRect">
            <a:avLst>
              <a:gd name="adj" fmla="val 1866"/>
            </a:avLst>
          </a:prstGeom>
          <a:gradFill rotWithShape="1">
            <a:gsLst>
              <a:gs pos="0">
                <a:srgbClr val="119CEC"/>
              </a:gs>
              <a:gs pos="85001">
                <a:srgbClr val="0864BD"/>
              </a:gs>
              <a:gs pos="100000">
                <a:srgbClr val="0864BD"/>
              </a:gs>
            </a:gsLst>
            <a:lin ang="5400000"/>
          </a:gradFill>
          <a:ln w="12700">
            <a:solidFill>
              <a:srgbClr val="00B0F0"/>
            </a:solidFill>
            <a:round/>
            <a:headEnd/>
            <a:tailEnd/>
          </a:ln>
          <a:effectLst>
            <a:outerShdw blurRad="50800" dist="38100" dir="2700000" algn="tl" rotWithShape="0">
              <a:srgbClr val="808080">
                <a:alpha val="39999"/>
              </a:srgbClr>
            </a:outerShdw>
          </a:effectLst>
        </p:spPr>
        <p:txBody>
          <a:bodyPr lIns="0" tIns="91440" rIns="0" anchor="ctr"/>
          <a:lstStyle/>
          <a:p>
            <a:pPr algn="ctr" defTabSz="457200" fontAlgn="auto">
              <a:lnSpc>
                <a:spcPts val="2000"/>
              </a:lnSpc>
              <a:spcBef>
                <a:spcPts val="600"/>
              </a:spcBef>
              <a:spcAft>
                <a:spcPts val="0"/>
              </a:spcAft>
              <a:buClr>
                <a:srgbClr val="0DB6EC"/>
              </a:buClr>
              <a:buSzPct val="75000"/>
              <a:defRPr/>
            </a:pPr>
            <a:r>
              <a:rPr lang="en-US" sz="1800" b="1" kern="0" dirty="0">
                <a:solidFill>
                  <a:schemeClr val="bg1"/>
                </a:solidFill>
                <a:ea typeface="ＭＳ Ｐゴシック" charset="0"/>
                <a:cs typeface="Arial" pitchFamily="34" charset="0"/>
              </a:rPr>
              <a:t>Vast Pro Services </a:t>
            </a:r>
            <a:br>
              <a:rPr lang="en-US" sz="1800" b="1" kern="0" dirty="0">
                <a:solidFill>
                  <a:schemeClr val="bg1"/>
                </a:solidFill>
                <a:ea typeface="ＭＳ Ｐゴシック" charset="0"/>
                <a:cs typeface="Arial" pitchFamily="34" charset="0"/>
              </a:rPr>
            </a:br>
            <a:r>
              <a:rPr lang="en-US" sz="1800" b="1" kern="0" dirty="0">
                <a:solidFill>
                  <a:schemeClr val="bg1"/>
                </a:solidFill>
                <a:ea typeface="ＭＳ Ｐゴシック" charset="0"/>
                <a:cs typeface="Arial" pitchFamily="34" charset="0"/>
              </a:rPr>
              <a:t>&amp; Support Plans</a:t>
            </a:r>
          </a:p>
          <a:p>
            <a:pPr algn="ctr" defTabSz="457200" fontAlgn="auto">
              <a:lnSpc>
                <a:spcPts val="1800"/>
              </a:lnSpc>
              <a:spcBef>
                <a:spcPts val="600"/>
              </a:spcBef>
              <a:spcAft>
                <a:spcPts val="0"/>
              </a:spcAft>
              <a:buClr>
                <a:srgbClr val="0DB6EC"/>
              </a:buClr>
              <a:buSzPct val="75000"/>
              <a:defRPr/>
            </a:pPr>
            <a:r>
              <a:rPr lang="en-US" sz="1600" kern="0" spc="-30" dirty="0">
                <a:solidFill>
                  <a:srgbClr val="75DEFF"/>
                </a:solidFill>
                <a:ea typeface="ＭＳ Ｐゴシック" charset="0"/>
                <a:cs typeface="Arial" pitchFamily="34" charset="0"/>
              </a:rPr>
              <a:t>Consulting, install, support, customizable options</a:t>
            </a:r>
          </a:p>
        </p:txBody>
      </p:sp>
      <p:pic>
        <p:nvPicPr>
          <p:cNvPr id="14" name="圖片 13"/>
          <p:cNvPicPr/>
          <p:nvPr/>
        </p:nvPicPr>
        <p:blipFill>
          <a:blip r:embed="rId3" cstate="print"/>
          <a:srcRect/>
          <a:stretch>
            <a:fillRect/>
          </a:stretch>
        </p:blipFill>
        <p:spPr bwMode="auto">
          <a:xfrm>
            <a:off x="213360" y="5608320"/>
            <a:ext cx="2270760" cy="640080"/>
          </a:xfrm>
          <a:prstGeom prst="rect">
            <a:avLst/>
          </a:prstGeom>
          <a:noFill/>
        </p:spPr>
      </p:pic>
    </p:spTree>
    <p:extLst>
      <p:ext uri="{BB962C8B-B14F-4D97-AF65-F5344CB8AC3E}">
        <p14:creationId xmlns:p14="http://schemas.microsoft.com/office/powerpoint/2010/main" xmlns="" val="277665246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0" y="-960"/>
            <a:ext cx="9144000" cy="3111293"/>
          </a:xfrm>
          <a:prstGeom prst="rect">
            <a:avLst/>
          </a:prstGeom>
          <a:gradFill flip="none" rotWithShape="1">
            <a:gsLst>
              <a:gs pos="100000">
                <a:srgbClr val="758087"/>
              </a:gs>
              <a:gs pos="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auto">
              <a:spcBef>
                <a:spcPts val="0"/>
              </a:spcBef>
              <a:spcAft>
                <a:spcPts val="0"/>
              </a:spcAft>
              <a:defRPr/>
            </a:pPr>
            <a:r>
              <a:rPr lang="en-US" altLang="zh-TW" kern="0" dirty="0">
                <a:solidFill>
                  <a:schemeClr val="bg1"/>
                </a:solidFill>
                <a:latin typeface="Arial" pitchFamily="34" charset="0"/>
                <a:cs typeface="Arial" pitchFamily="34" charset="0"/>
              </a:rPr>
              <a:t>VISION MANAGEMENT</a:t>
            </a:r>
          </a:p>
        </p:txBody>
      </p:sp>
      <p:grpSp>
        <p:nvGrpSpPr>
          <p:cNvPr id="2" name="Group 6"/>
          <p:cNvGrpSpPr/>
          <p:nvPr/>
        </p:nvGrpSpPr>
        <p:grpSpPr>
          <a:xfrm>
            <a:off x="197121" y="63355"/>
            <a:ext cx="8749760" cy="6195678"/>
            <a:chOff x="2424727" y="4108285"/>
            <a:chExt cx="10550991" cy="7471135"/>
          </a:xfrm>
        </p:grpSpPr>
        <p:sp>
          <p:nvSpPr>
            <p:cNvPr id="111" name="Round Same Side Corner Rectangle 110"/>
            <p:cNvSpPr/>
            <p:nvPr/>
          </p:nvSpPr>
          <p:spPr>
            <a:xfrm>
              <a:off x="2424727" y="5721510"/>
              <a:ext cx="10550991" cy="5857910"/>
            </a:xfrm>
            <a:prstGeom prst="round2SameRect">
              <a:avLst>
                <a:gd name="adj1" fmla="val 5490"/>
                <a:gd name="adj2" fmla="val 0"/>
              </a:avLst>
            </a:prstGeom>
            <a:gradFill flip="none" rotWithShape="1">
              <a:gsLst>
                <a:gs pos="0">
                  <a:srgbClr val="758087"/>
                </a:gs>
                <a:gs pos="35000">
                  <a:schemeClr val="bg1">
                    <a:lumMod val="85000"/>
                  </a:schemeClr>
                </a:gs>
                <a:gs pos="100000">
                  <a:sysClr val="window" lastClr="FFFFFF">
                    <a:alpha val="0"/>
                  </a:sysClr>
                </a:gs>
              </a:gsLst>
              <a:lin ang="5400000" scaled="1"/>
              <a:tileRect/>
            </a:gradFill>
            <a:ln w="9525" cap="flat" cmpd="sng" algn="ctr">
              <a:noFill/>
              <a:prstDash val="solid"/>
            </a:ln>
            <a:effectLst/>
            <a:scene3d>
              <a:camera prst="orthographicFront"/>
              <a:lightRig rig="threePt" dir="t"/>
            </a:scene3d>
            <a:sp3d>
              <a:bevelB w="0" h="0" prst="softRound"/>
            </a:sp3d>
          </p:spPr>
          <p:txBody>
            <a:bodyPr lIns="0" tIns="0" rIns="0" bIns="91440" anchor="t" anchorCtr="0">
              <a:normAutofit/>
            </a:bodyPr>
            <a:lstStyle/>
            <a:p>
              <a:pPr algn="ctr" eaLnBrk="0" fontAlgn="auto">
                <a:spcBef>
                  <a:spcPts val="0"/>
                </a:spcBef>
                <a:spcAft>
                  <a:spcPts val="0"/>
                </a:spcAft>
                <a:defRPr/>
              </a:pPr>
              <a:endParaRPr lang="en-US" sz="1200" b="1" kern="0" dirty="0">
                <a:solidFill>
                  <a:schemeClr val="bg1"/>
                </a:solidFill>
                <a:latin typeface="Arial" pitchFamily="34" charset="0"/>
                <a:ea typeface="+mn-ea"/>
                <a:cs typeface="Arial"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xmlns="" val="0"/>
                </a:ext>
              </a:extLst>
            </a:blip>
            <a:srcRect t="-1"/>
            <a:stretch/>
          </p:blipFill>
          <p:spPr>
            <a:xfrm>
              <a:off x="6693515" y="4108285"/>
              <a:ext cx="2069486" cy="1663836"/>
            </a:xfrm>
            <a:prstGeom prst="rect">
              <a:avLst/>
            </a:prstGeom>
          </p:spPr>
        </p:pic>
      </p:grpSp>
      <p:grpSp>
        <p:nvGrpSpPr>
          <p:cNvPr id="3" name="Group 2"/>
          <p:cNvGrpSpPr/>
          <p:nvPr/>
        </p:nvGrpSpPr>
        <p:grpSpPr>
          <a:xfrm>
            <a:off x="6695093" y="2397757"/>
            <a:ext cx="2158941" cy="1551294"/>
            <a:chOff x="3262765" y="1218417"/>
            <a:chExt cx="2603382" cy="1870650"/>
          </a:xfrm>
        </p:grpSpPr>
        <p:sp>
          <p:nvSpPr>
            <p:cNvPr id="107" name="Round Same Side Corner Rectangle 106"/>
            <p:cNvSpPr/>
            <p:nvPr/>
          </p:nvSpPr>
          <p:spPr>
            <a:xfrm>
              <a:off x="3262765" y="2812068"/>
              <a:ext cx="2603382" cy="276999"/>
            </a:xfrm>
            <a:prstGeom prst="round2SameRect">
              <a:avLst>
                <a:gd name="adj1" fmla="val 0"/>
                <a:gd name="adj2" fmla="val 0"/>
              </a:avLst>
            </a:prstGeom>
            <a:gradFill rotWithShape="1">
              <a:gsLst>
                <a:gs pos="0">
                  <a:schemeClr val="bg1">
                    <a:lumMod val="95000"/>
                  </a:schemeClr>
                </a:gs>
                <a:gs pos="50000">
                  <a:schemeClr val="bg1">
                    <a:lumMod val="85000"/>
                  </a:schemeClr>
                </a:gs>
                <a:gs pos="100000">
                  <a:sysClr val="window" lastClr="FFFFFF">
                    <a:alpha val="0"/>
                  </a:sysClr>
                </a:gs>
              </a:gsLst>
              <a:lin ang="16200000" scaled="1"/>
            </a:gradFill>
            <a:ln w="9525" cap="flat" cmpd="sng" algn="ctr">
              <a:noFill/>
              <a:prstDash val="solid"/>
            </a:ln>
            <a:effectLst/>
            <a:scene3d>
              <a:camera prst="orthographicFront"/>
              <a:lightRig rig="threePt" dir="t"/>
            </a:scene3d>
            <a:sp3d>
              <a:bevelB w="0" h="0" prst="softRound"/>
            </a:sp3d>
          </p:spPr>
          <p:txBody>
            <a:bodyPr lIns="0" tIns="0" rIns="0" bIns="91440" anchor="b" anchorCtr="0">
              <a:normAutofit fontScale="92500" lnSpcReduction="20000"/>
            </a:bodyPr>
            <a:lstStyle/>
            <a:p>
              <a:pPr algn="ctr" eaLnBrk="0" fontAlgn="auto">
                <a:spcBef>
                  <a:spcPts val="0"/>
                </a:spcBef>
                <a:spcAft>
                  <a:spcPts val="0"/>
                </a:spcAft>
                <a:defRPr/>
              </a:pPr>
              <a:r>
                <a:rPr lang="en-US" sz="1200" b="1" kern="0" dirty="0" smtClean="0">
                  <a:solidFill>
                    <a:srgbClr val="007AC3"/>
                  </a:solidFill>
                  <a:ea typeface="+mn-ea"/>
                  <a:cs typeface="Arial" pitchFamily="34" charset="0"/>
                </a:rPr>
                <a:t>CLOUD SERVICES</a:t>
              </a:r>
              <a:endParaRPr lang="en-US" sz="1200" b="1" kern="0" dirty="0">
                <a:solidFill>
                  <a:srgbClr val="007AC3"/>
                </a:solidFill>
                <a:latin typeface="Arial" pitchFamily="34" charset="0"/>
                <a:ea typeface="+mn-ea"/>
                <a:cs typeface="Arial" pitchFamily="34" charset="0"/>
              </a:endParaRPr>
            </a:p>
          </p:txBody>
        </p:sp>
        <p:pic>
          <p:nvPicPr>
            <p:cNvPr id="76" name="Picture 12"/>
            <p:cNvPicPr>
              <a:picLocks noChangeAspect="1" noChangeArrowheads="1"/>
            </p:cNvPicPr>
            <p:nvPr/>
          </p:nvPicPr>
          <p:blipFill>
            <a:blip r:embed="rId4" cstate="screen">
              <a:extLst>
                <a:ext uri="{28A0092B-C50C-407E-A947-70E740481C1C}">
                  <a14:useLocalDpi xmlns:a14="http://schemas.microsoft.com/office/drawing/2010/main" xmlns="" val="0"/>
                </a:ext>
              </a:extLst>
            </a:blip>
            <a:stretch>
              <a:fillRect/>
            </a:stretch>
          </p:blipFill>
          <p:spPr bwMode="auto">
            <a:xfrm>
              <a:off x="3705225" y="1218417"/>
              <a:ext cx="1734675" cy="1053790"/>
            </a:xfrm>
            <a:prstGeom prst="rect">
              <a:avLst/>
            </a:prstGeom>
            <a:ln>
              <a:noFill/>
            </a:ln>
            <a:effectLst/>
          </p:spPr>
        </p:pic>
      </p:grpSp>
      <p:grpSp>
        <p:nvGrpSpPr>
          <p:cNvPr id="5" name="Group 15"/>
          <p:cNvGrpSpPr/>
          <p:nvPr/>
        </p:nvGrpSpPr>
        <p:grpSpPr>
          <a:xfrm>
            <a:off x="4915470" y="4615562"/>
            <a:ext cx="2158941" cy="1857867"/>
            <a:chOff x="139639" y="4504875"/>
            <a:chExt cx="2158941" cy="1857867"/>
          </a:xfrm>
        </p:grpSpPr>
        <p:sp>
          <p:nvSpPr>
            <p:cNvPr id="108" name="Round Same Side Corner Rectangle 107"/>
            <p:cNvSpPr/>
            <p:nvPr/>
          </p:nvSpPr>
          <p:spPr>
            <a:xfrm>
              <a:off x="139639" y="6133032"/>
              <a:ext cx="2158941" cy="229710"/>
            </a:xfrm>
            <a:prstGeom prst="round2SameRect">
              <a:avLst>
                <a:gd name="adj1" fmla="val 0"/>
                <a:gd name="adj2" fmla="val 0"/>
              </a:avLst>
            </a:prstGeom>
            <a:gradFill rotWithShape="1">
              <a:gsLst>
                <a:gs pos="0">
                  <a:schemeClr val="bg1">
                    <a:lumMod val="95000"/>
                  </a:schemeClr>
                </a:gs>
                <a:gs pos="50000">
                  <a:schemeClr val="bg1">
                    <a:lumMod val="85000"/>
                  </a:schemeClr>
                </a:gs>
                <a:gs pos="100000">
                  <a:sysClr val="window" lastClr="FFFFFF">
                    <a:alpha val="0"/>
                  </a:sysClr>
                </a:gs>
              </a:gsLst>
              <a:lin ang="16200000" scaled="1"/>
            </a:gradFill>
            <a:ln w="9525" cap="flat" cmpd="sng" algn="ctr">
              <a:noFill/>
              <a:prstDash val="solid"/>
            </a:ln>
            <a:effectLst/>
            <a:scene3d>
              <a:camera prst="orthographicFront"/>
              <a:lightRig rig="threePt" dir="t"/>
            </a:scene3d>
            <a:sp3d>
              <a:bevelB w="0" h="0" prst="softRound"/>
            </a:sp3d>
          </p:spPr>
          <p:txBody>
            <a:bodyPr lIns="0" tIns="0" rIns="0" bIns="91440" anchor="b" anchorCtr="0">
              <a:normAutofit fontScale="92500" lnSpcReduction="20000"/>
            </a:bodyPr>
            <a:lstStyle/>
            <a:p>
              <a:pPr algn="ctr" eaLnBrk="0" fontAlgn="auto">
                <a:spcBef>
                  <a:spcPts val="0"/>
                </a:spcBef>
                <a:spcAft>
                  <a:spcPts val="0"/>
                </a:spcAft>
                <a:defRPr/>
              </a:pPr>
              <a:r>
                <a:rPr lang="en-US" sz="1200" b="1" kern="0" dirty="0" smtClean="0">
                  <a:solidFill>
                    <a:srgbClr val="007AC3"/>
                  </a:solidFill>
                  <a:ea typeface="+mn-ea"/>
                  <a:cs typeface="Arial" pitchFamily="34" charset="0"/>
                </a:rPr>
                <a:t>VIRTUAL BACKUP</a:t>
              </a:r>
              <a:endParaRPr lang="en-US" sz="1200" b="1" kern="0" dirty="0">
                <a:solidFill>
                  <a:srgbClr val="007AC3"/>
                </a:solidFill>
                <a:latin typeface="Arial" pitchFamily="34" charset="0"/>
                <a:ea typeface="+mn-ea"/>
                <a:cs typeface="Arial" pitchFamily="34" charset="0"/>
              </a:endParaRPr>
            </a:p>
          </p:txBody>
        </p:sp>
        <p:pic>
          <p:nvPicPr>
            <p:cNvPr id="79" name="Picture 12"/>
            <p:cNvPicPr>
              <a:picLocks noChangeAspect="1" noChangeArrowheads="1"/>
            </p:cNvPicPr>
            <p:nvPr/>
          </p:nvPicPr>
          <p:blipFill>
            <a:blip r:embed="rId5" cstate="screen">
              <a:extLst>
                <a:ext uri="{28A0092B-C50C-407E-A947-70E740481C1C}">
                  <a14:useLocalDpi xmlns:a14="http://schemas.microsoft.com/office/drawing/2010/main" xmlns="" val="0"/>
                </a:ext>
              </a:extLst>
            </a:blip>
            <a:stretch>
              <a:fillRect/>
            </a:stretch>
          </p:blipFill>
          <p:spPr bwMode="auto">
            <a:xfrm>
              <a:off x="609060" y="4504875"/>
              <a:ext cx="1257159" cy="1406444"/>
            </a:xfrm>
            <a:prstGeom prst="rect">
              <a:avLst/>
            </a:prstGeom>
            <a:ln>
              <a:noFill/>
            </a:ln>
            <a:effectLst/>
          </p:spPr>
        </p:pic>
      </p:grpSp>
      <p:grpSp>
        <p:nvGrpSpPr>
          <p:cNvPr id="6" name="Group 7"/>
          <p:cNvGrpSpPr/>
          <p:nvPr/>
        </p:nvGrpSpPr>
        <p:grpSpPr>
          <a:xfrm>
            <a:off x="366428" y="4189827"/>
            <a:ext cx="2158941" cy="2257979"/>
            <a:chOff x="3262765" y="3617719"/>
            <a:chExt cx="2603382" cy="2722807"/>
          </a:xfrm>
        </p:grpSpPr>
        <p:sp>
          <p:nvSpPr>
            <p:cNvPr id="110" name="Round Same Side Corner Rectangle 109"/>
            <p:cNvSpPr/>
            <p:nvPr/>
          </p:nvSpPr>
          <p:spPr>
            <a:xfrm>
              <a:off x="3262765" y="6063527"/>
              <a:ext cx="2603382" cy="276999"/>
            </a:xfrm>
            <a:prstGeom prst="round2SameRect">
              <a:avLst>
                <a:gd name="adj1" fmla="val 0"/>
                <a:gd name="adj2" fmla="val 0"/>
              </a:avLst>
            </a:prstGeom>
            <a:gradFill rotWithShape="1">
              <a:gsLst>
                <a:gs pos="0">
                  <a:schemeClr val="bg1">
                    <a:lumMod val="95000"/>
                  </a:schemeClr>
                </a:gs>
                <a:gs pos="50000">
                  <a:schemeClr val="bg1">
                    <a:lumMod val="85000"/>
                  </a:schemeClr>
                </a:gs>
                <a:gs pos="100000">
                  <a:sysClr val="window" lastClr="FFFFFF">
                    <a:alpha val="0"/>
                  </a:sysClr>
                </a:gs>
              </a:gsLst>
              <a:lin ang="16200000" scaled="1"/>
            </a:gradFill>
            <a:ln w="9525" cap="flat" cmpd="sng" algn="ctr">
              <a:noFill/>
              <a:prstDash val="solid"/>
            </a:ln>
            <a:effectLst/>
            <a:scene3d>
              <a:camera prst="orthographicFront"/>
              <a:lightRig rig="threePt" dir="t"/>
            </a:scene3d>
            <a:sp3d>
              <a:bevelB w="0" h="0" prst="softRound"/>
            </a:sp3d>
          </p:spPr>
          <p:txBody>
            <a:bodyPr lIns="0" tIns="0" rIns="0" bIns="91440" anchor="b" anchorCtr="0">
              <a:normAutofit fontScale="92500" lnSpcReduction="20000"/>
            </a:bodyPr>
            <a:lstStyle/>
            <a:p>
              <a:pPr algn="ctr" eaLnBrk="0" fontAlgn="auto">
                <a:spcBef>
                  <a:spcPts val="0"/>
                </a:spcBef>
                <a:spcAft>
                  <a:spcPts val="0"/>
                </a:spcAft>
                <a:defRPr/>
              </a:pPr>
              <a:r>
                <a:rPr lang="en-US" sz="1200" b="1" kern="0" dirty="0" smtClean="0">
                  <a:solidFill>
                    <a:srgbClr val="007AC3"/>
                  </a:solidFill>
                  <a:latin typeface="Arial" pitchFamily="34" charset="0"/>
                  <a:ea typeface="+mn-ea"/>
                  <a:cs typeface="Arial" pitchFamily="34" charset="0"/>
                </a:rPr>
                <a:t>LATTUS OBJECT STORAGE</a:t>
              </a:r>
              <a:endParaRPr lang="en-US" sz="1200" b="1" kern="0" dirty="0">
                <a:solidFill>
                  <a:srgbClr val="007AC3"/>
                </a:solidFill>
                <a:latin typeface="Arial" pitchFamily="34" charset="0"/>
                <a:ea typeface="+mn-ea"/>
                <a:cs typeface="Arial" pitchFamily="34" charset="0"/>
              </a:endParaRPr>
            </a:p>
          </p:txBody>
        </p:sp>
        <p:grpSp>
          <p:nvGrpSpPr>
            <p:cNvPr id="7" name="Group 83"/>
            <p:cNvGrpSpPr/>
            <p:nvPr/>
          </p:nvGrpSpPr>
          <p:grpSpPr>
            <a:xfrm>
              <a:off x="3541993" y="3617719"/>
              <a:ext cx="2044927" cy="2268615"/>
              <a:chOff x="2626215" y="1458620"/>
              <a:chExt cx="3847541" cy="4268412"/>
            </a:xfrm>
          </p:grpSpPr>
          <p:pic>
            <p:nvPicPr>
              <p:cNvPr id="85" name="Picture 84"/>
              <p:cNvPicPr>
                <a:picLocks noChangeAspect="1"/>
              </p:cNvPicPr>
              <p:nvPr/>
            </p:nvPicPr>
            <p:blipFill rotWithShape="1">
              <a:blip r:embed="rId6" cstate="screen">
                <a:duotone>
                  <a:schemeClr val="accent4">
                    <a:shade val="45000"/>
                    <a:satMod val="135000"/>
                  </a:schemeClr>
                  <a:prstClr val="white"/>
                </a:duotone>
                <a:extLst>
                  <a:ext uri="{BEBA8EAE-BF5A-486C-A8C5-ECC9F3942E4B}">
                    <a14:imgProps xmlns:a14="http://schemas.microsoft.com/office/drawing/2010/main" xmlns="">
                      <a14:imgLayer r:embed="rId7">
                        <a14:imgEffect>
                          <a14:colorTemperature colorTemp="3125"/>
                        </a14:imgEffect>
                      </a14:imgLayer>
                    </a14:imgProps>
                  </a:ext>
                  <a:ext uri="{28A0092B-C50C-407E-A947-70E740481C1C}">
                    <a14:useLocalDpi xmlns:a14="http://schemas.microsoft.com/office/drawing/2010/main" xmlns="" val="0"/>
                  </a:ext>
                </a:extLst>
              </a:blip>
              <a:srcRect/>
              <a:stretch/>
            </p:blipFill>
            <p:spPr>
              <a:xfrm>
                <a:off x="2626215" y="2043269"/>
                <a:ext cx="908159" cy="3099115"/>
              </a:xfrm>
              <a:prstGeom prst="rect">
                <a:avLst/>
              </a:prstGeom>
            </p:spPr>
          </p:pic>
          <p:pic>
            <p:nvPicPr>
              <p:cNvPr id="86" name="Picture 85"/>
              <p:cNvPicPr>
                <a:picLocks noChangeAspect="1"/>
              </p:cNvPicPr>
              <p:nvPr/>
            </p:nvPicPr>
            <p:blipFill rotWithShape="1">
              <a:blip r:embed="rId6" cstate="screen">
                <a:duotone>
                  <a:schemeClr val="accent4">
                    <a:shade val="45000"/>
                    <a:satMod val="135000"/>
                  </a:schemeClr>
                  <a:prstClr val="white"/>
                </a:duotone>
                <a:extLst>
                  <a:ext uri="{BEBA8EAE-BF5A-486C-A8C5-ECC9F3942E4B}">
                    <a14:imgProps xmlns:a14="http://schemas.microsoft.com/office/drawing/2010/main" xmlns="">
                      <a14:imgLayer r:embed="rId7">
                        <a14:imgEffect>
                          <a14:colorTemperature colorTemp="3125"/>
                        </a14:imgEffect>
                      </a14:imgLayer>
                    </a14:imgProps>
                  </a:ext>
                  <a:ext uri="{28A0092B-C50C-407E-A947-70E740481C1C}">
                    <a14:useLocalDpi xmlns:a14="http://schemas.microsoft.com/office/drawing/2010/main" xmlns="" val="0"/>
                  </a:ext>
                </a:extLst>
              </a:blip>
              <a:srcRect/>
              <a:stretch/>
            </p:blipFill>
            <p:spPr>
              <a:xfrm>
                <a:off x="5565597" y="2043269"/>
                <a:ext cx="908159" cy="3099115"/>
              </a:xfrm>
              <a:prstGeom prst="rect">
                <a:avLst/>
              </a:prstGeom>
            </p:spPr>
          </p:pic>
          <p:pic>
            <p:nvPicPr>
              <p:cNvPr id="87" name="Picture 86"/>
              <p:cNvPicPr>
                <a:picLocks noChangeAspect="1"/>
              </p:cNvPicPr>
              <p:nvPr/>
            </p:nvPicPr>
            <p:blipFill rotWithShape="1">
              <a:blip r:embed="rId8" cstate="screen">
                <a:duotone>
                  <a:schemeClr val="accent5">
                    <a:shade val="45000"/>
                    <a:satMod val="135000"/>
                  </a:schemeClr>
                  <a:prstClr val="white"/>
                </a:duotone>
                <a:extLst>
                  <a:ext uri="{BEBA8EAE-BF5A-486C-A8C5-ECC9F3942E4B}">
                    <a14:imgProps xmlns:a14="http://schemas.microsoft.com/office/drawing/2010/main" xmlns="">
                      <a14:imgLayer r:embed="rId9">
                        <a14:imgEffect>
                          <a14:colorTemperature colorTemp="3125"/>
                        </a14:imgEffect>
                      </a14:imgLayer>
                    </a14:imgProps>
                  </a:ext>
                  <a:ext uri="{28A0092B-C50C-407E-A947-70E740481C1C}">
                    <a14:useLocalDpi xmlns:a14="http://schemas.microsoft.com/office/drawing/2010/main" xmlns="" val="0"/>
                  </a:ext>
                </a:extLst>
              </a:blip>
              <a:srcRect/>
              <a:stretch/>
            </p:blipFill>
            <p:spPr>
              <a:xfrm>
                <a:off x="4836566" y="1765312"/>
                <a:ext cx="1071066" cy="3655028"/>
              </a:xfrm>
              <a:prstGeom prst="rect">
                <a:avLst/>
              </a:prstGeom>
            </p:spPr>
          </p:pic>
          <p:pic>
            <p:nvPicPr>
              <p:cNvPr id="88" name="Picture 87"/>
              <p:cNvPicPr>
                <a:picLocks noChangeAspect="1"/>
              </p:cNvPicPr>
              <p:nvPr/>
            </p:nvPicPr>
            <p:blipFill rotWithShape="1">
              <a:blip r:embed="rId8" cstate="screen">
                <a:duotone>
                  <a:schemeClr val="accent5">
                    <a:shade val="45000"/>
                    <a:satMod val="135000"/>
                  </a:schemeClr>
                  <a:prstClr val="white"/>
                </a:duotone>
                <a:extLst>
                  <a:ext uri="{BEBA8EAE-BF5A-486C-A8C5-ECC9F3942E4B}">
                    <a14:imgProps xmlns:a14="http://schemas.microsoft.com/office/drawing/2010/main" xmlns="">
                      <a14:imgLayer r:embed="rId9">
                        <a14:imgEffect>
                          <a14:colorTemperature colorTemp="3125"/>
                        </a14:imgEffect>
                      </a14:imgLayer>
                    </a14:imgProps>
                  </a:ext>
                  <a:ext uri="{28A0092B-C50C-407E-A947-70E740481C1C}">
                    <a14:useLocalDpi xmlns:a14="http://schemas.microsoft.com/office/drawing/2010/main" xmlns="" val="0"/>
                  </a:ext>
                </a:extLst>
              </a:blip>
              <a:srcRect/>
              <a:stretch/>
            </p:blipFill>
            <p:spPr>
              <a:xfrm>
                <a:off x="3217319" y="1765312"/>
                <a:ext cx="1071066" cy="3655028"/>
              </a:xfrm>
              <a:prstGeom prst="rect">
                <a:avLst/>
              </a:prstGeom>
            </p:spPr>
          </p:pic>
          <p:pic>
            <p:nvPicPr>
              <p:cNvPr id="89" name="Picture 88"/>
              <p:cNvPicPr>
                <a:picLocks noChangeAspect="1"/>
              </p:cNvPicPr>
              <p:nvPr/>
            </p:nvPicPr>
            <p:blipFill rotWithShape="1">
              <a:blip r:embed="rId10" cstate="screen">
                <a:extLst>
                  <a:ext uri="{28A0092B-C50C-407E-A947-70E740481C1C}">
                    <a14:useLocalDpi xmlns:a14="http://schemas.microsoft.com/office/drawing/2010/main" xmlns="" val="0"/>
                  </a:ext>
                </a:extLst>
              </a:blip>
              <a:srcRect/>
              <a:stretch/>
            </p:blipFill>
            <p:spPr>
              <a:xfrm>
                <a:off x="3946594" y="1458620"/>
                <a:ext cx="1250812" cy="4268412"/>
              </a:xfrm>
              <a:prstGeom prst="rect">
                <a:avLst/>
              </a:prstGeom>
            </p:spPr>
          </p:pic>
        </p:grpSp>
      </p:grpSp>
      <p:grpSp>
        <p:nvGrpSpPr>
          <p:cNvPr id="8" name="Group 1"/>
          <p:cNvGrpSpPr/>
          <p:nvPr/>
        </p:nvGrpSpPr>
        <p:grpSpPr>
          <a:xfrm>
            <a:off x="3600276" y="1431749"/>
            <a:ext cx="2199926" cy="2514619"/>
            <a:chOff x="146169" y="56789"/>
            <a:chExt cx="2652804" cy="3032278"/>
          </a:xfrm>
        </p:grpSpPr>
        <p:sp>
          <p:nvSpPr>
            <p:cNvPr id="13" name="Round Same Side Corner Rectangle 12"/>
            <p:cNvSpPr/>
            <p:nvPr/>
          </p:nvSpPr>
          <p:spPr>
            <a:xfrm>
              <a:off x="146169" y="2812068"/>
              <a:ext cx="2603382" cy="276999"/>
            </a:xfrm>
            <a:prstGeom prst="round2SameRect">
              <a:avLst>
                <a:gd name="adj1" fmla="val 0"/>
                <a:gd name="adj2" fmla="val 0"/>
              </a:avLst>
            </a:prstGeom>
            <a:gradFill rotWithShape="1">
              <a:gsLst>
                <a:gs pos="0">
                  <a:schemeClr val="bg1">
                    <a:lumMod val="95000"/>
                  </a:schemeClr>
                </a:gs>
                <a:gs pos="50000">
                  <a:schemeClr val="bg1">
                    <a:lumMod val="85000"/>
                  </a:schemeClr>
                </a:gs>
                <a:gs pos="100000">
                  <a:sysClr val="window" lastClr="FFFFFF">
                    <a:alpha val="0"/>
                  </a:sysClr>
                </a:gs>
              </a:gsLst>
              <a:lin ang="16200000" scaled="1"/>
            </a:gradFill>
            <a:ln w="9525" cap="flat" cmpd="sng" algn="ctr">
              <a:noFill/>
              <a:prstDash val="solid"/>
            </a:ln>
            <a:effectLst/>
            <a:scene3d>
              <a:camera prst="orthographicFront"/>
              <a:lightRig rig="threePt" dir="t"/>
            </a:scene3d>
            <a:sp3d>
              <a:bevelB w="0" h="0" prst="softRound"/>
            </a:sp3d>
          </p:spPr>
          <p:txBody>
            <a:bodyPr lIns="0" tIns="0" rIns="0" bIns="91440" anchor="b" anchorCtr="0">
              <a:normAutofit fontScale="92500" lnSpcReduction="20000"/>
            </a:bodyPr>
            <a:lstStyle/>
            <a:p>
              <a:pPr algn="ctr" eaLnBrk="0" fontAlgn="auto">
                <a:spcBef>
                  <a:spcPts val="0"/>
                </a:spcBef>
                <a:spcAft>
                  <a:spcPts val="0"/>
                </a:spcAft>
                <a:defRPr/>
              </a:pPr>
              <a:r>
                <a:rPr lang="en-US" sz="1200" b="1" kern="0" dirty="0">
                  <a:solidFill>
                    <a:srgbClr val="007AC3"/>
                  </a:solidFill>
                  <a:latin typeface="Arial" pitchFamily="34" charset="0"/>
                  <a:ea typeface="+mn-ea"/>
                  <a:cs typeface="Arial" pitchFamily="34" charset="0"/>
                </a:rPr>
                <a:t>DXi DISK </a:t>
              </a:r>
              <a:r>
                <a:rPr lang="en-US" sz="1200" b="1" kern="0" dirty="0" smtClean="0">
                  <a:solidFill>
                    <a:srgbClr val="007AC3"/>
                  </a:solidFill>
                  <a:latin typeface="Arial" pitchFamily="34" charset="0"/>
                  <a:ea typeface="+mn-ea"/>
                  <a:cs typeface="Arial" pitchFamily="34" charset="0"/>
                </a:rPr>
                <a:t>BACKUP</a:t>
              </a:r>
              <a:endParaRPr lang="en-US" sz="1200" b="1" kern="0" dirty="0">
                <a:solidFill>
                  <a:srgbClr val="007AC3"/>
                </a:solidFill>
                <a:latin typeface="Arial" pitchFamily="34" charset="0"/>
                <a:ea typeface="+mn-ea"/>
                <a:cs typeface="Arial" pitchFamily="34" charset="0"/>
              </a:endParaRPr>
            </a:p>
          </p:txBody>
        </p:sp>
        <p:pic>
          <p:nvPicPr>
            <p:cNvPr id="67" name="Picture 4"/>
            <p:cNvPicPr>
              <a:picLocks noChangeAspect="1" noChangeArrowheads="1"/>
            </p:cNvPicPr>
            <p:nvPr/>
          </p:nvPicPr>
          <p:blipFill rotWithShape="1">
            <a:blip r:embed="rId11" cstate="screen">
              <a:extLst>
                <a:ext uri="{28A0092B-C50C-407E-A947-70E740481C1C}">
                  <a14:useLocalDpi xmlns:a14="http://schemas.microsoft.com/office/drawing/2010/main" xmlns="" val="0"/>
                </a:ext>
              </a:extLst>
            </a:blip>
            <a:srcRect/>
            <a:stretch/>
          </p:blipFill>
          <p:spPr bwMode="auto">
            <a:xfrm>
              <a:off x="686649" y="56789"/>
              <a:ext cx="988902" cy="2648813"/>
            </a:xfrm>
            <a:prstGeom prst="rect">
              <a:avLst/>
            </a:prstGeom>
            <a:noFill/>
          </p:spPr>
        </p:pic>
        <p:grpSp>
          <p:nvGrpSpPr>
            <p:cNvPr id="9" name="Group 54"/>
            <p:cNvGrpSpPr/>
            <p:nvPr/>
          </p:nvGrpSpPr>
          <p:grpSpPr>
            <a:xfrm>
              <a:off x="1524000" y="1578296"/>
              <a:ext cx="941301" cy="978206"/>
              <a:chOff x="4564392" y="1499149"/>
              <a:chExt cx="1148901" cy="1193946"/>
            </a:xfrm>
          </p:grpSpPr>
          <p:pic>
            <p:nvPicPr>
              <p:cNvPr id="59" name="Picture 58"/>
              <p:cNvPicPr>
                <a:picLocks noChangeAspect="1"/>
              </p:cNvPicPr>
              <p:nvPr/>
            </p:nvPicPr>
            <p:blipFill rotWithShape="1">
              <a:blip r:embed="rId12" cstate="screen">
                <a:extLst>
                  <a:ext uri="{28A0092B-C50C-407E-A947-70E740481C1C}">
                    <a14:useLocalDpi xmlns:a14="http://schemas.microsoft.com/office/drawing/2010/main" xmlns="" val="0"/>
                  </a:ext>
                </a:extLst>
              </a:blip>
              <a:srcRect/>
              <a:stretch/>
            </p:blipFill>
            <p:spPr>
              <a:xfrm>
                <a:off x="4564392" y="2093184"/>
                <a:ext cx="1145726" cy="599911"/>
              </a:xfrm>
              <a:prstGeom prst="rect">
                <a:avLst/>
              </a:prstGeom>
            </p:spPr>
          </p:pic>
          <p:pic>
            <p:nvPicPr>
              <p:cNvPr id="63" name="Picture 62"/>
              <p:cNvPicPr>
                <a:picLocks noChangeAspect="1"/>
              </p:cNvPicPr>
              <p:nvPr/>
            </p:nvPicPr>
            <p:blipFill rotWithShape="1">
              <a:blip r:embed="rId13" cstate="screen">
                <a:extLst>
                  <a:ext uri="{28A0092B-C50C-407E-A947-70E740481C1C}">
                    <a14:useLocalDpi xmlns:a14="http://schemas.microsoft.com/office/drawing/2010/main" xmlns="" val="0"/>
                  </a:ext>
                </a:extLst>
              </a:blip>
              <a:srcRect/>
              <a:stretch/>
            </p:blipFill>
            <p:spPr>
              <a:xfrm>
                <a:off x="4567567" y="1692890"/>
                <a:ext cx="1145726" cy="609600"/>
              </a:xfrm>
              <a:prstGeom prst="rect">
                <a:avLst/>
              </a:prstGeom>
            </p:spPr>
          </p:pic>
          <p:pic>
            <p:nvPicPr>
              <p:cNvPr id="65" name="Picture 64"/>
              <p:cNvPicPr>
                <a:picLocks noChangeAspect="1"/>
              </p:cNvPicPr>
              <p:nvPr/>
            </p:nvPicPr>
            <p:blipFill rotWithShape="1">
              <a:blip r:embed="rId14" cstate="screen">
                <a:extLst>
                  <a:ext uri="{28A0092B-C50C-407E-A947-70E740481C1C}">
                    <a14:useLocalDpi xmlns:a14="http://schemas.microsoft.com/office/drawing/2010/main" xmlns="" val="0"/>
                  </a:ext>
                </a:extLst>
              </a:blip>
              <a:srcRect/>
              <a:stretch/>
            </p:blipFill>
            <p:spPr>
              <a:xfrm>
                <a:off x="4564731" y="1499149"/>
                <a:ext cx="1145726" cy="398954"/>
              </a:xfrm>
              <a:prstGeom prst="rect">
                <a:avLst/>
              </a:prstGeom>
            </p:spPr>
          </p:pic>
        </p:grpSp>
        <p:pic>
          <p:nvPicPr>
            <p:cNvPr id="12298" name="Picture 2"/>
            <p:cNvPicPr>
              <a:picLocks noChangeAspect="1" noChangeArrowheads="1"/>
            </p:cNvPicPr>
            <p:nvPr/>
          </p:nvPicPr>
          <p:blipFill rotWithShape="1">
            <a:blip r:embed="rId15" cstate="screen">
              <a:extLst>
                <a:ext uri="{28A0092B-C50C-407E-A947-70E740481C1C}">
                  <a14:useLocalDpi xmlns:a14="http://schemas.microsoft.com/office/drawing/2010/main" xmlns="" val="0"/>
                </a:ext>
              </a:extLst>
            </a:blip>
            <a:srcRect/>
            <a:stretch/>
          </p:blipFill>
          <p:spPr bwMode="auto">
            <a:xfrm>
              <a:off x="530208" y="2097455"/>
              <a:ext cx="917651"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0" name="Picture 5"/>
            <p:cNvPicPr>
              <a:picLocks noChangeAspect="1" noChangeArrowheads="1"/>
            </p:cNvPicPr>
            <p:nvPr/>
          </p:nvPicPr>
          <p:blipFill rotWithShape="1">
            <a:blip r:embed="rId16" cstate="screen">
              <a:extLst>
                <a:ext uri="{28A0092B-C50C-407E-A947-70E740481C1C}">
                  <a14:useLocalDpi xmlns:a14="http://schemas.microsoft.com/office/drawing/2010/main" xmlns="" val="0"/>
                </a:ext>
              </a:extLst>
            </a:blip>
            <a:srcRect/>
            <a:stretch/>
          </p:blipFill>
          <p:spPr bwMode="auto">
            <a:xfrm>
              <a:off x="1263388" y="2552835"/>
              <a:ext cx="914966" cy="171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 name="Picture 20"/>
            <p:cNvPicPr>
              <a:picLocks noChangeAspect="1" noChangeArrowheads="1"/>
            </p:cNvPicPr>
            <p:nvPr/>
          </p:nvPicPr>
          <p:blipFill>
            <a:blip r:embed="rId17" cstate="screen">
              <a:extLst>
                <a:ext uri="{28A0092B-C50C-407E-A947-70E740481C1C}">
                  <a14:useLocalDpi xmlns:a14="http://schemas.microsoft.com/office/drawing/2010/main" xmlns="" val="0"/>
                </a:ext>
              </a:extLst>
            </a:blip>
            <a:stretch>
              <a:fillRect/>
            </a:stretch>
          </p:blipFill>
          <p:spPr bwMode="auto">
            <a:xfrm>
              <a:off x="2131101" y="2278328"/>
              <a:ext cx="667872" cy="667872"/>
            </a:xfrm>
            <a:prstGeom prst="rect">
              <a:avLst/>
            </a:prstGeom>
            <a:noFill/>
          </p:spPr>
        </p:pic>
      </p:grpSp>
      <p:grpSp>
        <p:nvGrpSpPr>
          <p:cNvPr id="11" name="Group 11"/>
          <p:cNvGrpSpPr/>
          <p:nvPr/>
        </p:nvGrpSpPr>
        <p:grpSpPr>
          <a:xfrm>
            <a:off x="2959627" y="3979010"/>
            <a:ext cx="2158941" cy="2473124"/>
            <a:chOff x="5601936" y="1885845"/>
            <a:chExt cx="2158941" cy="2473124"/>
          </a:xfrm>
        </p:grpSpPr>
        <p:sp>
          <p:nvSpPr>
            <p:cNvPr id="109" name="Round Same Side Corner Rectangle 108"/>
            <p:cNvSpPr/>
            <p:nvPr/>
          </p:nvSpPr>
          <p:spPr>
            <a:xfrm>
              <a:off x="5601936" y="4129258"/>
              <a:ext cx="2158941" cy="229711"/>
            </a:xfrm>
            <a:prstGeom prst="round2SameRect">
              <a:avLst>
                <a:gd name="adj1" fmla="val 0"/>
                <a:gd name="adj2" fmla="val 0"/>
              </a:avLst>
            </a:prstGeom>
            <a:gradFill rotWithShape="1">
              <a:gsLst>
                <a:gs pos="0">
                  <a:schemeClr val="bg1">
                    <a:lumMod val="95000"/>
                  </a:schemeClr>
                </a:gs>
                <a:gs pos="50000">
                  <a:schemeClr val="bg1">
                    <a:lumMod val="85000"/>
                  </a:schemeClr>
                </a:gs>
                <a:gs pos="100000">
                  <a:sysClr val="window" lastClr="FFFFFF">
                    <a:alpha val="0"/>
                  </a:sysClr>
                </a:gs>
              </a:gsLst>
              <a:lin ang="16200000" scaled="1"/>
            </a:gradFill>
            <a:ln w="9525" cap="flat" cmpd="sng" algn="ctr">
              <a:noFill/>
              <a:prstDash val="solid"/>
            </a:ln>
            <a:effectLst/>
            <a:scene3d>
              <a:camera prst="orthographicFront"/>
              <a:lightRig rig="threePt" dir="t"/>
            </a:scene3d>
            <a:sp3d>
              <a:bevelB w="0" h="0" prst="softRound"/>
            </a:sp3d>
          </p:spPr>
          <p:txBody>
            <a:bodyPr lIns="0" tIns="0" rIns="0" bIns="91440" anchor="b" anchorCtr="0">
              <a:normAutofit fontScale="92500" lnSpcReduction="20000"/>
            </a:bodyPr>
            <a:lstStyle/>
            <a:p>
              <a:pPr algn="ctr" eaLnBrk="0" fontAlgn="auto">
                <a:spcBef>
                  <a:spcPts val="0"/>
                </a:spcBef>
                <a:spcAft>
                  <a:spcPts val="0"/>
                </a:spcAft>
                <a:defRPr/>
              </a:pPr>
              <a:r>
                <a:rPr lang="en-US" sz="1200" b="1" kern="0" dirty="0" smtClean="0">
                  <a:solidFill>
                    <a:srgbClr val="007AC3"/>
                  </a:solidFill>
                  <a:latin typeface="Arial" pitchFamily="34" charset="0"/>
                  <a:ea typeface="+mn-ea"/>
                  <a:cs typeface="Arial" pitchFamily="34" charset="0"/>
                </a:rPr>
                <a:t>SCALAR TAPE AUTOMATION</a:t>
              </a:r>
              <a:endParaRPr lang="en-US" sz="1200" b="1" kern="0" dirty="0">
                <a:solidFill>
                  <a:srgbClr val="007AC3"/>
                </a:solidFill>
                <a:latin typeface="Arial" pitchFamily="34" charset="0"/>
                <a:ea typeface="+mn-ea"/>
                <a:cs typeface="Arial" pitchFamily="34" charset="0"/>
              </a:endParaRPr>
            </a:p>
          </p:txBody>
        </p:sp>
        <p:pic>
          <p:nvPicPr>
            <p:cNvPr id="113" name="Picture 7"/>
            <p:cNvPicPr>
              <a:picLocks noChangeAspect="1" noChangeArrowheads="1"/>
            </p:cNvPicPr>
            <p:nvPr/>
          </p:nvPicPr>
          <p:blipFill rotWithShape="1">
            <a:blip r:embed="rId18" cstate="screen">
              <a:extLst>
                <a:ext uri="{28A0092B-C50C-407E-A947-70E740481C1C}">
                  <a14:useLocalDpi xmlns:a14="http://schemas.microsoft.com/office/drawing/2010/main" xmlns="" val="0"/>
                </a:ext>
              </a:extLst>
            </a:blip>
            <a:srcRect/>
            <a:stretch/>
          </p:blipFill>
          <p:spPr bwMode="auto">
            <a:xfrm>
              <a:off x="6251959" y="1885845"/>
              <a:ext cx="810845" cy="2018397"/>
            </a:xfrm>
            <a:prstGeom prst="rect">
              <a:avLst/>
            </a:prstGeom>
            <a:noFill/>
          </p:spPr>
        </p:pic>
        <p:pic>
          <p:nvPicPr>
            <p:cNvPr id="114" name="Picture 10" descr="C:\Users\isaac\Desktop\Powerpoint - vmpro -analyst\i500.png"/>
            <p:cNvPicPr>
              <a:picLocks noChangeAspect="1" noChangeArrowheads="1"/>
            </p:cNvPicPr>
            <p:nvPr/>
          </p:nvPicPr>
          <p:blipFill>
            <a:blip r:embed="rId19" cstate="screen"/>
            <a:srcRect/>
            <a:stretch>
              <a:fillRect/>
            </a:stretch>
          </p:blipFill>
          <p:spPr bwMode="auto">
            <a:xfrm>
              <a:off x="5848035" y="2554033"/>
              <a:ext cx="588162" cy="1348572"/>
            </a:xfrm>
            <a:prstGeom prst="rect">
              <a:avLst/>
            </a:prstGeom>
            <a:noFill/>
          </p:spPr>
        </p:pic>
        <p:pic>
          <p:nvPicPr>
            <p:cNvPr id="115" name="Picture 9"/>
            <p:cNvPicPr>
              <a:picLocks noChangeAspect="1" noChangeArrowheads="1"/>
            </p:cNvPicPr>
            <p:nvPr/>
          </p:nvPicPr>
          <p:blipFill rotWithShape="1">
            <a:blip r:embed="rId20" cstate="screen">
              <a:extLst>
                <a:ext uri="{28A0092B-C50C-407E-A947-70E740481C1C}">
                  <a14:useLocalDpi xmlns:a14="http://schemas.microsoft.com/office/drawing/2010/main" xmlns="" val="0"/>
                </a:ext>
              </a:extLst>
            </a:blip>
            <a:srcRect/>
            <a:stretch/>
          </p:blipFill>
          <p:spPr bwMode="auto">
            <a:xfrm>
              <a:off x="6189028" y="3543687"/>
              <a:ext cx="882720" cy="477189"/>
            </a:xfrm>
            <a:prstGeom prst="rect">
              <a:avLst/>
            </a:prstGeom>
            <a:noFill/>
          </p:spPr>
        </p:pic>
        <p:pic>
          <p:nvPicPr>
            <p:cNvPr id="112" name="Picture 8"/>
            <p:cNvPicPr>
              <a:picLocks noChangeAspect="1" noChangeArrowheads="1"/>
            </p:cNvPicPr>
            <p:nvPr/>
          </p:nvPicPr>
          <p:blipFill rotWithShape="1">
            <a:blip r:embed="rId21" cstate="screen">
              <a:extLst>
                <a:ext uri="{28A0092B-C50C-407E-A947-70E740481C1C}">
                  <a14:useLocalDpi xmlns:a14="http://schemas.microsoft.com/office/drawing/2010/main" xmlns="" val="0"/>
                </a:ext>
              </a:extLst>
            </a:blip>
            <a:srcRect/>
            <a:stretch/>
          </p:blipFill>
          <p:spPr bwMode="auto">
            <a:xfrm>
              <a:off x="5725245" y="3823884"/>
              <a:ext cx="849268" cy="229134"/>
            </a:xfrm>
            <a:prstGeom prst="rect">
              <a:avLst/>
            </a:prstGeom>
            <a:noFill/>
          </p:spPr>
        </p:pic>
        <p:pic>
          <p:nvPicPr>
            <p:cNvPr id="10" name="Picture 9"/>
            <p:cNvPicPr>
              <a:picLocks noChangeAspect="1"/>
            </p:cNvPicPr>
            <p:nvPr/>
          </p:nvPicPr>
          <p:blipFill>
            <a:blip r:embed="rId22" cstate="screen">
              <a:extLst>
                <a:ext uri="{28A0092B-C50C-407E-A947-70E740481C1C}">
                  <a14:useLocalDpi xmlns:a14="http://schemas.microsoft.com/office/drawing/2010/main" xmlns="" val="0"/>
                </a:ext>
              </a:extLst>
            </a:blip>
            <a:stretch>
              <a:fillRect/>
            </a:stretch>
          </p:blipFill>
          <p:spPr>
            <a:xfrm>
              <a:off x="6774846" y="3436234"/>
              <a:ext cx="868516" cy="708927"/>
            </a:xfrm>
            <a:prstGeom prst="rect">
              <a:avLst/>
            </a:prstGeom>
            <a:noFill/>
            <a:ln>
              <a:noFill/>
            </a:ln>
          </p:spPr>
        </p:pic>
      </p:grpSp>
      <p:grpSp>
        <p:nvGrpSpPr>
          <p:cNvPr id="12" name="Group 13"/>
          <p:cNvGrpSpPr/>
          <p:nvPr/>
        </p:nvGrpSpPr>
        <p:grpSpPr>
          <a:xfrm>
            <a:off x="296382" y="1746024"/>
            <a:ext cx="2393655" cy="2196723"/>
            <a:chOff x="3433117" y="1838397"/>
            <a:chExt cx="2393655" cy="2196723"/>
          </a:xfrm>
        </p:grpSpPr>
        <p:sp>
          <p:nvSpPr>
            <p:cNvPr id="93" name="Round Same Side Corner Rectangle 92"/>
            <p:cNvSpPr/>
            <p:nvPr/>
          </p:nvSpPr>
          <p:spPr>
            <a:xfrm>
              <a:off x="3472600" y="3736538"/>
              <a:ext cx="2354172" cy="298582"/>
            </a:xfrm>
            <a:prstGeom prst="round2SameRect">
              <a:avLst>
                <a:gd name="adj1" fmla="val 0"/>
                <a:gd name="adj2" fmla="val 0"/>
              </a:avLst>
            </a:prstGeom>
            <a:gradFill rotWithShape="1">
              <a:gsLst>
                <a:gs pos="0">
                  <a:schemeClr val="bg1">
                    <a:lumMod val="95000"/>
                  </a:schemeClr>
                </a:gs>
                <a:gs pos="50000">
                  <a:schemeClr val="bg1">
                    <a:lumMod val="85000"/>
                  </a:schemeClr>
                </a:gs>
                <a:gs pos="100000">
                  <a:sysClr val="window" lastClr="FFFFFF">
                    <a:alpha val="0"/>
                  </a:sysClr>
                </a:gs>
              </a:gsLst>
              <a:lin ang="16200000" scaled="1"/>
            </a:gradFill>
            <a:ln w="9525" cap="flat" cmpd="sng" algn="ctr">
              <a:noFill/>
              <a:prstDash val="solid"/>
            </a:ln>
            <a:effectLst/>
            <a:scene3d>
              <a:camera prst="orthographicFront"/>
              <a:lightRig rig="threePt" dir="t"/>
            </a:scene3d>
            <a:sp3d>
              <a:bevelB w="0" h="0" prst="softRound"/>
            </a:sp3d>
          </p:spPr>
          <p:txBody>
            <a:bodyPr lIns="0" tIns="0" rIns="0" bIns="91440" anchor="b" anchorCtr="0">
              <a:normAutofit fontScale="92500"/>
            </a:bodyPr>
            <a:lstStyle/>
            <a:p>
              <a:pPr algn="ctr" eaLnBrk="0" fontAlgn="auto">
                <a:spcBef>
                  <a:spcPts val="0"/>
                </a:spcBef>
                <a:spcAft>
                  <a:spcPts val="0"/>
                </a:spcAft>
                <a:defRPr/>
              </a:pPr>
              <a:r>
                <a:rPr lang="en-US" sz="1200" b="1" kern="0" dirty="0" smtClean="0">
                  <a:solidFill>
                    <a:srgbClr val="007AC3"/>
                  </a:solidFill>
                  <a:latin typeface="Arial" pitchFamily="34" charset="0"/>
                  <a:ea typeface="+mn-ea"/>
                  <a:cs typeface="Arial" pitchFamily="34" charset="0"/>
                </a:rPr>
                <a:t>STORNEXT </a:t>
              </a:r>
              <a:r>
                <a:rPr lang="en-US" sz="1200" b="1" kern="0" dirty="0" smtClean="0">
                  <a:solidFill>
                    <a:srgbClr val="007AC3"/>
                  </a:solidFill>
                  <a:ea typeface="+mn-ea"/>
                  <a:cs typeface="Arial" pitchFamily="34" charset="0"/>
                </a:rPr>
                <a:t>BIG-DATA</a:t>
              </a:r>
              <a:r>
                <a:rPr lang="en-US" sz="1200" b="1" kern="0" dirty="0" smtClean="0">
                  <a:solidFill>
                    <a:srgbClr val="007AC3"/>
                  </a:solidFill>
                  <a:latin typeface="Arial" pitchFamily="34" charset="0"/>
                  <a:ea typeface="+mn-ea"/>
                  <a:cs typeface="Arial" pitchFamily="34" charset="0"/>
                </a:rPr>
                <a:t> STORAGE</a:t>
              </a:r>
              <a:endParaRPr lang="en-US" sz="1200" b="1" kern="0" dirty="0">
                <a:solidFill>
                  <a:srgbClr val="007AC3"/>
                </a:solidFill>
                <a:latin typeface="Arial" pitchFamily="34" charset="0"/>
                <a:ea typeface="+mn-ea"/>
                <a:cs typeface="Arial" pitchFamily="34" charset="0"/>
              </a:endParaRPr>
            </a:p>
          </p:txBody>
        </p:sp>
        <p:pic>
          <p:nvPicPr>
            <p:cNvPr id="60" name="Picture 15"/>
            <p:cNvPicPr>
              <a:picLocks noChangeAspect="1" noChangeArrowheads="1"/>
            </p:cNvPicPr>
            <p:nvPr/>
          </p:nvPicPr>
          <p:blipFill>
            <a:blip r:embed="rId23" cstate="screen">
              <a:extLst>
                <a:ext uri="{28A0092B-C50C-407E-A947-70E740481C1C}">
                  <a14:useLocalDpi xmlns:a14="http://schemas.microsoft.com/office/drawing/2010/main" xmlns="" val="0"/>
                </a:ext>
              </a:extLst>
            </a:blip>
            <a:stretch>
              <a:fillRect/>
            </a:stretch>
          </p:blipFill>
          <p:spPr bwMode="auto">
            <a:xfrm>
              <a:off x="3433117" y="1838397"/>
              <a:ext cx="2277768" cy="1799039"/>
            </a:xfrm>
            <a:prstGeom prst="rect">
              <a:avLst/>
            </a:prstGeom>
            <a:noFill/>
          </p:spPr>
        </p:pic>
      </p:grpSp>
      <p:sp>
        <p:nvSpPr>
          <p:cNvPr id="14" name="文字方塊 13"/>
          <p:cNvSpPr txBox="1"/>
          <p:nvPr/>
        </p:nvSpPr>
        <p:spPr>
          <a:xfrm>
            <a:off x="3551355" y="1095176"/>
            <a:ext cx="2987749" cy="584775"/>
          </a:xfrm>
          <a:prstGeom prst="rect">
            <a:avLst/>
          </a:prstGeom>
          <a:noFill/>
        </p:spPr>
        <p:txBody>
          <a:bodyPr wrap="square" rtlCol="0">
            <a:spAutoFit/>
          </a:bodyPr>
          <a:lstStyle/>
          <a:p>
            <a:r>
              <a:rPr lang="en-US" altLang="zh-TW" sz="1400" b="1" kern="0" dirty="0">
                <a:solidFill>
                  <a:schemeClr val="bg1"/>
                </a:solidFill>
                <a:latin typeface="Arial" pitchFamily="34" charset="0"/>
                <a:cs typeface="Arial" pitchFamily="34" charset="0"/>
              </a:rPr>
              <a:t>VISION MANAGEMENT</a:t>
            </a:r>
          </a:p>
          <a:p>
            <a:endParaRPr lang="zh-TW" altLang="en-US" dirty="0"/>
          </a:p>
        </p:txBody>
      </p:sp>
      <p:pic>
        <p:nvPicPr>
          <p:cNvPr id="41" name="圖片 40"/>
          <p:cNvPicPr/>
          <p:nvPr/>
        </p:nvPicPr>
        <p:blipFill>
          <a:blip r:embed="rId24" cstate="print"/>
          <a:srcRect/>
          <a:stretch>
            <a:fillRect/>
          </a:stretch>
        </p:blipFill>
        <p:spPr bwMode="auto">
          <a:xfrm>
            <a:off x="6751320" y="45720"/>
            <a:ext cx="2270760" cy="640080"/>
          </a:xfrm>
          <a:prstGeom prst="rect">
            <a:avLst/>
          </a:prstGeom>
          <a:noFill/>
        </p:spPr>
      </p:pic>
    </p:spTree>
    <p:extLst>
      <p:ext uri="{BB962C8B-B14F-4D97-AF65-F5344CB8AC3E}">
        <p14:creationId xmlns:p14="http://schemas.microsoft.com/office/powerpoint/2010/main" xmlns="" val="311326379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322779" y="3645425"/>
            <a:ext cx="8036215" cy="1352310"/>
          </a:xfrm>
        </p:spPr>
        <p:txBody>
          <a:bodyPr/>
          <a:lstStyle/>
          <a:p>
            <a:r>
              <a:rPr lang="en-US" dirty="0" smtClean="0"/>
              <a:t>Workflow Challenges</a:t>
            </a:r>
            <a:endParaRPr lang="en-US" dirty="0"/>
          </a:p>
        </p:txBody>
      </p:sp>
      <p:pic>
        <p:nvPicPr>
          <p:cNvPr id="4" name="圖片 3"/>
          <p:cNvPicPr/>
          <p:nvPr/>
        </p:nvPicPr>
        <p:blipFill>
          <a:blip r:embed="rId2" cstate="print"/>
          <a:srcRect/>
          <a:stretch>
            <a:fillRect/>
          </a:stretch>
        </p:blipFill>
        <p:spPr bwMode="auto">
          <a:xfrm>
            <a:off x="129799" y="141894"/>
            <a:ext cx="2270760" cy="640080"/>
          </a:xfrm>
          <a:prstGeom prst="rect">
            <a:avLst/>
          </a:prstGeom>
          <a:noFill/>
        </p:spPr>
      </p:pic>
    </p:spTree>
    <p:extLst>
      <p:ext uri="{BB962C8B-B14F-4D97-AF65-F5344CB8AC3E}">
        <p14:creationId xmlns:p14="http://schemas.microsoft.com/office/powerpoint/2010/main" xmlns="" val="2930729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Modern Workflows Have Changed</a:t>
            </a:r>
            <a:endParaRPr lang="en-US" dirty="0" smtClean="0"/>
          </a:p>
        </p:txBody>
      </p:sp>
      <p:sp>
        <p:nvSpPr>
          <p:cNvPr id="15363" name="Content Placeholder 2"/>
          <p:cNvSpPr>
            <a:spLocks noGrp="1"/>
          </p:cNvSpPr>
          <p:nvPr>
            <p:ph idx="1"/>
          </p:nvPr>
        </p:nvSpPr>
        <p:spPr>
          <a:xfrm>
            <a:off x="3962399" y="1264035"/>
            <a:ext cx="4649625" cy="4768630"/>
          </a:xfrm>
          <a:prstGeom prst="rect">
            <a:avLst/>
          </a:prstGeom>
        </p:spPr>
        <p:txBody>
          <a:bodyPr>
            <a:normAutofit/>
          </a:bodyPr>
          <a:lstStyle/>
          <a:p>
            <a:pPr>
              <a:spcAft>
                <a:spcPts val="1800"/>
              </a:spcAft>
            </a:pPr>
            <a:r>
              <a:rPr lang="en-US" dirty="0" smtClean="0"/>
              <a:t>Video, Image, and Sensor data is 100% digital</a:t>
            </a:r>
          </a:p>
          <a:p>
            <a:pPr>
              <a:spcAft>
                <a:spcPts val="1800"/>
              </a:spcAft>
            </a:pPr>
            <a:r>
              <a:rPr lang="en-US" dirty="0" smtClean="0"/>
              <a:t>Globally distributed teams require shared access</a:t>
            </a:r>
          </a:p>
          <a:p>
            <a:pPr>
              <a:spcAft>
                <a:spcPts val="1800"/>
              </a:spcAft>
            </a:pPr>
            <a:r>
              <a:rPr lang="en-US" dirty="0" smtClean="0"/>
              <a:t>Files sizes are variable</a:t>
            </a:r>
          </a:p>
          <a:p>
            <a:pPr>
              <a:spcAft>
                <a:spcPts val="1800"/>
              </a:spcAft>
            </a:pPr>
            <a:r>
              <a:rPr lang="en-US" dirty="0" smtClean="0"/>
              <a:t>Unstructured data growth</a:t>
            </a:r>
          </a:p>
          <a:p>
            <a:pPr>
              <a:spcAft>
                <a:spcPts val="1800"/>
              </a:spcAft>
            </a:pPr>
            <a:r>
              <a:rPr lang="en-US" dirty="0" smtClean="0"/>
              <a:t>Topologies and interconnects have evolved</a:t>
            </a:r>
            <a:endParaRPr lang="en-US" dirty="0"/>
          </a:p>
        </p:txBody>
      </p:sp>
      <p:grpSp>
        <p:nvGrpSpPr>
          <p:cNvPr id="4" name="Group 15"/>
          <p:cNvGrpSpPr>
            <a:grpSpLocks/>
          </p:cNvGrpSpPr>
          <p:nvPr/>
        </p:nvGrpSpPr>
        <p:grpSpPr bwMode="auto">
          <a:xfrm>
            <a:off x="596611" y="1727923"/>
            <a:ext cx="3251200" cy="3289300"/>
            <a:chOff x="0" y="0"/>
            <a:chExt cx="2048" cy="2072"/>
          </a:xfrm>
        </p:grpSpPr>
        <p:pic>
          <p:nvPicPr>
            <p:cNvPr id="5" name="Picture 7"/>
            <p:cNvPicPr>
              <a:picLocks noChangeArrowheads="1"/>
            </p:cNvPicPr>
            <p:nvPr/>
          </p:nvPicPr>
          <p:blipFill>
            <a:blip r:embed="rId3" cstate="print"/>
            <a:srcRect/>
            <a:stretch>
              <a:fillRect/>
            </a:stretch>
          </p:blipFill>
          <p:spPr bwMode="auto">
            <a:xfrm>
              <a:off x="0" y="0"/>
              <a:ext cx="2048" cy="2072"/>
            </a:xfrm>
            <a:prstGeom prst="rect">
              <a:avLst/>
            </a:prstGeom>
            <a:noFill/>
            <a:ln w="12700" cap="flat">
              <a:noFill/>
              <a:miter lim="800000"/>
              <a:headEnd/>
              <a:tailEnd/>
            </a:ln>
          </p:spPr>
        </p:pic>
        <p:sp>
          <p:nvSpPr>
            <p:cNvPr id="6" name="Rectangle 8"/>
            <p:cNvSpPr>
              <a:spLocks/>
            </p:cNvSpPr>
            <p:nvPr/>
          </p:nvSpPr>
          <p:spPr bwMode="auto">
            <a:xfrm rot="-2340000">
              <a:off x="258" y="369"/>
              <a:ext cx="395" cy="12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l"/>
              <a:r>
                <a:rPr lang="en-US" sz="1300">
                  <a:solidFill>
                    <a:srgbClr val="FFFFFF"/>
                  </a:solidFill>
                  <a:latin typeface="Arial Bold" charset="0"/>
                  <a:ea typeface="Arial Bold" charset="0"/>
                  <a:cs typeface="Arial Bold" charset="0"/>
                  <a:sym typeface="Arial Bold" charset="0"/>
                </a:rPr>
                <a:t>Acquire</a:t>
              </a:r>
            </a:p>
          </p:txBody>
        </p:sp>
        <p:sp>
          <p:nvSpPr>
            <p:cNvPr id="7" name="Rectangle 9"/>
            <p:cNvSpPr>
              <a:spLocks/>
            </p:cNvSpPr>
            <p:nvPr/>
          </p:nvSpPr>
          <p:spPr bwMode="auto">
            <a:xfrm rot="2639999">
              <a:off x="1379" y="372"/>
              <a:ext cx="402" cy="12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l"/>
              <a:r>
                <a:rPr lang="en-US" sz="1300">
                  <a:solidFill>
                    <a:srgbClr val="FFFFFF"/>
                  </a:solidFill>
                  <a:latin typeface="Arial Bold" charset="0"/>
                  <a:ea typeface="Arial Bold" charset="0"/>
                  <a:cs typeface="Arial Bold" charset="0"/>
                  <a:sym typeface="Arial Bold" charset="0"/>
                </a:rPr>
                <a:t>Analyze</a:t>
              </a:r>
            </a:p>
          </p:txBody>
        </p:sp>
        <p:sp>
          <p:nvSpPr>
            <p:cNvPr id="8" name="Rectangle 10"/>
            <p:cNvSpPr>
              <a:spLocks/>
            </p:cNvSpPr>
            <p:nvPr/>
          </p:nvSpPr>
          <p:spPr bwMode="auto">
            <a:xfrm rot="-2760000">
              <a:off x="1342" y="1537"/>
              <a:ext cx="413" cy="12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l"/>
              <a:r>
                <a:rPr lang="en-US" sz="1300">
                  <a:solidFill>
                    <a:srgbClr val="FFFFFF"/>
                  </a:solidFill>
                  <a:latin typeface="Arial Bold" charset="0"/>
                  <a:ea typeface="Arial Bold" charset="0"/>
                  <a:cs typeface="Arial Bold" charset="0"/>
                  <a:sym typeface="Arial Bold" charset="0"/>
                </a:rPr>
                <a:t>Process</a:t>
              </a:r>
            </a:p>
          </p:txBody>
        </p:sp>
        <p:sp>
          <p:nvSpPr>
            <p:cNvPr id="9" name="Rectangle 11"/>
            <p:cNvSpPr>
              <a:spLocks/>
            </p:cNvSpPr>
            <p:nvPr/>
          </p:nvSpPr>
          <p:spPr bwMode="auto">
            <a:xfrm rot="2760000">
              <a:off x="274" y="1517"/>
              <a:ext cx="389" cy="12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l"/>
              <a:r>
                <a:rPr lang="en-US" sz="1300">
                  <a:solidFill>
                    <a:srgbClr val="FFFFFF"/>
                  </a:solidFill>
                  <a:latin typeface="Arial Bold" charset="0"/>
                  <a:ea typeface="Arial Bold" charset="0"/>
                  <a:cs typeface="Arial Bold" charset="0"/>
                  <a:sym typeface="Arial Bold" charset="0"/>
                </a:rPr>
                <a:t>Archive</a:t>
              </a:r>
            </a:p>
          </p:txBody>
        </p:sp>
        <p:sp>
          <p:nvSpPr>
            <p:cNvPr id="10" name="Oval 12"/>
            <p:cNvSpPr>
              <a:spLocks/>
            </p:cNvSpPr>
            <p:nvPr/>
          </p:nvSpPr>
          <p:spPr bwMode="auto">
            <a:xfrm>
              <a:off x="493" y="512"/>
              <a:ext cx="1088" cy="1040"/>
            </a:xfrm>
            <a:prstGeom prst="ellipse">
              <a:avLst/>
            </a:prstGeom>
            <a:solidFill>
              <a:srgbClr val="555555"/>
            </a:solidFill>
            <a:ln w="25400" cap="flat">
              <a:noFill/>
              <a:miter lim="800000"/>
              <a:headEnd type="none" w="med" len="med"/>
              <a:tailEnd type="none" w="med" len="med"/>
            </a:ln>
          </p:spPr>
          <p:txBody>
            <a:bodyPr lIns="0" tIns="0" rIns="0" bIns="0">
              <a:prstTxWarp prst="textNoShape">
                <a:avLst/>
              </a:prstTxWarp>
            </a:bodyPr>
            <a:lstStyle/>
            <a:p>
              <a:endParaRPr lang="en-US"/>
            </a:p>
          </p:txBody>
        </p:sp>
        <p:pic>
          <p:nvPicPr>
            <p:cNvPr id="11" name="Picture 13"/>
            <p:cNvPicPr>
              <a:picLocks noChangeArrowheads="1"/>
            </p:cNvPicPr>
            <p:nvPr/>
          </p:nvPicPr>
          <p:blipFill>
            <a:blip r:embed="rId4" cstate="print"/>
            <a:srcRect/>
            <a:stretch>
              <a:fillRect/>
            </a:stretch>
          </p:blipFill>
          <p:spPr bwMode="auto">
            <a:xfrm>
              <a:off x="525" y="552"/>
              <a:ext cx="976" cy="976"/>
            </a:xfrm>
            <a:prstGeom prst="rect">
              <a:avLst/>
            </a:prstGeom>
            <a:noFill/>
            <a:ln w="12700" cap="flat">
              <a:noFill/>
              <a:miter lim="800000"/>
              <a:headEnd/>
              <a:tailEnd/>
            </a:ln>
          </p:spPr>
        </p:pic>
        <p:sp>
          <p:nvSpPr>
            <p:cNvPr id="12" name="Rectangle 14"/>
            <p:cNvSpPr>
              <a:spLocks/>
            </p:cNvSpPr>
            <p:nvPr/>
          </p:nvSpPr>
          <p:spPr bwMode="auto">
            <a:xfrm>
              <a:off x="831" y="940"/>
              <a:ext cx="381" cy="128"/>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pPr algn="l"/>
              <a:r>
                <a:rPr lang="en-US" sz="1400" dirty="0">
                  <a:solidFill>
                    <a:srgbClr val="FFFFFF"/>
                  </a:solidFill>
                  <a:latin typeface="Arial Bold" charset="0"/>
                  <a:ea typeface="Arial Bold" charset="0"/>
                  <a:cs typeface="Arial Bold" charset="0"/>
                  <a:sym typeface="Arial Bold" charset="0"/>
                </a:rPr>
                <a:t>Deliver</a:t>
              </a:r>
            </a:p>
          </p:txBody>
        </p:sp>
      </p:grpSp>
      <p:pic>
        <p:nvPicPr>
          <p:cNvPr id="13" name="圖片 12"/>
          <p:cNvPicPr/>
          <p:nvPr/>
        </p:nvPicPr>
        <p:blipFill>
          <a:blip r:embed="rId5" cstate="print"/>
          <a:srcRect/>
          <a:stretch>
            <a:fillRect/>
          </a:stretch>
        </p:blipFill>
        <p:spPr bwMode="auto">
          <a:xfrm>
            <a:off x="167640" y="5745480"/>
            <a:ext cx="2270760" cy="640080"/>
          </a:xfrm>
          <a:prstGeom prst="rect">
            <a:avLst/>
          </a:prstGeom>
          <a:noFill/>
        </p:spPr>
      </p:pic>
    </p:spTree>
    <p:extLst>
      <p:ext uri="{BB962C8B-B14F-4D97-AF65-F5344CB8AC3E}">
        <p14:creationId xmlns:p14="http://schemas.microsoft.com/office/powerpoint/2010/main" xmlns="" val="1666579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Rectangle 7"/>
          <p:cNvSpPr>
            <a:spLocks noGrp="1" noChangeArrowheads="1"/>
          </p:cNvSpPr>
          <p:nvPr>
            <p:ph type="title"/>
          </p:nvPr>
        </p:nvSpPr>
        <p:spPr>
          <a:ln/>
        </p:spPr>
        <p:txBody>
          <a:bodyPr rIns="81279"/>
          <a:lstStyle/>
          <a:p>
            <a:pPr marL="39688"/>
            <a:r>
              <a:rPr lang="en-US" sz="3000" dirty="0"/>
              <a:t>Demands of the Modern Workflow</a:t>
            </a:r>
          </a:p>
        </p:txBody>
      </p:sp>
      <p:sp>
        <p:nvSpPr>
          <p:cNvPr id="58392" name="Rectangle 24"/>
          <p:cNvSpPr>
            <a:spLocks noGrp="1" noChangeArrowheads="1"/>
          </p:cNvSpPr>
          <p:nvPr>
            <p:ph idx="1"/>
          </p:nvPr>
        </p:nvSpPr>
        <p:spPr>
          <a:xfrm>
            <a:off x="395805" y="4038599"/>
            <a:ext cx="8216220" cy="1994065"/>
          </a:xfrm>
          <a:ln/>
        </p:spPr>
        <p:txBody>
          <a:bodyPr rIns="81279">
            <a:normAutofit lnSpcReduction="10000"/>
          </a:bodyPr>
          <a:lstStyle/>
          <a:p>
            <a:r>
              <a:rPr lang="en-US" dirty="0"/>
              <a:t>Complex workflows present many challenges</a:t>
            </a:r>
          </a:p>
          <a:p>
            <a:pPr marL="782638" lvl="1"/>
            <a:r>
              <a:rPr lang="en-US" dirty="0"/>
              <a:t>Performance bottlenecks</a:t>
            </a:r>
          </a:p>
          <a:p>
            <a:pPr marL="782638" lvl="1"/>
            <a:r>
              <a:rPr lang="en-US" dirty="0"/>
              <a:t>Managing content location</a:t>
            </a:r>
          </a:p>
          <a:p>
            <a:pPr marL="782638" lvl="1"/>
            <a:r>
              <a:rPr lang="en-US" dirty="0"/>
              <a:t>Archiving with frequent reuse</a:t>
            </a:r>
          </a:p>
          <a:p>
            <a:pPr marL="782638" lvl="1"/>
            <a:r>
              <a:rPr lang="en-US" dirty="0"/>
              <a:t>Secure asset preservation</a:t>
            </a:r>
          </a:p>
          <a:p>
            <a:pPr marL="782638" lvl="1"/>
            <a:r>
              <a:rPr lang="en-US" dirty="0"/>
              <a:t>Open systems design – ensuring vendors work together</a:t>
            </a:r>
          </a:p>
        </p:txBody>
      </p:sp>
      <p:grpSp>
        <p:nvGrpSpPr>
          <p:cNvPr id="58379" name="Group 11"/>
          <p:cNvGrpSpPr>
            <a:grpSpLocks/>
          </p:cNvGrpSpPr>
          <p:nvPr/>
        </p:nvGrpSpPr>
        <p:grpSpPr bwMode="auto">
          <a:xfrm>
            <a:off x="493713" y="1260475"/>
            <a:ext cx="1563687" cy="2527300"/>
            <a:chOff x="0" y="0"/>
            <a:chExt cx="985" cy="1592"/>
          </a:xfrm>
        </p:grpSpPr>
        <p:sp>
          <p:nvSpPr>
            <p:cNvPr id="58377" name="AutoShape 9"/>
            <p:cNvSpPr>
              <a:spLocks/>
            </p:cNvSpPr>
            <p:nvPr/>
          </p:nvSpPr>
          <p:spPr bwMode="auto">
            <a:xfrm>
              <a:off x="0" y="0"/>
              <a:ext cx="968" cy="1592"/>
            </a:xfrm>
            <a:prstGeom prst="roundRect">
              <a:avLst>
                <a:gd name="adj" fmla="val 7514"/>
              </a:avLst>
            </a:prstGeom>
            <a:gradFill rotWithShape="0">
              <a:gsLst>
                <a:gs pos="0">
                  <a:srgbClr val="41A2EF"/>
                </a:gs>
                <a:gs pos="100000">
                  <a:srgbClr val="004080"/>
                </a:gs>
              </a:gsLst>
              <a:lin ang="5280000" scaled="1"/>
            </a:gradFill>
            <a:ln w="9525" cap="flat">
              <a:noFill/>
              <a:round/>
              <a:headEnd type="none" w="med" len="med"/>
              <a:tailEnd type="none" w="med" len="med"/>
            </a:ln>
            <a:effectLst>
              <a:outerShdw blurRad="38100" dist="38099" dir="2700000" algn="ctr" rotWithShape="0">
                <a:schemeClr val="bg2">
                  <a:alpha val="50000"/>
                </a:schemeClr>
              </a:outerShdw>
            </a:effectLst>
          </p:spPr>
          <p:txBody>
            <a:bodyPr lIns="0" tIns="0" rIns="0" bIns="0">
              <a:prstTxWarp prst="textNoShape">
                <a:avLst/>
              </a:prstTxWarp>
            </a:bodyPr>
            <a:lstStyle/>
            <a:p>
              <a:endParaRPr lang="en-US"/>
            </a:p>
          </p:txBody>
        </p:sp>
        <p:sp>
          <p:nvSpPr>
            <p:cNvPr id="58378" name="Rectangle 10"/>
            <p:cNvSpPr>
              <a:spLocks/>
            </p:cNvSpPr>
            <p:nvPr/>
          </p:nvSpPr>
          <p:spPr bwMode="auto">
            <a:xfrm>
              <a:off x="1" y="531"/>
              <a:ext cx="984" cy="200"/>
            </a:xfrm>
            <a:prstGeom prst="rect">
              <a:avLst/>
            </a:prstGeom>
            <a:noFill/>
            <a:ln w="12700" cap="flat">
              <a:noFill/>
              <a:miter lim="800000"/>
              <a:headEnd type="none" w="med" len="med"/>
              <a:tailEnd type="none" w="med" len="med"/>
            </a:ln>
          </p:spPr>
          <p:txBody>
            <a:bodyPr lIns="0" tIns="0" rIns="40639" bIns="0">
              <a:prstTxWarp prst="textNoShape">
                <a:avLst/>
              </a:prstTxWarp>
            </a:bodyPr>
            <a:lstStyle/>
            <a:p>
              <a:pPr marL="39688" algn="ctr"/>
              <a:r>
                <a:rPr lang="en-US" sz="2200">
                  <a:solidFill>
                    <a:srgbClr val="FFFFFF"/>
                  </a:solidFill>
                  <a:effectLst>
                    <a:outerShdw blurRad="38100" dist="38100" dir="2700000" algn="tl">
                      <a:srgbClr val="DDDDDD"/>
                    </a:outerShdw>
                  </a:effectLst>
                  <a:ea typeface="Arial" charset="0"/>
                  <a:cs typeface="Arial" charset="0"/>
                </a:rPr>
                <a:t>Ingest</a:t>
              </a:r>
            </a:p>
          </p:txBody>
        </p:sp>
      </p:grpSp>
      <p:grpSp>
        <p:nvGrpSpPr>
          <p:cNvPr id="58382" name="Group 14"/>
          <p:cNvGrpSpPr>
            <a:grpSpLocks/>
          </p:cNvGrpSpPr>
          <p:nvPr/>
        </p:nvGrpSpPr>
        <p:grpSpPr bwMode="auto">
          <a:xfrm>
            <a:off x="2144713" y="1260475"/>
            <a:ext cx="1563687" cy="2527300"/>
            <a:chOff x="0" y="0"/>
            <a:chExt cx="985" cy="1592"/>
          </a:xfrm>
        </p:grpSpPr>
        <p:sp>
          <p:nvSpPr>
            <p:cNvPr id="58380" name="AutoShape 12"/>
            <p:cNvSpPr>
              <a:spLocks/>
            </p:cNvSpPr>
            <p:nvPr/>
          </p:nvSpPr>
          <p:spPr bwMode="auto">
            <a:xfrm>
              <a:off x="0" y="0"/>
              <a:ext cx="968" cy="1592"/>
            </a:xfrm>
            <a:prstGeom prst="roundRect">
              <a:avLst>
                <a:gd name="adj" fmla="val 7514"/>
              </a:avLst>
            </a:prstGeom>
            <a:gradFill rotWithShape="0">
              <a:gsLst>
                <a:gs pos="0">
                  <a:srgbClr val="41A2EF"/>
                </a:gs>
                <a:gs pos="100000">
                  <a:srgbClr val="004080"/>
                </a:gs>
              </a:gsLst>
              <a:lin ang="5280000" scaled="1"/>
            </a:gradFill>
            <a:ln w="9525" cap="flat">
              <a:noFill/>
              <a:round/>
              <a:headEnd type="none" w="med" len="med"/>
              <a:tailEnd type="none" w="med" len="med"/>
            </a:ln>
            <a:effectLst>
              <a:outerShdw blurRad="38100" dist="38099" dir="2700000" algn="ctr" rotWithShape="0">
                <a:schemeClr val="bg2">
                  <a:alpha val="50000"/>
                </a:schemeClr>
              </a:outerShdw>
            </a:effectLst>
          </p:spPr>
          <p:txBody>
            <a:bodyPr lIns="0" tIns="0" rIns="0" bIns="0">
              <a:prstTxWarp prst="textNoShape">
                <a:avLst/>
              </a:prstTxWarp>
            </a:bodyPr>
            <a:lstStyle/>
            <a:p>
              <a:endParaRPr lang="en-US"/>
            </a:p>
          </p:txBody>
        </p:sp>
        <p:sp>
          <p:nvSpPr>
            <p:cNvPr id="58381" name="Rectangle 13"/>
            <p:cNvSpPr>
              <a:spLocks/>
            </p:cNvSpPr>
            <p:nvPr/>
          </p:nvSpPr>
          <p:spPr bwMode="auto">
            <a:xfrm>
              <a:off x="1" y="531"/>
              <a:ext cx="984" cy="408"/>
            </a:xfrm>
            <a:prstGeom prst="rect">
              <a:avLst/>
            </a:prstGeom>
            <a:noFill/>
            <a:ln w="12700" cap="flat">
              <a:noFill/>
              <a:miter lim="800000"/>
              <a:headEnd type="none" w="med" len="med"/>
              <a:tailEnd type="none" w="med" len="med"/>
            </a:ln>
          </p:spPr>
          <p:txBody>
            <a:bodyPr lIns="0" tIns="0" rIns="40639" bIns="0">
              <a:prstTxWarp prst="textNoShape">
                <a:avLst/>
              </a:prstTxWarp>
            </a:bodyPr>
            <a:lstStyle/>
            <a:p>
              <a:pPr marL="39688" algn="ctr"/>
              <a:r>
                <a:rPr lang="en-US" sz="2200">
                  <a:solidFill>
                    <a:srgbClr val="FFFFFF"/>
                  </a:solidFill>
                  <a:effectLst>
                    <a:outerShdw blurRad="38100" dist="38100" dir="2700000" algn="tl">
                      <a:srgbClr val="DDDDDD"/>
                    </a:outerShdw>
                  </a:effectLst>
                  <a:ea typeface="Arial" charset="0"/>
                  <a:cs typeface="Arial" charset="0"/>
                </a:rPr>
                <a:t>Work in Process</a:t>
              </a:r>
            </a:p>
          </p:txBody>
        </p:sp>
      </p:grpSp>
      <p:grpSp>
        <p:nvGrpSpPr>
          <p:cNvPr id="58385" name="Group 17"/>
          <p:cNvGrpSpPr>
            <a:grpSpLocks/>
          </p:cNvGrpSpPr>
          <p:nvPr/>
        </p:nvGrpSpPr>
        <p:grpSpPr bwMode="auto">
          <a:xfrm>
            <a:off x="3795713" y="1260475"/>
            <a:ext cx="1563687" cy="2527300"/>
            <a:chOff x="0" y="0"/>
            <a:chExt cx="985" cy="1592"/>
          </a:xfrm>
        </p:grpSpPr>
        <p:sp>
          <p:nvSpPr>
            <p:cNvPr id="58383" name="AutoShape 15"/>
            <p:cNvSpPr>
              <a:spLocks/>
            </p:cNvSpPr>
            <p:nvPr/>
          </p:nvSpPr>
          <p:spPr bwMode="auto">
            <a:xfrm>
              <a:off x="0" y="0"/>
              <a:ext cx="968" cy="1592"/>
            </a:xfrm>
            <a:prstGeom prst="roundRect">
              <a:avLst>
                <a:gd name="adj" fmla="val 7514"/>
              </a:avLst>
            </a:prstGeom>
            <a:gradFill rotWithShape="0">
              <a:gsLst>
                <a:gs pos="0">
                  <a:srgbClr val="41A2EF"/>
                </a:gs>
                <a:gs pos="100000">
                  <a:srgbClr val="004080"/>
                </a:gs>
              </a:gsLst>
              <a:lin ang="5280000" scaled="1"/>
            </a:gradFill>
            <a:ln w="9525" cap="flat">
              <a:noFill/>
              <a:round/>
              <a:headEnd type="none" w="med" len="med"/>
              <a:tailEnd type="none" w="med" len="med"/>
            </a:ln>
            <a:effectLst>
              <a:outerShdw blurRad="38100" dist="38099" dir="2700000" algn="ctr" rotWithShape="0">
                <a:schemeClr val="bg2">
                  <a:alpha val="50000"/>
                </a:schemeClr>
              </a:outerShdw>
            </a:effectLst>
          </p:spPr>
          <p:txBody>
            <a:bodyPr lIns="0" tIns="0" rIns="0" bIns="0">
              <a:prstTxWarp prst="textNoShape">
                <a:avLst/>
              </a:prstTxWarp>
            </a:bodyPr>
            <a:lstStyle/>
            <a:p>
              <a:endParaRPr lang="en-US"/>
            </a:p>
          </p:txBody>
        </p:sp>
        <p:sp>
          <p:nvSpPr>
            <p:cNvPr id="58384" name="Rectangle 16"/>
            <p:cNvSpPr>
              <a:spLocks/>
            </p:cNvSpPr>
            <p:nvPr/>
          </p:nvSpPr>
          <p:spPr bwMode="auto">
            <a:xfrm>
              <a:off x="1" y="531"/>
              <a:ext cx="984" cy="200"/>
            </a:xfrm>
            <a:prstGeom prst="rect">
              <a:avLst/>
            </a:prstGeom>
            <a:noFill/>
            <a:ln w="12700" cap="flat">
              <a:noFill/>
              <a:miter lim="800000"/>
              <a:headEnd type="none" w="med" len="med"/>
              <a:tailEnd type="none" w="med" len="med"/>
            </a:ln>
          </p:spPr>
          <p:txBody>
            <a:bodyPr lIns="0" tIns="0" rIns="40639" bIns="0">
              <a:prstTxWarp prst="textNoShape">
                <a:avLst/>
              </a:prstTxWarp>
            </a:bodyPr>
            <a:lstStyle/>
            <a:p>
              <a:pPr marL="39688" algn="ctr"/>
              <a:r>
                <a:rPr lang="en-US" sz="2200">
                  <a:solidFill>
                    <a:srgbClr val="FFFFFF"/>
                  </a:solidFill>
                  <a:effectLst>
                    <a:outerShdw blurRad="38100" dist="38100" dir="2700000" algn="tl">
                      <a:srgbClr val="DDDDDD"/>
                    </a:outerShdw>
                  </a:effectLst>
                  <a:ea typeface="Arial" charset="0"/>
                  <a:cs typeface="Arial" charset="0"/>
                </a:rPr>
                <a:t>Delivery</a:t>
              </a:r>
            </a:p>
          </p:txBody>
        </p:sp>
      </p:grpSp>
      <p:grpSp>
        <p:nvGrpSpPr>
          <p:cNvPr id="58388" name="Group 20"/>
          <p:cNvGrpSpPr>
            <a:grpSpLocks/>
          </p:cNvGrpSpPr>
          <p:nvPr/>
        </p:nvGrpSpPr>
        <p:grpSpPr bwMode="auto">
          <a:xfrm>
            <a:off x="5446713" y="1260475"/>
            <a:ext cx="1563687" cy="2527300"/>
            <a:chOff x="0" y="0"/>
            <a:chExt cx="985" cy="1592"/>
          </a:xfrm>
        </p:grpSpPr>
        <p:sp>
          <p:nvSpPr>
            <p:cNvPr id="58386" name="AutoShape 18"/>
            <p:cNvSpPr>
              <a:spLocks/>
            </p:cNvSpPr>
            <p:nvPr/>
          </p:nvSpPr>
          <p:spPr bwMode="auto">
            <a:xfrm>
              <a:off x="0" y="0"/>
              <a:ext cx="968" cy="1592"/>
            </a:xfrm>
            <a:prstGeom prst="roundRect">
              <a:avLst>
                <a:gd name="adj" fmla="val 7514"/>
              </a:avLst>
            </a:prstGeom>
            <a:gradFill rotWithShape="0">
              <a:gsLst>
                <a:gs pos="0">
                  <a:srgbClr val="41A2EF"/>
                </a:gs>
                <a:gs pos="100000">
                  <a:srgbClr val="004080"/>
                </a:gs>
              </a:gsLst>
              <a:lin ang="5280000" scaled="1"/>
            </a:gradFill>
            <a:ln w="9525" cap="flat">
              <a:noFill/>
              <a:round/>
              <a:headEnd type="none" w="med" len="med"/>
              <a:tailEnd type="none" w="med" len="med"/>
            </a:ln>
            <a:effectLst>
              <a:outerShdw blurRad="38100" dist="38099" dir="2700000" algn="ctr" rotWithShape="0">
                <a:schemeClr val="bg2">
                  <a:alpha val="50000"/>
                </a:schemeClr>
              </a:outerShdw>
            </a:effectLst>
          </p:spPr>
          <p:txBody>
            <a:bodyPr lIns="0" tIns="0" rIns="0" bIns="0">
              <a:prstTxWarp prst="textNoShape">
                <a:avLst/>
              </a:prstTxWarp>
            </a:bodyPr>
            <a:lstStyle/>
            <a:p>
              <a:endParaRPr lang="en-US"/>
            </a:p>
          </p:txBody>
        </p:sp>
        <p:sp>
          <p:nvSpPr>
            <p:cNvPr id="58387" name="Rectangle 19"/>
            <p:cNvSpPr>
              <a:spLocks/>
            </p:cNvSpPr>
            <p:nvPr/>
          </p:nvSpPr>
          <p:spPr bwMode="auto">
            <a:xfrm>
              <a:off x="1" y="531"/>
              <a:ext cx="984" cy="200"/>
            </a:xfrm>
            <a:prstGeom prst="rect">
              <a:avLst/>
            </a:prstGeom>
            <a:noFill/>
            <a:ln w="12700" cap="flat">
              <a:noFill/>
              <a:miter lim="800000"/>
              <a:headEnd type="none" w="med" len="med"/>
              <a:tailEnd type="none" w="med" len="med"/>
            </a:ln>
          </p:spPr>
          <p:txBody>
            <a:bodyPr lIns="0" tIns="0" rIns="40639" bIns="0">
              <a:prstTxWarp prst="textNoShape">
                <a:avLst/>
              </a:prstTxWarp>
            </a:bodyPr>
            <a:lstStyle/>
            <a:p>
              <a:pPr marL="39688" algn="ctr"/>
              <a:r>
                <a:rPr lang="en-US" sz="2200">
                  <a:solidFill>
                    <a:srgbClr val="FFFFFF"/>
                  </a:solidFill>
                  <a:effectLst>
                    <a:outerShdw blurRad="38100" dist="38100" dir="2700000" algn="tl">
                      <a:srgbClr val="DDDDDD"/>
                    </a:outerShdw>
                  </a:effectLst>
                  <a:ea typeface="Arial" charset="0"/>
                  <a:cs typeface="Arial" charset="0"/>
                </a:rPr>
                <a:t>Archive</a:t>
              </a:r>
            </a:p>
          </p:txBody>
        </p:sp>
      </p:grpSp>
      <p:grpSp>
        <p:nvGrpSpPr>
          <p:cNvPr id="58391" name="Group 23"/>
          <p:cNvGrpSpPr>
            <a:grpSpLocks/>
          </p:cNvGrpSpPr>
          <p:nvPr/>
        </p:nvGrpSpPr>
        <p:grpSpPr bwMode="auto">
          <a:xfrm>
            <a:off x="7097713" y="1260475"/>
            <a:ext cx="1563687" cy="2527300"/>
            <a:chOff x="0" y="0"/>
            <a:chExt cx="985" cy="1592"/>
          </a:xfrm>
        </p:grpSpPr>
        <p:sp>
          <p:nvSpPr>
            <p:cNvPr id="58389" name="AutoShape 21"/>
            <p:cNvSpPr>
              <a:spLocks/>
            </p:cNvSpPr>
            <p:nvPr/>
          </p:nvSpPr>
          <p:spPr bwMode="auto">
            <a:xfrm>
              <a:off x="0" y="0"/>
              <a:ext cx="968" cy="1592"/>
            </a:xfrm>
            <a:prstGeom prst="roundRect">
              <a:avLst>
                <a:gd name="adj" fmla="val 7514"/>
              </a:avLst>
            </a:prstGeom>
            <a:gradFill rotWithShape="0">
              <a:gsLst>
                <a:gs pos="0">
                  <a:srgbClr val="41A2EF"/>
                </a:gs>
                <a:gs pos="100000">
                  <a:srgbClr val="004080"/>
                </a:gs>
              </a:gsLst>
              <a:lin ang="5280000" scaled="1"/>
            </a:gradFill>
            <a:ln w="9525" cap="flat">
              <a:noFill/>
              <a:round/>
              <a:headEnd type="none" w="med" len="med"/>
              <a:tailEnd type="none" w="med" len="med"/>
            </a:ln>
            <a:effectLst>
              <a:outerShdw blurRad="38100" dist="38099" dir="2700000" algn="ctr" rotWithShape="0">
                <a:schemeClr val="bg2">
                  <a:alpha val="50000"/>
                </a:schemeClr>
              </a:outerShdw>
            </a:effectLst>
          </p:spPr>
          <p:txBody>
            <a:bodyPr lIns="0" tIns="0" rIns="0" bIns="0">
              <a:prstTxWarp prst="textNoShape">
                <a:avLst/>
              </a:prstTxWarp>
            </a:bodyPr>
            <a:lstStyle/>
            <a:p>
              <a:endParaRPr lang="en-US"/>
            </a:p>
          </p:txBody>
        </p:sp>
        <p:sp>
          <p:nvSpPr>
            <p:cNvPr id="58390" name="Rectangle 22"/>
            <p:cNvSpPr>
              <a:spLocks/>
            </p:cNvSpPr>
            <p:nvPr/>
          </p:nvSpPr>
          <p:spPr bwMode="auto">
            <a:xfrm>
              <a:off x="1" y="531"/>
              <a:ext cx="984" cy="408"/>
            </a:xfrm>
            <a:prstGeom prst="rect">
              <a:avLst/>
            </a:prstGeom>
            <a:noFill/>
            <a:ln w="12700" cap="flat">
              <a:noFill/>
              <a:miter lim="800000"/>
              <a:headEnd type="none" w="med" len="med"/>
              <a:tailEnd type="none" w="med" len="med"/>
            </a:ln>
          </p:spPr>
          <p:txBody>
            <a:bodyPr lIns="0" tIns="0" rIns="40639" bIns="0">
              <a:prstTxWarp prst="textNoShape">
                <a:avLst/>
              </a:prstTxWarp>
            </a:bodyPr>
            <a:lstStyle/>
            <a:p>
              <a:pPr marL="39688" algn="ctr"/>
              <a:r>
                <a:rPr lang="en-US" sz="2200">
                  <a:solidFill>
                    <a:srgbClr val="FFFFFF"/>
                  </a:solidFill>
                  <a:effectLst>
                    <a:outerShdw blurRad="38100" dist="38100" dir="2700000" algn="tl">
                      <a:srgbClr val="DDDDDD"/>
                    </a:outerShdw>
                  </a:effectLst>
                  <a:ea typeface="Arial" charset="0"/>
                  <a:cs typeface="Arial" charset="0"/>
                </a:rPr>
                <a:t>Long Term Off-Site</a:t>
              </a:r>
            </a:p>
          </p:txBody>
        </p:sp>
      </p:grpSp>
      <p:pic>
        <p:nvPicPr>
          <p:cNvPr id="19" name="圖片 18"/>
          <p:cNvPicPr/>
          <p:nvPr/>
        </p:nvPicPr>
        <p:blipFill>
          <a:blip r:embed="rId2" cstate="print"/>
          <a:srcRect/>
          <a:stretch>
            <a:fillRect/>
          </a:stretch>
        </p:blipFill>
        <p:spPr bwMode="auto">
          <a:xfrm>
            <a:off x="6751320" y="45720"/>
            <a:ext cx="2270760" cy="640080"/>
          </a:xfrm>
          <a:prstGeom prst="rect">
            <a:avLst/>
          </a:prstGeom>
          <a:noFill/>
        </p:spPr>
      </p:pic>
    </p:spTree>
    <p:extLst>
      <p:ext uri="{BB962C8B-B14F-4D97-AF65-F5344CB8AC3E}">
        <p14:creationId xmlns:p14="http://schemas.microsoft.com/office/powerpoint/2010/main" xmlns="" val="3253764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7&quot;&gt;&lt;property id=&quot;20148&quot; value=&quot;5&quot;/&gt;&lt;property id=&quot;20300&quot; value=&quot;Slide 16&quot;/&gt;&lt;property id=&quot;20307&quot; value=&quot;331&quot;/&gt;&lt;/object&gt;&lt;object type=&quot;3&quot; unique_id=&quot;10082&quot;&gt;&lt;property id=&quot;20148&quot; value=&quot;5&quot;/&gt;&lt;property id=&quot;20300&quot; value=&quot;Slide 1&quot;/&gt;&lt;property id=&quot;20307&quot; value=&quot;346&quot;/&gt;&lt;/object&gt;&lt;object type=&quot;3&quot; unique_id=&quot;10183&quot;&gt;&lt;property id=&quot;20148&quot; value=&quot;5&quot;/&gt;&lt;property id=&quot;20300&quot; value=&quot;Slide 2&quot;/&gt;&lt;property id=&quot;20307&quot; value=&quot;352&quot;/&gt;&lt;/object&gt;&lt;object type=&quot;3&quot; unique_id=&quot;10184&quot;&gt;&lt;property id=&quot;20148&quot; value=&quot;5&quot;/&gt;&lt;property id=&quot;20300&quot; value=&quot;Slide 17 - &amp;quot;CHAPTER HEADLINE&amp;#x0D;&amp;#x0A;GOES HERE&amp;quot;&quot;/&gt;&lt;property id=&quot;20307&quot; value=&quot;348&quot;/&gt;&lt;/object&gt;&lt;object type=&quot;3&quot; unique_id=&quot;10185&quot;&gt;&lt;property id=&quot;20148&quot; value=&quot;5&quot;/&gt;&lt;property id=&quot;20300&quot; value=&quot;Slide 18 - &amp;quot;CHAPTER HEADLINE &amp;#x0D;&amp;#x0A;GOES HERE&amp;quot;&quot;/&gt;&lt;property id=&quot;20307&quot; value=&quot;347&quot;/&gt;&lt;/object&gt;&lt;object type=&quot;3&quot; unique_id=&quot;10186&quot;&gt;&lt;property id=&quot;20148&quot; value=&quot;5&quot;/&gt;&lt;property id=&quot;20300&quot; value=&quot;Slide 19 - &amp;quot;CHAPTER HEADLINE &amp;#x0D;&amp;#x0A;GOES HERE&amp;quot;&quot;/&gt;&lt;property id=&quot;20307&quot; value=&quot;349&quot;/&gt;&lt;/object&gt;&lt;object type=&quot;3&quot; unique_id=&quot;10187&quot;&gt;&lt;property id=&quot;20148&quot; value=&quot;5&quot;/&gt;&lt;property id=&quot;20300&quot; value=&quot;Slide 20 - &amp;quot;CHAPTER HEADLINE&amp;#x0D;&amp;#x0A;GOES HERE&amp;quot;&quot;/&gt;&lt;property id=&quot;20307&quot; value=&quot;350&quot;/&gt;&lt;/object&gt;&lt;object type=&quot;3&quot; unique_id=&quot;10348&quot;&gt;&lt;property id=&quot;20148&quot; value=&quot;5&quot;/&gt;&lt;property id=&quot;20300&quot; value=&quot;Slide 4 - &amp;quot;Before you begin…&amp;quot;&quot;/&gt;&lt;property id=&quot;20307&quot; value=&quot;354&quot;/&gt;&lt;/object&gt;&lt;object type=&quot;3&quot; unique_id=&quot;10349&quot;&gt;&lt;property id=&quot;20148&quot; value=&quot;5&quot;/&gt;&lt;property id=&quot;20300&quot; value=&quot;Slide 5 - &amp;quot;Headline goes here&amp;quot;&quot;/&gt;&lt;property id=&quot;20307&quot; value=&quot;353&quot;/&gt;&lt;/object&gt;&lt;object type=&quot;3&quot; unique_id=&quot;10350&quot;&gt;&lt;property id=&quot;20148&quot; value=&quot;5&quot;/&gt;&lt;property id=&quot;20300&quot; value=&quot;Slide 6 - &amp;quot;Converting old presentations to the new format&amp;quot;&quot;/&gt;&lt;property id=&quot;20307&quot; value=&quot;355&quot;/&gt;&lt;/object&gt;&lt;object type=&quot;3&quot; unique_id=&quot;10351&quot;&gt;&lt;property id=&quot;20148&quot; value=&quot;5&quot;/&gt;&lt;property id=&quot;20300&quot; value=&quot;Slide 7 - &amp;quot;Converting old presentations to the new format&amp;quot;&quot;/&gt;&lt;property id=&quot;20307&quot; value=&quot;356&quot;/&gt;&lt;/object&gt;&lt;object type=&quot;3&quot; unique_id=&quot;10352&quot;&gt;&lt;property id=&quot;20148&quot; value=&quot;5&quot;/&gt;&lt;property id=&quot;20300&quot; value=&quot;Slide 8 - &amp;quot;Converting old presentations to the new format&amp;quot;&quot;/&gt;&lt;property id=&quot;20307&quot; value=&quot;357&quot;/&gt;&lt;/object&gt;&lt;object type=&quot;3&quot; unique_id=&quot;10353&quot;&gt;&lt;property id=&quot;20148&quot; value=&quot;5&quot;/&gt;&lt;property id=&quot;20300&quot; value=&quot;Slide 9 - &amp;quot;Converting old presentations to the new format&amp;quot;&quot;/&gt;&lt;property id=&quot;20307&quot; value=&quot;358&quot;/&gt;&lt;/object&gt;&lt;object type=&quot;3&quot; unique_id=&quot;10354&quot;&gt;&lt;property id=&quot;20148&quot; value=&quot;5&quot;/&gt;&lt;property id=&quot;20300&quot; value=&quot;Slide 10 - &amp;quot;Converting old presentations to the new format&amp;quot;&quot;/&gt;&lt;property id=&quot;20307&quot; value=&quot;359&quot;/&gt;&lt;/object&gt;&lt;object type=&quot;3&quot; unique_id=&quot;10355&quot;&gt;&lt;property id=&quot;20148&quot; value=&quot;5&quot;/&gt;&lt;property id=&quot;20300&quot; value=&quot;Slide 11 - &amp;quot;Converting old presentations to the new format&amp;quot;&quot;/&gt;&lt;property id=&quot;20307&quot; value=&quot;360&quot;/&gt;&lt;/object&gt;&lt;object type=&quot;3&quot; unique_id=&quot;10356&quot;&gt;&lt;property id=&quot;20148&quot; value=&quot;5&quot;/&gt;&lt;property id=&quot;20300&quot; value=&quot;Slide 12 - &amp;quot;Converting old presentations to the new format&amp;quot;&quot;/&gt;&lt;property id=&quot;20307&quot; value=&quot;361&quot;/&gt;&lt;/object&gt;&lt;object type=&quot;3&quot; unique_id=&quot;10357&quot;&gt;&lt;property id=&quot;20148&quot; value=&quot;5&quot;/&gt;&lt;property id=&quot;20300&quot; value=&quot;Slide 13 - &amp;quot;Converting old presentations to the new format&amp;quot;&quot;/&gt;&lt;property id=&quot;20307&quot; value=&quot;362&quot;/&gt;&lt;/object&gt;&lt;object type=&quot;3&quot; unique_id=&quot;10358&quot;&gt;&lt;property id=&quot;20148&quot; value=&quot;5&quot;/&gt;&lt;property id=&quot;20300&quot; value=&quot;Slide 14 - &amp;quot;Converting old presentations to the new format&amp;quot;&quot;/&gt;&lt;property id=&quot;20307&quot; value=&quot;363&quot;/&gt;&lt;/object&gt;&lt;object type=&quot;3&quot; unique_id=&quot;10359&quot;&gt;&lt;property id=&quot;20148&quot; value=&quot;5&quot;/&gt;&lt;property id=&quot;20300&quot; value=&quot;Slide 15 - &amp;quot;Converting old presentations to the new format&amp;quot;&quot;/&gt;&lt;property id=&quot;20307&quot; value=&quot;364&quot;/&gt;&lt;/object&gt;&lt;object type=&quot;3&quot; unique_id=&quot;10427&quot;&gt;&lt;property id=&quot;20148&quot; value=&quot;5&quot;/&gt;&lt;property id=&quot;20300&quot; value=&quot;Slide 3 - &amp;quot;Title Goes Here&amp;quot;&quot;/&gt;&lt;property id=&quot;20307&quot; value=&quot;365&quot;/&gt;&lt;/object&gt;&lt;/object&gt;&lt;/object&gt;&lt;/database&gt;"/>
  <p:tag name="SECTOMILLISECCONVERTED" val="1"/>
</p:tagLst>
</file>

<file path=ppt/theme/theme1.xml><?xml version="1.0" encoding="utf-8"?>
<a:theme xmlns:a="http://schemas.openxmlformats.org/drawingml/2006/main" name="Content Slide">
  <a:themeElements>
    <a:clrScheme name="Custom 10">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00B6F1"/>
      </a:hlink>
      <a:folHlink>
        <a:srgbClr val="00B6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8783</TotalTime>
  <Words>2397</Words>
  <Application>Microsoft Office PowerPoint</Application>
  <PresentationFormat>如螢幕大小 (4:3)</PresentationFormat>
  <Paragraphs>427</Paragraphs>
  <Slides>26</Slides>
  <Notes>20</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Content Slide</vt:lpstr>
      <vt:lpstr>投影片 1</vt:lpstr>
      <vt:lpstr>Proven, Experienced Leader  Scale-out Storage and Data Protection</vt:lpstr>
      <vt:lpstr>Market Share Leader in Open Systems Tape Automation</vt:lpstr>
      <vt:lpstr>Quantum Solutions</vt:lpstr>
      <vt:lpstr>Quantum StorageCare Global Services</vt:lpstr>
      <vt:lpstr>投影片 6</vt:lpstr>
      <vt:lpstr>Workflow Challenges</vt:lpstr>
      <vt:lpstr>Modern Workflows Have Changed</vt:lpstr>
      <vt:lpstr>Demands of the Modern Workflow</vt:lpstr>
      <vt:lpstr>StorNext 5 Family</vt:lpstr>
      <vt:lpstr>Quantum StorNext Big Data Technology</vt:lpstr>
      <vt:lpstr>Quantum is Proven in These Environments</vt:lpstr>
      <vt:lpstr>Quantum's Tiered Storage Approach</vt:lpstr>
      <vt:lpstr>Recommended Architecture</vt:lpstr>
      <vt:lpstr>Next-Gen Data Protection &amp; Retention</vt:lpstr>
      <vt:lpstr>Generation 1 Data Protection</vt:lpstr>
      <vt:lpstr>Generation 2 Data Protection</vt:lpstr>
      <vt:lpstr>Generation 2 Data Protection Scaling</vt:lpstr>
      <vt:lpstr>Gen3 Data Protection &amp; Retention</vt:lpstr>
      <vt:lpstr>投影片 20</vt:lpstr>
      <vt:lpstr>Case Study</vt:lpstr>
      <vt:lpstr>投影片 22</vt:lpstr>
      <vt:lpstr>楊百翰大學 更快的HD實況球賽剪輯與轉播</vt:lpstr>
      <vt:lpstr>投影片 24</vt:lpstr>
      <vt:lpstr>投影片 25</vt:lpstr>
      <vt:lpstr>投影片 26</vt:lpstr>
    </vt:vector>
  </TitlesOfParts>
  <Manager>Isaac.Alves@Quantum.Com</Manager>
  <Company>Quantum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Quantum Certainty 2.0 Master Template</dc:subject>
  <dc:creator>jcalash</dc:creator>
  <cp:keywords>Powerpoint, template, Certainty, Certain, Quantum, Be Certain, Be Certain 2.0</cp:keywords>
  <dc:description>Any issues or problems please contact Quantum's creative services at: 
isaac.alves@quantum.com
All feedback or comments are welcome.</dc:description>
  <cp:lastModifiedBy>cholin</cp:lastModifiedBy>
  <cp:revision>878</cp:revision>
  <cp:lastPrinted>2014-04-15T19:09:30Z</cp:lastPrinted>
  <dcterms:created xsi:type="dcterms:W3CDTF">2013-07-27T00:06:44Z</dcterms:created>
  <dcterms:modified xsi:type="dcterms:W3CDTF">2014-12-17T10:47:11Z</dcterms:modified>
  <cp:category>Template</cp:category>
  <cp:contentStatus>RELEASED</cp:contentStatus>
</cp:coreProperties>
</file>