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46" r:id="rId3"/>
    <p:sldId id="373" r:id="rId4"/>
    <p:sldId id="399" r:id="rId5"/>
    <p:sldId id="374" r:id="rId6"/>
    <p:sldId id="375" r:id="rId7"/>
    <p:sldId id="376" r:id="rId8"/>
    <p:sldId id="377" r:id="rId9"/>
    <p:sldId id="378" r:id="rId10"/>
    <p:sldId id="379" r:id="rId11"/>
    <p:sldId id="380" r:id="rId12"/>
    <p:sldId id="381" r:id="rId13"/>
    <p:sldId id="382" r:id="rId14"/>
    <p:sldId id="383" r:id="rId15"/>
    <p:sldId id="401" r:id="rId16"/>
    <p:sldId id="403" r:id="rId17"/>
    <p:sldId id="400" r:id="rId18"/>
    <p:sldId id="402" r:id="rId19"/>
    <p:sldId id="410" r:id="rId20"/>
    <p:sldId id="404" r:id="rId21"/>
    <p:sldId id="405" r:id="rId22"/>
    <p:sldId id="406" r:id="rId23"/>
    <p:sldId id="407" r:id="rId24"/>
    <p:sldId id="408" r:id="rId25"/>
    <p:sldId id="409" r:id="rId26"/>
    <p:sldId id="395" r:id="rId27"/>
    <p:sldId id="397" r:id="rId28"/>
    <p:sldId id="396" r:id="rId29"/>
    <p:sldId id="398" r:id="rId30"/>
    <p:sldId id="33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40" autoAdjust="0"/>
  </p:normalViewPr>
  <p:slideViewPr>
    <p:cSldViewPr snapToGrid="0" snapToObjects="1" showGuides="1">
      <p:cViewPr>
        <p:scale>
          <a:sx n="150" d="100"/>
          <a:sy n="150" d="100"/>
        </p:scale>
        <p:origin x="-72" y="-72"/>
      </p:cViewPr>
      <p:guideLst>
        <p:guide orient="horz" pos="3212"/>
        <p:guide pos="2773"/>
        <p:guide pos="4627"/>
        <p:guide pos="3025"/>
        <p:guide pos="2880"/>
        <p:guide pos="217"/>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50EE0-4B8E-5E4C-819F-F442EE7479BE}" type="datetimeFigureOut">
              <a:rPr lang="en-US" smtClean="0"/>
              <a:t>12/15/2015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FB290-6E80-0C4A-B1E9-CC2269CAC9D8}" type="slidenum">
              <a:rPr lang="en-US" smtClean="0"/>
              <a:t>‹#›</a:t>
            </a:fld>
            <a:endParaRPr lang="en-US"/>
          </a:p>
        </p:txBody>
      </p:sp>
    </p:spTree>
    <p:extLst>
      <p:ext uri="{BB962C8B-B14F-4D97-AF65-F5344CB8AC3E}">
        <p14:creationId xmlns:p14="http://schemas.microsoft.com/office/powerpoint/2010/main" val="3562774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FB290-6E80-0C4A-B1E9-CC2269CAC9D8}" type="slidenum">
              <a:rPr lang="en-US" smtClean="0"/>
              <a:t>1</a:t>
            </a:fld>
            <a:endParaRPr lang="en-US"/>
          </a:p>
        </p:txBody>
      </p:sp>
    </p:spTree>
    <p:extLst>
      <p:ext uri="{BB962C8B-B14F-4D97-AF65-F5344CB8AC3E}">
        <p14:creationId xmlns:p14="http://schemas.microsoft.com/office/powerpoint/2010/main" val="302851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a:t>
            </a:fld>
            <a:endParaRPr lang="en-US"/>
          </a:p>
        </p:txBody>
      </p:sp>
    </p:spTree>
    <p:extLst>
      <p:ext uri="{BB962C8B-B14F-4D97-AF65-F5344CB8AC3E}">
        <p14:creationId xmlns:p14="http://schemas.microsoft.com/office/powerpoint/2010/main" val="136028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B290-6E80-0C4A-B1E9-CC2269CAC9D8}" type="slidenum">
              <a:rPr lang="en-US" smtClean="0"/>
              <a:t>20</a:t>
            </a:fld>
            <a:endParaRPr lang="en-US"/>
          </a:p>
        </p:txBody>
      </p:sp>
    </p:spTree>
    <p:extLst>
      <p:ext uri="{BB962C8B-B14F-4D97-AF65-F5344CB8AC3E}">
        <p14:creationId xmlns:p14="http://schemas.microsoft.com/office/powerpoint/2010/main" val="304549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10242" name="Notes Placeholder 2"/>
          <p:cNvSpPr>
            <a:spLocks noGrp="1"/>
          </p:cNvSpPr>
          <p:nvPr>
            <p:ph type="body" idx="1"/>
          </p:nvPr>
        </p:nvSpPr>
        <p:spPr>
          <a:noFill/>
        </p:spPr>
        <p:txBody>
          <a:bodyPr/>
          <a:lstStyle/>
          <a:p>
            <a:r>
              <a:rPr lang="en-US" sz="900">
                <a:latin typeface="Calibri" charset="0"/>
                <a:ea typeface="ＭＳ Ｐゴシック" charset="0"/>
                <a:cs typeface="ＭＳ Ｐゴシック" charset="0"/>
              </a:rPr>
              <a:t>A new virtualized, cloud-architected data center is emerging with new traffic patterns and new performance, scalability, availability and cost requirements.  Arista was founded in 2004 to build a new class of products based on a next generation network operating system to enable these new data centers to be successfully designed, built and deployed.  We started with a clean slate.  The results speak for themselves:  award winning products since we began shipping – most recently two best of Interop awards and a best of VMworld, as well.  We have over 2100 customers and over 600 employees around the world – more than half of them engineers who continue to innovate with new features for our best of breed switches.</a:t>
            </a:r>
          </a:p>
          <a:p>
            <a:r>
              <a:rPr lang="en-US" sz="900">
                <a:latin typeface="Calibri" charset="0"/>
                <a:ea typeface="ＭＳ Ｐゴシック" charset="0"/>
                <a:cs typeface="ＭＳ Ｐゴシック" charset="0"/>
              </a:rPr>
              <a:t>What is unique in what we do?  We provide best of breed hardware purpose built for the data center, which runs our next generation network operating system, EOS.  Our software and hardware are built with one goal in mind:  to reduce the operational and logistical challenges of running and maintaining modern data center infrastructures in a way and on a scale that has never been previously possible.  Are these challenges that you face today or anticipate facing in the future?  What would you like to change about your data center network?</a:t>
            </a:r>
          </a:p>
        </p:txBody>
      </p:sp>
      <p:sp>
        <p:nvSpPr>
          <p:cNvPr id="10243" name="Slide Number Placeholder 3"/>
          <p:cNvSpPr>
            <a:spLocks noGrp="1"/>
          </p:cNvSpPr>
          <p:nvPr>
            <p:ph type="sldNum" sz="quarter" idx="5"/>
          </p:nvPr>
        </p:nvSpPr>
        <p:spPr>
          <a:noFill/>
        </p:spPr>
        <p:txBody>
          <a:bodyPr/>
          <a:lstStyle>
            <a:lvl1pPr eaLnBrk="0" hangingPunct="0">
              <a:defRPr sz="2300">
                <a:solidFill>
                  <a:schemeClr val="tx1"/>
                </a:solidFill>
                <a:latin typeface="Arial" charset="0"/>
                <a:ea typeface="ＭＳ Ｐゴシック" charset="0"/>
                <a:cs typeface="ＭＳ Ｐゴシック" charset="0"/>
              </a:defRPr>
            </a:lvl1pPr>
            <a:lvl2pPr marL="703797" indent="-270691" eaLnBrk="0" hangingPunct="0">
              <a:defRPr sz="2300">
                <a:solidFill>
                  <a:schemeClr val="tx1"/>
                </a:solidFill>
                <a:latin typeface="Arial" charset="0"/>
                <a:ea typeface="ＭＳ Ｐゴシック" charset="0"/>
              </a:defRPr>
            </a:lvl2pPr>
            <a:lvl3pPr marL="1082764" indent="-216553" eaLnBrk="0" hangingPunct="0">
              <a:defRPr sz="2300">
                <a:solidFill>
                  <a:schemeClr val="tx1"/>
                </a:solidFill>
                <a:latin typeface="Arial" charset="0"/>
                <a:ea typeface="ＭＳ Ｐゴシック" charset="0"/>
              </a:defRPr>
            </a:lvl3pPr>
            <a:lvl4pPr marL="1515869" indent="-216553" eaLnBrk="0" hangingPunct="0">
              <a:defRPr sz="2300">
                <a:solidFill>
                  <a:schemeClr val="tx1"/>
                </a:solidFill>
                <a:latin typeface="Arial" charset="0"/>
                <a:ea typeface="ＭＳ Ｐゴシック" charset="0"/>
              </a:defRPr>
            </a:lvl4pPr>
            <a:lvl5pPr marL="1948975" indent="-216553" eaLnBrk="0" hangingPunct="0">
              <a:defRPr sz="2300">
                <a:solidFill>
                  <a:schemeClr val="tx1"/>
                </a:solidFill>
                <a:latin typeface="Arial" charset="0"/>
                <a:ea typeface="ＭＳ Ｐゴシック" charset="0"/>
              </a:defRPr>
            </a:lvl5pPr>
            <a:lvl6pPr marL="2382081" indent="-216553" eaLnBrk="0" fontAlgn="base" hangingPunct="0">
              <a:spcBef>
                <a:spcPct val="0"/>
              </a:spcBef>
              <a:spcAft>
                <a:spcPct val="0"/>
              </a:spcAft>
              <a:defRPr sz="2300">
                <a:solidFill>
                  <a:schemeClr val="tx1"/>
                </a:solidFill>
                <a:latin typeface="Arial" charset="0"/>
                <a:ea typeface="ＭＳ Ｐゴシック" charset="0"/>
              </a:defRPr>
            </a:lvl6pPr>
            <a:lvl7pPr marL="2815186" indent="-216553" eaLnBrk="0" fontAlgn="base" hangingPunct="0">
              <a:spcBef>
                <a:spcPct val="0"/>
              </a:spcBef>
              <a:spcAft>
                <a:spcPct val="0"/>
              </a:spcAft>
              <a:defRPr sz="2300">
                <a:solidFill>
                  <a:schemeClr val="tx1"/>
                </a:solidFill>
                <a:latin typeface="Arial" charset="0"/>
                <a:ea typeface="ＭＳ Ｐゴシック" charset="0"/>
              </a:defRPr>
            </a:lvl7pPr>
            <a:lvl8pPr marL="3248292" indent="-216553" eaLnBrk="0" fontAlgn="base" hangingPunct="0">
              <a:spcBef>
                <a:spcPct val="0"/>
              </a:spcBef>
              <a:spcAft>
                <a:spcPct val="0"/>
              </a:spcAft>
              <a:defRPr sz="2300">
                <a:solidFill>
                  <a:schemeClr val="tx1"/>
                </a:solidFill>
                <a:latin typeface="Arial" charset="0"/>
                <a:ea typeface="ＭＳ Ｐゴシック" charset="0"/>
              </a:defRPr>
            </a:lvl8pPr>
            <a:lvl9pPr marL="3681397" indent="-216553"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765E1BF0-1D6E-0247-A983-51B1926863C0}"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B290-6E80-0C4A-B1E9-CC2269CAC9D8}" type="slidenum">
              <a:rPr lang="en-US" smtClean="0"/>
              <a:t>29</a:t>
            </a:fld>
            <a:endParaRPr lang="en-US"/>
          </a:p>
        </p:txBody>
      </p:sp>
    </p:spTree>
    <p:extLst>
      <p:ext uri="{BB962C8B-B14F-4D97-AF65-F5344CB8AC3E}">
        <p14:creationId xmlns:p14="http://schemas.microsoft.com/office/powerpoint/2010/main" val="2692422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logo_eps.pdf"/>
          <p:cNvPicPr/>
          <p:nvPr userDrawn="1"/>
        </p:nvPicPr>
        <p:blipFill>
          <a:blip r:embed="rId2">
            <a:extLst/>
          </a:blip>
          <a:stretch>
            <a:fillRect/>
          </a:stretch>
        </p:blipFill>
        <p:spPr>
          <a:xfrm>
            <a:off x="19558001" y="12490847"/>
            <a:ext cx="4299518" cy="672792"/>
          </a:xfrm>
          <a:prstGeom prst="rect">
            <a:avLst/>
          </a:prstGeom>
          <a:ln w="12700">
            <a:miter lim="400000"/>
          </a:ln>
        </p:spPr>
      </p:pic>
      <p:pic>
        <p:nvPicPr>
          <p:cNvPr id="10" name="image09.png" descr="Untitled.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764" y="0"/>
            <a:ext cx="9144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647"/>
          <p:cNvSpPr/>
          <p:nvPr userDrawn="1"/>
        </p:nvSpPr>
        <p:spPr>
          <a:xfrm>
            <a:off x="4766" y="3404524"/>
            <a:ext cx="9143999" cy="1101781"/>
          </a:xfrm>
          <a:prstGeom prst="rect">
            <a:avLst/>
          </a:prstGeom>
          <a:solidFill>
            <a:srgbClr val="3D4553"/>
          </a:solidFill>
          <a:ln w="12700">
            <a:miter lim="400000"/>
          </a:ln>
        </p:spPr>
        <p:txBody>
          <a:bodyPr lIns="0" tIns="0" rIns="0" bIns="0" anchor="ctr"/>
          <a:lstStyle/>
          <a:p>
            <a:pPr lvl="0">
              <a:defRPr sz="5000">
                <a:solidFill>
                  <a:srgbClr val="FFFFFF"/>
                </a:solidFill>
              </a:defRPr>
            </a:pPr>
            <a:endParaRPr/>
          </a:p>
        </p:txBody>
      </p:sp>
      <p:sp>
        <p:nvSpPr>
          <p:cNvPr id="2" name="Title 1"/>
          <p:cNvSpPr>
            <a:spLocks noGrp="1"/>
          </p:cNvSpPr>
          <p:nvPr>
            <p:ph type="ctrTitle"/>
          </p:nvPr>
        </p:nvSpPr>
        <p:spPr>
          <a:xfrm>
            <a:off x="367392" y="3413125"/>
            <a:ext cx="8416246" cy="1093179"/>
          </a:xfrm>
        </p:spPr>
        <p:txBody>
          <a:bodyPr/>
          <a:lstStyle>
            <a:lvl1pPr>
              <a:defRPr>
                <a:solidFill>
                  <a:schemeClr val="bg1">
                    <a:lumMod val="95000"/>
                  </a:schemeClr>
                </a:solidFill>
              </a:defRPr>
            </a:lvl1pPr>
          </a:lstStyle>
          <a:p>
            <a:r>
              <a:rPr lang="en-GB" smtClean="0"/>
              <a:t>Click to edit Master title style</a:t>
            </a:r>
            <a:endParaRPr lang="en-US" dirty="0"/>
          </a:p>
        </p:txBody>
      </p:sp>
      <p:sp>
        <p:nvSpPr>
          <p:cNvPr id="11" name="Shape 42"/>
          <p:cNvSpPr/>
          <p:nvPr userDrawn="1"/>
        </p:nvSpPr>
        <p:spPr>
          <a:xfrm>
            <a:off x="4766" y="4513320"/>
            <a:ext cx="9148763" cy="630181"/>
          </a:xfrm>
          <a:prstGeom prst="rect">
            <a:avLst/>
          </a:prstGeom>
          <a:gradFill>
            <a:gsLst>
              <a:gs pos="0">
                <a:srgbClr val="D6D6D6">
                  <a:alpha val="80000"/>
                </a:srgbClr>
              </a:gs>
              <a:gs pos="100000">
                <a:srgbClr val="808785">
                  <a:alpha val="80000"/>
                </a:srgbClr>
              </a:gs>
            </a:gsLst>
            <a:lin ang="5400000"/>
          </a:gradFill>
          <a:ln w="12700">
            <a:miter lim="400000"/>
          </a:ln>
        </p:spPr>
        <p:txBody>
          <a:bodyPr lIns="0" tIns="0" rIns="0" bIns="0" anchor="ctr"/>
          <a:lstStyle/>
          <a:p>
            <a:pPr lvl="0">
              <a:defRPr sz="5000">
                <a:solidFill>
                  <a:srgbClr val="FFFFFF"/>
                </a:solidFill>
              </a:defRPr>
            </a:pPr>
            <a:endParaRPr/>
          </a:p>
        </p:txBody>
      </p:sp>
      <p:pic>
        <p:nvPicPr>
          <p:cNvPr id="12" name="logo_eps.pdf"/>
          <p:cNvPicPr/>
          <p:nvPr userDrawn="1"/>
        </p:nvPicPr>
        <p:blipFill>
          <a:blip r:embed="rId2">
            <a:extLst/>
          </a:blip>
          <a:stretch>
            <a:fillRect/>
          </a:stretch>
        </p:blipFill>
        <p:spPr>
          <a:xfrm>
            <a:off x="6827198" y="4682686"/>
            <a:ext cx="1956440" cy="313031"/>
          </a:xfrm>
          <a:prstGeom prst="rect">
            <a:avLst/>
          </a:prstGeom>
          <a:ln w="12700">
            <a:miter lim="400000"/>
          </a:ln>
        </p:spPr>
      </p:pic>
      <p:sp>
        <p:nvSpPr>
          <p:cNvPr id="3" name="Subtitle 2"/>
          <p:cNvSpPr>
            <a:spLocks noGrp="1"/>
          </p:cNvSpPr>
          <p:nvPr>
            <p:ph type="subTitle" idx="1"/>
          </p:nvPr>
        </p:nvSpPr>
        <p:spPr>
          <a:xfrm>
            <a:off x="367392" y="4682686"/>
            <a:ext cx="4396696" cy="393446"/>
          </a:xfrm>
        </p:spPr>
        <p:txBody>
          <a:bodyPr>
            <a:normAutofit/>
          </a:bodyPr>
          <a:lstStyle>
            <a:lvl1pPr marL="0" indent="0" algn="l">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val="70715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Footer Placeholder 6"/>
          <p:cNvSpPr>
            <a:spLocks noGrp="1"/>
          </p:cNvSpPr>
          <p:nvPr>
            <p:ph type="ftr" sz="quarter" idx="10"/>
          </p:nvPr>
        </p:nvSpPr>
        <p:spPr/>
        <p:txBody>
          <a:bodyPr/>
          <a:lstStyle/>
          <a:p>
            <a:r>
              <a:rPr lang="en-US" smtClean="0"/>
              <a:t>Arista Confidential</a:t>
            </a:r>
            <a:endParaRPr lang="en-US" dirty="0"/>
          </a:p>
        </p:txBody>
      </p:sp>
      <p:sp>
        <p:nvSpPr>
          <p:cNvPr id="8" name="Slide Number Placeholder 7"/>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33460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154238" cy="4388644"/>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344488" y="205980"/>
            <a:ext cx="6132512"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Footer Placeholder 6"/>
          <p:cNvSpPr>
            <a:spLocks noGrp="1"/>
          </p:cNvSpPr>
          <p:nvPr>
            <p:ph type="ftr" sz="quarter" idx="10"/>
          </p:nvPr>
        </p:nvSpPr>
        <p:spPr/>
        <p:txBody>
          <a:bodyPr/>
          <a:lstStyle/>
          <a:p>
            <a:r>
              <a:rPr lang="en-US" smtClean="0"/>
              <a:t>Arista Confidential</a:t>
            </a:r>
            <a:endParaRPr lang="en-US" dirty="0"/>
          </a:p>
        </p:txBody>
      </p:sp>
      <p:sp>
        <p:nvSpPr>
          <p:cNvPr id="8" name="Slide Number Placeholder 7"/>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273065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logo_eps.pdf"/>
          <p:cNvPicPr/>
          <p:nvPr userDrawn="1"/>
        </p:nvPicPr>
        <p:blipFill>
          <a:blip r:embed="rId2">
            <a:extLst/>
          </a:blip>
          <a:stretch>
            <a:fillRect/>
          </a:stretch>
        </p:blipFill>
        <p:spPr>
          <a:xfrm>
            <a:off x="19558001" y="12490847"/>
            <a:ext cx="4299518" cy="672792"/>
          </a:xfrm>
          <a:prstGeom prst="rect">
            <a:avLst/>
          </a:prstGeom>
          <a:ln w="12700">
            <a:miter lim="400000"/>
          </a:ln>
        </p:spPr>
      </p:pic>
      <p:pic>
        <p:nvPicPr>
          <p:cNvPr id="10" name="image09.png" descr="Untitled.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764" y="0"/>
            <a:ext cx="9144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647"/>
          <p:cNvSpPr/>
          <p:nvPr userDrawn="1"/>
        </p:nvSpPr>
        <p:spPr>
          <a:xfrm>
            <a:off x="4766" y="3404524"/>
            <a:ext cx="9143999" cy="1101781"/>
          </a:xfrm>
          <a:prstGeom prst="rect">
            <a:avLst/>
          </a:prstGeom>
          <a:solidFill>
            <a:srgbClr val="3D4553"/>
          </a:solidFill>
          <a:ln w="12700">
            <a:miter lim="400000"/>
          </a:ln>
        </p:spPr>
        <p:txBody>
          <a:bodyPr lIns="0" tIns="0" rIns="0" bIns="0" anchor="ctr"/>
          <a:lstStyle/>
          <a:p>
            <a:pPr lvl="0">
              <a:defRPr sz="5000">
                <a:solidFill>
                  <a:srgbClr val="FFFFFF"/>
                </a:solidFill>
              </a:defRPr>
            </a:pPr>
            <a:endParaRPr/>
          </a:p>
        </p:txBody>
      </p:sp>
      <p:sp>
        <p:nvSpPr>
          <p:cNvPr id="2" name="Title 1"/>
          <p:cNvSpPr>
            <a:spLocks noGrp="1"/>
          </p:cNvSpPr>
          <p:nvPr>
            <p:ph type="ctrTitle" hasCustomPrompt="1"/>
          </p:nvPr>
        </p:nvSpPr>
        <p:spPr>
          <a:xfrm>
            <a:off x="367392" y="3413125"/>
            <a:ext cx="8416246" cy="1093179"/>
          </a:xfrm>
        </p:spPr>
        <p:txBody>
          <a:bodyPr/>
          <a:lstStyle>
            <a:lvl1pPr>
              <a:defRPr baseline="0">
                <a:solidFill>
                  <a:schemeClr val="bg1">
                    <a:lumMod val="95000"/>
                  </a:schemeClr>
                </a:solidFill>
              </a:defRPr>
            </a:lvl1pPr>
          </a:lstStyle>
          <a:p>
            <a:r>
              <a:rPr lang="en-GB" dirty="0" smtClean="0"/>
              <a:t>Thank You…</a:t>
            </a:r>
            <a:endParaRPr lang="en-US" dirty="0"/>
          </a:p>
        </p:txBody>
      </p:sp>
      <p:sp>
        <p:nvSpPr>
          <p:cNvPr id="11" name="Shape 42"/>
          <p:cNvSpPr/>
          <p:nvPr userDrawn="1"/>
        </p:nvSpPr>
        <p:spPr>
          <a:xfrm>
            <a:off x="4766" y="4513320"/>
            <a:ext cx="9148763" cy="630181"/>
          </a:xfrm>
          <a:prstGeom prst="rect">
            <a:avLst/>
          </a:prstGeom>
          <a:gradFill>
            <a:gsLst>
              <a:gs pos="0">
                <a:srgbClr val="D6D6D6">
                  <a:alpha val="80000"/>
                </a:srgbClr>
              </a:gs>
              <a:gs pos="100000">
                <a:srgbClr val="808785">
                  <a:alpha val="80000"/>
                </a:srgbClr>
              </a:gs>
            </a:gsLst>
            <a:lin ang="5400000"/>
          </a:gradFill>
          <a:ln w="12700">
            <a:miter lim="400000"/>
          </a:ln>
        </p:spPr>
        <p:txBody>
          <a:bodyPr lIns="0" tIns="0" rIns="0" bIns="0" anchor="ctr"/>
          <a:lstStyle/>
          <a:p>
            <a:pPr lvl="0">
              <a:defRPr sz="5000">
                <a:solidFill>
                  <a:srgbClr val="FFFFFF"/>
                </a:solidFill>
              </a:defRPr>
            </a:pPr>
            <a:endParaRPr/>
          </a:p>
        </p:txBody>
      </p:sp>
      <p:pic>
        <p:nvPicPr>
          <p:cNvPr id="12" name="logo_eps.pdf"/>
          <p:cNvPicPr/>
          <p:nvPr userDrawn="1"/>
        </p:nvPicPr>
        <p:blipFill>
          <a:blip r:embed="rId2">
            <a:extLst/>
          </a:blip>
          <a:stretch>
            <a:fillRect/>
          </a:stretch>
        </p:blipFill>
        <p:spPr>
          <a:xfrm>
            <a:off x="5410673" y="4682686"/>
            <a:ext cx="1956440" cy="313031"/>
          </a:xfrm>
          <a:prstGeom prst="rect">
            <a:avLst/>
          </a:prstGeom>
          <a:ln w="12700">
            <a:miter lim="400000"/>
          </a:ln>
        </p:spPr>
      </p:pic>
      <p:sp>
        <p:nvSpPr>
          <p:cNvPr id="13" name="Rectangle 12"/>
          <p:cNvSpPr/>
          <p:nvPr userDrawn="1"/>
        </p:nvSpPr>
        <p:spPr>
          <a:xfrm>
            <a:off x="7367113" y="4706799"/>
            <a:ext cx="1713931" cy="369332"/>
          </a:xfrm>
          <a:prstGeom prst="rect">
            <a:avLst/>
          </a:prstGeom>
        </p:spPr>
        <p:txBody>
          <a:bodyPr wrap="none">
            <a:spAutoFit/>
          </a:bodyPr>
          <a:lstStyle/>
          <a:p>
            <a:r>
              <a:rPr lang="en-GB" dirty="0" smtClean="0">
                <a:solidFill>
                  <a:schemeClr val="tx2">
                    <a:lumMod val="75000"/>
                  </a:schemeClr>
                </a:solidFill>
                <a:latin typeface="Gill Sans"/>
                <a:cs typeface="Gill Sans"/>
              </a:rPr>
              <a:t>Technical Forum</a:t>
            </a:r>
            <a:endParaRPr lang="en-US" dirty="0">
              <a:solidFill>
                <a:schemeClr val="tx2">
                  <a:lumMod val="75000"/>
                </a:schemeClr>
              </a:solidFill>
              <a:latin typeface="Gill Sans"/>
              <a:cs typeface="Gill Sans"/>
            </a:endParaRPr>
          </a:p>
        </p:txBody>
      </p:sp>
    </p:spTree>
    <p:extLst>
      <p:ext uri="{BB962C8B-B14F-4D97-AF65-F5344CB8AC3E}">
        <p14:creationId xmlns:p14="http://schemas.microsoft.com/office/powerpoint/2010/main" val="3123590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bwMode="gray">
          <a:xfrm>
            <a:off x="457200" y="1082281"/>
            <a:ext cx="8229600" cy="3394472"/>
          </a:xfrm>
          <a:prstGeom prst="rect">
            <a:avLst/>
          </a:prstGeom>
        </p:spPr>
        <p:txBody>
          <a:bodyPr lIns="57584" tIns="28792" rIns="57584" bIns="28792"/>
          <a:lstStyle>
            <a:lvl1pPr marL="287921" marR="0" indent="-287921" algn="l" defTabSz="914093" rtl="0" eaLnBrk="1" fontAlgn="auto" latinLnBrk="0" hangingPunct="1">
              <a:lnSpc>
                <a:spcPct val="100000"/>
              </a:lnSpc>
              <a:spcBef>
                <a:spcPts val="756"/>
              </a:spcBef>
              <a:spcAft>
                <a:spcPts val="0"/>
              </a:spcAft>
              <a:buClrTx/>
              <a:buSzPct val="80000"/>
              <a:buFontTx/>
              <a:buBlip>
                <a:blip r:embed="rId2"/>
              </a:buBlip>
              <a:tabLst/>
              <a:defRPr>
                <a:solidFill>
                  <a:srgbClr val="000000"/>
                </a:solidFill>
              </a:defRPr>
            </a:lvl1pPr>
            <a:lvl2pPr>
              <a:defRPr>
                <a:solidFill>
                  <a:srgbClr val="000000"/>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CN" smtClean="0"/>
              <a:t>Click to edit Master text styles</a:t>
            </a:r>
          </a:p>
          <a:p>
            <a:pPr lvl="1"/>
            <a:r>
              <a:rPr lang="en-US" altLang="zh-CN" smtClean="0"/>
              <a:t>Second level</a:t>
            </a:r>
          </a:p>
        </p:txBody>
      </p:sp>
      <p:sp>
        <p:nvSpPr>
          <p:cNvPr id="4" name="Slide Number Placeholder 5"/>
          <p:cNvSpPr>
            <a:spLocks noGrp="1"/>
          </p:cNvSpPr>
          <p:nvPr>
            <p:ph type="sldNum" sz="quarter" idx="10"/>
          </p:nvPr>
        </p:nvSpPr>
        <p:spPr bwMode="gray">
          <a:xfrm>
            <a:off x="4379913" y="4770836"/>
            <a:ext cx="385762" cy="257175"/>
          </a:xfrm>
          <a:prstGeom prst="rect">
            <a:avLst/>
          </a:prstGeom>
        </p:spPr>
        <p:txBody>
          <a:bodyPr lIns="57584" tIns="28792" rIns="57584" bIns="28792"/>
          <a:lstStyle>
            <a:lvl1pPr>
              <a:defRPr/>
            </a:lvl1pPr>
          </a:lstStyle>
          <a:p>
            <a:pPr>
              <a:defRPr/>
            </a:pPr>
            <a:fld id="{52B3EC36-D012-6241-BA9B-2D6D9C6CC539}" type="slidenum">
              <a:rPr lang="en-US"/>
              <a:pPr>
                <a:defRPr/>
              </a:pPr>
              <a:t>‹#›</a:t>
            </a:fld>
            <a:endParaRPr lang="en-US"/>
          </a:p>
        </p:txBody>
      </p:sp>
    </p:spTree>
    <p:extLst>
      <p:ext uri="{BB962C8B-B14F-4D97-AF65-F5344CB8AC3E}">
        <p14:creationId xmlns:p14="http://schemas.microsoft.com/office/powerpoint/2010/main" val="1722140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57300"/>
            <a:ext cx="8229600" cy="3257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05800" y="5162551"/>
            <a:ext cx="838200" cy="100013"/>
          </a:xfrm>
          <a:prstGeom prst="rect">
            <a:avLst/>
          </a:prstGeom>
        </p:spPr>
        <p:txBody>
          <a:bodyPr lIns="68589" tIns="34295" rIns="68589" bIns="34295"/>
          <a:lstStyle/>
          <a:p>
            <a:endParaRPr lang="en-US"/>
          </a:p>
        </p:txBody>
      </p:sp>
      <p:sp>
        <p:nvSpPr>
          <p:cNvPr id="5" name="Footer Placeholder 4"/>
          <p:cNvSpPr>
            <a:spLocks noGrp="1"/>
          </p:cNvSpPr>
          <p:nvPr>
            <p:ph type="ftr" sz="quarter" idx="11"/>
          </p:nvPr>
        </p:nvSpPr>
        <p:spPr/>
        <p:txBody>
          <a:bodyPr lIns="68589" tIns="34295" rIns="68589" bIns="34295"/>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
        <p:nvSpPr>
          <p:cNvPr id="9" name="Text Placeholder 8"/>
          <p:cNvSpPr>
            <a:spLocks noGrp="1"/>
          </p:cNvSpPr>
          <p:nvPr>
            <p:ph type="body" sz="quarter" idx="13" hasCustomPrompt="1"/>
          </p:nvPr>
        </p:nvSpPr>
        <p:spPr>
          <a:xfrm>
            <a:off x="457200" y="904875"/>
            <a:ext cx="8229600" cy="228600"/>
          </a:xfrm>
        </p:spPr>
        <p:txBody>
          <a:bodyPr/>
          <a:lstStyle>
            <a:lvl1pPr marL="0" indent="0">
              <a:lnSpc>
                <a:spcPct val="90000"/>
              </a:lnSpc>
              <a:spcBef>
                <a:spcPts val="0"/>
              </a:spcBef>
              <a:buNone/>
              <a:defRPr sz="1400">
                <a:solidFill>
                  <a:schemeClr val="tx1"/>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42928113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4575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Footer Placeholder 9"/>
          <p:cNvSpPr>
            <a:spLocks noGrp="1"/>
          </p:cNvSpPr>
          <p:nvPr>
            <p:ph type="ftr" sz="quarter" idx="10"/>
          </p:nvPr>
        </p:nvSpPr>
        <p:spPr/>
        <p:txBody>
          <a:bodyPr/>
          <a:lstStyle/>
          <a:p>
            <a:r>
              <a:rPr lang="en-US" smtClean="0"/>
              <a:t>Arista Confidential</a:t>
            </a:r>
            <a:endParaRPr lang="en-US" dirty="0"/>
          </a:p>
        </p:txBody>
      </p:sp>
      <p:sp>
        <p:nvSpPr>
          <p:cNvPr id="11" name="Slide Number Placeholder 10"/>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27047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4488" y="2269675"/>
            <a:ext cx="8439150" cy="1021556"/>
          </a:xfrm>
        </p:spPr>
        <p:txBody>
          <a:bodyPr anchor="b">
            <a:noAutofit/>
          </a:bodyPr>
          <a:lstStyle>
            <a:lvl1pPr algn="l">
              <a:defRPr sz="2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344488" y="3314872"/>
            <a:ext cx="8439150" cy="112514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A85A9214-589E-C043-A07C-3A2ABFBFD958}" type="slidenum">
              <a:rPr lang="en-US" smtClean="0"/>
              <a:t>‹#›</a:t>
            </a:fld>
            <a:endParaRPr lang="en-US"/>
          </a:p>
        </p:txBody>
      </p:sp>
      <p:sp>
        <p:nvSpPr>
          <p:cNvPr id="7" name="Footer Placeholder 6"/>
          <p:cNvSpPr>
            <a:spLocks noGrp="1"/>
          </p:cNvSpPr>
          <p:nvPr>
            <p:ph type="ftr" sz="quarter" idx="13"/>
          </p:nvPr>
        </p:nvSpPr>
        <p:spPr/>
        <p:txBody>
          <a:bodyPr/>
          <a:lstStyle/>
          <a:p>
            <a:r>
              <a:rPr lang="en-US" smtClean="0"/>
              <a:t>Arista Confidential</a:t>
            </a:r>
            <a:endParaRPr lang="en-US" dirty="0"/>
          </a:p>
        </p:txBody>
      </p:sp>
    </p:spTree>
    <p:extLst>
      <p:ext uri="{BB962C8B-B14F-4D97-AF65-F5344CB8AC3E}">
        <p14:creationId xmlns:p14="http://schemas.microsoft.com/office/powerpoint/2010/main" val="226321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344488" y="1200151"/>
            <a:ext cx="405765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64088" y="1200151"/>
            <a:ext cx="401955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8" name="Footer Placeholder 7"/>
          <p:cNvSpPr>
            <a:spLocks noGrp="1"/>
          </p:cNvSpPr>
          <p:nvPr>
            <p:ph type="ftr" sz="quarter" idx="10"/>
          </p:nvPr>
        </p:nvSpPr>
        <p:spPr/>
        <p:txBody>
          <a:bodyPr/>
          <a:lstStyle/>
          <a:p>
            <a:r>
              <a:rPr lang="en-US" smtClean="0"/>
              <a:t>Arista Confidential</a:t>
            </a:r>
            <a:endParaRPr lang="en-US" dirty="0"/>
          </a:p>
        </p:txBody>
      </p:sp>
      <p:sp>
        <p:nvSpPr>
          <p:cNvPr id="9" name="Slide Number Placeholder 8"/>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315544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4488" y="1151335"/>
            <a:ext cx="4057650"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4488" y="1631157"/>
            <a:ext cx="4057650"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64088" y="1151335"/>
            <a:ext cx="4019550" cy="47982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64088" y="1631156"/>
            <a:ext cx="4019550"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0" name="Footer Placeholder 9"/>
          <p:cNvSpPr>
            <a:spLocks noGrp="1"/>
          </p:cNvSpPr>
          <p:nvPr>
            <p:ph type="ftr" sz="quarter" idx="10"/>
          </p:nvPr>
        </p:nvSpPr>
        <p:spPr/>
        <p:txBody>
          <a:bodyPr/>
          <a:lstStyle/>
          <a:p>
            <a:r>
              <a:rPr lang="en-US" smtClean="0"/>
              <a:t>Arista Confidential</a:t>
            </a:r>
            <a:endParaRPr lang="en-US" dirty="0"/>
          </a:p>
        </p:txBody>
      </p:sp>
      <p:sp>
        <p:nvSpPr>
          <p:cNvPr id="11" name="Slide Number Placeholder 10"/>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141923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6" name="Footer Placeholder 5"/>
          <p:cNvSpPr>
            <a:spLocks noGrp="1"/>
          </p:cNvSpPr>
          <p:nvPr>
            <p:ph type="ftr" sz="quarter" idx="10"/>
          </p:nvPr>
        </p:nvSpPr>
        <p:spPr/>
        <p:txBody>
          <a:bodyPr/>
          <a:lstStyle/>
          <a:p>
            <a:r>
              <a:rPr lang="en-US" smtClean="0"/>
              <a:t>Arista Confidential</a:t>
            </a:r>
            <a:endParaRPr lang="en-US" dirty="0"/>
          </a:p>
        </p:txBody>
      </p:sp>
      <p:sp>
        <p:nvSpPr>
          <p:cNvPr id="7" name="Slide Number Placeholder 6"/>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5013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Arista Confidential</a:t>
            </a:r>
            <a:endParaRPr lang="en-US" dirty="0"/>
          </a:p>
        </p:txBody>
      </p:sp>
      <p:sp>
        <p:nvSpPr>
          <p:cNvPr id="6" name="Slide Number Placeholder 5"/>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6889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4489" y="204787"/>
            <a:ext cx="3121026" cy="871538"/>
          </a:xfrm>
        </p:spPr>
        <p:txBody>
          <a:bodyPr anchor="b">
            <a:norm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3575050" y="204789"/>
            <a:ext cx="5208588" cy="4389835"/>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344491" y="1076327"/>
            <a:ext cx="31210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Footer Placeholder 7"/>
          <p:cNvSpPr>
            <a:spLocks noGrp="1"/>
          </p:cNvSpPr>
          <p:nvPr>
            <p:ph type="ftr" sz="quarter" idx="10"/>
          </p:nvPr>
        </p:nvSpPr>
        <p:spPr/>
        <p:txBody>
          <a:bodyPr/>
          <a:lstStyle/>
          <a:p>
            <a:r>
              <a:rPr lang="en-US" smtClean="0"/>
              <a:t>Arista Confidential</a:t>
            </a:r>
            <a:endParaRPr lang="en-US" dirty="0"/>
          </a:p>
        </p:txBody>
      </p:sp>
      <p:sp>
        <p:nvSpPr>
          <p:cNvPr id="9" name="Slide Number Placeholder 8"/>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376308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ctr">
              <a:defRPr sz="2000" b="0"/>
            </a:lvl1pPr>
          </a:lstStyle>
          <a:p>
            <a:r>
              <a:rPr lang="en-GB"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8" name="Footer Placeholder 7"/>
          <p:cNvSpPr>
            <a:spLocks noGrp="1"/>
          </p:cNvSpPr>
          <p:nvPr>
            <p:ph type="ftr" sz="quarter" idx="10"/>
          </p:nvPr>
        </p:nvSpPr>
        <p:spPr/>
        <p:txBody>
          <a:bodyPr/>
          <a:lstStyle/>
          <a:p>
            <a:r>
              <a:rPr lang="en-US" smtClean="0"/>
              <a:t>Arista Confidential</a:t>
            </a:r>
            <a:endParaRPr lang="en-US" dirty="0"/>
          </a:p>
        </p:txBody>
      </p:sp>
      <p:sp>
        <p:nvSpPr>
          <p:cNvPr id="9" name="Slide Number Placeholder 8"/>
          <p:cNvSpPr>
            <a:spLocks noGrp="1"/>
          </p:cNvSpPr>
          <p:nvPr>
            <p:ph type="sldNum" sz="quarter" idx="11"/>
          </p:nvPr>
        </p:nvSpPr>
        <p:spPr/>
        <p:txBody>
          <a:bodyPr/>
          <a:lstStyle/>
          <a:p>
            <a:fld id="{A85A9214-589E-C043-A07C-3A2ABFBFD958}" type="slidenum">
              <a:rPr lang="en-US" smtClean="0"/>
              <a:pPr/>
              <a:t>‹#›</a:t>
            </a:fld>
            <a:endParaRPr lang="en-US"/>
          </a:p>
        </p:txBody>
      </p:sp>
    </p:spTree>
    <p:extLst>
      <p:ext uri="{BB962C8B-B14F-4D97-AF65-F5344CB8AC3E}">
        <p14:creationId xmlns:p14="http://schemas.microsoft.com/office/powerpoint/2010/main" val="394531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100000">
              <a:schemeClr val="bg1">
                <a:lumMod val="85000"/>
              </a:schemeClr>
            </a:gs>
            <a:gs pos="53000">
              <a:schemeClr val="bg1">
                <a:lumMod val="95000"/>
              </a:schemeClr>
            </a:gs>
          </a:gsLst>
          <a:lin ang="0" scaled="1"/>
          <a:tileRect/>
        </a:gradFill>
        <a:effectLst/>
      </p:bgPr>
    </p:bg>
    <p:spTree>
      <p:nvGrpSpPr>
        <p:cNvPr id="1" name=""/>
        <p:cNvGrpSpPr/>
        <p:nvPr/>
      </p:nvGrpSpPr>
      <p:grpSpPr>
        <a:xfrm>
          <a:off x="0" y="0"/>
          <a:ext cx="0" cy="0"/>
          <a:chOff x="0" y="0"/>
          <a:chExt cx="0" cy="0"/>
        </a:xfrm>
      </p:grpSpPr>
      <p:sp>
        <p:nvSpPr>
          <p:cNvPr id="9" name="Shape 42"/>
          <p:cNvSpPr/>
          <p:nvPr/>
        </p:nvSpPr>
        <p:spPr>
          <a:xfrm>
            <a:off x="2" y="4706800"/>
            <a:ext cx="9148763" cy="436701"/>
          </a:xfrm>
          <a:prstGeom prst="rect">
            <a:avLst/>
          </a:prstGeom>
          <a:gradFill>
            <a:gsLst>
              <a:gs pos="0">
                <a:srgbClr val="D6D6D6">
                  <a:alpha val="80000"/>
                </a:srgbClr>
              </a:gs>
              <a:gs pos="100000">
                <a:srgbClr val="808785">
                  <a:alpha val="80000"/>
                </a:srgbClr>
              </a:gs>
            </a:gsLst>
            <a:lin ang="5400000"/>
          </a:gradFill>
          <a:ln w="12700">
            <a:miter lim="400000"/>
          </a:ln>
        </p:spPr>
        <p:txBody>
          <a:bodyPr lIns="0" tIns="0" rIns="0" bIns="0" anchor="ctr"/>
          <a:lstStyle/>
          <a:p>
            <a:pPr lvl="0">
              <a:defRPr sz="5000">
                <a:solidFill>
                  <a:srgbClr val="FFFFFF"/>
                </a:solidFill>
              </a:defRPr>
            </a:pPr>
            <a:endParaRPr/>
          </a:p>
        </p:txBody>
      </p:sp>
      <p:sp>
        <p:nvSpPr>
          <p:cNvPr id="2" name="Title Placeholder 1"/>
          <p:cNvSpPr>
            <a:spLocks noGrp="1"/>
          </p:cNvSpPr>
          <p:nvPr>
            <p:ph type="title"/>
          </p:nvPr>
        </p:nvSpPr>
        <p:spPr>
          <a:xfrm>
            <a:off x="344488" y="205979"/>
            <a:ext cx="8439150" cy="85725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344488" y="1200151"/>
            <a:ext cx="843915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logo_eps.pdf"/>
          <p:cNvPicPr/>
          <p:nvPr/>
        </p:nvPicPr>
        <p:blipFill>
          <a:blip r:embed="rId17">
            <a:extLst/>
          </a:blip>
          <a:stretch>
            <a:fillRect/>
          </a:stretch>
        </p:blipFill>
        <p:spPr>
          <a:xfrm>
            <a:off x="6693457" y="4877695"/>
            <a:ext cx="1347313" cy="215570"/>
          </a:xfrm>
          <a:prstGeom prst="rect">
            <a:avLst/>
          </a:prstGeom>
          <a:ln w="12700">
            <a:miter lim="400000"/>
          </a:ln>
        </p:spPr>
      </p:pic>
      <p:sp>
        <p:nvSpPr>
          <p:cNvPr id="8" name="Footer Placeholder 4"/>
          <p:cNvSpPr>
            <a:spLocks noGrp="1"/>
          </p:cNvSpPr>
          <p:nvPr>
            <p:ph type="ftr" sz="quarter" idx="3"/>
          </p:nvPr>
        </p:nvSpPr>
        <p:spPr>
          <a:xfrm>
            <a:off x="3124200" y="4869657"/>
            <a:ext cx="2895600" cy="273844"/>
          </a:xfrm>
          <a:prstGeom prst="rect">
            <a:avLst/>
          </a:prstGeom>
        </p:spPr>
        <p:txBody>
          <a:bodyPr/>
          <a:lstStyle>
            <a:lvl1pPr algn="ctr">
              <a:defRPr sz="1000">
                <a:solidFill>
                  <a:srgbClr val="595959"/>
                </a:solidFill>
                <a:latin typeface="Gill Sans"/>
                <a:cs typeface="Gill Sans"/>
              </a:defRPr>
            </a:lvl1pPr>
          </a:lstStyle>
          <a:p>
            <a:r>
              <a:rPr lang="en-US" dirty="0" smtClean="0"/>
              <a:t>Arista Confidential</a:t>
            </a:r>
            <a:endParaRPr lang="en-US" dirty="0"/>
          </a:p>
        </p:txBody>
      </p:sp>
      <p:sp>
        <p:nvSpPr>
          <p:cNvPr id="6" name="Slide Number Placeholder 5"/>
          <p:cNvSpPr>
            <a:spLocks noGrp="1"/>
          </p:cNvSpPr>
          <p:nvPr>
            <p:ph type="sldNum" sz="quarter" idx="4"/>
          </p:nvPr>
        </p:nvSpPr>
        <p:spPr>
          <a:xfrm>
            <a:off x="344490" y="4869657"/>
            <a:ext cx="1046051" cy="273844"/>
          </a:xfrm>
          <a:prstGeom prst="rect">
            <a:avLst/>
          </a:prstGeom>
        </p:spPr>
        <p:txBody>
          <a:bodyPr vert="horz" lIns="91440" tIns="45720" rIns="91440" bIns="45720" rtlCol="0" anchor="ctr"/>
          <a:lstStyle>
            <a:lvl1pPr algn="l">
              <a:defRPr sz="1000">
                <a:solidFill>
                  <a:schemeClr val="tx1">
                    <a:lumMod val="65000"/>
                    <a:lumOff val="35000"/>
                  </a:schemeClr>
                </a:solidFill>
                <a:latin typeface="Gill Sans"/>
                <a:cs typeface="Gill Sans"/>
              </a:defRPr>
            </a:lvl1pPr>
          </a:lstStyle>
          <a:p>
            <a:fld id="{A85A9214-589E-C043-A07C-3A2ABFBFD958}" type="slidenum">
              <a:rPr lang="en-US" smtClean="0"/>
              <a:pPr/>
              <a:t>‹#›</a:t>
            </a:fld>
            <a:endParaRPr lang="en-US"/>
          </a:p>
        </p:txBody>
      </p:sp>
    </p:spTree>
    <p:extLst>
      <p:ext uri="{BB962C8B-B14F-4D97-AF65-F5344CB8AC3E}">
        <p14:creationId xmlns:p14="http://schemas.microsoft.com/office/powerpoint/2010/main" val="4255263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457200" rtl="0" eaLnBrk="1" latinLnBrk="0" hangingPunct="1">
        <a:spcBef>
          <a:spcPct val="0"/>
        </a:spcBef>
        <a:buNone/>
        <a:defRPr sz="3200" kern="1200">
          <a:solidFill>
            <a:schemeClr val="tx1">
              <a:lumMod val="65000"/>
              <a:lumOff val="35000"/>
            </a:schemeClr>
          </a:solidFill>
          <a:latin typeface="Gill Sans"/>
          <a:ea typeface="+mj-ea"/>
          <a:cs typeface="Gill Sans"/>
        </a:defRPr>
      </a:lvl1pPr>
    </p:titleStyle>
    <p:bodyStyle>
      <a:lvl1pPr marL="268288" indent="-268288" algn="l" defTabSz="457200" rtl="0" eaLnBrk="1" latinLnBrk="0" hangingPunct="1">
        <a:lnSpc>
          <a:spcPct val="90000"/>
        </a:lnSpc>
        <a:spcBef>
          <a:spcPts val="1000"/>
        </a:spcBef>
        <a:buFont typeface="Wingdings" charset="2"/>
        <a:buChar char="§"/>
        <a:defRPr sz="2400" kern="1200">
          <a:solidFill>
            <a:schemeClr val="tx1">
              <a:lumMod val="65000"/>
              <a:lumOff val="35000"/>
            </a:schemeClr>
          </a:solidFill>
          <a:latin typeface="Gill Sans"/>
          <a:ea typeface="+mn-ea"/>
          <a:cs typeface="Gill Sans"/>
        </a:defRPr>
      </a:lvl1pPr>
      <a:lvl2pPr marL="450850" indent="-182563" algn="l" defTabSz="457200" rtl="0" eaLnBrk="1" latinLnBrk="0" hangingPunct="1">
        <a:lnSpc>
          <a:spcPct val="90000"/>
        </a:lnSpc>
        <a:spcBef>
          <a:spcPts val="1000"/>
        </a:spcBef>
        <a:buSzPct val="90000"/>
        <a:buFont typeface="Arial"/>
        <a:buChar char="•"/>
        <a:tabLst/>
        <a:defRPr sz="2200" kern="1200">
          <a:solidFill>
            <a:schemeClr val="tx1">
              <a:lumMod val="65000"/>
              <a:lumOff val="35000"/>
            </a:schemeClr>
          </a:solidFill>
          <a:latin typeface="Gill Sans"/>
          <a:ea typeface="+mn-ea"/>
          <a:cs typeface="Gill Sans"/>
        </a:defRPr>
      </a:lvl2pPr>
      <a:lvl3pPr marL="627063" indent="-176213" algn="l" defTabSz="457200" rtl="0" eaLnBrk="1" latinLnBrk="0" hangingPunct="1">
        <a:lnSpc>
          <a:spcPct val="90000"/>
        </a:lnSpc>
        <a:spcBef>
          <a:spcPts val="1000"/>
        </a:spcBef>
        <a:buSzPct val="84000"/>
        <a:buFont typeface="Lucida Grande"/>
        <a:buChar char="-"/>
        <a:defRPr sz="2000" kern="1200">
          <a:solidFill>
            <a:schemeClr val="tx1">
              <a:lumMod val="65000"/>
              <a:lumOff val="35000"/>
            </a:schemeClr>
          </a:solidFill>
          <a:latin typeface="Gill Sans"/>
          <a:ea typeface="+mn-ea"/>
          <a:cs typeface="Gill Sans"/>
        </a:defRPr>
      </a:lvl3pPr>
      <a:lvl4pPr marL="803275" indent="-176213" algn="l" defTabSz="457200" rtl="0" eaLnBrk="1" latinLnBrk="0" hangingPunct="1">
        <a:lnSpc>
          <a:spcPct val="90000"/>
        </a:lnSpc>
        <a:spcBef>
          <a:spcPts val="1000"/>
        </a:spcBef>
        <a:buSzPct val="79000"/>
        <a:buFont typeface="Courier New"/>
        <a:buChar char="o"/>
        <a:defRPr sz="1800" kern="1200">
          <a:solidFill>
            <a:schemeClr val="tx1">
              <a:lumMod val="65000"/>
              <a:lumOff val="35000"/>
            </a:schemeClr>
          </a:solidFill>
          <a:latin typeface="Gill Sans"/>
          <a:ea typeface="+mn-ea"/>
          <a:cs typeface="Gill Sans"/>
        </a:defRPr>
      </a:lvl4pPr>
      <a:lvl5pPr marL="895350" indent="-92075" algn="l" defTabSz="457200" rtl="0" eaLnBrk="1" latinLnBrk="0" hangingPunct="1">
        <a:lnSpc>
          <a:spcPct val="90000"/>
        </a:lnSpc>
        <a:spcBef>
          <a:spcPts val="1000"/>
        </a:spcBef>
        <a:buSzPct val="90000"/>
        <a:buFont typeface="Arial"/>
        <a:buChar char="•"/>
        <a:defRPr sz="1600" kern="1200">
          <a:solidFill>
            <a:schemeClr val="tx1">
              <a:lumMod val="65000"/>
              <a:lumOff val="35000"/>
            </a:schemeClr>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44.jpe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8.xml"/><Relationship Id="rId16"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392" y="3413125"/>
            <a:ext cx="8671558" cy="1093179"/>
          </a:xfrm>
        </p:spPr>
        <p:txBody>
          <a:bodyPr/>
          <a:lstStyle/>
          <a:p>
            <a:r>
              <a:rPr lang="zh-Hant" altLang="en-US" dirty="0"/>
              <a:t>教育單位虛擬主機暨網路快速佈署解決方案</a:t>
            </a:r>
            <a:endParaRPr lang="en-US" dirty="0"/>
          </a:p>
        </p:txBody>
      </p:sp>
      <p:pic>
        <p:nvPicPr>
          <p:cNvPr id="7" name="logo_eps.pdf"/>
          <p:cNvPicPr/>
          <p:nvPr/>
        </p:nvPicPr>
        <p:blipFill>
          <a:blip r:embed="rId3">
            <a:extLst/>
          </a:blip>
          <a:stretch>
            <a:fillRect/>
          </a:stretch>
        </p:blipFill>
        <p:spPr>
          <a:xfrm>
            <a:off x="1117365" y="2224663"/>
            <a:ext cx="2845483" cy="483853"/>
          </a:xfrm>
          <a:prstGeom prst="rect">
            <a:avLst/>
          </a:prstGeom>
          <a:ln w="12700">
            <a:miter lim="400000"/>
          </a:ln>
        </p:spPr>
      </p:pic>
    </p:spTree>
    <p:extLst>
      <p:ext uri="{BB962C8B-B14F-4D97-AF65-F5344CB8AC3E}">
        <p14:creationId xmlns:p14="http://schemas.microsoft.com/office/powerpoint/2010/main" val="304354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1"/>
          <p:cNvSpPr>
            <a:spLocks/>
          </p:cNvSpPr>
          <p:nvPr/>
        </p:nvSpPr>
        <p:spPr bwMode="auto">
          <a:xfrm>
            <a:off x="5567363" y="3429001"/>
            <a:ext cx="3238500" cy="1557338"/>
          </a:xfrm>
          <a:prstGeom prst="roundRect">
            <a:avLst>
              <a:gd name="adj" fmla="val 4713"/>
            </a:avLst>
          </a:prstGeom>
          <a:solidFill>
            <a:schemeClr val="accent1"/>
          </a:solidFill>
          <a:ln w="76200">
            <a:solidFill>
              <a:srgbClr val="676767"/>
            </a:solidFill>
            <a:miter lim="800000"/>
            <a:headEnd/>
            <a:tailEnd/>
          </a:ln>
        </p:spPr>
        <p:txBody>
          <a:bodyPr lIns="0" tIns="0" rIns="0" bIns="0"/>
          <a:lstStyle/>
          <a:p>
            <a:endParaRPr lang="en-US">
              <a:solidFill>
                <a:schemeClr val="bg1"/>
              </a:solidFill>
            </a:endParaRPr>
          </a:p>
        </p:txBody>
      </p:sp>
      <p:sp>
        <p:nvSpPr>
          <p:cNvPr id="71683" name="AutoShape 2"/>
          <p:cNvSpPr>
            <a:spLocks/>
          </p:cNvSpPr>
          <p:nvPr/>
        </p:nvSpPr>
        <p:spPr bwMode="auto">
          <a:xfrm>
            <a:off x="1573214" y="2199086"/>
            <a:ext cx="1812925" cy="1248965"/>
          </a:xfrm>
          <a:prstGeom prst="roundRect">
            <a:avLst>
              <a:gd name="adj" fmla="val 5880"/>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a:p>
        </p:txBody>
      </p:sp>
      <p:sp>
        <p:nvSpPr>
          <p:cNvPr id="71684" name="AutoShape 3"/>
          <p:cNvSpPr>
            <a:spLocks/>
          </p:cNvSpPr>
          <p:nvPr/>
        </p:nvSpPr>
        <p:spPr bwMode="auto">
          <a:xfrm>
            <a:off x="3530600" y="2206230"/>
            <a:ext cx="2133600" cy="1248965"/>
          </a:xfrm>
          <a:prstGeom prst="roundRect">
            <a:avLst>
              <a:gd name="adj" fmla="val 5880"/>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a:p>
        </p:txBody>
      </p:sp>
      <p:grpSp>
        <p:nvGrpSpPr>
          <p:cNvPr id="56324" name="Group 4"/>
          <p:cNvGrpSpPr>
            <a:grpSpLocks/>
          </p:cNvGrpSpPr>
          <p:nvPr/>
        </p:nvGrpSpPr>
        <p:grpSpPr bwMode="auto">
          <a:xfrm>
            <a:off x="150813" y="2168129"/>
            <a:ext cx="1009650" cy="1498997"/>
            <a:chOff x="0" y="0"/>
            <a:chExt cx="1483" cy="2448"/>
          </a:xfrm>
        </p:grpSpPr>
        <p:sp>
          <p:nvSpPr>
            <p:cNvPr id="71719" name="AutoShape 5"/>
            <p:cNvSpPr>
              <a:spLocks/>
            </p:cNvSpPr>
            <p:nvPr/>
          </p:nvSpPr>
          <p:spPr bwMode="auto">
            <a:xfrm>
              <a:off x="0" y="0"/>
              <a:ext cx="1385" cy="2040"/>
            </a:xfrm>
            <a:prstGeom prst="roundRect">
              <a:avLst>
                <a:gd name="adj" fmla="val 8667"/>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a:p>
          </p:txBody>
        </p:sp>
        <p:sp>
          <p:nvSpPr>
            <p:cNvPr id="71720" name="Rectangle 6"/>
            <p:cNvSpPr>
              <a:spLocks/>
            </p:cNvSpPr>
            <p:nvPr/>
          </p:nvSpPr>
          <p:spPr bwMode="auto">
            <a:xfrm>
              <a:off x="37" y="2081"/>
              <a:ext cx="1446" cy="36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a:lstStyle/>
            <a:p>
              <a:pPr>
                <a:defRPr/>
              </a:pPr>
              <a:r>
                <a:rPr lang="en-US" sz="1700" dirty="0">
                  <a:cs typeface="Gill Sans" charset="0"/>
                </a:rPr>
                <a:t>VM Name</a:t>
              </a:r>
            </a:p>
          </p:txBody>
        </p:sp>
      </p:grpSp>
      <p:sp>
        <p:nvSpPr>
          <p:cNvPr id="56325" name="Line 7"/>
          <p:cNvSpPr>
            <a:spLocks noChangeShapeType="1"/>
          </p:cNvSpPr>
          <p:nvPr/>
        </p:nvSpPr>
        <p:spPr bwMode="auto">
          <a:xfrm>
            <a:off x="6226175" y="3654030"/>
            <a:ext cx="0" cy="269081"/>
          </a:xfrm>
          <a:prstGeom prst="line">
            <a:avLst/>
          </a:prstGeom>
          <a:noFill/>
          <a:ln w="635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56326" name="Line 8"/>
          <p:cNvSpPr>
            <a:spLocks noChangeShapeType="1"/>
          </p:cNvSpPr>
          <p:nvPr/>
        </p:nvSpPr>
        <p:spPr bwMode="auto">
          <a:xfrm>
            <a:off x="7234238" y="3658793"/>
            <a:ext cx="0" cy="269081"/>
          </a:xfrm>
          <a:prstGeom prst="line">
            <a:avLst/>
          </a:prstGeom>
          <a:noFill/>
          <a:ln w="635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56327" name="Line 9"/>
          <p:cNvSpPr>
            <a:spLocks noChangeShapeType="1"/>
          </p:cNvSpPr>
          <p:nvPr/>
        </p:nvSpPr>
        <p:spPr bwMode="auto">
          <a:xfrm>
            <a:off x="8202613" y="3658793"/>
            <a:ext cx="0" cy="269081"/>
          </a:xfrm>
          <a:prstGeom prst="line">
            <a:avLst/>
          </a:prstGeom>
          <a:noFill/>
          <a:ln w="63500">
            <a:solidFill>
              <a:srgbClr val="00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solidFill>
                <a:schemeClr val="bg1"/>
              </a:solidFill>
            </a:endParaRPr>
          </a:p>
        </p:txBody>
      </p:sp>
      <p:sp>
        <p:nvSpPr>
          <p:cNvPr id="56328" name="Line 10"/>
          <p:cNvSpPr>
            <a:spLocks noChangeShapeType="1"/>
          </p:cNvSpPr>
          <p:nvPr/>
        </p:nvSpPr>
        <p:spPr bwMode="auto">
          <a:xfrm>
            <a:off x="6575425" y="2883695"/>
            <a:ext cx="0" cy="702469"/>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6329" name="Line 11"/>
          <p:cNvSpPr>
            <a:spLocks noChangeShapeType="1"/>
          </p:cNvSpPr>
          <p:nvPr/>
        </p:nvSpPr>
        <p:spPr bwMode="auto">
          <a:xfrm>
            <a:off x="7821613" y="2884886"/>
            <a:ext cx="0" cy="701278"/>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5633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5" y="2180036"/>
            <a:ext cx="1811338" cy="7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32" name="Rectangle 14"/>
          <p:cNvSpPr>
            <a:spLocks/>
          </p:cNvSpPr>
          <p:nvPr/>
        </p:nvSpPr>
        <p:spPr bwMode="auto">
          <a:xfrm>
            <a:off x="228602" y="778670"/>
            <a:ext cx="6189663" cy="79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spcBef>
                <a:spcPts val="1525"/>
              </a:spcBef>
            </a:pPr>
            <a:r>
              <a:rPr lang="en-US" sz="1700">
                <a:cs typeface="Gill Sans" charset="0"/>
              </a:rPr>
              <a:t>VM Tracer subscribes to the vCenter API and learns which Virtual Machines are connected to which vSwitch and which uplinks.  EOS can now display the VM bindings as well--</a:t>
            </a:r>
          </a:p>
        </p:txBody>
      </p:sp>
      <p:sp>
        <p:nvSpPr>
          <p:cNvPr id="56333" name="Rectangle 15"/>
          <p:cNvSpPr>
            <a:spLocks/>
          </p:cNvSpPr>
          <p:nvPr/>
        </p:nvSpPr>
        <p:spPr bwMode="auto">
          <a:xfrm rot="-5400000">
            <a:off x="7490080" y="3075121"/>
            <a:ext cx="432881" cy="17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100" dirty="0">
                <a:latin typeface="Courier New Bold" charset="0"/>
                <a:cs typeface="Courier New Bold" charset="0"/>
                <a:sym typeface="Courier New Bold" charset="0"/>
              </a:rPr>
              <a:t>Eth48</a:t>
            </a:r>
          </a:p>
        </p:txBody>
      </p:sp>
      <p:sp>
        <p:nvSpPr>
          <p:cNvPr id="56334" name="Rectangle 16"/>
          <p:cNvSpPr>
            <a:spLocks/>
          </p:cNvSpPr>
          <p:nvPr/>
        </p:nvSpPr>
        <p:spPr bwMode="auto">
          <a:xfrm rot="-5400000">
            <a:off x="6240718" y="3075122"/>
            <a:ext cx="432881" cy="17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100" dirty="0">
                <a:latin typeface="Courier New Bold" charset="0"/>
                <a:cs typeface="Courier New Bold" charset="0"/>
                <a:sym typeface="Courier New Bold" charset="0"/>
              </a:rPr>
              <a:t>Eth46</a:t>
            </a:r>
          </a:p>
        </p:txBody>
      </p:sp>
      <p:sp>
        <p:nvSpPr>
          <p:cNvPr id="56335" name="Rectangle 17"/>
          <p:cNvSpPr>
            <a:spLocks/>
          </p:cNvSpPr>
          <p:nvPr/>
        </p:nvSpPr>
        <p:spPr bwMode="auto">
          <a:xfrm>
            <a:off x="185738" y="1771651"/>
            <a:ext cx="55165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300" dirty="0">
                <a:latin typeface="Courier" charset="0"/>
                <a:cs typeface="Courier" charset="0"/>
                <a:sym typeface="Courier" charset="0"/>
              </a:rPr>
              <a:t>show </a:t>
            </a:r>
            <a:r>
              <a:rPr lang="en-US" sz="1300" dirty="0" err="1">
                <a:latin typeface="Courier" charset="0"/>
                <a:cs typeface="Courier" charset="0"/>
                <a:sym typeface="Courier" charset="0"/>
              </a:rPr>
              <a:t>vmtracer</a:t>
            </a:r>
            <a:r>
              <a:rPr lang="en-US" sz="1300" dirty="0">
                <a:latin typeface="Courier" charset="0"/>
                <a:cs typeface="Courier" charset="0"/>
                <a:sym typeface="Courier" charset="0"/>
              </a:rPr>
              <a:t> interface </a:t>
            </a:r>
            <a:r>
              <a:rPr lang="en-US" sz="1300" b="1" dirty="0">
                <a:solidFill>
                  <a:srgbClr val="FF0000"/>
                </a:solidFill>
                <a:latin typeface="Courier" charset="0"/>
                <a:cs typeface="Courier" charset="0"/>
                <a:sym typeface="Courier" charset="0"/>
              </a:rPr>
              <a:t>Ethernet46</a:t>
            </a:r>
          </a:p>
          <a:p>
            <a:r>
              <a:rPr lang="en-US" sz="1300" dirty="0">
                <a:latin typeface="Courier" charset="0"/>
                <a:cs typeface="Courier" charset="0"/>
                <a:sym typeface="Courier" charset="0"/>
              </a:rPr>
              <a:t>Ethernet46: esx1.aristanetworks.com/</a:t>
            </a:r>
            <a:r>
              <a:rPr lang="en-US" sz="1300" dirty="0" err="1">
                <a:latin typeface="Courier" charset="0"/>
                <a:cs typeface="Courier" charset="0"/>
                <a:sym typeface="Courier" charset="0"/>
              </a:rPr>
              <a:t>ndsTest</a:t>
            </a:r>
            <a:r>
              <a:rPr lang="en-US" sz="1300" dirty="0">
                <a:latin typeface="Courier" charset="0"/>
                <a:cs typeface="Courier" charset="0"/>
                <a:sym typeface="Courier" charset="0"/>
              </a:rPr>
              <a:t>/dvuplink1</a:t>
            </a:r>
          </a:p>
          <a:p>
            <a:endParaRPr lang="en-US" sz="1300" dirty="0">
              <a:latin typeface="Courier" charset="0"/>
              <a:cs typeface="Courier" charset="0"/>
              <a:sym typeface="Courier" charset="0"/>
            </a:endParaRPr>
          </a:p>
          <a:p>
            <a:r>
              <a:rPr lang="en-US" sz="1300" dirty="0">
                <a:latin typeface="Courier" charset="0"/>
                <a:cs typeface="Courier" charset="0"/>
                <a:sym typeface="Courier" charset="0"/>
              </a:rPr>
              <a:t>VM Name        Network Adapter     VLAN Status  State</a:t>
            </a:r>
            <a:endParaRPr lang="en-US" sz="1300" dirty="0">
              <a:cs typeface="Gill Sans" charset="0"/>
            </a:endParaRPr>
          </a:p>
          <a:p>
            <a:r>
              <a:rPr lang="en-US" sz="1300" dirty="0">
                <a:latin typeface="Courier" charset="0"/>
                <a:cs typeface="Courier" charset="0"/>
                <a:sym typeface="Courier" charset="0"/>
              </a:rPr>
              <a:t>-------------------------------------------------------</a:t>
            </a:r>
            <a:endParaRPr lang="en-US" sz="1300" dirty="0">
              <a:cs typeface="Gill Sans" charset="0"/>
            </a:endParaRPr>
          </a:p>
          <a:p>
            <a:r>
              <a:rPr lang="en-US" sz="1300" dirty="0">
                <a:latin typeface="Courier" charset="0"/>
                <a:cs typeface="Courier" charset="0"/>
                <a:sym typeface="Courier" charset="0"/>
              </a:rPr>
              <a:t>Exchange       Network adapter 4   7    up/up   --</a:t>
            </a:r>
            <a:endParaRPr lang="en-US" sz="1300" dirty="0">
              <a:cs typeface="Gill Sans" charset="0"/>
            </a:endParaRPr>
          </a:p>
          <a:p>
            <a:r>
              <a:rPr lang="en-US" sz="1300" dirty="0">
                <a:latin typeface="Courier" charset="0"/>
                <a:cs typeface="Courier" charset="0"/>
                <a:sym typeface="Courier" charset="0"/>
              </a:rPr>
              <a:t>Apache         Network adapter 3   6    up/up   </a:t>
            </a:r>
            <a:r>
              <a:rPr lang="en-US" sz="1300" dirty="0" err="1">
                <a:latin typeface="Courier" charset="0"/>
                <a:cs typeface="Courier" charset="0"/>
                <a:sym typeface="Courier" charset="0"/>
              </a:rPr>
              <a:t>vMotion</a:t>
            </a:r>
            <a:endParaRPr lang="en-US" sz="1300" dirty="0">
              <a:cs typeface="Gill Sans" charset="0"/>
            </a:endParaRPr>
          </a:p>
          <a:p>
            <a:r>
              <a:rPr lang="en-US" sz="1300" dirty="0">
                <a:latin typeface="Courier" charset="0"/>
                <a:cs typeface="Courier" charset="0"/>
                <a:sym typeface="Courier" charset="0"/>
              </a:rPr>
              <a:t>MySQL          Network adapter 1   5    up/up   FT-A</a:t>
            </a:r>
          </a:p>
        </p:txBody>
      </p:sp>
      <p:sp>
        <p:nvSpPr>
          <p:cNvPr id="56336" name="AutoShape 18"/>
          <p:cNvSpPr>
            <a:spLocks/>
          </p:cNvSpPr>
          <p:nvPr/>
        </p:nvSpPr>
        <p:spPr bwMode="auto">
          <a:xfrm>
            <a:off x="5786440" y="3537349"/>
            <a:ext cx="2801937" cy="239315"/>
          </a:xfrm>
          <a:prstGeom prst="roundRect">
            <a:avLst>
              <a:gd name="adj" fmla="val 30611"/>
            </a:avLst>
          </a:prstGeom>
          <a:gradFill rotWithShape="0">
            <a:gsLst>
              <a:gs pos="0">
                <a:srgbClr val="0080FF"/>
              </a:gs>
              <a:gs pos="100000">
                <a:srgbClr val="000080"/>
              </a:gs>
            </a:gsLst>
            <a:lin ang="5400000" scaled="1"/>
          </a:gradFill>
          <a:ln w="25400">
            <a:solidFill>
              <a:srgbClr val="000000"/>
            </a:solidFill>
            <a:miter lim="800000"/>
            <a:headEnd/>
            <a:tailEnd/>
          </a:ln>
        </p:spPr>
        <p:txBody>
          <a:bodyPr lIns="0" tIns="0" rIns="0" bIns="0"/>
          <a:lstStyle/>
          <a:p>
            <a:endParaRPr lang="en-US">
              <a:solidFill>
                <a:schemeClr val="bg1"/>
              </a:solidFill>
            </a:endParaRPr>
          </a:p>
        </p:txBody>
      </p:sp>
      <p:sp>
        <p:nvSpPr>
          <p:cNvPr id="56337" name="Rectangle 19"/>
          <p:cNvSpPr>
            <a:spLocks/>
          </p:cNvSpPr>
          <p:nvPr/>
        </p:nvSpPr>
        <p:spPr bwMode="auto">
          <a:xfrm flipH="1">
            <a:off x="5600700" y="4593432"/>
            <a:ext cx="766763"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2600" dirty="0">
                <a:solidFill>
                  <a:schemeClr val="bg1"/>
                </a:solidFill>
                <a:latin typeface="Myriad Pro" charset="0"/>
                <a:cs typeface="Myriad Pro" charset="0"/>
                <a:sym typeface="Myriad Pro" charset="0"/>
              </a:rPr>
              <a:t>esx1</a:t>
            </a:r>
          </a:p>
        </p:txBody>
      </p:sp>
      <p:sp>
        <p:nvSpPr>
          <p:cNvPr id="56338" name="Rectangle 20"/>
          <p:cNvSpPr>
            <a:spLocks/>
          </p:cNvSpPr>
          <p:nvPr/>
        </p:nvSpPr>
        <p:spPr bwMode="auto">
          <a:xfrm>
            <a:off x="6823076" y="3542111"/>
            <a:ext cx="6842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700">
                <a:solidFill>
                  <a:schemeClr val="bg1"/>
                </a:solidFill>
                <a:cs typeface="Gill Sans" charset="0"/>
              </a:rPr>
              <a:t>vSwitch</a:t>
            </a:r>
          </a:p>
        </p:txBody>
      </p:sp>
      <p:sp>
        <p:nvSpPr>
          <p:cNvPr id="56339" name="AutoShape 21"/>
          <p:cNvSpPr>
            <a:spLocks/>
          </p:cNvSpPr>
          <p:nvPr/>
        </p:nvSpPr>
        <p:spPr bwMode="auto">
          <a:xfrm>
            <a:off x="6096001" y="3384948"/>
            <a:ext cx="919163" cy="196453"/>
          </a:xfrm>
          <a:prstGeom prst="roundRect">
            <a:avLst>
              <a:gd name="adj" fmla="val 37500"/>
            </a:avLst>
          </a:prstGeom>
          <a:gradFill rotWithShape="0">
            <a:gsLst>
              <a:gs pos="0">
                <a:srgbClr val="FF0000"/>
              </a:gs>
              <a:gs pos="100000">
                <a:srgbClr val="0080FF"/>
              </a:gs>
            </a:gsLst>
            <a:lin ang="5400000" scaled="1"/>
          </a:gradFill>
          <a:ln w="25400">
            <a:solidFill>
              <a:srgbClr val="000000"/>
            </a:solidFill>
            <a:miter lim="800000"/>
            <a:headEnd/>
            <a:tailEnd/>
          </a:ln>
        </p:spPr>
        <p:txBody>
          <a:bodyPr lIns="0" tIns="0" rIns="0" bIns="0"/>
          <a:lstStyle/>
          <a:p>
            <a:endParaRPr lang="en-US" sz="1200">
              <a:solidFill>
                <a:schemeClr val="bg1"/>
              </a:solidFill>
            </a:endParaRPr>
          </a:p>
        </p:txBody>
      </p:sp>
      <p:sp>
        <p:nvSpPr>
          <p:cNvPr id="56340" name="Rectangle 22"/>
          <p:cNvSpPr>
            <a:spLocks/>
          </p:cNvSpPr>
          <p:nvPr/>
        </p:nvSpPr>
        <p:spPr bwMode="auto">
          <a:xfrm>
            <a:off x="6192602" y="3381840"/>
            <a:ext cx="611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dirty="0">
                <a:solidFill>
                  <a:schemeClr val="bg1"/>
                </a:solidFill>
                <a:cs typeface="Gill Sans" charset="0"/>
              </a:rPr>
              <a:t>dvuplink0</a:t>
            </a:r>
          </a:p>
        </p:txBody>
      </p:sp>
      <p:sp>
        <p:nvSpPr>
          <p:cNvPr id="56341" name="AutoShape 23"/>
          <p:cNvSpPr>
            <a:spLocks/>
          </p:cNvSpPr>
          <p:nvPr/>
        </p:nvSpPr>
        <p:spPr bwMode="auto">
          <a:xfrm>
            <a:off x="7358064" y="3384948"/>
            <a:ext cx="920750" cy="196453"/>
          </a:xfrm>
          <a:prstGeom prst="roundRect">
            <a:avLst>
              <a:gd name="adj" fmla="val 37500"/>
            </a:avLst>
          </a:prstGeom>
          <a:gradFill rotWithShape="0">
            <a:gsLst>
              <a:gs pos="0">
                <a:srgbClr val="FF0000"/>
              </a:gs>
              <a:gs pos="100000">
                <a:srgbClr val="0080FF"/>
              </a:gs>
            </a:gsLst>
            <a:lin ang="5400000" scaled="1"/>
          </a:gradFill>
          <a:ln w="25400">
            <a:solidFill>
              <a:srgbClr val="000000"/>
            </a:solidFill>
            <a:miter lim="800000"/>
            <a:headEnd/>
            <a:tailEnd/>
          </a:ln>
        </p:spPr>
        <p:txBody>
          <a:bodyPr lIns="0" tIns="0" rIns="0" bIns="0"/>
          <a:lstStyle/>
          <a:p>
            <a:endParaRPr lang="en-US" sz="1200">
              <a:solidFill>
                <a:schemeClr val="bg1"/>
              </a:solidFill>
            </a:endParaRPr>
          </a:p>
        </p:txBody>
      </p:sp>
      <p:sp>
        <p:nvSpPr>
          <p:cNvPr id="56342" name="Rectangle 24"/>
          <p:cNvSpPr>
            <a:spLocks/>
          </p:cNvSpPr>
          <p:nvPr/>
        </p:nvSpPr>
        <p:spPr bwMode="auto">
          <a:xfrm>
            <a:off x="7489083" y="3381840"/>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200" dirty="0">
                <a:solidFill>
                  <a:schemeClr val="bg1"/>
                </a:solidFill>
                <a:cs typeface="Gill Sans" charset="0"/>
              </a:rPr>
              <a:t>dvuplink1</a:t>
            </a:r>
          </a:p>
        </p:txBody>
      </p:sp>
      <p:sp>
        <p:nvSpPr>
          <p:cNvPr id="56343" name="Rectangle 25"/>
          <p:cNvSpPr>
            <a:spLocks/>
          </p:cNvSpPr>
          <p:nvPr/>
        </p:nvSpPr>
        <p:spPr bwMode="auto">
          <a:xfrm>
            <a:off x="1709739" y="3425430"/>
            <a:ext cx="12942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700">
                <a:cs typeface="Gill Sans" charset="0"/>
              </a:rPr>
              <a:t>Adapter Name</a:t>
            </a:r>
          </a:p>
        </p:txBody>
      </p:sp>
      <p:sp>
        <p:nvSpPr>
          <p:cNvPr id="56344" name="Rectangle 26"/>
          <p:cNvSpPr>
            <a:spLocks/>
          </p:cNvSpPr>
          <p:nvPr/>
        </p:nvSpPr>
        <p:spPr bwMode="auto">
          <a:xfrm>
            <a:off x="3495675" y="3476626"/>
            <a:ext cx="1855788" cy="22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700">
                <a:cs typeface="Gill Sans" charset="0"/>
              </a:rPr>
              <a:t>VLAN/Status/State</a:t>
            </a:r>
          </a:p>
        </p:txBody>
      </p:sp>
      <p:sp>
        <p:nvSpPr>
          <p:cNvPr id="56345" name="Rectangle 27"/>
          <p:cNvSpPr>
            <a:spLocks/>
          </p:cNvSpPr>
          <p:nvPr/>
        </p:nvSpPr>
        <p:spPr bwMode="auto">
          <a:xfrm>
            <a:off x="222250" y="3708799"/>
            <a:ext cx="4603750" cy="12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100" dirty="0">
                <a:cs typeface="Gill Sans" charset="0"/>
              </a:rPr>
              <a:t>Status: </a:t>
            </a:r>
          </a:p>
          <a:p>
            <a:r>
              <a:rPr lang="en-US" sz="1100" dirty="0">
                <a:cs typeface="Gill Sans" charset="0"/>
              </a:rPr>
              <a:t>Up/Up - VM Booted/Connected to Arista Switch</a:t>
            </a:r>
          </a:p>
          <a:p>
            <a:r>
              <a:rPr lang="en-US" sz="1100" dirty="0">
                <a:cs typeface="Gill Sans" charset="0"/>
              </a:rPr>
              <a:t>Up/Down - VM Booted/NIC Disconnected</a:t>
            </a:r>
          </a:p>
          <a:p>
            <a:r>
              <a:rPr lang="en-US" sz="1100" dirty="0">
                <a:cs typeface="Gill Sans" charset="0"/>
              </a:rPr>
              <a:t>Down/Down - VM Down</a:t>
            </a:r>
          </a:p>
          <a:p>
            <a:r>
              <a:rPr lang="en-US" sz="1100" dirty="0">
                <a:cs typeface="Gill Sans" charset="0"/>
              </a:rPr>
              <a:t>State:</a:t>
            </a:r>
          </a:p>
          <a:p>
            <a:r>
              <a:rPr lang="en-US" sz="1100" dirty="0" err="1">
                <a:cs typeface="Gill Sans" charset="0"/>
              </a:rPr>
              <a:t>vMotion</a:t>
            </a:r>
            <a:r>
              <a:rPr lang="en-US" sz="1100" dirty="0">
                <a:cs typeface="Gill Sans" charset="0"/>
              </a:rPr>
              <a:t> - VM actively being </a:t>
            </a:r>
            <a:r>
              <a:rPr lang="en-US" sz="1100" dirty="0" err="1">
                <a:cs typeface="Gill Sans" charset="0"/>
              </a:rPr>
              <a:t>vMotioned</a:t>
            </a:r>
            <a:endParaRPr lang="en-US" sz="1100" dirty="0">
              <a:cs typeface="Gill Sans" charset="0"/>
            </a:endParaRPr>
          </a:p>
          <a:p>
            <a:r>
              <a:rPr lang="en-US" sz="1100" dirty="0">
                <a:cs typeface="Gill Sans" charset="0"/>
              </a:rPr>
              <a:t>FT-A - Active member of a VM-FT pair</a:t>
            </a:r>
          </a:p>
          <a:p>
            <a:r>
              <a:rPr lang="en-US" sz="1100" dirty="0">
                <a:cs typeface="Gill Sans" charset="0"/>
              </a:rPr>
              <a:t>FT-S - Standby member of a VM-FT pair</a:t>
            </a:r>
          </a:p>
        </p:txBody>
      </p:sp>
      <p:grpSp>
        <p:nvGrpSpPr>
          <p:cNvPr id="56346" name="Group 28"/>
          <p:cNvGrpSpPr>
            <a:grpSpLocks/>
          </p:cNvGrpSpPr>
          <p:nvPr/>
        </p:nvGrpSpPr>
        <p:grpSpPr bwMode="auto">
          <a:xfrm>
            <a:off x="5859463" y="3929064"/>
            <a:ext cx="754062" cy="769144"/>
            <a:chOff x="0" y="0"/>
            <a:chExt cx="1107" cy="1255"/>
          </a:xfrm>
        </p:grpSpPr>
        <p:pic>
          <p:nvPicPr>
            <p:cNvPr id="56355" name="Picture 29"/>
            <p:cNvPicPr>
              <a:picLocks noChangeAspect="1" noChangeArrowheads="1"/>
            </p:cNvPicPr>
            <p:nvPr/>
          </p:nvPicPr>
          <p:blipFill>
            <a:blip r:embed="rId3">
              <a:extLst>
                <a:ext uri="{28A0092B-C50C-407E-A947-70E740481C1C}">
                  <a14:useLocalDpi xmlns:a14="http://schemas.microsoft.com/office/drawing/2010/main" val="0"/>
                </a:ext>
              </a:extLst>
            </a:blip>
            <a:srcRect l="9163" t="175" r="8005" b="14211"/>
            <a:stretch>
              <a:fillRect/>
            </a:stretch>
          </p:blipFill>
          <p:spPr bwMode="auto">
            <a:xfrm>
              <a:off x="127" y="191"/>
              <a:ext cx="849"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56356" name="Rectangle 30"/>
            <p:cNvSpPr>
              <a:spLocks/>
            </p:cNvSpPr>
            <p:nvPr/>
          </p:nvSpPr>
          <p:spPr bwMode="auto">
            <a:xfrm>
              <a:off x="0" y="0"/>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200" b="1" dirty="0">
                  <a:solidFill>
                    <a:schemeClr val="bg1"/>
                  </a:solidFill>
                  <a:latin typeface="Courier New Bold" charset="0"/>
                  <a:cs typeface="Courier New Bold" charset="0"/>
                  <a:sym typeface="Courier New Bold" charset="0"/>
                </a:rPr>
                <a:t>Exchange</a:t>
              </a:r>
            </a:p>
          </p:txBody>
        </p:sp>
        <p:sp>
          <p:nvSpPr>
            <p:cNvPr id="56357" name="Rectangle 31"/>
            <p:cNvSpPr>
              <a:spLocks/>
            </p:cNvSpPr>
            <p:nvPr/>
          </p:nvSpPr>
          <p:spPr bwMode="auto">
            <a:xfrm>
              <a:off x="3" y="991"/>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100">
                  <a:solidFill>
                    <a:schemeClr val="bg1"/>
                  </a:solidFill>
                  <a:latin typeface="Courier New Bold" charset="0"/>
                  <a:cs typeface="Courier New Bold" charset="0"/>
                  <a:sym typeface="Courier New Bold" charset="0"/>
                </a:rPr>
                <a:t>VLAN 5</a:t>
              </a:r>
            </a:p>
          </p:txBody>
        </p:sp>
      </p:grpSp>
      <p:grpSp>
        <p:nvGrpSpPr>
          <p:cNvPr id="56347" name="Group 32"/>
          <p:cNvGrpSpPr>
            <a:grpSpLocks/>
          </p:cNvGrpSpPr>
          <p:nvPr/>
        </p:nvGrpSpPr>
        <p:grpSpPr bwMode="auto">
          <a:xfrm>
            <a:off x="6843713" y="3920730"/>
            <a:ext cx="754062" cy="777478"/>
            <a:chOff x="0" y="0"/>
            <a:chExt cx="1108" cy="1268"/>
          </a:xfrm>
        </p:grpSpPr>
        <p:pic>
          <p:nvPicPr>
            <p:cNvPr id="56352" name="Picture 33"/>
            <p:cNvPicPr>
              <a:picLocks noChangeAspect="1" noChangeArrowheads="1"/>
            </p:cNvPicPr>
            <p:nvPr/>
          </p:nvPicPr>
          <p:blipFill>
            <a:blip r:embed="rId4">
              <a:extLst>
                <a:ext uri="{28A0092B-C50C-407E-A947-70E740481C1C}">
                  <a14:useLocalDpi xmlns:a14="http://schemas.microsoft.com/office/drawing/2010/main" val="0"/>
                </a:ext>
              </a:extLst>
            </a:blip>
            <a:srcRect l="8771" r="10808" b="13829"/>
            <a:stretch>
              <a:fillRect/>
            </a:stretch>
          </p:blipFill>
          <p:spPr bwMode="auto">
            <a:xfrm>
              <a:off x="144" y="196"/>
              <a:ext cx="819"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56353" name="Rectangle 34"/>
            <p:cNvSpPr>
              <a:spLocks/>
            </p:cNvSpPr>
            <p:nvPr/>
          </p:nvSpPr>
          <p:spPr bwMode="auto">
            <a:xfrm>
              <a:off x="0" y="0"/>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200" b="1" dirty="0">
                  <a:solidFill>
                    <a:schemeClr val="bg1"/>
                  </a:solidFill>
                  <a:latin typeface="Courier New Bold" charset="0"/>
                  <a:cs typeface="Courier New Bold" charset="0"/>
                  <a:sym typeface="Courier New Bold" charset="0"/>
                </a:rPr>
                <a:t>Apache</a:t>
              </a:r>
            </a:p>
          </p:txBody>
        </p:sp>
        <p:sp>
          <p:nvSpPr>
            <p:cNvPr id="56354" name="Rectangle 35"/>
            <p:cNvSpPr>
              <a:spLocks/>
            </p:cNvSpPr>
            <p:nvPr/>
          </p:nvSpPr>
          <p:spPr bwMode="auto">
            <a:xfrm>
              <a:off x="4" y="1004"/>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100">
                  <a:solidFill>
                    <a:schemeClr val="bg1"/>
                  </a:solidFill>
                  <a:latin typeface="Courier New Bold" charset="0"/>
                  <a:cs typeface="Courier New Bold" charset="0"/>
                  <a:sym typeface="Courier New Bold" charset="0"/>
                </a:rPr>
                <a:t>VLAN 6</a:t>
              </a:r>
            </a:p>
          </p:txBody>
        </p:sp>
      </p:grpSp>
      <p:grpSp>
        <p:nvGrpSpPr>
          <p:cNvPr id="56348" name="Group 36"/>
          <p:cNvGrpSpPr>
            <a:grpSpLocks/>
          </p:cNvGrpSpPr>
          <p:nvPr/>
        </p:nvGrpSpPr>
        <p:grpSpPr bwMode="auto">
          <a:xfrm>
            <a:off x="7802563" y="3925493"/>
            <a:ext cx="754062" cy="772715"/>
            <a:chOff x="0" y="0"/>
            <a:chExt cx="1108" cy="1260"/>
          </a:xfrm>
        </p:grpSpPr>
        <p:pic>
          <p:nvPicPr>
            <p:cNvPr id="56349" name="Picture 37"/>
            <p:cNvPicPr>
              <a:picLocks noChangeAspect="1" noChangeArrowheads="1"/>
            </p:cNvPicPr>
            <p:nvPr/>
          </p:nvPicPr>
          <p:blipFill>
            <a:blip r:embed="rId5">
              <a:extLst>
                <a:ext uri="{28A0092B-C50C-407E-A947-70E740481C1C}">
                  <a14:useLocalDpi xmlns:a14="http://schemas.microsoft.com/office/drawing/2010/main" val="0"/>
                </a:ext>
              </a:extLst>
            </a:blip>
            <a:srcRect l="7544" r="7549" b="11511"/>
            <a:stretch>
              <a:fillRect/>
            </a:stretch>
          </p:blipFill>
          <p:spPr bwMode="auto">
            <a:xfrm>
              <a:off x="128" y="189"/>
              <a:ext cx="840"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56350" name="Rectangle 38"/>
            <p:cNvSpPr>
              <a:spLocks/>
            </p:cNvSpPr>
            <p:nvPr/>
          </p:nvSpPr>
          <p:spPr bwMode="auto">
            <a:xfrm>
              <a:off x="0" y="0"/>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200" b="1" dirty="0">
                  <a:solidFill>
                    <a:schemeClr val="bg1"/>
                  </a:solidFill>
                  <a:latin typeface="Courier New Bold" charset="0"/>
                  <a:cs typeface="Courier New Bold" charset="0"/>
                  <a:sym typeface="Courier New Bold" charset="0"/>
                </a:rPr>
                <a:t>MySQL</a:t>
              </a:r>
            </a:p>
          </p:txBody>
        </p:sp>
        <p:sp>
          <p:nvSpPr>
            <p:cNvPr id="56351" name="Rectangle 39"/>
            <p:cNvSpPr>
              <a:spLocks/>
            </p:cNvSpPr>
            <p:nvPr/>
          </p:nvSpPr>
          <p:spPr bwMode="auto">
            <a:xfrm>
              <a:off x="4" y="996"/>
              <a:ext cx="110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100">
                  <a:solidFill>
                    <a:schemeClr val="bg1"/>
                  </a:solidFill>
                  <a:latin typeface="Courier New Bold" charset="0"/>
                  <a:cs typeface="Courier New Bold" charset="0"/>
                  <a:sym typeface="Courier New Bold" charset="0"/>
                </a:rPr>
                <a:t>VLAN 7</a:t>
              </a:r>
            </a:p>
          </p:txBody>
        </p:sp>
      </p:grpSp>
      <p:sp>
        <p:nvSpPr>
          <p:cNvPr id="42" name="Title 1"/>
          <p:cNvSpPr>
            <a:spLocks noGrp="1"/>
          </p:cNvSpPr>
          <p:nvPr>
            <p:ph type="title"/>
          </p:nvPr>
        </p:nvSpPr>
        <p:spPr>
          <a:xfrm>
            <a:off x="344488" y="205980"/>
            <a:ext cx="8439150" cy="460771"/>
          </a:xfrm>
        </p:spPr>
        <p:txBody>
          <a:bodyPr>
            <a:normAutofit fontScale="90000"/>
          </a:bodyPr>
          <a:lstStyle/>
          <a:p>
            <a:r>
              <a:rPr lang="en-US" sz="3000" dirty="0">
                <a:solidFill>
                  <a:srgbClr val="387C2C"/>
                </a:solidFill>
                <a:latin typeface="Myriad Pro" charset="0"/>
                <a:cs typeface="Myriad Pro" charset="0"/>
                <a:sym typeface="Myriad Pro" charset="0"/>
              </a:rPr>
              <a:t>VM Tracer - VM Discovery</a:t>
            </a:r>
          </a:p>
        </p:txBody>
      </p:sp>
    </p:spTree>
    <p:extLst>
      <p:ext uri="{BB962C8B-B14F-4D97-AF65-F5344CB8AC3E}">
        <p14:creationId xmlns:p14="http://schemas.microsoft.com/office/powerpoint/2010/main" val="566655593"/>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000" dirty="0"/>
              <a:t>Log for VM add and delete</a:t>
            </a:r>
            <a:br>
              <a:rPr lang="en-US" altLang="zh-TW" sz="3000" dirty="0"/>
            </a:br>
            <a:r>
              <a:rPr lang="en-US" altLang="zh-TW" sz="3000" dirty="0"/>
              <a:t>on Arista switch</a:t>
            </a:r>
            <a:endParaRPr lang="zh-TW" altLang="en-US" sz="3000" dirty="0"/>
          </a:p>
        </p:txBody>
      </p:sp>
      <p:sp>
        <p:nvSpPr>
          <p:cNvPr id="4" name="矩形 3"/>
          <p:cNvSpPr/>
          <p:nvPr/>
        </p:nvSpPr>
        <p:spPr>
          <a:xfrm>
            <a:off x="526331" y="1527412"/>
            <a:ext cx="8195352" cy="3116236"/>
          </a:xfrm>
          <a:prstGeom prst="rect">
            <a:avLst/>
          </a:prstGeom>
        </p:spPr>
        <p:txBody>
          <a:bodyPr wrap="square" lIns="68577" tIns="34289" rIns="68577" bIns="34289">
            <a:spAutoFit/>
          </a:bodyPr>
          <a:lstStyle/>
          <a:p>
            <a:endParaRPr lang="en-US" altLang="zh-TW" dirty="0"/>
          </a:p>
          <a:p>
            <a:r>
              <a:rPr lang="en-US" altLang="zh-TW" dirty="0"/>
              <a:t>Jul  7 08:37:11 </a:t>
            </a:r>
            <a:r>
              <a:rPr lang="en-US" altLang="zh-TW" dirty="0" smtClean="0"/>
              <a:t>7150S </a:t>
            </a:r>
            <a:r>
              <a:rPr lang="en-US" altLang="zh-TW" dirty="0" err="1" smtClean="0"/>
              <a:t>VmTracer</a:t>
            </a:r>
            <a:r>
              <a:rPr lang="en-US" altLang="zh-TW" dirty="0"/>
              <a:t>: %VMTRACERSESS-6-</a:t>
            </a:r>
            <a:r>
              <a:rPr lang="en-US" altLang="zh-TW" dirty="0">
                <a:solidFill>
                  <a:srgbClr val="FF0000"/>
                </a:solidFill>
              </a:rPr>
              <a:t>ADD</a:t>
            </a:r>
            <a:r>
              <a:rPr lang="en-US" altLang="zh-TW" dirty="0"/>
              <a:t>_VMENTRY: </a:t>
            </a:r>
            <a:r>
              <a:rPr lang="en-US" altLang="zh-TW" dirty="0">
                <a:solidFill>
                  <a:srgbClr val="FF0000"/>
                </a:solidFill>
              </a:rPr>
              <a:t>VM </a:t>
            </a:r>
            <a:r>
              <a:rPr lang="en-US" altLang="zh-TW" dirty="0" smtClean="0">
                <a:solidFill>
                  <a:srgbClr val="FF0000"/>
                </a:solidFill>
              </a:rPr>
              <a:t>Server1 </a:t>
            </a:r>
            <a:r>
              <a:rPr lang="en-US" altLang="zh-TW" dirty="0" err="1"/>
              <a:t>nic</a:t>
            </a:r>
            <a:r>
              <a:rPr lang="en-US" altLang="zh-TW" dirty="0"/>
              <a:t> </a:t>
            </a:r>
            <a:r>
              <a:rPr lang="zh-TW" altLang="en-US" dirty="0"/>
              <a:t>網絡介面卡 </a:t>
            </a:r>
            <a:r>
              <a:rPr lang="en-US" altLang="zh-TW" dirty="0"/>
              <a:t>1 mac 00:50:56:97:00:3e </a:t>
            </a:r>
            <a:r>
              <a:rPr lang="en-US" altLang="zh-TW" dirty="0" err="1"/>
              <a:t>portgroup</a:t>
            </a:r>
            <a:r>
              <a:rPr lang="en-US" altLang="zh-TW" dirty="0"/>
              <a:t> </a:t>
            </a:r>
            <a:r>
              <a:rPr lang="en-US" altLang="zh-TW" dirty="0" smtClean="0"/>
              <a:t>dvPG_IN_V101 </a:t>
            </a:r>
            <a:r>
              <a:rPr lang="en-US" altLang="zh-TW" dirty="0" err="1"/>
              <a:t>vlan</a:t>
            </a:r>
            <a:r>
              <a:rPr lang="en-US" altLang="zh-TW" dirty="0"/>
              <a:t> </a:t>
            </a:r>
            <a:r>
              <a:rPr lang="en-US" altLang="zh-TW" dirty="0" smtClean="0"/>
              <a:t>101 </a:t>
            </a:r>
            <a:r>
              <a:rPr lang="en-US" altLang="zh-TW" dirty="0"/>
              <a:t>switch </a:t>
            </a:r>
            <a:r>
              <a:rPr lang="en-US" altLang="zh-TW" dirty="0" err="1"/>
              <a:t>dvSwitch_IN_ACC</a:t>
            </a:r>
            <a:r>
              <a:rPr lang="en-US" altLang="zh-TW" dirty="0"/>
              <a:t>       host </a:t>
            </a:r>
            <a:r>
              <a:rPr lang="en-US" altLang="zh-TW" dirty="0" smtClean="0"/>
              <a:t>192.168.180.1 </a:t>
            </a:r>
            <a:r>
              <a:rPr lang="en-US" altLang="zh-TW" dirty="0"/>
              <a:t>datacenter </a:t>
            </a:r>
            <a:r>
              <a:rPr lang="en-US" altLang="zh-TW" dirty="0" smtClean="0"/>
              <a:t>ABC-</a:t>
            </a:r>
            <a:r>
              <a:rPr lang="en-US" altLang="zh-TW" dirty="0"/>
              <a:t>DC </a:t>
            </a:r>
            <a:r>
              <a:rPr lang="en-US" altLang="zh-TW" dirty="0" err="1"/>
              <a:t>intf</a:t>
            </a:r>
            <a:r>
              <a:rPr lang="en-US" altLang="zh-TW" dirty="0"/>
              <a:t> Ethernet4</a:t>
            </a:r>
          </a:p>
          <a:p>
            <a:endParaRPr lang="en-US" altLang="zh-TW" dirty="0" smtClean="0"/>
          </a:p>
          <a:p>
            <a:endParaRPr lang="en-US" altLang="zh-TW" dirty="0"/>
          </a:p>
          <a:p>
            <a:r>
              <a:rPr lang="en-US" dirty="0"/>
              <a:t>Jul  7 08:56:29 </a:t>
            </a:r>
            <a:r>
              <a:rPr lang="en-US" dirty="0" smtClean="0"/>
              <a:t>7150S </a:t>
            </a:r>
            <a:r>
              <a:rPr lang="en-US" dirty="0" err="1" smtClean="0"/>
              <a:t>VmTracer</a:t>
            </a:r>
            <a:r>
              <a:rPr lang="en-US" dirty="0"/>
              <a:t>: %VMTRACERSESS-6-</a:t>
            </a:r>
            <a:r>
              <a:rPr lang="en-US" dirty="0">
                <a:solidFill>
                  <a:srgbClr val="FF0000"/>
                </a:solidFill>
              </a:rPr>
              <a:t>DEL</a:t>
            </a:r>
            <a:r>
              <a:rPr lang="en-US" dirty="0"/>
              <a:t>_VMENTRY: </a:t>
            </a:r>
            <a:r>
              <a:rPr lang="en-US" dirty="0">
                <a:solidFill>
                  <a:srgbClr val="FF0000"/>
                </a:solidFill>
              </a:rPr>
              <a:t>VM </a:t>
            </a:r>
            <a:r>
              <a:rPr lang="en-US" dirty="0" smtClean="0">
                <a:solidFill>
                  <a:srgbClr val="FF0000"/>
                </a:solidFill>
              </a:rPr>
              <a:t>Server1 </a:t>
            </a:r>
            <a:r>
              <a:rPr lang="en-US" dirty="0" err="1"/>
              <a:t>nic</a:t>
            </a:r>
            <a:r>
              <a:rPr lang="en-US" dirty="0"/>
              <a:t> 網絡介面卡 1 mac 00:50:56:97:00:3e </a:t>
            </a:r>
            <a:r>
              <a:rPr lang="en-US" dirty="0" err="1"/>
              <a:t>portgroup</a:t>
            </a:r>
            <a:r>
              <a:rPr lang="en-US" dirty="0"/>
              <a:t> </a:t>
            </a:r>
            <a:r>
              <a:rPr lang="en-US" dirty="0" smtClean="0"/>
              <a:t>dvPG_IN_V101 </a:t>
            </a:r>
            <a:r>
              <a:rPr lang="en-US" dirty="0" err="1"/>
              <a:t>vlan</a:t>
            </a:r>
            <a:r>
              <a:rPr lang="en-US" dirty="0"/>
              <a:t> </a:t>
            </a:r>
            <a:r>
              <a:rPr lang="en-US" dirty="0" smtClean="0"/>
              <a:t>101 </a:t>
            </a:r>
            <a:r>
              <a:rPr lang="en-US" dirty="0"/>
              <a:t>switch        host  datacenter  </a:t>
            </a:r>
            <a:r>
              <a:rPr lang="en-US" dirty="0" err="1"/>
              <a:t>intf</a:t>
            </a:r>
            <a:r>
              <a:rPr lang="en-US" dirty="0"/>
              <a:t> </a:t>
            </a:r>
            <a:r>
              <a:rPr lang="en-US" dirty="0" smtClean="0"/>
              <a:t>Ethernet4</a:t>
            </a:r>
            <a:endParaRPr lang="en-US" dirty="0"/>
          </a:p>
          <a:p>
            <a:endParaRPr lang="en-US" dirty="0"/>
          </a:p>
          <a:p>
            <a:endParaRPr lang="en-US" altLang="zh-TW" dirty="0"/>
          </a:p>
        </p:txBody>
      </p:sp>
    </p:spTree>
    <p:extLst>
      <p:ext uri="{BB962C8B-B14F-4D97-AF65-F5344CB8AC3E}">
        <p14:creationId xmlns:p14="http://schemas.microsoft.com/office/powerpoint/2010/main" val="122887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latin typeface="微軟正黑體" panose="020B0604030504040204" pitchFamily="34" charset="-120"/>
                <a:cs typeface="黑体"/>
              </a:rPr>
              <a:t>VMTracer</a:t>
            </a:r>
            <a:r>
              <a:rPr lang="en-US" dirty="0" smtClean="0">
                <a:latin typeface="微軟正黑體" panose="020B0604030504040204" pitchFamily="34" charset="-120"/>
                <a:cs typeface="黑体"/>
              </a:rPr>
              <a:t> Demo</a:t>
            </a:r>
            <a:endParaRPr lang="en-US" dirty="0"/>
          </a:p>
        </p:txBody>
      </p:sp>
      <p:sp>
        <p:nvSpPr>
          <p:cNvPr id="6" name="Text Placeholder 5"/>
          <p:cNvSpPr>
            <a:spLocks noGrp="1"/>
          </p:cNvSpPr>
          <p:nvPr>
            <p:ph type="body" sz="quarter" idx="13"/>
          </p:nvPr>
        </p:nvSpPr>
        <p:spPr/>
        <p:txBody>
          <a:bodyPr>
            <a:normAutofit fontScale="85000" lnSpcReduction="20000"/>
          </a:bodyPr>
          <a:lstStyle/>
          <a:p>
            <a:r>
              <a:rPr lang="en-US" dirty="0" smtClean="0"/>
              <a:t>Demo</a:t>
            </a:r>
            <a:endParaRPr lang="en-US" dirty="0"/>
          </a:p>
        </p:txBody>
      </p:sp>
      <p:sp>
        <p:nvSpPr>
          <p:cNvPr id="2" name="Rounded Rectangle 1"/>
          <p:cNvSpPr/>
          <p:nvPr/>
        </p:nvSpPr>
        <p:spPr>
          <a:xfrm>
            <a:off x="1654916" y="1653648"/>
            <a:ext cx="1404522" cy="432048"/>
          </a:xfrm>
          <a:prstGeom prst="roundRect">
            <a:avLst/>
          </a:prstGeom>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dirty="0" smtClean="0"/>
              <a:t>ARISTA-1</a:t>
            </a:r>
          </a:p>
        </p:txBody>
      </p:sp>
      <p:sp>
        <p:nvSpPr>
          <p:cNvPr id="7" name="Rounded Rectangle 6"/>
          <p:cNvSpPr/>
          <p:nvPr/>
        </p:nvSpPr>
        <p:spPr>
          <a:xfrm>
            <a:off x="5760441" y="1653648"/>
            <a:ext cx="1404522" cy="432048"/>
          </a:xfrm>
          <a:prstGeom prst="roundRect">
            <a:avLst/>
          </a:prstGeom>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dirty="0" smtClean="0"/>
              <a:t>ARISTA-2</a:t>
            </a:r>
          </a:p>
        </p:txBody>
      </p:sp>
      <p:cxnSp>
        <p:nvCxnSpPr>
          <p:cNvPr id="8" name="Straight Connector 7"/>
          <p:cNvCxnSpPr>
            <a:stCxn id="2" idx="3"/>
            <a:endCxn id="7" idx="1"/>
          </p:cNvCxnSpPr>
          <p:nvPr/>
        </p:nvCxnSpPr>
        <p:spPr>
          <a:xfrm>
            <a:off x="3059438" y="1869672"/>
            <a:ext cx="2701003" cy="0"/>
          </a:xfrm>
          <a:prstGeom prst="line">
            <a:avLst/>
          </a:prstGeom>
          <a:ln w="19050">
            <a:solidFill>
              <a:schemeClr val="bg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21558" y="1672698"/>
            <a:ext cx="810301" cy="432048"/>
          </a:xfrm>
          <a:prstGeom prst="rect">
            <a:avLst/>
          </a:prstGeom>
          <a:noFill/>
        </p:spPr>
        <p:txBody>
          <a:bodyPr wrap="none" lIns="0" tIns="0" rIns="0" bIns="0" rtlCol="0">
            <a:noAutofit/>
          </a:bodyPr>
          <a:lstStyle/>
          <a:p>
            <a:pPr algn="r">
              <a:lnSpc>
                <a:spcPct val="90000"/>
              </a:lnSpc>
            </a:pPr>
            <a:r>
              <a:rPr lang="en-US" dirty="0" smtClean="0"/>
              <a:t>Et32</a:t>
            </a:r>
          </a:p>
          <a:p>
            <a:pPr algn="r">
              <a:lnSpc>
                <a:spcPct val="90000"/>
              </a:lnSpc>
            </a:pPr>
            <a:r>
              <a:rPr lang="en-US" dirty="0" smtClean="0"/>
              <a:t>Trunk port</a:t>
            </a:r>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76" y="3381840"/>
            <a:ext cx="1360590" cy="53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Box 11"/>
          <p:cNvSpPr txBox="1"/>
          <p:nvPr/>
        </p:nvSpPr>
        <p:spPr>
          <a:xfrm>
            <a:off x="2141097" y="3921900"/>
            <a:ext cx="810301" cy="216024"/>
          </a:xfrm>
          <a:prstGeom prst="rect">
            <a:avLst/>
          </a:prstGeom>
          <a:noFill/>
        </p:spPr>
        <p:txBody>
          <a:bodyPr wrap="none" lIns="0" tIns="0" rIns="0" bIns="0" rtlCol="0">
            <a:noAutofit/>
          </a:bodyPr>
          <a:lstStyle/>
          <a:p>
            <a:pPr>
              <a:lnSpc>
                <a:spcPct val="90000"/>
              </a:lnSpc>
            </a:pPr>
            <a:r>
              <a:rPr lang="en-US" dirty="0" smtClean="0"/>
              <a:t>ESX Host</a:t>
            </a:r>
          </a:p>
        </p:txBody>
      </p:sp>
      <p:pic>
        <p:nvPicPr>
          <p:cNvPr id="13" name="Picture 12"/>
          <p:cNvPicPr>
            <a:picLocks noChangeAspect="1"/>
          </p:cNvPicPr>
          <p:nvPr/>
        </p:nvPicPr>
        <p:blipFill>
          <a:blip r:embed="rId3"/>
          <a:stretch>
            <a:fillRect/>
          </a:stretch>
        </p:blipFill>
        <p:spPr>
          <a:xfrm>
            <a:off x="1858231" y="3057804"/>
            <a:ext cx="486181" cy="565263"/>
          </a:xfrm>
          <a:prstGeom prst="rect">
            <a:avLst/>
          </a:prstGeom>
          <a:ln w="19050" cmpd="sng">
            <a:solidFill>
              <a:srgbClr val="FF0000"/>
            </a:solidFill>
          </a:ln>
        </p:spPr>
      </p:pic>
      <p:sp>
        <p:nvSpPr>
          <p:cNvPr id="15" name="TextBox 14"/>
          <p:cNvSpPr txBox="1"/>
          <p:nvPr/>
        </p:nvSpPr>
        <p:spPr>
          <a:xfrm>
            <a:off x="1912251" y="3083235"/>
            <a:ext cx="432161" cy="216024"/>
          </a:xfrm>
          <a:prstGeom prst="rect">
            <a:avLst/>
          </a:prstGeom>
          <a:noFill/>
        </p:spPr>
        <p:txBody>
          <a:bodyPr wrap="none" lIns="0" tIns="0" rIns="0" bIns="0" rtlCol="0">
            <a:noAutofit/>
          </a:bodyPr>
          <a:lstStyle/>
          <a:p>
            <a:pPr>
              <a:lnSpc>
                <a:spcPct val="90000"/>
              </a:lnSpc>
            </a:pPr>
            <a:r>
              <a:rPr lang="en-US" b="1" dirty="0" smtClean="0"/>
              <a:t>VM1</a:t>
            </a:r>
          </a:p>
        </p:txBody>
      </p:sp>
      <p:pic>
        <p:nvPicPr>
          <p:cNvPr id="16" name="Picture 15"/>
          <p:cNvPicPr>
            <a:picLocks noChangeAspect="1"/>
          </p:cNvPicPr>
          <p:nvPr/>
        </p:nvPicPr>
        <p:blipFill>
          <a:blip r:embed="rId3"/>
          <a:stretch>
            <a:fillRect/>
          </a:stretch>
        </p:blipFill>
        <p:spPr>
          <a:xfrm>
            <a:off x="2506472" y="3057804"/>
            <a:ext cx="486181" cy="565263"/>
          </a:xfrm>
          <a:prstGeom prst="rect">
            <a:avLst/>
          </a:prstGeom>
          <a:ln w="28575" cmpd="sng">
            <a:solidFill>
              <a:schemeClr val="accent6"/>
            </a:solidFill>
          </a:ln>
        </p:spPr>
      </p:pic>
      <p:sp>
        <p:nvSpPr>
          <p:cNvPr id="17" name="TextBox 16"/>
          <p:cNvSpPr txBox="1"/>
          <p:nvPr/>
        </p:nvSpPr>
        <p:spPr>
          <a:xfrm>
            <a:off x="2560492" y="3083235"/>
            <a:ext cx="432161" cy="216024"/>
          </a:xfrm>
          <a:prstGeom prst="rect">
            <a:avLst/>
          </a:prstGeom>
          <a:noFill/>
        </p:spPr>
        <p:txBody>
          <a:bodyPr wrap="none" lIns="0" tIns="0" rIns="0" bIns="0" rtlCol="0">
            <a:noAutofit/>
          </a:bodyPr>
          <a:lstStyle/>
          <a:p>
            <a:pPr>
              <a:lnSpc>
                <a:spcPct val="90000"/>
              </a:lnSpc>
            </a:pPr>
            <a:r>
              <a:rPr lang="en-US" b="1" dirty="0" smtClean="0"/>
              <a:t>VM3</a:t>
            </a:r>
          </a:p>
        </p:txBody>
      </p:sp>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481" y="3381840"/>
            <a:ext cx="1360590" cy="53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 name="TextBox 18"/>
          <p:cNvSpPr txBox="1"/>
          <p:nvPr/>
        </p:nvSpPr>
        <p:spPr>
          <a:xfrm>
            <a:off x="6192602" y="3921900"/>
            <a:ext cx="810301" cy="216024"/>
          </a:xfrm>
          <a:prstGeom prst="rect">
            <a:avLst/>
          </a:prstGeom>
          <a:noFill/>
        </p:spPr>
        <p:txBody>
          <a:bodyPr wrap="none" lIns="0" tIns="0" rIns="0" bIns="0" rtlCol="0">
            <a:noAutofit/>
          </a:bodyPr>
          <a:lstStyle/>
          <a:p>
            <a:pPr>
              <a:lnSpc>
                <a:spcPct val="90000"/>
              </a:lnSpc>
            </a:pPr>
            <a:r>
              <a:rPr lang="en-US" dirty="0" smtClean="0"/>
              <a:t>ESX Host</a:t>
            </a:r>
          </a:p>
        </p:txBody>
      </p:sp>
      <p:grpSp>
        <p:nvGrpSpPr>
          <p:cNvPr id="48" name="Group 47"/>
          <p:cNvGrpSpPr/>
          <p:nvPr/>
        </p:nvGrpSpPr>
        <p:grpSpPr>
          <a:xfrm>
            <a:off x="5909736" y="3057804"/>
            <a:ext cx="486181" cy="565263"/>
            <a:chOff x="7877596" y="4077072"/>
            <a:chExt cx="648072" cy="753684"/>
          </a:xfrm>
        </p:grpSpPr>
        <p:pic>
          <p:nvPicPr>
            <p:cNvPr id="20" name="Picture 19"/>
            <p:cNvPicPr>
              <a:picLocks noChangeAspect="1"/>
            </p:cNvPicPr>
            <p:nvPr/>
          </p:nvPicPr>
          <p:blipFill>
            <a:blip r:embed="rId3"/>
            <a:stretch>
              <a:fillRect/>
            </a:stretch>
          </p:blipFill>
          <p:spPr>
            <a:xfrm>
              <a:off x="7877596" y="4077072"/>
              <a:ext cx="648072" cy="753684"/>
            </a:xfrm>
            <a:prstGeom prst="rect">
              <a:avLst/>
            </a:prstGeom>
            <a:ln w="19050" cmpd="sng">
              <a:solidFill>
                <a:srgbClr val="FF0000"/>
              </a:solidFill>
            </a:ln>
          </p:spPr>
        </p:pic>
        <p:sp>
          <p:nvSpPr>
            <p:cNvPr id="21" name="TextBox 20"/>
            <p:cNvSpPr txBox="1"/>
            <p:nvPr/>
          </p:nvSpPr>
          <p:spPr>
            <a:xfrm>
              <a:off x="7949604" y="4110980"/>
              <a:ext cx="576064" cy="288032"/>
            </a:xfrm>
            <a:prstGeom prst="rect">
              <a:avLst/>
            </a:prstGeom>
            <a:noFill/>
          </p:spPr>
          <p:txBody>
            <a:bodyPr wrap="none" lIns="0" tIns="0" rIns="0" bIns="0" rtlCol="0">
              <a:noAutofit/>
            </a:bodyPr>
            <a:lstStyle/>
            <a:p>
              <a:pPr>
                <a:lnSpc>
                  <a:spcPct val="90000"/>
                </a:lnSpc>
              </a:pPr>
              <a:r>
                <a:rPr lang="en-US" b="1" dirty="0" smtClean="0"/>
                <a:t>VM2</a:t>
              </a:r>
            </a:p>
          </p:txBody>
        </p:sp>
      </p:grpSp>
      <p:pic>
        <p:nvPicPr>
          <p:cNvPr id="22" name="Picture 21"/>
          <p:cNvPicPr>
            <a:picLocks noChangeAspect="1"/>
          </p:cNvPicPr>
          <p:nvPr/>
        </p:nvPicPr>
        <p:blipFill>
          <a:blip r:embed="rId3"/>
          <a:stretch>
            <a:fillRect/>
          </a:stretch>
        </p:blipFill>
        <p:spPr>
          <a:xfrm>
            <a:off x="6557977" y="3057804"/>
            <a:ext cx="486181" cy="565263"/>
          </a:xfrm>
          <a:prstGeom prst="rect">
            <a:avLst/>
          </a:prstGeom>
          <a:ln w="28575" cmpd="sng">
            <a:solidFill>
              <a:srgbClr val="387C2C"/>
            </a:solidFill>
          </a:ln>
        </p:spPr>
      </p:pic>
      <p:sp>
        <p:nvSpPr>
          <p:cNvPr id="23" name="TextBox 22"/>
          <p:cNvSpPr txBox="1"/>
          <p:nvPr/>
        </p:nvSpPr>
        <p:spPr>
          <a:xfrm>
            <a:off x="6611997" y="3083235"/>
            <a:ext cx="432161" cy="216024"/>
          </a:xfrm>
          <a:prstGeom prst="rect">
            <a:avLst/>
          </a:prstGeom>
          <a:noFill/>
        </p:spPr>
        <p:txBody>
          <a:bodyPr wrap="none" lIns="0" tIns="0" rIns="0" bIns="0" rtlCol="0">
            <a:noAutofit/>
          </a:bodyPr>
          <a:lstStyle/>
          <a:p>
            <a:pPr>
              <a:lnSpc>
                <a:spcPct val="90000"/>
              </a:lnSpc>
            </a:pPr>
            <a:r>
              <a:rPr lang="en-US" b="1" dirty="0" smtClean="0"/>
              <a:t>VM4</a:t>
            </a:r>
          </a:p>
        </p:txBody>
      </p:sp>
      <p:sp>
        <p:nvSpPr>
          <p:cNvPr id="24" name="Can 23"/>
          <p:cNvSpPr/>
          <p:nvPr/>
        </p:nvSpPr>
        <p:spPr>
          <a:xfrm>
            <a:off x="2033056" y="2085696"/>
            <a:ext cx="702261" cy="918102"/>
          </a:xfrm>
          <a:prstGeom prst="can">
            <a:avLst/>
          </a:prstGeom>
          <a:gradFill flip="none" rotWithShape="1">
            <a:gsLst>
              <a:gs pos="0">
                <a:schemeClr val="accent1">
                  <a:shade val="51000"/>
                  <a:satMod val="130000"/>
                  <a:alpha val="28000"/>
                </a:schemeClr>
              </a:gs>
              <a:gs pos="80000">
                <a:schemeClr val="accent1">
                  <a:shade val="93000"/>
                  <a:satMod val="130000"/>
                  <a:alpha val="28000"/>
                </a:schemeClr>
              </a:gs>
              <a:gs pos="100000">
                <a:schemeClr val="accent1">
                  <a:shade val="94000"/>
                  <a:satMod val="135000"/>
                  <a:alpha val="28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smtClean="0"/>
          </a:p>
        </p:txBody>
      </p:sp>
      <p:sp>
        <p:nvSpPr>
          <p:cNvPr id="25" name="Can 24"/>
          <p:cNvSpPr/>
          <p:nvPr/>
        </p:nvSpPr>
        <p:spPr>
          <a:xfrm>
            <a:off x="6084561" y="2085696"/>
            <a:ext cx="702261" cy="918102"/>
          </a:xfrm>
          <a:prstGeom prst="can">
            <a:avLst/>
          </a:prstGeom>
          <a:gradFill flip="none" rotWithShape="1">
            <a:gsLst>
              <a:gs pos="0">
                <a:schemeClr val="accent1">
                  <a:shade val="51000"/>
                  <a:satMod val="130000"/>
                  <a:alpha val="28000"/>
                </a:schemeClr>
              </a:gs>
              <a:gs pos="80000">
                <a:schemeClr val="accent1">
                  <a:shade val="93000"/>
                  <a:satMod val="130000"/>
                  <a:alpha val="28000"/>
                </a:schemeClr>
              </a:gs>
              <a:gs pos="100000">
                <a:schemeClr val="accent1">
                  <a:shade val="94000"/>
                  <a:satMod val="135000"/>
                  <a:alpha val="28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smtClean="0"/>
          </a:p>
        </p:txBody>
      </p:sp>
      <p:cxnSp>
        <p:nvCxnSpPr>
          <p:cNvPr id="27" name="Straight Connector 26"/>
          <p:cNvCxnSpPr/>
          <p:nvPr/>
        </p:nvCxnSpPr>
        <p:spPr>
          <a:xfrm flipV="1">
            <a:off x="2195117" y="2085696"/>
            <a:ext cx="0" cy="972108"/>
          </a:xfrm>
          <a:prstGeom prst="line">
            <a:avLst/>
          </a:prstGeom>
          <a:ln w="38100" cmpd="sng">
            <a:solidFill>
              <a:srgbClr val="FF000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6246622" y="2031690"/>
            <a:ext cx="0" cy="972108"/>
          </a:xfrm>
          <a:prstGeom prst="line">
            <a:avLst/>
          </a:prstGeom>
          <a:ln w="38100" cmpd="sng">
            <a:solidFill>
              <a:srgbClr val="FF000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27277" y="2085696"/>
            <a:ext cx="0" cy="972108"/>
          </a:xfrm>
          <a:prstGeom prst="line">
            <a:avLst/>
          </a:prstGeom>
          <a:ln w="38100" cmpd="sng">
            <a:solidFill>
              <a:srgbClr val="00800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678782" y="2031690"/>
            <a:ext cx="0" cy="972108"/>
          </a:xfrm>
          <a:prstGeom prst="line">
            <a:avLst/>
          </a:prstGeom>
          <a:ln w="38100" cmpd="sng">
            <a:solidFill>
              <a:srgbClr val="008000"/>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13458" y="1675842"/>
            <a:ext cx="864321" cy="432048"/>
          </a:xfrm>
          <a:prstGeom prst="rect">
            <a:avLst/>
          </a:prstGeom>
          <a:noFill/>
        </p:spPr>
        <p:txBody>
          <a:bodyPr wrap="none" lIns="0" tIns="0" rIns="0" bIns="0" rtlCol="0">
            <a:noAutofit/>
          </a:bodyPr>
          <a:lstStyle/>
          <a:p>
            <a:pPr>
              <a:lnSpc>
                <a:spcPct val="90000"/>
              </a:lnSpc>
            </a:pPr>
            <a:r>
              <a:rPr lang="en-US" dirty="0" smtClean="0"/>
              <a:t>Et48</a:t>
            </a:r>
          </a:p>
          <a:p>
            <a:pPr>
              <a:lnSpc>
                <a:spcPct val="90000"/>
              </a:lnSpc>
            </a:pPr>
            <a:r>
              <a:rPr lang="en-US" dirty="0" smtClean="0"/>
              <a:t>Trunk port</a:t>
            </a:r>
          </a:p>
        </p:txBody>
      </p:sp>
      <p:sp>
        <p:nvSpPr>
          <p:cNvPr id="44" name="Rectangular Callout 43"/>
          <p:cNvSpPr/>
          <p:nvPr/>
        </p:nvSpPr>
        <p:spPr>
          <a:xfrm>
            <a:off x="1168401" y="2301720"/>
            <a:ext cx="702596" cy="378042"/>
          </a:xfrm>
          <a:prstGeom prst="wedgeRectCallout">
            <a:avLst>
              <a:gd name="adj1" fmla="val 102024"/>
              <a:gd name="adj2" fmla="val 19667"/>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sz="1000" dirty="0" smtClean="0"/>
              <a:t>VLAN200</a:t>
            </a:r>
          </a:p>
        </p:txBody>
      </p:sp>
      <p:sp>
        <p:nvSpPr>
          <p:cNvPr id="45" name="Rectangular Callout 44"/>
          <p:cNvSpPr/>
          <p:nvPr/>
        </p:nvSpPr>
        <p:spPr>
          <a:xfrm>
            <a:off x="5223934" y="2247714"/>
            <a:ext cx="698568" cy="378042"/>
          </a:xfrm>
          <a:prstGeom prst="wedgeRectCallout">
            <a:avLst>
              <a:gd name="adj1" fmla="val 102024"/>
              <a:gd name="adj2" fmla="val 19667"/>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sz="1000" dirty="0" smtClean="0"/>
              <a:t>VLAN200</a:t>
            </a:r>
          </a:p>
        </p:txBody>
      </p:sp>
      <p:sp>
        <p:nvSpPr>
          <p:cNvPr id="46" name="Rectangular Callout 45"/>
          <p:cNvSpPr/>
          <p:nvPr/>
        </p:nvSpPr>
        <p:spPr>
          <a:xfrm>
            <a:off x="3059438" y="2085696"/>
            <a:ext cx="594221" cy="378042"/>
          </a:xfrm>
          <a:prstGeom prst="wedgeRectCallout">
            <a:avLst>
              <a:gd name="adj1" fmla="val -114429"/>
              <a:gd name="adj2" fmla="val -489"/>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dirty="0" smtClean="0"/>
              <a:t>VLAN11</a:t>
            </a:r>
          </a:p>
        </p:txBody>
      </p:sp>
      <p:sp>
        <p:nvSpPr>
          <p:cNvPr id="47" name="Rectangular Callout 46"/>
          <p:cNvSpPr/>
          <p:nvPr/>
        </p:nvSpPr>
        <p:spPr>
          <a:xfrm>
            <a:off x="7056923" y="2355726"/>
            <a:ext cx="594221" cy="378042"/>
          </a:xfrm>
          <a:prstGeom prst="wedgeRectCallout">
            <a:avLst>
              <a:gd name="adj1" fmla="val -114429"/>
              <a:gd name="adj2" fmla="val -489"/>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dirty="0" smtClean="0"/>
              <a:t>VLAN11</a:t>
            </a:r>
          </a:p>
        </p:txBody>
      </p:sp>
      <p:sp>
        <p:nvSpPr>
          <p:cNvPr id="49" name="TextBox 48"/>
          <p:cNvSpPr txBox="1"/>
          <p:nvPr/>
        </p:nvSpPr>
        <p:spPr>
          <a:xfrm>
            <a:off x="1648533" y="2095221"/>
            <a:ext cx="432161" cy="216024"/>
          </a:xfrm>
          <a:prstGeom prst="rect">
            <a:avLst/>
          </a:prstGeom>
          <a:noFill/>
        </p:spPr>
        <p:txBody>
          <a:bodyPr wrap="none" lIns="0" tIns="0" rIns="0" bIns="0" rtlCol="0">
            <a:noAutofit/>
          </a:bodyPr>
          <a:lstStyle/>
          <a:p>
            <a:pPr>
              <a:lnSpc>
                <a:spcPct val="90000"/>
              </a:lnSpc>
            </a:pPr>
            <a:r>
              <a:rPr lang="en-US" dirty="0" smtClean="0"/>
              <a:t>Et47</a:t>
            </a:r>
          </a:p>
        </p:txBody>
      </p:sp>
      <p:sp>
        <p:nvSpPr>
          <p:cNvPr id="50" name="TextBox 49"/>
          <p:cNvSpPr txBox="1"/>
          <p:nvPr/>
        </p:nvSpPr>
        <p:spPr>
          <a:xfrm>
            <a:off x="6815405" y="2085696"/>
            <a:ext cx="432161" cy="216024"/>
          </a:xfrm>
          <a:prstGeom prst="rect">
            <a:avLst/>
          </a:prstGeom>
          <a:noFill/>
        </p:spPr>
        <p:txBody>
          <a:bodyPr wrap="none" lIns="0" tIns="0" rIns="0" bIns="0" rtlCol="0">
            <a:noAutofit/>
          </a:bodyPr>
          <a:lstStyle/>
          <a:p>
            <a:pPr>
              <a:lnSpc>
                <a:spcPct val="90000"/>
              </a:lnSpc>
            </a:pPr>
            <a:r>
              <a:rPr lang="en-US" dirty="0" smtClean="0"/>
              <a:t>Et31</a:t>
            </a:r>
          </a:p>
        </p:txBody>
      </p:sp>
      <p:sp>
        <p:nvSpPr>
          <p:cNvPr id="3" name="Rounded Rectangle 2"/>
          <p:cNvSpPr/>
          <p:nvPr/>
        </p:nvSpPr>
        <p:spPr>
          <a:xfrm>
            <a:off x="7327023" y="789552"/>
            <a:ext cx="1512562" cy="432048"/>
          </a:xfrm>
          <a:prstGeom prst="roundRect">
            <a:avLst/>
          </a:prstGeom>
          <a:ln/>
        </p:spPr>
        <p:style>
          <a:lnRef idx="1">
            <a:schemeClr val="accent5"/>
          </a:lnRef>
          <a:fillRef idx="3">
            <a:schemeClr val="accent5"/>
          </a:fillRef>
          <a:effectRef idx="2">
            <a:schemeClr val="accent5"/>
          </a:effectRef>
          <a:fontRef idx="minor">
            <a:schemeClr val="lt1"/>
          </a:fontRef>
        </p:style>
        <p:txBody>
          <a:bodyPr lIns="68589" tIns="34295" rIns="68589" bIns="34295" rtlCol="0" anchor="ctr"/>
          <a:lstStyle/>
          <a:p>
            <a:pPr algn="ctr"/>
            <a:r>
              <a:rPr lang="en-US" sz="2400" dirty="0" err="1"/>
              <a:t>vCenter</a:t>
            </a:r>
            <a:endParaRPr lang="en-US" sz="2400" dirty="0"/>
          </a:p>
        </p:txBody>
      </p:sp>
      <p:cxnSp>
        <p:nvCxnSpPr>
          <p:cNvPr id="9" name="Elbow Connector 8"/>
          <p:cNvCxnSpPr>
            <a:stCxn id="3" idx="2"/>
            <a:endCxn id="18" idx="3"/>
          </p:cNvCxnSpPr>
          <p:nvPr/>
        </p:nvCxnSpPr>
        <p:spPr>
          <a:xfrm rot="5400000">
            <a:off x="6442883" y="2007789"/>
            <a:ext cx="2426611" cy="854233"/>
          </a:xfrm>
          <a:prstGeom prst="bentConnector2">
            <a:avLst/>
          </a:prstGeom>
          <a:ln w="19050">
            <a:solidFill>
              <a:schemeClr val="accent3"/>
            </a:solidFill>
            <a:prstDash val="dash"/>
            <a:miter lim="8000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2"/>
            <a:endCxn id="7" idx="3"/>
          </p:cNvCxnSpPr>
          <p:nvPr/>
        </p:nvCxnSpPr>
        <p:spPr>
          <a:xfrm flipH="1">
            <a:off x="7164963" y="1221600"/>
            <a:ext cx="918341" cy="648072"/>
          </a:xfrm>
          <a:prstGeom prst="straightConnector1">
            <a:avLst/>
          </a:prstGeom>
          <a:ln w="19050">
            <a:solidFill>
              <a:srgbClr val="006990"/>
            </a:solidFill>
            <a:prstDash val="dash"/>
            <a:miter lim="800000"/>
            <a:headEnd type="none" w="med" len="me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9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trips(downLeft)">
                                      <p:cBhvr>
                                        <p:cTn id="11" dur="500"/>
                                        <p:tgtEl>
                                          <p:spTgt spid="32"/>
                                        </p:tgtEl>
                                      </p:cBhvr>
                                    </p:animEffect>
                                  </p:childTnLst>
                                </p:cTn>
                              </p:par>
                            </p:childTnLst>
                          </p:cTn>
                        </p:par>
                        <p:par>
                          <p:cTn id="12" fill="hold">
                            <p:stCondLst>
                              <p:cond delay="1000"/>
                            </p:stCondLst>
                            <p:childTnLst>
                              <p:par>
                                <p:cTn id="13" presetID="37" presetClass="path" presetSubtype="0" accel="50000" decel="50000" fill="hold" nodeType="afterEffect">
                                  <p:stCondLst>
                                    <p:cond delay="0"/>
                                  </p:stCondLst>
                                  <p:childTnLst>
                                    <p:animMotion origin="layout" path="M 3.75E-6 -7.40741E-7 L -0.13516 0.07269 C -0.16328 0.08912 -0.20547 0.09838 -0.24974 0.09838 C -0.30013 0.09838 -0.3405 0.08912 -0.36862 0.07269 L -0.50352 -7.40741E-7 " pathEditMode="relative" rAng="0" ptsTypes="FffFF">
                                      <p:cBhvr>
                                        <p:cTn id="14" dur="2000" fill="hold"/>
                                        <p:tgtEl>
                                          <p:spTgt spid="48"/>
                                        </p:tgtEl>
                                        <p:attrNameLst>
                                          <p:attrName>ppt_x</p:attrName>
                                          <p:attrName>ppt_y</p:attrName>
                                        </p:attrNameLst>
                                      </p:cBhvr>
                                      <p:rCtr x="-25182" y="4907"/>
                                    </p:animMotion>
                                  </p:childTnLst>
                                </p:cTn>
                              </p:par>
                            </p:childTnLst>
                          </p:cTn>
                        </p:par>
                        <p:par>
                          <p:cTn id="15" fill="hold">
                            <p:stCondLst>
                              <p:cond delay="3000"/>
                            </p:stCondLst>
                            <p:childTnLst>
                              <p:par>
                                <p:cTn id="16" presetID="18" presetClass="exit" presetSubtype="12" fill="hold" nodeType="afterEffect">
                                  <p:stCondLst>
                                    <p:cond delay="0"/>
                                  </p:stCondLst>
                                  <p:childTnLst>
                                    <p:animEffect transition="out" filter="strips(downLeft)">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childTnLst>
                          </p:cTn>
                        </p:par>
                        <p:par>
                          <p:cTn id="19" fill="hold">
                            <p:stCondLst>
                              <p:cond delay="3500"/>
                            </p:stCondLst>
                            <p:childTnLst>
                              <p:par>
                                <p:cTn id="20" presetID="18" presetClass="exit" presetSubtype="12" fill="hold" grpId="0" nodeType="afterEffect">
                                  <p:stCondLst>
                                    <p:cond delay="0"/>
                                  </p:stCondLst>
                                  <p:childTnLst>
                                    <p:animEffect transition="out" filter="strips(downLeft)">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VM2 </a:t>
            </a:r>
            <a:r>
              <a:rPr lang="en-US" dirty="0" err="1" smtClean="0"/>
              <a:t>vmotion</a:t>
            </a:r>
            <a:r>
              <a:rPr lang="en-US" dirty="0" smtClean="0"/>
              <a:t> to Arista-1</a:t>
            </a:r>
            <a:endParaRPr lang="en-US" dirty="0"/>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13</a:t>
            </a:fld>
            <a:endParaRPr lang="en-US"/>
          </a:p>
        </p:txBody>
      </p:sp>
      <p:sp>
        <p:nvSpPr>
          <p:cNvPr id="6" name="Text Placeholder 5"/>
          <p:cNvSpPr>
            <a:spLocks noGrp="1"/>
          </p:cNvSpPr>
          <p:nvPr>
            <p:ph type="body" sz="quarter" idx="13"/>
          </p:nvPr>
        </p:nvSpPr>
        <p:spPr/>
        <p:txBody>
          <a:bodyPr>
            <a:normAutofit fontScale="85000" lnSpcReduction="20000"/>
          </a:bodyPr>
          <a:lstStyle/>
          <a:p>
            <a:r>
              <a:rPr lang="en-US" dirty="0" err="1" smtClean="0"/>
              <a:t>Vmotion</a:t>
            </a:r>
            <a:endParaRPr lang="en-US" dirty="0"/>
          </a:p>
        </p:txBody>
      </p:sp>
      <p:sp>
        <p:nvSpPr>
          <p:cNvPr id="7" name="Rectangle 6"/>
          <p:cNvSpPr/>
          <p:nvPr/>
        </p:nvSpPr>
        <p:spPr>
          <a:xfrm>
            <a:off x="520495" y="1221600"/>
            <a:ext cx="7130649" cy="1361921"/>
          </a:xfrm>
          <a:prstGeom prst="rect">
            <a:avLst/>
          </a:prstGeom>
          <a:ln>
            <a:solidFill>
              <a:srgbClr val="FF0000"/>
            </a:solidFill>
          </a:ln>
        </p:spPr>
        <p:txBody>
          <a:bodyPr wrap="square" lIns="68589" tIns="34295" rIns="68589" bIns="34295">
            <a:spAutoFit/>
          </a:bodyPr>
          <a:lstStyle/>
          <a:p>
            <a:r>
              <a:rPr lang="en-US" sz="1200" dirty="0">
                <a:latin typeface="Consolas"/>
                <a:cs typeface="Consolas"/>
              </a:rPr>
              <a:t>Arista-2#show </a:t>
            </a:r>
            <a:r>
              <a:rPr lang="en-US" sz="1200" dirty="0" err="1">
                <a:latin typeface="Consolas"/>
                <a:cs typeface="Consolas"/>
              </a:rPr>
              <a:t>vm</a:t>
            </a:r>
            <a:r>
              <a:rPr lang="en-US" sz="1200" dirty="0">
                <a:latin typeface="Consolas"/>
                <a:cs typeface="Consolas"/>
              </a:rPr>
              <a:t> </a:t>
            </a:r>
            <a:r>
              <a:rPr lang="en-US" sz="1200" dirty="0" err="1">
                <a:latin typeface="Consolas"/>
                <a:cs typeface="Consolas"/>
              </a:rPr>
              <a:t>int</a:t>
            </a:r>
            <a:r>
              <a:rPr lang="en-US" sz="1200" dirty="0">
                <a:latin typeface="Consolas"/>
                <a:cs typeface="Consolas"/>
              </a:rPr>
              <a:t> e31</a:t>
            </a:r>
          </a:p>
          <a:p>
            <a:endParaRPr lang="en-US" sz="1200" dirty="0">
              <a:latin typeface="Consolas"/>
              <a:cs typeface="Consolas"/>
            </a:endParaRPr>
          </a:p>
          <a:p>
            <a:r>
              <a:rPr lang="en-US" sz="1200" dirty="0">
                <a:latin typeface="Consolas"/>
                <a:cs typeface="Consolas"/>
              </a:rPr>
              <a:t>Ethernet31 : 192.168.4.4/vSwitch1/vmnic3</a:t>
            </a:r>
          </a:p>
          <a:p>
            <a:r>
              <a:rPr lang="en-US" sz="1200" dirty="0">
                <a:latin typeface="Consolas"/>
                <a:cs typeface="Consolas"/>
              </a:rPr>
              <a:t>   VM Name                  VM Adapter          VLAN   Status    State     </a:t>
            </a:r>
          </a:p>
          <a:p>
            <a:r>
              <a:rPr lang="en-US" sz="1200" dirty="0">
                <a:latin typeface="Consolas"/>
                <a:cs typeface="Consolas"/>
              </a:rPr>
              <a:t>   2012IOmeter-2            Network adapter 1   30     Down/Down --        </a:t>
            </a:r>
          </a:p>
          <a:p>
            <a:r>
              <a:rPr lang="en-US" sz="1200" dirty="0">
                <a:latin typeface="Consolas"/>
                <a:cs typeface="Consolas"/>
              </a:rPr>
              <a:t>   VM4-Win7_2.2             Network adapter 1   11     Up/Up     --        </a:t>
            </a:r>
          </a:p>
          <a:p>
            <a:r>
              <a:rPr lang="en-US" sz="1200" dirty="0">
                <a:latin typeface="Consolas"/>
                <a:cs typeface="Consolas"/>
              </a:rPr>
              <a:t>   </a:t>
            </a:r>
            <a:r>
              <a:rPr lang="en-US" sz="1200" dirty="0">
                <a:solidFill>
                  <a:srgbClr val="FF0000"/>
                </a:solidFill>
                <a:latin typeface="Consolas"/>
                <a:cs typeface="Consolas"/>
              </a:rPr>
              <a:t>VM2-2012R2               Network adapter 1   200    Up/Up     </a:t>
            </a:r>
            <a:r>
              <a:rPr lang="en-US" sz="1200" dirty="0" err="1">
                <a:solidFill>
                  <a:srgbClr val="FF0000"/>
                </a:solidFill>
                <a:latin typeface="Consolas"/>
                <a:cs typeface="Consolas"/>
              </a:rPr>
              <a:t>VMotion</a:t>
            </a:r>
            <a:endParaRPr lang="en-US" sz="1200" dirty="0">
              <a:solidFill>
                <a:srgbClr val="FF0000"/>
              </a:solidFill>
              <a:latin typeface="Consolas"/>
              <a:cs typeface="Consolas"/>
            </a:endParaRPr>
          </a:p>
        </p:txBody>
      </p:sp>
      <p:sp>
        <p:nvSpPr>
          <p:cNvPr id="8" name="Rectangle 7"/>
          <p:cNvSpPr/>
          <p:nvPr/>
        </p:nvSpPr>
        <p:spPr>
          <a:xfrm>
            <a:off x="520495" y="3273829"/>
            <a:ext cx="7130649" cy="1177255"/>
          </a:xfrm>
          <a:prstGeom prst="rect">
            <a:avLst/>
          </a:prstGeom>
          <a:ln>
            <a:solidFill>
              <a:srgbClr val="FF0000"/>
            </a:solidFill>
          </a:ln>
        </p:spPr>
        <p:txBody>
          <a:bodyPr wrap="square" lIns="68589" tIns="34295" rIns="68589" bIns="34295">
            <a:spAutoFit/>
          </a:bodyPr>
          <a:lstStyle/>
          <a:p>
            <a:r>
              <a:rPr lang="en-US" sz="1200" dirty="0">
                <a:latin typeface="Consolas"/>
                <a:cs typeface="Consolas"/>
              </a:rPr>
              <a:t>Arista-2#show </a:t>
            </a:r>
            <a:r>
              <a:rPr lang="en-US" sz="1200" dirty="0" err="1">
                <a:latin typeface="Consolas"/>
                <a:cs typeface="Consolas"/>
              </a:rPr>
              <a:t>vm</a:t>
            </a:r>
            <a:r>
              <a:rPr lang="en-US" sz="1200" dirty="0">
                <a:latin typeface="Consolas"/>
                <a:cs typeface="Consolas"/>
              </a:rPr>
              <a:t> </a:t>
            </a:r>
            <a:r>
              <a:rPr lang="en-US" sz="1200" dirty="0" err="1">
                <a:latin typeface="Consolas"/>
                <a:cs typeface="Consolas"/>
              </a:rPr>
              <a:t>int</a:t>
            </a:r>
            <a:r>
              <a:rPr lang="en-US" sz="1200" dirty="0">
                <a:latin typeface="Consolas"/>
                <a:cs typeface="Consolas"/>
              </a:rPr>
              <a:t> e31</a:t>
            </a:r>
          </a:p>
          <a:p>
            <a:endParaRPr lang="en-US" sz="1200" dirty="0">
              <a:latin typeface="Consolas"/>
              <a:cs typeface="Consolas"/>
            </a:endParaRPr>
          </a:p>
          <a:p>
            <a:r>
              <a:rPr lang="en-US" sz="1200" dirty="0">
                <a:latin typeface="Consolas"/>
                <a:cs typeface="Consolas"/>
              </a:rPr>
              <a:t>Ethernet31 : 192.168.4.4/vSwitch1/vmnic3</a:t>
            </a:r>
          </a:p>
          <a:p>
            <a:r>
              <a:rPr lang="en-US" sz="1200" dirty="0">
                <a:latin typeface="Consolas"/>
                <a:cs typeface="Consolas"/>
              </a:rPr>
              <a:t>   VM Name                  VM Adapter          VLAN   Status    State     </a:t>
            </a:r>
          </a:p>
          <a:p>
            <a:r>
              <a:rPr lang="en-US" sz="1200" dirty="0">
                <a:latin typeface="Consolas"/>
                <a:cs typeface="Consolas"/>
              </a:rPr>
              <a:t>   2012IOmeter-2            Network adapter 1   30     Down/Down --        </a:t>
            </a:r>
          </a:p>
          <a:p>
            <a:r>
              <a:rPr lang="en-US" sz="1200" dirty="0">
                <a:latin typeface="Consolas"/>
                <a:cs typeface="Consolas"/>
              </a:rPr>
              <a:t>   VM4-Win7_2.2             Network adapter 1   11     Up/Up     -- </a:t>
            </a:r>
          </a:p>
        </p:txBody>
      </p:sp>
      <p:sp>
        <p:nvSpPr>
          <p:cNvPr id="9" name="Down Arrow 8"/>
          <p:cNvSpPr/>
          <p:nvPr/>
        </p:nvSpPr>
        <p:spPr>
          <a:xfrm>
            <a:off x="3437578" y="2787774"/>
            <a:ext cx="270100" cy="432048"/>
          </a:xfrm>
          <a:prstGeom prst="downArrow">
            <a:avLst/>
          </a:prstGeom>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240859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VM2 </a:t>
            </a:r>
            <a:r>
              <a:rPr lang="en-US" dirty="0" err="1"/>
              <a:t>vmotion</a:t>
            </a:r>
            <a:r>
              <a:rPr lang="en-US" dirty="0"/>
              <a:t> to Arista</a:t>
            </a:r>
            <a:r>
              <a:rPr lang="en-US" dirty="0" smtClean="0"/>
              <a:t>-1</a:t>
            </a:r>
            <a:endParaRPr lang="en-US" dirty="0"/>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14</a:t>
            </a:fld>
            <a:endParaRPr lang="en-US"/>
          </a:p>
        </p:txBody>
      </p:sp>
      <p:sp>
        <p:nvSpPr>
          <p:cNvPr id="6" name="Text Placeholder 5"/>
          <p:cNvSpPr>
            <a:spLocks noGrp="1"/>
          </p:cNvSpPr>
          <p:nvPr>
            <p:ph type="body" sz="quarter" idx="13"/>
          </p:nvPr>
        </p:nvSpPr>
        <p:spPr/>
        <p:txBody>
          <a:bodyPr>
            <a:normAutofit fontScale="85000" lnSpcReduction="20000"/>
          </a:bodyPr>
          <a:lstStyle/>
          <a:p>
            <a:r>
              <a:rPr lang="en-US" dirty="0" err="1" smtClean="0"/>
              <a:t>vmotion</a:t>
            </a:r>
            <a:endParaRPr lang="en-US" dirty="0"/>
          </a:p>
        </p:txBody>
      </p:sp>
      <p:sp>
        <p:nvSpPr>
          <p:cNvPr id="7" name="Rectangle 6"/>
          <p:cNvSpPr/>
          <p:nvPr/>
        </p:nvSpPr>
        <p:spPr>
          <a:xfrm>
            <a:off x="520495" y="1761660"/>
            <a:ext cx="7130649" cy="1546587"/>
          </a:xfrm>
          <a:prstGeom prst="rect">
            <a:avLst/>
          </a:prstGeom>
          <a:ln>
            <a:solidFill>
              <a:srgbClr val="FF0000"/>
            </a:solidFill>
          </a:ln>
        </p:spPr>
        <p:txBody>
          <a:bodyPr wrap="square" lIns="68589" tIns="34295" rIns="68589" bIns="34295">
            <a:spAutoFit/>
          </a:bodyPr>
          <a:lstStyle/>
          <a:p>
            <a:r>
              <a:rPr lang="en-US" sz="1200" dirty="0">
                <a:latin typeface="Consolas"/>
                <a:cs typeface="Consolas"/>
              </a:rPr>
              <a:t>Arista-1#show </a:t>
            </a:r>
            <a:r>
              <a:rPr lang="en-US" sz="1200" dirty="0" err="1">
                <a:latin typeface="Consolas"/>
                <a:cs typeface="Consolas"/>
              </a:rPr>
              <a:t>vm</a:t>
            </a:r>
            <a:r>
              <a:rPr lang="en-US" sz="1200" dirty="0">
                <a:latin typeface="Consolas"/>
                <a:cs typeface="Consolas"/>
              </a:rPr>
              <a:t> </a:t>
            </a:r>
            <a:r>
              <a:rPr lang="en-US" sz="1200" dirty="0" err="1">
                <a:latin typeface="Consolas"/>
                <a:cs typeface="Consolas"/>
              </a:rPr>
              <a:t>vm</a:t>
            </a:r>
            <a:endParaRPr lang="en-US" sz="1200" dirty="0">
              <a:latin typeface="Consolas"/>
              <a:cs typeface="Consolas"/>
            </a:endParaRPr>
          </a:p>
          <a:p>
            <a:r>
              <a:rPr lang="en-US" sz="1200" dirty="0">
                <a:latin typeface="Consolas"/>
                <a:cs typeface="Consolas"/>
              </a:rPr>
              <a:t>VM Name             </a:t>
            </a:r>
            <a:r>
              <a:rPr lang="en-US" sz="1200" dirty="0" err="1">
                <a:latin typeface="Consolas"/>
                <a:cs typeface="Consolas"/>
              </a:rPr>
              <a:t>Esx</a:t>
            </a:r>
            <a:r>
              <a:rPr lang="en-US" sz="1200" dirty="0">
                <a:latin typeface="Consolas"/>
                <a:cs typeface="Consolas"/>
              </a:rPr>
              <a:t> Host                  Interface VLAN   Status    </a:t>
            </a:r>
          </a:p>
          <a:p>
            <a:endParaRPr lang="en-US" sz="1200" dirty="0">
              <a:latin typeface="Consolas"/>
              <a:cs typeface="Consolas"/>
            </a:endParaRPr>
          </a:p>
          <a:p>
            <a:r>
              <a:rPr lang="en-US" sz="1200" dirty="0">
                <a:latin typeface="Consolas"/>
                <a:cs typeface="Consolas"/>
              </a:rPr>
              <a:t>VM3-2003_2.1        192.168.4.3               Et47      11     up/Up     </a:t>
            </a:r>
          </a:p>
          <a:p>
            <a:r>
              <a:rPr lang="en-US" sz="1200" dirty="0">
                <a:latin typeface="Consolas"/>
                <a:cs typeface="Consolas"/>
              </a:rPr>
              <a:t>VM1-Centos6-3       192.168.4.3               Et47      200    up/Up     </a:t>
            </a:r>
          </a:p>
          <a:p>
            <a:r>
              <a:rPr lang="en-US" sz="1200" dirty="0">
                <a:latin typeface="Consolas"/>
                <a:cs typeface="Consolas"/>
              </a:rPr>
              <a:t>2012IOmeter         192.168.4.3               Et47      30     down/Down </a:t>
            </a:r>
          </a:p>
          <a:p>
            <a:r>
              <a:rPr lang="en-US" sz="1200" dirty="0">
                <a:solidFill>
                  <a:srgbClr val="FF0000"/>
                </a:solidFill>
                <a:latin typeface="Consolas"/>
                <a:cs typeface="Consolas"/>
              </a:rPr>
              <a:t>VM2-2012R2          192.168.4.3               Et47      200    up/Up    </a:t>
            </a:r>
            <a:r>
              <a:rPr lang="en-US" sz="1200" dirty="0">
                <a:latin typeface="Consolas"/>
                <a:cs typeface="Consolas"/>
              </a:rPr>
              <a:t> </a:t>
            </a:r>
          </a:p>
          <a:p>
            <a:r>
              <a:rPr lang="en-US" sz="1200" dirty="0">
                <a:latin typeface="Consolas"/>
                <a:cs typeface="Consolas"/>
              </a:rPr>
              <a:t>Arista-1#</a:t>
            </a:r>
          </a:p>
        </p:txBody>
      </p:sp>
      <p:sp>
        <p:nvSpPr>
          <p:cNvPr id="9" name="Down Arrow 8"/>
          <p:cNvSpPr/>
          <p:nvPr/>
        </p:nvSpPr>
        <p:spPr>
          <a:xfrm>
            <a:off x="3653659" y="1221600"/>
            <a:ext cx="270100" cy="432048"/>
          </a:xfrm>
          <a:prstGeom prst="downArrow">
            <a:avLst/>
          </a:prstGeom>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smtClean="0"/>
          </a:p>
        </p:txBody>
      </p:sp>
      <p:sp>
        <p:nvSpPr>
          <p:cNvPr id="3" name="Rounded Rectangle 2"/>
          <p:cNvSpPr/>
          <p:nvPr/>
        </p:nvSpPr>
        <p:spPr>
          <a:xfrm>
            <a:off x="358435" y="2885260"/>
            <a:ext cx="7454769" cy="270030"/>
          </a:xfrm>
          <a:prstGeom prst="roundRect">
            <a:avLst/>
          </a:prstGeom>
          <a:gradFill flip="none" rotWithShape="1">
            <a:gsLst>
              <a:gs pos="0">
                <a:schemeClr val="accent1">
                  <a:shade val="51000"/>
                  <a:satMod val="130000"/>
                  <a:alpha val="22000"/>
                </a:schemeClr>
              </a:gs>
              <a:gs pos="80000">
                <a:schemeClr val="accent1">
                  <a:shade val="93000"/>
                  <a:satMod val="130000"/>
                  <a:alpha val="22000"/>
                </a:schemeClr>
              </a:gs>
              <a:gs pos="100000">
                <a:schemeClr val="accent1">
                  <a:shade val="94000"/>
                  <a:satMod val="135000"/>
                  <a:alpha val="22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306135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367391" y="3413123"/>
            <a:ext cx="8416246" cy="1093178"/>
          </a:xfrm>
          <a:prstGeom prst="rect">
            <a:avLst/>
          </a:prstGeom>
          <a:noFill/>
          <a:ln>
            <a:noFill/>
          </a:ln>
        </p:spPr>
        <p:txBody>
          <a:bodyPr lIns="91425" tIns="45700" rIns="91425" bIns="45700" anchor="ctr" anchorCtr="0">
            <a:noAutofit/>
          </a:bodyPr>
          <a:lstStyle/>
          <a:p>
            <a:pPr marL="0" marR="0" lvl="0" indent="0" algn="l" rtl="0">
              <a:spcBef>
                <a:spcPts val="0"/>
              </a:spcBef>
              <a:buClr>
                <a:srgbClr val="F2F2F2"/>
              </a:buClr>
              <a:buSzPct val="25000"/>
              <a:buFont typeface="Cabin"/>
              <a:buNone/>
            </a:pPr>
            <a:r>
              <a:rPr lang="en-GB" sz="3200" b="0" i="0" u="none" strike="noStrike" cap="none" baseline="0" dirty="0" smtClean="0">
                <a:solidFill>
                  <a:srgbClr val="F2F2F2"/>
                </a:solidFill>
                <a:latin typeface="Cabin"/>
                <a:ea typeface="Cabin"/>
                <a:cs typeface="Cabin"/>
                <a:sym typeface="Cabin"/>
              </a:rPr>
              <a:t>Customer use case</a:t>
            </a:r>
            <a:br>
              <a:rPr lang="en-GB" sz="3200" b="0" i="0" u="none" strike="noStrike" cap="none" baseline="0" dirty="0" smtClean="0">
                <a:solidFill>
                  <a:srgbClr val="F2F2F2"/>
                </a:solidFill>
                <a:latin typeface="Cabin"/>
                <a:ea typeface="Cabin"/>
                <a:cs typeface="Cabin"/>
                <a:sym typeface="Cabin"/>
              </a:rPr>
            </a:br>
            <a:r>
              <a:rPr lang="en-GB" sz="3200" b="0" i="0" u="none" strike="noStrike" cap="none" baseline="0" dirty="0" smtClean="0">
                <a:solidFill>
                  <a:srgbClr val="F2F2F2"/>
                </a:solidFill>
                <a:latin typeface="Cabin"/>
                <a:ea typeface="Cabin"/>
                <a:cs typeface="Cabin"/>
                <a:sym typeface="Cabin"/>
              </a:rPr>
              <a:t>100G + Extensibility Tap Aggregation</a:t>
            </a:r>
            <a:endParaRPr lang="en-GB" sz="3200" b="0" i="0" u="none" strike="noStrike" cap="none" baseline="0" dirty="0">
              <a:solidFill>
                <a:srgbClr val="F2F2F2"/>
              </a:solidFill>
              <a:latin typeface="Cabin"/>
              <a:ea typeface="Cabin"/>
              <a:cs typeface="Cabin"/>
              <a:sym typeface="Cabin"/>
            </a:endParaRPr>
          </a:p>
        </p:txBody>
      </p:sp>
    </p:spTree>
    <p:extLst>
      <p:ext uri="{BB962C8B-B14F-4D97-AF65-F5344CB8AC3E}">
        <p14:creationId xmlns:p14="http://schemas.microsoft.com/office/powerpoint/2010/main" val="2633374839"/>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44487" y="205979"/>
            <a:ext cx="8439150" cy="857250"/>
          </a:xfrm>
          <a:prstGeom prst="rect">
            <a:avLst/>
          </a:prstGeom>
          <a:noFill/>
          <a:ln>
            <a:noFill/>
          </a:ln>
        </p:spPr>
        <p:txBody>
          <a:bodyPr lIns="91425" tIns="45700" rIns="91425" bIns="45700" anchor="ctr" anchorCtr="0">
            <a:noAutofit/>
          </a:bodyPr>
          <a:lstStyle/>
          <a:p>
            <a:pPr marL="0" marR="0" lvl="0" indent="0" algn="l" rtl="0">
              <a:spcBef>
                <a:spcPts val="0"/>
              </a:spcBef>
              <a:buClr>
                <a:srgbClr val="595959"/>
              </a:buClr>
              <a:buSzPct val="25000"/>
              <a:buFont typeface="Cabin"/>
              <a:buNone/>
            </a:pPr>
            <a:r>
              <a:rPr lang="en-GB" sz="3200" b="0" i="0" u="none" strike="noStrike" cap="none" baseline="0" dirty="0">
                <a:solidFill>
                  <a:srgbClr val="595959"/>
                </a:solidFill>
                <a:latin typeface="Cabin"/>
                <a:ea typeface="Cabin"/>
                <a:cs typeface="Cabin"/>
                <a:sym typeface="Cabin"/>
              </a:rPr>
              <a:t>The Requirement</a:t>
            </a:r>
          </a:p>
        </p:txBody>
      </p:sp>
      <p:sp>
        <p:nvSpPr>
          <p:cNvPr id="248" name="Shape 248"/>
          <p:cNvSpPr txBox="1">
            <a:spLocks noGrp="1"/>
          </p:cNvSpPr>
          <p:nvPr>
            <p:ph type="body" idx="1"/>
          </p:nvPr>
        </p:nvSpPr>
        <p:spPr>
          <a:xfrm>
            <a:off x="344487" y="1167494"/>
            <a:ext cx="8439150" cy="1183821"/>
          </a:xfrm>
          <a:prstGeom prst="rect">
            <a:avLst/>
          </a:prstGeom>
          <a:noFill/>
          <a:ln>
            <a:noFill/>
          </a:ln>
        </p:spPr>
        <p:txBody>
          <a:bodyPr lIns="91425" tIns="45700" rIns="91425" bIns="45700" anchor="t" anchorCtr="0">
            <a:noAutofit/>
          </a:bodyPr>
          <a:lstStyle/>
          <a:p>
            <a:pPr marL="268288" marR="0" lvl="0" indent="-268288" algn="l" rtl="0">
              <a:lnSpc>
                <a:spcPct val="90000"/>
              </a:lnSpc>
              <a:spcBef>
                <a:spcPts val="0"/>
              </a:spcBef>
              <a:buClr>
                <a:srgbClr val="595959"/>
              </a:buClr>
              <a:buSzPct val="100000"/>
              <a:buFont typeface="Noto Symbol"/>
              <a:buChar char="▪"/>
            </a:pPr>
            <a:r>
              <a:rPr lang="en-GB" sz="1600" b="0" i="0" u="none" strike="noStrike" cap="none" baseline="0" dirty="0" smtClean="0">
                <a:solidFill>
                  <a:srgbClr val="595959"/>
                </a:solidFill>
                <a:latin typeface="Cabin"/>
                <a:ea typeface="Cabin"/>
                <a:cs typeface="Cabin"/>
                <a:sym typeface="Cabin"/>
              </a:rPr>
              <a:t>Minimum of 8x100G</a:t>
            </a:r>
            <a:r>
              <a:rPr lang="en-GB" sz="1600" b="0" i="0" u="none" strike="noStrike" cap="none" dirty="0" smtClean="0">
                <a:solidFill>
                  <a:srgbClr val="595959"/>
                </a:solidFill>
                <a:latin typeface="Cabin"/>
                <a:ea typeface="Cabin"/>
                <a:cs typeface="Cabin"/>
                <a:sym typeface="Cabin"/>
              </a:rPr>
              <a:t> interfaces to tap Internet 2 circuits</a:t>
            </a:r>
          </a:p>
          <a:p>
            <a:pPr marL="268288" marR="0" lvl="0" indent="-268288" algn="l" rtl="0">
              <a:lnSpc>
                <a:spcPct val="90000"/>
              </a:lnSpc>
              <a:spcBef>
                <a:spcPts val="0"/>
              </a:spcBef>
              <a:buClr>
                <a:srgbClr val="595959"/>
              </a:buClr>
              <a:buSzPct val="100000"/>
              <a:buFont typeface="Noto Symbol"/>
              <a:buChar char="▪"/>
            </a:pPr>
            <a:r>
              <a:rPr lang="en-GB" sz="1600" dirty="0" smtClean="0">
                <a:solidFill>
                  <a:srgbClr val="595959"/>
                </a:solidFill>
                <a:latin typeface="Cabin"/>
                <a:ea typeface="Cabin"/>
                <a:cs typeface="Cabin"/>
                <a:sym typeface="Cabin"/>
              </a:rPr>
              <a:t>Symmetric Hashing to </a:t>
            </a:r>
            <a:r>
              <a:rPr lang="en-GB" sz="1600" dirty="0" err="1" smtClean="0">
                <a:solidFill>
                  <a:srgbClr val="595959"/>
                </a:solidFill>
                <a:latin typeface="Cabin"/>
                <a:ea typeface="Cabin"/>
                <a:cs typeface="Cabin"/>
                <a:sym typeface="Cabin"/>
              </a:rPr>
              <a:t>BroIDS</a:t>
            </a:r>
            <a:r>
              <a:rPr lang="en-GB" sz="1600" dirty="0" smtClean="0">
                <a:solidFill>
                  <a:srgbClr val="595959"/>
                </a:solidFill>
                <a:latin typeface="Cabin"/>
                <a:ea typeface="Cabin"/>
                <a:cs typeface="Cabin"/>
                <a:sym typeface="Cabin"/>
              </a:rPr>
              <a:t> Cluster</a:t>
            </a:r>
          </a:p>
          <a:p>
            <a:pPr marL="268288" marR="0" lvl="0" indent="-268288" algn="l" rtl="0">
              <a:lnSpc>
                <a:spcPct val="90000"/>
              </a:lnSpc>
              <a:spcBef>
                <a:spcPts val="0"/>
              </a:spcBef>
              <a:buClr>
                <a:srgbClr val="595959"/>
              </a:buClr>
              <a:buSzPct val="100000"/>
              <a:buFont typeface="Noto Symbol"/>
              <a:buChar char="▪"/>
            </a:pPr>
            <a:r>
              <a:rPr lang="en-GB" sz="1600" dirty="0" smtClean="0">
                <a:solidFill>
                  <a:srgbClr val="595959"/>
                </a:solidFill>
                <a:latin typeface="Cabin"/>
                <a:ea typeface="Cabin"/>
                <a:cs typeface="Cabin"/>
                <a:sym typeface="Cabin"/>
              </a:rPr>
              <a:t>Traffic steering for forensic capture</a:t>
            </a:r>
          </a:p>
          <a:p>
            <a:pPr marL="268288" marR="0" lvl="0" indent="-268288" algn="l" rtl="0">
              <a:lnSpc>
                <a:spcPct val="90000"/>
              </a:lnSpc>
              <a:spcBef>
                <a:spcPts val="0"/>
              </a:spcBef>
              <a:buClr>
                <a:srgbClr val="595959"/>
              </a:buClr>
              <a:buSzPct val="100000"/>
              <a:buFont typeface="Noto Symbol"/>
              <a:buChar char="▪"/>
            </a:pPr>
            <a:r>
              <a:rPr lang="en-GB" sz="1600" dirty="0" smtClean="0">
                <a:solidFill>
                  <a:srgbClr val="595959"/>
                </a:solidFill>
                <a:latin typeface="Cabin"/>
                <a:ea typeface="Cabin"/>
                <a:cs typeface="Cabin"/>
                <a:sym typeface="Cabin"/>
              </a:rPr>
              <a:t>API integration for “</a:t>
            </a:r>
            <a:r>
              <a:rPr lang="en-GB" sz="1600" dirty="0" err="1" smtClean="0">
                <a:solidFill>
                  <a:srgbClr val="595959"/>
                </a:solidFill>
                <a:latin typeface="Cabin"/>
                <a:ea typeface="Cabin"/>
                <a:cs typeface="Cabin"/>
                <a:sym typeface="Cabin"/>
              </a:rPr>
              <a:t>Dumbno</a:t>
            </a:r>
            <a:r>
              <a:rPr lang="en-GB" sz="1600" dirty="0" smtClean="0">
                <a:solidFill>
                  <a:srgbClr val="595959"/>
                </a:solidFill>
                <a:latin typeface="Cabin"/>
                <a:ea typeface="Cabin"/>
                <a:cs typeface="Cabin"/>
                <a:sym typeface="Cabin"/>
              </a:rPr>
              <a:t>” application to minimize elephant flow</a:t>
            </a:r>
          </a:p>
          <a:p>
            <a:pPr marL="268288" marR="0" lvl="0" indent="-268288" algn="l" rtl="0">
              <a:lnSpc>
                <a:spcPct val="90000"/>
              </a:lnSpc>
              <a:spcBef>
                <a:spcPts val="0"/>
              </a:spcBef>
              <a:buClr>
                <a:srgbClr val="595959"/>
              </a:buClr>
              <a:buSzPct val="100000"/>
              <a:buFont typeface="Noto Symbol"/>
              <a:buChar char="▪"/>
            </a:pPr>
            <a:endParaRPr lang="en-GB" sz="1600" b="0" i="0" u="none" strike="noStrike" cap="none" dirty="0" smtClean="0">
              <a:solidFill>
                <a:srgbClr val="595959"/>
              </a:solidFill>
              <a:latin typeface="Cabin"/>
              <a:ea typeface="Cabin"/>
              <a:cs typeface="Cabin"/>
              <a:sym typeface="Cabin"/>
            </a:endParaRPr>
          </a:p>
        </p:txBody>
      </p:sp>
      <p:sp>
        <p:nvSpPr>
          <p:cNvPr id="6" name="Shape 247"/>
          <p:cNvSpPr txBox="1">
            <a:spLocks/>
          </p:cNvSpPr>
          <p:nvPr/>
        </p:nvSpPr>
        <p:spPr>
          <a:xfrm>
            <a:off x="351747" y="2356957"/>
            <a:ext cx="8439150" cy="857250"/>
          </a:xfrm>
          <a:prstGeom prst="rect">
            <a:avLst/>
          </a:prstGeom>
          <a:noFill/>
          <a:ln w="12700">
            <a:noFill/>
            <a:miter lim="400000"/>
          </a:ln>
          <a:extLst>
            <a:ext uri="{C572A759-6A51-4108-AA02-DFA0A04FC94B}">
              <ma14:wrappingTextBoxFlag xmlns:ma14="http://schemas.microsoft.com/office/mac/drawingml/2011/main" xmlns="" val="1"/>
            </a:ext>
          </a:extLst>
        </p:spPr>
        <p:txBody>
          <a:bodyPr lIns="91425" tIns="45700" rIns="91425" bIns="45700" anchor="ctr" anchorCtr="0">
            <a:noAutofit/>
          </a:bodyPr>
          <a:lstStyle>
            <a:lvl1pPr defTabSz="321862">
              <a:defRPr sz="2600">
                <a:solidFill>
                  <a:srgbClr val="424242"/>
                </a:solidFill>
                <a:latin typeface="+mn-lt"/>
                <a:ea typeface="+mn-ea"/>
                <a:cs typeface="+mn-cs"/>
                <a:sym typeface="Helvetica Neue Light"/>
              </a:defRPr>
            </a:lvl1pPr>
            <a:lvl2pPr defTabSz="321862">
              <a:defRPr sz="2600">
                <a:solidFill>
                  <a:srgbClr val="424242"/>
                </a:solidFill>
                <a:latin typeface="+mn-lt"/>
                <a:ea typeface="+mn-ea"/>
                <a:cs typeface="+mn-cs"/>
                <a:sym typeface="Helvetica Neue Light"/>
              </a:defRPr>
            </a:lvl2pPr>
            <a:lvl3pPr defTabSz="321862">
              <a:defRPr sz="2600">
                <a:solidFill>
                  <a:srgbClr val="424242"/>
                </a:solidFill>
                <a:latin typeface="+mn-lt"/>
                <a:ea typeface="+mn-ea"/>
                <a:cs typeface="+mn-cs"/>
                <a:sym typeface="Helvetica Neue Light"/>
              </a:defRPr>
            </a:lvl3pPr>
            <a:lvl4pPr defTabSz="321862">
              <a:defRPr sz="2600">
                <a:solidFill>
                  <a:srgbClr val="424242"/>
                </a:solidFill>
                <a:latin typeface="+mn-lt"/>
                <a:ea typeface="+mn-ea"/>
                <a:cs typeface="+mn-cs"/>
                <a:sym typeface="Helvetica Neue Light"/>
              </a:defRPr>
            </a:lvl4pPr>
            <a:lvl5pPr defTabSz="321862">
              <a:defRPr sz="2600">
                <a:solidFill>
                  <a:srgbClr val="424242"/>
                </a:solidFill>
                <a:latin typeface="+mn-lt"/>
                <a:ea typeface="+mn-ea"/>
                <a:cs typeface="+mn-cs"/>
                <a:sym typeface="Helvetica Neue Light"/>
              </a:defRPr>
            </a:lvl5pPr>
            <a:lvl6pPr indent="178262" defTabSz="321862">
              <a:defRPr sz="2600">
                <a:solidFill>
                  <a:srgbClr val="424242"/>
                </a:solidFill>
                <a:latin typeface="+mn-lt"/>
                <a:ea typeface="+mn-ea"/>
                <a:cs typeface="+mn-cs"/>
                <a:sym typeface="Helvetica Neue Light"/>
              </a:defRPr>
            </a:lvl6pPr>
            <a:lvl7pPr indent="356525" defTabSz="321862">
              <a:defRPr sz="2600">
                <a:solidFill>
                  <a:srgbClr val="424242"/>
                </a:solidFill>
                <a:latin typeface="+mn-lt"/>
                <a:ea typeface="+mn-ea"/>
                <a:cs typeface="+mn-cs"/>
                <a:sym typeface="Helvetica Neue Light"/>
              </a:defRPr>
            </a:lvl7pPr>
            <a:lvl8pPr indent="534787" defTabSz="321862">
              <a:defRPr sz="2600">
                <a:solidFill>
                  <a:srgbClr val="424242"/>
                </a:solidFill>
                <a:latin typeface="+mn-lt"/>
                <a:ea typeface="+mn-ea"/>
                <a:cs typeface="+mn-cs"/>
                <a:sym typeface="Helvetica Neue Light"/>
              </a:defRPr>
            </a:lvl8pPr>
            <a:lvl9pPr indent="713049" defTabSz="321862">
              <a:defRPr sz="2600">
                <a:solidFill>
                  <a:srgbClr val="424242"/>
                </a:solidFill>
                <a:latin typeface="+mn-lt"/>
                <a:ea typeface="+mn-ea"/>
                <a:cs typeface="+mn-cs"/>
                <a:sym typeface="Helvetica Neue Light"/>
              </a:defRPr>
            </a:lvl9pPr>
          </a:lstStyle>
          <a:p>
            <a:pPr algn="l" rtl="0">
              <a:buClr>
                <a:srgbClr val="595959"/>
              </a:buClr>
              <a:buSzPct val="25000"/>
              <a:buFont typeface="Cabin"/>
              <a:buNone/>
            </a:pPr>
            <a:r>
              <a:rPr lang="en-GB" sz="3200" dirty="0" smtClean="0">
                <a:solidFill>
                  <a:srgbClr val="595959"/>
                </a:solidFill>
                <a:latin typeface="Cabin"/>
                <a:ea typeface="Cabin"/>
                <a:cs typeface="Cabin"/>
                <a:sym typeface="Cabin"/>
              </a:rPr>
              <a:t>The Solution</a:t>
            </a:r>
            <a:endParaRPr lang="en-GB" sz="3200" dirty="0">
              <a:solidFill>
                <a:srgbClr val="595959"/>
              </a:solidFill>
              <a:latin typeface="Cabin"/>
              <a:ea typeface="Cabin"/>
              <a:cs typeface="Cabin"/>
              <a:sym typeface="Cabin"/>
            </a:endParaRPr>
          </a:p>
        </p:txBody>
      </p:sp>
      <p:sp>
        <p:nvSpPr>
          <p:cNvPr id="7" name="Shape 248"/>
          <p:cNvSpPr txBox="1">
            <a:spLocks/>
          </p:cNvSpPr>
          <p:nvPr/>
        </p:nvSpPr>
        <p:spPr>
          <a:xfrm>
            <a:off x="339652" y="3242273"/>
            <a:ext cx="8439150" cy="1183821"/>
          </a:xfrm>
          <a:prstGeom prst="rect">
            <a:avLst/>
          </a:prstGeom>
          <a:noFill/>
          <a:ln w="12700">
            <a:noFill/>
            <a:miter lim="400000"/>
          </a:ln>
          <a:extLst>
            <a:ext uri="{C572A759-6A51-4108-AA02-DFA0A04FC94B}">
              <ma14:wrappingTextBoxFlag xmlns:ma14="http://schemas.microsoft.com/office/mac/drawingml/2011/main" xmlns="" val="1"/>
            </a:ext>
          </a:extLst>
        </p:spPr>
        <p:txBody>
          <a:bodyPr lIns="91425" tIns="45700" rIns="91425" bIns="45700" anchor="t" anchorCtr="0">
            <a:noAutofit/>
          </a:bodyPr>
          <a:lstStyle>
            <a:lvl1pPr marL="133697" indent="-133697" algn="ctr" defTabSz="321862">
              <a:defRPr sz="2000">
                <a:solidFill>
                  <a:srgbClr val="525252"/>
                </a:solidFill>
                <a:latin typeface="+mn-lt"/>
                <a:ea typeface="+mn-ea"/>
                <a:cs typeface="+mn-cs"/>
                <a:sym typeface="Helvetica Neue Light"/>
              </a:defRPr>
            </a:lvl1pPr>
            <a:lvl2pPr marL="133697" indent="44566" algn="ctr" defTabSz="321862">
              <a:defRPr sz="2000">
                <a:solidFill>
                  <a:srgbClr val="525252"/>
                </a:solidFill>
                <a:latin typeface="+mn-lt"/>
                <a:ea typeface="+mn-ea"/>
                <a:cs typeface="+mn-cs"/>
                <a:sym typeface="Helvetica Neue Light"/>
              </a:defRPr>
            </a:lvl2pPr>
            <a:lvl3pPr marL="133697" indent="222828" algn="ctr" defTabSz="321862">
              <a:defRPr sz="2000">
                <a:solidFill>
                  <a:srgbClr val="525252"/>
                </a:solidFill>
                <a:latin typeface="+mn-lt"/>
                <a:ea typeface="+mn-ea"/>
                <a:cs typeface="+mn-cs"/>
                <a:sym typeface="Helvetica Neue Light"/>
              </a:defRPr>
            </a:lvl3pPr>
            <a:lvl4pPr marL="133697" indent="401090" algn="ctr" defTabSz="321862">
              <a:defRPr sz="2000">
                <a:solidFill>
                  <a:srgbClr val="525252"/>
                </a:solidFill>
                <a:latin typeface="+mn-lt"/>
                <a:ea typeface="+mn-ea"/>
                <a:cs typeface="+mn-cs"/>
                <a:sym typeface="Helvetica Neue Light"/>
              </a:defRPr>
            </a:lvl4pPr>
            <a:lvl5pPr marL="133697" indent="579352" algn="ctr" defTabSz="321862">
              <a:defRPr sz="2000">
                <a:solidFill>
                  <a:srgbClr val="525252"/>
                </a:solidFill>
                <a:latin typeface="+mn-lt"/>
                <a:ea typeface="+mn-ea"/>
                <a:cs typeface="+mn-cs"/>
                <a:sym typeface="Helvetica Neue Light"/>
              </a:defRPr>
            </a:lvl5pPr>
            <a:lvl6pPr marL="133697" indent="44566" algn="ctr" defTabSz="321862">
              <a:defRPr sz="2000">
                <a:solidFill>
                  <a:srgbClr val="525252"/>
                </a:solidFill>
                <a:latin typeface="+mn-lt"/>
                <a:ea typeface="+mn-ea"/>
                <a:cs typeface="+mn-cs"/>
                <a:sym typeface="Helvetica Neue Light"/>
              </a:defRPr>
            </a:lvl6pPr>
            <a:lvl7pPr marL="133697" indent="222828" algn="ctr" defTabSz="321862">
              <a:defRPr sz="2000">
                <a:solidFill>
                  <a:srgbClr val="525252"/>
                </a:solidFill>
                <a:latin typeface="+mn-lt"/>
                <a:ea typeface="+mn-ea"/>
                <a:cs typeface="+mn-cs"/>
                <a:sym typeface="Helvetica Neue Light"/>
              </a:defRPr>
            </a:lvl7pPr>
            <a:lvl8pPr marL="133697" indent="401090" algn="ctr" defTabSz="321862">
              <a:defRPr sz="2000">
                <a:solidFill>
                  <a:srgbClr val="525252"/>
                </a:solidFill>
                <a:latin typeface="+mn-lt"/>
                <a:ea typeface="+mn-ea"/>
                <a:cs typeface="+mn-cs"/>
                <a:sym typeface="Helvetica Neue Light"/>
              </a:defRPr>
            </a:lvl8pPr>
            <a:lvl9pPr marL="133697" indent="579352" algn="ctr" defTabSz="321862">
              <a:defRPr sz="2000">
                <a:solidFill>
                  <a:srgbClr val="525252"/>
                </a:solidFill>
                <a:latin typeface="+mn-lt"/>
                <a:ea typeface="+mn-ea"/>
                <a:cs typeface="+mn-cs"/>
                <a:sym typeface="Helvetica Neue Light"/>
              </a:defRPr>
            </a:lvl9pPr>
          </a:lstStyle>
          <a:p>
            <a:pPr marL="268288" indent="-268288" algn="l" rtl="0">
              <a:lnSpc>
                <a:spcPct val="90000"/>
              </a:lnSpc>
              <a:buClr>
                <a:srgbClr val="595959"/>
              </a:buClr>
              <a:buSzPct val="100000"/>
              <a:buFont typeface="Noto Symbol"/>
              <a:buChar char="▪"/>
            </a:pPr>
            <a:r>
              <a:rPr lang="en-GB" sz="1600" dirty="0" smtClean="0">
                <a:solidFill>
                  <a:srgbClr val="595959"/>
                </a:solidFill>
                <a:latin typeface="Cabin"/>
                <a:ea typeface="Cabin"/>
                <a:cs typeface="Cabin"/>
                <a:sym typeface="Cabin"/>
              </a:rPr>
              <a:t>Arista 7508E</a:t>
            </a:r>
          </a:p>
          <a:p>
            <a:pPr marL="268288" indent="-268288" algn="l" rtl="0">
              <a:lnSpc>
                <a:spcPct val="90000"/>
              </a:lnSpc>
              <a:buClr>
                <a:srgbClr val="595959"/>
              </a:buClr>
              <a:buSzPct val="100000"/>
              <a:buFont typeface="Noto Symbol"/>
              <a:buChar char="▪"/>
            </a:pPr>
            <a:r>
              <a:rPr lang="en-GB" sz="1600" dirty="0" smtClean="0">
                <a:solidFill>
                  <a:srgbClr val="595959"/>
                </a:solidFill>
                <a:latin typeface="Cabin"/>
                <a:ea typeface="Cabin"/>
                <a:cs typeface="Cabin"/>
                <a:sym typeface="Cabin"/>
              </a:rPr>
              <a:t>Arista 7150S-64 for more granular filtering</a:t>
            </a:r>
          </a:p>
          <a:p>
            <a:pPr marL="268288" indent="-268288" algn="l" rtl="0">
              <a:lnSpc>
                <a:spcPct val="90000"/>
              </a:lnSpc>
              <a:spcBef>
                <a:spcPts val="1000"/>
              </a:spcBef>
              <a:buClr>
                <a:srgbClr val="595959"/>
              </a:buClr>
              <a:buSzPct val="100000"/>
              <a:buFont typeface="Noto Symbol"/>
              <a:buChar char="▪"/>
            </a:pPr>
            <a:r>
              <a:rPr lang="en-GB" sz="1600" dirty="0" smtClean="0">
                <a:solidFill>
                  <a:srgbClr val="595959"/>
                </a:solidFill>
                <a:latin typeface="Cabin"/>
                <a:ea typeface="Cabin"/>
                <a:cs typeface="Cabin"/>
                <a:sym typeface="Cabin"/>
              </a:rPr>
              <a:t>Bulk traffic comes in and out of the 7500.  A copy is sent to the 7150 for more specific analysis and/or packet capture to external device</a:t>
            </a:r>
          </a:p>
        </p:txBody>
      </p:sp>
      <p:sp>
        <p:nvSpPr>
          <p:cNvPr id="3" name="Rectangle 2"/>
          <p:cNvSpPr/>
          <p:nvPr/>
        </p:nvSpPr>
        <p:spPr>
          <a:xfrm>
            <a:off x="0" y="4774168"/>
            <a:ext cx="2719878" cy="369332"/>
          </a:xfrm>
          <a:prstGeom prst="rect">
            <a:avLst/>
          </a:prstGeom>
        </p:spPr>
        <p:txBody>
          <a:bodyPr wrap="none">
            <a:spAutoFit/>
          </a:bodyPr>
          <a:lstStyle/>
          <a:p>
            <a:r>
              <a:rPr lang="en-US" dirty="0" err="1" smtClean="0"/>
              <a:t>htts</a:t>
            </a:r>
            <a:r>
              <a:rPr lang="en-US" dirty="0"/>
              <a:t>://</a:t>
            </a:r>
            <a:r>
              <a:rPr lang="en-US" dirty="0" err="1"/>
              <a:t>twitter.com</a:t>
            </a:r>
            <a:r>
              <a:rPr lang="en-US" dirty="0"/>
              <a:t>/</a:t>
            </a:r>
            <a:r>
              <a:rPr lang="en-US" dirty="0" err="1"/>
              <a:t>Bro_IDS</a:t>
            </a:r>
            <a:endParaRPr lang="en-US" dirty="0"/>
          </a:p>
        </p:txBody>
      </p:sp>
    </p:spTree>
    <p:extLst>
      <p:ext uri="{BB962C8B-B14F-4D97-AF65-F5344CB8AC3E}">
        <p14:creationId xmlns:p14="http://schemas.microsoft.com/office/powerpoint/2010/main" val="77691900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Customer use case</a:t>
            </a:r>
            <a:br>
              <a:rPr lang="en-US" dirty="0" smtClean="0"/>
            </a:br>
            <a:r>
              <a:rPr lang="en-US" dirty="0" smtClean="0"/>
              <a:t>100G IDS</a:t>
            </a:r>
            <a:endParaRPr lang="en-US" dirty="0"/>
          </a:p>
        </p:txBody>
      </p:sp>
      <p:pic>
        <p:nvPicPr>
          <p:cNvPr id="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04" y="1245638"/>
            <a:ext cx="1905000" cy="18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6982" y="3448005"/>
            <a:ext cx="1380066" cy="56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7666568" y="1128401"/>
            <a:ext cx="1477433" cy="2532561"/>
            <a:chOff x="7231138" y="1645256"/>
            <a:chExt cx="1477433" cy="366727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4876196"/>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4664832"/>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4439860"/>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4228496"/>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4022877"/>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3811513"/>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3586541"/>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3375177"/>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3146275"/>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2934911"/>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2709939"/>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2498575"/>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2292956"/>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2081592"/>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1856620"/>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1138" y="1645256"/>
              <a:ext cx="1477433" cy="4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Cloud 24"/>
          <p:cNvSpPr/>
          <p:nvPr/>
        </p:nvSpPr>
        <p:spPr>
          <a:xfrm>
            <a:off x="520094" y="4141750"/>
            <a:ext cx="1886858" cy="484128"/>
          </a:xfrm>
          <a:prstGeom prst="cloud">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FFFF"/>
                </a:solidFill>
                <a:effectLst/>
                <a:uFillTx/>
                <a:latin typeface="Gill Sans Light"/>
                <a:ea typeface="Gill Sans Light"/>
                <a:cs typeface="Gill Sans Light"/>
                <a:sym typeface="Gill Sans Light"/>
              </a:rPr>
              <a:t>Existing Tap</a:t>
            </a:r>
            <a:endParaRPr kumimoji="0" lang="en-US" sz="1400" b="0" i="0" u="none" strike="noStrike" cap="none" spc="0" normalizeH="0" baseline="0" dirty="0">
              <a:ln>
                <a:noFill/>
              </a:ln>
              <a:solidFill>
                <a:srgbClr val="FFFFFF"/>
              </a:solidFill>
              <a:effectLst/>
              <a:uFillTx/>
              <a:latin typeface="Gill Sans Light"/>
              <a:ea typeface="Gill Sans Light"/>
              <a:cs typeface="Gill Sans Light"/>
              <a:sym typeface="Gill Sans Light"/>
            </a:endParaRPr>
          </a:p>
        </p:txBody>
      </p:sp>
      <p:sp>
        <p:nvSpPr>
          <p:cNvPr id="26" name="Cloud 25"/>
          <p:cNvSpPr/>
          <p:nvPr/>
        </p:nvSpPr>
        <p:spPr>
          <a:xfrm>
            <a:off x="2559352" y="4141750"/>
            <a:ext cx="1886858" cy="484128"/>
          </a:xfrm>
          <a:prstGeom prst="cloud">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FFFF"/>
                </a:solidFill>
                <a:effectLst/>
                <a:uFillTx/>
                <a:latin typeface="Gill Sans Light"/>
                <a:ea typeface="Gill Sans Light"/>
                <a:cs typeface="Gill Sans Light"/>
                <a:sym typeface="Gill Sans Light"/>
              </a:rPr>
              <a:t>Internet</a:t>
            </a:r>
            <a:r>
              <a:rPr kumimoji="0" lang="en-US" sz="1400" b="0" i="0" u="none" strike="noStrike" cap="none" spc="0" normalizeH="0" dirty="0" smtClean="0">
                <a:ln>
                  <a:noFill/>
                </a:ln>
                <a:solidFill>
                  <a:srgbClr val="FFFFFF"/>
                </a:solidFill>
                <a:effectLst/>
                <a:uFillTx/>
                <a:latin typeface="Gill Sans Light"/>
                <a:ea typeface="Gill Sans Light"/>
                <a:cs typeface="Gill Sans Light"/>
                <a:sym typeface="Gill Sans Light"/>
              </a:rPr>
              <a:t> 2</a:t>
            </a:r>
            <a:endParaRPr kumimoji="0" lang="en-US" sz="1400" b="0" i="0" u="none" strike="noStrike" cap="none" spc="0" normalizeH="0" baseline="0" dirty="0">
              <a:ln>
                <a:noFill/>
              </a:ln>
              <a:solidFill>
                <a:srgbClr val="FFFFFF"/>
              </a:solidFill>
              <a:effectLst/>
              <a:uFillTx/>
              <a:latin typeface="Gill Sans Light"/>
              <a:ea typeface="Gill Sans Light"/>
              <a:cs typeface="Gill Sans Light"/>
              <a:sym typeface="Gill Sans Light"/>
            </a:endParaRPr>
          </a:p>
        </p:txBody>
      </p:sp>
      <p:sp>
        <p:nvSpPr>
          <p:cNvPr id="27" name="Cloud 26"/>
          <p:cNvSpPr/>
          <p:nvPr/>
        </p:nvSpPr>
        <p:spPr>
          <a:xfrm>
            <a:off x="4598610" y="4149643"/>
            <a:ext cx="1886858" cy="484128"/>
          </a:xfrm>
          <a:prstGeom prst="cloud">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FFFF"/>
                </a:solidFill>
                <a:effectLst/>
                <a:uFillTx/>
                <a:latin typeface="Gill Sans Light"/>
                <a:ea typeface="Gill Sans Light"/>
                <a:cs typeface="Gill Sans Light"/>
                <a:sym typeface="Gill Sans Light"/>
              </a:rPr>
              <a:t>Internet</a:t>
            </a:r>
            <a:endParaRPr kumimoji="0" lang="en-US" sz="1400" b="0" i="0" u="none" strike="noStrike" cap="none" spc="0" normalizeH="0" baseline="0" dirty="0">
              <a:ln>
                <a:noFill/>
              </a:ln>
              <a:solidFill>
                <a:srgbClr val="FFFFFF"/>
              </a:solidFill>
              <a:effectLst/>
              <a:uFillTx/>
              <a:latin typeface="Gill Sans Light"/>
              <a:ea typeface="Gill Sans Light"/>
              <a:cs typeface="Gill Sans Light"/>
              <a:sym typeface="Gill Sans Light"/>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6568" y="4298809"/>
            <a:ext cx="1477433" cy="30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6568" y="4148146"/>
            <a:ext cx="1477433" cy="30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1"/>
          <p:cNvCxnSpPr>
            <a:stCxn id="6" idx="3"/>
            <a:endCxn id="23" idx="1"/>
          </p:cNvCxnSpPr>
          <p:nvPr/>
        </p:nvCxnSpPr>
        <p:spPr>
          <a:xfrm flipV="1">
            <a:off x="2705705" y="1279064"/>
            <a:ext cx="4960863" cy="875259"/>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33" name="Straight Connector 32"/>
          <p:cNvCxnSpPr>
            <a:stCxn id="6" idx="3"/>
            <a:endCxn id="22" idx="1"/>
          </p:cNvCxnSpPr>
          <p:nvPr/>
        </p:nvCxnSpPr>
        <p:spPr>
          <a:xfrm flipV="1">
            <a:off x="2705705" y="1425029"/>
            <a:ext cx="4960863" cy="729294"/>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36" name="Straight Connector 35"/>
          <p:cNvCxnSpPr>
            <a:stCxn id="6" idx="3"/>
            <a:endCxn id="21" idx="1"/>
          </p:cNvCxnSpPr>
          <p:nvPr/>
        </p:nvCxnSpPr>
        <p:spPr>
          <a:xfrm flipV="1">
            <a:off x="2705705" y="1580390"/>
            <a:ext cx="4960863" cy="573933"/>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37" name="Straight Connector 36"/>
          <p:cNvCxnSpPr>
            <a:stCxn id="6" idx="3"/>
            <a:endCxn id="20" idx="1"/>
          </p:cNvCxnSpPr>
          <p:nvPr/>
        </p:nvCxnSpPr>
        <p:spPr>
          <a:xfrm flipV="1">
            <a:off x="2705705" y="1726355"/>
            <a:ext cx="4960863" cy="427968"/>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42" name="Straight Connector 41"/>
          <p:cNvCxnSpPr>
            <a:stCxn id="6" idx="3"/>
            <a:endCxn id="19" idx="1"/>
          </p:cNvCxnSpPr>
          <p:nvPr/>
        </p:nvCxnSpPr>
        <p:spPr>
          <a:xfrm flipV="1">
            <a:off x="2705705" y="1868353"/>
            <a:ext cx="4960863" cy="285971"/>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43" name="Straight Connector 42"/>
          <p:cNvCxnSpPr>
            <a:stCxn id="6" idx="3"/>
            <a:endCxn id="17" idx="1"/>
          </p:cNvCxnSpPr>
          <p:nvPr/>
        </p:nvCxnSpPr>
        <p:spPr>
          <a:xfrm>
            <a:off x="2705705" y="2154323"/>
            <a:ext cx="4960863" cy="15356"/>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44" name="Straight Connector 43"/>
          <p:cNvCxnSpPr>
            <a:stCxn id="6" idx="3"/>
            <a:endCxn id="18" idx="1"/>
          </p:cNvCxnSpPr>
          <p:nvPr/>
        </p:nvCxnSpPr>
        <p:spPr>
          <a:xfrm flipV="1">
            <a:off x="2705705" y="2014317"/>
            <a:ext cx="4960863" cy="140006"/>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45" name="Straight Connector 44"/>
          <p:cNvCxnSpPr>
            <a:stCxn id="6" idx="3"/>
            <a:endCxn id="16" idx="1"/>
          </p:cNvCxnSpPr>
          <p:nvPr/>
        </p:nvCxnSpPr>
        <p:spPr>
          <a:xfrm>
            <a:off x="2705705" y="2154323"/>
            <a:ext cx="4960863" cy="161321"/>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56" name="Straight Connector 55"/>
          <p:cNvCxnSpPr>
            <a:stCxn id="6" idx="3"/>
            <a:endCxn id="15" idx="1"/>
          </p:cNvCxnSpPr>
          <p:nvPr/>
        </p:nvCxnSpPr>
        <p:spPr>
          <a:xfrm>
            <a:off x="2705705" y="2154323"/>
            <a:ext cx="4960863" cy="319397"/>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57" name="Straight Connector 56"/>
          <p:cNvCxnSpPr>
            <a:stCxn id="6" idx="3"/>
            <a:endCxn id="14" idx="1"/>
          </p:cNvCxnSpPr>
          <p:nvPr/>
        </p:nvCxnSpPr>
        <p:spPr>
          <a:xfrm>
            <a:off x="2705705" y="2154323"/>
            <a:ext cx="4960863" cy="465361"/>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58" name="Straight Connector 57"/>
          <p:cNvCxnSpPr>
            <a:stCxn id="6" idx="3"/>
            <a:endCxn id="13" idx="1"/>
          </p:cNvCxnSpPr>
          <p:nvPr/>
        </p:nvCxnSpPr>
        <p:spPr>
          <a:xfrm>
            <a:off x="2705705" y="2154323"/>
            <a:ext cx="4960863" cy="620723"/>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59" name="Straight Connector 58"/>
          <p:cNvCxnSpPr>
            <a:stCxn id="6" idx="3"/>
            <a:endCxn id="12" idx="1"/>
          </p:cNvCxnSpPr>
          <p:nvPr/>
        </p:nvCxnSpPr>
        <p:spPr>
          <a:xfrm>
            <a:off x="2705705" y="2154323"/>
            <a:ext cx="4960863" cy="766688"/>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60" name="Straight Connector 59"/>
          <p:cNvCxnSpPr>
            <a:stCxn id="6" idx="3"/>
            <a:endCxn id="11" idx="1"/>
          </p:cNvCxnSpPr>
          <p:nvPr/>
        </p:nvCxnSpPr>
        <p:spPr>
          <a:xfrm>
            <a:off x="2705705" y="2154323"/>
            <a:ext cx="4960863" cy="908685"/>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61" name="Straight Connector 60"/>
          <p:cNvCxnSpPr>
            <a:stCxn id="6" idx="3"/>
            <a:endCxn id="10" idx="1"/>
          </p:cNvCxnSpPr>
          <p:nvPr/>
        </p:nvCxnSpPr>
        <p:spPr>
          <a:xfrm>
            <a:off x="2705705" y="2154323"/>
            <a:ext cx="4960863" cy="1054649"/>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62" name="Straight Connector 61"/>
          <p:cNvCxnSpPr>
            <a:stCxn id="6" idx="3"/>
            <a:endCxn id="9" idx="1"/>
          </p:cNvCxnSpPr>
          <p:nvPr/>
        </p:nvCxnSpPr>
        <p:spPr>
          <a:xfrm>
            <a:off x="2705705" y="2154323"/>
            <a:ext cx="4960863" cy="1210011"/>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63" name="Straight Connector 62"/>
          <p:cNvCxnSpPr>
            <a:stCxn id="6" idx="3"/>
            <a:endCxn id="8" idx="1"/>
          </p:cNvCxnSpPr>
          <p:nvPr/>
        </p:nvCxnSpPr>
        <p:spPr>
          <a:xfrm>
            <a:off x="2705705" y="2154323"/>
            <a:ext cx="4960863" cy="1355976"/>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sp>
        <p:nvSpPr>
          <p:cNvPr id="100" name="TextBox 99"/>
          <p:cNvSpPr txBox="1"/>
          <p:nvPr/>
        </p:nvSpPr>
        <p:spPr>
          <a:xfrm>
            <a:off x="2455333" y="3477214"/>
            <a:ext cx="102592" cy="99514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5800" b="0" i="0" u="none" strike="noStrike" cap="none" spc="0" normalizeH="0" baseline="0" dirty="0">
              <a:ln>
                <a:noFill/>
              </a:ln>
              <a:solidFill>
                <a:srgbClr val="535353"/>
              </a:solidFill>
              <a:effectLst/>
              <a:uFillTx/>
              <a:latin typeface="Gill Sans Light"/>
              <a:ea typeface="Gill Sans Light"/>
              <a:cs typeface="Gill Sans Light"/>
              <a:sym typeface="Gill Sans Light"/>
            </a:endParaRPr>
          </a:p>
        </p:txBody>
      </p:sp>
      <p:cxnSp>
        <p:nvCxnSpPr>
          <p:cNvPr id="101" name="Straight Connector 100"/>
          <p:cNvCxnSpPr/>
          <p:nvPr/>
        </p:nvCxnSpPr>
        <p:spPr>
          <a:xfrm>
            <a:off x="2705704" y="2842841"/>
            <a:ext cx="2651278" cy="744650"/>
          </a:xfrm>
          <a:prstGeom prst="line">
            <a:avLst/>
          </a:prstGeom>
          <a:noFill/>
          <a:ln w="25400" cap="flat">
            <a:solidFill>
              <a:srgbClr val="3366FF"/>
            </a:solidFill>
            <a:prstDash val="solid"/>
            <a:miter lim="400000"/>
          </a:ln>
          <a:effectLst/>
        </p:spPr>
        <p:style>
          <a:lnRef idx="0">
            <a:scrgbClr r="0" g="0" b="0"/>
          </a:lnRef>
          <a:fillRef idx="0">
            <a:scrgbClr r="0" g="0" b="0"/>
          </a:fillRef>
          <a:effectRef idx="0">
            <a:scrgbClr r="0" g="0" b="0"/>
          </a:effectRef>
          <a:fontRef idx="none"/>
        </p:style>
      </p:cxnSp>
      <p:cxnSp>
        <p:nvCxnSpPr>
          <p:cNvPr id="102" name="Straight Connector 101"/>
          <p:cNvCxnSpPr/>
          <p:nvPr/>
        </p:nvCxnSpPr>
        <p:spPr>
          <a:xfrm>
            <a:off x="2705704" y="2915335"/>
            <a:ext cx="2651278" cy="744650"/>
          </a:xfrm>
          <a:prstGeom prst="line">
            <a:avLst/>
          </a:prstGeom>
          <a:noFill/>
          <a:ln w="25400" cap="flat">
            <a:solidFill>
              <a:srgbClr val="3366FF"/>
            </a:solidFill>
            <a:prstDash val="solid"/>
            <a:miter lim="400000"/>
          </a:ln>
          <a:effectLst/>
        </p:spPr>
        <p:style>
          <a:lnRef idx="0">
            <a:scrgbClr r="0" g="0" b="0"/>
          </a:lnRef>
          <a:fillRef idx="0">
            <a:scrgbClr r="0" g="0" b="0"/>
          </a:fillRef>
          <a:effectRef idx="0">
            <a:scrgbClr r="0" g="0" b="0"/>
          </a:effectRef>
          <a:fontRef idx="none"/>
        </p:style>
      </p:cxnSp>
      <p:cxnSp>
        <p:nvCxnSpPr>
          <p:cNvPr id="103" name="Straight Connector 102"/>
          <p:cNvCxnSpPr/>
          <p:nvPr/>
        </p:nvCxnSpPr>
        <p:spPr>
          <a:xfrm>
            <a:off x="2705704" y="2987830"/>
            <a:ext cx="2651278" cy="744650"/>
          </a:xfrm>
          <a:prstGeom prst="line">
            <a:avLst/>
          </a:prstGeom>
          <a:noFill/>
          <a:ln w="25400" cap="flat">
            <a:solidFill>
              <a:srgbClr val="3366FF"/>
            </a:solidFill>
            <a:prstDash val="solid"/>
            <a:miter lim="400000"/>
          </a:ln>
          <a:effectLst/>
        </p:spPr>
        <p:style>
          <a:lnRef idx="0">
            <a:scrgbClr r="0" g="0" b="0"/>
          </a:lnRef>
          <a:fillRef idx="0">
            <a:scrgbClr r="0" g="0" b="0"/>
          </a:fillRef>
          <a:effectRef idx="0">
            <a:scrgbClr r="0" g="0" b="0"/>
          </a:effectRef>
          <a:fontRef idx="none"/>
        </p:style>
      </p:cxnSp>
      <p:cxnSp>
        <p:nvCxnSpPr>
          <p:cNvPr id="107" name="Straight Connector 106"/>
          <p:cNvCxnSpPr/>
          <p:nvPr/>
        </p:nvCxnSpPr>
        <p:spPr>
          <a:xfrm>
            <a:off x="2705704" y="2775046"/>
            <a:ext cx="2651278" cy="744650"/>
          </a:xfrm>
          <a:prstGeom prst="line">
            <a:avLst/>
          </a:prstGeom>
          <a:noFill/>
          <a:ln w="25400" cap="flat">
            <a:solidFill>
              <a:srgbClr val="3366FF"/>
            </a:solidFill>
            <a:prstDash val="solid"/>
            <a:miter lim="400000"/>
          </a:ln>
          <a:effectLst/>
        </p:spPr>
        <p:style>
          <a:lnRef idx="0">
            <a:scrgbClr r="0" g="0" b="0"/>
          </a:lnRef>
          <a:fillRef idx="0">
            <a:scrgbClr r="0" g="0" b="0"/>
          </a:fillRef>
          <a:effectRef idx="0">
            <a:scrgbClr r="0" g="0" b="0"/>
          </a:effectRef>
          <a:fontRef idx="none"/>
        </p:style>
      </p:cxnSp>
      <p:sp>
        <p:nvSpPr>
          <p:cNvPr id="108" name="Oval 107"/>
          <p:cNvSpPr/>
          <p:nvPr/>
        </p:nvSpPr>
        <p:spPr>
          <a:xfrm>
            <a:off x="5600303" y="1396118"/>
            <a:ext cx="663615" cy="1747541"/>
          </a:xfrm>
          <a:prstGeom prst="ellipse">
            <a:avLst/>
          </a:prstGeom>
          <a:solidFill>
            <a:srgbClr val="80878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FFFFFF"/>
                </a:solidFill>
                <a:effectLst/>
                <a:uFillTx/>
                <a:latin typeface="Gill Sans Light"/>
                <a:ea typeface="Gill Sans Light"/>
                <a:cs typeface="Gill Sans Light"/>
                <a:sym typeface="Gill Sans Light"/>
              </a:rPr>
              <a:t>Symmetric Hashing</a:t>
            </a:r>
            <a:endParaRPr kumimoji="0" lang="en-US" sz="1200" b="0" i="0" u="none" strike="noStrike" cap="none" spc="0" normalizeH="0" baseline="0" dirty="0">
              <a:ln>
                <a:noFill/>
              </a:ln>
              <a:solidFill>
                <a:srgbClr val="FFFFFF"/>
              </a:solidFill>
              <a:effectLst/>
              <a:uFillTx/>
              <a:latin typeface="Gill Sans Light"/>
              <a:ea typeface="Gill Sans Light"/>
              <a:cs typeface="Gill Sans Light"/>
              <a:sym typeface="Gill Sans Light"/>
            </a:endParaRPr>
          </a:p>
        </p:txBody>
      </p:sp>
      <p:cxnSp>
        <p:nvCxnSpPr>
          <p:cNvPr id="141" name="Straight Connector 140"/>
          <p:cNvCxnSpPr>
            <a:stCxn id="6" idx="2"/>
            <a:endCxn id="25" idx="3"/>
          </p:cNvCxnSpPr>
          <p:nvPr/>
        </p:nvCxnSpPr>
        <p:spPr>
          <a:xfrm flipH="1">
            <a:off x="1463523" y="3063008"/>
            <a:ext cx="289681" cy="1106422"/>
          </a:xfrm>
          <a:prstGeom prst="line">
            <a:avLst/>
          </a:prstGeom>
          <a:noFill/>
          <a:ln w="25400" cap="flat">
            <a:solidFill>
              <a:srgbClr val="3366FF"/>
            </a:solidFill>
            <a:prstDash val="solid"/>
            <a:miter lim="400000"/>
          </a:ln>
          <a:effectLst/>
        </p:spPr>
        <p:style>
          <a:lnRef idx="0">
            <a:scrgbClr r="0" g="0" b="0"/>
          </a:lnRef>
          <a:fillRef idx="0">
            <a:scrgbClr r="0" g="0" b="0"/>
          </a:fillRef>
          <a:effectRef idx="0">
            <a:scrgbClr r="0" g="0" b="0"/>
          </a:effectRef>
          <a:fontRef idx="none"/>
        </p:style>
      </p:cxnSp>
      <p:cxnSp>
        <p:nvCxnSpPr>
          <p:cNvPr id="144" name="Straight Connector 143"/>
          <p:cNvCxnSpPr>
            <a:endCxn id="26" idx="3"/>
          </p:cNvCxnSpPr>
          <p:nvPr/>
        </p:nvCxnSpPr>
        <p:spPr>
          <a:xfrm>
            <a:off x="2113281" y="3071673"/>
            <a:ext cx="1389500" cy="1097757"/>
          </a:xfrm>
          <a:prstGeom prst="line">
            <a:avLst/>
          </a:prstGeom>
          <a:noFill/>
          <a:ln w="25400" cap="flat">
            <a:solidFill>
              <a:srgbClr val="008000"/>
            </a:solidFill>
            <a:prstDash val="solid"/>
            <a:miter lim="400000"/>
          </a:ln>
          <a:effectLst/>
        </p:spPr>
        <p:style>
          <a:lnRef idx="0">
            <a:scrgbClr r="0" g="0" b="0"/>
          </a:lnRef>
          <a:fillRef idx="0">
            <a:scrgbClr r="0" g="0" b="0"/>
          </a:fillRef>
          <a:effectRef idx="0">
            <a:scrgbClr r="0" g="0" b="0"/>
          </a:effectRef>
          <a:fontRef idx="none"/>
        </p:style>
      </p:cxnSp>
      <p:cxnSp>
        <p:nvCxnSpPr>
          <p:cNvPr id="148" name="Straight Connector 147"/>
          <p:cNvCxnSpPr>
            <a:endCxn id="27" idx="3"/>
          </p:cNvCxnSpPr>
          <p:nvPr/>
        </p:nvCxnSpPr>
        <p:spPr>
          <a:xfrm>
            <a:off x="2113281" y="3063008"/>
            <a:ext cx="3428758" cy="1114315"/>
          </a:xfrm>
          <a:prstGeom prst="line">
            <a:avLst/>
          </a:prstGeom>
          <a:noFill/>
          <a:ln w="25400" cap="flat">
            <a:solidFill>
              <a:srgbClr val="008000"/>
            </a:solidFill>
            <a:prstDash val="solid"/>
            <a:miter lim="400000"/>
          </a:ln>
          <a:effectLst/>
        </p:spPr>
        <p:style>
          <a:lnRef idx="0">
            <a:scrgbClr r="0" g="0" b="0"/>
          </a:lnRef>
          <a:fillRef idx="0">
            <a:scrgbClr r="0" g="0" b="0"/>
          </a:fillRef>
          <a:effectRef idx="0">
            <a:scrgbClr r="0" g="0" b="0"/>
          </a:effectRef>
          <a:fontRef idx="none"/>
        </p:style>
      </p:cxnSp>
      <p:cxnSp>
        <p:nvCxnSpPr>
          <p:cNvPr id="151" name="Straight Connector 150"/>
          <p:cNvCxnSpPr>
            <a:stCxn id="7" idx="3"/>
            <a:endCxn id="30" idx="1"/>
          </p:cNvCxnSpPr>
          <p:nvPr/>
        </p:nvCxnSpPr>
        <p:spPr>
          <a:xfrm>
            <a:off x="6737049" y="3732479"/>
            <a:ext cx="929519" cy="566330"/>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cxnSp>
        <p:nvCxnSpPr>
          <p:cNvPr id="154" name="Straight Connector 153"/>
          <p:cNvCxnSpPr>
            <a:stCxn id="7" idx="3"/>
            <a:endCxn id="29" idx="1"/>
          </p:cNvCxnSpPr>
          <p:nvPr/>
        </p:nvCxnSpPr>
        <p:spPr>
          <a:xfrm>
            <a:off x="6737049" y="3732480"/>
            <a:ext cx="929519" cy="716993"/>
          </a:xfrm>
          <a:prstGeom prst="line">
            <a:avLst/>
          </a:prstGeom>
          <a:noFill/>
          <a:ln w="25400" cap="flat">
            <a:solidFill>
              <a:srgbClr val="5A5F5E"/>
            </a:solidFill>
            <a:prstDash val="solid"/>
            <a:miter lim="400000"/>
          </a:ln>
          <a:effectLst/>
        </p:spPr>
        <p:style>
          <a:lnRef idx="0">
            <a:scrgbClr r="0" g="0" b="0"/>
          </a:lnRef>
          <a:fillRef idx="0">
            <a:scrgbClr r="0" g="0" b="0"/>
          </a:fillRef>
          <a:effectRef idx="0">
            <a:scrgbClr r="0" g="0" b="0"/>
          </a:effectRef>
          <a:fontRef idx="none"/>
        </p:style>
      </p:cxnSp>
      <p:sp>
        <p:nvSpPr>
          <p:cNvPr id="158" name="TextBox 157"/>
          <p:cNvSpPr txBox="1"/>
          <p:nvPr/>
        </p:nvSpPr>
        <p:spPr>
          <a:xfrm>
            <a:off x="7955280" y="3568512"/>
            <a:ext cx="1026160"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535353"/>
                </a:solidFill>
                <a:effectLst/>
                <a:uFillTx/>
                <a:latin typeface="Abadi MT Condensed Extra Bold"/>
                <a:ea typeface="Gill Sans Light"/>
                <a:cs typeface="Abadi MT Condensed Extra Bold"/>
                <a:sym typeface="Gill Sans Light"/>
              </a:rPr>
              <a:t>Bro-IDS</a:t>
            </a:r>
            <a:endParaRPr kumimoji="0" lang="en-US" sz="1800" b="1" i="0" u="none" strike="noStrike" cap="none" spc="0" normalizeH="0" baseline="0" dirty="0">
              <a:ln>
                <a:noFill/>
              </a:ln>
              <a:solidFill>
                <a:srgbClr val="535353"/>
              </a:solidFill>
              <a:effectLst/>
              <a:uFillTx/>
              <a:latin typeface="Abadi MT Condensed Extra Bold"/>
              <a:ea typeface="Gill Sans Light"/>
              <a:cs typeface="Abadi MT Condensed Extra Bold"/>
              <a:sym typeface="Gill Sans Light"/>
            </a:endParaRPr>
          </a:p>
        </p:txBody>
      </p:sp>
      <p:sp>
        <p:nvSpPr>
          <p:cNvPr id="159" name="TextBox 158"/>
          <p:cNvSpPr txBox="1"/>
          <p:nvPr/>
        </p:nvSpPr>
        <p:spPr>
          <a:xfrm>
            <a:off x="8016241" y="4474020"/>
            <a:ext cx="863600"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535353"/>
                </a:solidFill>
                <a:effectLst/>
                <a:uFillTx/>
                <a:latin typeface="Abadi MT Condensed Extra Bold"/>
                <a:ea typeface="Gill Sans Light"/>
                <a:cs typeface="Abadi MT Condensed Extra Bold"/>
                <a:sym typeface="Gill Sans Light"/>
              </a:rPr>
              <a:t>Forensic</a:t>
            </a:r>
            <a:r>
              <a:rPr lang="en-US" sz="1800" b="1" dirty="0">
                <a:solidFill>
                  <a:srgbClr val="535353"/>
                </a:solidFill>
                <a:latin typeface="Abadi MT Condensed Extra Bold"/>
                <a:ea typeface="Gill Sans Light"/>
                <a:cs typeface="Abadi MT Condensed Extra Bold"/>
                <a:sym typeface="Gill Sans Light"/>
              </a:rPr>
              <a:t> </a:t>
            </a:r>
            <a:r>
              <a:rPr kumimoji="0" lang="en-US" sz="1800" b="1" i="0" u="none" strike="noStrike" cap="none" spc="0" normalizeH="0" dirty="0" smtClean="0">
                <a:ln>
                  <a:noFill/>
                </a:ln>
                <a:solidFill>
                  <a:srgbClr val="535353"/>
                </a:solidFill>
                <a:effectLst/>
                <a:uFillTx/>
                <a:latin typeface="Abadi MT Condensed Extra Bold"/>
                <a:ea typeface="Gill Sans Light"/>
                <a:cs typeface="Abadi MT Condensed Extra Bold"/>
                <a:sym typeface="Gill Sans Light"/>
              </a:rPr>
              <a:t>Capture</a:t>
            </a:r>
            <a:endParaRPr kumimoji="0" lang="en-US" sz="1800" b="1" i="0" u="none" strike="noStrike" cap="none" spc="0" normalizeH="0" baseline="0" dirty="0">
              <a:ln>
                <a:noFill/>
              </a:ln>
              <a:solidFill>
                <a:srgbClr val="535353"/>
              </a:solidFill>
              <a:effectLst/>
              <a:uFillTx/>
              <a:latin typeface="Abadi MT Condensed Extra Bold"/>
              <a:ea typeface="Gill Sans Light"/>
              <a:cs typeface="Abadi MT Condensed Extra Bold"/>
              <a:sym typeface="Gill Sans Light"/>
            </a:endParaRPr>
          </a:p>
        </p:txBody>
      </p:sp>
      <p:sp>
        <p:nvSpPr>
          <p:cNvPr id="64" name="Rectangle 63"/>
          <p:cNvSpPr/>
          <p:nvPr/>
        </p:nvSpPr>
        <p:spPr>
          <a:xfrm>
            <a:off x="1" y="4814948"/>
            <a:ext cx="2719878" cy="369332"/>
          </a:xfrm>
          <a:prstGeom prst="rect">
            <a:avLst/>
          </a:prstGeom>
        </p:spPr>
        <p:txBody>
          <a:bodyPr wrap="none">
            <a:spAutoFit/>
          </a:bodyPr>
          <a:lstStyle/>
          <a:p>
            <a:r>
              <a:rPr lang="en-US" dirty="0" err="1" smtClean="0"/>
              <a:t>htts</a:t>
            </a:r>
            <a:r>
              <a:rPr lang="en-US" dirty="0"/>
              <a:t>://</a:t>
            </a:r>
            <a:r>
              <a:rPr lang="en-US" dirty="0" err="1"/>
              <a:t>twitter.com</a:t>
            </a:r>
            <a:r>
              <a:rPr lang="en-US" dirty="0"/>
              <a:t>/</a:t>
            </a:r>
            <a:r>
              <a:rPr lang="en-US" dirty="0" err="1"/>
              <a:t>Bro_IDS</a:t>
            </a:r>
            <a:endParaRPr lang="en-US" dirty="0"/>
          </a:p>
        </p:txBody>
      </p:sp>
    </p:spTree>
    <p:extLst>
      <p:ext uri="{BB962C8B-B14F-4D97-AF65-F5344CB8AC3E}">
        <p14:creationId xmlns:p14="http://schemas.microsoft.com/office/powerpoint/2010/main" val="44481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take our word for it…</a:t>
            </a:r>
            <a:endParaRPr lang="en-US" dirty="0"/>
          </a:p>
        </p:txBody>
      </p:sp>
      <p:pic>
        <p:nvPicPr>
          <p:cNvPr id="4" name="Picture 3"/>
          <p:cNvPicPr>
            <a:picLocks noChangeAspect="1"/>
          </p:cNvPicPr>
          <p:nvPr/>
        </p:nvPicPr>
        <p:blipFill>
          <a:blip r:embed="rId2"/>
          <a:stretch>
            <a:fillRect/>
          </a:stretch>
        </p:blipFill>
        <p:spPr>
          <a:xfrm>
            <a:off x="3064932" y="894864"/>
            <a:ext cx="2968449" cy="3457371"/>
          </a:xfrm>
          <a:prstGeom prst="rect">
            <a:avLst/>
          </a:prstGeom>
        </p:spPr>
      </p:pic>
      <p:sp>
        <p:nvSpPr>
          <p:cNvPr id="5" name="Rectangle 4"/>
          <p:cNvSpPr/>
          <p:nvPr/>
        </p:nvSpPr>
        <p:spPr>
          <a:xfrm>
            <a:off x="500064" y="4352237"/>
            <a:ext cx="8643937" cy="369332"/>
          </a:xfrm>
          <a:prstGeom prst="rect">
            <a:avLst/>
          </a:prstGeom>
        </p:spPr>
        <p:txBody>
          <a:bodyPr wrap="square">
            <a:spAutoFit/>
          </a:bodyPr>
          <a:lstStyle/>
          <a:p>
            <a:r>
              <a:rPr lang="en-US" dirty="0"/>
              <a:t>http://</a:t>
            </a:r>
            <a:r>
              <a:rPr lang="en-US" dirty="0" err="1"/>
              <a:t>commons.lbl.gov</a:t>
            </a:r>
            <a:r>
              <a:rPr lang="en-US" dirty="0"/>
              <a:t>/download/attachments/120063098/100GIntrusionDetection.pdf</a:t>
            </a:r>
          </a:p>
        </p:txBody>
      </p:sp>
    </p:spTree>
    <p:extLst>
      <p:ext uri="{BB962C8B-B14F-4D97-AF65-F5344CB8AC3E}">
        <p14:creationId xmlns:p14="http://schemas.microsoft.com/office/powerpoint/2010/main" val="255061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367391" y="3413123"/>
            <a:ext cx="8416246" cy="1093178"/>
          </a:xfrm>
          <a:prstGeom prst="rect">
            <a:avLst/>
          </a:prstGeom>
          <a:noFill/>
          <a:ln>
            <a:noFill/>
          </a:ln>
        </p:spPr>
        <p:txBody>
          <a:bodyPr lIns="91425" tIns="45700" rIns="91425" bIns="45700" anchor="ctr" anchorCtr="0">
            <a:noAutofit/>
          </a:bodyPr>
          <a:lstStyle/>
          <a:p>
            <a:pPr marL="0" marR="0" lvl="0" indent="0" algn="l" rtl="0">
              <a:spcBef>
                <a:spcPts val="0"/>
              </a:spcBef>
              <a:buClr>
                <a:srgbClr val="F2F2F2"/>
              </a:buClr>
              <a:buSzPct val="25000"/>
              <a:buFont typeface="Cabin"/>
              <a:buNone/>
            </a:pPr>
            <a:r>
              <a:rPr lang="en-GB" sz="3200" b="0" i="0" u="none" strike="noStrike" cap="none" baseline="0" dirty="0" smtClean="0">
                <a:solidFill>
                  <a:srgbClr val="F2F2F2"/>
                </a:solidFill>
                <a:latin typeface="Cabin"/>
                <a:ea typeface="Cabin"/>
                <a:cs typeface="Cabin"/>
                <a:sym typeface="Cabin"/>
              </a:rPr>
              <a:t>L2 Firewall</a:t>
            </a:r>
            <a:r>
              <a:rPr lang="en-GB" sz="3200" b="0" i="0" u="none" strike="noStrike" cap="none" dirty="0" smtClean="0">
                <a:solidFill>
                  <a:srgbClr val="F2F2F2"/>
                </a:solidFill>
                <a:latin typeface="Cabin"/>
                <a:ea typeface="Cabin"/>
                <a:cs typeface="Cabin"/>
                <a:sym typeface="Cabin"/>
              </a:rPr>
              <a:t> / DPI load balance</a:t>
            </a:r>
            <a:r>
              <a:rPr lang="en-GB" dirty="0">
                <a:solidFill>
                  <a:srgbClr val="F2F2F2"/>
                </a:solidFill>
                <a:latin typeface="Cabin"/>
                <a:ea typeface="Cabin"/>
                <a:cs typeface="Cabin"/>
                <a:sym typeface="Cabin"/>
              </a:rPr>
              <a:t> </a:t>
            </a:r>
            <a:r>
              <a:rPr lang="en-GB" dirty="0" smtClean="0">
                <a:solidFill>
                  <a:srgbClr val="F2F2F2"/>
                </a:solidFill>
                <a:latin typeface="Cabin"/>
                <a:ea typeface="Cabin"/>
                <a:cs typeface="Cabin"/>
                <a:sym typeface="Cabin"/>
              </a:rPr>
              <a:t>and</a:t>
            </a:r>
            <a:br>
              <a:rPr lang="en-GB" dirty="0" smtClean="0">
                <a:solidFill>
                  <a:srgbClr val="F2F2F2"/>
                </a:solidFill>
                <a:latin typeface="Cabin"/>
                <a:ea typeface="Cabin"/>
                <a:cs typeface="Cabin"/>
                <a:sym typeface="Cabin"/>
              </a:rPr>
            </a:br>
            <a:r>
              <a:rPr lang="en-GB" dirty="0" smtClean="0">
                <a:solidFill>
                  <a:srgbClr val="F2F2F2"/>
                </a:solidFill>
                <a:latin typeface="Cabin"/>
                <a:ea typeface="Cabin"/>
                <a:cs typeface="Cabin"/>
                <a:sym typeface="Cabin"/>
              </a:rPr>
              <a:t>Firewall Offload</a:t>
            </a:r>
            <a:endParaRPr lang="en-GB" sz="3200" b="0" i="0" u="none" strike="noStrike" cap="none" baseline="0" dirty="0">
              <a:solidFill>
                <a:srgbClr val="F2F2F2"/>
              </a:solidFill>
              <a:latin typeface="Cabin"/>
              <a:ea typeface="Cabin"/>
              <a:cs typeface="Cabin"/>
              <a:sym typeface="Cabin"/>
            </a:endParaRPr>
          </a:p>
        </p:txBody>
      </p:sp>
    </p:spTree>
    <p:extLst>
      <p:ext uri="{BB962C8B-B14F-4D97-AF65-F5344CB8AC3E}">
        <p14:creationId xmlns:p14="http://schemas.microsoft.com/office/powerpoint/2010/main" val="265594014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19196"/>
            <a:ext cx="8221500" cy="561975"/>
          </a:xfrm>
        </p:spPr>
        <p:txBody>
          <a:bodyPr>
            <a:normAutofit fontScale="90000"/>
          </a:bodyPr>
          <a:lstStyle/>
          <a:p>
            <a:pPr>
              <a:defRPr/>
            </a:pPr>
            <a:r>
              <a:rPr lang="en-US" sz="2400" dirty="0" smtClean="0"/>
              <a:t>2015 Gartner MQ Data Center Networking</a:t>
            </a:r>
            <a:br>
              <a:rPr lang="en-US" sz="2400" dirty="0" smtClean="0"/>
            </a:br>
            <a:r>
              <a:rPr lang="en-US" sz="2400" b="1" dirty="0"/>
              <a:t>Arista </a:t>
            </a:r>
            <a:r>
              <a:rPr lang="en-US" sz="2400" b="1" dirty="0" smtClean="0"/>
              <a:t>placed </a:t>
            </a:r>
            <a:r>
              <a:rPr lang="en-US" sz="2400" b="1" dirty="0"/>
              <a:t>in the </a:t>
            </a:r>
            <a:r>
              <a:rPr lang="en-US" sz="2400" b="1" dirty="0">
                <a:solidFill>
                  <a:srgbClr val="008000"/>
                </a:solidFill>
              </a:rPr>
              <a:t>leadership</a:t>
            </a:r>
            <a:r>
              <a:rPr lang="en-US" sz="2400" b="1" dirty="0"/>
              <a:t> quadrant</a:t>
            </a:r>
            <a:endParaRPr lang="en-US" sz="2400" dirty="0"/>
          </a:p>
        </p:txBody>
      </p:sp>
      <p:sp>
        <p:nvSpPr>
          <p:cNvPr id="8194" name="Slide Number Placeholder 7"/>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8ED5EB-A477-BB4E-82E1-F3495AD7CCAE}" type="slidenum">
              <a:rPr lang="en-US"/>
              <a:pPr eaLnBrk="1" hangingPunct="1"/>
              <a:t>2</a:t>
            </a:fld>
            <a:endParaRPr lang="en-US" dirty="0"/>
          </a:p>
        </p:txBody>
      </p:sp>
      <p:grpSp>
        <p:nvGrpSpPr>
          <p:cNvPr id="8195" name="Group 13"/>
          <p:cNvGrpSpPr>
            <a:grpSpLocks/>
          </p:cNvGrpSpPr>
          <p:nvPr/>
        </p:nvGrpSpPr>
        <p:grpSpPr bwMode="auto">
          <a:xfrm>
            <a:off x="166280" y="2663245"/>
            <a:ext cx="3267314" cy="2240921"/>
            <a:chOff x="461818" y="1196790"/>
            <a:chExt cx="6511636" cy="4462741"/>
          </a:xfrm>
        </p:grpSpPr>
        <p:pic>
          <p:nvPicPr>
            <p:cNvPr id="8197" name="Picture 8" descr="Screen Shot 2013-12-30 at 2.56.31 PM.png"/>
            <p:cNvPicPr>
              <a:picLocks noChangeAspect="1"/>
            </p:cNvPicPr>
            <p:nvPr/>
          </p:nvPicPr>
          <p:blipFill>
            <a:blip r:embed="rId2">
              <a:extLst>
                <a:ext uri="{28A0092B-C50C-407E-A947-70E740481C1C}">
                  <a14:useLocalDpi xmlns:a14="http://schemas.microsoft.com/office/drawing/2010/main" val="0"/>
                </a:ext>
              </a:extLst>
            </a:blip>
            <a:srcRect t="9148"/>
            <a:stretch>
              <a:fillRect/>
            </a:stretch>
          </p:blipFill>
          <p:spPr bwMode="auto">
            <a:xfrm>
              <a:off x="461818" y="1222002"/>
              <a:ext cx="6511636" cy="443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p:cNvPicPr>
              <a:picLocks noChangeAspect="1"/>
            </p:cNvPicPr>
            <p:nvPr/>
          </p:nvPicPr>
          <p:blipFill>
            <a:blip r:embed="rId3">
              <a:alphaModFix amt="80000"/>
              <a:extLst>
                <a:ext uri="{28A0092B-C50C-407E-A947-70E740481C1C}">
                  <a14:useLocalDpi xmlns:a14="http://schemas.microsoft.com/office/drawing/2010/main" val="0"/>
                </a:ext>
              </a:extLst>
            </a:blip>
            <a:srcRect t="5000"/>
            <a:stretch>
              <a:fillRect/>
            </a:stretch>
          </p:blipFill>
          <p:spPr bwMode="auto">
            <a:xfrm>
              <a:off x="508003" y="1196790"/>
              <a:ext cx="6280727" cy="4328272"/>
            </a:xfrm>
            <a:prstGeom prst="rect">
              <a:avLst/>
            </a:prstGeom>
            <a:noFill/>
            <a:ln>
              <a:noFill/>
            </a:ln>
            <a:extLst>
              <a:ext uri="{909E8E84-426E-40DD-AFC4-6F175D3DCCD1}">
                <a14:hiddenFill xmlns:a14="http://schemas.microsoft.com/office/drawing/2010/main">
                  <a:solidFill>
                    <a:srgbClr val="FFFFFF">
                      <a:alpha val="7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711238" y="3675647"/>
              <a:ext cx="1107156" cy="395181"/>
            </a:xfrm>
            <a:prstGeom prst="ellipse">
              <a:avLst/>
            </a:prstGeom>
            <a:noFill/>
            <a:ln w="25400" cap="flat" cmpd="sng" algn="ctr">
              <a:solidFill>
                <a:srgbClr val="61D738"/>
              </a:solidFill>
              <a:prstDash val="solid"/>
            </a:ln>
            <a:effectLst/>
          </p:spPr>
          <p:txBody>
            <a:bodyPr lIns="73262" tIns="36631" rIns="73262" bIns="36631" anchor="ctr"/>
            <a:lstStyle/>
            <a:p>
              <a:pPr defTabSz="513993">
                <a:defRPr/>
              </a:pPr>
              <a:endParaRPr lang="en-US" kern="0" dirty="0">
                <a:solidFill>
                  <a:srgbClr val="525252"/>
                </a:solidFill>
                <a:latin typeface="Arial"/>
                <a:cs typeface="Arial"/>
              </a:endParaRPr>
            </a:p>
          </p:txBody>
        </p:sp>
        <p:cxnSp>
          <p:nvCxnSpPr>
            <p:cNvPr id="12" name="Straight Arrow Connector 11"/>
            <p:cNvCxnSpPr/>
            <p:nvPr/>
          </p:nvCxnSpPr>
          <p:spPr bwMode="auto">
            <a:xfrm flipV="1">
              <a:off x="3856031" y="3911158"/>
              <a:ext cx="1039733" cy="453725"/>
            </a:xfrm>
            <a:prstGeom prst="straightConnector1">
              <a:avLst/>
            </a:prstGeom>
            <a:solidFill>
              <a:schemeClr val="accent1"/>
            </a:solidFill>
            <a:ln w="9525" cap="flat" cmpd="sng" algn="ctr">
              <a:solidFill>
                <a:srgbClr val="00FF00"/>
              </a:solidFill>
              <a:prstDash val="solid"/>
              <a:round/>
              <a:headEnd type="none" w="med" len="med"/>
              <a:tailEnd type="arrow"/>
            </a:ln>
            <a:effectLst>
              <a:prstShdw prst="shdw17" dist="17961" dir="2700000">
                <a:schemeClr val="tx1">
                  <a:gamma/>
                  <a:shade val="60000"/>
                  <a:invGamma/>
                  <a:alpha val="74998"/>
                </a:schemeClr>
              </a:prstShdw>
            </a:effectLst>
          </p:spPr>
        </p:cxnSp>
        <p:cxnSp>
          <p:nvCxnSpPr>
            <p:cNvPr id="13" name="Straight Arrow Connector 12"/>
            <p:cNvCxnSpPr/>
            <p:nvPr/>
          </p:nvCxnSpPr>
          <p:spPr bwMode="auto">
            <a:xfrm flipH="1">
              <a:off x="3566822" y="2676387"/>
              <a:ext cx="35486" cy="276759"/>
            </a:xfrm>
            <a:prstGeom prst="straightConnector1">
              <a:avLst/>
            </a:prstGeom>
            <a:solidFill>
              <a:schemeClr val="accent1"/>
            </a:solidFill>
            <a:ln w="9525" cap="flat" cmpd="sng" algn="ctr">
              <a:solidFill>
                <a:srgbClr val="FF0000"/>
              </a:solidFill>
              <a:prstDash val="solid"/>
              <a:round/>
              <a:headEnd type="none" w="med" len="med"/>
              <a:tailEnd type="arrow"/>
            </a:ln>
            <a:effectLst>
              <a:prstShdw prst="shdw17" dist="17961" dir="2700000">
                <a:schemeClr val="tx1">
                  <a:gamma/>
                  <a:shade val="60000"/>
                  <a:invGamma/>
                  <a:alpha val="74998"/>
                </a:schemeClr>
              </a:prstShdw>
            </a:effectLst>
          </p:spPr>
        </p:cxnSp>
      </p:grpSp>
      <p:sp>
        <p:nvSpPr>
          <p:cNvPr id="2" name="TextBox 1"/>
          <p:cNvSpPr txBox="1"/>
          <p:nvPr/>
        </p:nvSpPr>
        <p:spPr>
          <a:xfrm>
            <a:off x="2269464" y="3959593"/>
            <a:ext cx="1368383" cy="400110"/>
          </a:xfrm>
          <a:prstGeom prst="rect">
            <a:avLst/>
          </a:prstGeom>
          <a:noFill/>
        </p:spPr>
        <p:txBody>
          <a:bodyPr wrap="none" rtlCol="0">
            <a:spAutoFit/>
          </a:bodyPr>
          <a:lstStyle/>
          <a:p>
            <a:r>
              <a:rPr lang="en-US" sz="2000" dirty="0" smtClean="0"/>
              <a:t>Arista 2014</a:t>
            </a:r>
            <a:endParaRPr lang="en-US" sz="2000" dirty="0"/>
          </a:p>
        </p:txBody>
      </p:sp>
      <p:pic>
        <p:nvPicPr>
          <p:cNvPr id="3" name="Picture 2"/>
          <p:cNvPicPr>
            <a:picLocks noChangeAspect="1"/>
          </p:cNvPicPr>
          <p:nvPr/>
        </p:nvPicPr>
        <p:blipFill>
          <a:blip r:embed="rId4"/>
          <a:stretch>
            <a:fillRect/>
          </a:stretch>
        </p:blipFill>
        <p:spPr>
          <a:xfrm>
            <a:off x="3716541" y="719642"/>
            <a:ext cx="5314280" cy="4085808"/>
          </a:xfrm>
          <a:prstGeom prst="rect">
            <a:avLst/>
          </a:prstGeom>
        </p:spPr>
      </p:pic>
      <p:sp>
        <p:nvSpPr>
          <p:cNvPr id="5" name="Oval 4"/>
          <p:cNvSpPr/>
          <p:nvPr/>
        </p:nvSpPr>
        <p:spPr>
          <a:xfrm>
            <a:off x="7172921" y="2425141"/>
            <a:ext cx="975987" cy="326291"/>
          </a:xfrm>
          <a:prstGeom prst="ellipse">
            <a:avLst/>
          </a:prstGeom>
          <a:noFill/>
          <a:ln w="3810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11" idx="7"/>
            <a:endCxn id="5" idx="2"/>
          </p:cNvCxnSpPr>
          <p:nvPr/>
        </p:nvCxnSpPr>
        <p:spPr>
          <a:xfrm flipV="1">
            <a:off x="2772672" y="2588285"/>
            <a:ext cx="4400249" cy="1348752"/>
          </a:xfrm>
          <a:prstGeom prst="straightConnector1">
            <a:avLst/>
          </a:prstGeom>
          <a:ln>
            <a:solidFill>
              <a:srgbClr val="00FF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60693" y="2098507"/>
            <a:ext cx="1368383" cy="400110"/>
          </a:xfrm>
          <a:prstGeom prst="rect">
            <a:avLst/>
          </a:prstGeom>
          <a:noFill/>
        </p:spPr>
        <p:txBody>
          <a:bodyPr wrap="none" rtlCol="0">
            <a:spAutoFit/>
          </a:bodyPr>
          <a:lstStyle/>
          <a:p>
            <a:r>
              <a:rPr lang="en-US" sz="2000" dirty="0" smtClean="0">
                <a:solidFill>
                  <a:srgbClr val="008000"/>
                </a:solidFill>
              </a:rPr>
              <a:t>Arista 2015</a:t>
            </a:r>
            <a:endParaRPr lang="en-US" sz="2000" dirty="0">
              <a:solidFill>
                <a:srgbClr val="008000"/>
              </a:solidFill>
            </a:endParaRPr>
          </a:p>
        </p:txBody>
      </p:sp>
      <p:sp>
        <p:nvSpPr>
          <p:cNvPr id="18" name="TextBox 17"/>
          <p:cNvSpPr txBox="1"/>
          <p:nvPr/>
        </p:nvSpPr>
        <p:spPr>
          <a:xfrm>
            <a:off x="24814" y="1061353"/>
            <a:ext cx="4677336" cy="1734180"/>
          </a:xfrm>
          <a:prstGeom prst="rect">
            <a:avLst/>
          </a:prstGeom>
          <a:solidFill>
            <a:schemeClr val="bg1"/>
          </a:solidFill>
          <a:ln>
            <a:solidFill>
              <a:srgbClr val="BBE0E3"/>
            </a:solidFill>
          </a:ln>
        </p:spPr>
        <p:txBody>
          <a:bodyPr wrap="none" lIns="117208" tIns="58604" rIns="117208" bIns="58604" rtlCol="0">
            <a:spAutoFit/>
          </a:bodyPr>
          <a:lstStyle/>
          <a:p>
            <a:r>
              <a:rPr lang="en-US" altLang="zh-TW" sz="1500" i="1" dirty="0"/>
              <a:t>1. </a:t>
            </a:r>
            <a:r>
              <a:rPr lang="en-US" altLang="zh-TW" sz="1500" i="1" dirty="0" err="1"/>
              <a:t>Arista</a:t>
            </a:r>
            <a:r>
              <a:rPr lang="en-US" altLang="zh-TW" sz="1500" i="1" dirty="0"/>
              <a:t> is by far the </a:t>
            </a:r>
            <a:r>
              <a:rPr lang="en-US" altLang="zh-TW" sz="1500" b="1" i="1" dirty="0"/>
              <a:t>fastest-growing</a:t>
            </a:r>
            <a:r>
              <a:rPr lang="en-US" altLang="zh-TW" sz="1500" i="1" dirty="0"/>
              <a:t> vendor in this MQ.</a:t>
            </a:r>
          </a:p>
          <a:p>
            <a:r>
              <a:rPr lang="en-US" sz="1500" i="1" dirty="0"/>
              <a:t>2. </a:t>
            </a:r>
            <a:r>
              <a:rPr lang="en-US" altLang="zh-TW" sz="1500" i="1" dirty="0" err="1"/>
              <a:t>Arista</a:t>
            </a:r>
            <a:r>
              <a:rPr lang="en-US" altLang="zh-TW" sz="1500" i="1" dirty="0"/>
              <a:t> provides </a:t>
            </a:r>
            <a:r>
              <a:rPr lang="en-US" altLang="zh-TW" sz="1500" b="1" i="1" dirty="0"/>
              <a:t>high-performance solutions with </a:t>
            </a:r>
          </a:p>
          <a:p>
            <a:r>
              <a:rPr lang="en-US" altLang="zh-TW" sz="1500" b="1" i="1" dirty="0"/>
              <a:t>    </a:t>
            </a:r>
            <a:r>
              <a:rPr lang="en-US" altLang="zh-TW" sz="1500" b="1" i="1" dirty="0">
                <a:solidFill>
                  <a:srgbClr val="FF0000"/>
                </a:solidFill>
              </a:rPr>
              <a:t>deep buffers </a:t>
            </a:r>
            <a:r>
              <a:rPr lang="en-US" altLang="zh-TW" sz="1500" b="1" i="1" dirty="0"/>
              <a:t>and </a:t>
            </a:r>
            <a:r>
              <a:rPr lang="en-US" altLang="zh-TW" sz="1500" b="1" i="1" dirty="0">
                <a:solidFill>
                  <a:srgbClr val="FF0000"/>
                </a:solidFill>
              </a:rPr>
              <a:t>low latency</a:t>
            </a:r>
            <a:r>
              <a:rPr lang="en-US" altLang="zh-TW" sz="1500" i="1" dirty="0">
                <a:solidFill>
                  <a:srgbClr val="FF0000"/>
                </a:solidFill>
              </a:rPr>
              <a:t> </a:t>
            </a:r>
            <a:r>
              <a:rPr lang="en-US" altLang="zh-TW" sz="1500" i="1" dirty="0"/>
              <a:t>to deal with the </a:t>
            </a:r>
          </a:p>
          <a:p>
            <a:r>
              <a:rPr lang="en-US" altLang="zh-TW" sz="1500" i="1" dirty="0"/>
              <a:t>    complexities of modern DC applications.</a:t>
            </a:r>
          </a:p>
          <a:p>
            <a:endParaRPr lang="en-US" altLang="zh-TW" sz="1500" dirty="0"/>
          </a:p>
          <a:p>
            <a:r>
              <a:rPr lang="en-US" altLang="zh-TW" sz="1500" dirty="0"/>
              <a:t>       Gartner Data Center Networking Magic Quadrant </a:t>
            </a:r>
          </a:p>
          <a:p>
            <a:r>
              <a:rPr lang="en-US" altLang="zh-TW" sz="1500" dirty="0"/>
              <a:t>                                                               May 11, 2015</a:t>
            </a:r>
          </a:p>
        </p:txBody>
      </p:sp>
    </p:spTree>
    <p:extLst>
      <p:ext uri="{BB962C8B-B14F-4D97-AF65-F5344CB8AC3E}">
        <p14:creationId xmlns:p14="http://schemas.microsoft.com/office/powerpoint/2010/main" val="355563120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Transparent DPI/FW Load Balancing</a:t>
            </a:r>
          </a:p>
        </p:txBody>
      </p:sp>
      <p:pic>
        <p:nvPicPr>
          <p:cNvPr id="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1" y="1162050"/>
            <a:ext cx="909638"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4038600"/>
            <a:ext cx="909638"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ounded Rectangle 7"/>
          <p:cNvSpPr/>
          <p:nvPr/>
        </p:nvSpPr>
        <p:spPr>
          <a:xfrm>
            <a:off x="863600" y="2409825"/>
            <a:ext cx="1803400" cy="838200"/>
          </a:xfrm>
          <a:prstGeom prst="roundRect">
            <a:avLst/>
          </a:prstGeom>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r>
              <a:rPr lang="en-US" dirty="0"/>
              <a:t>Arista</a:t>
            </a:r>
          </a:p>
          <a:p>
            <a:pPr algn="ctr">
              <a:defRPr/>
            </a:pPr>
            <a:r>
              <a:rPr lang="en-US" dirty="0"/>
              <a:t>7050X-1</a:t>
            </a:r>
          </a:p>
          <a:p>
            <a:pPr algn="ctr">
              <a:defRPr/>
            </a:pPr>
            <a:r>
              <a:rPr lang="en-US" dirty="0"/>
              <a:t>Layer2</a:t>
            </a:r>
          </a:p>
        </p:txBody>
      </p:sp>
      <p:pic>
        <p:nvPicPr>
          <p:cNvPr id="9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62050"/>
            <a:ext cx="909638"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 name="Picture 9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038600"/>
            <a:ext cx="909638" cy="39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 name="Rounded Rectangle 93"/>
          <p:cNvSpPr/>
          <p:nvPr/>
        </p:nvSpPr>
        <p:spPr>
          <a:xfrm>
            <a:off x="6324600" y="2409825"/>
            <a:ext cx="1803400" cy="838200"/>
          </a:xfrm>
          <a:prstGeom prst="roundRect">
            <a:avLst/>
          </a:prstGeom>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r>
              <a:rPr lang="en-US" dirty="0"/>
              <a:t>Arista</a:t>
            </a:r>
          </a:p>
          <a:p>
            <a:pPr algn="ctr">
              <a:defRPr/>
            </a:pPr>
            <a:r>
              <a:rPr lang="en-US" dirty="0"/>
              <a:t>7050X-2</a:t>
            </a:r>
          </a:p>
          <a:p>
            <a:pPr algn="ctr">
              <a:defRPr/>
            </a:pPr>
            <a:r>
              <a:rPr lang="en-US" dirty="0"/>
              <a:t>Layer2</a:t>
            </a:r>
          </a:p>
        </p:txBody>
      </p:sp>
      <p:cxnSp>
        <p:nvCxnSpPr>
          <p:cNvPr id="130" name="Straight Connector 129"/>
          <p:cNvCxnSpPr/>
          <p:nvPr/>
        </p:nvCxnSpPr>
        <p:spPr>
          <a:xfrm flipH="1">
            <a:off x="7061203" y="153471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6" name="Straight Connector 5"/>
          <p:cNvCxnSpPr>
            <a:endCxn id="34" idx="3"/>
          </p:cNvCxnSpPr>
          <p:nvPr/>
        </p:nvCxnSpPr>
        <p:spPr>
          <a:xfrm flipH="1" flipV="1">
            <a:off x="5092701" y="1051323"/>
            <a:ext cx="1447800" cy="134897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5105400" y="962026"/>
            <a:ext cx="1524000" cy="14382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5105400" y="1495426"/>
            <a:ext cx="1295400" cy="9429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48" idx="3"/>
          </p:cNvCxnSpPr>
          <p:nvPr/>
        </p:nvCxnSpPr>
        <p:spPr>
          <a:xfrm flipH="1" flipV="1">
            <a:off x="5105400" y="1613298"/>
            <a:ext cx="1244600" cy="89177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flipV="1">
            <a:off x="5105400" y="2095500"/>
            <a:ext cx="1206500" cy="47625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51" idx="3"/>
          </p:cNvCxnSpPr>
          <p:nvPr/>
        </p:nvCxnSpPr>
        <p:spPr>
          <a:xfrm flipH="1" flipV="1">
            <a:off x="5092700" y="2184799"/>
            <a:ext cx="1231900" cy="46315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flipV="1">
            <a:off x="5118100" y="2657476"/>
            <a:ext cx="1206500" cy="666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a:endCxn id="65" idx="3"/>
          </p:cNvCxnSpPr>
          <p:nvPr/>
        </p:nvCxnSpPr>
        <p:spPr>
          <a:xfrm flipH="1" flipV="1">
            <a:off x="5099050" y="2746773"/>
            <a:ext cx="1225550" cy="3452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94" idx="1"/>
            <a:endCxn id="64" idx="3"/>
          </p:cNvCxnSpPr>
          <p:nvPr/>
        </p:nvCxnSpPr>
        <p:spPr>
          <a:xfrm flipH="1">
            <a:off x="5118100" y="2828927"/>
            <a:ext cx="1206500" cy="48934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5143500" y="2886076"/>
            <a:ext cx="1193800" cy="54292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80" name="Straight Connector 79"/>
          <p:cNvCxnSpPr>
            <a:endCxn id="67" idx="3"/>
          </p:cNvCxnSpPr>
          <p:nvPr/>
        </p:nvCxnSpPr>
        <p:spPr>
          <a:xfrm flipH="1">
            <a:off x="5156200" y="3019427"/>
            <a:ext cx="1168400" cy="83224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5156200" y="3067051"/>
            <a:ext cx="1193800" cy="9048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87" name="Straight Connector 86"/>
          <p:cNvCxnSpPr>
            <a:endCxn id="68" idx="3"/>
          </p:cNvCxnSpPr>
          <p:nvPr/>
        </p:nvCxnSpPr>
        <p:spPr>
          <a:xfrm flipH="1">
            <a:off x="5143501" y="3200402"/>
            <a:ext cx="1244600" cy="115609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5156200" y="3228976"/>
            <a:ext cx="1308100" cy="122872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a:endCxn id="70" idx="3"/>
          </p:cNvCxnSpPr>
          <p:nvPr/>
        </p:nvCxnSpPr>
        <p:spPr>
          <a:xfrm flipH="1">
            <a:off x="5149851" y="3267076"/>
            <a:ext cx="1416050" cy="1527572"/>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5156200" y="3267075"/>
            <a:ext cx="1524000" cy="163830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2411413" y="1060849"/>
            <a:ext cx="1751012" cy="133945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2298700" y="965599"/>
            <a:ext cx="1879600" cy="143470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2589216" y="1527573"/>
            <a:ext cx="1557337" cy="91082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2636838" y="1613299"/>
            <a:ext cx="1509712" cy="86320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2700338" y="2105026"/>
            <a:ext cx="1477962" cy="46672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2684464" y="2184798"/>
            <a:ext cx="1477962" cy="45362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2684466" y="2667000"/>
            <a:ext cx="1493837" cy="5715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2684466" y="2746773"/>
            <a:ext cx="1470025" cy="34528"/>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2" name="Straight Connector 111"/>
          <p:cNvCxnSpPr>
            <a:endCxn id="64" idx="1"/>
          </p:cNvCxnSpPr>
          <p:nvPr/>
        </p:nvCxnSpPr>
        <p:spPr>
          <a:xfrm>
            <a:off x="2620966" y="2828927"/>
            <a:ext cx="1501775" cy="48934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668588" y="2886076"/>
            <a:ext cx="1522412" cy="52387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67" idx="1"/>
          </p:cNvCxnSpPr>
          <p:nvPr/>
        </p:nvCxnSpPr>
        <p:spPr>
          <a:xfrm>
            <a:off x="2605088" y="2981327"/>
            <a:ext cx="1555750" cy="87034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2652715" y="3067050"/>
            <a:ext cx="1576387" cy="89535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8" name="Straight Connector 117"/>
          <p:cNvCxnSpPr>
            <a:endCxn id="68" idx="1"/>
          </p:cNvCxnSpPr>
          <p:nvPr/>
        </p:nvCxnSpPr>
        <p:spPr>
          <a:xfrm>
            <a:off x="2541588" y="3200402"/>
            <a:ext cx="1606550" cy="1156097"/>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492378" y="3238500"/>
            <a:ext cx="1724025" cy="121920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21" name="Straight Connector 120"/>
          <p:cNvCxnSpPr>
            <a:endCxn id="70" idx="1"/>
          </p:cNvCxnSpPr>
          <p:nvPr/>
        </p:nvCxnSpPr>
        <p:spPr>
          <a:xfrm>
            <a:off x="2284416" y="3267076"/>
            <a:ext cx="1876425" cy="1527572"/>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235200" y="3267075"/>
            <a:ext cx="1981200" cy="1638300"/>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4097338" y="870347"/>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48" name="Rounded Rectangle 47"/>
          <p:cNvSpPr/>
          <p:nvPr/>
        </p:nvSpPr>
        <p:spPr>
          <a:xfrm>
            <a:off x="4110038" y="1432322"/>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51" name="Rounded Rectangle 50"/>
          <p:cNvSpPr/>
          <p:nvPr/>
        </p:nvSpPr>
        <p:spPr>
          <a:xfrm>
            <a:off x="4097338" y="2003822"/>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65" name="Rounded Rectangle 64"/>
          <p:cNvSpPr/>
          <p:nvPr/>
        </p:nvSpPr>
        <p:spPr>
          <a:xfrm>
            <a:off x="4110039" y="2565797"/>
            <a:ext cx="98901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/DPI</a:t>
            </a:r>
          </a:p>
        </p:txBody>
      </p:sp>
      <p:sp>
        <p:nvSpPr>
          <p:cNvPr id="64" name="Rounded Rectangle 63"/>
          <p:cNvSpPr/>
          <p:nvPr/>
        </p:nvSpPr>
        <p:spPr>
          <a:xfrm>
            <a:off x="4122738" y="3137297"/>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67" name="Rounded Rectangle 66"/>
          <p:cNvSpPr/>
          <p:nvPr/>
        </p:nvSpPr>
        <p:spPr>
          <a:xfrm>
            <a:off x="4160838" y="3670697"/>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68" name="Rounded Rectangle 67"/>
          <p:cNvSpPr/>
          <p:nvPr/>
        </p:nvSpPr>
        <p:spPr>
          <a:xfrm>
            <a:off x="4148138" y="4175522"/>
            <a:ext cx="99536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sp>
        <p:nvSpPr>
          <p:cNvPr id="70" name="Rounded Rectangle 69"/>
          <p:cNvSpPr/>
          <p:nvPr/>
        </p:nvSpPr>
        <p:spPr>
          <a:xfrm>
            <a:off x="4160838" y="4613672"/>
            <a:ext cx="989012" cy="361950"/>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/DPI</a:t>
            </a:r>
          </a:p>
        </p:txBody>
      </p:sp>
      <p:cxnSp>
        <p:nvCxnSpPr>
          <p:cNvPr id="57" name="Straight Connector 56"/>
          <p:cNvCxnSpPr/>
          <p:nvPr/>
        </p:nvCxnSpPr>
        <p:spPr>
          <a:xfrm flipH="1">
            <a:off x="7378701" y="15442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7073903" y="32587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7391403" y="32682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1625603" y="15442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1943103" y="15537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1612902" y="32206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1930403" y="32301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6934200" y="19240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71" name="Oval 70"/>
          <p:cNvSpPr/>
          <p:nvPr/>
        </p:nvSpPr>
        <p:spPr>
          <a:xfrm>
            <a:off x="6921500" y="36004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72" name="Oval 71"/>
          <p:cNvSpPr/>
          <p:nvPr/>
        </p:nvSpPr>
        <p:spPr>
          <a:xfrm>
            <a:off x="1498600" y="1933576"/>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73" name="Oval 72"/>
          <p:cNvSpPr/>
          <p:nvPr/>
        </p:nvSpPr>
        <p:spPr>
          <a:xfrm>
            <a:off x="1498600" y="36004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5180" name="TextBox 75"/>
          <p:cNvSpPr txBox="1">
            <a:spLocks noChangeArrowheads="1"/>
          </p:cNvSpPr>
          <p:nvPr/>
        </p:nvSpPr>
        <p:spPr bwMode="auto">
          <a:xfrm>
            <a:off x="7416799" y="2038351"/>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5181" name="TextBox 76"/>
          <p:cNvSpPr txBox="1">
            <a:spLocks noChangeArrowheads="1"/>
          </p:cNvSpPr>
          <p:nvPr/>
        </p:nvSpPr>
        <p:spPr bwMode="auto">
          <a:xfrm>
            <a:off x="7429500" y="3705226"/>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5182" name="TextBox 77"/>
          <p:cNvSpPr txBox="1">
            <a:spLocks noChangeArrowheads="1"/>
          </p:cNvSpPr>
          <p:nvPr/>
        </p:nvSpPr>
        <p:spPr bwMode="auto">
          <a:xfrm>
            <a:off x="558800" y="2019301"/>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5183" name="TextBox 78"/>
          <p:cNvSpPr txBox="1">
            <a:spLocks noChangeArrowheads="1"/>
          </p:cNvSpPr>
          <p:nvPr/>
        </p:nvSpPr>
        <p:spPr bwMode="auto">
          <a:xfrm>
            <a:off x="533400" y="3705226"/>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5184" name="TextBox 75"/>
          <p:cNvSpPr txBox="1">
            <a:spLocks noChangeArrowheads="1"/>
          </p:cNvSpPr>
          <p:nvPr/>
        </p:nvSpPr>
        <p:spPr bwMode="auto">
          <a:xfrm>
            <a:off x="7429500" y="225742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po1</a:t>
            </a:r>
          </a:p>
        </p:txBody>
      </p:sp>
      <p:sp>
        <p:nvSpPr>
          <p:cNvPr id="5185" name="TextBox 76"/>
          <p:cNvSpPr txBox="1">
            <a:spLocks noChangeArrowheads="1"/>
          </p:cNvSpPr>
          <p:nvPr/>
        </p:nvSpPr>
        <p:spPr bwMode="auto">
          <a:xfrm>
            <a:off x="7442200" y="330517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po2</a:t>
            </a:r>
          </a:p>
        </p:txBody>
      </p:sp>
      <p:sp>
        <p:nvSpPr>
          <p:cNvPr id="5186" name="TextBox 77"/>
          <p:cNvSpPr txBox="1">
            <a:spLocks noChangeArrowheads="1"/>
          </p:cNvSpPr>
          <p:nvPr/>
        </p:nvSpPr>
        <p:spPr bwMode="auto">
          <a:xfrm>
            <a:off x="1333500" y="223837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po1</a:t>
            </a:r>
          </a:p>
        </p:txBody>
      </p:sp>
      <p:sp>
        <p:nvSpPr>
          <p:cNvPr id="5187" name="TextBox 78"/>
          <p:cNvSpPr txBox="1">
            <a:spLocks noChangeArrowheads="1"/>
          </p:cNvSpPr>
          <p:nvPr/>
        </p:nvSpPr>
        <p:spPr bwMode="auto">
          <a:xfrm>
            <a:off x="1346200" y="328612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po2</a:t>
            </a:r>
          </a:p>
        </p:txBody>
      </p:sp>
    </p:spTree>
    <p:extLst>
      <p:ext uri="{BB962C8B-B14F-4D97-AF65-F5344CB8AC3E}">
        <p14:creationId xmlns:p14="http://schemas.microsoft.com/office/powerpoint/2010/main" val="270842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strips(downLeft)">
                                      <p:cBhvr>
                                        <p:cTn id="7" dur="500"/>
                                        <p:tgtEl>
                                          <p:spTgt spid="112"/>
                                        </p:tgtEl>
                                      </p:cBhvr>
                                    </p:animEffect>
                                  </p:childTnLst>
                                </p:cTn>
                              </p:par>
                              <p:par>
                                <p:cTn id="8" presetID="18" presetClass="entr" presetSubtype="12"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strips(downLeft)">
                                      <p:cBhvr>
                                        <p:cTn id="10" dur="500"/>
                                        <p:tgtEl>
                                          <p:spTgt spid="11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strips(downLeft)">
                                      <p:cBhvr>
                                        <p:cTn id="13" dur="500"/>
                                        <p:tgtEl>
                                          <p:spTgt spid="64"/>
                                        </p:tgtEl>
                                      </p:cBhvr>
                                    </p:animEffect>
                                  </p:childTnLst>
                                </p:cTn>
                              </p:par>
                              <p:par>
                                <p:cTn id="14" presetID="18" presetClass="entr" presetSubtype="12" fill="hold"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strips(downLeft)">
                                      <p:cBhvr>
                                        <p:cTn id="16" dur="500"/>
                                        <p:tgtEl>
                                          <p:spTgt spid="74"/>
                                        </p:tgtEl>
                                      </p:cBhvr>
                                    </p:animEffect>
                                  </p:childTnLst>
                                </p:cTn>
                              </p:par>
                              <p:par>
                                <p:cTn id="17" presetID="18" presetClass="entr" presetSubtype="12"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strips(down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strips(downLeft)">
                                      <p:cBhvr>
                                        <p:cTn id="24" dur="500"/>
                                        <p:tgtEl>
                                          <p:spTgt spid="115"/>
                                        </p:tgtEl>
                                      </p:cBhvr>
                                    </p:animEffect>
                                  </p:childTnLst>
                                </p:cTn>
                              </p:par>
                              <p:par>
                                <p:cTn id="25" presetID="18" presetClass="entr" presetSubtype="12"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strips(downLeft)">
                                      <p:cBhvr>
                                        <p:cTn id="27" dur="500"/>
                                        <p:tgtEl>
                                          <p:spTgt spid="116"/>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strips(downLeft)">
                                      <p:cBhvr>
                                        <p:cTn id="30" dur="500"/>
                                        <p:tgtEl>
                                          <p:spTgt spid="67"/>
                                        </p:tgtEl>
                                      </p:cBhvr>
                                    </p:animEffect>
                                  </p:childTnLst>
                                </p:cTn>
                              </p:par>
                              <p:par>
                                <p:cTn id="31" presetID="18" presetClass="entr" presetSubtype="12"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strips(downLeft)">
                                      <p:cBhvr>
                                        <p:cTn id="33" dur="500"/>
                                        <p:tgtEl>
                                          <p:spTgt spid="80"/>
                                        </p:tgtEl>
                                      </p:cBhvr>
                                    </p:animEffect>
                                  </p:childTnLst>
                                </p:cTn>
                              </p:par>
                              <p:par>
                                <p:cTn id="34" presetID="18" presetClass="entr" presetSubtype="12" fill="hold"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strips(downLeft)">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strips(downLeft)">
                                      <p:cBhvr>
                                        <p:cTn id="41" dur="500"/>
                                        <p:tgtEl>
                                          <p:spTgt spid="119"/>
                                        </p:tgtEl>
                                      </p:cBhvr>
                                    </p:animEffect>
                                  </p:childTnLst>
                                </p:cTn>
                              </p:par>
                              <p:par>
                                <p:cTn id="42" presetID="18" presetClass="entr" presetSubtype="12" fill="hold" nodeType="with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strips(downLeft)">
                                      <p:cBhvr>
                                        <p:cTn id="44" dur="500"/>
                                        <p:tgtEl>
                                          <p:spTgt spid="118"/>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strips(downLeft)">
                                      <p:cBhvr>
                                        <p:cTn id="47" dur="500"/>
                                        <p:tgtEl>
                                          <p:spTgt spid="68"/>
                                        </p:tgtEl>
                                      </p:cBhvr>
                                    </p:animEffect>
                                  </p:childTnLst>
                                </p:cTn>
                              </p:par>
                              <p:par>
                                <p:cTn id="48" presetID="18" presetClass="entr" presetSubtype="12"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strips(downLeft)">
                                      <p:cBhvr>
                                        <p:cTn id="50" dur="500"/>
                                        <p:tgtEl>
                                          <p:spTgt spid="87"/>
                                        </p:tgtEl>
                                      </p:cBhvr>
                                    </p:animEffect>
                                  </p:childTnLst>
                                </p:cTn>
                              </p:par>
                              <p:par>
                                <p:cTn id="51" presetID="18" presetClass="entr" presetSubtype="12" fill="hold" nodeType="with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strips(downLeft)">
                                      <p:cBhvr>
                                        <p:cTn id="53" dur="500"/>
                                        <p:tgtEl>
                                          <p:spTgt spid="8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strips(downLeft)">
                                      <p:cBhvr>
                                        <p:cTn id="58" dur="500"/>
                                        <p:tgtEl>
                                          <p:spTgt spid="121"/>
                                        </p:tgtEl>
                                      </p:cBhvr>
                                    </p:animEffect>
                                  </p:childTnLst>
                                </p:cTn>
                              </p:par>
                              <p:par>
                                <p:cTn id="59" presetID="18" presetClass="entr" presetSubtype="12"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strips(downLeft)">
                                      <p:cBhvr>
                                        <p:cTn id="61" dur="500"/>
                                        <p:tgtEl>
                                          <p:spTgt spid="122"/>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strips(downLeft)">
                                      <p:cBhvr>
                                        <p:cTn id="64" dur="500"/>
                                        <p:tgtEl>
                                          <p:spTgt spid="70"/>
                                        </p:tgtEl>
                                      </p:cBhvr>
                                    </p:animEffect>
                                  </p:childTnLst>
                                </p:cTn>
                              </p:par>
                              <p:par>
                                <p:cTn id="65" presetID="18" presetClass="entr" presetSubtype="12"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strips(downLeft)">
                                      <p:cBhvr>
                                        <p:cTn id="67" dur="500"/>
                                        <p:tgtEl>
                                          <p:spTgt spid="97"/>
                                        </p:tgtEl>
                                      </p:cBhvr>
                                    </p:animEffect>
                                  </p:childTnLst>
                                </p:cTn>
                              </p:par>
                              <p:par>
                                <p:cTn id="68" presetID="18" presetClass="entr" presetSubtype="12" fill="hold" nodeType="with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strips(downLeft)">
                                      <p:cBhvr>
                                        <p:cTn id="7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68" grpId="0" animBg="1"/>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4048125"/>
            <a:ext cx="1016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7" name="Picture 7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143000"/>
            <a:ext cx="1016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lstStyle/>
          <a:p>
            <a:pPr>
              <a:defRPr/>
            </a:pPr>
            <a:r>
              <a:rPr lang="en-US" dirty="0"/>
              <a:t>Transparent DPI/FW Load Balancing</a:t>
            </a:r>
          </a:p>
        </p:txBody>
      </p:sp>
      <p:sp>
        <p:nvSpPr>
          <p:cNvPr id="8" name="Rounded Rectangle 7"/>
          <p:cNvSpPr/>
          <p:nvPr/>
        </p:nvSpPr>
        <p:spPr>
          <a:xfrm>
            <a:off x="863600" y="2409825"/>
            <a:ext cx="1803400" cy="838200"/>
          </a:xfrm>
          <a:prstGeom prst="roundRect">
            <a:avLst/>
          </a:prstGeom>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r>
              <a:rPr lang="en-US" dirty="0"/>
              <a:t>Arista</a:t>
            </a:r>
          </a:p>
          <a:p>
            <a:pPr algn="ctr">
              <a:defRPr/>
            </a:pPr>
            <a:r>
              <a:rPr lang="en-US" dirty="0"/>
              <a:t>7050X-1</a:t>
            </a:r>
          </a:p>
          <a:p>
            <a:pPr algn="ctr">
              <a:defRPr/>
            </a:pPr>
            <a:r>
              <a:rPr lang="en-US" dirty="0"/>
              <a:t>Layer2</a:t>
            </a:r>
          </a:p>
        </p:txBody>
      </p:sp>
      <p:pic>
        <p:nvPicPr>
          <p:cNvPr id="92" name="Picture 9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100" y="4038600"/>
            <a:ext cx="1016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4" name="Rounded Rectangle 93"/>
          <p:cNvSpPr/>
          <p:nvPr/>
        </p:nvSpPr>
        <p:spPr>
          <a:xfrm>
            <a:off x="6324600" y="2409825"/>
            <a:ext cx="1803400" cy="838200"/>
          </a:xfrm>
          <a:prstGeom prst="roundRect">
            <a:avLst/>
          </a:prstGeom>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r>
              <a:rPr lang="en-US" dirty="0"/>
              <a:t>Arista</a:t>
            </a:r>
          </a:p>
          <a:p>
            <a:pPr algn="ctr">
              <a:defRPr/>
            </a:pPr>
            <a:r>
              <a:rPr lang="en-US" dirty="0"/>
              <a:t>7050X-2</a:t>
            </a:r>
          </a:p>
          <a:p>
            <a:pPr algn="ctr">
              <a:defRPr/>
            </a:pPr>
            <a:r>
              <a:rPr lang="en-US" dirty="0"/>
              <a:t>Layer2</a:t>
            </a:r>
          </a:p>
        </p:txBody>
      </p:sp>
      <p:cxnSp>
        <p:nvCxnSpPr>
          <p:cNvPr id="61" name="Straight Connector 60"/>
          <p:cNvCxnSpPr/>
          <p:nvPr/>
        </p:nvCxnSpPr>
        <p:spPr>
          <a:xfrm flipH="1">
            <a:off x="5092700" y="2600326"/>
            <a:ext cx="1219200" cy="9525"/>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5086350" y="3000375"/>
            <a:ext cx="1225550" cy="4763"/>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2679700" y="2628900"/>
            <a:ext cx="1435100" cy="1905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2679701" y="3000376"/>
            <a:ext cx="1409700" cy="9525"/>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3937000" y="2400301"/>
            <a:ext cx="1282700" cy="866775"/>
          </a:xfrm>
          <a:prstGeom prst="roundRect">
            <a:avLst/>
          </a:prstGeom>
          <a:solidFill>
            <a:srgbClr val="FF6600"/>
          </a:solidFill>
        </p:spPr>
        <p:style>
          <a:lnRef idx="1">
            <a:schemeClr val="accent5"/>
          </a:lnRef>
          <a:fillRef idx="3">
            <a:schemeClr val="accent5"/>
          </a:fillRef>
          <a:effectRef idx="2">
            <a:schemeClr val="accent5"/>
          </a:effectRef>
          <a:fontRef idx="minor">
            <a:schemeClr val="lt1"/>
          </a:fontRef>
        </p:style>
        <p:txBody>
          <a:bodyPr lIns="68589" tIns="34295" rIns="68589" bIns="34295" anchor="ctr"/>
          <a:lstStyle/>
          <a:p>
            <a:pPr algn="ctr">
              <a:defRPr/>
            </a:pPr>
            <a:r>
              <a:rPr lang="en-US" sz="1200" dirty="0"/>
              <a:t>Firewall / DPI</a:t>
            </a:r>
          </a:p>
        </p:txBody>
      </p:sp>
      <p:pic>
        <p:nvPicPr>
          <p:cNvPr id="73" name="Picture 7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400" y="1133475"/>
            <a:ext cx="1016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 name="Freeform 27"/>
          <p:cNvSpPr/>
          <p:nvPr/>
        </p:nvSpPr>
        <p:spPr>
          <a:xfrm>
            <a:off x="5105403" y="1847850"/>
            <a:ext cx="2136775" cy="1981200"/>
          </a:xfrm>
          <a:custGeom>
            <a:avLst/>
            <a:gdLst>
              <a:gd name="connsiteX0" fmla="*/ 2851284 w 3015277"/>
              <a:gd name="connsiteY0" fmla="*/ 0 h 2641600"/>
              <a:gd name="connsiteX1" fmla="*/ 2876684 w 3015277"/>
              <a:gd name="connsiteY1" fmla="*/ 990600 h 2641600"/>
              <a:gd name="connsiteX2" fmla="*/ 1352684 w 3015277"/>
              <a:gd name="connsiteY2" fmla="*/ 1130300 h 2641600"/>
              <a:gd name="connsiteX3" fmla="*/ 95384 w 3015277"/>
              <a:gd name="connsiteY3" fmla="*/ 1219200 h 2641600"/>
              <a:gd name="connsiteX4" fmla="*/ 362084 w 3015277"/>
              <a:gd name="connsiteY4" fmla="*/ 1447800 h 2641600"/>
              <a:gd name="connsiteX5" fmla="*/ 2533784 w 3015277"/>
              <a:gd name="connsiteY5" fmla="*/ 1460500 h 2641600"/>
              <a:gd name="connsiteX6" fmla="*/ 2927484 w 3015277"/>
              <a:gd name="connsiteY6" fmla="*/ 2641600 h 2641600"/>
              <a:gd name="connsiteX0" fmla="*/ 2851284 w 2989104"/>
              <a:gd name="connsiteY0" fmla="*/ 0 h 2641600"/>
              <a:gd name="connsiteX1" fmla="*/ 2876684 w 2989104"/>
              <a:gd name="connsiteY1" fmla="*/ 990600 h 2641600"/>
              <a:gd name="connsiteX2" fmla="*/ 1352684 w 2989104"/>
              <a:gd name="connsiteY2" fmla="*/ 1130300 h 2641600"/>
              <a:gd name="connsiteX3" fmla="*/ 95384 w 2989104"/>
              <a:gd name="connsiteY3" fmla="*/ 1219200 h 2641600"/>
              <a:gd name="connsiteX4" fmla="*/ 362084 w 2989104"/>
              <a:gd name="connsiteY4" fmla="*/ 1447800 h 2641600"/>
              <a:gd name="connsiteX5" fmla="*/ 2533784 w 2989104"/>
              <a:gd name="connsiteY5" fmla="*/ 1460500 h 2641600"/>
              <a:gd name="connsiteX6" fmla="*/ 2927484 w 2989104"/>
              <a:gd name="connsiteY6" fmla="*/ 2641600 h 2641600"/>
              <a:gd name="connsiteX0" fmla="*/ 2851284 w 2928117"/>
              <a:gd name="connsiteY0" fmla="*/ 0 h 2641600"/>
              <a:gd name="connsiteX1" fmla="*/ 2648084 w 2928117"/>
              <a:gd name="connsiteY1" fmla="*/ 1079500 h 2641600"/>
              <a:gd name="connsiteX2" fmla="*/ 1352684 w 2928117"/>
              <a:gd name="connsiteY2" fmla="*/ 1130300 h 2641600"/>
              <a:gd name="connsiteX3" fmla="*/ 95384 w 2928117"/>
              <a:gd name="connsiteY3" fmla="*/ 1219200 h 2641600"/>
              <a:gd name="connsiteX4" fmla="*/ 362084 w 2928117"/>
              <a:gd name="connsiteY4" fmla="*/ 1447800 h 2641600"/>
              <a:gd name="connsiteX5" fmla="*/ 2533784 w 2928117"/>
              <a:gd name="connsiteY5" fmla="*/ 1460500 h 2641600"/>
              <a:gd name="connsiteX6" fmla="*/ 2927484 w 2928117"/>
              <a:gd name="connsiteY6" fmla="*/ 2641600 h 2641600"/>
              <a:gd name="connsiteX0" fmla="*/ 2851284 w 2928117"/>
              <a:gd name="connsiteY0" fmla="*/ 0 h 2641600"/>
              <a:gd name="connsiteX1" fmla="*/ 2660784 w 2928117"/>
              <a:gd name="connsiteY1" fmla="*/ 1016000 h 2641600"/>
              <a:gd name="connsiteX2" fmla="*/ 1352684 w 2928117"/>
              <a:gd name="connsiteY2" fmla="*/ 1130300 h 2641600"/>
              <a:gd name="connsiteX3" fmla="*/ 95384 w 2928117"/>
              <a:gd name="connsiteY3" fmla="*/ 1219200 h 2641600"/>
              <a:gd name="connsiteX4" fmla="*/ 362084 w 2928117"/>
              <a:gd name="connsiteY4" fmla="*/ 1447800 h 2641600"/>
              <a:gd name="connsiteX5" fmla="*/ 2533784 w 2928117"/>
              <a:gd name="connsiteY5" fmla="*/ 1460500 h 2641600"/>
              <a:gd name="connsiteX6" fmla="*/ 2927484 w 2928117"/>
              <a:gd name="connsiteY6" fmla="*/ 2641600 h 2641600"/>
              <a:gd name="connsiteX0" fmla="*/ 2687756 w 2764589"/>
              <a:gd name="connsiteY0" fmla="*/ 0 h 2641600"/>
              <a:gd name="connsiteX1" fmla="*/ 2497256 w 2764589"/>
              <a:gd name="connsiteY1" fmla="*/ 1016000 h 2641600"/>
              <a:gd name="connsiteX2" fmla="*/ 1189156 w 2764589"/>
              <a:gd name="connsiteY2" fmla="*/ 1130300 h 2641600"/>
              <a:gd name="connsiteX3" fmla="*/ 211256 w 2764589"/>
              <a:gd name="connsiteY3" fmla="*/ 1168400 h 2641600"/>
              <a:gd name="connsiteX4" fmla="*/ 198556 w 2764589"/>
              <a:gd name="connsiteY4" fmla="*/ 1447800 h 2641600"/>
              <a:gd name="connsiteX5" fmla="*/ 2370256 w 2764589"/>
              <a:gd name="connsiteY5" fmla="*/ 1460500 h 2641600"/>
              <a:gd name="connsiteX6" fmla="*/ 2763956 w 2764589"/>
              <a:gd name="connsiteY6" fmla="*/ 2641600 h 2641600"/>
              <a:gd name="connsiteX0" fmla="*/ 2691518 w 2768351"/>
              <a:gd name="connsiteY0" fmla="*/ 0 h 2641600"/>
              <a:gd name="connsiteX1" fmla="*/ 2501018 w 2768351"/>
              <a:gd name="connsiteY1" fmla="*/ 1016000 h 2641600"/>
              <a:gd name="connsiteX2" fmla="*/ 1192918 w 2768351"/>
              <a:gd name="connsiteY2" fmla="*/ 1130300 h 2641600"/>
              <a:gd name="connsiteX3" fmla="*/ 215018 w 2768351"/>
              <a:gd name="connsiteY3" fmla="*/ 1168400 h 2641600"/>
              <a:gd name="connsiteX4" fmla="*/ 202318 w 2768351"/>
              <a:gd name="connsiteY4" fmla="*/ 1447800 h 2641600"/>
              <a:gd name="connsiteX5" fmla="*/ 2374018 w 2768351"/>
              <a:gd name="connsiteY5" fmla="*/ 1460500 h 2641600"/>
              <a:gd name="connsiteX6" fmla="*/ 2767718 w 2768351"/>
              <a:gd name="connsiteY6" fmla="*/ 2641600 h 2641600"/>
              <a:gd name="connsiteX0" fmla="*/ 2693328 w 2772320"/>
              <a:gd name="connsiteY0" fmla="*/ 0 h 2641600"/>
              <a:gd name="connsiteX1" fmla="*/ 2502828 w 2772320"/>
              <a:gd name="connsiteY1" fmla="*/ 1016000 h 2641600"/>
              <a:gd name="connsiteX2" fmla="*/ 1194728 w 2772320"/>
              <a:gd name="connsiteY2" fmla="*/ 1130300 h 2641600"/>
              <a:gd name="connsiteX3" fmla="*/ 216828 w 2772320"/>
              <a:gd name="connsiteY3" fmla="*/ 1168400 h 2641600"/>
              <a:gd name="connsiteX4" fmla="*/ 204128 w 2772320"/>
              <a:gd name="connsiteY4" fmla="*/ 1447800 h 2641600"/>
              <a:gd name="connsiteX5" fmla="*/ 2401228 w 2772320"/>
              <a:gd name="connsiteY5" fmla="*/ 1511300 h 2641600"/>
              <a:gd name="connsiteX6" fmla="*/ 2769528 w 2772320"/>
              <a:gd name="connsiteY6" fmla="*/ 2641600 h 2641600"/>
              <a:gd name="connsiteX0" fmla="*/ 2693328 w 2772320"/>
              <a:gd name="connsiteY0" fmla="*/ 0 h 2641600"/>
              <a:gd name="connsiteX1" fmla="*/ 2502828 w 2772320"/>
              <a:gd name="connsiteY1" fmla="*/ 1016000 h 2641600"/>
              <a:gd name="connsiteX2" fmla="*/ 1194728 w 2772320"/>
              <a:gd name="connsiteY2" fmla="*/ 1130300 h 2641600"/>
              <a:gd name="connsiteX3" fmla="*/ 216828 w 2772320"/>
              <a:gd name="connsiteY3" fmla="*/ 1117600 h 2641600"/>
              <a:gd name="connsiteX4" fmla="*/ 204128 w 2772320"/>
              <a:gd name="connsiteY4" fmla="*/ 1447800 h 2641600"/>
              <a:gd name="connsiteX5" fmla="*/ 2401228 w 2772320"/>
              <a:gd name="connsiteY5" fmla="*/ 1511300 h 2641600"/>
              <a:gd name="connsiteX6" fmla="*/ 2769528 w 2772320"/>
              <a:gd name="connsiteY6" fmla="*/ 2641600 h 2641600"/>
              <a:gd name="connsiteX0" fmla="*/ 2688959 w 2767951"/>
              <a:gd name="connsiteY0" fmla="*/ 0 h 2641600"/>
              <a:gd name="connsiteX1" fmla="*/ 2498459 w 2767951"/>
              <a:gd name="connsiteY1" fmla="*/ 1016000 h 2641600"/>
              <a:gd name="connsiteX2" fmla="*/ 1177659 w 2767951"/>
              <a:gd name="connsiteY2" fmla="*/ 1092200 h 2641600"/>
              <a:gd name="connsiteX3" fmla="*/ 212459 w 2767951"/>
              <a:gd name="connsiteY3" fmla="*/ 1117600 h 2641600"/>
              <a:gd name="connsiteX4" fmla="*/ 199759 w 2767951"/>
              <a:gd name="connsiteY4" fmla="*/ 1447800 h 2641600"/>
              <a:gd name="connsiteX5" fmla="*/ 2396859 w 2767951"/>
              <a:gd name="connsiteY5" fmla="*/ 1511300 h 2641600"/>
              <a:gd name="connsiteX6" fmla="*/ 2765159 w 2767951"/>
              <a:gd name="connsiteY6" fmla="*/ 2641600 h 2641600"/>
              <a:gd name="connsiteX0" fmla="*/ 2688959 w 2767951"/>
              <a:gd name="connsiteY0" fmla="*/ 0 h 2641600"/>
              <a:gd name="connsiteX1" fmla="*/ 2498459 w 2767951"/>
              <a:gd name="connsiteY1" fmla="*/ 1016000 h 2641600"/>
              <a:gd name="connsiteX2" fmla="*/ 1177659 w 2767951"/>
              <a:gd name="connsiteY2" fmla="*/ 1092200 h 2641600"/>
              <a:gd name="connsiteX3" fmla="*/ 212459 w 2767951"/>
              <a:gd name="connsiteY3" fmla="*/ 1117600 h 2641600"/>
              <a:gd name="connsiteX4" fmla="*/ 199759 w 2767951"/>
              <a:gd name="connsiteY4" fmla="*/ 1447800 h 2641600"/>
              <a:gd name="connsiteX5" fmla="*/ 2396859 w 2767951"/>
              <a:gd name="connsiteY5" fmla="*/ 1574800 h 2641600"/>
              <a:gd name="connsiteX6" fmla="*/ 2765159 w 2767951"/>
              <a:gd name="connsiteY6" fmla="*/ 2641600 h 2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951" h="2641600">
                <a:moveTo>
                  <a:pt x="2688959" y="0"/>
                </a:moveTo>
                <a:cubicBezTo>
                  <a:pt x="2724942" y="439208"/>
                  <a:pt x="2750342" y="833967"/>
                  <a:pt x="2498459" y="1016000"/>
                </a:cubicBezTo>
                <a:cubicBezTo>
                  <a:pt x="2246576" y="1198033"/>
                  <a:pt x="1558659" y="1075267"/>
                  <a:pt x="1177659" y="1092200"/>
                </a:cubicBezTo>
                <a:cubicBezTo>
                  <a:pt x="796659" y="1109133"/>
                  <a:pt x="375442" y="1058333"/>
                  <a:pt x="212459" y="1117600"/>
                </a:cubicBezTo>
                <a:cubicBezTo>
                  <a:pt x="49476" y="1176867"/>
                  <a:pt x="-164308" y="1371600"/>
                  <a:pt x="199759" y="1447800"/>
                </a:cubicBezTo>
                <a:cubicBezTo>
                  <a:pt x="563826" y="1524000"/>
                  <a:pt x="1969292" y="1375833"/>
                  <a:pt x="2396859" y="1574800"/>
                </a:cubicBezTo>
                <a:cubicBezTo>
                  <a:pt x="2824426" y="1773767"/>
                  <a:pt x="2765159" y="2641600"/>
                  <a:pt x="2765159" y="2641600"/>
                </a:cubicBezTo>
              </a:path>
            </a:pathLst>
          </a:custGeom>
          <a:ln>
            <a:solidFill>
              <a:srgbClr val="FF0000"/>
            </a:solidFill>
            <a:prstDash val="dash"/>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lIns="68589" tIns="34295" rIns="68589" bIns="34295" anchor="ctr"/>
          <a:lstStyle/>
          <a:p>
            <a:pPr algn="ctr">
              <a:defRPr/>
            </a:pPr>
            <a:endParaRPr lang="en-US"/>
          </a:p>
        </p:txBody>
      </p:sp>
      <p:sp>
        <p:nvSpPr>
          <p:cNvPr id="6159" name="TextBox 113"/>
          <p:cNvSpPr txBox="1">
            <a:spLocks noChangeArrowheads="1"/>
          </p:cNvSpPr>
          <p:nvPr/>
        </p:nvSpPr>
        <p:spPr bwMode="auto">
          <a:xfrm>
            <a:off x="6400801" y="3495675"/>
            <a:ext cx="3141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a:solidFill>
                  <a:srgbClr val="008000"/>
                </a:solidFill>
              </a:rPr>
              <a:t>untag</a:t>
            </a:r>
          </a:p>
        </p:txBody>
      </p:sp>
      <p:sp>
        <p:nvSpPr>
          <p:cNvPr id="124" name="Freeform 123"/>
          <p:cNvSpPr/>
          <p:nvPr/>
        </p:nvSpPr>
        <p:spPr>
          <a:xfrm flipH="1">
            <a:off x="1739900" y="1857375"/>
            <a:ext cx="2451100" cy="1981200"/>
          </a:xfrm>
          <a:custGeom>
            <a:avLst/>
            <a:gdLst>
              <a:gd name="connsiteX0" fmla="*/ 2851284 w 3015277"/>
              <a:gd name="connsiteY0" fmla="*/ 0 h 2641600"/>
              <a:gd name="connsiteX1" fmla="*/ 2876684 w 3015277"/>
              <a:gd name="connsiteY1" fmla="*/ 990600 h 2641600"/>
              <a:gd name="connsiteX2" fmla="*/ 1352684 w 3015277"/>
              <a:gd name="connsiteY2" fmla="*/ 1130300 h 2641600"/>
              <a:gd name="connsiteX3" fmla="*/ 95384 w 3015277"/>
              <a:gd name="connsiteY3" fmla="*/ 1219200 h 2641600"/>
              <a:gd name="connsiteX4" fmla="*/ 362084 w 3015277"/>
              <a:gd name="connsiteY4" fmla="*/ 1447800 h 2641600"/>
              <a:gd name="connsiteX5" fmla="*/ 2533784 w 3015277"/>
              <a:gd name="connsiteY5" fmla="*/ 1460500 h 2641600"/>
              <a:gd name="connsiteX6" fmla="*/ 2927484 w 3015277"/>
              <a:gd name="connsiteY6" fmla="*/ 2641600 h 2641600"/>
              <a:gd name="connsiteX0" fmla="*/ 2851284 w 2989104"/>
              <a:gd name="connsiteY0" fmla="*/ 0 h 2641600"/>
              <a:gd name="connsiteX1" fmla="*/ 2876684 w 2989104"/>
              <a:gd name="connsiteY1" fmla="*/ 990600 h 2641600"/>
              <a:gd name="connsiteX2" fmla="*/ 1352684 w 2989104"/>
              <a:gd name="connsiteY2" fmla="*/ 1130300 h 2641600"/>
              <a:gd name="connsiteX3" fmla="*/ 95384 w 2989104"/>
              <a:gd name="connsiteY3" fmla="*/ 1219200 h 2641600"/>
              <a:gd name="connsiteX4" fmla="*/ 362084 w 2989104"/>
              <a:gd name="connsiteY4" fmla="*/ 1447800 h 2641600"/>
              <a:gd name="connsiteX5" fmla="*/ 2533784 w 2989104"/>
              <a:gd name="connsiteY5" fmla="*/ 1460500 h 2641600"/>
              <a:gd name="connsiteX6" fmla="*/ 2927484 w 2989104"/>
              <a:gd name="connsiteY6" fmla="*/ 2641600 h 2641600"/>
              <a:gd name="connsiteX0" fmla="*/ 2851284 w 2928117"/>
              <a:gd name="connsiteY0" fmla="*/ 0 h 2641600"/>
              <a:gd name="connsiteX1" fmla="*/ 2648084 w 2928117"/>
              <a:gd name="connsiteY1" fmla="*/ 1079500 h 2641600"/>
              <a:gd name="connsiteX2" fmla="*/ 1352684 w 2928117"/>
              <a:gd name="connsiteY2" fmla="*/ 1130300 h 2641600"/>
              <a:gd name="connsiteX3" fmla="*/ 95384 w 2928117"/>
              <a:gd name="connsiteY3" fmla="*/ 1219200 h 2641600"/>
              <a:gd name="connsiteX4" fmla="*/ 362084 w 2928117"/>
              <a:gd name="connsiteY4" fmla="*/ 1447800 h 2641600"/>
              <a:gd name="connsiteX5" fmla="*/ 2533784 w 2928117"/>
              <a:gd name="connsiteY5" fmla="*/ 1460500 h 2641600"/>
              <a:gd name="connsiteX6" fmla="*/ 2927484 w 2928117"/>
              <a:gd name="connsiteY6" fmla="*/ 2641600 h 2641600"/>
              <a:gd name="connsiteX0" fmla="*/ 2851284 w 2928117"/>
              <a:gd name="connsiteY0" fmla="*/ 0 h 2641600"/>
              <a:gd name="connsiteX1" fmla="*/ 2660784 w 2928117"/>
              <a:gd name="connsiteY1" fmla="*/ 1016000 h 2641600"/>
              <a:gd name="connsiteX2" fmla="*/ 1352684 w 2928117"/>
              <a:gd name="connsiteY2" fmla="*/ 1130300 h 2641600"/>
              <a:gd name="connsiteX3" fmla="*/ 95384 w 2928117"/>
              <a:gd name="connsiteY3" fmla="*/ 1219200 h 2641600"/>
              <a:gd name="connsiteX4" fmla="*/ 362084 w 2928117"/>
              <a:gd name="connsiteY4" fmla="*/ 1447800 h 2641600"/>
              <a:gd name="connsiteX5" fmla="*/ 2533784 w 2928117"/>
              <a:gd name="connsiteY5" fmla="*/ 1460500 h 2641600"/>
              <a:gd name="connsiteX6" fmla="*/ 2927484 w 2928117"/>
              <a:gd name="connsiteY6" fmla="*/ 2641600 h 2641600"/>
              <a:gd name="connsiteX0" fmla="*/ 2687756 w 2764589"/>
              <a:gd name="connsiteY0" fmla="*/ 0 h 2641600"/>
              <a:gd name="connsiteX1" fmla="*/ 2497256 w 2764589"/>
              <a:gd name="connsiteY1" fmla="*/ 1016000 h 2641600"/>
              <a:gd name="connsiteX2" fmla="*/ 1189156 w 2764589"/>
              <a:gd name="connsiteY2" fmla="*/ 1130300 h 2641600"/>
              <a:gd name="connsiteX3" fmla="*/ 211256 w 2764589"/>
              <a:gd name="connsiteY3" fmla="*/ 1168400 h 2641600"/>
              <a:gd name="connsiteX4" fmla="*/ 198556 w 2764589"/>
              <a:gd name="connsiteY4" fmla="*/ 1447800 h 2641600"/>
              <a:gd name="connsiteX5" fmla="*/ 2370256 w 2764589"/>
              <a:gd name="connsiteY5" fmla="*/ 1460500 h 2641600"/>
              <a:gd name="connsiteX6" fmla="*/ 2763956 w 2764589"/>
              <a:gd name="connsiteY6" fmla="*/ 2641600 h 2641600"/>
              <a:gd name="connsiteX0" fmla="*/ 2691518 w 2768351"/>
              <a:gd name="connsiteY0" fmla="*/ 0 h 2641600"/>
              <a:gd name="connsiteX1" fmla="*/ 2501018 w 2768351"/>
              <a:gd name="connsiteY1" fmla="*/ 1016000 h 2641600"/>
              <a:gd name="connsiteX2" fmla="*/ 1192918 w 2768351"/>
              <a:gd name="connsiteY2" fmla="*/ 1130300 h 2641600"/>
              <a:gd name="connsiteX3" fmla="*/ 215018 w 2768351"/>
              <a:gd name="connsiteY3" fmla="*/ 1168400 h 2641600"/>
              <a:gd name="connsiteX4" fmla="*/ 202318 w 2768351"/>
              <a:gd name="connsiteY4" fmla="*/ 1447800 h 2641600"/>
              <a:gd name="connsiteX5" fmla="*/ 2374018 w 2768351"/>
              <a:gd name="connsiteY5" fmla="*/ 1460500 h 2641600"/>
              <a:gd name="connsiteX6" fmla="*/ 2767718 w 2768351"/>
              <a:gd name="connsiteY6" fmla="*/ 2641600 h 2641600"/>
              <a:gd name="connsiteX0" fmla="*/ 2693328 w 2772320"/>
              <a:gd name="connsiteY0" fmla="*/ 0 h 2641600"/>
              <a:gd name="connsiteX1" fmla="*/ 2502828 w 2772320"/>
              <a:gd name="connsiteY1" fmla="*/ 1016000 h 2641600"/>
              <a:gd name="connsiteX2" fmla="*/ 1194728 w 2772320"/>
              <a:gd name="connsiteY2" fmla="*/ 1130300 h 2641600"/>
              <a:gd name="connsiteX3" fmla="*/ 216828 w 2772320"/>
              <a:gd name="connsiteY3" fmla="*/ 1168400 h 2641600"/>
              <a:gd name="connsiteX4" fmla="*/ 204128 w 2772320"/>
              <a:gd name="connsiteY4" fmla="*/ 1447800 h 2641600"/>
              <a:gd name="connsiteX5" fmla="*/ 2401228 w 2772320"/>
              <a:gd name="connsiteY5" fmla="*/ 1511300 h 2641600"/>
              <a:gd name="connsiteX6" fmla="*/ 2769528 w 2772320"/>
              <a:gd name="connsiteY6" fmla="*/ 2641600 h 2641600"/>
              <a:gd name="connsiteX0" fmla="*/ 2693328 w 2772320"/>
              <a:gd name="connsiteY0" fmla="*/ 0 h 2641600"/>
              <a:gd name="connsiteX1" fmla="*/ 2502828 w 2772320"/>
              <a:gd name="connsiteY1" fmla="*/ 1016000 h 2641600"/>
              <a:gd name="connsiteX2" fmla="*/ 1194728 w 2772320"/>
              <a:gd name="connsiteY2" fmla="*/ 1130300 h 2641600"/>
              <a:gd name="connsiteX3" fmla="*/ 216828 w 2772320"/>
              <a:gd name="connsiteY3" fmla="*/ 1117600 h 2641600"/>
              <a:gd name="connsiteX4" fmla="*/ 204128 w 2772320"/>
              <a:gd name="connsiteY4" fmla="*/ 1447800 h 2641600"/>
              <a:gd name="connsiteX5" fmla="*/ 2401228 w 2772320"/>
              <a:gd name="connsiteY5" fmla="*/ 1511300 h 2641600"/>
              <a:gd name="connsiteX6" fmla="*/ 2769528 w 2772320"/>
              <a:gd name="connsiteY6" fmla="*/ 2641600 h 2641600"/>
              <a:gd name="connsiteX0" fmla="*/ 2688959 w 2767951"/>
              <a:gd name="connsiteY0" fmla="*/ 0 h 2641600"/>
              <a:gd name="connsiteX1" fmla="*/ 2498459 w 2767951"/>
              <a:gd name="connsiteY1" fmla="*/ 1016000 h 2641600"/>
              <a:gd name="connsiteX2" fmla="*/ 1177659 w 2767951"/>
              <a:gd name="connsiteY2" fmla="*/ 1092200 h 2641600"/>
              <a:gd name="connsiteX3" fmla="*/ 212459 w 2767951"/>
              <a:gd name="connsiteY3" fmla="*/ 1117600 h 2641600"/>
              <a:gd name="connsiteX4" fmla="*/ 199759 w 2767951"/>
              <a:gd name="connsiteY4" fmla="*/ 1447800 h 2641600"/>
              <a:gd name="connsiteX5" fmla="*/ 2396859 w 2767951"/>
              <a:gd name="connsiteY5" fmla="*/ 1511300 h 2641600"/>
              <a:gd name="connsiteX6" fmla="*/ 2765159 w 2767951"/>
              <a:gd name="connsiteY6" fmla="*/ 2641600 h 2641600"/>
              <a:gd name="connsiteX0" fmla="*/ 2688959 w 2767951"/>
              <a:gd name="connsiteY0" fmla="*/ 0 h 2641600"/>
              <a:gd name="connsiteX1" fmla="*/ 2498459 w 2767951"/>
              <a:gd name="connsiteY1" fmla="*/ 1016000 h 2641600"/>
              <a:gd name="connsiteX2" fmla="*/ 1177659 w 2767951"/>
              <a:gd name="connsiteY2" fmla="*/ 1092200 h 2641600"/>
              <a:gd name="connsiteX3" fmla="*/ 212459 w 2767951"/>
              <a:gd name="connsiteY3" fmla="*/ 1117600 h 2641600"/>
              <a:gd name="connsiteX4" fmla="*/ 199759 w 2767951"/>
              <a:gd name="connsiteY4" fmla="*/ 1447800 h 2641600"/>
              <a:gd name="connsiteX5" fmla="*/ 2396859 w 2767951"/>
              <a:gd name="connsiteY5" fmla="*/ 1574800 h 2641600"/>
              <a:gd name="connsiteX6" fmla="*/ 2765159 w 2767951"/>
              <a:gd name="connsiteY6" fmla="*/ 2641600 h 264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7951" h="2641600">
                <a:moveTo>
                  <a:pt x="2688959" y="0"/>
                </a:moveTo>
                <a:cubicBezTo>
                  <a:pt x="2724942" y="439208"/>
                  <a:pt x="2750342" y="833967"/>
                  <a:pt x="2498459" y="1016000"/>
                </a:cubicBezTo>
                <a:cubicBezTo>
                  <a:pt x="2246576" y="1198033"/>
                  <a:pt x="1558659" y="1075267"/>
                  <a:pt x="1177659" y="1092200"/>
                </a:cubicBezTo>
                <a:cubicBezTo>
                  <a:pt x="796659" y="1109133"/>
                  <a:pt x="375442" y="1058333"/>
                  <a:pt x="212459" y="1117600"/>
                </a:cubicBezTo>
                <a:cubicBezTo>
                  <a:pt x="49476" y="1176867"/>
                  <a:pt x="-164308" y="1371600"/>
                  <a:pt x="199759" y="1447800"/>
                </a:cubicBezTo>
                <a:cubicBezTo>
                  <a:pt x="563826" y="1524000"/>
                  <a:pt x="1969292" y="1375833"/>
                  <a:pt x="2396859" y="1574800"/>
                </a:cubicBezTo>
                <a:cubicBezTo>
                  <a:pt x="2824426" y="1773767"/>
                  <a:pt x="2765159" y="2641600"/>
                  <a:pt x="2765159" y="2641600"/>
                </a:cubicBezTo>
              </a:path>
            </a:pathLst>
          </a:custGeom>
          <a:ln>
            <a:solidFill>
              <a:srgbClr val="FF0000"/>
            </a:solidFill>
            <a:prstDash val="dash"/>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lIns="68589" tIns="34295" rIns="68589" bIns="34295" anchor="ctr"/>
          <a:lstStyle/>
          <a:p>
            <a:pPr algn="ctr">
              <a:defRPr/>
            </a:pPr>
            <a:endParaRPr lang="en-US"/>
          </a:p>
        </p:txBody>
      </p:sp>
      <p:cxnSp>
        <p:nvCxnSpPr>
          <p:cNvPr id="41" name="Straight Connector 40"/>
          <p:cNvCxnSpPr/>
          <p:nvPr/>
        </p:nvCxnSpPr>
        <p:spPr>
          <a:xfrm flipH="1">
            <a:off x="7061203" y="153471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378701" y="15442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073903" y="32587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7391403" y="32682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6934200" y="19240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46" name="Oval 45"/>
          <p:cNvSpPr/>
          <p:nvPr/>
        </p:nvSpPr>
        <p:spPr>
          <a:xfrm>
            <a:off x="6921500" y="36004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6169" name="TextBox 75"/>
          <p:cNvSpPr txBox="1">
            <a:spLocks noChangeArrowheads="1"/>
          </p:cNvSpPr>
          <p:nvPr/>
        </p:nvSpPr>
        <p:spPr bwMode="auto">
          <a:xfrm>
            <a:off x="7416799" y="2038351"/>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6170" name="TextBox 76"/>
          <p:cNvSpPr txBox="1">
            <a:spLocks noChangeArrowheads="1"/>
          </p:cNvSpPr>
          <p:nvPr/>
        </p:nvSpPr>
        <p:spPr bwMode="auto">
          <a:xfrm>
            <a:off x="7429500" y="3705226"/>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cxnSp>
        <p:nvCxnSpPr>
          <p:cNvPr id="49" name="Straight Connector 48"/>
          <p:cNvCxnSpPr/>
          <p:nvPr/>
        </p:nvCxnSpPr>
        <p:spPr>
          <a:xfrm flipH="1">
            <a:off x="1625603" y="15442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1943103" y="15537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612902" y="3220642"/>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1930403" y="3230167"/>
            <a:ext cx="11113" cy="856059"/>
          </a:xfrm>
          <a:prstGeom prst="line">
            <a:avLst/>
          </a:prstGeom>
          <a:ln>
            <a:headEnd type="none" w="lg" len="lg"/>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1498600" y="1933576"/>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54" name="Oval 53"/>
          <p:cNvSpPr/>
          <p:nvPr/>
        </p:nvSpPr>
        <p:spPr>
          <a:xfrm>
            <a:off x="1498600" y="3600451"/>
            <a:ext cx="571500" cy="104775"/>
          </a:xfrm>
          <a:prstGeom prst="ellipse">
            <a:avLst/>
          </a:prstGeom>
          <a:no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6177" name="TextBox 77"/>
          <p:cNvSpPr txBox="1">
            <a:spLocks noChangeArrowheads="1"/>
          </p:cNvSpPr>
          <p:nvPr/>
        </p:nvSpPr>
        <p:spPr bwMode="auto">
          <a:xfrm>
            <a:off x="558800" y="2019301"/>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6178" name="TextBox 78"/>
          <p:cNvSpPr txBox="1">
            <a:spLocks noChangeArrowheads="1"/>
          </p:cNvSpPr>
          <p:nvPr/>
        </p:nvSpPr>
        <p:spPr bwMode="auto">
          <a:xfrm>
            <a:off x="533400" y="3705226"/>
            <a:ext cx="84638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Link Aggregation</a:t>
            </a:r>
          </a:p>
        </p:txBody>
      </p:sp>
      <p:sp>
        <p:nvSpPr>
          <p:cNvPr id="6182" name="TextBox 59"/>
          <p:cNvSpPr txBox="1">
            <a:spLocks noChangeArrowheads="1"/>
          </p:cNvSpPr>
          <p:nvPr/>
        </p:nvSpPr>
        <p:spPr bwMode="auto">
          <a:xfrm>
            <a:off x="7429500" y="225742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po1</a:t>
            </a:r>
          </a:p>
        </p:txBody>
      </p:sp>
      <p:sp>
        <p:nvSpPr>
          <p:cNvPr id="6183" name="TextBox 62"/>
          <p:cNvSpPr txBox="1">
            <a:spLocks noChangeArrowheads="1"/>
          </p:cNvSpPr>
          <p:nvPr/>
        </p:nvSpPr>
        <p:spPr bwMode="auto">
          <a:xfrm>
            <a:off x="7442200" y="330517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po2</a:t>
            </a:r>
          </a:p>
        </p:txBody>
      </p:sp>
      <p:sp>
        <p:nvSpPr>
          <p:cNvPr id="6184" name="TextBox 63"/>
          <p:cNvSpPr txBox="1">
            <a:spLocks noChangeArrowheads="1"/>
          </p:cNvSpPr>
          <p:nvPr/>
        </p:nvSpPr>
        <p:spPr bwMode="auto">
          <a:xfrm>
            <a:off x="1333500" y="223837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po1</a:t>
            </a:r>
          </a:p>
        </p:txBody>
      </p:sp>
      <p:sp>
        <p:nvSpPr>
          <p:cNvPr id="6185" name="TextBox 65"/>
          <p:cNvSpPr txBox="1">
            <a:spLocks noChangeArrowheads="1"/>
          </p:cNvSpPr>
          <p:nvPr/>
        </p:nvSpPr>
        <p:spPr bwMode="auto">
          <a:xfrm>
            <a:off x="1346200" y="3286126"/>
            <a:ext cx="1823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t>po2</a:t>
            </a:r>
          </a:p>
        </p:txBody>
      </p:sp>
    </p:spTree>
    <p:extLst>
      <p:ext uri="{BB962C8B-B14F-4D97-AF65-F5344CB8AC3E}">
        <p14:creationId xmlns:p14="http://schemas.microsoft.com/office/powerpoint/2010/main" val="31137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ent Arrow 50"/>
          <p:cNvSpPr/>
          <p:nvPr/>
        </p:nvSpPr>
        <p:spPr>
          <a:xfrm rot="10800000" flipH="1">
            <a:off x="5133975" y="2882832"/>
            <a:ext cx="2698750" cy="983456"/>
          </a:xfrm>
          <a:prstGeom prst="bentArrow">
            <a:avLst>
              <a:gd name="adj1" fmla="val 19224"/>
              <a:gd name="adj2" fmla="val 18011"/>
              <a:gd name="adj3" fmla="val 16034"/>
              <a:gd name="adj4" fmla="val 4375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err="1">
              <a:solidFill>
                <a:schemeClr val="tx1"/>
              </a:solidFill>
              <a:latin typeface="Arial" pitchFamily="34" charset="0"/>
              <a:cs typeface="Arial" pitchFamily="34" charset="0"/>
            </a:endParaRPr>
          </a:p>
        </p:txBody>
      </p:sp>
      <p:grpSp>
        <p:nvGrpSpPr>
          <p:cNvPr id="48" name="Group 47"/>
          <p:cNvGrpSpPr>
            <a:grpSpLocks/>
          </p:cNvGrpSpPr>
          <p:nvPr/>
        </p:nvGrpSpPr>
        <p:grpSpPr bwMode="auto">
          <a:xfrm>
            <a:off x="1516065" y="2869734"/>
            <a:ext cx="2690811" cy="1034058"/>
            <a:chOff x="1515717" y="3666407"/>
            <a:chExt cx="2690983" cy="1379059"/>
          </a:xfrm>
        </p:grpSpPr>
        <p:sp>
          <p:nvSpPr>
            <p:cNvPr id="9" name="Bent Arrow 8"/>
            <p:cNvSpPr/>
            <p:nvPr/>
          </p:nvSpPr>
          <p:spPr>
            <a:xfrm rot="5400000" flipH="1">
              <a:off x="2270518" y="2971934"/>
              <a:ext cx="1241710" cy="2630655"/>
            </a:xfrm>
            <a:prstGeom prst="bentArrow">
              <a:avLst>
                <a:gd name="adj1" fmla="val 19224"/>
                <a:gd name="adj2" fmla="val 18011"/>
                <a:gd name="adj3" fmla="val 25000"/>
                <a:gd name="adj4" fmla="val 43750"/>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err="1">
                <a:solidFill>
                  <a:schemeClr val="tx1"/>
                </a:solidFill>
                <a:latin typeface="Arial" pitchFamily="34" charset="0"/>
                <a:cs typeface="Arial" pitchFamily="34" charset="0"/>
              </a:endParaRPr>
            </a:p>
          </p:txBody>
        </p:sp>
        <p:sp>
          <p:nvSpPr>
            <p:cNvPr id="42" name="TextBox 41"/>
            <p:cNvSpPr txBox="1"/>
            <p:nvPr/>
          </p:nvSpPr>
          <p:spPr>
            <a:xfrm>
              <a:off x="1515717" y="4635003"/>
              <a:ext cx="2190476" cy="410463"/>
            </a:xfrm>
            <a:prstGeom prst="rect">
              <a:avLst/>
            </a:prstGeom>
            <a:noFill/>
          </p:spPr>
          <p:txBody>
            <a:bodyPr wrap="none">
              <a:spAutoFit/>
            </a:bodyPr>
            <a:lstStyle/>
            <a:p>
              <a:pPr>
                <a:defRPr/>
              </a:pPr>
              <a:r>
                <a:rPr lang="en-US" sz="1400" dirty="0">
                  <a:solidFill>
                    <a:schemeClr val="accent1">
                      <a:lumMod val="90000"/>
                      <a:lumOff val="10000"/>
                    </a:schemeClr>
                  </a:solidFill>
                  <a:latin typeface="Arial" pitchFamily="34" charset="0"/>
                  <a:cs typeface="Arial" pitchFamily="34" charset="0"/>
                </a:rPr>
                <a:t>Untrusted/Unknown Flow</a:t>
              </a:r>
            </a:p>
          </p:txBody>
        </p:sp>
      </p:grpSp>
      <p:grpSp>
        <p:nvGrpSpPr>
          <p:cNvPr id="49" name="Group 48"/>
          <p:cNvGrpSpPr>
            <a:grpSpLocks/>
          </p:cNvGrpSpPr>
          <p:nvPr/>
        </p:nvGrpSpPr>
        <p:grpSpPr bwMode="auto">
          <a:xfrm>
            <a:off x="1528763" y="3775803"/>
            <a:ext cx="6303962" cy="350242"/>
            <a:chOff x="1528906" y="4873367"/>
            <a:chExt cx="6304017" cy="467355"/>
          </a:xfrm>
        </p:grpSpPr>
        <p:sp>
          <p:nvSpPr>
            <p:cNvPr id="10" name="Right Arrow 9"/>
            <p:cNvSpPr/>
            <p:nvPr/>
          </p:nvSpPr>
          <p:spPr>
            <a:xfrm>
              <a:off x="1576531" y="4873367"/>
              <a:ext cx="6256392" cy="440082"/>
            </a:xfrm>
            <a:prstGeom prst="rightArrow">
              <a:avLst/>
            </a:prstGeom>
            <a:solidFill>
              <a:srgbClr val="B7E7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err="1">
                <a:latin typeface="Arial" pitchFamily="34" charset="0"/>
                <a:cs typeface="Arial" pitchFamily="34" charset="0"/>
              </a:endParaRPr>
            </a:p>
          </p:txBody>
        </p:sp>
        <p:sp>
          <p:nvSpPr>
            <p:cNvPr id="21522" name="TextBox 45"/>
            <p:cNvSpPr txBox="1">
              <a:spLocks noChangeArrowheads="1"/>
            </p:cNvSpPr>
            <p:nvPr/>
          </p:nvSpPr>
          <p:spPr bwMode="auto">
            <a:xfrm>
              <a:off x="1528906" y="4930031"/>
              <a:ext cx="1215608" cy="41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336715"/>
                  </a:solidFill>
                  <a:latin typeface="Arial" charset="0"/>
                  <a:cs typeface="Arial" charset="0"/>
                </a:rPr>
                <a:t>Trusted Flow</a:t>
              </a:r>
            </a:p>
          </p:txBody>
        </p:sp>
      </p:grpSp>
      <p:sp>
        <p:nvSpPr>
          <p:cNvPr id="21508" name="Title 1"/>
          <p:cNvSpPr>
            <a:spLocks noGrp="1"/>
          </p:cNvSpPr>
          <p:nvPr>
            <p:ph type="title"/>
          </p:nvPr>
        </p:nvSpPr>
        <p:spPr/>
        <p:txBody>
          <a:bodyPr/>
          <a:lstStyle/>
          <a:p>
            <a:r>
              <a:rPr lang="en-US">
                <a:latin typeface="Arial" charset="0"/>
              </a:rPr>
              <a:t>Software Defined Networking with Context</a:t>
            </a:r>
          </a:p>
        </p:txBody>
      </p:sp>
      <p:sp>
        <p:nvSpPr>
          <p:cNvPr id="21509" name="Content Placeholder 2"/>
          <p:cNvSpPr>
            <a:spLocks noGrp="1"/>
          </p:cNvSpPr>
          <p:nvPr>
            <p:ph idx="1"/>
          </p:nvPr>
        </p:nvSpPr>
        <p:spPr/>
        <p:txBody>
          <a:bodyPr>
            <a:normAutofit/>
          </a:bodyPr>
          <a:lstStyle/>
          <a:p>
            <a:pPr marL="0" indent="0">
              <a:buFont typeface="Wingdings" charset="0"/>
              <a:buNone/>
            </a:pPr>
            <a:r>
              <a:rPr lang="en-US" sz="1800" dirty="0">
                <a:latin typeface="Arial" charset="0"/>
              </a:rPr>
              <a:t>The visibility and context provided by Palo Alto Networks is leveraged to make optimized and secure SDN forwarding decisions on the Arista switches</a:t>
            </a:r>
          </a:p>
        </p:txBody>
      </p:sp>
      <p:cxnSp>
        <p:nvCxnSpPr>
          <p:cNvPr id="11" name="Straight Connector 10"/>
          <p:cNvCxnSpPr/>
          <p:nvPr/>
        </p:nvCxnSpPr>
        <p:spPr>
          <a:xfrm flipH="1">
            <a:off x="1322391" y="4069883"/>
            <a:ext cx="64928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22739" y="4419928"/>
            <a:ext cx="1222260" cy="307777"/>
          </a:xfrm>
          <a:prstGeom prst="rect">
            <a:avLst/>
          </a:prstGeom>
          <a:noFill/>
        </p:spPr>
        <p:txBody>
          <a:bodyPr wrap="none">
            <a:spAutoFit/>
          </a:bodyPr>
          <a:lstStyle/>
          <a:p>
            <a:pPr>
              <a:defRPr/>
            </a:pPr>
            <a:r>
              <a:rPr lang="en-US" sz="1400" dirty="0">
                <a:solidFill>
                  <a:schemeClr val="tx1">
                    <a:lumMod val="65000"/>
                    <a:lumOff val="35000"/>
                  </a:schemeClr>
                </a:solidFill>
                <a:latin typeface="Arial" pitchFamily="34" charset="0"/>
                <a:cs typeface="Arial" pitchFamily="34" charset="0"/>
              </a:rPr>
              <a:t>Arista Switch</a:t>
            </a:r>
          </a:p>
        </p:txBody>
      </p:sp>
      <p:sp>
        <p:nvSpPr>
          <p:cNvPr id="23" name="TextBox 22"/>
          <p:cNvSpPr txBox="1"/>
          <p:nvPr/>
        </p:nvSpPr>
        <p:spPr>
          <a:xfrm>
            <a:off x="3785815" y="1853292"/>
            <a:ext cx="1691439" cy="523220"/>
          </a:xfrm>
          <a:prstGeom prst="rect">
            <a:avLst/>
          </a:prstGeom>
          <a:noFill/>
        </p:spPr>
        <p:txBody>
          <a:bodyPr wrap="none">
            <a:spAutoFit/>
          </a:bodyPr>
          <a:lstStyle/>
          <a:p>
            <a:pPr algn="ctr">
              <a:defRPr/>
            </a:pPr>
            <a:r>
              <a:rPr lang="en-US" sz="1400" dirty="0">
                <a:solidFill>
                  <a:schemeClr val="tx1">
                    <a:lumMod val="65000"/>
                    <a:lumOff val="35000"/>
                  </a:schemeClr>
                </a:solidFill>
                <a:latin typeface="Arial" pitchFamily="34" charset="0"/>
                <a:cs typeface="Arial" pitchFamily="34" charset="0"/>
              </a:rPr>
              <a:t>Palo Alto Networks</a:t>
            </a:r>
          </a:p>
          <a:p>
            <a:pPr algn="ctr">
              <a:defRPr/>
            </a:pPr>
            <a:r>
              <a:rPr lang="en-US" sz="1400" dirty="0">
                <a:solidFill>
                  <a:schemeClr val="tx1">
                    <a:lumMod val="65000"/>
                    <a:lumOff val="35000"/>
                  </a:schemeClr>
                </a:solidFill>
                <a:latin typeface="Arial" pitchFamily="34" charset="0"/>
                <a:cs typeface="Arial" pitchFamily="34" charset="0"/>
              </a:rPr>
              <a:t>Firewall</a:t>
            </a:r>
          </a:p>
        </p:txBody>
      </p:sp>
      <p:cxnSp>
        <p:nvCxnSpPr>
          <p:cNvPr id="31" name="Straight Connector 30"/>
          <p:cNvCxnSpPr/>
          <p:nvPr/>
        </p:nvCxnSpPr>
        <p:spPr>
          <a:xfrm>
            <a:off x="4189413" y="2772103"/>
            <a:ext cx="0" cy="109418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89525" y="2772103"/>
            <a:ext cx="0" cy="109418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151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6" y="2276803"/>
            <a:ext cx="3005137" cy="59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ultiply 17"/>
          <p:cNvSpPr/>
          <p:nvPr/>
        </p:nvSpPr>
        <p:spPr>
          <a:xfrm>
            <a:off x="3201988" y="3927009"/>
            <a:ext cx="639762" cy="585788"/>
          </a:xfrm>
          <a:prstGeom prst="mathMultiply">
            <a:avLst/>
          </a:prstGeom>
          <a:solidFill>
            <a:srgbClr val="FFA29E">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err="1">
              <a:latin typeface="Arial" pitchFamily="34" charset="0"/>
              <a:cs typeface="Arial" pitchFamily="34" charset="0"/>
            </a:endParaRPr>
          </a:p>
        </p:txBody>
      </p:sp>
      <p:grpSp>
        <p:nvGrpSpPr>
          <p:cNvPr id="50" name="Group 49"/>
          <p:cNvGrpSpPr>
            <a:grpSpLocks/>
          </p:cNvGrpSpPr>
          <p:nvPr/>
        </p:nvGrpSpPr>
        <p:grpSpPr bwMode="auto">
          <a:xfrm>
            <a:off x="1550988" y="4047255"/>
            <a:ext cx="1790700" cy="348852"/>
            <a:chOff x="1550659" y="5235906"/>
            <a:chExt cx="1791195" cy="465501"/>
          </a:xfrm>
        </p:grpSpPr>
        <p:sp>
          <p:nvSpPr>
            <p:cNvPr id="41" name="Right Arrow 40"/>
            <p:cNvSpPr/>
            <p:nvPr/>
          </p:nvSpPr>
          <p:spPr>
            <a:xfrm>
              <a:off x="1576066" y="5235906"/>
              <a:ext cx="1765788" cy="440082"/>
            </a:xfrm>
            <a:prstGeom prst="rightArrow">
              <a:avLst/>
            </a:prstGeom>
            <a:solidFill>
              <a:srgbClr val="FFA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err="1">
                <a:latin typeface="Arial" pitchFamily="34" charset="0"/>
                <a:cs typeface="Arial" pitchFamily="34" charset="0"/>
              </a:endParaRPr>
            </a:p>
          </p:txBody>
        </p:sp>
        <p:sp>
          <p:nvSpPr>
            <p:cNvPr id="21520" name="TextBox 46"/>
            <p:cNvSpPr txBox="1">
              <a:spLocks noChangeArrowheads="1"/>
            </p:cNvSpPr>
            <p:nvPr/>
          </p:nvSpPr>
          <p:spPr bwMode="auto">
            <a:xfrm>
              <a:off x="1550659" y="5290716"/>
              <a:ext cx="1112812" cy="41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800000"/>
                  </a:solidFill>
                  <a:latin typeface="Arial" charset="0"/>
                  <a:cs typeface="Arial" charset="0"/>
                </a:rPr>
                <a:t>Attack Flow</a:t>
              </a:r>
            </a:p>
          </p:txBody>
        </p:sp>
      </p:grpSp>
      <p:pic>
        <p:nvPicPr>
          <p:cNvPr id="21518"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0300" y="3763894"/>
            <a:ext cx="2006600" cy="688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2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Arial" charset="0"/>
              </a:rPr>
              <a:t>Configuration and Triggers</a:t>
            </a:r>
          </a:p>
        </p:txBody>
      </p:sp>
      <p:cxnSp>
        <p:nvCxnSpPr>
          <p:cNvPr id="11" name="Straight Connector 10"/>
          <p:cNvCxnSpPr/>
          <p:nvPr/>
        </p:nvCxnSpPr>
        <p:spPr>
          <a:xfrm flipH="1">
            <a:off x="1322391" y="3629025"/>
            <a:ext cx="649287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16389" y="3917157"/>
            <a:ext cx="1222260" cy="307777"/>
          </a:xfrm>
          <a:prstGeom prst="rect">
            <a:avLst/>
          </a:prstGeom>
          <a:noFill/>
        </p:spPr>
        <p:txBody>
          <a:bodyPr wrap="none">
            <a:spAutoFit/>
          </a:bodyPr>
          <a:lstStyle/>
          <a:p>
            <a:pPr>
              <a:defRPr/>
            </a:pPr>
            <a:r>
              <a:rPr lang="en-US" sz="1400" dirty="0">
                <a:solidFill>
                  <a:schemeClr val="tx1">
                    <a:lumMod val="65000"/>
                    <a:lumOff val="35000"/>
                  </a:schemeClr>
                </a:solidFill>
                <a:latin typeface="Arial" pitchFamily="34" charset="0"/>
                <a:cs typeface="Arial" pitchFamily="34" charset="0"/>
              </a:rPr>
              <a:t>Arista Switch</a:t>
            </a:r>
          </a:p>
        </p:txBody>
      </p:sp>
      <p:sp>
        <p:nvSpPr>
          <p:cNvPr id="23" name="TextBox 22"/>
          <p:cNvSpPr txBox="1"/>
          <p:nvPr/>
        </p:nvSpPr>
        <p:spPr>
          <a:xfrm>
            <a:off x="3551357" y="1346580"/>
            <a:ext cx="2160355" cy="523220"/>
          </a:xfrm>
          <a:prstGeom prst="rect">
            <a:avLst/>
          </a:prstGeom>
          <a:noFill/>
        </p:spPr>
        <p:txBody>
          <a:bodyPr wrap="none">
            <a:spAutoFit/>
          </a:bodyPr>
          <a:lstStyle/>
          <a:p>
            <a:pPr algn="ctr">
              <a:defRPr/>
            </a:pPr>
            <a:r>
              <a:rPr lang="en-US" sz="1400" dirty="0">
                <a:solidFill>
                  <a:schemeClr val="tx1">
                    <a:lumMod val="65000"/>
                    <a:lumOff val="35000"/>
                  </a:schemeClr>
                </a:solidFill>
                <a:latin typeface="Arial" pitchFamily="34" charset="0"/>
                <a:cs typeface="Arial" pitchFamily="34" charset="0"/>
              </a:rPr>
              <a:t>Palo Alto Networks</a:t>
            </a:r>
          </a:p>
          <a:p>
            <a:pPr algn="ctr">
              <a:defRPr/>
            </a:pPr>
            <a:r>
              <a:rPr lang="en-US" sz="1400" dirty="0">
                <a:solidFill>
                  <a:schemeClr val="tx1">
                    <a:lumMod val="65000"/>
                    <a:lumOff val="35000"/>
                  </a:schemeClr>
                </a:solidFill>
                <a:latin typeface="Arial" pitchFamily="34" charset="0"/>
                <a:cs typeface="Arial" pitchFamily="34" charset="0"/>
              </a:rPr>
              <a:t>Next Generation Firewall</a:t>
            </a:r>
          </a:p>
        </p:txBody>
      </p:sp>
      <p:cxnSp>
        <p:nvCxnSpPr>
          <p:cNvPr id="31" name="Straight Connector 30"/>
          <p:cNvCxnSpPr/>
          <p:nvPr/>
        </p:nvCxnSpPr>
        <p:spPr>
          <a:xfrm>
            <a:off x="4189413" y="2331245"/>
            <a:ext cx="0" cy="109418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89525" y="2331245"/>
            <a:ext cx="0" cy="1094185"/>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253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66" y="1835945"/>
            <a:ext cx="3005137" cy="59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426203" y="2302670"/>
            <a:ext cx="2105025" cy="738664"/>
          </a:xfrm>
          <a:prstGeom prst="rect">
            <a:avLst/>
          </a:prstGeom>
          <a:noFill/>
        </p:spPr>
        <p:txBody>
          <a:bodyPr>
            <a:spAutoFit/>
          </a:bodyPr>
          <a:lstStyle/>
          <a:p>
            <a:pPr>
              <a:defRPr/>
            </a:pPr>
            <a:r>
              <a:rPr lang="en-US" sz="1400" dirty="0">
                <a:solidFill>
                  <a:schemeClr val="accent1">
                    <a:lumMod val="90000"/>
                    <a:lumOff val="10000"/>
                  </a:schemeClr>
                </a:solidFill>
                <a:latin typeface="Arial" pitchFamily="34" charset="0"/>
                <a:cs typeface="Arial" pitchFamily="34" charset="0"/>
              </a:rPr>
              <a:t>The firewall triggers flow changes on the switch using syslog messages</a:t>
            </a:r>
          </a:p>
        </p:txBody>
      </p:sp>
      <p:cxnSp>
        <p:nvCxnSpPr>
          <p:cNvPr id="7" name="Straight Arrow Connector 6"/>
          <p:cNvCxnSpPr/>
          <p:nvPr/>
        </p:nvCxnSpPr>
        <p:spPr>
          <a:xfrm>
            <a:off x="5432425" y="2472930"/>
            <a:ext cx="0" cy="81081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492753" y="2709864"/>
            <a:ext cx="798513" cy="307777"/>
          </a:xfrm>
          <a:prstGeom prst="rect">
            <a:avLst/>
          </a:prstGeom>
          <a:noFill/>
        </p:spPr>
        <p:txBody>
          <a:bodyPr>
            <a:spAutoFit/>
          </a:bodyPr>
          <a:lstStyle/>
          <a:p>
            <a:pPr>
              <a:defRPr/>
            </a:pPr>
            <a:r>
              <a:rPr lang="en-US" sz="1400" dirty="0">
                <a:solidFill>
                  <a:schemeClr val="accent1">
                    <a:lumMod val="90000"/>
                    <a:lumOff val="10000"/>
                  </a:schemeClr>
                </a:solidFill>
                <a:latin typeface="Arial" pitchFamily="34" charset="0"/>
                <a:cs typeface="Arial" pitchFamily="34" charset="0"/>
              </a:rPr>
              <a:t>syslog</a:t>
            </a:r>
          </a:p>
        </p:txBody>
      </p:sp>
      <p:sp>
        <p:nvSpPr>
          <p:cNvPr id="33" name="TextBox 32"/>
          <p:cNvSpPr txBox="1"/>
          <p:nvPr/>
        </p:nvSpPr>
        <p:spPr>
          <a:xfrm>
            <a:off x="795341" y="1426370"/>
            <a:ext cx="2103437" cy="1169551"/>
          </a:xfrm>
          <a:prstGeom prst="rect">
            <a:avLst/>
          </a:prstGeom>
          <a:noFill/>
        </p:spPr>
        <p:txBody>
          <a:bodyPr>
            <a:spAutoFit/>
          </a:bodyPr>
          <a:lstStyle/>
          <a:p>
            <a:pPr>
              <a:defRPr/>
            </a:pPr>
            <a:r>
              <a:rPr lang="en-US" sz="1400" dirty="0">
                <a:solidFill>
                  <a:schemeClr val="accent1">
                    <a:lumMod val="90000"/>
                    <a:lumOff val="10000"/>
                  </a:schemeClr>
                </a:solidFill>
                <a:latin typeface="Arial" pitchFamily="34" charset="0"/>
                <a:cs typeface="Arial" pitchFamily="34" charset="0"/>
              </a:rPr>
              <a:t>SDN flow configuration is integrated into the firewall policy and configured through the firewall GUI</a:t>
            </a:r>
          </a:p>
        </p:txBody>
      </p:sp>
      <p:sp>
        <p:nvSpPr>
          <p:cNvPr id="34" name="TextBox 33"/>
          <p:cNvSpPr txBox="1"/>
          <p:nvPr/>
        </p:nvSpPr>
        <p:spPr>
          <a:xfrm>
            <a:off x="2632078" y="4146948"/>
            <a:ext cx="4181475" cy="523220"/>
          </a:xfrm>
          <a:prstGeom prst="rect">
            <a:avLst/>
          </a:prstGeom>
          <a:noFill/>
        </p:spPr>
        <p:txBody>
          <a:bodyPr>
            <a:spAutoFit/>
          </a:bodyPr>
          <a:lstStyle/>
          <a:p>
            <a:pPr>
              <a:defRPr/>
            </a:pPr>
            <a:r>
              <a:rPr lang="en-US" sz="1400" dirty="0">
                <a:solidFill>
                  <a:schemeClr val="accent1">
                    <a:lumMod val="90000"/>
                    <a:lumOff val="10000"/>
                  </a:schemeClr>
                </a:solidFill>
                <a:latin typeface="Arial" pitchFamily="34" charset="0"/>
                <a:cs typeface="Arial" pitchFamily="34" charset="0"/>
              </a:rPr>
              <a:t>An EOS extension called Direct Flow Assist on the switch receives the </a:t>
            </a:r>
            <a:r>
              <a:rPr lang="en-US" sz="1400" dirty="0" err="1">
                <a:solidFill>
                  <a:schemeClr val="accent1">
                    <a:lumMod val="90000"/>
                    <a:lumOff val="10000"/>
                  </a:schemeClr>
                </a:solidFill>
                <a:latin typeface="Arial" pitchFamily="34" charset="0"/>
                <a:cs typeface="Arial" pitchFamily="34" charset="0"/>
              </a:rPr>
              <a:t>syslogs</a:t>
            </a:r>
            <a:r>
              <a:rPr lang="en-US" sz="1400" dirty="0">
                <a:solidFill>
                  <a:schemeClr val="accent1">
                    <a:lumMod val="90000"/>
                    <a:lumOff val="10000"/>
                  </a:schemeClr>
                </a:solidFill>
                <a:latin typeface="Arial" pitchFamily="34" charset="0"/>
                <a:cs typeface="Arial" pitchFamily="34" charset="0"/>
              </a:rPr>
              <a:t> modifies the flow table </a:t>
            </a:r>
          </a:p>
        </p:txBody>
      </p:sp>
      <p:pic>
        <p:nvPicPr>
          <p:cNvPr id="22541"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563" y="3313511"/>
            <a:ext cx="18589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806765" y="638009"/>
            <a:ext cx="2724463" cy="1417143"/>
          </a:xfrm>
          <a:prstGeom prst="rect">
            <a:avLst/>
          </a:prstGeom>
        </p:spPr>
      </p:pic>
    </p:spTree>
    <p:extLst>
      <p:ext uri="{BB962C8B-B14F-4D97-AF65-F5344CB8AC3E}">
        <p14:creationId xmlns:p14="http://schemas.microsoft.com/office/powerpoint/2010/main" val="3925273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下矢印 17"/>
          <p:cNvSpPr/>
          <p:nvPr/>
        </p:nvSpPr>
        <p:spPr>
          <a:xfrm rot="5400000">
            <a:off x="2573738" y="1041798"/>
            <a:ext cx="497681" cy="4733925"/>
          </a:xfrm>
          <a:prstGeom prst="downArrow">
            <a:avLst>
              <a:gd name="adj1" fmla="val 50000"/>
              <a:gd name="adj2" fmla="val 79618"/>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err="1">
              <a:latin typeface="Arial" pitchFamily="34" charset="0"/>
              <a:cs typeface="Arial" pitchFamily="34" charset="0"/>
            </a:endParaRPr>
          </a:p>
        </p:txBody>
      </p:sp>
      <p:cxnSp>
        <p:nvCxnSpPr>
          <p:cNvPr id="20" name="Straight Connector 30"/>
          <p:cNvCxnSpPr/>
          <p:nvPr/>
        </p:nvCxnSpPr>
        <p:spPr>
          <a:xfrm>
            <a:off x="2628900" y="1793081"/>
            <a:ext cx="0" cy="101084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4035" name="Title 1"/>
          <p:cNvSpPr>
            <a:spLocks noGrp="1"/>
          </p:cNvSpPr>
          <p:nvPr>
            <p:ph type="title"/>
          </p:nvPr>
        </p:nvSpPr>
        <p:spPr/>
        <p:txBody>
          <a:bodyPr/>
          <a:lstStyle/>
          <a:p>
            <a:r>
              <a:rPr lang="en-US">
                <a:latin typeface="Arial" charset="0"/>
              </a:rPr>
              <a:t>Enterprise Customer: DFA with QoS marking</a:t>
            </a:r>
          </a:p>
        </p:txBody>
      </p:sp>
      <p:cxnSp>
        <p:nvCxnSpPr>
          <p:cNvPr id="6" name="Straight Connector 30"/>
          <p:cNvCxnSpPr/>
          <p:nvPr/>
        </p:nvCxnSpPr>
        <p:spPr>
          <a:xfrm>
            <a:off x="2443163" y="1810942"/>
            <a:ext cx="0" cy="101084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4403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01367"/>
            <a:ext cx="20828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3" y="2738438"/>
            <a:ext cx="17891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9" name="Straight Arrow Connector 6"/>
          <p:cNvCxnSpPr/>
          <p:nvPr/>
        </p:nvCxnSpPr>
        <p:spPr>
          <a:xfrm>
            <a:off x="3055938" y="1953817"/>
            <a:ext cx="0" cy="748903"/>
          </a:xfrm>
          <a:prstGeom prst="straightConnector1">
            <a:avLst/>
          </a:prstGeom>
          <a:ln>
            <a:solidFill>
              <a:srgbClr val="00804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0" name="TextBox 29"/>
          <p:cNvSpPr txBox="1">
            <a:spLocks noChangeArrowheads="1"/>
          </p:cNvSpPr>
          <p:nvPr/>
        </p:nvSpPr>
        <p:spPr bwMode="auto">
          <a:xfrm>
            <a:off x="3021013" y="2116933"/>
            <a:ext cx="80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a:solidFill>
                  <a:srgbClr val="008040"/>
                </a:solidFill>
                <a:latin typeface="ヒラギノ角ゴ Pro W3" charset="0"/>
                <a:ea typeface="ヒラギノ角ゴ Pro W3" charset="0"/>
                <a:cs typeface="ヒラギノ角ゴ Pro W3" charset="0"/>
              </a:rPr>
              <a:t>syslog</a:t>
            </a:r>
          </a:p>
        </p:txBody>
      </p:sp>
      <p:sp>
        <p:nvSpPr>
          <p:cNvPr id="13" name="角丸四角形吹き出し 9"/>
          <p:cNvSpPr/>
          <p:nvPr/>
        </p:nvSpPr>
        <p:spPr>
          <a:xfrm>
            <a:off x="4305303" y="1232297"/>
            <a:ext cx="4049713" cy="628650"/>
          </a:xfrm>
          <a:prstGeom prst="wedgeRoundRectCallout">
            <a:avLst>
              <a:gd name="adj1" fmla="val -63690"/>
              <a:gd name="adj2" fmla="val -7041"/>
              <a:gd name="adj3" fmla="val 1666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kumimoji="1" lang="en-US" altLang="ja-JP" sz="1100" dirty="0">
              <a:solidFill>
                <a:srgbClr val="340053"/>
              </a:solidFill>
              <a:latin typeface="ヒラギノ角ゴ Pro W3"/>
              <a:ea typeface="ヒラギノ角ゴ Pro W3"/>
              <a:cs typeface="ヒラギノ角ゴ Pro W3"/>
            </a:endParaRPr>
          </a:p>
          <a:p>
            <a:pPr>
              <a:defRPr/>
            </a:pPr>
            <a:r>
              <a:rPr kumimoji="1" lang="en-US" altLang="ja-JP" sz="1100" dirty="0">
                <a:solidFill>
                  <a:srgbClr val="340053"/>
                </a:solidFill>
                <a:latin typeface="ヒラギノ角ゴ Pro W3"/>
                <a:ea typeface="ヒラギノ角ゴ Pro W3"/>
                <a:cs typeface="ヒラギノ角ゴ Pro W3"/>
              </a:rPr>
              <a:t>Palo Alto firewall monitors traffic and identifies the specific application such as “</a:t>
            </a:r>
            <a:r>
              <a:rPr kumimoji="1" lang="en-US" altLang="ja-JP" sz="1100" dirty="0" err="1">
                <a:solidFill>
                  <a:srgbClr val="340053"/>
                </a:solidFill>
                <a:latin typeface="ヒラギノ角ゴ Pro W3"/>
                <a:ea typeface="ヒラギノ角ゴ Pro W3"/>
                <a:cs typeface="ヒラギノ角ゴ Pro W3"/>
              </a:rPr>
              <a:t>youtube</a:t>
            </a:r>
            <a:r>
              <a:rPr kumimoji="1" lang="en-US" altLang="ja-JP" sz="1100" dirty="0">
                <a:solidFill>
                  <a:srgbClr val="340053"/>
                </a:solidFill>
                <a:latin typeface="ヒラギノ角ゴ Pro W3"/>
                <a:ea typeface="ヒラギノ角ゴ Pro W3"/>
                <a:cs typeface="ヒラギノ角ゴ Pro W3"/>
              </a:rPr>
              <a:t>”, sends syslog message to Arista Switch.</a:t>
            </a:r>
          </a:p>
          <a:p>
            <a:pPr>
              <a:defRPr/>
            </a:pPr>
            <a:endParaRPr kumimoji="1" lang="en-US" altLang="ja-JP" sz="1100" dirty="0">
              <a:solidFill>
                <a:srgbClr val="340053"/>
              </a:solidFill>
              <a:latin typeface="ヒラギノ角ゴ Pro W3"/>
              <a:ea typeface="ヒラギノ角ゴ Pro W3"/>
              <a:cs typeface="ヒラギノ角ゴ Pro W3"/>
            </a:endParaRPr>
          </a:p>
        </p:txBody>
      </p:sp>
      <p:sp>
        <p:nvSpPr>
          <p:cNvPr id="16" name="下矢印 17"/>
          <p:cNvSpPr/>
          <p:nvPr/>
        </p:nvSpPr>
        <p:spPr>
          <a:xfrm rot="5400000">
            <a:off x="2573738" y="1041798"/>
            <a:ext cx="497681" cy="4733925"/>
          </a:xfrm>
          <a:prstGeom prst="downArrow">
            <a:avLst>
              <a:gd name="adj1" fmla="val 50000"/>
              <a:gd name="adj2" fmla="val 7961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dirty="0" err="1">
              <a:latin typeface="Arial" pitchFamily="34" charset="0"/>
              <a:cs typeface="Arial" pitchFamily="34" charset="0"/>
            </a:endParaRPr>
          </a:p>
        </p:txBody>
      </p:sp>
      <p:pic>
        <p:nvPicPr>
          <p:cNvPr id="17" name="図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919"/>
            <a:ext cx="74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角丸四角形吹き出し 25"/>
          <p:cNvSpPr/>
          <p:nvPr/>
        </p:nvSpPr>
        <p:spPr>
          <a:xfrm>
            <a:off x="4000503" y="2525318"/>
            <a:ext cx="4556125" cy="658415"/>
          </a:xfrm>
          <a:prstGeom prst="wedgeRoundRectCallout">
            <a:avLst>
              <a:gd name="adj1" fmla="val -62048"/>
              <a:gd name="adj2" fmla="val 26822"/>
              <a:gd name="adj3" fmla="val 1666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kumimoji="1" lang="en-US" altLang="ja-JP" sz="1100" dirty="0">
                <a:solidFill>
                  <a:srgbClr val="340053"/>
                </a:solidFill>
                <a:latin typeface="ヒラギノ角ゴ Pro W3"/>
                <a:ea typeface="ヒラギノ角ゴ Pro W3"/>
                <a:cs typeface="ヒラギノ角ゴ Pro W3"/>
              </a:rPr>
              <a:t>DFA running on the Arista switch parses the syslog message then does a lookup based on the application name to determine if any </a:t>
            </a:r>
            <a:r>
              <a:rPr kumimoji="1" lang="en-US" altLang="ja-JP" sz="1100" dirty="0" err="1">
                <a:solidFill>
                  <a:srgbClr val="340053"/>
                </a:solidFill>
                <a:latin typeface="ヒラギノ角ゴ Pro W3"/>
                <a:ea typeface="ヒラギノ角ゴ Pro W3"/>
                <a:cs typeface="ヒラギノ角ゴ Pro W3"/>
              </a:rPr>
              <a:t>CoS</a:t>
            </a:r>
            <a:r>
              <a:rPr kumimoji="1" lang="en-US" altLang="ja-JP" sz="1100" dirty="0">
                <a:solidFill>
                  <a:srgbClr val="340053"/>
                </a:solidFill>
                <a:latin typeface="ヒラギノ角ゴ Pro W3"/>
                <a:ea typeface="ヒラギノ角ゴ Pro W3"/>
                <a:cs typeface="ヒラギノ角ゴ Pro W3"/>
              </a:rPr>
              <a:t> and/or </a:t>
            </a:r>
            <a:r>
              <a:rPr kumimoji="1" lang="en-US" altLang="ja-JP" sz="1100" dirty="0" err="1">
                <a:solidFill>
                  <a:srgbClr val="340053"/>
                </a:solidFill>
                <a:latin typeface="ヒラギノ角ゴ Pro W3"/>
                <a:ea typeface="ヒラギノ角ゴ Pro W3"/>
                <a:cs typeface="ヒラギノ角ゴ Pro W3"/>
              </a:rPr>
              <a:t>ToS</a:t>
            </a:r>
            <a:r>
              <a:rPr kumimoji="1" lang="en-US" altLang="ja-JP" sz="1100" dirty="0">
                <a:solidFill>
                  <a:srgbClr val="340053"/>
                </a:solidFill>
                <a:latin typeface="ヒラギノ角ゴ Pro W3"/>
                <a:ea typeface="ヒラギノ角ゴ Pro W3"/>
                <a:cs typeface="ヒラギノ角ゴ Pro W3"/>
              </a:rPr>
              <a:t> flow markings should be written into the frames of the bypass flows. </a:t>
            </a:r>
            <a:endParaRPr kumimoji="1" lang="ja-JP" altLang="en-US" sz="1100" dirty="0" err="1">
              <a:solidFill>
                <a:srgbClr val="340053"/>
              </a:solidFill>
              <a:latin typeface="ヒラギノ角ゴ Pro W3"/>
              <a:ea typeface="ヒラギノ角ゴ Pro W3"/>
              <a:cs typeface="ヒラギノ角ゴ Pro W3"/>
            </a:endParaRPr>
          </a:p>
        </p:txBody>
      </p:sp>
    </p:spTree>
    <p:extLst>
      <p:ext uri="{BB962C8B-B14F-4D97-AF65-F5344CB8AC3E}">
        <p14:creationId xmlns:p14="http://schemas.microsoft.com/office/powerpoint/2010/main" val="36655826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grpId="0" nodeType="clickEffect">
                                  <p:stCondLst>
                                    <p:cond delay="0"/>
                                  </p:stCondLst>
                                  <p:childTnLst>
                                    <p:animEffect transition="out" filter="blinds(horizontal)">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grpId="0" nodeType="clickEffect">
                                  <p:stCondLst>
                                    <p:cond delay="0"/>
                                  </p:stCondLst>
                                  <p:childTnLst>
                                    <p:animScale>
                                      <p:cBhvr>
                                        <p:cTn id="31" dur="1000" fill="hold"/>
                                        <p:tgtEl>
                                          <p:spTgt spid="16"/>
                                        </p:tgtEl>
                                      </p:cBhvr>
                                      <p:by x="100000" y="50000"/>
                                    </p:animScale>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0" grpId="0"/>
      <p:bldP spid="13" grpId="0" animBg="1"/>
      <p:bldP spid="16" grpId="0" animBg="1"/>
      <p:bldP spid="16" grpId="1"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p:nvPr>
        </p:nvSpPr>
        <p:spPr/>
        <p:txBody>
          <a:bodyPr/>
          <a:lstStyle/>
          <a:p>
            <a:r>
              <a:rPr lang="en-US">
                <a:latin typeface="Arial" charset="0"/>
              </a:rPr>
              <a:t>White Papers on www.arista.com</a:t>
            </a:r>
          </a:p>
        </p:txBody>
      </p:sp>
      <p:pic>
        <p:nvPicPr>
          <p:cNvPr id="48130" name="Picture 6" descr="Screen Shot 2015-01-18 at 5.35.2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1728" y="882254"/>
            <a:ext cx="302101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7" descr="Screen Shot 2015-01-18 at 5.33.3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1978" y="882254"/>
            <a:ext cx="239871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8" descr="Screen Shot 2015-01-18 at 5.34.0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0878" y="1970486"/>
            <a:ext cx="2079625" cy="242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Screen Shot 2015-01-18 at 5.34.46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3900" y="1357314"/>
            <a:ext cx="1778000" cy="203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45560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Takeaways</a:t>
            </a:r>
          </a:p>
        </p:txBody>
      </p:sp>
      <p:sp>
        <p:nvSpPr>
          <p:cNvPr id="3" name="Content Placeholder 2"/>
          <p:cNvSpPr>
            <a:spLocks noGrp="1"/>
          </p:cNvSpPr>
          <p:nvPr>
            <p:ph idx="1"/>
          </p:nvPr>
        </p:nvSpPr>
        <p:spPr>
          <a:xfrm>
            <a:off x="457200" y="1257300"/>
            <a:ext cx="8544445" cy="3257550"/>
          </a:xfrm>
        </p:spPr>
        <p:txBody>
          <a:bodyPr>
            <a:normAutofit fontScale="62500" lnSpcReduction="20000"/>
          </a:bodyPr>
          <a:lstStyle/>
          <a:p>
            <a:r>
              <a:rPr lang="en-US" dirty="0" smtClean="0">
                <a:solidFill>
                  <a:srgbClr val="3366FF"/>
                </a:solidFill>
              </a:rPr>
              <a:t>Virtual to Physical Network: </a:t>
            </a:r>
          </a:p>
          <a:p>
            <a:pPr marL="0" indent="0">
              <a:buNone/>
            </a:pPr>
            <a:r>
              <a:rPr lang="en-US" dirty="0" smtClean="0">
                <a:solidFill>
                  <a:schemeClr val="tx2"/>
                </a:solidFill>
              </a:rPr>
              <a:t>     </a:t>
            </a:r>
            <a:r>
              <a:rPr lang="en-US" dirty="0" smtClean="0">
                <a:solidFill>
                  <a:srgbClr val="0000FF"/>
                </a:solidFill>
              </a:rPr>
              <a:t>- </a:t>
            </a:r>
            <a:r>
              <a:rPr lang="en-US" dirty="0" err="1" smtClean="0">
                <a:solidFill>
                  <a:srgbClr val="3366FF"/>
                </a:solidFill>
              </a:rPr>
              <a:t>Vmtracer</a:t>
            </a:r>
            <a:r>
              <a:rPr lang="en-US" dirty="0" smtClean="0">
                <a:solidFill>
                  <a:srgbClr val="3366FF"/>
                </a:solidFill>
              </a:rPr>
              <a:t> for </a:t>
            </a:r>
            <a:r>
              <a:rPr lang="en-US" dirty="0" err="1" smtClean="0">
                <a:solidFill>
                  <a:srgbClr val="3366FF"/>
                </a:solidFill>
              </a:rPr>
              <a:t>vCenter</a:t>
            </a:r>
            <a:r>
              <a:rPr lang="en-US" dirty="0">
                <a:solidFill>
                  <a:srgbClr val="3366FF"/>
                </a:solidFill>
              </a:rPr>
              <a:t> </a:t>
            </a:r>
            <a:r>
              <a:rPr lang="en-US" dirty="0">
                <a:solidFill>
                  <a:srgbClr val="0000FF"/>
                </a:solidFill>
              </a:rPr>
              <a:t>- </a:t>
            </a:r>
            <a:r>
              <a:rPr lang="en-US" dirty="0">
                <a:solidFill>
                  <a:schemeClr val="tx2"/>
                </a:solidFill>
              </a:rPr>
              <a:t>Arista </a:t>
            </a:r>
            <a:r>
              <a:rPr lang="zh-TW" altLang="en-US" dirty="0">
                <a:solidFill>
                  <a:schemeClr val="tx2"/>
                </a:solidFill>
              </a:rPr>
              <a:t>實</a:t>
            </a:r>
            <a:r>
              <a:rPr lang="zh-TW" altLang="en-US" dirty="0" smtClean="0">
                <a:solidFill>
                  <a:schemeClr val="tx2"/>
                </a:solidFill>
              </a:rPr>
              <a:t>現</a:t>
            </a:r>
            <a:r>
              <a:rPr lang="en-US" altLang="zh-TW" dirty="0" smtClean="0">
                <a:solidFill>
                  <a:schemeClr val="tx2"/>
                </a:solidFill>
              </a:rPr>
              <a:t>VLAN</a:t>
            </a:r>
            <a:r>
              <a:rPr lang="zh-TW" altLang="en-US" dirty="0" smtClean="0">
                <a:solidFill>
                  <a:schemeClr val="tx2"/>
                </a:solidFill>
              </a:rPr>
              <a:t>自動部署及虛擬</a:t>
            </a:r>
            <a:r>
              <a:rPr lang="zh-TW" altLang="en-US" dirty="0">
                <a:solidFill>
                  <a:schemeClr val="tx2"/>
                </a:solidFill>
              </a:rPr>
              <a:t>主機</a:t>
            </a:r>
            <a:r>
              <a:rPr lang="en-US" altLang="zh-TW" dirty="0">
                <a:solidFill>
                  <a:schemeClr val="tx2"/>
                </a:solidFill>
              </a:rPr>
              <a:t>/</a:t>
            </a:r>
            <a:r>
              <a:rPr lang="zh-TW" altLang="en-US" dirty="0">
                <a:solidFill>
                  <a:schemeClr val="tx2"/>
                </a:solidFill>
              </a:rPr>
              <a:t>網路在實體交換器的</a:t>
            </a:r>
            <a:r>
              <a:rPr lang="zh-TW" altLang="en-US" dirty="0" smtClean="0">
                <a:solidFill>
                  <a:schemeClr val="tx2"/>
                </a:solidFill>
              </a:rPr>
              <a:t>可視性</a:t>
            </a:r>
            <a:r>
              <a:rPr lang="en-US" altLang="zh-TW" dirty="0" smtClean="0">
                <a:solidFill>
                  <a:schemeClr val="tx2"/>
                </a:solidFill>
              </a:rPr>
              <a:t>.</a:t>
            </a:r>
          </a:p>
          <a:p>
            <a:pPr marL="0" indent="0">
              <a:buNone/>
            </a:pPr>
            <a:r>
              <a:rPr lang="en-US" altLang="zh-TW" dirty="0">
                <a:solidFill>
                  <a:schemeClr val="tx2"/>
                </a:solidFill>
              </a:rPr>
              <a:t> </a:t>
            </a:r>
            <a:r>
              <a:rPr lang="en-US" altLang="zh-TW" dirty="0" smtClean="0">
                <a:solidFill>
                  <a:schemeClr val="tx2"/>
                </a:solidFill>
              </a:rPr>
              <a:t>   </a:t>
            </a:r>
            <a:r>
              <a:rPr lang="en-US" altLang="zh-TW" dirty="0" smtClean="0">
                <a:solidFill>
                  <a:srgbClr val="3366FF"/>
                </a:solidFill>
              </a:rPr>
              <a:t> - </a:t>
            </a:r>
            <a:r>
              <a:rPr lang="en-US" altLang="zh-TW" dirty="0">
                <a:solidFill>
                  <a:srgbClr val="3366FF"/>
                </a:solidFill>
              </a:rPr>
              <a:t>NSX VXLAN L2 Gateway</a:t>
            </a:r>
          </a:p>
          <a:p>
            <a:pPr marL="0" indent="0">
              <a:buNone/>
            </a:pPr>
            <a:r>
              <a:rPr lang="en-US" altLang="zh-TW" dirty="0">
                <a:solidFill>
                  <a:schemeClr val="tx2"/>
                </a:solidFill>
              </a:rPr>
              <a:t>           - </a:t>
            </a:r>
            <a:r>
              <a:rPr lang="en-US" dirty="0">
                <a:solidFill>
                  <a:schemeClr val="tx2"/>
                </a:solidFill>
              </a:rPr>
              <a:t>Arista </a:t>
            </a:r>
            <a:r>
              <a:rPr lang="zh-TW" altLang="en-US" dirty="0">
                <a:solidFill>
                  <a:schemeClr val="tx2"/>
                </a:solidFill>
              </a:rPr>
              <a:t>實現硬體效能</a:t>
            </a:r>
            <a:r>
              <a:rPr lang="en-US" altLang="zh-TW" dirty="0">
                <a:solidFill>
                  <a:schemeClr val="tx2"/>
                </a:solidFill>
              </a:rPr>
              <a:t>VXLAN L2 Gateway</a:t>
            </a:r>
            <a:r>
              <a:rPr lang="zh-TW" altLang="en-US" dirty="0">
                <a:solidFill>
                  <a:schemeClr val="tx2"/>
                </a:solidFill>
              </a:rPr>
              <a:t>自動部署</a:t>
            </a:r>
            <a:r>
              <a:rPr lang="en-US" altLang="zh-TW" dirty="0">
                <a:solidFill>
                  <a:schemeClr val="tx2"/>
                </a:solidFill>
              </a:rPr>
              <a:t>, </a:t>
            </a:r>
            <a:r>
              <a:rPr lang="zh-TW" altLang="en-US" dirty="0">
                <a:solidFill>
                  <a:schemeClr val="tx2"/>
                </a:solidFill>
              </a:rPr>
              <a:t>並連結虛擬主機與實體主機</a:t>
            </a:r>
            <a:r>
              <a:rPr lang="en-US" altLang="zh-TW" dirty="0">
                <a:solidFill>
                  <a:schemeClr val="tx2"/>
                </a:solidFill>
              </a:rPr>
              <a:t>, </a:t>
            </a:r>
            <a:r>
              <a:rPr lang="zh-TW" altLang="en-US" dirty="0">
                <a:solidFill>
                  <a:schemeClr val="tx2"/>
                </a:solidFill>
              </a:rPr>
              <a:t>實體防火牆</a:t>
            </a:r>
            <a:r>
              <a:rPr lang="en-US" altLang="zh-TW" dirty="0">
                <a:solidFill>
                  <a:schemeClr val="tx2"/>
                </a:solidFill>
              </a:rPr>
              <a:t>,</a:t>
            </a:r>
          </a:p>
          <a:p>
            <a:pPr marL="0" indent="0">
              <a:buNone/>
            </a:pPr>
            <a:r>
              <a:rPr lang="en-US" altLang="zh-TW" dirty="0">
                <a:solidFill>
                  <a:schemeClr val="tx2"/>
                </a:solidFill>
              </a:rPr>
              <a:t>             </a:t>
            </a:r>
            <a:r>
              <a:rPr lang="zh-TW" altLang="en-US" dirty="0">
                <a:solidFill>
                  <a:schemeClr val="tx2"/>
                </a:solidFill>
              </a:rPr>
              <a:t>實體負載平衡器</a:t>
            </a:r>
            <a:r>
              <a:rPr lang="en-US" altLang="zh-TW" dirty="0">
                <a:solidFill>
                  <a:schemeClr val="tx2"/>
                </a:solidFill>
              </a:rPr>
              <a:t>, </a:t>
            </a:r>
            <a:r>
              <a:rPr lang="zh-TW" altLang="en-US" dirty="0">
                <a:solidFill>
                  <a:schemeClr val="tx2"/>
                </a:solidFill>
              </a:rPr>
              <a:t>無縫接軌</a:t>
            </a:r>
            <a:r>
              <a:rPr lang="en-US" altLang="zh-TW" dirty="0" smtClean="0">
                <a:solidFill>
                  <a:schemeClr val="tx2"/>
                </a:solidFill>
              </a:rPr>
              <a:t>NSX</a:t>
            </a:r>
            <a:r>
              <a:rPr lang="zh-TW" altLang="en-US" dirty="0" smtClean="0">
                <a:solidFill>
                  <a:schemeClr val="tx2"/>
                </a:solidFill>
              </a:rPr>
              <a:t>虛擬化網路及既有的傳</a:t>
            </a:r>
            <a:r>
              <a:rPr lang="zh-TW" altLang="en-US" dirty="0">
                <a:solidFill>
                  <a:schemeClr val="tx2"/>
                </a:solidFill>
              </a:rPr>
              <a:t>統網路</a:t>
            </a:r>
            <a:r>
              <a:rPr lang="en-US" altLang="zh-TW" dirty="0">
                <a:solidFill>
                  <a:schemeClr val="tx2"/>
                </a:solidFill>
              </a:rPr>
              <a:t>.</a:t>
            </a:r>
            <a:endParaRPr lang="en-US" dirty="0" smtClean="0">
              <a:solidFill>
                <a:schemeClr val="tx2"/>
              </a:solidFill>
            </a:endParaRPr>
          </a:p>
          <a:p>
            <a:pPr marL="0" indent="0">
              <a:buNone/>
            </a:pPr>
            <a:r>
              <a:rPr lang="en-US" dirty="0" smtClean="0">
                <a:solidFill>
                  <a:schemeClr val="tx2"/>
                </a:solidFill>
              </a:rPr>
              <a:t>   </a:t>
            </a:r>
            <a:r>
              <a:rPr lang="en-US" dirty="0" smtClean="0">
                <a:solidFill>
                  <a:srgbClr val="3366FF"/>
                </a:solidFill>
              </a:rPr>
              <a:t>  - </a:t>
            </a:r>
            <a:r>
              <a:rPr lang="en-US" dirty="0" err="1" smtClean="0">
                <a:solidFill>
                  <a:srgbClr val="3366FF"/>
                </a:solidFill>
              </a:rPr>
              <a:t>Vmtracer</a:t>
            </a:r>
            <a:r>
              <a:rPr lang="en-US" dirty="0" smtClean="0">
                <a:solidFill>
                  <a:srgbClr val="3366FF"/>
                </a:solidFill>
              </a:rPr>
              <a:t> for NSX VXLAN </a:t>
            </a:r>
            <a:r>
              <a:rPr lang="en-US" dirty="0" smtClean="0">
                <a:solidFill>
                  <a:schemeClr val="tx2"/>
                </a:solidFill>
              </a:rPr>
              <a:t>- Arista </a:t>
            </a:r>
            <a:r>
              <a:rPr lang="zh-TW" altLang="en-US" dirty="0" smtClean="0">
                <a:solidFill>
                  <a:schemeClr val="tx2"/>
                </a:solidFill>
              </a:rPr>
              <a:t>實現虛擬主機與</a:t>
            </a:r>
            <a:r>
              <a:rPr lang="en-US" altLang="zh-TW" dirty="0" smtClean="0">
                <a:solidFill>
                  <a:schemeClr val="tx2"/>
                </a:solidFill>
              </a:rPr>
              <a:t>NSX VXLAN</a:t>
            </a:r>
            <a:r>
              <a:rPr lang="zh-TW" altLang="en-US" dirty="0" smtClean="0">
                <a:solidFill>
                  <a:schemeClr val="tx2"/>
                </a:solidFill>
              </a:rPr>
              <a:t>虛擬網路在實體交換器的可視性</a:t>
            </a:r>
            <a:r>
              <a:rPr lang="en-US" altLang="zh-TW" dirty="0" smtClean="0">
                <a:solidFill>
                  <a:schemeClr val="tx2"/>
                </a:solidFill>
              </a:rPr>
              <a:t>.</a:t>
            </a:r>
          </a:p>
          <a:p>
            <a:r>
              <a:rPr lang="en-US" dirty="0" smtClean="0">
                <a:solidFill>
                  <a:srgbClr val="3366FF"/>
                </a:solidFill>
              </a:rPr>
              <a:t>NSX Trace Flow </a:t>
            </a:r>
            <a:r>
              <a:rPr lang="en-US" dirty="0" smtClean="0">
                <a:solidFill>
                  <a:schemeClr val="tx2"/>
                </a:solidFill>
              </a:rPr>
              <a:t>- </a:t>
            </a:r>
            <a:r>
              <a:rPr lang="zh-TW" altLang="en-US" dirty="0" smtClean="0">
                <a:solidFill>
                  <a:schemeClr val="tx2"/>
                </a:solidFill>
              </a:rPr>
              <a:t>整合</a:t>
            </a:r>
            <a:r>
              <a:rPr lang="en-US" altLang="zh-TW" dirty="0">
                <a:solidFill>
                  <a:schemeClr val="tx2"/>
                </a:solidFill>
              </a:rPr>
              <a:t>Arista switch, </a:t>
            </a:r>
            <a:r>
              <a:rPr lang="zh-TW" altLang="en-US" dirty="0">
                <a:solidFill>
                  <a:schemeClr val="tx2"/>
                </a:solidFill>
              </a:rPr>
              <a:t>實現</a:t>
            </a:r>
            <a:r>
              <a:rPr lang="en-US" altLang="zh-TW" dirty="0">
                <a:solidFill>
                  <a:schemeClr val="tx2"/>
                </a:solidFill>
              </a:rPr>
              <a:t>end-to-end </a:t>
            </a:r>
            <a:r>
              <a:rPr lang="zh-TW" altLang="en-US" dirty="0">
                <a:solidFill>
                  <a:schemeClr val="tx2"/>
                </a:solidFill>
              </a:rPr>
              <a:t>追蹤虛擬與實體網路連線路徑</a:t>
            </a:r>
            <a:r>
              <a:rPr lang="en-US" altLang="zh-TW" dirty="0">
                <a:solidFill>
                  <a:schemeClr val="tx2"/>
                </a:solidFill>
              </a:rPr>
              <a:t>, </a:t>
            </a:r>
            <a:r>
              <a:rPr lang="zh-TW" altLang="en-US" dirty="0">
                <a:solidFill>
                  <a:schemeClr val="tx2"/>
                </a:solidFill>
              </a:rPr>
              <a:t>以利障礙排除</a:t>
            </a:r>
            <a:r>
              <a:rPr lang="en-US" altLang="zh-TW" dirty="0">
                <a:solidFill>
                  <a:schemeClr val="tx2"/>
                </a:solidFill>
              </a:rPr>
              <a:t>.</a:t>
            </a:r>
            <a:endParaRPr lang="en-US" dirty="0" smtClean="0">
              <a:solidFill>
                <a:schemeClr val="tx2"/>
              </a:solidFill>
            </a:endParaRPr>
          </a:p>
          <a:p>
            <a:r>
              <a:rPr lang="en-US" kern="0" dirty="0" smtClean="0">
                <a:solidFill>
                  <a:srgbClr val="3366FF"/>
                </a:solidFill>
                <a:cs typeface="Arial"/>
              </a:rPr>
              <a:t>Mirror </a:t>
            </a:r>
            <a:r>
              <a:rPr lang="en-US" kern="0" dirty="0">
                <a:solidFill>
                  <a:srgbClr val="3366FF"/>
                </a:solidFill>
                <a:cs typeface="Arial"/>
              </a:rPr>
              <a:t>traffic based on NSX Logical </a:t>
            </a:r>
            <a:r>
              <a:rPr lang="en-US" kern="0" dirty="0" smtClean="0">
                <a:solidFill>
                  <a:srgbClr val="3366FF"/>
                </a:solidFill>
                <a:cs typeface="Arial"/>
              </a:rPr>
              <a:t>segment </a:t>
            </a:r>
            <a:r>
              <a:rPr lang="en-US" kern="0" dirty="0" smtClean="0">
                <a:solidFill>
                  <a:schemeClr val="tx2"/>
                </a:solidFill>
                <a:cs typeface="Arial"/>
              </a:rPr>
              <a:t>- </a:t>
            </a:r>
            <a:r>
              <a:rPr lang="zh-TW" altLang="en-US" dirty="0" smtClean="0">
                <a:solidFill>
                  <a:schemeClr val="tx2"/>
                </a:solidFill>
              </a:rPr>
              <a:t>提供監</a:t>
            </a:r>
            <a:r>
              <a:rPr lang="zh-TW" altLang="en-US" dirty="0">
                <a:solidFill>
                  <a:schemeClr val="tx2"/>
                </a:solidFill>
              </a:rPr>
              <a:t>控某個</a:t>
            </a:r>
            <a:r>
              <a:rPr lang="en-US" altLang="zh-TW" dirty="0">
                <a:solidFill>
                  <a:schemeClr val="tx2"/>
                </a:solidFill>
              </a:rPr>
              <a:t>Logical switch </a:t>
            </a:r>
            <a:r>
              <a:rPr lang="zh-TW" altLang="en-US" dirty="0">
                <a:solidFill>
                  <a:schemeClr val="tx2"/>
                </a:solidFill>
              </a:rPr>
              <a:t>的流量</a:t>
            </a:r>
            <a:r>
              <a:rPr lang="en-US" altLang="zh-TW" dirty="0">
                <a:solidFill>
                  <a:schemeClr val="tx2"/>
                </a:solidFill>
              </a:rPr>
              <a:t>, </a:t>
            </a:r>
            <a:r>
              <a:rPr lang="zh-TW" altLang="en-US" dirty="0">
                <a:solidFill>
                  <a:schemeClr val="tx2"/>
                </a:solidFill>
              </a:rPr>
              <a:t>以利監控分析</a:t>
            </a:r>
            <a:r>
              <a:rPr lang="en-US" altLang="zh-TW" dirty="0" smtClean="0">
                <a:solidFill>
                  <a:schemeClr val="tx2"/>
                </a:solidFill>
              </a:rPr>
              <a:t>.</a:t>
            </a:r>
            <a:endParaRPr lang="en-US" kern="0" dirty="0" smtClean="0">
              <a:solidFill>
                <a:schemeClr val="tx2"/>
              </a:solidFill>
              <a:cs typeface="Arial"/>
            </a:endParaRPr>
          </a:p>
          <a:p>
            <a:r>
              <a:rPr lang="en-US" kern="0" dirty="0" smtClean="0">
                <a:solidFill>
                  <a:srgbClr val="3366FF"/>
                </a:solidFill>
                <a:cs typeface="Arial"/>
              </a:rPr>
              <a:t>Central </a:t>
            </a:r>
            <a:r>
              <a:rPr lang="en-US" kern="0" dirty="0">
                <a:solidFill>
                  <a:srgbClr val="3366FF"/>
                </a:solidFill>
                <a:cs typeface="Arial"/>
              </a:rPr>
              <a:t>point of Management for entire physical </a:t>
            </a:r>
            <a:r>
              <a:rPr lang="en-US" kern="0" dirty="0" smtClean="0">
                <a:solidFill>
                  <a:srgbClr val="3366FF"/>
                </a:solidFill>
                <a:cs typeface="Arial"/>
              </a:rPr>
              <a:t>network – </a:t>
            </a:r>
            <a:r>
              <a:rPr lang="en-US" kern="0" dirty="0" smtClean="0">
                <a:solidFill>
                  <a:schemeClr val="tx2"/>
                </a:solidFill>
                <a:cs typeface="Arial"/>
              </a:rPr>
              <a:t>Arista </a:t>
            </a:r>
            <a:r>
              <a:rPr lang="zh-TW" altLang="en-US" kern="0" dirty="0" smtClean="0">
                <a:solidFill>
                  <a:schemeClr val="tx2"/>
                </a:solidFill>
                <a:cs typeface="Arial"/>
              </a:rPr>
              <a:t>提供單一管理平台</a:t>
            </a:r>
            <a:r>
              <a:rPr lang="en-US" altLang="zh-TW" kern="0" dirty="0" smtClean="0">
                <a:solidFill>
                  <a:schemeClr val="tx2"/>
                </a:solidFill>
                <a:cs typeface="Arial"/>
              </a:rPr>
              <a:t>, </a:t>
            </a:r>
            <a:r>
              <a:rPr lang="zh-TW" altLang="en-US" kern="0" dirty="0" smtClean="0">
                <a:solidFill>
                  <a:schemeClr val="tx2"/>
                </a:solidFill>
                <a:cs typeface="Arial"/>
              </a:rPr>
              <a:t>使</a:t>
            </a:r>
            <a:r>
              <a:rPr lang="en-US" dirty="0" err="1" smtClean="0">
                <a:solidFill>
                  <a:schemeClr val="tx2"/>
                </a:solidFill>
              </a:rPr>
              <a:t>Vmware</a:t>
            </a:r>
            <a:r>
              <a:rPr lang="en-US" dirty="0" smtClean="0">
                <a:solidFill>
                  <a:schemeClr val="tx2"/>
                </a:solidFill>
              </a:rPr>
              <a:t> </a:t>
            </a:r>
            <a:r>
              <a:rPr lang="zh-TW" altLang="en-US" dirty="0">
                <a:solidFill>
                  <a:schemeClr val="tx2"/>
                </a:solidFill>
              </a:rPr>
              <a:t>掌控</a:t>
            </a:r>
            <a:r>
              <a:rPr lang="en-US" altLang="zh-TW" dirty="0">
                <a:solidFill>
                  <a:schemeClr val="tx2"/>
                </a:solidFill>
              </a:rPr>
              <a:t>Arista </a:t>
            </a:r>
            <a:r>
              <a:rPr lang="zh-TW" altLang="en-US" dirty="0">
                <a:solidFill>
                  <a:schemeClr val="tx2"/>
                </a:solidFill>
              </a:rPr>
              <a:t>實體交換器</a:t>
            </a:r>
            <a:r>
              <a:rPr lang="en-US" altLang="zh-TW" dirty="0">
                <a:solidFill>
                  <a:schemeClr val="tx2"/>
                </a:solidFill>
              </a:rPr>
              <a:t>, </a:t>
            </a:r>
            <a:r>
              <a:rPr lang="zh-TW" altLang="en-US" dirty="0">
                <a:solidFill>
                  <a:schemeClr val="tx2"/>
                </a:solidFill>
              </a:rPr>
              <a:t>有如其系統的一部份</a:t>
            </a:r>
            <a:r>
              <a:rPr lang="en-US" altLang="zh-TW" dirty="0">
                <a:solidFill>
                  <a:schemeClr val="tx2"/>
                </a:solidFill>
              </a:rPr>
              <a:t>, </a:t>
            </a:r>
            <a:r>
              <a:rPr lang="zh-TW" altLang="en-US" dirty="0">
                <a:solidFill>
                  <a:schemeClr val="tx2"/>
                </a:solidFill>
              </a:rPr>
              <a:t>達到虛擬與實體網路的無縫整合</a:t>
            </a:r>
            <a:r>
              <a:rPr lang="en-US" altLang="zh-TW" dirty="0">
                <a:solidFill>
                  <a:schemeClr val="tx2"/>
                </a:solidFill>
              </a:rPr>
              <a:t>.</a:t>
            </a:r>
          </a:p>
          <a:p>
            <a:endParaRPr lang="en-US" kern="0" dirty="0">
              <a:solidFill>
                <a:schemeClr val="tx2"/>
              </a:solidFill>
              <a:cs typeface="Arial"/>
            </a:endParaRPr>
          </a:p>
        </p:txBody>
      </p:sp>
      <p:sp>
        <p:nvSpPr>
          <p:cNvPr id="5" name="Slide Number Placeholder 4"/>
          <p:cNvSpPr>
            <a:spLocks noGrp="1"/>
          </p:cNvSpPr>
          <p:nvPr>
            <p:ph type="sldNum" sz="quarter" idx="12"/>
          </p:nvPr>
        </p:nvSpPr>
        <p:spPr/>
        <p:txBody>
          <a:bodyPr/>
          <a:lstStyle/>
          <a:p>
            <a:fld id="{6EA6D8CF-3CDE-4807-BCD2-C9F2B831AAA5}" type="slidenum">
              <a:rPr lang="en-US" smtClean="0"/>
              <a:t>26</a:t>
            </a:fld>
            <a:endParaRPr lang="en-US"/>
          </a:p>
        </p:txBody>
      </p:sp>
      <p:sp>
        <p:nvSpPr>
          <p:cNvPr id="6" name="Text Placeholder 5"/>
          <p:cNvSpPr>
            <a:spLocks noGrp="1"/>
          </p:cNvSpPr>
          <p:nvPr>
            <p:ph type="body" sz="quarter" idx="13"/>
          </p:nvPr>
        </p:nvSpPr>
        <p:spPr/>
        <p:txBody>
          <a:bodyPr>
            <a:normAutofit fontScale="85000" lnSpcReduction="20000"/>
          </a:bodyPr>
          <a:lstStyle/>
          <a:p>
            <a:r>
              <a:rPr lang="en-US" dirty="0" err="1" smtClean="0"/>
              <a:t>Vmware</a:t>
            </a:r>
            <a:r>
              <a:rPr lang="en-US" dirty="0" smtClean="0"/>
              <a:t> and Arista better together</a:t>
            </a:r>
            <a:endParaRPr lang="en-US" dirty="0"/>
          </a:p>
        </p:txBody>
      </p:sp>
    </p:spTree>
    <p:extLst>
      <p:ext uri="{BB962C8B-B14F-4D97-AF65-F5344CB8AC3E}">
        <p14:creationId xmlns:p14="http://schemas.microsoft.com/office/powerpoint/2010/main" val="4224055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71801"/>
            <a:ext cx="2128838" cy="154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71801"/>
            <a:ext cx="1981200" cy="153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0" name="Rectangle 4"/>
          <p:cNvSpPr>
            <a:spLocks/>
          </p:cNvSpPr>
          <p:nvPr/>
        </p:nvSpPr>
        <p:spPr bwMode="auto">
          <a:xfrm>
            <a:off x="4648201" y="619125"/>
            <a:ext cx="4316413"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defRPr/>
            </a:pPr>
            <a:r>
              <a:rPr lang="en-US" dirty="0">
                <a:latin typeface="Helvetica Neue"/>
                <a:ea typeface="Helvetica Neue"/>
                <a:cs typeface="Helvetica Neue"/>
                <a:sym typeface="Arial" charset="0"/>
              </a:rPr>
              <a:t>10/40/100GbE Networks for the Virtualized Cloud &amp; Data Center</a:t>
            </a:r>
          </a:p>
          <a:p>
            <a:pPr>
              <a:defRPr/>
            </a:pPr>
            <a:endParaRPr lang="en-US" b="1" dirty="0">
              <a:latin typeface="Helvetica Neue"/>
              <a:ea typeface="Helvetica Neue"/>
              <a:cs typeface="Helvetica Neue"/>
              <a:sym typeface="Arial" charset="0"/>
            </a:endParaRPr>
          </a:p>
          <a:p>
            <a:pPr marL="341776" indent="-341776">
              <a:buFont typeface="Wingdings" charset="2"/>
              <a:buChar char="Ø"/>
              <a:defRPr/>
            </a:pPr>
            <a:r>
              <a:rPr lang="en-US" b="1" dirty="0">
                <a:latin typeface="Helvetica Neue"/>
                <a:ea typeface="Helvetica Neue"/>
                <a:cs typeface="Helvetica Neue"/>
                <a:sym typeface="Arial" charset="0"/>
              </a:rPr>
              <a:t>Founded in 2004</a:t>
            </a:r>
          </a:p>
          <a:p>
            <a:pPr marL="341776" indent="-341776">
              <a:buFont typeface="Wingdings" charset="2"/>
              <a:buChar char="Ø"/>
              <a:defRPr/>
            </a:pPr>
            <a:r>
              <a:rPr lang="en-US" b="1" dirty="0">
                <a:latin typeface="Helvetica Neue"/>
                <a:ea typeface="Helvetica Neue"/>
                <a:cs typeface="Helvetica Neue"/>
                <a:sym typeface="Arial" charset="0"/>
              </a:rPr>
              <a:t>Shipping Since Mid-2008</a:t>
            </a:r>
          </a:p>
          <a:p>
            <a:pPr marL="341776" indent="-341776">
              <a:buFont typeface="Wingdings" charset="2"/>
              <a:buChar char="Ø"/>
              <a:defRPr/>
            </a:pPr>
            <a:r>
              <a:rPr lang="en-US" b="1" dirty="0">
                <a:latin typeface="Helvetica Neue"/>
                <a:ea typeface="Helvetica Neue"/>
                <a:cs typeface="Helvetica Neue"/>
                <a:sym typeface="Arial" charset="0"/>
              </a:rPr>
              <a:t>NYSE: ANET in 2014/6</a:t>
            </a:r>
          </a:p>
          <a:p>
            <a:pPr marL="341776" indent="-341776">
              <a:buFont typeface="Wingdings" charset="2"/>
              <a:buChar char="Ø"/>
              <a:defRPr/>
            </a:pPr>
            <a:r>
              <a:rPr lang="en-US" b="1" dirty="0">
                <a:latin typeface="Helvetica Neue"/>
                <a:ea typeface="Helvetica Neue"/>
                <a:cs typeface="Helvetica Neue"/>
                <a:sym typeface="Arial" charset="0"/>
              </a:rPr>
              <a:t>3000+ Customers</a:t>
            </a:r>
          </a:p>
          <a:p>
            <a:pPr marL="341776" indent="-341776">
              <a:buFont typeface="Wingdings" charset="2"/>
              <a:buChar char="Ø"/>
              <a:defRPr/>
            </a:pPr>
            <a:r>
              <a:rPr lang="en-US" b="1" dirty="0">
                <a:latin typeface="Helvetica Neue"/>
                <a:ea typeface="Helvetica Neue"/>
                <a:cs typeface="Helvetica Neue"/>
                <a:sym typeface="Arial" charset="0"/>
              </a:rPr>
              <a:t>1000+ Employees</a:t>
            </a:r>
          </a:p>
          <a:p>
            <a:pPr marL="341776" indent="-341776">
              <a:defRPr/>
            </a:pPr>
            <a:endParaRPr lang="en-US" dirty="0">
              <a:latin typeface="Helvetica Neue"/>
              <a:ea typeface="Helvetica Neue"/>
              <a:cs typeface="Helvetica Neue"/>
              <a:sym typeface="Arial" charset="0"/>
            </a:endParaRPr>
          </a:p>
          <a:p>
            <a:pPr>
              <a:defRPr/>
            </a:pPr>
            <a:r>
              <a:rPr lang="en-US" dirty="0">
                <a:latin typeface="Helvetica Neue"/>
                <a:ea typeface="Helvetica Neue"/>
                <a:cs typeface="Helvetica Neue"/>
                <a:sym typeface="Arial" charset="0"/>
              </a:rPr>
              <a:t>Profitable, self-funded network infrastructure provider</a:t>
            </a:r>
          </a:p>
          <a:p>
            <a:pPr>
              <a:defRPr/>
            </a:pPr>
            <a:endParaRPr lang="en-US" dirty="0">
              <a:latin typeface="Helvetica Neue"/>
              <a:ea typeface="Helvetica Neue"/>
              <a:cs typeface="Helvetica Neue"/>
              <a:sym typeface="Arial" charset="0"/>
            </a:endParaRPr>
          </a:p>
          <a:p>
            <a:pPr>
              <a:defRPr/>
            </a:pPr>
            <a:r>
              <a:rPr lang="en-US" dirty="0">
                <a:latin typeface="Helvetica Neue"/>
                <a:ea typeface="Helvetica Neue"/>
                <a:cs typeface="Helvetica Neue"/>
                <a:sym typeface="Arial" charset="0"/>
              </a:rPr>
              <a:t>Founded to build the best Network Operating System for Next Generation Data Centers</a:t>
            </a:r>
          </a:p>
        </p:txBody>
      </p:sp>
      <p:pic>
        <p:nvPicPr>
          <p:cNvPr id="2" name="Picture 2" descr="int13BOI_220x190-W-G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857251"/>
            <a:ext cx="2570163" cy="166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p:cNvSpPr>
          <p:nvPr/>
        </p:nvSpPr>
        <p:spPr bwMode="auto">
          <a:xfrm>
            <a:off x="304800" y="0"/>
            <a:ext cx="5638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2100" b="1" dirty="0">
                <a:solidFill>
                  <a:srgbClr val="387C2C"/>
                </a:solidFill>
                <a:latin typeface="Helvetica Neue" charset="0"/>
                <a:cs typeface="Helvetica Neue" charset="0"/>
                <a:sym typeface="Arial Bold" charset="0"/>
              </a:rPr>
              <a:t>About Arista Networks</a:t>
            </a:r>
          </a:p>
        </p:txBody>
      </p:sp>
      <p:sp>
        <p:nvSpPr>
          <p:cNvPr id="9222" name="TextBox 1"/>
          <p:cNvSpPr txBox="1">
            <a:spLocks noChangeArrowheads="1"/>
          </p:cNvSpPr>
          <p:nvPr/>
        </p:nvSpPr>
        <p:spPr bwMode="auto">
          <a:xfrm>
            <a:off x="10360025" y="1864519"/>
            <a:ext cx="138518"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a:latin typeface="Helvetica Neue" charset="0"/>
              <a:cs typeface="Helvetica Neue" charset="0"/>
            </a:endParaRPr>
          </a:p>
        </p:txBody>
      </p:sp>
    </p:spTree>
    <p:extLst>
      <p:ext uri="{BB962C8B-B14F-4D97-AF65-F5344CB8AC3E}">
        <p14:creationId xmlns:p14="http://schemas.microsoft.com/office/powerpoint/2010/main" val="242957855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stCxn id="25762" idx="0"/>
            <a:endCxn id="3" idx="2"/>
          </p:cNvCxnSpPr>
          <p:nvPr/>
        </p:nvCxnSpPr>
        <p:spPr bwMode="auto">
          <a:xfrm flipH="1" flipV="1">
            <a:off x="1878014" y="1303735"/>
            <a:ext cx="11207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a:stCxn id="25762" idx="0"/>
            <a:endCxn id="80" idx="2"/>
          </p:cNvCxnSpPr>
          <p:nvPr/>
        </p:nvCxnSpPr>
        <p:spPr bwMode="auto">
          <a:xfrm flipH="1" flipV="1">
            <a:off x="2703514" y="1303735"/>
            <a:ext cx="2952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stCxn id="25762" idx="0"/>
            <a:endCxn id="88" idx="2"/>
          </p:cNvCxnSpPr>
          <p:nvPr/>
        </p:nvCxnSpPr>
        <p:spPr bwMode="auto">
          <a:xfrm flipV="1">
            <a:off x="2998788" y="1303735"/>
            <a:ext cx="30083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a:stCxn id="25762" idx="0"/>
            <a:endCxn id="89" idx="2"/>
          </p:cNvCxnSpPr>
          <p:nvPr/>
        </p:nvCxnSpPr>
        <p:spPr bwMode="auto">
          <a:xfrm flipV="1">
            <a:off x="2998789" y="1303735"/>
            <a:ext cx="38354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a:stCxn id="25762" idx="0"/>
            <a:endCxn id="90" idx="2"/>
          </p:cNvCxnSpPr>
          <p:nvPr/>
        </p:nvCxnSpPr>
        <p:spPr bwMode="auto">
          <a:xfrm flipV="1">
            <a:off x="2998788" y="1303735"/>
            <a:ext cx="46593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p:cNvCxnSpPr>
            <a:stCxn id="25762" idx="0"/>
            <a:endCxn id="86" idx="2"/>
          </p:cNvCxnSpPr>
          <p:nvPr/>
        </p:nvCxnSpPr>
        <p:spPr bwMode="auto">
          <a:xfrm flipV="1">
            <a:off x="2998788" y="1303735"/>
            <a:ext cx="13573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a:stCxn id="25762" idx="0"/>
            <a:endCxn id="85" idx="2"/>
          </p:cNvCxnSpPr>
          <p:nvPr/>
        </p:nvCxnSpPr>
        <p:spPr bwMode="auto">
          <a:xfrm flipV="1">
            <a:off x="2998789" y="1303735"/>
            <a:ext cx="5302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a:stCxn id="87" idx="2"/>
            <a:endCxn id="25762" idx="0"/>
          </p:cNvCxnSpPr>
          <p:nvPr/>
        </p:nvCxnSpPr>
        <p:spPr bwMode="auto">
          <a:xfrm flipH="1">
            <a:off x="2998789" y="1303735"/>
            <a:ext cx="21812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Picture 2" descr="Front Level Right (8-el cap)(small-png) (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5114" y="808435"/>
            <a:ext cx="687387" cy="495300"/>
          </a:xfrm>
          <a:prstGeom prst="rect">
            <a:avLst/>
          </a:prstGeom>
          <a:ln>
            <a:noFill/>
          </a:ln>
          <a:effectLst>
            <a:outerShdw blurRad="292100" dist="139700" dir="2700000" algn="tl" rotWithShape="0">
              <a:srgbClr val="333333">
                <a:alpha val="65000"/>
              </a:srgbClr>
            </a:outerShdw>
          </a:effectLst>
        </p:spPr>
      </p:pic>
      <p:grpSp>
        <p:nvGrpSpPr>
          <p:cNvPr id="25611" name="Group 80"/>
          <p:cNvGrpSpPr>
            <a:grpSpLocks/>
          </p:cNvGrpSpPr>
          <p:nvPr/>
        </p:nvGrpSpPr>
        <p:grpSpPr bwMode="auto">
          <a:xfrm>
            <a:off x="2606676" y="2659856"/>
            <a:ext cx="784225" cy="382191"/>
            <a:chOff x="6477000" y="6438901"/>
            <a:chExt cx="1828800" cy="990599"/>
          </a:xfrm>
        </p:grpSpPr>
        <p:grpSp>
          <p:nvGrpSpPr>
            <p:cNvPr id="25761" name="Group 51"/>
            <p:cNvGrpSpPr>
              <a:grpSpLocks/>
            </p:cNvGrpSpPr>
            <p:nvPr/>
          </p:nvGrpSpPr>
          <p:grpSpPr bwMode="auto">
            <a:xfrm>
              <a:off x="6582062" y="6896100"/>
              <a:ext cx="1600200" cy="533400"/>
              <a:chOff x="2514600" y="8724900"/>
              <a:chExt cx="1600200" cy="838200"/>
            </a:xfrm>
          </p:grpSpPr>
          <p:cxnSp>
            <p:nvCxnSpPr>
              <p:cNvPr id="37" name="Straight Connector 36"/>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flipV="1">
                <a:off x="31980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p:nvPr/>
            </p:nvCxnSpPr>
            <p:spPr bwMode="auto">
              <a:xfrm flipV="1">
                <a:off x="342759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Straight Connector 48"/>
              <p:cNvCxnSpPr/>
              <p:nvPr/>
            </p:nvCxnSpPr>
            <p:spPr bwMode="auto">
              <a:xfrm flipV="1">
                <a:off x="3657120"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Connector 49"/>
              <p:cNvCxnSpPr/>
              <p:nvPr/>
            </p:nvCxnSpPr>
            <p:spPr bwMode="auto">
              <a:xfrm flipV="1">
                <a:off x="3886646"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Connector 50"/>
              <p:cNvCxnSpPr/>
              <p:nvPr/>
            </p:nvCxnSpPr>
            <p:spPr bwMode="auto">
              <a:xfrm flipV="1">
                <a:off x="411617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62" name="Picture 4"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80" name="Picture 79"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0613" y="808435"/>
            <a:ext cx="685800" cy="495300"/>
          </a:xfrm>
          <a:prstGeom prst="rect">
            <a:avLst/>
          </a:prstGeom>
          <a:ln>
            <a:noFill/>
          </a:ln>
          <a:effectLst>
            <a:outerShdw blurRad="292100" dist="139700" dir="2700000" algn="tl" rotWithShape="0">
              <a:srgbClr val="333333">
                <a:alpha val="65000"/>
              </a:srgbClr>
            </a:outerShdw>
          </a:effectLst>
        </p:spPr>
      </p:pic>
      <p:pic>
        <p:nvPicPr>
          <p:cNvPr id="85" name="Picture 84"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6113" y="808435"/>
            <a:ext cx="685800" cy="495300"/>
          </a:xfrm>
          <a:prstGeom prst="rect">
            <a:avLst/>
          </a:prstGeom>
          <a:ln>
            <a:noFill/>
          </a:ln>
          <a:effectLst>
            <a:outerShdw blurRad="292100" dist="139700" dir="2700000" algn="tl" rotWithShape="0">
              <a:srgbClr val="333333">
                <a:alpha val="65000"/>
              </a:srgbClr>
            </a:outerShdw>
          </a:effectLst>
        </p:spPr>
      </p:pic>
      <p:pic>
        <p:nvPicPr>
          <p:cNvPr id="86" name="Picture 85"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3200" y="808435"/>
            <a:ext cx="685800" cy="495300"/>
          </a:xfrm>
          <a:prstGeom prst="rect">
            <a:avLst/>
          </a:prstGeom>
          <a:ln>
            <a:noFill/>
          </a:ln>
          <a:effectLst>
            <a:outerShdw blurRad="292100" dist="139700" dir="2700000" algn="tl" rotWithShape="0">
              <a:srgbClr val="333333">
                <a:alpha val="65000"/>
              </a:srgbClr>
            </a:outerShdw>
          </a:effectLst>
        </p:spPr>
      </p:pic>
      <p:pic>
        <p:nvPicPr>
          <p:cNvPr id="87" name="Picture 86" descr="Front Level Right (8-el cap)(small-png) (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7114" y="808435"/>
            <a:ext cx="687387" cy="495300"/>
          </a:xfrm>
          <a:prstGeom prst="rect">
            <a:avLst/>
          </a:prstGeom>
          <a:ln>
            <a:noFill/>
          </a:ln>
          <a:effectLst>
            <a:outerShdw blurRad="292100" dist="139700" dir="2700000" algn="tl" rotWithShape="0">
              <a:srgbClr val="333333">
                <a:alpha val="65000"/>
              </a:srgbClr>
            </a:outerShdw>
          </a:effectLst>
        </p:spPr>
      </p:pic>
      <p:pic>
        <p:nvPicPr>
          <p:cNvPr id="88" name="Picture 87"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4200" y="808435"/>
            <a:ext cx="685800" cy="495300"/>
          </a:xfrm>
          <a:prstGeom prst="rect">
            <a:avLst/>
          </a:prstGeom>
          <a:ln>
            <a:noFill/>
          </a:ln>
          <a:effectLst>
            <a:outerShdw blurRad="292100" dist="139700" dir="2700000" algn="tl" rotWithShape="0">
              <a:srgbClr val="333333">
                <a:alpha val="65000"/>
              </a:srgbClr>
            </a:outerShdw>
          </a:effectLst>
        </p:spPr>
      </p:pic>
      <p:pic>
        <p:nvPicPr>
          <p:cNvPr id="89" name="Picture 88"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9700" y="808435"/>
            <a:ext cx="685800" cy="495300"/>
          </a:xfrm>
          <a:prstGeom prst="rect">
            <a:avLst/>
          </a:prstGeom>
          <a:ln>
            <a:noFill/>
          </a:ln>
          <a:effectLst>
            <a:outerShdw blurRad="292100" dist="139700" dir="2700000" algn="tl" rotWithShape="0">
              <a:srgbClr val="333333">
                <a:alpha val="65000"/>
              </a:srgbClr>
            </a:outerShdw>
          </a:effectLst>
        </p:spPr>
      </p:pic>
      <p:pic>
        <p:nvPicPr>
          <p:cNvPr id="90" name="Picture 89" descr="Front Level Right (8-el cap)(small-png) (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808435"/>
            <a:ext cx="685800" cy="495300"/>
          </a:xfrm>
          <a:prstGeom prst="rect">
            <a:avLst/>
          </a:prstGeom>
          <a:ln>
            <a:noFill/>
          </a:ln>
          <a:effectLst>
            <a:outerShdw blurRad="292100" dist="139700" dir="2700000" algn="tl" rotWithShape="0">
              <a:srgbClr val="333333">
                <a:alpha val="65000"/>
              </a:srgbClr>
            </a:outerShdw>
          </a:effectLst>
        </p:spPr>
      </p:pic>
      <p:cxnSp>
        <p:nvCxnSpPr>
          <p:cNvPr id="104" name="Straight Connector 103"/>
          <p:cNvCxnSpPr>
            <a:stCxn id="25752" idx="0"/>
            <a:endCxn id="3" idx="2"/>
          </p:cNvCxnSpPr>
          <p:nvPr/>
        </p:nvCxnSpPr>
        <p:spPr bwMode="auto">
          <a:xfrm flipH="1" flipV="1">
            <a:off x="1878014" y="1303735"/>
            <a:ext cx="22129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5" name="Straight Connector 104"/>
          <p:cNvCxnSpPr>
            <a:stCxn id="25752" idx="0"/>
            <a:endCxn id="80" idx="2"/>
          </p:cNvCxnSpPr>
          <p:nvPr/>
        </p:nvCxnSpPr>
        <p:spPr bwMode="auto">
          <a:xfrm flipH="1" flipV="1">
            <a:off x="2703514" y="1303735"/>
            <a:ext cx="13874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6" name="Straight Connector 105"/>
          <p:cNvCxnSpPr>
            <a:stCxn id="25752" idx="0"/>
            <a:endCxn id="85" idx="2"/>
          </p:cNvCxnSpPr>
          <p:nvPr/>
        </p:nvCxnSpPr>
        <p:spPr bwMode="auto">
          <a:xfrm flipH="1" flipV="1">
            <a:off x="3529014" y="1303735"/>
            <a:ext cx="5619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7" name="Straight Connector 106"/>
          <p:cNvCxnSpPr>
            <a:stCxn id="25752" idx="0"/>
            <a:endCxn id="86" idx="2"/>
          </p:cNvCxnSpPr>
          <p:nvPr/>
        </p:nvCxnSpPr>
        <p:spPr bwMode="auto">
          <a:xfrm flipV="1">
            <a:off x="4090988" y="1303735"/>
            <a:ext cx="2651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8" name="Straight Connector 107"/>
          <p:cNvCxnSpPr>
            <a:stCxn id="25752" idx="0"/>
            <a:endCxn id="87" idx="2"/>
          </p:cNvCxnSpPr>
          <p:nvPr/>
        </p:nvCxnSpPr>
        <p:spPr bwMode="auto">
          <a:xfrm flipV="1">
            <a:off x="4090989" y="1303735"/>
            <a:ext cx="10890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Connector 110"/>
          <p:cNvCxnSpPr>
            <a:stCxn id="25752" idx="0"/>
            <a:endCxn id="88" idx="2"/>
          </p:cNvCxnSpPr>
          <p:nvPr/>
        </p:nvCxnSpPr>
        <p:spPr bwMode="auto">
          <a:xfrm flipV="1">
            <a:off x="4090988" y="1303735"/>
            <a:ext cx="19161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Connector 112"/>
          <p:cNvCxnSpPr>
            <a:stCxn id="25752" idx="0"/>
            <a:endCxn id="89" idx="2"/>
          </p:cNvCxnSpPr>
          <p:nvPr/>
        </p:nvCxnSpPr>
        <p:spPr bwMode="auto">
          <a:xfrm flipV="1">
            <a:off x="4090988" y="1303735"/>
            <a:ext cx="27432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5" name="Straight Connector 114"/>
          <p:cNvCxnSpPr>
            <a:stCxn id="25752" idx="0"/>
            <a:endCxn id="90" idx="2"/>
          </p:cNvCxnSpPr>
          <p:nvPr/>
        </p:nvCxnSpPr>
        <p:spPr bwMode="auto">
          <a:xfrm flipV="1">
            <a:off x="4090988" y="1303735"/>
            <a:ext cx="35671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 name="Straight Connector 122"/>
          <p:cNvCxnSpPr>
            <a:stCxn id="25742" idx="0"/>
            <a:endCxn id="90" idx="2"/>
          </p:cNvCxnSpPr>
          <p:nvPr/>
        </p:nvCxnSpPr>
        <p:spPr bwMode="auto">
          <a:xfrm flipV="1">
            <a:off x="5183189" y="1303735"/>
            <a:ext cx="24749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6" name="Straight Connector 125"/>
          <p:cNvCxnSpPr>
            <a:stCxn id="25742" idx="0"/>
            <a:endCxn id="89" idx="2"/>
          </p:cNvCxnSpPr>
          <p:nvPr/>
        </p:nvCxnSpPr>
        <p:spPr bwMode="auto">
          <a:xfrm flipV="1">
            <a:off x="5183188" y="1303735"/>
            <a:ext cx="16510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a:stCxn id="25742" idx="0"/>
            <a:endCxn id="88" idx="2"/>
          </p:cNvCxnSpPr>
          <p:nvPr/>
        </p:nvCxnSpPr>
        <p:spPr bwMode="auto">
          <a:xfrm flipV="1">
            <a:off x="5183189" y="1303735"/>
            <a:ext cx="8239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3" name="Straight Connector 132"/>
          <p:cNvCxnSpPr>
            <a:stCxn id="25742" idx="0"/>
            <a:endCxn id="87" idx="2"/>
          </p:cNvCxnSpPr>
          <p:nvPr/>
        </p:nvCxnSpPr>
        <p:spPr bwMode="auto">
          <a:xfrm flipH="1" flipV="1">
            <a:off x="5180013" y="1303735"/>
            <a:ext cx="31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Straight Connector 135"/>
          <p:cNvCxnSpPr>
            <a:stCxn id="25742" idx="0"/>
            <a:endCxn id="86" idx="2"/>
          </p:cNvCxnSpPr>
          <p:nvPr/>
        </p:nvCxnSpPr>
        <p:spPr bwMode="auto">
          <a:xfrm flipH="1" flipV="1">
            <a:off x="4356101" y="1303735"/>
            <a:ext cx="82708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Straight Connector 138"/>
          <p:cNvCxnSpPr>
            <a:stCxn id="25742" idx="0"/>
            <a:endCxn id="85" idx="2"/>
          </p:cNvCxnSpPr>
          <p:nvPr/>
        </p:nvCxnSpPr>
        <p:spPr bwMode="auto">
          <a:xfrm flipH="1" flipV="1">
            <a:off x="3529013" y="1303735"/>
            <a:ext cx="16541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2" name="Straight Connector 141"/>
          <p:cNvCxnSpPr>
            <a:stCxn id="25742" idx="0"/>
            <a:endCxn id="80" idx="2"/>
          </p:cNvCxnSpPr>
          <p:nvPr/>
        </p:nvCxnSpPr>
        <p:spPr bwMode="auto">
          <a:xfrm flipH="1" flipV="1">
            <a:off x="2703513" y="1303735"/>
            <a:ext cx="24796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Straight Connector 144"/>
          <p:cNvCxnSpPr>
            <a:stCxn id="25742" idx="0"/>
            <a:endCxn id="3" idx="2"/>
          </p:cNvCxnSpPr>
          <p:nvPr/>
        </p:nvCxnSpPr>
        <p:spPr bwMode="auto">
          <a:xfrm flipH="1" flipV="1">
            <a:off x="1878013" y="1303735"/>
            <a:ext cx="33051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9" name="Straight Connector 148"/>
          <p:cNvCxnSpPr>
            <a:stCxn id="25712" idx="0"/>
            <a:endCxn id="90" idx="2"/>
          </p:cNvCxnSpPr>
          <p:nvPr/>
        </p:nvCxnSpPr>
        <p:spPr bwMode="auto">
          <a:xfrm flipH="1" flipV="1">
            <a:off x="7658100" y="1303735"/>
            <a:ext cx="8001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 name="Straight Connector 151"/>
          <p:cNvCxnSpPr>
            <a:stCxn id="25712" idx="0"/>
            <a:endCxn id="89" idx="2"/>
          </p:cNvCxnSpPr>
          <p:nvPr/>
        </p:nvCxnSpPr>
        <p:spPr bwMode="auto">
          <a:xfrm flipH="1" flipV="1">
            <a:off x="6834188" y="1303735"/>
            <a:ext cx="16240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5" name="Straight Connector 154"/>
          <p:cNvCxnSpPr>
            <a:stCxn id="25712" idx="0"/>
            <a:endCxn id="88" idx="2"/>
          </p:cNvCxnSpPr>
          <p:nvPr/>
        </p:nvCxnSpPr>
        <p:spPr bwMode="auto">
          <a:xfrm flipH="1" flipV="1">
            <a:off x="6007100" y="1303735"/>
            <a:ext cx="24511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8" name="Straight Connector 157"/>
          <p:cNvCxnSpPr>
            <a:stCxn id="25712" idx="0"/>
            <a:endCxn id="87" idx="2"/>
          </p:cNvCxnSpPr>
          <p:nvPr/>
        </p:nvCxnSpPr>
        <p:spPr bwMode="auto">
          <a:xfrm flipH="1" flipV="1">
            <a:off x="5180014" y="1303735"/>
            <a:ext cx="32781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1" name="Straight Connector 160"/>
          <p:cNvCxnSpPr>
            <a:stCxn id="25712" idx="0"/>
            <a:endCxn id="86" idx="2"/>
          </p:cNvCxnSpPr>
          <p:nvPr/>
        </p:nvCxnSpPr>
        <p:spPr bwMode="auto">
          <a:xfrm flipH="1" flipV="1">
            <a:off x="4356100" y="1303735"/>
            <a:ext cx="41021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 name="Straight Connector 163"/>
          <p:cNvCxnSpPr>
            <a:stCxn id="25712" idx="0"/>
            <a:endCxn id="85" idx="2"/>
          </p:cNvCxnSpPr>
          <p:nvPr/>
        </p:nvCxnSpPr>
        <p:spPr bwMode="auto">
          <a:xfrm flipH="1" flipV="1">
            <a:off x="3529014" y="1303735"/>
            <a:ext cx="49291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7" name="Straight Connector 166"/>
          <p:cNvCxnSpPr>
            <a:stCxn id="25712" idx="0"/>
            <a:endCxn id="80" idx="2"/>
          </p:cNvCxnSpPr>
          <p:nvPr/>
        </p:nvCxnSpPr>
        <p:spPr bwMode="auto">
          <a:xfrm flipH="1" flipV="1">
            <a:off x="2703514" y="1303735"/>
            <a:ext cx="57546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0" name="Straight Connector 169"/>
          <p:cNvCxnSpPr>
            <a:stCxn id="25712" idx="0"/>
            <a:endCxn id="3" idx="2"/>
          </p:cNvCxnSpPr>
          <p:nvPr/>
        </p:nvCxnSpPr>
        <p:spPr bwMode="auto">
          <a:xfrm flipH="1" flipV="1">
            <a:off x="1878014" y="1303735"/>
            <a:ext cx="65801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a:off x="0" y="2924175"/>
            <a:ext cx="9177338" cy="0"/>
          </a:xfrm>
          <a:prstGeom prst="line">
            <a:avLst/>
          </a:prstGeom>
          <a:solidFill>
            <a:srgbClr val="000000"/>
          </a:solidFill>
          <a:ln w="6350" cap="flat" cmpd="sng" algn="ctr">
            <a:solidFill>
              <a:schemeClr val="bg1">
                <a:lumMod val="85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5644" name="Group 123"/>
          <p:cNvGrpSpPr>
            <a:grpSpLocks/>
          </p:cNvGrpSpPr>
          <p:nvPr/>
        </p:nvGrpSpPr>
        <p:grpSpPr bwMode="auto">
          <a:xfrm>
            <a:off x="3698876" y="2659856"/>
            <a:ext cx="784225" cy="382191"/>
            <a:chOff x="6477000" y="6438901"/>
            <a:chExt cx="1828800" cy="990599"/>
          </a:xfrm>
        </p:grpSpPr>
        <p:grpSp>
          <p:nvGrpSpPr>
            <p:cNvPr id="25751" name="Group 124"/>
            <p:cNvGrpSpPr>
              <a:grpSpLocks/>
            </p:cNvGrpSpPr>
            <p:nvPr/>
          </p:nvGrpSpPr>
          <p:grpSpPr bwMode="auto">
            <a:xfrm>
              <a:off x="6582062" y="6896100"/>
              <a:ext cx="1600200" cy="533400"/>
              <a:chOff x="2514600" y="8724900"/>
              <a:chExt cx="1600200" cy="838200"/>
            </a:xfrm>
          </p:grpSpPr>
          <p:cxnSp>
            <p:nvCxnSpPr>
              <p:cNvPr id="128" name="Straight Connector 127"/>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9" name="Straight Connector 128"/>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Straight Connector 130"/>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Straight Connector 131"/>
              <p:cNvCxnSpPr/>
              <p:nvPr/>
            </p:nvCxnSpPr>
            <p:spPr bwMode="auto">
              <a:xfrm flipV="1">
                <a:off x="31980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4" name="Straight Connector 133"/>
              <p:cNvCxnSpPr/>
              <p:nvPr/>
            </p:nvCxnSpPr>
            <p:spPr bwMode="auto">
              <a:xfrm flipV="1">
                <a:off x="342759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5" name="Straight Connector 134"/>
              <p:cNvCxnSpPr/>
              <p:nvPr/>
            </p:nvCxnSpPr>
            <p:spPr bwMode="auto">
              <a:xfrm flipV="1">
                <a:off x="3657120"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Straight Connector 136"/>
              <p:cNvCxnSpPr/>
              <p:nvPr/>
            </p:nvCxnSpPr>
            <p:spPr bwMode="auto">
              <a:xfrm flipV="1">
                <a:off x="3886646"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8" name="Straight Connector 137"/>
              <p:cNvCxnSpPr/>
              <p:nvPr/>
            </p:nvCxnSpPr>
            <p:spPr bwMode="auto">
              <a:xfrm flipV="1">
                <a:off x="411617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52" name="Picture 126"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45" name="Group 139"/>
          <p:cNvGrpSpPr>
            <a:grpSpLocks/>
          </p:cNvGrpSpPr>
          <p:nvPr/>
        </p:nvGrpSpPr>
        <p:grpSpPr bwMode="auto">
          <a:xfrm>
            <a:off x="4791076" y="2659856"/>
            <a:ext cx="784225" cy="382191"/>
            <a:chOff x="6477000" y="6438901"/>
            <a:chExt cx="1828800" cy="990599"/>
          </a:xfrm>
        </p:grpSpPr>
        <p:grpSp>
          <p:nvGrpSpPr>
            <p:cNvPr id="25741" name="Group 140"/>
            <p:cNvGrpSpPr>
              <a:grpSpLocks/>
            </p:cNvGrpSpPr>
            <p:nvPr/>
          </p:nvGrpSpPr>
          <p:grpSpPr bwMode="auto">
            <a:xfrm>
              <a:off x="6582062" y="6896100"/>
              <a:ext cx="1600200" cy="533400"/>
              <a:chOff x="2514600" y="8724900"/>
              <a:chExt cx="1600200" cy="838200"/>
            </a:xfrm>
          </p:grpSpPr>
          <p:cxnSp>
            <p:nvCxnSpPr>
              <p:cNvPr id="144" name="Straight Connector 143"/>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 name="Straight Connector 145"/>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 name="Straight Connector 146"/>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8" name="Straight Connector 147"/>
              <p:cNvCxnSpPr/>
              <p:nvPr/>
            </p:nvCxnSpPr>
            <p:spPr bwMode="auto">
              <a:xfrm flipV="1">
                <a:off x="31980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 name="Straight Connector 149"/>
              <p:cNvCxnSpPr/>
              <p:nvPr/>
            </p:nvCxnSpPr>
            <p:spPr bwMode="auto">
              <a:xfrm flipV="1">
                <a:off x="342759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 name="Straight Connector 150"/>
              <p:cNvCxnSpPr/>
              <p:nvPr/>
            </p:nvCxnSpPr>
            <p:spPr bwMode="auto">
              <a:xfrm flipV="1">
                <a:off x="3657120"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3" name="Straight Connector 152"/>
              <p:cNvCxnSpPr/>
              <p:nvPr/>
            </p:nvCxnSpPr>
            <p:spPr bwMode="auto">
              <a:xfrm flipV="1">
                <a:off x="3886646"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4" name="Straight Connector 153"/>
              <p:cNvCxnSpPr/>
              <p:nvPr/>
            </p:nvCxnSpPr>
            <p:spPr bwMode="auto">
              <a:xfrm flipV="1">
                <a:off x="411617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42" name="Picture 142"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46" name="Group 155"/>
          <p:cNvGrpSpPr>
            <a:grpSpLocks/>
          </p:cNvGrpSpPr>
          <p:nvPr/>
        </p:nvGrpSpPr>
        <p:grpSpPr bwMode="auto">
          <a:xfrm>
            <a:off x="5883276" y="2659856"/>
            <a:ext cx="784225" cy="382191"/>
            <a:chOff x="6477000" y="6438901"/>
            <a:chExt cx="1828800" cy="990599"/>
          </a:xfrm>
        </p:grpSpPr>
        <p:grpSp>
          <p:nvGrpSpPr>
            <p:cNvPr id="25731" name="Group 156"/>
            <p:cNvGrpSpPr>
              <a:grpSpLocks/>
            </p:cNvGrpSpPr>
            <p:nvPr/>
          </p:nvGrpSpPr>
          <p:grpSpPr bwMode="auto">
            <a:xfrm>
              <a:off x="6582062" y="6896100"/>
              <a:ext cx="1600200" cy="533400"/>
              <a:chOff x="2514600" y="8724900"/>
              <a:chExt cx="1600200" cy="838200"/>
            </a:xfrm>
          </p:grpSpPr>
          <p:cxnSp>
            <p:nvCxnSpPr>
              <p:cNvPr id="160" name="Straight Connector 159"/>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Connector 161"/>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Connector 162"/>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5" name="Straight Connector 164"/>
              <p:cNvCxnSpPr/>
              <p:nvPr/>
            </p:nvCxnSpPr>
            <p:spPr bwMode="auto">
              <a:xfrm flipV="1">
                <a:off x="31980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6" name="Straight Connector 165"/>
              <p:cNvCxnSpPr/>
              <p:nvPr/>
            </p:nvCxnSpPr>
            <p:spPr bwMode="auto">
              <a:xfrm flipV="1">
                <a:off x="342759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8" name="Straight Connector 167"/>
              <p:cNvCxnSpPr/>
              <p:nvPr/>
            </p:nvCxnSpPr>
            <p:spPr bwMode="auto">
              <a:xfrm flipV="1">
                <a:off x="3657120"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9" name="Straight Connector 168"/>
              <p:cNvCxnSpPr/>
              <p:nvPr/>
            </p:nvCxnSpPr>
            <p:spPr bwMode="auto">
              <a:xfrm flipV="1">
                <a:off x="3886646"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1" name="Straight Connector 170"/>
              <p:cNvCxnSpPr/>
              <p:nvPr/>
            </p:nvCxnSpPr>
            <p:spPr bwMode="auto">
              <a:xfrm flipV="1">
                <a:off x="411617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32" name="Picture 158"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47" name="Group 171"/>
          <p:cNvGrpSpPr>
            <a:grpSpLocks/>
          </p:cNvGrpSpPr>
          <p:nvPr/>
        </p:nvGrpSpPr>
        <p:grpSpPr bwMode="auto">
          <a:xfrm>
            <a:off x="6973889" y="2659856"/>
            <a:ext cx="784225" cy="382191"/>
            <a:chOff x="6477000" y="6438901"/>
            <a:chExt cx="1828800" cy="990599"/>
          </a:xfrm>
        </p:grpSpPr>
        <p:grpSp>
          <p:nvGrpSpPr>
            <p:cNvPr id="25721" name="Group 172"/>
            <p:cNvGrpSpPr>
              <a:grpSpLocks/>
            </p:cNvGrpSpPr>
            <p:nvPr/>
          </p:nvGrpSpPr>
          <p:grpSpPr bwMode="auto">
            <a:xfrm>
              <a:off x="6582062" y="6896100"/>
              <a:ext cx="1600200" cy="533400"/>
              <a:chOff x="2514600" y="8724900"/>
              <a:chExt cx="1600200" cy="838200"/>
            </a:xfrm>
          </p:grpSpPr>
          <p:cxnSp>
            <p:nvCxnSpPr>
              <p:cNvPr id="175" name="Straight Connector 174"/>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6" name="Straight Connector 175"/>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7" name="Straight Connector 176"/>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8" name="Straight Connector 177"/>
              <p:cNvCxnSpPr/>
              <p:nvPr/>
            </p:nvCxnSpPr>
            <p:spPr bwMode="auto">
              <a:xfrm flipV="1">
                <a:off x="3198067"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9" name="Straight Connector 178"/>
              <p:cNvCxnSpPr/>
              <p:nvPr/>
            </p:nvCxnSpPr>
            <p:spPr bwMode="auto">
              <a:xfrm flipV="1">
                <a:off x="3427592"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0" name="Straight Connector 179"/>
              <p:cNvCxnSpPr/>
              <p:nvPr/>
            </p:nvCxnSpPr>
            <p:spPr bwMode="auto">
              <a:xfrm flipV="1">
                <a:off x="3657118"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1" name="Straight Connector 180"/>
              <p:cNvCxnSpPr/>
              <p:nvPr/>
            </p:nvCxnSpPr>
            <p:spPr bwMode="auto">
              <a:xfrm flipV="1">
                <a:off x="3886643"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2" name="Straight Connector 181"/>
              <p:cNvCxnSpPr/>
              <p:nvPr/>
            </p:nvCxnSpPr>
            <p:spPr bwMode="auto">
              <a:xfrm flipV="1">
                <a:off x="41161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22" name="Picture 173"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48" name="Group 182"/>
          <p:cNvGrpSpPr>
            <a:grpSpLocks/>
          </p:cNvGrpSpPr>
          <p:nvPr/>
        </p:nvGrpSpPr>
        <p:grpSpPr bwMode="auto">
          <a:xfrm>
            <a:off x="8066089" y="2659856"/>
            <a:ext cx="784225" cy="382191"/>
            <a:chOff x="6477000" y="6438901"/>
            <a:chExt cx="1828800" cy="990599"/>
          </a:xfrm>
        </p:grpSpPr>
        <p:grpSp>
          <p:nvGrpSpPr>
            <p:cNvPr id="25711" name="Group 183"/>
            <p:cNvGrpSpPr>
              <a:grpSpLocks/>
            </p:cNvGrpSpPr>
            <p:nvPr/>
          </p:nvGrpSpPr>
          <p:grpSpPr bwMode="auto">
            <a:xfrm>
              <a:off x="6582062" y="6896100"/>
              <a:ext cx="1600200" cy="533400"/>
              <a:chOff x="2514600" y="8724900"/>
              <a:chExt cx="1600200" cy="838200"/>
            </a:xfrm>
          </p:grpSpPr>
          <p:cxnSp>
            <p:nvCxnSpPr>
              <p:cNvPr id="186" name="Straight Connector 185"/>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7" name="Straight Connector 186"/>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8" name="Straight Connector 187"/>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9" name="Straight Connector 188"/>
              <p:cNvCxnSpPr/>
              <p:nvPr/>
            </p:nvCxnSpPr>
            <p:spPr bwMode="auto">
              <a:xfrm flipV="1">
                <a:off x="3198067"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0" name="Straight Connector 189"/>
              <p:cNvCxnSpPr/>
              <p:nvPr/>
            </p:nvCxnSpPr>
            <p:spPr bwMode="auto">
              <a:xfrm flipV="1">
                <a:off x="3427592"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1" name="Straight Connector 190"/>
              <p:cNvCxnSpPr/>
              <p:nvPr/>
            </p:nvCxnSpPr>
            <p:spPr bwMode="auto">
              <a:xfrm flipV="1">
                <a:off x="3657118"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2" name="Straight Connector 191"/>
              <p:cNvCxnSpPr/>
              <p:nvPr/>
            </p:nvCxnSpPr>
            <p:spPr bwMode="auto">
              <a:xfrm flipV="1">
                <a:off x="3886643"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3" name="Straight Connector 192"/>
              <p:cNvCxnSpPr/>
              <p:nvPr/>
            </p:nvCxnSpPr>
            <p:spPr bwMode="auto">
              <a:xfrm flipV="1">
                <a:off x="41161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12" name="Picture 184" descr="7150S-64 top front transparent redu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49" name="Group 193"/>
          <p:cNvGrpSpPr>
            <a:grpSpLocks/>
          </p:cNvGrpSpPr>
          <p:nvPr/>
        </p:nvGrpSpPr>
        <p:grpSpPr bwMode="auto">
          <a:xfrm>
            <a:off x="425450" y="2659856"/>
            <a:ext cx="782638" cy="382191"/>
            <a:chOff x="6477000" y="6438901"/>
            <a:chExt cx="1828800" cy="990599"/>
          </a:xfrm>
        </p:grpSpPr>
        <p:grpSp>
          <p:nvGrpSpPr>
            <p:cNvPr id="25701" name="Group 194"/>
            <p:cNvGrpSpPr>
              <a:grpSpLocks/>
            </p:cNvGrpSpPr>
            <p:nvPr/>
          </p:nvGrpSpPr>
          <p:grpSpPr bwMode="auto">
            <a:xfrm>
              <a:off x="6582062" y="6896100"/>
              <a:ext cx="1600200" cy="533400"/>
              <a:chOff x="2514600" y="8724900"/>
              <a:chExt cx="1600200" cy="838200"/>
            </a:xfrm>
          </p:grpSpPr>
          <p:cxnSp>
            <p:nvCxnSpPr>
              <p:cNvPr id="197" name="Straight Connector 196"/>
              <p:cNvCxnSpPr/>
              <p:nvPr/>
            </p:nvCxnSpPr>
            <p:spPr bwMode="auto">
              <a:xfrm flipV="1">
                <a:off x="2513406"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8" name="Straight Connector 197"/>
              <p:cNvCxnSpPr/>
              <p:nvPr/>
            </p:nvCxnSpPr>
            <p:spPr bwMode="auto">
              <a:xfrm flipV="1">
                <a:off x="2743397"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9" name="Straight Connector 198"/>
              <p:cNvCxnSpPr/>
              <p:nvPr/>
            </p:nvCxnSpPr>
            <p:spPr bwMode="auto">
              <a:xfrm flipV="1">
                <a:off x="2973388"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0" name="Straight Connector 199"/>
              <p:cNvCxnSpPr/>
              <p:nvPr/>
            </p:nvCxnSpPr>
            <p:spPr bwMode="auto">
              <a:xfrm flipV="1">
                <a:off x="319967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1" name="Straight Connector 200"/>
              <p:cNvCxnSpPr/>
              <p:nvPr/>
            </p:nvCxnSpPr>
            <p:spPr bwMode="auto">
              <a:xfrm flipV="1">
                <a:off x="3425951"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2" name="Straight Connector 201"/>
              <p:cNvCxnSpPr/>
              <p:nvPr/>
            </p:nvCxnSpPr>
            <p:spPr bwMode="auto">
              <a:xfrm flipV="1">
                <a:off x="3655942"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3" name="Straight Connector 202"/>
              <p:cNvCxnSpPr/>
              <p:nvPr/>
            </p:nvCxnSpPr>
            <p:spPr bwMode="auto">
              <a:xfrm flipV="1">
                <a:off x="3885933"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4" name="Straight Connector 203"/>
              <p:cNvCxnSpPr/>
              <p:nvPr/>
            </p:nvCxnSpPr>
            <p:spPr bwMode="auto">
              <a:xfrm flipV="1">
                <a:off x="411592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702" name="Picture 195" descr="7150S-64 top front transparent reduc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5650" name="Group 204"/>
          <p:cNvGrpSpPr>
            <a:grpSpLocks/>
          </p:cNvGrpSpPr>
          <p:nvPr/>
        </p:nvGrpSpPr>
        <p:grpSpPr bwMode="auto">
          <a:xfrm>
            <a:off x="1516064" y="2659856"/>
            <a:ext cx="784225" cy="382191"/>
            <a:chOff x="6477000" y="6438901"/>
            <a:chExt cx="1828800" cy="990599"/>
          </a:xfrm>
        </p:grpSpPr>
        <p:grpSp>
          <p:nvGrpSpPr>
            <p:cNvPr id="25691" name="Group 205"/>
            <p:cNvGrpSpPr>
              <a:grpSpLocks/>
            </p:cNvGrpSpPr>
            <p:nvPr/>
          </p:nvGrpSpPr>
          <p:grpSpPr bwMode="auto">
            <a:xfrm>
              <a:off x="6582062" y="6896100"/>
              <a:ext cx="1600200" cy="533400"/>
              <a:chOff x="2514600" y="8724900"/>
              <a:chExt cx="1600200" cy="838200"/>
            </a:xfrm>
          </p:grpSpPr>
          <p:cxnSp>
            <p:nvCxnSpPr>
              <p:cNvPr id="208" name="Straight Connector 207"/>
              <p:cNvCxnSpPr/>
              <p:nvPr/>
            </p:nvCxnSpPr>
            <p:spPr bwMode="auto">
              <a:xfrm flipV="1">
                <a:off x="2513194"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9" name="Straight Connector 208"/>
              <p:cNvCxnSpPr/>
              <p:nvPr/>
            </p:nvCxnSpPr>
            <p:spPr bwMode="auto">
              <a:xfrm flipV="1">
                <a:off x="274271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0" name="Straight Connector 209"/>
              <p:cNvCxnSpPr/>
              <p:nvPr/>
            </p:nvCxnSpPr>
            <p:spPr bwMode="auto">
              <a:xfrm flipV="1">
                <a:off x="2972245"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1" name="Straight Connector 210"/>
              <p:cNvCxnSpPr/>
              <p:nvPr/>
            </p:nvCxnSpPr>
            <p:spPr bwMode="auto">
              <a:xfrm flipV="1">
                <a:off x="3198067"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2" name="Straight Connector 211"/>
              <p:cNvCxnSpPr/>
              <p:nvPr/>
            </p:nvCxnSpPr>
            <p:spPr bwMode="auto">
              <a:xfrm flipV="1">
                <a:off x="3427592"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3" name="Straight Connector 212"/>
              <p:cNvCxnSpPr/>
              <p:nvPr/>
            </p:nvCxnSpPr>
            <p:spPr bwMode="auto">
              <a:xfrm flipV="1">
                <a:off x="3657118"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4" name="Straight Connector 213"/>
              <p:cNvCxnSpPr/>
              <p:nvPr/>
            </p:nvCxnSpPr>
            <p:spPr bwMode="auto">
              <a:xfrm flipV="1">
                <a:off x="3886643"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5" name="Straight Connector 214"/>
              <p:cNvCxnSpPr/>
              <p:nvPr/>
            </p:nvCxnSpPr>
            <p:spPr bwMode="auto">
              <a:xfrm flipV="1">
                <a:off x="4116169" y="8724155"/>
                <a:ext cx="0" cy="838945"/>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5692" name="Picture 206" descr="7150S-64 top front transparent reduc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438901"/>
              <a:ext cx="1828800" cy="4901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230" name="Straight Connector 229"/>
          <p:cNvCxnSpPr>
            <a:stCxn id="25702" idx="0"/>
            <a:endCxn id="3" idx="2"/>
          </p:cNvCxnSpPr>
          <p:nvPr/>
        </p:nvCxnSpPr>
        <p:spPr bwMode="auto">
          <a:xfrm flipV="1">
            <a:off x="817563" y="1303735"/>
            <a:ext cx="106045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3" name="Straight Connector 232"/>
          <p:cNvCxnSpPr>
            <a:stCxn id="25702" idx="0"/>
            <a:endCxn id="80" idx="2"/>
          </p:cNvCxnSpPr>
          <p:nvPr/>
        </p:nvCxnSpPr>
        <p:spPr bwMode="auto">
          <a:xfrm flipV="1">
            <a:off x="817563" y="1303735"/>
            <a:ext cx="188595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6" name="Straight Connector 235"/>
          <p:cNvCxnSpPr>
            <a:stCxn id="25702" idx="0"/>
            <a:endCxn id="85" idx="2"/>
          </p:cNvCxnSpPr>
          <p:nvPr/>
        </p:nvCxnSpPr>
        <p:spPr bwMode="auto">
          <a:xfrm flipV="1">
            <a:off x="817563" y="1303735"/>
            <a:ext cx="271145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9" name="Straight Connector 238"/>
          <p:cNvCxnSpPr>
            <a:stCxn id="25702" idx="0"/>
            <a:endCxn id="86" idx="2"/>
          </p:cNvCxnSpPr>
          <p:nvPr/>
        </p:nvCxnSpPr>
        <p:spPr bwMode="auto">
          <a:xfrm flipV="1">
            <a:off x="817564" y="1303735"/>
            <a:ext cx="353853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2" name="Straight Connector 241"/>
          <p:cNvCxnSpPr>
            <a:stCxn id="25702" idx="0"/>
            <a:endCxn id="87" idx="2"/>
          </p:cNvCxnSpPr>
          <p:nvPr/>
        </p:nvCxnSpPr>
        <p:spPr bwMode="auto">
          <a:xfrm flipV="1">
            <a:off x="817563" y="1303735"/>
            <a:ext cx="436245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5" name="Straight Connector 244"/>
          <p:cNvCxnSpPr>
            <a:stCxn id="25702" idx="0"/>
            <a:endCxn id="88" idx="2"/>
          </p:cNvCxnSpPr>
          <p:nvPr/>
        </p:nvCxnSpPr>
        <p:spPr bwMode="auto">
          <a:xfrm flipV="1">
            <a:off x="817564" y="1303735"/>
            <a:ext cx="518953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8" name="Straight Connector 247"/>
          <p:cNvCxnSpPr>
            <a:stCxn id="25702" idx="0"/>
            <a:endCxn id="89" idx="2"/>
          </p:cNvCxnSpPr>
          <p:nvPr/>
        </p:nvCxnSpPr>
        <p:spPr bwMode="auto">
          <a:xfrm flipV="1">
            <a:off x="817564" y="1303735"/>
            <a:ext cx="60166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1" name="Straight Connector 250"/>
          <p:cNvCxnSpPr>
            <a:stCxn id="25702" idx="0"/>
            <a:endCxn id="90" idx="2"/>
          </p:cNvCxnSpPr>
          <p:nvPr/>
        </p:nvCxnSpPr>
        <p:spPr bwMode="auto">
          <a:xfrm flipV="1">
            <a:off x="817564" y="1303735"/>
            <a:ext cx="684053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5" name="Straight Connector 254"/>
          <p:cNvCxnSpPr>
            <a:stCxn id="25692" idx="0"/>
            <a:endCxn id="90" idx="2"/>
          </p:cNvCxnSpPr>
          <p:nvPr/>
        </p:nvCxnSpPr>
        <p:spPr bwMode="auto">
          <a:xfrm flipV="1">
            <a:off x="1908176" y="1303735"/>
            <a:ext cx="57499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8" name="Straight Connector 257"/>
          <p:cNvCxnSpPr>
            <a:stCxn id="25692" idx="0"/>
            <a:endCxn id="89" idx="2"/>
          </p:cNvCxnSpPr>
          <p:nvPr/>
        </p:nvCxnSpPr>
        <p:spPr bwMode="auto">
          <a:xfrm flipV="1">
            <a:off x="1908176" y="1303735"/>
            <a:ext cx="4926013"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1" name="Straight Connector 260"/>
          <p:cNvCxnSpPr>
            <a:stCxn id="25692" idx="0"/>
            <a:endCxn id="90" idx="2"/>
          </p:cNvCxnSpPr>
          <p:nvPr/>
        </p:nvCxnSpPr>
        <p:spPr bwMode="auto">
          <a:xfrm flipV="1">
            <a:off x="1908176" y="1303735"/>
            <a:ext cx="57499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5" name="Straight Connector 264"/>
          <p:cNvCxnSpPr>
            <a:stCxn id="25692" idx="0"/>
            <a:endCxn id="87" idx="2"/>
          </p:cNvCxnSpPr>
          <p:nvPr/>
        </p:nvCxnSpPr>
        <p:spPr bwMode="auto">
          <a:xfrm flipV="1">
            <a:off x="1908176" y="1303735"/>
            <a:ext cx="327183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0" name="Straight Connector 269"/>
          <p:cNvCxnSpPr>
            <a:stCxn id="25692" idx="0"/>
            <a:endCxn id="86" idx="2"/>
          </p:cNvCxnSpPr>
          <p:nvPr/>
        </p:nvCxnSpPr>
        <p:spPr bwMode="auto">
          <a:xfrm flipV="1">
            <a:off x="1908175" y="1303735"/>
            <a:ext cx="244792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3" name="Straight Connector 272"/>
          <p:cNvCxnSpPr>
            <a:stCxn id="25692" idx="0"/>
            <a:endCxn id="85" idx="2"/>
          </p:cNvCxnSpPr>
          <p:nvPr/>
        </p:nvCxnSpPr>
        <p:spPr bwMode="auto">
          <a:xfrm flipV="1">
            <a:off x="1908176" y="1303735"/>
            <a:ext cx="162083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6" name="Straight Connector 275"/>
          <p:cNvCxnSpPr>
            <a:stCxn id="25692" idx="0"/>
            <a:endCxn id="80" idx="2"/>
          </p:cNvCxnSpPr>
          <p:nvPr/>
        </p:nvCxnSpPr>
        <p:spPr bwMode="auto">
          <a:xfrm flipV="1">
            <a:off x="1908176" y="1303735"/>
            <a:ext cx="79533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9" name="Straight Connector 278"/>
          <p:cNvCxnSpPr>
            <a:stCxn id="25692" idx="0"/>
            <a:endCxn id="3" idx="2"/>
          </p:cNvCxnSpPr>
          <p:nvPr/>
        </p:nvCxnSpPr>
        <p:spPr bwMode="auto">
          <a:xfrm flipH="1" flipV="1">
            <a:off x="1878013" y="1303735"/>
            <a:ext cx="3016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2" name="Straight Connector 281"/>
          <p:cNvCxnSpPr>
            <a:stCxn id="25732" idx="0"/>
            <a:endCxn id="3" idx="2"/>
          </p:cNvCxnSpPr>
          <p:nvPr/>
        </p:nvCxnSpPr>
        <p:spPr bwMode="auto">
          <a:xfrm flipH="1" flipV="1">
            <a:off x="1878014" y="1303735"/>
            <a:ext cx="43973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5" name="Straight Connector 284"/>
          <p:cNvCxnSpPr>
            <a:stCxn id="25732" idx="0"/>
            <a:endCxn id="80" idx="2"/>
          </p:cNvCxnSpPr>
          <p:nvPr/>
        </p:nvCxnSpPr>
        <p:spPr bwMode="auto">
          <a:xfrm flipH="1" flipV="1">
            <a:off x="2703514" y="1303735"/>
            <a:ext cx="35718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9" name="Straight Connector 288"/>
          <p:cNvCxnSpPr>
            <a:stCxn id="25732" idx="0"/>
            <a:endCxn id="86" idx="2"/>
          </p:cNvCxnSpPr>
          <p:nvPr/>
        </p:nvCxnSpPr>
        <p:spPr bwMode="auto">
          <a:xfrm flipH="1" flipV="1">
            <a:off x="4356100" y="1303735"/>
            <a:ext cx="191928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2" name="Straight Connector 291"/>
          <p:cNvCxnSpPr>
            <a:stCxn id="25732" idx="0"/>
            <a:endCxn id="87" idx="2"/>
          </p:cNvCxnSpPr>
          <p:nvPr/>
        </p:nvCxnSpPr>
        <p:spPr bwMode="auto">
          <a:xfrm flipH="1" flipV="1">
            <a:off x="5180014" y="1303735"/>
            <a:ext cx="1095375"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 name="Straight Connector 295"/>
          <p:cNvCxnSpPr>
            <a:stCxn id="25732" idx="0"/>
            <a:endCxn id="88" idx="2"/>
          </p:cNvCxnSpPr>
          <p:nvPr/>
        </p:nvCxnSpPr>
        <p:spPr bwMode="auto">
          <a:xfrm flipH="1" flipV="1">
            <a:off x="6007100" y="1303735"/>
            <a:ext cx="268288"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0" name="Straight Connector 299"/>
          <p:cNvCxnSpPr>
            <a:stCxn id="25732" idx="0"/>
            <a:endCxn id="89" idx="2"/>
          </p:cNvCxnSpPr>
          <p:nvPr/>
        </p:nvCxnSpPr>
        <p:spPr bwMode="auto">
          <a:xfrm flipV="1">
            <a:off x="6275388" y="1303735"/>
            <a:ext cx="5588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3" name="Straight Connector 302"/>
          <p:cNvCxnSpPr>
            <a:stCxn id="25732" idx="0"/>
            <a:endCxn id="90" idx="2"/>
          </p:cNvCxnSpPr>
          <p:nvPr/>
        </p:nvCxnSpPr>
        <p:spPr bwMode="auto">
          <a:xfrm flipV="1">
            <a:off x="6275388" y="1303735"/>
            <a:ext cx="13827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6" name="Straight Connector 305"/>
          <p:cNvCxnSpPr>
            <a:stCxn id="25722" idx="0"/>
            <a:endCxn id="90" idx="2"/>
          </p:cNvCxnSpPr>
          <p:nvPr/>
        </p:nvCxnSpPr>
        <p:spPr bwMode="auto">
          <a:xfrm flipV="1">
            <a:off x="7366001" y="1303735"/>
            <a:ext cx="2921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0" name="Straight Connector 309"/>
          <p:cNvCxnSpPr>
            <a:stCxn id="25722" idx="0"/>
            <a:endCxn id="89" idx="2"/>
          </p:cNvCxnSpPr>
          <p:nvPr/>
        </p:nvCxnSpPr>
        <p:spPr bwMode="auto">
          <a:xfrm flipH="1" flipV="1">
            <a:off x="6834188" y="1303735"/>
            <a:ext cx="531812"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3" name="Straight Connector 312"/>
          <p:cNvCxnSpPr>
            <a:stCxn id="25722" idx="0"/>
            <a:endCxn id="88" idx="2"/>
          </p:cNvCxnSpPr>
          <p:nvPr/>
        </p:nvCxnSpPr>
        <p:spPr bwMode="auto">
          <a:xfrm flipH="1" flipV="1">
            <a:off x="6007101" y="1303735"/>
            <a:ext cx="13589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6" name="Straight Connector 315"/>
          <p:cNvCxnSpPr>
            <a:stCxn id="25722" idx="0"/>
            <a:endCxn id="87" idx="2"/>
          </p:cNvCxnSpPr>
          <p:nvPr/>
        </p:nvCxnSpPr>
        <p:spPr bwMode="auto">
          <a:xfrm flipH="1" flipV="1">
            <a:off x="5180013" y="1303735"/>
            <a:ext cx="21859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9" name="Straight Connector 318"/>
          <p:cNvCxnSpPr>
            <a:stCxn id="25722" idx="0"/>
            <a:endCxn id="86" idx="2"/>
          </p:cNvCxnSpPr>
          <p:nvPr/>
        </p:nvCxnSpPr>
        <p:spPr bwMode="auto">
          <a:xfrm flipH="1" flipV="1">
            <a:off x="4356101" y="1303735"/>
            <a:ext cx="3009900"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3" name="Straight Connector 322"/>
          <p:cNvCxnSpPr>
            <a:stCxn id="25722" idx="0"/>
            <a:endCxn id="85" idx="2"/>
          </p:cNvCxnSpPr>
          <p:nvPr/>
        </p:nvCxnSpPr>
        <p:spPr bwMode="auto">
          <a:xfrm flipH="1" flipV="1">
            <a:off x="3529013" y="1303735"/>
            <a:ext cx="38369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6" name="Straight Connector 325"/>
          <p:cNvCxnSpPr>
            <a:stCxn id="25722" idx="0"/>
            <a:endCxn id="80" idx="2"/>
          </p:cNvCxnSpPr>
          <p:nvPr/>
        </p:nvCxnSpPr>
        <p:spPr bwMode="auto">
          <a:xfrm flipH="1" flipV="1">
            <a:off x="2703513" y="1303735"/>
            <a:ext cx="46624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9" name="Straight Connector 328"/>
          <p:cNvCxnSpPr>
            <a:stCxn id="25722" idx="0"/>
            <a:endCxn id="3" idx="2"/>
          </p:cNvCxnSpPr>
          <p:nvPr/>
        </p:nvCxnSpPr>
        <p:spPr bwMode="auto">
          <a:xfrm flipH="1" flipV="1">
            <a:off x="1878013" y="1303735"/>
            <a:ext cx="5487987" cy="1356122"/>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5" name="Rounded Rectangle 414"/>
          <p:cNvSpPr/>
          <p:nvPr/>
        </p:nvSpPr>
        <p:spPr bwMode="auto">
          <a:xfrm>
            <a:off x="392113" y="3012281"/>
            <a:ext cx="1958975" cy="1528763"/>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Big Data</a:t>
            </a:r>
          </a:p>
        </p:txBody>
      </p:sp>
      <p:sp>
        <p:nvSpPr>
          <p:cNvPr id="416" name="Rounded Rectangle 415"/>
          <p:cNvSpPr/>
          <p:nvPr/>
        </p:nvSpPr>
        <p:spPr bwMode="auto">
          <a:xfrm>
            <a:off x="2514601" y="3012281"/>
            <a:ext cx="2090738" cy="734616"/>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IP Storage</a:t>
            </a:r>
          </a:p>
        </p:txBody>
      </p:sp>
      <p:sp>
        <p:nvSpPr>
          <p:cNvPr id="417" name="Rounded Rectangle 416"/>
          <p:cNvSpPr/>
          <p:nvPr/>
        </p:nvSpPr>
        <p:spPr bwMode="auto">
          <a:xfrm>
            <a:off x="2547939" y="3806429"/>
            <a:ext cx="3070225" cy="733425"/>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VM Farms</a:t>
            </a:r>
          </a:p>
        </p:txBody>
      </p:sp>
      <p:sp>
        <p:nvSpPr>
          <p:cNvPr id="418" name="Rounded Rectangle 417"/>
          <p:cNvSpPr/>
          <p:nvPr/>
        </p:nvSpPr>
        <p:spPr bwMode="auto">
          <a:xfrm>
            <a:off x="4670425" y="3012281"/>
            <a:ext cx="979488" cy="734616"/>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Cloud</a:t>
            </a:r>
          </a:p>
        </p:txBody>
      </p:sp>
      <p:sp>
        <p:nvSpPr>
          <p:cNvPr id="419" name="Rounded Rectangle 418"/>
          <p:cNvSpPr/>
          <p:nvPr/>
        </p:nvSpPr>
        <p:spPr bwMode="auto">
          <a:xfrm>
            <a:off x="6934201" y="3806429"/>
            <a:ext cx="2046288" cy="733425"/>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VDI</a:t>
            </a:r>
          </a:p>
        </p:txBody>
      </p:sp>
      <p:sp>
        <p:nvSpPr>
          <p:cNvPr id="420" name="Rounded Rectangle 419"/>
          <p:cNvSpPr/>
          <p:nvPr/>
        </p:nvSpPr>
        <p:spPr bwMode="auto">
          <a:xfrm>
            <a:off x="6891338" y="3012281"/>
            <a:ext cx="2122487" cy="734616"/>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Legacy Applications</a:t>
            </a:r>
          </a:p>
        </p:txBody>
      </p:sp>
      <p:sp>
        <p:nvSpPr>
          <p:cNvPr id="421" name="Rounded Rectangle 420"/>
          <p:cNvSpPr/>
          <p:nvPr/>
        </p:nvSpPr>
        <p:spPr bwMode="auto">
          <a:xfrm>
            <a:off x="5780089" y="3012281"/>
            <a:ext cx="979487" cy="734616"/>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Web 2.0</a:t>
            </a:r>
          </a:p>
        </p:txBody>
      </p:sp>
      <p:sp>
        <p:nvSpPr>
          <p:cNvPr id="25689" name="Rectangle 2"/>
          <p:cNvSpPr>
            <a:spLocks/>
          </p:cNvSpPr>
          <p:nvPr/>
        </p:nvSpPr>
        <p:spPr bwMode="auto">
          <a:xfrm>
            <a:off x="4114800" y="462915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b"/>
          <a:lstStyle/>
          <a:p>
            <a:pPr algn="r"/>
            <a:endParaRPr lang="en-US" sz="2000">
              <a:solidFill>
                <a:srgbClr val="2E5BD7"/>
              </a:solidFill>
            </a:endParaRPr>
          </a:p>
          <a:p>
            <a:pPr algn="r"/>
            <a:r>
              <a:rPr lang="en-US" sz="1500">
                <a:solidFill>
                  <a:srgbClr val="7F7F7F"/>
                </a:solidFill>
                <a:latin typeface="Helvetica Neue Light" charset="0"/>
                <a:sym typeface="Helvetica Neue Light" charset="0"/>
              </a:rPr>
              <a:t>Network Applications</a:t>
            </a:r>
          </a:p>
        </p:txBody>
      </p:sp>
      <p:sp>
        <p:nvSpPr>
          <p:cNvPr id="172" name="Rounded Rectangle 171"/>
          <p:cNvSpPr/>
          <p:nvPr/>
        </p:nvSpPr>
        <p:spPr bwMode="auto">
          <a:xfrm>
            <a:off x="5791201" y="3806430"/>
            <a:ext cx="981075" cy="734615"/>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lIns="28179" tIns="14088" rIns="28179" bIns="14088" anchor="ctr"/>
          <a:lstStyle/>
          <a:p>
            <a:pPr>
              <a:defRPr/>
            </a:pPr>
            <a:r>
              <a:rPr lang="en-US" dirty="0">
                <a:latin typeface="Arial"/>
                <a:cs typeface="Arial"/>
              </a:rPr>
              <a:t>HFT</a:t>
            </a:r>
          </a:p>
        </p:txBody>
      </p:sp>
      <p:sp>
        <p:nvSpPr>
          <p:cNvPr id="4" name="Title 3"/>
          <p:cNvSpPr>
            <a:spLocks noGrp="1"/>
          </p:cNvSpPr>
          <p:nvPr>
            <p:ph type="title"/>
          </p:nvPr>
        </p:nvSpPr>
        <p:spPr/>
        <p:txBody>
          <a:bodyPr>
            <a:normAutofit fontScale="90000"/>
          </a:bodyPr>
          <a:lstStyle/>
          <a:p>
            <a:r>
              <a:rPr lang="en-US" sz="3000" dirty="0">
                <a:solidFill>
                  <a:srgbClr val="387C2C"/>
                </a:solidFill>
              </a:rPr>
              <a:t>Universal Cloud Network Design for</a:t>
            </a:r>
            <a:br>
              <a:rPr lang="en-US" sz="3000" dirty="0">
                <a:solidFill>
                  <a:srgbClr val="387C2C"/>
                </a:solidFill>
              </a:rPr>
            </a:br>
            <a:r>
              <a:rPr lang="en-US" sz="3000" dirty="0">
                <a:solidFill>
                  <a:srgbClr val="387C2C"/>
                </a:solidFill>
              </a:rPr>
              <a:t>Any Application</a:t>
            </a:r>
          </a:p>
        </p:txBody>
      </p:sp>
    </p:spTree>
    <p:extLst>
      <p:ext uri="{BB962C8B-B14F-4D97-AF65-F5344CB8AC3E}">
        <p14:creationId xmlns:p14="http://schemas.microsoft.com/office/powerpoint/2010/main" val="71267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1"/>
          <p:cNvSpPr>
            <a:spLocks/>
          </p:cNvSpPr>
          <p:nvPr/>
        </p:nvSpPr>
        <p:spPr bwMode="auto">
          <a:xfrm>
            <a:off x="1466841" y="3106343"/>
            <a:ext cx="1155700" cy="1697831"/>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62" name="Rectangle 2"/>
          <p:cNvSpPr>
            <a:spLocks/>
          </p:cNvSpPr>
          <p:nvPr/>
        </p:nvSpPr>
        <p:spPr bwMode="auto">
          <a:xfrm>
            <a:off x="4" y="220266"/>
            <a:ext cx="9153525" cy="3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endParaRPr lang="en-US" sz="3300">
              <a:cs typeface="Myriad Pro" charset="0"/>
              <a:sym typeface="Myriad Pro" charset="0"/>
            </a:endParaRPr>
          </a:p>
        </p:txBody>
      </p:sp>
      <p:sp>
        <p:nvSpPr>
          <p:cNvPr id="15363" name="Freeform 3"/>
          <p:cNvSpPr>
            <a:spLocks/>
          </p:cNvSpPr>
          <p:nvPr/>
        </p:nvSpPr>
        <p:spPr bwMode="auto">
          <a:xfrm>
            <a:off x="-6350" y="900113"/>
            <a:ext cx="9040813" cy="1248966"/>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214748364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523" y="11150"/>
                </a:moveTo>
                <a:lnTo>
                  <a:pt x="19465" y="1224"/>
                </a:lnTo>
                <a:lnTo>
                  <a:pt x="18876" y="0"/>
                </a:lnTo>
                <a:lnTo>
                  <a:pt x="21600" y="1009"/>
                </a:lnTo>
                <a:lnTo>
                  <a:pt x="21394" y="6071"/>
                </a:lnTo>
                <a:lnTo>
                  <a:pt x="20666" y="4350"/>
                </a:lnTo>
                <a:lnTo>
                  <a:pt x="2078" y="21600"/>
                </a:lnTo>
                <a:lnTo>
                  <a:pt x="0" y="12563"/>
                </a:lnTo>
                <a:lnTo>
                  <a:pt x="2523" y="11150"/>
                </a:lnTo>
                <a:close/>
                <a:moveTo>
                  <a:pt x="2523" y="11150"/>
                </a:moveTo>
              </a:path>
            </a:pathLst>
          </a:custGeom>
          <a:gradFill rotWithShape="0">
            <a:gsLst>
              <a:gs pos="0">
                <a:srgbClr val="003468">
                  <a:alpha val="0"/>
                </a:srgbClr>
              </a:gs>
              <a:gs pos="100000">
                <a:srgbClr val="003399"/>
              </a:gs>
            </a:gsLst>
            <a:lin ang="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5364" name="Rectangle 4"/>
          <p:cNvSpPr>
            <a:spLocks/>
          </p:cNvSpPr>
          <p:nvPr/>
        </p:nvSpPr>
        <p:spPr bwMode="auto">
          <a:xfrm rot="-420000">
            <a:off x="3032129" y="1295401"/>
            <a:ext cx="424021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54" tIns="5854" rIns="5854" bIns="5854"/>
          <a:lstStyle/>
          <a:p>
            <a:r>
              <a:rPr lang="en-US" sz="2000">
                <a:solidFill>
                  <a:srgbClr val="FFFFFF"/>
                </a:solidFill>
                <a:cs typeface="Myriad Pro Bold" charset="0"/>
                <a:sym typeface="Myriad Pro Bold" charset="0"/>
              </a:rPr>
              <a:t>Extensible Operating System</a:t>
            </a:r>
          </a:p>
        </p:txBody>
      </p:sp>
      <p:sp>
        <p:nvSpPr>
          <p:cNvPr id="18443" name="Freeform 11"/>
          <p:cNvSpPr>
            <a:spLocks/>
          </p:cNvSpPr>
          <p:nvPr/>
        </p:nvSpPr>
        <p:spPr bwMode="auto">
          <a:xfrm>
            <a:off x="217946" y="3413525"/>
            <a:ext cx="1155700" cy="1396603"/>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66" name="Rectangle 12"/>
          <p:cNvSpPr>
            <a:spLocks/>
          </p:cNvSpPr>
          <p:nvPr/>
        </p:nvSpPr>
        <p:spPr bwMode="auto">
          <a:xfrm>
            <a:off x="246525" y="3576640"/>
            <a:ext cx="1108075"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a:solidFill>
                  <a:srgbClr val="FFFF00"/>
                </a:solidFill>
                <a:cs typeface="Myriad Pro Bold" charset="0"/>
                <a:sym typeface="Myriad Pro Bold" charset="0"/>
              </a:rPr>
              <a:t>7010T &amp; 7048T</a:t>
            </a:r>
          </a:p>
          <a:p>
            <a:pPr algn="ctr"/>
            <a:endParaRPr lang="en-US" sz="1000">
              <a:cs typeface="Myriad Pro Bold" charset="0"/>
              <a:sym typeface="Myriad Pro" charset="0"/>
            </a:endParaRPr>
          </a:p>
          <a:p>
            <a:pPr algn="ctr"/>
            <a:r>
              <a:rPr lang="en-US" sz="1000">
                <a:solidFill>
                  <a:srgbClr val="FFFFFF"/>
                </a:solidFill>
                <a:cs typeface="Myriad Pro" charset="0"/>
                <a:sym typeface="Myriad Pro" charset="0"/>
              </a:rPr>
              <a:t>48-port Data Center Class Gigabit Ethernet Switch</a:t>
            </a:r>
          </a:p>
          <a:p>
            <a:pPr algn="ctr"/>
            <a:endParaRPr lang="en-US" sz="1000">
              <a:cs typeface="Myriad Pro" charset="0"/>
              <a:sym typeface="Myriad Pro" charset="0"/>
            </a:endParaRPr>
          </a:p>
        </p:txBody>
      </p:sp>
      <p:sp>
        <p:nvSpPr>
          <p:cNvPr id="15367" name="Rectangle 22"/>
          <p:cNvSpPr>
            <a:spLocks/>
          </p:cNvSpPr>
          <p:nvPr/>
        </p:nvSpPr>
        <p:spPr bwMode="auto">
          <a:xfrm>
            <a:off x="1493832" y="3313511"/>
            <a:ext cx="110966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a:solidFill>
                  <a:srgbClr val="FFFF00"/>
                </a:solidFill>
                <a:cs typeface="Myriad Pro Bold" charset="0"/>
                <a:sym typeface="Myriad Pro Bold" charset="0"/>
              </a:rPr>
              <a:t>7150S</a:t>
            </a:r>
          </a:p>
          <a:p>
            <a:pPr algn="ctr"/>
            <a:endParaRPr lang="en-US" sz="1000">
              <a:cs typeface="Myriad Pro Bold" charset="0"/>
              <a:sym typeface="Myriad Pro" charset="0"/>
            </a:endParaRPr>
          </a:p>
          <a:p>
            <a:pPr algn="ctr"/>
            <a:r>
              <a:rPr lang="en-US" sz="1000">
                <a:solidFill>
                  <a:srgbClr val="FFFFFF"/>
                </a:solidFill>
                <a:cs typeface="Myriad Pro" charset="0"/>
                <a:sym typeface="Myriad Pro" charset="0"/>
              </a:rPr>
              <a:t>Ultra Low Latency 24,52,64-port SFP+ 1G-40GbE Switches</a:t>
            </a:r>
          </a:p>
          <a:p>
            <a:pPr algn="ctr"/>
            <a:r>
              <a:rPr lang="en-US" sz="1000">
                <a:solidFill>
                  <a:srgbClr val="FFFFFF"/>
                </a:solidFill>
                <a:cs typeface="Myriad Pro" charset="0"/>
                <a:sym typeface="Myriad Pro" charset="0"/>
              </a:rPr>
              <a:t>LANZ and DANZ</a:t>
            </a:r>
          </a:p>
          <a:p>
            <a:pPr algn="ctr"/>
            <a:endParaRPr lang="en-US" sz="1000">
              <a:solidFill>
                <a:srgbClr val="FFFFFF"/>
              </a:solidFill>
              <a:cs typeface="Myriad Pro" charset="0"/>
              <a:sym typeface="Myriad Pro" charset="0"/>
            </a:endParaRPr>
          </a:p>
          <a:p>
            <a:pPr algn="ctr"/>
            <a:endParaRPr lang="en-US" sz="1000">
              <a:solidFill>
                <a:srgbClr val="FFFFFF"/>
              </a:solidFill>
              <a:cs typeface="Myriad Pro" charset="0"/>
              <a:sym typeface="Myriad Pro" charset="0"/>
            </a:endParaRPr>
          </a:p>
        </p:txBody>
      </p:sp>
      <p:sp>
        <p:nvSpPr>
          <p:cNvPr id="44" name="Freeform 11"/>
          <p:cNvSpPr>
            <a:spLocks/>
          </p:cNvSpPr>
          <p:nvPr/>
        </p:nvSpPr>
        <p:spPr bwMode="auto">
          <a:xfrm>
            <a:off x="2734383" y="2939656"/>
            <a:ext cx="1155700" cy="1840706"/>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73" name="Rectangle 22"/>
          <p:cNvSpPr>
            <a:spLocks/>
          </p:cNvSpPr>
          <p:nvPr/>
        </p:nvSpPr>
        <p:spPr bwMode="auto">
          <a:xfrm>
            <a:off x="2761374" y="3308749"/>
            <a:ext cx="1108075" cy="11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dirty="0">
                <a:solidFill>
                  <a:srgbClr val="FFFF00"/>
                </a:solidFill>
                <a:cs typeface="Myriad Pro Bold" charset="0"/>
                <a:sym typeface="Myriad Pro Bold" charset="0"/>
              </a:rPr>
              <a:t>7050X &amp; 7250X</a:t>
            </a:r>
          </a:p>
          <a:p>
            <a:pPr algn="ctr"/>
            <a:endParaRPr lang="en-US" sz="1000" dirty="0">
              <a:cs typeface="Myriad Pro Bold" charset="0"/>
              <a:sym typeface="Myriad Pro" charset="0"/>
            </a:endParaRPr>
          </a:p>
          <a:p>
            <a:pPr algn="ctr"/>
            <a:r>
              <a:rPr lang="en-US" sz="1000" dirty="0">
                <a:solidFill>
                  <a:srgbClr val="FFFFFF"/>
                </a:solidFill>
                <a:cs typeface="Myriad Pro" charset="0"/>
                <a:sym typeface="Myriad Pro" charset="0"/>
              </a:rPr>
              <a:t>Dense Low Latency </a:t>
            </a:r>
            <a:br>
              <a:rPr lang="en-US" sz="1000" dirty="0">
                <a:solidFill>
                  <a:srgbClr val="FFFFFF"/>
                </a:solidFill>
                <a:cs typeface="Myriad Pro" charset="0"/>
                <a:sym typeface="Myriad Pro" charset="0"/>
              </a:rPr>
            </a:br>
            <a:r>
              <a:rPr lang="en-US" sz="1000" dirty="0">
                <a:solidFill>
                  <a:srgbClr val="FFFFFF"/>
                </a:solidFill>
                <a:cs typeface="Myriad Pro" charset="0"/>
                <a:sym typeface="Myriad Pro" charset="0"/>
              </a:rPr>
              <a:t>32 &amp; 64-port QSFP</a:t>
            </a:r>
          </a:p>
          <a:p>
            <a:pPr algn="ctr"/>
            <a:endParaRPr lang="en-US" sz="1000" dirty="0">
              <a:solidFill>
                <a:srgbClr val="FFFFFF"/>
              </a:solidFill>
              <a:cs typeface="Myriad Pro" charset="0"/>
              <a:sym typeface="Myriad Pro" charset="0"/>
            </a:endParaRPr>
          </a:p>
          <a:p>
            <a:pPr algn="ctr"/>
            <a:r>
              <a:rPr lang="en-US" sz="1000" dirty="0">
                <a:solidFill>
                  <a:srgbClr val="FFFFFF"/>
                </a:solidFill>
                <a:cs typeface="Myriad Pro" charset="0"/>
                <a:sym typeface="Myriad Pro" charset="0"/>
              </a:rPr>
              <a:t>96xSFP+/8xQSFP</a:t>
            </a:r>
          </a:p>
          <a:p>
            <a:pPr algn="ctr"/>
            <a:r>
              <a:rPr lang="en-US" sz="1000" dirty="0">
                <a:solidFill>
                  <a:srgbClr val="FFFFFF"/>
                </a:solidFill>
                <a:cs typeface="Myriad Pro" charset="0"/>
                <a:sym typeface="Myriad Pro" charset="0"/>
              </a:rPr>
              <a:t>Advanced Virtualization</a:t>
            </a:r>
          </a:p>
          <a:p>
            <a:pPr algn="ctr"/>
            <a:r>
              <a:rPr lang="en-US" sz="1000" dirty="0">
                <a:solidFill>
                  <a:srgbClr val="FFFFFF"/>
                </a:solidFill>
                <a:cs typeface="Myriad Pro" charset="0"/>
                <a:sym typeface="Myriad Pro" charset="0"/>
              </a:rPr>
              <a:t>Scale-out</a:t>
            </a:r>
          </a:p>
          <a:p>
            <a:pPr algn="ctr"/>
            <a:r>
              <a:rPr lang="en-US" sz="1000" dirty="0">
                <a:solidFill>
                  <a:srgbClr val="FFFFFF"/>
                </a:solidFill>
                <a:cs typeface="Myriad Pro" charset="0"/>
                <a:sym typeface="Myriad Pro" charset="0"/>
              </a:rPr>
              <a:t>Visibility</a:t>
            </a:r>
          </a:p>
        </p:txBody>
      </p:sp>
      <p:sp>
        <p:nvSpPr>
          <p:cNvPr id="52" name="Freeform 11"/>
          <p:cNvSpPr>
            <a:spLocks/>
          </p:cNvSpPr>
          <p:nvPr/>
        </p:nvSpPr>
        <p:spPr bwMode="auto">
          <a:xfrm>
            <a:off x="7652912" y="2489469"/>
            <a:ext cx="1155700" cy="2196703"/>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75" name="Rectangle 29"/>
          <p:cNvSpPr>
            <a:spLocks/>
          </p:cNvSpPr>
          <p:nvPr/>
        </p:nvSpPr>
        <p:spPr bwMode="auto">
          <a:xfrm>
            <a:off x="7679900" y="2907376"/>
            <a:ext cx="1109662"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a:solidFill>
                  <a:srgbClr val="FFFF00"/>
                </a:solidFill>
                <a:cs typeface="Myriad Pro Bold" charset="0"/>
                <a:sym typeface="Myriad Pro Bold" charset="0"/>
              </a:rPr>
              <a:t>7500E</a:t>
            </a:r>
          </a:p>
          <a:p>
            <a:pPr algn="ctr"/>
            <a:endParaRPr lang="en-US" sz="1000">
              <a:cs typeface="Myriad Pro Bold" charset="0"/>
              <a:sym typeface="Myriad Pro" charset="0"/>
            </a:endParaRPr>
          </a:p>
          <a:p>
            <a:pPr algn="ctr"/>
            <a:r>
              <a:rPr lang="en-US" sz="1000">
                <a:solidFill>
                  <a:srgbClr val="FFFFFF"/>
                </a:solidFill>
                <a:cs typeface="Myriad Pro" charset="0"/>
                <a:sym typeface="Myriad Pro" charset="0"/>
              </a:rPr>
              <a:t>Lossless, High Density, Modular Switching System supporting up to 1152 Wire speed 10GbE Ports</a:t>
            </a:r>
          </a:p>
          <a:p>
            <a:pPr algn="ctr"/>
            <a:r>
              <a:rPr lang="en-US" sz="1000">
                <a:solidFill>
                  <a:srgbClr val="FFFFFF"/>
                </a:solidFill>
                <a:cs typeface="Myriad Pro" charset="0"/>
                <a:sym typeface="Myriad Pro" charset="0"/>
              </a:rPr>
              <a:t>LANZ / DANZ</a:t>
            </a:r>
          </a:p>
          <a:p>
            <a:pPr algn="ctr"/>
            <a:endParaRPr lang="en-US" sz="1000">
              <a:solidFill>
                <a:srgbClr val="FFFFFF"/>
              </a:solidFill>
              <a:cs typeface="Myriad Pro" charset="0"/>
              <a:sym typeface="Myriad Pro" charset="0"/>
            </a:endParaRPr>
          </a:p>
          <a:p>
            <a:pPr algn="ctr"/>
            <a:r>
              <a:rPr lang="en-US" sz="1000">
                <a:solidFill>
                  <a:srgbClr val="FFFFFF"/>
                </a:solidFill>
                <a:cs typeface="Myriad Pro" charset="0"/>
                <a:sym typeface="Myriad Pro" charset="0"/>
              </a:rPr>
              <a:t>Spine</a:t>
            </a:r>
          </a:p>
          <a:p>
            <a:pPr algn="ctr"/>
            <a:r>
              <a:rPr lang="en-US" sz="1000">
                <a:solidFill>
                  <a:srgbClr val="FFFFFF"/>
                </a:solidFill>
                <a:cs typeface="Myriad Pro" charset="0"/>
                <a:sym typeface="Myriad Pro" charset="0"/>
              </a:rPr>
              <a:t>10/40/100G</a:t>
            </a:r>
          </a:p>
        </p:txBody>
      </p:sp>
      <p:sp>
        <p:nvSpPr>
          <p:cNvPr id="53" name="Freeform 11"/>
          <p:cNvSpPr>
            <a:spLocks/>
          </p:cNvSpPr>
          <p:nvPr/>
        </p:nvSpPr>
        <p:spPr bwMode="auto">
          <a:xfrm>
            <a:off x="6370216" y="2706163"/>
            <a:ext cx="1154113" cy="2002631"/>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77" name="Rectangle 29"/>
          <p:cNvSpPr>
            <a:spLocks/>
          </p:cNvSpPr>
          <p:nvPr/>
        </p:nvSpPr>
        <p:spPr bwMode="auto">
          <a:xfrm>
            <a:off x="6397204" y="2983576"/>
            <a:ext cx="11080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a:solidFill>
                  <a:srgbClr val="FFFF00"/>
                </a:solidFill>
                <a:cs typeface="Myriad Pro Bold" charset="0"/>
                <a:sym typeface="Myriad Pro Bold" charset="0"/>
              </a:rPr>
              <a:t>7300X</a:t>
            </a:r>
          </a:p>
          <a:p>
            <a:pPr algn="ctr"/>
            <a:endParaRPr lang="en-US" sz="1000">
              <a:cs typeface="Myriad Pro Bold" charset="0"/>
              <a:sym typeface="Myriad Pro" charset="0"/>
            </a:endParaRPr>
          </a:p>
          <a:p>
            <a:pPr algn="ctr"/>
            <a:r>
              <a:rPr lang="en-US" sz="1000">
                <a:solidFill>
                  <a:srgbClr val="FFFFFF"/>
                </a:solidFill>
                <a:cs typeface="Myriad Pro" charset="0"/>
                <a:sym typeface="Myriad Pro" charset="0"/>
              </a:rPr>
              <a:t>High Density, Modular System supporting up to 512 40GbE </a:t>
            </a:r>
          </a:p>
          <a:p>
            <a:pPr algn="ctr"/>
            <a:endParaRPr lang="en-US" sz="1000">
              <a:solidFill>
                <a:srgbClr val="FFFFFF"/>
              </a:solidFill>
              <a:cs typeface="Myriad Pro" charset="0"/>
              <a:sym typeface="Myriad Pro" charset="0"/>
            </a:endParaRPr>
          </a:p>
          <a:p>
            <a:pPr algn="ctr"/>
            <a:r>
              <a:rPr lang="en-US" sz="1000">
                <a:solidFill>
                  <a:srgbClr val="FFFFFF"/>
                </a:solidFill>
                <a:cs typeface="Myriad Pro" charset="0"/>
                <a:sym typeface="Myriad Pro" charset="0"/>
              </a:rPr>
              <a:t>Cloud Scale</a:t>
            </a:r>
          </a:p>
          <a:p>
            <a:pPr algn="ctr"/>
            <a:r>
              <a:rPr lang="en-US" sz="1000">
                <a:solidFill>
                  <a:srgbClr val="FFFFFF"/>
                </a:solidFill>
                <a:cs typeface="Myriad Pro" charset="0"/>
                <a:sym typeface="Myriad Pro" charset="0"/>
              </a:rPr>
              <a:t>Leaf and Spine</a:t>
            </a:r>
          </a:p>
          <a:p>
            <a:pPr algn="ctr"/>
            <a:r>
              <a:rPr lang="en-US" sz="1000">
                <a:solidFill>
                  <a:srgbClr val="FFFFFF"/>
                </a:solidFill>
                <a:cs typeface="Myriad Pro" charset="0"/>
                <a:sym typeface="Myriad Pro" charset="0"/>
              </a:rPr>
              <a:t>10/40G</a:t>
            </a:r>
          </a:p>
        </p:txBody>
      </p:sp>
      <p:grpSp>
        <p:nvGrpSpPr>
          <p:cNvPr id="15378" name="Group 4"/>
          <p:cNvGrpSpPr>
            <a:grpSpLocks/>
          </p:cNvGrpSpPr>
          <p:nvPr/>
        </p:nvGrpSpPr>
        <p:grpSpPr bwMode="auto">
          <a:xfrm>
            <a:off x="6370216" y="1365519"/>
            <a:ext cx="1154113" cy="1273969"/>
            <a:chOff x="6083186" y="1585188"/>
            <a:chExt cx="1298878" cy="1359162"/>
          </a:xfrm>
        </p:grpSpPr>
        <p:pic>
          <p:nvPicPr>
            <p:cNvPr id="15397" name="Picture 54" descr="16slo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5834" y="1585188"/>
              <a:ext cx="686230" cy="131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Picture 55" descr="Front-Level-40G_LowR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3499" y="2101340"/>
              <a:ext cx="686230" cy="80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Picture 56" descr="Front-Level_LowR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3186" y="2446991"/>
              <a:ext cx="686230" cy="4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9" name="Group 6"/>
          <p:cNvGrpSpPr>
            <a:grpSpLocks/>
          </p:cNvGrpSpPr>
          <p:nvPr/>
        </p:nvGrpSpPr>
        <p:grpSpPr bwMode="auto">
          <a:xfrm>
            <a:off x="7652912" y="1677463"/>
            <a:ext cx="1136650" cy="782240"/>
            <a:chOff x="7592028" y="1942558"/>
            <a:chExt cx="1309326" cy="907035"/>
          </a:xfrm>
        </p:grpSpPr>
        <p:pic>
          <p:nvPicPr>
            <p:cNvPr id="15395" name="Picture 9" descr="Front Level Right (8-el cap)(small-pn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57788" y="1942558"/>
              <a:ext cx="943566" cy="62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8" descr="Front Left(4)(small-png)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2028" y="2441697"/>
              <a:ext cx="943565" cy="40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Freeform 11"/>
          <p:cNvSpPr>
            <a:spLocks/>
          </p:cNvSpPr>
          <p:nvPr/>
        </p:nvSpPr>
        <p:spPr bwMode="auto">
          <a:xfrm>
            <a:off x="5116087" y="2879992"/>
            <a:ext cx="1155700" cy="1840706"/>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15381" name="Rectangle 29"/>
          <p:cNvSpPr>
            <a:spLocks/>
          </p:cNvSpPr>
          <p:nvPr/>
        </p:nvSpPr>
        <p:spPr bwMode="auto">
          <a:xfrm>
            <a:off x="5127204" y="3105019"/>
            <a:ext cx="11080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a:solidFill>
                  <a:srgbClr val="FFFF00"/>
                </a:solidFill>
                <a:cs typeface="Myriad Pro Bold" charset="0"/>
                <a:sym typeface="Myriad Pro Bold" charset="0"/>
              </a:rPr>
              <a:t>7280SE</a:t>
            </a:r>
          </a:p>
          <a:p>
            <a:pPr algn="ctr"/>
            <a:endParaRPr lang="en-US" sz="1000">
              <a:cs typeface="Myriad Pro Bold" charset="0"/>
              <a:sym typeface="Myriad Pro" charset="0"/>
            </a:endParaRPr>
          </a:p>
          <a:p>
            <a:pPr algn="ctr"/>
            <a:r>
              <a:rPr lang="en-US" sz="1000">
                <a:solidFill>
                  <a:srgbClr val="FFFFFF"/>
                </a:solidFill>
                <a:cs typeface="Myriad Pro" charset="0"/>
                <a:sym typeface="Myriad Pro" charset="0"/>
              </a:rPr>
              <a:t>10/40/100G </a:t>
            </a:r>
          </a:p>
          <a:p>
            <a:pPr algn="ctr"/>
            <a:endParaRPr lang="en-US" sz="1000">
              <a:solidFill>
                <a:srgbClr val="FFFFFF"/>
              </a:solidFill>
              <a:cs typeface="Myriad Pro" charset="0"/>
              <a:sym typeface="Myriad Pro" charset="0"/>
            </a:endParaRPr>
          </a:p>
          <a:p>
            <a:pPr algn="ctr"/>
            <a:r>
              <a:rPr lang="en-US" sz="1000">
                <a:solidFill>
                  <a:srgbClr val="FFFFFF"/>
                </a:solidFill>
                <a:cs typeface="Myriad Pro" charset="0"/>
                <a:sym typeface="Myriad Pro" charset="0"/>
              </a:rPr>
              <a:t>Ultra Deep Buffers</a:t>
            </a:r>
          </a:p>
          <a:p>
            <a:pPr algn="ctr"/>
            <a:r>
              <a:rPr lang="en-US" sz="1000">
                <a:solidFill>
                  <a:srgbClr val="FFFFFF"/>
                </a:solidFill>
                <a:cs typeface="Myriad Pro" charset="0"/>
                <a:sym typeface="Myriad Pro" charset="0"/>
              </a:rPr>
              <a:t>VOQ and Lossless</a:t>
            </a:r>
          </a:p>
          <a:p>
            <a:pPr algn="ctr"/>
            <a:r>
              <a:rPr lang="en-US" sz="1000">
                <a:solidFill>
                  <a:srgbClr val="FFFFFF"/>
                </a:solidFill>
                <a:cs typeface="Myriad Pro" charset="0"/>
                <a:sym typeface="Myriad Pro" charset="0"/>
              </a:rPr>
              <a:t>Enhanced Visibility</a:t>
            </a:r>
          </a:p>
          <a:p>
            <a:pPr algn="ctr"/>
            <a:r>
              <a:rPr lang="en-US" sz="1000">
                <a:solidFill>
                  <a:srgbClr val="FFFFFF"/>
                </a:solidFill>
                <a:cs typeface="Myriad Pro" charset="0"/>
                <a:sym typeface="Myriad Pro" charset="0"/>
              </a:rPr>
              <a:t>LANZ/DANZ</a:t>
            </a:r>
          </a:p>
          <a:p>
            <a:pPr algn="ctr"/>
            <a:r>
              <a:rPr lang="en-US" sz="1000">
                <a:solidFill>
                  <a:srgbClr val="FFFFFF"/>
                </a:solidFill>
                <a:cs typeface="Myriad Pro" charset="0"/>
                <a:sym typeface="Myriad Pro" charset="0"/>
              </a:rPr>
              <a:t>NEBS</a:t>
            </a:r>
          </a:p>
          <a:p>
            <a:pPr algn="ctr"/>
            <a:endParaRPr lang="en-US" sz="1000">
              <a:solidFill>
                <a:srgbClr val="FFFFFF"/>
              </a:solidFill>
              <a:cs typeface="Myriad Pro" charset="0"/>
              <a:sym typeface="Myriad Pro" charset="0"/>
            </a:endParaRPr>
          </a:p>
          <a:p>
            <a:pPr algn="ctr"/>
            <a:endParaRPr lang="en-US" sz="1000">
              <a:solidFill>
                <a:srgbClr val="FFFFFF"/>
              </a:solidFill>
              <a:cs typeface="Myriad Pro" charset="0"/>
              <a:sym typeface="Myriad Pro" charset="0"/>
            </a:endParaRPr>
          </a:p>
        </p:txBody>
      </p:sp>
      <p:pic>
        <p:nvPicPr>
          <p:cNvPr id="15382" name="Picture 59" descr="7150S-24, 52, 64, top right transparent reduced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93832" y="2459833"/>
            <a:ext cx="11525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83" name="Group 62"/>
          <p:cNvGrpSpPr>
            <a:grpSpLocks noChangeAspect="1"/>
          </p:cNvGrpSpPr>
          <p:nvPr/>
        </p:nvGrpSpPr>
        <p:grpSpPr bwMode="auto">
          <a:xfrm>
            <a:off x="5127204" y="2173951"/>
            <a:ext cx="1150937" cy="575072"/>
            <a:chOff x="6809675" y="3441165"/>
            <a:chExt cx="1645920" cy="914224"/>
          </a:xfrm>
        </p:grpSpPr>
        <p:pic>
          <p:nvPicPr>
            <p:cNvPr id="15392" name="Picture 63" descr="7280SE-64 Larkfield Right 2.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09675" y="3758089"/>
              <a:ext cx="1645920" cy="5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64" descr="7280SE-68 Guerneville Right 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09675" y="3601348"/>
              <a:ext cx="1645920" cy="59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65" descr="7280SE-72 Forestville Right 2.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09675" y="3441165"/>
              <a:ext cx="1645920" cy="60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85" name="Picture 47" descr="70XX Misc Stack Right 1.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18511" y="2103835"/>
            <a:ext cx="1189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3" descr="Top-Front-Right-2(low)4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18511" y="1958579"/>
            <a:ext cx="1189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48" descr="7010T-48 Medocino Right 1.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213" y="2538414"/>
            <a:ext cx="1152525" cy="24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0"/>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212" y="2800351"/>
            <a:ext cx="12160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 name="Notched Right Arrow 1"/>
          <p:cNvSpPr/>
          <p:nvPr/>
        </p:nvSpPr>
        <p:spPr>
          <a:xfrm rot="21025602">
            <a:off x="1568129" y="1545253"/>
            <a:ext cx="6203950" cy="450056"/>
          </a:xfrm>
          <a:prstGeom prst="notchedRightArrow">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r>
              <a:rPr lang="en-US" dirty="0" smtClean="0">
                <a:solidFill>
                  <a:srgbClr val="FF6600"/>
                </a:solidFill>
              </a:rPr>
              <a:t>VXLAN </a:t>
            </a:r>
            <a:r>
              <a:rPr lang="en-US" dirty="0">
                <a:solidFill>
                  <a:srgbClr val="FF6600"/>
                </a:solidFill>
              </a:rPr>
              <a:t>support</a:t>
            </a:r>
          </a:p>
        </p:txBody>
      </p:sp>
      <p:sp>
        <p:nvSpPr>
          <p:cNvPr id="15390" name="TextBox 5"/>
          <p:cNvSpPr txBox="1">
            <a:spLocks noChangeArrowheads="1"/>
          </p:cNvSpPr>
          <p:nvPr/>
        </p:nvSpPr>
        <p:spPr bwMode="auto">
          <a:xfrm>
            <a:off x="5224038" y="1813048"/>
            <a:ext cx="937568"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6600"/>
                </a:solidFill>
              </a:rPr>
              <a:t>100G</a:t>
            </a:r>
          </a:p>
        </p:txBody>
      </p:sp>
      <p:sp>
        <p:nvSpPr>
          <p:cNvPr id="15391" name="TextBox 60"/>
          <p:cNvSpPr txBox="1">
            <a:spLocks noChangeArrowheads="1"/>
          </p:cNvSpPr>
          <p:nvPr/>
        </p:nvSpPr>
        <p:spPr bwMode="auto">
          <a:xfrm>
            <a:off x="7871037" y="1251266"/>
            <a:ext cx="937568"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6600"/>
                </a:solidFill>
              </a:rPr>
              <a:t>100G</a:t>
            </a:r>
          </a:p>
        </p:txBody>
      </p:sp>
      <p:sp>
        <p:nvSpPr>
          <p:cNvPr id="37" name="Freeform 11"/>
          <p:cNvSpPr>
            <a:spLocks/>
          </p:cNvSpPr>
          <p:nvPr/>
        </p:nvSpPr>
        <p:spPr bwMode="auto">
          <a:xfrm>
            <a:off x="3910059" y="2914057"/>
            <a:ext cx="1155700" cy="1840706"/>
          </a:xfrm>
          <a:custGeom>
            <a:avLst/>
            <a:gdLst/>
            <a:ahLst/>
            <a:cxnLst>
              <a:cxn ang="0">
                <a:pos x="0" y="21600"/>
              </a:cxn>
              <a:cxn ang="0">
                <a:pos x="0" y="1440"/>
              </a:cxn>
              <a:cxn ang="0">
                <a:pos x="10614" y="0"/>
              </a:cxn>
              <a:cxn ang="0">
                <a:pos x="21414" y="1551"/>
              </a:cxn>
              <a:cxn ang="0">
                <a:pos x="21600" y="21378"/>
              </a:cxn>
              <a:cxn ang="0">
                <a:pos x="0" y="21600"/>
              </a:cxn>
              <a:cxn ang="0">
                <a:pos x="0" y="21600"/>
              </a:cxn>
            </a:cxnLst>
            <a:rect l="0" t="0" r="r" b="b"/>
            <a:pathLst>
              <a:path w="21600" h="21600">
                <a:moveTo>
                  <a:pt x="0" y="21600"/>
                </a:moveTo>
                <a:lnTo>
                  <a:pt x="0" y="1440"/>
                </a:lnTo>
                <a:lnTo>
                  <a:pt x="10614" y="0"/>
                </a:lnTo>
                <a:lnTo>
                  <a:pt x="21414" y="1551"/>
                </a:lnTo>
                <a:lnTo>
                  <a:pt x="21600" y="21378"/>
                </a:lnTo>
                <a:lnTo>
                  <a:pt x="0" y="21600"/>
                </a:lnTo>
                <a:close/>
                <a:moveTo>
                  <a:pt x="0" y="21600"/>
                </a:moveTo>
              </a:path>
            </a:pathLst>
          </a:custGeom>
          <a:solidFill>
            <a:srgbClr val="074EB3"/>
          </a:solidFill>
          <a:ln w="9525" cap="flat">
            <a:noFill/>
            <a:round/>
            <a:headEnd type="none" w="med" len="med"/>
            <a:tailEnd type="none" w="med" len="med"/>
          </a:ln>
          <a:effectLst>
            <a:outerShdw blurRad="12700" algn="ctr" rotWithShape="0">
              <a:schemeClr val="bg2">
                <a:alpha val="79999"/>
              </a:schemeClr>
            </a:outerShdw>
          </a:effectLst>
        </p:spPr>
        <p:txBody>
          <a:bodyPr lIns="0" tIns="0" rIns="0" bIns="0"/>
          <a:lstStyle/>
          <a:p>
            <a:pPr algn="ctr">
              <a:defRPr/>
            </a:pPr>
            <a:endParaRPr lang="en-US" sz="1000" dirty="0">
              <a:latin typeface="Arial"/>
              <a:cs typeface="Arial"/>
            </a:endParaRPr>
          </a:p>
        </p:txBody>
      </p:sp>
      <p:sp>
        <p:nvSpPr>
          <p:cNvPr id="38" name="Rectangle 22"/>
          <p:cNvSpPr>
            <a:spLocks/>
          </p:cNvSpPr>
          <p:nvPr/>
        </p:nvSpPr>
        <p:spPr bwMode="auto">
          <a:xfrm>
            <a:off x="3937050" y="3283151"/>
            <a:ext cx="1108075" cy="11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1000" dirty="0">
                <a:solidFill>
                  <a:srgbClr val="FFFF00"/>
                </a:solidFill>
                <a:cs typeface="Myriad Pro Bold" charset="0"/>
                <a:sym typeface="Myriad Pro Bold" charset="0"/>
              </a:rPr>
              <a:t>7060X</a:t>
            </a:r>
          </a:p>
          <a:p>
            <a:pPr algn="ctr"/>
            <a:endParaRPr lang="en-US" sz="1000" dirty="0">
              <a:cs typeface="Myriad Pro Bold" charset="0"/>
              <a:sym typeface="Myriad Pro" charset="0"/>
            </a:endParaRPr>
          </a:p>
          <a:p>
            <a:pPr algn="ctr"/>
            <a:r>
              <a:rPr lang="en-US" sz="1000" dirty="0">
                <a:solidFill>
                  <a:srgbClr val="FFFFFF"/>
                </a:solidFill>
                <a:cs typeface="Myriad Pro" charset="0"/>
                <a:sym typeface="Myriad Pro" charset="0"/>
              </a:rPr>
              <a:t>Dense Low Latency </a:t>
            </a:r>
            <a:br>
              <a:rPr lang="en-US" sz="1000" dirty="0">
                <a:solidFill>
                  <a:srgbClr val="FFFFFF"/>
                </a:solidFill>
                <a:cs typeface="Myriad Pro" charset="0"/>
                <a:sym typeface="Myriad Pro" charset="0"/>
              </a:rPr>
            </a:br>
            <a:r>
              <a:rPr lang="en-US" sz="1000" dirty="0">
                <a:solidFill>
                  <a:srgbClr val="FFFFFF"/>
                </a:solidFill>
                <a:cs typeface="Myriad Pro" charset="0"/>
                <a:sym typeface="Myriad Pro" charset="0"/>
              </a:rPr>
              <a:t>32 &amp; 64-port 100G QSFP</a:t>
            </a:r>
          </a:p>
          <a:p>
            <a:pPr algn="ctr"/>
            <a:endParaRPr lang="en-US" sz="1000" dirty="0">
              <a:solidFill>
                <a:srgbClr val="FFFFFF"/>
              </a:solidFill>
              <a:cs typeface="Myriad Pro" charset="0"/>
              <a:sym typeface="Myriad Pro" charset="0"/>
            </a:endParaRPr>
          </a:p>
          <a:p>
            <a:pPr algn="ctr"/>
            <a:r>
              <a:rPr lang="en-US" sz="1000" dirty="0">
                <a:solidFill>
                  <a:srgbClr val="FFFFFF"/>
                </a:solidFill>
                <a:cs typeface="Myriad Pro" charset="0"/>
                <a:sym typeface="Myriad Pro" charset="0"/>
              </a:rPr>
              <a:t>2xSFP+/64xQSFP</a:t>
            </a:r>
          </a:p>
          <a:p>
            <a:pPr algn="ctr"/>
            <a:r>
              <a:rPr lang="en-US" sz="1000" dirty="0">
                <a:solidFill>
                  <a:srgbClr val="FFFFFF"/>
                </a:solidFill>
                <a:cs typeface="Myriad Pro" charset="0"/>
                <a:sym typeface="Myriad Pro" charset="0"/>
              </a:rPr>
              <a:t>Advanced Virtualization</a:t>
            </a:r>
          </a:p>
          <a:p>
            <a:pPr algn="ctr"/>
            <a:r>
              <a:rPr lang="en-US" sz="1000" dirty="0">
                <a:solidFill>
                  <a:srgbClr val="FFFFFF"/>
                </a:solidFill>
                <a:cs typeface="Myriad Pro" charset="0"/>
                <a:sym typeface="Myriad Pro" charset="0"/>
              </a:rPr>
              <a:t>Scale-out</a:t>
            </a:r>
          </a:p>
          <a:p>
            <a:pPr algn="ctr"/>
            <a:r>
              <a:rPr lang="en-US" sz="1000" dirty="0">
                <a:solidFill>
                  <a:srgbClr val="FFFFFF"/>
                </a:solidFill>
                <a:cs typeface="Myriad Pro" charset="0"/>
                <a:sym typeface="Myriad Pro" charset="0"/>
              </a:rPr>
              <a:t>Visibility</a:t>
            </a:r>
          </a:p>
        </p:txBody>
      </p:sp>
      <p:pic>
        <p:nvPicPr>
          <p:cNvPr id="3" name="Picture 2"/>
          <p:cNvPicPr>
            <a:picLocks noChangeAspect="1"/>
          </p:cNvPicPr>
          <p:nvPr/>
        </p:nvPicPr>
        <p:blipFill>
          <a:blip r:embed="rId16"/>
          <a:stretch>
            <a:fillRect/>
          </a:stretch>
        </p:blipFill>
        <p:spPr>
          <a:xfrm>
            <a:off x="3937050" y="2158516"/>
            <a:ext cx="1060403" cy="330953"/>
          </a:xfrm>
          <a:prstGeom prst="rect">
            <a:avLst/>
          </a:prstGeom>
        </p:spPr>
      </p:pic>
      <p:pic>
        <p:nvPicPr>
          <p:cNvPr id="39" name="Picture 3" descr="Top-Front-Right-2(low)46.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07549" y="2492642"/>
            <a:ext cx="1189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5"/>
          <p:cNvSpPr txBox="1">
            <a:spLocks noChangeArrowheads="1"/>
          </p:cNvSpPr>
          <p:nvPr/>
        </p:nvSpPr>
        <p:spPr bwMode="auto">
          <a:xfrm>
            <a:off x="3990024" y="1958581"/>
            <a:ext cx="937568"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FF6600"/>
                </a:solidFill>
              </a:rPr>
              <a:t>100G</a:t>
            </a:r>
          </a:p>
        </p:txBody>
      </p:sp>
      <p:sp>
        <p:nvSpPr>
          <p:cNvPr id="5" name="Title 4"/>
          <p:cNvSpPr>
            <a:spLocks noGrp="1"/>
          </p:cNvSpPr>
          <p:nvPr>
            <p:ph type="title"/>
          </p:nvPr>
        </p:nvSpPr>
        <p:spPr/>
        <p:txBody>
          <a:bodyPr/>
          <a:lstStyle/>
          <a:p>
            <a:r>
              <a:rPr lang="en-US" sz="3000" dirty="0">
                <a:solidFill>
                  <a:srgbClr val="387C2C"/>
                </a:solidFill>
                <a:cs typeface="Arial"/>
              </a:rPr>
              <a:t>Arista : The Best Data Center Portfolio</a:t>
            </a:r>
            <a:endParaRPr lang="en-US" sz="3000" dirty="0">
              <a:solidFill>
                <a:srgbClr val="387C2C"/>
              </a:solidFill>
            </a:endParaRPr>
          </a:p>
        </p:txBody>
      </p:sp>
    </p:spTree>
    <p:extLst>
      <p:ext uri="{BB962C8B-B14F-4D97-AF65-F5344CB8AC3E}">
        <p14:creationId xmlns:p14="http://schemas.microsoft.com/office/powerpoint/2010/main" val="85388239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Arial"/>
                <a:sym typeface="Helvetica Neue" charset="0"/>
              </a:rPr>
              <a:t>Arista Market Share </a:t>
            </a:r>
            <a:r>
              <a:rPr lang="en-US" dirty="0" err="1">
                <a:cs typeface="Arial"/>
                <a:sym typeface="Helvetica Neue" charset="0"/>
              </a:rPr>
              <a:t>vs</a:t>
            </a:r>
            <a:r>
              <a:rPr lang="en-US" dirty="0">
                <a:cs typeface="Arial"/>
                <a:sym typeface="Helvetica Neue" charset="0"/>
              </a:rPr>
              <a:t> </a:t>
            </a:r>
            <a:r>
              <a:rPr lang="en-US" dirty="0" smtClean="0">
                <a:cs typeface="Arial"/>
                <a:sym typeface="Helvetica Neue" charset="0"/>
              </a:rPr>
              <a:t>Cisco</a:t>
            </a:r>
            <a:br>
              <a:rPr lang="en-US" dirty="0" smtClean="0">
                <a:cs typeface="Arial"/>
                <a:sym typeface="Helvetica Neue" charset="0"/>
              </a:rPr>
            </a:br>
            <a:endParaRPr lang="en-US" dirty="0"/>
          </a:p>
        </p:txBody>
      </p:sp>
      <p:sp>
        <p:nvSpPr>
          <p:cNvPr id="4" name="Slide Number Placeholder 3"/>
          <p:cNvSpPr>
            <a:spLocks noGrp="1"/>
          </p:cNvSpPr>
          <p:nvPr>
            <p:ph type="sldNum" sz="quarter" idx="10"/>
          </p:nvPr>
        </p:nvSpPr>
        <p:spPr/>
        <p:txBody>
          <a:bodyPr/>
          <a:lstStyle/>
          <a:p>
            <a:pPr>
              <a:defRPr/>
            </a:pPr>
            <a:fld id="{52B3EC36-D012-6241-BA9B-2D6D9C6CC539}" type="slidenum">
              <a:rPr lang="en-US" smtClean="0"/>
              <a:pPr>
                <a:defRPr/>
              </a:pPr>
              <a:t>3</a:t>
            </a:fld>
            <a:endParaRPr lang="en-US"/>
          </a:p>
        </p:txBody>
      </p:sp>
      <p:pic>
        <p:nvPicPr>
          <p:cNvPr id="5" name="Picture 4"/>
          <p:cNvPicPr>
            <a:picLocks noChangeAspect="1"/>
          </p:cNvPicPr>
          <p:nvPr/>
        </p:nvPicPr>
        <p:blipFill rotWithShape="1">
          <a:blip r:embed="rId2"/>
          <a:srcRect l="1765" t="3333" r="6512" b="4872"/>
          <a:stretch/>
        </p:blipFill>
        <p:spPr>
          <a:xfrm>
            <a:off x="357909" y="1092574"/>
            <a:ext cx="8458754" cy="3260912"/>
          </a:xfrm>
          <a:prstGeom prst="rect">
            <a:avLst/>
          </a:prstGeom>
        </p:spPr>
      </p:pic>
      <p:sp>
        <p:nvSpPr>
          <p:cNvPr id="7" name="Shape 120"/>
          <p:cNvSpPr>
            <a:spLocks noChangeArrowheads="1"/>
          </p:cNvSpPr>
          <p:nvPr/>
        </p:nvSpPr>
        <p:spPr bwMode="auto">
          <a:xfrm>
            <a:off x="450273" y="597764"/>
            <a:ext cx="8568171"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34294" tIns="34295" rIns="34294" bIns="34295">
            <a:spAutoFit/>
          </a:bodyPr>
          <a:lstStyle/>
          <a:p>
            <a:pPr defTabSz="685891" eaLnBrk="0" hangingPunct="0"/>
            <a:r>
              <a:rPr lang="en-US" sz="1400" dirty="0">
                <a:solidFill>
                  <a:srgbClr val="000000"/>
                </a:solidFill>
                <a:latin typeface="Helvetica Neue" charset="0"/>
                <a:cs typeface="Helvetica Neue" charset="0"/>
                <a:sym typeface="Helvetica Neue" charset="0"/>
              </a:rPr>
              <a:t>High Speed Data Center Switching Market Share in Ports (10/40/100GbE)</a:t>
            </a:r>
          </a:p>
        </p:txBody>
      </p:sp>
    </p:spTree>
    <p:extLst>
      <p:ext uri="{BB962C8B-B14F-4D97-AF65-F5344CB8AC3E}">
        <p14:creationId xmlns:p14="http://schemas.microsoft.com/office/powerpoint/2010/main" val="4085413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392" y="3413125"/>
            <a:ext cx="8671558" cy="1093179"/>
          </a:xfrm>
        </p:spPr>
        <p:txBody>
          <a:bodyPr/>
          <a:lstStyle/>
          <a:p>
            <a:r>
              <a:rPr lang="en-US" dirty="0" smtClean="0"/>
              <a:t>Thank-You</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324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Customer use case</a:t>
            </a:r>
            <a:br>
              <a:rPr lang="en-US" dirty="0" smtClean="0"/>
            </a:br>
            <a:r>
              <a:rPr lang="en-US" dirty="0" err="1" smtClean="0"/>
              <a:t>VMTracer</a:t>
            </a:r>
            <a:endParaRPr lang="en-US" dirty="0"/>
          </a:p>
        </p:txBody>
      </p:sp>
      <p:sp>
        <p:nvSpPr>
          <p:cNvPr id="3" name="Content Placeholder 2"/>
          <p:cNvSpPr>
            <a:spLocks noGrp="1"/>
          </p:cNvSpPr>
          <p:nvPr>
            <p:ph idx="1"/>
          </p:nvPr>
        </p:nvSpPr>
        <p:spPr/>
        <p:txBody>
          <a:bodyPr/>
          <a:lstStyle/>
          <a:p>
            <a:r>
              <a:rPr lang="en-US" dirty="0" err="1"/>
              <a:t>VMTracer</a:t>
            </a:r>
            <a:endParaRPr lang="en-US" dirty="0"/>
          </a:p>
        </p:txBody>
      </p:sp>
    </p:spTree>
    <p:extLst>
      <p:ext uri="{BB962C8B-B14F-4D97-AF65-F5344CB8AC3E}">
        <p14:creationId xmlns:p14="http://schemas.microsoft.com/office/powerpoint/2010/main" val="170337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ight Arrow 82"/>
          <p:cNvSpPr/>
          <p:nvPr/>
        </p:nvSpPr>
        <p:spPr>
          <a:xfrm>
            <a:off x="210976" y="1505408"/>
            <a:ext cx="8944390" cy="1692822"/>
          </a:xfrm>
          <a:prstGeom prst="rightArrow">
            <a:avLst/>
          </a:prstGeom>
          <a:solidFill>
            <a:schemeClr val="tx1"/>
          </a:solidFill>
          <a:ln>
            <a:noFill/>
          </a:ln>
          <a:effectLst>
            <a:outerShdw blurRad="139700" dist="101600" dir="5400000" algn="t" rotWithShape="0">
              <a:prstClr val="black">
                <a:alpha val="40000"/>
              </a:prstClr>
            </a:outerShdw>
          </a:effectLst>
          <a:scene3d>
            <a:camera prst="perspectiveRelaxedModerately">
              <a:rot lat="18290636" lon="0" rev="0"/>
            </a:camera>
            <a:lightRig rig="threePt" dir="t"/>
          </a:scene3d>
          <a:sp3d>
            <a:bevelT w="38100" h="25400"/>
          </a:sp3d>
        </p:spPr>
        <p:style>
          <a:lnRef idx="1">
            <a:schemeClr val="accent4"/>
          </a:lnRef>
          <a:fillRef idx="3">
            <a:schemeClr val="accent4"/>
          </a:fillRef>
          <a:effectRef idx="2">
            <a:schemeClr val="accent4"/>
          </a:effectRef>
          <a:fontRef idx="minor">
            <a:schemeClr val="lt1"/>
          </a:fontRef>
        </p:style>
        <p:txBody>
          <a:bodyPr lIns="91424" tIns="45712" rIns="91424" bIns="342901" rtlCol="0" anchor="b" anchorCtr="0"/>
          <a:lstStyle/>
          <a:p>
            <a:pPr algn="ctr"/>
            <a:endParaRPr lang="en-US" b="1" dirty="0">
              <a:effectLst>
                <a:outerShdw blurRad="279400" algn="ctr" rotWithShape="0">
                  <a:prstClr val="black">
                    <a:alpha val="78000"/>
                  </a:prstClr>
                </a:outerShdw>
              </a:effectLst>
            </a:endParaRPr>
          </a:p>
        </p:txBody>
      </p:sp>
      <p:sp>
        <p:nvSpPr>
          <p:cNvPr id="2" name="Title 1"/>
          <p:cNvSpPr>
            <a:spLocks noGrp="1"/>
          </p:cNvSpPr>
          <p:nvPr>
            <p:ph type="title"/>
          </p:nvPr>
        </p:nvSpPr>
        <p:spPr/>
        <p:txBody>
          <a:bodyPr anchor="t">
            <a:normAutofit/>
          </a:bodyPr>
          <a:lstStyle/>
          <a:p>
            <a:r>
              <a:rPr lang="en-US" sz="3000" dirty="0">
                <a:latin typeface="+mn-lt"/>
              </a:rPr>
              <a:t>Arista and VMware Innovating together</a:t>
            </a:r>
          </a:p>
        </p:txBody>
      </p:sp>
      <p:sp>
        <p:nvSpPr>
          <p:cNvPr id="4" name="Slide Number Placeholder 3"/>
          <p:cNvSpPr>
            <a:spLocks noGrp="1"/>
          </p:cNvSpPr>
          <p:nvPr>
            <p:ph type="sldNum" sz="quarter" idx="4294967295"/>
          </p:nvPr>
        </p:nvSpPr>
        <p:spPr>
          <a:xfrm>
            <a:off x="8700260" y="4848226"/>
            <a:ext cx="338138" cy="111918"/>
          </a:xfrm>
          <a:prstGeom prst="rect">
            <a:avLst/>
          </a:prstGeom>
        </p:spPr>
        <p:txBody>
          <a:bodyPr lIns="68589" tIns="34295" rIns="68589" bIns="34295"/>
          <a:lstStyle/>
          <a:p>
            <a:fld id="{6EA6D8CF-3CDE-4807-BCD2-C9F2B831AAA5}" type="slidenum">
              <a:rPr lang="en-US" smtClean="0"/>
              <a:pPr/>
              <a:t>5</a:t>
            </a:fld>
            <a:endParaRPr lang="en-US" dirty="0"/>
          </a:p>
        </p:txBody>
      </p:sp>
      <p:sp>
        <p:nvSpPr>
          <p:cNvPr id="71" name="Rectangle 70"/>
          <p:cNvSpPr/>
          <p:nvPr/>
        </p:nvSpPr>
        <p:spPr>
          <a:xfrm>
            <a:off x="4195905" y="753444"/>
            <a:ext cx="754801" cy="1011748"/>
          </a:xfrm>
          <a:prstGeom prst="rect">
            <a:avLst/>
          </a:prstGeom>
        </p:spPr>
        <p:txBody>
          <a:bodyPr wrap="none" lIns="0" tIns="0" rIns="0" bIns="0">
            <a:noAutofit/>
          </a:bodyPr>
          <a:lstStyle/>
          <a:p>
            <a:endParaRPr lang="en-US" sz="7200" dirty="0">
              <a:solidFill>
                <a:schemeClr val="bg1"/>
              </a:solidFill>
              <a:effectLst>
                <a:outerShdw blurRad="50800" dist="38100" dir="2700000" algn="tl" rotWithShape="0">
                  <a:srgbClr val="000000">
                    <a:alpha val="43000"/>
                  </a:srgbClr>
                </a:outerShdw>
              </a:effectLst>
            </a:endParaRPr>
          </a:p>
        </p:txBody>
      </p:sp>
      <p:grpSp>
        <p:nvGrpSpPr>
          <p:cNvPr id="194" name="Group 193"/>
          <p:cNvGrpSpPr/>
          <p:nvPr/>
        </p:nvGrpSpPr>
        <p:grpSpPr>
          <a:xfrm>
            <a:off x="802996" y="1470076"/>
            <a:ext cx="7135549" cy="456068"/>
            <a:chOff x="875118" y="1668202"/>
            <a:chExt cx="9913168" cy="803657"/>
          </a:xfrm>
        </p:grpSpPr>
        <p:pic>
          <p:nvPicPr>
            <p:cNvPr id="69" name="Picture 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5118" y="1736744"/>
              <a:ext cx="4383959" cy="666573"/>
            </a:xfrm>
            <a:prstGeom prst="rect">
              <a:avLst/>
            </a:prstGeom>
            <a:effectLst>
              <a:reflection blurRad="6350" stA="52000" endA="300" endPos="35000" dir="5400000" sy="-100000" algn="bl" rotWithShape="0"/>
            </a:effectLst>
          </p:spPr>
        </p:pic>
        <p:pic>
          <p:nvPicPr>
            <p:cNvPr id="70" name="Picture 69" descr="Arista Logo - Blue Transparent - Lar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9216" y="1743067"/>
              <a:ext cx="4189070" cy="653926"/>
            </a:xfrm>
            <a:prstGeom prst="rect">
              <a:avLst/>
            </a:prstGeom>
            <a:effectLst>
              <a:reflection blurRad="6350" stA="52000" endA="300" endPos="35000" dir="5400000" sy="-100000" algn="bl" rotWithShape="0"/>
            </a:effectLst>
          </p:spPr>
        </p:pic>
        <p:sp>
          <p:nvSpPr>
            <p:cNvPr id="72" name="Rectangle 71"/>
            <p:cNvSpPr/>
            <p:nvPr/>
          </p:nvSpPr>
          <p:spPr>
            <a:xfrm>
              <a:off x="5537609" y="1668202"/>
              <a:ext cx="875112" cy="803657"/>
            </a:xfrm>
            <a:prstGeom prst="rect">
              <a:avLst/>
            </a:prstGeom>
          </p:spPr>
          <p:txBody>
            <a:bodyPr wrap="none" lIns="0" tIns="0" rIns="0" bIns="0" anchor="ctr" anchorCtr="0">
              <a:normAutofit fontScale="47500" lnSpcReduction="20000"/>
            </a:bodyPr>
            <a:lstStyle/>
            <a:p>
              <a:pPr algn="ctr"/>
              <a:r>
                <a:rPr lang="en-US" sz="7200" dirty="0">
                  <a:solidFill>
                    <a:schemeClr val="accent1"/>
                  </a:solidFill>
                  <a:effectLst>
                    <a:reflection blurRad="6350" stA="50000" endA="300" endPos="50000" dist="12700" dir="5400000" sy="-100000" algn="bl" rotWithShape="0"/>
                  </a:effectLst>
                  <a:ea typeface="Zapf Dingbats"/>
                  <a:cs typeface="Zapf Dingbats"/>
                  <a:sym typeface="Zapf Dingbats"/>
                </a:rPr>
                <a:t>✚</a:t>
              </a:r>
              <a:endParaRPr lang="en-US" sz="7200" dirty="0">
                <a:solidFill>
                  <a:schemeClr val="accent1"/>
                </a:solidFill>
                <a:effectLst>
                  <a:reflection blurRad="6350" stA="50000" endA="300" endPos="50000" dist="12700" dir="5400000" sy="-100000" algn="bl" rotWithShape="0"/>
                </a:effectLst>
              </a:endParaRPr>
            </a:p>
          </p:txBody>
        </p:sp>
      </p:grpSp>
      <p:sp>
        <p:nvSpPr>
          <p:cNvPr id="131" name="Right Arrow 130"/>
          <p:cNvSpPr/>
          <p:nvPr/>
        </p:nvSpPr>
        <p:spPr>
          <a:xfrm>
            <a:off x="210976" y="1505408"/>
            <a:ext cx="8944390" cy="1692822"/>
          </a:xfrm>
          <a:prstGeom prst="rightArrow">
            <a:avLst/>
          </a:prstGeom>
          <a:solidFill>
            <a:srgbClr val="394E72"/>
          </a:solidFill>
          <a:ln>
            <a:noFill/>
          </a:ln>
          <a:effectLst/>
          <a:scene3d>
            <a:camera prst="perspectiveRelaxedModerately">
              <a:rot lat="18290636" lon="0" rev="0"/>
            </a:camera>
            <a:lightRig rig="threePt" dir="t"/>
          </a:scene3d>
          <a:sp3d>
            <a:bevelT w="38100" h="25400"/>
          </a:sp3d>
        </p:spPr>
        <p:style>
          <a:lnRef idx="1">
            <a:schemeClr val="accent4"/>
          </a:lnRef>
          <a:fillRef idx="3">
            <a:schemeClr val="accent4"/>
          </a:fillRef>
          <a:effectRef idx="2">
            <a:schemeClr val="accent4"/>
          </a:effectRef>
          <a:fontRef idx="minor">
            <a:schemeClr val="lt1"/>
          </a:fontRef>
        </p:style>
        <p:txBody>
          <a:bodyPr lIns="91424" tIns="45712" rIns="91424" bIns="342901" rtlCol="0" anchor="b" anchorCtr="0"/>
          <a:lstStyle/>
          <a:p>
            <a:pPr algn="ctr"/>
            <a:r>
              <a:rPr lang="en-US" b="1" dirty="0">
                <a:solidFill>
                  <a:srgbClr val="FDB813"/>
                </a:solidFill>
                <a:effectLst>
                  <a:outerShdw blurRad="139700" algn="ctr" rotWithShape="0">
                    <a:prstClr val="black">
                      <a:alpha val="78000"/>
                    </a:prstClr>
                  </a:outerShdw>
                </a:effectLst>
              </a:rPr>
              <a:t>2008-2009</a:t>
            </a:r>
            <a:r>
              <a:rPr lang="en-US" b="1" dirty="0">
                <a:solidFill>
                  <a:schemeClr val="bg1"/>
                </a:solidFill>
                <a:effectLst>
                  <a:outerShdw blurRad="139700" algn="ctr" rotWithShape="0">
                    <a:prstClr val="black">
                      <a:alpha val="78000"/>
                    </a:prstClr>
                  </a:outerShdw>
                </a:effectLst>
              </a:rPr>
              <a:t>        								</a:t>
            </a:r>
            <a:r>
              <a:rPr lang="en-US" b="1" dirty="0">
                <a:solidFill>
                  <a:srgbClr val="FDB813"/>
                </a:solidFill>
                <a:effectLst>
                  <a:outerShdw blurRad="139700" algn="ctr" rotWithShape="0">
                    <a:prstClr val="black">
                      <a:alpha val="78000"/>
                    </a:prstClr>
                  </a:outerShdw>
                </a:effectLst>
              </a:rPr>
              <a:t>2015+</a:t>
            </a:r>
          </a:p>
        </p:txBody>
      </p:sp>
      <p:sp>
        <p:nvSpPr>
          <p:cNvPr id="50" name="Rectangle 49"/>
          <p:cNvSpPr/>
          <p:nvPr/>
        </p:nvSpPr>
        <p:spPr>
          <a:xfrm>
            <a:off x="367475" y="3225870"/>
            <a:ext cx="1346280" cy="577083"/>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spcAft>
                <a:spcPts val="200"/>
              </a:spcAft>
              <a:defRPr/>
            </a:pPr>
            <a:r>
              <a:rPr lang="en-US" sz="1100" b="1" dirty="0">
                <a:solidFill>
                  <a:srgbClr val="3F501F"/>
                </a:solidFill>
              </a:rPr>
              <a:t>Arista Launches Cloud Networking Vision</a:t>
            </a:r>
          </a:p>
        </p:txBody>
      </p:sp>
      <p:sp>
        <p:nvSpPr>
          <p:cNvPr id="52" name="Rectangle 51"/>
          <p:cNvSpPr/>
          <p:nvPr/>
        </p:nvSpPr>
        <p:spPr>
          <a:xfrm>
            <a:off x="1152561" y="4405750"/>
            <a:ext cx="1589512" cy="25263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lnSpc>
                <a:spcPct val="110000"/>
              </a:lnSpc>
              <a:defRPr/>
            </a:pPr>
            <a:r>
              <a:rPr lang="en-US" sz="1100" b="1" dirty="0">
                <a:solidFill>
                  <a:srgbClr val="3F501F"/>
                </a:solidFill>
              </a:rPr>
              <a:t>VM Tracer for vCenter</a:t>
            </a:r>
          </a:p>
        </p:txBody>
      </p:sp>
      <p:sp>
        <p:nvSpPr>
          <p:cNvPr id="53" name="Rectangle 52"/>
          <p:cNvSpPr/>
          <p:nvPr/>
        </p:nvSpPr>
        <p:spPr>
          <a:xfrm>
            <a:off x="2253918" y="3219847"/>
            <a:ext cx="1346280" cy="40780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Jointly Developed VXLAN</a:t>
            </a:r>
            <a:endParaRPr lang="en-US" sz="800" b="1" i="1" dirty="0">
              <a:solidFill>
                <a:srgbClr val="3F501F"/>
              </a:solidFill>
            </a:endParaRPr>
          </a:p>
        </p:txBody>
      </p:sp>
      <p:sp>
        <p:nvSpPr>
          <p:cNvPr id="54" name="Rectangle 53"/>
          <p:cNvSpPr/>
          <p:nvPr/>
        </p:nvSpPr>
        <p:spPr>
          <a:xfrm>
            <a:off x="3225721" y="4359002"/>
            <a:ext cx="1346280" cy="415497"/>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VMware delivers NSX</a:t>
            </a:r>
          </a:p>
        </p:txBody>
      </p:sp>
      <p:sp>
        <p:nvSpPr>
          <p:cNvPr id="55" name="Rectangle 54"/>
          <p:cNvSpPr/>
          <p:nvPr/>
        </p:nvSpPr>
        <p:spPr>
          <a:xfrm>
            <a:off x="7315915" y="3220100"/>
            <a:ext cx="1346280" cy="58862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Gateway P/V integration with NSXv</a:t>
            </a:r>
            <a:endParaRPr lang="en-US" sz="800" b="1" dirty="0">
              <a:solidFill>
                <a:srgbClr val="3F501F"/>
              </a:solidFill>
            </a:endParaRPr>
          </a:p>
        </p:txBody>
      </p:sp>
      <p:sp>
        <p:nvSpPr>
          <p:cNvPr id="56" name="Rectangle 55"/>
          <p:cNvSpPr/>
          <p:nvPr/>
        </p:nvSpPr>
        <p:spPr>
          <a:xfrm>
            <a:off x="5715297" y="3209774"/>
            <a:ext cx="1407688" cy="530917"/>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Arista &amp; NSX </a:t>
            </a:r>
            <a:br>
              <a:rPr lang="en-US" sz="1100" b="1" dirty="0">
                <a:solidFill>
                  <a:srgbClr val="3F501F"/>
                </a:solidFill>
              </a:rPr>
            </a:br>
            <a:r>
              <a:rPr lang="en-US" sz="1100" b="1" dirty="0">
                <a:solidFill>
                  <a:srgbClr val="3F501F"/>
                </a:solidFill>
              </a:rPr>
              <a:t>Network Integration</a:t>
            </a:r>
            <a:br>
              <a:rPr lang="en-US" sz="1100" b="1" dirty="0">
                <a:solidFill>
                  <a:srgbClr val="3F501F"/>
                </a:solidFill>
              </a:rPr>
            </a:br>
            <a:r>
              <a:rPr lang="en-US" sz="800" b="1" dirty="0">
                <a:solidFill>
                  <a:srgbClr val="3F501F"/>
                </a:solidFill>
              </a:rPr>
              <a:t>(L2GW with OVSDB)</a:t>
            </a:r>
            <a:endParaRPr lang="en-US" sz="1100" b="1" dirty="0">
              <a:solidFill>
                <a:srgbClr val="3F501F"/>
              </a:solidFill>
            </a:endParaRPr>
          </a:p>
        </p:txBody>
      </p:sp>
      <p:sp>
        <p:nvSpPr>
          <p:cNvPr id="57" name="Rectangle 56"/>
          <p:cNvSpPr/>
          <p:nvPr/>
        </p:nvSpPr>
        <p:spPr>
          <a:xfrm>
            <a:off x="7315915" y="4359006"/>
            <a:ext cx="1346280" cy="542455"/>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Joint vRealize Operations</a:t>
            </a:r>
            <a:br>
              <a:rPr lang="en-US" sz="1100" b="1" dirty="0">
                <a:solidFill>
                  <a:srgbClr val="3F501F"/>
                </a:solidFill>
              </a:rPr>
            </a:br>
            <a:r>
              <a:rPr lang="en-US" sz="800" b="1" dirty="0">
                <a:solidFill>
                  <a:srgbClr val="3F501F"/>
                </a:solidFill>
              </a:rPr>
              <a:t>(advanced services)</a:t>
            </a:r>
          </a:p>
        </p:txBody>
      </p:sp>
      <p:sp>
        <p:nvSpPr>
          <p:cNvPr id="59" name="Rectangle 58"/>
          <p:cNvSpPr/>
          <p:nvPr/>
        </p:nvSpPr>
        <p:spPr>
          <a:xfrm>
            <a:off x="4286176" y="3293005"/>
            <a:ext cx="1407688" cy="407806"/>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VMware builds public clouds with Arista</a:t>
            </a:r>
          </a:p>
        </p:txBody>
      </p:sp>
      <p:sp>
        <p:nvSpPr>
          <p:cNvPr id="62" name="Rectangle 61"/>
          <p:cNvSpPr/>
          <p:nvPr/>
        </p:nvSpPr>
        <p:spPr>
          <a:xfrm>
            <a:off x="5715297" y="4321973"/>
            <a:ext cx="1407688" cy="588621"/>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spAutoFit/>
          </a:bodyPr>
          <a:lstStyle/>
          <a:p>
            <a:pPr algn="ctr" fontAlgn="base">
              <a:defRPr/>
            </a:pPr>
            <a:r>
              <a:rPr lang="en-US" sz="1100" b="1" dirty="0">
                <a:solidFill>
                  <a:srgbClr val="3F501F"/>
                </a:solidFill>
              </a:rPr>
              <a:t>Arista vRealize </a:t>
            </a:r>
            <a:br>
              <a:rPr lang="en-US" sz="1100" b="1" dirty="0">
                <a:solidFill>
                  <a:srgbClr val="3F501F"/>
                </a:solidFill>
              </a:rPr>
            </a:br>
            <a:r>
              <a:rPr lang="en-US" sz="1100" b="1" dirty="0">
                <a:solidFill>
                  <a:srgbClr val="3F501F"/>
                </a:solidFill>
              </a:rPr>
              <a:t>Log Insight </a:t>
            </a:r>
            <a:br>
              <a:rPr lang="en-US" sz="1100" b="1" dirty="0">
                <a:solidFill>
                  <a:srgbClr val="3F501F"/>
                </a:solidFill>
              </a:rPr>
            </a:br>
            <a:r>
              <a:rPr lang="en-US" sz="1100" b="1" dirty="0">
                <a:solidFill>
                  <a:srgbClr val="3F501F"/>
                </a:solidFill>
              </a:rPr>
              <a:t>content pack</a:t>
            </a:r>
          </a:p>
        </p:txBody>
      </p:sp>
      <p:sp>
        <p:nvSpPr>
          <p:cNvPr id="64" name="Oval 63"/>
          <p:cNvSpPr>
            <a:spLocks noChangeArrowheads="1"/>
          </p:cNvSpPr>
          <p:nvPr/>
        </p:nvSpPr>
        <p:spPr bwMode="gray">
          <a:xfrm>
            <a:off x="957773"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65" name="Oval 64"/>
          <p:cNvSpPr>
            <a:spLocks noChangeArrowheads="1"/>
          </p:cNvSpPr>
          <p:nvPr/>
        </p:nvSpPr>
        <p:spPr bwMode="gray">
          <a:xfrm>
            <a:off x="1852732"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90" name="Oval 89"/>
          <p:cNvSpPr>
            <a:spLocks noChangeArrowheads="1"/>
          </p:cNvSpPr>
          <p:nvPr/>
        </p:nvSpPr>
        <p:spPr bwMode="gray">
          <a:xfrm>
            <a:off x="2872000"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91" name="Oval 90"/>
          <p:cNvSpPr/>
          <p:nvPr/>
        </p:nvSpPr>
        <p:spPr bwMode="gray">
          <a:xfrm>
            <a:off x="2872000"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88" name="Oval 87"/>
          <p:cNvSpPr>
            <a:spLocks noChangeArrowheads="1"/>
          </p:cNvSpPr>
          <p:nvPr/>
        </p:nvSpPr>
        <p:spPr bwMode="gray">
          <a:xfrm>
            <a:off x="3833131" y="2565433"/>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89" name="Oval 88"/>
          <p:cNvSpPr/>
          <p:nvPr/>
        </p:nvSpPr>
        <p:spPr bwMode="gray">
          <a:xfrm>
            <a:off x="3833131"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84" name="Oval 83"/>
          <p:cNvSpPr>
            <a:spLocks noChangeArrowheads="1"/>
          </p:cNvSpPr>
          <p:nvPr/>
        </p:nvSpPr>
        <p:spPr bwMode="gray">
          <a:xfrm>
            <a:off x="4909263"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86" name="Oval 85"/>
          <p:cNvSpPr/>
          <p:nvPr/>
        </p:nvSpPr>
        <p:spPr bwMode="gray">
          <a:xfrm>
            <a:off x="4909263"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80" name="Oval 79"/>
          <p:cNvSpPr>
            <a:spLocks noChangeArrowheads="1"/>
          </p:cNvSpPr>
          <p:nvPr/>
        </p:nvSpPr>
        <p:spPr bwMode="gray">
          <a:xfrm>
            <a:off x="6342360"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81" name="Oval 80"/>
          <p:cNvSpPr/>
          <p:nvPr/>
        </p:nvSpPr>
        <p:spPr bwMode="gray">
          <a:xfrm>
            <a:off x="6342360"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78" name="Oval 77"/>
          <p:cNvSpPr>
            <a:spLocks noChangeArrowheads="1"/>
          </p:cNvSpPr>
          <p:nvPr/>
        </p:nvSpPr>
        <p:spPr bwMode="gray">
          <a:xfrm>
            <a:off x="7921727" y="2562242"/>
            <a:ext cx="125462" cy="32782"/>
          </a:xfrm>
          <a:prstGeom prst="ellipse">
            <a:avLst/>
          </a:prstGeom>
          <a:gradFill flip="none" rotWithShape="1">
            <a:gsLst>
              <a:gs pos="0">
                <a:srgbClr val="000000">
                  <a:alpha val="69000"/>
                </a:srgbClr>
              </a:gs>
              <a:gs pos="100000">
                <a:schemeClr val="tx1">
                  <a:alpha val="0"/>
                  <a:lumMod val="0"/>
                </a:schemeClr>
              </a:gs>
            </a:gsLst>
            <a:path path="shape">
              <a:fillToRect l="50000" t="50000" r="50000" b="50000"/>
            </a:path>
            <a:tileRect/>
          </a:gradFill>
          <a:ln w="47625">
            <a:noFill/>
            <a:round/>
            <a:headEnd/>
            <a:tailEnd/>
          </a:ln>
          <a:effectLst/>
        </p:spPr>
        <p:txBody>
          <a:bodyPr wrap="none" lIns="0" tIns="0" rIns="0" bIns="0" rtlCol="0" anchor="ctr"/>
          <a:lstStyle/>
          <a:p>
            <a:endParaRPr lang="en-US" sz="900" cap="all" dirty="0">
              <a:solidFill>
                <a:srgbClr val="FFFFFF"/>
              </a:solidFill>
              <a:ea typeface="Arial Unicode MS" panose="020B0604020202020204" pitchFamily="34" charset="-128"/>
            </a:endParaRPr>
          </a:p>
        </p:txBody>
      </p:sp>
      <p:sp>
        <p:nvSpPr>
          <p:cNvPr id="79" name="Oval 78"/>
          <p:cNvSpPr/>
          <p:nvPr/>
        </p:nvSpPr>
        <p:spPr bwMode="gray">
          <a:xfrm>
            <a:off x="7914587"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94" name="Oval 93"/>
          <p:cNvSpPr/>
          <p:nvPr/>
        </p:nvSpPr>
        <p:spPr bwMode="gray">
          <a:xfrm>
            <a:off x="1867277"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sp>
        <p:nvSpPr>
          <p:cNvPr id="96" name="Oval 95"/>
          <p:cNvSpPr/>
          <p:nvPr/>
        </p:nvSpPr>
        <p:spPr bwMode="gray">
          <a:xfrm>
            <a:off x="957773" y="2429188"/>
            <a:ext cx="125462" cy="125429"/>
          </a:xfrm>
          <a:prstGeom prst="ellipse">
            <a:avLst/>
          </a:prstGeom>
          <a:gradFill flip="none" rotWithShape="1">
            <a:gsLst>
              <a:gs pos="100000">
                <a:schemeClr val="accent3">
                  <a:lumMod val="71000"/>
                  <a:lumOff val="29000"/>
                </a:schemeClr>
              </a:gs>
              <a:gs pos="20000">
                <a:schemeClr val="accent1">
                  <a:lumMod val="60000"/>
                  <a:lumOff val="40000"/>
                </a:schemeClr>
              </a:gs>
              <a:gs pos="0">
                <a:schemeClr val="accent1">
                  <a:lumMod val="40000"/>
                  <a:lumOff val="60000"/>
                </a:schemeClr>
              </a:gs>
            </a:gsLst>
            <a:path path="circle">
              <a:fillToRect l="100000" t="100000"/>
            </a:path>
            <a:tileRect r="-100000" b="-100000"/>
          </a:gradFill>
          <a:ln>
            <a:noFill/>
            <a:headEnd/>
            <a:tailEnd/>
          </a:ln>
          <a:effectLst/>
          <a:scene3d>
            <a:camera prst="orthographicFront"/>
            <a:lightRig rig="threePt" dir="t"/>
          </a:scene3d>
          <a:sp3d prstMaterial="matte">
            <a:bevelT w="698500" h="139700"/>
            <a:contourClr>
              <a:schemeClr val="accent3">
                <a:lumMod val="50000"/>
              </a:schemeClr>
            </a:contourClr>
          </a:sp3d>
        </p:spPr>
        <p:style>
          <a:lnRef idx="1">
            <a:schemeClr val="dk1"/>
          </a:lnRef>
          <a:fillRef idx="3">
            <a:schemeClr val="dk1"/>
          </a:fillRef>
          <a:effectRef idx="2">
            <a:schemeClr val="dk1"/>
          </a:effectRef>
          <a:fontRef idx="minor">
            <a:schemeClr val="lt1"/>
          </a:fontRef>
        </p:style>
        <p:txBody>
          <a:bodyPr wrap="none" lIns="0" tIns="0" rIns="0" bIns="0" rtlCol="0" anchor="ctr"/>
          <a:lstStyle/>
          <a:p>
            <a:endParaRPr lang="en-US" sz="900" dirty="0">
              <a:solidFill>
                <a:schemeClr val="tx1"/>
              </a:solidFill>
            </a:endParaRPr>
          </a:p>
        </p:txBody>
      </p:sp>
      <p:cxnSp>
        <p:nvCxnSpPr>
          <p:cNvPr id="11" name="Straight Arrow Connector 10"/>
          <p:cNvCxnSpPr/>
          <p:nvPr/>
        </p:nvCxnSpPr>
        <p:spPr>
          <a:xfrm>
            <a:off x="1020504" y="2683222"/>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930008" y="2683223"/>
            <a:ext cx="0" cy="1617513"/>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889836" y="2683223"/>
            <a:ext cx="0" cy="1617513"/>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934731" y="2683222"/>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971994" y="2678859"/>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405091" y="2683222"/>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405091" y="3734259"/>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989054" y="3791409"/>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7989054" y="2683222"/>
            <a:ext cx="0" cy="536686"/>
          </a:xfrm>
          <a:prstGeom prst="straightConnector1">
            <a:avLst/>
          </a:prstGeom>
          <a:ln w="44450">
            <a:solidFill>
              <a:schemeClr val="accent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1" name="Shape 3869"/>
          <p:cNvSpPr/>
          <p:nvPr/>
        </p:nvSpPr>
        <p:spPr>
          <a:xfrm>
            <a:off x="0" y="791588"/>
            <a:ext cx="9144000" cy="457669"/>
          </a:xfrm>
          <a:prstGeom prst="roundRect">
            <a:avLst>
              <a:gd name="adj" fmla="val 11015"/>
            </a:avLst>
          </a:prstGeom>
          <a:solidFill>
            <a:srgbClr val="394E72"/>
          </a:solidFill>
          <a:ln w="3175">
            <a:solidFill>
              <a:srgbClr val="20599C"/>
            </a:solidFill>
            <a:round/>
          </a:ln>
          <a:effectLst>
            <a:outerShdw blurRad="12700" dir="5400000" rotWithShape="0">
              <a:srgbClr val="000000">
                <a:alpha val="40000"/>
              </a:srgbClr>
            </a:outerShdw>
          </a:effectLst>
          <a:extLst/>
        </p:spPr>
        <p:txBody>
          <a:bodyPr lIns="0" tIns="0" rIns="0" bIns="0" anchor="ctr"/>
          <a:lstStyle/>
          <a:p>
            <a:pPr>
              <a:defRPr/>
            </a:pPr>
            <a:r>
              <a:rPr lang="en-US" sz="2400" dirty="0">
                <a:solidFill>
                  <a:schemeClr val="bg1"/>
                </a:solidFill>
                <a:cs typeface="Arial" charset="0"/>
                <a:sym typeface="Arial" charset="0"/>
              </a:rPr>
              <a:t>A History of Innovation</a:t>
            </a:r>
          </a:p>
        </p:txBody>
      </p:sp>
      <p:sp>
        <p:nvSpPr>
          <p:cNvPr id="3" name="Rounded Rectangle 2"/>
          <p:cNvSpPr/>
          <p:nvPr/>
        </p:nvSpPr>
        <p:spPr>
          <a:xfrm>
            <a:off x="1438836" y="1977684"/>
            <a:ext cx="1026381" cy="2754306"/>
          </a:xfrm>
          <a:prstGeom prst="roundRect">
            <a:avLst/>
          </a:prstGeom>
          <a:solidFill>
            <a:srgbClr val="FF6600">
              <a:alpha val="23000"/>
            </a:srgbClr>
          </a:solidFill>
          <a:ln/>
        </p:spPr>
        <p:style>
          <a:lnRef idx="1">
            <a:schemeClr val="accent4"/>
          </a:lnRef>
          <a:fillRef idx="2">
            <a:schemeClr val="accent4"/>
          </a:fillRef>
          <a:effectRef idx="1">
            <a:schemeClr val="accent4"/>
          </a:effectRef>
          <a:fontRef idx="minor">
            <a:schemeClr val="dk1"/>
          </a:fontRef>
        </p:style>
        <p:txBody>
          <a:bodyPr lIns="68589" tIns="34295" rIns="68589" bIns="34295" rtlCol="0" anchor="ctr"/>
          <a:lstStyle/>
          <a:p>
            <a:pPr algn="ctr"/>
            <a:endParaRPr lang="en-US" dirty="0" smtClean="0"/>
          </a:p>
        </p:txBody>
      </p:sp>
    </p:spTree>
    <p:extLst>
      <p:ext uri="{BB962C8B-B14F-4D97-AF65-F5344CB8AC3E}">
        <p14:creationId xmlns:p14="http://schemas.microsoft.com/office/powerpoint/2010/main" val="232861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732089" y="510778"/>
            <a:ext cx="6096000" cy="1981200"/>
          </a:xfrm>
          <a:prstGeom prst="roundRect">
            <a:avLst>
              <a:gd name="adj" fmla="val 6371"/>
            </a:avLst>
          </a:prstGeom>
          <a:solidFill>
            <a:schemeClr val="bg1">
              <a:lumMod val="85000"/>
              <a:lumOff val="15000"/>
              <a:alpha val="78000"/>
            </a:schemeClr>
          </a:solidFill>
          <a:ln w="25400" cap="flat" cmpd="sng" algn="ctr">
            <a:noFill/>
            <a:prstDash val="solid"/>
            <a:round/>
            <a:headEnd type="none" w="med" len="med"/>
            <a:tailEnd type="none" w="med" len="med"/>
          </a:ln>
          <a:effectLst/>
          <a:extLst/>
        </p:spPr>
        <p:txBody>
          <a:bodyPr lIns="68589" tIns="34295" rIns="68589" bIns="34295"/>
          <a:lstStyle/>
          <a:p>
            <a:pPr algn="ctr">
              <a:defRPr/>
            </a:pP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13" name="Rounded Rectangle 112"/>
          <p:cNvSpPr>
            <a:spLocks noChangeArrowheads="1"/>
          </p:cNvSpPr>
          <p:nvPr/>
        </p:nvSpPr>
        <p:spPr bwMode="auto">
          <a:xfrm>
            <a:off x="2743200" y="3049192"/>
            <a:ext cx="1231900" cy="611981"/>
          </a:xfrm>
          <a:prstGeom prst="roundRect">
            <a:avLst>
              <a:gd name="adj" fmla="val 6370"/>
            </a:avLst>
          </a:prstGeom>
          <a:solidFill>
            <a:srgbClr val="FFFF0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03" name="Rounded Rectangle 102"/>
          <p:cNvSpPr>
            <a:spLocks noChangeArrowheads="1"/>
          </p:cNvSpPr>
          <p:nvPr/>
        </p:nvSpPr>
        <p:spPr bwMode="auto">
          <a:xfrm>
            <a:off x="7454900" y="3049192"/>
            <a:ext cx="1384300" cy="611981"/>
          </a:xfrm>
          <a:prstGeom prst="roundRect">
            <a:avLst>
              <a:gd name="adj" fmla="val 6370"/>
            </a:avLst>
          </a:prstGeom>
          <a:solidFill>
            <a:srgbClr val="FFFF0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06" name="Rounded Rectangle 105"/>
          <p:cNvSpPr/>
          <p:nvPr/>
        </p:nvSpPr>
        <p:spPr bwMode="auto">
          <a:xfrm>
            <a:off x="2743200" y="3668316"/>
            <a:ext cx="1219200" cy="609600"/>
          </a:xfrm>
          <a:prstGeom prst="roundRect">
            <a:avLst>
              <a:gd name="adj" fmla="val 6371"/>
            </a:avLst>
          </a:prstGeom>
          <a:solidFill>
            <a:schemeClr val="accent2">
              <a:lumMod val="60000"/>
              <a:lumOff val="40000"/>
              <a:alpha val="78000"/>
            </a:schemeClr>
          </a:solidFill>
          <a:ln w="25400" cap="flat" cmpd="sng" algn="ctr">
            <a:noFill/>
            <a:prstDash val="solid"/>
            <a:round/>
            <a:headEnd type="none" w="med" len="med"/>
            <a:tailEnd type="none" w="med" len="med"/>
          </a:ln>
          <a:effectLst/>
          <a:extLst/>
        </p:spPr>
        <p:txBody>
          <a:bodyPr lIns="68589" tIns="34295" rIns="68589" bIns="34295"/>
          <a:lstStyle/>
          <a:p>
            <a:pPr algn="ctr">
              <a:defRPr/>
            </a:pP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07" name="Rounded Rectangle 106"/>
          <p:cNvSpPr>
            <a:spLocks noChangeArrowheads="1"/>
          </p:cNvSpPr>
          <p:nvPr/>
        </p:nvSpPr>
        <p:spPr bwMode="auto">
          <a:xfrm>
            <a:off x="2743200" y="4277916"/>
            <a:ext cx="4724400" cy="609600"/>
          </a:xfrm>
          <a:prstGeom prst="roundRect">
            <a:avLst>
              <a:gd name="adj" fmla="val 6370"/>
            </a:avLst>
          </a:prstGeom>
          <a:solidFill>
            <a:srgbClr val="FF000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08" name="Rounded Rectangle 107"/>
          <p:cNvSpPr>
            <a:spLocks noChangeArrowheads="1"/>
          </p:cNvSpPr>
          <p:nvPr/>
        </p:nvSpPr>
        <p:spPr bwMode="auto">
          <a:xfrm>
            <a:off x="7467600" y="3668316"/>
            <a:ext cx="1371600" cy="1219200"/>
          </a:xfrm>
          <a:prstGeom prst="roundRect">
            <a:avLst>
              <a:gd name="adj" fmla="val 6370"/>
            </a:avLst>
          </a:prstGeom>
          <a:solidFill>
            <a:srgbClr val="FF660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09" name="Rounded Rectangle 108"/>
          <p:cNvSpPr>
            <a:spLocks noChangeArrowheads="1"/>
          </p:cNvSpPr>
          <p:nvPr/>
        </p:nvSpPr>
        <p:spPr bwMode="auto">
          <a:xfrm>
            <a:off x="5943600" y="3668316"/>
            <a:ext cx="1524000" cy="609600"/>
          </a:xfrm>
          <a:prstGeom prst="roundRect">
            <a:avLst>
              <a:gd name="adj" fmla="val 6370"/>
            </a:avLst>
          </a:prstGeom>
          <a:solidFill>
            <a:srgbClr val="00800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10" name="Rounded Rectangle 109"/>
          <p:cNvSpPr>
            <a:spLocks noChangeArrowheads="1"/>
          </p:cNvSpPr>
          <p:nvPr/>
        </p:nvSpPr>
        <p:spPr bwMode="auto">
          <a:xfrm>
            <a:off x="3962400" y="3668316"/>
            <a:ext cx="1981200" cy="609600"/>
          </a:xfrm>
          <a:prstGeom prst="roundRect">
            <a:avLst>
              <a:gd name="adj" fmla="val 6370"/>
            </a:avLst>
          </a:prstGeom>
          <a:solidFill>
            <a:srgbClr val="3366FF">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111" name="Rounded Rectangle 110"/>
          <p:cNvSpPr>
            <a:spLocks noChangeArrowheads="1"/>
          </p:cNvSpPr>
          <p:nvPr/>
        </p:nvSpPr>
        <p:spPr bwMode="auto">
          <a:xfrm>
            <a:off x="3962400" y="3058716"/>
            <a:ext cx="3505200" cy="609600"/>
          </a:xfrm>
          <a:prstGeom prst="roundRect">
            <a:avLst>
              <a:gd name="adj" fmla="val 6370"/>
            </a:avLst>
          </a:prstGeom>
          <a:solidFill>
            <a:srgbClr val="000090">
              <a:alpha val="78038"/>
            </a:srgbClr>
          </a:solidFill>
          <a:ln>
            <a:noFill/>
          </a:ln>
          <a:extLst>
            <a:ext uri="{91240B29-F687-4F45-9708-019B960494DF}">
              <a14:hiddenLine xmlns:a14="http://schemas.microsoft.com/office/drawing/2010/main" w="25400">
                <a:solidFill>
                  <a:srgbClr val="000000"/>
                </a:solidFill>
                <a:round/>
                <a:headEnd/>
                <a:tailEnd/>
              </a14:hiddenLine>
            </a:ext>
          </a:extLst>
        </p:spPr>
        <p:txBody>
          <a:bodyPr lIns="68589" tIns="34295" rIns="68589" bIns="34295"/>
          <a:lstStyle/>
          <a:p>
            <a:pPr algn="ctr"/>
            <a:endParaRPr lang="en-US" sz="7500">
              <a:solidFill>
                <a:srgbClr val="000000"/>
              </a:solidFill>
              <a:latin typeface="Gill Sans" charset="0"/>
              <a:ea typeface="ヒラギノ角ゴ ProN W3" charset="0"/>
              <a:cs typeface="ヒラギノ角ゴ ProN W3" charset="0"/>
              <a:sym typeface="Gill Sans" charset="0"/>
            </a:endParaRPr>
          </a:p>
        </p:txBody>
      </p:sp>
      <p:sp>
        <p:nvSpPr>
          <p:cNvPr id="2" name="Title 1"/>
          <p:cNvSpPr>
            <a:spLocks noGrp="1"/>
          </p:cNvSpPr>
          <p:nvPr>
            <p:ph type="title"/>
          </p:nvPr>
        </p:nvSpPr>
        <p:spPr>
          <a:xfrm>
            <a:off x="468314" y="30956"/>
            <a:ext cx="8129587" cy="561975"/>
          </a:xfrm>
        </p:spPr>
        <p:txBody>
          <a:bodyPr/>
          <a:lstStyle/>
          <a:p>
            <a:pPr>
              <a:defRPr/>
            </a:pPr>
            <a:r>
              <a:rPr lang="zh-TW" altLang="en-US" sz="3000" dirty="0"/>
              <a:t>快速佈建虛擬主機及網路路徑</a:t>
            </a:r>
            <a:r>
              <a:rPr lang="en-US" altLang="zh-TW" sz="3000" dirty="0"/>
              <a:t> (</a:t>
            </a:r>
            <a:r>
              <a:rPr lang="en-US" altLang="zh-TW" sz="3000" dirty="0" err="1"/>
              <a:t>VMTracer</a:t>
            </a:r>
            <a:r>
              <a:rPr lang="en-US" altLang="zh-TW" sz="3000" dirty="0"/>
              <a:t>)</a:t>
            </a:r>
            <a:endParaRPr lang="en-US" sz="3000" dirty="0"/>
          </a:p>
        </p:txBody>
      </p:sp>
      <p:cxnSp>
        <p:nvCxnSpPr>
          <p:cNvPr id="9" name="Straight Connector 8"/>
          <p:cNvCxnSpPr>
            <a:stCxn id="32785" idx="0"/>
            <a:endCxn id="32817" idx="2"/>
          </p:cNvCxnSpPr>
          <p:nvPr/>
        </p:nvCxnSpPr>
        <p:spPr bwMode="auto">
          <a:xfrm flipV="1">
            <a:off x="3378200" y="1522811"/>
            <a:ext cx="1317625" cy="567928"/>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a:endCxn id="32785" idx="0"/>
          </p:cNvCxnSpPr>
          <p:nvPr/>
        </p:nvCxnSpPr>
        <p:spPr bwMode="auto">
          <a:xfrm flipH="1">
            <a:off x="3378200" y="1501379"/>
            <a:ext cx="2874963" cy="589359"/>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a:stCxn id="32786" idx="0"/>
            <a:endCxn id="32817" idx="2"/>
          </p:cNvCxnSpPr>
          <p:nvPr/>
        </p:nvCxnSpPr>
        <p:spPr bwMode="auto">
          <a:xfrm flipH="1" flipV="1">
            <a:off x="4695826" y="1522811"/>
            <a:ext cx="282575" cy="567928"/>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a:stCxn id="32786" idx="0"/>
          </p:cNvCxnSpPr>
          <p:nvPr/>
        </p:nvCxnSpPr>
        <p:spPr bwMode="auto">
          <a:xfrm flipV="1">
            <a:off x="4978401" y="1501379"/>
            <a:ext cx="1274763" cy="589359"/>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a:stCxn id="32787" idx="0"/>
          </p:cNvCxnSpPr>
          <p:nvPr/>
        </p:nvCxnSpPr>
        <p:spPr bwMode="auto">
          <a:xfrm flipH="1" flipV="1">
            <a:off x="6253164" y="1501379"/>
            <a:ext cx="325437" cy="589359"/>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a:stCxn id="32787" idx="0"/>
            <a:endCxn id="32817" idx="2"/>
          </p:cNvCxnSpPr>
          <p:nvPr/>
        </p:nvCxnSpPr>
        <p:spPr bwMode="auto">
          <a:xfrm flipH="1" flipV="1">
            <a:off x="4695826" y="1522811"/>
            <a:ext cx="1882775" cy="567928"/>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2785" name="Picture 4"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3525" y="2090737"/>
            <a:ext cx="114935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26"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3725" y="2090737"/>
            <a:ext cx="114935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42"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3925" y="2090737"/>
            <a:ext cx="114935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6" name="Group 21525"/>
          <p:cNvGrpSpPr>
            <a:grpSpLocks/>
          </p:cNvGrpSpPr>
          <p:nvPr/>
        </p:nvGrpSpPr>
        <p:grpSpPr bwMode="auto">
          <a:xfrm>
            <a:off x="7740651" y="2415779"/>
            <a:ext cx="862013" cy="381000"/>
            <a:chOff x="7740708" y="3221572"/>
            <a:chExt cx="862012" cy="508000"/>
          </a:xfrm>
        </p:grpSpPr>
        <p:cxnSp>
          <p:nvCxnSpPr>
            <p:cNvPr id="34" name="Straight Connector 33"/>
            <p:cNvCxnSpPr/>
            <p:nvPr/>
          </p:nvCxnSpPr>
          <p:spPr bwMode="auto">
            <a:xfrm flipV="1">
              <a:off x="77407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flipV="1">
              <a:off x="7883583" y="3221572"/>
              <a:ext cx="0" cy="508000"/>
            </a:xfrm>
            <a:prstGeom prst="line">
              <a:avLst/>
            </a:prstGeom>
            <a:solidFill>
              <a:srgbClr val="00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flipV="1">
              <a:off x="8028046" y="3221572"/>
              <a:ext cx="0" cy="508000"/>
            </a:xfrm>
            <a:prstGeom prst="line">
              <a:avLst/>
            </a:prstGeom>
            <a:solidFill>
              <a:srgbClr val="000000"/>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flipV="1">
              <a:off x="8172507"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flipV="1">
              <a:off x="8315382" y="3221572"/>
              <a:ext cx="0" cy="508000"/>
            </a:xfrm>
            <a:prstGeom prst="line">
              <a:avLst/>
            </a:prstGeom>
            <a:solidFill>
              <a:srgbClr val="000000"/>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Straight Connector 38"/>
            <p:cNvCxnSpPr/>
            <p:nvPr/>
          </p:nvCxnSpPr>
          <p:spPr bwMode="auto">
            <a:xfrm flipV="1">
              <a:off x="8459845" y="3221572"/>
              <a:ext cx="0" cy="508000"/>
            </a:xfrm>
            <a:prstGeom prst="line">
              <a:avLst/>
            </a:prstGeom>
            <a:solidFill>
              <a:srgbClr val="000000"/>
            </a:solidFill>
            <a:ln w="3810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flipV="1">
              <a:off x="8602720" y="3221572"/>
              <a:ext cx="0" cy="508000"/>
            </a:xfrm>
            <a:prstGeom prst="line">
              <a:avLst/>
            </a:prstGeom>
            <a:solidFill>
              <a:srgbClr val="000000"/>
            </a:solidFill>
            <a:ln w="38100" cap="flat" cmpd="sng" algn="ctr">
              <a:solidFill>
                <a:schemeClr val="bg2">
                  <a:lumMod val="9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32789" name="Picture 158"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4125" y="2090737"/>
            <a:ext cx="1149350" cy="34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30"/>
          <p:cNvCxnSpPr>
            <a:stCxn id="32789" idx="0"/>
          </p:cNvCxnSpPr>
          <p:nvPr/>
        </p:nvCxnSpPr>
        <p:spPr bwMode="auto">
          <a:xfrm flipH="1" flipV="1">
            <a:off x="4679950" y="1525191"/>
            <a:ext cx="3498850" cy="565547"/>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a:stCxn id="32789" idx="0"/>
          </p:cNvCxnSpPr>
          <p:nvPr/>
        </p:nvCxnSpPr>
        <p:spPr bwMode="auto">
          <a:xfrm flipH="1" flipV="1">
            <a:off x="6253164" y="1501379"/>
            <a:ext cx="1925637" cy="589359"/>
          </a:xfrm>
          <a:prstGeom prst="line">
            <a:avLst/>
          </a:prstGeom>
          <a:solidFill>
            <a:srgbClr val="000000"/>
          </a:solidFill>
          <a:ln w="635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27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9"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9"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639"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63"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9"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9"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39"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901"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901"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901"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3134917"/>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3737373"/>
            <a:ext cx="431800" cy="50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138" y="4368403"/>
            <a:ext cx="431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4" y="907256"/>
            <a:ext cx="162877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2817" name="Picture 126"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1172767"/>
            <a:ext cx="1149350"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126" descr="7150S-64 top front transparent reduc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1171576"/>
            <a:ext cx="1149350"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451" y="1458516"/>
            <a:ext cx="16319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0" name="TextBox 28"/>
          <p:cNvSpPr txBox="1">
            <a:spLocks noChangeArrowheads="1"/>
          </p:cNvSpPr>
          <p:nvPr/>
        </p:nvSpPr>
        <p:spPr bwMode="auto">
          <a:xfrm>
            <a:off x="2940050" y="2089548"/>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sp>
        <p:nvSpPr>
          <p:cNvPr id="32821" name="TextBox 121"/>
          <p:cNvSpPr txBox="1">
            <a:spLocks noChangeArrowheads="1"/>
          </p:cNvSpPr>
          <p:nvPr/>
        </p:nvSpPr>
        <p:spPr bwMode="auto">
          <a:xfrm>
            <a:off x="4586288" y="2099073"/>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sp>
        <p:nvSpPr>
          <p:cNvPr id="32822" name="TextBox 122"/>
          <p:cNvSpPr txBox="1">
            <a:spLocks noChangeArrowheads="1"/>
          </p:cNvSpPr>
          <p:nvPr/>
        </p:nvSpPr>
        <p:spPr bwMode="auto">
          <a:xfrm>
            <a:off x="6196013" y="2080023"/>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sp>
        <p:nvSpPr>
          <p:cNvPr id="32823" name="TextBox 123"/>
          <p:cNvSpPr txBox="1">
            <a:spLocks noChangeArrowheads="1"/>
          </p:cNvSpPr>
          <p:nvPr/>
        </p:nvSpPr>
        <p:spPr bwMode="auto">
          <a:xfrm>
            <a:off x="7818438" y="2089548"/>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sp>
        <p:nvSpPr>
          <p:cNvPr id="32824" name="TextBox 124"/>
          <p:cNvSpPr txBox="1">
            <a:spLocks noChangeArrowheads="1"/>
          </p:cNvSpPr>
          <p:nvPr/>
        </p:nvSpPr>
        <p:spPr bwMode="auto">
          <a:xfrm>
            <a:off x="4289426" y="1171575"/>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sp>
        <p:nvSpPr>
          <p:cNvPr id="32825" name="TextBox 125"/>
          <p:cNvSpPr txBox="1">
            <a:spLocks noChangeArrowheads="1"/>
          </p:cNvSpPr>
          <p:nvPr/>
        </p:nvSpPr>
        <p:spPr bwMode="auto">
          <a:xfrm>
            <a:off x="5959475" y="1162051"/>
            <a:ext cx="544704" cy="25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Arista</a:t>
            </a:r>
          </a:p>
        </p:txBody>
      </p:sp>
      <p:cxnSp>
        <p:nvCxnSpPr>
          <p:cNvPr id="21504" name="Straight Arrow Connector 21503"/>
          <p:cNvCxnSpPr>
            <a:stCxn id="32819" idx="2"/>
          </p:cNvCxnSpPr>
          <p:nvPr/>
        </p:nvCxnSpPr>
        <p:spPr>
          <a:xfrm>
            <a:off x="1241425" y="1810942"/>
            <a:ext cx="1463675" cy="948928"/>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32819" idx="2"/>
            <a:endCxn id="32785" idx="1"/>
          </p:cNvCxnSpPr>
          <p:nvPr/>
        </p:nvCxnSpPr>
        <p:spPr>
          <a:xfrm>
            <a:off x="1241425" y="1810942"/>
            <a:ext cx="1562100" cy="453628"/>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52" name="Group 151"/>
          <p:cNvGrpSpPr>
            <a:grpSpLocks/>
          </p:cNvGrpSpPr>
          <p:nvPr/>
        </p:nvGrpSpPr>
        <p:grpSpPr bwMode="auto">
          <a:xfrm>
            <a:off x="6164263" y="2415779"/>
            <a:ext cx="862012" cy="381000"/>
            <a:chOff x="7740708" y="3221572"/>
            <a:chExt cx="862012" cy="508000"/>
          </a:xfrm>
        </p:grpSpPr>
        <p:cxnSp>
          <p:nvCxnSpPr>
            <p:cNvPr id="153" name="Straight Connector 152"/>
            <p:cNvCxnSpPr/>
            <p:nvPr/>
          </p:nvCxnSpPr>
          <p:spPr bwMode="auto">
            <a:xfrm flipV="1">
              <a:off x="77407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4" name="Straight Connector 153"/>
            <p:cNvCxnSpPr/>
            <p:nvPr/>
          </p:nvCxnSpPr>
          <p:spPr bwMode="auto">
            <a:xfrm flipV="1">
              <a:off x="7883583" y="3221572"/>
              <a:ext cx="0" cy="508000"/>
            </a:xfrm>
            <a:prstGeom prst="line">
              <a:avLst/>
            </a:prstGeom>
            <a:solidFill>
              <a:srgbClr val="00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5" name="Straight Connector 154"/>
            <p:cNvCxnSpPr/>
            <p:nvPr/>
          </p:nvCxnSpPr>
          <p:spPr bwMode="auto">
            <a:xfrm flipV="1">
              <a:off x="8028045" y="3221572"/>
              <a:ext cx="0" cy="508000"/>
            </a:xfrm>
            <a:prstGeom prst="line">
              <a:avLst/>
            </a:prstGeom>
            <a:solidFill>
              <a:srgbClr val="000000"/>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6" name="Straight Connector 155"/>
            <p:cNvCxnSpPr/>
            <p:nvPr/>
          </p:nvCxnSpPr>
          <p:spPr bwMode="auto">
            <a:xfrm flipV="1">
              <a:off x="81725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7" name="Straight Connector 156"/>
            <p:cNvCxnSpPr/>
            <p:nvPr/>
          </p:nvCxnSpPr>
          <p:spPr bwMode="auto">
            <a:xfrm flipV="1">
              <a:off x="8315383" y="3221572"/>
              <a:ext cx="0" cy="508000"/>
            </a:xfrm>
            <a:prstGeom prst="line">
              <a:avLst/>
            </a:prstGeom>
            <a:solidFill>
              <a:srgbClr val="000000"/>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8" name="Straight Connector 157"/>
            <p:cNvCxnSpPr/>
            <p:nvPr/>
          </p:nvCxnSpPr>
          <p:spPr bwMode="auto">
            <a:xfrm flipV="1">
              <a:off x="8459845" y="3221572"/>
              <a:ext cx="0" cy="508000"/>
            </a:xfrm>
            <a:prstGeom prst="line">
              <a:avLst/>
            </a:prstGeom>
            <a:solidFill>
              <a:srgbClr val="000000"/>
            </a:solidFill>
            <a:ln w="3810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9" name="Straight Connector 158"/>
            <p:cNvCxnSpPr/>
            <p:nvPr/>
          </p:nvCxnSpPr>
          <p:spPr bwMode="auto">
            <a:xfrm flipV="1">
              <a:off x="8602720" y="3221572"/>
              <a:ext cx="0" cy="508000"/>
            </a:xfrm>
            <a:prstGeom prst="line">
              <a:avLst/>
            </a:prstGeom>
            <a:solidFill>
              <a:srgbClr val="000000"/>
            </a:solidFill>
            <a:ln w="38100" cap="flat" cmpd="sng" algn="ctr">
              <a:solidFill>
                <a:schemeClr val="bg2">
                  <a:lumMod val="9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60" name="Group 159"/>
          <p:cNvGrpSpPr>
            <a:grpSpLocks/>
          </p:cNvGrpSpPr>
          <p:nvPr/>
        </p:nvGrpSpPr>
        <p:grpSpPr bwMode="auto">
          <a:xfrm>
            <a:off x="4541838" y="2441972"/>
            <a:ext cx="862012" cy="381000"/>
            <a:chOff x="7740708" y="3221572"/>
            <a:chExt cx="862012" cy="508000"/>
          </a:xfrm>
        </p:grpSpPr>
        <p:cxnSp>
          <p:nvCxnSpPr>
            <p:cNvPr id="161" name="Straight Connector 160"/>
            <p:cNvCxnSpPr/>
            <p:nvPr/>
          </p:nvCxnSpPr>
          <p:spPr bwMode="auto">
            <a:xfrm flipV="1">
              <a:off x="77407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2" name="Straight Connector 161"/>
            <p:cNvCxnSpPr/>
            <p:nvPr/>
          </p:nvCxnSpPr>
          <p:spPr bwMode="auto">
            <a:xfrm flipV="1">
              <a:off x="7883583" y="3221572"/>
              <a:ext cx="0" cy="508000"/>
            </a:xfrm>
            <a:prstGeom prst="line">
              <a:avLst/>
            </a:prstGeom>
            <a:solidFill>
              <a:srgbClr val="00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3" name="Straight Connector 162"/>
            <p:cNvCxnSpPr/>
            <p:nvPr/>
          </p:nvCxnSpPr>
          <p:spPr bwMode="auto">
            <a:xfrm flipV="1">
              <a:off x="8028045" y="3221572"/>
              <a:ext cx="0" cy="508000"/>
            </a:xfrm>
            <a:prstGeom prst="line">
              <a:avLst/>
            </a:prstGeom>
            <a:solidFill>
              <a:srgbClr val="000000"/>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4" name="Straight Connector 163"/>
            <p:cNvCxnSpPr/>
            <p:nvPr/>
          </p:nvCxnSpPr>
          <p:spPr bwMode="auto">
            <a:xfrm flipV="1">
              <a:off x="81725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5" name="Straight Connector 164"/>
            <p:cNvCxnSpPr/>
            <p:nvPr/>
          </p:nvCxnSpPr>
          <p:spPr bwMode="auto">
            <a:xfrm flipV="1">
              <a:off x="8315383" y="3221572"/>
              <a:ext cx="0" cy="508000"/>
            </a:xfrm>
            <a:prstGeom prst="line">
              <a:avLst/>
            </a:prstGeom>
            <a:solidFill>
              <a:srgbClr val="000000"/>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6" name="Straight Connector 165"/>
            <p:cNvCxnSpPr/>
            <p:nvPr/>
          </p:nvCxnSpPr>
          <p:spPr bwMode="auto">
            <a:xfrm flipV="1">
              <a:off x="8459845" y="3221572"/>
              <a:ext cx="0" cy="508000"/>
            </a:xfrm>
            <a:prstGeom prst="line">
              <a:avLst/>
            </a:prstGeom>
            <a:solidFill>
              <a:srgbClr val="000000"/>
            </a:solidFill>
            <a:ln w="3810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7" name="Straight Connector 166"/>
            <p:cNvCxnSpPr/>
            <p:nvPr/>
          </p:nvCxnSpPr>
          <p:spPr bwMode="auto">
            <a:xfrm flipV="1">
              <a:off x="8602720" y="3221572"/>
              <a:ext cx="0" cy="508000"/>
            </a:xfrm>
            <a:prstGeom prst="line">
              <a:avLst/>
            </a:prstGeom>
            <a:solidFill>
              <a:srgbClr val="000000"/>
            </a:solidFill>
            <a:ln w="38100" cap="flat" cmpd="sng" algn="ctr">
              <a:solidFill>
                <a:schemeClr val="bg2">
                  <a:lumMod val="9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68" name="Group 167"/>
          <p:cNvGrpSpPr>
            <a:grpSpLocks/>
          </p:cNvGrpSpPr>
          <p:nvPr/>
        </p:nvGrpSpPr>
        <p:grpSpPr bwMode="auto">
          <a:xfrm>
            <a:off x="2941638" y="2441972"/>
            <a:ext cx="862012" cy="381000"/>
            <a:chOff x="7740708" y="3221572"/>
            <a:chExt cx="862012" cy="508000"/>
          </a:xfrm>
        </p:grpSpPr>
        <p:cxnSp>
          <p:nvCxnSpPr>
            <p:cNvPr id="169" name="Straight Connector 168"/>
            <p:cNvCxnSpPr/>
            <p:nvPr/>
          </p:nvCxnSpPr>
          <p:spPr bwMode="auto">
            <a:xfrm flipV="1">
              <a:off x="77407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0" name="Straight Connector 169"/>
            <p:cNvCxnSpPr/>
            <p:nvPr/>
          </p:nvCxnSpPr>
          <p:spPr bwMode="auto">
            <a:xfrm flipV="1">
              <a:off x="7883583" y="3221572"/>
              <a:ext cx="0" cy="508000"/>
            </a:xfrm>
            <a:prstGeom prst="line">
              <a:avLst/>
            </a:prstGeom>
            <a:solidFill>
              <a:srgbClr val="000000"/>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1" name="Straight Connector 170"/>
            <p:cNvCxnSpPr/>
            <p:nvPr/>
          </p:nvCxnSpPr>
          <p:spPr bwMode="auto">
            <a:xfrm flipV="1">
              <a:off x="8028045" y="3221572"/>
              <a:ext cx="0" cy="508000"/>
            </a:xfrm>
            <a:prstGeom prst="line">
              <a:avLst/>
            </a:prstGeom>
            <a:solidFill>
              <a:srgbClr val="000000"/>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2" name="Straight Connector 171"/>
            <p:cNvCxnSpPr/>
            <p:nvPr/>
          </p:nvCxnSpPr>
          <p:spPr bwMode="auto">
            <a:xfrm flipV="1">
              <a:off x="8172508" y="3221572"/>
              <a:ext cx="0" cy="508000"/>
            </a:xfrm>
            <a:prstGeom prst="line">
              <a:avLst/>
            </a:prstGeom>
            <a:solidFill>
              <a:srgbClr val="000000"/>
            </a:solidFill>
            <a:ln w="38100" cap="flat" cmpd="sng" algn="ctr">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3" name="Straight Connector 172"/>
            <p:cNvCxnSpPr/>
            <p:nvPr/>
          </p:nvCxnSpPr>
          <p:spPr bwMode="auto">
            <a:xfrm flipV="1">
              <a:off x="8315383" y="3221572"/>
              <a:ext cx="0" cy="508000"/>
            </a:xfrm>
            <a:prstGeom prst="line">
              <a:avLst/>
            </a:prstGeom>
            <a:solidFill>
              <a:srgbClr val="000000"/>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4" name="Straight Connector 173"/>
            <p:cNvCxnSpPr/>
            <p:nvPr/>
          </p:nvCxnSpPr>
          <p:spPr bwMode="auto">
            <a:xfrm flipV="1">
              <a:off x="8459845" y="3221572"/>
              <a:ext cx="0" cy="508000"/>
            </a:xfrm>
            <a:prstGeom prst="line">
              <a:avLst/>
            </a:prstGeom>
            <a:solidFill>
              <a:srgbClr val="000000"/>
            </a:solidFill>
            <a:ln w="3810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5" name="Straight Connector 174"/>
            <p:cNvCxnSpPr/>
            <p:nvPr/>
          </p:nvCxnSpPr>
          <p:spPr bwMode="auto">
            <a:xfrm flipV="1">
              <a:off x="8602720" y="3221572"/>
              <a:ext cx="0" cy="508000"/>
            </a:xfrm>
            <a:prstGeom prst="line">
              <a:avLst/>
            </a:prstGeom>
            <a:solidFill>
              <a:srgbClr val="000000"/>
            </a:solidFill>
            <a:ln w="38100" cap="flat" cmpd="sng" algn="ctr">
              <a:solidFill>
                <a:schemeClr val="bg2">
                  <a:lumMod val="9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114" name="Picture 1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33675" y="2711055"/>
            <a:ext cx="305117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78501" y="2709864"/>
            <a:ext cx="305117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3" name="Rectangle 2"/>
          <p:cNvSpPr>
            <a:spLocks noChangeArrowheads="1"/>
          </p:cNvSpPr>
          <p:nvPr/>
        </p:nvSpPr>
        <p:spPr bwMode="auto">
          <a:xfrm>
            <a:off x="190500" y="2800351"/>
            <a:ext cx="2463800" cy="136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r>
              <a:rPr lang="zh-TW" altLang="en-US" sz="1200" dirty="0"/>
              <a:t>解決方案</a:t>
            </a:r>
            <a:r>
              <a:rPr lang="en-US" altLang="zh-TW" sz="1200" dirty="0"/>
              <a:t>:</a:t>
            </a:r>
          </a:p>
          <a:p>
            <a:r>
              <a:rPr lang="en-US" altLang="zh-TW" sz="1200" dirty="0"/>
              <a:t>   </a:t>
            </a:r>
            <a:r>
              <a:rPr lang="zh-TW" altLang="en-US" sz="1200" dirty="0"/>
              <a:t>使用</a:t>
            </a:r>
            <a:r>
              <a:rPr lang="en-US" altLang="zh-TW" sz="1200" dirty="0"/>
              <a:t>Arista switch </a:t>
            </a:r>
            <a:r>
              <a:rPr lang="zh-TW" altLang="en-US" sz="1200" dirty="0"/>
              <a:t>可與</a:t>
            </a:r>
            <a:r>
              <a:rPr lang="en-US" altLang="zh-TW" sz="1200" dirty="0"/>
              <a:t>VMware </a:t>
            </a:r>
            <a:r>
              <a:rPr lang="en-US" altLang="zh-TW" sz="1200" dirty="0" err="1"/>
              <a:t>vCenter</a:t>
            </a:r>
            <a:r>
              <a:rPr lang="en-US" altLang="zh-TW" sz="1200" dirty="0"/>
              <a:t> </a:t>
            </a:r>
            <a:r>
              <a:rPr lang="zh-TW" altLang="en-US" sz="1200" dirty="0"/>
              <a:t>整合</a:t>
            </a:r>
            <a:r>
              <a:rPr lang="en-US" altLang="zh-TW" sz="1200" dirty="0"/>
              <a:t>, </a:t>
            </a:r>
            <a:r>
              <a:rPr lang="zh-TW" altLang="en-US" sz="1200" dirty="0"/>
              <a:t>當</a:t>
            </a:r>
            <a:r>
              <a:rPr lang="en-US" altLang="zh-TW" sz="1200" dirty="0" err="1"/>
              <a:t>vCenter</a:t>
            </a:r>
            <a:r>
              <a:rPr lang="en-US" altLang="zh-TW" sz="1200" dirty="0"/>
              <a:t> </a:t>
            </a:r>
            <a:r>
              <a:rPr lang="zh-TW" altLang="en-US" sz="1200" dirty="0"/>
              <a:t>佈建虛擬主機時</a:t>
            </a:r>
            <a:r>
              <a:rPr lang="en-US" altLang="zh-TW" sz="1200" dirty="0"/>
              <a:t>, </a:t>
            </a:r>
            <a:r>
              <a:rPr lang="zh-TW" altLang="en-US" sz="1200" dirty="0"/>
              <a:t>也同時佈建以</a:t>
            </a:r>
            <a:r>
              <a:rPr lang="en-US" altLang="zh-TW" sz="1200" dirty="0"/>
              <a:t>Arista switch </a:t>
            </a:r>
            <a:r>
              <a:rPr lang="zh-TW" altLang="en-US" sz="1200" dirty="0"/>
              <a:t>之網路路徑</a:t>
            </a:r>
            <a:r>
              <a:rPr lang="en-US" altLang="zh-TW" sz="1200" dirty="0"/>
              <a:t>, </a:t>
            </a:r>
            <a:r>
              <a:rPr lang="zh-TW" altLang="en-US" sz="1200" dirty="0"/>
              <a:t>解決原本需設定多品牌網路設備問題</a:t>
            </a:r>
            <a:r>
              <a:rPr lang="en-US" altLang="zh-TW" sz="1200" dirty="0"/>
              <a:t>, </a:t>
            </a:r>
            <a:r>
              <a:rPr lang="zh-TW" altLang="en-US" sz="1200" dirty="0"/>
              <a:t>更使得</a:t>
            </a:r>
            <a:r>
              <a:rPr lang="en-US" altLang="zh-TW" sz="1200" dirty="0"/>
              <a:t> MIS </a:t>
            </a:r>
            <a:r>
              <a:rPr lang="zh-TW" altLang="en-US" sz="1200" dirty="0"/>
              <a:t>人力資源可以更有效率利用</a:t>
            </a:r>
            <a:r>
              <a:rPr lang="en-US" altLang="zh-TW" sz="1200" dirty="0"/>
              <a:t>.</a:t>
            </a:r>
          </a:p>
        </p:txBody>
      </p:sp>
      <p:sp>
        <p:nvSpPr>
          <p:cNvPr id="3" name="Can 2"/>
          <p:cNvSpPr/>
          <p:nvPr/>
        </p:nvSpPr>
        <p:spPr>
          <a:xfrm>
            <a:off x="2679701" y="2400300"/>
            <a:ext cx="1358900" cy="371475"/>
          </a:xfrm>
          <a:prstGeom prst="can">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105" name="Can 104"/>
          <p:cNvSpPr/>
          <p:nvPr/>
        </p:nvSpPr>
        <p:spPr>
          <a:xfrm>
            <a:off x="4292600" y="2419350"/>
            <a:ext cx="1358900" cy="371475"/>
          </a:xfrm>
          <a:prstGeom prst="can">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112" name="Can 111"/>
          <p:cNvSpPr/>
          <p:nvPr/>
        </p:nvSpPr>
        <p:spPr>
          <a:xfrm>
            <a:off x="5892800" y="2409825"/>
            <a:ext cx="1358900" cy="371475"/>
          </a:xfrm>
          <a:prstGeom prst="can">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115" name="Can 114"/>
          <p:cNvSpPr/>
          <p:nvPr/>
        </p:nvSpPr>
        <p:spPr>
          <a:xfrm>
            <a:off x="7518401" y="2400300"/>
            <a:ext cx="1358900" cy="371475"/>
          </a:xfrm>
          <a:prstGeom prst="can">
            <a:avLst/>
          </a:prstGeom>
          <a:gradFill flip="none" rotWithShape="1">
            <a:gsLst>
              <a:gs pos="0">
                <a:schemeClr val="accent1">
                  <a:tint val="100000"/>
                  <a:shade val="100000"/>
                  <a:satMod val="130000"/>
                  <a:alpha val="21000"/>
                </a:schemeClr>
              </a:gs>
              <a:gs pos="100000">
                <a:schemeClr val="accent1">
                  <a:tint val="50000"/>
                  <a:shade val="100000"/>
                  <a:satMod val="350000"/>
                  <a:alpha val="21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lIns="68589" tIns="34295" rIns="68589" bIns="34295" anchor="ctr"/>
          <a:lstStyle/>
          <a:p>
            <a:pPr algn="ctr">
              <a:defRPr/>
            </a:pPr>
            <a:endParaRPr lang="en-US"/>
          </a:p>
        </p:txBody>
      </p:sp>
      <p:sp>
        <p:nvSpPr>
          <p:cNvPr id="4" name="Rounded Rectangular Callout 3"/>
          <p:cNvSpPr/>
          <p:nvPr/>
        </p:nvSpPr>
        <p:spPr>
          <a:xfrm>
            <a:off x="2465217" y="1005576"/>
            <a:ext cx="1458542" cy="432048"/>
          </a:xfrm>
          <a:prstGeom prst="wedgeRoundRectCallout">
            <a:avLst>
              <a:gd name="adj1" fmla="val 5564"/>
              <a:gd name="adj2" fmla="val 216823"/>
              <a:gd name="adj3" fmla="val 16667"/>
            </a:avLst>
          </a:prstGeom>
          <a:solidFill>
            <a:srgbClr val="FF6600"/>
          </a:solidFill>
          <a:ln/>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r>
              <a:rPr lang="en-US" sz="2100" dirty="0" err="1"/>
              <a:t>VMTracer</a:t>
            </a:r>
            <a:endParaRPr lang="en-US" sz="2100" dirty="0"/>
          </a:p>
        </p:txBody>
      </p:sp>
    </p:spTree>
    <p:extLst>
      <p:ext uri="{BB962C8B-B14F-4D97-AF65-F5344CB8AC3E}">
        <p14:creationId xmlns:p14="http://schemas.microsoft.com/office/powerpoint/2010/main" val="289771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strips(downLeft)">
                                      <p:cBhvr>
                                        <p:cTn id="7" dur="500"/>
                                        <p:tgtEl>
                                          <p:spTgt spid="114"/>
                                        </p:tgtEl>
                                      </p:cBhvr>
                                    </p:animEffect>
                                  </p:childTnLst>
                                </p:cTn>
                              </p:par>
                              <p:par>
                                <p:cTn id="8" presetID="18" presetClass="entr" presetSubtype="12"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Left)">
                                      <p:cBhvr>
                                        <p:cTn id="10" dur="500"/>
                                        <p:tgtEl>
                                          <p:spTgt spid="120"/>
                                        </p:tgtEl>
                                      </p:cBhvr>
                                    </p:animEffec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21504"/>
                                        </p:tgtEl>
                                        <p:attrNameLst>
                                          <p:attrName>style.visibility</p:attrName>
                                        </p:attrNameLst>
                                      </p:cBhvr>
                                      <p:to>
                                        <p:strVal val="visible"/>
                                      </p:to>
                                    </p:set>
                                    <p:animEffect transition="in" filter="strips(downLeft)">
                                      <p:cBhvr>
                                        <p:cTn id="14" dur="500"/>
                                        <p:tgtEl>
                                          <p:spTgt spid="21504"/>
                                        </p:tgtEl>
                                      </p:cBhvr>
                                    </p:animEffect>
                                  </p:childTnLst>
                                </p:cTn>
                              </p:par>
                            </p:childTnLst>
                          </p:cTn>
                        </p:par>
                        <p:par>
                          <p:cTn id="15" fill="hold" nodeType="with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500"/>
                                        <p:tgtEl>
                                          <p:spTgt spid="79"/>
                                        </p:tgtEl>
                                      </p:cBhvr>
                                    </p:animEffect>
                                  </p:childTnLst>
                                </p:cTn>
                              </p:par>
                              <p:par>
                                <p:cTn id="19" presetID="9"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dissolve">
                                      <p:cBhvr>
                                        <p:cTn id="21" dur="500"/>
                                        <p:tgtEl>
                                          <p:spTgt spid="80"/>
                                        </p:tgtEl>
                                      </p:cBhvr>
                                    </p:animEffect>
                                  </p:childTnLst>
                                </p:cTn>
                              </p:par>
                              <p:par>
                                <p:cTn id="22" presetID="9" presetClass="entr" presetSubtype="0"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dissolve">
                                      <p:cBhvr>
                                        <p:cTn id="24" dur="500"/>
                                        <p:tgtEl>
                                          <p:spTgt spid="81"/>
                                        </p:tgtEl>
                                      </p:cBhvr>
                                    </p:animEffect>
                                  </p:childTnLst>
                                </p:cTn>
                              </p:par>
                              <p:par>
                                <p:cTn id="25" presetID="9"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dissolve">
                                      <p:cBhvr>
                                        <p:cTn id="27" dur="500"/>
                                        <p:tgtEl>
                                          <p:spTgt spid="85"/>
                                        </p:tgtEl>
                                      </p:cBhvr>
                                    </p:animEffect>
                                  </p:childTnLst>
                                </p:cTn>
                              </p:par>
                              <p:par>
                                <p:cTn id="28" presetID="9" presetClass="entr" presetSubtype="0" fill="hold" nodeType="with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dissolve">
                                      <p:cBhvr>
                                        <p:cTn id="30" dur="500"/>
                                        <p:tgtEl>
                                          <p:spTgt spid="86"/>
                                        </p:tgtEl>
                                      </p:cBhvr>
                                    </p:animEffect>
                                  </p:childTnLst>
                                </p:cTn>
                              </p:par>
                              <p:par>
                                <p:cTn id="31" presetID="9"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dissolve">
                                      <p:cBhvr>
                                        <p:cTn id="33" dur="500"/>
                                        <p:tgtEl>
                                          <p:spTgt spid="87"/>
                                        </p:tgtEl>
                                      </p:cBhvr>
                                    </p:animEffect>
                                  </p:childTnLst>
                                </p:cTn>
                              </p:par>
                              <p:par>
                                <p:cTn id="34" presetID="9"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dissolve">
                                      <p:cBhvr>
                                        <p:cTn id="36" dur="500"/>
                                        <p:tgtEl>
                                          <p:spTgt spid="88"/>
                                        </p:tgtEl>
                                      </p:cBhvr>
                                    </p:animEffect>
                                  </p:childTnLst>
                                </p:cTn>
                              </p:par>
                              <p:par>
                                <p:cTn id="37" presetID="9"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dissolve">
                                      <p:cBhvr>
                                        <p:cTn id="39" dur="500"/>
                                        <p:tgtEl>
                                          <p:spTgt spid="89"/>
                                        </p:tgtEl>
                                      </p:cBhvr>
                                    </p:animEffect>
                                  </p:childTnLst>
                                </p:cTn>
                              </p:par>
                              <p:par>
                                <p:cTn id="40" presetID="9"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dissolve">
                                      <p:cBhvr>
                                        <p:cTn id="42" dur="500"/>
                                        <p:tgtEl>
                                          <p:spTgt spid="90"/>
                                        </p:tgtEl>
                                      </p:cBhvr>
                                    </p:animEffect>
                                  </p:childTnLst>
                                </p:cTn>
                              </p:par>
                              <p:par>
                                <p:cTn id="43" presetID="9"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dissolve">
                                      <p:cBhvr>
                                        <p:cTn id="45" dur="500"/>
                                        <p:tgtEl>
                                          <p:spTgt spid="91"/>
                                        </p:tgtEl>
                                      </p:cBhvr>
                                    </p:animEffect>
                                  </p:childTnLst>
                                </p:cTn>
                              </p:par>
                              <p:par>
                                <p:cTn id="46" presetID="9" presetClass="entr" presetSubtype="0" fill="hold"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dissolve">
                                      <p:cBhvr>
                                        <p:cTn id="48" dur="500"/>
                                        <p:tgtEl>
                                          <p:spTgt spid="92"/>
                                        </p:tgtEl>
                                      </p:cBhvr>
                                    </p:animEffect>
                                  </p:childTnLst>
                                </p:cTn>
                              </p:par>
                              <p:par>
                                <p:cTn id="49" presetID="9" presetClass="entr" presetSubtype="0"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dissolve">
                                      <p:cBhvr>
                                        <p:cTn id="51" dur="500"/>
                                        <p:tgtEl>
                                          <p:spTgt spid="93"/>
                                        </p:tgtEl>
                                      </p:cBhvr>
                                    </p:animEffect>
                                  </p:childTnLst>
                                </p:cTn>
                              </p:par>
                              <p:par>
                                <p:cTn id="52" presetID="9" presetClass="entr" presetSubtype="0" fill="hold"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dissolve">
                                      <p:cBhvr>
                                        <p:cTn id="54" dur="500"/>
                                        <p:tgtEl>
                                          <p:spTgt spid="94"/>
                                        </p:tgtEl>
                                      </p:cBhvr>
                                    </p:animEffect>
                                  </p:childTnLst>
                                </p:cTn>
                              </p:par>
                              <p:par>
                                <p:cTn id="55" presetID="9"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dissolve">
                                      <p:cBhvr>
                                        <p:cTn id="57" dur="500"/>
                                        <p:tgtEl>
                                          <p:spTgt spid="95"/>
                                        </p:tgtEl>
                                      </p:cBhvr>
                                    </p:animEffect>
                                  </p:childTnLst>
                                </p:cTn>
                              </p:par>
                              <p:par>
                                <p:cTn id="58" presetID="9" presetClass="entr" presetSubtype="0" fill="hold"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dissolve">
                                      <p:cBhvr>
                                        <p:cTn id="60" dur="500"/>
                                        <p:tgtEl>
                                          <p:spTgt spid="96"/>
                                        </p:tgtEl>
                                      </p:cBhvr>
                                    </p:animEffect>
                                  </p:childTnLst>
                                </p:cTn>
                              </p:par>
                              <p:par>
                                <p:cTn id="61" presetID="9" presetClass="entr" presetSubtype="0" fill="hold" nodeType="with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dissolve">
                                      <p:cBhvr>
                                        <p:cTn id="63" dur="500"/>
                                        <p:tgtEl>
                                          <p:spTgt spid="97"/>
                                        </p:tgtEl>
                                      </p:cBhvr>
                                    </p:animEffect>
                                  </p:childTnLst>
                                </p:cTn>
                              </p:par>
                              <p:par>
                                <p:cTn id="64" presetID="9" presetClass="entr" presetSubtype="0" fill="hold"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dissolve">
                                      <p:cBhvr>
                                        <p:cTn id="66" dur="500"/>
                                        <p:tgtEl>
                                          <p:spTgt spid="98"/>
                                        </p:tgtEl>
                                      </p:cBhvr>
                                    </p:animEffect>
                                  </p:childTnLst>
                                </p:cTn>
                              </p:par>
                              <p:par>
                                <p:cTn id="67" presetID="9" presetClass="entr" presetSubtype="0" fill="hold" nodeType="with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dissolve">
                                      <p:cBhvr>
                                        <p:cTn id="69" dur="500"/>
                                        <p:tgtEl>
                                          <p:spTgt spid="99"/>
                                        </p:tgtEl>
                                      </p:cBhvr>
                                    </p:animEffect>
                                  </p:childTnLst>
                                </p:cTn>
                              </p:par>
                              <p:par>
                                <p:cTn id="70" presetID="9" presetClass="entr" presetSubtype="0" fill="hold" nodeType="with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dissolve">
                                      <p:cBhvr>
                                        <p:cTn id="72" dur="500"/>
                                        <p:tgtEl>
                                          <p:spTgt spid="100"/>
                                        </p:tgtEl>
                                      </p:cBhvr>
                                    </p:animEffect>
                                  </p:childTnLst>
                                </p:cTn>
                              </p:par>
                              <p:par>
                                <p:cTn id="73" presetID="9" presetClass="entr" presetSubtype="0" fill="hold"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dissolve">
                                      <p:cBhvr>
                                        <p:cTn id="75" dur="500"/>
                                        <p:tgtEl>
                                          <p:spTgt spid="101"/>
                                        </p:tgtEl>
                                      </p:cBhvr>
                                    </p:animEffect>
                                  </p:childTnLst>
                                </p:cTn>
                              </p:par>
                              <p:par>
                                <p:cTn id="76" presetID="9" presetClass="entr" presetSubtype="0" fill="hold" nodeType="withEffect">
                                  <p:stCondLst>
                                    <p:cond delay="0"/>
                                  </p:stCondLst>
                                  <p:childTnLst>
                                    <p:set>
                                      <p:cBhvr>
                                        <p:cTn id="77" dur="1" fill="hold">
                                          <p:stCondLst>
                                            <p:cond delay="0"/>
                                          </p:stCondLst>
                                        </p:cTn>
                                        <p:tgtEl>
                                          <p:spTgt spid="102"/>
                                        </p:tgtEl>
                                        <p:attrNameLst>
                                          <p:attrName>style.visibility</p:attrName>
                                        </p:attrNameLst>
                                      </p:cBhvr>
                                      <p:to>
                                        <p:strVal val="visible"/>
                                      </p:to>
                                    </p:set>
                                    <p:animEffect transition="in" filter="dissolve">
                                      <p:cBhvr>
                                        <p:cTn id="78" dur="500"/>
                                        <p:tgtEl>
                                          <p:spTgt spid="102"/>
                                        </p:tgtEl>
                                      </p:cBhvr>
                                    </p:animEffect>
                                  </p:childTnLst>
                                </p:cTn>
                              </p:par>
                            </p:childTnLst>
                          </p:cTn>
                        </p:par>
                        <p:par>
                          <p:cTn id="79" fill="hold" nodeType="afterGroup">
                            <p:stCondLst>
                              <p:cond delay="1500"/>
                            </p:stCondLst>
                            <p:childTnLst>
                              <p:par>
                                <p:cTn id="80" presetID="2" presetClass="entr" presetSubtype="9" fill="hold" grpId="0"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additive="base">
                                        <p:cTn id="82" dur="700" fill="hold"/>
                                        <p:tgtEl>
                                          <p:spTgt spid="103"/>
                                        </p:tgtEl>
                                        <p:attrNameLst>
                                          <p:attrName>ppt_x</p:attrName>
                                        </p:attrNameLst>
                                      </p:cBhvr>
                                      <p:tavLst>
                                        <p:tav tm="0">
                                          <p:val>
                                            <p:strVal val="0-#ppt_w/2"/>
                                          </p:val>
                                        </p:tav>
                                        <p:tav tm="100000">
                                          <p:val>
                                            <p:strVal val="#ppt_x"/>
                                          </p:val>
                                        </p:tav>
                                      </p:tavLst>
                                    </p:anim>
                                    <p:anim calcmode="lin" valueType="num">
                                      <p:cBhvr additive="base">
                                        <p:cTn id="83" dur="700" fill="hold"/>
                                        <p:tgtEl>
                                          <p:spTgt spid="103"/>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2200"/>
                            </p:stCondLst>
                            <p:childTnLst>
                              <p:par>
                                <p:cTn id="85" presetID="2" presetClass="entr" presetSubtype="9" fill="hold" grpId="0"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700" fill="hold"/>
                                        <p:tgtEl>
                                          <p:spTgt spid="108"/>
                                        </p:tgtEl>
                                        <p:attrNameLst>
                                          <p:attrName>ppt_x</p:attrName>
                                        </p:attrNameLst>
                                      </p:cBhvr>
                                      <p:tavLst>
                                        <p:tav tm="0">
                                          <p:val>
                                            <p:strVal val="0-#ppt_w/2"/>
                                          </p:val>
                                        </p:tav>
                                        <p:tav tm="100000">
                                          <p:val>
                                            <p:strVal val="#ppt_x"/>
                                          </p:val>
                                        </p:tav>
                                      </p:tavLst>
                                    </p:anim>
                                    <p:anim calcmode="lin" valueType="num">
                                      <p:cBhvr additive="base">
                                        <p:cTn id="88" dur="700" fill="hold"/>
                                        <p:tgtEl>
                                          <p:spTgt spid="108"/>
                                        </p:tgtEl>
                                        <p:attrNameLst>
                                          <p:attrName>ppt_y</p:attrName>
                                        </p:attrNameLst>
                                      </p:cBhvr>
                                      <p:tavLst>
                                        <p:tav tm="0">
                                          <p:val>
                                            <p:strVal val="0-#ppt_h/2"/>
                                          </p:val>
                                        </p:tav>
                                        <p:tav tm="100000">
                                          <p:val>
                                            <p:strVal val="#ppt_y"/>
                                          </p:val>
                                        </p:tav>
                                      </p:tavLst>
                                    </p:anim>
                                  </p:childTnLst>
                                </p:cTn>
                              </p:par>
                            </p:childTnLst>
                          </p:cTn>
                        </p:par>
                        <p:par>
                          <p:cTn id="89" fill="hold" nodeType="afterGroup">
                            <p:stCondLst>
                              <p:cond delay="2900"/>
                            </p:stCondLst>
                            <p:childTnLst>
                              <p:par>
                                <p:cTn id="90" presetID="2" presetClass="entr" presetSubtype="9" fill="hold" grpId="0" nodeType="afterEffect">
                                  <p:stCondLst>
                                    <p:cond delay="0"/>
                                  </p:stCondLst>
                                  <p:childTnLst>
                                    <p:set>
                                      <p:cBhvr>
                                        <p:cTn id="91" dur="1" fill="hold">
                                          <p:stCondLst>
                                            <p:cond delay="0"/>
                                          </p:stCondLst>
                                        </p:cTn>
                                        <p:tgtEl>
                                          <p:spTgt spid="107"/>
                                        </p:tgtEl>
                                        <p:attrNameLst>
                                          <p:attrName>style.visibility</p:attrName>
                                        </p:attrNameLst>
                                      </p:cBhvr>
                                      <p:to>
                                        <p:strVal val="visible"/>
                                      </p:to>
                                    </p:set>
                                    <p:anim calcmode="lin" valueType="num">
                                      <p:cBhvr additive="base">
                                        <p:cTn id="92" dur="700" fill="hold"/>
                                        <p:tgtEl>
                                          <p:spTgt spid="107"/>
                                        </p:tgtEl>
                                        <p:attrNameLst>
                                          <p:attrName>ppt_x</p:attrName>
                                        </p:attrNameLst>
                                      </p:cBhvr>
                                      <p:tavLst>
                                        <p:tav tm="0">
                                          <p:val>
                                            <p:strVal val="0-#ppt_w/2"/>
                                          </p:val>
                                        </p:tav>
                                        <p:tav tm="100000">
                                          <p:val>
                                            <p:strVal val="#ppt_x"/>
                                          </p:val>
                                        </p:tav>
                                      </p:tavLst>
                                    </p:anim>
                                    <p:anim calcmode="lin" valueType="num">
                                      <p:cBhvr additive="base">
                                        <p:cTn id="93" dur="700" fill="hold"/>
                                        <p:tgtEl>
                                          <p:spTgt spid="107"/>
                                        </p:tgtEl>
                                        <p:attrNameLst>
                                          <p:attrName>ppt_y</p:attrName>
                                        </p:attrNameLst>
                                      </p:cBhvr>
                                      <p:tavLst>
                                        <p:tav tm="0">
                                          <p:val>
                                            <p:strVal val="0-#ppt_h/2"/>
                                          </p:val>
                                        </p:tav>
                                        <p:tav tm="100000">
                                          <p:val>
                                            <p:strVal val="#ppt_y"/>
                                          </p:val>
                                        </p:tav>
                                      </p:tavLst>
                                    </p:anim>
                                  </p:childTnLst>
                                </p:cTn>
                              </p:par>
                            </p:childTnLst>
                          </p:cTn>
                        </p:par>
                        <p:par>
                          <p:cTn id="94" fill="hold" nodeType="afterGroup">
                            <p:stCondLst>
                              <p:cond delay="3600"/>
                            </p:stCondLst>
                            <p:childTnLst>
                              <p:par>
                                <p:cTn id="95" presetID="2" presetClass="entr" presetSubtype="9" fill="hold" grpId="0" nodeType="afterEffect">
                                  <p:stCondLst>
                                    <p:cond delay="0"/>
                                  </p:stCondLst>
                                  <p:childTnLst>
                                    <p:set>
                                      <p:cBhvr>
                                        <p:cTn id="96" dur="1" fill="hold">
                                          <p:stCondLst>
                                            <p:cond delay="0"/>
                                          </p:stCondLst>
                                        </p:cTn>
                                        <p:tgtEl>
                                          <p:spTgt spid="109"/>
                                        </p:tgtEl>
                                        <p:attrNameLst>
                                          <p:attrName>style.visibility</p:attrName>
                                        </p:attrNameLst>
                                      </p:cBhvr>
                                      <p:to>
                                        <p:strVal val="visible"/>
                                      </p:to>
                                    </p:set>
                                    <p:anim calcmode="lin" valueType="num">
                                      <p:cBhvr additive="base">
                                        <p:cTn id="97" dur="700" fill="hold"/>
                                        <p:tgtEl>
                                          <p:spTgt spid="109"/>
                                        </p:tgtEl>
                                        <p:attrNameLst>
                                          <p:attrName>ppt_x</p:attrName>
                                        </p:attrNameLst>
                                      </p:cBhvr>
                                      <p:tavLst>
                                        <p:tav tm="0">
                                          <p:val>
                                            <p:strVal val="0-#ppt_w/2"/>
                                          </p:val>
                                        </p:tav>
                                        <p:tav tm="100000">
                                          <p:val>
                                            <p:strVal val="#ppt_x"/>
                                          </p:val>
                                        </p:tav>
                                      </p:tavLst>
                                    </p:anim>
                                    <p:anim calcmode="lin" valueType="num">
                                      <p:cBhvr additive="base">
                                        <p:cTn id="98" dur="700" fill="hold"/>
                                        <p:tgtEl>
                                          <p:spTgt spid="109"/>
                                        </p:tgtEl>
                                        <p:attrNameLst>
                                          <p:attrName>ppt_y</p:attrName>
                                        </p:attrNameLst>
                                      </p:cBhvr>
                                      <p:tavLst>
                                        <p:tav tm="0">
                                          <p:val>
                                            <p:strVal val="0-#ppt_h/2"/>
                                          </p:val>
                                        </p:tav>
                                        <p:tav tm="100000">
                                          <p:val>
                                            <p:strVal val="#ppt_y"/>
                                          </p:val>
                                        </p:tav>
                                      </p:tavLst>
                                    </p:anim>
                                  </p:childTnLst>
                                </p:cTn>
                              </p:par>
                            </p:childTnLst>
                          </p:cTn>
                        </p:par>
                        <p:par>
                          <p:cTn id="99" fill="hold" nodeType="afterGroup">
                            <p:stCondLst>
                              <p:cond delay="4300"/>
                            </p:stCondLst>
                            <p:childTnLst>
                              <p:par>
                                <p:cTn id="100" presetID="2" presetClass="entr" presetSubtype="9" fill="hold" grpId="0" nodeType="afterEffect">
                                  <p:stCondLst>
                                    <p:cond delay="0"/>
                                  </p:stCondLst>
                                  <p:childTnLst>
                                    <p:set>
                                      <p:cBhvr>
                                        <p:cTn id="101" dur="1" fill="hold">
                                          <p:stCondLst>
                                            <p:cond delay="0"/>
                                          </p:stCondLst>
                                        </p:cTn>
                                        <p:tgtEl>
                                          <p:spTgt spid="110"/>
                                        </p:tgtEl>
                                        <p:attrNameLst>
                                          <p:attrName>style.visibility</p:attrName>
                                        </p:attrNameLst>
                                      </p:cBhvr>
                                      <p:to>
                                        <p:strVal val="visible"/>
                                      </p:to>
                                    </p:set>
                                    <p:anim calcmode="lin" valueType="num">
                                      <p:cBhvr additive="base">
                                        <p:cTn id="102" dur="700" fill="hold"/>
                                        <p:tgtEl>
                                          <p:spTgt spid="110"/>
                                        </p:tgtEl>
                                        <p:attrNameLst>
                                          <p:attrName>ppt_x</p:attrName>
                                        </p:attrNameLst>
                                      </p:cBhvr>
                                      <p:tavLst>
                                        <p:tav tm="0">
                                          <p:val>
                                            <p:strVal val="0-#ppt_w/2"/>
                                          </p:val>
                                        </p:tav>
                                        <p:tav tm="100000">
                                          <p:val>
                                            <p:strVal val="#ppt_x"/>
                                          </p:val>
                                        </p:tav>
                                      </p:tavLst>
                                    </p:anim>
                                    <p:anim calcmode="lin" valueType="num">
                                      <p:cBhvr additive="base">
                                        <p:cTn id="103" dur="700" fill="hold"/>
                                        <p:tgtEl>
                                          <p:spTgt spid="110"/>
                                        </p:tgtEl>
                                        <p:attrNameLst>
                                          <p:attrName>ppt_y</p:attrName>
                                        </p:attrNameLst>
                                      </p:cBhvr>
                                      <p:tavLst>
                                        <p:tav tm="0">
                                          <p:val>
                                            <p:strVal val="0-#ppt_h/2"/>
                                          </p:val>
                                        </p:tav>
                                        <p:tav tm="100000">
                                          <p:val>
                                            <p:strVal val="#ppt_y"/>
                                          </p:val>
                                        </p:tav>
                                      </p:tavLst>
                                    </p:anim>
                                  </p:childTnLst>
                                </p:cTn>
                              </p:par>
                            </p:childTnLst>
                          </p:cTn>
                        </p:par>
                        <p:par>
                          <p:cTn id="104" fill="hold" nodeType="afterGroup">
                            <p:stCondLst>
                              <p:cond delay="5000"/>
                            </p:stCondLst>
                            <p:childTnLst>
                              <p:par>
                                <p:cTn id="105" presetID="2" presetClass="entr" presetSubtype="9"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 calcmode="lin" valueType="num">
                                      <p:cBhvr additive="base">
                                        <p:cTn id="107" dur="700" fill="hold"/>
                                        <p:tgtEl>
                                          <p:spTgt spid="106"/>
                                        </p:tgtEl>
                                        <p:attrNameLst>
                                          <p:attrName>ppt_x</p:attrName>
                                        </p:attrNameLst>
                                      </p:cBhvr>
                                      <p:tavLst>
                                        <p:tav tm="0">
                                          <p:val>
                                            <p:strVal val="0-#ppt_w/2"/>
                                          </p:val>
                                        </p:tav>
                                        <p:tav tm="100000">
                                          <p:val>
                                            <p:strVal val="#ppt_x"/>
                                          </p:val>
                                        </p:tav>
                                      </p:tavLst>
                                    </p:anim>
                                    <p:anim calcmode="lin" valueType="num">
                                      <p:cBhvr additive="base">
                                        <p:cTn id="108" dur="700" fill="hold"/>
                                        <p:tgtEl>
                                          <p:spTgt spid="106"/>
                                        </p:tgtEl>
                                        <p:attrNameLst>
                                          <p:attrName>ppt_y</p:attrName>
                                        </p:attrNameLst>
                                      </p:cBhvr>
                                      <p:tavLst>
                                        <p:tav tm="0">
                                          <p:val>
                                            <p:strVal val="0-#ppt_h/2"/>
                                          </p:val>
                                        </p:tav>
                                        <p:tav tm="100000">
                                          <p:val>
                                            <p:strVal val="#ppt_y"/>
                                          </p:val>
                                        </p:tav>
                                      </p:tavLst>
                                    </p:anim>
                                  </p:childTnLst>
                                </p:cTn>
                              </p:par>
                            </p:childTnLst>
                          </p:cTn>
                        </p:par>
                        <p:par>
                          <p:cTn id="109" fill="hold" nodeType="afterGroup">
                            <p:stCondLst>
                              <p:cond delay="5700"/>
                            </p:stCondLst>
                            <p:childTnLst>
                              <p:par>
                                <p:cTn id="110" presetID="2" presetClass="entr" presetSubtype="9" fill="hold" grpId="0" nodeType="afterEffect">
                                  <p:stCondLst>
                                    <p:cond delay="0"/>
                                  </p:stCondLst>
                                  <p:childTnLst>
                                    <p:set>
                                      <p:cBhvr>
                                        <p:cTn id="111" dur="1" fill="hold">
                                          <p:stCondLst>
                                            <p:cond delay="0"/>
                                          </p:stCondLst>
                                        </p:cTn>
                                        <p:tgtEl>
                                          <p:spTgt spid="111"/>
                                        </p:tgtEl>
                                        <p:attrNameLst>
                                          <p:attrName>style.visibility</p:attrName>
                                        </p:attrNameLst>
                                      </p:cBhvr>
                                      <p:to>
                                        <p:strVal val="visible"/>
                                      </p:to>
                                    </p:set>
                                    <p:anim calcmode="lin" valueType="num">
                                      <p:cBhvr additive="base">
                                        <p:cTn id="112" dur="700" fill="hold"/>
                                        <p:tgtEl>
                                          <p:spTgt spid="111"/>
                                        </p:tgtEl>
                                        <p:attrNameLst>
                                          <p:attrName>ppt_x</p:attrName>
                                        </p:attrNameLst>
                                      </p:cBhvr>
                                      <p:tavLst>
                                        <p:tav tm="0">
                                          <p:val>
                                            <p:strVal val="0-#ppt_w/2"/>
                                          </p:val>
                                        </p:tav>
                                        <p:tav tm="100000">
                                          <p:val>
                                            <p:strVal val="#ppt_x"/>
                                          </p:val>
                                        </p:tav>
                                      </p:tavLst>
                                    </p:anim>
                                    <p:anim calcmode="lin" valueType="num">
                                      <p:cBhvr additive="base">
                                        <p:cTn id="113" dur="700" fill="hold"/>
                                        <p:tgtEl>
                                          <p:spTgt spid="111"/>
                                        </p:tgtEl>
                                        <p:attrNameLst>
                                          <p:attrName>ppt_y</p:attrName>
                                        </p:attrNameLst>
                                      </p:cBhvr>
                                      <p:tavLst>
                                        <p:tav tm="0">
                                          <p:val>
                                            <p:strVal val="0-#ppt_h/2"/>
                                          </p:val>
                                        </p:tav>
                                        <p:tav tm="100000">
                                          <p:val>
                                            <p:strVal val="#ppt_y"/>
                                          </p:val>
                                        </p:tav>
                                      </p:tavLst>
                                    </p:anim>
                                  </p:childTnLst>
                                </p:cTn>
                              </p:par>
                            </p:childTnLst>
                          </p:cTn>
                        </p:par>
                        <p:par>
                          <p:cTn id="114" fill="hold" nodeType="afterGroup">
                            <p:stCondLst>
                              <p:cond delay="6400"/>
                            </p:stCondLst>
                            <p:childTnLst>
                              <p:par>
                                <p:cTn id="115" presetID="2" presetClass="entr" presetSubtype="9" fill="hold" grpId="0" nodeType="afterEffect">
                                  <p:stCondLst>
                                    <p:cond delay="0"/>
                                  </p:stCondLst>
                                  <p:childTnLst>
                                    <p:set>
                                      <p:cBhvr>
                                        <p:cTn id="116" dur="1" fill="hold">
                                          <p:stCondLst>
                                            <p:cond delay="0"/>
                                          </p:stCondLst>
                                        </p:cTn>
                                        <p:tgtEl>
                                          <p:spTgt spid="113"/>
                                        </p:tgtEl>
                                        <p:attrNameLst>
                                          <p:attrName>style.visibility</p:attrName>
                                        </p:attrNameLst>
                                      </p:cBhvr>
                                      <p:to>
                                        <p:strVal val="visible"/>
                                      </p:to>
                                    </p:set>
                                    <p:anim calcmode="lin" valueType="num">
                                      <p:cBhvr additive="base">
                                        <p:cTn id="117" dur="700" fill="hold"/>
                                        <p:tgtEl>
                                          <p:spTgt spid="113"/>
                                        </p:tgtEl>
                                        <p:attrNameLst>
                                          <p:attrName>ppt_x</p:attrName>
                                        </p:attrNameLst>
                                      </p:cBhvr>
                                      <p:tavLst>
                                        <p:tav tm="0">
                                          <p:val>
                                            <p:strVal val="0-#ppt_w/2"/>
                                          </p:val>
                                        </p:tav>
                                        <p:tav tm="100000">
                                          <p:val>
                                            <p:strVal val="#ppt_x"/>
                                          </p:val>
                                        </p:tav>
                                      </p:tavLst>
                                    </p:anim>
                                    <p:anim calcmode="lin" valueType="num">
                                      <p:cBhvr additive="base">
                                        <p:cTn id="118" dur="700" fill="hold"/>
                                        <p:tgtEl>
                                          <p:spTgt spid="113"/>
                                        </p:tgtEl>
                                        <p:attrNameLst>
                                          <p:attrName>ppt_y</p:attrName>
                                        </p:attrNameLst>
                                      </p:cBhvr>
                                      <p:tavLst>
                                        <p:tav tm="0">
                                          <p:val>
                                            <p:strVal val="0-#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8" presetClass="entr" presetSubtype="12" fill="hold" nodeType="clickEffect">
                                  <p:stCondLst>
                                    <p:cond delay="0"/>
                                  </p:stCondLst>
                                  <p:childTnLst>
                                    <p:set>
                                      <p:cBhvr>
                                        <p:cTn id="122" dur="1" fill="hold">
                                          <p:stCondLst>
                                            <p:cond delay="0"/>
                                          </p:stCondLst>
                                        </p:cTn>
                                        <p:tgtEl>
                                          <p:spTgt spid="137"/>
                                        </p:tgtEl>
                                        <p:attrNameLst>
                                          <p:attrName>style.visibility</p:attrName>
                                        </p:attrNameLst>
                                      </p:cBhvr>
                                      <p:to>
                                        <p:strVal val="visible"/>
                                      </p:to>
                                    </p:set>
                                    <p:animEffect transition="in" filter="strips(downLeft)">
                                      <p:cBhvr>
                                        <p:cTn id="123" dur="500"/>
                                        <p:tgtEl>
                                          <p:spTgt spid="137"/>
                                        </p:tgtEl>
                                      </p:cBhvr>
                                    </p:animEffect>
                                  </p:childTnLst>
                                </p:cTn>
                              </p:par>
                            </p:childTnLst>
                          </p:cTn>
                        </p:par>
                        <p:par>
                          <p:cTn id="124" fill="hold" nodeType="afterGroup">
                            <p:stCondLst>
                              <p:cond delay="500"/>
                            </p:stCondLst>
                            <p:childTnLst>
                              <p:par>
                                <p:cTn id="125" presetID="18" presetClass="entr" presetSubtype="12" fill="hold" grpId="0"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downLeft)">
                                      <p:cBhvr>
                                        <p:cTn id="127" dur="500"/>
                                        <p:tgtEl>
                                          <p:spTgt spid="4"/>
                                        </p:tgtEl>
                                      </p:cBhvr>
                                    </p:animEffect>
                                  </p:childTnLst>
                                </p:cTn>
                              </p:par>
                            </p:childTnLst>
                          </p:cTn>
                        </p:par>
                        <p:par>
                          <p:cTn id="128" fill="hold">
                            <p:stCondLst>
                              <p:cond delay="1000"/>
                            </p:stCondLst>
                            <p:childTnLst>
                              <p:par>
                                <p:cTn id="129" presetID="18" presetClass="entr" presetSubtype="12" fill="hold" nodeType="afterEffect">
                                  <p:stCondLst>
                                    <p:cond delay="0"/>
                                  </p:stCondLst>
                                  <p:childTnLst>
                                    <p:set>
                                      <p:cBhvr>
                                        <p:cTn id="130" dur="1" fill="hold">
                                          <p:stCondLst>
                                            <p:cond delay="0"/>
                                          </p:stCondLst>
                                        </p:cTn>
                                        <p:tgtEl>
                                          <p:spTgt spid="168"/>
                                        </p:tgtEl>
                                        <p:attrNameLst>
                                          <p:attrName>style.visibility</p:attrName>
                                        </p:attrNameLst>
                                      </p:cBhvr>
                                      <p:to>
                                        <p:strVal val="visible"/>
                                      </p:to>
                                    </p:set>
                                    <p:animEffect transition="in" filter="strips(downLeft)">
                                      <p:cBhvr>
                                        <p:cTn id="131" dur="500"/>
                                        <p:tgtEl>
                                          <p:spTgt spid="168"/>
                                        </p:tgtEl>
                                      </p:cBhvr>
                                    </p:animEffect>
                                  </p:childTnLst>
                                </p:cTn>
                              </p:par>
                              <p:par>
                                <p:cTn id="132" presetID="18" presetClass="entr" presetSubtype="12" fill="hold" nodeType="withEffect">
                                  <p:stCondLst>
                                    <p:cond delay="0"/>
                                  </p:stCondLst>
                                  <p:childTnLst>
                                    <p:set>
                                      <p:cBhvr>
                                        <p:cTn id="133" dur="1" fill="hold">
                                          <p:stCondLst>
                                            <p:cond delay="0"/>
                                          </p:stCondLst>
                                        </p:cTn>
                                        <p:tgtEl>
                                          <p:spTgt spid="160"/>
                                        </p:tgtEl>
                                        <p:attrNameLst>
                                          <p:attrName>style.visibility</p:attrName>
                                        </p:attrNameLst>
                                      </p:cBhvr>
                                      <p:to>
                                        <p:strVal val="visible"/>
                                      </p:to>
                                    </p:set>
                                    <p:animEffect transition="in" filter="strips(downLeft)">
                                      <p:cBhvr>
                                        <p:cTn id="134" dur="500"/>
                                        <p:tgtEl>
                                          <p:spTgt spid="160"/>
                                        </p:tgtEl>
                                      </p:cBhvr>
                                    </p:animEffect>
                                  </p:childTnLst>
                                </p:cTn>
                              </p:par>
                              <p:par>
                                <p:cTn id="135" presetID="18" presetClass="entr" presetSubtype="12" fill="hold" nodeType="withEffect">
                                  <p:stCondLst>
                                    <p:cond delay="0"/>
                                  </p:stCondLst>
                                  <p:childTnLst>
                                    <p:set>
                                      <p:cBhvr>
                                        <p:cTn id="136" dur="1" fill="hold">
                                          <p:stCondLst>
                                            <p:cond delay="0"/>
                                          </p:stCondLst>
                                        </p:cTn>
                                        <p:tgtEl>
                                          <p:spTgt spid="152"/>
                                        </p:tgtEl>
                                        <p:attrNameLst>
                                          <p:attrName>style.visibility</p:attrName>
                                        </p:attrNameLst>
                                      </p:cBhvr>
                                      <p:to>
                                        <p:strVal val="visible"/>
                                      </p:to>
                                    </p:set>
                                    <p:animEffect transition="in" filter="strips(downLeft)">
                                      <p:cBhvr>
                                        <p:cTn id="137" dur="500"/>
                                        <p:tgtEl>
                                          <p:spTgt spid="152"/>
                                        </p:tgtEl>
                                      </p:cBhvr>
                                    </p:animEffect>
                                  </p:childTnLst>
                                </p:cTn>
                              </p:par>
                              <p:par>
                                <p:cTn id="138" presetID="18" presetClass="entr" presetSubtype="12" fill="hold" nodeType="withEffect">
                                  <p:stCondLst>
                                    <p:cond delay="0"/>
                                  </p:stCondLst>
                                  <p:childTnLst>
                                    <p:set>
                                      <p:cBhvr>
                                        <p:cTn id="139" dur="1" fill="hold">
                                          <p:stCondLst>
                                            <p:cond delay="0"/>
                                          </p:stCondLst>
                                        </p:cTn>
                                        <p:tgtEl>
                                          <p:spTgt spid="21526"/>
                                        </p:tgtEl>
                                        <p:attrNameLst>
                                          <p:attrName>style.visibility</p:attrName>
                                        </p:attrNameLst>
                                      </p:cBhvr>
                                      <p:to>
                                        <p:strVal val="visible"/>
                                      </p:to>
                                    </p:set>
                                    <p:animEffect transition="in" filter="strips(downLeft)">
                                      <p:cBhvr>
                                        <p:cTn id="140"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03" grpId="0" animBg="1"/>
      <p:bldP spid="106" grpId="0" animBg="1"/>
      <p:bldP spid="107" grpId="0" animBg="1"/>
      <p:bldP spid="108" grpId="0" animBg="1"/>
      <p:bldP spid="109" grpId="0" animBg="1"/>
      <p:bldP spid="110" grpId="0" animBg="1"/>
      <p:bldP spid="111"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401639" y="192333"/>
            <a:ext cx="8674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en-US" sz="3000" b="1" dirty="0">
                <a:solidFill>
                  <a:srgbClr val="387C2C"/>
                </a:solidFill>
                <a:latin typeface="+mj-lt"/>
                <a:cs typeface="Myriad Pro" charset="0"/>
                <a:sym typeface="Myriad Pro" charset="0"/>
              </a:rPr>
              <a:t>VM Tracer – 3 commands to enable SDN</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15" y="3531394"/>
            <a:ext cx="1360487"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5" y="3531394"/>
            <a:ext cx="1362075"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31394"/>
            <a:ext cx="1360488" cy="56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3" name="Line 5"/>
          <p:cNvSpPr>
            <a:spLocks noChangeShapeType="1"/>
          </p:cNvSpPr>
          <p:nvPr/>
        </p:nvSpPr>
        <p:spPr bwMode="auto">
          <a:xfrm flipH="1">
            <a:off x="3357564" y="2159795"/>
            <a:ext cx="3592512" cy="1368029"/>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4" name="Line 6"/>
          <p:cNvSpPr>
            <a:spLocks noChangeShapeType="1"/>
          </p:cNvSpPr>
          <p:nvPr/>
        </p:nvSpPr>
        <p:spPr bwMode="auto">
          <a:xfrm flipH="1">
            <a:off x="5154615" y="2209800"/>
            <a:ext cx="1851025" cy="1321594"/>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5" name="Line 7"/>
          <p:cNvSpPr>
            <a:spLocks noChangeShapeType="1"/>
          </p:cNvSpPr>
          <p:nvPr/>
        </p:nvSpPr>
        <p:spPr bwMode="auto">
          <a:xfrm flipH="1">
            <a:off x="6950075" y="2258616"/>
            <a:ext cx="109538" cy="1272778"/>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6" name="Line 8"/>
          <p:cNvSpPr>
            <a:spLocks noChangeShapeType="1"/>
          </p:cNvSpPr>
          <p:nvPr/>
        </p:nvSpPr>
        <p:spPr bwMode="auto">
          <a:xfrm flipH="1">
            <a:off x="4860925" y="4095751"/>
            <a:ext cx="6350" cy="454819"/>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7" name="Line 9"/>
          <p:cNvSpPr>
            <a:spLocks noChangeShapeType="1"/>
          </p:cNvSpPr>
          <p:nvPr/>
        </p:nvSpPr>
        <p:spPr bwMode="auto">
          <a:xfrm flipH="1">
            <a:off x="6545263" y="4089798"/>
            <a:ext cx="3175" cy="460772"/>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8" name="Line 10"/>
          <p:cNvSpPr>
            <a:spLocks noChangeShapeType="1"/>
          </p:cNvSpPr>
          <p:nvPr/>
        </p:nvSpPr>
        <p:spPr bwMode="auto">
          <a:xfrm>
            <a:off x="6602413" y="4095751"/>
            <a:ext cx="0" cy="454819"/>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59" name="Rectangle 11"/>
          <p:cNvSpPr>
            <a:spLocks/>
          </p:cNvSpPr>
          <p:nvPr/>
        </p:nvSpPr>
        <p:spPr bwMode="auto">
          <a:xfrm rot="-1451138">
            <a:off x="4268007" y="2714195"/>
            <a:ext cx="10382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700">
                <a:cs typeface="Gill Sans" charset="0"/>
              </a:rPr>
              <a:t>vCenter API</a:t>
            </a:r>
          </a:p>
        </p:txBody>
      </p:sp>
      <p:sp>
        <p:nvSpPr>
          <p:cNvPr id="53260" name="Rectangle 12"/>
          <p:cNvSpPr>
            <a:spLocks/>
          </p:cNvSpPr>
          <p:nvPr/>
        </p:nvSpPr>
        <p:spPr bwMode="auto">
          <a:xfrm>
            <a:off x="228601" y="778670"/>
            <a:ext cx="4789488" cy="15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spcBef>
                <a:spcPts val="1525"/>
              </a:spcBef>
            </a:pPr>
            <a:r>
              <a:rPr lang="en-US" sz="1500" dirty="0">
                <a:cs typeface="Gill Sans" charset="0"/>
              </a:rPr>
              <a:t>Licensed Software Feature on Arista EOS 4.5 and higher on all Arista switches</a:t>
            </a:r>
          </a:p>
          <a:p>
            <a:pPr>
              <a:spcBef>
                <a:spcPts val="1525"/>
              </a:spcBef>
            </a:pPr>
            <a:r>
              <a:rPr lang="en-US" sz="1500" dirty="0">
                <a:cs typeface="Gill Sans" charset="0"/>
              </a:rPr>
              <a:t>Works with VMware </a:t>
            </a:r>
            <a:r>
              <a:rPr lang="en-US" sz="1500" dirty="0" err="1">
                <a:cs typeface="Gill Sans" charset="0"/>
              </a:rPr>
              <a:t>vSphere</a:t>
            </a:r>
            <a:r>
              <a:rPr lang="en-US" sz="1500" dirty="0">
                <a:cs typeface="Gill Sans" charset="0"/>
              </a:rPr>
              <a:t> v4.0 or higher.  Works with all </a:t>
            </a:r>
            <a:r>
              <a:rPr lang="en-US" sz="1500" dirty="0" err="1">
                <a:cs typeface="Gill Sans" charset="0"/>
              </a:rPr>
              <a:t>vSphere</a:t>
            </a:r>
            <a:r>
              <a:rPr lang="en-US" sz="1500" dirty="0">
                <a:cs typeface="Gill Sans" charset="0"/>
              </a:rPr>
              <a:t> editions. VM Tracer is an independent re-</a:t>
            </a:r>
            <a:r>
              <a:rPr lang="en-US" sz="1500" dirty="0" err="1">
                <a:cs typeface="Gill Sans" charset="0"/>
              </a:rPr>
              <a:t>startable</a:t>
            </a:r>
            <a:r>
              <a:rPr lang="en-US" sz="1500" dirty="0">
                <a:cs typeface="Gill Sans" charset="0"/>
              </a:rPr>
              <a:t> and patchable process in the EOS SW Architecture</a:t>
            </a:r>
          </a:p>
        </p:txBody>
      </p:sp>
      <p:pic>
        <p:nvPicPr>
          <p:cNvPr id="532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5" y="4550569"/>
            <a:ext cx="1360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65" y="4550569"/>
            <a:ext cx="1362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550569"/>
            <a:ext cx="13604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64" name="Line 16"/>
          <p:cNvSpPr>
            <a:spLocks noChangeShapeType="1"/>
          </p:cNvSpPr>
          <p:nvPr/>
        </p:nvSpPr>
        <p:spPr bwMode="auto">
          <a:xfrm>
            <a:off x="7304088" y="4095751"/>
            <a:ext cx="0" cy="454819"/>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5" name="Line 17"/>
          <p:cNvSpPr>
            <a:spLocks noChangeShapeType="1"/>
          </p:cNvSpPr>
          <p:nvPr/>
        </p:nvSpPr>
        <p:spPr bwMode="auto">
          <a:xfrm>
            <a:off x="6656388" y="4095751"/>
            <a:ext cx="0" cy="454819"/>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6" name="Line 18"/>
          <p:cNvSpPr>
            <a:spLocks noChangeShapeType="1"/>
          </p:cNvSpPr>
          <p:nvPr/>
        </p:nvSpPr>
        <p:spPr bwMode="auto">
          <a:xfrm>
            <a:off x="6710363" y="4095751"/>
            <a:ext cx="0" cy="454819"/>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7" name="Line 19"/>
          <p:cNvSpPr>
            <a:spLocks noChangeShapeType="1"/>
          </p:cNvSpPr>
          <p:nvPr/>
        </p:nvSpPr>
        <p:spPr bwMode="auto">
          <a:xfrm>
            <a:off x="7032625" y="4095751"/>
            <a:ext cx="0" cy="454819"/>
          </a:xfrm>
          <a:prstGeom prst="line">
            <a:avLst/>
          </a:prstGeom>
          <a:noFill/>
          <a:ln w="381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8" name="Line 20"/>
          <p:cNvSpPr>
            <a:spLocks noChangeShapeType="1"/>
          </p:cNvSpPr>
          <p:nvPr/>
        </p:nvSpPr>
        <p:spPr bwMode="auto">
          <a:xfrm flipH="1">
            <a:off x="5421313" y="4095751"/>
            <a:ext cx="4762" cy="454819"/>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69" name="Line 21"/>
          <p:cNvSpPr>
            <a:spLocks noChangeShapeType="1"/>
          </p:cNvSpPr>
          <p:nvPr/>
        </p:nvSpPr>
        <p:spPr bwMode="auto">
          <a:xfrm flipH="1">
            <a:off x="3070227" y="4095751"/>
            <a:ext cx="4763" cy="454819"/>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3270" name="Line 22"/>
          <p:cNvSpPr>
            <a:spLocks noChangeShapeType="1"/>
          </p:cNvSpPr>
          <p:nvPr/>
        </p:nvSpPr>
        <p:spPr bwMode="auto">
          <a:xfrm flipH="1">
            <a:off x="3630613" y="4095751"/>
            <a:ext cx="4762" cy="454819"/>
          </a:xfrm>
          <a:prstGeom prst="line">
            <a:avLst/>
          </a:prstGeom>
          <a:noFill/>
          <a:ln w="1270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53271" name="Picture 23"/>
          <p:cNvPicPr>
            <a:picLocks noChangeArrowheads="1"/>
          </p:cNvPicPr>
          <p:nvPr/>
        </p:nvPicPr>
        <p:blipFill>
          <a:blip r:embed="rId6">
            <a:extLst>
              <a:ext uri="{28A0092B-C50C-407E-A947-70E740481C1C}">
                <a14:useLocalDpi xmlns:a14="http://schemas.microsoft.com/office/drawing/2010/main" val="0"/>
              </a:ext>
            </a:extLst>
          </a:blip>
          <a:srcRect b="44560"/>
          <a:stretch>
            <a:fillRect/>
          </a:stretch>
        </p:blipFill>
        <p:spPr bwMode="auto">
          <a:xfrm>
            <a:off x="5470525" y="1464470"/>
            <a:ext cx="2967038"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53272" name="Picture 24"/>
          <p:cNvPicPr>
            <a:picLocks noChangeArrowheads="1"/>
          </p:cNvPicPr>
          <p:nvPr/>
        </p:nvPicPr>
        <p:blipFill>
          <a:blip r:embed="rId7">
            <a:extLst>
              <a:ext uri="{28A0092B-C50C-407E-A947-70E740481C1C}">
                <a14:useLocalDpi xmlns:a14="http://schemas.microsoft.com/office/drawing/2010/main" val="0"/>
              </a:ext>
            </a:extLst>
          </a:blip>
          <a:srcRect l="841" t="15076" r="75142" b="24907"/>
          <a:stretch>
            <a:fillRect/>
          </a:stretch>
        </p:blipFill>
        <p:spPr bwMode="auto">
          <a:xfrm>
            <a:off x="6443664" y="1175147"/>
            <a:ext cx="1019175" cy="129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ounded Rectangular Callout 2"/>
          <p:cNvSpPr/>
          <p:nvPr/>
        </p:nvSpPr>
        <p:spPr>
          <a:xfrm>
            <a:off x="88334" y="2463738"/>
            <a:ext cx="3361377" cy="1134127"/>
          </a:xfrm>
          <a:prstGeom prst="wedgeRoundRectCallout">
            <a:avLst>
              <a:gd name="adj1" fmla="val 34629"/>
              <a:gd name="adj2" fmla="val 69590"/>
              <a:gd name="adj3" fmla="val 16667"/>
            </a:avLst>
          </a:prstGeom>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defRPr/>
            </a:pPr>
            <a:r>
              <a:rPr lang="en-US" sz="1200" dirty="0" err="1">
                <a:solidFill>
                  <a:srgbClr val="FF0000"/>
                </a:solidFill>
              </a:rPr>
              <a:t>vmtracer</a:t>
            </a:r>
            <a:r>
              <a:rPr lang="en-US" sz="1200" dirty="0">
                <a:solidFill>
                  <a:srgbClr val="FF0000"/>
                </a:solidFill>
              </a:rPr>
              <a:t> session demo</a:t>
            </a:r>
          </a:p>
          <a:p>
            <a:pPr>
              <a:defRPr/>
            </a:pPr>
            <a:r>
              <a:rPr lang="en-US" sz="1200" dirty="0"/>
              <a:t>   </a:t>
            </a:r>
            <a:r>
              <a:rPr lang="en-US" sz="1200" dirty="0" err="1"/>
              <a:t>url</a:t>
            </a:r>
            <a:r>
              <a:rPr lang="en-US" sz="1200" dirty="0"/>
              <a:t> https://192.168.24.90/</a:t>
            </a:r>
            <a:r>
              <a:rPr lang="en-US" sz="1200" dirty="0" err="1"/>
              <a:t>sdk</a:t>
            </a:r>
            <a:endParaRPr lang="en-US" sz="1200" dirty="0"/>
          </a:p>
          <a:p>
            <a:pPr>
              <a:defRPr/>
            </a:pPr>
            <a:r>
              <a:rPr lang="en-US" sz="1200" dirty="0"/>
              <a:t>   username administrator</a:t>
            </a:r>
          </a:p>
          <a:p>
            <a:pPr>
              <a:defRPr/>
            </a:pPr>
            <a:r>
              <a:rPr lang="en-US" sz="1200" dirty="0"/>
              <a:t>   password 7 bE5JvPGrbEpVHd9AejIfrw==</a:t>
            </a:r>
          </a:p>
          <a:p>
            <a:pPr>
              <a:defRPr/>
            </a:pPr>
            <a:r>
              <a:rPr lang="en-US" sz="1200" dirty="0"/>
              <a:t>   allowed-</a:t>
            </a:r>
            <a:r>
              <a:rPr lang="en-US" sz="1200" dirty="0" err="1"/>
              <a:t>vlan</a:t>
            </a:r>
            <a:r>
              <a:rPr lang="en-US" sz="1200" dirty="0"/>
              <a:t> 1-4094</a:t>
            </a:r>
          </a:p>
          <a:p>
            <a:pPr algn="ctr">
              <a:defRPr/>
            </a:pPr>
            <a:endParaRPr lang="en-US" sz="1200" dirty="0"/>
          </a:p>
        </p:txBody>
      </p:sp>
    </p:spTree>
    <p:extLst>
      <p:ext uri="{BB962C8B-B14F-4D97-AF65-F5344CB8AC3E}">
        <p14:creationId xmlns:p14="http://schemas.microsoft.com/office/powerpoint/2010/main" val="318888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205980"/>
            <a:ext cx="8439150" cy="460771"/>
          </a:xfrm>
        </p:spPr>
        <p:txBody>
          <a:bodyPr>
            <a:normAutofit fontScale="90000"/>
          </a:bodyPr>
          <a:lstStyle/>
          <a:p>
            <a:pPr>
              <a:defRPr/>
            </a:pPr>
            <a:r>
              <a:rPr lang="en-US" sz="3000" dirty="0" err="1"/>
              <a:t>Vmware</a:t>
            </a:r>
            <a:r>
              <a:rPr lang="en-US" sz="3000" dirty="0"/>
              <a:t> </a:t>
            </a:r>
            <a:r>
              <a:rPr lang="en-US" sz="3000" dirty="0" err="1"/>
              <a:t>vCenter</a:t>
            </a:r>
            <a:r>
              <a:rPr lang="en-US" sz="3000" dirty="0"/>
              <a:t> setup</a:t>
            </a:r>
          </a:p>
        </p:txBody>
      </p:sp>
      <p:grpSp>
        <p:nvGrpSpPr>
          <p:cNvPr id="9" name="Group 8"/>
          <p:cNvGrpSpPr>
            <a:grpSpLocks/>
          </p:cNvGrpSpPr>
          <p:nvPr/>
        </p:nvGrpSpPr>
        <p:grpSpPr bwMode="auto">
          <a:xfrm>
            <a:off x="0" y="666750"/>
            <a:ext cx="9144000" cy="2087166"/>
            <a:chOff x="0" y="889000"/>
            <a:chExt cx="9144000" cy="2782249"/>
          </a:xfrm>
        </p:grpSpPr>
        <p:pic>
          <p:nvPicPr>
            <p:cNvPr id="5428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9000"/>
              <a:ext cx="9144000" cy="278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651000" y="1308004"/>
              <a:ext cx="2819400" cy="46979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11"/>
          <p:cNvGrpSpPr>
            <a:grpSpLocks/>
          </p:cNvGrpSpPr>
          <p:nvPr/>
        </p:nvGrpSpPr>
        <p:grpSpPr bwMode="auto">
          <a:xfrm>
            <a:off x="3886200" y="3332560"/>
            <a:ext cx="5143500" cy="972740"/>
            <a:chOff x="3911600" y="4418754"/>
            <a:chExt cx="5143500" cy="1296245"/>
          </a:xfrm>
        </p:grpSpPr>
        <p:pic>
          <p:nvPicPr>
            <p:cNvPr id="5427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1600" y="4418754"/>
              <a:ext cx="5143500" cy="129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3987800" y="5397681"/>
              <a:ext cx="4953000" cy="24116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3" name="Group 12"/>
          <p:cNvGrpSpPr>
            <a:grpSpLocks/>
          </p:cNvGrpSpPr>
          <p:nvPr/>
        </p:nvGrpSpPr>
        <p:grpSpPr bwMode="auto">
          <a:xfrm>
            <a:off x="300039" y="2288383"/>
            <a:ext cx="3268662" cy="2855119"/>
            <a:chOff x="228600" y="2784836"/>
            <a:chExt cx="3267988" cy="3806464"/>
          </a:xfrm>
        </p:grpSpPr>
        <p:pic>
          <p:nvPicPr>
            <p:cNvPr id="5427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84836"/>
              <a:ext cx="3267988" cy="380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266692" y="5384914"/>
              <a:ext cx="3174345" cy="292072"/>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38186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
          <p:cNvSpPr>
            <a:spLocks/>
          </p:cNvSpPr>
          <p:nvPr/>
        </p:nvSpPr>
        <p:spPr bwMode="auto">
          <a:xfrm>
            <a:off x="90487" y="3797500"/>
            <a:ext cx="3671211" cy="1029561"/>
          </a:xfrm>
          <a:prstGeom prst="roundRect">
            <a:avLst>
              <a:gd name="adj" fmla="val 6519"/>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a:defRPr/>
            </a:pPr>
            <a:endParaRPr lang="en-US"/>
          </a:p>
        </p:txBody>
      </p:sp>
      <p:sp>
        <p:nvSpPr>
          <p:cNvPr id="55299" name="Rectangle 3"/>
          <p:cNvSpPr>
            <a:spLocks/>
          </p:cNvSpPr>
          <p:nvPr/>
        </p:nvSpPr>
        <p:spPr bwMode="auto">
          <a:xfrm>
            <a:off x="228601" y="827485"/>
            <a:ext cx="4603750"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spcBef>
                <a:spcPts val="1525"/>
              </a:spcBef>
            </a:pPr>
            <a:r>
              <a:rPr lang="en-US" sz="1700" dirty="0">
                <a:cs typeface="Gill Sans" charset="0"/>
              </a:rPr>
              <a:t>VM Tracer reads the IPMI data from </a:t>
            </a:r>
            <a:r>
              <a:rPr lang="en-US" sz="1700" dirty="0" err="1">
                <a:cs typeface="Gill Sans" charset="0"/>
              </a:rPr>
              <a:t>vCenter</a:t>
            </a:r>
            <a:r>
              <a:rPr lang="en-US" sz="1700" dirty="0">
                <a:cs typeface="Gill Sans" charset="0"/>
              </a:rPr>
              <a:t> for each host.  EOS then displays the following information:</a:t>
            </a:r>
          </a:p>
        </p:txBody>
      </p:sp>
      <p:grpSp>
        <p:nvGrpSpPr>
          <p:cNvPr id="55300" name="Group 4"/>
          <p:cNvGrpSpPr>
            <a:grpSpLocks/>
          </p:cNvGrpSpPr>
          <p:nvPr/>
        </p:nvGrpSpPr>
        <p:grpSpPr bwMode="auto">
          <a:xfrm>
            <a:off x="3951290" y="3178969"/>
            <a:ext cx="4930775" cy="1669256"/>
            <a:chOff x="0" y="0"/>
            <a:chExt cx="7248" cy="2726"/>
          </a:xfrm>
        </p:grpSpPr>
        <p:sp>
          <p:nvSpPr>
            <p:cNvPr id="55303" name="Line 5"/>
            <p:cNvSpPr>
              <a:spLocks noChangeShapeType="1"/>
            </p:cNvSpPr>
            <p:nvPr/>
          </p:nvSpPr>
          <p:spPr bwMode="auto">
            <a:xfrm flipH="1">
              <a:off x="1008" y="862"/>
              <a:ext cx="2435" cy="971"/>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04" name="Line 6"/>
            <p:cNvSpPr>
              <a:spLocks noChangeShapeType="1"/>
            </p:cNvSpPr>
            <p:nvPr/>
          </p:nvSpPr>
          <p:spPr bwMode="auto">
            <a:xfrm>
              <a:off x="3644" y="839"/>
              <a:ext cx="0" cy="1004"/>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305" name="Line 7"/>
            <p:cNvSpPr>
              <a:spLocks noChangeShapeType="1"/>
            </p:cNvSpPr>
            <p:nvPr/>
          </p:nvSpPr>
          <p:spPr bwMode="auto">
            <a:xfrm>
              <a:off x="3833" y="862"/>
              <a:ext cx="2400" cy="974"/>
            </a:xfrm>
            <a:prstGeom prst="line">
              <a:avLst/>
            </a:prstGeom>
            <a:noFill/>
            <a:ln w="76200">
              <a:solidFill>
                <a:srgbClr val="0044FE"/>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553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6"/>
              <a:ext cx="200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530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 y="1856"/>
              <a:ext cx="200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530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 y="1856"/>
              <a:ext cx="2000"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09" name="Rectangle 11"/>
            <p:cNvSpPr>
              <a:spLocks/>
            </p:cNvSpPr>
            <p:nvPr/>
          </p:nvSpPr>
          <p:spPr bwMode="auto">
            <a:xfrm rot="16200000">
              <a:off x="3181" y="1301"/>
              <a:ext cx="70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100">
                  <a:latin typeface="Courier New Bold" charset="0"/>
                  <a:cs typeface="Courier New Bold" charset="0"/>
                  <a:sym typeface="Courier New Bold" charset="0"/>
                </a:rPr>
                <a:t>Eth47</a:t>
              </a:r>
            </a:p>
          </p:txBody>
        </p:sp>
        <p:sp>
          <p:nvSpPr>
            <p:cNvPr id="55310" name="Rectangle 12"/>
            <p:cNvSpPr>
              <a:spLocks/>
            </p:cNvSpPr>
            <p:nvPr/>
          </p:nvSpPr>
          <p:spPr bwMode="auto">
            <a:xfrm rot="20184023">
              <a:off x="1677" y="1174"/>
              <a:ext cx="63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100">
                  <a:latin typeface="Courier New Bold" charset="0"/>
                  <a:cs typeface="Courier New Bold" charset="0"/>
                  <a:sym typeface="Courier New Bold" charset="0"/>
                </a:rPr>
                <a:t>Eth46</a:t>
              </a:r>
            </a:p>
          </p:txBody>
        </p:sp>
        <p:sp>
          <p:nvSpPr>
            <p:cNvPr id="55311" name="Rectangle 13"/>
            <p:cNvSpPr>
              <a:spLocks/>
            </p:cNvSpPr>
            <p:nvPr/>
          </p:nvSpPr>
          <p:spPr bwMode="auto">
            <a:xfrm flipH="1">
              <a:off x="431" y="1856"/>
              <a:ext cx="112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2600">
                  <a:solidFill>
                    <a:srgbClr val="1A1A1A"/>
                  </a:solidFill>
                  <a:latin typeface="Myriad Pro" charset="0"/>
                  <a:cs typeface="Myriad Pro" charset="0"/>
                  <a:sym typeface="Myriad Pro" charset="0"/>
                </a:rPr>
                <a:t>esx1</a:t>
              </a:r>
            </a:p>
          </p:txBody>
        </p:sp>
        <p:sp>
          <p:nvSpPr>
            <p:cNvPr id="55312" name="Rectangle 14"/>
            <p:cNvSpPr>
              <a:spLocks/>
            </p:cNvSpPr>
            <p:nvPr/>
          </p:nvSpPr>
          <p:spPr bwMode="auto">
            <a:xfrm flipH="1">
              <a:off x="3056" y="1856"/>
              <a:ext cx="112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2600">
                  <a:solidFill>
                    <a:srgbClr val="1A1A1A"/>
                  </a:solidFill>
                  <a:latin typeface="Myriad Pro" charset="0"/>
                  <a:cs typeface="Myriad Pro" charset="0"/>
                  <a:sym typeface="Myriad Pro" charset="0"/>
                </a:rPr>
                <a:t>esx2</a:t>
              </a:r>
            </a:p>
          </p:txBody>
        </p:sp>
        <p:sp>
          <p:nvSpPr>
            <p:cNvPr id="55313" name="Rectangle 15"/>
            <p:cNvSpPr>
              <a:spLocks/>
            </p:cNvSpPr>
            <p:nvPr/>
          </p:nvSpPr>
          <p:spPr bwMode="auto">
            <a:xfrm flipH="1">
              <a:off x="5680" y="1856"/>
              <a:ext cx="1128"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2600">
                  <a:solidFill>
                    <a:srgbClr val="1A1A1A"/>
                  </a:solidFill>
                  <a:latin typeface="Myriad Pro" charset="0"/>
                  <a:cs typeface="Myriad Pro" charset="0"/>
                  <a:sym typeface="Myriad Pro" charset="0"/>
                </a:rPr>
                <a:t>esx3</a:t>
              </a:r>
            </a:p>
          </p:txBody>
        </p:sp>
        <p:pic>
          <p:nvPicPr>
            <p:cNvPr id="5531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 y="0"/>
              <a:ext cx="2000"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5315" name="Rectangle 17"/>
            <p:cNvSpPr>
              <a:spLocks/>
            </p:cNvSpPr>
            <p:nvPr/>
          </p:nvSpPr>
          <p:spPr bwMode="auto">
            <a:xfrm rot="1311728">
              <a:off x="4864" y="1169"/>
              <a:ext cx="63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1100">
                  <a:latin typeface="Courier New Bold" charset="0"/>
                  <a:cs typeface="Courier New Bold" charset="0"/>
                  <a:sym typeface="Courier New Bold" charset="0"/>
                </a:rPr>
                <a:t>Eth48</a:t>
              </a:r>
            </a:p>
          </p:txBody>
        </p:sp>
      </p:grpSp>
      <p:sp>
        <p:nvSpPr>
          <p:cNvPr id="55301" name="Rectangle 19"/>
          <p:cNvSpPr>
            <a:spLocks/>
          </p:cNvSpPr>
          <p:nvPr/>
        </p:nvSpPr>
        <p:spPr bwMode="auto">
          <a:xfrm>
            <a:off x="227013" y="3832888"/>
            <a:ext cx="3588706"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spcBef>
                <a:spcPts val="1525"/>
              </a:spcBef>
            </a:pPr>
            <a:r>
              <a:rPr lang="en-US" sz="1200" dirty="0">
                <a:cs typeface="Gill Sans" charset="0"/>
              </a:rPr>
              <a:t>Host discovery provides the network admin more information than ever about connected interfaces.  </a:t>
            </a:r>
          </a:p>
          <a:p>
            <a:pPr>
              <a:spcBef>
                <a:spcPts val="1525"/>
              </a:spcBef>
            </a:pPr>
            <a:r>
              <a:rPr lang="en-US" sz="1200" dirty="0">
                <a:cs typeface="Gill Sans" charset="0"/>
              </a:rPr>
              <a:t>Result: smarter bandwidth provisioning, and easier troubleshooting. </a:t>
            </a:r>
          </a:p>
        </p:txBody>
      </p:sp>
      <p:sp>
        <p:nvSpPr>
          <p:cNvPr id="55302" name="Rectangle 18"/>
          <p:cNvSpPr>
            <a:spLocks/>
          </p:cNvSpPr>
          <p:nvPr/>
        </p:nvSpPr>
        <p:spPr bwMode="auto">
          <a:xfrm>
            <a:off x="2362200" y="1281113"/>
            <a:ext cx="6426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1600" b="1" dirty="0">
                <a:solidFill>
                  <a:srgbClr val="FF0000"/>
                </a:solidFill>
                <a:latin typeface="Courier New" charset="0"/>
                <a:cs typeface="Courier New" charset="0"/>
                <a:sym typeface="Courier New" charset="0"/>
              </a:rPr>
              <a:t>Ethernet46 :</a:t>
            </a:r>
            <a:r>
              <a:rPr lang="en-US" sz="1600" dirty="0">
                <a:latin typeface="Courier New" charset="0"/>
                <a:cs typeface="Courier New" charset="0"/>
                <a:sym typeface="Courier New" charset="0"/>
              </a:rPr>
              <a:t>  	esx-1.aristanetworks.com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Manufacturer: 	Dell Inc.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Model:        	PowerEdge 2950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CPU type:         Intel(R) Xeon(R) CPU 5110 @ 1.60GHz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CPUs :            1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CPU Cores:        2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NIC Manufacturer: </a:t>
            </a:r>
            <a:r>
              <a:rPr lang="en-US" sz="1600" dirty="0" err="1">
                <a:latin typeface="Courier New" charset="0"/>
                <a:cs typeface="Courier New" charset="0"/>
                <a:sym typeface="Courier New" charset="0"/>
              </a:rPr>
              <a:t>NetXen</a:t>
            </a:r>
            <a:r>
              <a:rPr lang="en-US" sz="1600" dirty="0">
                <a:latin typeface="Courier New" charset="0"/>
                <a:cs typeface="Courier New" charset="0"/>
                <a:sym typeface="Courier New" charset="0"/>
              </a:rPr>
              <a:t>   </a:t>
            </a:r>
            <a:br>
              <a:rPr lang="en-US" sz="1600" dirty="0">
                <a:latin typeface="Courier New" charset="0"/>
                <a:cs typeface="Courier New" charset="0"/>
                <a:sym typeface="Courier New" charset="0"/>
              </a:rPr>
            </a:br>
            <a:r>
              <a:rPr lang="en-US" sz="1600" dirty="0">
                <a:latin typeface="Courier New" charset="0"/>
                <a:cs typeface="Courier New" charset="0"/>
                <a:sym typeface="Courier New" charset="0"/>
              </a:rPr>
              <a:t>NIC Model:        </a:t>
            </a:r>
            <a:r>
              <a:rPr lang="en-US" sz="1600" dirty="0" err="1">
                <a:latin typeface="Courier New" charset="0"/>
                <a:cs typeface="Courier New" charset="0"/>
                <a:sym typeface="Courier New" charset="0"/>
              </a:rPr>
              <a:t>NetXen</a:t>
            </a:r>
            <a:r>
              <a:rPr lang="en-US" sz="1600" dirty="0">
                <a:latin typeface="Courier New" charset="0"/>
                <a:cs typeface="Courier New" charset="0"/>
                <a:sym typeface="Courier New" charset="0"/>
              </a:rPr>
              <a:t> NX3031 Dual Port SFP+ 10GbE</a:t>
            </a:r>
          </a:p>
          <a:p>
            <a:r>
              <a:rPr lang="en-US" sz="1600" dirty="0">
                <a:latin typeface="Courier New" charset="0"/>
                <a:cs typeface="Courier New" charset="0"/>
                <a:sym typeface="Courier New" charset="0"/>
              </a:rPr>
              <a:t>Service Tag:      ABCDEF1234</a:t>
            </a:r>
          </a:p>
        </p:txBody>
      </p:sp>
      <p:sp>
        <p:nvSpPr>
          <p:cNvPr id="21" name="Title 1"/>
          <p:cNvSpPr>
            <a:spLocks noGrp="1"/>
          </p:cNvSpPr>
          <p:nvPr>
            <p:ph type="title"/>
          </p:nvPr>
        </p:nvSpPr>
        <p:spPr>
          <a:xfrm>
            <a:off x="344488" y="205980"/>
            <a:ext cx="8439150" cy="460771"/>
          </a:xfrm>
        </p:spPr>
        <p:txBody>
          <a:bodyPr>
            <a:normAutofit fontScale="90000"/>
          </a:bodyPr>
          <a:lstStyle/>
          <a:p>
            <a:r>
              <a:rPr lang="en-US" sz="3000" dirty="0">
                <a:solidFill>
                  <a:srgbClr val="387C2C"/>
                </a:solidFill>
                <a:cs typeface="Myriad Pro" charset="0"/>
                <a:sym typeface="Myriad Pro" charset="0"/>
              </a:rPr>
              <a:t>VM Tracer - Host Discovery</a:t>
            </a:r>
          </a:p>
        </p:txBody>
      </p:sp>
    </p:spTree>
    <p:extLst>
      <p:ext uri="{BB962C8B-B14F-4D97-AF65-F5344CB8AC3E}">
        <p14:creationId xmlns:p14="http://schemas.microsoft.com/office/powerpoint/2010/main" val="3787987245"/>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1Q15 AT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1">
                <a:lumMod val="75000"/>
              </a:schemeClr>
            </a:gs>
            <a:gs pos="100000">
              <a:schemeClr val="bg1">
                <a:lumMod val="95000"/>
              </a:schemeClr>
            </a:gs>
          </a:gsLst>
          <a:lin ang="16200000" scaled="0"/>
          <a:tileRect/>
        </a:gradFill>
        <a:ln>
          <a:solidFill>
            <a:schemeClr val="tx1">
              <a:lumMod val="65000"/>
              <a:lumOff val="35000"/>
            </a:schemeClr>
          </a:solidFill>
        </a:ln>
        <a:effectLst>
          <a:outerShdw blurRad="40005" dist="22987" dir="3480000" algn="tl"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lumMod val="65000"/>
              <a:lumOff val="35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595959"/>
            </a:solidFill>
            <a:latin typeface="Gill Sans"/>
            <a:cs typeface="Gill San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7220</TotalTime>
  <Words>1572</Words>
  <Application>Microsoft Office PowerPoint</Application>
  <PresentationFormat>如螢幕大小 (16:9)</PresentationFormat>
  <Paragraphs>331</Paragraphs>
  <Slides>30</Slides>
  <Notes>8</Notes>
  <HiddenSlides>0</HiddenSlides>
  <MMClips>0</MMClips>
  <ScaleCrop>false</ScaleCrop>
  <HeadingPairs>
    <vt:vector size="4" baseType="variant">
      <vt:variant>
        <vt:lpstr>佈景主題</vt:lpstr>
      </vt:variant>
      <vt:variant>
        <vt:i4>1</vt:i4>
      </vt:variant>
      <vt:variant>
        <vt:lpstr>投影片標題</vt:lpstr>
      </vt:variant>
      <vt:variant>
        <vt:i4>30</vt:i4>
      </vt:variant>
    </vt:vector>
  </HeadingPairs>
  <TitlesOfParts>
    <vt:vector size="31" baseType="lpstr">
      <vt:lpstr>1Q15 ATF Template</vt:lpstr>
      <vt:lpstr>教育單位虛擬主機暨網路快速佈署解決方案</vt:lpstr>
      <vt:lpstr>2015 Gartner MQ Data Center Networking Arista placed in the leadership quadrant</vt:lpstr>
      <vt:lpstr>Arista Market Share vs Cisco </vt:lpstr>
      <vt:lpstr>Customer use case VMTracer</vt:lpstr>
      <vt:lpstr>Arista and VMware Innovating together</vt:lpstr>
      <vt:lpstr>快速佈建虛擬主機及網路路徑 (VMTracer)</vt:lpstr>
      <vt:lpstr>PowerPoint 簡報</vt:lpstr>
      <vt:lpstr>Vmware vCenter setup</vt:lpstr>
      <vt:lpstr>VM Tracer - Host Discovery</vt:lpstr>
      <vt:lpstr>VM Tracer - VM Discovery</vt:lpstr>
      <vt:lpstr>Log for VM add and delete on Arista switch</vt:lpstr>
      <vt:lpstr>VMTracer Demo</vt:lpstr>
      <vt:lpstr>VM2 vmotion to Arista-1</vt:lpstr>
      <vt:lpstr>VM2 vmotion to Arista-1</vt:lpstr>
      <vt:lpstr>Customer use case 100G + Extensibility Tap Aggregation</vt:lpstr>
      <vt:lpstr>The Requirement</vt:lpstr>
      <vt:lpstr>Customer use case 100G IDS</vt:lpstr>
      <vt:lpstr>Don’t take our word for it…</vt:lpstr>
      <vt:lpstr>L2 Firewall / DPI load balance and Firewall Offload</vt:lpstr>
      <vt:lpstr>Transparent DPI/FW Load Balancing</vt:lpstr>
      <vt:lpstr>Transparent DPI/FW Load Balancing</vt:lpstr>
      <vt:lpstr>Software Defined Networking with Context</vt:lpstr>
      <vt:lpstr>Configuration and Triggers</vt:lpstr>
      <vt:lpstr>Enterprise Customer: DFA with QoS marking</vt:lpstr>
      <vt:lpstr>White Papers on www.arista.com</vt:lpstr>
      <vt:lpstr>Takeaways</vt:lpstr>
      <vt:lpstr>PowerPoint 簡報</vt:lpstr>
      <vt:lpstr>Universal Cloud Network Design for Any Application</vt:lpstr>
      <vt:lpstr>Arista : The Best Data Center Portfolio</vt:lpstr>
      <vt:lpstr>Thank-You</vt:lpstr>
    </vt:vector>
  </TitlesOfParts>
  <Company>Arista Networks,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Flook</dc:creator>
  <cp:lastModifiedBy>葉吟</cp:lastModifiedBy>
  <cp:revision>191</cp:revision>
  <dcterms:created xsi:type="dcterms:W3CDTF">2015-01-25T13:30:24Z</dcterms:created>
  <dcterms:modified xsi:type="dcterms:W3CDTF">2015-12-15T01:29:41Z</dcterms:modified>
</cp:coreProperties>
</file>