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1"/>
  </p:notesMasterIdLst>
  <p:handoutMasterIdLst>
    <p:handoutMasterId r:id="rId22"/>
  </p:handoutMasterIdLst>
  <p:sldIdLst>
    <p:sldId id="304" r:id="rId2"/>
    <p:sldId id="330" r:id="rId3"/>
    <p:sldId id="311" r:id="rId4"/>
    <p:sldId id="336" r:id="rId5"/>
    <p:sldId id="354" r:id="rId6"/>
    <p:sldId id="343" r:id="rId7"/>
    <p:sldId id="356" r:id="rId8"/>
    <p:sldId id="353" r:id="rId9"/>
    <p:sldId id="355" r:id="rId10"/>
    <p:sldId id="345" r:id="rId11"/>
    <p:sldId id="342" r:id="rId12"/>
    <p:sldId id="346" r:id="rId13"/>
    <p:sldId id="351" r:id="rId14"/>
    <p:sldId id="350" r:id="rId15"/>
    <p:sldId id="352" r:id="rId16"/>
    <p:sldId id="347" r:id="rId17"/>
    <p:sldId id="348" r:id="rId18"/>
    <p:sldId id="349" r:id="rId19"/>
    <p:sldId id="28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FF"/>
    <a:srgbClr val="006699"/>
    <a:srgbClr val="FF9933"/>
    <a:srgbClr val="9966FF"/>
    <a:srgbClr val="559CD2"/>
    <a:srgbClr val="5295C9"/>
    <a:srgbClr val="5296C9"/>
    <a:srgbClr val="FF33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88177" autoAdjust="0"/>
  </p:normalViewPr>
  <p:slideViewPr>
    <p:cSldViewPr snapToGrid="0">
      <p:cViewPr varScale="1">
        <p:scale>
          <a:sx n="77" d="100"/>
          <a:sy n="77" d="100"/>
        </p:scale>
        <p:origin x="168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吳宏信" userId="b3c12015-456e-463d-8d1e-68490345f860" providerId="ADAL" clId="{6A87ED8F-03D3-4F0F-B9C9-29B22ABEB872}"/>
    <pc:docChg chg="undo custSel modMainMaster">
      <pc:chgData name="吳宏信" userId="b3c12015-456e-463d-8d1e-68490345f860" providerId="ADAL" clId="{6A87ED8F-03D3-4F0F-B9C9-29B22ABEB872}" dt="2020-03-23T01:02:21.480" v="5" actId="14100"/>
      <pc:docMkLst>
        <pc:docMk/>
      </pc:docMkLst>
      <pc:sldMasterChg chg="modSldLayout">
        <pc:chgData name="吳宏信" userId="b3c12015-456e-463d-8d1e-68490345f860" providerId="ADAL" clId="{6A87ED8F-03D3-4F0F-B9C9-29B22ABEB872}" dt="2020-03-23T01:02:21.480" v="5" actId="14100"/>
        <pc:sldMasterMkLst>
          <pc:docMk/>
          <pc:sldMasterMk cId="474948556" sldId="2147483711"/>
        </pc:sldMasterMkLst>
        <pc:sldLayoutChg chg="addSp delSp modSp">
          <pc:chgData name="吳宏信" userId="b3c12015-456e-463d-8d1e-68490345f860" providerId="ADAL" clId="{6A87ED8F-03D3-4F0F-B9C9-29B22ABEB872}" dt="2020-03-23T01:02:21.480" v="5" actId="14100"/>
          <pc:sldLayoutMkLst>
            <pc:docMk/>
            <pc:sldMasterMk cId="474948556" sldId="2147483711"/>
            <pc:sldLayoutMk cId="2125254666" sldId="2147483723"/>
          </pc:sldLayoutMkLst>
          <pc:graphicFrameChg chg="del">
            <ac:chgData name="吳宏信" userId="b3c12015-456e-463d-8d1e-68490345f860" providerId="ADAL" clId="{6A87ED8F-03D3-4F0F-B9C9-29B22ABEB872}" dt="2020-03-23T01:02:09.618" v="0" actId="478"/>
            <ac:graphicFrameMkLst>
              <pc:docMk/>
              <pc:sldMasterMk cId="474948556" sldId="2147483711"/>
              <pc:sldLayoutMk cId="2125254666" sldId="2147483723"/>
              <ac:graphicFrameMk id="2" creationId="{6A93423A-5FEE-428F-9D69-581CDA042129}"/>
            </ac:graphicFrameMkLst>
          </pc:graphicFrameChg>
          <pc:graphicFrameChg chg="add mod">
            <ac:chgData name="吳宏信" userId="b3c12015-456e-463d-8d1e-68490345f860" providerId="ADAL" clId="{6A87ED8F-03D3-4F0F-B9C9-29B22ABEB872}" dt="2020-03-23T01:02:21.480" v="5" actId="14100"/>
            <ac:graphicFrameMkLst>
              <pc:docMk/>
              <pc:sldMasterMk cId="474948556" sldId="2147483711"/>
              <pc:sldLayoutMk cId="2125254666" sldId="2147483723"/>
              <ac:graphicFrameMk id="3" creationId="{C6A76E92-D56A-43EC-B65E-476847AF84CC}"/>
            </ac:graphicFrameMkLst>
          </pc:graphicFrameChg>
        </pc:sldLayoutChg>
      </pc:sldMasterChg>
    </pc:docChg>
  </pc:docChgLst>
  <pc:docChgLst>
    <pc:chgData name="吳宏信" userId="b3c12015-456e-463d-8d1e-68490345f860" providerId="ADAL" clId="{E120AB05-8CBE-4040-B737-E9F319003AFF}"/>
    <pc:docChg chg="custSel addSld delSld modSld modMainMaster">
      <pc:chgData name="吳宏信" userId="b3c12015-456e-463d-8d1e-68490345f860" providerId="ADAL" clId="{E120AB05-8CBE-4040-B737-E9F319003AFF}" dt="2020-03-10T08:04:00.977" v="12" actId="14100"/>
      <pc:docMkLst>
        <pc:docMk/>
      </pc:docMkLst>
      <pc:sldMasterChg chg="modSldLayout">
        <pc:chgData name="吳宏信" userId="b3c12015-456e-463d-8d1e-68490345f860" providerId="ADAL" clId="{E120AB05-8CBE-4040-B737-E9F319003AFF}" dt="2020-03-10T08:04:00.977" v="12" actId="14100"/>
        <pc:sldMasterMkLst>
          <pc:docMk/>
          <pc:sldMasterMk cId="474948556" sldId="2147483711"/>
        </pc:sldMasterMkLst>
        <pc:sldLayoutChg chg="addSp delSp modSp">
          <pc:chgData name="吳宏信" userId="b3c12015-456e-463d-8d1e-68490345f860" providerId="ADAL" clId="{E120AB05-8CBE-4040-B737-E9F319003AFF}" dt="2020-03-10T08:04:00.977" v="12" actId="14100"/>
          <pc:sldLayoutMkLst>
            <pc:docMk/>
            <pc:sldMasterMk cId="474948556" sldId="2147483711"/>
            <pc:sldLayoutMk cId="2125254666" sldId="2147483723"/>
          </pc:sldLayoutMkLst>
          <pc:graphicFrameChg chg="add del mod">
            <ac:chgData name="吳宏信" userId="b3c12015-456e-463d-8d1e-68490345f860" providerId="ADAL" clId="{E120AB05-8CBE-4040-B737-E9F319003AFF}" dt="2020-03-10T08:03:37.469" v="8"/>
            <ac:graphicFrameMkLst>
              <pc:docMk/>
              <pc:sldMasterMk cId="474948556" sldId="2147483711"/>
              <pc:sldLayoutMk cId="2125254666" sldId="2147483723"/>
              <ac:graphicFrameMk id="2" creationId="{63EFC747-2923-4A44-BB94-B00608C0401F}"/>
            </ac:graphicFrameMkLst>
          </pc:graphicFrameChg>
          <pc:graphicFrameChg chg="add mod">
            <ac:chgData name="吳宏信" userId="b3c12015-456e-463d-8d1e-68490345f860" providerId="ADAL" clId="{E120AB05-8CBE-4040-B737-E9F319003AFF}" dt="2020-03-10T08:04:00.977" v="12" actId="14100"/>
            <ac:graphicFrameMkLst>
              <pc:docMk/>
              <pc:sldMasterMk cId="474948556" sldId="2147483711"/>
              <pc:sldLayoutMk cId="2125254666" sldId="2147483723"/>
              <ac:graphicFrameMk id="6" creationId="{32E288FD-BA0E-44F3-87A9-792291D5CC5C}"/>
            </ac:graphicFrameMkLst>
          </pc:graphicFrameChg>
          <pc:picChg chg="del">
            <ac:chgData name="吳宏信" userId="b3c12015-456e-463d-8d1e-68490345f860" providerId="ADAL" clId="{E120AB05-8CBE-4040-B737-E9F319003AFF}" dt="2020-03-10T08:03:34.401" v="6" actId="478"/>
            <ac:picMkLst>
              <pc:docMk/>
              <pc:sldMasterMk cId="474948556" sldId="2147483711"/>
              <pc:sldLayoutMk cId="2125254666" sldId="2147483723"/>
              <ac:picMk id="3" creationId="{00000000-0000-0000-0000-000000000000}"/>
            </ac:picMkLst>
          </pc:picChg>
          <pc:picChg chg="del">
            <ac:chgData name="吳宏信" userId="b3c12015-456e-463d-8d1e-68490345f860" providerId="ADAL" clId="{E120AB05-8CBE-4040-B737-E9F319003AFF}" dt="2020-03-10T08:03:31.569" v="5" actId="478"/>
            <ac:picMkLst>
              <pc:docMk/>
              <pc:sldMasterMk cId="474948556" sldId="2147483711"/>
              <pc:sldLayoutMk cId="2125254666" sldId="2147483723"/>
              <ac:picMk id="4" creationId="{0150A966-CB6E-4758-9EBD-D1B397110DAC}"/>
            </ac:picMkLst>
          </pc:picChg>
          <pc:picChg chg="add del">
            <ac:chgData name="吳宏信" userId="b3c12015-456e-463d-8d1e-68490345f860" providerId="ADAL" clId="{E120AB05-8CBE-4040-B737-E9F319003AFF}" dt="2020-03-10T08:03:29.746" v="4" actId="478"/>
            <ac:picMkLst>
              <pc:docMk/>
              <pc:sldMasterMk cId="474948556" sldId="2147483711"/>
              <pc:sldLayoutMk cId="2125254666" sldId="2147483723"/>
              <ac:picMk id="5" creationId="{9AEAB4A3-4037-40F3-B190-F73EB355A998}"/>
            </ac:picMkLst>
          </pc:picChg>
        </pc:sldLayoutChg>
      </pc:sldMasterChg>
    </pc:docChg>
  </pc:docChgLst>
  <pc:docChgLst>
    <pc:chgData name="楊漢鵬" userId="1e94ee51-574d-40a2-be19-5b3787f6f0a4" providerId="ADAL" clId="{3B064EBF-D09C-4F06-8973-511D75F2A383}"/>
  </pc:docChgLst>
  <pc:docChgLst>
    <pc:chgData name="吳宏信" userId="b3c12015-456e-463d-8d1e-68490345f860" providerId="ADAL" clId="{D136D7C4-2B0F-4A07-A0D2-F02D557C9DA7}"/>
    <pc:docChg chg="custSel modMainMaster">
      <pc:chgData name="吳宏信" userId="b3c12015-456e-463d-8d1e-68490345f860" providerId="ADAL" clId="{D136D7C4-2B0F-4A07-A0D2-F02D557C9DA7}" dt="2020-03-16T09:17:24.056" v="5" actId="14100"/>
      <pc:docMkLst>
        <pc:docMk/>
      </pc:docMkLst>
      <pc:sldMasterChg chg="modSldLayout">
        <pc:chgData name="吳宏信" userId="b3c12015-456e-463d-8d1e-68490345f860" providerId="ADAL" clId="{D136D7C4-2B0F-4A07-A0D2-F02D557C9DA7}" dt="2020-03-16T09:17:24.056" v="5" actId="14100"/>
        <pc:sldMasterMkLst>
          <pc:docMk/>
          <pc:sldMasterMk cId="474948556" sldId="2147483711"/>
        </pc:sldMasterMkLst>
        <pc:sldLayoutChg chg="addSp delSp modSp">
          <pc:chgData name="吳宏信" userId="b3c12015-456e-463d-8d1e-68490345f860" providerId="ADAL" clId="{D136D7C4-2B0F-4A07-A0D2-F02D557C9DA7}" dt="2020-03-16T09:17:24.056" v="5" actId="14100"/>
          <pc:sldLayoutMkLst>
            <pc:docMk/>
            <pc:sldMasterMk cId="474948556" sldId="2147483711"/>
            <pc:sldLayoutMk cId="2125254666" sldId="2147483723"/>
          </pc:sldLayoutMkLst>
          <pc:graphicFrameChg chg="add mod">
            <ac:chgData name="吳宏信" userId="b3c12015-456e-463d-8d1e-68490345f860" providerId="ADAL" clId="{D136D7C4-2B0F-4A07-A0D2-F02D557C9DA7}" dt="2020-03-16T09:17:24.056" v="5" actId="14100"/>
            <ac:graphicFrameMkLst>
              <pc:docMk/>
              <pc:sldMasterMk cId="474948556" sldId="2147483711"/>
              <pc:sldLayoutMk cId="2125254666" sldId="2147483723"/>
              <ac:graphicFrameMk id="2" creationId="{6A93423A-5FEE-428F-9D69-581CDA042129}"/>
            </ac:graphicFrameMkLst>
          </pc:graphicFrameChg>
          <pc:graphicFrameChg chg="del">
            <ac:chgData name="吳宏信" userId="b3c12015-456e-463d-8d1e-68490345f860" providerId="ADAL" clId="{D136D7C4-2B0F-4A07-A0D2-F02D557C9DA7}" dt="2020-03-16T09:17:02.240" v="0" actId="478"/>
            <ac:graphicFrameMkLst>
              <pc:docMk/>
              <pc:sldMasterMk cId="474948556" sldId="2147483711"/>
              <pc:sldLayoutMk cId="2125254666" sldId="2147483723"/>
              <ac:graphicFrameMk id="6" creationId="{32E288FD-BA0E-44F3-87A9-792291D5CC5C}"/>
            </ac:graphicFrameMkLst>
          </pc:graphicFrame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CE5BD6F-E7FD-4787-A920-8D0C94D17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B0B4316-1ECD-49BE-BF65-1F68FEFF89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F13CF-E0EA-41FB-AE91-FEFC6A5A40CE}" type="datetimeFigureOut">
              <a:rPr lang="zh-TW" altLang="en-US" smtClean="0"/>
              <a:t>2021/11/25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50D2AFD-907D-46E0-B020-7DDF74F477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4CFA17-ACEE-4508-BF70-B77F69DA01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E2644-95C5-43C6-B6ED-C0504DFFED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298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6FBD-6197-442E-BB2F-6732FD8A498E}" type="datetimeFigureOut">
              <a:rPr lang="zh-TW" altLang="en-US" smtClean="0"/>
              <a:t>2021/11/25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6FEE-2B5A-4F41-AAA8-EB9D15BA2A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26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66FEE-2B5A-4F41-AAA8-EB9D15BA2A7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911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66FEE-2B5A-4F41-AAA8-EB9D15BA2A7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907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66FEE-2B5A-4F41-AAA8-EB9D15BA2A7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823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66FEE-2B5A-4F41-AAA8-EB9D15BA2A74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501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66FEE-2B5A-4F41-AAA8-EB9D15BA2A74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29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66FEE-2B5A-4F41-AAA8-EB9D15BA2A7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7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66FEE-2B5A-4F41-AAA8-EB9D15BA2A7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60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66FEE-2B5A-4F41-AAA8-EB9D15BA2A7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65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66FEE-2B5A-4F41-AAA8-EB9D15BA2A7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542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66FEE-2B5A-4F41-AAA8-EB9D15BA2A7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004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66FEE-2B5A-4F41-AAA8-EB9D15BA2A7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58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66FEE-2B5A-4F41-AAA8-EB9D15BA2A7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191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66FEE-2B5A-4F41-AAA8-EB9D15BA2A7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22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457200"/>
            <a:ext cx="5334000" cy="8382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1676400"/>
            <a:ext cx="5386388" cy="5334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en-US" altLang="zh-TW" noProof="0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7010400" y="6096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sz="2400" i="1">
                <a:solidFill>
                  <a:srgbClr val="FFFFFF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LOGO</a:t>
            </a:r>
          </a:p>
        </p:txBody>
      </p: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0" y="-1588"/>
            <a:ext cx="9166225" cy="6859588"/>
            <a:chOff x="0" y="0"/>
            <a:chExt cx="5764" cy="4321"/>
          </a:xfrm>
        </p:grpSpPr>
        <p:sp>
          <p:nvSpPr>
            <p:cNvPr id="3091" name="AutoShape 19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aphicFrame>
        <p:nvGraphicFramePr>
          <p:cNvPr id="3" name="物件 2">
            <a:extLst>
              <a:ext uri="{FF2B5EF4-FFF2-40B4-BE49-F238E27FC236}">
                <a16:creationId xmlns:a16="http://schemas.microsoft.com/office/drawing/2014/main" id="{C6A76E92-D56A-43EC-B65E-476847AF84C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59506660"/>
              </p:ext>
            </p:extLst>
          </p:nvPr>
        </p:nvGraphicFramePr>
        <p:xfrm>
          <a:off x="0" y="0"/>
          <a:ext cx="9166225" cy="6863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" r:id="rId3" imgW="12215520" imgH="9155520" progId="">
                  <p:embed/>
                </p:oleObj>
              </mc:Choice>
              <mc:Fallback>
                <p:oleObj r:id="rId3" imgW="12215520" imgH="9155520" progId="">
                  <p:embed/>
                  <p:pic>
                    <p:nvPicPr>
                      <p:cNvPr id="3" name="物件 2">
                        <a:extLst>
                          <a:ext uri="{FF2B5EF4-FFF2-40B4-BE49-F238E27FC236}">
                            <a16:creationId xmlns:a16="http://schemas.microsoft.com/office/drawing/2014/main" id="{C6A76E92-D56A-43EC-B65E-476847AF8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66225" cy="6863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25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C84C18-4068-4D18-8A84-C7938E5A3E8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896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6423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642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FE3FA-C379-46E4-A7AE-9B30413EB2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851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B6C4DD-62EA-4F64-BDA9-5B0F594FCCC6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" y="0"/>
            <a:ext cx="9141028" cy="6858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BA871F1-96CF-4FDC-8BF6-C00086233E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" y="0"/>
            <a:ext cx="9141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0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FF108C-2DD5-4441-AC05-5E2B66D6C04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214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66838"/>
            <a:ext cx="4038600" cy="49482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66838"/>
            <a:ext cx="4038600" cy="49482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9781BA-9688-4EE7-84D3-8E55294F37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243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0A0C1F-3404-4117-AF98-1D8644C76A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309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AFF404-87C1-4F7C-903E-046D627F9B1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376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23FC53-DF41-417C-81E4-114AB09B36E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364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5EA90D-7D81-4808-82C6-88124F57F2D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053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18E600-8EEB-48F3-A2A4-947C562FFC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412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25"/>
          <p:cNvSpPr>
            <a:spLocks noChangeArrowheads="1"/>
          </p:cNvSpPr>
          <p:nvPr/>
        </p:nvSpPr>
        <p:spPr bwMode="gray">
          <a:xfrm>
            <a:off x="0" y="11113"/>
            <a:ext cx="9064625" cy="118586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6453188"/>
            <a:ext cx="9129713" cy="4048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4611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  <a:ea typeface="新細明體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9588" y="6443663"/>
            <a:ext cx="914400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  <a:ea typeface="新細明體" panose="02020500000000000000" pitchFamily="18" charset="-120"/>
              </a:defRPr>
            </a:lvl1pPr>
          </a:lstStyle>
          <a:p>
            <a:fld id="{78E04D34-3E3C-443A-8C3B-427B451C4CDE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350838"/>
            <a:ext cx="8305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gray">
          <a:xfrm>
            <a:off x="100013" y="1198563"/>
            <a:ext cx="8948737" cy="1000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6838"/>
            <a:ext cx="8229600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7086600" y="33338"/>
            <a:ext cx="2000250" cy="115093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-15875" y="0"/>
            <a:ext cx="9166225" cy="6859588"/>
            <a:chOff x="0" y="0"/>
            <a:chExt cx="5764" cy="4321"/>
          </a:xfrm>
        </p:grpSpPr>
        <p:sp>
          <p:nvSpPr>
            <p:cNvPr id="1042" name="AutoShape 18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7494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2305877" y="2017642"/>
            <a:ext cx="5933662" cy="17592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國立臺灣藝術大學</a:t>
            </a:r>
            <a:endParaRPr kumimoji="0" lang="en-US" altLang="zh-TW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無線網路環境說明</a:t>
            </a:r>
          </a:p>
        </p:txBody>
      </p:sp>
    </p:spTree>
    <p:extLst>
      <p:ext uri="{BB962C8B-B14F-4D97-AF65-F5344CB8AC3E}">
        <p14:creationId xmlns:p14="http://schemas.microsoft.com/office/powerpoint/2010/main" val="21316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2"/>
    </mc:Choice>
    <mc:Fallback xmlns="">
      <p:transition spd="slow" advTm="290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36EC0E-A34A-4433-9DCB-EB4EE17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4" y="350838"/>
            <a:ext cx="8305800" cy="563562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無線網路封鎖方式說明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DHCP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租約時間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，造成錯誤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封鎖問題，網路管理系統透過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Ruckus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提供相關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，抓取用戶相關資料，如登入方式、使用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MAC…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883" y="3045465"/>
            <a:ext cx="704037" cy="9679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266" y="2499011"/>
            <a:ext cx="606287" cy="90694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203" y="4465891"/>
            <a:ext cx="606287" cy="90694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297" y="5379019"/>
            <a:ext cx="705701" cy="70636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5304903" y="40965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網管系統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255451" y="3423768"/>
            <a:ext cx="1646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Ruckus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ZD Controller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201782" y="5381508"/>
            <a:ext cx="1753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Ruckus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VSZ Controller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 bwMode="auto">
          <a:xfrm>
            <a:off x="3876261" y="3200400"/>
            <a:ext cx="1428642" cy="48701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線單箭頭接點 16"/>
          <p:cNvCxnSpPr/>
          <p:nvPr/>
        </p:nvCxnSpPr>
        <p:spPr bwMode="auto">
          <a:xfrm flipV="1">
            <a:off x="3844172" y="4096559"/>
            <a:ext cx="1460731" cy="103963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單箭頭接點 19"/>
          <p:cNvCxnSpPr/>
          <p:nvPr/>
        </p:nvCxnSpPr>
        <p:spPr bwMode="auto">
          <a:xfrm flipV="1">
            <a:off x="5854148" y="4465891"/>
            <a:ext cx="4753" cy="85154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文字方塊 22"/>
          <p:cNvSpPr txBox="1"/>
          <p:nvPr/>
        </p:nvSpPr>
        <p:spPr>
          <a:xfrm>
            <a:off x="5025105" y="6096226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Layer3 Switch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220226" y="296737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抓取資料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265827" y="47160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抓取資料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5903108" y="481959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下封鎖指令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七角星形 3"/>
          <p:cNvSpPr/>
          <p:nvPr/>
        </p:nvSpPr>
        <p:spPr bwMode="auto">
          <a:xfrm>
            <a:off x="6227893" y="2544735"/>
            <a:ext cx="2260123" cy="1142682"/>
          </a:xfrm>
          <a:prstGeom prst="star7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綁定</a:t>
            </a: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</a:t>
            </a: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、</a:t>
            </a: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IP</a:t>
            </a: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和</a:t>
            </a: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MAC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36EC0E-A34A-4433-9DCB-EB4EE17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4" y="350838"/>
            <a:ext cx="8305800" cy="563562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訪客無線網路認證方式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341052" y="140612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訪客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898974" y="14323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415961" y="140612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電算中心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單箭頭接點 8"/>
          <p:cNvCxnSpPr/>
          <p:nvPr/>
        </p:nvCxnSpPr>
        <p:spPr bwMode="auto">
          <a:xfrm>
            <a:off x="1751100" y="1961567"/>
            <a:ext cx="0" cy="3478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矩形 13"/>
          <p:cNvSpPr/>
          <p:nvPr/>
        </p:nvSpPr>
        <p:spPr bwMode="auto">
          <a:xfrm>
            <a:off x="1023729" y="2359513"/>
            <a:ext cx="1620079" cy="6460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SSID</a:t>
            </a: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選取</a:t>
            </a:r>
            <a:r>
              <a:rPr kumimoji="0" lang="en-US" altLang="zh-TW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NTUA_Guest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8" name="直線單箭頭接點 27"/>
          <p:cNvCxnSpPr/>
          <p:nvPr/>
        </p:nvCxnSpPr>
        <p:spPr bwMode="auto">
          <a:xfrm>
            <a:off x="1751101" y="3054871"/>
            <a:ext cx="0" cy="3961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矩形 28"/>
          <p:cNvSpPr/>
          <p:nvPr/>
        </p:nvSpPr>
        <p:spPr bwMode="auto">
          <a:xfrm>
            <a:off x="1023729" y="3497281"/>
            <a:ext cx="1620079" cy="6460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填寫訪客基本資料</a:t>
            </a:r>
          </a:p>
        </p:txBody>
      </p:sp>
      <p:cxnSp>
        <p:nvCxnSpPr>
          <p:cNvPr id="38" name="直線單箭頭接點 37"/>
          <p:cNvCxnSpPr/>
          <p:nvPr/>
        </p:nvCxnSpPr>
        <p:spPr bwMode="auto">
          <a:xfrm>
            <a:off x="1741161" y="4143325"/>
            <a:ext cx="0" cy="3961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線單箭頭接點 39"/>
          <p:cNvCxnSpPr/>
          <p:nvPr/>
        </p:nvCxnSpPr>
        <p:spPr bwMode="auto">
          <a:xfrm>
            <a:off x="1734536" y="4519237"/>
            <a:ext cx="17441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矩形 41"/>
          <p:cNvSpPr/>
          <p:nvPr/>
        </p:nvSpPr>
        <p:spPr bwMode="auto">
          <a:xfrm>
            <a:off x="3537423" y="4196215"/>
            <a:ext cx="1750194" cy="6460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確認身份，</a:t>
            </a: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Email</a:t>
            </a: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上選同意</a:t>
            </a:r>
          </a:p>
        </p:txBody>
      </p:sp>
      <p:cxnSp>
        <p:nvCxnSpPr>
          <p:cNvPr id="45" name="直線單箭頭接點 44"/>
          <p:cNvCxnSpPr/>
          <p:nvPr/>
        </p:nvCxnSpPr>
        <p:spPr bwMode="auto">
          <a:xfrm flipH="1">
            <a:off x="1734536" y="5234940"/>
            <a:ext cx="2624104" cy="34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矩形 47"/>
          <p:cNvSpPr/>
          <p:nvPr/>
        </p:nvSpPr>
        <p:spPr bwMode="auto">
          <a:xfrm>
            <a:off x="1023729" y="5634565"/>
            <a:ext cx="1620079" cy="8205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重新登入</a:t>
            </a:r>
            <a:r>
              <a:rPr lang="en-US" altLang="zh-TW" dirty="0" err="1" smtClean="0"/>
              <a:t>NTUA_Guest</a:t>
            </a:r>
            <a:r>
              <a:rPr lang="zh-TW" altLang="en-US" dirty="0" smtClean="0"/>
              <a:t>，即可上網</a:t>
            </a:r>
            <a:endParaRPr lang="zh-TW" alt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0" name="直線單箭頭接點 49"/>
          <p:cNvCxnSpPr/>
          <p:nvPr/>
        </p:nvCxnSpPr>
        <p:spPr bwMode="auto">
          <a:xfrm>
            <a:off x="1751100" y="5238412"/>
            <a:ext cx="0" cy="3961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直線單箭頭接點 51"/>
          <p:cNvCxnSpPr/>
          <p:nvPr/>
        </p:nvCxnSpPr>
        <p:spPr bwMode="auto">
          <a:xfrm>
            <a:off x="616511" y="1432335"/>
            <a:ext cx="4813" cy="4848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直線單箭頭接點 54"/>
          <p:cNvCxnSpPr/>
          <p:nvPr/>
        </p:nvCxnSpPr>
        <p:spPr bwMode="auto">
          <a:xfrm>
            <a:off x="3264737" y="1515162"/>
            <a:ext cx="4813" cy="4848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直線單箭頭接點 55"/>
          <p:cNvCxnSpPr/>
          <p:nvPr/>
        </p:nvCxnSpPr>
        <p:spPr bwMode="auto">
          <a:xfrm>
            <a:off x="5912963" y="1515162"/>
            <a:ext cx="4813" cy="4848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線單箭頭接點 57"/>
          <p:cNvCxnSpPr/>
          <p:nvPr/>
        </p:nvCxnSpPr>
        <p:spPr bwMode="auto">
          <a:xfrm>
            <a:off x="4348526" y="4842259"/>
            <a:ext cx="0" cy="3961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單箭頭接點 19"/>
          <p:cNvCxnSpPr/>
          <p:nvPr/>
        </p:nvCxnSpPr>
        <p:spPr bwMode="auto">
          <a:xfrm>
            <a:off x="8333516" y="1432335"/>
            <a:ext cx="4813" cy="4848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文字方塊 22"/>
          <p:cNvSpPr txBox="1"/>
          <p:nvPr/>
        </p:nvSpPr>
        <p:spPr>
          <a:xfrm>
            <a:off x="2028896" y="4229741"/>
            <a:ext cx="12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09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36EC0E-A34A-4433-9DCB-EB4EE17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4" y="350838"/>
            <a:ext cx="8305800" cy="563562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訪客無線網路認證方式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0" y="1272564"/>
            <a:ext cx="2314718" cy="4851033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67" y="1272564"/>
            <a:ext cx="2174377" cy="47111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32566" y="598371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訪客填寫基本資料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15763" y="595411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受訪者審核信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02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5"/>
          <a:stretch/>
        </p:blipFill>
        <p:spPr>
          <a:xfrm>
            <a:off x="1051294" y="2067339"/>
            <a:ext cx="7001655" cy="4267615"/>
          </a:xfr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BD36EC0E-A34A-4433-9DCB-EB4EE17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4" y="350838"/>
            <a:ext cx="8305800" cy="563562"/>
          </a:xfrm>
        </p:spPr>
        <p:txBody>
          <a:bodyPr/>
          <a:lstStyle/>
          <a:p>
            <a:r>
              <a:rPr lang="en-US" altLang="zh-TW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IR</a:t>
            </a:r>
            <a:r>
              <a:rPr lang="zh-TW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校務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熱點連線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88843" y="1237629"/>
            <a:ext cx="8229600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連線數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依行政、系所、宿舍等類別進行分類。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84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188843" y="1237629"/>
            <a:ext cx="8229600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連線數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依各系所、行政區域等類別進行分類。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D36EC0E-A34A-4433-9DCB-EB4EE17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4" y="350838"/>
            <a:ext cx="8305800" cy="563562"/>
          </a:xfrm>
        </p:spPr>
        <p:txBody>
          <a:bodyPr/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IR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校務分析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熱點連線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8"/>
          <a:stretch/>
        </p:blipFill>
        <p:spPr>
          <a:xfrm>
            <a:off x="1050493" y="2087217"/>
            <a:ext cx="7043013" cy="4227858"/>
          </a:xfrm>
        </p:spPr>
      </p:pic>
    </p:spTree>
    <p:extLst>
      <p:ext uri="{BB962C8B-B14F-4D97-AF65-F5344CB8AC3E}">
        <p14:creationId xmlns:p14="http://schemas.microsoft.com/office/powerpoint/2010/main" val="18584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298174" y="1168055"/>
            <a:ext cx="8229600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數依系所、行政區域分類，並套用校園地圖。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D36EC0E-A34A-4433-9DCB-EB4EE17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4" y="350838"/>
            <a:ext cx="8305800" cy="563562"/>
          </a:xfrm>
        </p:spPr>
        <p:txBody>
          <a:bodyPr/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IR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校務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熱點連線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2"/>
          <a:stretch/>
        </p:blipFill>
        <p:spPr>
          <a:xfrm>
            <a:off x="1487373" y="2002944"/>
            <a:ext cx="6573702" cy="4487310"/>
          </a:xfrm>
        </p:spPr>
      </p:pic>
    </p:spTree>
    <p:extLst>
      <p:ext uri="{BB962C8B-B14F-4D97-AF65-F5344CB8AC3E}">
        <p14:creationId xmlns:p14="http://schemas.microsoft.com/office/powerpoint/2010/main" val="21561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57200" y="1366838"/>
            <a:ext cx="8229600" cy="4948237"/>
          </a:xfrm>
        </p:spPr>
        <p:txBody>
          <a:bodyPr/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Ruckus SCI(Smart cell Insight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：收集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controller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上各項資料，經由統計整理後，以可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視化方式呈現，幫助管理者進行報告及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D36EC0E-A34A-4433-9DCB-EB4EE17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4" y="350838"/>
            <a:ext cx="8305800" cy="563562"/>
          </a:xfrm>
        </p:spPr>
        <p:txBody>
          <a:bodyPr/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Ruckus SCI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43" y="2525731"/>
            <a:ext cx="8621681" cy="397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36EC0E-A34A-4433-9DCB-EB4EE17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4" y="350838"/>
            <a:ext cx="8305800" cy="563562"/>
          </a:xfrm>
        </p:spPr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無線網路問題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查修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97" y="3607904"/>
            <a:ext cx="8517881" cy="303979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6" y="1315577"/>
            <a:ext cx="8816638" cy="22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36EC0E-A34A-4433-9DCB-EB4EE17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4" y="350838"/>
            <a:ext cx="8305800" cy="563562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無線網路問題查修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2" y="1315072"/>
            <a:ext cx="8904645" cy="237234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2" y="3884586"/>
            <a:ext cx="8878302" cy="24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885550" y="2284106"/>
            <a:ext cx="3358460" cy="3317403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69804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254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25400" dir="10800000" sy="50000" kx="-2453608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1323" y="350838"/>
            <a:ext cx="8305800" cy="563562"/>
          </a:xfrm>
        </p:spPr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gray">
          <a:xfrm>
            <a:off x="1163361" y="3108827"/>
            <a:ext cx="2922104" cy="50623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9933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效能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gray">
          <a:xfrm>
            <a:off x="1163361" y="3719081"/>
            <a:ext cx="2922104" cy="50623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81961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與網路環境整合性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gray">
          <a:xfrm>
            <a:off x="1163361" y="4329335"/>
            <a:ext cx="2922104" cy="50623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81961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無線網路資料分享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gray">
          <a:xfrm>
            <a:off x="4658139" y="2284106"/>
            <a:ext cx="3358800" cy="3312000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9804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254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25400" dir="10800000" sy="50000" kx="-2453608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264354" y="2434730"/>
            <a:ext cx="2146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未來發展</a:t>
            </a:r>
            <a:endParaRPr lang="zh-TW" altLang="en-US" sz="2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061649" y="2442590"/>
            <a:ext cx="312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無線網路系統評估</a:t>
            </a:r>
            <a:endParaRPr lang="zh-TW" altLang="en-US" sz="2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gray">
          <a:xfrm>
            <a:off x="4876486" y="3508730"/>
            <a:ext cx="2922104" cy="506230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100000">
                <a:srgbClr val="009999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zh-TW" sz="2000" b="1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6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使用分析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gray">
          <a:xfrm>
            <a:off x="4876486" y="4429425"/>
            <a:ext cx="2922104" cy="506230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100000">
                <a:srgbClr val="9966FF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無線網路加值應用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gray">
          <a:xfrm>
            <a:off x="1163361" y="4939589"/>
            <a:ext cx="2922104" cy="506230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可視性與故障排除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06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2451100" y="1962150"/>
            <a:ext cx="4435475" cy="598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372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gray">
          <a:xfrm>
            <a:off x="3060700" y="2070100"/>
            <a:ext cx="3433763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校園網路簡介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2451100" y="2932113"/>
            <a:ext cx="4435475" cy="5984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372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gray">
          <a:xfrm>
            <a:off x="3060700" y="3040063"/>
            <a:ext cx="3433763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無線網路介接與應用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gray">
          <a:xfrm>
            <a:off x="2451100" y="3884613"/>
            <a:ext cx="4435475" cy="5984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372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gray">
          <a:xfrm>
            <a:off x="3060700" y="3992563"/>
            <a:ext cx="3433763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Ruckus SCI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gray">
          <a:xfrm>
            <a:off x="2451100" y="4859338"/>
            <a:ext cx="4435475" cy="5984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372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gray">
          <a:xfrm>
            <a:off x="3060700" y="4967288"/>
            <a:ext cx="3433763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標題 1"/>
          <p:cNvSpPr>
            <a:spLocks noGrp="1"/>
          </p:cNvSpPr>
          <p:nvPr>
            <p:ph type="title"/>
          </p:nvPr>
        </p:nvSpPr>
        <p:spPr>
          <a:xfrm>
            <a:off x="630121" y="350838"/>
            <a:ext cx="8305800" cy="563562"/>
          </a:xfrm>
        </p:spPr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報告大綱</a:t>
            </a:r>
          </a:p>
        </p:txBody>
      </p:sp>
      <p:sp>
        <p:nvSpPr>
          <p:cNvPr id="26" name="橢圓 25"/>
          <p:cNvSpPr/>
          <p:nvPr/>
        </p:nvSpPr>
        <p:spPr bwMode="auto">
          <a:xfrm>
            <a:off x="2385322" y="1971814"/>
            <a:ext cx="566531" cy="595451"/>
          </a:xfrm>
          <a:prstGeom prst="ellipse">
            <a:avLst/>
          </a:prstGeom>
          <a:solidFill>
            <a:schemeClr val="accent1">
              <a:alpha val="82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橢圓 27"/>
          <p:cNvSpPr/>
          <p:nvPr/>
        </p:nvSpPr>
        <p:spPr bwMode="auto">
          <a:xfrm>
            <a:off x="2431222" y="2929696"/>
            <a:ext cx="566531" cy="595451"/>
          </a:xfrm>
          <a:prstGeom prst="ellipse">
            <a:avLst/>
          </a:prstGeom>
          <a:solidFill>
            <a:srgbClr val="00B0F0">
              <a:alpha val="82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橢圓 28"/>
          <p:cNvSpPr/>
          <p:nvPr/>
        </p:nvSpPr>
        <p:spPr bwMode="auto">
          <a:xfrm>
            <a:off x="2437777" y="3881577"/>
            <a:ext cx="566531" cy="595451"/>
          </a:xfrm>
          <a:prstGeom prst="ellipse">
            <a:avLst/>
          </a:prstGeom>
          <a:solidFill>
            <a:srgbClr val="FF9933">
              <a:alpha val="82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橢圓 29"/>
          <p:cNvSpPr/>
          <p:nvPr/>
        </p:nvSpPr>
        <p:spPr bwMode="auto">
          <a:xfrm>
            <a:off x="2451100" y="4860855"/>
            <a:ext cx="566531" cy="595451"/>
          </a:xfrm>
          <a:prstGeom prst="ellipse">
            <a:avLst/>
          </a:prstGeom>
          <a:solidFill>
            <a:srgbClr val="FF33CC">
              <a:alpha val="82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41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66838"/>
            <a:ext cx="8130209" cy="4948237"/>
          </a:xfrm>
        </p:spPr>
        <p:txBody>
          <a:bodyPr/>
          <a:lstStyle/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年創立，位於新北市板橋區，目前設有美術、設計、傳播、表演藝術、人文等五個學院，合計大學部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 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系、碩士班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所與博士班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所，學生總數超過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5,000 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電子計算機中心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組：校務行政系統電腦化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及資訊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設備維護與管理</a:t>
            </a:r>
          </a:p>
          <a:p>
            <a:pPr lvl="1"/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網路組：校園網路規劃與管理維護</a:t>
            </a:r>
          </a:p>
          <a:p>
            <a:endParaRPr lang="zh-TW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30121" y="350838"/>
            <a:ext cx="8305800" cy="563562"/>
          </a:xfrm>
        </p:spPr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臺灣藝術大學簡介</a:t>
            </a:r>
          </a:p>
        </p:txBody>
      </p:sp>
    </p:spTree>
    <p:extLst>
      <p:ext uri="{BB962C8B-B14F-4D97-AF65-F5344CB8AC3E}">
        <p14:creationId xmlns:p14="http://schemas.microsoft.com/office/powerpoint/2010/main" val="12243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36EC0E-A34A-4433-9DCB-EB4EE17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4" y="350838"/>
            <a:ext cx="8305800" cy="563562"/>
          </a:xfrm>
        </p:spPr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網路流量分析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647824"/>
              </p:ext>
            </p:extLst>
          </p:nvPr>
        </p:nvGraphicFramePr>
        <p:xfrm>
          <a:off x="318052" y="2271298"/>
          <a:ext cx="8129589" cy="2618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863">
                  <a:extLst>
                    <a:ext uri="{9D8B030D-6E8A-4147-A177-3AD203B41FA5}">
                      <a16:colId xmlns:a16="http://schemas.microsoft.com/office/drawing/2014/main" val="1357168269"/>
                    </a:ext>
                  </a:extLst>
                </a:gridCol>
                <a:gridCol w="2709863">
                  <a:extLst>
                    <a:ext uri="{9D8B030D-6E8A-4147-A177-3AD203B41FA5}">
                      <a16:colId xmlns:a16="http://schemas.microsoft.com/office/drawing/2014/main" val="4120170567"/>
                    </a:ext>
                  </a:extLst>
                </a:gridCol>
                <a:gridCol w="2709863">
                  <a:extLst>
                    <a:ext uri="{9D8B030D-6E8A-4147-A177-3AD203B41FA5}">
                      <a16:colId xmlns:a16="http://schemas.microsoft.com/office/drawing/2014/main" val="3316036963"/>
                    </a:ext>
                  </a:extLst>
                </a:gridCol>
              </a:tblGrid>
              <a:tr h="872918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有線網路流量佔比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無線網路流量佔比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991151"/>
                  </a:ext>
                </a:extLst>
              </a:tr>
              <a:tr h="8729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校園網路流量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39.58%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60.42%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7484004"/>
                  </a:ext>
                </a:extLst>
              </a:tr>
              <a:tr h="8729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宿舍網路流量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12.89%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87.11%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9689807"/>
                  </a:ext>
                </a:extLst>
              </a:tr>
            </a:tbl>
          </a:graphicData>
        </a:graphic>
      </p:graphicFrame>
      <p:sp>
        <p:nvSpPr>
          <p:cNvPr id="5" name="橢圓 4"/>
          <p:cNvSpPr/>
          <p:nvPr/>
        </p:nvSpPr>
        <p:spPr bwMode="auto">
          <a:xfrm>
            <a:off x="7616322" y="3967701"/>
            <a:ext cx="723773" cy="68818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勝</a:t>
            </a:r>
          </a:p>
        </p:txBody>
      </p:sp>
      <p:sp>
        <p:nvSpPr>
          <p:cNvPr id="6" name="橢圓 5"/>
          <p:cNvSpPr/>
          <p:nvPr/>
        </p:nvSpPr>
        <p:spPr bwMode="auto">
          <a:xfrm>
            <a:off x="7544963" y="3045350"/>
            <a:ext cx="723773" cy="68818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勝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220278" y="4890052"/>
            <a:ext cx="511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統計時間自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日止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45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36EC0E-A34A-4433-9DCB-EB4EE17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4" y="350838"/>
            <a:ext cx="8305800" cy="563562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無線網路常見使用需求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2590800" y="4330147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TW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實體空間環境複雜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2590800" y="209053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TW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行動化裝置普及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2590800" y="323353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TW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使用者使用模式改變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21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36EC0E-A34A-4433-9DCB-EB4EE17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4" y="350838"/>
            <a:ext cx="8305800" cy="563562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校園無線網路架構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95" y="2214769"/>
            <a:ext cx="606287" cy="9069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39" y="2151140"/>
            <a:ext cx="606287" cy="90694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989330" y="3121154"/>
            <a:ext cx="161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Ruckus</a:t>
            </a:r>
          </a:p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ZoneDirector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77562" y="3066757"/>
            <a:ext cx="2223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Ruckus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 SmartZone 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185" y="4457286"/>
            <a:ext cx="389260" cy="98704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766" y="4457286"/>
            <a:ext cx="389260" cy="987046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174241" y="5563312"/>
            <a:ext cx="339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</a:t>
            </a:r>
          </a:p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是戶外型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950788" y="5588446"/>
            <a:ext cx="3449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</a:t>
            </a:r>
          </a:p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包括宿舍、教學大樓、活動中心等，其中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wifi6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/>
          <p:cNvCxnSpPr>
            <a:stCxn id="7" idx="2"/>
            <a:endCxn id="9" idx="0"/>
          </p:cNvCxnSpPr>
          <p:nvPr/>
        </p:nvCxnSpPr>
        <p:spPr bwMode="auto">
          <a:xfrm>
            <a:off x="2798815" y="3767485"/>
            <a:ext cx="0" cy="6898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線單箭頭接點 17"/>
          <p:cNvCxnSpPr>
            <a:stCxn id="8" idx="2"/>
            <a:endCxn id="11" idx="0"/>
          </p:cNvCxnSpPr>
          <p:nvPr/>
        </p:nvCxnSpPr>
        <p:spPr bwMode="auto">
          <a:xfrm>
            <a:off x="6589437" y="3713088"/>
            <a:ext cx="13959" cy="7441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文字方塊 20"/>
          <p:cNvSpPr txBox="1"/>
          <p:nvPr/>
        </p:nvSpPr>
        <p:spPr>
          <a:xfrm>
            <a:off x="1855318" y="1601281"/>
            <a:ext cx="188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controller 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517659" y="1541772"/>
            <a:ext cx="1954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controller 2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月導入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93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36EC0E-A34A-4433-9DCB-EB4EE17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4" y="350838"/>
            <a:ext cx="8305800" cy="563562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建構無線網路的挑戰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2509217" y="2140227"/>
            <a:ext cx="4150001" cy="97734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1176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2509217" y="3286148"/>
            <a:ext cx="4150001" cy="97734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gray">
          <a:xfrm>
            <a:off x="2509217" y="4464027"/>
            <a:ext cx="4150001" cy="97734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FF66FF"/>
              </a:gs>
              <a:gs pos="100000">
                <a:srgbClr val="FFCC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3147391" y="3537847"/>
            <a:ext cx="3253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無線網路資料分享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gray">
          <a:xfrm>
            <a:off x="2802835" y="2354792"/>
            <a:ext cx="35979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與現有網路整合性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147392" y="4678592"/>
            <a:ext cx="28061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可視</a:t>
            </a:r>
            <a:r>
              <a:rPr lang="zh-TW" altLang="en-US" sz="2400" b="1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性與故障排除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74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gray">
          <a:xfrm>
            <a:off x="3805238" y="3795713"/>
            <a:ext cx="1265237" cy="803275"/>
          </a:xfrm>
          <a:custGeom>
            <a:avLst/>
            <a:gdLst>
              <a:gd name="T0" fmla="*/ 390 w 797"/>
              <a:gd name="T1" fmla="*/ 0 h 506"/>
              <a:gd name="T2" fmla="*/ 448 w 797"/>
              <a:gd name="T3" fmla="*/ 64 h 506"/>
              <a:gd name="T4" fmla="*/ 797 w 797"/>
              <a:gd name="T5" fmla="*/ 495 h 506"/>
              <a:gd name="T6" fmla="*/ 390 w 797"/>
              <a:gd name="T7" fmla="*/ 355 h 506"/>
              <a:gd name="T8" fmla="*/ 0 w 797"/>
              <a:gd name="T9" fmla="*/ 506 h 506"/>
              <a:gd name="T10" fmla="*/ 390 w 797"/>
              <a:gd name="T11" fmla="*/ 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7" h="506">
                <a:moveTo>
                  <a:pt x="390" y="0"/>
                </a:moveTo>
                <a:lnTo>
                  <a:pt x="448" y="64"/>
                </a:lnTo>
                <a:lnTo>
                  <a:pt x="797" y="495"/>
                </a:lnTo>
                <a:lnTo>
                  <a:pt x="390" y="355"/>
                </a:lnTo>
                <a:lnTo>
                  <a:pt x="0" y="506"/>
                </a:lnTo>
                <a:lnTo>
                  <a:pt x="390" y="0"/>
                </a:ln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9999FF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gray">
          <a:xfrm>
            <a:off x="4443413" y="2817813"/>
            <a:ext cx="1735137" cy="1117600"/>
          </a:xfrm>
          <a:custGeom>
            <a:avLst/>
            <a:gdLst>
              <a:gd name="T0" fmla="*/ 64 w 1093"/>
              <a:gd name="T1" fmla="*/ 704 h 704"/>
              <a:gd name="T2" fmla="*/ 0 w 1093"/>
              <a:gd name="T3" fmla="*/ 622 h 704"/>
              <a:gd name="T4" fmla="*/ 820 w 1093"/>
              <a:gd name="T5" fmla="*/ 0 h 704"/>
              <a:gd name="T6" fmla="*/ 1093 w 1093"/>
              <a:gd name="T7" fmla="*/ 453 h 704"/>
              <a:gd name="T8" fmla="*/ 64 w 1093"/>
              <a:gd name="T9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3" h="704">
                <a:moveTo>
                  <a:pt x="64" y="704"/>
                </a:moveTo>
                <a:lnTo>
                  <a:pt x="0" y="622"/>
                </a:lnTo>
                <a:lnTo>
                  <a:pt x="820" y="0"/>
                </a:lnTo>
                <a:lnTo>
                  <a:pt x="1093" y="453"/>
                </a:lnTo>
                <a:lnTo>
                  <a:pt x="64" y="704"/>
                </a:lnTo>
                <a:close/>
              </a:path>
            </a:pathLst>
          </a:custGeom>
          <a:gradFill rotWithShape="1">
            <a:gsLst>
              <a:gs pos="0">
                <a:srgbClr val="DAB720"/>
              </a:gs>
              <a:gs pos="100000">
                <a:srgbClr val="DAB72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gray">
          <a:xfrm>
            <a:off x="2973388" y="2844800"/>
            <a:ext cx="1470025" cy="1117600"/>
          </a:xfrm>
          <a:custGeom>
            <a:avLst/>
            <a:gdLst>
              <a:gd name="T0" fmla="*/ 926 w 926"/>
              <a:gd name="T1" fmla="*/ 611 h 704"/>
              <a:gd name="T2" fmla="*/ 844 w 926"/>
              <a:gd name="T3" fmla="*/ 704 h 704"/>
              <a:gd name="T4" fmla="*/ 0 w 926"/>
              <a:gd name="T5" fmla="*/ 489 h 704"/>
              <a:gd name="T6" fmla="*/ 315 w 926"/>
              <a:gd name="T7" fmla="*/ 0 h 704"/>
              <a:gd name="T8" fmla="*/ 926 w 926"/>
              <a:gd name="T9" fmla="*/ 611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6" h="704">
                <a:moveTo>
                  <a:pt x="926" y="611"/>
                </a:moveTo>
                <a:lnTo>
                  <a:pt x="844" y="704"/>
                </a:lnTo>
                <a:lnTo>
                  <a:pt x="0" y="489"/>
                </a:lnTo>
                <a:lnTo>
                  <a:pt x="315" y="0"/>
                </a:lnTo>
                <a:lnTo>
                  <a:pt x="926" y="611"/>
                </a:lnTo>
                <a:close/>
              </a:path>
            </a:pathLst>
          </a:custGeom>
          <a:gradFill rotWithShape="1">
            <a:gsLst>
              <a:gs pos="0">
                <a:srgbClr val="A3C975">
                  <a:gamma/>
                  <a:tint val="0"/>
                  <a:invGamma/>
                  <a:alpha val="0"/>
                </a:srgbClr>
              </a:gs>
              <a:gs pos="100000">
                <a:srgbClr val="A3C975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gray">
          <a:xfrm>
            <a:off x="1276350" y="1616075"/>
            <a:ext cx="2122488" cy="2139950"/>
          </a:xfrm>
          <a:prstGeom prst="ellipse">
            <a:avLst/>
          </a:prstGeom>
          <a:gradFill rotWithShape="1">
            <a:gsLst>
              <a:gs pos="0">
                <a:srgbClr val="A3C975"/>
              </a:gs>
              <a:gs pos="100000">
                <a:srgbClr val="A3C975">
                  <a:gamma/>
                  <a:shade val="76078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gray">
          <a:xfrm>
            <a:off x="1312863" y="2514600"/>
            <a:ext cx="21526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提供校園網路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管理，包含網段切割、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分配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、流量管理、網路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封鎖等功能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gray">
          <a:xfrm>
            <a:off x="5767388" y="1616075"/>
            <a:ext cx="2122488" cy="2139950"/>
          </a:xfrm>
          <a:prstGeom prst="ellipse">
            <a:avLst/>
          </a:prstGeom>
          <a:gradFill rotWithShape="1">
            <a:gsLst>
              <a:gs pos="0">
                <a:srgbClr val="D3CE73"/>
              </a:gs>
              <a:gs pos="100000">
                <a:srgbClr val="D3CE73">
                  <a:gamma/>
                  <a:shade val="76078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gray">
          <a:xfrm>
            <a:off x="5803900" y="2514600"/>
            <a:ext cx="19462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indent="0">
              <a:lnSpc>
                <a:spcPct val="8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提供校外人士認證系統</a:t>
            </a: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gray">
          <a:xfrm>
            <a:off x="3403600" y="4387850"/>
            <a:ext cx="2122488" cy="2139950"/>
          </a:xfrm>
          <a:prstGeom prst="ellipse">
            <a:avLst/>
          </a:prstGeom>
          <a:gradFill rotWithShape="1">
            <a:gsLst>
              <a:gs pos="0">
                <a:srgbClr val="9999FF"/>
              </a:gs>
              <a:gs pos="100000">
                <a:srgbClr val="9999FF">
                  <a:gamma/>
                  <a:shade val="76078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gray">
          <a:xfrm>
            <a:off x="3440113" y="5286375"/>
            <a:ext cx="19462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校務分析</a:t>
            </a:r>
            <a:endParaRPr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gray">
          <a:xfrm>
            <a:off x="3392488" y="3538686"/>
            <a:ext cx="1993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</a:t>
            </a:r>
            <a:endParaRPr lang="en-US" altLang="zh-TW" sz="2400" b="1" dirty="0">
              <a:solidFill>
                <a:srgbClr val="1C1C1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black">
          <a:xfrm>
            <a:off x="3440113" y="4708525"/>
            <a:ext cx="198278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加值應用</a:t>
            </a:r>
            <a:endParaRPr lang="en-US" altLang="zh-TW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標題 1">
            <a:extLst>
              <a:ext uri="{FF2B5EF4-FFF2-40B4-BE49-F238E27FC236}">
                <a16:creationId xmlns:a16="http://schemas.microsoft.com/office/drawing/2014/main" id="{BD36EC0E-A34A-4433-9DCB-EB4EE17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4" y="350838"/>
            <a:ext cx="8305800" cy="563562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無線網路介接與應用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black">
          <a:xfrm>
            <a:off x="1306512" y="1901071"/>
            <a:ext cx="2085976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網路管理系統</a:t>
            </a:r>
            <a:endParaRPr lang="en-US" altLang="zh-TW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black">
          <a:xfrm>
            <a:off x="5761038" y="1901071"/>
            <a:ext cx="2220084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無線訪客系統</a:t>
            </a:r>
            <a:endParaRPr lang="en-US" altLang="zh-TW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49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88843" y="1237629"/>
            <a:ext cx="8229600" cy="4948237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統一由網路管理系統進行網路封鎖、通知使用者和公告。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D36EC0E-A34A-4433-9DCB-EB4EE17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4" y="350838"/>
            <a:ext cx="8305800" cy="563562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網路管理系統封鎖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7558"/>
          <a:stretch/>
        </p:blipFill>
        <p:spPr>
          <a:xfrm>
            <a:off x="188843" y="2315818"/>
            <a:ext cx="8919286" cy="39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1">
      <a:dk1>
        <a:srgbClr val="000066"/>
      </a:dk1>
      <a:lt1>
        <a:srgbClr val="FFFFFF"/>
      </a:lt1>
      <a:dk2>
        <a:srgbClr val="1D7ACF"/>
      </a:dk2>
      <a:lt2>
        <a:srgbClr val="C0C0C0"/>
      </a:lt2>
      <a:accent1>
        <a:srgbClr val="189E8E"/>
      </a:accent1>
      <a:accent2>
        <a:srgbClr val="E0BB20"/>
      </a:accent2>
      <a:accent3>
        <a:srgbClr val="FFFFFF"/>
      </a:accent3>
      <a:accent4>
        <a:srgbClr val="000056"/>
      </a:accent4>
      <a:accent5>
        <a:srgbClr val="ABCCC6"/>
      </a:accent5>
      <a:accent6>
        <a:srgbClr val="CBA91C"/>
      </a:accent6>
      <a:hlink>
        <a:srgbClr val="5AA5DE"/>
      </a:hlink>
      <a:folHlink>
        <a:srgbClr val="9885A3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1D7ACF"/>
        </a:dk2>
        <a:lt2>
          <a:srgbClr val="C0C0C0"/>
        </a:lt2>
        <a:accent1>
          <a:srgbClr val="189E8E"/>
        </a:accent1>
        <a:accent2>
          <a:srgbClr val="E0BB20"/>
        </a:accent2>
        <a:accent3>
          <a:srgbClr val="FFFFFF"/>
        </a:accent3>
        <a:accent4>
          <a:srgbClr val="000056"/>
        </a:accent4>
        <a:accent5>
          <a:srgbClr val="ABCCC6"/>
        </a:accent5>
        <a:accent6>
          <a:srgbClr val="CBA91C"/>
        </a:accent6>
        <a:hlink>
          <a:srgbClr val="5AA5DE"/>
        </a:hlink>
        <a:folHlink>
          <a:srgbClr val="9885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238D3F"/>
        </a:dk2>
        <a:lt2>
          <a:srgbClr val="DDDDDD"/>
        </a:lt2>
        <a:accent1>
          <a:srgbClr val="808080"/>
        </a:accent1>
        <a:accent2>
          <a:srgbClr val="CC9900"/>
        </a:accent2>
        <a:accent3>
          <a:srgbClr val="FFFFFF"/>
        </a:accent3>
        <a:accent4>
          <a:srgbClr val="000056"/>
        </a:accent4>
        <a:accent5>
          <a:srgbClr val="C0C0C0"/>
        </a:accent5>
        <a:accent6>
          <a:srgbClr val="B98A00"/>
        </a:accent6>
        <a:hlink>
          <a:srgbClr val="D9C741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D75F1D"/>
        </a:dk2>
        <a:lt2>
          <a:srgbClr val="DDDDDD"/>
        </a:lt2>
        <a:accent1>
          <a:srgbClr val="3885A0"/>
        </a:accent1>
        <a:accent2>
          <a:srgbClr val="3399FF"/>
        </a:accent2>
        <a:accent3>
          <a:srgbClr val="FFFFFF"/>
        </a:accent3>
        <a:accent4>
          <a:srgbClr val="000056"/>
        </a:accent4>
        <a:accent5>
          <a:srgbClr val="AEC2CD"/>
        </a:accent5>
        <a:accent6>
          <a:srgbClr val="2D8AE7"/>
        </a:accent6>
        <a:hlink>
          <a:srgbClr val="4B67B7"/>
        </a:hlink>
        <a:folHlink>
          <a:srgbClr val="7B6A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5650</TotalTime>
  <Words>580</Words>
  <Application>Microsoft Office PowerPoint</Application>
  <PresentationFormat>如螢幕大小 (4:3)</PresentationFormat>
  <Paragraphs>115</Paragraphs>
  <Slides>19</Slides>
  <Notes>13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微軟正黑體</vt:lpstr>
      <vt:lpstr>新細明體</vt:lpstr>
      <vt:lpstr>標楷體</vt:lpstr>
      <vt:lpstr>Arial</vt:lpstr>
      <vt:lpstr>Arial Black</vt:lpstr>
      <vt:lpstr>Calibri</vt:lpstr>
      <vt:lpstr>Verdana</vt:lpstr>
      <vt:lpstr>Wingdings</vt:lpstr>
      <vt:lpstr>sample</vt:lpstr>
      <vt:lpstr>PowerPoint 簡報</vt:lpstr>
      <vt:lpstr>報告大綱</vt:lpstr>
      <vt:lpstr>臺灣藝術大學簡介</vt:lpstr>
      <vt:lpstr>校園網路流量分析</vt:lpstr>
      <vt:lpstr>無線網路常見使用需求</vt:lpstr>
      <vt:lpstr>校園無線網路架構</vt:lpstr>
      <vt:lpstr>建構無線網路的挑戰</vt:lpstr>
      <vt:lpstr>無線網路介接與應用</vt:lpstr>
      <vt:lpstr>網路管理系統封鎖</vt:lpstr>
      <vt:lpstr>無線網路封鎖方式說明</vt:lpstr>
      <vt:lpstr>訪客無線網路認證方式</vt:lpstr>
      <vt:lpstr>訪客無線網路認證方式</vt:lpstr>
      <vt:lpstr>IR校務分析-Wifi熱點連線</vt:lpstr>
      <vt:lpstr>IR校務分析-Wifi熱點連線</vt:lpstr>
      <vt:lpstr>IR校務分析-Wifi熱點連線</vt:lpstr>
      <vt:lpstr>Ruckus SCI系統</vt:lpstr>
      <vt:lpstr>無線網路問題查修</vt:lpstr>
      <vt:lpstr>無線網路問題查修</vt:lpstr>
      <vt:lpstr>結論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楊漢鵬</dc:creator>
  <cp:lastModifiedBy>楊漢鵬</cp:lastModifiedBy>
  <cp:revision>1656</cp:revision>
  <dcterms:created xsi:type="dcterms:W3CDTF">2019-01-14T06:40:45Z</dcterms:created>
  <dcterms:modified xsi:type="dcterms:W3CDTF">2021-11-25T01:43:32Z</dcterms:modified>
</cp:coreProperties>
</file>