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35"/>
  </p:notesMasterIdLst>
  <p:handoutMasterIdLst>
    <p:handoutMasterId r:id="rId36"/>
  </p:handoutMasterIdLst>
  <p:sldIdLst>
    <p:sldId id="307" r:id="rId3"/>
    <p:sldId id="547" r:id="rId4"/>
    <p:sldId id="580" r:id="rId5"/>
    <p:sldId id="690" r:id="rId6"/>
    <p:sldId id="691" r:id="rId7"/>
    <p:sldId id="688" r:id="rId8"/>
    <p:sldId id="582" r:id="rId9"/>
    <p:sldId id="724" r:id="rId10"/>
    <p:sldId id="629" r:id="rId11"/>
    <p:sldId id="725" r:id="rId12"/>
    <p:sldId id="746" r:id="rId13"/>
    <p:sldId id="741" r:id="rId14"/>
    <p:sldId id="699" r:id="rId15"/>
    <p:sldId id="700" r:id="rId16"/>
    <p:sldId id="701" r:id="rId17"/>
    <p:sldId id="727" r:id="rId18"/>
    <p:sldId id="702" r:id="rId19"/>
    <p:sldId id="729" r:id="rId20"/>
    <p:sldId id="730" r:id="rId21"/>
    <p:sldId id="703" r:id="rId22"/>
    <p:sldId id="742" r:id="rId23"/>
    <p:sldId id="732" r:id="rId24"/>
    <p:sldId id="745" r:id="rId25"/>
    <p:sldId id="733" r:id="rId26"/>
    <p:sldId id="734" r:id="rId27"/>
    <p:sldId id="743" r:id="rId28"/>
    <p:sldId id="735" r:id="rId29"/>
    <p:sldId id="736" r:id="rId30"/>
    <p:sldId id="744" r:id="rId31"/>
    <p:sldId id="739" r:id="rId32"/>
    <p:sldId id="740" r:id="rId33"/>
    <p:sldId id="714" r:id="rId34"/>
  </p:sldIdLst>
  <p:sldSz cx="9144000" cy="6858000" type="screen4x3"/>
  <p:notesSz cx="6797675" cy="98742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CF70"/>
    <a:srgbClr val="48B8A5"/>
    <a:srgbClr val="33CC33"/>
    <a:srgbClr val="00CC00"/>
    <a:srgbClr val="66FF33"/>
    <a:srgbClr val="66FF66"/>
    <a:srgbClr val="66FF99"/>
    <a:srgbClr val="3ADA58"/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46" autoAdjust="0"/>
    <p:restoredTop sz="96433" autoAdjust="0"/>
  </p:normalViewPr>
  <p:slideViewPr>
    <p:cSldViewPr>
      <p:cViewPr>
        <p:scale>
          <a:sx n="80" d="100"/>
          <a:sy n="80" d="100"/>
        </p:scale>
        <p:origin x="-125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738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F962D-3594-475D-B4CB-B73BF5D1FCF8}" type="datetimeFigureOut">
              <a:rPr lang="zh-TW" altLang="en-US" smtClean="0"/>
              <a:pPr/>
              <a:t>2019/3/15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F683A-3D8F-46AB-B7FF-7BDBF1FB5D9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9612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DD8ED-0B6C-47B1-B4E8-256351AF1933}" type="datetimeFigureOut">
              <a:rPr lang="zh-TW" altLang="en-US" smtClean="0"/>
              <a:pPr/>
              <a:t>2019/3/15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826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378826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E682C-2A1C-4E7D-8157-F8BF16D736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3840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spcBef>
                <a:spcPts val="225"/>
              </a:spcBef>
            </a:pP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集中管理</a:t>
            </a: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spcBef>
                <a:spcPts val="225"/>
              </a:spcBef>
            </a:pP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SDN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網路拓樸</a:t>
            </a: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spcBef>
                <a:spcPts val="225"/>
              </a:spcBef>
            </a:pP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設定週期備份還原</a:t>
            </a: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spcBef>
                <a:spcPts val="225"/>
              </a:spcBef>
            </a:pP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快速排除網路障礙</a:t>
            </a: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FB73C-295C-4484-ABA4-3EC252AA773E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542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1442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41363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/>
              <a:t> </a:t>
            </a: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D348F6-93FD-455F-990E-7D2507888428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2156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6286500"/>
            <a:ext cx="4143375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9144000" cy="142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4348" y="1643054"/>
            <a:ext cx="7772400" cy="1470025"/>
          </a:xfrm>
        </p:spPr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pic>
        <p:nvPicPr>
          <p:cNvPr id="7" name="Picture 11" descr="20090511_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509120"/>
            <a:ext cx="9144000" cy="235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57290" y="3429003"/>
            <a:ext cx="6400800" cy="10794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364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33CC"/>
              </a:buClr>
              <a:buFont typeface="Wingdings" pitchFamily="2" charset="2"/>
              <a:buChar char="Ü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  <a:lvl2pPr marL="742950" indent="-285750">
              <a:buFont typeface="微軟正黑體" pitchFamily="34" charset="-120"/>
              <a:buChar char="━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2pPr>
            <a:lvl3pPr marL="1143000" indent="-228600">
              <a:buFont typeface="Wingdings" pitchFamily="2" charset="2"/>
              <a:buChar char="ü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3pPr>
            <a:lvl4pPr marL="1600200" indent="-228600">
              <a:buFont typeface="Wingdings" pitchFamily="2" charset="2"/>
              <a:buChar char="n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4pPr>
            <a:lvl5pPr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430976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 altLang="en-US" sz="40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23077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0"/>
          <p:cNvSpPr txBox="1">
            <a:spLocks noChangeArrowheads="1"/>
          </p:cNvSpPr>
          <p:nvPr/>
        </p:nvSpPr>
        <p:spPr bwMode="auto">
          <a:xfrm>
            <a:off x="8395189" y="6464311"/>
            <a:ext cx="785446" cy="28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88" tIns="47544" rIns="95088" bIns="47544">
            <a:spAutoFit/>
          </a:bodyPr>
          <a:lstStyle/>
          <a:p>
            <a:pPr>
              <a:defRPr/>
            </a:pPr>
            <a:fld id="{B8019996-E246-47AA-BD10-FBA23257E390}" type="slidenum">
              <a:rPr lang="zh-TW" altLang="en-US" sz="1200">
                <a:solidFill>
                  <a:srgbClr val="161616"/>
                </a:solidFill>
                <a:latin typeface="Verdana" pitchFamily="34" charset="0"/>
                <a:ea typeface="Arial Unicode MS" pitchFamily="34" charset="-120"/>
                <a:cs typeface="Arial Unicode MS" pitchFamily="34" charset="-120"/>
              </a:rPr>
              <a:pPr>
                <a:defRPr/>
              </a:pPr>
              <a:t>‹#›</a:t>
            </a:fld>
            <a:endParaRPr lang="en-US" altLang="zh-TW" sz="1200" dirty="0">
              <a:solidFill>
                <a:srgbClr val="161616"/>
              </a:solidFill>
              <a:latin typeface="Verdana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文字方塊 7"/>
          <p:cNvSpPr txBox="1"/>
          <p:nvPr userDrawn="1"/>
        </p:nvSpPr>
        <p:spPr>
          <a:xfrm>
            <a:off x="5045320" y="6553212"/>
            <a:ext cx="2963008" cy="280683"/>
          </a:xfrm>
          <a:prstGeom prst="rect">
            <a:avLst/>
          </a:prstGeom>
          <a:noFill/>
        </p:spPr>
        <p:txBody>
          <a:bodyPr lIns="95088" tIns="47544" rIns="95088" bIns="47544">
            <a:spAutoFit/>
          </a:bodyPr>
          <a:lstStyle/>
          <a:p>
            <a:pPr algn="dist">
              <a:defRPr/>
            </a:pPr>
            <a:r>
              <a:rPr lang="zh-TW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/>
                <a:ea typeface="微軟正黑體"/>
                <a:cs typeface="微軟正黑體"/>
              </a:rPr>
              <a:t>為了你 一直走在最前面 </a:t>
            </a:r>
            <a:r>
              <a:rPr lang="en-US" altLang="zh-TW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/>
                <a:ea typeface="微軟正黑體"/>
                <a:cs typeface="微軟正黑體"/>
              </a:rPr>
              <a:t>Always Ahead</a:t>
            </a:r>
            <a:endParaRPr lang="zh-TW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4874" y="6648450"/>
            <a:ext cx="2584938" cy="10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00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981" y="6434144"/>
            <a:ext cx="1395046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istrator\桌面\1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91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Administrator\桌面\中華電信2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1977" y="908053"/>
            <a:ext cx="1358412" cy="165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3717034"/>
            <a:ext cx="6768752" cy="1368152"/>
          </a:xfrm>
          <a:prstGeom prst="rect">
            <a:avLst/>
          </a:prstGeom>
        </p:spPr>
        <p:txBody>
          <a:bodyPr/>
          <a:lstStyle>
            <a:lvl1pPr algn="l">
              <a:defRPr sz="5600">
                <a:solidFill>
                  <a:srgbClr val="0070C0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285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6286500"/>
            <a:ext cx="4143375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9144000" cy="142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4348" y="1643054"/>
            <a:ext cx="7772400" cy="1470025"/>
          </a:xfrm>
        </p:spPr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pic>
        <p:nvPicPr>
          <p:cNvPr id="7" name="Picture 11" descr="20090511_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509120"/>
            <a:ext cx="9144000" cy="235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57290" y="3429003"/>
            <a:ext cx="6400800" cy="10794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863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33CC"/>
              </a:buClr>
              <a:buFont typeface="Wingdings" pitchFamily="2" charset="2"/>
              <a:buChar char="Ü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  <a:lvl2pPr marL="742950" indent="-285750">
              <a:buFont typeface="微軟正黑體" pitchFamily="34" charset="-120"/>
              <a:buChar char="━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2pPr>
            <a:lvl3pPr marL="1143000" indent="-228600">
              <a:buFont typeface="Wingdings" pitchFamily="2" charset="2"/>
              <a:buChar char="ü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3pPr>
            <a:lvl4pPr marL="1600200" indent="-228600">
              <a:buFont typeface="Wingdings" pitchFamily="2" charset="2"/>
              <a:buChar char="n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4pPr>
            <a:lvl5pPr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486715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 altLang="en-US" sz="40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79746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0"/>
          <p:cNvSpPr txBox="1">
            <a:spLocks noChangeArrowheads="1"/>
          </p:cNvSpPr>
          <p:nvPr/>
        </p:nvSpPr>
        <p:spPr bwMode="auto">
          <a:xfrm>
            <a:off x="8395189" y="6464311"/>
            <a:ext cx="785446" cy="28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88" tIns="47544" rIns="95088" bIns="47544">
            <a:spAutoFit/>
          </a:bodyPr>
          <a:lstStyle/>
          <a:p>
            <a:pPr>
              <a:defRPr/>
            </a:pPr>
            <a:fld id="{B8019996-E246-47AA-BD10-FBA23257E390}" type="slidenum">
              <a:rPr lang="zh-TW" altLang="en-US" sz="1200">
                <a:solidFill>
                  <a:srgbClr val="161616"/>
                </a:solidFill>
                <a:latin typeface="Verdana" pitchFamily="34" charset="0"/>
                <a:ea typeface="Arial Unicode MS" pitchFamily="34" charset="-120"/>
                <a:cs typeface="Arial Unicode MS" pitchFamily="34" charset="-120"/>
              </a:rPr>
              <a:pPr>
                <a:defRPr/>
              </a:pPr>
              <a:t>‹#›</a:t>
            </a:fld>
            <a:endParaRPr lang="en-US" altLang="zh-TW" sz="1200" dirty="0">
              <a:solidFill>
                <a:srgbClr val="161616"/>
              </a:solidFill>
              <a:latin typeface="Verdana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文字方塊 7"/>
          <p:cNvSpPr txBox="1"/>
          <p:nvPr userDrawn="1"/>
        </p:nvSpPr>
        <p:spPr>
          <a:xfrm>
            <a:off x="5045320" y="6553212"/>
            <a:ext cx="2963008" cy="280683"/>
          </a:xfrm>
          <a:prstGeom prst="rect">
            <a:avLst/>
          </a:prstGeom>
          <a:noFill/>
        </p:spPr>
        <p:txBody>
          <a:bodyPr lIns="95088" tIns="47544" rIns="95088" bIns="47544">
            <a:spAutoFit/>
          </a:bodyPr>
          <a:lstStyle/>
          <a:p>
            <a:pPr algn="dist">
              <a:defRPr/>
            </a:pPr>
            <a:r>
              <a:rPr lang="zh-TW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/>
                <a:ea typeface="微軟正黑體"/>
                <a:cs typeface="微軟正黑體"/>
              </a:rPr>
              <a:t>為了你 一直走在最前面 </a:t>
            </a:r>
            <a:r>
              <a:rPr lang="en-US" altLang="zh-TW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/>
                <a:ea typeface="微軟正黑體"/>
                <a:cs typeface="微軟正黑體"/>
              </a:rPr>
              <a:t>Always Ahead</a:t>
            </a:r>
            <a:endParaRPr lang="zh-TW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4874" y="6648450"/>
            <a:ext cx="2584938" cy="10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00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981" y="6434144"/>
            <a:ext cx="1395046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istrator\桌面\1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91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Administrator\桌面\中華電信2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1977" y="908053"/>
            <a:ext cx="1358412" cy="165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3717034"/>
            <a:ext cx="6768752" cy="1368152"/>
          </a:xfrm>
          <a:prstGeom prst="rect">
            <a:avLst/>
          </a:prstGeom>
        </p:spPr>
        <p:txBody>
          <a:bodyPr/>
          <a:lstStyle>
            <a:lvl1pPr algn="l">
              <a:defRPr sz="5600">
                <a:solidFill>
                  <a:srgbClr val="0070C0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188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52" y="980728"/>
            <a:ext cx="917089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94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bg_l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160"/>
            <a:ext cx="9144000" cy="6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254720"/>
            <a:ext cx="82296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Ü"/>
            </a:pPr>
            <a:r>
              <a:rPr lang="zh-TW" altLang="en-US" dirty="0"/>
              <a:t>按一下以編輯母片文字樣式</a:t>
            </a:r>
          </a:p>
          <a:p>
            <a:pPr marL="742950" lvl="1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━"/>
            </a:pPr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8388350" y="6516688"/>
            <a:ext cx="45717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8712DAC6-DE14-4F3F-8A63-04DF375DBEBF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6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70" r:id="rId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zh-TW" altLang="en-US" sz="4000" b="1" kern="1200" dirty="0" smtClean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 panose="020B0604030504040204" pitchFamily="34" charset="-12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lang="zh-TW" altLang="en-US" sz="2800" b="1" kern="1200" dirty="0" smtClean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 panose="020B0604030504040204" pitchFamily="34" charset="-12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ü"/>
        <a:defRPr lang="zh-TW" altLang="en-US" sz="2400" b="1" kern="1200" dirty="0" smtClean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 panose="020B0604030504040204" pitchFamily="34" charset="-12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 panose="020B0604030504040204" pitchFamily="34" charset="-12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 panose="020B0604030504040204" pitchFamily="34" charset="-12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 panose="020B0604030504040204" pitchFamily="34" charset="-12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bg_l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160"/>
            <a:ext cx="9144000" cy="6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254720"/>
            <a:ext cx="82296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Ü"/>
            </a:pPr>
            <a:r>
              <a:rPr lang="zh-TW" altLang="en-US" dirty="0"/>
              <a:t>按一下以編輯母片文字樣式</a:t>
            </a:r>
          </a:p>
          <a:p>
            <a:pPr marL="742950" lvl="1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━"/>
            </a:pPr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8388350" y="6516688"/>
            <a:ext cx="45717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8712DAC6-DE14-4F3F-8A63-04DF375DBEBF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1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zh-TW" altLang="en-US" sz="4000" b="1" kern="1200" dirty="0" smtClean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 panose="020B0604030504040204" pitchFamily="34" charset="-12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8"/>
        </a:buBlip>
        <a:defRPr lang="zh-TW" altLang="en-US" sz="2800" b="1" kern="1200" dirty="0" smtClean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 panose="020B0604030504040204" pitchFamily="34" charset="-12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ü"/>
        <a:defRPr lang="zh-TW" altLang="en-US" sz="2400" b="1" kern="1200" dirty="0" smtClean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 panose="020B0604030504040204" pitchFamily="34" charset="-12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 panose="020B0604030504040204" pitchFamily="34" charset="-12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 panose="020B0604030504040204" pitchFamily="34" charset="-12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 panose="020B0604030504040204" pitchFamily="34" charset="-12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8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microsoft.com/office/2007/relationships/hdphoto" Target="../media/hdphoto2.wdp"/><Relationship Id="rId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12" Type="http://schemas.microsoft.com/office/2007/relationships/hdphoto" Target="../media/hdphoto3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11" Type="http://schemas.openxmlformats.org/officeDocument/2006/relationships/image" Target="../media/image77.png"/><Relationship Id="rId5" Type="http://schemas.openxmlformats.org/officeDocument/2006/relationships/image" Target="../media/image74.png"/><Relationship Id="rId10" Type="http://schemas.openxmlformats.org/officeDocument/2006/relationships/image" Target="../media/image76.png"/><Relationship Id="rId4" Type="http://schemas.openxmlformats.org/officeDocument/2006/relationships/image" Target="../media/image73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0.png"/><Relationship Id="rId7" Type="http://schemas.openxmlformats.org/officeDocument/2006/relationships/image" Target="../media/image77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2.png"/><Relationship Id="rId3" Type="http://schemas.openxmlformats.org/officeDocument/2006/relationships/image" Target="../media/image86.png"/><Relationship Id="rId7" Type="http://schemas.openxmlformats.org/officeDocument/2006/relationships/image" Target="../media/image88.jpeg"/><Relationship Id="rId12" Type="http://schemas.openxmlformats.org/officeDocument/2006/relationships/image" Target="../media/image91.png"/><Relationship Id="rId17" Type="http://schemas.openxmlformats.org/officeDocument/2006/relationships/image" Target="../media/image96.jpeg"/><Relationship Id="rId2" Type="http://schemas.openxmlformats.org/officeDocument/2006/relationships/image" Target="../media/image85.png"/><Relationship Id="rId16" Type="http://schemas.openxmlformats.org/officeDocument/2006/relationships/image" Target="../media/image95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11" Type="http://schemas.openxmlformats.org/officeDocument/2006/relationships/image" Target="../media/image49.png"/><Relationship Id="rId5" Type="http://schemas.openxmlformats.org/officeDocument/2006/relationships/image" Target="../media/image87.png"/><Relationship Id="rId15" Type="http://schemas.openxmlformats.org/officeDocument/2006/relationships/image" Target="../media/image94.wmf"/><Relationship Id="rId10" Type="http://schemas.openxmlformats.org/officeDocument/2006/relationships/image" Target="../media/image90.wmf"/><Relationship Id="rId4" Type="http://schemas.microsoft.com/office/2007/relationships/hdphoto" Target="../media/hdphoto4.wdp"/><Relationship Id="rId9" Type="http://schemas.openxmlformats.org/officeDocument/2006/relationships/image" Target="../media/image79.png"/><Relationship Id="rId1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10.png"/><Relationship Id="rId16" Type="http://schemas.openxmlformats.org/officeDocument/2006/relationships/image" Target="../media/image24.jpe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jpe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jpe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jpeg"/><Relationship Id="rId27" Type="http://schemas.openxmlformats.org/officeDocument/2006/relationships/image" Target="../media/image3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udn.com/news/story/11311/329243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59.png"/><Relationship Id="rId3" Type="http://schemas.openxmlformats.org/officeDocument/2006/relationships/image" Target="../media/image43.png"/><Relationship Id="rId21" Type="http://schemas.openxmlformats.org/officeDocument/2006/relationships/image" Target="../media/image54.png"/><Relationship Id="rId7" Type="http://schemas.openxmlformats.org/officeDocument/2006/relationships/image" Target="../media/image17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8.png"/><Relationship Id="rId2" Type="http://schemas.openxmlformats.org/officeDocument/2006/relationships/image" Target="../media/image42.jpeg"/><Relationship Id="rId16" Type="http://schemas.openxmlformats.org/officeDocument/2006/relationships/image" Target="../media/image50.png"/><Relationship Id="rId20" Type="http://schemas.microsoft.com/office/2007/relationships/hdphoto" Target="../media/hdphoto1.wdp"/><Relationship Id="rId29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45.jpeg"/><Relationship Id="rId24" Type="http://schemas.openxmlformats.org/officeDocument/2006/relationships/image" Target="../media/image57.emf"/><Relationship Id="rId5" Type="http://schemas.openxmlformats.org/officeDocument/2006/relationships/image" Target="../media/image15.png"/><Relationship Id="rId15" Type="http://schemas.openxmlformats.org/officeDocument/2006/relationships/image" Target="../media/image49.png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10" Type="http://schemas.openxmlformats.org/officeDocument/2006/relationships/image" Target="../media/image29.png"/><Relationship Id="rId19" Type="http://schemas.openxmlformats.org/officeDocument/2006/relationships/image" Target="../media/image53.png"/><Relationship Id="rId4" Type="http://schemas.openxmlformats.org/officeDocument/2006/relationships/image" Target="../media/image14.png"/><Relationship Id="rId9" Type="http://schemas.openxmlformats.org/officeDocument/2006/relationships/image" Target="../media/image25.png"/><Relationship Id="rId14" Type="http://schemas.openxmlformats.org/officeDocument/2006/relationships/image" Target="../media/image48.png"/><Relationship Id="rId22" Type="http://schemas.openxmlformats.org/officeDocument/2006/relationships/image" Target="../media/image55.png"/><Relationship Id="rId27" Type="http://schemas.openxmlformats.org/officeDocument/2006/relationships/image" Target="../media/image60.png"/><Relationship Id="rId30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36"/>
          <a:stretch/>
        </p:blipFill>
        <p:spPr>
          <a:xfrm>
            <a:off x="-1" y="116632"/>
            <a:ext cx="9139569" cy="4981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7504" y="1412776"/>
            <a:ext cx="8816041" cy="2088232"/>
          </a:xfrm>
        </p:spPr>
        <p:txBody>
          <a:bodyPr/>
          <a:lstStyle/>
          <a:p>
            <a:pPr algn="ctr"/>
            <a:r>
              <a:rPr lang="zh-TW" altLang="en-US" sz="5400" dirty="0" smtClean="0"/>
              <a:t>新一代校</a:t>
            </a:r>
            <a:r>
              <a:rPr lang="zh-TW" altLang="en-US" sz="5400" dirty="0"/>
              <a:t>園</a:t>
            </a:r>
            <a:r>
              <a:rPr lang="zh-TW" altLang="en-US" sz="5400" dirty="0" smtClean="0"/>
              <a:t>網路</a:t>
            </a:r>
            <a:r>
              <a:rPr lang="zh-TW" altLang="en-US" sz="5400" dirty="0"/>
              <a:t>管理</a:t>
            </a:r>
            <a:endParaRPr lang="en-US" altLang="zh-TW" sz="5400" dirty="0"/>
          </a:p>
        </p:txBody>
      </p:sp>
      <p:sp>
        <p:nvSpPr>
          <p:cNvPr id="5" name="副標題 2"/>
          <p:cNvSpPr>
            <a:spLocks noGrp="1"/>
          </p:cNvSpPr>
          <p:nvPr>
            <p:ph type="subTitle" idx="1"/>
          </p:nvPr>
        </p:nvSpPr>
        <p:spPr>
          <a:xfrm>
            <a:off x="251520" y="3933056"/>
            <a:ext cx="8640960" cy="1584175"/>
          </a:xfrm>
        </p:spPr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中華電信系統整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合</a:t>
            </a: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108.03.22</a:t>
            </a: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2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EyeLAN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設備元件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3"/>
            <a:ext cx="8229600" cy="1685195"/>
          </a:xfrm>
        </p:spPr>
        <p:txBody>
          <a:bodyPr/>
          <a:lstStyle/>
          <a:p>
            <a:r>
              <a:rPr lang="en-US" altLang="zh-TW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EyeLAN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組成元件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NAPA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控制器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OpenFlow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交換器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選配</a:t>
            </a:r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SD-BOX, </a:t>
            </a:r>
            <a:r>
              <a:rPr lang="en-US" altLang="zh-TW" sz="2000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GPro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DPI.. 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可與現有網路設備互運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42760" y="3238136"/>
            <a:ext cx="243810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TW" b="1" dirty="0" err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EyeLAN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產品基本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組合</a:t>
            </a: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102C9C74-CC6A-4576-9C8E-04DB9B843768}"/>
              </a:ext>
            </a:extLst>
          </p:cNvPr>
          <p:cNvSpPr/>
          <p:nvPr/>
        </p:nvSpPr>
        <p:spPr>
          <a:xfrm>
            <a:off x="6331758" y="1268760"/>
            <a:ext cx="1812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加值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選配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 flipV="1">
            <a:off x="5939115" y="1606469"/>
            <a:ext cx="259332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6047676" y="2999266"/>
            <a:ext cx="2310010" cy="702925"/>
            <a:chOff x="7270642" y="2338323"/>
            <a:chExt cx="1747116" cy="566835"/>
          </a:xfrm>
        </p:grpSpPr>
        <p:sp>
          <p:nvSpPr>
            <p:cNvPr id="15" name="圓角矩形 14"/>
            <p:cNvSpPr/>
            <p:nvPr/>
          </p:nvSpPr>
          <p:spPr>
            <a:xfrm>
              <a:off x="7270642" y="2340731"/>
              <a:ext cx="1747116" cy="56202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橢圓 5"/>
            <p:cNvSpPr/>
            <p:nvPr/>
          </p:nvSpPr>
          <p:spPr>
            <a:xfrm>
              <a:off x="7291886" y="2338323"/>
              <a:ext cx="1606324" cy="5668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92075" algn="ctr" fontAlgn="base">
                <a:lnSpc>
                  <a:spcPct val="90000"/>
                </a:lnSpc>
                <a:spcBef>
                  <a:spcPts val="200"/>
                </a:spcBef>
                <a:spcAft>
                  <a:spcPct val="0"/>
                </a:spcAft>
              </a:pPr>
              <a:r>
                <a:rPr kumimoji="1" lang="en-US" altLang="zh-TW" sz="1600" b="1" dirty="0" err="1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34" charset="-128"/>
                </a:rPr>
                <a:t>HiGate</a:t>
              </a:r>
              <a:r>
                <a:rPr kumimoji="1" lang="zh-TW" altLang="en-US" sz="1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34" charset="-128"/>
                </a:rPr>
                <a:t>維運管控</a:t>
              </a: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6063990" y="3780928"/>
            <a:ext cx="2311200" cy="889032"/>
            <a:chOff x="6600947" y="3393441"/>
            <a:chExt cx="1748016" cy="612189"/>
          </a:xfrm>
        </p:grpSpPr>
        <p:sp>
          <p:nvSpPr>
            <p:cNvPr id="13" name="圓角矩形 12"/>
            <p:cNvSpPr/>
            <p:nvPr/>
          </p:nvSpPr>
          <p:spPr>
            <a:xfrm>
              <a:off x="6600947" y="3393441"/>
              <a:ext cx="1748016" cy="61218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橢圓 5"/>
            <p:cNvSpPr/>
            <p:nvPr/>
          </p:nvSpPr>
          <p:spPr>
            <a:xfrm>
              <a:off x="6668132" y="3495676"/>
              <a:ext cx="1631460" cy="43765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92075" algn="ctr" fontAlgn="base">
                <a:spcBef>
                  <a:spcPts val="200"/>
                </a:spcBef>
                <a:spcAft>
                  <a:spcPct val="0"/>
                </a:spcAft>
              </a:pPr>
              <a:r>
                <a:rPr kumimoji="1" lang="en-US" altLang="zh-TW" sz="1600" b="1" dirty="0" err="1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34" charset="-128"/>
                </a:rPr>
                <a:t>GPro</a:t>
              </a:r>
              <a:r>
                <a:rPr kumimoji="1" lang="en-US" altLang="zh-TW" sz="16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34" charset="-128"/>
                </a:rPr>
                <a:t> </a:t>
              </a:r>
            </a:p>
            <a:p>
              <a:pPr marL="92075" algn="ctr" fontAlgn="base">
                <a:spcBef>
                  <a:spcPts val="200"/>
                </a:spcBef>
                <a:spcAft>
                  <a:spcPct val="0"/>
                </a:spcAft>
              </a:pPr>
              <a:r>
                <a:rPr kumimoji="1" lang="zh-TW" altLang="en-US" sz="1400" b="1" u="sng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34" charset="-128"/>
                </a:rPr>
                <a:t>訊務側錄分析</a:t>
              </a:r>
              <a:endParaRPr kumimoji="1" lang="en-US" altLang="zh-TW" sz="1400" b="1" u="sng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6081608" y="4778448"/>
            <a:ext cx="2311201" cy="842122"/>
            <a:chOff x="8474655" y="3406580"/>
            <a:chExt cx="1748016" cy="599532"/>
          </a:xfrm>
        </p:grpSpPr>
        <p:sp>
          <p:nvSpPr>
            <p:cNvPr id="11" name="圓角矩形 10"/>
            <p:cNvSpPr/>
            <p:nvPr/>
          </p:nvSpPr>
          <p:spPr>
            <a:xfrm>
              <a:off x="8474655" y="3406580"/>
              <a:ext cx="1748016" cy="59953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橢圓 5"/>
            <p:cNvSpPr/>
            <p:nvPr/>
          </p:nvSpPr>
          <p:spPr>
            <a:xfrm>
              <a:off x="8509981" y="3443663"/>
              <a:ext cx="1631460" cy="50696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92075" algn="ctr" fontAlgn="base">
                <a:lnSpc>
                  <a:spcPct val="90000"/>
                </a:lnSpc>
                <a:spcBef>
                  <a:spcPts val="200"/>
                </a:spcBef>
                <a:spcAft>
                  <a:spcPct val="0"/>
                </a:spcAft>
              </a:pPr>
              <a:r>
                <a:rPr kumimoji="1" lang="en-US" altLang="zh-TW" sz="1600" b="1" dirty="0" err="1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34" charset="-128"/>
                </a:rPr>
                <a:t>EyeSee</a:t>
              </a:r>
              <a:r>
                <a:rPr kumimoji="1" lang="en-US" altLang="zh-TW" sz="1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34" charset="-128"/>
                </a:rPr>
                <a:t> </a:t>
              </a:r>
            </a:p>
            <a:p>
              <a:pPr marL="92075" algn="ctr" fontAlgn="base">
                <a:lnSpc>
                  <a:spcPct val="90000"/>
                </a:lnSpc>
                <a:spcBef>
                  <a:spcPts val="200"/>
                </a:spcBef>
                <a:spcAft>
                  <a:spcPct val="0"/>
                </a:spcAft>
              </a:pPr>
              <a:r>
                <a:rPr kumimoji="1" lang="zh-TW" altLang="en-US" sz="1400" b="1" u="sng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34" charset="-128"/>
                </a:rPr>
                <a:t>網</a:t>
              </a:r>
              <a:r>
                <a:rPr kumimoji="1" lang="zh-TW" altLang="en-US" sz="1400" b="1" u="sng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34" charset="-128"/>
                </a:rPr>
                <a:t>管企業版</a:t>
              </a:r>
              <a:endParaRPr kumimoji="1" lang="en-US" altLang="zh-TW" sz="1400" b="1" u="sng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5163064" y="3011871"/>
            <a:ext cx="567124" cy="567124"/>
            <a:chOff x="2764437" y="1748437"/>
            <a:chExt cx="567124" cy="567124"/>
          </a:xfrm>
          <a:solidFill>
            <a:srgbClr val="FF9900"/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加號 17"/>
            <p:cNvSpPr/>
            <p:nvPr/>
          </p:nvSpPr>
          <p:spPr>
            <a:xfrm>
              <a:off x="2764437" y="1748437"/>
              <a:ext cx="567124" cy="567124"/>
            </a:xfrm>
            <a:prstGeom prst="mathPlus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加號 4"/>
            <p:cNvSpPr/>
            <p:nvPr/>
          </p:nvSpPr>
          <p:spPr>
            <a:xfrm>
              <a:off x="2839609" y="1965305"/>
              <a:ext cx="416780" cy="1333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900" kern="12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5163064" y="3941882"/>
            <a:ext cx="567124" cy="567124"/>
            <a:chOff x="2764437" y="1748437"/>
            <a:chExt cx="567124" cy="567124"/>
          </a:xfrm>
          <a:solidFill>
            <a:srgbClr val="FF9900"/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加號 20"/>
            <p:cNvSpPr/>
            <p:nvPr/>
          </p:nvSpPr>
          <p:spPr>
            <a:xfrm>
              <a:off x="2764437" y="1748437"/>
              <a:ext cx="567124" cy="567124"/>
            </a:xfrm>
            <a:prstGeom prst="mathPlus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加號 4"/>
            <p:cNvSpPr/>
            <p:nvPr/>
          </p:nvSpPr>
          <p:spPr>
            <a:xfrm>
              <a:off x="2839609" y="1965305"/>
              <a:ext cx="416780" cy="1333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900" kern="12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5163064" y="4941168"/>
            <a:ext cx="567124" cy="567124"/>
            <a:chOff x="2764437" y="1748437"/>
            <a:chExt cx="567124" cy="567124"/>
          </a:xfrm>
          <a:solidFill>
            <a:srgbClr val="FF9900"/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加號 23"/>
            <p:cNvSpPr/>
            <p:nvPr/>
          </p:nvSpPr>
          <p:spPr>
            <a:xfrm>
              <a:off x="2764437" y="1748437"/>
              <a:ext cx="567124" cy="567124"/>
            </a:xfrm>
            <a:prstGeom prst="mathPlus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加號 4"/>
            <p:cNvSpPr/>
            <p:nvPr/>
          </p:nvSpPr>
          <p:spPr>
            <a:xfrm>
              <a:off x="2839609" y="1965305"/>
              <a:ext cx="416780" cy="1333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900" kern="12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467544" y="3709473"/>
            <a:ext cx="4464495" cy="2023783"/>
            <a:chOff x="717476" y="3709365"/>
            <a:chExt cx="4464495" cy="2023783"/>
          </a:xfrm>
        </p:grpSpPr>
        <p:sp>
          <p:nvSpPr>
            <p:cNvPr id="31" name="文字方塊 30"/>
            <p:cNvSpPr txBox="1"/>
            <p:nvPr/>
          </p:nvSpPr>
          <p:spPr>
            <a:xfrm>
              <a:off x="717476" y="3709365"/>
              <a:ext cx="4283135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1173769" y="5394594"/>
              <a:ext cx="22239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NAPA</a:t>
              </a:r>
              <a:r>
                <a:rPr lang="zh-TW" altLang="en-US" sz="1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控制器</a:t>
              </a: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3159045" y="5299174"/>
              <a:ext cx="20229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Open Flow</a:t>
              </a:r>
              <a:r>
                <a:rPr lang="zh-TW" altLang="en-US" sz="1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交換器</a:t>
              </a: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891997" y="3919843"/>
            <a:ext cx="3711261" cy="1430632"/>
            <a:chOff x="2714794" y="959183"/>
            <a:chExt cx="6623249" cy="1616196"/>
          </a:xfrm>
        </p:grpSpPr>
        <p:pic>
          <p:nvPicPr>
            <p:cNvPr id="40" name="圖片 3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16645" y="1703253"/>
              <a:ext cx="879468" cy="586114"/>
            </a:xfrm>
            <a:prstGeom prst="rect">
              <a:avLst/>
            </a:prstGeom>
          </p:spPr>
        </p:pic>
        <p:grpSp>
          <p:nvGrpSpPr>
            <p:cNvPr id="41" name="群組 40"/>
            <p:cNvGrpSpPr/>
            <p:nvPr/>
          </p:nvGrpSpPr>
          <p:grpSpPr>
            <a:xfrm>
              <a:off x="2714794" y="959183"/>
              <a:ext cx="2898514" cy="1616196"/>
              <a:chOff x="862797" y="3770592"/>
              <a:chExt cx="2898514" cy="1616196"/>
            </a:xfrm>
          </p:grpSpPr>
          <p:pic>
            <p:nvPicPr>
              <p:cNvPr id="43" name="圖片 42"/>
              <p:cNvPicPr>
                <a:picLocks noChangeAspect="1"/>
              </p:cNvPicPr>
              <p:nvPr/>
            </p:nvPicPr>
            <p:blipFill rotWithShape="1">
              <a:blip r:embed="rId3" cstate="print"/>
              <a:srcRect l="14189" t="68062" r="57023"/>
              <a:stretch/>
            </p:blipFill>
            <p:spPr>
              <a:xfrm>
                <a:off x="1600750" y="4537188"/>
                <a:ext cx="1621204" cy="849600"/>
              </a:xfrm>
              <a:prstGeom prst="rect">
                <a:avLst/>
              </a:prstGeom>
            </p:spPr>
          </p:pic>
          <p:grpSp>
            <p:nvGrpSpPr>
              <p:cNvPr id="44" name="群組 3"/>
              <p:cNvGrpSpPr/>
              <p:nvPr/>
            </p:nvGrpSpPr>
            <p:grpSpPr>
              <a:xfrm>
                <a:off x="862797" y="3770592"/>
                <a:ext cx="2898514" cy="1275800"/>
                <a:chOff x="811738" y="3743456"/>
                <a:chExt cx="2898514" cy="1275800"/>
              </a:xfrm>
            </p:grpSpPr>
            <p:pic>
              <p:nvPicPr>
                <p:cNvPr id="45" name="圖片 4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0" b="98092" l="0" r="99324">
                              <a14:foregroundMark x1="83784" y1="79389" x2="83784" y2="79389"/>
                              <a14:foregroundMark x1="67905" y1="87786" x2="67905" y2="87786"/>
                              <a14:foregroundMark x1="69257" y1="90458" x2="69257" y2="90458"/>
                              <a14:foregroundMark x1="69257" y1="93130" x2="69257" y2="93130"/>
                              <a14:foregroundMark x1="76014" y1="89695" x2="76014" y2="89695"/>
                              <a14:foregroundMark x1="64865" y1="83588" x2="64865" y2="83588"/>
                              <a14:foregroundMark x1="50676" y1="93893" x2="50676" y2="93893"/>
                              <a14:foregroundMark x1="41554" y1="89695" x2="41554" y2="89695"/>
                              <a14:foregroundMark x1="45270" y1="52290" x2="45270" y2="52290"/>
                              <a14:foregroundMark x1="38514" y1="37786" x2="38514" y2="37786"/>
                              <a14:foregroundMark x1="19595" y1="14885" x2="19595" y2="14885"/>
                              <a14:foregroundMark x1="7770" y1="14122" x2="7770" y2="14122"/>
                              <a14:foregroundMark x1="7770" y1="7252" x2="7770" y2="7252"/>
                              <a14:foregroundMark x1="10135" y1="22519" x2="10135" y2="22519"/>
                              <a14:foregroundMark x1="48986" y1="14885" x2="48986" y2="14885"/>
                              <a14:foregroundMark x1="51351" y1="12214" x2="51351" y2="12214"/>
                              <a14:foregroundMark x1="52027" y1="16412" x2="52027" y2="16412"/>
                              <a14:foregroundMark x1="53716" y1="17557" x2="53716" y2="17557"/>
                              <a14:foregroundMark x1="48311" y1="18321" x2="48311" y2="18321"/>
                              <a14:foregroundMark x1="49662" y1="50382" x2="49662" y2="50382"/>
                              <a14:foregroundMark x1="52703" y1="58015" x2="52703" y2="58015"/>
                              <a14:foregroundMark x1="61149" y1="55725" x2="61149" y2="55725"/>
                              <a14:foregroundMark x1="49662" y1="52290" x2="49662" y2="52290"/>
                              <a14:foregroundMark x1="53716" y1="48092" x2="53716" y2="48092"/>
                              <a14:foregroundMark x1="67230" y1="68321" x2="67230" y2="68321"/>
                              <a14:foregroundMark x1="59459" y1="59924" x2="59459" y2="59924"/>
                              <a14:foregroundMark x1="61149" y1="59924" x2="61149" y2="59924"/>
                              <a14:foregroundMark x1="76014" y1="58015" x2="76014" y2="58015"/>
                              <a14:foregroundMark x1="51351" y1="72519" x2="51351" y2="72519"/>
                              <a14:foregroundMark x1="59459" y1="50382" x2="59459" y2="50382"/>
                              <a14:foregroundMark x1="59459" y1="48092" x2="59459" y2="48092"/>
                              <a14:foregroundMark x1="64865" y1="61450" x2="64865" y2="61450"/>
                              <a14:foregroundMark x1="79054" y1="53053" x2="79054" y2="53053"/>
                              <a14:foregroundMark x1="79730" y1="50382" x2="79730" y2="50382"/>
                              <a14:foregroundMark x1="88851" y1="58015" x2="88851" y2="58015"/>
                              <a14:foregroundMark x1="94932" y1="68321" x2="94932" y2="68321"/>
                              <a14:foregroundMark x1="77703" y1="65649" x2="77703" y2="65649"/>
                              <a14:foregroundMark x1="76014" y1="75191" x2="76014" y2="75191"/>
                              <a14:foregroundMark x1="55068" y1="90458" x2="55068" y2="90458"/>
                              <a14:foregroundMark x1="41554" y1="76718" x2="41554" y2="76718"/>
                              <a14:foregroundMark x1="37838" y1="63359" x2="37838" y2="63359"/>
                              <a14:foregroundMark x1="27365" y1="70229" x2="27365" y2="70229"/>
                              <a14:foregroundMark x1="19595" y1="71756" x2="19595" y2="71756"/>
                              <a14:foregroundMark x1="12838" y1="80153" x2="12838" y2="80153"/>
                              <a14:foregroundMark x1="6081" y1="71756" x2="6081" y2="71756"/>
                              <a14:foregroundMark x1="13851" y1="70229" x2="13851" y2="70229"/>
                              <a14:foregroundMark x1="11486" y1="66794" x2="11486" y2="66794"/>
                              <a14:foregroundMark x1="11486" y1="68321" x2="11486" y2="68321"/>
                              <a14:foregroundMark x1="11486" y1="67557" x2="11486" y2="67557"/>
                              <a14:foregroundMark x1="12838" y1="71756" x2="12838" y2="71756"/>
                              <a14:foregroundMark x1="17568" y1="73282" x2="17568" y2="73282"/>
                              <a14:foregroundMark x1="19595" y1="73282" x2="19595" y2="73282"/>
                              <a14:foregroundMark x1="23649" y1="70992" x2="23649" y2="70992"/>
                              <a14:foregroundMark x1="36149" y1="67557" x2="36149" y2="67557"/>
                              <a14:foregroundMark x1="39189" y1="66794" x2="39189" y2="66794"/>
                              <a14:foregroundMark x1="40878" y1="66794" x2="40878" y2="66794"/>
                              <a14:foregroundMark x1="27365" y1="26718" x2="27365" y2="26718"/>
                              <a14:foregroundMark x1="26689" y1="18321" x2="26689" y2="18321"/>
                              <a14:foregroundMark x1="26689" y1="18321" x2="26689" y2="18321"/>
                              <a14:foregroundMark x1="34797" y1="14122" x2="34797" y2="14122"/>
                              <a14:foregroundMark x1="40203" y1="14122" x2="40203" y2="14122"/>
                              <a14:foregroundMark x1="42230" y1="12214" x2="42230" y2="12214"/>
                              <a14:foregroundMark x1="46959" y1="14122" x2="46959" y2="14122"/>
                              <a14:foregroundMark x1="42905" y1="16412" x2="42905" y2="16412"/>
                              <a14:foregroundMark x1="46959" y1="26718" x2="46959" y2="26718"/>
                              <a14:foregroundMark x1="34122" y1="18321" x2="34122" y2="18321"/>
                              <a14:foregroundMark x1="31081" y1="30153" x2="31081" y2="30153"/>
                              <a14:foregroundMark x1="34122" y1="19084" x2="34122" y2="19084"/>
                              <a14:foregroundMark x1="28041" y1="23282" x2="28041" y2="23282"/>
                              <a14:foregroundMark x1="21959" y1="18321" x2="21959" y2="18321"/>
                              <a14:foregroundMark x1="20608" y1="19847" x2="20608" y2="19847"/>
                              <a14:foregroundMark x1="18919" y1="22519" x2="18919" y2="22519"/>
                              <a14:foregroundMark x1="16892" y1="21756" x2="16892" y2="21756"/>
                              <a14:foregroundMark x1="20608" y1="21756" x2="20608" y2="21756"/>
                              <a14:foregroundMark x1="15878" y1="16412" x2="15878" y2="16412"/>
                              <a14:foregroundMark x1="46959" y1="12214" x2="46959" y2="12214"/>
                              <a14:foregroundMark x1="51351" y1="16412" x2="51351" y2="16412"/>
                              <a14:foregroundMark x1="40878" y1="20992" x2="40878" y2="20992"/>
                              <a14:foregroundMark x1="37162" y1="22519" x2="37162" y2="22519"/>
                              <a14:foregroundMark x1="86486" y1="87786" x2="86486" y2="87786"/>
                              <a14:foregroundMark x1="82095" y1="55725" x2="82095" y2="55725"/>
                              <a14:foregroundMark x1="84459" y1="54962" x2="84459" y2="54962"/>
                              <a14:foregroundMark x1="90541" y1="63359" x2="90541" y2="63359"/>
                              <a14:foregroundMark x1="90541" y1="72519" x2="90541" y2="72519"/>
                              <a14:foregroundMark x1="70270" y1="80153" x2="70270" y2="80153"/>
                              <a14:foregroundMark x1="69257" y1="80916" x2="69257" y2="80916"/>
                              <a14:foregroundMark x1="68581" y1="80916" x2="68581" y2="80916"/>
                              <a14:foregroundMark x1="64189" y1="76718" x2="64189" y2="76718"/>
                              <a14:foregroundMark x1="55743" y1="82061" x2="55743" y2="82061"/>
                              <a14:foregroundMark x1="7095" y1="61450" x2="7095" y2="61450"/>
                              <a14:foregroundMark x1="96284" y1="74046" x2="96284" y2="74046"/>
                              <a14:foregroundMark x1="58108" y1="95420" x2="58108" y2="95420"/>
                              <a14:foregroundMark x1="80743" y1="93130" x2="80743" y2="93130"/>
                              <a14:foregroundMark x1="43243" y1="91221" x2="43243" y2="91221"/>
                              <a14:foregroundMark x1="48649" y1="93893" x2="48649" y2="93893"/>
                              <a14:foregroundMark x1="60473" y1="46183" x2="60473" y2="46183"/>
                              <a14:foregroundMark x1="72297" y1="48092" x2="72297" y2="48092"/>
                              <a14:foregroundMark x1="76014" y1="49237" x2="76014" y2="49237"/>
                              <a14:foregroundMark x1="83784" y1="51527" x2="83784" y2="51527"/>
                              <a14:foregroundMark x1="87500" y1="53817" x2="87500" y2="53817"/>
                              <a14:foregroundMark x1="89527" y1="55725" x2="89527" y2="55725"/>
                              <a14:foregroundMark x1="64189" y1="62595" x2="64189" y2="62595"/>
                              <a14:foregroundMark x1="46959" y1="69466" x2="46959" y2="69466"/>
                              <a14:foregroundMark x1="43919" y1="75191" x2="43919" y2="75191"/>
                              <a14:foregroundMark x1="44595" y1="78626" x2="44595" y2="78626"/>
                              <a14:foregroundMark x1="43581" y1="75573" x2="43581" y2="75573"/>
                              <a14:foregroundMark x1="44257" y1="74427" x2="44257" y2="74427"/>
                              <a14:foregroundMark x1="49662" y1="78244" x2="49662" y2="78244"/>
                              <a14:foregroundMark x1="77365" y1="70229" x2="77365" y2="70229"/>
                              <a14:foregroundMark x1="82432" y1="66031" x2="85135" y2="66031"/>
                              <a14:foregroundMark x1="76351" y1="81679" x2="76351" y2="81679"/>
                              <a14:foregroundMark x1="78378" y1="86260" x2="78378" y2="86260"/>
                              <a14:foregroundMark x1="81081" y1="85878" x2="81081" y2="85878"/>
                              <a14:foregroundMark x1="81757" y1="85115" x2="81757" y2="85115"/>
                              <a14:foregroundMark x1="92905" y1="62214" x2="92905" y2="62214"/>
                              <a14:foregroundMark x1="93919" y1="60687" x2="93919" y2="60687"/>
                              <a14:foregroundMark x1="94595" y1="65649" x2="94595" y2="65649"/>
                              <a14:foregroundMark x1="93581" y1="62977" x2="93581" y2="62977"/>
                              <a14:foregroundMark x1="91892" y1="65267" x2="91892" y2="65267"/>
                              <a14:foregroundMark x1="88851" y1="56489" x2="88851" y2="56489"/>
                              <a14:foregroundMark x1="69595" y1="46947" x2="69595" y2="46947"/>
                              <a14:foregroundMark x1="66216" y1="45802" x2="66216" y2="45802"/>
                              <a14:foregroundMark x1="31757" y1="67939" x2="31757" y2="67939"/>
                              <a14:foregroundMark x1="37162" y1="71374" x2="37162" y2="71374"/>
                              <a14:foregroundMark x1="37838" y1="18702" x2="37838" y2="18702"/>
                              <a14:foregroundMark x1="39865" y1="18321" x2="39865" y2="18321"/>
                              <a14:foregroundMark x1="35811" y1="18702" x2="35811" y2="18702"/>
                              <a14:foregroundMark x1="34459" y1="18702" x2="34459" y2="18702"/>
                              <a14:foregroundMark x1="30405" y1="17939" x2="30405" y2="17939"/>
                              <a14:foregroundMark x1="30405" y1="17176" x2="30405" y2="17176"/>
                              <a14:foregroundMark x1="28716" y1="18321" x2="28716" y2="18321"/>
                              <a14:foregroundMark x1="28716" y1="18321" x2="28716" y2="18321"/>
                              <a14:foregroundMark x1="30068" y1="20992" x2="30068" y2="20992"/>
                              <a14:foregroundMark x1="31419" y1="22519" x2="31419" y2="22519"/>
                              <a14:foregroundMark x1="32095" y1="24046" x2="32095" y2="24046"/>
                              <a14:foregroundMark x1="37162" y1="24427" x2="38851" y2="24046"/>
                              <a14:foregroundMark x1="41892" y1="20611" x2="41892" y2="20611"/>
                              <a14:foregroundMark x1="43243" y1="19847" x2="43243" y2="19847"/>
                              <a14:foregroundMark x1="44595" y1="20229" x2="44595" y2="20229"/>
                              <a14:foregroundMark x1="44595" y1="20992" x2="44595" y2="20992"/>
                              <a14:foregroundMark x1="44932" y1="22137" x2="44932" y2="22137"/>
                              <a14:foregroundMark x1="43919" y1="21374" x2="43919" y2="21374"/>
                              <a14:foregroundMark x1="43581" y1="19847" x2="43581" y2="19847"/>
                              <a14:foregroundMark x1="44932" y1="20229" x2="44932" y2="20229"/>
                              <a14:foregroundMark x1="46622" y1="22901" x2="46622" y2="22901"/>
                              <a14:foregroundMark x1="46284" y1="24046" x2="46284" y2="24046"/>
                              <a14:foregroundMark x1="47297" y1="25191" x2="47297" y2="25191"/>
                              <a14:foregroundMark x1="47297" y1="25191" x2="47297" y2="25191"/>
                              <a14:foregroundMark x1="47973" y1="25954" x2="47635" y2="28244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5853" y="4115981"/>
                  <a:ext cx="1528614" cy="903275"/>
                </a:xfrm>
                <a:prstGeom prst="rect">
                  <a:avLst/>
                </a:prstGeom>
              </p:spPr>
            </p:pic>
            <p:pic>
              <p:nvPicPr>
                <p:cNvPr id="46" name="圖片 45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1738" y="3743456"/>
                  <a:ext cx="2898514" cy="428591"/>
                </a:xfrm>
                <a:prstGeom prst="rect">
                  <a:avLst/>
                </a:prstGeom>
              </p:spPr>
            </p:pic>
          </p:grpSp>
        </p:grpSp>
        <p:pic>
          <p:nvPicPr>
            <p:cNvPr id="42" name="圖片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4116" y="1693151"/>
              <a:ext cx="2673927" cy="754653"/>
            </a:xfrm>
            <a:prstGeom prst="rect">
              <a:avLst/>
            </a:prstGeom>
          </p:spPr>
        </p:pic>
      </p:grpSp>
      <p:grpSp>
        <p:nvGrpSpPr>
          <p:cNvPr id="47" name="群組 46"/>
          <p:cNvGrpSpPr/>
          <p:nvPr/>
        </p:nvGrpSpPr>
        <p:grpSpPr>
          <a:xfrm>
            <a:off x="5163064" y="5740257"/>
            <a:ext cx="567124" cy="567124"/>
            <a:chOff x="2764437" y="1748437"/>
            <a:chExt cx="567124" cy="567124"/>
          </a:xfrm>
          <a:solidFill>
            <a:srgbClr val="FF9900"/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8" name="加號 47"/>
            <p:cNvSpPr/>
            <p:nvPr/>
          </p:nvSpPr>
          <p:spPr>
            <a:xfrm>
              <a:off x="2764437" y="1748437"/>
              <a:ext cx="567124" cy="567124"/>
            </a:xfrm>
            <a:prstGeom prst="mathPlus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加號 4"/>
            <p:cNvSpPr/>
            <p:nvPr/>
          </p:nvSpPr>
          <p:spPr>
            <a:xfrm>
              <a:off x="2839609" y="1965305"/>
              <a:ext cx="416780" cy="1333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900" kern="12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0" name="群組 49"/>
          <p:cNvGrpSpPr/>
          <p:nvPr/>
        </p:nvGrpSpPr>
        <p:grpSpPr>
          <a:xfrm>
            <a:off x="6075765" y="5674110"/>
            <a:ext cx="2311201" cy="842122"/>
            <a:chOff x="8474655" y="3406580"/>
            <a:chExt cx="1748016" cy="599532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51" name="圓角矩形 50"/>
            <p:cNvSpPr/>
            <p:nvPr/>
          </p:nvSpPr>
          <p:spPr>
            <a:xfrm>
              <a:off x="8474655" y="3406580"/>
              <a:ext cx="1748016" cy="599532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2" name="橢圓 5"/>
            <p:cNvSpPr/>
            <p:nvPr/>
          </p:nvSpPr>
          <p:spPr>
            <a:xfrm>
              <a:off x="8509981" y="3443663"/>
              <a:ext cx="1631460" cy="5069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92075" algn="ctr" fontAlgn="base">
                <a:lnSpc>
                  <a:spcPct val="90000"/>
                </a:lnSpc>
                <a:spcBef>
                  <a:spcPts val="200"/>
                </a:spcBef>
                <a:spcAft>
                  <a:spcPct val="0"/>
                </a:spcAft>
              </a:pPr>
              <a:r>
                <a:rPr kumimoji="1" lang="en-US" altLang="zh-TW" sz="1600" b="1" dirty="0" err="1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34" charset="-128"/>
                </a:rPr>
                <a:t>EyeQuila</a:t>
              </a:r>
              <a:r>
                <a:rPr kumimoji="1" lang="en-US" altLang="zh-TW" sz="16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34" charset="-128"/>
                </a:rPr>
                <a:t> </a:t>
              </a:r>
              <a:endParaRPr kumimoji="1" lang="en-US" altLang="zh-TW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endParaRPr>
            </a:p>
            <a:p>
              <a:pPr marL="92075" algn="ctr" fontAlgn="base">
                <a:lnSpc>
                  <a:spcPct val="90000"/>
                </a:lnSpc>
                <a:spcBef>
                  <a:spcPts val="200"/>
                </a:spcBef>
                <a:spcAft>
                  <a:spcPct val="0"/>
                </a:spcAft>
              </a:pPr>
              <a:r>
                <a:rPr kumimoji="1" lang="en-US" altLang="zh-TW" sz="1400" b="1" u="sng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34" charset="-128"/>
                </a:rPr>
                <a:t>APT</a:t>
              </a:r>
              <a:r>
                <a:rPr kumimoji="1" lang="zh-TW" altLang="en-US" sz="1400" b="1" u="sng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34" charset="-128"/>
                </a:rPr>
                <a:t>潛伏威脅的</a:t>
              </a:r>
              <a:r>
                <a:rPr kumimoji="1" lang="zh-TW" altLang="en-US" sz="1400" b="1" u="sng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34" charset="-128"/>
                </a:rPr>
                <a:t>偵測</a:t>
              </a:r>
              <a:endParaRPr kumimoji="1" lang="en-US" altLang="zh-TW" sz="1400" b="1" u="sng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endParaRPr>
            </a:p>
          </p:txBody>
        </p:sp>
      </p:grpSp>
      <p:grpSp>
        <p:nvGrpSpPr>
          <p:cNvPr id="53" name="群組 52"/>
          <p:cNvGrpSpPr/>
          <p:nvPr/>
        </p:nvGrpSpPr>
        <p:grpSpPr>
          <a:xfrm>
            <a:off x="6046014" y="1988840"/>
            <a:ext cx="2310010" cy="926428"/>
            <a:chOff x="7270642" y="2155685"/>
            <a:chExt cx="1747116" cy="747066"/>
          </a:xfrm>
        </p:grpSpPr>
        <p:sp>
          <p:nvSpPr>
            <p:cNvPr id="54" name="圓角矩形 53"/>
            <p:cNvSpPr/>
            <p:nvPr/>
          </p:nvSpPr>
          <p:spPr>
            <a:xfrm>
              <a:off x="7270642" y="2155685"/>
              <a:ext cx="1747116" cy="74706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橢圓 5"/>
            <p:cNvSpPr/>
            <p:nvPr/>
          </p:nvSpPr>
          <p:spPr>
            <a:xfrm>
              <a:off x="7319581" y="2252906"/>
              <a:ext cx="1606324" cy="5668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92075" algn="ctr" fontAlgn="base">
                <a:lnSpc>
                  <a:spcPct val="90000"/>
                </a:lnSpc>
                <a:spcBef>
                  <a:spcPts val="200"/>
                </a:spcBef>
                <a:spcAft>
                  <a:spcPct val="0"/>
                </a:spcAft>
              </a:pPr>
              <a:r>
                <a:rPr kumimoji="1" lang="en-US" altLang="zh-TW" sz="16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34" charset="-128"/>
                </a:rPr>
                <a:t>SD-BOX</a:t>
              </a:r>
              <a:endParaRPr kumimoji="1" lang="en-US" altLang="zh-TW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endParaRPr>
            </a:p>
            <a:p>
              <a:pPr marL="92075" lvl="0" algn="ctr" fontAlgn="base">
                <a:lnSpc>
                  <a:spcPct val="90000"/>
                </a:lnSpc>
                <a:spcBef>
                  <a:spcPts val="200"/>
                </a:spcBef>
                <a:spcAft>
                  <a:spcPct val="0"/>
                </a:spcAft>
              </a:pPr>
              <a:r>
                <a:rPr kumimoji="1" lang="en-US" altLang="zh-TW" sz="1400" b="1" u="sng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34" charset="-128"/>
                </a:rPr>
                <a:t>L3 Routing</a:t>
              </a:r>
              <a:r>
                <a:rPr kumimoji="1" lang="zh-TW" altLang="en-US" sz="1400" b="1" u="sng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34" charset="-128"/>
                </a:rPr>
                <a:t>、連線加密、安全功能</a:t>
              </a:r>
              <a:r>
                <a:rPr kumimoji="1" lang="en-US" altLang="zh-TW" sz="1400" b="1" u="sng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34" charset="-128"/>
                </a:rPr>
                <a:t>)</a:t>
              </a:r>
            </a:p>
          </p:txBody>
        </p:sp>
      </p:grpSp>
      <p:grpSp>
        <p:nvGrpSpPr>
          <p:cNvPr id="56" name="群組 55"/>
          <p:cNvGrpSpPr/>
          <p:nvPr/>
        </p:nvGrpSpPr>
        <p:grpSpPr>
          <a:xfrm>
            <a:off x="5163064" y="2195743"/>
            <a:ext cx="567124" cy="567124"/>
            <a:chOff x="2764437" y="1748437"/>
            <a:chExt cx="567124" cy="567124"/>
          </a:xfrm>
          <a:solidFill>
            <a:srgbClr val="FF9900"/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7" name="加號 56"/>
            <p:cNvSpPr/>
            <p:nvPr/>
          </p:nvSpPr>
          <p:spPr>
            <a:xfrm>
              <a:off x="2764437" y="1748437"/>
              <a:ext cx="567124" cy="567124"/>
            </a:xfrm>
            <a:prstGeom prst="mathPlus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加號 4"/>
            <p:cNvSpPr/>
            <p:nvPr/>
          </p:nvSpPr>
          <p:spPr>
            <a:xfrm>
              <a:off x="2839609" y="1965305"/>
              <a:ext cx="416780" cy="1333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900" kern="12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8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EyeLAN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網路架構建議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/>
          <p:cNvSpPr>
            <a:spLocks noGrp="1"/>
          </p:cNvSpPr>
          <p:nvPr>
            <p:ph idx="4294967295"/>
          </p:nvPr>
        </p:nvSpPr>
        <p:spPr>
          <a:xfrm>
            <a:off x="4653038" y="1088260"/>
            <a:ext cx="4265612" cy="1840646"/>
          </a:xfrm>
        </p:spPr>
        <p:txBody>
          <a:bodyPr/>
          <a:lstStyle/>
          <a:p>
            <a:pPr marL="257175" indent="-257175">
              <a:buClr>
                <a:srgbClr val="2453B2"/>
              </a:buClr>
              <a:buFont typeface="Wingdings" pitchFamily="2" charset="2"/>
              <a:buChar char="v"/>
            </a:pPr>
            <a:r>
              <a:rPr lang="zh-TW" altLang="en-US" sz="2000" kern="0" dirty="0" smtClean="0">
                <a:solidFill>
                  <a:srgbClr val="161616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架構</a:t>
            </a:r>
            <a:r>
              <a:rPr lang="en-US" altLang="zh-TW" sz="2000" kern="0" dirty="0" smtClean="0">
                <a:solidFill>
                  <a:srgbClr val="161616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2 </a:t>
            </a:r>
            <a:endParaRPr lang="en-US" altLang="zh-TW" sz="2000" kern="0" dirty="0">
              <a:solidFill>
                <a:srgbClr val="161616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lvl="1"/>
            <a:r>
              <a:rPr lang="en-US" altLang="zh-TW" sz="1800" b="1" dirty="0" err="1">
                <a:solidFill>
                  <a:srgbClr val="161616"/>
                </a:solidFill>
                <a:latin typeface="微軟正黑體" pitchFamily="34" charset="-120"/>
                <a:ea typeface="微軟正黑體" pitchFamily="34" charset="-120"/>
              </a:rPr>
              <a:t>OpenFlow</a:t>
            </a:r>
            <a:r>
              <a:rPr lang="zh-TW" altLang="en-US" sz="1800" b="1" dirty="0" smtClean="0">
                <a:solidFill>
                  <a:srgbClr val="161616"/>
                </a:solidFill>
                <a:latin typeface="微軟正黑體" pitchFamily="34" charset="-120"/>
                <a:ea typeface="微軟正黑體" pitchFamily="34" charset="-120"/>
              </a:rPr>
              <a:t>交換器取代</a:t>
            </a:r>
            <a:r>
              <a:rPr lang="en-US" altLang="zh-TW" sz="1800" b="1" dirty="0" smtClean="0">
                <a:solidFill>
                  <a:srgbClr val="161616"/>
                </a:solidFill>
                <a:latin typeface="微軟正黑體" pitchFamily="34" charset="-120"/>
                <a:ea typeface="微軟正黑體" pitchFamily="34" charset="-120"/>
              </a:rPr>
              <a:t>L2</a:t>
            </a:r>
            <a:r>
              <a:rPr lang="zh-TW" altLang="en-US" sz="1800" b="1" dirty="0" smtClean="0">
                <a:solidFill>
                  <a:srgbClr val="161616"/>
                </a:solidFill>
                <a:latin typeface="微軟正黑體" pitchFamily="34" charset="-120"/>
                <a:ea typeface="微軟正黑體" pitchFamily="34" charset="-120"/>
              </a:rPr>
              <a:t>交換器</a:t>
            </a:r>
            <a:endParaRPr lang="en-US" altLang="zh-TW" sz="1800" b="1" dirty="0" smtClean="0">
              <a:solidFill>
                <a:srgbClr val="161616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spcBef>
                <a:spcPts val="0"/>
              </a:spcBef>
            </a:pPr>
            <a:r>
              <a:rPr lang="zh-TW" alt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anose="020B0604030504040204" pitchFamily="34" charset="-128"/>
              </a:rPr>
              <a:t>實名制可視化管理</a:t>
            </a:r>
            <a:endParaRPr lang="en-US" altLang="zh-TW" sz="1800" u="sng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" panose="020B0604030504040204" pitchFamily="34" charset="-128"/>
            </a:endParaRPr>
          </a:p>
          <a:p>
            <a:pPr lvl="1">
              <a:spcBef>
                <a:spcPts val="0"/>
              </a:spcBef>
            </a:pPr>
            <a:r>
              <a:rPr lang="zh-TW" alt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anose="020B0604030504040204" pitchFamily="34" charset="-128"/>
              </a:rPr>
              <a:t>端對端隔離管理</a:t>
            </a:r>
            <a:endParaRPr lang="zh-TW" altLang="en-US" sz="18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" panose="020B0604030504040204" pitchFamily="34" charset="-128"/>
            </a:endParaRPr>
          </a:p>
          <a:p>
            <a:pPr lvl="1">
              <a:spcBef>
                <a:spcPts val="0"/>
              </a:spcBef>
            </a:pPr>
            <a:r>
              <a:rPr lang="zh-TW" altLang="en-US" sz="18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anose="020B0604030504040204" pitchFamily="34" charset="-128"/>
              </a:rPr>
              <a:t>可以防治</a:t>
            </a:r>
            <a:r>
              <a:rPr lang="en-US" altLang="zh-TW" sz="18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anose="020B0604030504040204" pitchFamily="34" charset="-128"/>
              </a:rPr>
              <a:t>ARP</a:t>
            </a:r>
            <a:r>
              <a:rPr lang="zh-TW" altLang="en-US" sz="18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anose="020B0604030504040204" pitchFamily="34" charset="-128"/>
              </a:rPr>
              <a:t>攻擊</a:t>
            </a:r>
            <a:r>
              <a:rPr lang="en-US" altLang="zh-TW" sz="18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anose="020B0604030504040204" pitchFamily="34" charset="-128"/>
              </a:rPr>
              <a:t>/</a:t>
            </a:r>
            <a:r>
              <a:rPr lang="zh-TW" altLang="en-US" sz="18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anose="020B0604030504040204" pitchFamily="34" charset="-128"/>
              </a:rPr>
              <a:t>偽造</a:t>
            </a:r>
            <a:endParaRPr lang="en-US" altLang="zh-TW" sz="1800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" panose="020B0604030504040204" pitchFamily="34" charset="-128"/>
            </a:endParaRPr>
          </a:p>
          <a:p>
            <a:pPr lvl="1">
              <a:spcBef>
                <a:spcPts val="0"/>
              </a:spcBef>
            </a:pPr>
            <a:r>
              <a:rPr lang="en-US" altLang="zh-TW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CHTNet</a:t>
            </a:r>
            <a:r>
              <a:rPr lang="zh-TW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2.0</a:t>
            </a:r>
            <a:r>
              <a:rPr lang="zh-TW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架構</a:t>
            </a: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470142"/>
            <a:ext cx="4315432" cy="308366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43712" y="1070185"/>
            <a:ext cx="4230594" cy="211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spcBef>
                <a:spcPct val="20000"/>
              </a:spcBef>
              <a:buClr>
                <a:srgbClr val="2453B2"/>
              </a:buClr>
              <a:buFont typeface="Wingdings" pitchFamily="2" charset="2"/>
              <a:buChar char="v"/>
            </a:pPr>
            <a:r>
              <a:rPr lang="zh-TW" altLang="en-US" sz="2000" b="1" kern="0" dirty="0" smtClean="0">
                <a:solidFill>
                  <a:srgbClr val="161616"/>
                </a:solidFill>
                <a:latin typeface="微軟正黑體" pitchFamily="34" charset="-120"/>
                <a:ea typeface="微軟正黑體" pitchFamily="34" charset="-120"/>
              </a:rPr>
              <a:t>架構</a:t>
            </a:r>
            <a:r>
              <a:rPr lang="en-US" altLang="zh-TW" sz="2000" b="1" kern="0" dirty="0" smtClean="0">
                <a:solidFill>
                  <a:srgbClr val="161616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endParaRPr lang="en-US" altLang="zh-TW" sz="2000" b="1" kern="0" dirty="0">
              <a:solidFill>
                <a:srgbClr val="161616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57213" lvl="1" indent="-214313">
              <a:spcBef>
                <a:spcPct val="20000"/>
              </a:spcBef>
              <a:buClr>
                <a:srgbClr val="4D93D9"/>
              </a:buClr>
              <a:buFont typeface="Wingdings" pitchFamily="2" charset="2"/>
              <a:buChar char="§"/>
            </a:pPr>
            <a:r>
              <a:rPr lang="zh-TW" altLang="en-US" b="1" kern="0" dirty="0" smtClean="0">
                <a:solidFill>
                  <a:srgbClr val="161616"/>
                </a:solidFill>
                <a:latin typeface="微軟正黑體" pitchFamily="34" charset="-120"/>
                <a:ea typeface="微軟正黑體" pitchFamily="34" charset="-120"/>
              </a:rPr>
              <a:t>不改變原有網路架構</a:t>
            </a:r>
            <a:endParaRPr lang="en-US" altLang="zh-TW" b="1" kern="0" dirty="0" smtClean="0">
              <a:solidFill>
                <a:srgbClr val="161616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57213" lvl="1" indent="-214313">
              <a:spcBef>
                <a:spcPts val="0"/>
              </a:spcBef>
              <a:buClr>
                <a:srgbClr val="4D93D9"/>
              </a:buClr>
              <a:buFont typeface="Wingdings" pitchFamily="2" charset="2"/>
              <a:buChar char="§"/>
            </a:pPr>
            <a:r>
              <a:rPr lang="zh-TW" altLang="en-US" b="1" kern="0" dirty="0">
                <a:solidFill>
                  <a:srgbClr val="161616"/>
                </a:solidFill>
                <a:latin typeface="微軟正黑體" pitchFamily="34" charset="-120"/>
                <a:ea typeface="微軟正黑體" pitchFamily="34" charset="-120"/>
              </a:rPr>
              <a:t>增加</a:t>
            </a:r>
            <a:r>
              <a:rPr lang="en-US" altLang="zh-TW" b="1" kern="0" dirty="0" err="1">
                <a:solidFill>
                  <a:srgbClr val="161616"/>
                </a:solidFill>
                <a:latin typeface="微軟正黑體" pitchFamily="34" charset="-120"/>
                <a:ea typeface="微軟正黑體" pitchFamily="34" charset="-120"/>
              </a:rPr>
              <a:t>OpenFlow</a:t>
            </a:r>
            <a:r>
              <a:rPr lang="zh-TW" altLang="en-US" b="1" kern="0" dirty="0">
                <a:solidFill>
                  <a:srgbClr val="161616"/>
                </a:solidFill>
                <a:latin typeface="微軟正黑體" pitchFamily="34" charset="-120"/>
                <a:ea typeface="微軟正黑體" pitchFamily="34" charset="-120"/>
              </a:rPr>
              <a:t>交換器</a:t>
            </a:r>
            <a:endParaRPr lang="en-US" altLang="zh-TW" b="1" kern="0" dirty="0">
              <a:solidFill>
                <a:srgbClr val="161616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57213" lvl="1" indent="-214313">
              <a:spcBef>
                <a:spcPts val="0"/>
              </a:spcBef>
              <a:buClr>
                <a:srgbClr val="4D93D9"/>
              </a:buClr>
              <a:buFont typeface="Wingdings" pitchFamily="2" charset="2"/>
              <a:buChar char="§"/>
            </a:pPr>
            <a:r>
              <a:rPr lang="zh-TW" altLang="en-US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Meiryo" panose="020B0604030504040204" pitchFamily="34" charset="-128"/>
              </a:rPr>
              <a:t>實名制可視化管理</a:t>
            </a:r>
            <a:endParaRPr lang="en-US" altLang="zh-TW" b="1" u="sng" dirty="0">
              <a:latin typeface="微軟正黑體" panose="020B0604030504040204" pitchFamily="34" charset="-120"/>
              <a:ea typeface="微軟正黑體" panose="020B0604030504040204" pitchFamily="34" charset="-120"/>
              <a:cs typeface="Meiryo" panose="020B0604030504040204" pitchFamily="34" charset="-128"/>
            </a:endParaRPr>
          </a:p>
          <a:p>
            <a:pPr marL="557213" lvl="1" indent="-214313">
              <a:spcBef>
                <a:spcPts val="0"/>
              </a:spcBef>
              <a:buClr>
                <a:srgbClr val="4D93D9"/>
              </a:buClr>
              <a:buFont typeface="Wingdings" pitchFamily="2" charset="2"/>
              <a:buChar char="§"/>
            </a:pP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anose="020B0604030504040204" pitchFamily="34" charset="-128"/>
              </a:rPr>
              <a:t>無法防止</a:t>
            </a:r>
            <a:r>
              <a:rPr lang="en-US" altLang="zh-TW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anose="020B0604030504040204" pitchFamily="34" charset="-128"/>
              </a:rPr>
              <a:t>ARP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anose="020B0604030504040204" pitchFamily="34" charset="-128"/>
              </a:rPr>
              <a:t>偵測其他設備的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anose="020B0604030504040204" pitchFamily="34" charset="-128"/>
              </a:rPr>
              <a:t>IP/MAC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anose="020B0604030504040204" pitchFamily="34" charset="-128"/>
              </a:rPr>
              <a:t>資料</a:t>
            </a:r>
            <a:endParaRPr lang="en-US" altLang="zh-TW" b="1" u="sng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" panose="020B0604030504040204" pitchFamily="34" charset="-128"/>
            </a:endParaRPr>
          </a:p>
          <a:p>
            <a:pPr marL="557213" lvl="1" indent="-214313">
              <a:spcBef>
                <a:spcPts val="0"/>
              </a:spcBef>
              <a:buClr>
                <a:srgbClr val="4D93D9"/>
              </a:buClr>
              <a:buFont typeface="Wingdings" pitchFamily="2" charset="2"/>
              <a:buChar char="§"/>
            </a:pP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anose="020B0604030504040204" pitchFamily="34" charset="-128"/>
              </a:rPr>
              <a:t>無法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anose="020B0604030504040204" pitchFamily="34" charset="-128"/>
              </a:rPr>
              <a:t>防止東西向攻擊</a:t>
            </a:r>
            <a:endParaRPr lang="en-US" altLang="zh-TW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" panose="020B0604030504040204" pitchFamily="34" charset="-128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86" y="3381688"/>
            <a:ext cx="4623076" cy="321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0" y="2852936"/>
            <a:ext cx="9180512" cy="1484784"/>
          </a:xfrm>
          <a:prstGeom prst="rect">
            <a:avLst/>
          </a:prstGeom>
          <a:solidFill>
            <a:schemeClr val="accent5">
              <a:lumMod val="50000"/>
              <a:alpha val="5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zh-TW" altLang="en-US" sz="2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lang="zh-TW" altLang="en-US" sz="24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zh-TW" sz="3600" dirty="0" err="1">
                <a:solidFill>
                  <a:schemeClr val="bg1"/>
                </a:solidFill>
              </a:rPr>
              <a:t>EyeLAN</a:t>
            </a:r>
            <a:r>
              <a:rPr lang="zh-TW" altLang="en-US" sz="3600" dirty="0">
                <a:solidFill>
                  <a:schemeClr val="bg1"/>
                </a:solidFill>
              </a:rPr>
              <a:t>應用案例</a:t>
            </a:r>
          </a:p>
        </p:txBody>
      </p:sp>
    </p:spTree>
    <p:extLst>
      <p:ext uri="{BB962C8B-B14F-4D97-AF65-F5344CB8AC3E}">
        <p14:creationId xmlns:p14="http://schemas.microsoft.com/office/powerpoint/2010/main" val="2575862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/>
              <a:t>案例一</a:t>
            </a:r>
            <a:r>
              <a:rPr lang="en-US" altLang="zh-TW" sz="3600" dirty="0" smtClean="0"/>
              <a:t>:</a:t>
            </a:r>
            <a:r>
              <a:rPr lang="zh-TW" altLang="en-US" sz="3600" dirty="0" smtClean="0"/>
              <a:t> </a:t>
            </a:r>
            <a:r>
              <a:rPr lang="zh-TW" altLang="en-US" sz="3600" dirty="0" smtClean="0">
                <a:solidFill>
                  <a:schemeClr val="tx1"/>
                </a:solidFill>
              </a:rPr>
              <a:t>校園網路應用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5" name="內容版面配置區 1"/>
          <p:cNvSpPr>
            <a:spLocks noGrp="1"/>
          </p:cNvSpPr>
          <p:nvPr>
            <p:ph idx="4294967295"/>
          </p:nvPr>
        </p:nvSpPr>
        <p:spPr>
          <a:xfrm>
            <a:off x="0" y="1071563"/>
            <a:ext cx="4277975" cy="5197475"/>
          </a:xfrm>
        </p:spPr>
        <p:txBody>
          <a:bodyPr/>
          <a:lstStyle/>
          <a:p>
            <a:pPr marL="316531" lvl="2" indent="-316531">
              <a:buFont typeface="Wingdings" pitchFamily="2" charset="2"/>
              <a:buChar char=""/>
            </a:pPr>
            <a:r>
              <a:rPr lang="zh-TW" altLang="en-US" sz="2400" b="1" dirty="0">
                <a:solidFill>
                  <a:srgbClr val="333399"/>
                </a:solidFill>
                <a:latin typeface="微軟正黑體" panose="020B0604030504040204" pitchFamily="34" charset="-120"/>
              </a:rPr>
              <a:t>已執行</a:t>
            </a:r>
            <a:endParaRPr lang="en-US" altLang="zh-TW" sz="2400" b="1" dirty="0">
              <a:solidFill>
                <a:srgbClr val="333399"/>
              </a:solidFill>
              <a:latin typeface="微軟正黑體" panose="020B0604030504040204" pitchFamily="34" charset="-120"/>
            </a:endParaRPr>
          </a:p>
          <a:p>
            <a:pPr marL="713660" lvl="2" indent="-316531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網路使用設備</a:t>
            </a:r>
            <a:r>
              <a:rPr lang="zh-TW" altLang="en-US" b="1" dirty="0" smtClean="0">
                <a:latin typeface="微軟正黑體" panose="020B0604030504040204" pitchFamily="34" charset="-120"/>
              </a:rPr>
              <a:t>實</a:t>
            </a:r>
            <a:r>
              <a:rPr lang="zh-TW" altLang="en-US" b="1" dirty="0">
                <a:latin typeface="微軟正黑體" panose="020B0604030504040204" pitchFamily="34" charset="-120"/>
              </a:rPr>
              <a:t>名制管理</a:t>
            </a:r>
            <a:endParaRPr lang="en-US" altLang="zh-TW" b="1" dirty="0">
              <a:latin typeface="微軟正黑體" panose="020B0604030504040204" pitchFamily="34" charset="-120"/>
            </a:endParaRPr>
          </a:p>
          <a:p>
            <a:pPr marL="713660" lvl="2" indent="-316531"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</a:rPr>
              <a:t>非</a:t>
            </a:r>
            <a:r>
              <a:rPr lang="zh-TW" altLang="en-US" b="1" dirty="0" smtClean="0">
                <a:latin typeface="微軟正黑體" panose="020B0604030504040204" pitchFamily="34" charset="-120"/>
              </a:rPr>
              <a:t>註冊設備不可以使用</a:t>
            </a:r>
            <a:r>
              <a:rPr lang="zh-TW" altLang="en-US" b="1" dirty="0">
                <a:latin typeface="微軟正黑體" panose="020B0604030504040204" pitchFamily="34" charset="-120"/>
              </a:rPr>
              <a:t>網路</a:t>
            </a:r>
            <a:endParaRPr lang="en-US" altLang="zh-TW" b="1" dirty="0">
              <a:latin typeface="微軟正黑體" panose="020B0604030504040204" pitchFamily="34" charset="-120"/>
            </a:endParaRPr>
          </a:p>
          <a:p>
            <a:pPr marL="713660" lvl="2" indent="-316531"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</a:rPr>
              <a:t>流量</a:t>
            </a:r>
            <a:r>
              <a:rPr lang="zh-TW" altLang="en-US" b="1" dirty="0" smtClean="0">
                <a:latin typeface="微軟正黑體" panose="020B0604030504040204" pitchFamily="34" charset="-120"/>
              </a:rPr>
              <a:t>監控</a:t>
            </a:r>
            <a:endParaRPr lang="en-US" altLang="zh-TW" b="1" dirty="0" smtClean="0">
              <a:latin typeface="微軟正黑體" panose="020B0604030504040204" pitchFamily="34" charset="-120"/>
            </a:endParaRPr>
          </a:p>
          <a:p>
            <a:pPr marL="713660" lvl="2" indent="-316531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</a:rPr>
              <a:t>管控</a:t>
            </a:r>
            <a:r>
              <a:rPr lang="en-US" altLang="zh-TW" dirty="0" err="1">
                <a:solidFill>
                  <a:srgbClr val="FF0000"/>
                </a:solidFill>
                <a:latin typeface="微軟正黑體" panose="020B0604030504040204" pitchFamily="34" charset="-120"/>
              </a:rPr>
              <a:t>IoT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</a:rPr>
              <a:t>設備</a:t>
            </a:r>
            <a:r>
              <a:rPr lang="zh-TW" altLang="en-US" dirty="0">
                <a:latin typeface="微軟正黑體" panose="020B0604030504040204" pitchFamily="34" charset="-120"/>
              </a:rPr>
              <a:t>連網，避免被攻擊或操控 </a:t>
            </a:r>
            <a:r>
              <a:rPr lang="en-US" altLang="zh-TW" dirty="0">
                <a:latin typeface="微軟正黑體" panose="020B0604030504040204" pitchFamily="34" charset="-120"/>
              </a:rPr>
              <a:t>(6/4</a:t>
            </a:r>
            <a:r>
              <a:rPr lang="zh-TW" altLang="en-US" dirty="0">
                <a:latin typeface="微軟正黑體" panose="020B0604030504040204" pitchFamily="34" charset="-120"/>
              </a:rPr>
              <a:t>已裝機</a:t>
            </a:r>
            <a:r>
              <a:rPr lang="en-US" altLang="zh-TW" dirty="0">
                <a:latin typeface="微軟正黑體" panose="020B0604030504040204" pitchFamily="34" charset="-120"/>
              </a:rPr>
              <a:t>)</a:t>
            </a:r>
          </a:p>
          <a:p>
            <a:pPr marL="316531" lvl="1" indent="-316531">
              <a:buFont typeface="Wingdings" panose="05000000000000000000" pitchFamily="2" charset="2"/>
              <a:buChar char="Ø"/>
            </a:pPr>
            <a:endParaRPr lang="en-US" altLang="zh-TW" b="1" dirty="0">
              <a:latin typeface="微軟正黑體" panose="020B0604030504040204" pitchFamily="34" charset="-120"/>
            </a:endParaRPr>
          </a:p>
          <a:p>
            <a:pPr marL="316531" lvl="2" indent="-316531">
              <a:buFont typeface="Wingdings" pitchFamily="2" charset="2"/>
              <a:buChar char=""/>
            </a:pPr>
            <a:r>
              <a:rPr lang="zh-TW" altLang="en-US" sz="2400" b="1" dirty="0" smtClean="0">
                <a:solidFill>
                  <a:srgbClr val="333399"/>
                </a:solidFill>
                <a:latin typeface="微軟正黑體" panose="020B0604030504040204" pitchFamily="34" charset="-120"/>
              </a:rPr>
              <a:t>新需求</a:t>
            </a:r>
            <a:endParaRPr lang="en-US" altLang="zh-TW" sz="2400" b="1" dirty="0">
              <a:solidFill>
                <a:srgbClr val="333399"/>
              </a:solidFill>
              <a:latin typeface="微軟正黑體" panose="020B0604030504040204" pitchFamily="34" charset="-120"/>
            </a:endParaRPr>
          </a:p>
          <a:p>
            <a:pPr marL="713660" lvl="2" indent="-316531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latin typeface="微軟正黑體" panose="020B0604030504040204" pitchFamily="34" charset="-120"/>
              </a:rPr>
              <a:t>跨</a:t>
            </a:r>
            <a:r>
              <a:rPr lang="zh-TW" altLang="en-US" b="1" dirty="0">
                <a:latin typeface="微軟正黑體" panose="020B0604030504040204" pitchFamily="34" charset="-120"/>
              </a:rPr>
              <a:t>校園管理 </a:t>
            </a:r>
            <a:r>
              <a:rPr lang="en-US" altLang="zh-TW" b="1" dirty="0">
                <a:latin typeface="微軟正黑體" panose="020B0604030504040204" pitchFamily="34" charset="-120"/>
              </a:rPr>
              <a:t>(3</a:t>
            </a:r>
            <a:r>
              <a:rPr lang="zh-TW" altLang="en-US" b="1" dirty="0">
                <a:latin typeface="微軟正黑體" panose="020B0604030504040204" pitchFamily="34" charset="-120"/>
              </a:rPr>
              <a:t>個校區</a:t>
            </a:r>
            <a:r>
              <a:rPr lang="en-US" altLang="zh-TW" b="1" dirty="0">
                <a:latin typeface="微軟正黑體" panose="020B0604030504040204" pitchFamily="34" charset="-120"/>
              </a:rPr>
              <a:t>)</a:t>
            </a:r>
          </a:p>
          <a:p>
            <a:pPr marL="713660" lvl="2" indent="-316531"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進出校園接口網路</a:t>
            </a:r>
            <a:r>
              <a:rPr lang="zh-TW" altLang="en-US" b="1" dirty="0">
                <a:latin typeface="微軟正黑體" panose="020B0604030504040204" pitchFamily="34" charset="-120"/>
              </a:rPr>
              <a:t>架構調整</a:t>
            </a:r>
            <a:r>
              <a:rPr lang="en-US" altLang="zh-TW" b="1" dirty="0">
                <a:latin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</a:rPr>
              <a:t>導入</a:t>
            </a:r>
            <a:r>
              <a:rPr lang="en-US" altLang="zh-TW" b="1" dirty="0">
                <a:latin typeface="微軟正黑體" panose="020B0604030504040204" pitchFamily="34" charset="-120"/>
              </a:rPr>
              <a:t>SDN</a:t>
            </a:r>
            <a:r>
              <a:rPr lang="zh-TW" altLang="en-US" b="1" dirty="0">
                <a:latin typeface="微軟正黑體" panose="020B0604030504040204" pitchFamily="34" charset="-120"/>
              </a:rPr>
              <a:t>執行訊務工程</a:t>
            </a:r>
            <a:r>
              <a:rPr lang="en-US" altLang="zh-TW" b="1" dirty="0">
                <a:latin typeface="微軟正黑體" panose="020B0604030504040204" pitchFamily="34" charset="-120"/>
              </a:rPr>
              <a:t>)</a:t>
            </a:r>
          </a:p>
        </p:txBody>
      </p:sp>
      <p:grpSp>
        <p:nvGrpSpPr>
          <p:cNvPr id="46" name="群組 45"/>
          <p:cNvGrpSpPr/>
          <p:nvPr/>
        </p:nvGrpSpPr>
        <p:grpSpPr>
          <a:xfrm>
            <a:off x="4303360" y="1721786"/>
            <a:ext cx="4604607" cy="4116021"/>
            <a:chOff x="4048172" y="1772816"/>
            <a:chExt cx="4988324" cy="4459023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397" y="1928593"/>
              <a:ext cx="1058701" cy="575452"/>
            </a:xfrm>
            <a:prstGeom prst="rect">
              <a:avLst/>
            </a:prstGeom>
          </p:spPr>
        </p:pic>
        <p:sp>
          <p:nvSpPr>
            <p:cNvPr id="29" name="文字方塊 28"/>
            <p:cNvSpPr txBox="1"/>
            <p:nvPr/>
          </p:nvSpPr>
          <p:spPr>
            <a:xfrm>
              <a:off x="4048172" y="2506338"/>
              <a:ext cx="1354294" cy="315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algn="ctr">
                <a:defRPr sz="1400" b="1">
                  <a:solidFill>
                    <a:srgbClr val="0070C0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Meiryo UI" panose="020B0604030504040204" pitchFamily="34" charset="-128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292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員工</a:t>
              </a: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4698747" y="3618118"/>
              <a:ext cx="3977740" cy="97434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292" b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endParaRPr>
            </a:p>
          </p:txBody>
        </p:sp>
        <p:cxnSp>
          <p:nvCxnSpPr>
            <p:cNvPr id="9" name="直線單箭頭接點 8"/>
            <p:cNvCxnSpPr/>
            <p:nvPr/>
          </p:nvCxnSpPr>
          <p:spPr>
            <a:xfrm>
              <a:off x="5987514" y="2376818"/>
              <a:ext cx="1645468" cy="155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870" y="1772816"/>
              <a:ext cx="838897" cy="868530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9600" y="1855269"/>
              <a:ext cx="702529" cy="727346"/>
            </a:xfrm>
            <a:prstGeom prst="rect">
              <a:avLst/>
            </a:prstGeom>
          </p:spPr>
        </p:pic>
        <p:sp>
          <p:nvSpPr>
            <p:cNvPr id="12" name="加號 11"/>
            <p:cNvSpPr/>
            <p:nvPr/>
          </p:nvSpPr>
          <p:spPr>
            <a:xfrm>
              <a:off x="4934791" y="2155665"/>
              <a:ext cx="143048" cy="147224"/>
            </a:xfrm>
            <a:prstGeom prst="mathPlus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292" b="1">
                <a:solidFill>
                  <a:prstClr val="white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7322193" y="2478672"/>
              <a:ext cx="1354294" cy="315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TW" altLang="en-US" sz="1292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34" charset="-128"/>
                </a:rPr>
                <a:t>學校</a:t>
              </a:r>
              <a:r>
                <a:rPr kumimoji="0" lang="zh-TW" altLang="en-US" sz="1292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34" charset="-128"/>
                </a:rPr>
                <a:t>資訊系統</a:t>
              </a: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8747" y="5584792"/>
              <a:ext cx="624970" cy="647047"/>
            </a:xfrm>
            <a:prstGeom prst="rect">
              <a:avLst/>
            </a:prstGeom>
          </p:spPr>
        </p:pic>
        <p:pic>
          <p:nvPicPr>
            <p:cNvPr id="15" name="Picture 10" descr="C:\Documents and Settings\user\My Documents\My Pictures\Microsoft 多媒體藝廊\MC900431616.PNG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42690" y="3902963"/>
              <a:ext cx="486589" cy="4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文字方塊 15"/>
            <p:cNvSpPr txBox="1"/>
            <p:nvPr/>
          </p:nvSpPr>
          <p:spPr>
            <a:xfrm>
              <a:off x="7336469" y="4277184"/>
              <a:ext cx="1354294" cy="315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292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34" charset="-128"/>
                </a:rPr>
                <a:t>SDN</a:t>
              </a:r>
              <a:r>
                <a:rPr kumimoji="0" lang="zh-TW" altLang="en-US" sz="1292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34" charset="-128"/>
                </a:rPr>
                <a:t>控制器</a:t>
              </a:r>
            </a:p>
          </p:txBody>
        </p:sp>
        <p:cxnSp>
          <p:nvCxnSpPr>
            <p:cNvPr id="17" name="直線單箭頭接點 16"/>
            <p:cNvCxnSpPr/>
            <p:nvPr/>
          </p:nvCxnSpPr>
          <p:spPr>
            <a:xfrm flipH="1">
              <a:off x="7771851" y="2788041"/>
              <a:ext cx="14462" cy="79326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/>
            <p:nvPr/>
          </p:nvCxnSpPr>
          <p:spPr>
            <a:xfrm>
              <a:off x="5743740" y="4141113"/>
              <a:ext cx="1645468" cy="1554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2509" y="3738947"/>
              <a:ext cx="896815" cy="219006"/>
            </a:xfrm>
            <a:prstGeom prst="rect">
              <a:avLst/>
            </a:prstGeom>
          </p:spPr>
        </p:pic>
        <p:sp>
          <p:nvSpPr>
            <p:cNvPr id="20" name="文字方塊 19"/>
            <p:cNvSpPr txBox="1"/>
            <p:nvPr/>
          </p:nvSpPr>
          <p:spPr>
            <a:xfrm>
              <a:off x="4847720" y="2462357"/>
              <a:ext cx="1354294" cy="315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algn="ctr">
                <a:defRPr sz="1400" b="1">
                  <a:solidFill>
                    <a:srgbClr val="0070C0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Meiryo UI" panose="020B0604030504040204" pitchFamily="34" charset="-128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292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設備資訊</a:t>
              </a: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945141" y="3302840"/>
              <a:ext cx="1399011" cy="346276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TW" sz="1477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34" charset="-128"/>
                </a:rPr>
                <a:t>SD-</a:t>
              </a:r>
              <a:r>
                <a:rPr kumimoji="0" lang="en-US" altLang="zh-TW" sz="1477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34" charset="-128"/>
                </a:rPr>
                <a:t>LAN</a:t>
              </a:r>
              <a:r>
                <a:rPr lang="zh-TW" altLang="en-US" sz="1477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34" charset="-128"/>
                </a:rPr>
                <a:t>產品</a:t>
              </a:r>
              <a:endParaRPr kumimoji="0" lang="en-US" altLang="zh-TW" sz="1477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endParaRPr>
            </a:p>
          </p:txBody>
        </p:sp>
        <p:cxnSp>
          <p:nvCxnSpPr>
            <p:cNvPr id="22" name="直線單箭頭接點 21"/>
            <p:cNvCxnSpPr/>
            <p:nvPr/>
          </p:nvCxnSpPr>
          <p:spPr>
            <a:xfrm flipV="1">
              <a:off x="8123141" y="2752485"/>
              <a:ext cx="0" cy="76718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群組 22"/>
            <p:cNvGrpSpPr/>
            <p:nvPr/>
          </p:nvGrpSpPr>
          <p:grpSpPr>
            <a:xfrm>
              <a:off x="5957971" y="1785396"/>
              <a:ext cx="1784721" cy="646693"/>
              <a:chOff x="3226718" y="1767059"/>
              <a:chExt cx="2211041" cy="773835"/>
            </a:xfrm>
          </p:grpSpPr>
          <p:sp>
            <p:nvSpPr>
              <p:cNvPr id="24" name="文字方塊 23"/>
              <p:cNvSpPr txBox="1"/>
              <p:nvPr/>
            </p:nvSpPr>
            <p:spPr>
              <a:xfrm>
                <a:off x="3263319" y="1905689"/>
                <a:ext cx="2174440" cy="635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en-US" altLang="zh-TW" sz="1292" b="1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Meiryo UI" panose="020B0604030504040204" pitchFamily="34" charset="-128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TW" altLang="en-US" sz="1292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eiryo UI" panose="020B0604030504040204" pitchFamily="34" charset="-128"/>
                  </a:rPr>
                  <a:t>行政人員</a:t>
                </a:r>
                <a:r>
                  <a:rPr kumimoji="0" lang="zh-TW" altLang="en-US" sz="1292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eiryo UI" panose="020B0604030504040204" pitchFamily="34" charset="-128"/>
                  </a:rPr>
                  <a:t>登入資訊</a:t>
                </a:r>
              </a:p>
            </p:txBody>
          </p:sp>
          <p:sp>
            <p:nvSpPr>
              <p:cNvPr id="25" name="文字方塊 24"/>
              <p:cNvSpPr txBox="1"/>
              <p:nvPr/>
            </p:nvSpPr>
            <p:spPr>
              <a:xfrm>
                <a:off x="3226718" y="1767059"/>
                <a:ext cx="533657" cy="561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92190" indent="-292190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AutoNum type="circleNumWdWhitePlain"/>
                </a:pPr>
                <a:r>
                  <a:rPr kumimoji="0" lang="en-US" altLang="zh-TW" sz="2215" b="1" dirty="0">
                    <a:solidFill>
                      <a:prstClr val="black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rPr>
                  <a:t> </a:t>
                </a:r>
                <a:endParaRPr kumimoji="0" lang="zh-TW" altLang="en-US" sz="2215" b="1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Meiryo UI" panose="020B0604030504040204" pitchFamily="34" charset="-128"/>
                </a:endParaRPr>
              </a:p>
            </p:txBody>
          </p:sp>
        </p:grpSp>
        <p:grpSp>
          <p:nvGrpSpPr>
            <p:cNvPr id="26" name="群組 25"/>
            <p:cNvGrpSpPr/>
            <p:nvPr/>
          </p:nvGrpSpPr>
          <p:grpSpPr>
            <a:xfrm>
              <a:off x="5823247" y="3795611"/>
              <a:ext cx="1660763" cy="469296"/>
              <a:chOff x="3059812" y="3812446"/>
              <a:chExt cx="2057473" cy="561561"/>
            </a:xfrm>
          </p:grpSpPr>
          <p:sp>
            <p:nvSpPr>
              <p:cNvPr id="27" name="文字方塊 26"/>
              <p:cNvSpPr txBox="1"/>
              <p:nvPr/>
            </p:nvSpPr>
            <p:spPr>
              <a:xfrm>
                <a:off x="3405156" y="3878201"/>
                <a:ext cx="1712129" cy="377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sz="1292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eiryo UI" panose="020B0604030504040204" pitchFamily="34" charset="-128"/>
                  </a:rPr>
                  <a:t>自動完成設定</a:t>
                </a:r>
                <a:endParaRPr kumimoji="0" lang="zh-TW" altLang="en-US" sz="1292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34" charset="-128"/>
                </a:endParaRPr>
              </a:p>
            </p:txBody>
          </p:sp>
          <p:sp>
            <p:nvSpPr>
              <p:cNvPr id="28" name="文字方塊 27"/>
              <p:cNvSpPr txBox="1"/>
              <p:nvPr/>
            </p:nvSpPr>
            <p:spPr>
              <a:xfrm>
                <a:off x="3059812" y="3812446"/>
                <a:ext cx="903162" cy="561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89586" indent="-389586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AutoNum type="circleNumWdWhitePlain" startAt="3"/>
                </a:pPr>
                <a:r>
                  <a:rPr kumimoji="0" lang="en-US" altLang="zh-TW" sz="2215" b="1" dirty="0">
                    <a:solidFill>
                      <a:prstClr val="black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rPr>
                  <a:t> </a:t>
                </a:r>
                <a:endParaRPr kumimoji="0" lang="zh-TW" altLang="en-US" sz="2215" b="1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Meiryo UI" panose="020B0604030504040204" pitchFamily="34" charset="-128"/>
                </a:endParaRPr>
              </a:p>
            </p:txBody>
          </p:sp>
        </p:grpSp>
        <p:cxnSp>
          <p:nvCxnSpPr>
            <p:cNvPr id="30" name="直線單箭頭接點 29"/>
            <p:cNvCxnSpPr/>
            <p:nvPr/>
          </p:nvCxnSpPr>
          <p:spPr>
            <a:xfrm flipH="1" flipV="1">
              <a:off x="5775547" y="4241675"/>
              <a:ext cx="1613662" cy="1919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字方塊 32"/>
            <p:cNvSpPr txBox="1"/>
            <p:nvPr/>
          </p:nvSpPr>
          <p:spPr>
            <a:xfrm>
              <a:off x="4838952" y="4673897"/>
              <a:ext cx="523532" cy="407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846" b="1" dirty="0">
                  <a:solidFill>
                    <a:srgbClr val="EA0000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Meiryo UI" panose="020B0604030504040204" pitchFamily="34" charset="-128"/>
                </a:rPr>
                <a:t>④</a:t>
              </a:r>
              <a:endParaRPr kumimoji="0" lang="zh-TW" altLang="en-US" sz="1846" b="1" dirty="0">
                <a:solidFill>
                  <a:srgbClr val="EA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endParaRPr>
            </a:p>
          </p:txBody>
        </p:sp>
        <p:grpSp>
          <p:nvGrpSpPr>
            <p:cNvPr id="34" name="群組 33"/>
            <p:cNvGrpSpPr/>
            <p:nvPr/>
          </p:nvGrpSpPr>
          <p:grpSpPr>
            <a:xfrm>
              <a:off x="5836295" y="4221437"/>
              <a:ext cx="1667151" cy="407750"/>
              <a:chOff x="3075979" y="4321998"/>
              <a:chExt cx="2065388" cy="487915"/>
            </a:xfrm>
          </p:grpSpPr>
          <p:sp>
            <p:nvSpPr>
              <p:cNvPr id="35" name="文字方塊 34"/>
              <p:cNvSpPr txBox="1"/>
              <p:nvPr/>
            </p:nvSpPr>
            <p:spPr>
              <a:xfrm>
                <a:off x="3075979" y="4321998"/>
                <a:ext cx="566250" cy="487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zh-TW" sz="1846" b="1" dirty="0">
                    <a:solidFill>
                      <a:prstClr val="black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rPr>
                  <a:t>⑤</a:t>
                </a:r>
                <a:endParaRPr kumimoji="0" lang="zh-TW" altLang="en-US" sz="1846" b="1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Meiryo UI" panose="020B0604030504040204" pitchFamily="34" charset="-128"/>
                </a:endParaRPr>
              </a:p>
            </p:txBody>
          </p:sp>
          <p:sp>
            <p:nvSpPr>
              <p:cNvPr id="36" name="文字方塊 35"/>
              <p:cNvSpPr txBox="1"/>
              <p:nvPr/>
            </p:nvSpPr>
            <p:spPr>
              <a:xfrm>
                <a:off x="3429239" y="4380993"/>
                <a:ext cx="1712128" cy="377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sz="1292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eiryo UI" panose="020B0604030504040204" pitchFamily="34" charset="-128"/>
                  </a:rPr>
                  <a:t>流量監控</a:t>
                </a:r>
              </a:p>
            </p:txBody>
          </p:sp>
        </p:grpSp>
        <p:sp>
          <p:nvSpPr>
            <p:cNvPr id="37" name="文字方塊 36"/>
            <p:cNvSpPr txBox="1"/>
            <p:nvPr/>
          </p:nvSpPr>
          <p:spPr>
            <a:xfrm>
              <a:off x="4779829" y="4304065"/>
              <a:ext cx="1165310" cy="315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292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34" charset="-128"/>
                </a:rPr>
                <a:t>SDN</a:t>
              </a:r>
              <a:r>
                <a:rPr kumimoji="0" lang="zh-TW" altLang="en-US" sz="1292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34" charset="-128"/>
                </a:rPr>
                <a:t>交換器</a:t>
              </a:r>
            </a:p>
          </p:txBody>
        </p:sp>
        <p:grpSp>
          <p:nvGrpSpPr>
            <p:cNvPr id="38" name="群組 37"/>
            <p:cNvGrpSpPr/>
            <p:nvPr/>
          </p:nvGrpSpPr>
          <p:grpSpPr>
            <a:xfrm>
              <a:off x="4957323" y="3743365"/>
              <a:ext cx="722213" cy="645264"/>
              <a:chOff x="300622" y="3252968"/>
              <a:chExt cx="894730" cy="772125"/>
            </a:xfrm>
          </p:grpSpPr>
          <p:pic>
            <p:nvPicPr>
              <p:cNvPr id="39" name="Picture 42" descr="ether_access_sw_LtBlue_SM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00622" y="3461034"/>
                <a:ext cx="894730" cy="564059"/>
              </a:xfrm>
              <a:prstGeom prst="rect">
                <a:avLst/>
              </a:prstGeom>
              <a:noFill/>
            </p:spPr>
          </p:pic>
          <p:pic>
            <p:nvPicPr>
              <p:cNvPr id="40" name="Picture 6" descr="OpenFlow3b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34193" y="3252968"/>
                <a:ext cx="804954" cy="296486"/>
              </a:xfrm>
              <a:prstGeom prst="rect">
                <a:avLst/>
              </a:prstGeom>
            </p:spPr>
          </p:pic>
        </p:grpSp>
        <p:cxnSp>
          <p:nvCxnSpPr>
            <p:cNvPr id="41" name="直線單箭頭接點 40"/>
            <p:cNvCxnSpPr/>
            <p:nvPr/>
          </p:nvCxnSpPr>
          <p:spPr>
            <a:xfrm flipH="1">
              <a:off x="4847720" y="2775512"/>
              <a:ext cx="9711" cy="28092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圖片 4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4746" y="4024271"/>
              <a:ext cx="301125" cy="311763"/>
            </a:xfrm>
            <a:prstGeom prst="rect">
              <a:avLst/>
            </a:prstGeom>
          </p:spPr>
        </p:pic>
        <p:grpSp>
          <p:nvGrpSpPr>
            <p:cNvPr id="43" name="群組 42"/>
            <p:cNvGrpSpPr/>
            <p:nvPr/>
          </p:nvGrpSpPr>
          <p:grpSpPr>
            <a:xfrm>
              <a:off x="7123565" y="2735880"/>
              <a:ext cx="1912931" cy="820290"/>
              <a:chOff x="5861084" y="2690673"/>
              <a:chExt cx="2369877" cy="981562"/>
            </a:xfrm>
          </p:grpSpPr>
          <p:sp>
            <p:nvSpPr>
              <p:cNvPr id="44" name="文字方塊 43"/>
              <p:cNvSpPr txBox="1"/>
              <p:nvPr/>
            </p:nvSpPr>
            <p:spPr>
              <a:xfrm>
                <a:off x="5861084" y="2690673"/>
                <a:ext cx="903162" cy="561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89586" indent="-389586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AutoNum type="circleNumWdWhitePlain" startAt="2"/>
                </a:pPr>
                <a:r>
                  <a:rPr kumimoji="0" lang="en-US" altLang="zh-TW" sz="2215" b="1" dirty="0">
                    <a:solidFill>
                      <a:prstClr val="black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rPr>
                  <a:t> </a:t>
                </a:r>
                <a:endParaRPr kumimoji="0" lang="zh-TW" altLang="en-US" sz="2215" b="1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Meiryo UI" panose="020B0604030504040204" pitchFamily="34" charset="-128"/>
                </a:endParaRPr>
              </a:p>
            </p:txBody>
          </p:sp>
          <p:sp>
            <p:nvSpPr>
              <p:cNvPr id="45" name="文字方塊 44"/>
              <p:cNvSpPr txBox="1"/>
              <p:nvPr/>
            </p:nvSpPr>
            <p:spPr>
              <a:xfrm>
                <a:off x="6107157" y="3037031"/>
                <a:ext cx="2123804" cy="635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sz="1292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eiryo UI" panose="020B0604030504040204" pitchFamily="34" charset="-128"/>
                  </a:rPr>
                  <a:t>取得學校設備資訊</a:t>
                </a:r>
                <a:endParaRPr kumimoji="0" lang="en-US" altLang="zh-TW" sz="1292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34" charset="-128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zh-TW" sz="1292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eiryo UI" panose="020B0604030504040204" pitchFamily="34" charset="-128"/>
                  </a:rPr>
                  <a:t>(Radius)</a:t>
                </a:r>
                <a:endParaRPr kumimoji="0" lang="zh-TW" altLang="en-US" sz="1292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34" charset="-128"/>
                </a:endParaRPr>
              </a:p>
            </p:txBody>
          </p:sp>
        </p:grpSp>
      </p:grpSp>
      <p:sp>
        <p:nvSpPr>
          <p:cNvPr id="4" name="矩形 3"/>
          <p:cNvSpPr/>
          <p:nvPr/>
        </p:nvSpPr>
        <p:spPr>
          <a:xfrm>
            <a:off x="6118282" y="1190035"/>
            <a:ext cx="1319592" cy="4331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215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情境說明</a:t>
            </a:r>
          </a:p>
        </p:txBody>
      </p:sp>
      <p:pic>
        <p:nvPicPr>
          <p:cNvPr id="56" name="Picture 5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38" t="19901" r="24571" b="27188"/>
          <a:stretch/>
        </p:blipFill>
        <p:spPr bwMode="auto">
          <a:xfrm rot="19764694">
            <a:off x="5826765" y="6565957"/>
            <a:ext cx="72042" cy="5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5724450" y="4951912"/>
            <a:ext cx="3183517" cy="1400432"/>
            <a:chOff x="5724450" y="4951912"/>
            <a:chExt cx="3183517" cy="1400432"/>
          </a:xfrm>
        </p:grpSpPr>
        <p:grpSp>
          <p:nvGrpSpPr>
            <p:cNvPr id="2" name="群組 1"/>
            <p:cNvGrpSpPr/>
            <p:nvPr/>
          </p:nvGrpSpPr>
          <p:grpSpPr>
            <a:xfrm>
              <a:off x="5724450" y="4951912"/>
              <a:ext cx="3183517" cy="1400432"/>
              <a:chOff x="5724450" y="4951912"/>
              <a:chExt cx="3183517" cy="1400432"/>
            </a:xfrm>
          </p:grpSpPr>
          <p:sp>
            <p:nvSpPr>
              <p:cNvPr id="48" name="矩形 47"/>
              <p:cNvSpPr/>
              <p:nvPr/>
            </p:nvSpPr>
            <p:spPr bwMode="auto">
              <a:xfrm>
                <a:off x="5724450" y="5245051"/>
                <a:ext cx="3183517" cy="1107293"/>
              </a:xfrm>
              <a:prstGeom prst="rect">
                <a:avLst/>
              </a:prstGeom>
              <a:gradFill rotWithShape="1">
                <a:gsLst>
                  <a:gs pos="86000">
                    <a:srgbClr val="F9D069"/>
                  </a:gs>
                  <a:gs pos="0">
                    <a:srgbClr val="F6B616">
                      <a:gamma/>
                      <a:tint val="28627"/>
                      <a:invGamma/>
                    </a:srgbClr>
                  </a:gs>
                  <a:gs pos="100000">
                    <a:srgbClr val="F6B616"/>
                  </a:gs>
                </a:gsLst>
                <a:lin ang="18900000" scaled="1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9" name="圓角矩形 48"/>
              <p:cNvSpPr/>
              <p:nvPr/>
            </p:nvSpPr>
            <p:spPr>
              <a:xfrm>
                <a:off x="5850830" y="4951912"/>
                <a:ext cx="2207918" cy="416593"/>
              </a:xfrm>
              <a:prstGeom prst="roundRect">
                <a:avLst>
                  <a:gd name="adj" fmla="val 28600"/>
                </a:avLst>
              </a:prstGeom>
              <a:solidFill>
                <a:schemeClr val="bg1"/>
              </a:solidFill>
              <a:ln w="38100" cap="flat" cmpd="sng" algn="ctr">
                <a:solidFill>
                  <a:srgbClr val="F6B61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46" b="1" kern="0" dirty="0" smtClean="0">
                    <a:solidFill>
                      <a:sysClr val="windowText" lastClr="000000"/>
                    </a:solidFill>
                    <a:latin typeface="微軟正黑體" pitchFamily="34" charset="-120"/>
                    <a:ea typeface="微軟正黑體" pitchFamily="34" charset="-120"/>
                  </a:rPr>
                  <a:t>需求</a:t>
                </a:r>
                <a:endParaRPr kumimoji="0" lang="zh-TW" altLang="en-US" sz="1846" b="1" kern="0" dirty="0">
                  <a:solidFill>
                    <a:sysClr val="windowText" lastClr="0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5770837" y="5414619"/>
                <a:ext cx="291596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3776" lvl="1" indent="-263776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網路設備實名制</a:t>
                </a: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管理</a:t>
                </a:r>
                <a:endPara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63776" lvl="1" indent="-263776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TW" b="1" dirty="0" err="1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IoT</a:t>
                </a: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設備隔離</a:t>
                </a:r>
                <a:endPara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63776" lvl="1" indent="-263776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多校園管理</a:t>
                </a:r>
                <a:endPara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51" name="Groupe 75"/>
              <p:cNvGrpSpPr/>
              <p:nvPr/>
            </p:nvGrpSpPr>
            <p:grpSpPr>
              <a:xfrm>
                <a:off x="5811446" y="5530862"/>
                <a:ext cx="147849" cy="154440"/>
                <a:chOff x="7812360" y="1196752"/>
                <a:chExt cx="792088" cy="792088"/>
              </a:xfrm>
            </p:grpSpPr>
            <p:sp>
              <p:nvSpPr>
                <p:cNvPr id="61" name="Ellipse 79"/>
                <p:cNvSpPr/>
                <p:nvPr/>
              </p:nvSpPr>
              <p:spPr>
                <a:xfrm>
                  <a:off x="7812360" y="1196752"/>
                  <a:ext cx="792088" cy="79208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EE7339">
                        <a:shade val="30000"/>
                        <a:satMod val="115000"/>
                      </a:srgbClr>
                    </a:gs>
                    <a:gs pos="50000">
                      <a:srgbClr val="EE7339">
                        <a:shade val="67500"/>
                        <a:satMod val="115000"/>
                      </a:srgbClr>
                    </a:gs>
                    <a:gs pos="100000">
                      <a:srgbClr val="EE7339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 w="31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844083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fr-FR" sz="1662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pic>
              <p:nvPicPr>
                <p:cNvPr id="62" name="Picture 5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rightnessContrast bright="-2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138" t="19901" r="24571" b="27188"/>
                <a:stretch/>
              </p:blipFill>
              <p:spPr bwMode="auto">
                <a:xfrm rot="19764694">
                  <a:off x="7894415" y="1289116"/>
                  <a:ext cx="385960" cy="2949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60" name="Picture 5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38" t="19901" r="24571" b="27188"/>
              <a:stretch/>
            </p:blipFill>
            <p:spPr bwMode="auto">
              <a:xfrm rot="19764694">
                <a:off x="5826765" y="6212908"/>
                <a:ext cx="72042" cy="575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3" name="Groupe 75"/>
              <p:cNvGrpSpPr/>
              <p:nvPr/>
            </p:nvGrpSpPr>
            <p:grpSpPr>
              <a:xfrm>
                <a:off x="5811446" y="5779419"/>
                <a:ext cx="147849" cy="160367"/>
                <a:chOff x="7812360" y="761611"/>
                <a:chExt cx="792088" cy="822486"/>
              </a:xfrm>
            </p:grpSpPr>
            <p:sp>
              <p:nvSpPr>
                <p:cNvPr id="57" name="Ellipse 79"/>
                <p:cNvSpPr/>
                <p:nvPr/>
              </p:nvSpPr>
              <p:spPr>
                <a:xfrm>
                  <a:off x="7812360" y="761611"/>
                  <a:ext cx="792088" cy="79208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EE7339">
                        <a:shade val="30000"/>
                        <a:satMod val="115000"/>
                      </a:srgbClr>
                    </a:gs>
                    <a:gs pos="50000">
                      <a:srgbClr val="EE7339">
                        <a:shade val="67500"/>
                        <a:satMod val="115000"/>
                      </a:srgbClr>
                    </a:gs>
                    <a:gs pos="100000">
                      <a:srgbClr val="EE7339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 w="31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844083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fr-FR" sz="1662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pic>
              <p:nvPicPr>
                <p:cNvPr id="58" name="Picture 5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rightnessContrast bright="-2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138" t="19901" r="24571" b="27188"/>
                <a:stretch/>
              </p:blipFill>
              <p:spPr bwMode="auto">
                <a:xfrm rot="19764694">
                  <a:off x="7894415" y="1289116"/>
                  <a:ext cx="385960" cy="2949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63" name="Ellipse 79"/>
            <p:cNvSpPr/>
            <p:nvPr/>
          </p:nvSpPr>
          <p:spPr>
            <a:xfrm>
              <a:off x="5804900" y="6056103"/>
              <a:ext cx="147849" cy="154440"/>
            </a:xfrm>
            <a:prstGeom prst="ellipse">
              <a:avLst/>
            </a:prstGeom>
            <a:gradFill flip="none" rotWithShape="1">
              <a:gsLst>
                <a:gs pos="0">
                  <a:srgbClr val="EE7339">
                    <a:shade val="30000"/>
                    <a:satMod val="115000"/>
                  </a:srgbClr>
                </a:gs>
                <a:gs pos="50000">
                  <a:srgbClr val="EE7339">
                    <a:shade val="67500"/>
                    <a:satMod val="115000"/>
                  </a:srgbClr>
                </a:gs>
                <a:gs pos="100000">
                  <a:srgbClr val="EE733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440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fr-FR" sz="1662" kern="0">
                <a:solidFill>
                  <a:prstClr val="white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7815125" y="245421"/>
            <a:ext cx="111601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800" b="1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架構</a:t>
            </a:r>
            <a:r>
              <a:rPr lang="en-US" altLang="zh-TW" sz="2800" b="1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6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8" y="3801979"/>
            <a:ext cx="6193410" cy="283439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/>
              <a:t>案例</a:t>
            </a:r>
            <a:r>
              <a:rPr lang="zh-TW" altLang="en-US" sz="3600" dirty="0" smtClean="0"/>
              <a:t>二</a:t>
            </a:r>
            <a:r>
              <a:rPr lang="en-US" altLang="zh-TW" sz="3600" dirty="0" smtClean="0"/>
              <a:t>:</a:t>
            </a:r>
            <a:r>
              <a:rPr lang="zh-TW" altLang="en-US" sz="3600" dirty="0" smtClean="0"/>
              <a:t> </a:t>
            </a:r>
            <a:r>
              <a:rPr lang="en-US" altLang="zh-TW" sz="3600" dirty="0"/>
              <a:t> </a:t>
            </a:r>
            <a:r>
              <a:rPr lang="zh-TW" altLang="en-US" sz="3600" dirty="0" smtClean="0">
                <a:solidFill>
                  <a:schemeClr val="tx1"/>
                </a:solidFill>
              </a:rPr>
              <a:t>宿舍網路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2057" y="956623"/>
            <a:ext cx="8443470" cy="250847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zh-TW" altLang="en-US" b="1" u="sng" dirty="0" smtClean="0">
                <a:solidFill>
                  <a:srgbClr val="FF0000"/>
                </a:solidFill>
              </a:rPr>
              <a:t>可以綁</a:t>
            </a:r>
            <a:r>
              <a:rPr lang="zh-TW" altLang="en-US" b="1" u="sng" dirty="0">
                <a:solidFill>
                  <a:srgbClr val="FF0000"/>
                </a:solidFill>
              </a:rPr>
              <a:t>定</a:t>
            </a:r>
            <a:r>
              <a:rPr lang="zh-TW" altLang="en-US" b="1" u="sng" dirty="0" smtClean="0">
                <a:solidFill>
                  <a:srgbClr val="FF0000"/>
                </a:solidFill>
              </a:rPr>
              <a:t>床位</a:t>
            </a:r>
            <a:r>
              <a:rPr lang="zh-TW" altLang="en-US" b="1" u="sng" dirty="0" smtClean="0"/>
              <a:t>，</a:t>
            </a:r>
            <a:r>
              <a:rPr lang="zh-TW" altLang="en-US" b="1" dirty="0" smtClean="0"/>
              <a:t>可</a:t>
            </a:r>
            <a:r>
              <a:rPr lang="zh-TW" altLang="en-US" b="1" dirty="0"/>
              <a:t>支援同學更換宿舍房間</a:t>
            </a:r>
            <a:r>
              <a:rPr lang="en-US" altLang="zh-TW" b="1" dirty="0"/>
              <a:t>(</a:t>
            </a:r>
            <a:r>
              <a:rPr lang="zh-TW" altLang="en-US" b="1" dirty="0"/>
              <a:t>有時幾週、有時每月</a:t>
            </a:r>
            <a:r>
              <a:rPr lang="en-US" altLang="zh-TW" b="1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zh-TW" altLang="en-US" b="1" dirty="0" smtClean="0"/>
              <a:t>可以提供</a:t>
            </a:r>
            <a:r>
              <a:rPr lang="zh-TW" altLang="en-US" b="1" dirty="0"/>
              <a:t>使用者</a:t>
            </a:r>
            <a:r>
              <a:rPr lang="zh-TW" altLang="en-US" b="1" dirty="0" smtClean="0"/>
              <a:t>網路</a:t>
            </a:r>
            <a:r>
              <a:rPr lang="zh-TW" altLang="en-US" b="1" u="sng" dirty="0" smtClean="0">
                <a:solidFill>
                  <a:srgbClr val="FF0000"/>
                </a:solidFill>
              </a:rPr>
              <a:t>使用時</a:t>
            </a:r>
            <a:r>
              <a:rPr lang="zh-TW" altLang="en-US" b="1" u="sng" dirty="0">
                <a:solidFill>
                  <a:srgbClr val="FF0000"/>
                </a:solidFill>
              </a:rPr>
              <a:t>數</a:t>
            </a:r>
            <a:r>
              <a:rPr lang="zh-TW" altLang="en-US" b="1" dirty="0"/>
              <a:t>與</a:t>
            </a:r>
            <a:r>
              <a:rPr lang="zh-TW" altLang="en-US" b="1" dirty="0">
                <a:solidFill>
                  <a:srgbClr val="FF0000"/>
                </a:solidFill>
              </a:rPr>
              <a:t>網路流量</a:t>
            </a:r>
            <a:r>
              <a:rPr lang="zh-TW" altLang="en-US" b="1" dirty="0"/>
              <a:t>的</a:t>
            </a:r>
            <a:r>
              <a:rPr lang="zh-TW" altLang="en-US" b="1" dirty="0" smtClean="0">
                <a:solidFill>
                  <a:srgbClr val="FF0000"/>
                </a:solidFill>
              </a:rPr>
              <a:t>報表</a:t>
            </a:r>
            <a:r>
              <a:rPr lang="zh-TW" altLang="en-US" b="1" dirty="0" smtClean="0"/>
              <a:t> </a:t>
            </a:r>
            <a:endParaRPr lang="en-US" altLang="zh-TW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zh-TW" altLang="en-US" b="1" dirty="0" smtClean="0"/>
              <a:t>可</a:t>
            </a:r>
            <a:r>
              <a:rPr lang="zh-TW" altLang="en-US" b="1" dirty="0"/>
              <a:t>提供</a:t>
            </a:r>
            <a:r>
              <a:rPr lang="zh-TW" altLang="en-US" b="1" dirty="0">
                <a:solidFill>
                  <a:srgbClr val="FF0000"/>
                </a:solidFill>
              </a:rPr>
              <a:t>認證網頁</a:t>
            </a:r>
            <a:r>
              <a:rPr lang="zh-TW" altLang="en-US" b="1" dirty="0"/>
              <a:t>，</a:t>
            </a:r>
            <a:r>
              <a:rPr lang="zh-TW" altLang="en-US" b="1" dirty="0">
                <a:solidFill>
                  <a:srgbClr val="FF0000"/>
                </a:solidFill>
              </a:rPr>
              <a:t>跟學校</a:t>
            </a:r>
            <a:r>
              <a:rPr lang="en-US" altLang="zh-TW" b="1" dirty="0">
                <a:solidFill>
                  <a:srgbClr val="FF0000"/>
                </a:solidFill>
              </a:rPr>
              <a:t>LDAP</a:t>
            </a:r>
            <a:r>
              <a:rPr lang="zh-TW" altLang="en-US" b="1" dirty="0">
                <a:solidFill>
                  <a:srgbClr val="FF0000"/>
                </a:solidFill>
              </a:rPr>
              <a:t>整合</a:t>
            </a:r>
            <a:endParaRPr lang="en-US" altLang="zh-TW" b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zh-TW" altLang="en-US" b="1" dirty="0"/>
              <a:t>可進行</a:t>
            </a:r>
            <a:r>
              <a:rPr lang="en-US" altLang="zh-TW" b="1" dirty="0">
                <a:solidFill>
                  <a:srgbClr val="FF0000"/>
                </a:solidFill>
              </a:rPr>
              <a:t>0-2</a:t>
            </a:r>
            <a:r>
              <a:rPr lang="zh-TW" altLang="en-US" b="1" dirty="0">
                <a:solidFill>
                  <a:srgbClr val="FF0000"/>
                </a:solidFill>
              </a:rPr>
              <a:t>點</a:t>
            </a:r>
            <a:r>
              <a:rPr lang="zh-TW" altLang="en-US" b="1" dirty="0" smtClean="0">
                <a:solidFill>
                  <a:srgbClr val="FF0000"/>
                </a:solidFill>
              </a:rPr>
              <a:t>限制網速 </a:t>
            </a:r>
            <a:r>
              <a:rPr lang="en-US" altLang="zh-TW" b="1" dirty="0" smtClean="0">
                <a:solidFill>
                  <a:srgbClr val="FF0000"/>
                </a:solidFill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</a:rPr>
              <a:t>研究生例外</a:t>
            </a:r>
            <a:r>
              <a:rPr lang="en-US" altLang="zh-TW" b="1" dirty="0" smtClean="0">
                <a:solidFill>
                  <a:srgbClr val="FF0000"/>
                </a:solidFill>
              </a:rPr>
              <a:t>)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6493448" y="3101763"/>
            <a:ext cx="2557399" cy="1400432"/>
            <a:chOff x="6357306" y="1098878"/>
            <a:chExt cx="2557399" cy="1400432"/>
          </a:xfrm>
        </p:grpSpPr>
        <p:sp>
          <p:nvSpPr>
            <p:cNvPr id="10" name="矩形 9"/>
            <p:cNvSpPr/>
            <p:nvPr/>
          </p:nvSpPr>
          <p:spPr bwMode="auto">
            <a:xfrm>
              <a:off x="6357306" y="1392017"/>
              <a:ext cx="2557399" cy="1107293"/>
            </a:xfrm>
            <a:prstGeom prst="rect">
              <a:avLst/>
            </a:prstGeom>
            <a:gradFill rotWithShape="1">
              <a:gsLst>
                <a:gs pos="86000">
                  <a:srgbClr val="F9D069"/>
                </a:gs>
                <a:gs pos="0">
                  <a:srgbClr val="F6B616">
                    <a:gamma/>
                    <a:tint val="28627"/>
                    <a:invGamma/>
                  </a:srgbClr>
                </a:gs>
                <a:gs pos="100000">
                  <a:srgbClr val="F6B616"/>
                </a:gs>
              </a:gsLst>
              <a:lin ang="189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6477348" y="1098878"/>
              <a:ext cx="2097188" cy="416593"/>
            </a:xfrm>
            <a:prstGeom prst="roundRect">
              <a:avLst>
                <a:gd name="adj" fmla="val 28600"/>
              </a:avLst>
            </a:prstGeom>
            <a:solidFill>
              <a:schemeClr val="bg1"/>
            </a:solidFill>
            <a:ln w="38100" cap="flat" cmpd="sng" algn="ctr">
              <a:solidFill>
                <a:srgbClr val="F6B61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440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846" b="1" kern="0" dirty="0" smtClean="0">
                  <a:solidFill>
                    <a:sysClr val="windowText" lastClr="000000"/>
                  </a:solidFill>
                  <a:latin typeface="微軟正黑體" pitchFamily="34" charset="-120"/>
                  <a:ea typeface="微軟正黑體" pitchFamily="34" charset="-120"/>
                </a:rPr>
                <a:t>需求</a:t>
              </a:r>
              <a:endParaRPr kumimoji="0" lang="zh-TW" altLang="en-US" sz="1846" b="1" kern="0" dirty="0">
                <a:solidFill>
                  <a:sysClr val="windowText" lastClr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401366" y="1561585"/>
              <a:ext cx="251333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3776" lvl="1" indent="-263776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綁定位置</a:t>
              </a:r>
              <a:endPara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63776" lvl="1" indent="-263776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限時限頻寬管理</a:t>
              </a:r>
              <a:endPara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63776" lvl="1" indent="-263776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管理網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頁</a:t>
              </a:r>
              <a:r>
                <a: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Portal</a:t>
              </a:r>
            </a:p>
          </p:txBody>
        </p:sp>
        <p:grpSp>
          <p:nvGrpSpPr>
            <p:cNvPr id="13" name="Groupe 75"/>
            <p:cNvGrpSpPr/>
            <p:nvPr/>
          </p:nvGrpSpPr>
          <p:grpSpPr>
            <a:xfrm>
              <a:off x="6439939" y="1677828"/>
              <a:ext cx="140434" cy="154440"/>
              <a:chOff x="7812360" y="1196752"/>
              <a:chExt cx="792088" cy="792088"/>
            </a:xfrm>
          </p:grpSpPr>
          <p:sp>
            <p:nvSpPr>
              <p:cNvPr id="21" name="Ellipse 79"/>
              <p:cNvSpPr/>
              <p:nvPr/>
            </p:nvSpPr>
            <p:spPr>
              <a:xfrm>
                <a:off x="7812360" y="1196752"/>
                <a:ext cx="792088" cy="792088"/>
              </a:xfrm>
              <a:prstGeom prst="ellipse">
                <a:avLst/>
              </a:prstGeom>
              <a:gradFill flip="none" rotWithShape="1">
                <a:gsLst>
                  <a:gs pos="0">
                    <a:srgbClr val="EE7339">
                      <a:shade val="30000"/>
                      <a:satMod val="115000"/>
                    </a:srgbClr>
                  </a:gs>
                  <a:gs pos="50000">
                    <a:srgbClr val="EE7339">
                      <a:shade val="67500"/>
                      <a:satMod val="115000"/>
                    </a:srgbClr>
                  </a:gs>
                  <a:gs pos="100000">
                    <a:srgbClr val="EE7339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fr-FR" sz="1662" kern="0">
                  <a:solidFill>
                    <a:prstClr val="white"/>
                  </a:solidFill>
                  <a:latin typeface="Calibri"/>
                  <a:ea typeface="+mn-ea"/>
                </a:endParaRPr>
              </a:p>
            </p:txBody>
          </p:sp>
          <p:pic>
            <p:nvPicPr>
              <p:cNvPr id="22" name="Picture 5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38" t="19901" r="24571" b="27188"/>
              <a:stretch/>
            </p:blipFill>
            <p:spPr bwMode="auto">
              <a:xfrm rot="19764694">
                <a:off x="7894415" y="1289116"/>
                <a:ext cx="385960" cy="2949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4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38" t="19901" r="24571" b="27188"/>
            <a:stretch/>
          </p:blipFill>
          <p:spPr bwMode="auto">
            <a:xfrm rot="19764694">
              <a:off x="6454490" y="2359874"/>
              <a:ext cx="68429" cy="57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5" name="Groupe 75"/>
            <p:cNvGrpSpPr/>
            <p:nvPr/>
          </p:nvGrpSpPr>
          <p:grpSpPr>
            <a:xfrm>
              <a:off x="6439939" y="1926385"/>
              <a:ext cx="140434" cy="160367"/>
              <a:chOff x="7812360" y="761611"/>
              <a:chExt cx="792088" cy="822486"/>
            </a:xfrm>
          </p:grpSpPr>
          <p:sp>
            <p:nvSpPr>
              <p:cNvPr id="19" name="Ellipse 79"/>
              <p:cNvSpPr/>
              <p:nvPr/>
            </p:nvSpPr>
            <p:spPr>
              <a:xfrm>
                <a:off x="7812360" y="761611"/>
                <a:ext cx="792088" cy="792088"/>
              </a:xfrm>
              <a:prstGeom prst="ellipse">
                <a:avLst/>
              </a:prstGeom>
              <a:gradFill flip="none" rotWithShape="1">
                <a:gsLst>
                  <a:gs pos="0">
                    <a:srgbClr val="EE7339">
                      <a:shade val="30000"/>
                      <a:satMod val="115000"/>
                    </a:srgbClr>
                  </a:gs>
                  <a:gs pos="50000">
                    <a:srgbClr val="EE7339">
                      <a:shade val="67500"/>
                      <a:satMod val="115000"/>
                    </a:srgbClr>
                  </a:gs>
                  <a:gs pos="100000">
                    <a:srgbClr val="EE7339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fr-FR" sz="1662" kern="0">
                  <a:solidFill>
                    <a:prstClr val="white"/>
                  </a:solidFill>
                  <a:latin typeface="Calibri"/>
                  <a:ea typeface="+mn-ea"/>
                </a:endParaRPr>
              </a:p>
            </p:txBody>
          </p:sp>
          <p:pic>
            <p:nvPicPr>
              <p:cNvPr id="20" name="Picture 5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38" t="19901" r="24571" b="27188"/>
              <a:stretch/>
            </p:blipFill>
            <p:spPr bwMode="auto">
              <a:xfrm rot="19764694">
                <a:off x="7894415" y="1289116"/>
                <a:ext cx="385960" cy="2949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6" name="Groupe 75"/>
            <p:cNvGrpSpPr/>
            <p:nvPr/>
          </p:nvGrpSpPr>
          <p:grpSpPr>
            <a:xfrm>
              <a:off x="6439939" y="2210200"/>
              <a:ext cx="140434" cy="160367"/>
              <a:chOff x="7812360" y="761611"/>
              <a:chExt cx="792088" cy="822486"/>
            </a:xfrm>
          </p:grpSpPr>
          <p:sp>
            <p:nvSpPr>
              <p:cNvPr id="17" name="Ellipse 79"/>
              <p:cNvSpPr/>
              <p:nvPr/>
            </p:nvSpPr>
            <p:spPr>
              <a:xfrm>
                <a:off x="7812360" y="761611"/>
                <a:ext cx="792088" cy="792088"/>
              </a:xfrm>
              <a:prstGeom prst="ellipse">
                <a:avLst/>
              </a:prstGeom>
              <a:gradFill flip="none" rotWithShape="1">
                <a:gsLst>
                  <a:gs pos="0">
                    <a:srgbClr val="EE7339">
                      <a:shade val="30000"/>
                      <a:satMod val="115000"/>
                    </a:srgbClr>
                  </a:gs>
                  <a:gs pos="50000">
                    <a:srgbClr val="EE7339">
                      <a:shade val="67500"/>
                      <a:satMod val="115000"/>
                    </a:srgbClr>
                  </a:gs>
                  <a:gs pos="100000">
                    <a:srgbClr val="EE7339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fr-FR" sz="1662" kern="0">
                  <a:solidFill>
                    <a:prstClr val="white"/>
                  </a:solidFill>
                  <a:latin typeface="Calibri"/>
                  <a:ea typeface="+mn-ea"/>
                </a:endParaRPr>
              </a:p>
            </p:txBody>
          </p:sp>
          <p:pic>
            <p:nvPicPr>
              <p:cNvPr id="18" name="Picture 5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38" t="19901" r="24571" b="27188"/>
              <a:stretch/>
            </p:blipFill>
            <p:spPr bwMode="auto">
              <a:xfrm rot="19764694">
                <a:off x="7894415" y="1289116"/>
                <a:ext cx="385960" cy="2949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3" name="矩形 22"/>
          <p:cNvSpPr/>
          <p:nvPr/>
        </p:nvSpPr>
        <p:spPr>
          <a:xfrm>
            <a:off x="7815125" y="245421"/>
            <a:ext cx="111601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800" b="1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架構</a:t>
            </a:r>
            <a:r>
              <a:rPr lang="en-US" altLang="zh-TW" sz="2800" b="1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/>
              <a:t>案例三</a:t>
            </a:r>
            <a:r>
              <a:rPr lang="en-US" altLang="zh-TW" sz="3600" dirty="0" smtClean="0"/>
              <a:t>:</a:t>
            </a:r>
            <a:r>
              <a:rPr lang="zh-TW" altLang="en-US" sz="3600" dirty="0" smtClean="0"/>
              <a:t> </a:t>
            </a:r>
            <a:r>
              <a:rPr lang="en-US" altLang="en-US" sz="3600" dirty="0" smtClean="0">
                <a:solidFill>
                  <a:schemeClr val="tx1"/>
                </a:solidFill>
              </a:rPr>
              <a:t>xx</a:t>
            </a:r>
            <a:r>
              <a:rPr lang="zh-TW" altLang="en-US" sz="3600" dirty="0">
                <a:solidFill>
                  <a:schemeClr val="tx1"/>
                </a:solidFill>
              </a:rPr>
              <a:t>大學</a:t>
            </a:r>
            <a:r>
              <a:rPr lang="en-US" altLang="zh-TW" sz="3600" dirty="0">
                <a:solidFill>
                  <a:schemeClr val="tx1"/>
                </a:solidFill>
              </a:rPr>
              <a:t>SDN</a:t>
            </a:r>
            <a:r>
              <a:rPr lang="zh-TW" altLang="en-US" sz="3600" dirty="0">
                <a:solidFill>
                  <a:schemeClr val="tx1"/>
                </a:solidFill>
              </a:rPr>
              <a:t>建設案</a:t>
            </a:r>
            <a:endParaRPr lang="en-US" altLang="en-US" sz="36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12294" y="927267"/>
            <a:ext cx="6026150" cy="1944292"/>
          </a:xfrm>
        </p:spPr>
        <p:txBody>
          <a:bodyPr tIns="72000"/>
          <a:lstStyle/>
          <a:p>
            <a:pPr>
              <a:spcBef>
                <a:spcPts val="0"/>
              </a:spcBef>
            </a:pPr>
            <a:r>
              <a:rPr lang="zh-TW" altLang="en-US" sz="2000" dirty="0" smtClean="0">
                <a:latin typeface="微軟正黑體" panose="020B0604030504040204" pitchFamily="34" charset="-120"/>
              </a:rPr>
              <a:t>校園網路替換成</a:t>
            </a:r>
            <a:r>
              <a:rPr lang="en-US" altLang="zh-TW" sz="2000" dirty="0" smtClean="0">
                <a:latin typeface="微軟正黑體" panose="020B0604030504040204" pitchFamily="34" charset="-120"/>
              </a:rPr>
              <a:t>SDN</a:t>
            </a:r>
            <a:r>
              <a:rPr lang="zh-TW" altLang="en-US" sz="2000" dirty="0" smtClean="0">
                <a:latin typeface="微軟正黑體" panose="020B0604030504040204" pitchFamily="34" charset="-120"/>
              </a:rPr>
              <a:t>網路</a:t>
            </a:r>
            <a:endParaRPr lang="en-US" altLang="zh-TW" sz="2000" dirty="0">
              <a:latin typeface="微軟正黑體" panose="020B0604030504040204" pitchFamily="34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2000" dirty="0" smtClean="0">
                <a:latin typeface="微軟正黑體" panose="020B0604030504040204" pitchFamily="34" charset="-120"/>
              </a:rPr>
              <a:t>主要需求</a:t>
            </a:r>
            <a:endParaRPr lang="en-US" altLang="zh-TW" sz="1800" dirty="0">
              <a:latin typeface="微軟正黑體" panose="020B0604030504040204" pitchFamily="34" charset="-120"/>
            </a:endParaRP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b="1" dirty="0" smtClean="0">
                <a:latin typeface="微軟正黑體" panose="020B0604030504040204" pitchFamily="34" charset="-120"/>
              </a:rPr>
              <a:t>Micro-segmentation: Isolation </a:t>
            </a:r>
            <a:r>
              <a:rPr lang="en-US" sz="1800" b="1" dirty="0">
                <a:latin typeface="微軟正黑體" panose="020B0604030504040204" pitchFamily="34" charset="-120"/>
              </a:rPr>
              <a:t>upon </a:t>
            </a:r>
            <a:r>
              <a:rPr lang="en-US" sz="1800" b="1" dirty="0" smtClean="0">
                <a:latin typeface="微軟正黑體" panose="020B0604030504040204" pitchFamily="34" charset="-120"/>
              </a:rPr>
              <a:t>infection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b="1" dirty="0" err="1" smtClean="0">
                <a:latin typeface="微軟正黑體" panose="020B0604030504040204" pitchFamily="34" charset="-120"/>
              </a:rPr>
              <a:t>Autoconfig</a:t>
            </a:r>
            <a:r>
              <a:rPr lang="en-US" sz="1800" b="1" dirty="0" smtClean="0">
                <a:latin typeface="微軟正黑體" panose="020B0604030504040204" pitchFamily="34" charset="-120"/>
              </a:rPr>
              <a:t> </a:t>
            </a:r>
            <a:r>
              <a:rPr lang="en-US" sz="1800" b="1" dirty="0">
                <a:latin typeface="微軟正黑體" panose="020B0604030504040204" pitchFamily="34" charset="-120"/>
              </a:rPr>
              <a:t>of </a:t>
            </a:r>
            <a:r>
              <a:rPr lang="en-US" sz="1800" b="1" dirty="0" smtClean="0">
                <a:latin typeface="微軟正黑體" panose="020B0604030504040204" pitchFamily="34" charset="-120"/>
              </a:rPr>
              <a:t>switches</a:t>
            </a:r>
            <a:r>
              <a:rPr lang="en-US" altLang="zh-TW" sz="1800" b="1" dirty="0" smtClean="0">
                <a:latin typeface="微軟正黑體" panose="020B0604030504040204" pitchFamily="34" charset="-120"/>
              </a:rPr>
              <a:t>:</a:t>
            </a:r>
            <a:r>
              <a:rPr lang="zh-TW" altLang="en-US" sz="1800" b="1" dirty="0" smtClean="0">
                <a:latin typeface="微軟正黑體" panose="020B0604030504040204" pitchFamily="34" charset="-120"/>
              </a:rPr>
              <a:t> 換設備自動</a:t>
            </a:r>
            <a:r>
              <a:rPr lang="zh-TW" altLang="en-US" sz="1800" b="1" dirty="0">
                <a:latin typeface="微軟正黑體" panose="020B0604030504040204" pitchFamily="34" charset="-120"/>
              </a:rPr>
              <a:t>供</a:t>
            </a:r>
            <a:r>
              <a:rPr lang="zh-TW" altLang="en-US" sz="1800" b="1" dirty="0" smtClean="0">
                <a:latin typeface="微軟正黑體" panose="020B0604030504040204" pitchFamily="34" charset="-120"/>
              </a:rPr>
              <a:t>裝、自動偵測設備、自動訊務蒐集、自動網路拓樸</a:t>
            </a:r>
            <a:endParaRPr lang="en-US" sz="1800" b="1" dirty="0" smtClean="0">
              <a:latin typeface="微軟正黑體" panose="020B0604030504040204" pitchFamily="34" charset="-120"/>
            </a:endParaRP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b="1" dirty="0" smtClean="0">
                <a:latin typeface="微軟正黑體" panose="020B0604030504040204" pitchFamily="34" charset="-120"/>
              </a:rPr>
              <a:t>Centralized </a:t>
            </a:r>
            <a:r>
              <a:rPr lang="en-US" sz="1800" b="1" dirty="0">
                <a:latin typeface="微軟正黑體" panose="020B0604030504040204" pitchFamily="34" charset="-120"/>
              </a:rPr>
              <a:t>management of 300+ switches</a:t>
            </a:r>
          </a:p>
        </p:txBody>
      </p:sp>
      <p:grpSp>
        <p:nvGrpSpPr>
          <p:cNvPr id="108" name="群組 107"/>
          <p:cNvGrpSpPr/>
          <p:nvPr/>
        </p:nvGrpSpPr>
        <p:grpSpPr>
          <a:xfrm>
            <a:off x="550933" y="2903934"/>
            <a:ext cx="8083047" cy="3826975"/>
            <a:chOff x="550933" y="2968102"/>
            <a:chExt cx="8083047" cy="3826975"/>
          </a:xfrm>
        </p:grpSpPr>
        <p:sp>
          <p:nvSpPr>
            <p:cNvPr id="97" name="文字方塊 96"/>
            <p:cNvSpPr txBox="1"/>
            <p:nvPr/>
          </p:nvSpPr>
          <p:spPr>
            <a:xfrm>
              <a:off x="4118095" y="6505636"/>
              <a:ext cx="928476" cy="2894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1100" b="1" dirty="0"/>
                <a:t>segment </a:t>
              </a:r>
              <a:r>
                <a:rPr lang="en-US" altLang="zh-TW" sz="1100" b="1" dirty="0" smtClean="0"/>
                <a:t>2</a:t>
              </a:r>
            </a:p>
          </p:txBody>
        </p:sp>
        <p:grpSp>
          <p:nvGrpSpPr>
            <p:cNvPr id="107" name="群組 106"/>
            <p:cNvGrpSpPr/>
            <p:nvPr/>
          </p:nvGrpSpPr>
          <p:grpSpPr>
            <a:xfrm>
              <a:off x="550933" y="2968102"/>
              <a:ext cx="8083047" cy="3571431"/>
              <a:chOff x="502807" y="2936018"/>
              <a:chExt cx="8083047" cy="3571431"/>
            </a:xfrm>
          </p:grpSpPr>
          <p:sp>
            <p:nvSpPr>
              <p:cNvPr id="5" name="矩形 4"/>
              <p:cNvSpPr/>
              <p:nvPr/>
            </p:nvSpPr>
            <p:spPr bwMode="auto">
              <a:xfrm>
                <a:off x="528251" y="2950158"/>
                <a:ext cx="3487341" cy="31847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6" name="圓角矩形 5"/>
              <p:cNvSpPr/>
              <p:nvPr/>
            </p:nvSpPr>
            <p:spPr>
              <a:xfrm>
                <a:off x="2961167" y="5337613"/>
                <a:ext cx="903423" cy="476102"/>
              </a:xfrm>
              <a:prstGeom prst="roundRect">
                <a:avLst/>
              </a:prstGeom>
              <a:ln>
                <a:solidFill>
                  <a:srgbClr val="FF66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圓角矩形 6"/>
              <p:cNvSpPr/>
              <p:nvPr/>
            </p:nvSpPr>
            <p:spPr>
              <a:xfrm>
                <a:off x="1970035" y="5342580"/>
                <a:ext cx="383349" cy="476102"/>
              </a:xfrm>
              <a:prstGeom prst="roundRect">
                <a:avLst/>
              </a:prstGeom>
              <a:ln>
                <a:solidFill>
                  <a:srgbClr val="FF66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圓角矩形 7"/>
              <p:cNvSpPr/>
              <p:nvPr/>
            </p:nvSpPr>
            <p:spPr>
              <a:xfrm>
                <a:off x="2423276" y="5347377"/>
                <a:ext cx="459225" cy="469555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圓角矩形 8"/>
              <p:cNvSpPr/>
              <p:nvPr/>
            </p:nvSpPr>
            <p:spPr>
              <a:xfrm>
                <a:off x="1055790" y="5351238"/>
                <a:ext cx="825905" cy="476102"/>
              </a:xfrm>
              <a:prstGeom prst="roundRect">
                <a:avLst/>
              </a:prstGeom>
              <a:ln>
                <a:solidFill>
                  <a:srgbClr val="FF66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圓角矩形 9"/>
              <p:cNvSpPr/>
              <p:nvPr/>
            </p:nvSpPr>
            <p:spPr>
              <a:xfrm>
                <a:off x="528251" y="5328932"/>
                <a:ext cx="445041" cy="491861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1" name="群組 10"/>
              <p:cNvGrpSpPr/>
              <p:nvPr/>
            </p:nvGrpSpPr>
            <p:grpSpPr>
              <a:xfrm>
                <a:off x="649201" y="2996997"/>
                <a:ext cx="1067807" cy="955649"/>
                <a:chOff x="408329" y="1259757"/>
                <a:chExt cx="1741118" cy="1213241"/>
              </a:xfrm>
            </p:grpSpPr>
            <p:pic>
              <p:nvPicPr>
                <p:cNvPr id="12" name="圖片 11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841375" y="1765701"/>
                  <a:ext cx="950229" cy="707297"/>
                </a:xfrm>
                <a:prstGeom prst="rect">
                  <a:avLst/>
                </a:prstGeom>
              </p:spPr>
            </p:pic>
            <p:sp>
              <p:nvSpPr>
                <p:cNvPr id="13" name="文字方塊 12"/>
                <p:cNvSpPr txBox="1"/>
                <p:nvPr/>
              </p:nvSpPr>
              <p:spPr>
                <a:xfrm>
                  <a:off x="408329" y="1259757"/>
                  <a:ext cx="1741118" cy="5470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1100" b="1" dirty="0" smtClean="0">
                      <a:solidFill>
                        <a:prstClr val="black"/>
                      </a:solidFill>
                      <a:ea typeface="微軟正黑體" panose="020B0604030504040204" pitchFamily="34" charset="-120"/>
                    </a:rPr>
                    <a:t>NAPA</a:t>
                  </a:r>
                  <a:r>
                    <a:rPr lang="zh-TW" altLang="en-US" sz="1100" b="1" dirty="0" smtClean="0">
                      <a:solidFill>
                        <a:prstClr val="black"/>
                      </a:solidFill>
                      <a:ea typeface="微軟正黑體" panose="020B0604030504040204" pitchFamily="34" charset="-120"/>
                    </a:rPr>
                    <a:t> </a:t>
                  </a:r>
                  <a:r>
                    <a:rPr lang="en-US" altLang="zh-TW" sz="1100" b="1" dirty="0" smtClean="0">
                      <a:solidFill>
                        <a:prstClr val="black"/>
                      </a:solidFill>
                      <a:ea typeface="微軟正黑體" panose="020B0604030504040204" pitchFamily="34" charset="-120"/>
                    </a:rPr>
                    <a:t>Controller</a:t>
                  </a:r>
                  <a:endParaRPr lang="zh-TW" altLang="en-US" sz="1100" b="1" dirty="0">
                    <a:solidFill>
                      <a:prstClr val="black"/>
                    </a:solidFill>
                    <a:ea typeface="微軟正黑體" panose="020B0604030504040204" pitchFamily="34" charset="-120"/>
                  </a:endParaRPr>
                </a:p>
              </p:txBody>
            </p:sp>
          </p:grpSp>
          <p:cxnSp>
            <p:nvCxnSpPr>
              <p:cNvPr id="14" name="直線接點 13"/>
              <p:cNvCxnSpPr/>
              <p:nvPr/>
            </p:nvCxnSpPr>
            <p:spPr>
              <a:xfrm flipV="1">
                <a:off x="1626466" y="4241486"/>
                <a:ext cx="535331" cy="435638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" name="直線接點 14"/>
              <p:cNvCxnSpPr/>
              <p:nvPr/>
            </p:nvCxnSpPr>
            <p:spPr>
              <a:xfrm flipV="1">
                <a:off x="895386" y="4981053"/>
                <a:ext cx="502465" cy="420023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" name="直線接點 15"/>
              <p:cNvCxnSpPr/>
              <p:nvPr/>
            </p:nvCxnSpPr>
            <p:spPr>
              <a:xfrm flipV="1">
                <a:off x="1358802" y="4996222"/>
                <a:ext cx="73995" cy="38968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pic>
            <p:nvPicPr>
              <p:cNvPr id="17" name="Picture 8" descr="C:\Documents and Settings\Administrator\Local Settings\Temporary Internet Files\Content.IE5\EGCBA8OW\MC90044154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02807" y="5228101"/>
                <a:ext cx="470486" cy="546607"/>
              </a:xfrm>
              <a:prstGeom prst="rect">
                <a:avLst/>
              </a:prstGeom>
              <a:noFill/>
            </p:spPr>
          </p:pic>
          <p:pic>
            <p:nvPicPr>
              <p:cNvPr id="18" name="Picture 8" descr="C:\Documents and Settings\Administrator\Local Settings\Temporary Internet Files\Content.IE5\EGCBA8OW\MC90044154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28594" y="5255397"/>
                <a:ext cx="470486" cy="546607"/>
              </a:xfrm>
              <a:prstGeom prst="rect">
                <a:avLst/>
              </a:prstGeom>
              <a:noFill/>
            </p:spPr>
          </p:pic>
          <p:sp>
            <p:nvSpPr>
              <p:cNvPr id="19" name="文字方塊 18"/>
              <p:cNvSpPr txBox="1"/>
              <p:nvPr/>
            </p:nvSpPr>
            <p:spPr>
              <a:xfrm>
                <a:off x="2201123" y="3875951"/>
                <a:ext cx="13422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OpenFlow</a:t>
                </a:r>
                <a:r>
                  <a:rPr kumimoji="0" lang="en-US" altLang="zh-TW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Switch</a:t>
                </a:r>
                <a:endParaRPr kumimoji="0" lang="zh-TW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0" name="群組 19"/>
              <p:cNvGrpSpPr/>
              <p:nvPr/>
            </p:nvGrpSpPr>
            <p:grpSpPr>
              <a:xfrm>
                <a:off x="1907809" y="3892269"/>
                <a:ext cx="650081" cy="541981"/>
                <a:chOff x="4318204" y="3523639"/>
                <a:chExt cx="561885" cy="447997"/>
              </a:xfrm>
            </p:grpSpPr>
            <p:pic>
              <p:nvPicPr>
                <p:cNvPr id="21" name="Picture 42" descr="ether_access_sw_LtBlue_SM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18204" y="3523639"/>
                  <a:ext cx="561885" cy="447997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" name="Picture 15"/>
                <p:cNvPicPr>
                  <a:picLocks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71988" y="3523639"/>
                  <a:ext cx="255711" cy="2484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3" name="群組 22"/>
              <p:cNvGrpSpPr/>
              <p:nvPr/>
            </p:nvGrpSpPr>
            <p:grpSpPr>
              <a:xfrm>
                <a:off x="1206165" y="4595733"/>
                <a:ext cx="650081" cy="541981"/>
                <a:chOff x="4318204" y="3523639"/>
                <a:chExt cx="561885" cy="447997"/>
              </a:xfrm>
            </p:grpSpPr>
            <p:pic>
              <p:nvPicPr>
                <p:cNvPr id="24" name="Picture 42" descr="ether_access_sw_LtBlue_SM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18204" y="3523639"/>
                  <a:ext cx="561885" cy="447997"/>
                </a:xfrm>
                <a:prstGeom prst="rect">
                  <a:avLst/>
                </a:prstGeom>
                <a:noFill/>
              </p:spPr>
            </p:pic>
            <p:pic>
              <p:nvPicPr>
                <p:cNvPr id="25" name="Picture 15"/>
                <p:cNvPicPr>
                  <a:picLocks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71988" y="3523639"/>
                  <a:ext cx="255711" cy="2484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6" name="群組 25"/>
              <p:cNvGrpSpPr/>
              <p:nvPr/>
            </p:nvGrpSpPr>
            <p:grpSpPr>
              <a:xfrm>
                <a:off x="2113838" y="4595733"/>
                <a:ext cx="650081" cy="541981"/>
                <a:chOff x="4318204" y="3523639"/>
                <a:chExt cx="561885" cy="447997"/>
              </a:xfrm>
            </p:grpSpPr>
            <p:pic>
              <p:nvPicPr>
                <p:cNvPr id="27" name="Picture 42" descr="ether_access_sw_LtBlue_SM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18204" y="3523639"/>
                  <a:ext cx="561885" cy="447997"/>
                </a:xfrm>
                <a:prstGeom prst="rect">
                  <a:avLst/>
                </a:prstGeom>
                <a:noFill/>
              </p:spPr>
            </p:pic>
            <p:pic>
              <p:nvPicPr>
                <p:cNvPr id="28" name="Picture 15"/>
                <p:cNvPicPr>
                  <a:picLocks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71988" y="3523639"/>
                  <a:ext cx="255711" cy="2484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9" name="群組 28"/>
              <p:cNvGrpSpPr/>
              <p:nvPr/>
            </p:nvGrpSpPr>
            <p:grpSpPr>
              <a:xfrm>
                <a:off x="2962773" y="4595733"/>
                <a:ext cx="650081" cy="541981"/>
                <a:chOff x="4318204" y="3523639"/>
                <a:chExt cx="561885" cy="447997"/>
              </a:xfrm>
            </p:grpSpPr>
            <p:pic>
              <p:nvPicPr>
                <p:cNvPr id="30" name="Picture 42" descr="ether_access_sw_LtBlue_SM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18204" y="3523639"/>
                  <a:ext cx="561885" cy="447997"/>
                </a:xfrm>
                <a:prstGeom prst="rect">
                  <a:avLst/>
                </a:prstGeom>
                <a:noFill/>
              </p:spPr>
            </p:pic>
            <p:pic>
              <p:nvPicPr>
                <p:cNvPr id="31" name="Picture 15"/>
                <p:cNvPicPr>
                  <a:picLocks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71988" y="3523639"/>
                  <a:ext cx="255711" cy="2484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32" name="直線接點 31"/>
              <p:cNvCxnSpPr/>
              <p:nvPr/>
            </p:nvCxnSpPr>
            <p:spPr>
              <a:xfrm flipH="1" flipV="1">
                <a:off x="2246814" y="4301066"/>
                <a:ext cx="252895" cy="424671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3" name="直線接點 32"/>
              <p:cNvCxnSpPr>
                <a:stCxn id="31" idx="3"/>
              </p:cNvCxnSpPr>
              <p:nvPr/>
            </p:nvCxnSpPr>
            <p:spPr>
              <a:xfrm flipH="1" flipV="1">
                <a:off x="2465452" y="4257578"/>
                <a:ext cx="855396" cy="488457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34" name="雲朵形 33"/>
              <p:cNvSpPr/>
              <p:nvPr/>
            </p:nvSpPr>
            <p:spPr>
              <a:xfrm>
                <a:off x="2081841" y="3099529"/>
                <a:ext cx="1000456" cy="618132"/>
              </a:xfrm>
              <a:prstGeom prst="cloud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cxnSp>
            <p:nvCxnSpPr>
              <p:cNvPr id="35" name="直線接點 34"/>
              <p:cNvCxnSpPr>
                <a:endCxn id="34" idx="1"/>
              </p:cNvCxnSpPr>
              <p:nvPr/>
            </p:nvCxnSpPr>
            <p:spPr>
              <a:xfrm flipV="1">
                <a:off x="2265884" y="3717003"/>
                <a:ext cx="316185" cy="312683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36" name="手繪多邊形 35"/>
              <p:cNvSpPr/>
              <p:nvPr/>
            </p:nvSpPr>
            <p:spPr>
              <a:xfrm>
                <a:off x="1222058" y="3970352"/>
                <a:ext cx="295419" cy="729842"/>
              </a:xfrm>
              <a:custGeom>
                <a:avLst/>
                <a:gdLst>
                  <a:gd name="connsiteX0" fmla="*/ 0 w 295419"/>
                  <a:gd name="connsiteY0" fmla="*/ 0 h 729842"/>
                  <a:gd name="connsiteX1" fmla="*/ 251670 w 295419"/>
                  <a:gd name="connsiteY1" fmla="*/ 184558 h 729842"/>
                  <a:gd name="connsiteX2" fmla="*/ 293615 w 295419"/>
                  <a:gd name="connsiteY2" fmla="*/ 729842 h 729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5419" h="729842">
                    <a:moveTo>
                      <a:pt x="0" y="0"/>
                    </a:moveTo>
                    <a:cubicBezTo>
                      <a:pt x="101367" y="31459"/>
                      <a:pt x="202734" y="62918"/>
                      <a:pt x="251670" y="184558"/>
                    </a:cubicBezTo>
                    <a:cubicBezTo>
                      <a:pt x="300606" y="306198"/>
                      <a:pt x="297110" y="518020"/>
                      <a:pt x="293615" y="729842"/>
                    </a:cubicBezTo>
                  </a:path>
                </a:pathLst>
              </a:custGeom>
              <a:noFill/>
              <a:ln w="19050">
                <a:solidFill>
                  <a:srgbClr val="92D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7" name="手繪多邊形 36"/>
              <p:cNvSpPr/>
              <p:nvPr/>
            </p:nvSpPr>
            <p:spPr>
              <a:xfrm>
                <a:off x="1381449" y="3945185"/>
                <a:ext cx="855677" cy="830510"/>
              </a:xfrm>
              <a:custGeom>
                <a:avLst/>
                <a:gdLst>
                  <a:gd name="connsiteX0" fmla="*/ 0 w 855677"/>
                  <a:gd name="connsiteY0" fmla="*/ 0 h 830510"/>
                  <a:gd name="connsiteX1" fmla="*/ 402671 w 855677"/>
                  <a:gd name="connsiteY1" fmla="*/ 218114 h 830510"/>
                  <a:gd name="connsiteX2" fmla="*/ 855677 w 855677"/>
                  <a:gd name="connsiteY2" fmla="*/ 830510 h 83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5677" h="830510">
                    <a:moveTo>
                      <a:pt x="0" y="0"/>
                    </a:moveTo>
                    <a:cubicBezTo>
                      <a:pt x="130029" y="39848"/>
                      <a:pt x="260058" y="79696"/>
                      <a:pt x="402671" y="218114"/>
                    </a:cubicBezTo>
                    <a:cubicBezTo>
                      <a:pt x="545284" y="356532"/>
                      <a:pt x="700480" y="593521"/>
                      <a:pt x="855677" y="830510"/>
                    </a:cubicBezTo>
                  </a:path>
                </a:pathLst>
              </a:custGeom>
              <a:noFill/>
              <a:ln w="19050">
                <a:solidFill>
                  <a:srgbClr val="92D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" name="手繪多邊形 37"/>
              <p:cNvSpPr/>
              <p:nvPr/>
            </p:nvSpPr>
            <p:spPr>
              <a:xfrm>
                <a:off x="1456950" y="3894851"/>
                <a:ext cx="1627464" cy="880844"/>
              </a:xfrm>
              <a:custGeom>
                <a:avLst/>
                <a:gdLst>
                  <a:gd name="connsiteX0" fmla="*/ 0 w 1627464"/>
                  <a:gd name="connsiteY0" fmla="*/ 0 h 880844"/>
                  <a:gd name="connsiteX1" fmla="*/ 746620 w 1627464"/>
                  <a:gd name="connsiteY1" fmla="*/ 226503 h 880844"/>
                  <a:gd name="connsiteX2" fmla="*/ 1627464 w 1627464"/>
                  <a:gd name="connsiteY2" fmla="*/ 880844 h 880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27464" h="880844">
                    <a:moveTo>
                      <a:pt x="0" y="0"/>
                    </a:moveTo>
                    <a:cubicBezTo>
                      <a:pt x="237688" y="39848"/>
                      <a:pt x="475376" y="79696"/>
                      <a:pt x="746620" y="226503"/>
                    </a:cubicBezTo>
                    <a:cubicBezTo>
                      <a:pt x="1017864" y="373310"/>
                      <a:pt x="1627464" y="880844"/>
                      <a:pt x="1627464" y="880844"/>
                    </a:cubicBezTo>
                  </a:path>
                </a:pathLst>
              </a:custGeom>
              <a:noFill/>
              <a:ln w="19050">
                <a:solidFill>
                  <a:srgbClr val="92D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9" name="手繪多邊形 38"/>
              <p:cNvSpPr/>
              <p:nvPr/>
            </p:nvSpPr>
            <p:spPr>
              <a:xfrm>
                <a:off x="1406450" y="3722619"/>
                <a:ext cx="855677" cy="213713"/>
              </a:xfrm>
              <a:custGeom>
                <a:avLst/>
                <a:gdLst>
                  <a:gd name="connsiteX0" fmla="*/ 0 w 855677"/>
                  <a:gd name="connsiteY0" fmla="*/ 96267 h 213713"/>
                  <a:gd name="connsiteX1" fmla="*/ 411060 w 855677"/>
                  <a:gd name="connsiteY1" fmla="*/ 3988 h 213713"/>
                  <a:gd name="connsiteX2" fmla="*/ 855677 w 855677"/>
                  <a:gd name="connsiteY2" fmla="*/ 213713 h 21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5677" h="213713">
                    <a:moveTo>
                      <a:pt x="0" y="96267"/>
                    </a:moveTo>
                    <a:cubicBezTo>
                      <a:pt x="134223" y="40340"/>
                      <a:pt x="268447" y="-15586"/>
                      <a:pt x="411060" y="3988"/>
                    </a:cubicBezTo>
                    <a:cubicBezTo>
                      <a:pt x="553673" y="23562"/>
                      <a:pt x="704675" y="118637"/>
                      <a:pt x="855677" y="213713"/>
                    </a:cubicBezTo>
                  </a:path>
                </a:pathLst>
              </a:custGeom>
              <a:noFill/>
              <a:ln w="19050">
                <a:solidFill>
                  <a:srgbClr val="92D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40" name="Picture 8" descr="C:\Documents and Settings\Administrator\Local Settings\Temporary Internet Files\Content.IE5\EGCBA8OW\MC90044154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30947" y="5227022"/>
                <a:ext cx="451416" cy="524452"/>
              </a:xfrm>
              <a:prstGeom prst="rect">
                <a:avLst/>
              </a:prstGeom>
              <a:noFill/>
            </p:spPr>
          </p:pic>
          <p:pic>
            <p:nvPicPr>
              <p:cNvPr id="41" name="Picture 8" descr="C:\Documents and Settings\Administrator\Local Settings\Temporary Internet Files\Content.IE5\EGCBA8OW\MC90044154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20842" y="5255397"/>
                <a:ext cx="451416" cy="524452"/>
              </a:xfrm>
              <a:prstGeom prst="rect">
                <a:avLst/>
              </a:prstGeom>
              <a:noFill/>
            </p:spPr>
          </p:pic>
          <p:pic>
            <p:nvPicPr>
              <p:cNvPr id="42" name="Picture 8" descr="C:\Documents and Settings\Administrator\Local Settings\Temporary Internet Files\Content.IE5\EGCBA8OW\MC90044154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47215" y="5255397"/>
                <a:ext cx="451416" cy="524452"/>
              </a:xfrm>
              <a:prstGeom prst="rect">
                <a:avLst/>
              </a:prstGeom>
              <a:noFill/>
            </p:spPr>
          </p:pic>
          <p:pic>
            <p:nvPicPr>
              <p:cNvPr id="43" name="Picture 8" descr="C:\Documents and Settings\Administrator\Local Settings\Temporary Internet Files\Content.IE5\EGCBA8OW\MC90044154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81000" y="5255397"/>
                <a:ext cx="451416" cy="524452"/>
              </a:xfrm>
              <a:prstGeom prst="rect">
                <a:avLst/>
              </a:prstGeom>
              <a:noFill/>
            </p:spPr>
          </p:pic>
          <p:cxnSp>
            <p:nvCxnSpPr>
              <p:cNvPr id="44" name="直線接點 43"/>
              <p:cNvCxnSpPr/>
              <p:nvPr/>
            </p:nvCxnSpPr>
            <p:spPr>
              <a:xfrm flipV="1">
                <a:off x="2232683" y="5036527"/>
                <a:ext cx="73995" cy="38968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5" name="直線接點 44"/>
              <p:cNvCxnSpPr/>
              <p:nvPr/>
            </p:nvCxnSpPr>
            <p:spPr>
              <a:xfrm flipH="1" flipV="1">
                <a:off x="2520617" y="4988742"/>
                <a:ext cx="138748" cy="44452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6" name="直線接點 45"/>
              <p:cNvCxnSpPr/>
              <p:nvPr/>
            </p:nvCxnSpPr>
            <p:spPr>
              <a:xfrm flipH="1" flipV="1">
                <a:off x="3404214" y="5043582"/>
                <a:ext cx="138748" cy="44452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" name="直線接點 46"/>
              <p:cNvCxnSpPr/>
              <p:nvPr/>
            </p:nvCxnSpPr>
            <p:spPr>
              <a:xfrm flipV="1">
                <a:off x="3175308" y="5018277"/>
                <a:ext cx="28491" cy="400817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8" name="直線接點 47"/>
              <p:cNvCxnSpPr/>
              <p:nvPr/>
            </p:nvCxnSpPr>
            <p:spPr>
              <a:xfrm flipH="1" flipV="1">
                <a:off x="1545613" y="5001857"/>
                <a:ext cx="114750" cy="384049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pic>
            <p:nvPicPr>
              <p:cNvPr id="49" name="Picture 8" descr="C:\Documents and Settings\Administrator\Local Settings\Temporary Internet Files\Content.IE5\EGCBA8OW\MC90044154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5934" y="5255397"/>
                <a:ext cx="470486" cy="546607"/>
              </a:xfrm>
              <a:prstGeom prst="rect">
                <a:avLst/>
              </a:prstGeom>
              <a:noFill/>
            </p:spPr>
          </p:pic>
          <p:sp>
            <p:nvSpPr>
              <p:cNvPr id="50" name="手繪多邊形 49"/>
              <p:cNvSpPr/>
              <p:nvPr/>
            </p:nvSpPr>
            <p:spPr>
              <a:xfrm>
                <a:off x="1448561" y="4943278"/>
                <a:ext cx="268447" cy="394479"/>
              </a:xfrm>
              <a:custGeom>
                <a:avLst/>
                <a:gdLst>
                  <a:gd name="connsiteX0" fmla="*/ 0 w 268447"/>
                  <a:gd name="connsiteY0" fmla="*/ 352534 h 394479"/>
                  <a:gd name="connsiteX1" fmla="*/ 100668 w 268447"/>
                  <a:gd name="connsiteY1" fmla="*/ 197 h 394479"/>
                  <a:gd name="connsiteX2" fmla="*/ 268447 w 268447"/>
                  <a:gd name="connsiteY2" fmla="*/ 394479 h 394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8447" h="394479">
                    <a:moveTo>
                      <a:pt x="0" y="352534"/>
                    </a:moveTo>
                    <a:cubicBezTo>
                      <a:pt x="27963" y="172870"/>
                      <a:pt x="55927" y="-6794"/>
                      <a:pt x="100668" y="197"/>
                    </a:cubicBezTo>
                    <a:cubicBezTo>
                      <a:pt x="145409" y="7188"/>
                      <a:pt x="268447" y="394479"/>
                      <a:pt x="268447" y="394479"/>
                    </a:cubicBezTo>
                  </a:path>
                </a:pathLst>
              </a:custGeom>
              <a:noFill/>
              <a:ln w="28575">
                <a:solidFill>
                  <a:srgbClr val="0070C0"/>
                </a:solidFill>
                <a:headEnd type="arrow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手繪多邊形 50"/>
              <p:cNvSpPr/>
              <p:nvPr/>
            </p:nvSpPr>
            <p:spPr>
              <a:xfrm>
                <a:off x="886498" y="4968596"/>
                <a:ext cx="473863" cy="360772"/>
              </a:xfrm>
              <a:custGeom>
                <a:avLst/>
                <a:gdLst>
                  <a:gd name="connsiteX0" fmla="*/ 0 w 473863"/>
                  <a:gd name="connsiteY0" fmla="*/ 360772 h 360772"/>
                  <a:gd name="connsiteX1" fmla="*/ 461395 w 473863"/>
                  <a:gd name="connsiteY1" fmla="*/ 46 h 360772"/>
                  <a:gd name="connsiteX2" fmla="*/ 343949 w 473863"/>
                  <a:gd name="connsiteY2" fmla="*/ 335606 h 360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3863" h="360772">
                    <a:moveTo>
                      <a:pt x="0" y="360772"/>
                    </a:moveTo>
                    <a:cubicBezTo>
                      <a:pt x="202035" y="182506"/>
                      <a:pt x="404070" y="4240"/>
                      <a:pt x="461395" y="46"/>
                    </a:cubicBezTo>
                    <a:cubicBezTo>
                      <a:pt x="518720" y="-4148"/>
                      <a:pt x="360727" y="274087"/>
                      <a:pt x="343949" y="335606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headEnd type="arrow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乘號 51"/>
              <p:cNvSpPr/>
              <p:nvPr/>
            </p:nvSpPr>
            <p:spPr>
              <a:xfrm>
                <a:off x="938013" y="4994068"/>
                <a:ext cx="300601" cy="248314"/>
              </a:xfrm>
              <a:prstGeom prst="mathMultiply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" name="矩形 52"/>
              <p:cNvSpPr/>
              <p:nvPr/>
            </p:nvSpPr>
            <p:spPr bwMode="auto">
              <a:xfrm>
                <a:off x="5098513" y="2936018"/>
                <a:ext cx="3487341" cy="31847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54" name="圓角矩形 53"/>
              <p:cNvSpPr/>
              <p:nvPr/>
            </p:nvSpPr>
            <p:spPr>
              <a:xfrm>
                <a:off x="7612198" y="5281275"/>
                <a:ext cx="903423" cy="476102"/>
              </a:xfrm>
              <a:prstGeom prst="roundRect">
                <a:avLst/>
              </a:prstGeom>
              <a:ln>
                <a:solidFill>
                  <a:srgbClr val="FF66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圓角矩形 54"/>
              <p:cNvSpPr/>
              <p:nvPr/>
            </p:nvSpPr>
            <p:spPr>
              <a:xfrm>
                <a:off x="6621066" y="5299890"/>
                <a:ext cx="383349" cy="476102"/>
              </a:xfrm>
              <a:prstGeom prst="roundRect">
                <a:avLst/>
              </a:prstGeom>
              <a:ln>
                <a:solidFill>
                  <a:srgbClr val="FF66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圓角矩形 55"/>
              <p:cNvSpPr/>
              <p:nvPr/>
            </p:nvSpPr>
            <p:spPr>
              <a:xfrm>
                <a:off x="7074307" y="5311511"/>
                <a:ext cx="459225" cy="469555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7" name="圓角矩形 56"/>
              <p:cNvSpPr/>
              <p:nvPr/>
            </p:nvSpPr>
            <p:spPr>
              <a:xfrm>
                <a:off x="5706821" y="5301724"/>
                <a:ext cx="825905" cy="476102"/>
              </a:xfrm>
              <a:prstGeom prst="roundRect">
                <a:avLst/>
              </a:prstGeom>
              <a:ln>
                <a:solidFill>
                  <a:srgbClr val="FF66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圓角矩形 57"/>
              <p:cNvSpPr/>
              <p:nvPr/>
            </p:nvSpPr>
            <p:spPr>
              <a:xfrm>
                <a:off x="5179282" y="5279418"/>
                <a:ext cx="445041" cy="491861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59" name="群組 58"/>
              <p:cNvGrpSpPr/>
              <p:nvPr/>
            </p:nvGrpSpPr>
            <p:grpSpPr>
              <a:xfrm>
                <a:off x="5243587" y="3022774"/>
                <a:ext cx="1067807" cy="921303"/>
                <a:chOff x="315966" y="1303361"/>
                <a:chExt cx="1741118" cy="1169637"/>
              </a:xfrm>
            </p:grpSpPr>
            <p:pic>
              <p:nvPicPr>
                <p:cNvPr id="60" name="圖片 59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841375" y="1765701"/>
                  <a:ext cx="950229" cy="707297"/>
                </a:xfrm>
                <a:prstGeom prst="rect">
                  <a:avLst/>
                </a:prstGeom>
              </p:spPr>
            </p:pic>
            <p:sp>
              <p:nvSpPr>
                <p:cNvPr id="61" name="文字方塊 60"/>
                <p:cNvSpPr txBox="1"/>
                <p:nvPr/>
              </p:nvSpPr>
              <p:spPr>
                <a:xfrm>
                  <a:off x="315966" y="1303361"/>
                  <a:ext cx="1741118" cy="5470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1100" b="1" dirty="0">
                      <a:solidFill>
                        <a:prstClr val="black"/>
                      </a:solidFill>
                      <a:ea typeface="微軟正黑體" panose="020B0604030504040204" pitchFamily="34" charset="-120"/>
                    </a:rPr>
                    <a:t>NAPA</a:t>
                  </a:r>
                  <a:r>
                    <a:rPr lang="zh-TW" altLang="en-US" sz="1100" b="1" dirty="0">
                      <a:solidFill>
                        <a:prstClr val="black"/>
                      </a:solidFill>
                      <a:ea typeface="微軟正黑體" panose="020B0604030504040204" pitchFamily="34" charset="-120"/>
                    </a:rPr>
                    <a:t> </a:t>
                  </a:r>
                  <a:r>
                    <a:rPr lang="en-US" altLang="zh-TW" sz="1100" b="1" dirty="0">
                      <a:solidFill>
                        <a:prstClr val="black"/>
                      </a:solidFill>
                      <a:ea typeface="微軟正黑體" panose="020B0604030504040204" pitchFamily="34" charset="-120"/>
                    </a:rPr>
                    <a:t>Controller</a:t>
                  </a:r>
                  <a:endParaRPr lang="zh-TW" altLang="en-US" sz="1100" b="1" dirty="0">
                    <a:solidFill>
                      <a:prstClr val="black"/>
                    </a:solidFill>
                    <a:ea typeface="微軟正黑體" panose="020B0604030504040204" pitchFamily="34" charset="-120"/>
                  </a:endParaRPr>
                </a:p>
              </p:txBody>
            </p:sp>
          </p:grpSp>
          <p:cxnSp>
            <p:nvCxnSpPr>
              <p:cNvPr id="62" name="直線接點 61"/>
              <p:cNvCxnSpPr/>
              <p:nvPr/>
            </p:nvCxnSpPr>
            <p:spPr>
              <a:xfrm flipV="1">
                <a:off x="6277497" y="4232916"/>
                <a:ext cx="535331" cy="435638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3" name="直線接點 62"/>
              <p:cNvCxnSpPr/>
              <p:nvPr/>
            </p:nvCxnSpPr>
            <p:spPr>
              <a:xfrm flipV="1">
                <a:off x="5546417" y="4972483"/>
                <a:ext cx="502465" cy="420023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4" name="直線接點 63"/>
              <p:cNvCxnSpPr/>
              <p:nvPr/>
            </p:nvCxnSpPr>
            <p:spPr>
              <a:xfrm flipV="1">
                <a:off x="6009833" y="4987652"/>
                <a:ext cx="73995" cy="38968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pic>
            <p:nvPicPr>
              <p:cNvPr id="65" name="Picture 8" descr="C:\Documents and Settings\Administrator\Local Settings\Temporary Internet Files\Content.IE5\EGCBA8OW\MC90044154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3838" y="5205883"/>
                <a:ext cx="470486" cy="546607"/>
              </a:xfrm>
              <a:prstGeom prst="rect">
                <a:avLst/>
              </a:prstGeom>
              <a:noFill/>
            </p:spPr>
          </p:pic>
          <p:pic>
            <p:nvPicPr>
              <p:cNvPr id="66" name="Picture 8" descr="C:\Documents and Settings\Administrator\Local Settings\Temporary Internet Files\Content.IE5\EGCBA8OW\MC90044154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79625" y="5246827"/>
                <a:ext cx="470486" cy="546607"/>
              </a:xfrm>
              <a:prstGeom prst="rect">
                <a:avLst/>
              </a:prstGeom>
              <a:noFill/>
            </p:spPr>
          </p:pic>
          <p:sp>
            <p:nvSpPr>
              <p:cNvPr id="67" name="文字方塊 66"/>
              <p:cNvSpPr txBox="1"/>
              <p:nvPr/>
            </p:nvSpPr>
            <p:spPr>
              <a:xfrm>
                <a:off x="6862315" y="3883068"/>
                <a:ext cx="13422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OpenFlow</a:t>
                </a:r>
                <a:r>
                  <a:rPr kumimoji="0" lang="en-US" altLang="zh-TW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Switch</a:t>
                </a:r>
                <a:endParaRPr kumimoji="0" lang="zh-TW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68" name="群組 67"/>
              <p:cNvGrpSpPr/>
              <p:nvPr/>
            </p:nvGrpSpPr>
            <p:grpSpPr>
              <a:xfrm>
                <a:off x="6558840" y="3883699"/>
                <a:ext cx="650081" cy="541981"/>
                <a:chOff x="4318204" y="3523639"/>
                <a:chExt cx="561885" cy="447997"/>
              </a:xfrm>
            </p:grpSpPr>
            <p:pic>
              <p:nvPicPr>
                <p:cNvPr id="69" name="Picture 42" descr="ether_access_sw_LtBlue_SM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18204" y="3523639"/>
                  <a:ext cx="561885" cy="447997"/>
                </a:xfrm>
                <a:prstGeom prst="rect">
                  <a:avLst/>
                </a:prstGeom>
                <a:noFill/>
              </p:spPr>
            </p:pic>
            <p:pic>
              <p:nvPicPr>
                <p:cNvPr id="70" name="Picture 15"/>
                <p:cNvPicPr>
                  <a:picLocks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71988" y="3523639"/>
                  <a:ext cx="255711" cy="2484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1" name="群組 70"/>
              <p:cNvGrpSpPr/>
              <p:nvPr/>
            </p:nvGrpSpPr>
            <p:grpSpPr>
              <a:xfrm>
                <a:off x="5857196" y="4587163"/>
                <a:ext cx="650081" cy="541981"/>
                <a:chOff x="4318204" y="3523639"/>
                <a:chExt cx="561885" cy="447997"/>
              </a:xfrm>
            </p:grpSpPr>
            <p:pic>
              <p:nvPicPr>
                <p:cNvPr id="72" name="Picture 42" descr="ether_access_sw_LtBlue_SM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18204" y="3523639"/>
                  <a:ext cx="561885" cy="447997"/>
                </a:xfrm>
                <a:prstGeom prst="rect">
                  <a:avLst/>
                </a:prstGeom>
                <a:noFill/>
              </p:spPr>
            </p:pic>
            <p:pic>
              <p:nvPicPr>
                <p:cNvPr id="73" name="Picture 15"/>
                <p:cNvPicPr>
                  <a:picLocks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71988" y="3523639"/>
                  <a:ext cx="255711" cy="2484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4" name="群組 73"/>
              <p:cNvGrpSpPr/>
              <p:nvPr/>
            </p:nvGrpSpPr>
            <p:grpSpPr>
              <a:xfrm>
                <a:off x="6764869" y="4587163"/>
                <a:ext cx="650081" cy="541981"/>
                <a:chOff x="4318204" y="3523639"/>
                <a:chExt cx="561885" cy="447997"/>
              </a:xfrm>
            </p:grpSpPr>
            <p:pic>
              <p:nvPicPr>
                <p:cNvPr id="75" name="Picture 42" descr="ether_access_sw_LtBlue_SM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18204" y="3523639"/>
                  <a:ext cx="561885" cy="447997"/>
                </a:xfrm>
                <a:prstGeom prst="rect">
                  <a:avLst/>
                </a:prstGeom>
                <a:noFill/>
              </p:spPr>
            </p:pic>
            <p:pic>
              <p:nvPicPr>
                <p:cNvPr id="76" name="Picture 15"/>
                <p:cNvPicPr>
                  <a:picLocks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71988" y="3523639"/>
                  <a:ext cx="255711" cy="2484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7" name="群組 76"/>
              <p:cNvGrpSpPr/>
              <p:nvPr/>
            </p:nvGrpSpPr>
            <p:grpSpPr>
              <a:xfrm>
                <a:off x="7613804" y="4587163"/>
                <a:ext cx="650081" cy="541981"/>
                <a:chOff x="4318204" y="3523639"/>
                <a:chExt cx="561885" cy="447997"/>
              </a:xfrm>
            </p:grpSpPr>
            <p:pic>
              <p:nvPicPr>
                <p:cNvPr id="78" name="Picture 42" descr="ether_access_sw_LtBlue_SM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18204" y="3523639"/>
                  <a:ext cx="561885" cy="447997"/>
                </a:xfrm>
                <a:prstGeom prst="rect">
                  <a:avLst/>
                </a:prstGeom>
                <a:noFill/>
              </p:spPr>
            </p:pic>
            <p:pic>
              <p:nvPicPr>
                <p:cNvPr id="79" name="Picture 15"/>
                <p:cNvPicPr>
                  <a:picLocks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71988" y="3523639"/>
                  <a:ext cx="255711" cy="2484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80" name="直線接點 79"/>
              <p:cNvCxnSpPr/>
              <p:nvPr/>
            </p:nvCxnSpPr>
            <p:spPr>
              <a:xfrm flipH="1" flipV="1">
                <a:off x="6897845" y="4292496"/>
                <a:ext cx="252895" cy="424671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1" name="直線接點 80"/>
              <p:cNvCxnSpPr>
                <a:stCxn id="79" idx="3"/>
              </p:cNvCxnSpPr>
              <p:nvPr/>
            </p:nvCxnSpPr>
            <p:spPr>
              <a:xfrm flipH="1" flipV="1">
                <a:off x="7116483" y="4249008"/>
                <a:ext cx="855396" cy="488457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2" name="直線接點 81"/>
              <p:cNvCxnSpPr/>
              <p:nvPr/>
            </p:nvCxnSpPr>
            <p:spPr>
              <a:xfrm flipV="1">
                <a:off x="6916915" y="3708433"/>
                <a:ext cx="316185" cy="312683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83" name="手繪多邊形 82"/>
              <p:cNvSpPr/>
              <p:nvPr/>
            </p:nvSpPr>
            <p:spPr>
              <a:xfrm>
                <a:off x="5873089" y="3961782"/>
                <a:ext cx="295419" cy="729842"/>
              </a:xfrm>
              <a:custGeom>
                <a:avLst/>
                <a:gdLst>
                  <a:gd name="connsiteX0" fmla="*/ 0 w 295419"/>
                  <a:gd name="connsiteY0" fmla="*/ 0 h 729842"/>
                  <a:gd name="connsiteX1" fmla="*/ 251670 w 295419"/>
                  <a:gd name="connsiteY1" fmla="*/ 184558 h 729842"/>
                  <a:gd name="connsiteX2" fmla="*/ 293615 w 295419"/>
                  <a:gd name="connsiteY2" fmla="*/ 729842 h 729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5419" h="729842">
                    <a:moveTo>
                      <a:pt x="0" y="0"/>
                    </a:moveTo>
                    <a:cubicBezTo>
                      <a:pt x="101367" y="31459"/>
                      <a:pt x="202734" y="62918"/>
                      <a:pt x="251670" y="184558"/>
                    </a:cubicBezTo>
                    <a:cubicBezTo>
                      <a:pt x="300606" y="306198"/>
                      <a:pt x="297110" y="518020"/>
                      <a:pt x="293615" y="729842"/>
                    </a:cubicBezTo>
                  </a:path>
                </a:pathLst>
              </a:custGeom>
              <a:noFill/>
              <a:ln w="19050">
                <a:solidFill>
                  <a:srgbClr val="92D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4" name="手繪多邊形 83"/>
              <p:cNvSpPr/>
              <p:nvPr/>
            </p:nvSpPr>
            <p:spPr>
              <a:xfrm>
                <a:off x="6032480" y="3936615"/>
                <a:ext cx="855677" cy="830510"/>
              </a:xfrm>
              <a:custGeom>
                <a:avLst/>
                <a:gdLst>
                  <a:gd name="connsiteX0" fmla="*/ 0 w 855677"/>
                  <a:gd name="connsiteY0" fmla="*/ 0 h 830510"/>
                  <a:gd name="connsiteX1" fmla="*/ 402671 w 855677"/>
                  <a:gd name="connsiteY1" fmla="*/ 218114 h 830510"/>
                  <a:gd name="connsiteX2" fmla="*/ 855677 w 855677"/>
                  <a:gd name="connsiteY2" fmla="*/ 830510 h 83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5677" h="830510">
                    <a:moveTo>
                      <a:pt x="0" y="0"/>
                    </a:moveTo>
                    <a:cubicBezTo>
                      <a:pt x="130029" y="39848"/>
                      <a:pt x="260058" y="79696"/>
                      <a:pt x="402671" y="218114"/>
                    </a:cubicBezTo>
                    <a:cubicBezTo>
                      <a:pt x="545284" y="356532"/>
                      <a:pt x="700480" y="593521"/>
                      <a:pt x="855677" y="830510"/>
                    </a:cubicBezTo>
                  </a:path>
                </a:pathLst>
              </a:custGeom>
              <a:noFill/>
              <a:ln w="19050">
                <a:solidFill>
                  <a:srgbClr val="92D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5" name="手繪多邊形 84"/>
              <p:cNvSpPr/>
              <p:nvPr/>
            </p:nvSpPr>
            <p:spPr>
              <a:xfrm>
                <a:off x="6107981" y="3886281"/>
                <a:ext cx="1627464" cy="880844"/>
              </a:xfrm>
              <a:custGeom>
                <a:avLst/>
                <a:gdLst>
                  <a:gd name="connsiteX0" fmla="*/ 0 w 1627464"/>
                  <a:gd name="connsiteY0" fmla="*/ 0 h 880844"/>
                  <a:gd name="connsiteX1" fmla="*/ 746620 w 1627464"/>
                  <a:gd name="connsiteY1" fmla="*/ 226503 h 880844"/>
                  <a:gd name="connsiteX2" fmla="*/ 1627464 w 1627464"/>
                  <a:gd name="connsiteY2" fmla="*/ 880844 h 880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27464" h="880844">
                    <a:moveTo>
                      <a:pt x="0" y="0"/>
                    </a:moveTo>
                    <a:cubicBezTo>
                      <a:pt x="237688" y="39848"/>
                      <a:pt x="475376" y="79696"/>
                      <a:pt x="746620" y="226503"/>
                    </a:cubicBezTo>
                    <a:cubicBezTo>
                      <a:pt x="1017864" y="373310"/>
                      <a:pt x="1627464" y="880844"/>
                      <a:pt x="1627464" y="880844"/>
                    </a:cubicBezTo>
                  </a:path>
                </a:pathLst>
              </a:custGeom>
              <a:noFill/>
              <a:ln w="19050">
                <a:solidFill>
                  <a:srgbClr val="92D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6" name="手繪多邊形 85"/>
              <p:cNvSpPr/>
              <p:nvPr/>
            </p:nvSpPr>
            <p:spPr>
              <a:xfrm>
                <a:off x="6057481" y="3714049"/>
                <a:ext cx="855677" cy="213713"/>
              </a:xfrm>
              <a:custGeom>
                <a:avLst/>
                <a:gdLst>
                  <a:gd name="connsiteX0" fmla="*/ 0 w 855677"/>
                  <a:gd name="connsiteY0" fmla="*/ 96267 h 213713"/>
                  <a:gd name="connsiteX1" fmla="*/ 411060 w 855677"/>
                  <a:gd name="connsiteY1" fmla="*/ 3988 h 213713"/>
                  <a:gd name="connsiteX2" fmla="*/ 855677 w 855677"/>
                  <a:gd name="connsiteY2" fmla="*/ 213713 h 21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5677" h="213713">
                    <a:moveTo>
                      <a:pt x="0" y="96267"/>
                    </a:moveTo>
                    <a:cubicBezTo>
                      <a:pt x="134223" y="40340"/>
                      <a:pt x="268447" y="-15586"/>
                      <a:pt x="411060" y="3988"/>
                    </a:cubicBezTo>
                    <a:cubicBezTo>
                      <a:pt x="553673" y="23562"/>
                      <a:pt x="704675" y="118637"/>
                      <a:pt x="855677" y="213713"/>
                    </a:cubicBezTo>
                  </a:path>
                </a:pathLst>
              </a:custGeom>
              <a:noFill/>
              <a:ln w="19050">
                <a:solidFill>
                  <a:srgbClr val="92D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87" name="Picture 8" descr="C:\Documents and Settings\Administrator\Local Settings\Temporary Internet Files\Content.IE5\EGCBA8OW\MC90044154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579273" y="5226033"/>
                <a:ext cx="451416" cy="524452"/>
              </a:xfrm>
              <a:prstGeom prst="rect">
                <a:avLst/>
              </a:prstGeom>
              <a:noFill/>
            </p:spPr>
          </p:pic>
          <p:pic>
            <p:nvPicPr>
              <p:cNvPr id="88" name="Picture 8" descr="C:\Documents and Settings\Administrator\Local Settings\Temporary Internet Files\Content.IE5\EGCBA8OW\MC90044154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71873" y="5212707"/>
                <a:ext cx="451416" cy="524452"/>
              </a:xfrm>
              <a:prstGeom prst="rect">
                <a:avLst/>
              </a:prstGeom>
              <a:noFill/>
            </p:spPr>
          </p:pic>
          <p:pic>
            <p:nvPicPr>
              <p:cNvPr id="89" name="Picture 8" descr="C:\Documents and Settings\Administrator\Local Settings\Temporary Internet Files\Content.IE5\EGCBA8OW\MC90044154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98246" y="5246827"/>
                <a:ext cx="451416" cy="524452"/>
              </a:xfrm>
              <a:prstGeom prst="rect">
                <a:avLst/>
              </a:prstGeom>
              <a:noFill/>
            </p:spPr>
          </p:pic>
          <p:pic>
            <p:nvPicPr>
              <p:cNvPr id="90" name="Picture 8" descr="C:\Documents and Settings\Administrator\Local Settings\Temporary Internet Files\Content.IE5\EGCBA8OW\MC90044154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132031" y="5246827"/>
                <a:ext cx="451416" cy="524452"/>
              </a:xfrm>
              <a:prstGeom prst="rect">
                <a:avLst/>
              </a:prstGeom>
              <a:noFill/>
            </p:spPr>
          </p:pic>
          <p:cxnSp>
            <p:nvCxnSpPr>
              <p:cNvPr id="91" name="直線接點 90"/>
              <p:cNvCxnSpPr/>
              <p:nvPr/>
            </p:nvCxnSpPr>
            <p:spPr>
              <a:xfrm flipV="1">
                <a:off x="6883714" y="5027957"/>
                <a:ext cx="73995" cy="38968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2" name="直線接點 91"/>
              <p:cNvCxnSpPr/>
              <p:nvPr/>
            </p:nvCxnSpPr>
            <p:spPr>
              <a:xfrm flipH="1" flipV="1">
                <a:off x="7171648" y="4980172"/>
                <a:ext cx="138748" cy="44452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3" name="直線接點 92"/>
              <p:cNvCxnSpPr/>
              <p:nvPr/>
            </p:nvCxnSpPr>
            <p:spPr>
              <a:xfrm flipH="1" flipV="1">
                <a:off x="8055245" y="5035012"/>
                <a:ext cx="138748" cy="44452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4" name="直線接點 93"/>
              <p:cNvCxnSpPr/>
              <p:nvPr/>
            </p:nvCxnSpPr>
            <p:spPr>
              <a:xfrm flipV="1">
                <a:off x="7826339" y="5009707"/>
                <a:ext cx="28491" cy="400817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5" name="直線接點 94"/>
              <p:cNvCxnSpPr/>
              <p:nvPr/>
            </p:nvCxnSpPr>
            <p:spPr>
              <a:xfrm flipH="1" flipV="1">
                <a:off x="6196644" y="4993287"/>
                <a:ext cx="114750" cy="384049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pic>
            <p:nvPicPr>
              <p:cNvPr id="96" name="Picture 8" descr="C:\Documents and Settings\Administrator\Local Settings\Temporary Internet Files\Content.IE5\EGCBA8OW\MC90044154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066965" y="5199059"/>
                <a:ext cx="470486" cy="546607"/>
              </a:xfrm>
              <a:prstGeom prst="rect">
                <a:avLst/>
              </a:prstGeom>
              <a:noFill/>
            </p:spPr>
          </p:pic>
          <p:sp>
            <p:nvSpPr>
              <p:cNvPr id="98" name="文字方塊 97"/>
              <p:cNvSpPr txBox="1"/>
              <p:nvPr/>
            </p:nvSpPr>
            <p:spPr>
              <a:xfrm>
                <a:off x="4070620" y="6204574"/>
                <a:ext cx="927825" cy="302875"/>
              </a:xfrm>
              <a:prstGeom prst="roundRect">
                <a:avLst/>
              </a:prstGeom>
              <a:ln>
                <a:solidFill>
                  <a:srgbClr val="FF66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algn="ctr"/>
              </a:lstStyle>
              <a:p>
                <a:r>
                  <a:rPr lang="en-US" altLang="zh-TW" sz="1100" b="1" dirty="0"/>
                  <a:t>Segment 1</a:t>
                </a:r>
              </a:p>
            </p:txBody>
          </p:sp>
          <p:pic>
            <p:nvPicPr>
              <p:cNvPr id="99" name="Picture 2" descr="「hacker icon」的圖片搜尋結果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7519" y="5704648"/>
                <a:ext cx="249203" cy="2873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0" name="橢圓 99"/>
              <p:cNvSpPr/>
              <p:nvPr/>
            </p:nvSpPr>
            <p:spPr>
              <a:xfrm>
                <a:off x="5690912" y="6057914"/>
                <a:ext cx="230810" cy="198603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b="1" dirty="0" smtClean="0">
                    <a:solidFill>
                      <a:schemeClr val="accent5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rPr>
                  <a:t>1</a:t>
                </a:r>
                <a:endParaRPr lang="zh-TW" altLang="en-US" b="1" dirty="0">
                  <a:solidFill>
                    <a:schemeClr val="accent5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Meiryo UI" panose="020B0604030504040204" pitchFamily="34" charset="-128"/>
                </a:endParaRPr>
              </a:p>
            </p:txBody>
          </p:sp>
          <p:sp>
            <p:nvSpPr>
              <p:cNvPr id="101" name="橢圓 100"/>
              <p:cNvSpPr/>
              <p:nvPr/>
            </p:nvSpPr>
            <p:spPr>
              <a:xfrm>
                <a:off x="5908760" y="4133614"/>
                <a:ext cx="230810" cy="198603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b="1" dirty="0" smtClean="0">
                    <a:solidFill>
                      <a:schemeClr val="accent5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rPr>
                  <a:t>2</a:t>
                </a:r>
                <a:endParaRPr lang="zh-TW" altLang="en-US" b="1" dirty="0">
                  <a:solidFill>
                    <a:schemeClr val="accent5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Meiryo UI" panose="020B0604030504040204" pitchFamily="34" charset="-128"/>
                </a:endParaRPr>
              </a:p>
            </p:txBody>
          </p:sp>
          <p:sp>
            <p:nvSpPr>
              <p:cNvPr id="102" name="橢圓 101"/>
              <p:cNvSpPr/>
              <p:nvPr/>
            </p:nvSpPr>
            <p:spPr>
              <a:xfrm>
                <a:off x="5587300" y="4944280"/>
                <a:ext cx="230810" cy="198603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b="1" dirty="0" smtClean="0">
                    <a:solidFill>
                      <a:schemeClr val="accent5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rPr>
                  <a:t>3</a:t>
                </a:r>
                <a:endParaRPr lang="zh-TW" altLang="en-US" b="1" dirty="0">
                  <a:solidFill>
                    <a:schemeClr val="accent5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Meiryo UI" panose="020B0604030504040204" pitchFamily="34" charset="-128"/>
                </a:endParaRPr>
              </a:p>
            </p:txBody>
          </p:sp>
          <p:sp>
            <p:nvSpPr>
              <p:cNvPr id="103" name="乘號 102"/>
              <p:cNvSpPr/>
              <p:nvPr/>
            </p:nvSpPr>
            <p:spPr>
              <a:xfrm>
                <a:off x="5906054" y="5177577"/>
                <a:ext cx="234586" cy="166742"/>
              </a:xfrm>
              <a:prstGeom prst="mathMultiply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4" name="文字方塊 103"/>
              <p:cNvSpPr txBox="1"/>
              <p:nvPr/>
            </p:nvSpPr>
            <p:spPr>
              <a:xfrm>
                <a:off x="1429925" y="6166044"/>
                <a:ext cx="186446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200" b="1" dirty="0" smtClean="0"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rPr>
                  <a:t>In normal situation </a:t>
                </a:r>
                <a:endParaRPr lang="zh-TW" altLang="en-US" sz="1200" b="1" dirty="0">
                  <a:latin typeface="Meiryo UI" panose="020B0604030504040204" pitchFamily="34" charset="-128"/>
                  <a:ea typeface="Meiryo UI" panose="020B0604030504040204" pitchFamily="34" charset="-128"/>
                  <a:cs typeface="Meiryo UI" panose="020B0604030504040204" pitchFamily="34" charset="-128"/>
                </a:endParaRPr>
              </a:p>
            </p:txBody>
          </p:sp>
          <p:sp>
            <p:nvSpPr>
              <p:cNvPr id="105" name="文字方塊 104"/>
              <p:cNvSpPr txBox="1"/>
              <p:nvPr/>
            </p:nvSpPr>
            <p:spPr>
              <a:xfrm>
                <a:off x="5774021" y="6204574"/>
                <a:ext cx="235790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200" b="1" dirty="0"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rPr>
                  <a:t>H</a:t>
                </a:r>
                <a:r>
                  <a:rPr lang="en-US" altLang="zh-TW" sz="1200" b="1" dirty="0" smtClean="0"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rPr>
                  <a:t>ost infected by virus</a:t>
                </a:r>
                <a:endParaRPr lang="zh-TW" altLang="en-US" sz="1200" b="1" dirty="0">
                  <a:latin typeface="Meiryo UI" panose="020B0604030504040204" pitchFamily="34" charset="-128"/>
                  <a:ea typeface="Meiryo UI" panose="020B0604030504040204" pitchFamily="34" charset="-128"/>
                  <a:cs typeface="Meiryo UI" panose="020B0604030504040204" pitchFamily="34" charset="-128"/>
                </a:endParaRPr>
              </a:p>
            </p:txBody>
          </p:sp>
          <p:sp>
            <p:nvSpPr>
              <p:cNvPr id="106" name="雲朵形 105"/>
              <p:cNvSpPr/>
              <p:nvPr/>
            </p:nvSpPr>
            <p:spPr>
              <a:xfrm>
                <a:off x="6916915" y="3134742"/>
                <a:ext cx="1000456" cy="618132"/>
              </a:xfrm>
              <a:prstGeom prst="cloud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</p:grpSp>
      <p:grpSp>
        <p:nvGrpSpPr>
          <p:cNvPr id="4" name="群組 3"/>
          <p:cNvGrpSpPr/>
          <p:nvPr/>
        </p:nvGrpSpPr>
        <p:grpSpPr>
          <a:xfrm>
            <a:off x="6630021" y="1098878"/>
            <a:ext cx="2329494" cy="1400432"/>
            <a:chOff x="6357307" y="1098878"/>
            <a:chExt cx="2329494" cy="1400432"/>
          </a:xfrm>
        </p:grpSpPr>
        <p:sp>
          <p:nvSpPr>
            <p:cNvPr id="109" name="矩形 108"/>
            <p:cNvSpPr/>
            <p:nvPr/>
          </p:nvSpPr>
          <p:spPr bwMode="auto">
            <a:xfrm>
              <a:off x="6357307" y="1392017"/>
              <a:ext cx="2329494" cy="1107293"/>
            </a:xfrm>
            <a:prstGeom prst="rect">
              <a:avLst/>
            </a:prstGeom>
            <a:gradFill rotWithShape="1">
              <a:gsLst>
                <a:gs pos="86000">
                  <a:srgbClr val="F9D069"/>
                </a:gs>
                <a:gs pos="0">
                  <a:srgbClr val="F6B616">
                    <a:gamma/>
                    <a:tint val="28627"/>
                    <a:invGamma/>
                  </a:srgbClr>
                </a:gs>
                <a:gs pos="100000">
                  <a:srgbClr val="F6B616"/>
                </a:gs>
              </a:gsLst>
              <a:lin ang="189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0" name="圓角矩形 109"/>
            <p:cNvSpPr/>
            <p:nvPr/>
          </p:nvSpPr>
          <p:spPr>
            <a:xfrm>
              <a:off x="6477348" y="1098878"/>
              <a:ext cx="2097188" cy="416593"/>
            </a:xfrm>
            <a:prstGeom prst="roundRect">
              <a:avLst>
                <a:gd name="adj" fmla="val 28600"/>
              </a:avLst>
            </a:prstGeom>
            <a:solidFill>
              <a:schemeClr val="bg1"/>
            </a:solidFill>
            <a:ln w="38100" cap="flat" cmpd="sng" algn="ctr">
              <a:solidFill>
                <a:srgbClr val="F6B61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440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846" b="1" kern="0" dirty="0" smtClean="0">
                  <a:solidFill>
                    <a:sysClr val="windowText" lastClr="000000"/>
                  </a:solidFill>
                  <a:latin typeface="微軟正黑體" pitchFamily="34" charset="-120"/>
                  <a:ea typeface="微軟正黑體" pitchFamily="34" charset="-120"/>
                </a:rPr>
                <a:t>需</a:t>
              </a:r>
              <a:r>
                <a:rPr lang="zh-TW" altLang="en-US" sz="1846" b="1" kern="0" dirty="0">
                  <a:solidFill>
                    <a:sysClr val="windowText" lastClr="000000"/>
                  </a:solidFill>
                  <a:latin typeface="微軟正黑體" pitchFamily="34" charset="-120"/>
                  <a:ea typeface="微軟正黑體" pitchFamily="34" charset="-120"/>
                </a:rPr>
                <a:t>求</a:t>
              </a:r>
              <a:endParaRPr kumimoji="0" lang="zh-TW" altLang="en-US" sz="1846" b="1" kern="0" dirty="0">
                <a:solidFill>
                  <a:sysClr val="windowText" lastClr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6401367" y="1561585"/>
              <a:ext cx="217317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3776" lvl="1" indent="-263776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網路隔離</a:t>
              </a:r>
              <a:endPara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63776" lvl="1" indent="-263776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自動化</a:t>
              </a:r>
              <a:endPara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63776" lvl="1" indent="-263776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集中管理</a:t>
              </a:r>
              <a:endPara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2" name="Groupe 75"/>
            <p:cNvGrpSpPr/>
            <p:nvPr/>
          </p:nvGrpSpPr>
          <p:grpSpPr>
            <a:xfrm>
              <a:off x="6439939" y="1677828"/>
              <a:ext cx="140434" cy="154440"/>
              <a:chOff x="7812360" y="1196752"/>
              <a:chExt cx="792088" cy="792088"/>
            </a:xfrm>
          </p:grpSpPr>
          <p:sp>
            <p:nvSpPr>
              <p:cNvPr id="118" name="Ellipse 79"/>
              <p:cNvSpPr/>
              <p:nvPr/>
            </p:nvSpPr>
            <p:spPr>
              <a:xfrm>
                <a:off x="7812360" y="1196752"/>
                <a:ext cx="792088" cy="792088"/>
              </a:xfrm>
              <a:prstGeom prst="ellipse">
                <a:avLst/>
              </a:prstGeom>
              <a:gradFill flip="none" rotWithShape="1">
                <a:gsLst>
                  <a:gs pos="0">
                    <a:srgbClr val="EE7339">
                      <a:shade val="30000"/>
                      <a:satMod val="115000"/>
                    </a:srgbClr>
                  </a:gs>
                  <a:gs pos="50000">
                    <a:srgbClr val="EE7339">
                      <a:shade val="67500"/>
                      <a:satMod val="115000"/>
                    </a:srgbClr>
                  </a:gs>
                  <a:gs pos="100000">
                    <a:srgbClr val="EE7339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fr-FR" sz="1662" kern="0">
                  <a:solidFill>
                    <a:prstClr val="white"/>
                  </a:solidFill>
                  <a:latin typeface="Calibri"/>
                  <a:ea typeface="+mn-ea"/>
                </a:endParaRPr>
              </a:p>
            </p:txBody>
          </p:sp>
          <p:pic>
            <p:nvPicPr>
              <p:cNvPr id="119" name="Picture 5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38" t="19901" r="24571" b="27188"/>
              <a:stretch/>
            </p:blipFill>
            <p:spPr bwMode="auto">
              <a:xfrm rot="19764694">
                <a:off x="7894415" y="1289116"/>
                <a:ext cx="385960" cy="2949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13" name="Picture 5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38" t="19901" r="24571" b="27188"/>
            <a:stretch/>
          </p:blipFill>
          <p:spPr bwMode="auto">
            <a:xfrm rot="19764694">
              <a:off x="6454490" y="2359874"/>
              <a:ext cx="68429" cy="57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4" name="Groupe 75"/>
            <p:cNvGrpSpPr/>
            <p:nvPr/>
          </p:nvGrpSpPr>
          <p:grpSpPr>
            <a:xfrm>
              <a:off x="6439939" y="1926385"/>
              <a:ext cx="140434" cy="160367"/>
              <a:chOff x="7812360" y="761611"/>
              <a:chExt cx="792088" cy="822486"/>
            </a:xfrm>
          </p:grpSpPr>
          <p:sp>
            <p:nvSpPr>
              <p:cNvPr id="116" name="Ellipse 79"/>
              <p:cNvSpPr/>
              <p:nvPr/>
            </p:nvSpPr>
            <p:spPr>
              <a:xfrm>
                <a:off x="7812360" y="761611"/>
                <a:ext cx="792088" cy="792088"/>
              </a:xfrm>
              <a:prstGeom prst="ellipse">
                <a:avLst/>
              </a:prstGeom>
              <a:gradFill flip="none" rotWithShape="1">
                <a:gsLst>
                  <a:gs pos="0">
                    <a:srgbClr val="EE7339">
                      <a:shade val="30000"/>
                      <a:satMod val="115000"/>
                    </a:srgbClr>
                  </a:gs>
                  <a:gs pos="50000">
                    <a:srgbClr val="EE7339">
                      <a:shade val="67500"/>
                      <a:satMod val="115000"/>
                    </a:srgbClr>
                  </a:gs>
                  <a:gs pos="100000">
                    <a:srgbClr val="EE7339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fr-FR" sz="1662" kern="0">
                  <a:solidFill>
                    <a:prstClr val="white"/>
                  </a:solidFill>
                  <a:latin typeface="Calibri"/>
                  <a:ea typeface="+mn-ea"/>
                </a:endParaRPr>
              </a:p>
            </p:txBody>
          </p:sp>
          <p:pic>
            <p:nvPicPr>
              <p:cNvPr id="117" name="Picture 5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38" t="19901" r="24571" b="27188"/>
              <a:stretch/>
            </p:blipFill>
            <p:spPr bwMode="auto">
              <a:xfrm rot="19764694">
                <a:off x="7894415" y="1289116"/>
                <a:ext cx="385960" cy="2949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0" name="Groupe 75"/>
            <p:cNvGrpSpPr/>
            <p:nvPr/>
          </p:nvGrpSpPr>
          <p:grpSpPr>
            <a:xfrm>
              <a:off x="6439939" y="2210200"/>
              <a:ext cx="140434" cy="160367"/>
              <a:chOff x="7812360" y="761611"/>
              <a:chExt cx="792088" cy="822486"/>
            </a:xfrm>
          </p:grpSpPr>
          <p:sp>
            <p:nvSpPr>
              <p:cNvPr id="121" name="Ellipse 79"/>
              <p:cNvSpPr/>
              <p:nvPr/>
            </p:nvSpPr>
            <p:spPr>
              <a:xfrm>
                <a:off x="7812360" y="761611"/>
                <a:ext cx="792088" cy="792088"/>
              </a:xfrm>
              <a:prstGeom prst="ellipse">
                <a:avLst/>
              </a:prstGeom>
              <a:gradFill flip="none" rotWithShape="1">
                <a:gsLst>
                  <a:gs pos="0">
                    <a:srgbClr val="EE7339">
                      <a:shade val="30000"/>
                      <a:satMod val="115000"/>
                    </a:srgbClr>
                  </a:gs>
                  <a:gs pos="50000">
                    <a:srgbClr val="EE7339">
                      <a:shade val="67500"/>
                      <a:satMod val="115000"/>
                    </a:srgbClr>
                  </a:gs>
                  <a:gs pos="100000">
                    <a:srgbClr val="EE7339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fr-FR" sz="1662" kern="0">
                  <a:solidFill>
                    <a:prstClr val="white"/>
                  </a:solidFill>
                  <a:latin typeface="Calibri"/>
                  <a:ea typeface="+mn-ea"/>
                </a:endParaRPr>
              </a:p>
            </p:txBody>
          </p:sp>
          <p:pic>
            <p:nvPicPr>
              <p:cNvPr id="122" name="Picture 5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38" t="19901" r="24571" b="27188"/>
              <a:stretch/>
            </p:blipFill>
            <p:spPr bwMode="auto">
              <a:xfrm rot="19764694">
                <a:off x="7894415" y="1289116"/>
                <a:ext cx="385960" cy="2949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23" name="矩形 122"/>
          <p:cNvSpPr/>
          <p:nvPr/>
        </p:nvSpPr>
        <p:spPr>
          <a:xfrm>
            <a:off x="7815125" y="245421"/>
            <a:ext cx="111601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800" b="1" kern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架構</a:t>
            </a:r>
            <a:r>
              <a:rPr lang="en-US" altLang="zh-TW" sz="2800" b="1" kern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8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案例四</a:t>
            </a:r>
            <a:r>
              <a:rPr lang="en-US" altLang="zh-TW" dirty="0" smtClean="0"/>
              <a:t>: </a:t>
            </a:r>
            <a:r>
              <a:rPr lang="zh-TW" altLang="en-US" dirty="0" smtClean="0"/>
              <a:t>校園多</a:t>
            </a:r>
            <a:r>
              <a:rPr lang="en-US" altLang="zh-TW" dirty="0" smtClean="0"/>
              <a:t>WAN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82656" y="875874"/>
            <a:ext cx="8718560" cy="138698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zh-TW" altLang="en-US" sz="1846" dirty="0"/>
              <a:t>運用</a:t>
            </a:r>
            <a:r>
              <a:rPr lang="en-US" altLang="zh-TW" sz="1846" dirty="0"/>
              <a:t>SD-BOX</a:t>
            </a:r>
            <a:r>
              <a:rPr lang="zh-TW" altLang="en-US" sz="1846" dirty="0"/>
              <a:t> </a:t>
            </a:r>
            <a:r>
              <a:rPr lang="en-US" altLang="zh-TW" sz="1846" dirty="0"/>
              <a:t>2.0</a:t>
            </a:r>
            <a:r>
              <a:rPr lang="zh-TW" altLang="en-US" sz="1846" dirty="0"/>
              <a:t>，滿足客戶需求</a:t>
            </a:r>
            <a:endParaRPr lang="en-US" altLang="zh-TW" sz="1846" dirty="0"/>
          </a:p>
          <a:p>
            <a:pPr lvl="1">
              <a:spcAft>
                <a:spcPts val="0"/>
              </a:spcAft>
            </a:pPr>
            <a:r>
              <a:rPr lang="zh-TW" altLang="en-US" sz="1846" dirty="0"/>
              <a:t>支援多個</a:t>
            </a:r>
            <a:r>
              <a:rPr lang="en-US" altLang="zh-TW" sz="1846" dirty="0"/>
              <a:t>WAN</a:t>
            </a:r>
            <a:r>
              <a:rPr lang="zh-TW" altLang="en-US" sz="1846" dirty="0"/>
              <a:t>介面，並且作分流</a:t>
            </a:r>
            <a:endParaRPr lang="en-US" altLang="zh-TW" sz="1846" dirty="0"/>
          </a:p>
          <a:p>
            <a:pPr lvl="1">
              <a:spcAft>
                <a:spcPts val="0"/>
              </a:spcAft>
            </a:pPr>
            <a:r>
              <a:rPr lang="zh-TW" altLang="en-US" sz="1846" dirty="0"/>
              <a:t>支援</a:t>
            </a:r>
            <a:r>
              <a:rPr lang="en-US" altLang="zh-TW" sz="1846" dirty="0"/>
              <a:t>Static</a:t>
            </a:r>
            <a:r>
              <a:rPr lang="zh-TW" altLang="en-US" sz="1846" dirty="0"/>
              <a:t> </a:t>
            </a:r>
            <a:r>
              <a:rPr lang="en-US" altLang="zh-TW" sz="1846" dirty="0"/>
              <a:t>Routing</a:t>
            </a:r>
            <a:r>
              <a:rPr lang="zh-TW" altLang="en-US" sz="1846" dirty="0"/>
              <a:t>、</a:t>
            </a:r>
            <a:r>
              <a:rPr lang="en-US" altLang="zh-TW" sz="1846" dirty="0"/>
              <a:t>Policy</a:t>
            </a:r>
            <a:r>
              <a:rPr lang="zh-TW" altLang="en-US" sz="1846" dirty="0"/>
              <a:t> </a:t>
            </a:r>
            <a:r>
              <a:rPr lang="en-US" altLang="zh-TW" sz="1846" dirty="0"/>
              <a:t>Routing</a:t>
            </a:r>
          </a:p>
          <a:p>
            <a:pPr lvl="1">
              <a:spcAft>
                <a:spcPts val="0"/>
              </a:spcAft>
            </a:pPr>
            <a:r>
              <a:rPr lang="en-US" altLang="zh-TW" sz="1846" dirty="0"/>
              <a:t>Thin</a:t>
            </a:r>
            <a:r>
              <a:rPr lang="zh-TW" altLang="en-US" sz="1846" dirty="0"/>
              <a:t> </a:t>
            </a:r>
            <a:r>
              <a:rPr lang="en-US" altLang="zh-TW" sz="1846" dirty="0"/>
              <a:t>AP</a:t>
            </a:r>
            <a:r>
              <a:rPr lang="zh-TW" altLang="en-US" sz="1846" dirty="0"/>
              <a:t>改為</a:t>
            </a:r>
            <a:r>
              <a:rPr lang="en-US" altLang="zh-TW" sz="1846" dirty="0"/>
              <a:t>Fat</a:t>
            </a:r>
            <a:r>
              <a:rPr lang="zh-TW" altLang="en-US" sz="1846" dirty="0"/>
              <a:t> </a:t>
            </a:r>
            <a:r>
              <a:rPr lang="en-US" altLang="zh-TW" sz="1846" dirty="0"/>
              <a:t>AP</a:t>
            </a:r>
            <a:r>
              <a:rPr lang="zh-TW" altLang="en-US" sz="1846" dirty="0"/>
              <a:t>架構</a:t>
            </a:r>
          </a:p>
        </p:txBody>
      </p:sp>
      <p:sp>
        <p:nvSpPr>
          <p:cNvPr id="7" name="矩形 6"/>
          <p:cNvSpPr/>
          <p:nvPr/>
        </p:nvSpPr>
        <p:spPr>
          <a:xfrm>
            <a:off x="429435" y="2261249"/>
            <a:ext cx="1880643" cy="4901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585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POC</a:t>
            </a:r>
            <a:r>
              <a:rPr lang="zh-TW" altLang="en-US" sz="2585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架構圖</a:t>
            </a:r>
            <a:endParaRPr lang="en-US" sz="1292" dirty="0"/>
          </a:p>
        </p:txBody>
      </p:sp>
      <p:grpSp>
        <p:nvGrpSpPr>
          <p:cNvPr id="8" name="群組 7"/>
          <p:cNvGrpSpPr/>
          <p:nvPr/>
        </p:nvGrpSpPr>
        <p:grpSpPr>
          <a:xfrm>
            <a:off x="466133" y="2216990"/>
            <a:ext cx="8307342" cy="4202924"/>
            <a:chOff x="466133" y="2216990"/>
            <a:chExt cx="8307342" cy="420292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/>
            <a:srcRect l="9762"/>
            <a:stretch/>
          </p:blipFill>
          <p:spPr>
            <a:xfrm>
              <a:off x="466133" y="2216990"/>
              <a:ext cx="8307342" cy="4202924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6" name="圓角矩形 5"/>
            <p:cNvSpPr/>
            <p:nvPr/>
          </p:nvSpPr>
          <p:spPr>
            <a:xfrm>
              <a:off x="5436096" y="2261249"/>
              <a:ext cx="2088232" cy="3036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656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案例五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SDN</a:t>
            </a:r>
            <a:r>
              <a:rPr lang="zh-TW" altLang="en-US" dirty="0" smtClean="0"/>
              <a:t>輔助</a:t>
            </a:r>
            <a:r>
              <a:rPr lang="zh-TW" altLang="en-US" dirty="0"/>
              <a:t>骨幹防火牆</a:t>
            </a:r>
            <a:r>
              <a:rPr lang="en-US" altLang="zh-TW" dirty="0"/>
              <a:t> </a:t>
            </a:r>
            <a:r>
              <a:rPr lang="zh-TW" altLang="en-US" dirty="0"/>
              <a:t>架構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199" y="937098"/>
            <a:ext cx="5659307" cy="1274234"/>
          </a:xfrm>
        </p:spPr>
        <p:txBody>
          <a:bodyPr/>
          <a:lstStyle/>
          <a:p>
            <a:r>
              <a:rPr lang="en-US" altLang="zh-TW" sz="2000" dirty="0" err="1" smtClean="0">
                <a:latin typeface="微軟正黑體"/>
                <a:ea typeface="微軟正黑體"/>
              </a:rPr>
              <a:t>OpenFlow</a:t>
            </a:r>
            <a:r>
              <a:rPr lang="en-US" altLang="zh-TW" sz="2000" dirty="0" smtClean="0">
                <a:latin typeface="微軟正黑體"/>
                <a:ea typeface="微軟正黑體"/>
              </a:rPr>
              <a:t> Switch</a:t>
            </a:r>
            <a:r>
              <a:rPr lang="zh-TW" altLang="en-US" sz="2000" dirty="0" smtClean="0">
                <a:latin typeface="微軟正黑體"/>
                <a:ea typeface="微軟正黑體"/>
              </a:rPr>
              <a:t>旁掛防火牆</a:t>
            </a:r>
            <a:endParaRPr lang="en-US" altLang="zh-TW" sz="2000" dirty="0" smtClean="0">
              <a:latin typeface="微軟正黑體"/>
              <a:ea typeface="微軟正黑體"/>
            </a:endParaRPr>
          </a:p>
          <a:p>
            <a:r>
              <a:rPr lang="zh-TW" altLang="en-US" sz="2000" dirty="0" smtClean="0">
                <a:latin typeface="微軟正黑體"/>
                <a:ea typeface="微軟正黑體"/>
              </a:rPr>
              <a:t>進行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/>
                <a:ea typeface="微軟正黑體"/>
              </a:rPr>
              <a:t>防火牆流量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/>
                <a:ea typeface="微軟正黑體"/>
              </a:rPr>
              <a:t>offload</a:t>
            </a:r>
          </a:p>
          <a:p>
            <a:r>
              <a:rPr lang="zh-TW" altLang="en-US" sz="2000" dirty="0" smtClean="0">
                <a:latin typeface="微軟正黑體"/>
                <a:ea typeface="微軟正黑體"/>
              </a:rPr>
              <a:t>防火牆障礙時，</a:t>
            </a:r>
            <a:r>
              <a:rPr lang="en-US" altLang="zh-TW" sz="2000" dirty="0" smtClean="0">
                <a:latin typeface="微軟正黑體"/>
                <a:ea typeface="微軟正黑體"/>
              </a:rPr>
              <a:t>Bypass</a:t>
            </a:r>
            <a:r>
              <a:rPr lang="zh-TW" altLang="en-US" sz="2000" dirty="0" smtClean="0">
                <a:latin typeface="微軟正黑體"/>
                <a:ea typeface="微軟正黑體"/>
              </a:rPr>
              <a:t>用途</a:t>
            </a:r>
            <a:endParaRPr lang="en-US" altLang="zh-TW" sz="2000" dirty="0" smtClean="0">
              <a:latin typeface="微軟正黑體"/>
              <a:ea typeface="微軟正黑體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876" y="2209777"/>
            <a:ext cx="8913124" cy="4303318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6374043" y="939590"/>
            <a:ext cx="2557399" cy="1318511"/>
            <a:chOff x="6357306" y="1098878"/>
            <a:chExt cx="2557399" cy="1318511"/>
          </a:xfrm>
        </p:grpSpPr>
        <p:sp>
          <p:nvSpPr>
            <p:cNvPr id="6" name="矩形 5"/>
            <p:cNvSpPr/>
            <p:nvPr/>
          </p:nvSpPr>
          <p:spPr bwMode="auto">
            <a:xfrm>
              <a:off x="6357306" y="1392018"/>
              <a:ext cx="2557399" cy="860804"/>
            </a:xfrm>
            <a:prstGeom prst="rect">
              <a:avLst/>
            </a:prstGeom>
            <a:gradFill rotWithShape="1">
              <a:gsLst>
                <a:gs pos="86000">
                  <a:srgbClr val="F9D069"/>
                </a:gs>
                <a:gs pos="0">
                  <a:srgbClr val="F6B616">
                    <a:gamma/>
                    <a:tint val="28627"/>
                    <a:invGamma/>
                  </a:srgbClr>
                </a:gs>
                <a:gs pos="100000">
                  <a:srgbClr val="F6B616"/>
                </a:gs>
              </a:gsLst>
              <a:lin ang="189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6477348" y="1098878"/>
              <a:ext cx="2097188" cy="416593"/>
            </a:xfrm>
            <a:prstGeom prst="roundRect">
              <a:avLst>
                <a:gd name="adj" fmla="val 28600"/>
              </a:avLst>
            </a:prstGeom>
            <a:solidFill>
              <a:schemeClr val="bg1"/>
            </a:solidFill>
            <a:ln w="38100" cap="flat" cmpd="sng" algn="ctr">
              <a:solidFill>
                <a:srgbClr val="F6B61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440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846" b="1" kern="0" dirty="0" smtClean="0">
                  <a:solidFill>
                    <a:sysClr val="windowText" lastClr="000000"/>
                  </a:solidFill>
                  <a:latin typeface="微軟正黑體" pitchFamily="34" charset="-120"/>
                  <a:ea typeface="微軟正黑體" pitchFamily="34" charset="-120"/>
                </a:rPr>
                <a:t>需</a:t>
              </a:r>
              <a:r>
                <a:rPr lang="zh-TW" altLang="en-US" sz="1846" b="1" kern="0" dirty="0">
                  <a:solidFill>
                    <a:sysClr val="windowText" lastClr="000000"/>
                  </a:solidFill>
                  <a:latin typeface="微軟正黑體" pitchFamily="34" charset="-120"/>
                  <a:ea typeface="微軟正黑體" pitchFamily="34" charset="-120"/>
                </a:rPr>
                <a:t>求</a:t>
              </a:r>
              <a:endParaRPr kumimoji="0" lang="zh-TW" altLang="en-US" sz="1846" b="1" kern="0" dirty="0">
                <a:solidFill>
                  <a:sysClr val="windowText" lastClr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401366" y="1561585"/>
              <a:ext cx="251333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3776" lvl="1" indent="-263776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防火牆流量</a:t>
              </a:r>
              <a:r>
                <a: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offload</a:t>
              </a:r>
            </a:p>
            <a:p>
              <a:pPr marL="263776" lvl="1" indent="-263776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降低防火牆負載</a:t>
              </a:r>
              <a:endPara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9" name="Groupe 75"/>
            <p:cNvGrpSpPr/>
            <p:nvPr/>
          </p:nvGrpSpPr>
          <p:grpSpPr>
            <a:xfrm>
              <a:off x="6439939" y="1677828"/>
              <a:ext cx="140434" cy="154440"/>
              <a:chOff x="7812360" y="1196752"/>
              <a:chExt cx="792088" cy="792088"/>
            </a:xfrm>
          </p:grpSpPr>
          <p:sp>
            <p:nvSpPr>
              <p:cNvPr id="17" name="Ellipse 79"/>
              <p:cNvSpPr/>
              <p:nvPr/>
            </p:nvSpPr>
            <p:spPr>
              <a:xfrm>
                <a:off x="7812360" y="1196752"/>
                <a:ext cx="792088" cy="792088"/>
              </a:xfrm>
              <a:prstGeom prst="ellipse">
                <a:avLst/>
              </a:prstGeom>
              <a:gradFill flip="none" rotWithShape="1">
                <a:gsLst>
                  <a:gs pos="0">
                    <a:srgbClr val="EE7339">
                      <a:shade val="30000"/>
                      <a:satMod val="115000"/>
                    </a:srgbClr>
                  </a:gs>
                  <a:gs pos="50000">
                    <a:srgbClr val="EE7339">
                      <a:shade val="67500"/>
                      <a:satMod val="115000"/>
                    </a:srgbClr>
                  </a:gs>
                  <a:gs pos="100000">
                    <a:srgbClr val="EE7339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fr-FR" sz="1662" kern="0">
                  <a:solidFill>
                    <a:prstClr val="white"/>
                  </a:solidFill>
                  <a:latin typeface="Calibri"/>
                  <a:ea typeface="+mn-ea"/>
                </a:endParaRPr>
              </a:p>
            </p:txBody>
          </p:sp>
          <p:pic>
            <p:nvPicPr>
              <p:cNvPr id="18" name="Picture 5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38" t="19901" r="24571" b="27188"/>
              <a:stretch/>
            </p:blipFill>
            <p:spPr bwMode="auto">
              <a:xfrm rot="19764694">
                <a:off x="7894415" y="1289116"/>
                <a:ext cx="385960" cy="2949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38" t="19901" r="24571" b="27188"/>
            <a:stretch/>
          </p:blipFill>
          <p:spPr bwMode="auto">
            <a:xfrm rot="19764694">
              <a:off x="6454490" y="2359874"/>
              <a:ext cx="68429" cy="57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Groupe 75"/>
            <p:cNvGrpSpPr/>
            <p:nvPr/>
          </p:nvGrpSpPr>
          <p:grpSpPr>
            <a:xfrm>
              <a:off x="6439939" y="1926385"/>
              <a:ext cx="140434" cy="160367"/>
              <a:chOff x="7812360" y="761611"/>
              <a:chExt cx="792088" cy="822486"/>
            </a:xfrm>
          </p:grpSpPr>
          <p:sp>
            <p:nvSpPr>
              <p:cNvPr id="15" name="Ellipse 79"/>
              <p:cNvSpPr/>
              <p:nvPr/>
            </p:nvSpPr>
            <p:spPr>
              <a:xfrm>
                <a:off x="7812360" y="761611"/>
                <a:ext cx="792088" cy="792088"/>
              </a:xfrm>
              <a:prstGeom prst="ellipse">
                <a:avLst/>
              </a:prstGeom>
              <a:gradFill flip="none" rotWithShape="1">
                <a:gsLst>
                  <a:gs pos="0">
                    <a:srgbClr val="EE7339">
                      <a:shade val="30000"/>
                      <a:satMod val="115000"/>
                    </a:srgbClr>
                  </a:gs>
                  <a:gs pos="50000">
                    <a:srgbClr val="EE7339">
                      <a:shade val="67500"/>
                      <a:satMod val="115000"/>
                    </a:srgbClr>
                  </a:gs>
                  <a:gs pos="100000">
                    <a:srgbClr val="EE7339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fr-FR" sz="1662" kern="0">
                  <a:solidFill>
                    <a:prstClr val="white"/>
                  </a:solidFill>
                  <a:latin typeface="Calibri"/>
                  <a:ea typeface="+mn-ea"/>
                </a:endParaRPr>
              </a:p>
            </p:txBody>
          </p:sp>
          <p:pic>
            <p:nvPicPr>
              <p:cNvPr id="16" name="Picture 5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38" t="19901" r="24571" b="27188"/>
              <a:stretch/>
            </p:blipFill>
            <p:spPr bwMode="auto">
              <a:xfrm rot="19764694">
                <a:off x="7894415" y="1289116"/>
                <a:ext cx="385960" cy="2949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4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38" t="19901" r="24571" b="27188"/>
            <a:stretch/>
          </p:blipFill>
          <p:spPr bwMode="auto">
            <a:xfrm rot="19764694">
              <a:off x="6454484" y="2313052"/>
              <a:ext cx="68429" cy="57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矩形 18"/>
          <p:cNvSpPr/>
          <p:nvPr/>
        </p:nvSpPr>
        <p:spPr>
          <a:xfrm>
            <a:off x="1320556" y="5810806"/>
            <a:ext cx="216024" cy="144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x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436096" y="5245826"/>
            <a:ext cx="216024" cy="144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x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03648" y="2420888"/>
            <a:ext cx="36004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矩形 20"/>
          <p:cNvSpPr/>
          <p:nvPr/>
        </p:nvSpPr>
        <p:spPr>
          <a:xfrm>
            <a:off x="5450497" y="2936123"/>
            <a:ext cx="36004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9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案例六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xx</a:t>
            </a:r>
            <a:r>
              <a:rPr lang="zh-TW" altLang="en-US" dirty="0" smtClean="0"/>
              <a:t>公司</a:t>
            </a:r>
            <a:endParaRPr lang="zh-TW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459142" y="1026268"/>
          <a:ext cx="8318897" cy="554800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8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418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285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9847">
                <a:tc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277" marR="7327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舊網路</a:t>
                      </a:r>
                      <a:endParaRPr lang="en-US" altLang="zh-TW" sz="20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277" marR="7327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新網路</a:t>
                      </a:r>
                      <a:endParaRPr lang="en-US" altLang="zh-TW" sz="20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277" marR="7327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292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設計原則</a:t>
                      </a:r>
                    </a:p>
                  </a:txBody>
                  <a:tcPr marL="73277" marR="7327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容易連線及使用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(Default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開通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 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，隨插隨用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74625" marR="0" lvl="0" indent="-174625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增購防火牆進行接取管理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74625" marR="0" lvl="0" indent="-174625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網路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小時全開通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74625" marR="0" lvl="0" indent="-174625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單一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VPN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網路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</a:p>
                  </a:txBody>
                  <a:tcPr marL="73277" marR="7327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網路嚴格管理</a:t>
                      </a:r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Default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不通</a:t>
                      </a:r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，沒有申請即無法使用</a:t>
                      </a:r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  <a:p>
                      <a:pPr marL="285750" marR="0" lvl="0" indent="-28575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進行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設備管理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無須額外設備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285750" marR="0" lvl="0" indent="-28575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上班時段網路開通，非上班時段需申請</a:t>
                      </a:r>
                      <a:endParaRPr lang="en-US" altLang="zh-TW" sz="1800" b="1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marR="0" lvl="0" indent="-28575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b="1" u="none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</a:t>
                      </a:r>
                      <a:r>
                        <a:rPr lang="zh-TW" altLang="en-US" sz="1800" b="1" u="none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VPN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網路</a:t>
                      </a:r>
                      <a:endParaRPr lang="en-US" altLang="zh-TW" sz="1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277" marR="7327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48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安全</a:t>
                      </a:r>
                    </a:p>
                  </a:txBody>
                  <a:tcPr marL="73277" marR="7327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無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內部防護機制</a:t>
                      </a:r>
                    </a:p>
                    <a:p>
                      <a:pPr marL="174625" marR="0" lvl="0" indent="-174625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可布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建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防火牆進行網段隔離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74625" marR="0" lvl="0" indent="-174625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可加購資安設備</a:t>
                      </a:r>
                    </a:p>
                  </a:txBody>
                  <a:tcPr marL="73277" marR="7327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無法用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ARP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偵測其他設備的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IP/MAC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</a:t>
                      </a:r>
                      <a:endParaRPr lang="en-US" altLang="zh-TW" sz="1800" b="1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marR="0" lvl="0" indent="-28575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特定網段</a:t>
                      </a: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特殊連線</a:t>
                      </a: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業務會議</a:t>
                      </a: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可進行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隔離</a:t>
                      </a:r>
                      <a:endParaRPr lang="en-US" altLang="zh-TW" sz="1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marR="0" lvl="0" indent="-28575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可加購資安設備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277" marR="7327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1974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供裝維運</a:t>
                      </a:r>
                    </a:p>
                  </a:txBody>
                  <a:tcPr marL="73277" marR="7327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人工操作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74625" marR="0" lvl="0" indent="-174625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個別設定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74625" marR="0" lvl="0" indent="-174625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人員異動須人工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作業網路設定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3277" marR="7327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資訊系統</a:t>
                      </a:r>
                      <a:r>
                        <a:rPr lang="zh-TW" altLang="en-US" sz="18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自動供裝設定</a:t>
                      </a:r>
                      <a:endParaRPr lang="en-US" altLang="zh-TW" sz="18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marR="0" lvl="0" indent="-28575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統一</a:t>
                      </a:r>
                      <a:r>
                        <a:rPr lang="en-US" altLang="zh-TW" sz="18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GUI</a:t>
                      </a:r>
                      <a:r>
                        <a:rPr lang="zh-TW" altLang="en-US" sz="18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集中</a:t>
                      </a:r>
                      <a:r>
                        <a:rPr lang="zh-TW" altLang="en-US" sz="1800" b="1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設定</a:t>
                      </a:r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管理</a:t>
                      </a:r>
                      <a:endParaRPr lang="en-US" altLang="zh-TW" sz="18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marR="0" lvl="0" indent="-28575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人員異動由資訊</a:t>
                      </a:r>
                      <a:r>
                        <a:rPr lang="zh-TW" altLang="en-US" sz="18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系統自動變更</a:t>
                      </a:r>
                      <a:endParaRPr lang="en-US" altLang="zh-TW" sz="18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3277" marR="7327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372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費用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277" marR="7327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277" marR="7327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整體費用低於舊網路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marL="73277" marR="7327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5053507" y="537950"/>
            <a:ext cx="3416321" cy="369332"/>
          </a:xfrm>
          <a:prstGeom prst="rect">
            <a:avLst/>
          </a:prstGeom>
          <a:ln>
            <a:solidFill>
              <a:srgbClr val="DF004E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強化網路安全、易管理、自動化</a:t>
            </a:r>
            <a:endParaRPr 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027989" y="30378"/>
            <a:ext cx="111601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800" b="1" kern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架構</a:t>
            </a:r>
            <a:r>
              <a:rPr lang="en-US" altLang="zh-TW" sz="2800" b="1" kern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xx</a:t>
            </a:r>
            <a:r>
              <a:rPr lang="zh-TW" altLang="en-US" dirty="0"/>
              <a:t>公司大樓</a:t>
            </a:r>
            <a:r>
              <a:rPr lang="zh-TW" altLang="en-US" dirty="0" smtClean="0"/>
              <a:t>網路架構</a:t>
            </a:r>
            <a:endParaRPr lang="zh-TW" altLang="en-US" dirty="0"/>
          </a:p>
        </p:txBody>
      </p:sp>
      <p:grpSp>
        <p:nvGrpSpPr>
          <p:cNvPr id="17" name="群組 16"/>
          <p:cNvGrpSpPr/>
          <p:nvPr/>
        </p:nvGrpSpPr>
        <p:grpSpPr>
          <a:xfrm>
            <a:off x="119644" y="1556792"/>
            <a:ext cx="3261313" cy="3992015"/>
            <a:chOff x="5725265" y="1484784"/>
            <a:chExt cx="3095207" cy="4968552"/>
          </a:xfrm>
          <a:effectLst>
            <a:glow rad="330200">
              <a:srgbClr val="FFFFFF">
                <a:lumMod val="50000"/>
                <a:alpha val="31000"/>
              </a:srgbClr>
            </a:glow>
          </a:effectLst>
        </p:grpSpPr>
        <p:sp>
          <p:nvSpPr>
            <p:cNvPr id="18" name="Rounded Rectangle 29"/>
            <p:cNvSpPr/>
            <p:nvPr/>
          </p:nvSpPr>
          <p:spPr bwMode="auto">
            <a:xfrm>
              <a:off x="5725267" y="1508984"/>
              <a:ext cx="3095205" cy="4944352"/>
            </a:xfrm>
            <a:prstGeom prst="roundRect">
              <a:avLst>
                <a:gd name="adj" fmla="val 9238"/>
              </a:avLst>
            </a:prstGeom>
            <a:solidFill>
              <a:srgbClr val="FFFFFF"/>
            </a:solidFill>
            <a:ln w="25400" cap="flat" cmpd="sng" algn="ctr">
              <a:solidFill>
                <a:srgbClr val="333399"/>
              </a:solidFill>
              <a:prstDash val="solid"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黑体" pitchFamily="2" charset="-122"/>
                <a:cs typeface="+mn-cs"/>
              </a:endParaRPr>
            </a:p>
          </p:txBody>
        </p:sp>
        <p:sp>
          <p:nvSpPr>
            <p:cNvPr id="19" name="Round Same Side Corner Rectangle 30"/>
            <p:cNvSpPr/>
            <p:nvPr/>
          </p:nvSpPr>
          <p:spPr>
            <a:xfrm rot="10800000" flipV="1">
              <a:off x="5725265" y="1484784"/>
              <a:ext cx="3095207" cy="765308"/>
            </a:xfrm>
            <a:prstGeom prst="round2SameRect">
              <a:avLst>
                <a:gd name="adj1" fmla="val 38108"/>
                <a:gd name="adj2" fmla="val 0"/>
              </a:avLst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  <a:tileRect r="-100000" b="-100000"/>
            </a:gradFill>
            <a:ln w="25400" cap="flat" cmpd="sng" algn="ctr">
              <a:noFill/>
              <a:prstDash val="solid"/>
            </a:ln>
            <a:effectLst/>
          </p:spPr>
          <p:txBody>
            <a:bodyPr bIns="6858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41402" y="2204302"/>
            <a:ext cx="3157979" cy="3344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7832" indent="-197832" fontAlgn="base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kumimoji="1"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由資訊系統</a:t>
            </a:r>
            <a:r>
              <a:rPr kumimoji="1"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(IPAM)</a:t>
            </a:r>
            <a:r>
              <a:rPr kumimoji="1"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管理網路的</a:t>
            </a:r>
            <a:r>
              <a:rPr kumimoji="1"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</a:t>
            </a:r>
            <a:endParaRPr kumimoji="1"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97832" indent="-197832" fontAlgn="base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kumimoji="1"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資訊系統</a:t>
            </a:r>
            <a:r>
              <a:rPr kumimoji="1"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可動態調整設備屬性 </a:t>
            </a:r>
            <a:r>
              <a:rPr kumimoji="1"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，網路接收指令自動調整設定</a:t>
            </a:r>
            <a:r>
              <a:rPr kumimoji="1"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無人工介入</a:t>
            </a:r>
            <a:r>
              <a:rPr kumimoji="1"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en-US" altLang="zh-TW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97832" indent="-197832" fontAlgn="base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kumimoji="1" lang="en-US" altLang="zh-TW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NAPA</a:t>
            </a:r>
            <a:r>
              <a:rPr kumimoji="1"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依據</a:t>
            </a:r>
            <a:r>
              <a:rPr kumimoji="1"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屬性</a:t>
            </a:r>
            <a:r>
              <a:rPr kumimoji="1"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將設備導到不同路徑，彼此隔離</a:t>
            </a:r>
            <a:endParaRPr kumimoji="1" lang="en-US" altLang="zh-TW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97832" indent="-197832" fontAlgn="base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kumimoji="1"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網管人員透過</a:t>
            </a:r>
            <a:r>
              <a:rPr kumimoji="1"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NAPA</a:t>
            </a:r>
            <a:r>
              <a:rPr kumimoji="1"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管理網路</a:t>
            </a:r>
            <a:endParaRPr kumimoji="1" lang="en-US" altLang="zh-TW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04788" indent="-204788" fontAlgn="base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kumimoji="1"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骨幹網路確實隔離</a:t>
            </a:r>
            <a:r>
              <a:rPr kumimoji="1"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各自有路由器</a:t>
            </a:r>
            <a:r>
              <a:rPr kumimoji="1"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70960" y="1633405"/>
            <a:ext cx="1363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特色</a:t>
            </a:r>
            <a:endParaRPr kumimoji="1" lang="en-US" sz="24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11" name="群組 10"/>
          <p:cNvGrpSpPr>
            <a:grpSpLocks noChangeAspect="1"/>
          </p:cNvGrpSpPr>
          <p:nvPr/>
        </p:nvGrpSpPr>
        <p:grpSpPr>
          <a:xfrm>
            <a:off x="3436739" y="1560307"/>
            <a:ext cx="5707261" cy="3795366"/>
            <a:chOff x="1659958" y="2852936"/>
            <a:chExt cx="5369320" cy="3868185"/>
          </a:xfrm>
        </p:grpSpPr>
        <p:grpSp>
          <p:nvGrpSpPr>
            <p:cNvPr id="12" name="群組 11"/>
            <p:cNvGrpSpPr/>
            <p:nvPr/>
          </p:nvGrpSpPr>
          <p:grpSpPr>
            <a:xfrm>
              <a:off x="5012948" y="4468993"/>
              <a:ext cx="919678" cy="2018646"/>
              <a:chOff x="4972312" y="3495732"/>
              <a:chExt cx="919678" cy="2018646"/>
            </a:xfrm>
          </p:grpSpPr>
          <p:sp>
            <p:nvSpPr>
              <p:cNvPr id="141" name="等腰三角形 140"/>
              <p:cNvSpPr/>
              <p:nvPr/>
            </p:nvSpPr>
            <p:spPr>
              <a:xfrm rot="19911085">
                <a:off x="4972312" y="3495732"/>
                <a:ext cx="586160" cy="1395929"/>
              </a:xfrm>
              <a:prstGeom prst="triangle">
                <a:avLst>
                  <a:gd name="adj" fmla="val 23178"/>
                </a:avLst>
              </a:prstGeom>
              <a:gradFill flip="none" rotWithShape="1">
                <a:gsLst>
                  <a:gs pos="0">
                    <a:srgbClr val="F79646">
                      <a:lumMod val="75000"/>
                      <a:tint val="66000"/>
                      <a:satMod val="160000"/>
                    </a:srgbClr>
                  </a:gs>
                  <a:gs pos="50000">
                    <a:srgbClr val="F79646">
                      <a:lumMod val="75000"/>
                      <a:tint val="44500"/>
                      <a:satMod val="160000"/>
                    </a:srgbClr>
                  </a:gs>
                  <a:gs pos="100000">
                    <a:srgbClr val="F79646">
                      <a:lumMod val="75000"/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42" name="圓角矩形 141"/>
              <p:cNvSpPr/>
              <p:nvPr/>
            </p:nvSpPr>
            <p:spPr bwMode="auto">
              <a:xfrm>
                <a:off x="5177827" y="4614714"/>
                <a:ext cx="714163" cy="899664"/>
              </a:xfrm>
              <a:prstGeom prst="roundRect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35000">
                    <a:srgbClr val="F79646">
                      <a:tint val="37000"/>
                      <a:satMod val="30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群組 12"/>
            <p:cNvGrpSpPr/>
            <p:nvPr/>
          </p:nvGrpSpPr>
          <p:grpSpPr>
            <a:xfrm>
              <a:off x="3211004" y="4697953"/>
              <a:ext cx="3565094" cy="1296814"/>
              <a:chOff x="1517495" y="3760333"/>
              <a:chExt cx="3565094" cy="1296814"/>
            </a:xfrm>
          </p:grpSpPr>
          <p:sp>
            <p:nvSpPr>
              <p:cNvPr id="138" name="等腰三角形 137"/>
              <p:cNvSpPr/>
              <p:nvPr/>
            </p:nvSpPr>
            <p:spPr>
              <a:xfrm rot="18501768">
                <a:off x="3857468" y="3322777"/>
                <a:ext cx="533764" cy="1916478"/>
              </a:xfrm>
              <a:prstGeom prst="triangle">
                <a:avLst>
                  <a:gd name="adj" fmla="val 39991"/>
                </a:avLst>
              </a:prstGeom>
              <a:gradFill flip="none" rotWithShape="1">
                <a:gsLst>
                  <a:gs pos="0">
                    <a:srgbClr val="4BACC6">
                      <a:lumMod val="60000"/>
                      <a:lumOff val="40000"/>
                      <a:tint val="66000"/>
                      <a:satMod val="160000"/>
                    </a:srgbClr>
                  </a:gs>
                  <a:gs pos="50000">
                    <a:srgbClr val="4BACC6">
                      <a:lumMod val="60000"/>
                      <a:lumOff val="40000"/>
                      <a:tint val="44500"/>
                      <a:satMod val="160000"/>
                    </a:srgbClr>
                  </a:gs>
                  <a:gs pos="100000">
                    <a:srgbClr val="4BACC6">
                      <a:lumMod val="60000"/>
                      <a:lumOff val="40000"/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39" name="等腰三角形 138"/>
              <p:cNvSpPr/>
              <p:nvPr/>
            </p:nvSpPr>
            <p:spPr>
              <a:xfrm rot="511591">
                <a:off x="2785048" y="3760333"/>
                <a:ext cx="706659" cy="1199622"/>
              </a:xfrm>
              <a:prstGeom prst="triangle">
                <a:avLst>
                  <a:gd name="adj" fmla="val 39991"/>
                </a:avLst>
              </a:prstGeom>
              <a:gradFill flip="none" rotWithShape="1">
                <a:gsLst>
                  <a:gs pos="0">
                    <a:sysClr val="window" lastClr="FFFFFF">
                      <a:lumMod val="50000"/>
                      <a:tint val="66000"/>
                      <a:satMod val="160000"/>
                    </a:sysClr>
                  </a:gs>
                  <a:gs pos="50000">
                    <a:sysClr val="window" lastClr="FFFFFF">
                      <a:lumMod val="50000"/>
                      <a:tint val="44500"/>
                      <a:satMod val="160000"/>
                    </a:sysClr>
                  </a:gs>
                  <a:gs pos="100000">
                    <a:sysClr val="window" lastClr="FFFFFF">
                      <a:lumMod val="50000"/>
                      <a:tint val="23500"/>
                      <a:satMod val="160000"/>
                    </a:sys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40" name="等腰三角形 139"/>
              <p:cNvSpPr/>
              <p:nvPr/>
            </p:nvSpPr>
            <p:spPr>
              <a:xfrm rot="2857456">
                <a:off x="1835648" y="3549495"/>
                <a:ext cx="1189499" cy="1825805"/>
              </a:xfrm>
              <a:prstGeom prst="triangle">
                <a:avLst>
                  <a:gd name="adj" fmla="val 39991"/>
                </a:avLst>
              </a:prstGeom>
              <a:gradFill flip="none" rotWithShape="1">
                <a:gsLst>
                  <a:gs pos="0">
                    <a:srgbClr val="008000">
                      <a:tint val="66000"/>
                      <a:satMod val="160000"/>
                    </a:srgbClr>
                  </a:gs>
                  <a:gs pos="50000">
                    <a:srgbClr val="008000">
                      <a:tint val="44500"/>
                      <a:satMod val="160000"/>
                    </a:srgbClr>
                  </a:gs>
                  <a:gs pos="100000">
                    <a:srgbClr val="0080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cxnSp>
          <p:nvCxnSpPr>
            <p:cNvPr id="14" name="直線接點 13"/>
            <p:cNvCxnSpPr>
              <a:stCxn id="125" idx="3"/>
            </p:cNvCxnSpPr>
            <p:nvPr/>
          </p:nvCxnSpPr>
          <p:spPr>
            <a:xfrm flipH="1" flipV="1">
              <a:off x="4761411" y="4045744"/>
              <a:ext cx="132652" cy="518348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27214" y="4831590"/>
              <a:ext cx="505704" cy="335303"/>
            </a:xfrm>
            <a:prstGeom prst="rect">
              <a:avLst/>
            </a:prstGeom>
          </p:spPr>
        </p:pic>
        <p:cxnSp>
          <p:nvCxnSpPr>
            <p:cNvPr id="16" name="直線接點 15"/>
            <p:cNvCxnSpPr>
              <a:endCxn id="15" idx="2"/>
            </p:cNvCxnSpPr>
            <p:nvPr/>
          </p:nvCxnSpPr>
          <p:spPr>
            <a:xfrm flipH="1" flipV="1">
              <a:off x="4080067" y="5166893"/>
              <a:ext cx="325423" cy="136563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3" name="直線接點 22"/>
            <p:cNvCxnSpPr>
              <a:endCxn id="15" idx="2"/>
            </p:cNvCxnSpPr>
            <p:nvPr/>
          </p:nvCxnSpPr>
          <p:spPr>
            <a:xfrm flipV="1">
              <a:off x="3663872" y="5166894"/>
              <a:ext cx="416195" cy="173919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4" name="直線接點 23"/>
            <p:cNvCxnSpPr/>
            <p:nvPr/>
          </p:nvCxnSpPr>
          <p:spPr>
            <a:xfrm flipH="1">
              <a:off x="4228548" y="4721213"/>
              <a:ext cx="497068" cy="270401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5" name="直線接點 24"/>
            <p:cNvCxnSpPr/>
            <p:nvPr/>
          </p:nvCxnSpPr>
          <p:spPr>
            <a:xfrm flipH="1" flipV="1">
              <a:off x="4942337" y="4686238"/>
              <a:ext cx="546805" cy="259026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grpSp>
          <p:nvGrpSpPr>
            <p:cNvPr id="26" name="群組 25"/>
            <p:cNvGrpSpPr/>
            <p:nvPr/>
          </p:nvGrpSpPr>
          <p:grpSpPr>
            <a:xfrm>
              <a:off x="4203503" y="3763608"/>
              <a:ext cx="1161907" cy="563010"/>
              <a:chOff x="3347864" y="2529406"/>
              <a:chExt cx="1445513" cy="618519"/>
            </a:xfrm>
          </p:grpSpPr>
          <p:pic>
            <p:nvPicPr>
              <p:cNvPr id="136" name="Picture 21" descr="cloud3.png"/>
              <p:cNvPicPr preferRelativeResize="0"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7200"/>
                        </a14:imgEffect>
                        <a14:imgEffect>
                          <a14:saturation sat="66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7864" y="2529406"/>
                <a:ext cx="1357683" cy="618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7" name="文字方塊 136"/>
              <p:cNvSpPr txBox="1"/>
              <p:nvPr/>
            </p:nvSpPr>
            <p:spPr>
              <a:xfrm>
                <a:off x="3409762" y="2721119"/>
                <a:ext cx="1383615" cy="376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1" lang="en-US" altLang="zh-TW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</a:rPr>
                  <a:t>SDN-VPN</a:t>
                </a:r>
                <a:endParaRPr kumimoji="1" lang="zh-TW" alt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</a:endParaRPr>
              </a:p>
            </p:txBody>
          </p:sp>
        </p:grpSp>
        <p:sp>
          <p:nvSpPr>
            <p:cNvPr id="27" name="文字方塊 26"/>
            <p:cNvSpPr txBox="1"/>
            <p:nvPr/>
          </p:nvSpPr>
          <p:spPr>
            <a:xfrm>
              <a:off x="5133020" y="4653716"/>
              <a:ext cx="1080817" cy="269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Meiryo" panose="020B0604030504040204" pitchFamily="34" charset="-128"/>
                </a:rPr>
                <a:t>Cisco C3850</a:t>
              </a:r>
              <a:endParaRPr kumimoji="1" lang="zh-TW" altLang="en-US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eiryo" panose="020B0604030504040204" pitchFamily="34" charset="-128"/>
              </a:endParaRPr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4285424" y="2930152"/>
              <a:ext cx="852785" cy="377662"/>
            </a:xfrm>
            <a:custGeom>
              <a:avLst/>
              <a:gdLst>
                <a:gd name="T0" fmla="*/ 637 w 754"/>
                <a:gd name="T1" fmla="*/ 407 h 415"/>
                <a:gd name="T2" fmla="*/ 92 w 754"/>
                <a:gd name="T3" fmla="*/ 403 h 415"/>
                <a:gd name="T4" fmla="*/ 15 w 754"/>
                <a:gd name="T5" fmla="*/ 290 h 415"/>
                <a:gd name="T6" fmla="*/ 139 w 754"/>
                <a:gd name="T7" fmla="*/ 204 h 415"/>
                <a:gd name="T8" fmla="*/ 287 w 754"/>
                <a:gd name="T9" fmla="*/ 26 h 415"/>
                <a:gd name="T10" fmla="*/ 504 w 754"/>
                <a:gd name="T11" fmla="*/ 122 h 415"/>
                <a:gd name="T12" fmla="*/ 650 w 754"/>
                <a:gd name="T13" fmla="*/ 119 h 415"/>
                <a:gd name="T14" fmla="*/ 678 w 754"/>
                <a:gd name="T15" fmla="*/ 244 h 415"/>
                <a:gd name="T16" fmla="*/ 742 w 754"/>
                <a:gd name="T17" fmla="*/ 336 h 415"/>
                <a:gd name="T18" fmla="*/ 637 w 754"/>
                <a:gd name="T19" fmla="*/ 407 h 415"/>
                <a:gd name="connsiteX0" fmla="*/ 8448 w 10000"/>
                <a:gd name="connsiteY0" fmla="*/ 9807 h 10000"/>
                <a:gd name="connsiteX1" fmla="*/ 1220 w 10000"/>
                <a:gd name="connsiteY1" fmla="*/ 9711 h 10000"/>
                <a:gd name="connsiteX2" fmla="*/ 199 w 10000"/>
                <a:gd name="connsiteY2" fmla="*/ 6988 h 10000"/>
                <a:gd name="connsiteX3" fmla="*/ 1470 w 10000"/>
                <a:gd name="connsiteY3" fmla="*/ 4211 h 10000"/>
                <a:gd name="connsiteX4" fmla="*/ 3806 w 10000"/>
                <a:gd name="connsiteY4" fmla="*/ 627 h 10000"/>
                <a:gd name="connsiteX5" fmla="*/ 6684 w 10000"/>
                <a:gd name="connsiteY5" fmla="*/ 2940 h 10000"/>
                <a:gd name="connsiteX6" fmla="*/ 8621 w 10000"/>
                <a:gd name="connsiteY6" fmla="*/ 2867 h 10000"/>
                <a:gd name="connsiteX7" fmla="*/ 8992 w 10000"/>
                <a:gd name="connsiteY7" fmla="*/ 5880 h 10000"/>
                <a:gd name="connsiteX8" fmla="*/ 9841 w 10000"/>
                <a:gd name="connsiteY8" fmla="*/ 8096 h 10000"/>
                <a:gd name="connsiteX9" fmla="*/ 8448 w 10000"/>
                <a:gd name="connsiteY9" fmla="*/ 9807 h 10000"/>
                <a:gd name="connsiteX0" fmla="*/ 8448 w 10000"/>
                <a:gd name="connsiteY0" fmla="*/ 9807 h 10000"/>
                <a:gd name="connsiteX1" fmla="*/ 1220 w 10000"/>
                <a:gd name="connsiteY1" fmla="*/ 9711 h 10000"/>
                <a:gd name="connsiteX2" fmla="*/ 199 w 10000"/>
                <a:gd name="connsiteY2" fmla="*/ 6988 h 10000"/>
                <a:gd name="connsiteX3" fmla="*/ 1470 w 10000"/>
                <a:gd name="connsiteY3" fmla="*/ 4211 h 10000"/>
                <a:gd name="connsiteX4" fmla="*/ 3806 w 10000"/>
                <a:gd name="connsiteY4" fmla="*/ 627 h 10000"/>
                <a:gd name="connsiteX5" fmla="*/ 6684 w 10000"/>
                <a:gd name="connsiteY5" fmla="*/ 2940 h 10000"/>
                <a:gd name="connsiteX6" fmla="*/ 8621 w 10000"/>
                <a:gd name="connsiteY6" fmla="*/ 2867 h 10000"/>
                <a:gd name="connsiteX7" fmla="*/ 9353 w 10000"/>
                <a:gd name="connsiteY7" fmla="*/ 5815 h 10000"/>
                <a:gd name="connsiteX8" fmla="*/ 9841 w 10000"/>
                <a:gd name="connsiteY8" fmla="*/ 8096 h 10000"/>
                <a:gd name="connsiteX9" fmla="*/ 8448 w 10000"/>
                <a:gd name="connsiteY9" fmla="*/ 9807 h 10000"/>
                <a:gd name="connsiteX0" fmla="*/ 8448 w 10000"/>
                <a:gd name="connsiteY0" fmla="*/ 9807 h 10000"/>
                <a:gd name="connsiteX1" fmla="*/ 1220 w 10000"/>
                <a:gd name="connsiteY1" fmla="*/ 9711 h 10000"/>
                <a:gd name="connsiteX2" fmla="*/ 199 w 10000"/>
                <a:gd name="connsiteY2" fmla="*/ 6988 h 10000"/>
                <a:gd name="connsiteX3" fmla="*/ 1638 w 10000"/>
                <a:gd name="connsiteY3" fmla="*/ 4336 h 10000"/>
                <a:gd name="connsiteX4" fmla="*/ 3806 w 10000"/>
                <a:gd name="connsiteY4" fmla="*/ 627 h 10000"/>
                <a:gd name="connsiteX5" fmla="*/ 6684 w 10000"/>
                <a:gd name="connsiteY5" fmla="*/ 2940 h 10000"/>
                <a:gd name="connsiteX6" fmla="*/ 8621 w 10000"/>
                <a:gd name="connsiteY6" fmla="*/ 2867 h 10000"/>
                <a:gd name="connsiteX7" fmla="*/ 9353 w 10000"/>
                <a:gd name="connsiteY7" fmla="*/ 5815 h 10000"/>
                <a:gd name="connsiteX8" fmla="*/ 9841 w 10000"/>
                <a:gd name="connsiteY8" fmla="*/ 8096 h 10000"/>
                <a:gd name="connsiteX9" fmla="*/ 8448 w 10000"/>
                <a:gd name="connsiteY9" fmla="*/ 9807 h 10000"/>
                <a:gd name="connsiteX0" fmla="*/ 8448 w 10000"/>
                <a:gd name="connsiteY0" fmla="*/ 9807 h 10000"/>
                <a:gd name="connsiteX1" fmla="*/ 1220 w 10000"/>
                <a:gd name="connsiteY1" fmla="*/ 9711 h 10000"/>
                <a:gd name="connsiteX2" fmla="*/ 199 w 10000"/>
                <a:gd name="connsiteY2" fmla="*/ 6988 h 10000"/>
                <a:gd name="connsiteX3" fmla="*/ 1638 w 10000"/>
                <a:gd name="connsiteY3" fmla="*/ 4336 h 10000"/>
                <a:gd name="connsiteX4" fmla="*/ 3806 w 10000"/>
                <a:gd name="connsiteY4" fmla="*/ 627 h 10000"/>
                <a:gd name="connsiteX5" fmla="*/ 6684 w 10000"/>
                <a:gd name="connsiteY5" fmla="*/ 2940 h 10000"/>
                <a:gd name="connsiteX6" fmla="*/ 8621 w 10000"/>
                <a:gd name="connsiteY6" fmla="*/ 2867 h 10000"/>
                <a:gd name="connsiteX7" fmla="*/ 9054 w 10000"/>
                <a:gd name="connsiteY7" fmla="*/ 5692 h 10000"/>
                <a:gd name="connsiteX8" fmla="*/ 9841 w 10000"/>
                <a:gd name="connsiteY8" fmla="*/ 8096 h 10000"/>
                <a:gd name="connsiteX9" fmla="*/ 8448 w 10000"/>
                <a:gd name="connsiteY9" fmla="*/ 980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000">
                  <a:moveTo>
                    <a:pt x="8448" y="9807"/>
                  </a:moveTo>
                  <a:lnTo>
                    <a:pt x="1220" y="9711"/>
                  </a:lnTo>
                  <a:cubicBezTo>
                    <a:pt x="1220" y="9711"/>
                    <a:pt x="0" y="9253"/>
                    <a:pt x="199" y="6988"/>
                  </a:cubicBezTo>
                  <a:cubicBezTo>
                    <a:pt x="424" y="4530"/>
                    <a:pt x="1638" y="4336"/>
                    <a:pt x="1638" y="4336"/>
                  </a:cubicBezTo>
                  <a:cubicBezTo>
                    <a:pt x="1638" y="4336"/>
                    <a:pt x="1711" y="1277"/>
                    <a:pt x="3806" y="627"/>
                  </a:cubicBezTo>
                  <a:cubicBezTo>
                    <a:pt x="5849" y="0"/>
                    <a:pt x="6684" y="2940"/>
                    <a:pt x="6684" y="2940"/>
                  </a:cubicBezTo>
                  <a:cubicBezTo>
                    <a:pt x="6684" y="2940"/>
                    <a:pt x="7732" y="1542"/>
                    <a:pt x="8621" y="2867"/>
                  </a:cubicBezTo>
                  <a:cubicBezTo>
                    <a:pt x="9363" y="3952"/>
                    <a:pt x="9054" y="5692"/>
                    <a:pt x="9054" y="5692"/>
                  </a:cubicBezTo>
                  <a:cubicBezTo>
                    <a:pt x="9054" y="5692"/>
                    <a:pt x="10000" y="6361"/>
                    <a:pt x="9841" y="8096"/>
                  </a:cubicBezTo>
                  <a:cubicBezTo>
                    <a:pt x="9668" y="10000"/>
                    <a:pt x="8448" y="9807"/>
                    <a:pt x="8448" y="9807"/>
                  </a:cubicBezTo>
                  <a:close/>
                </a:path>
              </a:pathLst>
            </a:custGeom>
            <a:solidFill>
              <a:sysClr val="window" lastClr="FFFFFF"/>
            </a:solidFill>
            <a:ln w="57150" cap="flat" cmpd="sng" algn="ctr">
              <a:solidFill>
                <a:srgbClr val="00B0F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vert="horz" wrap="square" lIns="146304" tIns="73152" rIns="146304" bIns="731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62524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4926297" y="3194734"/>
              <a:ext cx="939909" cy="316158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資訊機房</a:t>
              </a:r>
              <a:r>
                <a:rPr kumimoji="1" lang="en-US" altLang="zh-TW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 </a:t>
              </a:r>
              <a:endParaRPr kumimoji="1" lang="zh-TW" alt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pic>
          <p:nvPicPr>
            <p:cNvPr id="30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22" y="3320724"/>
              <a:ext cx="501058" cy="378138"/>
            </a:xfrm>
            <a:prstGeom prst="rect">
              <a:avLst/>
            </a:prstGeom>
          </p:spPr>
        </p:pic>
        <p:sp>
          <p:nvSpPr>
            <p:cNvPr id="31" name="圓角矩形 30"/>
            <p:cNvSpPr/>
            <p:nvPr/>
          </p:nvSpPr>
          <p:spPr bwMode="auto">
            <a:xfrm>
              <a:off x="4391936" y="5582051"/>
              <a:ext cx="708156" cy="905587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0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" name="圓角矩形 31"/>
            <p:cNvSpPr/>
            <p:nvPr/>
          </p:nvSpPr>
          <p:spPr bwMode="auto">
            <a:xfrm>
              <a:off x="6053680" y="5588091"/>
              <a:ext cx="714163" cy="899548"/>
            </a:xfrm>
            <a:prstGeom prst="round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0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3" name="圓角矩形 32"/>
            <p:cNvSpPr/>
            <p:nvPr/>
          </p:nvSpPr>
          <p:spPr bwMode="auto">
            <a:xfrm>
              <a:off x="2864768" y="5595641"/>
              <a:ext cx="1414535" cy="891998"/>
            </a:xfrm>
            <a:prstGeom prst="roundRect">
              <a:avLst/>
            </a:prstGeom>
            <a:gradFill flip="none" rotWithShape="1">
              <a:gsLst>
                <a:gs pos="0">
                  <a:srgbClr val="008000">
                    <a:tint val="66000"/>
                    <a:satMod val="160000"/>
                  </a:srgbClr>
                </a:gs>
                <a:gs pos="50000">
                  <a:srgbClr val="008000">
                    <a:tint val="44500"/>
                    <a:satMod val="160000"/>
                  </a:srgbClr>
                </a:gs>
                <a:gs pos="100000">
                  <a:srgbClr val="008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rgbClr val="008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0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34" name="直線接點 33"/>
            <p:cNvCxnSpPr>
              <a:stCxn id="136" idx="0"/>
            </p:cNvCxnSpPr>
            <p:nvPr/>
          </p:nvCxnSpPr>
          <p:spPr>
            <a:xfrm flipH="1" flipV="1">
              <a:off x="4697791" y="3581578"/>
              <a:ext cx="10141" cy="18202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5" name="Straight Arrow Connector 185"/>
            <p:cNvCxnSpPr/>
            <p:nvPr/>
          </p:nvCxnSpPr>
          <p:spPr bwMode="auto">
            <a:xfrm>
              <a:off x="2523631" y="4718142"/>
              <a:ext cx="0" cy="1988082"/>
            </a:xfrm>
            <a:prstGeom prst="straightConnector1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38100" cap="flat" cmpd="sng" algn="ctr">
              <a:solidFill>
                <a:srgbClr val="17AFDF"/>
              </a:solidFill>
              <a:prstDash val="solid"/>
              <a:round/>
              <a:headEnd type="triangle" w="lg" len="med"/>
              <a:tailEnd type="triangle" w="lg" len="med"/>
            </a:ln>
            <a:effectLst/>
          </p:spPr>
        </p:cxnSp>
        <p:sp>
          <p:nvSpPr>
            <p:cNvPr id="36" name="文字方塊 35"/>
            <p:cNvSpPr txBox="1"/>
            <p:nvPr/>
          </p:nvSpPr>
          <p:spPr>
            <a:xfrm>
              <a:off x="1785522" y="3120133"/>
              <a:ext cx="652134" cy="311497"/>
            </a:xfrm>
            <a:prstGeom prst="rect">
              <a:avLst/>
            </a:prstGeom>
            <a:solidFill>
              <a:srgbClr val="4BACC6"/>
            </a:solidFill>
          </p:spPr>
          <p:txBody>
            <a:bodyPr wrap="square" lIns="36000" rIns="36000" rtlCol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eiryo" panose="020B0604030504040204" pitchFamily="34" charset="-128"/>
                </a:rPr>
                <a:t>SDDC</a:t>
              </a:r>
              <a:endParaRPr kumimoji="1" lang="zh-TW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Meiryo" panose="020B0604030504040204" pitchFamily="34" charset="-128"/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1785522" y="3896228"/>
              <a:ext cx="652133" cy="498397"/>
            </a:xfrm>
            <a:prstGeom prst="rect">
              <a:avLst/>
            </a:prstGeom>
            <a:solidFill>
              <a:srgbClr val="4BACC6"/>
            </a:solidFill>
          </p:spPr>
          <p:txBody>
            <a:bodyPr wrap="square" lIns="36000" rIns="36000" rtlCol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eiryo" panose="020B0604030504040204" pitchFamily="34" charset="-128"/>
                </a:rPr>
                <a:t>SDN-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eiryo" panose="020B0604030504040204" pitchFamily="34" charset="-128"/>
                </a:rPr>
                <a:t>VPN</a:t>
              </a:r>
              <a:endParaRPr kumimoji="1" lang="zh-TW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Meiryo" panose="020B0604030504040204" pitchFamily="34" charset="-128"/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1659958" y="5496205"/>
              <a:ext cx="777700" cy="311497"/>
            </a:xfrm>
            <a:prstGeom prst="rect">
              <a:avLst/>
            </a:prstGeom>
            <a:solidFill>
              <a:srgbClr val="4BACC6"/>
            </a:solidFill>
          </p:spPr>
          <p:txBody>
            <a:bodyPr wrap="square" lIns="36000" rIns="36000" rtlCol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eiryo" panose="020B0604030504040204" pitchFamily="34" charset="-128"/>
                </a:rPr>
                <a:t>SD-LAN</a:t>
              </a:r>
              <a:endParaRPr kumimoji="1" lang="zh-TW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Meiryo" panose="020B0604030504040204" pitchFamily="34" charset="-128"/>
              </a:endParaRPr>
            </a:p>
          </p:txBody>
        </p:sp>
        <p:cxnSp>
          <p:nvCxnSpPr>
            <p:cNvPr id="39" name="Straight Arrow Connector 185"/>
            <p:cNvCxnSpPr/>
            <p:nvPr/>
          </p:nvCxnSpPr>
          <p:spPr bwMode="auto">
            <a:xfrm>
              <a:off x="2524421" y="3613400"/>
              <a:ext cx="0" cy="1080000"/>
            </a:xfrm>
            <a:prstGeom prst="straightConnector1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38100" cap="flat" cmpd="sng" algn="ctr">
              <a:solidFill>
                <a:srgbClr val="17AFDF"/>
              </a:solidFill>
              <a:prstDash val="solid"/>
              <a:round/>
              <a:headEnd type="triangle" w="lg" len="med"/>
              <a:tailEnd type="triangle" w="lg" len="med"/>
            </a:ln>
            <a:effectLst/>
          </p:spPr>
        </p:cxnSp>
        <p:cxnSp>
          <p:nvCxnSpPr>
            <p:cNvPr id="40" name="Straight Arrow Connector 185"/>
            <p:cNvCxnSpPr/>
            <p:nvPr/>
          </p:nvCxnSpPr>
          <p:spPr bwMode="auto">
            <a:xfrm>
              <a:off x="2524421" y="2952975"/>
              <a:ext cx="0" cy="612000"/>
            </a:xfrm>
            <a:prstGeom prst="straightConnector1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38100" cap="flat" cmpd="sng" algn="ctr">
              <a:solidFill>
                <a:srgbClr val="17AFDF"/>
              </a:solidFill>
              <a:prstDash val="solid"/>
              <a:round/>
              <a:headEnd type="triangle" w="lg" len="med"/>
              <a:tailEnd type="triangle" w="lg" len="med"/>
            </a:ln>
            <a:effectLst/>
          </p:spPr>
        </p:cxnSp>
        <p:pic>
          <p:nvPicPr>
            <p:cNvPr id="41" name="圖片 40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52637" y="5192027"/>
              <a:ext cx="505704" cy="335303"/>
            </a:xfrm>
            <a:prstGeom prst="rect">
              <a:avLst/>
            </a:prstGeom>
          </p:spPr>
        </p:pic>
        <p:pic>
          <p:nvPicPr>
            <p:cNvPr id="42" name="圖片 41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16588" y="5197126"/>
              <a:ext cx="505704" cy="335303"/>
            </a:xfrm>
            <a:prstGeom prst="rect">
              <a:avLst/>
            </a:prstGeom>
          </p:spPr>
        </p:pic>
        <p:sp>
          <p:nvSpPr>
            <p:cNvPr id="43" name="矩形 42"/>
            <p:cNvSpPr/>
            <p:nvPr/>
          </p:nvSpPr>
          <p:spPr>
            <a:xfrm>
              <a:off x="4589604" y="5550209"/>
              <a:ext cx="249997" cy="228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</a:rPr>
                <a:t> </a:t>
              </a:r>
              <a:endParaRPr kumimoji="1" lang="zh-TW" alt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5377788" y="5550209"/>
              <a:ext cx="249997" cy="228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</a:rPr>
                <a:t> </a:t>
              </a:r>
              <a:endParaRPr kumimoji="1" lang="zh-TW" alt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6249562" y="5517004"/>
              <a:ext cx="249997" cy="228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</a:rPr>
                <a:t> </a:t>
              </a:r>
              <a:endParaRPr kumimoji="1" lang="zh-TW" alt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46" name="直線接點 45"/>
            <p:cNvCxnSpPr/>
            <p:nvPr/>
          </p:nvCxnSpPr>
          <p:spPr>
            <a:xfrm flipH="1" flipV="1">
              <a:off x="3622175" y="5481473"/>
              <a:ext cx="364865" cy="77471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47" name="文字方塊 46"/>
            <p:cNvSpPr txBox="1"/>
            <p:nvPr/>
          </p:nvSpPr>
          <p:spPr>
            <a:xfrm>
              <a:off x="4449162" y="6256806"/>
              <a:ext cx="568503" cy="2907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維運終端</a:t>
              </a:r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3865932" y="6256806"/>
              <a:ext cx="527369" cy="2907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印表機</a:t>
              </a:r>
              <a:endParaRPr kumimoji="1" lang="zh-TW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6041291" y="6256806"/>
              <a:ext cx="723065" cy="2907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會議室終端</a:t>
              </a:r>
            </a:p>
          </p:txBody>
        </p:sp>
        <p:cxnSp>
          <p:nvCxnSpPr>
            <p:cNvPr id="50" name="直線接點 49"/>
            <p:cNvCxnSpPr/>
            <p:nvPr/>
          </p:nvCxnSpPr>
          <p:spPr>
            <a:xfrm flipH="1" flipV="1">
              <a:off x="5387939" y="5423272"/>
              <a:ext cx="208730" cy="661432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1" name="直線接點 50"/>
            <p:cNvCxnSpPr/>
            <p:nvPr/>
          </p:nvCxnSpPr>
          <p:spPr>
            <a:xfrm flipH="1" flipV="1">
              <a:off x="6227429" y="5501314"/>
              <a:ext cx="258471" cy="648188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52" name="文字方塊 51"/>
            <p:cNvSpPr txBox="1"/>
            <p:nvPr/>
          </p:nvSpPr>
          <p:spPr>
            <a:xfrm>
              <a:off x="2977572" y="5363927"/>
              <a:ext cx="449116" cy="3322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OA</a:t>
              </a:r>
              <a:endParaRPr kumimoji="1" lang="zh-TW" alt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3" name="文字方塊 52"/>
            <p:cNvSpPr txBox="1"/>
            <p:nvPr/>
          </p:nvSpPr>
          <p:spPr>
            <a:xfrm>
              <a:off x="6289819" y="5368088"/>
              <a:ext cx="739459" cy="207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會議室</a:t>
              </a:r>
            </a:p>
          </p:txBody>
        </p:sp>
        <p:sp>
          <p:nvSpPr>
            <p:cNvPr id="54" name="文字方塊 53"/>
            <p:cNvSpPr txBox="1"/>
            <p:nvPr/>
          </p:nvSpPr>
          <p:spPr>
            <a:xfrm>
              <a:off x="3322679" y="6256806"/>
              <a:ext cx="527369" cy="2907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OA</a:t>
              </a:r>
              <a:r>
                <a:rPr kumimoji="1" lang="zh-TW" alt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終端</a:t>
              </a:r>
            </a:p>
          </p:txBody>
        </p:sp>
        <p:cxnSp>
          <p:nvCxnSpPr>
            <p:cNvPr id="55" name="直線接點 54"/>
            <p:cNvCxnSpPr/>
            <p:nvPr/>
          </p:nvCxnSpPr>
          <p:spPr>
            <a:xfrm flipV="1">
              <a:off x="3622175" y="5481474"/>
              <a:ext cx="2484" cy="623699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6" name="直線接點 55"/>
            <p:cNvCxnSpPr/>
            <p:nvPr/>
          </p:nvCxnSpPr>
          <p:spPr>
            <a:xfrm flipH="1" flipV="1">
              <a:off x="4466013" y="5491124"/>
              <a:ext cx="245519" cy="611865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57" name="文字方塊 56"/>
            <p:cNvSpPr txBox="1"/>
            <p:nvPr/>
          </p:nvSpPr>
          <p:spPr>
            <a:xfrm>
              <a:off x="2879888" y="6256806"/>
              <a:ext cx="527369" cy="2907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OA</a:t>
              </a:r>
              <a:r>
                <a:rPr kumimoji="1" lang="zh-TW" alt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終端</a:t>
              </a:r>
            </a:p>
          </p:txBody>
        </p:sp>
        <p:cxnSp>
          <p:nvCxnSpPr>
            <p:cNvPr id="58" name="直線接點 57"/>
            <p:cNvCxnSpPr/>
            <p:nvPr/>
          </p:nvCxnSpPr>
          <p:spPr>
            <a:xfrm flipV="1">
              <a:off x="3158221" y="5505109"/>
              <a:ext cx="456933" cy="588156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59" name="文字方塊 58"/>
            <p:cNvSpPr txBox="1"/>
            <p:nvPr/>
          </p:nvSpPr>
          <p:spPr>
            <a:xfrm>
              <a:off x="4473035" y="5363927"/>
              <a:ext cx="704648" cy="33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維運</a:t>
              </a:r>
            </a:p>
          </p:txBody>
        </p:sp>
        <p:pic>
          <p:nvPicPr>
            <p:cNvPr id="60" name="Picture 42" descr="media_convert_DkBlue_SM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583" y="6013315"/>
              <a:ext cx="560196" cy="252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1" name="群組 60"/>
            <p:cNvGrpSpPr/>
            <p:nvPr/>
          </p:nvGrpSpPr>
          <p:grpSpPr>
            <a:xfrm>
              <a:off x="3001880" y="4602356"/>
              <a:ext cx="341151" cy="295671"/>
              <a:chOff x="253129" y="4647997"/>
              <a:chExt cx="342097" cy="323577"/>
            </a:xfrm>
          </p:grpSpPr>
          <p:pic>
            <p:nvPicPr>
              <p:cNvPr id="134" name="圖片 133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3129" y="4647997"/>
                <a:ext cx="330684" cy="323577"/>
              </a:xfrm>
              <a:prstGeom prst="rect">
                <a:avLst/>
              </a:prstGeom>
              <a:solidFill>
                <a:sysClr val="window" lastClr="FFFFFF"/>
              </a:solidFill>
            </p:spPr>
          </p:pic>
          <p:pic>
            <p:nvPicPr>
              <p:cNvPr id="135" name="Picture 28"/>
              <p:cNvPicPr>
                <a:picLocks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506" y="4724322"/>
                <a:ext cx="150720" cy="131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2" name="圖片 6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26130" y="4807929"/>
              <a:ext cx="505704" cy="335303"/>
            </a:xfrm>
            <a:prstGeom prst="rect">
              <a:avLst/>
            </a:prstGeom>
          </p:spPr>
        </p:pic>
        <p:cxnSp>
          <p:nvCxnSpPr>
            <p:cNvPr id="63" name="直線接點 62"/>
            <p:cNvCxnSpPr>
              <a:endCxn id="62" idx="2"/>
            </p:cNvCxnSpPr>
            <p:nvPr/>
          </p:nvCxnSpPr>
          <p:spPr>
            <a:xfrm flipH="1" flipV="1">
              <a:off x="5578982" y="5143232"/>
              <a:ext cx="583197" cy="153322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4" name="直線接點 63"/>
            <p:cNvCxnSpPr>
              <a:endCxn id="62" idx="2"/>
            </p:cNvCxnSpPr>
            <p:nvPr/>
          </p:nvCxnSpPr>
          <p:spPr>
            <a:xfrm flipV="1">
              <a:off x="5399300" y="5143232"/>
              <a:ext cx="179682" cy="186071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pic>
          <p:nvPicPr>
            <p:cNvPr id="65" name="圖片 6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31465" y="5168960"/>
              <a:ext cx="505704" cy="335303"/>
            </a:xfrm>
            <a:prstGeom prst="rect">
              <a:avLst/>
            </a:prstGeom>
          </p:spPr>
        </p:pic>
        <p:pic>
          <p:nvPicPr>
            <p:cNvPr id="66" name="圖片 65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13381" y="5166010"/>
              <a:ext cx="505704" cy="335303"/>
            </a:xfrm>
            <a:prstGeom prst="rect">
              <a:avLst/>
            </a:prstGeom>
          </p:spPr>
        </p:pic>
        <p:grpSp>
          <p:nvGrpSpPr>
            <p:cNvPr id="67" name="群組 66"/>
            <p:cNvGrpSpPr/>
            <p:nvPr/>
          </p:nvGrpSpPr>
          <p:grpSpPr>
            <a:xfrm>
              <a:off x="3385189" y="4697958"/>
              <a:ext cx="2652903" cy="1480094"/>
              <a:chOff x="2088268" y="3737217"/>
              <a:chExt cx="2652903" cy="1480094"/>
            </a:xfrm>
          </p:grpSpPr>
          <p:grpSp>
            <p:nvGrpSpPr>
              <p:cNvPr id="126" name="群組 125"/>
              <p:cNvGrpSpPr/>
              <p:nvPr/>
            </p:nvGrpSpPr>
            <p:grpSpPr>
              <a:xfrm>
                <a:off x="2088268" y="3737217"/>
                <a:ext cx="2652903" cy="1480094"/>
                <a:chOff x="1707267" y="3737216"/>
                <a:chExt cx="2652903" cy="1480094"/>
              </a:xfrm>
            </p:grpSpPr>
            <p:cxnSp>
              <p:nvCxnSpPr>
                <p:cNvPr id="128" name="直線單箭頭接點 127"/>
                <p:cNvCxnSpPr/>
                <p:nvPr/>
              </p:nvCxnSpPr>
              <p:spPr>
                <a:xfrm>
                  <a:off x="1707267" y="3737216"/>
                  <a:ext cx="879417" cy="72531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9BBB59">
                      <a:lumMod val="75000"/>
                    </a:srgbClr>
                  </a:solidFill>
                  <a:prstDash val="dash"/>
                  <a:tailEnd type="triangle"/>
                </a:ln>
                <a:effectLst/>
              </p:spPr>
            </p:cxnSp>
            <p:cxnSp>
              <p:nvCxnSpPr>
                <p:cNvPr id="129" name="直線單箭頭接點 128"/>
                <p:cNvCxnSpPr/>
                <p:nvPr/>
              </p:nvCxnSpPr>
              <p:spPr>
                <a:xfrm>
                  <a:off x="1707267" y="3737216"/>
                  <a:ext cx="586263" cy="26621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9BBB59">
                      <a:lumMod val="75000"/>
                    </a:srgbClr>
                  </a:solidFill>
                  <a:prstDash val="dash"/>
                  <a:tailEnd type="triangle"/>
                </a:ln>
                <a:effectLst/>
              </p:spPr>
            </p:cxnSp>
            <p:cxnSp>
              <p:nvCxnSpPr>
                <p:cNvPr id="130" name="直線單箭頭接點 129"/>
                <p:cNvCxnSpPr>
                  <a:endCxn id="42" idx="0"/>
                </p:cNvCxnSpPr>
                <p:nvPr/>
              </p:nvCxnSpPr>
              <p:spPr>
                <a:xfrm>
                  <a:off x="3019776" y="4718142"/>
                  <a:ext cx="184251" cy="499168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9BBB59">
                      <a:lumMod val="75000"/>
                    </a:srgbClr>
                  </a:solidFill>
                  <a:prstDash val="dash"/>
                  <a:tailEnd type="triangle"/>
                </a:ln>
                <a:effectLst/>
              </p:spPr>
            </p:cxnSp>
            <p:cxnSp>
              <p:nvCxnSpPr>
                <p:cNvPr id="131" name="直線單箭頭接點 130"/>
                <p:cNvCxnSpPr>
                  <a:endCxn id="124" idx="1"/>
                </p:cNvCxnSpPr>
                <p:nvPr/>
              </p:nvCxnSpPr>
              <p:spPr>
                <a:xfrm flipV="1">
                  <a:off x="3019776" y="4650246"/>
                  <a:ext cx="1262791" cy="67896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9BBB59">
                      <a:lumMod val="75000"/>
                    </a:srgbClr>
                  </a:solidFill>
                  <a:prstDash val="dash"/>
                  <a:tailEnd type="triangle"/>
                </a:ln>
                <a:effectLst/>
              </p:spPr>
            </p:cxnSp>
            <p:cxnSp>
              <p:nvCxnSpPr>
                <p:cNvPr id="132" name="直線單箭頭接點 131"/>
                <p:cNvCxnSpPr/>
                <p:nvPr/>
              </p:nvCxnSpPr>
              <p:spPr>
                <a:xfrm>
                  <a:off x="1707267" y="3737216"/>
                  <a:ext cx="1867510" cy="687888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9BBB59">
                      <a:lumMod val="75000"/>
                    </a:srgbClr>
                  </a:solidFill>
                  <a:prstDash val="dash"/>
                  <a:tailEnd type="triangle"/>
                </a:ln>
                <a:effectLst/>
              </p:spPr>
            </p:cxnSp>
            <p:cxnSp>
              <p:nvCxnSpPr>
                <p:cNvPr id="133" name="直線單箭頭接點 132"/>
                <p:cNvCxnSpPr/>
                <p:nvPr/>
              </p:nvCxnSpPr>
              <p:spPr>
                <a:xfrm>
                  <a:off x="1707267" y="3737216"/>
                  <a:ext cx="2652903" cy="650995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9BBB59">
                      <a:lumMod val="75000"/>
                    </a:srgbClr>
                  </a:solidFill>
                  <a:prstDash val="dash"/>
                  <a:tailEnd type="triangle"/>
                </a:ln>
                <a:effectLst/>
              </p:spPr>
            </p:cxnSp>
          </p:grpSp>
          <p:cxnSp>
            <p:nvCxnSpPr>
              <p:cNvPr id="127" name="直線單箭頭接點 126"/>
              <p:cNvCxnSpPr/>
              <p:nvPr/>
            </p:nvCxnSpPr>
            <p:spPr>
              <a:xfrm>
                <a:off x="2114178" y="3751160"/>
                <a:ext cx="2053052" cy="239528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9BBB59">
                    <a:lumMod val="75000"/>
                  </a:srgbClr>
                </a:solidFill>
                <a:prstDash val="dash"/>
                <a:tailEnd type="triangle"/>
              </a:ln>
              <a:effectLst/>
            </p:spPr>
          </p:cxnSp>
        </p:grpSp>
        <p:grpSp>
          <p:nvGrpSpPr>
            <p:cNvPr id="68" name="群組 67"/>
            <p:cNvGrpSpPr/>
            <p:nvPr/>
          </p:nvGrpSpPr>
          <p:grpSpPr>
            <a:xfrm>
              <a:off x="4647980" y="4481934"/>
              <a:ext cx="446762" cy="296256"/>
              <a:chOff x="4318204" y="3523639"/>
              <a:chExt cx="561885" cy="447997"/>
            </a:xfrm>
          </p:grpSpPr>
          <p:pic>
            <p:nvPicPr>
              <p:cNvPr id="124" name="Picture 42" descr="ether_access_sw_LtBlue_SM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318204" y="3523639"/>
                <a:ext cx="561885" cy="447997"/>
              </a:xfrm>
              <a:prstGeom prst="rect">
                <a:avLst/>
              </a:prstGeom>
              <a:noFill/>
            </p:spPr>
          </p:pic>
          <p:pic>
            <p:nvPicPr>
              <p:cNvPr id="125" name="Picture 15"/>
              <p:cNvPicPr>
                <a:picLocks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1988" y="3523639"/>
                <a:ext cx="255711" cy="248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9" name="圖片 2"/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rgbClr val="9BBB5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7957" y="5922094"/>
              <a:ext cx="342342" cy="342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圖片 69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345" y="5934258"/>
              <a:ext cx="352158" cy="352158"/>
            </a:xfrm>
            <a:prstGeom prst="rect">
              <a:avLst/>
            </a:prstGeom>
          </p:spPr>
        </p:pic>
        <p:cxnSp>
          <p:nvCxnSpPr>
            <p:cNvPr id="71" name="直線接點 70"/>
            <p:cNvCxnSpPr/>
            <p:nvPr/>
          </p:nvCxnSpPr>
          <p:spPr>
            <a:xfrm>
              <a:off x="5017901" y="4589946"/>
              <a:ext cx="539302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2" name="直線接點 71"/>
            <p:cNvCxnSpPr/>
            <p:nvPr/>
          </p:nvCxnSpPr>
          <p:spPr>
            <a:xfrm>
              <a:off x="5011263" y="4635769"/>
              <a:ext cx="539302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pic>
          <p:nvPicPr>
            <p:cNvPr id="73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5409" y="4409926"/>
              <a:ext cx="501058" cy="378138"/>
            </a:xfrm>
            <a:prstGeom prst="rect">
              <a:avLst/>
            </a:prstGeom>
          </p:spPr>
        </p:pic>
        <p:grpSp>
          <p:nvGrpSpPr>
            <p:cNvPr id="74" name="群組 73"/>
            <p:cNvGrpSpPr/>
            <p:nvPr/>
          </p:nvGrpSpPr>
          <p:grpSpPr>
            <a:xfrm>
              <a:off x="5493375" y="4425879"/>
              <a:ext cx="265948" cy="173698"/>
              <a:chOff x="4656928" y="2965967"/>
              <a:chExt cx="265948" cy="173698"/>
            </a:xfrm>
          </p:grpSpPr>
          <p:sp>
            <p:nvSpPr>
              <p:cNvPr id="120" name="橢圓 119"/>
              <p:cNvSpPr/>
              <p:nvPr/>
            </p:nvSpPr>
            <p:spPr>
              <a:xfrm rot="16200000">
                <a:off x="4808334" y="3025122"/>
                <a:ext cx="173698" cy="55387"/>
              </a:xfrm>
              <a:prstGeom prst="ellipse">
                <a:avLst/>
              </a:prstGeom>
              <a:gradFill rotWithShape="1">
                <a:gsLst>
                  <a:gs pos="0">
                    <a:srgbClr val="4BACC6">
                      <a:tint val="50000"/>
                      <a:satMod val="300000"/>
                    </a:srgbClr>
                  </a:gs>
                  <a:gs pos="35000">
                    <a:srgbClr val="4BACC6">
                      <a:tint val="37000"/>
                      <a:satMod val="300000"/>
                    </a:srgbClr>
                  </a:gs>
                  <a:gs pos="100000">
                    <a:srgbClr val="4BACC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21" name="橢圓 120"/>
              <p:cNvSpPr/>
              <p:nvPr/>
            </p:nvSpPr>
            <p:spPr>
              <a:xfrm rot="16200000">
                <a:off x="4664749" y="3025122"/>
                <a:ext cx="173698" cy="55387"/>
              </a:xfrm>
              <a:prstGeom prst="ellipse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22" name="橢圓 121"/>
              <p:cNvSpPr/>
              <p:nvPr/>
            </p:nvSpPr>
            <p:spPr>
              <a:xfrm rot="16200000">
                <a:off x="4597773" y="3025122"/>
                <a:ext cx="173698" cy="55387"/>
              </a:xfrm>
              <a:prstGeom prst="ellipse">
                <a:avLst/>
              </a:prstGeom>
              <a:gradFill flip="none" rotWithShape="1">
                <a:gsLst>
                  <a:gs pos="0">
                    <a:srgbClr val="008000">
                      <a:tint val="66000"/>
                      <a:satMod val="160000"/>
                    </a:srgbClr>
                  </a:gs>
                  <a:gs pos="50000">
                    <a:srgbClr val="008000">
                      <a:tint val="44500"/>
                      <a:satMod val="160000"/>
                    </a:srgbClr>
                  </a:gs>
                  <a:gs pos="100000">
                    <a:srgbClr val="008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 w="9525" cap="flat" cmpd="sng" algn="ctr">
                <a:solidFill>
                  <a:srgbClr val="6699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23" name="橢圓 122"/>
              <p:cNvSpPr/>
              <p:nvPr/>
            </p:nvSpPr>
            <p:spPr>
              <a:xfrm rot="16200000">
                <a:off x="4734818" y="3025122"/>
                <a:ext cx="173698" cy="55387"/>
              </a:xfrm>
              <a:prstGeom prst="ellipse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35000">
                    <a:srgbClr val="F79646">
                      <a:tint val="37000"/>
                      <a:satMod val="30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pic>
          <p:nvPicPr>
            <p:cNvPr id="75" name="Picture 45"/>
            <p:cNvPicPr>
              <a:picLocks noChangeArrowheads="1"/>
            </p:cNvPicPr>
            <p:nvPr/>
          </p:nvPicPr>
          <p:blipFill>
            <a:blip r:embed="rId15" cstate="print">
              <a:duotone>
                <a:srgbClr val="EEECE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3441" y="3260073"/>
              <a:ext cx="1049338" cy="63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6" name="文字方塊 75"/>
            <p:cNvSpPr txBox="1"/>
            <p:nvPr/>
          </p:nvSpPr>
          <p:spPr>
            <a:xfrm>
              <a:off x="5667101" y="3463399"/>
              <a:ext cx="1069102" cy="266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>
              <a:defPPr>
                <a:defRPr lang="zh-TW"/>
              </a:defPPr>
              <a:lvl1pPr algn="ctr">
                <a:buNone/>
                <a:defRPr sz="1100" b="1" u="sng"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b="1" i="0" u="sng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nMAN</a:t>
              </a:r>
              <a:r>
                <a:rPr kumimoji="1" lang="en-US" altLang="zh-TW" b="1" i="0" u="sng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</a:t>
              </a:r>
              <a:r>
                <a:rPr kumimoji="1" lang="en-US" altLang="zh-TW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Core</a:t>
              </a:r>
              <a:endParaRPr kumimoji="1" lang="zh-TW" altLang="en-US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pic>
          <p:nvPicPr>
            <p:cNvPr id="77" name="Picture 75"/>
            <p:cNvPicPr>
              <a:picLocks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3547" y="3811662"/>
              <a:ext cx="274003" cy="202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8" name="群組 77"/>
            <p:cNvGrpSpPr/>
            <p:nvPr/>
          </p:nvGrpSpPr>
          <p:grpSpPr>
            <a:xfrm>
              <a:off x="4630615" y="4149674"/>
              <a:ext cx="446762" cy="296256"/>
              <a:chOff x="4318204" y="3523639"/>
              <a:chExt cx="561885" cy="447997"/>
            </a:xfrm>
          </p:grpSpPr>
          <p:pic>
            <p:nvPicPr>
              <p:cNvPr id="118" name="Picture 42" descr="ether_access_sw_LtBlue_SM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318204" y="3523639"/>
                <a:ext cx="561885" cy="447997"/>
              </a:xfrm>
              <a:prstGeom prst="rect">
                <a:avLst/>
              </a:prstGeom>
              <a:noFill/>
            </p:spPr>
          </p:pic>
          <p:pic>
            <p:nvPicPr>
              <p:cNvPr id="119" name="Picture 15"/>
              <p:cNvPicPr>
                <a:picLocks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1988" y="3523639"/>
                <a:ext cx="255711" cy="248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9" name="群組 78"/>
            <p:cNvGrpSpPr/>
            <p:nvPr/>
          </p:nvGrpSpPr>
          <p:grpSpPr>
            <a:xfrm>
              <a:off x="4479533" y="3665825"/>
              <a:ext cx="446762" cy="296256"/>
              <a:chOff x="4318204" y="3523639"/>
              <a:chExt cx="561885" cy="447997"/>
            </a:xfrm>
          </p:grpSpPr>
          <p:pic>
            <p:nvPicPr>
              <p:cNvPr id="116" name="Picture 42" descr="ether_access_sw_LtBlue_SM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318204" y="3523639"/>
                <a:ext cx="561885" cy="447997"/>
              </a:xfrm>
              <a:prstGeom prst="rect">
                <a:avLst/>
              </a:prstGeom>
              <a:noFill/>
            </p:spPr>
          </p:pic>
          <p:pic>
            <p:nvPicPr>
              <p:cNvPr id="117" name="Picture 15"/>
              <p:cNvPicPr>
                <a:picLocks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1988" y="3523639"/>
                <a:ext cx="255711" cy="248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80" name="肘形接點 79"/>
            <p:cNvCxnSpPr/>
            <p:nvPr/>
          </p:nvCxnSpPr>
          <p:spPr>
            <a:xfrm flipV="1">
              <a:off x="5033043" y="4022569"/>
              <a:ext cx="1196462" cy="279345"/>
            </a:xfrm>
            <a:prstGeom prst="bentConnector2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pic>
          <p:nvPicPr>
            <p:cNvPr id="81" name="圖片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276" y="5934002"/>
              <a:ext cx="342342" cy="342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圖片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1664" y="5934002"/>
              <a:ext cx="342342" cy="342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圖片 2"/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rgbClr val="8064A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558" y="5934002"/>
              <a:ext cx="342342" cy="342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文字方塊 83"/>
            <p:cNvSpPr txBox="1"/>
            <p:nvPr/>
          </p:nvSpPr>
          <p:spPr>
            <a:xfrm>
              <a:off x="5481782" y="5374354"/>
              <a:ext cx="622102" cy="33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委外</a:t>
              </a:r>
            </a:p>
          </p:txBody>
        </p:sp>
        <p:sp>
          <p:nvSpPr>
            <p:cNvPr id="85" name="文字方塊 84"/>
            <p:cNvSpPr txBox="1"/>
            <p:nvPr/>
          </p:nvSpPr>
          <p:spPr>
            <a:xfrm>
              <a:off x="5300892" y="6174124"/>
              <a:ext cx="568503" cy="45686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委外人員終端</a:t>
              </a:r>
            </a:p>
          </p:txBody>
        </p:sp>
        <p:pic>
          <p:nvPicPr>
            <p:cNvPr id="86" name="圖片 85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8602" y="4113964"/>
              <a:ext cx="440683" cy="367970"/>
            </a:xfrm>
            <a:prstGeom prst="rect">
              <a:avLst/>
            </a:prstGeom>
          </p:spPr>
        </p:pic>
        <p:grpSp>
          <p:nvGrpSpPr>
            <p:cNvPr id="87" name="群組 86"/>
            <p:cNvGrpSpPr/>
            <p:nvPr/>
          </p:nvGrpSpPr>
          <p:grpSpPr>
            <a:xfrm>
              <a:off x="3870281" y="4020204"/>
              <a:ext cx="265948" cy="173698"/>
              <a:chOff x="4656928" y="2965967"/>
              <a:chExt cx="265948" cy="173698"/>
            </a:xfrm>
          </p:grpSpPr>
          <p:sp>
            <p:nvSpPr>
              <p:cNvPr id="112" name="橢圓 111"/>
              <p:cNvSpPr/>
              <p:nvPr/>
            </p:nvSpPr>
            <p:spPr>
              <a:xfrm rot="16200000">
                <a:off x="4808334" y="3025122"/>
                <a:ext cx="173698" cy="55387"/>
              </a:xfrm>
              <a:prstGeom prst="ellipse">
                <a:avLst/>
              </a:prstGeom>
              <a:gradFill rotWithShape="1">
                <a:gsLst>
                  <a:gs pos="0">
                    <a:srgbClr val="4BACC6">
                      <a:tint val="50000"/>
                      <a:satMod val="300000"/>
                    </a:srgbClr>
                  </a:gs>
                  <a:gs pos="35000">
                    <a:srgbClr val="4BACC6">
                      <a:tint val="37000"/>
                      <a:satMod val="300000"/>
                    </a:srgbClr>
                  </a:gs>
                  <a:gs pos="100000">
                    <a:srgbClr val="4BACC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13" name="橢圓 112"/>
              <p:cNvSpPr/>
              <p:nvPr/>
            </p:nvSpPr>
            <p:spPr>
              <a:xfrm rot="16200000">
                <a:off x="4664749" y="3025122"/>
                <a:ext cx="173698" cy="55387"/>
              </a:xfrm>
              <a:prstGeom prst="ellipse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14" name="橢圓 113"/>
              <p:cNvSpPr/>
              <p:nvPr/>
            </p:nvSpPr>
            <p:spPr>
              <a:xfrm rot="16200000">
                <a:off x="4597773" y="3025122"/>
                <a:ext cx="173698" cy="55387"/>
              </a:xfrm>
              <a:prstGeom prst="ellipse">
                <a:avLst/>
              </a:prstGeom>
              <a:gradFill flip="none" rotWithShape="1">
                <a:gsLst>
                  <a:gs pos="0">
                    <a:srgbClr val="008000">
                      <a:tint val="66000"/>
                      <a:satMod val="160000"/>
                    </a:srgbClr>
                  </a:gs>
                  <a:gs pos="50000">
                    <a:srgbClr val="008000">
                      <a:tint val="44500"/>
                      <a:satMod val="160000"/>
                    </a:srgbClr>
                  </a:gs>
                  <a:gs pos="100000">
                    <a:srgbClr val="008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 w="9525" cap="flat" cmpd="sng" algn="ctr">
                <a:solidFill>
                  <a:srgbClr val="6699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15" name="橢圓 114"/>
              <p:cNvSpPr/>
              <p:nvPr/>
            </p:nvSpPr>
            <p:spPr>
              <a:xfrm rot="16200000">
                <a:off x="4734818" y="3025122"/>
                <a:ext cx="173698" cy="55387"/>
              </a:xfrm>
              <a:prstGeom prst="ellipse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35000">
                    <a:srgbClr val="F79646">
                      <a:tint val="37000"/>
                      <a:satMod val="30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sp>
          <p:nvSpPr>
            <p:cNvPr id="88" name="文字方塊 87"/>
            <p:cNvSpPr txBox="1"/>
            <p:nvPr/>
          </p:nvSpPr>
          <p:spPr>
            <a:xfrm>
              <a:off x="3478507" y="4374502"/>
              <a:ext cx="1080817" cy="269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7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Meiryo" panose="020B0604030504040204" pitchFamily="34" charset="-128"/>
                </a:rPr>
                <a:t>vMX</a:t>
              </a:r>
              <a:endParaRPr kumimoji="1" lang="zh-TW" altLang="en-US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eiryo" panose="020B0604030504040204" pitchFamily="34" charset="-128"/>
              </a:endParaRPr>
            </a:p>
          </p:txBody>
        </p:sp>
        <p:cxnSp>
          <p:nvCxnSpPr>
            <p:cNvPr id="89" name="直線接點 88"/>
            <p:cNvCxnSpPr/>
            <p:nvPr/>
          </p:nvCxnSpPr>
          <p:spPr>
            <a:xfrm>
              <a:off x="4186314" y="4301914"/>
              <a:ext cx="539302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0" name="直線接點 89"/>
            <p:cNvCxnSpPr/>
            <p:nvPr/>
          </p:nvCxnSpPr>
          <p:spPr>
            <a:xfrm>
              <a:off x="4179676" y="4337918"/>
              <a:ext cx="539302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grpSp>
          <p:nvGrpSpPr>
            <p:cNvPr id="91" name="群組 90"/>
            <p:cNvGrpSpPr/>
            <p:nvPr/>
          </p:nvGrpSpPr>
          <p:grpSpPr>
            <a:xfrm>
              <a:off x="4473204" y="2852936"/>
              <a:ext cx="508435" cy="510096"/>
              <a:chOff x="4656928" y="2965967"/>
              <a:chExt cx="265948" cy="173698"/>
            </a:xfrm>
          </p:grpSpPr>
          <p:sp>
            <p:nvSpPr>
              <p:cNvPr id="108" name="橢圓 107"/>
              <p:cNvSpPr/>
              <p:nvPr/>
            </p:nvSpPr>
            <p:spPr>
              <a:xfrm rot="16200000">
                <a:off x="4808334" y="3025122"/>
                <a:ext cx="173698" cy="55387"/>
              </a:xfrm>
              <a:prstGeom prst="ellipse">
                <a:avLst/>
              </a:prstGeom>
              <a:gradFill rotWithShape="1">
                <a:gsLst>
                  <a:gs pos="0">
                    <a:srgbClr val="4BACC6">
                      <a:tint val="50000"/>
                      <a:satMod val="300000"/>
                    </a:srgbClr>
                  </a:gs>
                  <a:gs pos="35000">
                    <a:srgbClr val="4BACC6">
                      <a:tint val="37000"/>
                      <a:satMod val="300000"/>
                    </a:srgbClr>
                  </a:gs>
                  <a:gs pos="100000">
                    <a:srgbClr val="4BACC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09" name="橢圓 108"/>
              <p:cNvSpPr/>
              <p:nvPr/>
            </p:nvSpPr>
            <p:spPr>
              <a:xfrm rot="16200000">
                <a:off x="4664749" y="3025122"/>
                <a:ext cx="173698" cy="55387"/>
              </a:xfrm>
              <a:prstGeom prst="ellipse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10" name="橢圓 109"/>
              <p:cNvSpPr/>
              <p:nvPr/>
            </p:nvSpPr>
            <p:spPr>
              <a:xfrm rot="16200000">
                <a:off x="4597773" y="3025122"/>
                <a:ext cx="173698" cy="55387"/>
              </a:xfrm>
              <a:prstGeom prst="ellipse">
                <a:avLst/>
              </a:prstGeom>
              <a:gradFill flip="none" rotWithShape="1">
                <a:gsLst>
                  <a:gs pos="0">
                    <a:srgbClr val="008000">
                      <a:tint val="66000"/>
                      <a:satMod val="160000"/>
                    </a:srgbClr>
                  </a:gs>
                  <a:gs pos="50000">
                    <a:srgbClr val="008000">
                      <a:tint val="44500"/>
                      <a:satMod val="160000"/>
                    </a:srgbClr>
                  </a:gs>
                  <a:gs pos="100000">
                    <a:srgbClr val="008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 w="9525" cap="flat" cmpd="sng" algn="ctr">
                <a:solidFill>
                  <a:srgbClr val="6699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11" name="橢圓 110"/>
              <p:cNvSpPr/>
              <p:nvPr/>
            </p:nvSpPr>
            <p:spPr>
              <a:xfrm rot="16200000">
                <a:off x="4734818" y="3025122"/>
                <a:ext cx="173698" cy="55387"/>
              </a:xfrm>
              <a:prstGeom prst="ellipse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35000">
                    <a:srgbClr val="F79646">
                      <a:tint val="37000"/>
                      <a:satMod val="30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sp>
          <p:nvSpPr>
            <p:cNvPr id="92" name="文字方塊 91"/>
            <p:cNvSpPr txBox="1"/>
            <p:nvPr/>
          </p:nvSpPr>
          <p:spPr>
            <a:xfrm>
              <a:off x="3125328" y="6477646"/>
              <a:ext cx="837970" cy="243475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10.2.59.0/24</a:t>
              </a:r>
              <a:endParaRPr kumimoji="1" lang="zh-TW" alt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3" name="文字方塊 92"/>
            <p:cNvSpPr txBox="1"/>
            <p:nvPr/>
          </p:nvSpPr>
          <p:spPr>
            <a:xfrm>
              <a:off x="4338653" y="6477646"/>
              <a:ext cx="837970" cy="243475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10.2.58.0/24</a:t>
              </a:r>
              <a:endParaRPr kumimoji="1" lang="zh-TW" alt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4" name="文字方塊 93"/>
            <p:cNvSpPr txBox="1"/>
            <p:nvPr/>
          </p:nvSpPr>
          <p:spPr>
            <a:xfrm>
              <a:off x="5176624" y="6477646"/>
              <a:ext cx="837970" cy="243475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10.2.57.0/24</a:t>
              </a:r>
              <a:endParaRPr kumimoji="1" lang="zh-TW" alt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6018183" y="6477646"/>
              <a:ext cx="837970" cy="243475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10.2.56.0/24</a:t>
              </a:r>
              <a:endParaRPr kumimoji="1" lang="zh-TW" alt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6" name="手繪多邊形 95"/>
            <p:cNvSpPr/>
            <p:nvPr/>
          </p:nvSpPr>
          <p:spPr>
            <a:xfrm>
              <a:off x="3658594" y="4714293"/>
              <a:ext cx="1943975" cy="1318693"/>
            </a:xfrm>
            <a:custGeom>
              <a:avLst/>
              <a:gdLst>
                <a:gd name="connsiteX0" fmla="*/ 1943975 w 1943975"/>
                <a:gd name="connsiteY0" fmla="*/ 1318693 h 1318693"/>
                <a:gd name="connsiteX1" fmla="*/ 1715375 w 1943975"/>
                <a:gd name="connsiteY1" fmla="*/ 655753 h 1318693"/>
                <a:gd name="connsiteX2" fmla="*/ 1875395 w 1943975"/>
                <a:gd name="connsiteY2" fmla="*/ 389053 h 1318693"/>
                <a:gd name="connsiteX3" fmla="*/ 1220075 w 1943975"/>
                <a:gd name="connsiteY3" fmla="*/ 433 h 1318693"/>
                <a:gd name="connsiteX4" fmla="*/ 381875 w 1943975"/>
                <a:gd name="connsiteY4" fmla="*/ 320473 h 1318693"/>
                <a:gd name="connsiteX5" fmla="*/ 875 w 1943975"/>
                <a:gd name="connsiteY5" fmla="*/ 686233 h 1318693"/>
                <a:gd name="connsiteX6" fmla="*/ 298055 w 1943975"/>
                <a:gd name="connsiteY6" fmla="*/ 1227253 h 131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975" h="1318693">
                  <a:moveTo>
                    <a:pt x="1943975" y="1318693"/>
                  </a:moveTo>
                  <a:cubicBezTo>
                    <a:pt x="1835390" y="1064693"/>
                    <a:pt x="1726805" y="810693"/>
                    <a:pt x="1715375" y="655753"/>
                  </a:cubicBezTo>
                  <a:cubicBezTo>
                    <a:pt x="1703945" y="500813"/>
                    <a:pt x="1957945" y="498273"/>
                    <a:pt x="1875395" y="389053"/>
                  </a:cubicBezTo>
                  <a:cubicBezTo>
                    <a:pt x="1792845" y="279833"/>
                    <a:pt x="1468995" y="11863"/>
                    <a:pt x="1220075" y="433"/>
                  </a:cubicBezTo>
                  <a:cubicBezTo>
                    <a:pt x="971155" y="-10997"/>
                    <a:pt x="585075" y="206173"/>
                    <a:pt x="381875" y="320473"/>
                  </a:cubicBezTo>
                  <a:cubicBezTo>
                    <a:pt x="178675" y="434773"/>
                    <a:pt x="14845" y="535103"/>
                    <a:pt x="875" y="686233"/>
                  </a:cubicBezTo>
                  <a:cubicBezTo>
                    <a:pt x="-13095" y="837363"/>
                    <a:pt x="142480" y="1032308"/>
                    <a:pt x="298055" y="1227253"/>
                  </a:cubicBezTo>
                </a:path>
              </a:pathLst>
            </a:custGeom>
            <a:noFill/>
            <a:ln w="76200" cap="flat" cmpd="sng" algn="ctr">
              <a:solidFill>
                <a:srgbClr val="7030A0">
                  <a:alpha val="70000"/>
                </a:srgbClr>
              </a:solidFill>
              <a:prstDash val="solid"/>
              <a:headEnd type="stealth" w="lg" len="lg"/>
              <a:tailEnd type="stealth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" name="橢圓 96">
              <a:extLst>
                <a:ext uri="{FF2B5EF4-FFF2-40B4-BE49-F238E27FC236}">
                  <a16:creationId xmlns:a16="http://schemas.microsoft.com/office/drawing/2014/main" xmlns="" id="{C7CD0B7A-8565-4A17-8DC7-A62578122132}"/>
                </a:ext>
              </a:extLst>
            </p:cNvPr>
            <p:cNvSpPr/>
            <p:nvPr/>
          </p:nvSpPr>
          <p:spPr>
            <a:xfrm>
              <a:off x="4268924" y="4570862"/>
              <a:ext cx="211070" cy="214025"/>
            </a:xfrm>
            <a:prstGeom prst="ellipse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8064A2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</a:t>
              </a:r>
              <a:endParaRPr kumimoji="1" lang="zh-TW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98" name="橢圓 97">
              <a:extLst>
                <a:ext uri="{FF2B5EF4-FFF2-40B4-BE49-F238E27FC236}">
                  <a16:creationId xmlns:a16="http://schemas.microsoft.com/office/drawing/2014/main" xmlns="" id="{C7CD0B7A-8565-4A17-8DC7-A62578122132}"/>
                </a:ext>
              </a:extLst>
            </p:cNvPr>
            <p:cNvSpPr/>
            <p:nvPr/>
          </p:nvSpPr>
          <p:spPr>
            <a:xfrm>
              <a:off x="6421277" y="3922158"/>
              <a:ext cx="211070" cy="214025"/>
            </a:xfrm>
            <a:prstGeom prst="ellipse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3</a:t>
              </a:r>
              <a:endParaRPr kumimoji="1" lang="zh-TW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99" name="手繪多邊形 98"/>
            <p:cNvSpPr/>
            <p:nvPr/>
          </p:nvSpPr>
          <p:spPr>
            <a:xfrm>
              <a:off x="4706716" y="2996952"/>
              <a:ext cx="187755" cy="1301750"/>
            </a:xfrm>
            <a:custGeom>
              <a:avLst/>
              <a:gdLst>
                <a:gd name="connsiteX0" fmla="*/ 187755 w 187755"/>
                <a:gd name="connsiteY0" fmla="*/ 1301750 h 1301750"/>
                <a:gd name="connsiteX1" fmla="*/ 82980 w 187755"/>
                <a:gd name="connsiteY1" fmla="*/ 685800 h 1301750"/>
                <a:gd name="connsiteX2" fmla="*/ 430 w 187755"/>
                <a:gd name="connsiteY2" fmla="*/ 508000 h 1301750"/>
                <a:gd name="connsiteX3" fmla="*/ 51230 w 187755"/>
                <a:gd name="connsiteY3" fmla="*/ 368300 h 1301750"/>
                <a:gd name="connsiteX4" fmla="*/ 67105 w 187755"/>
                <a:gd name="connsiteY4" fmla="*/ 0 h 130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755" h="1301750">
                  <a:moveTo>
                    <a:pt x="187755" y="1301750"/>
                  </a:moveTo>
                  <a:cubicBezTo>
                    <a:pt x="150978" y="1059921"/>
                    <a:pt x="114201" y="818092"/>
                    <a:pt x="82980" y="685800"/>
                  </a:cubicBezTo>
                  <a:cubicBezTo>
                    <a:pt x="51759" y="553508"/>
                    <a:pt x="5722" y="560917"/>
                    <a:pt x="430" y="508000"/>
                  </a:cubicBezTo>
                  <a:cubicBezTo>
                    <a:pt x="-4862" y="455083"/>
                    <a:pt x="40118" y="452967"/>
                    <a:pt x="51230" y="368300"/>
                  </a:cubicBezTo>
                  <a:cubicBezTo>
                    <a:pt x="62342" y="283633"/>
                    <a:pt x="64723" y="141816"/>
                    <a:pt x="67105" y="0"/>
                  </a:cubicBezTo>
                </a:path>
              </a:pathLst>
            </a:custGeom>
            <a:noFill/>
            <a:ln w="57150" cap="flat" cmpd="sng" algn="ctr">
              <a:solidFill>
                <a:srgbClr val="F79646">
                  <a:lumMod val="75000"/>
                  <a:alpha val="70000"/>
                </a:srgbClr>
              </a:solidFill>
              <a:prstDash val="solid"/>
              <a:headEnd type="none" w="lg" len="lg"/>
              <a:tailEnd type="stealth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0" name="橢圓 99">
              <a:extLst>
                <a:ext uri="{FF2B5EF4-FFF2-40B4-BE49-F238E27FC236}">
                  <a16:creationId xmlns:a16="http://schemas.microsoft.com/office/drawing/2014/main" xmlns="" id="{C7CD0B7A-8565-4A17-8DC7-A62578122132}"/>
                </a:ext>
              </a:extLst>
            </p:cNvPr>
            <p:cNvSpPr/>
            <p:nvPr/>
          </p:nvSpPr>
          <p:spPr>
            <a:xfrm>
              <a:off x="4159026" y="3328741"/>
              <a:ext cx="211070" cy="214025"/>
            </a:xfrm>
            <a:prstGeom prst="ellipse">
              <a:avLst/>
            </a:prstGeom>
            <a:solidFill>
              <a:srgbClr val="9BBB59">
                <a:lumMod val="75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2</a:t>
              </a:r>
              <a:endParaRPr kumimoji="1" lang="zh-TW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1" name="手繪多邊形 100"/>
            <p:cNvSpPr/>
            <p:nvPr/>
          </p:nvSpPr>
          <p:spPr>
            <a:xfrm>
              <a:off x="3157268" y="3825044"/>
              <a:ext cx="3036498" cy="2096218"/>
            </a:xfrm>
            <a:custGeom>
              <a:avLst/>
              <a:gdLst>
                <a:gd name="connsiteX0" fmla="*/ 0 w 3036498"/>
                <a:gd name="connsiteY0" fmla="*/ 2096218 h 2096218"/>
                <a:gd name="connsiteX1" fmla="*/ 431321 w 3036498"/>
                <a:gd name="connsiteY1" fmla="*/ 1544128 h 2096218"/>
                <a:gd name="connsiteX2" fmla="*/ 897147 w 3036498"/>
                <a:gd name="connsiteY2" fmla="*/ 1259456 h 2096218"/>
                <a:gd name="connsiteX3" fmla="*/ 1690777 w 3036498"/>
                <a:gd name="connsiteY3" fmla="*/ 810883 h 2096218"/>
                <a:gd name="connsiteX4" fmla="*/ 2286000 w 3036498"/>
                <a:gd name="connsiteY4" fmla="*/ 741871 h 2096218"/>
                <a:gd name="connsiteX5" fmla="*/ 1820174 w 3036498"/>
                <a:gd name="connsiteY5" fmla="*/ 690113 h 2096218"/>
                <a:gd name="connsiteX6" fmla="*/ 1604513 w 3036498"/>
                <a:gd name="connsiteY6" fmla="*/ 534837 h 2096218"/>
                <a:gd name="connsiteX7" fmla="*/ 759124 w 3036498"/>
                <a:gd name="connsiteY7" fmla="*/ 483079 h 2096218"/>
                <a:gd name="connsiteX8" fmla="*/ 2587924 w 3036498"/>
                <a:gd name="connsiteY8" fmla="*/ 379562 h 2096218"/>
                <a:gd name="connsiteX9" fmla="*/ 3036498 w 3036498"/>
                <a:gd name="connsiteY9" fmla="*/ 0 h 209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36498" h="2096218">
                  <a:moveTo>
                    <a:pt x="0" y="2096218"/>
                  </a:moveTo>
                  <a:cubicBezTo>
                    <a:pt x="140898" y="1889903"/>
                    <a:pt x="281797" y="1683588"/>
                    <a:pt x="431321" y="1544128"/>
                  </a:cubicBezTo>
                  <a:cubicBezTo>
                    <a:pt x="580845" y="1404668"/>
                    <a:pt x="687238" y="1381663"/>
                    <a:pt x="897147" y="1259456"/>
                  </a:cubicBezTo>
                  <a:cubicBezTo>
                    <a:pt x="1107056" y="1137249"/>
                    <a:pt x="1459302" y="897147"/>
                    <a:pt x="1690777" y="810883"/>
                  </a:cubicBezTo>
                  <a:cubicBezTo>
                    <a:pt x="1922253" y="724619"/>
                    <a:pt x="2264434" y="761999"/>
                    <a:pt x="2286000" y="741871"/>
                  </a:cubicBezTo>
                  <a:cubicBezTo>
                    <a:pt x="2307566" y="721743"/>
                    <a:pt x="1933755" y="724619"/>
                    <a:pt x="1820174" y="690113"/>
                  </a:cubicBezTo>
                  <a:cubicBezTo>
                    <a:pt x="1706593" y="655607"/>
                    <a:pt x="1781355" y="569343"/>
                    <a:pt x="1604513" y="534837"/>
                  </a:cubicBezTo>
                  <a:cubicBezTo>
                    <a:pt x="1427671" y="500331"/>
                    <a:pt x="595222" y="508958"/>
                    <a:pt x="759124" y="483079"/>
                  </a:cubicBezTo>
                  <a:cubicBezTo>
                    <a:pt x="923026" y="457200"/>
                    <a:pt x="2208362" y="460075"/>
                    <a:pt x="2587924" y="379562"/>
                  </a:cubicBezTo>
                  <a:cubicBezTo>
                    <a:pt x="2967486" y="299049"/>
                    <a:pt x="3001992" y="149524"/>
                    <a:pt x="3036498" y="0"/>
                  </a:cubicBezTo>
                </a:path>
              </a:pathLst>
            </a:custGeom>
            <a:noFill/>
            <a:ln w="57150" cap="flat" cmpd="sng" algn="ctr">
              <a:solidFill>
                <a:srgbClr val="F79646">
                  <a:lumMod val="75000"/>
                  <a:alpha val="70000"/>
                </a:srgbClr>
              </a:solidFill>
              <a:prstDash val="solid"/>
              <a:headEnd type="stealth" w="lg" len="lg"/>
              <a:tailEnd type="stealth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" name="手繪多邊形 101"/>
            <p:cNvSpPr/>
            <p:nvPr/>
          </p:nvSpPr>
          <p:spPr>
            <a:xfrm>
              <a:off x="3966125" y="3933056"/>
              <a:ext cx="2463039" cy="1984076"/>
            </a:xfrm>
            <a:custGeom>
              <a:avLst/>
              <a:gdLst>
                <a:gd name="connsiteX0" fmla="*/ 1703914 w 2463039"/>
                <a:gd name="connsiteY0" fmla="*/ 1984076 h 1984076"/>
                <a:gd name="connsiteX1" fmla="*/ 1531386 w 2463039"/>
                <a:gd name="connsiteY1" fmla="*/ 1440611 h 1984076"/>
                <a:gd name="connsiteX2" fmla="*/ 1721167 w 2463039"/>
                <a:gd name="connsiteY2" fmla="*/ 1216325 h 1984076"/>
                <a:gd name="connsiteX3" fmla="*/ 1194956 w 2463039"/>
                <a:gd name="connsiteY3" fmla="*/ 767751 h 1984076"/>
                <a:gd name="connsiteX4" fmla="*/ 1617650 w 2463039"/>
                <a:gd name="connsiteY4" fmla="*/ 724619 h 1984076"/>
                <a:gd name="connsiteX5" fmla="*/ 1626276 w 2463039"/>
                <a:gd name="connsiteY5" fmla="*/ 646981 h 1984076"/>
                <a:gd name="connsiteX6" fmla="*/ 1117318 w 2463039"/>
                <a:gd name="connsiteY6" fmla="*/ 586596 h 1984076"/>
                <a:gd name="connsiteX7" fmla="*/ 970669 w 2463039"/>
                <a:gd name="connsiteY7" fmla="*/ 431321 h 1984076"/>
                <a:gd name="connsiteX8" fmla="*/ 13137 w 2463039"/>
                <a:gd name="connsiteY8" fmla="*/ 362310 h 1984076"/>
                <a:gd name="connsiteX9" fmla="*/ 1764299 w 2463039"/>
                <a:gd name="connsiteY9" fmla="*/ 362310 h 1984076"/>
                <a:gd name="connsiteX10" fmla="*/ 2463039 w 2463039"/>
                <a:gd name="connsiteY10" fmla="*/ 0 h 19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63039" h="1984076">
                  <a:moveTo>
                    <a:pt x="1703914" y="1984076"/>
                  </a:moveTo>
                  <a:cubicBezTo>
                    <a:pt x="1616212" y="1776322"/>
                    <a:pt x="1528510" y="1568569"/>
                    <a:pt x="1531386" y="1440611"/>
                  </a:cubicBezTo>
                  <a:cubicBezTo>
                    <a:pt x="1534261" y="1312652"/>
                    <a:pt x="1777239" y="1328468"/>
                    <a:pt x="1721167" y="1216325"/>
                  </a:cubicBezTo>
                  <a:cubicBezTo>
                    <a:pt x="1665095" y="1104182"/>
                    <a:pt x="1212209" y="849702"/>
                    <a:pt x="1194956" y="767751"/>
                  </a:cubicBezTo>
                  <a:cubicBezTo>
                    <a:pt x="1177703" y="685800"/>
                    <a:pt x="1545763" y="744747"/>
                    <a:pt x="1617650" y="724619"/>
                  </a:cubicBezTo>
                  <a:cubicBezTo>
                    <a:pt x="1689537" y="704491"/>
                    <a:pt x="1709665" y="669985"/>
                    <a:pt x="1626276" y="646981"/>
                  </a:cubicBezTo>
                  <a:cubicBezTo>
                    <a:pt x="1542887" y="623977"/>
                    <a:pt x="1226586" y="622539"/>
                    <a:pt x="1117318" y="586596"/>
                  </a:cubicBezTo>
                  <a:cubicBezTo>
                    <a:pt x="1008050" y="550653"/>
                    <a:pt x="1154699" y="468702"/>
                    <a:pt x="970669" y="431321"/>
                  </a:cubicBezTo>
                  <a:cubicBezTo>
                    <a:pt x="786639" y="393940"/>
                    <a:pt x="-119135" y="373812"/>
                    <a:pt x="13137" y="362310"/>
                  </a:cubicBezTo>
                  <a:cubicBezTo>
                    <a:pt x="145409" y="350808"/>
                    <a:pt x="1355982" y="422695"/>
                    <a:pt x="1764299" y="362310"/>
                  </a:cubicBezTo>
                  <a:cubicBezTo>
                    <a:pt x="2172616" y="301925"/>
                    <a:pt x="2317827" y="150962"/>
                    <a:pt x="2463039" y="0"/>
                  </a:cubicBezTo>
                </a:path>
              </a:pathLst>
            </a:custGeom>
            <a:noFill/>
            <a:ln w="57150" cap="flat" cmpd="sng" algn="ctr">
              <a:solidFill>
                <a:srgbClr val="00B050">
                  <a:alpha val="70000"/>
                </a:srgbClr>
              </a:solidFill>
              <a:prstDash val="solid"/>
              <a:headEnd type="stealth" w="lg" len="lg"/>
              <a:tailEnd type="stealth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" name="手繪多邊形 102"/>
            <p:cNvSpPr/>
            <p:nvPr/>
          </p:nvSpPr>
          <p:spPr>
            <a:xfrm>
              <a:off x="4454915" y="3010922"/>
              <a:ext cx="342347" cy="1319468"/>
            </a:xfrm>
            <a:custGeom>
              <a:avLst/>
              <a:gdLst>
                <a:gd name="connsiteX0" fmla="*/ 338137 w 338137"/>
                <a:gd name="connsiteY0" fmla="*/ 1288257 h 1288257"/>
                <a:gd name="connsiteX1" fmla="*/ 214312 w 338137"/>
                <a:gd name="connsiteY1" fmla="*/ 716757 h 1288257"/>
                <a:gd name="connsiteX2" fmla="*/ 90487 w 338137"/>
                <a:gd name="connsiteY2" fmla="*/ 445294 h 1288257"/>
                <a:gd name="connsiteX3" fmla="*/ 0 w 338137"/>
                <a:gd name="connsiteY3" fmla="*/ 0 h 1288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137" h="1288257">
                  <a:moveTo>
                    <a:pt x="338137" y="1288257"/>
                  </a:moveTo>
                  <a:cubicBezTo>
                    <a:pt x="296862" y="1072754"/>
                    <a:pt x="255587" y="857251"/>
                    <a:pt x="214312" y="716757"/>
                  </a:cubicBezTo>
                  <a:cubicBezTo>
                    <a:pt x="173037" y="576263"/>
                    <a:pt x="126206" y="564753"/>
                    <a:pt x="90487" y="445294"/>
                  </a:cubicBezTo>
                  <a:cubicBezTo>
                    <a:pt x="54768" y="325835"/>
                    <a:pt x="27384" y="162917"/>
                    <a:pt x="0" y="0"/>
                  </a:cubicBezTo>
                </a:path>
              </a:pathLst>
            </a:custGeom>
            <a:noFill/>
            <a:ln w="57150" cap="flat" cmpd="sng" algn="ctr">
              <a:solidFill>
                <a:srgbClr val="00B050">
                  <a:alpha val="70000"/>
                </a:srgbClr>
              </a:solidFill>
              <a:prstDash val="solid"/>
              <a:headEnd type="none" w="lg" len="lg"/>
              <a:tailEnd type="stealth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3833197" y="2852936"/>
              <a:ext cx="613412" cy="3737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隔離</a:t>
              </a:r>
              <a:endParaRPr kumimoji="1" lang="zh-TW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3332820" y="3985319"/>
              <a:ext cx="613412" cy="3737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隔離</a:t>
              </a:r>
              <a:endParaRPr kumimoji="1" lang="zh-TW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5745088" y="4401190"/>
              <a:ext cx="613412" cy="3737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隔離</a:t>
              </a:r>
              <a:endParaRPr kumimoji="1" lang="zh-TW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4844988" y="3589275"/>
              <a:ext cx="613412" cy="3737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隔離</a:t>
              </a:r>
              <a:endParaRPr kumimoji="1" lang="zh-TW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43" name="矩形 142"/>
          <p:cNvSpPr/>
          <p:nvPr/>
        </p:nvSpPr>
        <p:spPr>
          <a:xfrm>
            <a:off x="4739478" y="5458501"/>
            <a:ext cx="3647348" cy="116955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四個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VPN</a:t>
            </a:r>
          </a:p>
          <a:p>
            <a:pPr marL="54610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正職</a:t>
            </a:r>
            <a:endParaRPr 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610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專屬維運終端</a:t>
            </a:r>
            <a:endParaRPr 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610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委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外</a:t>
            </a:r>
            <a:endParaRPr 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6100" lvl="1" indent="-285750">
              <a:buFont typeface="Arial" panose="020B0604020202020204" pitchFamily="34" charset="0"/>
              <a:buChar char="•"/>
            </a:pP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會議室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終端</a:t>
            </a:r>
            <a:endParaRPr 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270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大綱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54600"/>
          </a:xfrm>
        </p:spPr>
        <p:txBody>
          <a:bodyPr/>
          <a:lstStyle/>
          <a:p>
            <a:r>
              <a:rPr lang="zh-TW" altLang="en-US" dirty="0"/>
              <a:t>校園網路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現況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/>
              <a:t>新一代</a:t>
            </a:r>
            <a:r>
              <a:rPr lang="zh-TW" altLang="en-US" dirty="0" smtClean="0"/>
              <a:t>校園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  <a:r>
              <a:rPr lang="zh-TW" altLang="en-US" dirty="0" smtClean="0"/>
              <a:t>管理</a:t>
            </a:r>
            <a:r>
              <a:rPr lang="en-US" altLang="zh-TW" dirty="0" smtClean="0"/>
              <a:t>-</a:t>
            </a:r>
            <a:r>
              <a:rPr lang="en-US" altLang="zh-TW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EyeLAN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解決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err="1"/>
              <a:t>EyeLAN</a:t>
            </a:r>
            <a:r>
              <a:rPr lang="zh-TW" altLang="en-US" dirty="0"/>
              <a:t>應用案例</a:t>
            </a:r>
          </a:p>
          <a:p>
            <a:r>
              <a:rPr lang="en-US" altLang="zh-TW" dirty="0" err="1"/>
              <a:t>EyeLAN</a:t>
            </a:r>
            <a:r>
              <a:rPr lang="zh-TW" altLang="en-US" dirty="0"/>
              <a:t>管理</a:t>
            </a:r>
            <a:r>
              <a:rPr lang="zh-TW" altLang="en-US" dirty="0" smtClean="0"/>
              <a:t>介面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660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sz="3600" dirty="0" smtClean="0"/>
              <a:t>案例七</a:t>
            </a:r>
            <a:r>
              <a:rPr lang="en-US" altLang="zh-TW" sz="3600" dirty="0" smtClean="0"/>
              <a:t>:</a:t>
            </a:r>
            <a:r>
              <a:rPr lang="zh-TW" altLang="en-US" sz="3600" dirty="0" smtClean="0"/>
              <a:t> </a:t>
            </a:r>
            <a:r>
              <a:rPr lang="en-US" altLang="zh-TW" sz="3600" dirty="0" smtClean="0">
                <a:solidFill>
                  <a:schemeClr val="tx1"/>
                </a:solidFill>
              </a:rPr>
              <a:t>xx</a:t>
            </a:r>
            <a:r>
              <a:rPr lang="zh-TW" altLang="en-US" sz="3600" dirty="0">
                <a:solidFill>
                  <a:schemeClr val="tx1"/>
                </a:solidFill>
              </a:rPr>
              <a:t>社區智慧</a:t>
            </a:r>
            <a:r>
              <a:rPr lang="zh-TW" altLang="en-US" sz="3600" dirty="0" smtClean="0">
                <a:solidFill>
                  <a:schemeClr val="tx1"/>
                </a:solidFill>
              </a:rPr>
              <a:t>路燈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2548" y="1071563"/>
            <a:ext cx="4694549" cy="255395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sz="25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IoT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設備可視化</a:t>
            </a: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實名制</a:t>
            </a: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管理</a:t>
            </a:r>
            <a:endParaRPr lang="en-US" altLang="zh-TW" sz="25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訊務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監控 </a:t>
            </a:r>
            <a:r>
              <a:rPr lang="en-US" altLang="zh-TW" sz="25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IoT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設備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</a:t>
            </a:r>
            <a:endParaRPr lang="en-US" altLang="zh-TW" sz="25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主動偵測</a:t>
            </a:r>
            <a:r>
              <a:rPr lang="en-US" altLang="zh-TW" sz="25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IoT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設備是否存活</a:t>
            </a:r>
            <a:endParaRPr lang="en-US" altLang="zh-TW" sz="25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5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QoS</a:t>
            </a:r>
            <a:endParaRPr lang="en-US" sz="25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Multicasting</a:t>
            </a:r>
            <a:endParaRPr lang="en-US" sz="25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8500" y="937837"/>
            <a:ext cx="3831554" cy="5464926"/>
          </a:xfrm>
          <a:prstGeom prst="rect">
            <a:avLst/>
          </a:prstGeom>
        </p:spPr>
      </p:pic>
      <p:grpSp>
        <p:nvGrpSpPr>
          <p:cNvPr id="25" name="群組 24"/>
          <p:cNvGrpSpPr/>
          <p:nvPr/>
        </p:nvGrpSpPr>
        <p:grpSpPr>
          <a:xfrm>
            <a:off x="855859" y="3839829"/>
            <a:ext cx="2862105" cy="1663036"/>
            <a:chOff x="823775" y="4362655"/>
            <a:chExt cx="2862105" cy="1663036"/>
          </a:xfrm>
        </p:grpSpPr>
        <p:grpSp>
          <p:nvGrpSpPr>
            <p:cNvPr id="6" name="群組 5"/>
            <p:cNvGrpSpPr/>
            <p:nvPr/>
          </p:nvGrpSpPr>
          <p:grpSpPr>
            <a:xfrm>
              <a:off x="823775" y="4362655"/>
              <a:ext cx="2862105" cy="1663036"/>
              <a:chOff x="6357306" y="1098878"/>
              <a:chExt cx="2862105" cy="1663036"/>
            </a:xfrm>
          </p:grpSpPr>
          <p:sp>
            <p:nvSpPr>
              <p:cNvPr id="7" name="矩形 6"/>
              <p:cNvSpPr/>
              <p:nvPr/>
            </p:nvSpPr>
            <p:spPr bwMode="auto">
              <a:xfrm>
                <a:off x="6357306" y="1392017"/>
                <a:ext cx="2711277" cy="1369897"/>
              </a:xfrm>
              <a:prstGeom prst="rect">
                <a:avLst/>
              </a:prstGeom>
              <a:gradFill rotWithShape="1">
                <a:gsLst>
                  <a:gs pos="86000">
                    <a:srgbClr val="F9D069"/>
                  </a:gs>
                  <a:gs pos="0">
                    <a:srgbClr val="F6B616">
                      <a:gamma/>
                      <a:tint val="28627"/>
                      <a:invGamma/>
                    </a:srgbClr>
                  </a:gs>
                  <a:gs pos="100000">
                    <a:srgbClr val="F6B616"/>
                  </a:gs>
                </a:gsLst>
                <a:lin ang="18900000" scaled="1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8" name="圓角矩形 7"/>
              <p:cNvSpPr/>
              <p:nvPr/>
            </p:nvSpPr>
            <p:spPr>
              <a:xfrm>
                <a:off x="6477348" y="1098878"/>
                <a:ext cx="2097188" cy="416593"/>
              </a:xfrm>
              <a:prstGeom prst="roundRect">
                <a:avLst>
                  <a:gd name="adj" fmla="val 28600"/>
                </a:avLst>
              </a:prstGeom>
              <a:solidFill>
                <a:schemeClr val="bg1"/>
              </a:solidFill>
              <a:ln w="38100" cap="flat" cmpd="sng" algn="ctr">
                <a:solidFill>
                  <a:srgbClr val="F6B61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46" b="1" kern="0" dirty="0" smtClean="0">
                    <a:solidFill>
                      <a:sysClr val="windowText" lastClr="000000"/>
                    </a:solidFill>
                    <a:latin typeface="微軟正黑體" pitchFamily="34" charset="-120"/>
                    <a:ea typeface="微軟正黑體" pitchFamily="34" charset="-120"/>
                  </a:rPr>
                  <a:t>需求</a:t>
                </a:r>
                <a:endParaRPr kumimoji="0" lang="zh-TW" altLang="en-US" sz="1846" b="1" kern="0" dirty="0">
                  <a:solidFill>
                    <a:sysClr val="windowText" lastClr="0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6401366" y="1561585"/>
                <a:ext cx="281804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3776" lvl="1" indent="-263776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TW" b="1" dirty="0" err="1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IoT</a:t>
                </a: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設備實名制管理</a:t>
                </a:r>
                <a:endPara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63776" lvl="1" indent="-263776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主動偵測</a:t>
                </a:r>
                <a:r>
                  <a:rPr lang="en-US" altLang="zh-TW" b="1" dirty="0" err="1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IoT</a:t>
                </a: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設備狀況</a:t>
                </a:r>
                <a:endPara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63776" lvl="1" indent="-263776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點對多點傳送視訊</a:t>
                </a:r>
                <a:endPara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63776" lvl="1" indent="-263776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簡化維運負擔</a:t>
                </a:r>
                <a:endPara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10" name="Groupe 75"/>
              <p:cNvGrpSpPr/>
              <p:nvPr/>
            </p:nvGrpSpPr>
            <p:grpSpPr>
              <a:xfrm>
                <a:off x="6439939" y="1677828"/>
                <a:ext cx="140434" cy="154440"/>
                <a:chOff x="7812360" y="1196752"/>
                <a:chExt cx="792088" cy="792088"/>
              </a:xfrm>
            </p:grpSpPr>
            <p:sp>
              <p:nvSpPr>
                <p:cNvPr id="16" name="Ellipse 79"/>
                <p:cNvSpPr/>
                <p:nvPr/>
              </p:nvSpPr>
              <p:spPr>
                <a:xfrm>
                  <a:off x="7812360" y="1196752"/>
                  <a:ext cx="792088" cy="79208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EE7339">
                        <a:shade val="30000"/>
                        <a:satMod val="115000"/>
                      </a:srgbClr>
                    </a:gs>
                    <a:gs pos="50000">
                      <a:srgbClr val="EE7339">
                        <a:shade val="67500"/>
                        <a:satMod val="115000"/>
                      </a:srgbClr>
                    </a:gs>
                    <a:gs pos="100000">
                      <a:srgbClr val="EE7339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 w="31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844083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fr-FR" sz="1662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pic>
              <p:nvPicPr>
                <p:cNvPr id="17" name="Picture 5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-2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138" t="19901" r="24571" b="27188"/>
                <a:stretch/>
              </p:blipFill>
              <p:spPr bwMode="auto">
                <a:xfrm rot="19764694">
                  <a:off x="7894415" y="1289116"/>
                  <a:ext cx="385960" cy="2949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11" name="Picture 5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38" t="19901" r="24571" b="27188"/>
              <a:stretch/>
            </p:blipFill>
            <p:spPr bwMode="auto">
              <a:xfrm rot="19764694">
                <a:off x="6454490" y="2359874"/>
                <a:ext cx="68429" cy="575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5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38" t="19901" r="24571" b="27188"/>
              <a:stretch/>
            </p:blipFill>
            <p:spPr bwMode="auto">
              <a:xfrm rot="19764694">
                <a:off x="6454484" y="2029237"/>
                <a:ext cx="68429" cy="575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3" name="Groupe 75"/>
              <p:cNvGrpSpPr/>
              <p:nvPr/>
            </p:nvGrpSpPr>
            <p:grpSpPr>
              <a:xfrm>
                <a:off x="6439939" y="2210200"/>
                <a:ext cx="140434" cy="154440"/>
                <a:chOff x="7812360" y="761611"/>
                <a:chExt cx="792088" cy="792088"/>
              </a:xfrm>
            </p:grpSpPr>
            <p:sp>
              <p:nvSpPr>
                <p:cNvPr id="14" name="Ellipse 79"/>
                <p:cNvSpPr/>
                <p:nvPr/>
              </p:nvSpPr>
              <p:spPr>
                <a:xfrm>
                  <a:off x="7812360" y="761611"/>
                  <a:ext cx="792088" cy="79208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EE7339">
                        <a:shade val="30000"/>
                        <a:satMod val="115000"/>
                      </a:srgbClr>
                    </a:gs>
                    <a:gs pos="50000">
                      <a:srgbClr val="EE7339">
                        <a:shade val="67500"/>
                        <a:satMod val="115000"/>
                      </a:srgbClr>
                    </a:gs>
                    <a:gs pos="100000">
                      <a:srgbClr val="EE7339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 w="31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844083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fr-FR" sz="1662" kern="0">
                    <a:solidFill>
                      <a:prstClr val="white"/>
                    </a:solidFill>
                    <a:latin typeface="Calibri"/>
                    <a:ea typeface="+mn-ea"/>
                  </a:endParaRPr>
                </a:p>
              </p:txBody>
            </p:sp>
            <p:pic>
              <p:nvPicPr>
                <p:cNvPr id="15" name="Picture 5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-2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138" t="19901" r="24571" b="27188"/>
                <a:stretch/>
              </p:blipFill>
              <p:spPr bwMode="auto">
                <a:xfrm rot="19764694">
                  <a:off x="7894415" y="805626"/>
                  <a:ext cx="385959" cy="2949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grpSp>
          <p:nvGrpSpPr>
            <p:cNvPr id="21" name="群組 20"/>
            <p:cNvGrpSpPr/>
            <p:nvPr/>
          </p:nvGrpSpPr>
          <p:grpSpPr>
            <a:xfrm>
              <a:off x="906408" y="5201502"/>
              <a:ext cx="140434" cy="154440"/>
              <a:chOff x="906408" y="5201502"/>
              <a:chExt cx="140434" cy="154440"/>
            </a:xfrm>
          </p:grpSpPr>
          <p:sp>
            <p:nvSpPr>
              <p:cNvPr id="18" name="Ellipse 79"/>
              <p:cNvSpPr/>
              <p:nvPr/>
            </p:nvSpPr>
            <p:spPr>
              <a:xfrm>
                <a:off x="906408" y="5201502"/>
                <a:ext cx="140434" cy="154440"/>
              </a:xfrm>
              <a:prstGeom prst="ellipse">
                <a:avLst/>
              </a:prstGeom>
              <a:gradFill flip="none" rotWithShape="1">
                <a:gsLst>
                  <a:gs pos="0">
                    <a:srgbClr val="EE7339">
                      <a:shade val="30000"/>
                      <a:satMod val="115000"/>
                    </a:srgbClr>
                  </a:gs>
                  <a:gs pos="50000">
                    <a:srgbClr val="EE7339">
                      <a:shade val="67500"/>
                      <a:satMod val="115000"/>
                    </a:srgbClr>
                  </a:gs>
                  <a:gs pos="100000">
                    <a:srgbClr val="EE7339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fr-FR" sz="1662" kern="0">
                  <a:solidFill>
                    <a:prstClr val="white"/>
                  </a:solidFill>
                  <a:latin typeface="Calibri"/>
                  <a:ea typeface="+mn-ea"/>
                </a:endParaRPr>
              </a:p>
            </p:txBody>
          </p:sp>
          <p:pic>
            <p:nvPicPr>
              <p:cNvPr id="19" name="Picture 5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38" t="19901" r="24571" b="27188"/>
              <a:stretch/>
            </p:blipFill>
            <p:spPr bwMode="auto">
              <a:xfrm rot="19764694">
                <a:off x="922524" y="5220177"/>
                <a:ext cx="68429" cy="575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2" name="群組 21"/>
            <p:cNvGrpSpPr/>
            <p:nvPr/>
          </p:nvGrpSpPr>
          <p:grpSpPr>
            <a:xfrm>
              <a:off x="915850" y="5759293"/>
              <a:ext cx="140434" cy="154440"/>
              <a:chOff x="906408" y="5201502"/>
              <a:chExt cx="140434" cy="154440"/>
            </a:xfrm>
          </p:grpSpPr>
          <p:sp>
            <p:nvSpPr>
              <p:cNvPr id="23" name="Ellipse 79"/>
              <p:cNvSpPr/>
              <p:nvPr/>
            </p:nvSpPr>
            <p:spPr>
              <a:xfrm>
                <a:off x="906408" y="5201502"/>
                <a:ext cx="140434" cy="154440"/>
              </a:xfrm>
              <a:prstGeom prst="ellipse">
                <a:avLst/>
              </a:prstGeom>
              <a:gradFill flip="none" rotWithShape="1">
                <a:gsLst>
                  <a:gs pos="0">
                    <a:srgbClr val="EE7339">
                      <a:shade val="30000"/>
                      <a:satMod val="115000"/>
                    </a:srgbClr>
                  </a:gs>
                  <a:gs pos="50000">
                    <a:srgbClr val="EE7339">
                      <a:shade val="67500"/>
                      <a:satMod val="115000"/>
                    </a:srgbClr>
                  </a:gs>
                  <a:gs pos="100000">
                    <a:srgbClr val="EE7339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fr-FR" sz="1662" kern="0">
                  <a:solidFill>
                    <a:prstClr val="white"/>
                  </a:solidFill>
                  <a:latin typeface="Calibri"/>
                  <a:ea typeface="+mn-ea"/>
                </a:endParaRPr>
              </a:p>
            </p:txBody>
          </p:sp>
          <p:pic>
            <p:nvPicPr>
              <p:cNvPr id="24" name="Picture 5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38" t="19901" r="24571" b="27188"/>
              <a:stretch/>
            </p:blipFill>
            <p:spPr bwMode="auto">
              <a:xfrm rot="19764694">
                <a:off x="922524" y="5220177"/>
                <a:ext cx="68429" cy="575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6" name="矩形 25"/>
          <p:cNvSpPr/>
          <p:nvPr/>
        </p:nvSpPr>
        <p:spPr>
          <a:xfrm>
            <a:off x="7815125" y="245421"/>
            <a:ext cx="111601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800" b="1" kern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架構</a:t>
            </a:r>
            <a:r>
              <a:rPr lang="en-US" altLang="zh-TW" sz="2800" b="1" kern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0" y="2852936"/>
            <a:ext cx="9180512" cy="1484784"/>
          </a:xfrm>
          <a:prstGeom prst="rect">
            <a:avLst/>
          </a:prstGeom>
          <a:solidFill>
            <a:schemeClr val="accent5">
              <a:lumMod val="50000"/>
              <a:alpha val="5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zh-TW" altLang="en-US" sz="2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lang="zh-TW" altLang="en-US" sz="24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zh-TW" sz="3600" dirty="0" err="1">
                <a:solidFill>
                  <a:schemeClr val="bg1"/>
                </a:solidFill>
              </a:rPr>
              <a:t>EyeLAN</a:t>
            </a:r>
            <a:r>
              <a:rPr lang="zh-TW" altLang="en-US" sz="3600" dirty="0">
                <a:solidFill>
                  <a:schemeClr val="bg1"/>
                </a:solidFill>
              </a:rPr>
              <a:t>導入管理功能介紹</a:t>
            </a:r>
            <a:endParaRPr sz="3200" dirty="0">
              <a:ln>
                <a:gradFill flip="none" rotWithShape="1">
                  <a:gsLst>
                    <a:gs pos="0">
                      <a:srgbClr val="4F81BD">
                        <a:lumMod val="40000"/>
                        <a:lumOff val="60000"/>
                      </a:srgbClr>
                    </a:gs>
                    <a:gs pos="46000">
                      <a:srgbClr val="4F81BD">
                        <a:lumMod val="95000"/>
                        <a:lumOff val="5000"/>
                      </a:srgbClr>
                    </a:gs>
                    <a:gs pos="100000">
                      <a:srgbClr val="4F81BD">
                        <a:lumMod val="60000"/>
                      </a:srgb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79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圖片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07" y="1891084"/>
            <a:ext cx="9144000" cy="466213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</a:t>
            </a:r>
            <a:r>
              <a:rPr lang="en-US" altLang="zh-TW" dirty="0" err="1" smtClean="0"/>
              <a:t>EyeLAN</a:t>
            </a:r>
            <a:r>
              <a:rPr lang="zh-TW" altLang="en-US" dirty="0" smtClean="0"/>
              <a:t> 介面</a:t>
            </a:r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375895" y="1046493"/>
            <a:ext cx="6486274" cy="9053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15895" y="2758375"/>
            <a:ext cx="360000" cy="337422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19" name="橢圓 18"/>
          <p:cNvSpPr/>
          <p:nvPr/>
        </p:nvSpPr>
        <p:spPr>
          <a:xfrm>
            <a:off x="1429613" y="3140968"/>
            <a:ext cx="360000" cy="337422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20" name="橢圓 19"/>
          <p:cNvSpPr/>
          <p:nvPr/>
        </p:nvSpPr>
        <p:spPr>
          <a:xfrm>
            <a:off x="6682169" y="4053442"/>
            <a:ext cx="360000" cy="337422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21" name="橢圓 20"/>
          <p:cNvSpPr/>
          <p:nvPr/>
        </p:nvSpPr>
        <p:spPr>
          <a:xfrm>
            <a:off x="1649455" y="4678886"/>
            <a:ext cx="360000" cy="336919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22" name="橢圓 21"/>
          <p:cNvSpPr/>
          <p:nvPr/>
        </p:nvSpPr>
        <p:spPr>
          <a:xfrm>
            <a:off x="6429700" y="5572236"/>
            <a:ext cx="360000" cy="353349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23" name="橢圓 22"/>
          <p:cNvSpPr/>
          <p:nvPr/>
        </p:nvSpPr>
        <p:spPr>
          <a:xfrm>
            <a:off x="420795" y="1143154"/>
            <a:ext cx="360000" cy="320489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24" name="橢圓 23"/>
          <p:cNvSpPr/>
          <p:nvPr/>
        </p:nvSpPr>
        <p:spPr>
          <a:xfrm>
            <a:off x="2430215" y="1134687"/>
            <a:ext cx="360000" cy="337422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25" name="橢圓 24"/>
          <p:cNvSpPr/>
          <p:nvPr/>
        </p:nvSpPr>
        <p:spPr>
          <a:xfrm>
            <a:off x="4946393" y="1134687"/>
            <a:ext cx="360000" cy="337422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26" name="橢圓 25"/>
          <p:cNvSpPr/>
          <p:nvPr/>
        </p:nvSpPr>
        <p:spPr>
          <a:xfrm>
            <a:off x="420795" y="1521752"/>
            <a:ext cx="360000" cy="337422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27" name="橢圓 26"/>
          <p:cNvSpPr/>
          <p:nvPr/>
        </p:nvSpPr>
        <p:spPr>
          <a:xfrm>
            <a:off x="2430214" y="1515109"/>
            <a:ext cx="360000" cy="337422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780795" y="1118732"/>
            <a:ext cx="122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功能列表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2790214" y="1118732"/>
            <a:ext cx="1657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事件告警紀錄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5306393" y="1118732"/>
            <a:ext cx="1657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控制器使用率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780795" y="1505797"/>
            <a:ext cx="1657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服務網路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2798432" y="1499154"/>
            <a:ext cx="1657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最新登入列表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004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 cstate="print">
            <a:alphaModFix/>
          </a:blip>
          <a:srcRect t="7732" b="9035"/>
          <a:stretch/>
        </p:blipFill>
        <p:spPr>
          <a:xfrm>
            <a:off x="323528" y="1052736"/>
            <a:ext cx="8524055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EyeLAN</a:t>
            </a:r>
            <a:r>
              <a:rPr lang="zh-TW" altLang="en-US" dirty="0" smtClean="0"/>
              <a:t>網路架構拓</a:t>
            </a:r>
            <a:r>
              <a:rPr lang="zh-TW" altLang="en-US" dirty="0"/>
              <a:t>樸</a:t>
            </a:r>
            <a:r>
              <a:rPr lang="zh-TW" altLang="en-US" dirty="0" smtClean="0"/>
              <a:t>圖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9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cs typeface="新細明體" panose="02020500000000000000" pitchFamily="18" charset="-120"/>
              </a:rPr>
              <a:t>終端設備連網管理</a:t>
            </a:r>
            <a:endParaRPr lang="zh-TW" altLang="en-US" dirty="0">
              <a:effectLst>
                <a:glow rad="63500">
                  <a:srgbClr val="FFFFFF">
                    <a:alpha val="77000"/>
                  </a:srgbClr>
                </a:glo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78264"/>
            <a:ext cx="8229600" cy="1829800"/>
          </a:xfrm>
        </p:spPr>
        <p:txBody>
          <a:bodyPr/>
          <a:lstStyle/>
          <a:p>
            <a:r>
              <a:rPr lang="zh-TW" altLang="en-US" sz="2400" dirty="0" smtClean="0">
                <a:solidFill>
                  <a:srgbClr val="0000FF"/>
                </a:solidFill>
              </a:rPr>
              <a:t>實名制管理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zh-TW" altLang="en-US" sz="2400" dirty="0">
                <a:solidFill>
                  <a:schemeClr val="tx1"/>
                </a:solidFill>
              </a:rPr>
              <a:t>以</a:t>
            </a:r>
            <a:r>
              <a:rPr lang="zh-TW" altLang="en-US" sz="2400" u="sng" dirty="0">
                <a:solidFill>
                  <a:schemeClr val="tx1"/>
                </a:solidFill>
              </a:rPr>
              <a:t>使用者</a:t>
            </a:r>
            <a:r>
              <a:rPr lang="zh-TW" altLang="en-US" sz="2400" dirty="0">
                <a:solidFill>
                  <a:schemeClr val="tx1"/>
                </a:solidFill>
              </a:rPr>
              <a:t>與</a:t>
            </a:r>
            <a:r>
              <a:rPr lang="zh-TW" altLang="en-US" sz="2400" u="sng" dirty="0">
                <a:solidFill>
                  <a:schemeClr val="tx1"/>
                </a:solidFill>
              </a:rPr>
              <a:t>身份</a:t>
            </a:r>
            <a:r>
              <a:rPr lang="zh-TW" altLang="en-US" sz="2400" dirty="0">
                <a:solidFill>
                  <a:schemeClr val="tx1"/>
                </a:solidFill>
              </a:rPr>
              <a:t>特性管理誰可以使用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網路</a:t>
            </a:r>
            <a:endParaRPr lang="en-US" altLang="zh-TW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TW" sz="2400" dirty="0" smtClean="0">
                <a:solidFill>
                  <a:srgbClr val="0000FF"/>
                </a:solidFill>
              </a:rPr>
              <a:t>IP+MAC</a:t>
            </a:r>
            <a:r>
              <a:rPr lang="zh-TW" altLang="en-US" sz="2400" dirty="0" smtClean="0">
                <a:solidFill>
                  <a:srgbClr val="0000FF"/>
                </a:solidFill>
              </a:rPr>
              <a:t>管控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lvl="1"/>
            <a:r>
              <a:rPr lang="zh-TW" altLang="en-US" sz="2000" dirty="0" smtClean="0"/>
              <a:t>僅</a:t>
            </a:r>
            <a:r>
              <a:rPr lang="zh-TW" altLang="en-US" sz="2000" dirty="0"/>
              <a:t>允許合法</a:t>
            </a:r>
            <a:r>
              <a:rPr lang="en-US" altLang="zh-TW" sz="2000" dirty="0"/>
              <a:t>IP/MAC</a:t>
            </a:r>
            <a:r>
              <a:rPr lang="zh-TW" altLang="en-US" sz="2000" dirty="0"/>
              <a:t>使用</a:t>
            </a:r>
            <a:r>
              <a:rPr lang="zh-TW" altLang="en-US" sz="2000" dirty="0" smtClean="0"/>
              <a:t>網路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自動</a:t>
            </a:r>
            <a:r>
              <a:rPr lang="zh-TW" altLang="en-US" sz="2000" dirty="0"/>
              <a:t>禁止未授權 </a:t>
            </a:r>
            <a:r>
              <a:rPr lang="en-US" altLang="zh-TW" sz="2000" dirty="0"/>
              <a:t>IP </a:t>
            </a:r>
            <a:r>
              <a:rPr lang="zh-TW" altLang="en-US" sz="2000" dirty="0"/>
              <a:t>位址 </a:t>
            </a:r>
            <a:r>
              <a:rPr lang="en-US" altLang="zh-TW" sz="2000" dirty="0"/>
              <a:t>(IPv4/IPv6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或</a:t>
            </a:r>
            <a:r>
              <a:rPr lang="en-US" altLang="zh-TW" sz="2000" dirty="0" smtClean="0"/>
              <a:t>MAC</a:t>
            </a:r>
            <a:r>
              <a:rPr lang="zh-TW" altLang="en-US" sz="2000" dirty="0" smtClean="0"/>
              <a:t>位址連</a:t>
            </a:r>
            <a:r>
              <a:rPr lang="zh-TW" altLang="en-US" sz="2000" dirty="0"/>
              <a:t>網</a:t>
            </a:r>
          </a:p>
          <a:p>
            <a:pPr lvl="1"/>
            <a:r>
              <a:rPr lang="zh-TW" altLang="en-US" sz="2000" dirty="0" smtClean="0"/>
              <a:t>避免 </a:t>
            </a:r>
            <a:r>
              <a:rPr lang="en-US" altLang="zh-TW" sz="2000" dirty="0"/>
              <a:t>IP </a:t>
            </a:r>
            <a:r>
              <a:rPr lang="zh-TW" altLang="en-US" sz="2000" dirty="0"/>
              <a:t>衝突及防止 </a:t>
            </a:r>
            <a:r>
              <a:rPr lang="en-US" altLang="zh-TW" sz="2000" dirty="0"/>
              <a:t>IP </a:t>
            </a:r>
            <a:r>
              <a:rPr lang="zh-TW" altLang="en-US" sz="2000" dirty="0"/>
              <a:t>、</a:t>
            </a:r>
            <a:r>
              <a:rPr lang="en-US" altLang="zh-TW" sz="2000" dirty="0"/>
              <a:t>MAC </a:t>
            </a:r>
            <a:r>
              <a:rPr lang="zh-TW" altLang="en-US" sz="2000" dirty="0"/>
              <a:t>竄改</a:t>
            </a:r>
            <a:endParaRPr lang="zh-TW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203212" y="3501008"/>
            <a:ext cx="8505825" cy="1984974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sp>
        <p:nvSpPr>
          <p:cNvPr id="4" name="文字方塊 3"/>
          <p:cNvSpPr txBox="1"/>
          <p:nvPr/>
        </p:nvSpPr>
        <p:spPr>
          <a:xfrm>
            <a:off x="4634316" y="4090957"/>
            <a:ext cx="491182" cy="20774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zh-TW" sz="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Enable</a:t>
            </a:r>
            <a:endParaRPr lang="zh-TW" altLang="en-US" sz="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40446" y="3316341"/>
            <a:ext cx="1419153" cy="369332"/>
          </a:xfrm>
          <a:prstGeom prst="rect">
            <a:avLst/>
          </a:prstGeom>
          <a:solidFill>
            <a:srgbClr val="3366CC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實名</a:t>
            </a:r>
            <a:r>
              <a:rPr lang="zh-TW" altLang="en-US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制管理</a:t>
            </a:r>
            <a:endParaRPr lang="zh-TW" altLang="en-US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901" y="3717658"/>
            <a:ext cx="6936797" cy="174443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174093" y="3937923"/>
            <a:ext cx="2267995" cy="1457769"/>
          </a:xfrm>
          <a:prstGeom prst="rect">
            <a:avLst/>
          </a:prstGeom>
          <a:noFill/>
          <a:ln w="57150">
            <a:solidFill>
              <a:srgbClr val="2B9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4073299" y="3334103"/>
            <a:ext cx="1835389" cy="369332"/>
          </a:xfrm>
          <a:prstGeom prst="rect">
            <a:avLst/>
          </a:prstGeom>
          <a:solidFill>
            <a:srgbClr val="3366CC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IP+MAC</a:t>
            </a:r>
            <a:r>
              <a:rPr lang="zh-TW" altLang="en-US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管控</a:t>
            </a:r>
            <a:endParaRPr lang="zh-TW" altLang="en-US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559555" y="3791928"/>
            <a:ext cx="3413694" cy="1628176"/>
            <a:chOff x="698517" y="3700275"/>
            <a:chExt cx="3511550" cy="2097088"/>
          </a:xfrm>
        </p:grpSpPr>
        <p:pic>
          <p:nvPicPr>
            <p:cNvPr id="21" name="圖片 20">
              <a:extLst>
                <a:ext uri="{FF2B5EF4-FFF2-40B4-BE49-F238E27FC236}">
                  <a16:creationId xmlns="" xmlns:a16="http://schemas.microsoft.com/office/drawing/2014/main" id="{85F50527-DC39-4D7A-A0EB-22CBA7D00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904" y="3700275"/>
              <a:ext cx="3459163" cy="20970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文字方塊 19"/>
            <p:cNvSpPr txBox="1">
              <a:spLocks noChangeArrowheads="1"/>
            </p:cNvSpPr>
            <p:nvPr/>
          </p:nvSpPr>
          <p:spPr bwMode="auto">
            <a:xfrm>
              <a:off x="842979" y="4298763"/>
              <a:ext cx="546100" cy="238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 b="1">
                  <a:solidFill>
                    <a:srgbClr val="FF66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王曉明</a:t>
              </a:r>
            </a:p>
          </p:txBody>
        </p:sp>
        <p:sp>
          <p:nvSpPr>
            <p:cNvPr id="23" name="文字方塊 20"/>
            <p:cNvSpPr txBox="1">
              <a:spLocks noChangeArrowheads="1"/>
            </p:cNvSpPr>
            <p:nvPr/>
          </p:nvSpPr>
          <p:spPr bwMode="auto">
            <a:xfrm>
              <a:off x="830279" y="4841688"/>
              <a:ext cx="561975" cy="238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 b="1">
                  <a:solidFill>
                    <a:srgbClr val="FF66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謝美美</a:t>
              </a:r>
            </a:p>
          </p:txBody>
        </p:sp>
        <p:sp>
          <p:nvSpPr>
            <p:cNvPr id="24" name="文字方塊 21"/>
            <p:cNvSpPr txBox="1">
              <a:spLocks noChangeArrowheads="1"/>
            </p:cNvSpPr>
            <p:nvPr/>
          </p:nvSpPr>
          <p:spPr bwMode="auto">
            <a:xfrm>
              <a:off x="827104" y="5411600"/>
              <a:ext cx="561975" cy="238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 b="1">
                  <a:solidFill>
                    <a:srgbClr val="FF66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謝美美</a:t>
              </a:r>
            </a:p>
          </p:txBody>
        </p:sp>
        <p:sp>
          <p:nvSpPr>
            <p:cNvPr id="25" name="文字方塊 22"/>
            <p:cNvSpPr txBox="1">
              <a:spLocks noChangeArrowheads="1"/>
            </p:cNvSpPr>
            <p:nvPr/>
          </p:nvSpPr>
          <p:spPr bwMode="auto">
            <a:xfrm>
              <a:off x="1703404" y="4841688"/>
              <a:ext cx="1412875" cy="238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 b="1">
                  <a:solidFill>
                    <a:srgbClr val="FF66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謝美美</a:t>
              </a:r>
              <a:r>
                <a:rPr lang="en-US" altLang="zh-TW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r>
                <a:rPr lang="zh-TW" altLang="en-US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樓辦公室</a:t>
              </a:r>
              <a:r>
                <a:rPr lang="en-US" altLang="zh-TW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PC</a:t>
              </a:r>
              <a:endParaRPr lang="zh-TW" altLang="en-US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文字方塊 23"/>
            <p:cNvSpPr txBox="1">
              <a:spLocks noChangeArrowheads="1"/>
            </p:cNvSpPr>
            <p:nvPr/>
          </p:nvSpPr>
          <p:spPr bwMode="auto">
            <a:xfrm>
              <a:off x="1670067" y="4259075"/>
              <a:ext cx="1446212" cy="238125"/>
            </a:xfrm>
            <a:prstGeom prst="rect">
              <a:avLst/>
            </a:prstGeom>
            <a:solidFill>
              <a:schemeClr val="bg1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 b="1">
                  <a:solidFill>
                    <a:srgbClr val="FF66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王曉明</a:t>
              </a:r>
              <a:r>
                <a:rPr lang="en-US" altLang="zh-TW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r>
                <a:rPr lang="zh-TW" altLang="en-US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樓辦公室</a:t>
              </a:r>
              <a:r>
                <a:rPr lang="en-US" altLang="zh-TW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PC</a:t>
              </a:r>
              <a:endParaRPr lang="zh-TW" altLang="en-US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文字方塊 24"/>
            <p:cNvSpPr txBox="1">
              <a:spLocks noChangeArrowheads="1"/>
            </p:cNvSpPr>
            <p:nvPr/>
          </p:nvSpPr>
          <p:spPr bwMode="auto">
            <a:xfrm>
              <a:off x="1703404" y="5414775"/>
              <a:ext cx="1412875" cy="238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 b="1">
                  <a:solidFill>
                    <a:srgbClr val="FF66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實驗室</a:t>
              </a:r>
              <a:r>
                <a:rPr lang="en-US" altLang="zh-TW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F201</a:t>
              </a:r>
              <a:r>
                <a:rPr lang="zh-TW" altLang="en-US" sz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伺服器</a:t>
              </a:r>
            </a:p>
          </p:txBody>
        </p:sp>
        <p:sp>
          <p:nvSpPr>
            <p:cNvPr id="28" name="矩形 27">
              <a:extLst>
                <a:ext uri="{FF2B5EF4-FFF2-40B4-BE49-F238E27FC236}">
                  <a16:creationId xmlns="" xmlns:a16="http://schemas.microsoft.com/office/drawing/2014/main" id="{F60F0BC6-C962-4FC5-96CC-63A60D37CEF3}"/>
                </a:ext>
              </a:extLst>
            </p:cNvPr>
            <p:cNvSpPr/>
            <p:nvPr/>
          </p:nvSpPr>
          <p:spPr>
            <a:xfrm>
              <a:off x="698517" y="3700275"/>
              <a:ext cx="2439987" cy="2097088"/>
            </a:xfrm>
            <a:prstGeom prst="rect">
              <a:avLst/>
            </a:prstGeom>
            <a:noFill/>
            <a:ln w="57150">
              <a:solidFill>
                <a:srgbClr val="2B9B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F46D1C3-30B1-459A-9499-CE9FAAD17090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147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自動偵測</a:t>
            </a:r>
            <a:r>
              <a:rPr lang="zh-TW" altLang="en-US" dirty="0" smtClean="0"/>
              <a:t>終端位置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254720"/>
            <a:ext cx="8229600" cy="15978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400" dirty="0"/>
              <a:t>自動偵測連網主機的</a:t>
            </a:r>
            <a:r>
              <a:rPr lang="en-US" altLang="zh-TW" sz="2400" dirty="0"/>
              <a:t>IP</a:t>
            </a:r>
            <a:r>
              <a:rPr lang="zh-TW" altLang="en-US" sz="2400" dirty="0"/>
              <a:t>、</a:t>
            </a:r>
            <a:r>
              <a:rPr lang="en-US" altLang="zh-TW" sz="2400" dirty="0"/>
              <a:t>MAC</a:t>
            </a:r>
            <a:r>
              <a:rPr lang="zh-TW" altLang="en-US" sz="2400" dirty="0"/>
              <a:t>位址資訊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2400" dirty="0"/>
              <a:t>紀錄連網主機接入</a:t>
            </a:r>
            <a:r>
              <a:rPr lang="zh-TW" altLang="en-US" sz="2400" u="sng" dirty="0"/>
              <a:t>交換器</a:t>
            </a:r>
            <a:r>
              <a:rPr lang="zh-TW" altLang="en-US" sz="2400" dirty="0"/>
              <a:t>及</a:t>
            </a:r>
            <a:r>
              <a:rPr lang="zh-TW" altLang="en-US" sz="2400" u="sng" dirty="0"/>
              <a:t>實體埠</a:t>
            </a:r>
            <a:endParaRPr lang="en-US" altLang="zh-TW" sz="2400" u="sng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2400" dirty="0"/>
              <a:t>整合拓樸顯示</a:t>
            </a:r>
            <a:endParaRPr lang="en-US" altLang="zh-TW" sz="2400" dirty="0"/>
          </a:p>
          <a:p>
            <a:endParaRPr lang="zh-TW" altLang="en-US" sz="2400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9345" y="3231024"/>
            <a:ext cx="2733675" cy="241935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群組 20"/>
          <p:cNvGrpSpPr/>
          <p:nvPr/>
        </p:nvGrpSpPr>
        <p:grpSpPr>
          <a:xfrm>
            <a:off x="141783" y="3250496"/>
            <a:ext cx="5921022" cy="2337460"/>
            <a:chOff x="457200" y="1663021"/>
            <a:chExt cx="5921022" cy="2337460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7200" y="1663021"/>
              <a:ext cx="5921022" cy="2337460"/>
            </a:xfrm>
            <a:prstGeom prst="rect">
              <a:avLst/>
            </a:prstGeom>
            <a:ln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矩形 8"/>
            <p:cNvSpPr/>
            <p:nvPr/>
          </p:nvSpPr>
          <p:spPr>
            <a:xfrm>
              <a:off x="2752377" y="2831751"/>
              <a:ext cx="1350969" cy="1088766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3283486" y="3467234"/>
              <a:ext cx="90311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50" b="1" dirty="0" smtClean="0">
                  <a:solidFill>
                    <a:srgbClr val="9A9A9A"/>
                  </a:solidFill>
                </a:rPr>
                <a:t>(3)</a:t>
              </a:r>
              <a:endParaRPr lang="zh-TW" altLang="en-US" sz="1050" b="1" dirty="0">
                <a:solidFill>
                  <a:srgbClr val="9A9A9A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67857" y="2831751"/>
              <a:ext cx="1884520" cy="1088766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橢圓 22"/>
            <p:cNvSpPr/>
            <p:nvPr/>
          </p:nvSpPr>
          <p:spPr>
            <a:xfrm>
              <a:off x="3238794" y="2515181"/>
              <a:ext cx="360000" cy="337422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13" name="橢圓 12"/>
            <p:cNvSpPr/>
            <p:nvPr/>
          </p:nvSpPr>
          <p:spPr>
            <a:xfrm>
              <a:off x="1303617" y="2527163"/>
              <a:ext cx="360000" cy="337422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1</a:t>
              </a:r>
              <a:endParaRPr lang="zh-TW" altLang="en-US" dirty="0"/>
            </a:p>
          </p:txBody>
        </p:sp>
      </p:grpSp>
      <p:sp>
        <p:nvSpPr>
          <p:cNvPr id="14" name="橢圓 13"/>
          <p:cNvSpPr/>
          <p:nvPr/>
        </p:nvSpPr>
        <p:spPr>
          <a:xfrm>
            <a:off x="6598405" y="3428948"/>
            <a:ext cx="360000" cy="337422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07504" y="3211409"/>
            <a:ext cx="56521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/>
              <a:t>	</a:t>
            </a:r>
          </a:p>
          <a:p>
            <a:endParaRPr lang="zh-TW" altLang="en-US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35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內容版面配置區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054600"/>
          </a:xfrm>
        </p:spPr>
        <p:txBody>
          <a:bodyPr/>
          <a:lstStyle/>
          <a:p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交換器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顯示實體埠狀態，確認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線路是否鬆脫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快速檢視實體埠流量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設備狀態顯示</a:t>
            </a:r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2987824" y="4221088"/>
            <a:ext cx="3744416" cy="1979687"/>
            <a:chOff x="1029062" y="4791538"/>
            <a:chExt cx="3606715" cy="1842794"/>
          </a:xfrm>
        </p:grpSpPr>
        <p:sp>
          <p:nvSpPr>
            <p:cNvPr id="8" name="矩形 7"/>
            <p:cNvSpPr/>
            <p:nvPr/>
          </p:nvSpPr>
          <p:spPr>
            <a:xfrm>
              <a:off x="1684129" y="6377925"/>
              <a:ext cx="49973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9" name="群組 5"/>
            <p:cNvGrpSpPr/>
            <p:nvPr/>
          </p:nvGrpSpPr>
          <p:grpSpPr>
            <a:xfrm>
              <a:off x="1029062" y="4791538"/>
              <a:ext cx="3606715" cy="1842794"/>
              <a:chOff x="4503087" y="4473890"/>
              <a:chExt cx="3606715" cy="1842794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5166477" y="5728703"/>
                <a:ext cx="499730" cy="25200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5168892" y="5420303"/>
                <a:ext cx="499730" cy="252000"/>
              </a:xfrm>
              <a:prstGeom prst="rect">
                <a:avLst/>
              </a:prstGeom>
              <a:solidFill>
                <a:srgbClr val="71A3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文字方塊 11"/>
              <p:cNvSpPr txBox="1"/>
              <p:nvPr/>
            </p:nvSpPr>
            <p:spPr>
              <a:xfrm>
                <a:off x="4503087" y="4473890"/>
                <a:ext cx="3606715" cy="1842794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依實體埠數呈現</a:t>
                </a:r>
                <a:endPara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快速檢視實體埠流量</a:t>
                </a:r>
                <a:endPara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快速檢視示狀態</a:t>
                </a:r>
                <a:endParaRPr lang="en-US" altLang="zh-TW" b="1" dirty="0"/>
              </a:p>
              <a:p>
                <a:pPr marL="573087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zh-TW" altLang="en-US" sz="1600" b="1" dirty="0" smtClean="0">
                    <a:solidFill>
                      <a:srgbClr val="71A374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16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綠色</a:t>
                </a:r>
                <a:r>
                  <a:rPr lang="zh-TW" altLang="en-US" sz="1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：正常</a:t>
                </a:r>
                <a:endParaRPr lang="en-US" altLang="zh-TW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573087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zh-TW" altLang="en-US" sz="1600" b="1" dirty="0" smtClean="0">
                    <a:solidFill>
                      <a:srgbClr val="80808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16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灰色</a:t>
                </a:r>
                <a:r>
                  <a:rPr lang="zh-TW" altLang="en-US" sz="1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：無連線</a:t>
                </a:r>
                <a:endParaRPr lang="en-US" altLang="zh-TW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573087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zh-TW" altLang="en-US" sz="1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16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黑</a:t>
                </a:r>
                <a:r>
                  <a:rPr lang="zh-TW" altLang="en-US" sz="16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色</a:t>
                </a:r>
                <a:r>
                  <a:rPr lang="zh-TW" altLang="en-US" sz="1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：管理者設定為</a:t>
                </a:r>
                <a:r>
                  <a:rPr lang="en-US" altLang="zh-TW" sz="1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port down</a:t>
                </a:r>
              </a:p>
            </p:txBody>
          </p:sp>
        </p:grp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8640960" cy="148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文字方塊 32"/>
          <p:cNvSpPr txBox="1"/>
          <p:nvPr/>
        </p:nvSpPr>
        <p:spPr>
          <a:xfrm>
            <a:off x="3515097" y="5133653"/>
            <a:ext cx="576064" cy="307777"/>
          </a:xfrm>
          <a:prstGeom prst="rect">
            <a:avLst/>
          </a:prstGeom>
          <a:solidFill>
            <a:srgbClr val="63CF70"/>
          </a:solidFill>
        </p:spPr>
        <p:txBody>
          <a:bodyPr wrap="square" rtlCol="0">
            <a:spAutoFit/>
          </a:bodyPr>
          <a:lstStyle/>
          <a:p>
            <a:pPr defTabSz="648000"/>
            <a:r>
              <a:rPr lang="zh-TW" altLang="en-US" sz="1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綠色</a:t>
            </a:r>
            <a:endParaRPr lang="zh-TW" altLang="en-US" sz="1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3521149" y="5499201"/>
            <a:ext cx="576064" cy="3077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defTabSz="648000"/>
            <a:r>
              <a:rPr lang="zh-TW" altLang="en-US" sz="1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灰色</a:t>
            </a:r>
            <a:endParaRPr lang="zh-TW" altLang="en-US" sz="1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3535685" y="5836544"/>
            <a:ext cx="576064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648000"/>
            <a:r>
              <a:rPr lang="zh-TW" altLang="en-US" sz="1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黑色</a:t>
            </a:r>
            <a:endParaRPr lang="zh-TW" altLang="en-US" sz="1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610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連網時間管理</a:t>
            </a:r>
            <a:endParaRPr lang="zh-TW" alt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1586577"/>
          </a:xfrm>
        </p:spPr>
        <p:txBody>
          <a:bodyPr/>
          <a:lstStyle/>
          <a:p>
            <a:r>
              <a:rPr lang="zh-TW" altLang="en-US" sz="2400" dirty="0" smtClean="0">
                <a:latin typeface="+mn-lt"/>
                <a:ea typeface="微軟正黑體" panose="020B0604030504040204" pitchFamily="34" charset="-120"/>
              </a:rPr>
              <a:t>新增連網時間管理服務</a:t>
            </a:r>
            <a:endParaRPr lang="en-US" altLang="zh-TW" sz="2400" dirty="0" smtClean="0">
              <a:latin typeface="+mn-lt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dirty="0" smtClean="0">
                <a:latin typeface="+mn-lt"/>
                <a:ea typeface="微軟正黑體" panose="020B0604030504040204" pitchFamily="34" charset="-120"/>
              </a:rPr>
              <a:t>對終端設備事先設定網路</a:t>
            </a:r>
            <a:r>
              <a:rPr lang="zh-TW" altLang="en-US" sz="2000" dirty="0" smtClean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啟用</a:t>
            </a:r>
            <a:r>
              <a:rPr lang="zh-TW" altLang="en-US" sz="2000" dirty="0" smtClean="0">
                <a:latin typeface="+mn-lt"/>
                <a:ea typeface="微軟正黑體" panose="020B0604030504040204" pitchFamily="34" charset="-120"/>
              </a:rPr>
              <a:t>及</a:t>
            </a:r>
            <a:r>
              <a:rPr lang="zh-TW" altLang="en-US" sz="2000" dirty="0" smtClean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終止</a:t>
            </a:r>
            <a:r>
              <a:rPr lang="zh-TW" altLang="en-US" sz="2000" dirty="0" smtClean="0">
                <a:latin typeface="+mn-lt"/>
                <a:ea typeface="微軟正黑體" panose="020B0604030504040204" pitchFamily="34" charset="-120"/>
              </a:rPr>
              <a:t>時段</a:t>
            </a:r>
            <a:endParaRPr lang="en-US" altLang="zh-TW" sz="2000" dirty="0" smtClean="0">
              <a:latin typeface="+mn-lt"/>
              <a:ea typeface="微軟正黑體" panose="020B0604030504040204" pitchFamily="34" charset="-120"/>
            </a:endParaRPr>
          </a:p>
          <a:p>
            <a:pPr lvl="1"/>
            <a:r>
              <a:rPr lang="zh-TW" altLang="zh-TW" sz="2000" dirty="0">
                <a:latin typeface="+mn-lt"/>
                <a:ea typeface="微軟正黑體" panose="020B0604030504040204" pitchFamily="34" charset="-120"/>
              </a:rPr>
              <a:t>允許使用網路的時間範圍內，</a:t>
            </a:r>
            <a:r>
              <a:rPr lang="zh-TW" altLang="zh-TW" sz="2000" dirty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自動開通</a:t>
            </a:r>
            <a:r>
              <a:rPr lang="zh-TW" altLang="zh-TW" sz="2000" dirty="0">
                <a:latin typeface="+mn-lt"/>
                <a:ea typeface="微軟正黑體" panose="020B0604030504040204" pitchFamily="34" charset="-120"/>
              </a:rPr>
              <a:t>設備連網</a:t>
            </a:r>
            <a:r>
              <a:rPr lang="zh-TW" altLang="zh-TW" sz="2000" dirty="0" smtClean="0">
                <a:latin typeface="+mn-lt"/>
                <a:ea typeface="微軟正黑體" panose="020B0604030504040204" pitchFamily="34" charset="-120"/>
              </a:rPr>
              <a:t>；非</a:t>
            </a:r>
            <a:r>
              <a:rPr lang="zh-TW" altLang="zh-TW" sz="2000" dirty="0">
                <a:latin typeface="+mn-lt"/>
                <a:ea typeface="微軟正黑體" panose="020B0604030504040204" pitchFamily="34" charset="-120"/>
              </a:rPr>
              <a:t>允許連網的時段，</a:t>
            </a:r>
            <a:r>
              <a:rPr lang="zh-TW" altLang="zh-TW" sz="2000" dirty="0" smtClean="0">
                <a:latin typeface="+mn-lt"/>
                <a:ea typeface="微軟正黑體" panose="020B0604030504040204" pitchFamily="34" charset="-120"/>
              </a:rPr>
              <a:t>當</a:t>
            </a:r>
            <a:r>
              <a:rPr lang="zh-TW" altLang="en-US" sz="2000" dirty="0" smtClean="0">
                <a:latin typeface="+mn-lt"/>
                <a:ea typeface="微軟正黑體" panose="020B0604030504040204" pitchFamily="34" charset="-120"/>
              </a:rPr>
              <a:t>偵測</a:t>
            </a:r>
            <a:r>
              <a:rPr lang="zh-TW" altLang="zh-TW" sz="2000" dirty="0" smtClean="0">
                <a:latin typeface="+mn-lt"/>
                <a:ea typeface="微軟正黑體" panose="020B0604030504040204" pitchFamily="34" charset="-120"/>
              </a:rPr>
              <a:t>設備</a:t>
            </a:r>
            <a:r>
              <a:rPr lang="zh-TW" altLang="zh-TW" sz="2000" dirty="0">
                <a:latin typeface="+mn-lt"/>
                <a:ea typeface="微軟正黑體" panose="020B0604030504040204" pitchFamily="34" charset="-120"/>
              </a:rPr>
              <a:t>嘗試</a:t>
            </a:r>
            <a:r>
              <a:rPr lang="zh-TW" altLang="zh-TW" sz="2000" dirty="0" smtClean="0">
                <a:latin typeface="+mn-lt"/>
                <a:ea typeface="微軟正黑體" panose="020B0604030504040204" pitchFamily="34" charset="-120"/>
              </a:rPr>
              <a:t>上網</a:t>
            </a:r>
            <a:r>
              <a:rPr lang="zh-TW" altLang="en-US" sz="2000" dirty="0" smtClean="0">
                <a:latin typeface="+mn-lt"/>
                <a:ea typeface="微軟正黑體" panose="020B0604030504040204" pitchFamily="34" charset="-120"/>
              </a:rPr>
              <a:t>則</a:t>
            </a:r>
            <a:r>
              <a:rPr lang="zh-TW" altLang="zh-TW" sz="2000" dirty="0" smtClean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自動</a:t>
            </a:r>
            <a:r>
              <a:rPr lang="zh-TW" altLang="zh-TW" sz="2000" dirty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阻斷</a:t>
            </a:r>
            <a:r>
              <a:rPr lang="zh-TW" altLang="zh-TW" sz="2000" dirty="0">
                <a:latin typeface="+mn-lt"/>
                <a:ea typeface="微軟正黑體" panose="020B0604030504040204" pitchFamily="34" charset="-120"/>
              </a:rPr>
              <a:t>開通</a:t>
            </a:r>
            <a:r>
              <a:rPr lang="zh-TW" altLang="zh-TW" sz="2000" dirty="0" smtClean="0">
                <a:latin typeface="+mn-lt"/>
                <a:ea typeface="微軟正黑體" panose="020B0604030504040204" pitchFamily="34" charset="-120"/>
              </a:rPr>
              <a:t>路徑</a:t>
            </a:r>
            <a:endParaRPr lang="en-US" altLang="zh-TW" sz="2000" dirty="0" smtClean="0">
              <a:latin typeface="+mn-lt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0814" y="2872453"/>
            <a:ext cx="4495800" cy="3571875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651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流量監控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9427" y="1029099"/>
            <a:ext cx="7916499" cy="900043"/>
          </a:xfrm>
        </p:spPr>
        <p:txBody>
          <a:bodyPr/>
          <a:lstStyle/>
          <a:p>
            <a:r>
              <a:rPr lang="zh-TW" altLang="en-US" sz="2400" dirty="0" smtClean="0">
                <a:latin typeface="+mn-lt"/>
                <a:ea typeface="微軟正黑體" panose="020B0604030504040204" pitchFamily="34" charset="-120"/>
              </a:rPr>
              <a:t>實體埠或指定訊務</a:t>
            </a:r>
            <a:r>
              <a:rPr lang="en-US" altLang="zh-TW" sz="2400" dirty="0">
                <a:latin typeface="+mn-lt"/>
                <a:ea typeface="微軟正黑體" panose="020B0604030504040204" pitchFamily="34" charset="-120"/>
              </a:rPr>
              <a:t>(By MAC/ IP/ VLAN</a:t>
            </a:r>
            <a:r>
              <a:rPr lang="en-US" altLang="zh-TW" sz="2400" dirty="0" smtClean="0">
                <a:latin typeface="+mn-lt"/>
                <a:ea typeface="微軟正黑體" panose="020B0604030504040204" pitchFamily="34" charset="-120"/>
              </a:rPr>
              <a:t>) </a:t>
            </a:r>
            <a:r>
              <a:rPr lang="zh-TW" altLang="en-US" sz="2400" dirty="0" smtClean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即時</a:t>
            </a:r>
            <a:r>
              <a:rPr lang="zh-TW" altLang="en-US" sz="2400" dirty="0" smtClean="0">
                <a:latin typeface="+mn-lt"/>
                <a:ea typeface="微軟正黑體" panose="020B0604030504040204" pitchFamily="34" charset="-120"/>
              </a:rPr>
              <a:t>流量監控</a:t>
            </a:r>
            <a:endParaRPr lang="en-US" altLang="zh-TW" sz="2400" dirty="0" smtClean="0">
              <a:latin typeface="+mn-lt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ea typeface="微軟正黑體" panose="020B0604030504040204" pitchFamily="34" charset="-120"/>
              </a:rPr>
              <a:t>實體埠或</a:t>
            </a:r>
            <a:r>
              <a:rPr lang="zh-TW" altLang="en-US" sz="2400" dirty="0" smtClean="0">
                <a:latin typeface="+mn-lt"/>
                <a:ea typeface="微軟正黑體" panose="020B0604030504040204" pitchFamily="34" charset="-120"/>
              </a:rPr>
              <a:t>指定訊務</a:t>
            </a:r>
            <a:r>
              <a:rPr lang="en-US" altLang="zh-TW" sz="2400" dirty="0">
                <a:latin typeface="+mn-lt"/>
                <a:ea typeface="微軟正黑體" panose="020B0604030504040204" pitchFamily="34" charset="-120"/>
              </a:rPr>
              <a:t>(By MAC/ IP/ VLAN</a:t>
            </a:r>
            <a:r>
              <a:rPr lang="en-US" altLang="zh-TW" sz="2400" dirty="0" smtClean="0">
                <a:latin typeface="+mn-lt"/>
                <a:ea typeface="微軟正黑體" panose="020B0604030504040204" pitchFamily="34" charset="-120"/>
              </a:rPr>
              <a:t>) </a:t>
            </a:r>
            <a:r>
              <a:rPr lang="zh-TW" altLang="en-US" sz="2400" dirty="0" smtClean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歷史</a:t>
            </a:r>
            <a:r>
              <a:rPr lang="zh-TW" altLang="en-US" sz="2400" dirty="0" smtClean="0">
                <a:latin typeface="+mn-lt"/>
                <a:ea typeface="微軟正黑體" panose="020B0604030504040204" pitchFamily="34" charset="-120"/>
              </a:rPr>
              <a:t>流量監控</a:t>
            </a:r>
            <a:endParaRPr lang="en-US" altLang="zh-TW" sz="2400" dirty="0" smtClean="0">
              <a:latin typeface="+mn-lt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657600" y="2733881"/>
            <a:ext cx="5486400" cy="3296704"/>
            <a:chOff x="3508245" y="3312430"/>
            <a:chExt cx="5486400" cy="3296704"/>
          </a:xfrm>
        </p:grpSpPr>
        <p:grpSp>
          <p:nvGrpSpPr>
            <p:cNvPr id="5" name="群組 4"/>
            <p:cNvGrpSpPr/>
            <p:nvPr/>
          </p:nvGrpSpPr>
          <p:grpSpPr>
            <a:xfrm>
              <a:off x="3508245" y="3993895"/>
              <a:ext cx="5486400" cy="2615239"/>
              <a:chOff x="971990" y="3598863"/>
              <a:chExt cx="6988232" cy="3259137"/>
            </a:xfrm>
          </p:grpSpPr>
          <p:grpSp>
            <p:nvGrpSpPr>
              <p:cNvPr id="18" name="群組 17"/>
              <p:cNvGrpSpPr>
                <a:grpSpLocks noChangeAspect="1"/>
              </p:cNvGrpSpPr>
              <p:nvPr/>
            </p:nvGrpSpPr>
            <p:grpSpPr>
              <a:xfrm>
                <a:off x="971990" y="4058814"/>
                <a:ext cx="6988232" cy="2799186"/>
                <a:chOff x="422031" y="2861292"/>
                <a:chExt cx="6006046" cy="2405764"/>
              </a:xfrm>
            </p:grpSpPr>
            <p:pic>
              <p:nvPicPr>
                <p:cNvPr id="20" name="圖片 19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03" t="18852" r="46383"/>
                <a:stretch/>
              </p:blipFill>
              <p:spPr>
                <a:xfrm>
                  <a:off x="645415" y="2869313"/>
                  <a:ext cx="4207939" cy="2397743"/>
                </a:xfrm>
                <a:prstGeom prst="rect">
                  <a:avLst/>
                </a:prstGeom>
              </p:spPr>
            </p:pic>
            <p:pic>
              <p:nvPicPr>
                <p:cNvPr id="21" name="圖片 20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107" t="18580"/>
                <a:stretch/>
              </p:blipFill>
              <p:spPr>
                <a:xfrm>
                  <a:off x="4783916" y="2861292"/>
                  <a:ext cx="1644161" cy="2405763"/>
                </a:xfrm>
                <a:prstGeom prst="rect">
                  <a:avLst/>
                </a:prstGeom>
              </p:spPr>
            </p:pic>
            <p:pic>
              <p:nvPicPr>
                <p:cNvPr id="22" name="圖片 2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" t="87180" r="31809" b="7761"/>
                <a:stretch/>
              </p:blipFill>
              <p:spPr>
                <a:xfrm>
                  <a:off x="422031" y="4888523"/>
                  <a:ext cx="5635869" cy="149469"/>
                </a:xfrm>
                <a:prstGeom prst="rect">
                  <a:avLst/>
                </a:prstGeom>
              </p:spPr>
            </p:pic>
          </p:grpSp>
          <p:pic>
            <p:nvPicPr>
              <p:cNvPr id="19" name="圖片 1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47800" y="3598863"/>
                <a:ext cx="3124200" cy="495300"/>
              </a:xfrm>
              <a:prstGeom prst="rect">
                <a:avLst/>
              </a:prstGeom>
            </p:spPr>
          </p:pic>
        </p:grpSp>
        <p:sp>
          <p:nvSpPr>
            <p:cNvPr id="6" name="矩形 5"/>
            <p:cNvSpPr/>
            <p:nvPr/>
          </p:nvSpPr>
          <p:spPr>
            <a:xfrm>
              <a:off x="3881799" y="4032282"/>
              <a:ext cx="1191767" cy="33069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7" name="群組 6"/>
            <p:cNvGrpSpPr/>
            <p:nvPr/>
          </p:nvGrpSpPr>
          <p:grpSpPr>
            <a:xfrm>
              <a:off x="4035971" y="3312430"/>
              <a:ext cx="1184541" cy="646496"/>
              <a:chOff x="5137842" y="2671036"/>
              <a:chExt cx="1184541" cy="646496"/>
            </a:xfrm>
          </p:grpSpPr>
          <p:cxnSp>
            <p:nvCxnSpPr>
              <p:cNvPr id="16" name="直線接點 15"/>
              <p:cNvCxnSpPr/>
              <p:nvPr/>
            </p:nvCxnSpPr>
            <p:spPr>
              <a:xfrm>
                <a:off x="5561528" y="3013801"/>
                <a:ext cx="854" cy="303731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文字方塊 16"/>
              <p:cNvSpPr txBox="1"/>
              <p:nvPr/>
            </p:nvSpPr>
            <p:spPr>
              <a:xfrm>
                <a:off x="5137842" y="2671036"/>
                <a:ext cx="11845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>
                  <a:defRPr b="1">
                    <a:solidFill>
                      <a:srgbClr val="3366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1pPr>
              </a:lstStyle>
              <a:p>
                <a:r>
                  <a:rPr lang="zh-TW" altLang="en-US" sz="1600" dirty="0" smtClean="0">
                    <a:solidFill>
                      <a:srgbClr val="C00000"/>
                    </a:solidFill>
                  </a:rPr>
                  <a:t>目標</a:t>
                </a:r>
                <a:r>
                  <a:rPr lang="en-US" altLang="zh-TW" sz="1600" dirty="0" smtClean="0">
                    <a:solidFill>
                      <a:srgbClr val="C00000"/>
                    </a:solidFill>
                  </a:rPr>
                  <a:t>IP</a:t>
                </a:r>
                <a:endParaRPr lang="zh-TW" altLang="en-US" sz="1600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8" name="群組 7"/>
            <p:cNvGrpSpPr/>
            <p:nvPr/>
          </p:nvGrpSpPr>
          <p:grpSpPr>
            <a:xfrm>
              <a:off x="4812628" y="3314844"/>
              <a:ext cx="1184541" cy="612719"/>
              <a:chOff x="6768356" y="2632793"/>
              <a:chExt cx="1184541" cy="612719"/>
            </a:xfrm>
          </p:grpSpPr>
          <p:sp>
            <p:nvSpPr>
              <p:cNvPr id="14" name="文字方塊 13"/>
              <p:cNvSpPr txBox="1"/>
              <p:nvPr/>
            </p:nvSpPr>
            <p:spPr>
              <a:xfrm>
                <a:off x="6768356" y="2632793"/>
                <a:ext cx="11845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>
                  <a:defRPr b="1">
                    <a:solidFill>
                      <a:srgbClr val="3366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1pPr>
              </a:lstStyle>
              <a:p>
                <a:r>
                  <a:rPr lang="zh-TW" altLang="en-US" sz="1600" dirty="0" smtClean="0">
                    <a:solidFill>
                      <a:srgbClr val="C00000"/>
                    </a:solidFill>
                  </a:rPr>
                  <a:t>顯示單位</a:t>
                </a:r>
                <a:endParaRPr lang="zh-TW" altLang="en-US" sz="1600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5" name="直線接點 14"/>
              <p:cNvCxnSpPr/>
              <p:nvPr/>
            </p:nvCxnSpPr>
            <p:spPr>
              <a:xfrm>
                <a:off x="7289051" y="2974190"/>
                <a:ext cx="1907" cy="271322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矩形 8"/>
            <p:cNvSpPr/>
            <p:nvPr/>
          </p:nvSpPr>
          <p:spPr>
            <a:xfrm>
              <a:off x="5137842" y="4032282"/>
              <a:ext cx="423686" cy="33069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625803" y="4026296"/>
              <a:ext cx="708777" cy="33069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742309" y="3335313"/>
              <a:ext cx="1184541" cy="639013"/>
              <a:chOff x="6866467" y="2647191"/>
              <a:chExt cx="1184541" cy="639013"/>
            </a:xfrm>
          </p:grpSpPr>
          <p:sp>
            <p:nvSpPr>
              <p:cNvPr id="12" name="文字方塊 11"/>
              <p:cNvSpPr txBox="1"/>
              <p:nvPr/>
            </p:nvSpPr>
            <p:spPr>
              <a:xfrm>
                <a:off x="6866467" y="2647191"/>
                <a:ext cx="11845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>
                  <a:defRPr b="1">
                    <a:solidFill>
                      <a:srgbClr val="3366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1pPr>
              </a:lstStyle>
              <a:p>
                <a:r>
                  <a:rPr lang="zh-TW" altLang="en-US" sz="1600" dirty="0" smtClean="0">
                    <a:solidFill>
                      <a:srgbClr val="C00000"/>
                    </a:solidFill>
                  </a:rPr>
                  <a:t>偵測間隔</a:t>
                </a:r>
                <a:endParaRPr lang="zh-TW" altLang="en-US" sz="1600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3" name="直線接點 12"/>
              <p:cNvCxnSpPr/>
              <p:nvPr/>
            </p:nvCxnSpPr>
            <p:spPr>
              <a:xfrm>
                <a:off x="7289051" y="3014882"/>
                <a:ext cx="1907" cy="271322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4" name="圖片 23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14281" r="11916"/>
          <a:stretch/>
        </p:blipFill>
        <p:spPr bwMode="auto">
          <a:xfrm>
            <a:off x="1573438" y="1995474"/>
            <a:ext cx="2159712" cy="471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矩形 25"/>
          <p:cNvSpPr/>
          <p:nvPr/>
        </p:nvSpPr>
        <p:spPr bwMode="auto">
          <a:xfrm>
            <a:off x="206460" y="2492368"/>
            <a:ext cx="1589832" cy="302400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kumimoji="0" lang="zh-TW" altLang="en-US" b="1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zh-TW" altLang="en-US" b="1" kern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監控條件</a:t>
            </a:r>
            <a:endParaRPr lang="zh-TW" altLang="en-US" b="1" kern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4121051" y="2372580"/>
            <a:ext cx="1589832" cy="302400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kumimoji="0" lang="zh-TW" altLang="en-US" b="1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顯示查詢結果</a:t>
            </a:r>
            <a:endParaRPr lang="zh-TW" altLang="en-US" b="1" kern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199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/>
              <a:t>整體</a:t>
            </a:r>
            <a:r>
              <a:rPr lang="zh-TW" altLang="en-US" dirty="0"/>
              <a:t>網路流量監</a:t>
            </a:r>
            <a:r>
              <a:rPr lang="zh-TW" altLang="en-US" dirty="0" smtClean="0"/>
              <a:t>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1365172"/>
          </a:xfrm>
        </p:spPr>
        <p:txBody>
          <a:bodyPr/>
          <a:lstStyle/>
          <a:p>
            <a:r>
              <a:rPr lang="zh-TW" altLang="en-US" sz="2200" dirty="0" smtClean="0"/>
              <a:t>顯示整體網路拓樸</a:t>
            </a:r>
            <a:r>
              <a:rPr lang="en-US" altLang="zh-TW" sz="2200" dirty="0" smtClean="0"/>
              <a:t>, </a:t>
            </a:r>
            <a:r>
              <a:rPr lang="zh-TW" altLang="en-US" sz="2200" dirty="0" smtClean="0"/>
              <a:t>包括</a:t>
            </a:r>
            <a:r>
              <a:rPr lang="en-US" altLang="zh-TW" sz="2200" dirty="0" err="1"/>
              <a:t>OpenFlow</a:t>
            </a:r>
            <a:r>
              <a:rPr lang="zh-TW" altLang="en-US" sz="2200" u="sng" dirty="0"/>
              <a:t>交換器</a:t>
            </a:r>
            <a:r>
              <a:rPr lang="zh-TW" altLang="en-US" sz="2200" u="sng" dirty="0" smtClean="0"/>
              <a:t>資訊</a:t>
            </a:r>
            <a:r>
              <a:rPr lang="en-US" altLang="zh-TW" sz="2200" dirty="0" smtClean="0"/>
              <a:t>, </a:t>
            </a:r>
            <a:r>
              <a:rPr lang="zh-TW" altLang="en-US" sz="2200" dirty="0" smtClean="0"/>
              <a:t>相連</a:t>
            </a:r>
            <a:r>
              <a:rPr lang="zh-TW" altLang="en-US" sz="2200" dirty="0"/>
              <a:t>的實體埠</a:t>
            </a:r>
            <a:r>
              <a:rPr lang="en-US" altLang="zh-TW" sz="2200" dirty="0"/>
              <a:t>(port)</a:t>
            </a:r>
            <a:r>
              <a:rPr lang="zh-TW" altLang="en-US" sz="2200" dirty="0"/>
              <a:t>及相關</a:t>
            </a:r>
            <a:r>
              <a:rPr lang="en-US" altLang="zh-TW" sz="2200" dirty="0"/>
              <a:t>Flow</a:t>
            </a:r>
            <a:r>
              <a:rPr lang="zh-TW" altLang="en-US" sz="2200" dirty="0"/>
              <a:t>設定</a:t>
            </a:r>
            <a:r>
              <a:rPr lang="zh-TW" altLang="en-US" sz="2200" dirty="0" smtClean="0"/>
              <a:t>等</a:t>
            </a:r>
            <a:endParaRPr lang="en-US" altLang="zh-TW" sz="2200" dirty="0" smtClean="0"/>
          </a:p>
          <a:p>
            <a:r>
              <a:rPr lang="zh-TW" altLang="en-US" sz="2200" dirty="0" smtClean="0"/>
              <a:t>提供</a:t>
            </a:r>
            <a:r>
              <a:rPr lang="zh-TW" altLang="en-US" sz="2200" u="sng" dirty="0" smtClean="0">
                <a:solidFill>
                  <a:srgbClr val="FF0000"/>
                </a:solidFill>
              </a:rPr>
              <a:t>鏈路流量監看</a:t>
            </a:r>
            <a:r>
              <a:rPr lang="en-US" altLang="zh-TW" sz="2200" dirty="0" smtClean="0"/>
              <a:t>,</a:t>
            </a:r>
            <a:r>
              <a:rPr lang="zh-TW" altLang="en-US" sz="2200" dirty="0" smtClean="0"/>
              <a:t>易於</a:t>
            </a:r>
            <a:r>
              <a:rPr lang="zh-TW" altLang="en-US" sz="2200" dirty="0"/>
              <a:t>網路管理者掌握目前網路</a:t>
            </a:r>
            <a:r>
              <a:rPr lang="zh-TW" altLang="en-US" sz="2200" dirty="0" smtClean="0"/>
              <a:t>全貌</a:t>
            </a:r>
            <a:endParaRPr lang="en-US" altLang="zh-TW" sz="2200" dirty="0"/>
          </a:p>
          <a:p>
            <a:pPr lvl="1"/>
            <a:endParaRPr lang="zh-TW" altLang="en-US" sz="1800" dirty="0"/>
          </a:p>
        </p:txBody>
      </p:sp>
      <p:grpSp>
        <p:nvGrpSpPr>
          <p:cNvPr id="4" name="群組 3"/>
          <p:cNvGrpSpPr/>
          <p:nvPr/>
        </p:nvGrpSpPr>
        <p:grpSpPr>
          <a:xfrm>
            <a:off x="1295398" y="2292801"/>
            <a:ext cx="6468535" cy="4285799"/>
            <a:chOff x="1165472" y="2128958"/>
            <a:chExt cx="7006564" cy="4577748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472" y="2502343"/>
              <a:ext cx="6719582" cy="296257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矩形 10"/>
            <p:cNvSpPr/>
            <p:nvPr/>
          </p:nvSpPr>
          <p:spPr>
            <a:xfrm>
              <a:off x="6813499" y="2488986"/>
              <a:ext cx="783771" cy="348343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6735122" y="2128958"/>
              <a:ext cx="1166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流量分級</a:t>
              </a:r>
              <a:endPara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4" name="直線單箭頭接點 13"/>
            <p:cNvCxnSpPr/>
            <p:nvPr/>
          </p:nvCxnSpPr>
          <p:spPr>
            <a:xfrm>
              <a:off x="6735122" y="2401901"/>
              <a:ext cx="931817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字方塊 14"/>
            <p:cNvSpPr txBox="1"/>
            <p:nvPr/>
          </p:nvSpPr>
          <p:spPr>
            <a:xfrm>
              <a:off x="6317111" y="2471568"/>
              <a:ext cx="6008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閒置</a:t>
              </a:r>
              <a:endParaRPr lang="zh-TW" altLang="en-US" sz="1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7627752" y="2502049"/>
              <a:ext cx="5442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壅塞</a:t>
              </a:r>
              <a:endParaRPr lang="zh-TW" altLang="en-US" sz="1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0638" y="5651231"/>
              <a:ext cx="6677637" cy="1055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矩形 20"/>
            <p:cNvSpPr/>
            <p:nvPr/>
          </p:nvSpPr>
          <p:spPr>
            <a:xfrm>
              <a:off x="1165472" y="5637827"/>
              <a:ext cx="5212519" cy="364679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622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線接點 19"/>
          <p:cNvCxnSpPr/>
          <p:nvPr/>
        </p:nvCxnSpPr>
        <p:spPr>
          <a:xfrm>
            <a:off x="3188938" y="3965130"/>
            <a:ext cx="199616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 85"/>
          <p:cNvSpPr/>
          <p:nvPr/>
        </p:nvSpPr>
        <p:spPr>
          <a:xfrm>
            <a:off x="3266531" y="1969310"/>
            <a:ext cx="1759665" cy="350489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網管系統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3266531" y="2596722"/>
            <a:ext cx="1773448" cy="2352830"/>
            <a:chOff x="3266531" y="2413344"/>
            <a:chExt cx="1773448" cy="2352830"/>
          </a:xfrm>
        </p:grpSpPr>
        <p:sp>
          <p:nvSpPr>
            <p:cNvPr id="5" name="圓角矩形 4"/>
            <p:cNvSpPr/>
            <p:nvPr/>
          </p:nvSpPr>
          <p:spPr>
            <a:xfrm>
              <a:off x="3266531" y="2413344"/>
              <a:ext cx="1773448" cy="2352830"/>
            </a:xfrm>
            <a:prstGeom prst="roundRect">
              <a:avLst>
                <a:gd name="adj" fmla="val 10413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08" name="群組 107"/>
            <p:cNvGrpSpPr/>
            <p:nvPr/>
          </p:nvGrpSpPr>
          <p:grpSpPr>
            <a:xfrm>
              <a:off x="4129164" y="3229124"/>
              <a:ext cx="767367" cy="552628"/>
              <a:chOff x="5385141" y="4535984"/>
              <a:chExt cx="767367" cy="552628"/>
            </a:xfrm>
          </p:grpSpPr>
          <p:pic>
            <p:nvPicPr>
              <p:cNvPr id="99" name="圖片 98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467"/>
              <a:stretch/>
            </p:blipFill>
            <p:spPr>
              <a:xfrm>
                <a:off x="5385141" y="4535984"/>
                <a:ext cx="767367" cy="552628"/>
              </a:xfrm>
              <a:prstGeom prst="rect">
                <a:avLst/>
              </a:prstGeom>
            </p:spPr>
          </p:pic>
          <p:sp>
            <p:nvSpPr>
              <p:cNvPr id="101" name="矩形 100"/>
              <p:cNvSpPr/>
              <p:nvPr/>
            </p:nvSpPr>
            <p:spPr>
              <a:xfrm>
                <a:off x="5463611" y="4880587"/>
                <a:ext cx="472304" cy="191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11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交換器</a:t>
                </a:r>
                <a:endParaRPr lang="zh-TW" altLang="en-US" sz="1100" dirty="0"/>
              </a:p>
            </p:txBody>
          </p:sp>
        </p:grpSp>
        <p:grpSp>
          <p:nvGrpSpPr>
            <p:cNvPr id="107" name="群組 106"/>
            <p:cNvGrpSpPr/>
            <p:nvPr/>
          </p:nvGrpSpPr>
          <p:grpSpPr>
            <a:xfrm>
              <a:off x="3426693" y="3579907"/>
              <a:ext cx="821401" cy="547490"/>
              <a:chOff x="4535645" y="4525873"/>
              <a:chExt cx="821401" cy="547490"/>
            </a:xfrm>
          </p:grpSpPr>
          <p:pic>
            <p:nvPicPr>
              <p:cNvPr id="103" name="圖片 102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4535645" y="4525873"/>
                <a:ext cx="821401" cy="420665"/>
              </a:xfrm>
              <a:prstGeom prst="rect">
                <a:avLst/>
              </a:prstGeom>
            </p:spPr>
          </p:pic>
          <p:sp>
            <p:nvSpPr>
              <p:cNvPr id="104" name="矩形 103"/>
              <p:cNvSpPr/>
              <p:nvPr/>
            </p:nvSpPr>
            <p:spPr>
              <a:xfrm>
                <a:off x="4645384" y="4882104"/>
                <a:ext cx="598102" cy="191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100" b="1" dirty="0" err="1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WiFi</a:t>
                </a:r>
                <a:r>
                  <a:rPr lang="en-US" altLang="zh-TW" sz="11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GW</a:t>
                </a:r>
                <a:endParaRPr lang="zh-TW" altLang="en-US" sz="1100" dirty="0"/>
              </a:p>
            </p:txBody>
          </p:sp>
        </p:grpSp>
        <p:grpSp>
          <p:nvGrpSpPr>
            <p:cNvPr id="106" name="群組 105"/>
            <p:cNvGrpSpPr/>
            <p:nvPr/>
          </p:nvGrpSpPr>
          <p:grpSpPr>
            <a:xfrm>
              <a:off x="3356825" y="2852188"/>
              <a:ext cx="601213" cy="599033"/>
              <a:chOff x="3910613" y="4448985"/>
              <a:chExt cx="601213" cy="599033"/>
            </a:xfrm>
          </p:grpSpPr>
          <p:sp>
            <p:nvSpPr>
              <p:cNvPr id="100" name="矩形 99"/>
              <p:cNvSpPr/>
              <p:nvPr/>
            </p:nvSpPr>
            <p:spPr>
              <a:xfrm>
                <a:off x="3910613" y="4856759"/>
                <a:ext cx="576929" cy="191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100" b="1" dirty="0" err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WiFi</a:t>
                </a:r>
                <a:r>
                  <a:rPr lang="en-US" altLang="zh-TW" sz="11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1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AP </a:t>
                </a:r>
                <a:endParaRPr lang="zh-TW" altLang="en-US" sz="1100" dirty="0"/>
              </a:p>
            </p:txBody>
          </p:sp>
          <p:pic>
            <p:nvPicPr>
              <p:cNvPr id="105" name="圖片 104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42826" y="4448985"/>
                <a:ext cx="569000" cy="407774"/>
              </a:xfrm>
              <a:prstGeom prst="rect">
                <a:avLst/>
              </a:prstGeom>
            </p:spPr>
          </p:pic>
        </p:grpSp>
        <p:grpSp>
          <p:nvGrpSpPr>
            <p:cNvPr id="110" name="群組 109"/>
            <p:cNvGrpSpPr/>
            <p:nvPr/>
          </p:nvGrpSpPr>
          <p:grpSpPr>
            <a:xfrm>
              <a:off x="4187022" y="3870457"/>
              <a:ext cx="718938" cy="570558"/>
              <a:chOff x="6208742" y="4474590"/>
              <a:chExt cx="718938" cy="570558"/>
            </a:xfrm>
          </p:grpSpPr>
          <p:sp>
            <p:nvSpPr>
              <p:cNvPr id="102" name="矩形 101"/>
              <p:cNvSpPr/>
              <p:nvPr/>
            </p:nvSpPr>
            <p:spPr>
              <a:xfrm>
                <a:off x="6269814" y="4853889"/>
                <a:ext cx="472304" cy="191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11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路由器</a:t>
                </a:r>
                <a:endParaRPr lang="zh-TW" altLang="en-US" sz="1100" dirty="0"/>
              </a:p>
            </p:txBody>
          </p:sp>
          <p:pic>
            <p:nvPicPr>
              <p:cNvPr id="109" name="圖片 10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3401"/>
              <a:stretch/>
            </p:blipFill>
            <p:spPr>
              <a:xfrm>
                <a:off x="6208742" y="4474590"/>
                <a:ext cx="718938" cy="352602"/>
              </a:xfrm>
              <a:prstGeom prst="rect">
                <a:avLst/>
              </a:prstGeom>
            </p:spPr>
          </p:pic>
        </p:grpSp>
      </p:grpSp>
      <p:cxnSp>
        <p:nvCxnSpPr>
          <p:cNvPr id="176" name="直線單箭頭接點 175"/>
          <p:cNvCxnSpPr>
            <a:stCxn id="86" idx="2"/>
            <a:endCxn id="5" idx="0"/>
          </p:cNvCxnSpPr>
          <p:nvPr/>
        </p:nvCxnSpPr>
        <p:spPr>
          <a:xfrm>
            <a:off x="4146364" y="2319799"/>
            <a:ext cx="6891" cy="276923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59" y="-1593"/>
            <a:ext cx="8229600" cy="857250"/>
          </a:xfrm>
        </p:spPr>
        <p:txBody>
          <a:bodyPr/>
          <a:lstStyle/>
          <a:p>
            <a:r>
              <a:rPr lang="zh-TW" altLang="en-US" dirty="0"/>
              <a:t>校園</a:t>
            </a:r>
            <a:r>
              <a:rPr lang="zh-TW" altLang="en-US" dirty="0" smtClean="0"/>
              <a:t>網路現況</a:t>
            </a:r>
            <a:endParaRPr lang="zh-TW" altLang="en-US" dirty="0"/>
          </a:p>
        </p:txBody>
      </p:sp>
      <p:sp>
        <p:nvSpPr>
          <p:cNvPr id="50" name="矩形 49"/>
          <p:cNvSpPr/>
          <p:nvPr/>
        </p:nvSpPr>
        <p:spPr>
          <a:xfrm>
            <a:off x="2985716" y="2666982"/>
            <a:ext cx="2357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1080332" y="4056164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sz="2000" dirty="0" err="1">
                <a:solidFill>
                  <a:srgbClr val="FF0000"/>
                </a:solidFill>
              </a:rPr>
              <a:t>IoT</a:t>
            </a:r>
            <a:r>
              <a:rPr lang="zh-TW" altLang="en-US" sz="2000" dirty="0" smtClean="0">
                <a:solidFill>
                  <a:srgbClr val="FF0000"/>
                </a:solidFill>
              </a:rPr>
              <a:t>設備</a:t>
            </a:r>
            <a:endParaRPr lang="en-US" altLang="zh-TW" sz="2000" dirty="0" smtClean="0">
              <a:solidFill>
                <a:srgbClr val="FF0000"/>
              </a:solidFill>
            </a:endParaRPr>
          </a:p>
        </p:txBody>
      </p:sp>
      <p:grpSp>
        <p:nvGrpSpPr>
          <p:cNvPr id="65" name="群組 64"/>
          <p:cNvGrpSpPr/>
          <p:nvPr/>
        </p:nvGrpSpPr>
        <p:grpSpPr>
          <a:xfrm>
            <a:off x="787655" y="2605796"/>
            <a:ext cx="1526379" cy="1260995"/>
            <a:chOff x="575792" y="1227597"/>
            <a:chExt cx="1526379" cy="1260995"/>
          </a:xfrm>
        </p:grpSpPr>
        <p:grpSp>
          <p:nvGrpSpPr>
            <p:cNvPr id="12" name="群組 11"/>
            <p:cNvGrpSpPr/>
            <p:nvPr/>
          </p:nvGrpSpPr>
          <p:grpSpPr>
            <a:xfrm>
              <a:off x="575792" y="1541215"/>
              <a:ext cx="1526379" cy="910732"/>
              <a:chOff x="549108" y="2112537"/>
              <a:chExt cx="1745775" cy="1041637"/>
            </a:xfrm>
          </p:grpSpPr>
          <p:pic>
            <p:nvPicPr>
              <p:cNvPr id="18" name="圖片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108" y="2112537"/>
                <a:ext cx="648488" cy="671396"/>
              </a:xfrm>
              <a:prstGeom prst="rect">
                <a:avLst/>
              </a:prstGeom>
            </p:spPr>
          </p:pic>
          <p:pic>
            <p:nvPicPr>
              <p:cNvPr id="28" name="圖片 27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5639" y="2494930"/>
                <a:ext cx="659244" cy="659244"/>
              </a:xfrm>
              <a:prstGeom prst="rect">
                <a:avLst/>
              </a:prstGeom>
            </p:spPr>
          </p:pic>
          <p:pic>
            <p:nvPicPr>
              <p:cNvPr id="29" name="圖片 28"/>
              <p:cNvPicPr>
                <a:picLocks noChangeAspect="1"/>
              </p:cNvPicPr>
              <p:nvPr/>
            </p:nvPicPr>
            <p:blipFill rotWithShape="1">
              <a:blip r:embed="rId8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308" t="5040" r="24490"/>
              <a:stretch/>
            </p:blipFill>
            <p:spPr>
              <a:xfrm>
                <a:off x="1281346" y="2201013"/>
                <a:ext cx="390790" cy="593378"/>
              </a:xfrm>
              <a:prstGeom prst="rect">
                <a:avLst/>
              </a:prstGeom>
            </p:spPr>
          </p:pic>
        </p:grpSp>
        <p:sp>
          <p:nvSpPr>
            <p:cNvPr id="43" name="文字方塊 42"/>
            <p:cNvSpPr txBox="1"/>
            <p:nvPr/>
          </p:nvSpPr>
          <p:spPr>
            <a:xfrm>
              <a:off x="802851" y="122759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>
                <a:defRPr b="1"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zh-TW" altLang="en-US" sz="2000" dirty="0">
                  <a:solidFill>
                    <a:srgbClr val="FF0000"/>
                  </a:solidFill>
                </a:rPr>
                <a:t>個人設備</a:t>
              </a:r>
            </a:p>
          </p:txBody>
        </p:sp>
        <p:pic>
          <p:nvPicPr>
            <p:cNvPr id="63" name="圖片 62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2592" y="2096702"/>
              <a:ext cx="462488" cy="391890"/>
            </a:xfrm>
            <a:prstGeom prst="rect">
              <a:avLst/>
            </a:prstGeom>
          </p:spPr>
        </p:pic>
      </p:grpSp>
      <p:sp>
        <p:nvSpPr>
          <p:cNvPr id="87" name="矩形 86"/>
          <p:cNvSpPr/>
          <p:nvPr/>
        </p:nvSpPr>
        <p:spPr>
          <a:xfrm>
            <a:off x="6915282" y="1957145"/>
            <a:ext cx="1768567" cy="350489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雲管系統</a:t>
            </a:r>
          </a:p>
        </p:txBody>
      </p:sp>
      <p:grpSp>
        <p:nvGrpSpPr>
          <p:cNvPr id="16" name="群組 15"/>
          <p:cNvGrpSpPr/>
          <p:nvPr/>
        </p:nvGrpSpPr>
        <p:grpSpPr>
          <a:xfrm>
            <a:off x="6798495" y="2584556"/>
            <a:ext cx="2190471" cy="2352831"/>
            <a:chOff x="6798495" y="2401178"/>
            <a:chExt cx="2190471" cy="2352831"/>
          </a:xfrm>
        </p:grpSpPr>
        <p:sp>
          <p:nvSpPr>
            <p:cNvPr id="70" name="圓角矩形 69"/>
            <p:cNvSpPr/>
            <p:nvPr/>
          </p:nvSpPr>
          <p:spPr>
            <a:xfrm>
              <a:off x="6961406" y="2401178"/>
              <a:ext cx="1751008" cy="2352831"/>
            </a:xfrm>
            <a:prstGeom prst="roundRect">
              <a:avLst>
                <a:gd name="adj" fmla="val 10413"/>
              </a:avLst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1" name="文字方塊 80"/>
            <p:cNvSpPr txBox="1"/>
            <p:nvPr/>
          </p:nvSpPr>
          <p:spPr>
            <a:xfrm>
              <a:off x="6798495" y="2453407"/>
              <a:ext cx="2190471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algn="ctr">
                <a:defRPr b="1"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zh-TW" altLang="en-US" dirty="0"/>
                <a:t>資料中心設備</a:t>
              </a:r>
              <a:endParaRPr lang="en-US" altLang="zh-TW" dirty="0"/>
            </a:p>
            <a:p>
              <a:endParaRPr lang="zh-TW" altLang="en-US" sz="1600" dirty="0"/>
            </a:p>
          </p:txBody>
        </p:sp>
        <p:grpSp>
          <p:nvGrpSpPr>
            <p:cNvPr id="132" name="群組 131"/>
            <p:cNvGrpSpPr/>
            <p:nvPr/>
          </p:nvGrpSpPr>
          <p:grpSpPr>
            <a:xfrm>
              <a:off x="7799566" y="3238203"/>
              <a:ext cx="736725" cy="617437"/>
              <a:chOff x="6214906" y="5543517"/>
              <a:chExt cx="736725" cy="617437"/>
            </a:xfrm>
          </p:grpSpPr>
          <p:grpSp>
            <p:nvGrpSpPr>
              <p:cNvPr id="115" name="群組 114"/>
              <p:cNvGrpSpPr/>
              <p:nvPr/>
            </p:nvGrpSpPr>
            <p:grpSpPr>
              <a:xfrm>
                <a:off x="6214906" y="5543517"/>
                <a:ext cx="736725" cy="411961"/>
                <a:chOff x="7421215" y="5781204"/>
                <a:chExt cx="1077601" cy="640415"/>
              </a:xfrm>
            </p:grpSpPr>
            <p:pic>
              <p:nvPicPr>
                <p:cNvPr id="116" name="圖片 115"/>
                <p:cNvPicPr>
                  <a:picLocks noChangeAspect="1"/>
                </p:cNvPicPr>
                <p:nvPr/>
              </p:nvPicPr>
              <p:blipFill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421215" y="5781204"/>
                  <a:ext cx="816519" cy="495887"/>
                </a:xfrm>
                <a:prstGeom prst="rect">
                  <a:avLst/>
                </a:prstGeom>
              </p:spPr>
            </p:pic>
            <p:pic>
              <p:nvPicPr>
                <p:cNvPr id="117" name="圖片 116"/>
                <p:cNvPicPr>
                  <a:picLocks noChangeAspect="1"/>
                </p:cNvPicPr>
                <p:nvPr/>
              </p:nvPicPr>
              <p:blipFill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682297" y="5925732"/>
                  <a:ext cx="816519" cy="495887"/>
                </a:xfrm>
                <a:prstGeom prst="rect">
                  <a:avLst/>
                </a:prstGeom>
              </p:spPr>
            </p:pic>
          </p:grpSp>
          <p:sp>
            <p:nvSpPr>
              <p:cNvPr id="124" name="矩形 123"/>
              <p:cNvSpPr/>
              <p:nvPr/>
            </p:nvSpPr>
            <p:spPr>
              <a:xfrm>
                <a:off x="6393400" y="5935944"/>
                <a:ext cx="387609" cy="2250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4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SLB</a:t>
                </a:r>
                <a:endParaRPr lang="zh-TW" altLang="en-US" sz="1400" dirty="0"/>
              </a:p>
            </p:txBody>
          </p:sp>
        </p:grpSp>
        <p:grpSp>
          <p:nvGrpSpPr>
            <p:cNvPr id="129" name="群組 128"/>
            <p:cNvGrpSpPr/>
            <p:nvPr/>
          </p:nvGrpSpPr>
          <p:grpSpPr>
            <a:xfrm>
              <a:off x="7134603" y="2763925"/>
              <a:ext cx="703898" cy="692577"/>
              <a:chOff x="3946625" y="5475402"/>
              <a:chExt cx="703898" cy="692577"/>
            </a:xfrm>
          </p:grpSpPr>
          <p:pic>
            <p:nvPicPr>
              <p:cNvPr id="112" name="圖片 11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6625" y="5475402"/>
                <a:ext cx="703898" cy="562034"/>
              </a:xfrm>
              <a:prstGeom prst="rect">
                <a:avLst/>
              </a:prstGeom>
            </p:spPr>
          </p:pic>
          <p:sp>
            <p:nvSpPr>
              <p:cNvPr id="125" name="矩形 124"/>
              <p:cNvSpPr/>
              <p:nvPr/>
            </p:nvSpPr>
            <p:spPr>
              <a:xfrm>
                <a:off x="3968761" y="5965470"/>
                <a:ext cx="514104" cy="2025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2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Server</a:t>
                </a:r>
                <a:endPara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30" name="群組 129"/>
            <p:cNvGrpSpPr/>
            <p:nvPr/>
          </p:nvGrpSpPr>
          <p:grpSpPr>
            <a:xfrm>
              <a:off x="7101509" y="3536756"/>
              <a:ext cx="735401" cy="596316"/>
              <a:chOff x="4647451" y="5575051"/>
              <a:chExt cx="735401" cy="596316"/>
            </a:xfrm>
          </p:grpSpPr>
          <p:grpSp>
            <p:nvGrpSpPr>
              <p:cNvPr id="113" name="群組 112"/>
              <p:cNvGrpSpPr/>
              <p:nvPr/>
            </p:nvGrpSpPr>
            <p:grpSpPr>
              <a:xfrm>
                <a:off x="4647451" y="5575051"/>
                <a:ext cx="735401" cy="470754"/>
                <a:chOff x="1289031" y="3600619"/>
                <a:chExt cx="1075665" cy="731812"/>
              </a:xfrm>
            </p:grpSpPr>
            <p:pic>
              <p:nvPicPr>
                <p:cNvPr id="121" name="圖片 120"/>
                <p:cNvPicPr>
                  <a:picLocks noChangeAspect="1"/>
                </p:cNvPicPr>
                <p:nvPr/>
              </p:nvPicPr>
              <p:blipFill>
                <a:blip r:embed="rId1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9031" y="3600619"/>
                  <a:ext cx="574232" cy="571680"/>
                </a:xfrm>
                <a:prstGeom prst="rect">
                  <a:avLst/>
                </a:prstGeom>
              </p:spPr>
            </p:pic>
            <p:pic>
              <p:nvPicPr>
                <p:cNvPr id="122" name="圖片 121"/>
                <p:cNvPicPr>
                  <a:picLocks noChangeAspect="1"/>
                </p:cNvPicPr>
                <p:nvPr/>
              </p:nvPicPr>
              <p:blipFill>
                <a:blip r:embed="rId12" cstate="print">
                  <a:clrChange>
                    <a:clrFrom>
                      <a:srgbClr val="F6F6F6"/>
                    </a:clrFrom>
                    <a:clrTo>
                      <a:srgbClr val="F6F6F6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90464" y="3613863"/>
                  <a:ext cx="574232" cy="571680"/>
                </a:xfrm>
                <a:prstGeom prst="rect">
                  <a:avLst/>
                </a:prstGeom>
              </p:spPr>
            </p:pic>
            <p:pic>
              <p:nvPicPr>
                <p:cNvPr id="123" name="圖片 122"/>
                <p:cNvPicPr>
                  <a:picLocks noChangeAspect="1"/>
                </p:cNvPicPr>
                <p:nvPr/>
              </p:nvPicPr>
              <p:blipFill>
                <a:blip r:embed="rId1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19917" y="3760751"/>
                  <a:ext cx="574232" cy="571680"/>
                </a:xfrm>
                <a:prstGeom prst="rect">
                  <a:avLst/>
                </a:prstGeom>
              </p:spPr>
            </p:pic>
          </p:grpSp>
          <p:sp>
            <p:nvSpPr>
              <p:cNvPr id="126" name="矩形 125"/>
              <p:cNvSpPr/>
              <p:nvPr/>
            </p:nvSpPr>
            <p:spPr>
              <a:xfrm>
                <a:off x="4663576" y="5968858"/>
                <a:ext cx="591725" cy="2025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2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Storage</a:t>
                </a:r>
                <a:endPara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31" name="群組 130"/>
            <p:cNvGrpSpPr/>
            <p:nvPr/>
          </p:nvGrpSpPr>
          <p:grpSpPr>
            <a:xfrm>
              <a:off x="7836064" y="3902729"/>
              <a:ext cx="733929" cy="589299"/>
              <a:chOff x="5415873" y="5592011"/>
              <a:chExt cx="733929" cy="589299"/>
            </a:xfrm>
          </p:grpSpPr>
          <p:grpSp>
            <p:nvGrpSpPr>
              <p:cNvPr id="114" name="群組 113"/>
              <p:cNvGrpSpPr/>
              <p:nvPr/>
            </p:nvGrpSpPr>
            <p:grpSpPr>
              <a:xfrm>
                <a:off x="5415873" y="5592011"/>
                <a:ext cx="733929" cy="374899"/>
                <a:chOff x="2569257" y="3664963"/>
                <a:chExt cx="1488865" cy="808292"/>
              </a:xfrm>
            </p:grpSpPr>
            <p:pic>
              <p:nvPicPr>
                <p:cNvPr id="118" name="圖片 117"/>
                <p:cNvPicPr>
                  <a:picLocks noChangeAspect="1"/>
                </p:cNvPicPr>
                <p:nvPr/>
              </p:nvPicPr>
              <p:blipFill>
                <a:blip r:embed="rId1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569257" y="3664963"/>
                  <a:ext cx="640734" cy="636463"/>
                </a:xfrm>
                <a:prstGeom prst="rect">
                  <a:avLst/>
                </a:prstGeom>
              </p:spPr>
            </p:pic>
            <p:pic>
              <p:nvPicPr>
                <p:cNvPr id="119" name="圖片 118"/>
                <p:cNvPicPr>
                  <a:picLocks noChangeAspect="1"/>
                </p:cNvPicPr>
                <p:nvPr/>
              </p:nvPicPr>
              <p:blipFill>
                <a:blip r:embed="rId1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998214" y="3836792"/>
                  <a:ext cx="640734" cy="636463"/>
                </a:xfrm>
                <a:prstGeom prst="rect">
                  <a:avLst/>
                </a:prstGeom>
              </p:spPr>
            </p:pic>
            <p:pic>
              <p:nvPicPr>
                <p:cNvPr id="120" name="圖片 119"/>
                <p:cNvPicPr>
                  <a:picLocks noChangeAspect="1"/>
                </p:cNvPicPr>
                <p:nvPr/>
              </p:nvPicPr>
              <p:blipFill>
                <a:blip r:embed="rId1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417388" y="3686493"/>
                  <a:ext cx="640734" cy="636463"/>
                </a:xfrm>
                <a:prstGeom prst="rect">
                  <a:avLst/>
                </a:prstGeom>
              </p:spPr>
            </p:pic>
          </p:grpSp>
          <p:sp>
            <p:nvSpPr>
              <p:cNvPr id="127" name="矩形 126"/>
              <p:cNvSpPr/>
              <p:nvPr/>
            </p:nvSpPr>
            <p:spPr>
              <a:xfrm>
                <a:off x="5576534" y="5978801"/>
                <a:ext cx="344015" cy="2025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2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VM</a:t>
                </a:r>
                <a:endPara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151" name="群組 150"/>
          <p:cNvGrpSpPr/>
          <p:nvPr/>
        </p:nvGrpSpPr>
        <p:grpSpPr>
          <a:xfrm>
            <a:off x="163706" y="4396887"/>
            <a:ext cx="2599997" cy="1367262"/>
            <a:chOff x="600498" y="2492201"/>
            <a:chExt cx="2599997" cy="1367262"/>
          </a:xfrm>
        </p:grpSpPr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784" y="3273496"/>
              <a:ext cx="503304" cy="298837"/>
            </a:xfrm>
            <a:prstGeom prst="rect">
              <a:avLst/>
            </a:prstGeom>
          </p:spPr>
        </p:pic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313" y="2569013"/>
              <a:ext cx="431858" cy="43185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98" y="2998560"/>
              <a:ext cx="742777" cy="742777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9247" y="3297301"/>
              <a:ext cx="509543" cy="509543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939" y="2724003"/>
              <a:ext cx="578556" cy="578556"/>
            </a:xfrm>
            <a:prstGeom prst="rect">
              <a:avLst/>
            </a:prstGeom>
          </p:spPr>
        </p:pic>
        <p:pic>
          <p:nvPicPr>
            <p:cNvPr id="61" name="圖片 60"/>
            <p:cNvPicPr>
              <a:picLocks noChangeAspect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09464" y="2492201"/>
              <a:ext cx="438150" cy="743344"/>
            </a:xfrm>
            <a:prstGeom prst="rect">
              <a:avLst/>
            </a:prstGeom>
          </p:spPr>
        </p:pic>
        <p:pic>
          <p:nvPicPr>
            <p:cNvPr id="62" name="圖片 61"/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61476" y="2910002"/>
              <a:ext cx="705975" cy="530828"/>
            </a:xfrm>
            <a:prstGeom prst="rect">
              <a:avLst/>
            </a:prstGeom>
          </p:spPr>
        </p:pic>
        <p:pic>
          <p:nvPicPr>
            <p:cNvPr id="148" name="圖片 147"/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35800" y="3448604"/>
              <a:ext cx="479336" cy="410859"/>
            </a:xfrm>
            <a:prstGeom prst="rect">
              <a:avLst/>
            </a:prstGeom>
          </p:spPr>
        </p:pic>
      </p:grpSp>
      <p:sp>
        <p:nvSpPr>
          <p:cNvPr id="150" name="圓角矩形 149"/>
          <p:cNvSpPr/>
          <p:nvPr/>
        </p:nvSpPr>
        <p:spPr>
          <a:xfrm>
            <a:off x="274002" y="2591555"/>
            <a:ext cx="2569692" cy="3259622"/>
          </a:xfrm>
          <a:prstGeom prst="roundRect">
            <a:avLst>
              <a:gd name="adj" fmla="val 10413"/>
            </a:avLst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259416" y="1957145"/>
            <a:ext cx="2721184" cy="3804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??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3429780" y="5186399"/>
            <a:ext cx="2790165" cy="958191"/>
            <a:chOff x="1078430" y="4487612"/>
            <a:chExt cx="2848859" cy="907509"/>
          </a:xfrm>
        </p:grpSpPr>
        <p:sp>
          <p:nvSpPr>
            <p:cNvPr id="8" name="雲朵形圖說文字 7"/>
            <p:cNvSpPr/>
            <p:nvPr/>
          </p:nvSpPr>
          <p:spPr>
            <a:xfrm>
              <a:off x="1078430" y="4487612"/>
              <a:ext cx="2848859" cy="907509"/>
            </a:xfrm>
            <a:prstGeom prst="cloudCallout">
              <a:avLst>
                <a:gd name="adj1" fmla="val -38581"/>
                <a:gd name="adj2" fmla="val 54763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1273179" y="4634073"/>
              <a:ext cx="2470431" cy="612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接入終端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設備眾多</a:t>
              </a:r>
              <a:r>
                <a: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, </a:t>
              </a:r>
            </a:p>
            <a:p>
              <a:pPr algn="ctr"/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需要管理</a:t>
              </a:r>
              <a:r>
                <a: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??</a:t>
              </a:r>
            </a:p>
          </p:txBody>
        </p:sp>
      </p:grpSp>
      <p:pic>
        <p:nvPicPr>
          <p:cNvPr id="7" name="圖片 6"/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130" y="4758583"/>
            <a:ext cx="1627863" cy="1627863"/>
          </a:xfrm>
          <a:prstGeom prst="rect">
            <a:avLst/>
          </a:prstGeom>
        </p:spPr>
      </p:pic>
      <p:cxnSp>
        <p:nvCxnSpPr>
          <p:cNvPr id="155" name="直線單箭頭接點 154"/>
          <p:cNvCxnSpPr/>
          <p:nvPr/>
        </p:nvCxnSpPr>
        <p:spPr>
          <a:xfrm flipV="1">
            <a:off x="241630" y="1723172"/>
            <a:ext cx="2855482" cy="1"/>
          </a:xfrm>
          <a:prstGeom prst="straightConnector1">
            <a:avLst/>
          </a:prstGeom>
          <a:blipFill dpi="0" rotWithShape="0">
            <a:blip r:embed="rId23" cstate="print"/>
            <a:srcRect/>
            <a:tile tx="0" ty="0" sx="100000" sy="100000" flip="none" algn="tl"/>
          </a:blip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156" name="文字方塊 155"/>
          <p:cNvSpPr txBox="1"/>
          <p:nvPr/>
        </p:nvSpPr>
        <p:spPr>
          <a:xfrm>
            <a:off x="914108" y="1556792"/>
            <a:ext cx="15696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終端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設備接入</a:t>
            </a:r>
          </a:p>
        </p:txBody>
      </p:sp>
      <p:cxnSp>
        <p:nvCxnSpPr>
          <p:cNvPr id="164" name="直線單箭頭接點 163"/>
          <p:cNvCxnSpPr>
            <a:stCxn id="152" idx="2"/>
            <a:endCxn id="43" idx="0"/>
          </p:cNvCxnSpPr>
          <p:nvPr/>
        </p:nvCxnSpPr>
        <p:spPr>
          <a:xfrm>
            <a:off x="1620008" y="2337625"/>
            <a:ext cx="0" cy="268171"/>
          </a:xfrm>
          <a:prstGeom prst="straightConnector1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群組 14"/>
          <p:cNvGrpSpPr/>
          <p:nvPr/>
        </p:nvGrpSpPr>
        <p:grpSpPr>
          <a:xfrm>
            <a:off x="5082916" y="2602183"/>
            <a:ext cx="1786008" cy="2347369"/>
            <a:chOff x="5082916" y="2418805"/>
            <a:chExt cx="1786008" cy="2347369"/>
          </a:xfrm>
        </p:grpSpPr>
        <p:sp>
          <p:nvSpPr>
            <p:cNvPr id="47" name="圓角矩形 46"/>
            <p:cNvSpPr/>
            <p:nvPr/>
          </p:nvSpPr>
          <p:spPr>
            <a:xfrm>
              <a:off x="5082916" y="2418805"/>
              <a:ext cx="1784255" cy="2347369"/>
            </a:xfrm>
            <a:prstGeom prst="roundRect">
              <a:avLst>
                <a:gd name="adj" fmla="val 10413"/>
              </a:avLst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5246334" y="2451924"/>
              <a:ext cx="14501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資安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設備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98" name="群組 97"/>
            <p:cNvGrpSpPr/>
            <p:nvPr/>
          </p:nvGrpSpPr>
          <p:grpSpPr>
            <a:xfrm>
              <a:off x="5403492" y="3000925"/>
              <a:ext cx="652611" cy="596480"/>
              <a:chOff x="2557457" y="2551116"/>
              <a:chExt cx="515111" cy="470806"/>
            </a:xfrm>
          </p:grpSpPr>
          <p:pic>
            <p:nvPicPr>
              <p:cNvPr id="88" name="圖片 87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5374" y="2551116"/>
                <a:ext cx="477194" cy="295860"/>
              </a:xfrm>
              <a:prstGeom prst="rect">
                <a:avLst/>
              </a:prstGeom>
            </p:spPr>
          </p:pic>
          <p:sp>
            <p:nvSpPr>
              <p:cNvPr id="92" name="矩形 91"/>
              <p:cNvSpPr/>
              <p:nvPr/>
            </p:nvSpPr>
            <p:spPr>
              <a:xfrm>
                <a:off x="2557457" y="2830663"/>
                <a:ext cx="472304" cy="191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11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防火牆</a:t>
                </a:r>
                <a:endParaRPr lang="zh-TW" altLang="en-US" sz="1100" dirty="0"/>
              </a:p>
            </p:txBody>
          </p:sp>
        </p:grpSp>
        <p:grpSp>
          <p:nvGrpSpPr>
            <p:cNvPr id="97" name="群組 96"/>
            <p:cNvGrpSpPr/>
            <p:nvPr/>
          </p:nvGrpSpPr>
          <p:grpSpPr>
            <a:xfrm>
              <a:off x="5316031" y="3702986"/>
              <a:ext cx="665403" cy="675873"/>
              <a:chOff x="2748205" y="3079190"/>
              <a:chExt cx="525208" cy="533472"/>
            </a:xfrm>
          </p:grpSpPr>
          <p:grpSp>
            <p:nvGrpSpPr>
              <p:cNvPr id="89" name="群組 88"/>
              <p:cNvGrpSpPr/>
              <p:nvPr/>
            </p:nvGrpSpPr>
            <p:grpSpPr>
              <a:xfrm>
                <a:off x="2748205" y="3079190"/>
                <a:ext cx="410753" cy="364391"/>
                <a:chOff x="1860850" y="3501008"/>
                <a:chExt cx="3009526" cy="3009524"/>
              </a:xfrm>
            </p:grpSpPr>
            <p:pic>
              <p:nvPicPr>
                <p:cNvPr id="90" name="圖片 89"/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60850" y="3501008"/>
                  <a:ext cx="3009526" cy="3009524"/>
                </a:xfrm>
                <a:prstGeom prst="rect">
                  <a:avLst/>
                </a:prstGeom>
              </p:spPr>
            </p:pic>
            <p:pic>
              <p:nvPicPr>
                <p:cNvPr id="91" name="圖片 90"/>
                <p:cNvPicPr>
                  <a:picLocks noChangeAspect="1"/>
                </p:cNvPicPr>
                <p:nvPr/>
              </p:nvPicPr>
              <p:blipFill>
                <a:blip r:embed="rId2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3848" y="4871898"/>
                  <a:ext cx="1529918" cy="1529918"/>
                </a:xfrm>
                <a:prstGeom prst="rect">
                  <a:avLst/>
                </a:prstGeom>
              </p:spPr>
            </p:pic>
          </p:grpSp>
          <p:sp>
            <p:nvSpPr>
              <p:cNvPr id="93" name="矩形 92"/>
              <p:cNvSpPr/>
              <p:nvPr/>
            </p:nvSpPr>
            <p:spPr>
              <a:xfrm>
                <a:off x="2801109" y="3421403"/>
                <a:ext cx="472304" cy="191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11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DPI</a:t>
                </a:r>
                <a:endParaRPr lang="zh-TW" altLang="en-US" sz="1100" dirty="0"/>
              </a:p>
            </p:txBody>
          </p:sp>
        </p:grpSp>
        <p:grpSp>
          <p:nvGrpSpPr>
            <p:cNvPr id="96" name="群組 95"/>
            <p:cNvGrpSpPr/>
            <p:nvPr/>
          </p:nvGrpSpPr>
          <p:grpSpPr>
            <a:xfrm>
              <a:off x="5975986" y="3461589"/>
              <a:ext cx="892938" cy="754455"/>
              <a:chOff x="3240176" y="3083576"/>
              <a:chExt cx="704803" cy="595497"/>
            </a:xfrm>
          </p:grpSpPr>
          <p:pic>
            <p:nvPicPr>
              <p:cNvPr id="94" name="圖片 93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2750" y="3083576"/>
                <a:ext cx="474096" cy="33782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95" name="矩形 94"/>
              <p:cNvSpPr/>
              <p:nvPr/>
            </p:nvSpPr>
            <p:spPr>
              <a:xfrm>
                <a:off x="3240176" y="3417463"/>
                <a:ext cx="704803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11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IPS/IDS</a:t>
                </a:r>
                <a:endParaRPr lang="zh-TW" altLang="en-US" sz="1100" dirty="0"/>
              </a:p>
            </p:txBody>
          </p:sp>
        </p:grpSp>
      </p:grpSp>
      <p:sp>
        <p:nvSpPr>
          <p:cNvPr id="149" name="矩形 148"/>
          <p:cNvSpPr/>
          <p:nvPr/>
        </p:nvSpPr>
        <p:spPr>
          <a:xfrm>
            <a:off x="5072974" y="1969310"/>
            <a:ext cx="1794197" cy="34970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安管系統</a:t>
            </a:r>
          </a:p>
        </p:txBody>
      </p:sp>
      <p:cxnSp>
        <p:nvCxnSpPr>
          <p:cNvPr id="172" name="直線單箭頭接點 171"/>
          <p:cNvCxnSpPr>
            <a:stCxn id="149" idx="2"/>
            <a:endCxn id="56" idx="0"/>
          </p:cNvCxnSpPr>
          <p:nvPr/>
        </p:nvCxnSpPr>
        <p:spPr>
          <a:xfrm>
            <a:off x="5970073" y="2319012"/>
            <a:ext cx="1332" cy="316290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線單箭頭接點 182"/>
          <p:cNvCxnSpPr/>
          <p:nvPr/>
        </p:nvCxnSpPr>
        <p:spPr>
          <a:xfrm>
            <a:off x="7825844" y="2342320"/>
            <a:ext cx="6891" cy="269627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2843694" y="3555622"/>
            <a:ext cx="332973" cy="5948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接點 110"/>
          <p:cNvCxnSpPr/>
          <p:nvPr/>
        </p:nvCxnSpPr>
        <p:spPr>
          <a:xfrm flipV="1">
            <a:off x="2861403" y="4456301"/>
            <a:ext cx="303359" cy="5944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421062" y="1011107"/>
            <a:ext cx="82627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系統眾多，各有管理系統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788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45" grpId="0"/>
      <p:bldP spid="87" grpId="0" animBg="1"/>
      <p:bldP spid="150" grpId="0" animBg="1"/>
      <p:bldP spid="152" grpId="0" animBg="1"/>
      <p:bldP spid="156" grpId="0" animBg="1"/>
      <p:bldP spid="149" grpId="0" animBg="1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網路設定備份及還原</a:t>
            </a:r>
            <a:r>
              <a:rPr lang="en-US" altLang="zh-TW" dirty="0" smtClean="0"/>
              <a:t>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1557337"/>
          </a:xfrm>
        </p:spPr>
        <p:txBody>
          <a:bodyPr/>
          <a:lstStyle/>
          <a:p>
            <a:r>
              <a:rPr lang="zh-TW" altLang="en-US" sz="2400" dirty="0" smtClean="0"/>
              <a:t>資料庫備份</a:t>
            </a:r>
            <a:endParaRPr lang="en-US" altLang="zh-TW" sz="2400" dirty="0" smtClean="0"/>
          </a:p>
          <a:p>
            <a:pPr lvl="1"/>
            <a:r>
              <a:rPr lang="zh-TW" altLang="en-US" sz="2000" dirty="0" smtClean="0"/>
              <a:t>提供手動</a:t>
            </a:r>
            <a:r>
              <a:rPr lang="en-US" altLang="zh-TW" sz="2000" dirty="0" smtClean="0"/>
              <a:t>/</a:t>
            </a:r>
            <a:r>
              <a:rPr lang="zh-TW" altLang="en-US" sz="2000" dirty="0" smtClean="0"/>
              <a:t>定期</a:t>
            </a:r>
            <a:r>
              <a:rPr lang="zh-TW" altLang="zh-TW" sz="2000" dirty="0" smtClean="0"/>
              <a:t>備份</a:t>
            </a:r>
            <a:r>
              <a:rPr lang="zh-TW" altLang="en-US" sz="2000" dirty="0" smtClean="0"/>
              <a:t>資料庫</a:t>
            </a:r>
            <a:endParaRPr lang="en-US" altLang="zh-TW" sz="2000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/>
          <a:srcRect r="24899" b="10638"/>
          <a:stretch/>
        </p:blipFill>
        <p:spPr>
          <a:xfrm>
            <a:off x="166688" y="2252811"/>
            <a:ext cx="4359573" cy="25287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9152" y="2252809"/>
            <a:ext cx="4348162" cy="25287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1" y="4932749"/>
            <a:ext cx="7883650" cy="182047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 bwMode="auto">
          <a:xfrm>
            <a:off x="1455493" y="2101608"/>
            <a:ext cx="1654419" cy="302400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TW" altLang="en-US" sz="1600" b="1" kern="0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</a:t>
            </a:r>
            <a:r>
              <a:rPr lang="zh-TW" altLang="en-US" sz="1600" b="1" kern="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增</a:t>
            </a:r>
            <a:r>
              <a:rPr lang="zh-TW" altLang="en-US" sz="1600" b="1" kern="0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備份排程</a:t>
            </a:r>
            <a:endParaRPr lang="zh-TW" altLang="en-US" sz="1600" b="1" kern="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942056" y="2068141"/>
            <a:ext cx="41054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1</a:t>
            </a:r>
            <a:endParaRPr lang="zh-TW" altLang="en-US" b="1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6045501" y="2101608"/>
            <a:ext cx="1654419" cy="302400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TW" altLang="en-US" sz="1600" b="1" kern="0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設定備份週期</a:t>
            </a:r>
            <a:endParaRPr lang="zh-TW" altLang="en-US" sz="1600" b="1" kern="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467317" y="2068141"/>
            <a:ext cx="41054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2</a:t>
            </a:r>
            <a:endParaRPr lang="zh-TW" altLang="en-US" b="1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3368976" y="5073408"/>
            <a:ext cx="1907875" cy="302400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TW" altLang="en-US" sz="1600" b="1" kern="0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顯</a:t>
            </a:r>
            <a:r>
              <a:rPr lang="zh-TW" altLang="en-US" sz="1600" b="1" kern="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示</a:t>
            </a:r>
            <a:r>
              <a:rPr lang="zh-TW" altLang="en-US" sz="1600" b="1" kern="0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備份排程列表</a:t>
            </a:r>
            <a:endParaRPr lang="zh-TW" altLang="en-US" sz="1600" b="1" kern="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790792" y="5039941"/>
            <a:ext cx="41054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3</a:t>
            </a:r>
            <a:endParaRPr lang="zh-TW" altLang="en-US" b="1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878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網路設定備份及還原</a:t>
            </a:r>
            <a:r>
              <a:rPr lang="en-US" altLang="zh-TW" dirty="0" smtClean="0"/>
              <a:t>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1557337"/>
          </a:xfrm>
        </p:spPr>
        <p:txBody>
          <a:bodyPr/>
          <a:lstStyle/>
          <a:p>
            <a:r>
              <a:rPr lang="zh-TW" altLang="en-US" sz="2400" dirty="0" smtClean="0"/>
              <a:t>資料庫還原</a:t>
            </a:r>
            <a:endParaRPr lang="en-US" altLang="zh-TW" sz="2400" dirty="0" smtClean="0"/>
          </a:p>
          <a:p>
            <a:pPr lvl="1"/>
            <a:r>
              <a:rPr lang="zh-TW" altLang="en-US" sz="2000" dirty="0" smtClean="0"/>
              <a:t>提供手動還原資料庫，</a:t>
            </a:r>
            <a:r>
              <a:rPr lang="zh-TW" altLang="en-US" sz="2000" dirty="0"/>
              <a:t>當</a:t>
            </a:r>
            <a:r>
              <a:rPr lang="zh-TW" altLang="zh-TW" sz="2000" dirty="0" smtClean="0"/>
              <a:t>系統</a:t>
            </a:r>
            <a:r>
              <a:rPr lang="zh-TW" altLang="zh-TW" sz="2000" dirty="0"/>
              <a:t>發生問題或人為操作不當</a:t>
            </a:r>
            <a:r>
              <a:rPr lang="zh-TW" altLang="zh-TW" sz="2000" dirty="0" smtClean="0"/>
              <a:t>時</a:t>
            </a:r>
            <a:r>
              <a:rPr lang="zh-TW" altLang="en-US" sz="2000" dirty="0" smtClean="0"/>
              <a:t>，可優先恢復系統數據，維持服務正常運作</a:t>
            </a:r>
            <a:endParaRPr lang="en-US" altLang="zh-TW" sz="2000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/>
          <a:srcRect r="17262" b="24309"/>
          <a:stretch/>
        </p:blipFill>
        <p:spPr>
          <a:xfrm>
            <a:off x="153098" y="3393831"/>
            <a:ext cx="8316091" cy="259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7562043" y="4901903"/>
            <a:ext cx="515082" cy="110952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1620455" y="4324903"/>
            <a:ext cx="2582195" cy="369332"/>
            <a:chOff x="1813227" y="3729642"/>
            <a:chExt cx="2582195" cy="369332"/>
          </a:xfrm>
        </p:grpSpPr>
        <p:sp>
          <p:nvSpPr>
            <p:cNvPr id="6" name="矩形 5"/>
            <p:cNvSpPr/>
            <p:nvPr/>
          </p:nvSpPr>
          <p:spPr bwMode="auto">
            <a:xfrm>
              <a:off x="2441386" y="3763108"/>
              <a:ext cx="1954036" cy="30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vert="horz" wrap="square" lIns="36000" tIns="45720" rIns="3600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zh-TW" altLang="en-US" sz="1600" b="1" kern="0" dirty="0" smtClean="0">
                  <a:solidFill>
                    <a:prstClr val="black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檢視當前備份列表</a:t>
              </a:r>
              <a:endParaRPr lang="zh-TW" altLang="en-US" sz="1600" b="1" kern="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1813227" y="3729642"/>
              <a:ext cx="410547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 smtClean="0">
                  <a:latin typeface="Meiryo UI" panose="020B0604030504040204" pitchFamily="34" charset="-128"/>
                  <a:ea typeface="Meiryo UI" panose="020B0604030504040204" pitchFamily="34" charset="-128"/>
                  <a:cs typeface="Meiryo UI" panose="020B0604030504040204" pitchFamily="34" charset="-128"/>
                </a:rPr>
                <a:t>1</a:t>
              </a:r>
              <a:endParaRPr lang="zh-TW" altLang="en-US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84603" y="4928697"/>
            <a:ext cx="5916855" cy="105593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/>
          <p:cNvPicPr/>
          <p:nvPr/>
        </p:nvPicPr>
        <p:blipFill rotWithShape="1">
          <a:blip r:embed="rId3" cstate="print"/>
          <a:srcRect l="3112" t="8740" b="6293"/>
          <a:stretch/>
        </p:blipFill>
        <p:spPr>
          <a:xfrm>
            <a:off x="5860188" y="3121878"/>
            <a:ext cx="3123465" cy="14243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群組 10"/>
          <p:cNvGrpSpPr/>
          <p:nvPr/>
        </p:nvGrpSpPr>
        <p:grpSpPr>
          <a:xfrm>
            <a:off x="6270945" y="2960326"/>
            <a:ext cx="2582195" cy="369332"/>
            <a:chOff x="1813227" y="3729642"/>
            <a:chExt cx="2582195" cy="369332"/>
          </a:xfrm>
        </p:grpSpPr>
        <p:sp>
          <p:nvSpPr>
            <p:cNvPr id="12" name="矩形 11"/>
            <p:cNvSpPr/>
            <p:nvPr/>
          </p:nvSpPr>
          <p:spPr bwMode="auto">
            <a:xfrm>
              <a:off x="2441386" y="3763108"/>
              <a:ext cx="1954036" cy="30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vert="horz" wrap="square" lIns="36000" tIns="45720" rIns="3600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zh-TW" altLang="en-US" sz="1600" b="1" kern="0" dirty="0" smtClean="0">
                  <a:solidFill>
                    <a:prstClr val="black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還原資料庫備份</a:t>
              </a:r>
              <a:endParaRPr lang="zh-TW" altLang="en-US" sz="1600" b="1" kern="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813227" y="3729642"/>
              <a:ext cx="410547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>
                  <a:latin typeface="Meiryo UI" panose="020B0604030504040204" pitchFamily="34" charset="-128"/>
                  <a:ea typeface="Meiryo UI" panose="020B0604030504040204" pitchFamily="34" charset="-128"/>
                  <a:cs typeface="Meiryo UI" panose="020B0604030504040204" pitchFamily="34" charset="-128"/>
                </a:rPr>
                <a:t>2</a:t>
              </a:r>
              <a:endParaRPr lang="zh-TW" altLang="en-US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endParaRPr>
            </a:p>
          </p:txBody>
        </p:sp>
      </p:grpSp>
      <p:sp>
        <p:nvSpPr>
          <p:cNvPr id="9" name="動作按鈕: 起點 8">
            <a:hlinkClick r:id="" action="ppaction://noaction" highlightClick="1"/>
          </p:cNvPr>
          <p:cNvSpPr/>
          <p:nvPr/>
        </p:nvSpPr>
        <p:spPr>
          <a:xfrm>
            <a:off x="4932041" y="6381328"/>
            <a:ext cx="576064" cy="1440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0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3"/>
          <p:cNvSpPr txBox="1">
            <a:spLocks/>
          </p:cNvSpPr>
          <p:nvPr/>
        </p:nvSpPr>
        <p:spPr bwMode="gray">
          <a:xfrm>
            <a:off x="899592" y="1620988"/>
            <a:ext cx="8772354" cy="32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ContrastingRightFacing" fov="4500000">
              <a:rot lat="0" lon="19800000" rev="0"/>
            </a:camera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altLang="zh-TW" sz="4800" b="1" dirty="0"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感謝聆聽 敬請指教</a:t>
            </a:r>
          </a:p>
        </p:txBody>
      </p:sp>
    </p:spTree>
    <p:extLst>
      <p:ext uri="{BB962C8B-B14F-4D97-AF65-F5344CB8AC3E}">
        <p14:creationId xmlns:p14="http://schemas.microsoft.com/office/powerpoint/2010/main" val="99674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>
                <a:solidFill>
                  <a:schemeClr val="tx1"/>
                </a:solidFill>
              </a:rPr>
              <a:t>網路印表機勒索威脅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2582559"/>
          </a:xfrm>
        </p:spPr>
        <p:txBody>
          <a:bodyPr/>
          <a:lstStyle/>
          <a:p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全國至少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46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所大院校及國中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小學遭駭客入侵，以網路印表機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傳送恐嚇信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，勒索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個比特幣、約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萬台幣，揚言不付款，將會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癱瘓網路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/>
              <a:t>事件觀察</a:t>
            </a:r>
            <a:r>
              <a:rPr lang="en-US" altLang="zh-TW" sz="2000" dirty="0"/>
              <a:t>:</a:t>
            </a:r>
          </a:p>
          <a:p>
            <a:pPr lvl="1"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IoT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Public IP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，易於從外網連入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多數設備並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無管控存取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連線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(Access Control)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任何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皆可連入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預設管理密碼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易遭駭客破解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566313"/>
            <a:ext cx="6348858" cy="305985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4566" y="4026950"/>
            <a:ext cx="3635896" cy="26022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010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IoT</a:t>
            </a:r>
            <a:r>
              <a:rPr lang="en-US" sz="3200" dirty="0" smtClean="0"/>
              <a:t> </a:t>
            </a:r>
            <a:r>
              <a:rPr lang="zh-TW" altLang="en-US" sz="3200" dirty="0" smtClean="0"/>
              <a:t>攻擊逐年激增</a:t>
            </a:r>
            <a:endParaRPr lang="en-US" sz="32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22684"/>
            <a:ext cx="9144000" cy="513748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660232" y="169476"/>
            <a:ext cx="234711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誰的</a:t>
            </a:r>
            <a:r>
              <a:rPr lang="en-US" sz="2800" b="1" dirty="0" err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IoT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</a:t>
            </a:r>
            <a:r>
              <a:rPr lang="en-US" altLang="zh-TW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158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/>
              <a:t>企業網路面對的資安</a:t>
            </a:r>
            <a:r>
              <a:rPr lang="zh-TW" altLang="en-US" sz="3600" dirty="0" smtClean="0"/>
              <a:t>威脅</a:t>
            </a:r>
            <a:endParaRPr lang="en-US" sz="36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105" y="1064525"/>
            <a:ext cx="3954826" cy="2810909"/>
          </a:xfrm>
          <a:prstGeom prst="rect">
            <a:avLst/>
          </a:prstGeom>
        </p:spPr>
      </p:pic>
      <p:pic>
        <p:nvPicPr>
          <p:cNvPr id="1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06" y="3799002"/>
            <a:ext cx="4228050" cy="2879248"/>
          </a:xfr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802" y="1038879"/>
            <a:ext cx="3976700" cy="3057203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4833265" y="4786258"/>
            <a:ext cx="4052314" cy="143116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攻擊手法：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外對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 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 </a:t>
            </a:r>
            <a:r>
              <a:rPr lang="en-US" altLang="zh-TW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DDoS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攻擊 </a:t>
            </a:r>
            <a:r>
              <a:rPr lang="en-US" altLang="zh-TW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(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購買防火牆無效</a:t>
            </a:r>
            <a:r>
              <a:rPr lang="en-US" altLang="zh-TW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zh-TW" altLang="en-US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內對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 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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外部遙控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內攻擊</a:t>
            </a:r>
            <a:endParaRPr lang="en-US" altLang="zh-TW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Ethernet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508104" y="4143463"/>
            <a:ext cx="23798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00" b="0" dirty="0" smtClean="0">
                <a:solidFill>
                  <a:srgbClr val="003300"/>
                </a:solidFill>
                <a:latin typeface="微軟正黑體" panose="020B0604030504040204" pitchFamily="34" charset="-120"/>
              </a:rPr>
              <a:t>資料來源</a:t>
            </a:r>
            <a:r>
              <a:rPr lang="en-US" altLang="zh-TW" sz="900" b="0" dirty="0" smtClean="0">
                <a:solidFill>
                  <a:srgbClr val="003300"/>
                </a:solidFill>
                <a:latin typeface="微軟正黑體" panose="020B0604030504040204" pitchFamily="34" charset="-120"/>
              </a:rPr>
              <a:t>: </a:t>
            </a:r>
            <a:r>
              <a:rPr lang="en-US" altLang="zh-TW" sz="900" b="0" dirty="0" err="1" smtClean="0">
                <a:solidFill>
                  <a:srgbClr val="003300"/>
                </a:solidFill>
                <a:latin typeface="微軟正黑體" panose="020B0604030504040204" pitchFamily="34" charset="-120"/>
              </a:rPr>
              <a:t>iThome</a:t>
            </a:r>
            <a:r>
              <a:rPr lang="en-US" altLang="zh-TW" sz="900" b="0" dirty="0" smtClean="0">
                <a:solidFill>
                  <a:srgbClr val="003300"/>
                </a:solidFill>
                <a:latin typeface="微軟正黑體" panose="020B0604030504040204" pitchFamily="34" charset="-120"/>
              </a:rPr>
              <a:t> 2016/07</a:t>
            </a:r>
            <a:endParaRPr lang="zh-TW" altLang="en-US" sz="900" b="0" dirty="0">
              <a:solidFill>
                <a:srgbClr val="003300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147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台積電</a:t>
            </a:r>
            <a:r>
              <a:rPr lang="zh-TW" altLang="en-US" dirty="0">
                <a:solidFill>
                  <a:schemeClr val="tx1"/>
                </a:solidFill>
              </a:rPr>
              <a:t>抓出魔鬼：裝新機台未掃毒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392488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蒸發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78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 台積電抓出魔鬼：裝新機台未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掃毒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消息人士透露，台積電是在上周五（二日）傍晚約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五、六時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遭電腦病毒入侵，並於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當晚十時許擴散至三大廠區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。依台積電昨天的公告推算，事件發生後約四十小時，已恢復八成機台生產作業，預計在關鍵的六十小時「排毒行動」後，可望全數排除電腦病毒；但比原先預期慢了約一天，受衝擊營收也比預期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台積電昨天下午發布重大訊息指出，針對事件發生原因，主要是出於「新機台在安裝軟體的過程中操作失誤」，病毒在新機台連接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到台積電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內部電腦網路時，發生</a:t>
            </a:r>
            <a:r>
              <a:rPr lang="zh-TW" altLang="en-US" sz="24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病毒</a:t>
            </a:r>
            <a:r>
              <a:rPr lang="zh-TW" altLang="en-US" sz="2400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擴散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但公司資料的完整性和機密資訊皆未受影響</a:t>
            </a:r>
            <a:endParaRPr lang="en-US" sz="2400" u="sng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79712" y="6381328"/>
            <a:ext cx="5488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源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https://udn.com/news/story/11311/3292432</a:t>
            </a:r>
            <a:endParaRPr 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755576" y="5517232"/>
            <a:ext cx="5652120" cy="576064"/>
            <a:chOff x="755576" y="5517232"/>
            <a:chExt cx="5652120" cy="576064"/>
          </a:xfrm>
        </p:grpSpPr>
        <p:sp>
          <p:nvSpPr>
            <p:cNvPr id="4" name="向右箭號 3"/>
            <p:cNvSpPr/>
            <p:nvPr/>
          </p:nvSpPr>
          <p:spPr>
            <a:xfrm>
              <a:off x="755576" y="5517232"/>
              <a:ext cx="864096" cy="576064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835696" y="5564367"/>
              <a:ext cx="4572000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電腦病毒會主動擴散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622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0" y="2852936"/>
            <a:ext cx="9180512" cy="1484784"/>
          </a:xfrm>
          <a:prstGeom prst="rect">
            <a:avLst/>
          </a:prstGeom>
          <a:solidFill>
            <a:schemeClr val="accent5">
              <a:lumMod val="50000"/>
              <a:alpha val="5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zh-TW" altLang="en-US" sz="2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lang="zh-TW" altLang="en-US" sz="24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zh-TW" sz="3600" err="1">
                <a:ln>
                  <a:gradFill flip="none" rotWithShape="1">
                    <a:gsLst>
                      <a:gs pos="0">
                        <a:srgbClr val="4F81BD">
                          <a:lumMod val="40000"/>
                          <a:lumOff val="60000"/>
                        </a:srgbClr>
                      </a:gs>
                      <a:gs pos="46000">
                        <a:srgbClr val="4F81BD">
                          <a:lumMod val="95000"/>
                          <a:lumOff val="5000"/>
                        </a:srgbClr>
                      </a:gs>
                      <a:gs pos="100000">
                        <a:srgbClr val="4F81BD">
                          <a:lumMod val="60000"/>
                        </a:srgb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</a:ln>
                <a:solidFill>
                  <a:prstClr val="white"/>
                </a:solidFill>
              </a:rPr>
              <a:t>EyeLAN</a:t>
            </a:r>
            <a:r>
              <a:rPr sz="3600">
                <a:ln>
                  <a:gradFill flip="none" rotWithShape="1">
                    <a:gsLst>
                      <a:gs pos="0">
                        <a:srgbClr val="4F81BD">
                          <a:lumMod val="40000"/>
                          <a:lumOff val="60000"/>
                        </a:srgbClr>
                      </a:gs>
                      <a:gs pos="46000">
                        <a:srgbClr val="4F81BD">
                          <a:lumMod val="95000"/>
                          <a:lumOff val="5000"/>
                        </a:srgbClr>
                      </a:gs>
                      <a:gs pos="100000">
                        <a:srgbClr val="4F81BD">
                          <a:lumMod val="60000"/>
                        </a:srgb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</a:ln>
                <a:solidFill>
                  <a:prstClr val="white"/>
                </a:solidFill>
              </a:rPr>
              <a:t>企業網路解決方案</a:t>
            </a:r>
          </a:p>
          <a:p>
            <a:pPr marL="0" indent="0" algn="ctr">
              <a:buFontTx/>
              <a:buNone/>
            </a:pPr>
            <a:r>
              <a:rPr lang="en-US" altLang="zh-TW" sz="3200">
                <a:ln>
                  <a:gradFill flip="none" rotWithShape="1">
                    <a:gsLst>
                      <a:gs pos="0">
                        <a:srgbClr val="4F81BD">
                          <a:lumMod val="40000"/>
                          <a:lumOff val="60000"/>
                        </a:srgbClr>
                      </a:gs>
                      <a:gs pos="46000">
                        <a:srgbClr val="4F81BD">
                          <a:lumMod val="95000"/>
                          <a:lumOff val="5000"/>
                        </a:srgbClr>
                      </a:gs>
                      <a:gs pos="100000">
                        <a:srgbClr val="4F81BD">
                          <a:lumMod val="60000"/>
                        </a:srgb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</a:ln>
                <a:solidFill>
                  <a:prstClr val="white"/>
                </a:solidFill>
              </a:rPr>
              <a:t>(</a:t>
            </a:r>
            <a:r>
              <a:rPr sz="3200">
                <a:ln>
                  <a:gradFill flip="none" rotWithShape="1">
                    <a:gsLst>
                      <a:gs pos="0">
                        <a:srgbClr val="4F81BD">
                          <a:lumMod val="40000"/>
                          <a:lumOff val="60000"/>
                        </a:srgbClr>
                      </a:gs>
                      <a:gs pos="46000">
                        <a:srgbClr val="4F81BD">
                          <a:lumMod val="95000"/>
                          <a:lumOff val="5000"/>
                        </a:srgbClr>
                      </a:gs>
                      <a:gs pos="100000">
                        <a:srgbClr val="4F81BD">
                          <a:lumMod val="60000"/>
                        </a:srgb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</a:ln>
                <a:solidFill>
                  <a:prstClr val="white"/>
                </a:solidFill>
              </a:rPr>
              <a:t>中華電信自主研發的新一代智慧網路管理系統</a:t>
            </a:r>
            <a:r>
              <a:rPr lang="en-US" altLang="zh-TW" sz="3200">
                <a:ln>
                  <a:gradFill flip="none" rotWithShape="1">
                    <a:gsLst>
                      <a:gs pos="0">
                        <a:srgbClr val="4F81BD">
                          <a:lumMod val="40000"/>
                          <a:lumOff val="60000"/>
                        </a:srgbClr>
                      </a:gs>
                      <a:gs pos="46000">
                        <a:srgbClr val="4F81BD">
                          <a:lumMod val="95000"/>
                          <a:lumOff val="5000"/>
                        </a:srgbClr>
                      </a:gs>
                      <a:gs pos="100000">
                        <a:srgbClr val="4F81BD">
                          <a:lumMod val="60000"/>
                        </a:srgb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</a:ln>
                <a:solidFill>
                  <a:prstClr val="white"/>
                </a:solidFill>
              </a:rPr>
              <a:t>)</a:t>
            </a:r>
            <a:endParaRPr sz="3200">
              <a:ln>
                <a:gradFill flip="none" rotWithShape="1">
                  <a:gsLst>
                    <a:gs pos="0">
                      <a:srgbClr val="4F81BD">
                        <a:lumMod val="40000"/>
                        <a:lumOff val="60000"/>
                      </a:srgbClr>
                    </a:gs>
                    <a:gs pos="46000">
                      <a:srgbClr val="4F81BD">
                        <a:lumMod val="95000"/>
                        <a:lumOff val="5000"/>
                      </a:srgbClr>
                    </a:gs>
                    <a:gs pos="100000">
                      <a:srgbClr val="4F81BD">
                        <a:lumMod val="60000"/>
                      </a:srgb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49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EyeLAN</a:t>
            </a:r>
            <a:r>
              <a:rPr lang="zh-TW" altLang="en-US" dirty="0"/>
              <a:t> </a:t>
            </a:r>
            <a:r>
              <a:rPr lang="zh-TW" altLang="en-US" dirty="0" smtClean="0"/>
              <a:t>五大面向</a:t>
            </a:r>
            <a:endParaRPr lang="en-US" dirty="0"/>
          </a:p>
        </p:txBody>
      </p:sp>
      <p:sp>
        <p:nvSpPr>
          <p:cNvPr id="5" name="橢圓 4"/>
          <p:cNvSpPr/>
          <p:nvPr/>
        </p:nvSpPr>
        <p:spPr bwMode="auto">
          <a:xfrm>
            <a:off x="2493800" y="6219038"/>
            <a:ext cx="1952226" cy="177615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732586" y="6494147"/>
            <a:ext cx="1677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400" b="1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個人終端設備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136336" y="2850709"/>
            <a:ext cx="1446016" cy="2107782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ln>
                <a:solidFill>
                  <a:schemeClr val="tx1"/>
                </a:solidFill>
                <a:prstDash val="sysDash"/>
              </a:ln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-228014" y="5034838"/>
            <a:ext cx="213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400" b="1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資安防護專區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258332" y="2959919"/>
            <a:ext cx="1258157" cy="1014866"/>
            <a:chOff x="9341481" y="1166936"/>
            <a:chExt cx="1507479" cy="1080363"/>
          </a:xfrm>
        </p:grpSpPr>
        <p:sp>
          <p:nvSpPr>
            <p:cNvPr id="10" name="圓角矩形 9"/>
            <p:cNvSpPr/>
            <p:nvPr/>
          </p:nvSpPr>
          <p:spPr>
            <a:xfrm>
              <a:off x="9341481" y="1166936"/>
              <a:ext cx="1507479" cy="818854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400" b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9499676" y="1189921"/>
              <a:ext cx="1246108" cy="1057378"/>
              <a:chOff x="9084090" y="319615"/>
              <a:chExt cx="1246108" cy="1079856"/>
            </a:xfrm>
          </p:grpSpPr>
          <p:pic>
            <p:nvPicPr>
              <p:cNvPr id="12" name="Picture 2" descr="C:\Users\linpailun\Desktop\M20383033_big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84090" y="319615"/>
                <a:ext cx="1246108" cy="10798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圖片 12" descr="C:\Users\phoebelin\Desktop\logo.png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4258" y="402896"/>
                <a:ext cx="1150052" cy="3993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4" name="左-右雙向箭號 13"/>
          <p:cNvSpPr/>
          <p:nvPr/>
        </p:nvSpPr>
        <p:spPr>
          <a:xfrm>
            <a:off x="1599746" y="3715949"/>
            <a:ext cx="847668" cy="176601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左-右雙向箭號 14"/>
          <p:cNvSpPr/>
          <p:nvPr/>
        </p:nvSpPr>
        <p:spPr>
          <a:xfrm rot="5400000">
            <a:off x="4159407" y="5207961"/>
            <a:ext cx="715295" cy="198282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852158" y="5140591"/>
            <a:ext cx="2540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終端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設備連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網管理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 UI" panose="020B0604030504040204" pitchFamily="34" charset="-128"/>
            </a:endParaRPr>
          </a:p>
          <a:p>
            <a:pPr marL="800100" lvl="1" indent="-342900">
              <a:buFontTx/>
              <a:buAutoNum type="arabicPeriod"/>
            </a:pPr>
            <a:endParaRPr lang="zh-TW" altLang="en-US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 UI" panose="020B0604030504040204" pitchFamily="34" charset="-128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980" y="5579050"/>
            <a:ext cx="566991" cy="587020"/>
          </a:xfrm>
          <a:prstGeom prst="rect">
            <a:avLst/>
          </a:prstGeom>
        </p:spPr>
      </p:pic>
      <p:grpSp>
        <p:nvGrpSpPr>
          <p:cNvPr id="18" name="群組 17"/>
          <p:cNvGrpSpPr/>
          <p:nvPr/>
        </p:nvGrpSpPr>
        <p:grpSpPr>
          <a:xfrm>
            <a:off x="3755492" y="5852197"/>
            <a:ext cx="576395" cy="576395"/>
            <a:chOff x="6583763" y="5734955"/>
            <a:chExt cx="576395" cy="576395"/>
          </a:xfrm>
        </p:grpSpPr>
        <p:sp>
          <p:nvSpPr>
            <p:cNvPr id="19" name="矩形 18"/>
            <p:cNvSpPr/>
            <p:nvPr/>
          </p:nvSpPr>
          <p:spPr bwMode="auto">
            <a:xfrm>
              <a:off x="6663529" y="5783709"/>
              <a:ext cx="385833" cy="4697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3763" y="5734955"/>
              <a:ext cx="576395" cy="576395"/>
            </a:xfrm>
            <a:prstGeom prst="rect">
              <a:avLst/>
            </a:prstGeom>
          </p:spPr>
        </p:pic>
      </p:grpSp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8" t="5040" r="24490"/>
          <a:stretch/>
        </p:blipFill>
        <p:spPr>
          <a:xfrm>
            <a:off x="3480214" y="5744816"/>
            <a:ext cx="278296" cy="422567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2009" y="6111900"/>
            <a:ext cx="462488" cy="391890"/>
          </a:xfrm>
          <a:prstGeom prst="rect">
            <a:avLst/>
          </a:prstGeom>
        </p:spPr>
      </p:pic>
      <p:sp>
        <p:nvSpPr>
          <p:cNvPr id="23" name="橢圓 22"/>
          <p:cNvSpPr/>
          <p:nvPr/>
        </p:nvSpPr>
        <p:spPr bwMode="auto">
          <a:xfrm>
            <a:off x="4615245" y="6211480"/>
            <a:ext cx="1952226" cy="177615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161" y="6046606"/>
            <a:ext cx="476721" cy="274634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47" y="5530924"/>
            <a:ext cx="503035" cy="503035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4828" y="5978624"/>
            <a:ext cx="479336" cy="410859"/>
          </a:xfrm>
          <a:prstGeom prst="rect">
            <a:avLst/>
          </a:prstGeom>
        </p:spPr>
      </p:pic>
      <p:sp>
        <p:nvSpPr>
          <p:cNvPr id="27" name="文字方塊 26"/>
          <p:cNvSpPr txBox="1"/>
          <p:nvPr/>
        </p:nvSpPr>
        <p:spPr>
          <a:xfrm>
            <a:off x="4747357" y="6348664"/>
            <a:ext cx="1137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IP camera</a:t>
            </a:r>
          </a:p>
          <a:p>
            <a:pPr marL="800100" lvl="1" indent="-342900">
              <a:buFontTx/>
              <a:buAutoNum type="arabicPeriod"/>
            </a:pPr>
            <a:endParaRPr lang="zh-TW" altLang="en-US" sz="1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 UI" panose="020B0604030504040204" pitchFamily="34" charset="-128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5663138" y="6356562"/>
            <a:ext cx="534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1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IPTV</a:t>
            </a:r>
            <a:endParaRPr lang="zh-TW" altLang="en-US" sz="1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 UI" panose="020B0604030504040204" pitchFamily="34" charset="-128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4732826" y="5732403"/>
            <a:ext cx="7281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1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Printer</a:t>
            </a:r>
            <a:endParaRPr lang="zh-TW" altLang="en-US" sz="1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 UI" panose="020B0604030504040204" pitchFamily="34" charset="-128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2484292" y="5785833"/>
            <a:ext cx="4202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1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PC</a:t>
            </a:r>
            <a:endParaRPr lang="zh-TW" altLang="en-US" sz="1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 UI" panose="020B0604030504040204" pitchFamily="34" charset="-128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2787230" y="6031203"/>
            <a:ext cx="4202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1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NB</a:t>
            </a:r>
            <a:endParaRPr lang="zh-TW" altLang="en-US" sz="1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 UI" panose="020B0604030504040204" pitchFamily="34" charset="-128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3302755" y="5537283"/>
            <a:ext cx="612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1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Phone</a:t>
            </a:r>
            <a:endParaRPr lang="zh-TW" altLang="en-US" sz="1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 UI" panose="020B0604030504040204" pitchFamily="34" charset="-128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3805199" y="5628246"/>
            <a:ext cx="612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1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pad</a:t>
            </a:r>
            <a:endParaRPr lang="zh-TW" altLang="en-US" sz="1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 UI" panose="020B0604030504040204" pitchFamily="34" charset="-128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4767269" y="6505599"/>
            <a:ext cx="1677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400" b="1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IoT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1536025" y="3806565"/>
            <a:ext cx="9530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資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安設備聯防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 UI" panose="020B0604030504040204" pitchFamily="34" charset="-128"/>
            </a:endParaRPr>
          </a:p>
          <a:p>
            <a:pPr marL="800100" lvl="1" indent="-342900">
              <a:buFontTx/>
              <a:buAutoNum type="arabicPeriod"/>
            </a:pPr>
            <a:endParaRPr lang="zh-TW" altLang="en-US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 UI" panose="020B0604030504040204" pitchFamily="34" charset="-128"/>
            </a:endParaRPr>
          </a:p>
        </p:txBody>
      </p:sp>
      <p:sp>
        <p:nvSpPr>
          <p:cNvPr id="36" name="橢圓 35"/>
          <p:cNvSpPr/>
          <p:nvPr/>
        </p:nvSpPr>
        <p:spPr bwMode="auto">
          <a:xfrm>
            <a:off x="4639743" y="5180435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kumimoji="1"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橢圓 36"/>
          <p:cNvSpPr/>
          <p:nvPr/>
        </p:nvSpPr>
        <p:spPr bwMode="auto">
          <a:xfrm>
            <a:off x="1895062" y="336519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kumimoji="1"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-12266" y="3738063"/>
            <a:ext cx="1677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400" b="1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訊務分析設備</a:t>
            </a:r>
          </a:p>
        </p:txBody>
      </p:sp>
      <p:grpSp>
        <p:nvGrpSpPr>
          <p:cNvPr id="39" name="群組 38"/>
          <p:cNvGrpSpPr/>
          <p:nvPr/>
        </p:nvGrpSpPr>
        <p:grpSpPr>
          <a:xfrm>
            <a:off x="-23382" y="4102518"/>
            <a:ext cx="1677798" cy="783021"/>
            <a:chOff x="1832833" y="4247992"/>
            <a:chExt cx="1677798" cy="783021"/>
          </a:xfrm>
        </p:grpSpPr>
        <p:pic>
          <p:nvPicPr>
            <p:cNvPr id="40" name="Picture 2" descr="C:\Users\linpailun\Desktop\images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0908" y="4247992"/>
              <a:ext cx="629021" cy="576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文字方塊 40"/>
            <p:cNvSpPr txBox="1"/>
            <p:nvPr/>
          </p:nvSpPr>
          <p:spPr>
            <a:xfrm>
              <a:off x="1832833" y="4723236"/>
              <a:ext cx="1677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algn="ctr">
                <a:defRPr sz="1400" b="1">
                  <a:solidFill>
                    <a:srgbClr val="0070C0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Meiryo UI" panose="020B0604030504040204" pitchFamily="34" charset="-128"/>
                </a:defRPr>
              </a:lvl1pPr>
            </a:lstStyle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訊務過濾設備</a:t>
              </a:r>
            </a:p>
          </p:txBody>
        </p:sp>
      </p:grpSp>
      <p:sp>
        <p:nvSpPr>
          <p:cNvPr id="42" name="左-右雙向箭號 41"/>
          <p:cNvSpPr/>
          <p:nvPr/>
        </p:nvSpPr>
        <p:spPr>
          <a:xfrm rot="10800000">
            <a:off x="6742261" y="3737049"/>
            <a:ext cx="863987" cy="198282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3" name="群組 42"/>
          <p:cNvGrpSpPr/>
          <p:nvPr/>
        </p:nvGrpSpPr>
        <p:grpSpPr>
          <a:xfrm>
            <a:off x="2457050" y="2754068"/>
            <a:ext cx="4738546" cy="2169325"/>
            <a:chOff x="2489383" y="1983335"/>
            <a:chExt cx="4738546" cy="2169325"/>
          </a:xfrm>
        </p:grpSpPr>
        <p:sp>
          <p:nvSpPr>
            <p:cNvPr id="44" name="圓角矩形 43"/>
            <p:cNvSpPr/>
            <p:nvPr/>
          </p:nvSpPr>
          <p:spPr>
            <a:xfrm>
              <a:off x="2489383" y="1983335"/>
              <a:ext cx="4262086" cy="2169325"/>
            </a:xfrm>
            <a:prstGeom prst="roundRect">
              <a:avLst>
                <a:gd name="adj" fmla="val 8166"/>
              </a:avLst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400" b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endParaRPr>
            </a:p>
          </p:txBody>
        </p:sp>
        <p:grpSp>
          <p:nvGrpSpPr>
            <p:cNvPr id="45" name="群組 44"/>
            <p:cNvGrpSpPr/>
            <p:nvPr/>
          </p:nvGrpSpPr>
          <p:grpSpPr>
            <a:xfrm>
              <a:off x="4908405" y="2155653"/>
              <a:ext cx="1313564" cy="771162"/>
              <a:chOff x="7307166" y="2423856"/>
              <a:chExt cx="1313564" cy="771162"/>
            </a:xfrm>
          </p:grpSpPr>
          <p:pic>
            <p:nvPicPr>
              <p:cNvPr id="96" name="Picture 10" descr="C:\Documents and Settings\user\My Documents\My Pictures\Microsoft 多媒體藝廊\MC900431616.PNG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017908" y="2647713"/>
                <a:ext cx="602822" cy="547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文字方塊 96"/>
              <p:cNvSpPr txBox="1"/>
              <p:nvPr/>
            </p:nvSpPr>
            <p:spPr>
              <a:xfrm>
                <a:off x="7307166" y="2423856"/>
                <a:ext cx="6874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200" b="1" dirty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eiryo UI" panose="020B0604030504040204" pitchFamily="34" charset="-128"/>
                  </a:rPr>
                  <a:t>SDN</a:t>
                </a:r>
                <a:r>
                  <a:rPr lang="zh-TW" altLang="en-US" sz="1200" b="1" dirty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eiryo UI" panose="020B0604030504040204" pitchFamily="34" charset="-128"/>
                  </a:rPr>
                  <a:t> </a:t>
                </a:r>
                <a:endParaRPr lang="en-US" altLang="zh-TW" sz="12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34" charset="-128"/>
                </a:endParaRPr>
              </a:p>
              <a:p>
                <a:pPr algn="ctr"/>
                <a:r>
                  <a:rPr lang="zh-TW" altLang="en-US" sz="1200" b="1" dirty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eiryo UI" panose="020B0604030504040204" pitchFamily="34" charset="-128"/>
                  </a:rPr>
                  <a:t>控制器</a:t>
                </a:r>
              </a:p>
            </p:txBody>
          </p:sp>
        </p:grpSp>
        <p:pic>
          <p:nvPicPr>
            <p:cNvPr id="46" name="圖片 4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8898" y="2048109"/>
              <a:ext cx="1896565" cy="455105"/>
            </a:xfrm>
            <a:prstGeom prst="rect">
              <a:avLst/>
            </a:prstGeom>
          </p:spPr>
        </p:pic>
        <p:grpSp>
          <p:nvGrpSpPr>
            <p:cNvPr id="47" name="群組 46"/>
            <p:cNvGrpSpPr/>
            <p:nvPr/>
          </p:nvGrpSpPr>
          <p:grpSpPr>
            <a:xfrm>
              <a:off x="5927496" y="2456428"/>
              <a:ext cx="403881" cy="399057"/>
              <a:chOff x="6518574" y="251268"/>
              <a:chExt cx="614861" cy="614861"/>
            </a:xfrm>
          </p:grpSpPr>
          <p:grpSp>
            <p:nvGrpSpPr>
              <p:cNvPr id="90" name="群組 89"/>
              <p:cNvGrpSpPr/>
              <p:nvPr/>
            </p:nvGrpSpPr>
            <p:grpSpPr>
              <a:xfrm>
                <a:off x="6645031" y="300959"/>
                <a:ext cx="416570" cy="369660"/>
                <a:chOff x="6645031" y="300959"/>
                <a:chExt cx="416570" cy="369660"/>
              </a:xfrm>
            </p:grpSpPr>
            <p:sp>
              <p:nvSpPr>
                <p:cNvPr id="92" name="矩形 91"/>
                <p:cNvSpPr/>
                <p:nvPr/>
              </p:nvSpPr>
              <p:spPr bwMode="auto">
                <a:xfrm>
                  <a:off x="6645031" y="379079"/>
                  <a:ext cx="416570" cy="9410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93" name="矩形 92"/>
                <p:cNvSpPr/>
                <p:nvPr/>
              </p:nvSpPr>
              <p:spPr bwMode="auto">
                <a:xfrm>
                  <a:off x="6645031" y="466815"/>
                  <a:ext cx="416570" cy="9410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94" name="矩形 93"/>
                <p:cNvSpPr/>
                <p:nvPr/>
              </p:nvSpPr>
              <p:spPr bwMode="auto">
                <a:xfrm>
                  <a:off x="6821246" y="544174"/>
                  <a:ext cx="175485" cy="126445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95" name="矩形 94"/>
                <p:cNvSpPr/>
                <p:nvPr/>
              </p:nvSpPr>
              <p:spPr bwMode="auto">
                <a:xfrm>
                  <a:off x="6722373" y="300959"/>
                  <a:ext cx="274358" cy="8319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pic>
            <p:nvPicPr>
              <p:cNvPr id="91" name="圖片 90"/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srgbClr val="C0504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8574" y="251268"/>
                <a:ext cx="614861" cy="614861"/>
              </a:xfrm>
              <a:prstGeom prst="rect">
                <a:avLst/>
              </a:prstGeom>
            </p:spPr>
          </p:pic>
        </p:grpSp>
        <p:sp>
          <p:nvSpPr>
            <p:cNvPr id="48" name="橢圓 47"/>
            <p:cNvSpPr/>
            <p:nvPr/>
          </p:nvSpPr>
          <p:spPr bwMode="auto">
            <a:xfrm>
              <a:off x="2595161" y="2852903"/>
              <a:ext cx="3126825" cy="122595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49" name="群組 48"/>
            <p:cNvGrpSpPr/>
            <p:nvPr/>
          </p:nvGrpSpPr>
          <p:grpSpPr>
            <a:xfrm>
              <a:off x="2723728" y="3306544"/>
              <a:ext cx="633357" cy="628424"/>
              <a:chOff x="6064644" y="3204988"/>
              <a:chExt cx="894730" cy="700099"/>
            </a:xfrm>
          </p:grpSpPr>
          <p:grpSp>
            <p:nvGrpSpPr>
              <p:cNvPr id="86" name="群組 85"/>
              <p:cNvGrpSpPr/>
              <p:nvPr/>
            </p:nvGrpSpPr>
            <p:grpSpPr>
              <a:xfrm>
                <a:off x="6064644" y="3204988"/>
                <a:ext cx="894730" cy="700099"/>
                <a:chOff x="2402251" y="3299007"/>
                <a:chExt cx="894730" cy="700099"/>
              </a:xfrm>
            </p:grpSpPr>
            <p:pic>
              <p:nvPicPr>
                <p:cNvPr id="88" name="Picture 42" descr="ether_access_sw_LtBlue_SM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2402251" y="3435047"/>
                  <a:ext cx="894730" cy="564059"/>
                </a:xfrm>
                <a:prstGeom prst="rect">
                  <a:avLst/>
                </a:prstGeom>
                <a:noFill/>
              </p:spPr>
            </p:pic>
            <p:pic>
              <p:nvPicPr>
                <p:cNvPr id="89" name="Picture 6" descr="OpenFlow3b.png"/>
                <p:cNvPicPr>
                  <a:picLocks noChangeAspect="1"/>
                </p:cNvPicPr>
                <p:nvPr/>
              </p:nvPicPr>
              <p:blipFill>
                <a:blip r:embed="rId16" cstate="print"/>
                <a:stretch>
                  <a:fillRect/>
                </a:stretch>
              </p:blipFill>
              <p:spPr>
                <a:xfrm>
                  <a:off x="2422346" y="3299007"/>
                  <a:ext cx="804954" cy="296486"/>
                </a:xfrm>
                <a:prstGeom prst="rect">
                  <a:avLst/>
                </a:prstGeom>
              </p:spPr>
            </p:pic>
          </p:grpSp>
          <p:pic>
            <p:nvPicPr>
              <p:cNvPr id="87" name="圖片 86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4644" y="3435442"/>
                <a:ext cx="373056" cy="373056"/>
              </a:xfrm>
              <a:prstGeom prst="rect">
                <a:avLst/>
              </a:prstGeom>
            </p:spPr>
          </p:pic>
        </p:grpSp>
        <p:grpSp>
          <p:nvGrpSpPr>
            <p:cNvPr id="50" name="群組 49"/>
            <p:cNvGrpSpPr/>
            <p:nvPr/>
          </p:nvGrpSpPr>
          <p:grpSpPr>
            <a:xfrm>
              <a:off x="3684705" y="3376220"/>
              <a:ext cx="633357" cy="571021"/>
              <a:chOff x="6064644" y="3204988"/>
              <a:chExt cx="894730" cy="636149"/>
            </a:xfrm>
          </p:grpSpPr>
          <p:grpSp>
            <p:nvGrpSpPr>
              <p:cNvPr id="82" name="群組 81"/>
              <p:cNvGrpSpPr/>
              <p:nvPr/>
            </p:nvGrpSpPr>
            <p:grpSpPr>
              <a:xfrm>
                <a:off x="6064644" y="3204988"/>
                <a:ext cx="894730" cy="636149"/>
                <a:chOff x="2402251" y="3299007"/>
                <a:chExt cx="894730" cy="636149"/>
              </a:xfrm>
            </p:grpSpPr>
            <p:pic>
              <p:nvPicPr>
                <p:cNvPr id="84" name="Picture 42" descr="ether_access_sw_LtBlue_SM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2402251" y="3371097"/>
                  <a:ext cx="894730" cy="564059"/>
                </a:xfrm>
                <a:prstGeom prst="rect">
                  <a:avLst/>
                </a:prstGeom>
                <a:noFill/>
              </p:spPr>
            </p:pic>
            <p:pic>
              <p:nvPicPr>
                <p:cNvPr id="85" name="Picture 6" descr="OpenFlow3b.png"/>
                <p:cNvPicPr>
                  <a:picLocks noChangeAspect="1"/>
                </p:cNvPicPr>
                <p:nvPr/>
              </p:nvPicPr>
              <p:blipFill>
                <a:blip r:embed="rId16" cstate="print"/>
                <a:stretch>
                  <a:fillRect/>
                </a:stretch>
              </p:blipFill>
              <p:spPr>
                <a:xfrm>
                  <a:off x="2422346" y="3299007"/>
                  <a:ext cx="804954" cy="296486"/>
                </a:xfrm>
                <a:prstGeom prst="rect">
                  <a:avLst/>
                </a:prstGeom>
              </p:spPr>
            </p:pic>
          </p:grpSp>
          <p:pic>
            <p:nvPicPr>
              <p:cNvPr id="83" name="圖片 82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4644" y="3435442"/>
                <a:ext cx="373056" cy="373056"/>
              </a:xfrm>
              <a:prstGeom prst="rect">
                <a:avLst/>
              </a:prstGeom>
            </p:spPr>
          </p:pic>
        </p:grpSp>
        <p:grpSp>
          <p:nvGrpSpPr>
            <p:cNvPr id="51" name="群組 50"/>
            <p:cNvGrpSpPr/>
            <p:nvPr/>
          </p:nvGrpSpPr>
          <p:grpSpPr>
            <a:xfrm>
              <a:off x="4074493" y="2796622"/>
              <a:ext cx="633357" cy="571021"/>
              <a:chOff x="6064644" y="3204988"/>
              <a:chExt cx="894730" cy="636149"/>
            </a:xfrm>
          </p:grpSpPr>
          <p:grpSp>
            <p:nvGrpSpPr>
              <p:cNvPr id="78" name="群組 77"/>
              <p:cNvGrpSpPr/>
              <p:nvPr/>
            </p:nvGrpSpPr>
            <p:grpSpPr>
              <a:xfrm>
                <a:off x="6064644" y="3204988"/>
                <a:ext cx="894730" cy="636149"/>
                <a:chOff x="2402251" y="3299007"/>
                <a:chExt cx="894730" cy="636149"/>
              </a:xfrm>
            </p:grpSpPr>
            <p:pic>
              <p:nvPicPr>
                <p:cNvPr id="80" name="Picture 42" descr="ether_access_sw_LtBlue_SM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2402251" y="3371097"/>
                  <a:ext cx="894730" cy="564059"/>
                </a:xfrm>
                <a:prstGeom prst="rect">
                  <a:avLst/>
                </a:prstGeom>
                <a:noFill/>
              </p:spPr>
            </p:pic>
            <p:pic>
              <p:nvPicPr>
                <p:cNvPr id="81" name="Picture 6" descr="OpenFlow3b.png"/>
                <p:cNvPicPr>
                  <a:picLocks noChangeAspect="1"/>
                </p:cNvPicPr>
                <p:nvPr/>
              </p:nvPicPr>
              <p:blipFill>
                <a:blip r:embed="rId16" cstate="print"/>
                <a:stretch>
                  <a:fillRect/>
                </a:stretch>
              </p:blipFill>
              <p:spPr>
                <a:xfrm>
                  <a:off x="2422346" y="3299007"/>
                  <a:ext cx="804954" cy="296486"/>
                </a:xfrm>
                <a:prstGeom prst="rect">
                  <a:avLst/>
                </a:prstGeom>
              </p:spPr>
            </p:pic>
          </p:grpSp>
          <p:pic>
            <p:nvPicPr>
              <p:cNvPr id="79" name="圖片 78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4644" y="3435442"/>
                <a:ext cx="373056" cy="373056"/>
              </a:xfrm>
              <a:prstGeom prst="rect">
                <a:avLst/>
              </a:prstGeom>
            </p:spPr>
          </p:pic>
        </p:grpSp>
        <p:grpSp>
          <p:nvGrpSpPr>
            <p:cNvPr id="52" name="群組 51"/>
            <p:cNvGrpSpPr/>
            <p:nvPr/>
          </p:nvGrpSpPr>
          <p:grpSpPr>
            <a:xfrm>
              <a:off x="4666718" y="3299087"/>
              <a:ext cx="633357" cy="634561"/>
              <a:chOff x="6064644" y="3204988"/>
              <a:chExt cx="894730" cy="706936"/>
            </a:xfrm>
          </p:grpSpPr>
          <p:grpSp>
            <p:nvGrpSpPr>
              <p:cNvPr id="74" name="群組 73"/>
              <p:cNvGrpSpPr/>
              <p:nvPr/>
            </p:nvGrpSpPr>
            <p:grpSpPr>
              <a:xfrm>
                <a:off x="6064644" y="3204988"/>
                <a:ext cx="894730" cy="706936"/>
                <a:chOff x="2402251" y="3299007"/>
                <a:chExt cx="894730" cy="706936"/>
              </a:xfrm>
            </p:grpSpPr>
            <p:pic>
              <p:nvPicPr>
                <p:cNvPr id="76" name="Picture 6" descr="OpenFlow3b.png"/>
                <p:cNvPicPr>
                  <a:picLocks noChangeAspect="1"/>
                </p:cNvPicPr>
                <p:nvPr/>
              </p:nvPicPr>
              <p:blipFill>
                <a:blip r:embed="rId16" cstate="print"/>
                <a:stretch>
                  <a:fillRect/>
                </a:stretch>
              </p:blipFill>
              <p:spPr>
                <a:xfrm>
                  <a:off x="2422346" y="3299007"/>
                  <a:ext cx="804954" cy="296486"/>
                </a:xfrm>
                <a:prstGeom prst="rect">
                  <a:avLst/>
                </a:prstGeom>
              </p:spPr>
            </p:pic>
            <p:pic>
              <p:nvPicPr>
                <p:cNvPr id="77" name="Picture 42" descr="ether_access_sw_LtBlue_SM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2402251" y="3441884"/>
                  <a:ext cx="894730" cy="564059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75" name="圖片 74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4644" y="3435442"/>
                <a:ext cx="373056" cy="373056"/>
              </a:xfrm>
              <a:prstGeom prst="rect">
                <a:avLst/>
              </a:prstGeom>
            </p:spPr>
          </p:pic>
        </p:grpSp>
        <p:cxnSp>
          <p:nvCxnSpPr>
            <p:cNvPr id="53" name="直線接點 52"/>
            <p:cNvCxnSpPr/>
            <p:nvPr/>
          </p:nvCxnSpPr>
          <p:spPr bwMode="auto">
            <a:xfrm flipH="1">
              <a:off x="3160759" y="3253049"/>
              <a:ext cx="426608" cy="2296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直線接點 53"/>
            <p:cNvCxnSpPr/>
            <p:nvPr/>
          </p:nvCxnSpPr>
          <p:spPr bwMode="auto">
            <a:xfrm flipH="1" flipV="1">
              <a:off x="3587613" y="3250299"/>
              <a:ext cx="590737" cy="3221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直線接點 54"/>
            <p:cNvCxnSpPr>
              <a:stCxn id="75" idx="0"/>
            </p:cNvCxnSpPr>
            <p:nvPr/>
          </p:nvCxnSpPr>
          <p:spPr bwMode="auto">
            <a:xfrm flipH="1" flipV="1">
              <a:off x="3586456" y="3255720"/>
              <a:ext cx="1212301" cy="25022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直線接點 55"/>
            <p:cNvCxnSpPr/>
            <p:nvPr/>
          </p:nvCxnSpPr>
          <p:spPr bwMode="auto">
            <a:xfrm flipH="1">
              <a:off x="3173960" y="3258057"/>
              <a:ext cx="1268056" cy="2324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直線接點 56"/>
            <p:cNvCxnSpPr/>
            <p:nvPr/>
          </p:nvCxnSpPr>
          <p:spPr bwMode="auto">
            <a:xfrm flipH="1">
              <a:off x="4206786" y="3243565"/>
              <a:ext cx="238691" cy="3037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直線接點 57"/>
            <p:cNvCxnSpPr>
              <a:endCxn id="75" idx="0"/>
            </p:cNvCxnSpPr>
            <p:nvPr/>
          </p:nvCxnSpPr>
          <p:spPr bwMode="auto">
            <a:xfrm>
              <a:off x="4425690" y="3237252"/>
              <a:ext cx="373067" cy="26869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直線單箭頭接點 58"/>
            <p:cNvCxnSpPr/>
            <p:nvPr/>
          </p:nvCxnSpPr>
          <p:spPr>
            <a:xfrm flipV="1">
              <a:off x="4489430" y="2626479"/>
              <a:ext cx="1280154" cy="341701"/>
            </a:xfrm>
            <a:prstGeom prst="straightConnector1">
              <a:avLst/>
            </a:prstGeom>
            <a:ln w="38100">
              <a:solidFill>
                <a:srgbClr val="2B59B7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單箭頭接點 59"/>
            <p:cNvCxnSpPr>
              <a:stCxn id="76" idx="2"/>
            </p:cNvCxnSpPr>
            <p:nvPr/>
          </p:nvCxnSpPr>
          <p:spPr>
            <a:xfrm flipV="1">
              <a:off x="4965847" y="2619436"/>
              <a:ext cx="719639" cy="945783"/>
            </a:xfrm>
            <a:prstGeom prst="straightConnector1">
              <a:avLst/>
            </a:prstGeom>
            <a:ln w="38100">
              <a:solidFill>
                <a:srgbClr val="2B59B7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單箭頭接點 60"/>
            <p:cNvCxnSpPr/>
            <p:nvPr/>
          </p:nvCxnSpPr>
          <p:spPr>
            <a:xfrm flipV="1">
              <a:off x="3348727" y="2653549"/>
              <a:ext cx="2387612" cy="875368"/>
            </a:xfrm>
            <a:prstGeom prst="straightConnector1">
              <a:avLst/>
            </a:prstGeom>
            <a:ln w="38100">
              <a:solidFill>
                <a:srgbClr val="2B59B7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文字方塊 61"/>
            <p:cNvSpPr txBox="1"/>
            <p:nvPr/>
          </p:nvSpPr>
          <p:spPr>
            <a:xfrm>
              <a:off x="2552161" y="2911640"/>
              <a:ext cx="69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34" charset="-128"/>
                </a:rPr>
                <a:t>SDN</a:t>
              </a:r>
            </a:p>
            <a:p>
              <a:pPr algn="ctr"/>
              <a:r>
                <a:rPr lang="zh-TW" altLang="en-US" sz="12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34" charset="-128"/>
                </a:rPr>
                <a:t>交換器</a:t>
              </a:r>
            </a:p>
          </p:txBody>
        </p:sp>
        <p:cxnSp>
          <p:nvCxnSpPr>
            <p:cNvPr id="63" name="直線單箭頭接點 62"/>
            <p:cNvCxnSpPr/>
            <p:nvPr/>
          </p:nvCxnSpPr>
          <p:spPr>
            <a:xfrm flipV="1">
              <a:off x="4428492" y="2633739"/>
              <a:ext cx="1292018" cy="1006102"/>
            </a:xfrm>
            <a:prstGeom prst="straightConnector1">
              <a:avLst/>
            </a:prstGeom>
            <a:ln w="38100">
              <a:solidFill>
                <a:srgbClr val="2B59B7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群組 63"/>
            <p:cNvGrpSpPr/>
            <p:nvPr/>
          </p:nvGrpSpPr>
          <p:grpSpPr>
            <a:xfrm>
              <a:off x="3253435" y="2791614"/>
              <a:ext cx="633357" cy="571021"/>
              <a:chOff x="6064644" y="3204988"/>
              <a:chExt cx="894730" cy="636149"/>
            </a:xfrm>
          </p:grpSpPr>
          <p:grpSp>
            <p:nvGrpSpPr>
              <p:cNvPr id="70" name="群組 69"/>
              <p:cNvGrpSpPr/>
              <p:nvPr/>
            </p:nvGrpSpPr>
            <p:grpSpPr>
              <a:xfrm>
                <a:off x="6064644" y="3204988"/>
                <a:ext cx="894730" cy="636149"/>
                <a:chOff x="2402251" y="3299007"/>
                <a:chExt cx="894730" cy="636149"/>
              </a:xfrm>
            </p:grpSpPr>
            <p:pic>
              <p:nvPicPr>
                <p:cNvPr id="72" name="Picture 42" descr="ether_access_sw_LtBlue_SM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2402251" y="3371097"/>
                  <a:ext cx="894730" cy="564059"/>
                </a:xfrm>
                <a:prstGeom prst="rect">
                  <a:avLst/>
                </a:prstGeom>
                <a:noFill/>
              </p:spPr>
            </p:pic>
            <p:pic>
              <p:nvPicPr>
                <p:cNvPr id="73" name="Picture 6" descr="OpenFlow3b.png"/>
                <p:cNvPicPr>
                  <a:picLocks noChangeAspect="1"/>
                </p:cNvPicPr>
                <p:nvPr/>
              </p:nvPicPr>
              <p:blipFill>
                <a:blip r:embed="rId16" cstate="print"/>
                <a:stretch>
                  <a:fillRect/>
                </a:stretch>
              </p:blipFill>
              <p:spPr>
                <a:xfrm>
                  <a:off x="2422346" y="3299007"/>
                  <a:ext cx="804954" cy="296486"/>
                </a:xfrm>
                <a:prstGeom prst="rect">
                  <a:avLst/>
                </a:prstGeom>
              </p:spPr>
            </p:pic>
          </p:grpSp>
          <p:pic>
            <p:nvPicPr>
              <p:cNvPr id="71" name="圖片 70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4644" y="3435442"/>
                <a:ext cx="373056" cy="373056"/>
              </a:xfrm>
              <a:prstGeom prst="rect">
                <a:avLst/>
              </a:prstGeom>
            </p:spPr>
          </p:pic>
        </p:grpSp>
        <p:grpSp>
          <p:nvGrpSpPr>
            <p:cNvPr id="65" name="群組 64"/>
            <p:cNvGrpSpPr/>
            <p:nvPr/>
          </p:nvGrpSpPr>
          <p:grpSpPr>
            <a:xfrm>
              <a:off x="5311339" y="3755871"/>
              <a:ext cx="1916590" cy="329809"/>
              <a:chOff x="3321651" y="1914113"/>
              <a:chExt cx="2080889" cy="329809"/>
            </a:xfrm>
          </p:grpSpPr>
          <p:sp>
            <p:nvSpPr>
              <p:cNvPr id="68" name="橢圓 67"/>
              <p:cNvSpPr/>
              <p:nvPr/>
            </p:nvSpPr>
            <p:spPr bwMode="auto">
              <a:xfrm>
                <a:off x="3321651" y="1914113"/>
                <a:ext cx="252000" cy="25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zh-TW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endParaRPr kumimoji="1" lang="zh-TW" altLang="en-US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9" name="文字方塊 68"/>
              <p:cNvSpPr txBox="1"/>
              <p:nvPr/>
            </p:nvSpPr>
            <p:spPr>
              <a:xfrm>
                <a:off x="3527858" y="1936145"/>
                <a:ext cx="18746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eiryo UI" panose="020B0604030504040204" pitchFamily="34" charset="-128"/>
                  </a:rPr>
                  <a:t>SDN</a:t>
                </a:r>
                <a:r>
                  <a:rPr lang="zh-TW" altLang="en-US" sz="1400" b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eiryo UI" panose="020B0604030504040204" pitchFamily="34" charset="-128"/>
                  </a:rPr>
                  <a:t>網路管理</a:t>
                </a:r>
                <a:endParaRPr lang="zh-TW" altLang="en-US" sz="1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34" charset="-128"/>
                </a:endParaRPr>
              </a:p>
            </p:txBody>
          </p:sp>
        </p:grpSp>
        <p:pic>
          <p:nvPicPr>
            <p:cNvPr id="66" name="Picture 2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4" t="52250" r="65376" b="36322"/>
            <a:stretch/>
          </p:blipFill>
          <p:spPr bwMode="auto">
            <a:xfrm>
              <a:off x="5595827" y="2100351"/>
              <a:ext cx="668450" cy="28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7" name="直線單箭頭接點 66"/>
            <p:cNvCxnSpPr/>
            <p:nvPr/>
          </p:nvCxnSpPr>
          <p:spPr>
            <a:xfrm flipV="1">
              <a:off x="3601135" y="2642786"/>
              <a:ext cx="2112623" cy="266534"/>
            </a:xfrm>
            <a:prstGeom prst="straightConnector1">
              <a:avLst/>
            </a:prstGeom>
            <a:ln w="38100">
              <a:solidFill>
                <a:srgbClr val="2B59B7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群組 97"/>
          <p:cNvGrpSpPr/>
          <p:nvPr/>
        </p:nvGrpSpPr>
        <p:grpSpPr>
          <a:xfrm>
            <a:off x="7604411" y="3013871"/>
            <a:ext cx="1337509" cy="1136317"/>
            <a:chOff x="7660431" y="2994014"/>
            <a:chExt cx="1337509" cy="1136317"/>
          </a:xfrm>
        </p:grpSpPr>
        <p:pic>
          <p:nvPicPr>
            <p:cNvPr id="99" name="圖片 98"/>
            <p:cNvPicPr preferRelativeResize="0"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1621" y="2994014"/>
              <a:ext cx="1136319" cy="1136317"/>
            </a:xfrm>
            <a:prstGeom prst="rect">
              <a:avLst/>
            </a:prstGeom>
          </p:spPr>
        </p:pic>
        <p:grpSp>
          <p:nvGrpSpPr>
            <p:cNvPr id="100" name="群組 99"/>
            <p:cNvGrpSpPr/>
            <p:nvPr/>
          </p:nvGrpSpPr>
          <p:grpSpPr>
            <a:xfrm>
              <a:off x="7660431" y="3448455"/>
              <a:ext cx="465516" cy="451935"/>
              <a:chOff x="7249742" y="4055599"/>
              <a:chExt cx="633357" cy="614879"/>
            </a:xfrm>
          </p:grpSpPr>
          <p:pic>
            <p:nvPicPr>
              <p:cNvPr id="102" name="Picture 42" descr="ether_access_sw_LtBlue_SM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7249742" y="4164166"/>
                <a:ext cx="633357" cy="506312"/>
              </a:xfrm>
              <a:prstGeom prst="rect">
                <a:avLst/>
              </a:prstGeom>
              <a:noFill/>
            </p:spPr>
          </p:pic>
          <p:pic>
            <p:nvPicPr>
              <p:cNvPr id="103" name="Picture 6" descr="OpenFlow3b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7259661" y="4055599"/>
                <a:ext cx="569807" cy="266132"/>
              </a:xfrm>
              <a:prstGeom prst="rect">
                <a:avLst/>
              </a:prstGeom>
            </p:spPr>
          </p:pic>
        </p:grpSp>
        <p:pic>
          <p:nvPicPr>
            <p:cNvPr id="101" name="圖片 100"/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66104" y="3323178"/>
              <a:ext cx="527352" cy="446160"/>
            </a:xfrm>
            <a:prstGeom prst="rect">
              <a:avLst/>
            </a:prstGeom>
          </p:spPr>
        </p:pic>
      </p:grpSp>
      <p:grpSp>
        <p:nvGrpSpPr>
          <p:cNvPr id="104" name="群組 103"/>
          <p:cNvGrpSpPr/>
          <p:nvPr/>
        </p:nvGrpSpPr>
        <p:grpSpPr>
          <a:xfrm>
            <a:off x="7650232" y="3690051"/>
            <a:ext cx="1337509" cy="1136317"/>
            <a:chOff x="7660431" y="2994014"/>
            <a:chExt cx="1337509" cy="1136317"/>
          </a:xfrm>
        </p:grpSpPr>
        <p:pic>
          <p:nvPicPr>
            <p:cNvPr id="105" name="圖片 104"/>
            <p:cNvPicPr preferRelativeResize="0"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1621" y="2994014"/>
              <a:ext cx="1136319" cy="1136317"/>
            </a:xfrm>
            <a:prstGeom prst="rect">
              <a:avLst/>
            </a:prstGeom>
          </p:spPr>
        </p:pic>
        <p:grpSp>
          <p:nvGrpSpPr>
            <p:cNvPr id="106" name="群組 105"/>
            <p:cNvGrpSpPr/>
            <p:nvPr/>
          </p:nvGrpSpPr>
          <p:grpSpPr>
            <a:xfrm>
              <a:off x="7660431" y="3448455"/>
              <a:ext cx="465516" cy="451935"/>
              <a:chOff x="7249742" y="4055599"/>
              <a:chExt cx="633357" cy="614879"/>
            </a:xfrm>
          </p:grpSpPr>
          <p:pic>
            <p:nvPicPr>
              <p:cNvPr id="108" name="Picture 42" descr="ether_access_sw_LtBlue_SM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7249742" y="4164166"/>
                <a:ext cx="633357" cy="506312"/>
              </a:xfrm>
              <a:prstGeom prst="rect">
                <a:avLst/>
              </a:prstGeom>
              <a:noFill/>
            </p:spPr>
          </p:pic>
          <p:pic>
            <p:nvPicPr>
              <p:cNvPr id="109" name="Picture 6" descr="OpenFlow3b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7259661" y="4055599"/>
                <a:ext cx="569807" cy="266132"/>
              </a:xfrm>
              <a:prstGeom prst="rect">
                <a:avLst/>
              </a:prstGeom>
            </p:spPr>
          </p:pic>
        </p:grpSp>
        <p:pic>
          <p:nvPicPr>
            <p:cNvPr id="107" name="圖片 106"/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66104" y="3323178"/>
              <a:ext cx="527352" cy="446160"/>
            </a:xfrm>
            <a:prstGeom prst="rect">
              <a:avLst/>
            </a:prstGeom>
          </p:spPr>
        </p:pic>
      </p:grpSp>
      <p:sp>
        <p:nvSpPr>
          <p:cNvPr id="110" name="文字方塊 109"/>
          <p:cNvSpPr txBox="1"/>
          <p:nvPr/>
        </p:nvSpPr>
        <p:spPr>
          <a:xfrm>
            <a:off x="7502714" y="4565726"/>
            <a:ext cx="1677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400" b="1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資料中心端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1" name="群組 110"/>
          <p:cNvGrpSpPr/>
          <p:nvPr/>
        </p:nvGrpSpPr>
        <p:grpSpPr>
          <a:xfrm>
            <a:off x="6707383" y="3413519"/>
            <a:ext cx="950139" cy="781396"/>
            <a:chOff x="2716143" y="1745369"/>
            <a:chExt cx="1031590" cy="781396"/>
          </a:xfrm>
        </p:grpSpPr>
        <p:sp>
          <p:nvSpPr>
            <p:cNvPr id="112" name="橢圓 111"/>
            <p:cNvSpPr/>
            <p:nvPr/>
          </p:nvSpPr>
          <p:spPr bwMode="auto">
            <a:xfrm>
              <a:off x="3135932" y="1745369"/>
              <a:ext cx="252000" cy="2520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kumimoji="1"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3" name="文字方塊 112"/>
            <p:cNvSpPr txBox="1"/>
            <p:nvPr/>
          </p:nvSpPr>
          <p:spPr>
            <a:xfrm>
              <a:off x="2716143" y="2218988"/>
              <a:ext cx="1031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endParaRPr>
            </a:p>
          </p:txBody>
        </p:sp>
      </p:grpSp>
      <p:sp>
        <p:nvSpPr>
          <p:cNvPr id="114" name="矩形 113"/>
          <p:cNvSpPr/>
          <p:nvPr/>
        </p:nvSpPr>
        <p:spPr bwMode="auto">
          <a:xfrm>
            <a:off x="6209896" y="1401897"/>
            <a:ext cx="2538568" cy="802967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ln>
                <a:solidFill>
                  <a:schemeClr val="tx1"/>
                </a:solidFill>
                <a:prstDash val="sysDash"/>
              </a:ln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5" name="文字方塊 114"/>
          <p:cNvSpPr txBox="1"/>
          <p:nvPr/>
        </p:nvSpPr>
        <p:spPr>
          <a:xfrm>
            <a:off x="7377672" y="1912974"/>
            <a:ext cx="1328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400" b="1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SOC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平台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6" name="左-右雙向箭號 115"/>
          <p:cNvSpPr/>
          <p:nvPr/>
        </p:nvSpPr>
        <p:spPr>
          <a:xfrm rot="5400000">
            <a:off x="6166380" y="2389621"/>
            <a:ext cx="516965" cy="198282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7" name="橢圓 116"/>
          <p:cNvSpPr/>
          <p:nvPr/>
        </p:nvSpPr>
        <p:spPr bwMode="auto">
          <a:xfrm>
            <a:off x="6093618" y="2383798"/>
            <a:ext cx="232103" cy="252000"/>
          </a:xfrm>
          <a:prstGeom prst="ellipse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kumimoji="1"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8" name="文字方塊 117"/>
          <p:cNvSpPr txBox="1"/>
          <p:nvPr/>
        </p:nvSpPr>
        <p:spPr>
          <a:xfrm>
            <a:off x="6767268" y="2257127"/>
            <a:ext cx="1981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第三方管理系統</a:t>
            </a:r>
            <a:endParaRPr lang="zh-TW" altLang="en-US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 UI" panose="020B0604030504040204" pitchFamily="34" charset="-128"/>
            </a:endParaRPr>
          </a:p>
        </p:txBody>
      </p:sp>
      <p:grpSp>
        <p:nvGrpSpPr>
          <p:cNvPr id="119" name="群組 118"/>
          <p:cNvGrpSpPr>
            <a:grpSpLocks noChangeAspect="1"/>
          </p:cNvGrpSpPr>
          <p:nvPr/>
        </p:nvGrpSpPr>
        <p:grpSpPr>
          <a:xfrm>
            <a:off x="6445013" y="1512123"/>
            <a:ext cx="508308" cy="439011"/>
            <a:chOff x="2063440" y="2960948"/>
            <a:chExt cx="958807" cy="828092"/>
          </a:xfrm>
        </p:grpSpPr>
        <p:sp>
          <p:nvSpPr>
            <p:cNvPr id="120" name="圓角矩形 119"/>
            <p:cNvSpPr/>
            <p:nvPr/>
          </p:nvSpPr>
          <p:spPr>
            <a:xfrm>
              <a:off x="2156964" y="2960948"/>
              <a:ext cx="841194" cy="658934"/>
            </a:xfrm>
            <a:prstGeom prst="roundRect">
              <a:avLst>
                <a:gd name="adj" fmla="val 10000"/>
              </a:avLst>
            </a:prstGeom>
            <a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000" b="-2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21" name="Picture 5" descr="D:\picture\collection\free\1331610157_db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440" y="3287859"/>
              <a:ext cx="270436" cy="270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D:\picture\collection\free\1331610157_db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455" y="3340573"/>
              <a:ext cx="270436" cy="270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3" descr="IOS_SLB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2267744" y="3465004"/>
              <a:ext cx="375304" cy="235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" name="Picture 6" descr="C:\Users\chuanfu\Desktop\1340941596_Activity Monitor.pn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1553" y="3288346"/>
              <a:ext cx="500694" cy="500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5" name="Picture 2" descr="C:\Users\yo\Desktop\EyeSee_Logo-218x56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68" y="1905526"/>
            <a:ext cx="1076904" cy="27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10" descr="http://adwordscompany.co.uk/admin/resources/mag-2-w800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026" y="1491941"/>
            <a:ext cx="760806" cy="41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7" name="群組 126"/>
          <p:cNvGrpSpPr>
            <a:grpSpLocks noChangeAspect="1"/>
          </p:cNvGrpSpPr>
          <p:nvPr/>
        </p:nvGrpSpPr>
        <p:grpSpPr>
          <a:xfrm>
            <a:off x="7079597" y="1498979"/>
            <a:ext cx="555172" cy="436103"/>
            <a:chOff x="833066" y="1114933"/>
            <a:chExt cx="1002630" cy="787594"/>
          </a:xfrm>
        </p:grpSpPr>
        <p:pic>
          <p:nvPicPr>
            <p:cNvPr id="128" name="Picture 25" descr="earth, internet, network icon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066" y="1196752"/>
              <a:ext cx="565851" cy="565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19" descr="apache, server icon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103" y="1114933"/>
              <a:ext cx="787593" cy="78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文字方塊 129"/>
          <p:cNvSpPr txBox="1"/>
          <p:nvPr/>
        </p:nvSpPr>
        <p:spPr>
          <a:xfrm>
            <a:off x="6737919" y="3948980"/>
            <a:ext cx="987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機房網路管理</a:t>
            </a:r>
            <a:endParaRPr lang="zh-TW" altLang="en-US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 UI" panose="020B0604030504040204" pitchFamily="34" charset="-128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338352" y="943560"/>
            <a:ext cx="3215772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終端設備連網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管理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 UI" panose="020B0604030504040204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集中化網路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管理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與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資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安設備聯防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 UI" panose="020B0604030504040204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機房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網路管理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第三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方管理系統聯動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 UI" panose="020B0604030504040204" pitchFamily="34" charset="-128"/>
            </a:endParaRPr>
          </a:p>
        </p:txBody>
      </p:sp>
      <p:pic>
        <p:nvPicPr>
          <p:cNvPr id="132" name="圖片 13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98630"/>
            <a:ext cx="2664296" cy="66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8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1018 -院長出席台日IT商務對話會議議題背景資料_BCP_v6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20121018 -院長出席台日IT商務對話會議議題背景資料_BCP_v6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2652</TotalTime>
  <Words>1781</Words>
  <Application>Microsoft Office PowerPoint</Application>
  <PresentationFormat>如螢幕大小 (4:3)</PresentationFormat>
  <Paragraphs>387</Paragraphs>
  <Slides>32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32</vt:i4>
      </vt:variant>
    </vt:vector>
  </HeadingPairs>
  <TitlesOfParts>
    <vt:vector size="34" baseType="lpstr">
      <vt:lpstr>20121018 -院長出席台日IT商務對話會議議題背景資料_BCP_v6 </vt:lpstr>
      <vt:lpstr>1_20121018 -院長出席台日IT商務對話會議議題背景資料_BCP_v6 </vt:lpstr>
      <vt:lpstr>新一代校園網路管理</vt:lpstr>
      <vt:lpstr>大綱</vt:lpstr>
      <vt:lpstr>校園網路現況</vt:lpstr>
      <vt:lpstr>網路印表機勒索威脅</vt:lpstr>
      <vt:lpstr>IoT 攻擊逐年激增</vt:lpstr>
      <vt:lpstr>企業網路面對的資安威脅</vt:lpstr>
      <vt:lpstr>台積電抓出魔鬼：裝新機台未掃毒</vt:lpstr>
      <vt:lpstr>PowerPoint 簡報</vt:lpstr>
      <vt:lpstr>EyeLAN 五大面向</vt:lpstr>
      <vt:lpstr>EyeLAN 設備元件</vt:lpstr>
      <vt:lpstr>EyeLAN網路架構建議</vt:lpstr>
      <vt:lpstr>PowerPoint 簡報</vt:lpstr>
      <vt:lpstr>案例一: 校園網路應用</vt:lpstr>
      <vt:lpstr>案例二:  宿舍網路</vt:lpstr>
      <vt:lpstr>案例三: xx大學SDN建設案</vt:lpstr>
      <vt:lpstr>案例四: 校園多WAN</vt:lpstr>
      <vt:lpstr>案例五: SDN輔助骨幹防火牆 架構</vt:lpstr>
      <vt:lpstr>案例六: xx公司</vt:lpstr>
      <vt:lpstr>xx公司大樓網路架構</vt:lpstr>
      <vt:lpstr>案例七: xx社區智慧路燈</vt:lpstr>
      <vt:lpstr>PowerPoint 簡報</vt:lpstr>
      <vt:lpstr> EyeLAN 介面</vt:lpstr>
      <vt:lpstr>EyeLAN網路架構拓樸圖</vt:lpstr>
      <vt:lpstr>終端設備連網管理</vt:lpstr>
      <vt:lpstr>自動偵測終端位置</vt:lpstr>
      <vt:lpstr>設備狀態顯示</vt:lpstr>
      <vt:lpstr>連網時間管理</vt:lpstr>
      <vt:lpstr>流量監控</vt:lpstr>
      <vt:lpstr> 整體網路流量監看</vt:lpstr>
      <vt:lpstr>網路設定備份及還原(1/2)</vt:lpstr>
      <vt:lpstr>網路設定備份及還原(2/2)</vt:lpstr>
      <vt:lpstr>PowerPoint 簡報</vt:lpstr>
    </vt:vector>
  </TitlesOfParts>
  <Company>TL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本公司骨幹網路架構規劃草案</dc:title>
  <dc:creator>hjhsu@cht.com.tw</dc:creator>
  <cp:lastModifiedBy>林竺瑩</cp:lastModifiedBy>
  <cp:revision>4998</cp:revision>
  <cp:lastPrinted>2018-08-31T09:30:53Z</cp:lastPrinted>
  <dcterms:created xsi:type="dcterms:W3CDTF">2013-08-12T09:58:19Z</dcterms:created>
  <dcterms:modified xsi:type="dcterms:W3CDTF">2019-03-15T10:06:19Z</dcterms:modified>
</cp:coreProperties>
</file>