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ink/ink1.xml" ContentType="application/inkml+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937" r:id="rId1"/>
  </p:sldMasterIdLst>
  <p:notesMasterIdLst>
    <p:notesMasterId r:id="rId18"/>
  </p:notesMasterIdLst>
  <p:handoutMasterIdLst>
    <p:handoutMasterId r:id="rId19"/>
  </p:handoutMasterIdLst>
  <p:sldIdLst>
    <p:sldId id="1038" r:id="rId2"/>
    <p:sldId id="2743" r:id="rId3"/>
    <p:sldId id="1406" r:id="rId4"/>
    <p:sldId id="1427" r:id="rId5"/>
    <p:sldId id="1408" r:id="rId6"/>
    <p:sldId id="261" r:id="rId7"/>
    <p:sldId id="1426" r:id="rId8"/>
    <p:sldId id="1016" r:id="rId9"/>
    <p:sldId id="2650" r:id="rId10"/>
    <p:sldId id="2746" r:id="rId11"/>
    <p:sldId id="289" r:id="rId12"/>
    <p:sldId id="1235" r:id="rId13"/>
    <p:sldId id="1310" r:id="rId14"/>
    <p:sldId id="1301" r:id="rId15"/>
    <p:sldId id="274" r:id="rId16"/>
    <p:sldId id="1041" r:id="rId17"/>
  </p:sldIdLst>
  <p:sldSz cx="12188825" cy="6858000"/>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7C2C"/>
    <a:srgbClr val="AADB1E"/>
    <a:srgbClr val="6DB33F"/>
    <a:srgbClr val="006990"/>
    <a:srgbClr val="E6E6E6"/>
    <a:srgbClr val="7F35AB"/>
    <a:srgbClr val="7636AE"/>
    <a:srgbClr val="264088"/>
    <a:srgbClr val="B3B3B3"/>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25E649-3F16-4E02-A733-19D2CDBF48F0}">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54" autoAdjust="0"/>
    <p:restoredTop sz="94783" autoAdjust="0"/>
  </p:normalViewPr>
  <p:slideViewPr>
    <p:cSldViewPr snapToGrid="0">
      <p:cViewPr varScale="1">
        <p:scale>
          <a:sx n="129" d="100"/>
          <a:sy n="129" d="100"/>
        </p:scale>
        <p:origin x="496" y="192"/>
      </p:cViewPr>
      <p:guideLst/>
    </p:cSldViewPr>
  </p:slideViewPr>
  <p:outlineViewPr>
    <p:cViewPr>
      <p:scale>
        <a:sx n="33" d="100"/>
        <a:sy n="33" d="100"/>
      </p:scale>
      <p:origin x="0" y="-51182"/>
    </p:cViewPr>
  </p:outlineViewPr>
  <p:notesTextViewPr>
    <p:cViewPr>
      <p:scale>
        <a:sx n="1" d="1"/>
        <a:sy n="1" d="1"/>
      </p:scale>
      <p:origin x="0" y="0"/>
    </p:cViewPr>
  </p:notesTextViewPr>
  <p:sorterViewPr>
    <p:cViewPr>
      <p:scale>
        <a:sx n="60" d="100"/>
        <a:sy n="60" d="100"/>
      </p:scale>
      <p:origin x="0" y="-6400"/>
    </p:cViewPr>
  </p:sorterViewPr>
  <p:notesViewPr>
    <p:cSldViewPr snapToGrid="0" showGuides="1">
      <p:cViewPr varScale="1">
        <p:scale>
          <a:sx n="59" d="100"/>
          <a:sy n="59" d="100"/>
        </p:scale>
        <p:origin x="2371" y="1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Metropolis" panose="00000500000000000000" pitchFamily="50"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B004553-04C5-4BB3-AD4E-8B2EF3CDDAF9}" type="datetimeFigureOut">
              <a:rPr lang="en-US" smtClean="0">
                <a:latin typeface="Metropolis" panose="00000500000000000000" pitchFamily="50" charset="0"/>
              </a:rPr>
              <a:t>3/14/19</a:t>
            </a:fld>
            <a:endParaRPr lang="en-US" dirty="0">
              <a:latin typeface="Metropolis" panose="00000500000000000000" pitchFamily="50"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Metropolis" panose="00000500000000000000" pitchFamily="50"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E6A881F-0910-47D3-BD01-4F68834EC353}" type="slidenum">
              <a:rPr lang="en-US" smtClean="0">
                <a:latin typeface="Metropolis" panose="00000500000000000000" pitchFamily="50" charset="0"/>
              </a:rPr>
              <a:t>‹#›</a:t>
            </a:fld>
            <a:endParaRPr lang="en-US" dirty="0">
              <a:latin typeface="Metropolis" panose="00000500000000000000" pitchFamily="50" charset="0"/>
            </a:endParaRPr>
          </a:p>
        </p:txBody>
      </p:sp>
    </p:spTree>
    <p:extLst>
      <p:ext uri="{BB962C8B-B14F-4D97-AF65-F5344CB8AC3E}">
        <p14:creationId xmlns:p14="http://schemas.microsoft.com/office/powerpoint/2010/main" val="32686676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8-01-18T15:55:36.535"/>
    </inkml:context>
    <inkml:brush xml:id="br0">
      <inkml:brushProperty name="width" value="0.03333" units="cm"/>
      <inkml:brushProperty name="height" value="0.03333" units="cm"/>
    </inkml:brush>
  </inkml:definitions>
  <inkml:trace contextRef="#ctx0" brushRef="#br0">13866 7577 4258 0 0,'0'0'-944'0'0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Metropolis" panose="00000500000000000000" pitchFamily="50"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Metropolis" panose="00000500000000000000" pitchFamily="50" charset="0"/>
              </a:defRPr>
            </a:lvl1pPr>
          </a:lstStyle>
          <a:p>
            <a:fld id="{3CB6F0DB-E055-41D0-9102-627A646E4242}" type="datetimeFigureOut">
              <a:rPr lang="en-US" smtClean="0"/>
              <a:pPr/>
              <a:t>3/14/19</a:t>
            </a:fld>
            <a:endParaRPr lang="en-US" dirty="0"/>
          </a:p>
        </p:txBody>
      </p:sp>
      <p:sp>
        <p:nvSpPr>
          <p:cNvPr id="4" name="Slide Image Placeholder 3"/>
          <p:cNvSpPr>
            <a:spLocks noGrp="1" noRot="1" noChangeAspect="1"/>
          </p:cNvSpPr>
          <p:nvPr>
            <p:ph type="sldImg" idx="2"/>
          </p:nvPr>
        </p:nvSpPr>
        <p:spPr>
          <a:xfrm>
            <a:off x="788988" y="609600"/>
            <a:ext cx="5280025" cy="29718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457200" y="3810000"/>
            <a:ext cx="5943600" cy="487680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Metropolis" panose="00000500000000000000" pitchFamily="50"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Metropolis" panose="00000500000000000000" pitchFamily="50" charset="0"/>
              </a:defRPr>
            </a:lvl1pPr>
          </a:lstStyle>
          <a:p>
            <a:fld id="{9F4FBC3A-A12C-40F9-BB8D-BC30C7901396}" type="slidenum">
              <a:rPr lang="en-US" smtClean="0"/>
              <a:pPr/>
              <a:t>‹#›</a:t>
            </a:fld>
            <a:endParaRPr lang="en-US" dirty="0"/>
          </a:p>
        </p:txBody>
      </p:sp>
    </p:spTree>
    <p:extLst>
      <p:ext uri="{BB962C8B-B14F-4D97-AF65-F5344CB8AC3E}">
        <p14:creationId xmlns:p14="http://schemas.microsoft.com/office/powerpoint/2010/main" val="2012909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etropolis" panose="00000500000000000000" pitchFamily="50" charset="0"/>
        <a:ea typeface="+mn-ea"/>
        <a:cs typeface="+mn-cs"/>
      </a:defRPr>
    </a:lvl1pPr>
    <a:lvl2pPr marL="457200" algn="l" defTabSz="914400" rtl="0" eaLnBrk="1" latinLnBrk="0" hangingPunct="1">
      <a:defRPr sz="1200" kern="1200">
        <a:solidFill>
          <a:schemeClr val="tx1"/>
        </a:solidFill>
        <a:latin typeface="Metropolis" panose="00000500000000000000" pitchFamily="50" charset="0"/>
        <a:ea typeface="+mn-ea"/>
        <a:cs typeface="+mn-cs"/>
      </a:defRPr>
    </a:lvl2pPr>
    <a:lvl3pPr marL="914400" algn="l" defTabSz="914400" rtl="0" eaLnBrk="1" latinLnBrk="0" hangingPunct="1">
      <a:defRPr sz="1200" kern="1200">
        <a:solidFill>
          <a:schemeClr val="tx1"/>
        </a:solidFill>
        <a:latin typeface="Metropolis" panose="00000500000000000000" pitchFamily="50" charset="0"/>
        <a:ea typeface="+mn-ea"/>
        <a:cs typeface="+mn-cs"/>
      </a:defRPr>
    </a:lvl3pPr>
    <a:lvl4pPr marL="1371600" algn="l" defTabSz="914400" rtl="0" eaLnBrk="1" latinLnBrk="0" hangingPunct="1">
      <a:defRPr sz="1200" kern="1200">
        <a:solidFill>
          <a:schemeClr val="tx1"/>
        </a:solidFill>
        <a:latin typeface="Metropolis" panose="00000500000000000000" pitchFamily="50" charset="0"/>
        <a:ea typeface="+mn-ea"/>
        <a:cs typeface="+mn-cs"/>
      </a:defRPr>
    </a:lvl4pPr>
    <a:lvl5pPr marL="1828800" algn="l" defTabSz="914400" rtl="0" eaLnBrk="1" latinLnBrk="0" hangingPunct="1">
      <a:defRPr sz="1200" kern="1200">
        <a:solidFill>
          <a:schemeClr val="tx1"/>
        </a:solidFill>
        <a:latin typeface="Metropolis" panose="00000500000000000000" pitchFamily="50"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7400" y="609600"/>
            <a:ext cx="5283200" cy="29718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4FBC3A-A12C-40F9-BB8D-BC30C7901396}" type="slidenum">
              <a:rPr lang="en-US" smtClean="0"/>
              <a:t>2</a:t>
            </a:fld>
            <a:endParaRPr lang="en-US"/>
          </a:p>
        </p:txBody>
      </p:sp>
    </p:spTree>
    <p:extLst>
      <p:ext uri="{BB962C8B-B14F-4D97-AF65-F5344CB8AC3E}">
        <p14:creationId xmlns:p14="http://schemas.microsoft.com/office/powerpoint/2010/main" val="15021213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Narrative:  Containers are abstracting the OS like what VMs did to hardware </a:t>
            </a:r>
          </a:p>
          <a:p>
            <a:endParaRPr lang="en-US" dirty="0"/>
          </a:p>
        </p:txBody>
      </p:sp>
      <p:sp>
        <p:nvSpPr>
          <p:cNvPr id="4" name="Slide Number Placeholder 3"/>
          <p:cNvSpPr>
            <a:spLocks noGrp="1"/>
          </p:cNvSpPr>
          <p:nvPr>
            <p:ph type="sldNum" sz="quarter" idx="10"/>
          </p:nvPr>
        </p:nvSpPr>
        <p:spPr/>
        <p:txBody>
          <a:bodyPr/>
          <a:lstStyle/>
          <a:p>
            <a:fld id="{9F4FBC3A-A12C-40F9-BB8D-BC30C7901396}" type="slidenum">
              <a:rPr lang="en-US" smtClean="0"/>
              <a:pPr/>
              <a:t>12</a:t>
            </a:fld>
            <a:endParaRPr lang="en-US" dirty="0"/>
          </a:p>
        </p:txBody>
      </p:sp>
    </p:spTree>
    <p:extLst>
      <p:ext uri="{BB962C8B-B14F-4D97-AF65-F5344CB8AC3E}">
        <p14:creationId xmlns:p14="http://schemas.microsoft.com/office/powerpoint/2010/main" val="22539204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4FBC3A-A12C-40F9-BB8D-BC30C7901396}" type="slidenum">
              <a:rPr kumimoji="0" lang="en-US" sz="1200" b="0" i="0" u="none" strike="noStrike" kern="1200" cap="none" spc="0" normalizeH="0" baseline="0" noProof="0" smtClean="0">
                <a:ln>
                  <a:noFill/>
                </a:ln>
                <a:solidFill>
                  <a:srgbClr val="717074"/>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srgbClr val="717074"/>
              </a:solidFill>
              <a:effectLst/>
              <a:uLnTx/>
              <a:uFillTx/>
              <a:latin typeface="Arial"/>
              <a:ea typeface="+mn-ea"/>
              <a:cs typeface="+mn-cs"/>
            </a:endParaRPr>
          </a:p>
        </p:txBody>
      </p:sp>
    </p:spTree>
    <p:extLst>
      <p:ext uri="{BB962C8B-B14F-4D97-AF65-F5344CB8AC3E}">
        <p14:creationId xmlns:p14="http://schemas.microsoft.com/office/powerpoint/2010/main" val="14671223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Market-</a:t>
            </a:r>
            <a:r>
              <a:rPr lang="en-US" err="1"/>
              <a:t>ecture</a:t>
            </a:r>
            <a:r>
              <a:rPr lang="en-US"/>
              <a:t> Slide</a:t>
            </a:r>
          </a:p>
        </p:txBody>
      </p:sp>
      <p:sp>
        <p:nvSpPr>
          <p:cNvPr id="4" name="Slide Number Placeholder 3"/>
          <p:cNvSpPr>
            <a:spLocks noGrp="1"/>
          </p:cNvSpPr>
          <p:nvPr>
            <p:ph type="sldNum" sz="quarter" idx="10"/>
          </p:nvPr>
        </p:nvSpPr>
        <p:spPr/>
        <p:txBody>
          <a:bodyPr/>
          <a:lstStyle/>
          <a:p>
            <a:fld id="{9F4FBC3A-A12C-40F9-BB8D-BC30C7901396}" type="slidenum">
              <a:rPr lang="en-US" smtClean="0"/>
              <a:t>15</a:t>
            </a:fld>
            <a:endParaRPr lang="en-US"/>
          </a:p>
        </p:txBody>
      </p:sp>
    </p:spTree>
    <p:extLst>
      <p:ext uri="{BB962C8B-B14F-4D97-AF65-F5344CB8AC3E}">
        <p14:creationId xmlns:p14="http://schemas.microsoft.com/office/powerpoint/2010/main" val="3521291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People’s experiences of technology as consumers changed their expectations for technology at work, helping to create the first wave of digital transformation.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New technologies are propelling the next wave, technologies like big data and analytics, industrial and consumer IoT, and, of course, the increasingly powerful networking and hybrid cloud infrastructure that supports it all.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example, IDC predicts that up to 43% of compute will happen at the edge in just the next couple of years, as organizations reimagine their models for communication, collaboration, training, and education.[1] </a:t>
            </a:r>
          </a:p>
          <a:p>
            <a:endParaRPr lang="en-US" sz="1200" b="1" kern="1200" dirty="0">
              <a:solidFill>
                <a:schemeClr val="tx1"/>
              </a:solidFill>
              <a:effectLst/>
              <a:latin typeface="+mn-lt"/>
              <a:ea typeface="+mn-ea"/>
              <a:cs typeface="+mn-cs"/>
            </a:endParaRPr>
          </a:p>
          <a:p>
            <a:pPr defTabSz="948116">
              <a:defRPr/>
            </a:pPr>
            <a:r>
              <a:rPr lang="en-US" sz="1200" b="1" dirty="0">
                <a:solidFill>
                  <a:srgbClr val="808080"/>
                </a:solidFill>
                <a:latin typeface="+mn-lt"/>
              </a:rPr>
              <a:t>---- SOURCE ----</a:t>
            </a:r>
          </a:p>
          <a:p>
            <a:r>
              <a:rPr lang="en-US" sz="1200" b="0" kern="1200" dirty="0">
                <a:solidFill>
                  <a:schemeClr val="tx1"/>
                </a:solidFill>
                <a:effectLst/>
                <a:latin typeface="+mn-lt"/>
                <a:ea typeface="+mn-ea"/>
                <a:cs typeface="+mn-cs"/>
              </a:rPr>
              <a:t>1. IDC. “</a:t>
            </a:r>
            <a:r>
              <a:rPr lang="en-US" dirty="0"/>
              <a:t>The Future Is 5G: Five Ways the Combination of IoT and Mobility Drives Digital Transformation.”</a:t>
            </a:r>
            <a:r>
              <a:rPr lang="en-US" sz="1200" b="0" kern="1200" dirty="0">
                <a:solidFill>
                  <a:schemeClr val="tx1"/>
                </a:solidFill>
                <a:effectLst/>
                <a:latin typeface="+mn-lt"/>
                <a:ea typeface="+mn-ea"/>
                <a:cs typeface="+mn-cs"/>
              </a:rPr>
              <a:t> May 2017. https://www.idc.com/promo/thirdplatform/RESOURCES/ATTACHMENTS/IDC-DX-IoT-Mobility-eBook.pdf </a:t>
            </a:r>
          </a:p>
          <a:p>
            <a:r>
              <a:rPr lang="en-US" b="0" dirty="0"/>
              <a:t>According to IDC’s Global IoT Decision Maker Survey, enterprises expect that 43% of data generated on their IoT endpoints will be processed in whole or in part at the enterprise edge.</a:t>
            </a:r>
            <a:endParaRPr lang="en-US" dirty="0"/>
          </a:p>
        </p:txBody>
      </p:sp>
      <p:sp>
        <p:nvSpPr>
          <p:cNvPr id="4" name="Slide Number Placeholder 3"/>
          <p:cNvSpPr>
            <a:spLocks noGrp="1"/>
          </p:cNvSpPr>
          <p:nvPr>
            <p:ph type="sldNum" sz="quarter" idx="10"/>
          </p:nvPr>
        </p:nvSpPr>
        <p:spPr/>
        <p:txBody>
          <a:bodyPr/>
          <a:lstStyle/>
          <a:p>
            <a:fld id="{DE61840B-3D0F-406C-A88C-3C6D00E2297F}" type="slidenum">
              <a:rPr lang="en-US" smtClean="0"/>
              <a:t>3</a:t>
            </a:fld>
            <a:endParaRPr lang="en-US" dirty="0"/>
          </a:p>
        </p:txBody>
      </p:sp>
    </p:spTree>
    <p:extLst>
      <p:ext uri="{BB962C8B-B14F-4D97-AF65-F5344CB8AC3E}">
        <p14:creationId xmlns:p14="http://schemas.microsoft.com/office/powerpoint/2010/main" val="1743803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a:t>The requirement to support mixed workloads is getting increasingly widespread with professional workflows getting more demanding so it improves the quality of their output and their productivity.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need for compute intensive applications not defined by any one industry. It exists in fields of visual computing, life sciences, healthcare, financial services, big data analytics, and Engineering.   It is the future of almost every industry and market because every engineer, designer, scientist and professional wants to improve their productivity and workflows by incorporating the benefits that these compute applications bring.</a:t>
            </a:r>
          </a:p>
          <a:p>
            <a:endParaRPr lang="en-US" dirty="0"/>
          </a:p>
          <a:p>
            <a:endParaRPr lang="en-US" dirty="0"/>
          </a:p>
          <a:p>
            <a:r>
              <a:rPr lang="en-US" dirty="0"/>
              <a:t>Lets pick the Computer Aided Engineering in the Manufacturing industry as an example to build on through this session.  </a:t>
            </a:r>
          </a:p>
          <a:p>
            <a:endParaRPr lang="en-US" dirty="0"/>
          </a:p>
          <a:p>
            <a:r>
              <a:rPr lang="en-US" dirty="0"/>
              <a:t>Quadro </a:t>
            </a:r>
            <a:r>
              <a:rPr lang="en-US" dirty="0" err="1"/>
              <a:t>vDWS</a:t>
            </a:r>
            <a:r>
              <a:rPr lang="en-US" dirty="0"/>
              <a:t> is the most powerful virtual workstation and has the power to support the most demanding workflows. A few examples are here (pick a few to talk to that are most relevant to your audience)</a:t>
            </a:r>
          </a:p>
          <a:p>
            <a:endParaRPr lang="en-US" dirty="0"/>
          </a:p>
          <a:p>
            <a:pPr marL="171450" indent="-171450">
              <a:buFont typeface="Arial" panose="020B0604020202020204" pitchFamily="34" charset="0"/>
              <a:buChar char="•"/>
            </a:pPr>
            <a:r>
              <a:rPr lang="en-US" dirty="0"/>
              <a:t>In the manufacturing space, CAE workflows, for example, require both accelerated graphics for visualization and compute for running simulations (CUDA and OpenCL).  </a:t>
            </a:r>
          </a:p>
          <a:p>
            <a:pPr marL="171450" indent="-171450">
              <a:buFont typeface="Arial" panose="020B0604020202020204" pitchFamily="34" charset="0"/>
              <a:buChar char="•"/>
            </a:pPr>
            <a:r>
              <a:rPr lang="en-US" dirty="0"/>
              <a:t>Similar to manufacturing, architects rely on graphic and compute intensive applications such as Autodesk Revit. </a:t>
            </a:r>
          </a:p>
          <a:p>
            <a:pPr marL="171450" indent="-171450">
              <a:buFont typeface="Arial" panose="020B0604020202020204" pitchFamily="34" charset="0"/>
              <a:buChar char="•"/>
            </a:pPr>
            <a:r>
              <a:rPr lang="en-US" dirty="0"/>
              <a:t>Applications like Cerner for cardiologists enable doctors to consult remotely, providing the ability to read high quality images from anywhere.</a:t>
            </a:r>
          </a:p>
          <a:p>
            <a:pPr marL="171450" indent="-171450">
              <a:buFont typeface="Arial" panose="020B0604020202020204" pitchFamily="34" charset="0"/>
              <a:buChar char="•"/>
            </a:pPr>
            <a:r>
              <a:rPr lang="en-US" dirty="0"/>
              <a:t>Schlumberger’s Petrel software platform is being used by some of the largest oil &amp; gas companies in virtualized environments so engineers can work remotely.</a:t>
            </a:r>
          </a:p>
          <a:p>
            <a:pPr marL="171450" indent="-171450">
              <a:buFont typeface="Arial" panose="020B0604020202020204" pitchFamily="34" charset="0"/>
              <a:buChar char="•"/>
            </a:pPr>
            <a:r>
              <a:rPr lang="en-US" dirty="0"/>
              <a:t>We’re enabling an even more powerful user experience for video editing -- we have demonstrated 8K video editing using a virtual workstation on a Tesla P40 GPU.</a:t>
            </a:r>
          </a:p>
          <a:p>
            <a:pPr marL="171450" indent="-171450">
              <a:buFont typeface="Arial" panose="020B0604020202020204" pitchFamily="34" charset="0"/>
              <a:buChar char="•"/>
            </a:pPr>
            <a:r>
              <a:rPr lang="en-US" dirty="0"/>
              <a:t>Photorealism is enabling product designers to reduce design time and develop insights faster.  As you can imagine it’s a very graphics intensive workflow, which you can also run from a virtual workstation.</a:t>
            </a:r>
          </a:p>
          <a:p>
            <a:pPr marL="171450" indent="-171450">
              <a:buFont typeface="Arial" panose="020B0604020202020204" pitchFamily="34" charset="0"/>
              <a:buChar char="•"/>
            </a:pPr>
            <a:r>
              <a:rPr lang="en-US" dirty="0"/>
              <a:t>Mapping and analytics applications like </a:t>
            </a:r>
            <a:r>
              <a:rPr lang="en-US" dirty="0" err="1"/>
              <a:t>Esri</a:t>
            </a:r>
            <a:r>
              <a:rPr lang="en-US" dirty="0"/>
              <a:t> ArcGIS Pro are used by transportation and government sector companies.  These applications rely on very large data sets which are best secured and managed from the data center.</a:t>
            </a:r>
          </a:p>
          <a:p>
            <a:pPr marL="171450" indent="-171450">
              <a:buFont typeface="Arial" panose="020B0604020202020204" pitchFamily="34" charset="0"/>
              <a:buChar char="•"/>
            </a:pPr>
            <a:r>
              <a:rPr lang="en-US" dirty="0"/>
              <a:t>With the ability to support four 4K monitors, we can create very immersive training experiences with Quadro vDWS.  A number of government agencies are delivering simulated design experiences using Quadro vDWS.</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E02D639A-AF38-4D9A-897E-57859A70BDEB}" type="slidenum">
              <a:rPr kumimoji="0" lang="en-US" sz="1100" b="0" i="0" u="none" strike="noStrike" kern="1200" cap="none" spc="0" normalizeH="0" baseline="0" noProof="0" smtClean="0">
                <a:ln>
                  <a:noFill/>
                </a:ln>
                <a:solidFill>
                  <a:prstClr val="black"/>
                </a:solidFill>
                <a:effectLst/>
                <a:uLnTx/>
                <a:uFillTx/>
                <a:latin typeface="Trebuchet MS" pitchFamily="34" charset="0"/>
                <a:ea typeface="ＭＳ Ｐゴシック" pitchFamily="-16"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a:t>
            </a:fld>
            <a:endParaRPr kumimoji="0" lang="en-US" sz="1100" b="0" i="0" u="none" strike="noStrike" kern="1200" cap="none" spc="0" normalizeH="0" baseline="0" noProof="0" dirty="0">
              <a:ln>
                <a:noFill/>
              </a:ln>
              <a:solidFill>
                <a:prstClr val="black"/>
              </a:solidFill>
              <a:effectLst/>
              <a:uLnTx/>
              <a:uFillTx/>
              <a:latin typeface="Trebuchet MS" pitchFamily="34" charset="0"/>
              <a:ea typeface="ＭＳ Ｐゴシック" pitchFamily="-16" charset="-128"/>
              <a:cs typeface="+mn-cs"/>
            </a:endParaRPr>
          </a:p>
        </p:txBody>
      </p:sp>
    </p:spTree>
    <p:extLst>
      <p:ext uri="{BB962C8B-B14F-4D97-AF65-F5344CB8AC3E}">
        <p14:creationId xmlns:p14="http://schemas.microsoft.com/office/powerpoint/2010/main" val="4103958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276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dive into that NVIDIA and VMWare platforms enable you to do, it is important to understand that not all workloads are equal.  Even within the broad segments of Visualization (or Graphics) and Compute there are numerous subsegments and each of these have their own unique requirements.   This is something you should factor in when you plan your deployments.  </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E02D639A-AF38-4D9A-897E-57859A70BDEB}" type="slidenum">
              <a:rPr kumimoji="0" lang="en-US" sz="1100" b="0" i="0" u="none" strike="noStrike" kern="1200" cap="none" spc="0" normalizeH="0" baseline="0" noProof="0" smtClean="0">
                <a:ln>
                  <a:noFill/>
                </a:ln>
                <a:solidFill>
                  <a:prstClr val="black"/>
                </a:solidFill>
                <a:effectLst/>
                <a:uLnTx/>
                <a:uFillTx/>
                <a:latin typeface="Trebuchet MS" pitchFamily="34" charset="0"/>
                <a:ea typeface="ＭＳ Ｐゴシック" pitchFamily="-16"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7</a:t>
            </a:fld>
            <a:endParaRPr kumimoji="0" lang="en-US" sz="1100" b="0" i="0" u="none" strike="noStrike" kern="1200" cap="none" spc="0" normalizeH="0" baseline="0" noProof="0" dirty="0">
              <a:ln>
                <a:noFill/>
              </a:ln>
              <a:solidFill>
                <a:prstClr val="black"/>
              </a:solidFill>
              <a:effectLst/>
              <a:uLnTx/>
              <a:uFillTx/>
              <a:latin typeface="Trebuchet MS" pitchFamily="34" charset="0"/>
              <a:ea typeface="ＭＳ Ｐゴシック" pitchFamily="-16" charset="-128"/>
              <a:cs typeface="+mn-cs"/>
            </a:endParaRPr>
          </a:p>
        </p:txBody>
      </p:sp>
    </p:spTree>
    <p:extLst>
      <p:ext uri="{BB962C8B-B14F-4D97-AF65-F5344CB8AC3E}">
        <p14:creationId xmlns:p14="http://schemas.microsoft.com/office/powerpoint/2010/main" val="3188906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7400" y="609600"/>
            <a:ext cx="5283200" cy="2971800"/>
          </a:xfrm>
        </p:spPr>
      </p:sp>
      <p:sp>
        <p:nvSpPr>
          <p:cNvPr id="3" name="Notes Placeholder 2"/>
          <p:cNvSpPr>
            <a:spLocks noGrp="1"/>
          </p:cNvSpPr>
          <p:nvPr>
            <p:ph type="body" idx="1"/>
          </p:nvPr>
        </p:nvSpPr>
        <p:spPr/>
        <p:txBody>
          <a:bodyPr/>
          <a:lstStyle/>
          <a:p>
            <a:endParaRPr lang="zh-TW" altLang="en-US" dirty="0">
              <a:latin typeface="Arial"/>
              <a:ea typeface="Microsoft JhengHe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ADF4E5-6CBB-42BE-8122-570FAE66AC33}" type="slidenum">
              <a:rPr kumimoji="0" lang="en-US" sz="1200" b="0" i="0" u="none" strike="noStrike" kern="1200" cap="none" spc="0" normalizeH="0" baseline="0" noProof="0" smtClean="0">
                <a:ln>
                  <a:noFill/>
                </a:ln>
                <a:solidFill>
                  <a:srgbClr val="717074"/>
                </a:solidFill>
                <a:effectLst/>
                <a:uLnTx/>
                <a:uFillTx/>
                <a:latin typeface="Arial"/>
                <a:ea typeface="Microsoft JhengHei"/>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717074"/>
              </a:solidFill>
              <a:effectLst/>
              <a:uLnTx/>
              <a:uFillTx/>
              <a:latin typeface="Arial"/>
              <a:ea typeface="Microsoft JhengHei"/>
              <a:cs typeface="+mn-cs"/>
            </a:endParaRPr>
          </a:p>
        </p:txBody>
      </p:sp>
    </p:spTree>
    <p:extLst>
      <p:ext uri="{BB962C8B-B14F-4D97-AF65-F5344CB8AC3E}">
        <p14:creationId xmlns:p14="http://schemas.microsoft.com/office/powerpoint/2010/main" val="1118136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5000"/>
              </a:lnSpc>
              <a:spcBef>
                <a:spcPct val="0"/>
              </a:spcBef>
            </a:pPr>
            <a:r>
              <a:rPr lang="en-US" altLang="x-none" sz="400" b="1">
                <a:solidFill>
                  <a:srgbClr val="595959"/>
                </a:solidFill>
                <a:latin typeface="Segoe UI" charset="0"/>
                <a:ea typeface="Calibri" charset="0"/>
                <a:cs typeface="Times New Roman" charset="0"/>
              </a:rPr>
              <a:t>A look at VMware Cloud on AWS</a:t>
            </a:r>
            <a:endParaRPr lang="en-US" altLang="x-none" sz="600">
              <a:latin typeface="Calibri" charset="0"/>
              <a:ea typeface="Calibri" charset="0"/>
              <a:cs typeface="Times New Roman" charset="0"/>
            </a:endParaRPr>
          </a:p>
          <a:p>
            <a:pPr>
              <a:lnSpc>
                <a:spcPct val="95000"/>
              </a:lnSpc>
              <a:spcBef>
                <a:spcPct val="0"/>
              </a:spcBef>
            </a:pPr>
            <a:r>
              <a:rPr lang="en-US" altLang="x-none" sz="400" b="1">
                <a:solidFill>
                  <a:srgbClr val="595959"/>
                </a:solidFill>
                <a:latin typeface="Segoe UI" charset="0"/>
                <a:ea typeface="Calibri" charset="0"/>
                <a:cs typeface="Times New Roman" charset="0"/>
              </a:rPr>
              <a:t> </a:t>
            </a:r>
            <a:endParaRPr lang="en-US" altLang="x-none" sz="600">
              <a:latin typeface="Calibri" charset="0"/>
              <a:ea typeface="Calibri" charset="0"/>
              <a:cs typeface="Times New Roman" charset="0"/>
            </a:endParaRPr>
          </a:p>
          <a:p>
            <a:pPr>
              <a:lnSpc>
                <a:spcPct val="95000"/>
              </a:lnSpc>
              <a:spcBef>
                <a:spcPct val="0"/>
              </a:spcBef>
            </a:pPr>
            <a:r>
              <a:rPr lang="en-US" altLang="x-none" sz="400" b="1">
                <a:solidFill>
                  <a:srgbClr val="595959"/>
                </a:solidFill>
                <a:latin typeface="Segoe UI" charset="0"/>
                <a:ea typeface="Calibri" charset="0"/>
                <a:cs typeface="Times New Roman" charset="0"/>
              </a:rPr>
              <a:t>KEY TAKEAWAYS</a:t>
            </a:r>
            <a:endParaRPr lang="en-US" altLang="x-none" sz="600">
              <a:latin typeface="Calibri" charset="0"/>
              <a:ea typeface="Calibri" charset="0"/>
              <a:cs typeface="Times New Roman" charset="0"/>
            </a:endParaRPr>
          </a:p>
          <a:p>
            <a:pPr>
              <a:lnSpc>
                <a:spcPct val="95000"/>
              </a:lnSpc>
              <a:spcBef>
                <a:spcPct val="0"/>
              </a:spcBef>
              <a:buFontTx/>
              <a:buAutoNum type="arabicPeriod"/>
            </a:pPr>
            <a:r>
              <a:rPr lang="en-US" altLang="x-none" sz="400">
                <a:solidFill>
                  <a:srgbClr val="595959"/>
                </a:solidFill>
                <a:latin typeface="Segoe UI" charset="0"/>
                <a:ea typeface="Calibri" charset="0"/>
                <a:cs typeface="Times New Roman" charset="0"/>
              </a:rPr>
              <a:t>This slide shows a deeper view into the landscape of products that power VMware Cloud on AWS and provides a high-level view of how they interact.  </a:t>
            </a:r>
            <a:endParaRPr lang="en-US" altLang="x-none" sz="600">
              <a:latin typeface="Calibri" charset="0"/>
              <a:ea typeface="Calibri" charset="0"/>
              <a:cs typeface="Times New Roman" charset="0"/>
            </a:endParaRPr>
          </a:p>
          <a:p>
            <a:pPr>
              <a:lnSpc>
                <a:spcPct val="95000"/>
              </a:lnSpc>
              <a:spcBef>
                <a:spcPct val="0"/>
              </a:spcBef>
            </a:pPr>
            <a:r>
              <a:rPr lang="en-US" altLang="x-none" sz="400">
                <a:solidFill>
                  <a:srgbClr val="595959"/>
                </a:solidFill>
                <a:latin typeface="Segoe UI" charset="0"/>
                <a:ea typeface="Calibri" charset="0"/>
                <a:cs typeface="Times New Roman" charset="0"/>
              </a:rPr>
              <a:t> </a:t>
            </a:r>
            <a:endParaRPr lang="en-US" altLang="x-none" sz="600">
              <a:latin typeface="Calibri" charset="0"/>
              <a:ea typeface="Calibri" charset="0"/>
              <a:cs typeface="Times New Roman" charset="0"/>
            </a:endParaRPr>
          </a:p>
          <a:p>
            <a:pPr>
              <a:lnSpc>
                <a:spcPct val="95000"/>
              </a:lnSpc>
              <a:spcBef>
                <a:spcPct val="0"/>
              </a:spcBef>
            </a:pPr>
            <a:r>
              <a:rPr lang="en-US" altLang="x-none" sz="400" b="1">
                <a:solidFill>
                  <a:srgbClr val="595959"/>
                </a:solidFill>
                <a:latin typeface="Segoe UI" charset="0"/>
                <a:ea typeface="Calibri" charset="0"/>
                <a:cs typeface="Times New Roman" charset="0"/>
              </a:rPr>
              <a:t>TALKING POINTS</a:t>
            </a:r>
            <a:endParaRPr lang="en-US" altLang="x-none" sz="600">
              <a:latin typeface="Calibri" charset="0"/>
              <a:ea typeface="Calibri" charset="0"/>
              <a:cs typeface="Times New Roman" charset="0"/>
            </a:endParaRPr>
          </a:p>
          <a:p>
            <a:pPr>
              <a:lnSpc>
                <a:spcPct val="95000"/>
              </a:lnSpc>
              <a:spcBef>
                <a:spcPct val="0"/>
              </a:spcBef>
              <a:buFontTx/>
              <a:buChar char="•"/>
            </a:pPr>
            <a:r>
              <a:rPr lang="en-US" altLang="x-none" sz="400">
                <a:solidFill>
                  <a:srgbClr val="595959"/>
                </a:solidFill>
                <a:latin typeface="Segoe UI" charset="0"/>
                <a:ea typeface="Calibri" charset="0"/>
                <a:cs typeface="Times New Roman" charset="0"/>
              </a:rPr>
              <a:t>VMware Cloud on AWS is powered by VMware Cloud Foundation™, a unified SDDC platform that integrates VMware vSphere, VMware Virtual SAN™ and NSX™ virtualization technologies, and will provide access to the broad range of AWS services, together with the functionality, elasticity, and security customers have come to expect from the AWS Cloud.</a:t>
            </a:r>
            <a:endParaRPr lang="en-US" altLang="x-none" sz="600">
              <a:latin typeface="Calibri" charset="0"/>
              <a:ea typeface="Calibri" charset="0"/>
              <a:cs typeface="Times New Roman" charset="0"/>
            </a:endParaRPr>
          </a:p>
          <a:p>
            <a:pPr>
              <a:lnSpc>
                <a:spcPct val="95000"/>
              </a:lnSpc>
              <a:spcBef>
                <a:spcPct val="0"/>
              </a:spcBef>
              <a:buFontTx/>
              <a:buChar char="•"/>
            </a:pPr>
            <a:r>
              <a:rPr lang="en-US" altLang="x-none" sz="400">
                <a:solidFill>
                  <a:srgbClr val="595959"/>
                </a:solidFill>
                <a:latin typeface="Segoe UI" charset="0"/>
                <a:ea typeface="Calibri" charset="0"/>
                <a:cs typeface="Times New Roman" charset="0"/>
              </a:rPr>
              <a:t>Integrates VMware’s flagship compute, storage, and network virtualization products (vSphere, VSAN and NSX) along with vCenter management, and optimizes it to run on next-generation, elastic, bare-metal AWS infrastructure.</a:t>
            </a:r>
            <a:endParaRPr lang="en-US" altLang="x-none" sz="600">
              <a:latin typeface="Calibri" charset="0"/>
              <a:ea typeface="Calibri" charset="0"/>
              <a:cs typeface="Times New Roman" charset="0"/>
            </a:endParaRPr>
          </a:p>
          <a:p>
            <a:pPr>
              <a:lnSpc>
                <a:spcPct val="95000"/>
              </a:lnSpc>
              <a:spcBef>
                <a:spcPct val="0"/>
              </a:spcBef>
              <a:buFontTx/>
              <a:buChar char="•"/>
            </a:pPr>
            <a:r>
              <a:rPr lang="en-US" altLang="x-none" sz="400">
                <a:solidFill>
                  <a:srgbClr val="595959"/>
                </a:solidFill>
                <a:latin typeface="Segoe UI" charset="0"/>
                <a:ea typeface="Calibri" charset="0"/>
                <a:cs typeface="Times New Roman" charset="0"/>
              </a:rPr>
              <a:t>The result is a complete, no compromise, turn-key solution, that works seamlessly with both on-premises private clouds and advanced AWS services.</a:t>
            </a:r>
          </a:p>
          <a:p>
            <a:pPr eaLnBrk="1" hangingPunct="1">
              <a:lnSpc>
                <a:spcPct val="95000"/>
              </a:lnSpc>
              <a:spcBef>
                <a:spcPct val="0"/>
              </a:spcBef>
              <a:buFontTx/>
              <a:buChar char="•"/>
            </a:pPr>
            <a:r>
              <a:rPr lang="en-US" altLang="x-none" sz="400">
                <a:solidFill>
                  <a:srgbClr val="595959"/>
                </a:solidFill>
                <a:latin typeface="Segoe UI" charset="0"/>
                <a:ea typeface="Calibri" charset="0"/>
                <a:cs typeface="Times New Roman" charset="0"/>
              </a:rPr>
              <a:t>This service will be sold, delivered, operated and supported service. The service will be delivered over multiple releases with increasing use-cases, capabilities, and regions</a:t>
            </a:r>
            <a:endParaRPr lang="en-US" altLang="x-none" sz="600">
              <a:latin typeface="Calibri" charset="0"/>
              <a:ea typeface="Calibri" charset="0"/>
              <a:cs typeface="Times New Roman" charset="0"/>
            </a:endParaRPr>
          </a:p>
          <a:p>
            <a:pPr>
              <a:lnSpc>
                <a:spcPct val="95000"/>
              </a:lnSpc>
              <a:spcBef>
                <a:spcPct val="0"/>
              </a:spcBef>
              <a:buFontTx/>
              <a:buChar char="•"/>
            </a:pPr>
            <a:r>
              <a:rPr lang="en-US" altLang="x-none" sz="400">
                <a:solidFill>
                  <a:srgbClr val="595959"/>
                </a:solidFill>
                <a:latin typeface="Segoe UI" charset="0"/>
                <a:ea typeface="Calibri" charset="0"/>
                <a:cs typeface="Times New Roman" charset="0"/>
              </a:rPr>
              <a:t>Additional features include:</a:t>
            </a:r>
            <a:endParaRPr lang="en-US" altLang="x-none" sz="600">
              <a:latin typeface="Calibri" charset="0"/>
              <a:ea typeface="Calibri" charset="0"/>
              <a:cs typeface="Times New Roman" charset="0"/>
            </a:endParaRPr>
          </a:p>
          <a:p>
            <a:pPr>
              <a:lnSpc>
                <a:spcPct val="95000"/>
              </a:lnSpc>
              <a:spcBef>
                <a:spcPct val="0"/>
              </a:spcBef>
              <a:buFontTx/>
              <a:buChar char="•"/>
            </a:pPr>
            <a:r>
              <a:rPr lang="en-US" altLang="x-none" sz="400">
                <a:solidFill>
                  <a:srgbClr val="595959"/>
                </a:solidFill>
                <a:latin typeface="Segoe UI" charset="0"/>
                <a:ea typeface="Calibri" charset="0"/>
                <a:cs typeface="Times New Roman" charset="0"/>
              </a:rPr>
              <a:t>VMware VMware SDDC stack running on AWS</a:t>
            </a:r>
            <a:endParaRPr lang="en-US" altLang="x-none" sz="600">
              <a:latin typeface="Calibri" charset="0"/>
              <a:ea typeface="Calibri" charset="0"/>
              <a:cs typeface="Times New Roman" charset="0"/>
            </a:endParaRPr>
          </a:p>
          <a:p>
            <a:pPr marL="742950" lvl="1" indent="-285750">
              <a:lnSpc>
                <a:spcPct val="95000"/>
              </a:lnSpc>
              <a:spcBef>
                <a:spcPct val="0"/>
              </a:spcBef>
              <a:buFontTx/>
              <a:buChar char="•"/>
            </a:pPr>
            <a:r>
              <a:rPr lang="en-US" altLang="x-none" sz="400">
                <a:solidFill>
                  <a:srgbClr val="595959"/>
                </a:solidFill>
                <a:latin typeface="Segoe UI" charset="0"/>
                <a:ea typeface="Calibri" charset="0"/>
                <a:cs typeface="Times New Roman" charset="0"/>
              </a:rPr>
              <a:t>Compute (vSphere), storage (VSAN), networking (NSX)</a:t>
            </a:r>
            <a:endParaRPr lang="en-US" altLang="x-none" sz="600">
              <a:latin typeface="Calibri" charset="0"/>
              <a:ea typeface="Calibri" charset="0"/>
              <a:cs typeface="Times New Roman" charset="0"/>
            </a:endParaRPr>
          </a:p>
          <a:p>
            <a:pPr marL="742950" lvl="1" indent="-285750">
              <a:lnSpc>
                <a:spcPct val="95000"/>
              </a:lnSpc>
              <a:spcBef>
                <a:spcPct val="0"/>
              </a:spcBef>
              <a:buFontTx/>
              <a:buChar char="•"/>
            </a:pPr>
            <a:r>
              <a:rPr lang="en-US" altLang="x-none" sz="400">
                <a:solidFill>
                  <a:srgbClr val="595959"/>
                </a:solidFill>
                <a:latin typeface="Segoe UI" charset="0"/>
                <a:ea typeface="Calibri" charset="0"/>
                <a:cs typeface="Times New Roman" charset="0"/>
              </a:rPr>
              <a:t>Direct access to vCenter, including full API/CLI support</a:t>
            </a:r>
            <a:endParaRPr lang="en-US" altLang="x-none" sz="600">
              <a:latin typeface="Calibri" charset="0"/>
              <a:ea typeface="Calibri" charset="0"/>
              <a:cs typeface="Times New Roman" charset="0"/>
            </a:endParaRPr>
          </a:p>
          <a:p>
            <a:pPr marL="742950" lvl="1" indent="-285750">
              <a:lnSpc>
                <a:spcPct val="95000"/>
              </a:lnSpc>
              <a:spcBef>
                <a:spcPct val="0"/>
              </a:spcBef>
              <a:buFontTx/>
              <a:buChar char="•"/>
            </a:pPr>
            <a:r>
              <a:rPr lang="en-US" altLang="x-none" sz="400">
                <a:solidFill>
                  <a:srgbClr val="595959"/>
                </a:solidFill>
                <a:latin typeface="Segoe UI" charset="0"/>
                <a:ea typeface="Calibri" charset="0"/>
                <a:cs typeface="Times New Roman" charset="0"/>
              </a:rPr>
              <a:t>Delivered as-a-service (VMware lifecycle fully managed)</a:t>
            </a:r>
            <a:endParaRPr lang="en-US" altLang="x-none" sz="600">
              <a:latin typeface="Calibri" charset="0"/>
              <a:ea typeface="Calibri" charset="0"/>
              <a:cs typeface="Times New Roman" charset="0"/>
            </a:endParaRPr>
          </a:p>
          <a:p>
            <a:pPr marL="742950" lvl="1" indent="-285750">
              <a:lnSpc>
                <a:spcPct val="95000"/>
              </a:lnSpc>
              <a:spcBef>
                <a:spcPct val="0"/>
              </a:spcBef>
              <a:buFontTx/>
              <a:buChar char="•"/>
            </a:pPr>
            <a:r>
              <a:rPr lang="en-US" altLang="x-none" sz="400">
                <a:solidFill>
                  <a:srgbClr val="595959"/>
                </a:solidFill>
                <a:latin typeface="Segoe UI" charset="0"/>
                <a:ea typeface="Calibri" charset="0"/>
                <a:cs typeface="Times New Roman" charset="0"/>
              </a:rPr>
              <a:t>Access to AWS services</a:t>
            </a:r>
            <a:endParaRPr lang="en-US" altLang="x-none" sz="600">
              <a:latin typeface="Calibri" charset="0"/>
              <a:ea typeface="Calibri" charset="0"/>
              <a:cs typeface="Times New Roman" charset="0"/>
            </a:endParaRPr>
          </a:p>
          <a:p>
            <a:pPr>
              <a:lnSpc>
                <a:spcPct val="95000"/>
              </a:lnSpc>
              <a:spcBef>
                <a:spcPct val="0"/>
              </a:spcBef>
            </a:pPr>
            <a:r>
              <a:rPr lang="en-US" altLang="x-none" sz="400">
                <a:solidFill>
                  <a:srgbClr val="595959"/>
                </a:solidFill>
                <a:latin typeface="Segoe UI" charset="0"/>
                <a:ea typeface="Calibri" charset="0"/>
                <a:cs typeface="Times New Roman" charset="0"/>
              </a:rPr>
              <a:t> </a:t>
            </a:r>
            <a:endParaRPr lang="en-US" altLang="x-none" sz="600">
              <a:latin typeface="Calibri" charset="0"/>
              <a:ea typeface="Calibri" charset="0"/>
              <a:cs typeface="Times New Roman" charset="0"/>
            </a:endParaRPr>
          </a:p>
          <a:p>
            <a:pPr marL="742950" lvl="1" indent="-285750">
              <a:lnSpc>
                <a:spcPct val="95000"/>
              </a:lnSpc>
              <a:spcBef>
                <a:spcPct val="0"/>
              </a:spcBef>
              <a:buFontTx/>
              <a:buChar char="•"/>
            </a:pPr>
            <a:r>
              <a:rPr lang="en-US" altLang="x-none" sz="400">
                <a:solidFill>
                  <a:srgbClr val="595959"/>
                </a:solidFill>
                <a:latin typeface="Segoe UI" charset="0"/>
                <a:ea typeface="Calibri" charset="0"/>
                <a:cs typeface="Times New Roman" charset="0"/>
              </a:rPr>
              <a:t>Consistent operational model enables Hybrid Cloud</a:t>
            </a:r>
            <a:endParaRPr lang="en-US" altLang="x-none" sz="600">
              <a:latin typeface="Calibri" charset="0"/>
              <a:ea typeface="Calibri" charset="0"/>
              <a:cs typeface="Times New Roman" charset="0"/>
            </a:endParaRPr>
          </a:p>
          <a:p>
            <a:pPr marL="742950" lvl="1" indent="-285750">
              <a:lnSpc>
                <a:spcPct val="95000"/>
              </a:lnSpc>
              <a:spcBef>
                <a:spcPct val="0"/>
              </a:spcBef>
              <a:buFontTx/>
              <a:buChar char="•"/>
            </a:pPr>
            <a:r>
              <a:rPr lang="en-US" altLang="x-none" sz="400">
                <a:solidFill>
                  <a:srgbClr val="595959"/>
                </a:solidFill>
                <a:latin typeface="Segoe UI" charset="0"/>
                <a:ea typeface="Calibri" charset="0"/>
                <a:cs typeface="Times New Roman" charset="0"/>
              </a:rPr>
              <a:t>Full support for existing and new applications</a:t>
            </a:r>
            <a:endParaRPr lang="en-US" altLang="x-none" sz="600">
              <a:latin typeface="Calibri" charset="0"/>
              <a:ea typeface="Calibri" charset="0"/>
              <a:cs typeface="Times New Roman" charset="0"/>
            </a:endParaRPr>
          </a:p>
          <a:p>
            <a:pPr marL="742950" lvl="1" indent="-285750">
              <a:lnSpc>
                <a:spcPct val="95000"/>
              </a:lnSpc>
              <a:spcBef>
                <a:spcPct val="0"/>
              </a:spcBef>
              <a:buFontTx/>
              <a:buChar char="•"/>
            </a:pPr>
            <a:r>
              <a:rPr lang="en-US" altLang="x-none" sz="400">
                <a:solidFill>
                  <a:srgbClr val="595959"/>
                </a:solidFill>
                <a:latin typeface="Segoe UI" charset="0"/>
                <a:ea typeface="Calibri" charset="0"/>
                <a:cs typeface="Times New Roman" charset="0"/>
              </a:rPr>
              <a:t>Existing management tooling layers on top</a:t>
            </a:r>
            <a:endParaRPr lang="en-US" altLang="x-none" sz="600">
              <a:latin typeface="Calibri" charset="0"/>
              <a:ea typeface="Calibri" charset="0"/>
              <a:cs typeface="Times New Roman" charset="0"/>
            </a:endParaRPr>
          </a:p>
          <a:p>
            <a:pPr marL="742950" lvl="1" indent="-285750">
              <a:lnSpc>
                <a:spcPct val="95000"/>
              </a:lnSpc>
              <a:spcBef>
                <a:spcPct val="0"/>
              </a:spcBef>
              <a:buFontTx/>
              <a:buChar char="•"/>
            </a:pPr>
            <a:r>
              <a:rPr lang="en-US" altLang="x-none" sz="400">
                <a:solidFill>
                  <a:srgbClr val="595959"/>
                </a:solidFill>
                <a:latin typeface="Segoe UI" charset="0"/>
                <a:ea typeface="Calibri" charset="0"/>
                <a:cs typeface="Times New Roman" charset="0"/>
              </a:rPr>
              <a:t>Hybrid and Cloud-only deployment options</a:t>
            </a:r>
            <a:endParaRPr lang="en-US" altLang="x-none" sz="600">
              <a:latin typeface="Calibri" charset="0"/>
              <a:ea typeface="Calibri" charset="0"/>
              <a:cs typeface="Times New Roman" charset="0"/>
            </a:endParaRPr>
          </a:p>
          <a:p>
            <a:pPr>
              <a:lnSpc>
                <a:spcPct val="95000"/>
              </a:lnSpc>
              <a:spcBef>
                <a:spcPct val="0"/>
              </a:spcBef>
            </a:pPr>
            <a:r>
              <a:rPr lang="en-US" altLang="x-none" sz="400">
                <a:solidFill>
                  <a:srgbClr val="595959"/>
                </a:solidFill>
                <a:latin typeface="Segoe UI" charset="0"/>
                <a:ea typeface="Calibri" charset="0"/>
                <a:cs typeface="Times New Roman" charset="0"/>
              </a:rPr>
              <a:t> </a:t>
            </a:r>
            <a:endParaRPr lang="en-US" altLang="x-none" sz="600">
              <a:latin typeface="Calibri" charset="0"/>
              <a:ea typeface="Calibri" charset="0"/>
              <a:cs typeface="Times New Roman" charset="0"/>
            </a:endParaRPr>
          </a:p>
          <a:p>
            <a:pPr marL="742950" lvl="1" indent="-285750">
              <a:lnSpc>
                <a:spcPct val="95000"/>
              </a:lnSpc>
              <a:spcBef>
                <a:spcPct val="0"/>
              </a:spcBef>
              <a:buFontTx/>
              <a:buChar char="•"/>
            </a:pPr>
            <a:r>
              <a:rPr lang="en-US" altLang="x-none" sz="400">
                <a:solidFill>
                  <a:srgbClr val="595959"/>
                </a:solidFill>
                <a:latin typeface="Segoe UI" charset="0"/>
                <a:ea typeface="Calibri" charset="0"/>
                <a:cs typeface="Times New Roman" charset="0"/>
              </a:rPr>
              <a:t>Leverage cloud economics, aligning capacity &amp; demand</a:t>
            </a:r>
            <a:endParaRPr lang="en-US" altLang="x-none" sz="600">
              <a:latin typeface="Calibri" charset="0"/>
              <a:ea typeface="Calibri" charset="0"/>
              <a:cs typeface="Times New Roman" charset="0"/>
            </a:endParaRPr>
          </a:p>
          <a:p>
            <a:pPr marL="742950" lvl="1" indent="-285750">
              <a:lnSpc>
                <a:spcPct val="95000"/>
              </a:lnSpc>
              <a:spcBef>
                <a:spcPct val="0"/>
              </a:spcBef>
              <a:buFontTx/>
              <a:buChar char="•"/>
            </a:pPr>
            <a:r>
              <a:rPr lang="en-US" altLang="x-none" sz="400">
                <a:solidFill>
                  <a:srgbClr val="595959"/>
                </a:solidFill>
                <a:latin typeface="Segoe UI" charset="0"/>
                <a:ea typeface="Calibri" charset="0"/>
                <a:cs typeface="Times New Roman" charset="0"/>
              </a:rPr>
              <a:t>Single bill for VMware software + AWS infrastructure</a:t>
            </a:r>
            <a:endParaRPr lang="en-US" altLang="x-none" sz="600">
              <a:latin typeface="Calibri" charset="0"/>
              <a:ea typeface="Calibri" charset="0"/>
              <a:cs typeface="Times New Roman" charset="0"/>
            </a:endParaRPr>
          </a:p>
          <a:p>
            <a:pPr marL="742950" lvl="1" indent="-285750">
              <a:lnSpc>
                <a:spcPct val="95000"/>
              </a:lnSpc>
              <a:spcBef>
                <a:spcPct val="0"/>
              </a:spcBef>
              <a:buFontTx/>
              <a:buChar char="•"/>
            </a:pPr>
            <a:r>
              <a:rPr lang="en-US" altLang="x-none" sz="400">
                <a:solidFill>
                  <a:srgbClr val="595959"/>
                </a:solidFill>
                <a:latin typeface="Segoe UI" charset="0"/>
                <a:ea typeface="Calibri" charset="0"/>
                <a:cs typeface="Times New Roman" charset="0"/>
              </a:rPr>
              <a:t>Consume elastically scalable SDDC clusters</a:t>
            </a:r>
            <a:endParaRPr lang="en-US" altLang="x-none" sz="600">
              <a:latin typeface="Calibri" charset="0"/>
              <a:ea typeface="Calibri" charset="0"/>
              <a:cs typeface="Times New Roman" charset="0"/>
            </a:endParaRPr>
          </a:p>
          <a:p>
            <a:pPr marL="742950" lvl="1" indent="-285750">
              <a:lnSpc>
                <a:spcPct val="95000"/>
              </a:lnSpc>
              <a:spcBef>
                <a:spcPct val="0"/>
              </a:spcBef>
              <a:buFontTx/>
              <a:buChar char="•"/>
            </a:pPr>
            <a:r>
              <a:rPr lang="en-US" altLang="x-none" sz="400">
                <a:solidFill>
                  <a:srgbClr val="595959"/>
                </a:solidFill>
                <a:latin typeface="Segoe UI" charset="0"/>
                <a:ea typeface="Calibri" charset="0"/>
                <a:cs typeface="Times New Roman" charset="0"/>
              </a:rPr>
              <a:t>On-demand or subscription</a:t>
            </a:r>
            <a:endParaRPr lang="en-US" altLang="x-none" sz="600">
              <a:latin typeface="Calibri" charset="0"/>
              <a:ea typeface="Calibri" charset="0"/>
              <a:cs typeface="Times New Roman" charset="0"/>
            </a:endParaRPr>
          </a:p>
          <a:p>
            <a:pPr marL="742950" lvl="1" indent="-285750">
              <a:lnSpc>
                <a:spcPct val="95000"/>
              </a:lnSpc>
              <a:spcBef>
                <a:spcPct val="0"/>
              </a:spcBef>
              <a:buFontTx/>
              <a:buChar char="•"/>
            </a:pPr>
            <a:r>
              <a:rPr lang="en-US" altLang="x-none" sz="400">
                <a:solidFill>
                  <a:srgbClr val="595959"/>
                </a:solidFill>
                <a:latin typeface="Segoe UI" charset="0"/>
                <a:ea typeface="Calibri" charset="0"/>
                <a:cs typeface="Times New Roman" charset="0"/>
              </a:rPr>
              <a:t>Leverage global AWS footprint</a:t>
            </a:r>
          </a:p>
          <a:p>
            <a:pPr marL="742950" lvl="1" indent="-285750">
              <a:lnSpc>
                <a:spcPct val="95000"/>
              </a:lnSpc>
              <a:spcBef>
                <a:spcPct val="0"/>
              </a:spcBef>
              <a:buFontTx/>
              <a:buChar char="•"/>
            </a:pPr>
            <a:endParaRPr lang="en-US" altLang="x-none" sz="400">
              <a:solidFill>
                <a:srgbClr val="595959"/>
              </a:solidFill>
              <a:latin typeface="Segoe UI" charset="0"/>
              <a:ea typeface="Calibri" charset="0"/>
              <a:cs typeface="Times New Roman" charset="0"/>
            </a:endParaRPr>
          </a:p>
          <a:p>
            <a:pPr>
              <a:lnSpc>
                <a:spcPct val="80000"/>
              </a:lnSpc>
            </a:pPr>
            <a:r>
              <a:rPr lang="en-US" altLang="x-none" sz="700">
                <a:latin typeface="Metropolis" charset="0"/>
                <a:ea typeface="ＭＳ Ｐゴシック" charset="-128"/>
              </a:rPr>
              <a:t>1. Initial animation: VMware Cloud on AWS is powered by VMware Cloud Foundation, a unified SDDC platform that integrates vSphere, vSAN and NSX, and provides access to the broad range of AWS services, together with the functionality, elasticity, and security customers have come to expect from the AWS Cloud.</a:t>
            </a:r>
          </a:p>
          <a:p>
            <a:pPr>
              <a:lnSpc>
                <a:spcPct val="80000"/>
              </a:lnSpc>
            </a:pPr>
            <a:endParaRPr lang="en-US" altLang="x-none" sz="700">
              <a:solidFill>
                <a:schemeClr val="tx2"/>
              </a:solidFill>
              <a:latin typeface="Calibri" charset="0"/>
              <a:ea typeface="Times New Roman" charset="0"/>
              <a:cs typeface="Times New Roman" charset="0"/>
            </a:endParaRPr>
          </a:p>
          <a:p>
            <a:pPr>
              <a:lnSpc>
                <a:spcPct val="80000"/>
              </a:lnSpc>
            </a:pPr>
            <a:r>
              <a:rPr lang="en-US" altLang="x-none" sz="700">
                <a:solidFill>
                  <a:schemeClr val="tx2"/>
                </a:solidFill>
                <a:latin typeface="Calibri" charset="0"/>
                <a:ea typeface="Times New Roman" charset="0"/>
                <a:cs typeface="Times New Roman" charset="0"/>
              </a:rPr>
              <a:t>VMC leverages the bare metal cloud services from AWS. These dedicated bare metal servers provided the basis of the vSphere Software Defined Datacenter. </a:t>
            </a:r>
          </a:p>
          <a:p>
            <a:pPr>
              <a:lnSpc>
                <a:spcPct val="80000"/>
              </a:lnSpc>
            </a:pPr>
            <a:endParaRPr lang="en-US" altLang="x-none" sz="700">
              <a:solidFill>
                <a:schemeClr val="tx2"/>
              </a:solidFill>
              <a:latin typeface="Calibri" charset="0"/>
              <a:ea typeface="Times New Roman" charset="0"/>
              <a:cs typeface="Times New Roman" charset="0"/>
            </a:endParaRPr>
          </a:p>
          <a:p>
            <a:pPr>
              <a:lnSpc>
                <a:spcPct val="80000"/>
              </a:lnSpc>
            </a:pPr>
            <a:r>
              <a:rPr lang="en-US" altLang="x-none" sz="700">
                <a:solidFill>
                  <a:schemeClr val="tx2"/>
                </a:solidFill>
                <a:latin typeface="Calibri" charset="0"/>
                <a:ea typeface="Times New Roman" charset="0"/>
                <a:cs typeface="Times New Roman" charset="0"/>
              </a:rPr>
              <a:t>2. vSphere 6.5 allows customers to operate their Virtual Machines and Containers, similar to how they do it on-prem. It provides the platform for vSAN and NSX. All-Flash vSAN acts as the storage platform and consumes host-local NVMe flash devices. NSX is used for all network functionality. It connects the ESXi host to the AWS network and exposes logical networks for virtual machine networking.</a:t>
            </a:r>
          </a:p>
          <a:p>
            <a:pPr>
              <a:lnSpc>
                <a:spcPct val="80000"/>
              </a:lnSpc>
            </a:pPr>
            <a:endParaRPr lang="en-US" altLang="x-none" sz="700">
              <a:solidFill>
                <a:schemeClr val="tx2"/>
              </a:solidFill>
              <a:latin typeface="Calibri" charset="0"/>
              <a:ea typeface="Times New Roman" charset="0"/>
              <a:cs typeface="Times New Roman" charset="0"/>
            </a:endParaRPr>
          </a:p>
          <a:p>
            <a:pPr>
              <a:lnSpc>
                <a:spcPct val="80000"/>
              </a:lnSpc>
            </a:pPr>
            <a:r>
              <a:rPr lang="en-US" altLang="x-none" sz="700">
                <a:solidFill>
                  <a:schemeClr val="tx2"/>
                </a:solidFill>
                <a:latin typeface="Calibri" charset="0"/>
                <a:ea typeface="Times New Roman" charset="0"/>
                <a:cs typeface="Times New Roman" charset="0"/>
              </a:rPr>
              <a:t>vCenter is used to manage the SDDC. Allowing customers to operate this cloud platform with the current tool and skill set.</a:t>
            </a:r>
          </a:p>
          <a:p>
            <a:pPr>
              <a:lnSpc>
                <a:spcPct val="80000"/>
              </a:lnSpc>
            </a:pPr>
            <a:endParaRPr lang="en-US" altLang="x-none" sz="700">
              <a:solidFill>
                <a:schemeClr val="tx2"/>
              </a:solidFill>
              <a:latin typeface="Calibri" charset="0"/>
              <a:ea typeface="Times New Roman" charset="0"/>
              <a:cs typeface="Times New Roman" charset="0"/>
            </a:endParaRPr>
          </a:p>
          <a:p>
            <a:pPr>
              <a:lnSpc>
                <a:spcPct val="80000"/>
              </a:lnSpc>
            </a:pPr>
            <a:r>
              <a:rPr lang="en-US" altLang="x-none" sz="700">
                <a:solidFill>
                  <a:schemeClr val="tx2"/>
                </a:solidFill>
                <a:latin typeface="Calibri" charset="0"/>
                <a:ea typeface="Times New Roman" charset="0"/>
                <a:cs typeface="Times New Roman" charset="0"/>
              </a:rPr>
              <a:t>An in-cloud SDDC can be used on its own, but most customers have a hybrid cloud strategy. </a:t>
            </a:r>
          </a:p>
          <a:p>
            <a:pPr>
              <a:lnSpc>
                <a:spcPct val="80000"/>
              </a:lnSpc>
            </a:pPr>
            <a:endParaRPr lang="en-US" altLang="x-none" sz="700">
              <a:solidFill>
                <a:schemeClr val="tx2"/>
              </a:solidFill>
              <a:latin typeface="Calibri" charset="0"/>
              <a:ea typeface="Times New Roman" charset="0"/>
              <a:cs typeface="Times New Roman" charset="0"/>
            </a:endParaRPr>
          </a:p>
          <a:p>
            <a:pPr>
              <a:lnSpc>
                <a:spcPct val="80000"/>
              </a:lnSpc>
            </a:pPr>
            <a:r>
              <a:rPr lang="en-US" altLang="x-none" sz="700">
                <a:solidFill>
                  <a:schemeClr val="tx2"/>
                </a:solidFill>
                <a:latin typeface="Calibri" charset="0"/>
                <a:ea typeface="Times New Roman" charset="0"/>
                <a:cs typeface="Times New Roman" charset="0"/>
              </a:rPr>
              <a:t>3. With vCenter Hybrid Linked Mode (a new feature for VMC), you connect the two vCenters to create a single pane of glass for Hybrid Cloud Management.</a:t>
            </a:r>
          </a:p>
          <a:p>
            <a:pPr>
              <a:lnSpc>
                <a:spcPct val="80000"/>
              </a:lnSpc>
            </a:pPr>
            <a:endParaRPr lang="en-US" altLang="x-none" sz="700">
              <a:solidFill>
                <a:schemeClr val="tx2"/>
              </a:solidFill>
              <a:latin typeface="Calibri" charset="0"/>
              <a:ea typeface="Times New Roman" charset="0"/>
              <a:cs typeface="Times New Roman" charset="0"/>
            </a:endParaRPr>
          </a:p>
          <a:p>
            <a:pPr>
              <a:lnSpc>
                <a:spcPct val="80000"/>
              </a:lnSpc>
            </a:pPr>
            <a:r>
              <a:rPr lang="en-US" altLang="x-none" sz="700">
                <a:solidFill>
                  <a:schemeClr val="tx2"/>
                </a:solidFill>
                <a:latin typeface="Calibri" charset="0"/>
                <a:ea typeface="Times New Roman" charset="0"/>
                <a:cs typeface="Times New Roman" charset="0"/>
              </a:rPr>
              <a:t>Most customers run a vRealize product on-premises such as vRealize Operations, or vRealize Automation. The in-cloud vCenter is just another end-point. </a:t>
            </a:r>
          </a:p>
          <a:p>
            <a:pPr>
              <a:lnSpc>
                <a:spcPct val="80000"/>
              </a:lnSpc>
            </a:pPr>
            <a:endParaRPr lang="en-US" altLang="x-none" sz="700">
              <a:solidFill>
                <a:schemeClr val="tx2"/>
              </a:solidFill>
              <a:latin typeface="Calibri" charset="0"/>
              <a:ea typeface="Times New Roman" charset="0"/>
              <a:cs typeface="Times New Roman" charset="0"/>
            </a:endParaRPr>
          </a:p>
          <a:p>
            <a:pPr>
              <a:lnSpc>
                <a:spcPct val="80000"/>
              </a:lnSpc>
            </a:pPr>
            <a:r>
              <a:rPr lang="en-US" altLang="x-none" sz="700">
                <a:solidFill>
                  <a:schemeClr val="tx2"/>
                </a:solidFill>
                <a:latin typeface="Calibri" charset="0"/>
                <a:ea typeface="Times New Roman" charset="0"/>
                <a:cs typeface="Times New Roman" charset="0"/>
              </a:rPr>
              <a:t>4. You can continue using your existing on-premises vRealize products,. This way, you get to manage both your on-premises SDDC and the VMC SDDC on a single pane of glass for operations and provisioning.</a:t>
            </a:r>
          </a:p>
          <a:p>
            <a:pPr>
              <a:lnSpc>
                <a:spcPct val="80000"/>
              </a:lnSpc>
            </a:pPr>
            <a:endParaRPr lang="en-US" altLang="x-none" sz="700">
              <a:solidFill>
                <a:schemeClr val="tx2"/>
              </a:solidFill>
              <a:latin typeface="Calibri" charset="0"/>
              <a:ea typeface="Times New Roman" charset="0"/>
              <a:cs typeface="Times New Roman" charset="0"/>
            </a:endParaRPr>
          </a:p>
          <a:p>
            <a:pPr>
              <a:lnSpc>
                <a:spcPct val="80000"/>
              </a:lnSpc>
            </a:pPr>
            <a:r>
              <a:rPr lang="en-US" altLang="x-none" sz="700">
                <a:solidFill>
                  <a:schemeClr val="tx2"/>
                </a:solidFill>
                <a:latin typeface="Calibri" charset="0"/>
                <a:ea typeface="Times New Roman" charset="0"/>
                <a:cs typeface="Times New Roman" charset="0"/>
              </a:rPr>
              <a:t>5. VMC provides access to the broad range of AWS services. It helps with data gravity. You are now able to place the application closer to the AWS services acting as data source. </a:t>
            </a:r>
          </a:p>
          <a:p>
            <a:pPr>
              <a:lnSpc>
                <a:spcPct val="80000"/>
              </a:lnSpc>
            </a:pPr>
            <a:endParaRPr lang="en-US" altLang="x-none" sz="700">
              <a:solidFill>
                <a:schemeClr val="tx2"/>
              </a:solidFill>
              <a:latin typeface="Calibri" charset="0"/>
              <a:ea typeface="Times New Roman" charset="0"/>
              <a:cs typeface="Times New Roman" charset="0"/>
            </a:endParaRPr>
          </a:p>
          <a:p>
            <a:pPr>
              <a:lnSpc>
                <a:spcPct val="80000"/>
              </a:lnSpc>
            </a:pPr>
            <a:r>
              <a:rPr lang="en-US" altLang="x-none" sz="700">
                <a:solidFill>
                  <a:schemeClr val="tx2"/>
                </a:solidFill>
                <a:latin typeface="Calibri" charset="0"/>
                <a:ea typeface="Times New Roman" charset="0"/>
                <a:cs typeface="Times New Roman" charset="0"/>
              </a:rPr>
              <a:t>6. Instead of network traffic egressing the DC firewalls to get to AWS,  they are now connected to the same network as the underlying AWS services. This enables you to build and operate new application architectures</a:t>
            </a:r>
          </a:p>
          <a:p>
            <a:pPr>
              <a:lnSpc>
                <a:spcPct val="80000"/>
              </a:lnSpc>
              <a:buFontTx/>
              <a:buChar char="•"/>
            </a:pPr>
            <a:endParaRPr lang="en-US" altLang="x-none" sz="700">
              <a:solidFill>
                <a:schemeClr val="tx2"/>
              </a:solidFill>
              <a:latin typeface="Calibri" charset="0"/>
              <a:ea typeface="Times New Roman" charset="0"/>
              <a:cs typeface="Times New Roman" charset="0"/>
            </a:endParaRPr>
          </a:p>
          <a:p>
            <a:pPr>
              <a:lnSpc>
                <a:spcPct val="80000"/>
              </a:lnSpc>
              <a:buFontTx/>
              <a:buChar char="•"/>
            </a:pPr>
            <a:endParaRPr lang="en-US" altLang="x-none" sz="300">
              <a:solidFill>
                <a:schemeClr val="tx2"/>
              </a:solidFill>
              <a:latin typeface="Calibri" charset="0"/>
              <a:ea typeface="Times New Roman" charset="0"/>
              <a:cs typeface="Times New Roman" charset="0"/>
            </a:endParaRPr>
          </a:p>
          <a:p>
            <a:pPr>
              <a:lnSpc>
                <a:spcPct val="80000"/>
              </a:lnSpc>
              <a:buFontTx/>
              <a:buChar char="•"/>
            </a:pPr>
            <a:endParaRPr lang="en-US" altLang="x-none" sz="300">
              <a:solidFill>
                <a:schemeClr val="tx2"/>
              </a:solidFill>
              <a:latin typeface="Calibri" charset="0"/>
              <a:ea typeface="Times New Roman" charset="0"/>
              <a:cs typeface="Times New Roman" charset="0"/>
            </a:endParaRPr>
          </a:p>
          <a:p>
            <a:pPr>
              <a:lnSpc>
                <a:spcPct val="80000"/>
              </a:lnSpc>
              <a:buFontTx/>
              <a:buChar char="•"/>
            </a:pPr>
            <a:endParaRPr lang="en-US" altLang="x-none" sz="300">
              <a:solidFill>
                <a:schemeClr val="tx2"/>
              </a:solidFill>
              <a:latin typeface="Calibri" charset="0"/>
              <a:ea typeface="Times New Roman" charset="0"/>
              <a:cs typeface="Times New Roman" charset="0"/>
            </a:endParaRPr>
          </a:p>
          <a:p>
            <a:pPr marL="742950" lvl="1" indent="-285750">
              <a:lnSpc>
                <a:spcPct val="95000"/>
              </a:lnSpc>
              <a:spcBef>
                <a:spcPct val="0"/>
              </a:spcBef>
              <a:buFontTx/>
              <a:buChar char="•"/>
            </a:pPr>
            <a:endParaRPr lang="en-US" altLang="x-none" sz="600">
              <a:latin typeface="Calibri" charset="0"/>
              <a:ea typeface="ＭＳ Ｐゴシック" charset="-128"/>
            </a:endParaRPr>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Metropolis" charset="0"/>
                <a:ea typeface="ＭＳ Ｐゴシック" charset="-128"/>
              </a:defRPr>
            </a:lvl1pPr>
            <a:lvl2pPr marL="742950" indent="-285750">
              <a:defRPr>
                <a:solidFill>
                  <a:schemeClr val="tx1"/>
                </a:solidFill>
                <a:latin typeface="Metropolis" charset="0"/>
                <a:ea typeface="ＭＳ Ｐゴシック" charset="-128"/>
              </a:defRPr>
            </a:lvl2pPr>
            <a:lvl3pPr marL="1143000" indent="-228600">
              <a:defRPr>
                <a:solidFill>
                  <a:schemeClr val="tx1"/>
                </a:solidFill>
                <a:latin typeface="Metropolis" charset="0"/>
                <a:ea typeface="ＭＳ Ｐゴシック" charset="-128"/>
              </a:defRPr>
            </a:lvl3pPr>
            <a:lvl4pPr marL="1600200" indent="-228600">
              <a:defRPr>
                <a:solidFill>
                  <a:schemeClr val="tx1"/>
                </a:solidFill>
                <a:latin typeface="Metropolis" charset="0"/>
                <a:ea typeface="ＭＳ Ｐゴシック" charset="-128"/>
              </a:defRPr>
            </a:lvl4pPr>
            <a:lvl5pPr marL="2057400" indent="-228600">
              <a:defRPr>
                <a:solidFill>
                  <a:schemeClr val="tx1"/>
                </a:solidFill>
                <a:latin typeface="Metropolis" charset="0"/>
                <a:ea typeface="ＭＳ Ｐゴシック" charset="-128"/>
              </a:defRPr>
            </a:lvl5pPr>
            <a:lvl6pPr marL="2514600" indent="-228600" eaLnBrk="0" fontAlgn="base" hangingPunct="0">
              <a:spcBef>
                <a:spcPct val="0"/>
              </a:spcBef>
              <a:spcAft>
                <a:spcPct val="0"/>
              </a:spcAft>
              <a:defRPr>
                <a:solidFill>
                  <a:schemeClr val="tx1"/>
                </a:solidFill>
                <a:latin typeface="Metropolis" charset="0"/>
                <a:ea typeface="ＭＳ Ｐゴシック" charset="-128"/>
              </a:defRPr>
            </a:lvl6pPr>
            <a:lvl7pPr marL="2971800" indent="-228600" eaLnBrk="0" fontAlgn="base" hangingPunct="0">
              <a:spcBef>
                <a:spcPct val="0"/>
              </a:spcBef>
              <a:spcAft>
                <a:spcPct val="0"/>
              </a:spcAft>
              <a:defRPr>
                <a:solidFill>
                  <a:schemeClr val="tx1"/>
                </a:solidFill>
                <a:latin typeface="Metropolis" charset="0"/>
                <a:ea typeface="ＭＳ Ｐゴシック" charset="-128"/>
              </a:defRPr>
            </a:lvl7pPr>
            <a:lvl8pPr marL="3429000" indent="-228600" eaLnBrk="0" fontAlgn="base" hangingPunct="0">
              <a:spcBef>
                <a:spcPct val="0"/>
              </a:spcBef>
              <a:spcAft>
                <a:spcPct val="0"/>
              </a:spcAft>
              <a:defRPr>
                <a:solidFill>
                  <a:schemeClr val="tx1"/>
                </a:solidFill>
                <a:latin typeface="Metropolis" charset="0"/>
                <a:ea typeface="ＭＳ Ｐゴシック" charset="-128"/>
              </a:defRPr>
            </a:lvl8pPr>
            <a:lvl9pPr marL="3886200" indent="-228600" eaLnBrk="0" fontAlgn="base" hangingPunct="0">
              <a:spcBef>
                <a:spcPct val="0"/>
              </a:spcBef>
              <a:spcAft>
                <a:spcPct val="0"/>
              </a:spcAft>
              <a:defRPr>
                <a:solidFill>
                  <a:schemeClr val="tx1"/>
                </a:solidFill>
                <a:latin typeface="Metropolis" charset="0"/>
                <a:ea typeface="ＭＳ Ｐゴシック" charset="-128"/>
              </a:defRPr>
            </a:lvl9pPr>
          </a:lstStyle>
          <a:p>
            <a:fld id="{DB66E233-3640-784B-B987-30F36170BCEA}" type="slidenum">
              <a:rPr lang="en-US" altLang="x-none"/>
              <a:pPr/>
              <a:t>9</a:t>
            </a:fld>
            <a:endParaRPr lang="en-US" altLang="x-none"/>
          </a:p>
        </p:txBody>
      </p:sp>
    </p:spTree>
    <p:extLst>
      <p:ext uri="{BB962C8B-B14F-4D97-AF65-F5344CB8AC3E}">
        <p14:creationId xmlns:p14="http://schemas.microsoft.com/office/powerpoint/2010/main" val="1023140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5000"/>
              </a:lnSpc>
              <a:spcBef>
                <a:spcPct val="0"/>
              </a:spcBef>
            </a:pPr>
            <a:r>
              <a:rPr lang="en-US" altLang="x-none" sz="400" b="1">
                <a:solidFill>
                  <a:srgbClr val="595959"/>
                </a:solidFill>
                <a:latin typeface="Segoe UI" charset="0"/>
                <a:ea typeface="Calibri" charset="0"/>
                <a:cs typeface="Times New Roman" charset="0"/>
              </a:rPr>
              <a:t>A look at VMware Cloud on AWS</a:t>
            </a:r>
            <a:endParaRPr lang="en-US" altLang="x-none" sz="600">
              <a:latin typeface="Calibri" charset="0"/>
              <a:ea typeface="Calibri" charset="0"/>
              <a:cs typeface="Times New Roman" charset="0"/>
            </a:endParaRPr>
          </a:p>
          <a:p>
            <a:pPr>
              <a:lnSpc>
                <a:spcPct val="95000"/>
              </a:lnSpc>
              <a:spcBef>
                <a:spcPct val="0"/>
              </a:spcBef>
            </a:pPr>
            <a:r>
              <a:rPr lang="en-US" altLang="x-none" sz="400" b="1">
                <a:solidFill>
                  <a:srgbClr val="595959"/>
                </a:solidFill>
                <a:latin typeface="Segoe UI" charset="0"/>
                <a:ea typeface="Calibri" charset="0"/>
                <a:cs typeface="Times New Roman" charset="0"/>
              </a:rPr>
              <a:t> </a:t>
            </a:r>
            <a:endParaRPr lang="en-US" altLang="x-none" sz="600">
              <a:latin typeface="Calibri" charset="0"/>
              <a:ea typeface="Calibri" charset="0"/>
              <a:cs typeface="Times New Roman" charset="0"/>
            </a:endParaRPr>
          </a:p>
          <a:p>
            <a:pPr>
              <a:lnSpc>
                <a:spcPct val="95000"/>
              </a:lnSpc>
              <a:spcBef>
                <a:spcPct val="0"/>
              </a:spcBef>
            </a:pPr>
            <a:r>
              <a:rPr lang="en-US" altLang="x-none" sz="400" b="1">
                <a:solidFill>
                  <a:srgbClr val="595959"/>
                </a:solidFill>
                <a:latin typeface="Segoe UI" charset="0"/>
                <a:ea typeface="Calibri" charset="0"/>
                <a:cs typeface="Times New Roman" charset="0"/>
              </a:rPr>
              <a:t>KEY TAKEAWAYS</a:t>
            </a:r>
            <a:endParaRPr lang="en-US" altLang="x-none" sz="600">
              <a:latin typeface="Calibri" charset="0"/>
              <a:ea typeface="Calibri" charset="0"/>
              <a:cs typeface="Times New Roman" charset="0"/>
            </a:endParaRPr>
          </a:p>
          <a:p>
            <a:pPr>
              <a:lnSpc>
                <a:spcPct val="95000"/>
              </a:lnSpc>
              <a:spcBef>
                <a:spcPct val="0"/>
              </a:spcBef>
              <a:buFontTx/>
              <a:buAutoNum type="arabicPeriod"/>
            </a:pPr>
            <a:r>
              <a:rPr lang="en-US" altLang="x-none" sz="400">
                <a:solidFill>
                  <a:srgbClr val="595959"/>
                </a:solidFill>
                <a:latin typeface="Segoe UI" charset="0"/>
                <a:ea typeface="Calibri" charset="0"/>
                <a:cs typeface="Times New Roman" charset="0"/>
              </a:rPr>
              <a:t>This slide shows a deeper view into the landscape of products that power VMware Cloud on AWS and provides a high-level view of how they interact.  </a:t>
            </a:r>
            <a:endParaRPr lang="en-US" altLang="x-none" sz="600">
              <a:latin typeface="Calibri" charset="0"/>
              <a:ea typeface="Calibri" charset="0"/>
              <a:cs typeface="Times New Roman" charset="0"/>
            </a:endParaRPr>
          </a:p>
          <a:p>
            <a:pPr>
              <a:lnSpc>
                <a:spcPct val="95000"/>
              </a:lnSpc>
              <a:spcBef>
                <a:spcPct val="0"/>
              </a:spcBef>
            </a:pPr>
            <a:r>
              <a:rPr lang="en-US" altLang="x-none" sz="400">
                <a:solidFill>
                  <a:srgbClr val="595959"/>
                </a:solidFill>
                <a:latin typeface="Segoe UI" charset="0"/>
                <a:ea typeface="Calibri" charset="0"/>
                <a:cs typeface="Times New Roman" charset="0"/>
              </a:rPr>
              <a:t> </a:t>
            </a:r>
            <a:endParaRPr lang="en-US" altLang="x-none" sz="600">
              <a:latin typeface="Calibri" charset="0"/>
              <a:ea typeface="Calibri" charset="0"/>
              <a:cs typeface="Times New Roman" charset="0"/>
            </a:endParaRPr>
          </a:p>
          <a:p>
            <a:pPr>
              <a:lnSpc>
                <a:spcPct val="95000"/>
              </a:lnSpc>
              <a:spcBef>
                <a:spcPct val="0"/>
              </a:spcBef>
            </a:pPr>
            <a:r>
              <a:rPr lang="en-US" altLang="x-none" sz="400" b="1">
                <a:solidFill>
                  <a:srgbClr val="595959"/>
                </a:solidFill>
                <a:latin typeface="Segoe UI" charset="0"/>
                <a:ea typeface="Calibri" charset="0"/>
                <a:cs typeface="Times New Roman" charset="0"/>
              </a:rPr>
              <a:t>TALKING POINTS</a:t>
            </a:r>
            <a:endParaRPr lang="en-US" altLang="x-none" sz="600">
              <a:latin typeface="Calibri" charset="0"/>
              <a:ea typeface="Calibri" charset="0"/>
              <a:cs typeface="Times New Roman" charset="0"/>
            </a:endParaRPr>
          </a:p>
          <a:p>
            <a:pPr>
              <a:lnSpc>
                <a:spcPct val="95000"/>
              </a:lnSpc>
              <a:spcBef>
                <a:spcPct val="0"/>
              </a:spcBef>
              <a:buFontTx/>
              <a:buChar char="•"/>
            </a:pPr>
            <a:r>
              <a:rPr lang="en-US" altLang="x-none" sz="400">
                <a:solidFill>
                  <a:srgbClr val="595959"/>
                </a:solidFill>
                <a:latin typeface="Segoe UI" charset="0"/>
                <a:ea typeface="Calibri" charset="0"/>
                <a:cs typeface="Times New Roman" charset="0"/>
              </a:rPr>
              <a:t>VMware Cloud on AWS is powered by VMware Cloud Foundation™, a unified SDDC platform that integrates VMware vSphere, VMware Virtual SAN™ and NSX™ virtualization technologies, and will provide access to the broad range of AWS services, together with the functionality, elasticity, and security customers have come to expect from the AWS Cloud.</a:t>
            </a:r>
            <a:endParaRPr lang="en-US" altLang="x-none" sz="600">
              <a:latin typeface="Calibri" charset="0"/>
              <a:ea typeface="Calibri" charset="0"/>
              <a:cs typeface="Times New Roman" charset="0"/>
            </a:endParaRPr>
          </a:p>
          <a:p>
            <a:pPr>
              <a:lnSpc>
                <a:spcPct val="95000"/>
              </a:lnSpc>
              <a:spcBef>
                <a:spcPct val="0"/>
              </a:spcBef>
              <a:buFontTx/>
              <a:buChar char="•"/>
            </a:pPr>
            <a:r>
              <a:rPr lang="en-US" altLang="x-none" sz="400">
                <a:solidFill>
                  <a:srgbClr val="595959"/>
                </a:solidFill>
                <a:latin typeface="Segoe UI" charset="0"/>
                <a:ea typeface="Calibri" charset="0"/>
                <a:cs typeface="Times New Roman" charset="0"/>
              </a:rPr>
              <a:t>Integrates VMware’s flagship compute, storage, and network virtualization products (vSphere, VSAN and NSX) along with vCenter management, and optimizes it to run on next-generation, elastic, bare-metal AWS infrastructure.</a:t>
            </a:r>
            <a:endParaRPr lang="en-US" altLang="x-none" sz="600">
              <a:latin typeface="Calibri" charset="0"/>
              <a:ea typeface="Calibri" charset="0"/>
              <a:cs typeface="Times New Roman" charset="0"/>
            </a:endParaRPr>
          </a:p>
          <a:p>
            <a:pPr>
              <a:lnSpc>
                <a:spcPct val="95000"/>
              </a:lnSpc>
              <a:spcBef>
                <a:spcPct val="0"/>
              </a:spcBef>
              <a:buFontTx/>
              <a:buChar char="•"/>
            </a:pPr>
            <a:r>
              <a:rPr lang="en-US" altLang="x-none" sz="400">
                <a:solidFill>
                  <a:srgbClr val="595959"/>
                </a:solidFill>
                <a:latin typeface="Segoe UI" charset="0"/>
                <a:ea typeface="Calibri" charset="0"/>
                <a:cs typeface="Times New Roman" charset="0"/>
              </a:rPr>
              <a:t>The result is a complete, no compromise, turn-key solution, that works seamlessly with both on-premises private clouds and advanced AWS services.</a:t>
            </a:r>
          </a:p>
          <a:p>
            <a:pPr eaLnBrk="1" hangingPunct="1">
              <a:lnSpc>
                <a:spcPct val="95000"/>
              </a:lnSpc>
              <a:spcBef>
                <a:spcPct val="0"/>
              </a:spcBef>
              <a:buFontTx/>
              <a:buChar char="•"/>
            </a:pPr>
            <a:r>
              <a:rPr lang="en-US" altLang="x-none" sz="400">
                <a:solidFill>
                  <a:srgbClr val="595959"/>
                </a:solidFill>
                <a:latin typeface="Segoe UI" charset="0"/>
                <a:ea typeface="Calibri" charset="0"/>
                <a:cs typeface="Times New Roman" charset="0"/>
              </a:rPr>
              <a:t>This service will be sold, delivered, operated and supported service. The service will be delivered over multiple releases with increasing use-cases, capabilities, and regions</a:t>
            </a:r>
            <a:endParaRPr lang="en-US" altLang="x-none" sz="600">
              <a:latin typeface="Calibri" charset="0"/>
              <a:ea typeface="Calibri" charset="0"/>
              <a:cs typeface="Times New Roman" charset="0"/>
            </a:endParaRPr>
          </a:p>
          <a:p>
            <a:pPr>
              <a:lnSpc>
                <a:spcPct val="95000"/>
              </a:lnSpc>
              <a:spcBef>
                <a:spcPct val="0"/>
              </a:spcBef>
              <a:buFontTx/>
              <a:buChar char="•"/>
            </a:pPr>
            <a:r>
              <a:rPr lang="en-US" altLang="x-none" sz="400">
                <a:solidFill>
                  <a:srgbClr val="595959"/>
                </a:solidFill>
                <a:latin typeface="Segoe UI" charset="0"/>
                <a:ea typeface="Calibri" charset="0"/>
                <a:cs typeface="Times New Roman" charset="0"/>
              </a:rPr>
              <a:t>Additional features include:</a:t>
            </a:r>
            <a:endParaRPr lang="en-US" altLang="x-none" sz="600">
              <a:latin typeface="Calibri" charset="0"/>
              <a:ea typeface="Calibri" charset="0"/>
              <a:cs typeface="Times New Roman" charset="0"/>
            </a:endParaRPr>
          </a:p>
          <a:p>
            <a:pPr>
              <a:lnSpc>
                <a:spcPct val="95000"/>
              </a:lnSpc>
              <a:spcBef>
                <a:spcPct val="0"/>
              </a:spcBef>
              <a:buFontTx/>
              <a:buChar char="•"/>
            </a:pPr>
            <a:r>
              <a:rPr lang="en-US" altLang="x-none" sz="400">
                <a:solidFill>
                  <a:srgbClr val="595959"/>
                </a:solidFill>
                <a:latin typeface="Segoe UI" charset="0"/>
                <a:ea typeface="Calibri" charset="0"/>
                <a:cs typeface="Times New Roman" charset="0"/>
              </a:rPr>
              <a:t>VMware VMware SDDC stack running on AWS</a:t>
            </a:r>
            <a:endParaRPr lang="en-US" altLang="x-none" sz="600">
              <a:latin typeface="Calibri" charset="0"/>
              <a:ea typeface="Calibri" charset="0"/>
              <a:cs typeface="Times New Roman" charset="0"/>
            </a:endParaRPr>
          </a:p>
          <a:p>
            <a:pPr marL="742950" lvl="1" indent="-285750">
              <a:lnSpc>
                <a:spcPct val="95000"/>
              </a:lnSpc>
              <a:spcBef>
                <a:spcPct val="0"/>
              </a:spcBef>
              <a:buFontTx/>
              <a:buChar char="•"/>
            </a:pPr>
            <a:r>
              <a:rPr lang="en-US" altLang="x-none" sz="400">
                <a:solidFill>
                  <a:srgbClr val="595959"/>
                </a:solidFill>
                <a:latin typeface="Segoe UI" charset="0"/>
                <a:ea typeface="Calibri" charset="0"/>
                <a:cs typeface="Times New Roman" charset="0"/>
              </a:rPr>
              <a:t>Compute (vSphere), storage (VSAN), networking (NSX)</a:t>
            </a:r>
            <a:endParaRPr lang="en-US" altLang="x-none" sz="600">
              <a:latin typeface="Calibri" charset="0"/>
              <a:ea typeface="Calibri" charset="0"/>
              <a:cs typeface="Times New Roman" charset="0"/>
            </a:endParaRPr>
          </a:p>
          <a:p>
            <a:pPr marL="742950" lvl="1" indent="-285750">
              <a:lnSpc>
                <a:spcPct val="95000"/>
              </a:lnSpc>
              <a:spcBef>
                <a:spcPct val="0"/>
              </a:spcBef>
              <a:buFontTx/>
              <a:buChar char="•"/>
            </a:pPr>
            <a:r>
              <a:rPr lang="en-US" altLang="x-none" sz="400">
                <a:solidFill>
                  <a:srgbClr val="595959"/>
                </a:solidFill>
                <a:latin typeface="Segoe UI" charset="0"/>
                <a:ea typeface="Calibri" charset="0"/>
                <a:cs typeface="Times New Roman" charset="0"/>
              </a:rPr>
              <a:t>Direct access to vCenter, including full API/CLI support</a:t>
            </a:r>
            <a:endParaRPr lang="en-US" altLang="x-none" sz="600">
              <a:latin typeface="Calibri" charset="0"/>
              <a:ea typeface="Calibri" charset="0"/>
              <a:cs typeface="Times New Roman" charset="0"/>
            </a:endParaRPr>
          </a:p>
          <a:p>
            <a:pPr marL="742950" lvl="1" indent="-285750">
              <a:lnSpc>
                <a:spcPct val="95000"/>
              </a:lnSpc>
              <a:spcBef>
                <a:spcPct val="0"/>
              </a:spcBef>
              <a:buFontTx/>
              <a:buChar char="•"/>
            </a:pPr>
            <a:r>
              <a:rPr lang="en-US" altLang="x-none" sz="400">
                <a:solidFill>
                  <a:srgbClr val="595959"/>
                </a:solidFill>
                <a:latin typeface="Segoe UI" charset="0"/>
                <a:ea typeface="Calibri" charset="0"/>
                <a:cs typeface="Times New Roman" charset="0"/>
              </a:rPr>
              <a:t>Delivered as-a-service (VMware lifecycle fully managed)</a:t>
            </a:r>
            <a:endParaRPr lang="en-US" altLang="x-none" sz="600">
              <a:latin typeface="Calibri" charset="0"/>
              <a:ea typeface="Calibri" charset="0"/>
              <a:cs typeface="Times New Roman" charset="0"/>
            </a:endParaRPr>
          </a:p>
          <a:p>
            <a:pPr marL="742950" lvl="1" indent="-285750">
              <a:lnSpc>
                <a:spcPct val="95000"/>
              </a:lnSpc>
              <a:spcBef>
                <a:spcPct val="0"/>
              </a:spcBef>
              <a:buFontTx/>
              <a:buChar char="•"/>
            </a:pPr>
            <a:r>
              <a:rPr lang="en-US" altLang="x-none" sz="400">
                <a:solidFill>
                  <a:srgbClr val="595959"/>
                </a:solidFill>
                <a:latin typeface="Segoe UI" charset="0"/>
                <a:ea typeface="Calibri" charset="0"/>
                <a:cs typeface="Times New Roman" charset="0"/>
              </a:rPr>
              <a:t>Access to AWS services</a:t>
            </a:r>
            <a:endParaRPr lang="en-US" altLang="x-none" sz="600">
              <a:latin typeface="Calibri" charset="0"/>
              <a:ea typeface="Calibri" charset="0"/>
              <a:cs typeface="Times New Roman" charset="0"/>
            </a:endParaRPr>
          </a:p>
          <a:p>
            <a:pPr>
              <a:lnSpc>
                <a:spcPct val="95000"/>
              </a:lnSpc>
              <a:spcBef>
                <a:spcPct val="0"/>
              </a:spcBef>
            </a:pPr>
            <a:r>
              <a:rPr lang="en-US" altLang="x-none" sz="400">
                <a:solidFill>
                  <a:srgbClr val="595959"/>
                </a:solidFill>
                <a:latin typeface="Segoe UI" charset="0"/>
                <a:ea typeface="Calibri" charset="0"/>
                <a:cs typeface="Times New Roman" charset="0"/>
              </a:rPr>
              <a:t> </a:t>
            </a:r>
            <a:endParaRPr lang="en-US" altLang="x-none" sz="600">
              <a:latin typeface="Calibri" charset="0"/>
              <a:ea typeface="Calibri" charset="0"/>
              <a:cs typeface="Times New Roman" charset="0"/>
            </a:endParaRPr>
          </a:p>
          <a:p>
            <a:pPr marL="742950" lvl="1" indent="-285750">
              <a:lnSpc>
                <a:spcPct val="95000"/>
              </a:lnSpc>
              <a:spcBef>
                <a:spcPct val="0"/>
              </a:spcBef>
              <a:buFontTx/>
              <a:buChar char="•"/>
            </a:pPr>
            <a:r>
              <a:rPr lang="en-US" altLang="x-none" sz="400">
                <a:solidFill>
                  <a:srgbClr val="595959"/>
                </a:solidFill>
                <a:latin typeface="Segoe UI" charset="0"/>
                <a:ea typeface="Calibri" charset="0"/>
                <a:cs typeface="Times New Roman" charset="0"/>
              </a:rPr>
              <a:t>Consistent operational model enables Hybrid Cloud</a:t>
            </a:r>
            <a:endParaRPr lang="en-US" altLang="x-none" sz="600">
              <a:latin typeface="Calibri" charset="0"/>
              <a:ea typeface="Calibri" charset="0"/>
              <a:cs typeface="Times New Roman" charset="0"/>
            </a:endParaRPr>
          </a:p>
          <a:p>
            <a:pPr marL="742950" lvl="1" indent="-285750">
              <a:lnSpc>
                <a:spcPct val="95000"/>
              </a:lnSpc>
              <a:spcBef>
                <a:spcPct val="0"/>
              </a:spcBef>
              <a:buFontTx/>
              <a:buChar char="•"/>
            </a:pPr>
            <a:r>
              <a:rPr lang="en-US" altLang="x-none" sz="400">
                <a:solidFill>
                  <a:srgbClr val="595959"/>
                </a:solidFill>
                <a:latin typeface="Segoe UI" charset="0"/>
                <a:ea typeface="Calibri" charset="0"/>
                <a:cs typeface="Times New Roman" charset="0"/>
              </a:rPr>
              <a:t>Full support for existing and new applications</a:t>
            </a:r>
            <a:endParaRPr lang="en-US" altLang="x-none" sz="600">
              <a:latin typeface="Calibri" charset="0"/>
              <a:ea typeface="Calibri" charset="0"/>
              <a:cs typeface="Times New Roman" charset="0"/>
            </a:endParaRPr>
          </a:p>
          <a:p>
            <a:pPr marL="742950" lvl="1" indent="-285750">
              <a:lnSpc>
                <a:spcPct val="95000"/>
              </a:lnSpc>
              <a:spcBef>
                <a:spcPct val="0"/>
              </a:spcBef>
              <a:buFontTx/>
              <a:buChar char="•"/>
            </a:pPr>
            <a:r>
              <a:rPr lang="en-US" altLang="x-none" sz="400">
                <a:solidFill>
                  <a:srgbClr val="595959"/>
                </a:solidFill>
                <a:latin typeface="Segoe UI" charset="0"/>
                <a:ea typeface="Calibri" charset="0"/>
                <a:cs typeface="Times New Roman" charset="0"/>
              </a:rPr>
              <a:t>Existing management tooling layers on top</a:t>
            </a:r>
            <a:endParaRPr lang="en-US" altLang="x-none" sz="600">
              <a:latin typeface="Calibri" charset="0"/>
              <a:ea typeface="Calibri" charset="0"/>
              <a:cs typeface="Times New Roman" charset="0"/>
            </a:endParaRPr>
          </a:p>
          <a:p>
            <a:pPr marL="742950" lvl="1" indent="-285750">
              <a:lnSpc>
                <a:spcPct val="95000"/>
              </a:lnSpc>
              <a:spcBef>
                <a:spcPct val="0"/>
              </a:spcBef>
              <a:buFontTx/>
              <a:buChar char="•"/>
            </a:pPr>
            <a:r>
              <a:rPr lang="en-US" altLang="x-none" sz="400">
                <a:solidFill>
                  <a:srgbClr val="595959"/>
                </a:solidFill>
                <a:latin typeface="Segoe UI" charset="0"/>
                <a:ea typeface="Calibri" charset="0"/>
                <a:cs typeface="Times New Roman" charset="0"/>
              </a:rPr>
              <a:t>Hybrid and Cloud-only deployment options</a:t>
            </a:r>
            <a:endParaRPr lang="en-US" altLang="x-none" sz="600">
              <a:latin typeface="Calibri" charset="0"/>
              <a:ea typeface="Calibri" charset="0"/>
              <a:cs typeface="Times New Roman" charset="0"/>
            </a:endParaRPr>
          </a:p>
          <a:p>
            <a:pPr>
              <a:lnSpc>
                <a:spcPct val="95000"/>
              </a:lnSpc>
              <a:spcBef>
                <a:spcPct val="0"/>
              </a:spcBef>
            </a:pPr>
            <a:r>
              <a:rPr lang="en-US" altLang="x-none" sz="400">
                <a:solidFill>
                  <a:srgbClr val="595959"/>
                </a:solidFill>
                <a:latin typeface="Segoe UI" charset="0"/>
                <a:ea typeface="Calibri" charset="0"/>
                <a:cs typeface="Times New Roman" charset="0"/>
              </a:rPr>
              <a:t> </a:t>
            </a:r>
            <a:endParaRPr lang="en-US" altLang="x-none" sz="600">
              <a:latin typeface="Calibri" charset="0"/>
              <a:ea typeface="Calibri" charset="0"/>
              <a:cs typeface="Times New Roman" charset="0"/>
            </a:endParaRPr>
          </a:p>
          <a:p>
            <a:pPr marL="742950" lvl="1" indent="-285750">
              <a:lnSpc>
                <a:spcPct val="95000"/>
              </a:lnSpc>
              <a:spcBef>
                <a:spcPct val="0"/>
              </a:spcBef>
              <a:buFontTx/>
              <a:buChar char="•"/>
            </a:pPr>
            <a:r>
              <a:rPr lang="en-US" altLang="x-none" sz="400">
                <a:solidFill>
                  <a:srgbClr val="595959"/>
                </a:solidFill>
                <a:latin typeface="Segoe UI" charset="0"/>
                <a:ea typeface="Calibri" charset="0"/>
                <a:cs typeface="Times New Roman" charset="0"/>
              </a:rPr>
              <a:t>Leverage cloud economics, aligning capacity &amp; demand</a:t>
            </a:r>
            <a:endParaRPr lang="en-US" altLang="x-none" sz="600">
              <a:latin typeface="Calibri" charset="0"/>
              <a:ea typeface="Calibri" charset="0"/>
              <a:cs typeface="Times New Roman" charset="0"/>
            </a:endParaRPr>
          </a:p>
          <a:p>
            <a:pPr marL="742950" lvl="1" indent="-285750">
              <a:lnSpc>
                <a:spcPct val="95000"/>
              </a:lnSpc>
              <a:spcBef>
                <a:spcPct val="0"/>
              </a:spcBef>
              <a:buFontTx/>
              <a:buChar char="•"/>
            </a:pPr>
            <a:r>
              <a:rPr lang="en-US" altLang="x-none" sz="400">
                <a:solidFill>
                  <a:srgbClr val="595959"/>
                </a:solidFill>
                <a:latin typeface="Segoe UI" charset="0"/>
                <a:ea typeface="Calibri" charset="0"/>
                <a:cs typeface="Times New Roman" charset="0"/>
              </a:rPr>
              <a:t>Single bill for VMware software + AWS infrastructure</a:t>
            </a:r>
            <a:endParaRPr lang="en-US" altLang="x-none" sz="600">
              <a:latin typeface="Calibri" charset="0"/>
              <a:ea typeface="Calibri" charset="0"/>
              <a:cs typeface="Times New Roman" charset="0"/>
            </a:endParaRPr>
          </a:p>
          <a:p>
            <a:pPr marL="742950" lvl="1" indent="-285750">
              <a:lnSpc>
                <a:spcPct val="95000"/>
              </a:lnSpc>
              <a:spcBef>
                <a:spcPct val="0"/>
              </a:spcBef>
              <a:buFontTx/>
              <a:buChar char="•"/>
            </a:pPr>
            <a:r>
              <a:rPr lang="en-US" altLang="x-none" sz="400">
                <a:solidFill>
                  <a:srgbClr val="595959"/>
                </a:solidFill>
                <a:latin typeface="Segoe UI" charset="0"/>
                <a:ea typeface="Calibri" charset="0"/>
                <a:cs typeface="Times New Roman" charset="0"/>
              </a:rPr>
              <a:t>Consume elastically scalable SDDC clusters</a:t>
            </a:r>
            <a:endParaRPr lang="en-US" altLang="x-none" sz="600">
              <a:latin typeface="Calibri" charset="0"/>
              <a:ea typeface="Calibri" charset="0"/>
              <a:cs typeface="Times New Roman" charset="0"/>
            </a:endParaRPr>
          </a:p>
          <a:p>
            <a:pPr marL="742950" lvl="1" indent="-285750">
              <a:lnSpc>
                <a:spcPct val="95000"/>
              </a:lnSpc>
              <a:spcBef>
                <a:spcPct val="0"/>
              </a:spcBef>
              <a:buFontTx/>
              <a:buChar char="•"/>
            </a:pPr>
            <a:r>
              <a:rPr lang="en-US" altLang="x-none" sz="400">
                <a:solidFill>
                  <a:srgbClr val="595959"/>
                </a:solidFill>
                <a:latin typeface="Segoe UI" charset="0"/>
                <a:ea typeface="Calibri" charset="0"/>
                <a:cs typeface="Times New Roman" charset="0"/>
              </a:rPr>
              <a:t>On-demand or subscription</a:t>
            </a:r>
            <a:endParaRPr lang="en-US" altLang="x-none" sz="600">
              <a:latin typeface="Calibri" charset="0"/>
              <a:ea typeface="Calibri" charset="0"/>
              <a:cs typeface="Times New Roman" charset="0"/>
            </a:endParaRPr>
          </a:p>
          <a:p>
            <a:pPr marL="742950" lvl="1" indent="-285750">
              <a:lnSpc>
                <a:spcPct val="95000"/>
              </a:lnSpc>
              <a:spcBef>
                <a:spcPct val="0"/>
              </a:spcBef>
              <a:buFontTx/>
              <a:buChar char="•"/>
            </a:pPr>
            <a:r>
              <a:rPr lang="en-US" altLang="x-none" sz="400">
                <a:solidFill>
                  <a:srgbClr val="595959"/>
                </a:solidFill>
                <a:latin typeface="Segoe UI" charset="0"/>
                <a:ea typeface="Calibri" charset="0"/>
                <a:cs typeface="Times New Roman" charset="0"/>
              </a:rPr>
              <a:t>Leverage global AWS footprint</a:t>
            </a:r>
          </a:p>
          <a:p>
            <a:pPr marL="742950" lvl="1" indent="-285750">
              <a:lnSpc>
                <a:spcPct val="95000"/>
              </a:lnSpc>
              <a:spcBef>
                <a:spcPct val="0"/>
              </a:spcBef>
              <a:buFontTx/>
              <a:buChar char="•"/>
            </a:pPr>
            <a:endParaRPr lang="en-US" altLang="x-none" sz="400">
              <a:solidFill>
                <a:srgbClr val="595959"/>
              </a:solidFill>
              <a:latin typeface="Segoe UI" charset="0"/>
              <a:ea typeface="Calibri" charset="0"/>
              <a:cs typeface="Times New Roman" charset="0"/>
            </a:endParaRPr>
          </a:p>
          <a:p>
            <a:pPr>
              <a:lnSpc>
                <a:spcPct val="80000"/>
              </a:lnSpc>
            </a:pPr>
            <a:r>
              <a:rPr lang="en-US" altLang="x-none" sz="700">
                <a:latin typeface="Metropolis" charset="0"/>
                <a:ea typeface="ＭＳ Ｐゴシック" charset="-128"/>
              </a:rPr>
              <a:t>1. Initial animation: VMware Cloud on AWS is powered by VMware Cloud Foundation, a unified SDDC platform that integrates vSphere, vSAN and NSX, and provides access to the broad range of AWS services, together with the functionality, elasticity, and security customers have come to expect from the AWS Cloud.</a:t>
            </a:r>
          </a:p>
          <a:p>
            <a:pPr>
              <a:lnSpc>
                <a:spcPct val="80000"/>
              </a:lnSpc>
            </a:pPr>
            <a:endParaRPr lang="en-US" altLang="x-none" sz="700">
              <a:solidFill>
                <a:schemeClr val="tx2"/>
              </a:solidFill>
              <a:latin typeface="Calibri" charset="0"/>
              <a:ea typeface="Times New Roman" charset="0"/>
              <a:cs typeface="Times New Roman" charset="0"/>
            </a:endParaRPr>
          </a:p>
          <a:p>
            <a:pPr>
              <a:lnSpc>
                <a:spcPct val="80000"/>
              </a:lnSpc>
            </a:pPr>
            <a:r>
              <a:rPr lang="en-US" altLang="x-none" sz="700">
                <a:solidFill>
                  <a:schemeClr val="tx2"/>
                </a:solidFill>
                <a:latin typeface="Calibri" charset="0"/>
                <a:ea typeface="Times New Roman" charset="0"/>
                <a:cs typeface="Times New Roman" charset="0"/>
              </a:rPr>
              <a:t>VMC leverages the bare metal cloud services from AWS. These dedicated bare metal servers provided the basis of the vSphere Software Defined Datacenter. </a:t>
            </a:r>
          </a:p>
          <a:p>
            <a:pPr>
              <a:lnSpc>
                <a:spcPct val="80000"/>
              </a:lnSpc>
            </a:pPr>
            <a:endParaRPr lang="en-US" altLang="x-none" sz="700">
              <a:solidFill>
                <a:schemeClr val="tx2"/>
              </a:solidFill>
              <a:latin typeface="Calibri" charset="0"/>
              <a:ea typeface="Times New Roman" charset="0"/>
              <a:cs typeface="Times New Roman" charset="0"/>
            </a:endParaRPr>
          </a:p>
          <a:p>
            <a:pPr>
              <a:lnSpc>
                <a:spcPct val="80000"/>
              </a:lnSpc>
            </a:pPr>
            <a:r>
              <a:rPr lang="en-US" altLang="x-none" sz="700">
                <a:solidFill>
                  <a:schemeClr val="tx2"/>
                </a:solidFill>
                <a:latin typeface="Calibri" charset="0"/>
                <a:ea typeface="Times New Roman" charset="0"/>
                <a:cs typeface="Times New Roman" charset="0"/>
              </a:rPr>
              <a:t>2. vSphere 6.5 allows customers to operate their Virtual Machines and Containers, similar to how they do it on-prem. It provides the platform for vSAN and NSX. All-Flash vSAN acts as the storage platform and consumes host-local NVMe flash devices. NSX is used for all network functionality. It connects the ESXi host to the AWS network and exposes logical networks for virtual machine networking.</a:t>
            </a:r>
          </a:p>
          <a:p>
            <a:pPr>
              <a:lnSpc>
                <a:spcPct val="80000"/>
              </a:lnSpc>
            </a:pPr>
            <a:endParaRPr lang="en-US" altLang="x-none" sz="700">
              <a:solidFill>
                <a:schemeClr val="tx2"/>
              </a:solidFill>
              <a:latin typeface="Calibri" charset="0"/>
              <a:ea typeface="Times New Roman" charset="0"/>
              <a:cs typeface="Times New Roman" charset="0"/>
            </a:endParaRPr>
          </a:p>
          <a:p>
            <a:pPr>
              <a:lnSpc>
                <a:spcPct val="80000"/>
              </a:lnSpc>
            </a:pPr>
            <a:r>
              <a:rPr lang="en-US" altLang="x-none" sz="700">
                <a:solidFill>
                  <a:schemeClr val="tx2"/>
                </a:solidFill>
                <a:latin typeface="Calibri" charset="0"/>
                <a:ea typeface="Times New Roman" charset="0"/>
                <a:cs typeface="Times New Roman" charset="0"/>
              </a:rPr>
              <a:t>vCenter is used to manage the SDDC. Allowing customers to operate this cloud platform with the current tool and skill set.</a:t>
            </a:r>
          </a:p>
          <a:p>
            <a:pPr>
              <a:lnSpc>
                <a:spcPct val="80000"/>
              </a:lnSpc>
            </a:pPr>
            <a:endParaRPr lang="en-US" altLang="x-none" sz="700">
              <a:solidFill>
                <a:schemeClr val="tx2"/>
              </a:solidFill>
              <a:latin typeface="Calibri" charset="0"/>
              <a:ea typeface="Times New Roman" charset="0"/>
              <a:cs typeface="Times New Roman" charset="0"/>
            </a:endParaRPr>
          </a:p>
          <a:p>
            <a:pPr>
              <a:lnSpc>
                <a:spcPct val="80000"/>
              </a:lnSpc>
            </a:pPr>
            <a:r>
              <a:rPr lang="en-US" altLang="x-none" sz="700">
                <a:solidFill>
                  <a:schemeClr val="tx2"/>
                </a:solidFill>
                <a:latin typeface="Calibri" charset="0"/>
                <a:ea typeface="Times New Roman" charset="0"/>
                <a:cs typeface="Times New Roman" charset="0"/>
              </a:rPr>
              <a:t>An in-cloud SDDC can be used on its own, but most customers have a hybrid cloud strategy. </a:t>
            </a:r>
          </a:p>
          <a:p>
            <a:pPr>
              <a:lnSpc>
                <a:spcPct val="80000"/>
              </a:lnSpc>
            </a:pPr>
            <a:endParaRPr lang="en-US" altLang="x-none" sz="700">
              <a:solidFill>
                <a:schemeClr val="tx2"/>
              </a:solidFill>
              <a:latin typeface="Calibri" charset="0"/>
              <a:ea typeface="Times New Roman" charset="0"/>
              <a:cs typeface="Times New Roman" charset="0"/>
            </a:endParaRPr>
          </a:p>
          <a:p>
            <a:pPr>
              <a:lnSpc>
                <a:spcPct val="80000"/>
              </a:lnSpc>
            </a:pPr>
            <a:r>
              <a:rPr lang="en-US" altLang="x-none" sz="700">
                <a:solidFill>
                  <a:schemeClr val="tx2"/>
                </a:solidFill>
                <a:latin typeface="Calibri" charset="0"/>
                <a:ea typeface="Times New Roman" charset="0"/>
                <a:cs typeface="Times New Roman" charset="0"/>
              </a:rPr>
              <a:t>3. With vCenter Hybrid Linked Mode (a new feature for VMC), you connect the two vCenters to create a single pane of glass for Hybrid Cloud Management.</a:t>
            </a:r>
          </a:p>
          <a:p>
            <a:pPr>
              <a:lnSpc>
                <a:spcPct val="80000"/>
              </a:lnSpc>
            </a:pPr>
            <a:endParaRPr lang="en-US" altLang="x-none" sz="700">
              <a:solidFill>
                <a:schemeClr val="tx2"/>
              </a:solidFill>
              <a:latin typeface="Calibri" charset="0"/>
              <a:ea typeface="Times New Roman" charset="0"/>
              <a:cs typeface="Times New Roman" charset="0"/>
            </a:endParaRPr>
          </a:p>
          <a:p>
            <a:pPr>
              <a:lnSpc>
                <a:spcPct val="80000"/>
              </a:lnSpc>
            </a:pPr>
            <a:r>
              <a:rPr lang="en-US" altLang="x-none" sz="700">
                <a:solidFill>
                  <a:schemeClr val="tx2"/>
                </a:solidFill>
                <a:latin typeface="Calibri" charset="0"/>
                <a:ea typeface="Times New Roman" charset="0"/>
                <a:cs typeface="Times New Roman" charset="0"/>
              </a:rPr>
              <a:t>Most customers run a vRealize product on-premises such as vRealize Operations, or vRealize Automation. The in-cloud vCenter is just another end-point. </a:t>
            </a:r>
          </a:p>
          <a:p>
            <a:pPr>
              <a:lnSpc>
                <a:spcPct val="80000"/>
              </a:lnSpc>
            </a:pPr>
            <a:endParaRPr lang="en-US" altLang="x-none" sz="700">
              <a:solidFill>
                <a:schemeClr val="tx2"/>
              </a:solidFill>
              <a:latin typeface="Calibri" charset="0"/>
              <a:ea typeface="Times New Roman" charset="0"/>
              <a:cs typeface="Times New Roman" charset="0"/>
            </a:endParaRPr>
          </a:p>
          <a:p>
            <a:pPr>
              <a:lnSpc>
                <a:spcPct val="80000"/>
              </a:lnSpc>
            </a:pPr>
            <a:r>
              <a:rPr lang="en-US" altLang="x-none" sz="700">
                <a:solidFill>
                  <a:schemeClr val="tx2"/>
                </a:solidFill>
                <a:latin typeface="Calibri" charset="0"/>
                <a:ea typeface="Times New Roman" charset="0"/>
                <a:cs typeface="Times New Roman" charset="0"/>
              </a:rPr>
              <a:t>4. You can continue using your existing on-premises vRealize products,. This way, you get to manage both your on-premises SDDC and the VMC SDDC on a single pane of glass for operations and provisioning.</a:t>
            </a:r>
          </a:p>
          <a:p>
            <a:pPr>
              <a:lnSpc>
                <a:spcPct val="80000"/>
              </a:lnSpc>
            </a:pPr>
            <a:endParaRPr lang="en-US" altLang="x-none" sz="700">
              <a:solidFill>
                <a:schemeClr val="tx2"/>
              </a:solidFill>
              <a:latin typeface="Calibri" charset="0"/>
              <a:ea typeface="Times New Roman" charset="0"/>
              <a:cs typeface="Times New Roman" charset="0"/>
            </a:endParaRPr>
          </a:p>
          <a:p>
            <a:pPr>
              <a:lnSpc>
                <a:spcPct val="80000"/>
              </a:lnSpc>
            </a:pPr>
            <a:r>
              <a:rPr lang="en-US" altLang="x-none" sz="700">
                <a:solidFill>
                  <a:schemeClr val="tx2"/>
                </a:solidFill>
                <a:latin typeface="Calibri" charset="0"/>
                <a:ea typeface="Times New Roman" charset="0"/>
                <a:cs typeface="Times New Roman" charset="0"/>
              </a:rPr>
              <a:t>5. VMC provides access to the broad range of AWS services. It helps with data gravity. You are now able to place the application closer to the AWS services acting as data source. </a:t>
            </a:r>
          </a:p>
          <a:p>
            <a:pPr>
              <a:lnSpc>
                <a:spcPct val="80000"/>
              </a:lnSpc>
            </a:pPr>
            <a:endParaRPr lang="en-US" altLang="x-none" sz="700">
              <a:solidFill>
                <a:schemeClr val="tx2"/>
              </a:solidFill>
              <a:latin typeface="Calibri" charset="0"/>
              <a:ea typeface="Times New Roman" charset="0"/>
              <a:cs typeface="Times New Roman" charset="0"/>
            </a:endParaRPr>
          </a:p>
          <a:p>
            <a:pPr>
              <a:lnSpc>
                <a:spcPct val="80000"/>
              </a:lnSpc>
            </a:pPr>
            <a:r>
              <a:rPr lang="en-US" altLang="x-none" sz="700">
                <a:solidFill>
                  <a:schemeClr val="tx2"/>
                </a:solidFill>
                <a:latin typeface="Calibri" charset="0"/>
                <a:ea typeface="Times New Roman" charset="0"/>
                <a:cs typeface="Times New Roman" charset="0"/>
              </a:rPr>
              <a:t>6. Instead of network traffic egressing the DC firewalls to get to AWS,  they are now connected to the same network as the underlying AWS services. This enables you to build and operate new application architectures</a:t>
            </a:r>
          </a:p>
          <a:p>
            <a:pPr>
              <a:lnSpc>
                <a:spcPct val="80000"/>
              </a:lnSpc>
              <a:buFontTx/>
              <a:buChar char="•"/>
            </a:pPr>
            <a:endParaRPr lang="en-US" altLang="x-none" sz="700">
              <a:solidFill>
                <a:schemeClr val="tx2"/>
              </a:solidFill>
              <a:latin typeface="Calibri" charset="0"/>
              <a:ea typeface="Times New Roman" charset="0"/>
              <a:cs typeface="Times New Roman" charset="0"/>
            </a:endParaRPr>
          </a:p>
          <a:p>
            <a:pPr>
              <a:lnSpc>
                <a:spcPct val="80000"/>
              </a:lnSpc>
              <a:buFontTx/>
              <a:buChar char="•"/>
            </a:pPr>
            <a:endParaRPr lang="en-US" altLang="x-none" sz="300">
              <a:solidFill>
                <a:schemeClr val="tx2"/>
              </a:solidFill>
              <a:latin typeface="Calibri" charset="0"/>
              <a:ea typeface="Times New Roman" charset="0"/>
              <a:cs typeface="Times New Roman" charset="0"/>
            </a:endParaRPr>
          </a:p>
          <a:p>
            <a:pPr>
              <a:lnSpc>
                <a:spcPct val="80000"/>
              </a:lnSpc>
              <a:buFontTx/>
              <a:buChar char="•"/>
            </a:pPr>
            <a:endParaRPr lang="en-US" altLang="x-none" sz="300">
              <a:solidFill>
                <a:schemeClr val="tx2"/>
              </a:solidFill>
              <a:latin typeface="Calibri" charset="0"/>
              <a:ea typeface="Times New Roman" charset="0"/>
              <a:cs typeface="Times New Roman" charset="0"/>
            </a:endParaRPr>
          </a:p>
          <a:p>
            <a:pPr>
              <a:lnSpc>
                <a:spcPct val="80000"/>
              </a:lnSpc>
              <a:buFontTx/>
              <a:buChar char="•"/>
            </a:pPr>
            <a:endParaRPr lang="en-US" altLang="x-none" sz="300">
              <a:solidFill>
                <a:schemeClr val="tx2"/>
              </a:solidFill>
              <a:latin typeface="Calibri" charset="0"/>
              <a:ea typeface="Times New Roman" charset="0"/>
              <a:cs typeface="Times New Roman" charset="0"/>
            </a:endParaRPr>
          </a:p>
          <a:p>
            <a:pPr marL="742950" lvl="1" indent="-285750">
              <a:lnSpc>
                <a:spcPct val="95000"/>
              </a:lnSpc>
              <a:spcBef>
                <a:spcPct val="0"/>
              </a:spcBef>
              <a:buFontTx/>
              <a:buChar char="•"/>
            </a:pPr>
            <a:endParaRPr lang="en-US" altLang="x-none" sz="600">
              <a:latin typeface="Calibri" charset="0"/>
              <a:ea typeface="ＭＳ Ｐゴシック" charset="-128"/>
            </a:endParaRPr>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Metropolis" charset="0"/>
                <a:ea typeface="ＭＳ Ｐゴシック" charset="-128"/>
              </a:defRPr>
            </a:lvl1pPr>
            <a:lvl2pPr marL="742950" indent="-285750">
              <a:defRPr>
                <a:solidFill>
                  <a:schemeClr val="tx1"/>
                </a:solidFill>
                <a:latin typeface="Metropolis" charset="0"/>
                <a:ea typeface="ＭＳ Ｐゴシック" charset="-128"/>
              </a:defRPr>
            </a:lvl2pPr>
            <a:lvl3pPr marL="1143000" indent="-228600">
              <a:defRPr>
                <a:solidFill>
                  <a:schemeClr val="tx1"/>
                </a:solidFill>
                <a:latin typeface="Metropolis" charset="0"/>
                <a:ea typeface="ＭＳ Ｐゴシック" charset="-128"/>
              </a:defRPr>
            </a:lvl3pPr>
            <a:lvl4pPr marL="1600200" indent="-228600">
              <a:defRPr>
                <a:solidFill>
                  <a:schemeClr val="tx1"/>
                </a:solidFill>
                <a:latin typeface="Metropolis" charset="0"/>
                <a:ea typeface="ＭＳ Ｐゴシック" charset="-128"/>
              </a:defRPr>
            </a:lvl4pPr>
            <a:lvl5pPr marL="2057400" indent="-228600">
              <a:defRPr>
                <a:solidFill>
                  <a:schemeClr val="tx1"/>
                </a:solidFill>
                <a:latin typeface="Metropolis" charset="0"/>
                <a:ea typeface="ＭＳ Ｐゴシック" charset="-128"/>
              </a:defRPr>
            </a:lvl5pPr>
            <a:lvl6pPr marL="2514600" indent="-228600" eaLnBrk="0" fontAlgn="base" hangingPunct="0">
              <a:spcBef>
                <a:spcPct val="0"/>
              </a:spcBef>
              <a:spcAft>
                <a:spcPct val="0"/>
              </a:spcAft>
              <a:defRPr>
                <a:solidFill>
                  <a:schemeClr val="tx1"/>
                </a:solidFill>
                <a:latin typeface="Metropolis" charset="0"/>
                <a:ea typeface="ＭＳ Ｐゴシック" charset="-128"/>
              </a:defRPr>
            </a:lvl6pPr>
            <a:lvl7pPr marL="2971800" indent="-228600" eaLnBrk="0" fontAlgn="base" hangingPunct="0">
              <a:spcBef>
                <a:spcPct val="0"/>
              </a:spcBef>
              <a:spcAft>
                <a:spcPct val="0"/>
              </a:spcAft>
              <a:defRPr>
                <a:solidFill>
                  <a:schemeClr val="tx1"/>
                </a:solidFill>
                <a:latin typeface="Metropolis" charset="0"/>
                <a:ea typeface="ＭＳ Ｐゴシック" charset="-128"/>
              </a:defRPr>
            </a:lvl7pPr>
            <a:lvl8pPr marL="3429000" indent="-228600" eaLnBrk="0" fontAlgn="base" hangingPunct="0">
              <a:spcBef>
                <a:spcPct val="0"/>
              </a:spcBef>
              <a:spcAft>
                <a:spcPct val="0"/>
              </a:spcAft>
              <a:defRPr>
                <a:solidFill>
                  <a:schemeClr val="tx1"/>
                </a:solidFill>
                <a:latin typeface="Metropolis" charset="0"/>
                <a:ea typeface="ＭＳ Ｐゴシック" charset="-128"/>
              </a:defRPr>
            </a:lvl8pPr>
            <a:lvl9pPr marL="3886200" indent="-228600" eaLnBrk="0" fontAlgn="base" hangingPunct="0">
              <a:spcBef>
                <a:spcPct val="0"/>
              </a:spcBef>
              <a:spcAft>
                <a:spcPct val="0"/>
              </a:spcAft>
              <a:defRPr>
                <a:solidFill>
                  <a:schemeClr val="tx1"/>
                </a:solidFill>
                <a:latin typeface="Metropolis" charset="0"/>
                <a:ea typeface="ＭＳ Ｐゴシック" charset="-128"/>
              </a:defRPr>
            </a:lvl9pPr>
          </a:lstStyle>
          <a:p>
            <a:fld id="{DB66E233-3640-784B-B987-30F36170BCEA}" type="slidenum">
              <a:rPr lang="en-US" altLang="x-none"/>
              <a:pPr/>
              <a:t>10</a:t>
            </a:fld>
            <a:endParaRPr lang="en-US" altLang="x-none"/>
          </a:p>
        </p:txBody>
      </p:sp>
    </p:spTree>
    <p:extLst>
      <p:ext uri="{BB962C8B-B14F-4D97-AF65-F5344CB8AC3E}">
        <p14:creationId xmlns:p14="http://schemas.microsoft.com/office/powerpoint/2010/main" val="1533876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75"/>
        <p:cNvGrpSpPr/>
        <p:nvPr/>
      </p:nvGrpSpPr>
      <p:grpSpPr>
        <a:xfrm>
          <a:off x="0" y="0"/>
          <a:ext cx="0" cy="0"/>
          <a:chOff x="0" y="0"/>
          <a:chExt cx="0" cy="0"/>
        </a:xfrm>
      </p:grpSpPr>
      <p:sp>
        <p:nvSpPr>
          <p:cNvPr id="20876" name="Google Shape;20876;g3ff4dccdc5_2_7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endParaRPr lang="zh-TW" altLang="en-US" dirty="0"/>
          </a:p>
        </p:txBody>
      </p:sp>
      <p:sp>
        <p:nvSpPr>
          <p:cNvPr id="20877" name="Google Shape;20877;g3ff4dccdc5_2_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37027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customXml" Target="../ink/ink1.xm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Plum">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1F68A354-4C62-4F2A-9CB5-8CD9B953F237}"/>
              </a:ext>
            </a:extLst>
          </p:cNvPr>
          <p:cNvSpPr/>
          <p:nvPr userDrawn="1"/>
        </p:nvSpPr>
        <p:spPr>
          <a:xfrm rot="2700000">
            <a:off x="1530975" y="-2580079"/>
            <a:ext cx="3206987" cy="9623529"/>
          </a:xfrm>
          <a:custGeom>
            <a:avLst/>
            <a:gdLst>
              <a:gd name="connsiteX0" fmla="*/ 3621 w 3204432"/>
              <a:gd name="connsiteY0" fmla="*/ 3200811 h 9623529"/>
              <a:gd name="connsiteX1" fmla="*/ 3204432 w 3204432"/>
              <a:gd name="connsiteY1" fmla="*/ 0 h 9623529"/>
              <a:gd name="connsiteX2" fmla="*/ 3204432 w 3204432"/>
              <a:gd name="connsiteY2" fmla="*/ 8389488 h 9623529"/>
              <a:gd name="connsiteX3" fmla="*/ 3197162 w 3204432"/>
              <a:gd name="connsiteY3" fmla="*/ 8389488 h 9623529"/>
              <a:gd name="connsiteX4" fmla="*/ 3201565 w 3204432"/>
              <a:gd name="connsiteY4" fmla="*/ 8393890 h 9623529"/>
              <a:gd name="connsiteX5" fmla="*/ 1971926 w 3204432"/>
              <a:gd name="connsiteY5" fmla="*/ 9623529 h 9623529"/>
              <a:gd name="connsiteX6" fmla="*/ 0 w 3204432"/>
              <a:gd name="connsiteY6" fmla="*/ 7651603 h 9623529"/>
              <a:gd name="connsiteX7" fmla="*/ 3621 w 3204432"/>
              <a:gd name="connsiteY7" fmla="*/ 7647982 h 9623529"/>
              <a:gd name="connsiteX8" fmla="*/ 3621 w 3204432"/>
              <a:gd name="connsiteY8" fmla="*/ 3200811 h 9623529"/>
              <a:gd name="connsiteX0" fmla="*/ 3621 w 3206055"/>
              <a:gd name="connsiteY0" fmla="*/ 3200811 h 9623529"/>
              <a:gd name="connsiteX1" fmla="*/ 3204432 w 3206055"/>
              <a:gd name="connsiteY1" fmla="*/ 0 h 9623529"/>
              <a:gd name="connsiteX2" fmla="*/ 3204432 w 3206055"/>
              <a:gd name="connsiteY2" fmla="*/ 8389488 h 9623529"/>
              <a:gd name="connsiteX3" fmla="*/ 3197162 w 3206055"/>
              <a:gd name="connsiteY3" fmla="*/ 8389488 h 9623529"/>
              <a:gd name="connsiteX4" fmla="*/ 3206055 w 3206055"/>
              <a:gd name="connsiteY4" fmla="*/ 9386208 h 9623529"/>
              <a:gd name="connsiteX5" fmla="*/ 1971926 w 3206055"/>
              <a:gd name="connsiteY5" fmla="*/ 9623529 h 9623529"/>
              <a:gd name="connsiteX6" fmla="*/ 0 w 3206055"/>
              <a:gd name="connsiteY6" fmla="*/ 7651603 h 9623529"/>
              <a:gd name="connsiteX7" fmla="*/ 3621 w 3206055"/>
              <a:gd name="connsiteY7" fmla="*/ 7647982 h 9623529"/>
              <a:gd name="connsiteX8" fmla="*/ 3621 w 3206055"/>
              <a:gd name="connsiteY8" fmla="*/ 3200811 h 9623529"/>
              <a:gd name="connsiteX0" fmla="*/ 3621 w 3206987"/>
              <a:gd name="connsiteY0" fmla="*/ 3200811 h 9623529"/>
              <a:gd name="connsiteX1" fmla="*/ 3204432 w 3206987"/>
              <a:gd name="connsiteY1" fmla="*/ 0 h 9623529"/>
              <a:gd name="connsiteX2" fmla="*/ 3204432 w 3206987"/>
              <a:gd name="connsiteY2" fmla="*/ 8389488 h 9623529"/>
              <a:gd name="connsiteX3" fmla="*/ 3206142 w 3206987"/>
              <a:gd name="connsiteY3" fmla="*/ 8407448 h 9623529"/>
              <a:gd name="connsiteX4" fmla="*/ 3206055 w 3206987"/>
              <a:gd name="connsiteY4" fmla="*/ 9386208 h 9623529"/>
              <a:gd name="connsiteX5" fmla="*/ 1971926 w 3206987"/>
              <a:gd name="connsiteY5" fmla="*/ 9623529 h 9623529"/>
              <a:gd name="connsiteX6" fmla="*/ 0 w 3206987"/>
              <a:gd name="connsiteY6" fmla="*/ 7651603 h 9623529"/>
              <a:gd name="connsiteX7" fmla="*/ 3621 w 3206987"/>
              <a:gd name="connsiteY7" fmla="*/ 7647982 h 9623529"/>
              <a:gd name="connsiteX8" fmla="*/ 3621 w 3206987"/>
              <a:gd name="connsiteY8" fmla="*/ 3200811 h 9623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6987" h="9623529">
                <a:moveTo>
                  <a:pt x="3621" y="3200811"/>
                </a:moveTo>
                <a:lnTo>
                  <a:pt x="3204432" y="0"/>
                </a:lnTo>
                <a:lnTo>
                  <a:pt x="3204432" y="8389488"/>
                </a:lnTo>
                <a:lnTo>
                  <a:pt x="3206142" y="8407448"/>
                </a:lnTo>
                <a:cubicBezTo>
                  <a:pt x="3209106" y="8739688"/>
                  <a:pt x="3203091" y="9053968"/>
                  <a:pt x="3206055" y="9386208"/>
                </a:cubicBezTo>
                <a:lnTo>
                  <a:pt x="1971926" y="9623529"/>
                </a:lnTo>
                <a:lnTo>
                  <a:pt x="0" y="7651603"/>
                </a:lnTo>
                <a:lnTo>
                  <a:pt x="3621" y="7647982"/>
                </a:lnTo>
                <a:lnTo>
                  <a:pt x="3621" y="3200811"/>
                </a:lnTo>
                <a:close/>
              </a:path>
            </a:pathLst>
          </a:custGeom>
          <a:gradFill>
            <a:gsLst>
              <a:gs pos="24000">
                <a:srgbClr val="7F35AB"/>
              </a:gs>
              <a:gs pos="87000">
                <a:srgbClr val="264088"/>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sp>
        <p:nvSpPr>
          <p:cNvPr id="27" name="Freeform: Shape 26">
            <a:extLst>
              <a:ext uri="{FF2B5EF4-FFF2-40B4-BE49-F238E27FC236}">
                <a16:creationId xmlns:a16="http://schemas.microsoft.com/office/drawing/2014/main" id="{C835AD62-92DE-42CB-A787-503E2A1C1C7A}"/>
              </a:ext>
            </a:extLst>
          </p:cNvPr>
          <p:cNvSpPr/>
          <p:nvPr userDrawn="1"/>
        </p:nvSpPr>
        <p:spPr>
          <a:xfrm rot="2700000">
            <a:off x="1632126" y="1230939"/>
            <a:ext cx="3535790" cy="7514148"/>
          </a:xfrm>
          <a:custGeom>
            <a:avLst/>
            <a:gdLst>
              <a:gd name="connsiteX0" fmla="*/ 0 w 3535790"/>
              <a:gd name="connsiteY0" fmla="*/ 0 h 7514148"/>
              <a:gd name="connsiteX1" fmla="*/ 3535790 w 3535790"/>
              <a:gd name="connsiteY1" fmla="*/ 0 h 7514148"/>
              <a:gd name="connsiteX2" fmla="*/ 3535790 w 3535790"/>
              <a:gd name="connsiteY2" fmla="*/ 4642648 h 7514148"/>
              <a:gd name="connsiteX3" fmla="*/ 706090 w 3535790"/>
              <a:gd name="connsiteY3" fmla="*/ 7514148 h 7514148"/>
              <a:gd name="connsiteX4" fmla="*/ 0 w 3535790"/>
              <a:gd name="connsiteY4" fmla="*/ 6808058 h 7514148"/>
              <a:gd name="connsiteX5" fmla="*/ 0 w 3535790"/>
              <a:gd name="connsiteY5" fmla="*/ 0 h 7514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35790" h="7514148">
                <a:moveTo>
                  <a:pt x="0" y="0"/>
                </a:moveTo>
                <a:lnTo>
                  <a:pt x="3535790" y="0"/>
                </a:lnTo>
                <a:lnTo>
                  <a:pt x="3535790" y="4642648"/>
                </a:lnTo>
                <a:lnTo>
                  <a:pt x="706090" y="7514148"/>
                </a:lnTo>
                <a:lnTo>
                  <a:pt x="0" y="6808058"/>
                </a:lnTo>
                <a:lnTo>
                  <a:pt x="0" y="0"/>
                </a:lnTo>
                <a:close/>
              </a:path>
            </a:pathLst>
          </a:custGeom>
          <a:gradFill>
            <a:gsLst>
              <a:gs pos="8580">
                <a:srgbClr val="0286CD">
                  <a:alpha val="0"/>
                </a:srgbClr>
              </a:gs>
              <a:gs pos="0">
                <a:schemeClr val="accent1">
                  <a:alpha val="0"/>
                </a:schemeClr>
              </a:gs>
              <a:gs pos="78000">
                <a:schemeClr val="accent2">
                  <a:lumMod val="75000"/>
                </a:scheme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sp>
        <p:nvSpPr>
          <p:cNvPr id="2" name="Title 1"/>
          <p:cNvSpPr>
            <a:spLocks noGrp="1"/>
          </p:cNvSpPr>
          <p:nvPr>
            <p:ph type="title" hasCustomPrompt="1"/>
          </p:nvPr>
        </p:nvSpPr>
        <p:spPr>
          <a:xfrm>
            <a:off x="6592948" y="1582578"/>
            <a:ext cx="4996403" cy="1234440"/>
          </a:xfrm>
        </p:spPr>
        <p:txBody>
          <a:bodyPr wrap="square" anchor="b"/>
          <a:lstStyle>
            <a:lvl1pPr algn="l">
              <a:defRPr sz="4000" b="0" cap="none" baseline="0"/>
            </a:lvl1pPr>
          </a:lstStyle>
          <a:p>
            <a:r>
              <a:rPr lang="en-US" dirty="0"/>
              <a:t>Click to Edit Master Title Style</a:t>
            </a:r>
          </a:p>
        </p:txBody>
      </p:sp>
      <p:sp>
        <p:nvSpPr>
          <p:cNvPr id="128" name="Subtitle 2">
            <a:extLst>
              <a:ext uri="{FF2B5EF4-FFF2-40B4-BE49-F238E27FC236}">
                <a16:creationId xmlns:a16="http://schemas.microsoft.com/office/drawing/2014/main" id="{6EBAFA4D-7B92-4E38-8320-94F3BCA2E41C}"/>
              </a:ext>
            </a:extLst>
          </p:cNvPr>
          <p:cNvSpPr>
            <a:spLocks noGrp="1"/>
          </p:cNvSpPr>
          <p:nvPr>
            <p:ph type="subTitle" idx="10" hasCustomPrompt="1"/>
          </p:nvPr>
        </p:nvSpPr>
        <p:spPr>
          <a:xfrm>
            <a:off x="6592948" y="2871216"/>
            <a:ext cx="5116452" cy="416403"/>
          </a:xfrm>
        </p:spPr>
        <p:txBody>
          <a:bodyPr/>
          <a:lstStyle>
            <a:lvl1pPr marL="0" indent="0" algn="l">
              <a:buNone/>
              <a:defRPr sz="2400">
                <a:solidFill>
                  <a:schemeClr val="tx2"/>
                </a:solidFill>
                <a:latin typeface="Microsoft JhengHei" panose="020B0604030504040204" pitchFamily="34" charset="-120"/>
                <a:ea typeface="Microsoft JhengHei" panose="020B0604030504040204" pitchFamily="34" charset="-12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 Placeholder 6">
            <a:extLst>
              <a:ext uri="{FF2B5EF4-FFF2-40B4-BE49-F238E27FC236}">
                <a16:creationId xmlns:a16="http://schemas.microsoft.com/office/drawing/2014/main" id="{DEA43E1E-B208-4DC4-9D6A-01669D00DA14}"/>
              </a:ext>
            </a:extLst>
          </p:cNvPr>
          <p:cNvSpPr>
            <a:spLocks noGrp="1"/>
          </p:cNvSpPr>
          <p:nvPr>
            <p:ph type="body" sz="quarter" idx="11" hasCustomPrompt="1"/>
          </p:nvPr>
        </p:nvSpPr>
        <p:spPr>
          <a:xfrm>
            <a:off x="6592948" y="4737425"/>
            <a:ext cx="3657600" cy="355601"/>
          </a:xfrm>
        </p:spPr>
        <p:txBody>
          <a:bodyPr anchor="b"/>
          <a:lstStyle>
            <a:lvl1pPr algn="l">
              <a:buNone/>
              <a:defRPr sz="1600">
                <a:solidFill>
                  <a:schemeClr val="tx2"/>
                </a:solidFill>
              </a:defRPr>
            </a:lvl1pPr>
          </a:lstStyle>
          <a:p>
            <a:pPr lvl="0"/>
            <a:r>
              <a:rPr lang="en-US" dirty="0"/>
              <a:t>Speaker Name</a:t>
            </a:r>
          </a:p>
        </p:txBody>
      </p:sp>
      <p:sp>
        <p:nvSpPr>
          <p:cNvPr id="129" name="Text Placeholder 6">
            <a:extLst>
              <a:ext uri="{FF2B5EF4-FFF2-40B4-BE49-F238E27FC236}">
                <a16:creationId xmlns:a16="http://schemas.microsoft.com/office/drawing/2014/main" id="{2111BB8B-7B37-4FB4-B2CD-984FE1C6C5E4}"/>
              </a:ext>
            </a:extLst>
          </p:cNvPr>
          <p:cNvSpPr>
            <a:spLocks noGrp="1"/>
          </p:cNvSpPr>
          <p:nvPr>
            <p:ph type="body" sz="quarter" idx="12" hasCustomPrompt="1"/>
          </p:nvPr>
        </p:nvSpPr>
        <p:spPr>
          <a:xfrm>
            <a:off x="6592948" y="5138745"/>
            <a:ext cx="3657600" cy="355601"/>
          </a:xfrm>
        </p:spPr>
        <p:txBody>
          <a:bodyPr/>
          <a:lstStyle>
            <a:lvl1pPr algn="l">
              <a:buNone/>
              <a:defRPr sz="1600">
                <a:solidFill>
                  <a:schemeClr val="tx2"/>
                </a:solidFill>
              </a:defRPr>
            </a:lvl1pPr>
          </a:lstStyle>
          <a:p>
            <a:pPr lvl="0"/>
            <a:r>
              <a:rPr lang="en-US" dirty="0"/>
              <a:t>Role / Division at VMware</a:t>
            </a:r>
          </a:p>
        </p:txBody>
      </p:sp>
      <p:sp>
        <p:nvSpPr>
          <p:cNvPr id="16" name="Text Placeholder 6">
            <a:extLst>
              <a:ext uri="{FF2B5EF4-FFF2-40B4-BE49-F238E27FC236}">
                <a16:creationId xmlns:a16="http://schemas.microsoft.com/office/drawing/2014/main" id="{68E7D54E-C753-48F7-AB43-C7A586277F50}"/>
              </a:ext>
            </a:extLst>
          </p:cNvPr>
          <p:cNvSpPr>
            <a:spLocks noGrp="1"/>
          </p:cNvSpPr>
          <p:nvPr>
            <p:ph type="body" sz="quarter" idx="13" hasCustomPrompt="1"/>
          </p:nvPr>
        </p:nvSpPr>
        <p:spPr>
          <a:xfrm>
            <a:off x="6592948" y="5494345"/>
            <a:ext cx="3657600" cy="265176"/>
          </a:xfrm>
        </p:spPr>
        <p:txBody>
          <a:bodyPr/>
          <a:lstStyle>
            <a:lvl1pPr algn="l">
              <a:buNone/>
              <a:defRPr sz="1200">
                <a:solidFill>
                  <a:schemeClr val="tx2"/>
                </a:solidFill>
              </a:defRPr>
            </a:lvl1pPr>
          </a:lstStyle>
          <a:p>
            <a:pPr lvl="0"/>
            <a:r>
              <a:rPr lang="en-US" dirty="0"/>
              <a:t>Date</a:t>
            </a:r>
          </a:p>
        </p:txBody>
      </p:sp>
      <p:grpSp>
        <p:nvGrpSpPr>
          <p:cNvPr id="17" name="Group 16">
            <a:extLst>
              <a:ext uri="{FF2B5EF4-FFF2-40B4-BE49-F238E27FC236}">
                <a16:creationId xmlns:a16="http://schemas.microsoft.com/office/drawing/2014/main" id="{571B1726-E7C5-4C32-A22F-BB8C0CA833E9}"/>
              </a:ext>
            </a:extLst>
          </p:cNvPr>
          <p:cNvGrpSpPr/>
          <p:nvPr userDrawn="1"/>
        </p:nvGrpSpPr>
        <p:grpSpPr>
          <a:xfrm>
            <a:off x="608012" y="6445106"/>
            <a:ext cx="1184397" cy="186690"/>
            <a:chOff x="863272" y="6563918"/>
            <a:chExt cx="861082" cy="135727"/>
          </a:xfrm>
          <a:solidFill>
            <a:schemeClr val="bg1"/>
          </a:solidFill>
        </p:grpSpPr>
        <p:sp>
          <p:nvSpPr>
            <p:cNvPr id="18" name="Freeform 6">
              <a:extLst>
                <a:ext uri="{FF2B5EF4-FFF2-40B4-BE49-F238E27FC236}">
                  <a16:creationId xmlns:a16="http://schemas.microsoft.com/office/drawing/2014/main" id="{0AEE4566-BDD0-43EB-8593-753B4AFC5389}"/>
                </a:ext>
              </a:extLst>
            </p:cNvPr>
            <p:cNvSpPr>
              <a:spLocks/>
            </p:cNvSpPr>
            <p:nvPr userDrawn="1"/>
          </p:nvSpPr>
          <p:spPr bwMode="auto">
            <a:xfrm>
              <a:off x="1195963" y="6569284"/>
              <a:ext cx="181812" cy="128783"/>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9" name="Freeform 7">
              <a:extLst>
                <a:ext uri="{FF2B5EF4-FFF2-40B4-BE49-F238E27FC236}">
                  <a16:creationId xmlns:a16="http://schemas.microsoft.com/office/drawing/2014/main" id="{CDDDBBBD-2B47-4F32-9507-B47217AD31D1}"/>
                </a:ext>
              </a:extLst>
            </p:cNvPr>
            <p:cNvSpPr>
              <a:spLocks/>
            </p:cNvSpPr>
            <p:nvPr userDrawn="1"/>
          </p:nvSpPr>
          <p:spPr bwMode="auto">
            <a:xfrm>
              <a:off x="1509084" y="6569284"/>
              <a:ext cx="70389" cy="128783"/>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0" name="Freeform 8">
              <a:extLst>
                <a:ext uri="{FF2B5EF4-FFF2-40B4-BE49-F238E27FC236}">
                  <a16:creationId xmlns:a16="http://schemas.microsoft.com/office/drawing/2014/main" id="{9A63A2EB-B414-427C-8975-27B69B276D4B}"/>
                </a:ext>
              </a:extLst>
            </p:cNvPr>
            <p:cNvSpPr>
              <a:spLocks noEditPoints="1"/>
            </p:cNvSpPr>
            <p:nvPr userDrawn="1"/>
          </p:nvSpPr>
          <p:spPr bwMode="auto">
            <a:xfrm>
              <a:off x="1577894" y="6569284"/>
              <a:ext cx="115211" cy="130361"/>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1" name="Freeform 9">
              <a:extLst>
                <a:ext uri="{FF2B5EF4-FFF2-40B4-BE49-F238E27FC236}">
                  <a16:creationId xmlns:a16="http://schemas.microsoft.com/office/drawing/2014/main" id="{4AFD0B14-399F-447F-BBDD-FF049C867FA7}"/>
                </a:ext>
              </a:extLst>
            </p:cNvPr>
            <p:cNvSpPr>
              <a:spLocks noEditPoints="1"/>
            </p:cNvSpPr>
            <p:nvPr userDrawn="1"/>
          </p:nvSpPr>
          <p:spPr bwMode="auto">
            <a:xfrm>
              <a:off x="1377775" y="6569284"/>
              <a:ext cx="108898" cy="130361"/>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2" name="Freeform 10">
              <a:extLst>
                <a:ext uri="{FF2B5EF4-FFF2-40B4-BE49-F238E27FC236}">
                  <a16:creationId xmlns:a16="http://schemas.microsoft.com/office/drawing/2014/main" id="{0778A2AC-9D1D-4FDB-973A-47DEA988606E}"/>
                </a:ext>
              </a:extLst>
            </p:cNvPr>
            <p:cNvSpPr>
              <a:spLocks/>
            </p:cNvSpPr>
            <p:nvPr userDrawn="1"/>
          </p:nvSpPr>
          <p:spPr bwMode="auto">
            <a:xfrm>
              <a:off x="863272" y="6563918"/>
              <a:ext cx="325115" cy="135727"/>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3" name="Freeform 11">
              <a:extLst>
                <a:ext uri="{FF2B5EF4-FFF2-40B4-BE49-F238E27FC236}">
                  <a16:creationId xmlns:a16="http://schemas.microsoft.com/office/drawing/2014/main" id="{52873CFF-17A0-467C-B061-5E3FD5E92C7C}"/>
                </a:ext>
              </a:extLst>
            </p:cNvPr>
            <p:cNvSpPr>
              <a:spLocks noEditPoints="1"/>
            </p:cNvSpPr>
            <p:nvPr userDrawn="1"/>
          </p:nvSpPr>
          <p:spPr bwMode="auto">
            <a:xfrm>
              <a:off x="1694683" y="6569284"/>
              <a:ext cx="29671" cy="31249"/>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4" name="Freeform 12">
              <a:extLst>
                <a:ext uri="{FF2B5EF4-FFF2-40B4-BE49-F238E27FC236}">
                  <a16:creationId xmlns:a16="http://schemas.microsoft.com/office/drawing/2014/main" id="{C351EEF9-CE8C-4948-8867-FDC697419BE3}"/>
                </a:ext>
              </a:extLst>
            </p:cNvPr>
            <p:cNvSpPr>
              <a:spLocks noEditPoints="1"/>
            </p:cNvSpPr>
            <p:nvPr userDrawn="1"/>
          </p:nvSpPr>
          <p:spPr bwMode="auto">
            <a:xfrm>
              <a:off x="1703521" y="6576859"/>
              <a:ext cx="12626" cy="15151"/>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grpSp>
      <p:sp>
        <p:nvSpPr>
          <p:cNvPr id="32" name="TextBox 31">
            <a:extLst>
              <a:ext uri="{FF2B5EF4-FFF2-40B4-BE49-F238E27FC236}">
                <a16:creationId xmlns:a16="http://schemas.microsoft.com/office/drawing/2014/main" id="{576FCBCF-AFA0-4D2E-AF64-919BFE9B44B8}"/>
              </a:ext>
            </a:extLst>
          </p:cNvPr>
          <p:cNvSpPr txBox="1"/>
          <p:nvPr userDrawn="1"/>
        </p:nvSpPr>
        <p:spPr bwMode="white">
          <a:xfrm flipH="1">
            <a:off x="2073593" y="6506318"/>
            <a:ext cx="1728888" cy="186690"/>
          </a:xfrm>
          <a:prstGeom prst="rect">
            <a:avLst/>
          </a:prstGeom>
          <a:noFill/>
        </p:spPr>
        <p:txBody>
          <a:bodyPr wrap="none" lIns="0" tIns="0" rIns="0" bIns="0" rtlCol="0" anchor="ctr">
            <a:noAutofit/>
          </a:bodyPr>
          <a:lstStyle/>
          <a:p>
            <a:pPr>
              <a:lnSpc>
                <a:spcPct val="90000"/>
              </a:lnSpc>
            </a:pPr>
            <a:r>
              <a:rPr lang="en-US" sz="800" dirty="0">
                <a:solidFill>
                  <a:schemeClr val="bg1"/>
                </a:solidFill>
                <a:latin typeface="+mj-lt"/>
                <a:ea typeface="Verdana" panose="020B0604030504040204" pitchFamily="34" charset="0"/>
                <a:cs typeface="Verdana" panose="020B0604030504040204" pitchFamily="34" charset="0"/>
              </a:rPr>
              <a:t>Confidential   </a:t>
            </a:r>
            <a:r>
              <a:rPr lang="en-US" sz="800" dirty="0">
                <a:solidFill>
                  <a:schemeClr val="bg1"/>
                </a:solidFill>
                <a:latin typeface="+mj-lt"/>
                <a:ea typeface="Verdana" panose="020B0604030504040204" pitchFamily="34" charset="0"/>
                <a:cs typeface="Arial" panose="020B0604020202020204" pitchFamily="34" charset="0"/>
              </a:rPr>
              <a:t>│</a:t>
            </a:r>
            <a:r>
              <a:rPr lang="en-US" sz="800" dirty="0">
                <a:solidFill>
                  <a:schemeClr val="bg1"/>
                </a:solidFill>
                <a:latin typeface="+mj-lt"/>
                <a:ea typeface="Verdana" panose="020B0604030504040204" pitchFamily="34" charset="0"/>
                <a:cs typeface="Verdana" panose="020B0604030504040204" pitchFamily="34" charset="0"/>
              </a:rPr>
              <a:t>  ©2019 VMware, Inc.</a:t>
            </a:r>
          </a:p>
        </p:txBody>
      </p:sp>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229416F8-1B20-4892-97FA-108F191A5885}"/>
                  </a:ext>
                </a:extLst>
              </p14:cNvPr>
              <p14:cNvContentPartPr/>
              <p14:nvPr userDrawn="1"/>
            </p14:nvContentPartPr>
            <p14:xfrm>
              <a:off x="9859593" y="4881179"/>
              <a:ext cx="240" cy="240"/>
            </p14:xfrm>
          </p:contentPart>
        </mc:Choice>
        <mc:Fallback xmlns="">
          <p:pic>
            <p:nvPicPr>
              <p:cNvPr id="3" name="Ink 2">
                <a:extLst>
                  <a:ext uri="{FF2B5EF4-FFF2-40B4-BE49-F238E27FC236}">
                    <a16:creationId xmlns:a16="http://schemas.microsoft.com/office/drawing/2014/main" id="{229416F8-1B20-4892-97FA-108F191A5885}"/>
                  </a:ext>
                </a:extLst>
              </p:cNvPr>
              <p:cNvPicPr/>
              <p:nvPr/>
            </p:nvPicPr>
            <p:blipFill>
              <a:blip r:embed="rId4"/>
              <a:stretch>
                <a:fillRect/>
              </a:stretch>
            </p:blipFill>
            <p:spPr>
              <a:xfrm>
                <a:off x="9855513" y="4877099"/>
                <a:ext cx="7920" cy="7920"/>
              </a:xfrm>
              <a:prstGeom prst="rect">
                <a:avLst/>
              </a:prstGeom>
            </p:spPr>
          </p:pic>
        </mc:Fallback>
      </mc:AlternateContent>
    </p:spTree>
    <p:extLst>
      <p:ext uri="{BB962C8B-B14F-4D97-AF65-F5344CB8AC3E}">
        <p14:creationId xmlns:p14="http://schemas.microsoft.com/office/powerpoint/2010/main" val="3958041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D034FA3F-D529-4D8B-B6EC-A8341FCAF67E}"/>
              </a:ext>
            </a:extLst>
          </p:cNvPr>
          <p:cNvSpPr>
            <a:spLocks noGrp="1"/>
          </p:cNvSpPr>
          <p:nvPr>
            <p:ph sz="quarter" idx="14" hasCustomPrompt="1"/>
          </p:nvPr>
        </p:nvSpPr>
        <p:spPr>
          <a:xfrm>
            <a:off x="616505" y="1600201"/>
            <a:ext cx="10972800" cy="4572000"/>
          </a:xfrm>
        </p:spPr>
        <p:txBody>
          <a:bodyPr/>
          <a:lstStyle>
            <a:lvl1pPr>
              <a:spcBef>
                <a:spcPts val="1500"/>
              </a:spcBef>
              <a:defRPr/>
            </a:lvl1pPr>
            <a:lvl2pPr>
              <a:spcBef>
                <a:spcPts val="300"/>
              </a:spcBef>
              <a:defRPr/>
            </a:lvl2pPr>
            <a:lvl5pPr>
              <a:defRPr/>
            </a:lvl5pPr>
            <a:lvl6pPr>
              <a:defRPr/>
            </a:lvl6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9" name="TextBox 8">
            <a:extLst>
              <a:ext uri="{FF2B5EF4-FFF2-40B4-BE49-F238E27FC236}">
                <a16:creationId xmlns:a16="http://schemas.microsoft.com/office/drawing/2014/main" id="{427E3E8B-0F66-4996-9785-6E9531D89A5A}"/>
              </a:ext>
            </a:extLst>
          </p:cNvPr>
          <p:cNvSpPr txBox="1"/>
          <p:nvPr userDrawn="1"/>
        </p:nvSpPr>
        <p:spPr>
          <a:xfrm>
            <a:off x="11490941" y="6388099"/>
            <a:ext cx="437990" cy="365125"/>
          </a:xfrm>
          <a:prstGeom prst="rect">
            <a:avLst/>
          </a:prstGeom>
          <a:noFill/>
        </p:spPr>
        <p:txBody>
          <a:bodyPr wrap="square" lIns="0" tIns="0" rIns="0" bIns="0" rtlCol="0" anchor="ctr">
            <a:noAutofit/>
          </a:bodyPr>
          <a:lstStyle/>
          <a:p>
            <a:pPr algn="r">
              <a:lnSpc>
                <a:spcPct val="90000"/>
              </a:lnSpc>
            </a:pPr>
            <a:fld id="{7A51DB15-7364-4F0B-A3A0-1309F8830053}" type="slidenum">
              <a:rPr lang="en-US" sz="800" smtClean="0">
                <a:latin typeface="+mj-lt"/>
              </a:rPr>
              <a:pPr algn="r">
                <a:lnSpc>
                  <a:spcPct val="90000"/>
                </a:lnSpc>
              </a:pPr>
              <a:t>‹#›</a:t>
            </a:fld>
            <a:endParaRPr lang="en-US" dirty="0">
              <a:latin typeface="+mj-lt"/>
            </a:endParaRPr>
          </a:p>
        </p:txBody>
      </p:sp>
      <p:sp>
        <p:nvSpPr>
          <p:cNvPr id="8" name="Subtitle 2">
            <a:extLst>
              <a:ext uri="{FF2B5EF4-FFF2-40B4-BE49-F238E27FC236}">
                <a16:creationId xmlns:a16="http://schemas.microsoft.com/office/drawing/2014/main" id="{216D2F66-BB7F-4F0E-A224-A105F87676EF}"/>
              </a:ext>
            </a:extLst>
          </p:cNvPr>
          <p:cNvSpPr>
            <a:spLocks noGrp="1"/>
          </p:cNvSpPr>
          <p:nvPr>
            <p:ph type="subTitle" idx="10" hasCustomPrompt="1"/>
          </p:nvPr>
        </p:nvSpPr>
        <p:spPr>
          <a:xfrm>
            <a:off x="592866" y="811830"/>
            <a:ext cx="10987947" cy="247743"/>
          </a:xfrm>
        </p:spPr>
        <p:txBody>
          <a:bodyPr/>
          <a:lstStyle>
            <a:lvl1pPr marL="0" indent="0" algn="l">
              <a:lnSpc>
                <a:spcPct val="100000"/>
              </a:lnSpc>
              <a:spcBef>
                <a:spcPts val="0"/>
              </a:spcBef>
              <a:buNone/>
              <a:defRPr sz="2000">
                <a:solidFill>
                  <a:schemeClr val="accent4"/>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2" name="Title 1">
            <a:extLst>
              <a:ext uri="{FF2B5EF4-FFF2-40B4-BE49-F238E27FC236}">
                <a16:creationId xmlns:a16="http://schemas.microsoft.com/office/drawing/2014/main" id="{96924E83-0498-4D8B-94A0-3FF7CDD8F127}"/>
              </a:ext>
            </a:extLst>
          </p:cNvPr>
          <p:cNvSpPr>
            <a:spLocks noGrp="1"/>
          </p:cNvSpPr>
          <p:nvPr>
            <p:ph type="title" hasCustomPrompt="1"/>
          </p:nvPr>
        </p:nvSpPr>
        <p:spPr/>
        <p:txBody>
          <a:bodyPr/>
          <a:lstStyle>
            <a:lvl1pPr>
              <a:defRPr/>
            </a:lvl1pPr>
          </a:lstStyle>
          <a:p>
            <a:r>
              <a:rPr lang="en-US" dirty="0"/>
              <a:t>Click to Add One Line Title</a:t>
            </a:r>
          </a:p>
        </p:txBody>
      </p:sp>
    </p:spTree>
    <p:extLst>
      <p:ext uri="{BB962C8B-B14F-4D97-AF65-F5344CB8AC3E}">
        <p14:creationId xmlns:p14="http://schemas.microsoft.com/office/powerpoint/2010/main" val="3781022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950B906-C5A3-4658-B24C-B2B533310D26}"/>
              </a:ext>
            </a:extLst>
          </p:cNvPr>
          <p:cNvSpPr txBox="1"/>
          <p:nvPr userDrawn="1"/>
        </p:nvSpPr>
        <p:spPr>
          <a:xfrm>
            <a:off x="11490941" y="6388099"/>
            <a:ext cx="437990" cy="365125"/>
          </a:xfrm>
          <a:prstGeom prst="rect">
            <a:avLst/>
          </a:prstGeom>
          <a:noFill/>
        </p:spPr>
        <p:txBody>
          <a:bodyPr wrap="square" lIns="0" tIns="0" rIns="0" bIns="0" rtlCol="0" anchor="ctr">
            <a:noAutofit/>
          </a:bodyPr>
          <a:lstStyle/>
          <a:p>
            <a:pPr algn="r">
              <a:lnSpc>
                <a:spcPct val="90000"/>
              </a:lnSpc>
            </a:pPr>
            <a:fld id="{7A51DB15-7364-4F0B-A3A0-1309F8830053}" type="slidenum">
              <a:rPr lang="en-US" sz="800" smtClean="0">
                <a:latin typeface="+mj-lt"/>
              </a:rPr>
              <a:pPr algn="r">
                <a:lnSpc>
                  <a:spcPct val="90000"/>
                </a:lnSpc>
              </a:pPr>
              <a:t>‹#›</a:t>
            </a:fld>
            <a:endParaRPr lang="en-US" dirty="0">
              <a:latin typeface="+mj-lt"/>
            </a:endParaRPr>
          </a:p>
        </p:txBody>
      </p:sp>
      <p:sp>
        <p:nvSpPr>
          <p:cNvPr id="9" name="Subtitle 2">
            <a:extLst>
              <a:ext uri="{FF2B5EF4-FFF2-40B4-BE49-F238E27FC236}">
                <a16:creationId xmlns:a16="http://schemas.microsoft.com/office/drawing/2014/main" id="{C28211D2-9BBA-4EB9-8867-E2CC72E9E0D1}"/>
              </a:ext>
            </a:extLst>
          </p:cNvPr>
          <p:cNvSpPr>
            <a:spLocks noGrp="1"/>
          </p:cNvSpPr>
          <p:nvPr>
            <p:ph type="subTitle" idx="10" hasCustomPrompt="1"/>
          </p:nvPr>
        </p:nvSpPr>
        <p:spPr>
          <a:xfrm>
            <a:off x="592866" y="811830"/>
            <a:ext cx="10962687" cy="247743"/>
          </a:xfrm>
        </p:spPr>
        <p:txBody>
          <a:bodyPr/>
          <a:lstStyle>
            <a:lvl1pPr marL="0" indent="0" algn="l">
              <a:lnSpc>
                <a:spcPct val="100000"/>
              </a:lnSpc>
              <a:spcBef>
                <a:spcPts val="0"/>
              </a:spcBef>
              <a:buNone/>
              <a:defRPr sz="2000">
                <a:solidFill>
                  <a:schemeClr val="accent4"/>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2" name="Title 1">
            <a:extLst>
              <a:ext uri="{FF2B5EF4-FFF2-40B4-BE49-F238E27FC236}">
                <a16:creationId xmlns:a16="http://schemas.microsoft.com/office/drawing/2014/main" id="{96D90EF1-7A6F-4CAE-80CD-2BC8A8107F0C}"/>
              </a:ext>
            </a:extLst>
          </p:cNvPr>
          <p:cNvSpPr>
            <a:spLocks noGrp="1"/>
          </p:cNvSpPr>
          <p:nvPr>
            <p:ph type="title" hasCustomPrompt="1"/>
          </p:nvPr>
        </p:nvSpPr>
        <p:spPr/>
        <p:txBody>
          <a:bodyPr/>
          <a:lstStyle>
            <a:lvl1pPr>
              <a:defRPr/>
            </a:lvl1pPr>
          </a:lstStyle>
          <a:p>
            <a:r>
              <a:rPr lang="en-US" dirty="0"/>
              <a:t>Click to Add One Line Title</a:t>
            </a:r>
          </a:p>
        </p:txBody>
      </p:sp>
    </p:spTree>
    <p:extLst>
      <p:ext uri="{BB962C8B-B14F-4D97-AF65-F5344CB8AC3E}">
        <p14:creationId xmlns:p14="http://schemas.microsoft.com/office/powerpoint/2010/main" val="4104214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5025D71-18A5-4A22-8386-917E1B08C46A}"/>
              </a:ext>
            </a:extLst>
          </p:cNvPr>
          <p:cNvSpPr txBox="1"/>
          <p:nvPr userDrawn="1"/>
        </p:nvSpPr>
        <p:spPr>
          <a:xfrm>
            <a:off x="11490941" y="6388099"/>
            <a:ext cx="437990" cy="365125"/>
          </a:xfrm>
          <a:prstGeom prst="rect">
            <a:avLst/>
          </a:prstGeom>
          <a:noFill/>
        </p:spPr>
        <p:txBody>
          <a:bodyPr wrap="square" lIns="0" tIns="0" rIns="0" bIns="0" rtlCol="0" anchor="ctr">
            <a:noAutofit/>
          </a:bodyPr>
          <a:lstStyle/>
          <a:p>
            <a:pPr algn="r">
              <a:lnSpc>
                <a:spcPct val="90000"/>
              </a:lnSpc>
            </a:pPr>
            <a:fld id="{7A51DB15-7364-4F0B-A3A0-1309F8830053}" type="slidenum">
              <a:rPr lang="en-US" sz="800" smtClean="0">
                <a:latin typeface="+mj-lt"/>
              </a:rPr>
              <a:pPr algn="r">
                <a:lnSpc>
                  <a:spcPct val="90000"/>
                </a:lnSpc>
              </a:pPr>
              <a:t>‹#›</a:t>
            </a:fld>
            <a:endParaRPr lang="en-US" dirty="0">
              <a:latin typeface="+mj-lt"/>
            </a:endParaRPr>
          </a:p>
        </p:txBody>
      </p:sp>
    </p:spTree>
    <p:extLst>
      <p:ext uri="{BB962C8B-B14F-4D97-AF65-F5344CB8AC3E}">
        <p14:creationId xmlns:p14="http://schemas.microsoft.com/office/powerpoint/2010/main" val="1409995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hank You / Closing – Purple">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171CD93A-658C-4473-839D-9C0B5E8F5F7C}"/>
              </a:ext>
            </a:extLst>
          </p:cNvPr>
          <p:cNvGrpSpPr/>
          <p:nvPr userDrawn="1"/>
        </p:nvGrpSpPr>
        <p:grpSpPr>
          <a:xfrm>
            <a:off x="608012" y="6445106"/>
            <a:ext cx="1184397" cy="186690"/>
            <a:chOff x="863272" y="6563918"/>
            <a:chExt cx="861082" cy="135727"/>
          </a:xfrm>
          <a:solidFill>
            <a:schemeClr val="bg1"/>
          </a:solidFill>
        </p:grpSpPr>
        <p:sp>
          <p:nvSpPr>
            <p:cNvPr id="16" name="Freeform 6">
              <a:extLst>
                <a:ext uri="{FF2B5EF4-FFF2-40B4-BE49-F238E27FC236}">
                  <a16:creationId xmlns:a16="http://schemas.microsoft.com/office/drawing/2014/main" id="{CDFBF2D3-5C06-47C4-A81C-0305B322C541}"/>
                </a:ext>
              </a:extLst>
            </p:cNvPr>
            <p:cNvSpPr>
              <a:spLocks/>
            </p:cNvSpPr>
            <p:nvPr userDrawn="1"/>
          </p:nvSpPr>
          <p:spPr bwMode="auto">
            <a:xfrm>
              <a:off x="1195963" y="6569284"/>
              <a:ext cx="181812" cy="128783"/>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dirty="0"/>
            </a:p>
          </p:txBody>
        </p:sp>
        <p:sp>
          <p:nvSpPr>
            <p:cNvPr id="17" name="Freeform 7">
              <a:extLst>
                <a:ext uri="{FF2B5EF4-FFF2-40B4-BE49-F238E27FC236}">
                  <a16:creationId xmlns:a16="http://schemas.microsoft.com/office/drawing/2014/main" id="{464D7FA4-CABA-4E4E-ACCA-68953799CF52}"/>
                </a:ext>
              </a:extLst>
            </p:cNvPr>
            <p:cNvSpPr>
              <a:spLocks/>
            </p:cNvSpPr>
            <p:nvPr userDrawn="1"/>
          </p:nvSpPr>
          <p:spPr bwMode="auto">
            <a:xfrm>
              <a:off x="1509084" y="6569284"/>
              <a:ext cx="70389" cy="128783"/>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dirty="0"/>
            </a:p>
          </p:txBody>
        </p:sp>
        <p:sp>
          <p:nvSpPr>
            <p:cNvPr id="19" name="Freeform 8">
              <a:extLst>
                <a:ext uri="{FF2B5EF4-FFF2-40B4-BE49-F238E27FC236}">
                  <a16:creationId xmlns:a16="http://schemas.microsoft.com/office/drawing/2014/main" id="{4EB1261E-CBF9-4479-A018-76C0F24D3B04}"/>
                </a:ext>
              </a:extLst>
            </p:cNvPr>
            <p:cNvSpPr>
              <a:spLocks noEditPoints="1"/>
            </p:cNvSpPr>
            <p:nvPr userDrawn="1"/>
          </p:nvSpPr>
          <p:spPr bwMode="auto">
            <a:xfrm>
              <a:off x="1577894" y="6569284"/>
              <a:ext cx="115211" cy="130361"/>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dirty="0"/>
            </a:p>
          </p:txBody>
        </p:sp>
        <p:sp>
          <p:nvSpPr>
            <p:cNvPr id="21" name="Freeform 9">
              <a:extLst>
                <a:ext uri="{FF2B5EF4-FFF2-40B4-BE49-F238E27FC236}">
                  <a16:creationId xmlns:a16="http://schemas.microsoft.com/office/drawing/2014/main" id="{8C4A243B-FBF5-4C04-8CD0-8E1C4721D991}"/>
                </a:ext>
              </a:extLst>
            </p:cNvPr>
            <p:cNvSpPr>
              <a:spLocks noEditPoints="1"/>
            </p:cNvSpPr>
            <p:nvPr userDrawn="1"/>
          </p:nvSpPr>
          <p:spPr bwMode="auto">
            <a:xfrm>
              <a:off x="1377775" y="6569284"/>
              <a:ext cx="108898" cy="130361"/>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dirty="0"/>
            </a:p>
          </p:txBody>
        </p:sp>
        <p:sp>
          <p:nvSpPr>
            <p:cNvPr id="22" name="Freeform 10">
              <a:extLst>
                <a:ext uri="{FF2B5EF4-FFF2-40B4-BE49-F238E27FC236}">
                  <a16:creationId xmlns:a16="http://schemas.microsoft.com/office/drawing/2014/main" id="{F67E765D-8E8B-44F9-BE70-63FC0512FD2D}"/>
                </a:ext>
              </a:extLst>
            </p:cNvPr>
            <p:cNvSpPr>
              <a:spLocks/>
            </p:cNvSpPr>
            <p:nvPr userDrawn="1"/>
          </p:nvSpPr>
          <p:spPr bwMode="auto">
            <a:xfrm>
              <a:off x="863272" y="6563918"/>
              <a:ext cx="325115" cy="135727"/>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dirty="0"/>
            </a:p>
          </p:txBody>
        </p:sp>
        <p:sp>
          <p:nvSpPr>
            <p:cNvPr id="23" name="Freeform 11">
              <a:extLst>
                <a:ext uri="{FF2B5EF4-FFF2-40B4-BE49-F238E27FC236}">
                  <a16:creationId xmlns:a16="http://schemas.microsoft.com/office/drawing/2014/main" id="{1B4614B4-F94A-4053-B179-EC5C3F70A9E7}"/>
                </a:ext>
              </a:extLst>
            </p:cNvPr>
            <p:cNvSpPr>
              <a:spLocks noEditPoints="1"/>
            </p:cNvSpPr>
            <p:nvPr userDrawn="1"/>
          </p:nvSpPr>
          <p:spPr bwMode="auto">
            <a:xfrm>
              <a:off x="1694683" y="6569284"/>
              <a:ext cx="29671" cy="31249"/>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dirty="0"/>
            </a:p>
          </p:txBody>
        </p:sp>
        <p:sp>
          <p:nvSpPr>
            <p:cNvPr id="24" name="Freeform 12">
              <a:extLst>
                <a:ext uri="{FF2B5EF4-FFF2-40B4-BE49-F238E27FC236}">
                  <a16:creationId xmlns:a16="http://schemas.microsoft.com/office/drawing/2014/main" id="{E157F005-56AC-4E75-8AA5-582D0D69E231}"/>
                </a:ext>
              </a:extLst>
            </p:cNvPr>
            <p:cNvSpPr>
              <a:spLocks noEditPoints="1"/>
            </p:cNvSpPr>
            <p:nvPr userDrawn="1"/>
          </p:nvSpPr>
          <p:spPr bwMode="auto">
            <a:xfrm>
              <a:off x="1703521" y="6576859"/>
              <a:ext cx="12626" cy="15151"/>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dirty="0"/>
            </a:p>
          </p:txBody>
        </p:sp>
      </p:grpSp>
      <p:sp>
        <p:nvSpPr>
          <p:cNvPr id="25" name="TextBox 24">
            <a:extLst>
              <a:ext uri="{FF2B5EF4-FFF2-40B4-BE49-F238E27FC236}">
                <a16:creationId xmlns:a16="http://schemas.microsoft.com/office/drawing/2014/main" id="{9473A8DE-DD1F-43EE-8FA2-4C689A038BA5}"/>
              </a:ext>
            </a:extLst>
          </p:cNvPr>
          <p:cNvSpPr txBox="1"/>
          <p:nvPr userDrawn="1"/>
        </p:nvSpPr>
        <p:spPr bwMode="white">
          <a:xfrm flipH="1">
            <a:off x="2073593" y="6506318"/>
            <a:ext cx="1728888" cy="186690"/>
          </a:xfrm>
          <a:prstGeom prst="rect">
            <a:avLst/>
          </a:prstGeom>
          <a:noFill/>
        </p:spPr>
        <p:txBody>
          <a:bodyPr wrap="none" lIns="0" tIns="0" rIns="0" bIns="0" rtlCol="0" anchor="ctr">
            <a:noAutofit/>
          </a:bodyPr>
          <a:lstStyle/>
          <a:p>
            <a:pPr>
              <a:lnSpc>
                <a:spcPct val="90000"/>
              </a:lnSpc>
            </a:pPr>
            <a:r>
              <a:rPr lang="en-US" sz="800" kern="1200" dirty="0">
                <a:solidFill>
                  <a:schemeClr val="tx1"/>
                </a:solidFill>
                <a:latin typeface="+mj-lt"/>
                <a:ea typeface="+mn-ea"/>
                <a:cs typeface="+mn-cs"/>
              </a:rPr>
              <a:t>Confidential</a:t>
            </a:r>
            <a:r>
              <a:rPr lang="en-US" sz="800" dirty="0">
                <a:solidFill>
                  <a:schemeClr val="bg1"/>
                </a:solidFill>
                <a:latin typeface="+mj-lt"/>
                <a:ea typeface="Verdana" panose="020B0604030504040204" pitchFamily="34" charset="0"/>
                <a:cs typeface="Verdana" panose="020B0604030504040204" pitchFamily="34" charset="0"/>
              </a:rPr>
              <a:t>  </a:t>
            </a:r>
            <a:r>
              <a:rPr lang="en-US" sz="800" kern="1200" dirty="0">
                <a:solidFill>
                  <a:schemeClr val="tx1"/>
                </a:solidFill>
                <a:latin typeface="+mj-lt"/>
                <a:ea typeface="+mn-ea"/>
                <a:cs typeface="Arial" panose="020B0604020202020204" pitchFamily="34" charset="0"/>
              </a:rPr>
              <a:t> │  </a:t>
            </a:r>
            <a:r>
              <a:rPr lang="en-US" sz="800" kern="1200" dirty="0">
                <a:solidFill>
                  <a:schemeClr val="tx1"/>
                </a:solidFill>
                <a:latin typeface="+mj-lt"/>
                <a:ea typeface="+mn-ea"/>
                <a:cs typeface="+mn-cs"/>
              </a:rPr>
              <a:t>©2019 VMware, Inc.</a:t>
            </a:r>
          </a:p>
        </p:txBody>
      </p:sp>
      <p:sp>
        <p:nvSpPr>
          <p:cNvPr id="18" name="TextBox 17">
            <a:extLst>
              <a:ext uri="{FF2B5EF4-FFF2-40B4-BE49-F238E27FC236}">
                <a16:creationId xmlns:a16="http://schemas.microsoft.com/office/drawing/2014/main" id="{C1594E1E-E234-471D-B539-F75E8CC06D07}"/>
              </a:ext>
            </a:extLst>
          </p:cNvPr>
          <p:cNvSpPr txBox="1"/>
          <p:nvPr userDrawn="1"/>
        </p:nvSpPr>
        <p:spPr>
          <a:xfrm>
            <a:off x="7122912" y="4133697"/>
            <a:ext cx="3585557" cy="692497"/>
          </a:xfrm>
          <a:prstGeom prst="rect">
            <a:avLst/>
          </a:prstGeom>
        </p:spPr>
        <p:txBody>
          <a:bodyPr wrap="square" lIns="0" tIns="0" rIns="0" bIns="0" rtlCol="0">
            <a:spAutoFit/>
          </a:bodyPr>
          <a:lstStyle/>
          <a:p>
            <a:pPr algn="r" defTabSz="914400" rtl="0" eaLnBrk="1" latinLnBrk="0" hangingPunct="1">
              <a:lnSpc>
                <a:spcPct val="90000"/>
              </a:lnSpc>
              <a:spcBef>
                <a:spcPct val="0"/>
              </a:spcBef>
              <a:spcAft>
                <a:spcPts val="600"/>
              </a:spcAft>
              <a:buNone/>
            </a:pPr>
            <a:r>
              <a:rPr lang="en-US" sz="5000" b="0" kern="1200" cap="none" baseline="0" dirty="0">
                <a:solidFill>
                  <a:schemeClr val="accent2"/>
                </a:solidFill>
                <a:latin typeface="+mj-lt"/>
                <a:ea typeface="+mj-ea"/>
                <a:cs typeface="+mj-cs"/>
              </a:rPr>
              <a:t>Thank You</a:t>
            </a:r>
          </a:p>
        </p:txBody>
      </p:sp>
      <p:sp>
        <p:nvSpPr>
          <p:cNvPr id="15" name="Freeform: Shape 14">
            <a:extLst>
              <a:ext uri="{FF2B5EF4-FFF2-40B4-BE49-F238E27FC236}">
                <a16:creationId xmlns:a16="http://schemas.microsoft.com/office/drawing/2014/main" id="{4C67E5CD-C662-462D-9821-CBF45A809F13}"/>
              </a:ext>
            </a:extLst>
          </p:cNvPr>
          <p:cNvSpPr/>
          <p:nvPr userDrawn="1"/>
        </p:nvSpPr>
        <p:spPr>
          <a:xfrm rot="2700000">
            <a:off x="500103" y="-2250712"/>
            <a:ext cx="2891746" cy="8395793"/>
          </a:xfrm>
          <a:custGeom>
            <a:avLst/>
            <a:gdLst>
              <a:gd name="connsiteX0" fmla="*/ 0 w 2891746"/>
              <a:gd name="connsiteY0" fmla="*/ 2890035 h 8395793"/>
              <a:gd name="connsiteX1" fmla="*/ 1390389 w 2891746"/>
              <a:gd name="connsiteY1" fmla="*/ 1499646 h 8395793"/>
              <a:gd name="connsiteX2" fmla="*/ 1390389 w 2891746"/>
              <a:gd name="connsiteY2" fmla="*/ 1499646 h 8395793"/>
              <a:gd name="connsiteX3" fmla="*/ 2890036 w 2891746"/>
              <a:gd name="connsiteY3" fmla="*/ 0 h 8395793"/>
              <a:gd name="connsiteX4" fmla="*/ 2890036 w 2891746"/>
              <a:gd name="connsiteY4" fmla="*/ 8322767 h 8395793"/>
              <a:gd name="connsiteX5" fmla="*/ 2891746 w 2891746"/>
              <a:gd name="connsiteY5" fmla="*/ 8340727 h 8395793"/>
              <a:gd name="connsiteX6" fmla="*/ 2891741 w 2891746"/>
              <a:gd name="connsiteY6" fmla="*/ 8395793 h 8395793"/>
              <a:gd name="connsiteX7" fmla="*/ 2546313 w 2891746"/>
              <a:gd name="connsiteY7" fmla="*/ 8050365 h 8395793"/>
              <a:gd name="connsiteX8" fmla="*/ 2546315 w 2891746"/>
              <a:gd name="connsiteY8" fmla="*/ 8050364 h 8395793"/>
              <a:gd name="connsiteX9" fmla="*/ 0 w 2891746"/>
              <a:gd name="connsiteY9" fmla="*/ 5504049 h 8395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1746" h="8395793">
                <a:moveTo>
                  <a:pt x="0" y="2890035"/>
                </a:moveTo>
                <a:lnTo>
                  <a:pt x="1390389" y="1499646"/>
                </a:lnTo>
                <a:lnTo>
                  <a:pt x="1390389" y="1499646"/>
                </a:lnTo>
                <a:lnTo>
                  <a:pt x="2890036" y="0"/>
                </a:lnTo>
                <a:lnTo>
                  <a:pt x="2890036" y="8322767"/>
                </a:lnTo>
                <a:lnTo>
                  <a:pt x="2891746" y="8340727"/>
                </a:lnTo>
                <a:lnTo>
                  <a:pt x="2891741" y="8395793"/>
                </a:lnTo>
                <a:lnTo>
                  <a:pt x="2546313" y="8050365"/>
                </a:lnTo>
                <a:lnTo>
                  <a:pt x="2546315" y="8050364"/>
                </a:lnTo>
                <a:lnTo>
                  <a:pt x="0" y="5504049"/>
                </a:lnTo>
                <a:close/>
              </a:path>
            </a:pathLst>
          </a:custGeom>
          <a:gradFill>
            <a:gsLst>
              <a:gs pos="24000">
                <a:srgbClr val="7F35AB"/>
              </a:gs>
              <a:gs pos="87000">
                <a:srgbClr val="264088"/>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sp>
        <p:nvSpPr>
          <p:cNvPr id="20" name="Freeform: Shape 19">
            <a:extLst>
              <a:ext uri="{FF2B5EF4-FFF2-40B4-BE49-F238E27FC236}">
                <a16:creationId xmlns:a16="http://schemas.microsoft.com/office/drawing/2014/main" id="{DBDC7692-DF81-49A0-9672-BF8E1DB9B662}"/>
              </a:ext>
            </a:extLst>
          </p:cNvPr>
          <p:cNvSpPr/>
          <p:nvPr userDrawn="1"/>
        </p:nvSpPr>
        <p:spPr>
          <a:xfrm rot="18900000">
            <a:off x="-1253438" y="2913755"/>
            <a:ext cx="6372785" cy="905566"/>
          </a:xfrm>
          <a:custGeom>
            <a:avLst/>
            <a:gdLst>
              <a:gd name="connsiteX0" fmla="*/ 6372785 w 6372785"/>
              <a:gd name="connsiteY0" fmla="*/ 0 h 905566"/>
              <a:gd name="connsiteX1" fmla="*/ 6372785 w 6372785"/>
              <a:gd name="connsiteY1" fmla="*/ 905566 h 905566"/>
              <a:gd name="connsiteX2" fmla="*/ 0 w 6372785"/>
              <a:gd name="connsiteY2" fmla="*/ 905566 h 905566"/>
              <a:gd name="connsiteX3" fmla="*/ 905566 w 6372785"/>
              <a:gd name="connsiteY3" fmla="*/ 0 h 905566"/>
            </a:gdLst>
            <a:ahLst/>
            <a:cxnLst>
              <a:cxn ang="0">
                <a:pos x="connsiteX0" y="connsiteY0"/>
              </a:cxn>
              <a:cxn ang="0">
                <a:pos x="connsiteX1" y="connsiteY1"/>
              </a:cxn>
              <a:cxn ang="0">
                <a:pos x="connsiteX2" y="connsiteY2"/>
              </a:cxn>
              <a:cxn ang="0">
                <a:pos x="connsiteX3" y="connsiteY3"/>
              </a:cxn>
            </a:cxnLst>
            <a:rect l="l" t="t" r="r" b="b"/>
            <a:pathLst>
              <a:path w="6372785" h="905566">
                <a:moveTo>
                  <a:pt x="6372785" y="0"/>
                </a:moveTo>
                <a:lnTo>
                  <a:pt x="6372785" y="905566"/>
                </a:lnTo>
                <a:lnTo>
                  <a:pt x="0" y="905566"/>
                </a:lnTo>
                <a:lnTo>
                  <a:pt x="905566" y="0"/>
                </a:lnTo>
                <a:close/>
              </a:path>
            </a:pathLst>
          </a:custGeom>
          <a:gradFill>
            <a:gsLst>
              <a:gs pos="22000">
                <a:srgbClr val="7F35AB">
                  <a:alpha val="94000"/>
                </a:srgbClr>
              </a:gs>
              <a:gs pos="95000">
                <a:schemeClr val="bg1"/>
              </a:gs>
              <a:gs pos="77000">
                <a:schemeClr val="bg1">
                  <a:alpha val="79000"/>
                </a:schemeClr>
              </a:gs>
            </a:gsLst>
            <a:lin ang="8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dirty="0">
              <a:solidFill>
                <a:schemeClr val="bg1"/>
              </a:solidFill>
            </a:endParaRPr>
          </a:p>
        </p:txBody>
      </p:sp>
    </p:spTree>
    <p:extLst>
      <p:ext uri="{BB962C8B-B14F-4D97-AF65-F5344CB8AC3E}">
        <p14:creationId xmlns:p14="http://schemas.microsoft.com/office/powerpoint/2010/main" val="3526511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330200"/>
            <a:ext cx="10969943" cy="81280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6EA6D8CF-3CDE-4807-BCD2-C9F2B831AAA5}" type="slidenum">
              <a:rPr lang="en-US" smtClean="0"/>
              <a:t>‹#›</a:t>
            </a:fld>
            <a:endParaRPr lang="en-US" dirty="0"/>
          </a:p>
        </p:txBody>
      </p:sp>
    </p:spTree>
    <p:extLst>
      <p:ext uri="{BB962C8B-B14F-4D97-AF65-F5344CB8AC3E}">
        <p14:creationId xmlns:p14="http://schemas.microsoft.com/office/powerpoint/2010/main" val="3526597354"/>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Pr>
        <a:solidFill>
          <a:schemeClr val="bg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68450DCA-9700-4C93-9CAA-A9FF31B0A6A3}"/>
              </a:ext>
            </a:extLst>
          </p:cNvPr>
          <p:cNvPicPr>
            <a:picLocks noChangeAspect="1"/>
          </p:cNvPicPr>
          <p:nvPr userDrawn="1"/>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 y="6766560"/>
            <a:ext cx="12188825" cy="95225"/>
          </a:xfrm>
          <a:prstGeom prst="rect">
            <a:avLst/>
          </a:prstGeom>
        </p:spPr>
      </p:pic>
      <p:sp>
        <p:nvSpPr>
          <p:cNvPr id="2" name="Title Placeholder 1"/>
          <p:cNvSpPr>
            <a:spLocks noGrp="1"/>
          </p:cNvSpPr>
          <p:nvPr>
            <p:ph type="title"/>
          </p:nvPr>
        </p:nvSpPr>
        <p:spPr>
          <a:xfrm>
            <a:off x="579809" y="412751"/>
            <a:ext cx="11001004" cy="381000"/>
          </a:xfrm>
          <a:prstGeom prst="rect">
            <a:avLst/>
          </a:prstGeom>
        </p:spPr>
        <p:txBody>
          <a:bodyPr vert="horz" wrap="none" lIns="0" tIns="0" rIns="0" bIns="0" rtlCol="0" anchor="b">
            <a:noAutofit/>
          </a:bodyPr>
          <a:lstStyle/>
          <a:p>
            <a:r>
              <a:rPr lang="en-US" dirty="0"/>
              <a:t>Click to edit Master title style</a:t>
            </a:r>
          </a:p>
        </p:txBody>
      </p:sp>
      <p:sp>
        <p:nvSpPr>
          <p:cNvPr id="3" name="Text Placeholder 2"/>
          <p:cNvSpPr>
            <a:spLocks noGrp="1"/>
          </p:cNvSpPr>
          <p:nvPr>
            <p:ph type="body" idx="1"/>
          </p:nvPr>
        </p:nvSpPr>
        <p:spPr>
          <a:xfrm>
            <a:off x="609441" y="1600203"/>
            <a:ext cx="10969943" cy="4580461"/>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Footer Placeholder 3">
            <a:extLst>
              <a:ext uri="{FF2B5EF4-FFF2-40B4-BE49-F238E27FC236}">
                <a16:creationId xmlns:a16="http://schemas.microsoft.com/office/drawing/2014/main" id="{AA6C16E6-5A1F-46F7-8642-A7F025A5BDCF}"/>
              </a:ext>
            </a:extLst>
          </p:cNvPr>
          <p:cNvSpPr>
            <a:spLocks noGrp="1"/>
          </p:cNvSpPr>
          <p:nvPr>
            <p:ph type="ftr" sz="quarter" idx="3"/>
          </p:nvPr>
        </p:nvSpPr>
        <p:spPr>
          <a:xfrm>
            <a:off x="4037013" y="735203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5" name="Slide Number Placeholder 4">
            <a:extLst>
              <a:ext uri="{FF2B5EF4-FFF2-40B4-BE49-F238E27FC236}">
                <a16:creationId xmlns:a16="http://schemas.microsoft.com/office/drawing/2014/main" id="{3E586C86-F823-4766-9B10-773EDC51CC66}"/>
              </a:ext>
            </a:extLst>
          </p:cNvPr>
          <p:cNvSpPr>
            <a:spLocks noGrp="1"/>
          </p:cNvSpPr>
          <p:nvPr>
            <p:ph type="sldNum" sz="quarter" idx="4"/>
          </p:nvPr>
        </p:nvSpPr>
        <p:spPr>
          <a:xfrm>
            <a:off x="8609013" y="7352030"/>
            <a:ext cx="27416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D295A3-96FB-4E80-91AF-4225D266C57B}" type="slidenum">
              <a:rPr lang="en-US" smtClean="0"/>
              <a:t>‹#›</a:t>
            </a:fld>
            <a:endParaRPr lang="en-US"/>
          </a:p>
        </p:txBody>
      </p:sp>
      <p:grpSp>
        <p:nvGrpSpPr>
          <p:cNvPr id="18" name="Group 17">
            <a:extLst>
              <a:ext uri="{FF2B5EF4-FFF2-40B4-BE49-F238E27FC236}">
                <a16:creationId xmlns:a16="http://schemas.microsoft.com/office/drawing/2014/main" id="{3485A9D7-B248-4F26-9897-A1C7A54FAF89}"/>
              </a:ext>
            </a:extLst>
          </p:cNvPr>
          <p:cNvGrpSpPr/>
          <p:nvPr userDrawn="1"/>
        </p:nvGrpSpPr>
        <p:grpSpPr>
          <a:xfrm>
            <a:off x="608012" y="6445106"/>
            <a:ext cx="1184397" cy="186690"/>
            <a:chOff x="863272" y="6563918"/>
            <a:chExt cx="861082" cy="135727"/>
          </a:xfrm>
          <a:solidFill>
            <a:schemeClr val="bg1"/>
          </a:solidFill>
        </p:grpSpPr>
        <p:sp>
          <p:nvSpPr>
            <p:cNvPr id="27" name="Freeform 6">
              <a:extLst>
                <a:ext uri="{FF2B5EF4-FFF2-40B4-BE49-F238E27FC236}">
                  <a16:creationId xmlns:a16="http://schemas.microsoft.com/office/drawing/2014/main" id="{3813DC77-8C0C-44B4-AE3B-61F5A801402A}"/>
                </a:ext>
              </a:extLst>
            </p:cNvPr>
            <p:cNvSpPr>
              <a:spLocks/>
            </p:cNvSpPr>
            <p:nvPr userDrawn="1"/>
          </p:nvSpPr>
          <p:spPr bwMode="auto">
            <a:xfrm>
              <a:off x="1195963" y="6569284"/>
              <a:ext cx="181812" cy="128783"/>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dirty="0"/>
            </a:p>
          </p:txBody>
        </p:sp>
        <p:sp>
          <p:nvSpPr>
            <p:cNvPr id="28" name="Freeform 7">
              <a:extLst>
                <a:ext uri="{FF2B5EF4-FFF2-40B4-BE49-F238E27FC236}">
                  <a16:creationId xmlns:a16="http://schemas.microsoft.com/office/drawing/2014/main" id="{4D7DC1A2-819A-4366-8BE9-387CC000905C}"/>
                </a:ext>
              </a:extLst>
            </p:cNvPr>
            <p:cNvSpPr>
              <a:spLocks/>
            </p:cNvSpPr>
            <p:nvPr userDrawn="1"/>
          </p:nvSpPr>
          <p:spPr bwMode="auto">
            <a:xfrm>
              <a:off x="1509084" y="6569284"/>
              <a:ext cx="70389" cy="128783"/>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dirty="0"/>
            </a:p>
          </p:txBody>
        </p:sp>
        <p:sp>
          <p:nvSpPr>
            <p:cNvPr id="29" name="Freeform 8">
              <a:extLst>
                <a:ext uri="{FF2B5EF4-FFF2-40B4-BE49-F238E27FC236}">
                  <a16:creationId xmlns:a16="http://schemas.microsoft.com/office/drawing/2014/main" id="{0373EF47-4DA1-4EF4-AE4F-54BCB38FC204}"/>
                </a:ext>
              </a:extLst>
            </p:cNvPr>
            <p:cNvSpPr>
              <a:spLocks noEditPoints="1"/>
            </p:cNvSpPr>
            <p:nvPr userDrawn="1"/>
          </p:nvSpPr>
          <p:spPr bwMode="auto">
            <a:xfrm>
              <a:off x="1577894" y="6569284"/>
              <a:ext cx="115211" cy="130361"/>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dirty="0"/>
            </a:p>
          </p:txBody>
        </p:sp>
        <p:sp>
          <p:nvSpPr>
            <p:cNvPr id="30" name="Freeform 9">
              <a:extLst>
                <a:ext uri="{FF2B5EF4-FFF2-40B4-BE49-F238E27FC236}">
                  <a16:creationId xmlns:a16="http://schemas.microsoft.com/office/drawing/2014/main" id="{ABC15050-D5E4-4FBD-806D-1CEC1AF606F8}"/>
                </a:ext>
              </a:extLst>
            </p:cNvPr>
            <p:cNvSpPr>
              <a:spLocks noEditPoints="1"/>
            </p:cNvSpPr>
            <p:nvPr userDrawn="1"/>
          </p:nvSpPr>
          <p:spPr bwMode="auto">
            <a:xfrm>
              <a:off x="1377775" y="6569284"/>
              <a:ext cx="108898" cy="130361"/>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dirty="0"/>
            </a:p>
          </p:txBody>
        </p:sp>
        <p:sp>
          <p:nvSpPr>
            <p:cNvPr id="31" name="Freeform 10">
              <a:extLst>
                <a:ext uri="{FF2B5EF4-FFF2-40B4-BE49-F238E27FC236}">
                  <a16:creationId xmlns:a16="http://schemas.microsoft.com/office/drawing/2014/main" id="{953BA047-B60F-46CD-AFCB-49101F4D74CE}"/>
                </a:ext>
              </a:extLst>
            </p:cNvPr>
            <p:cNvSpPr>
              <a:spLocks/>
            </p:cNvSpPr>
            <p:nvPr userDrawn="1"/>
          </p:nvSpPr>
          <p:spPr bwMode="auto">
            <a:xfrm>
              <a:off x="863272" y="6563918"/>
              <a:ext cx="325115" cy="135727"/>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dirty="0"/>
            </a:p>
          </p:txBody>
        </p:sp>
        <p:sp>
          <p:nvSpPr>
            <p:cNvPr id="32" name="Freeform 11">
              <a:extLst>
                <a:ext uri="{FF2B5EF4-FFF2-40B4-BE49-F238E27FC236}">
                  <a16:creationId xmlns:a16="http://schemas.microsoft.com/office/drawing/2014/main" id="{E5E07D7E-E36B-4549-9FB3-3BA1E2259485}"/>
                </a:ext>
              </a:extLst>
            </p:cNvPr>
            <p:cNvSpPr>
              <a:spLocks noEditPoints="1"/>
            </p:cNvSpPr>
            <p:nvPr userDrawn="1"/>
          </p:nvSpPr>
          <p:spPr bwMode="auto">
            <a:xfrm>
              <a:off x="1694683" y="6569284"/>
              <a:ext cx="29671" cy="31249"/>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dirty="0"/>
            </a:p>
          </p:txBody>
        </p:sp>
        <p:sp>
          <p:nvSpPr>
            <p:cNvPr id="33" name="Freeform 12">
              <a:extLst>
                <a:ext uri="{FF2B5EF4-FFF2-40B4-BE49-F238E27FC236}">
                  <a16:creationId xmlns:a16="http://schemas.microsoft.com/office/drawing/2014/main" id="{3352F97F-F3A2-4B3E-9917-55B62713FDC5}"/>
                </a:ext>
              </a:extLst>
            </p:cNvPr>
            <p:cNvSpPr>
              <a:spLocks noEditPoints="1"/>
            </p:cNvSpPr>
            <p:nvPr userDrawn="1"/>
          </p:nvSpPr>
          <p:spPr bwMode="auto">
            <a:xfrm>
              <a:off x="1703521" y="6576859"/>
              <a:ext cx="12626" cy="15151"/>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dirty="0"/>
            </a:p>
          </p:txBody>
        </p:sp>
      </p:grpSp>
      <p:sp>
        <p:nvSpPr>
          <p:cNvPr id="34" name="TextBox 33">
            <a:extLst>
              <a:ext uri="{FF2B5EF4-FFF2-40B4-BE49-F238E27FC236}">
                <a16:creationId xmlns:a16="http://schemas.microsoft.com/office/drawing/2014/main" id="{20A2C43B-3928-4C21-81F0-0AA332C8F322}"/>
              </a:ext>
            </a:extLst>
          </p:cNvPr>
          <p:cNvSpPr txBox="1"/>
          <p:nvPr userDrawn="1"/>
        </p:nvSpPr>
        <p:spPr bwMode="white">
          <a:xfrm flipH="1">
            <a:off x="2073593" y="6506318"/>
            <a:ext cx="1728888" cy="186690"/>
          </a:xfrm>
          <a:prstGeom prst="rect">
            <a:avLst/>
          </a:prstGeom>
          <a:noFill/>
        </p:spPr>
        <p:txBody>
          <a:bodyPr wrap="none" lIns="0" tIns="0" rIns="0" bIns="0" rtlCol="0" anchor="ctr">
            <a:noAutofit/>
          </a:bodyPr>
          <a:lstStyle/>
          <a:p>
            <a:pPr>
              <a:lnSpc>
                <a:spcPct val="90000"/>
              </a:lnSpc>
            </a:pPr>
            <a:r>
              <a:rPr lang="en-US" sz="800" kern="1200" dirty="0">
                <a:solidFill>
                  <a:schemeClr val="tx1"/>
                </a:solidFill>
                <a:latin typeface="+mj-lt"/>
                <a:ea typeface="+mn-ea"/>
                <a:cs typeface="+mn-cs"/>
              </a:rPr>
              <a:t>Confidential</a:t>
            </a:r>
            <a:r>
              <a:rPr lang="en-US" sz="800" dirty="0">
                <a:solidFill>
                  <a:schemeClr val="bg1"/>
                </a:solidFill>
                <a:latin typeface="+mj-lt"/>
                <a:ea typeface="Verdana" panose="020B0604030504040204" pitchFamily="34" charset="0"/>
                <a:cs typeface="Verdana" panose="020B0604030504040204" pitchFamily="34" charset="0"/>
              </a:rPr>
              <a:t>  </a:t>
            </a:r>
            <a:r>
              <a:rPr lang="en-US" sz="800" kern="1200" dirty="0">
                <a:solidFill>
                  <a:schemeClr val="tx1"/>
                </a:solidFill>
                <a:latin typeface="+mj-lt"/>
                <a:ea typeface="+mn-ea"/>
                <a:cs typeface="Arial" panose="020B0604020202020204" pitchFamily="34" charset="0"/>
              </a:rPr>
              <a:t> │  </a:t>
            </a:r>
            <a:r>
              <a:rPr lang="en-US" sz="800" kern="1200" dirty="0">
                <a:solidFill>
                  <a:schemeClr val="tx1"/>
                </a:solidFill>
                <a:latin typeface="+mj-lt"/>
                <a:ea typeface="+mn-ea"/>
                <a:cs typeface="+mn-cs"/>
              </a:rPr>
              <a:t>©2019 VMware, Inc.</a:t>
            </a:r>
          </a:p>
        </p:txBody>
      </p:sp>
    </p:spTree>
    <p:extLst>
      <p:ext uri="{BB962C8B-B14F-4D97-AF65-F5344CB8AC3E}">
        <p14:creationId xmlns:p14="http://schemas.microsoft.com/office/powerpoint/2010/main" val="928140892"/>
      </p:ext>
    </p:extLst>
  </p:cSld>
  <p:clrMap bg1="lt1" tx1="dk1" bg2="lt2" tx2="dk2" accent1="accent1" accent2="accent2" accent3="accent3" accent4="accent4" accent5="accent5" accent6="accent6" hlink="hlink" folHlink="folHlink"/>
  <p:sldLayoutIdLst>
    <p:sldLayoutId id="2147483939" r:id="rId1"/>
    <p:sldLayoutId id="2147483956" r:id="rId2"/>
    <p:sldLayoutId id="2147483957" r:id="rId3"/>
    <p:sldLayoutId id="2147483979" r:id="rId4"/>
    <p:sldLayoutId id="2147483981" r:id="rId5"/>
    <p:sldLayoutId id="2147483996"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2800" b="1" kern="1200">
          <a:solidFill>
            <a:schemeClr val="accent2"/>
          </a:solidFill>
          <a:latin typeface="Microsoft JhengHei" panose="020B0604030504040204" pitchFamily="34" charset="-120"/>
          <a:ea typeface="Microsoft JhengHei" panose="020B0604030504040204" pitchFamily="34" charset="-120"/>
          <a:cs typeface="+mj-cs"/>
        </a:defRPr>
      </a:lvl1pPr>
    </p:titleStyle>
    <p:bodyStyle>
      <a:lvl1pPr marL="0" indent="0" algn="l" defTabSz="914400" rtl="0" eaLnBrk="1" latinLnBrk="0" hangingPunct="1">
        <a:lnSpc>
          <a:spcPct val="100000"/>
        </a:lnSpc>
        <a:spcBef>
          <a:spcPts val="1800"/>
        </a:spcBef>
        <a:buClr>
          <a:schemeClr val="tx1">
            <a:lumMod val="60000"/>
            <a:lumOff val="40000"/>
          </a:schemeClr>
        </a:buClr>
        <a:buSzPct val="90000"/>
        <a:buFont typeface="Arial" panose="020B0604020202020204" pitchFamily="34" charset="0"/>
        <a:buChar char="​"/>
        <a:defRPr sz="2000" kern="1200">
          <a:solidFill>
            <a:schemeClr val="tx2"/>
          </a:solidFill>
          <a:latin typeface="Microsoft JhengHei" panose="020B0604030504040204" pitchFamily="34" charset="-120"/>
          <a:ea typeface="Microsoft JhengHei" panose="020B0604030504040204" pitchFamily="34" charset="-120"/>
          <a:cs typeface="+mn-cs"/>
        </a:defRPr>
      </a:lvl1pPr>
      <a:lvl2pPr marL="457200" indent="-184150" algn="l" defTabSz="914400" rtl="0" eaLnBrk="1" latinLnBrk="0" hangingPunct="1">
        <a:lnSpc>
          <a:spcPct val="100000"/>
        </a:lnSpc>
        <a:spcBef>
          <a:spcPts val="300"/>
        </a:spcBef>
        <a:buClr>
          <a:schemeClr val="tx2"/>
        </a:buClr>
        <a:buSzPct val="90000"/>
        <a:buFont typeface="Arial" panose="020B0604020202020204" pitchFamily="34" charset="0"/>
        <a:buChar char="•"/>
        <a:defRPr sz="1800" kern="1200">
          <a:solidFill>
            <a:schemeClr val="tx2"/>
          </a:solidFill>
          <a:latin typeface="Microsoft JhengHei" panose="020B0604030504040204" pitchFamily="34" charset="-120"/>
          <a:ea typeface="Microsoft JhengHei" panose="020B0604030504040204" pitchFamily="34" charset="-120"/>
          <a:cs typeface="+mn-cs"/>
        </a:defRPr>
      </a:lvl2pPr>
      <a:lvl3pPr marL="744538" indent="-169863" algn="l" defTabSz="914400" rtl="0" eaLnBrk="1" latinLnBrk="0" hangingPunct="1">
        <a:lnSpc>
          <a:spcPct val="100000"/>
        </a:lnSpc>
        <a:spcBef>
          <a:spcPts val="300"/>
        </a:spcBef>
        <a:spcAft>
          <a:spcPts val="0"/>
        </a:spcAft>
        <a:buClr>
          <a:schemeClr val="tx2"/>
        </a:buClr>
        <a:buSzPct val="90000"/>
        <a:buFont typeface="Camphor Std" panose="020B0504030404020204" pitchFamily="34" charset="0"/>
        <a:buChar char="–"/>
        <a:defRPr sz="1600" kern="1200">
          <a:solidFill>
            <a:schemeClr val="tx2"/>
          </a:solidFill>
          <a:latin typeface="Microsoft JhengHei" panose="020B0604030504040204" pitchFamily="34" charset="-120"/>
          <a:ea typeface="Microsoft JhengHei" panose="020B0604030504040204" pitchFamily="34" charset="-120"/>
          <a:cs typeface="+mn-cs"/>
        </a:defRPr>
      </a:lvl3pPr>
      <a:lvl4pPr marL="969963" indent="-166688" algn="l" defTabSz="914400" rtl="0" eaLnBrk="1" latinLnBrk="0" hangingPunct="1">
        <a:lnSpc>
          <a:spcPct val="100000"/>
        </a:lnSpc>
        <a:spcBef>
          <a:spcPts val="300"/>
        </a:spcBef>
        <a:buClr>
          <a:schemeClr val="tx2"/>
        </a:buClr>
        <a:buSzPct val="90000"/>
        <a:buFont typeface="Arial" panose="020B0604020202020204" pitchFamily="34" charset="0"/>
        <a:buChar char="•"/>
        <a:defRPr sz="1400" kern="1200">
          <a:solidFill>
            <a:schemeClr val="tx2"/>
          </a:solidFill>
          <a:latin typeface="Microsoft JhengHei" panose="020B0604030504040204" pitchFamily="34" charset="-120"/>
          <a:ea typeface="Microsoft JhengHei" panose="020B0604030504040204" pitchFamily="34" charset="-120"/>
          <a:cs typeface="+mn-cs"/>
        </a:defRPr>
      </a:lvl4pPr>
      <a:lvl5pPr marL="1143000" indent="-138113" algn="l" defTabSz="914400" rtl="0" eaLnBrk="1" latinLnBrk="0" hangingPunct="1">
        <a:lnSpc>
          <a:spcPct val="100000"/>
        </a:lnSpc>
        <a:spcBef>
          <a:spcPts val="300"/>
        </a:spcBef>
        <a:buClr>
          <a:schemeClr val="tx2"/>
        </a:buClr>
        <a:buSzPct val="90000"/>
        <a:buFont typeface="Camphor Std" panose="020B0504030404020204" pitchFamily="34" charset="0"/>
        <a:buChar char="–"/>
        <a:tabLst/>
        <a:defRPr sz="1400" kern="1200">
          <a:solidFill>
            <a:schemeClr val="tx2"/>
          </a:solidFill>
          <a:latin typeface="Microsoft JhengHei" panose="020B0604030504040204" pitchFamily="34" charset="-120"/>
          <a:ea typeface="Microsoft JhengHei" panose="020B0604030504040204" pitchFamily="34" charset="-120"/>
          <a:cs typeface="+mn-cs"/>
        </a:defRPr>
      </a:lvl5pPr>
      <a:lvl6pPr marL="228600" indent="-228600" algn="l" defTabSz="914400" rtl="0" eaLnBrk="1" latinLnBrk="0" hangingPunct="1">
        <a:lnSpc>
          <a:spcPct val="100000"/>
        </a:lnSpc>
        <a:spcBef>
          <a:spcPts val="1800"/>
        </a:spcBef>
        <a:buClr>
          <a:schemeClr val="tx2"/>
        </a:buClr>
        <a:buSzPct val="90000"/>
        <a:buFont typeface="+mj-lt"/>
        <a:buAutoNum type="arabicPeriod"/>
        <a:defRPr sz="2000" kern="1200">
          <a:solidFill>
            <a:schemeClr val="tx2"/>
          </a:solidFill>
          <a:latin typeface="Microsoft JhengHei" panose="020B0604030504040204" pitchFamily="34" charset="-120"/>
          <a:ea typeface="Microsoft JhengHei" panose="020B0604030504040204" pitchFamily="34" charset="-120"/>
          <a:cs typeface="+mn-cs"/>
        </a:defRPr>
      </a:lvl6pPr>
      <a:lvl7pPr marL="512763" indent="-228600" algn="l" defTabSz="914400" rtl="0" eaLnBrk="1" latinLnBrk="0" hangingPunct="1">
        <a:lnSpc>
          <a:spcPct val="100000"/>
        </a:lnSpc>
        <a:spcBef>
          <a:spcPts val="300"/>
        </a:spcBef>
        <a:buClr>
          <a:schemeClr val="tx2"/>
        </a:buClr>
        <a:buSzPct val="90000"/>
        <a:buFont typeface="+mj-lt"/>
        <a:buAutoNum type="alphaLcPeriod"/>
        <a:defRPr sz="1600" kern="1200">
          <a:solidFill>
            <a:schemeClr val="tx2"/>
          </a:solidFill>
          <a:latin typeface="Microsoft JhengHei" panose="020B0604030504040204" pitchFamily="34" charset="-120"/>
          <a:ea typeface="Microsoft JhengHei" panose="020B0604030504040204" pitchFamily="34" charset="-120"/>
          <a:cs typeface="+mn-cs"/>
        </a:defRPr>
      </a:lvl7pPr>
      <a:lvl8pPr marL="741363" indent="-166688" algn="l" defTabSz="914400" rtl="0" eaLnBrk="1" latinLnBrk="0" hangingPunct="1">
        <a:lnSpc>
          <a:spcPct val="90000"/>
        </a:lnSpc>
        <a:spcBef>
          <a:spcPts val="600"/>
        </a:spcBef>
        <a:buClr>
          <a:schemeClr val="tx2"/>
        </a:buClr>
        <a:buSzPct val="90000"/>
        <a:buFont typeface="+mj-lt"/>
        <a:buAutoNum type="romanLcPeriod"/>
        <a:defRPr sz="1400" kern="1200">
          <a:solidFill>
            <a:schemeClr val="tx2"/>
          </a:solidFill>
          <a:latin typeface="Microsoft JhengHei" panose="020B0604030504040204" pitchFamily="34" charset="-120"/>
          <a:ea typeface="Microsoft JhengHei" panose="020B0604030504040204" pitchFamily="34" charset="-120"/>
          <a:cs typeface="+mn-cs"/>
        </a:defRPr>
      </a:lvl8pPr>
      <a:lvl9pPr marL="284163" indent="-284163" algn="l" defTabSz="914400" rtl="0" eaLnBrk="1" latinLnBrk="0" hangingPunct="1">
        <a:lnSpc>
          <a:spcPct val="100000"/>
        </a:lnSpc>
        <a:spcBef>
          <a:spcPts val="1800"/>
        </a:spcBef>
        <a:buClr>
          <a:schemeClr val="tx2"/>
        </a:buClr>
        <a:buSzPct val="90000"/>
        <a:buFont typeface="+mj-lt"/>
        <a:buAutoNum type="alphaUcPeriod"/>
        <a:defRPr sz="2000" kern="1200">
          <a:solidFill>
            <a:schemeClr val="tx2"/>
          </a:solidFill>
          <a:latin typeface="Microsoft JhengHei" panose="020B0604030504040204" pitchFamily="34" charset="-120"/>
          <a:ea typeface="Microsoft JhengHei" panose="020B0604030504040204" pitchFamily="34" charset="-12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39">
          <p15:clr>
            <a:srgbClr val="F26B43"/>
          </p15:clr>
        </p15:guide>
        <p15:guide id="3" orient="horz" pos="1872">
          <p15:clr>
            <a:srgbClr val="F26B43"/>
          </p15:clr>
        </p15:guide>
        <p15:guide id="4" orient="horz" pos="1584">
          <p15:clr>
            <a:srgbClr val="F26B43"/>
          </p15:clr>
        </p15:guide>
        <p15:guide id="5" orient="horz" pos="1296">
          <p15:clr>
            <a:srgbClr val="F26B43"/>
          </p15:clr>
        </p15:guide>
        <p15:guide id="6" orient="horz" pos="1008">
          <p15:clr>
            <a:srgbClr val="F26B43"/>
          </p15:clr>
        </p15:guide>
        <p15:guide id="7" orient="horz" pos="720">
          <p15:clr>
            <a:srgbClr val="F26B43"/>
          </p15:clr>
        </p15:guide>
        <p15:guide id="8" orient="horz" pos="576">
          <p15:clr>
            <a:srgbClr val="F26B43"/>
          </p15:clr>
        </p15:guide>
        <p15:guide id="9" orient="horz" pos="288">
          <p15:clr>
            <a:srgbClr val="F26B43"/>
          </p15:clr>
        </p15:guide>
        <p15:guide id="10" orient="horz">
          <p15:clr>
            <a:srgbClr val="F26B43"/>
          </p15:clr>
        </p15:guide>
        <p15:guide id="11" orient="horz" pos="2448">
          <p15:clr>
            <a:srgbClr val="F26B43"/>
          </p15:clr>
        </p15:guide>
        <p15:guide id="12" orient="horz" pos="2736">
          <p15:clr>
            <a:srgbClr val="F26B43"/>
          </p15:clr>
        </p15:guide>
        <p15:guide id="13" orient="horz" pos="3024">
          <p15:clr>
            <a:srgbClr val="F26B43"/>
          </p15:clr>
        </p15:guide>
        <p15:guide id="14" orient="horz" pos="3312">
          <p15:clr>
            <a:srgbClr val="F26B43"/>
          </p15:clr>
        </p15:guide>
        <p15:guide id="15" orient="horz" pos="3600">
          <p15:clr>
            <a:srgbClr val="F26B43"/>
          </p15:clr>
        </p15:guide>
        <p15:guide id="16" orient="horz" pos="3888">
          <p15:clr>
            <a:srgbClr val="F26B43"/>
          </p15:clr>
        </p15:guide>
        <p15:guide id="17" orient="horz" pos="4032">
          <p15:clr>
            <a:srgbClr val="F26B43"/>
          </p15:clr>
        </p15:guide>
        <p15:guide id="18" pos="3551">
          <p15:clr>
            <a:srgbClr val="F26B43"/>
          </p15:clr>
        </p15:guide>
        <p15:guide id="19" pos="3263">
          <p15:clr>
            <a:srgbClr val="F26B43"/>
          </p15:clr>
        </p15:guide>
        <p15:guide id="20" pos="2975">
          <p15:clr>
            <a:srgbClr val="F26B43"/>
          </p15:clr>
        </p15:guide>
        <p15:guide id="21" pos="2687">
          <p15:clr>
            <a:srgbClr val="F26B43"/>
          </p15:clr>
        </p15:guide>
        <p15:guide id="22" pos="2399">
          <p15:clr>
            <a:srgbClr val="F26B43"/>
          </p15:clr>
        </p15:guide>
        <p15:guide id="23" pos="2111">
          <p15:clr>
            <a:srgbClr val="F26B43"/>
          </p15:clr>
        </p15:guide>
        <p15:guide id="24" pos="1823">
          <p15:clr>
            <a:srgbClr val="F26B43"/>
          </p15:clr>
        </p15:guide>
        <p15:guide id="25" pos="1535">
          <p15:clr>
            <a:srgbClr val="F26B43"/>
          </p15:clr>
        </p15:guide>
        <p15:guide id="26" pos="1247">
          <p15:clr>
            <a:srgbClr val="F26B43"/>
          </p15:clr>
        </p15:guide>
        <p15:guide id="27" pos="959">
          <p15:clr>
            <a:srgbClr val="F26B43"/>
          </p15:clr>
        </p15:guide>
        <p15:guide id="28" pos="671">
          <p15:clr>
            <a:srgbClr val="F26B43"/>
          </p15:clr>
        </p15:guide>
        <p15:guide id="29" pos="383">
          <p15:clr>
            <a:srgbClr val="F26B43"/>
          </p15:clr>
        </p15:guide>
        <p15:guide id="30" pos="4127">
          <p15:clr>
            <a:srgbClr val="F26B43"/>
          </p15:clr>
        </p15:guide>
        <p15:guide id="31" pos="4415">
          <p15:clr>
            <a:srgbClr val="F26B43"/>
          </p15:clr>
        </p15:guide>
        <p15:guide id="32" pos="4703">
          <p15:clr>
            <a:srgbClr val="F26B43"/>
          </p15:clr>
        </p15:guide>
        <p15:guide id="33" pos="4991">
          <p15:clr>
            <a:srgbClr val="F26B43"/>
          </p15:clr>
        </p15:guide>
        <p15:guide id="34" pos="5279">
          <p15:clr>
            <a:srgbClr val="F26B43"/>
          </p15:clr>
        </p15:guide>
        <p15:guide id="35" pos="5567">
          <p15:clr>
            <a:srgbClr val="F26B43"/>
          </p15:clr>
        </p15:guide>
        <p15:guide id="36" pos="5855">
          <p15:clr>
            <a:srgbClr val="F26B43"/>
          </p15:clr>
        </p15:guide>
        <p15:guide id="37" pos="6143">
          <p15:clr>
            <a:srgbClr val="F26B43"/>
          </p15:clr>
        </p15:guide>
        <p15:guide id="38" pos="6431">
          <p15:clr>
            <a:srgbClr val="F26B43"/>
          </p15:clr>
        </p15:guide>
        <p15:guide id="39" pos="6719">
          <p15:clr>
            <a:srgbClr val="F26B43"/>
          </p15:clr>
        </p15:guide>
        <p15:guide id="40" pos="7007">
          <p15:clr>
            <a:srgbClr val="F26B43"/>
          </p15:clr>
        </p15:guide>
        <p15:guide id="41" pos="7295">
          <p15:clr>
            <a:srgbClr val="F26B43"/>
          </p15:clr>
        </p15:guide>
        <p15:guide id="42" pos="7678">
          <p15:clr>
            <a:srgbClr val="F26B43"/>
          </p15:clr>
        </p15:guide>
        <p15:guide id="43" orient="horz" pos="4320">
          <p15:clr>
            <a:srgbClr val="F26B43"/>
          </p15:clr>
        </p15:guide>
        <p15:guide id="4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1.tif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44.png"/><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jpe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tiff"/><Relationship Id="rId3" Type="http://schemas.openxmlformats.org/officeDocument/2006/relationships/image" Target="../media/image11.png"/><Relationship Id="rId7" Type="http://schemas.microsoft.com/office/2007/relationships/hdphoto" Target="../media/hdphoto2.wdp"/><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notesSlide" Target="../notesSlides/notesSlide4.xml"/><Relationship Id="rId16" Type="http://schemas.openxmlformats.org/officeDocument/2006/relationships/image" Target="../media/image22.tiff"/><Relationship Id="rId1" Type="http://schemas.openxmlformats.org/officeDocument/2006/relationships/slideLayout" Target="../slideLayouts/slideLayout3.xml"/><Relationship Id="rId6" Type="http://schemas.openxmlformats.org/officeDocument/2006/relationships/image" Target="../media/image13.png"/><Relationship Id="rId11" Type="http://schemas.openxmlformats.org/officeDocument/2006/relationships/image" Target="../media/image17.gif"/><Relationship Id="rId5" Type="http://schemas.microsoft.com/office/2007/relationships/hdphoto" Target="../media/hdphoto1.wdp"/><Relationship Id="rId15" Type="http://schemas.openxmlformats.org/officeDocument/2006/relationships/image" Target="../media/image21.jpeg"/><Relationship Id="rId10" Type="http://schemas.openxmlformats.org/officeDocument/2006/relationships/image" Target="../media/image16.png"/><Relationship Id="rId4" Type="http://schemas.openxmlformats.org/officeDocument/2006/relationships/image" Target="../media/image12.png"/><Relationship Id="rId9" Type="http://schemas.openxmlformats.org/officeDocument/2006/relationships/image" Target="../media/image15.png"/><Relationship Id="rId14" Type="http://schemas.openxmlformats.org/officeDocument/2006/relationships/image" Target="../media/image20.png"/></Relationships>
</file>

<file path=ppt/slides/_rels/slide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png"/><Relationship Id="rId7" Type="http://schemas.openxmlformats.org/officeDocument/2006/relationships/image" Target="../media/image30.jpeg"/><Relationship Id="rId12" Type="http://schemas.openxmlformats.org/officeDocument/2006/relationships/image" Target="../media/image34.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9.png"/><Relationship Id="rId11" Type="http://schemas.openxmlformats.org/officeDocument/2006/relationships/image" Target="../media/image33.jpeg"/><Relationship Id="rId5" Type="http://schemas.openxmlformats.org/officeDocument/2006/relationships/image" Target="../media/image28.png"/><Relationship Id="rId10" Type="http://schemas.microsoft.com/office/2007/relationships/hdphoto" Target="../media/hdphoto3.wdp"/><Relationship Id="rId4" Type="http://schemas.openxmlformats.org/officeDocument/2006/relationships/image" Target="../media/image27.png"/><Relationship Id="rId9"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7B63B-4065-4CDA-B8E8-D94A2F0F8A16}"/>
              </a:ext>
            </a:extLst>
          </p:cNvPr>
          <p:cNvSpPr>
            <a:spLocks noGrp="1"/>
          </p:cNvSpPr>
          <p:nvPr>
            <p:ph type="title"/>
          </p:nvPr>
        </p:nvSpPr>
        <p:spPr/>
        <p:txBody>
          <a:bodyPr/>
          <a:lstStyle/>
          <a:p>
            <a:r>
              <a:rPr lang="zh-TW" altLang="zh-TW" b="1" dirty="0"/>
              <a:t>打造智慧教學</a:t>
            </a:r>
            <a:r>
              <a:rPr lang="zh-TW" altLang="en-US" b="1" dirty="0"/>
              <a:t>雲</a:t>
            </a:r>
            <a:endParaRPr lang="en-US" b="1" dirty="0"/>
          </a:p>
        </p:txBody>
      </p:sp>
      <p:sp>
        <p:nvSpPr>
          <p:cNvPr id="3" name="Subtitle 2">
            <a:extLst>
              <a:ext uri="{FF2B5EF4-FFF2-40B4-BE49-F238E27FC236}">
                <a16:creationId xmlns:a16="http://schemas.microsoft.com/office/drawing/2014/main" id="{D2D34383-C884-49C4-AF66-FA72210459B9}"/>
              </a:ext>
            </a:extLst>
          </p:cNvPr>
          <p:cNvSpPr>
            <a:spLocks noGrp="1"/>
          </p:cNvSpPr>
          <p:nvPr>
            <p:ph type="subTitle" idx="10"/>
          </p:nvPr>
        </p:nvSpPr>
        <p:spPr/>
        <p:txBody>
          <a:bodyPr/>
          <a:lstStyle/>
          <a:p>
            <a:r>
              <a:rPr lang="zh-TW" altLang="zh-TW" dirty="0"/>
              <a:t>以</a:t>
            </a:r>
            <a:r>
              <a:rPr lang="en-US" altLang="zh-TW" dirty="0"/>
              <a:t> VMware Workspace ONE </a:t>
            </a:r>
            <a:r>
              <a:rPr lang="zh-TW" altLang="zh-TW" dirty="0"/>
              <a:t>搭配</a:t>
            </a:r>
            <a:r>
              <a:rPr lang="en-US" altLang="zh-TW" dirty="0"/>
              <a:t>NVIDIA GPU</a:t>
            </a:r>
            <a:r>
              <a:rPr lang="zh-TW" altLang="zh-TW" dirty="0"/>
              <a:t>技術</a:t>
            </a:r>
            <a:r>
              <a:rPr lang="zh-TW" altLang="en-US" dirty="0"/>
              <a:t>打造智慧學習平台</a:t>
            </a:r>
            <a:r>
              <a:rPr lang="en-US" altLang="zh-TW" dirty="0"/>
              <a:t> </a:t>
            </a:r>
            <a:endParaRPr lang="en-US" dirty="0"/>
          </a:p>
        </p:txBody>
      </p:sp>
      <p:sp>
        <p:nvSpPr>
          <p:cNvPr id="4" name="Text Placeholder 3">
            <a:extLst>
              <a:ext uri="{FF2B5EF4-FFF2-40B4-BE49-F238E27FC236}">
                <a16:creationId xmlns:a16="http://schemas.microsoft.com/office/drawing/2014/main" id="{242324C0-DCC2-4D35-BFA6-D2161D9A3CD4}"/>
              </a:ext>
            </a:extLst>
          </p:cNvPr>
          <p:cNvSpPr>
            <a:spLocks noGrp="1"/>
          </p:cNvSpPr>
          <p:nvPr>
            <p:ph type="body" sz="quarter" idx="11"/>
          </p:nvPr>
        </p:nvSpPr>
        <p:spPr/>
        <p:txBody>
          <a:bodyPr/>
          <a:lstStyle/>
          <a:p>
            <a:r>
              <a:rPr lang="zh-TW" altLang="en-US" dirty="0"/>
              <a:t>蔡均璋</a:t>
            </a:r>
            <a:r>
              <a:rPr lang="en-US" altLang="zh-TW" dirty="0"/>
              <a:t> Diamond Tsai</a:t>
            </a:r>
            <a:endParaRPr lang="en-US" dirty="0"/>
          </a:p>
        </p:txBody>
      </p:sp>
      <p:sp>
        <p:nvSpPr>
          <p:cNvPr id="5" name="Text Placeholder 4">
            <a:extLst>
              <a:ext uri="{FF2B5EF4-FFF2-40B4-BE49-F238E27FC236}">
                <a16:creationId xmlns:a16="http://schemas.microsoft.com/office/drawing/2014/main" id="{4BB4592B-03DC-4EEA-B7E9-01D13C43DC21}"/>
              </a:ext>
            </a:extLst>
          </p:cNvPr>
          <p:cNvSpPr>
            <a:spLocks noGrp="1"/>
          </p:cNvSpPr>
          <p:nvPr>
            <p:ph type="body" sz="quarter" idx="12"/>
          </p:nvPr>
        </p:nvSpPr>
        <p:spPr>
          <a:xfrm>
            <a:off x="6592948" y="5138745"/>
            <a:ext cx="4588574" cy="355601"/>
          </a:xfrm>
        </p:spPr>
        <p:txBody>
          <a:bodyPr/>
          <a:lstStyle/>
          <a:p>
            <a:r>
              <a:rPr lang="en-US" altLang="zh-TW" dirty="0"/>
              <a:t>VMware </a:t>
            </a:r>
            <a:r>
              <a:rPr lang="zh-CN" altLang="en-US" dirty="0"/>
              <a:t>資深技術顧問</a:t>
            </a:r>
            <a:endParaRPr lang="en-US" dirty="0"/>
          </a:p>
        </p:txBody>
      </p:sp>
      <p:sp>
        <p:nvSpPr>
          <p:cNvPr id="6" name="Text Placeholder 5">
            <a:extLst>
              <a:ext uri="{FF2B5EF4-FFF2-40B4-BE49-F238E27FC236}">
                <a16:creationId xmlns:a16="http://schemas.microsoft.com/office/drawing/2014/main" id="{C7E87E9E-779B-4C8D-AEDF-AD7462D1B091}"/>
              </a:ext>
            </a:extLst>
          </p:cNvPr>
          <p:cNvSpPr>
            <a:spLocks noGrp="1"/>
          </p:cNvSpPr>
          <p:nvPr>
            <p:ph type="body" sz="quarter" idx="13"/>
          </p:nvPr>
        </p:nvSpPr>
        <p:spPr/>
        <p:txBody>
          <a:bodyPr/>
          <a:lstStyle/>
          <a:p>
            <a:r>
              <a:rPr lang="en-US" dirty="0"/>
              <a:t>2019/3/22</a:t>
            </a:r>
          </a:p>
        </p:txBody>
      </p:sp>
    </p:spTree>
    <p:extLst>
      <p:ext uri="{BB962C8B-B14F-4D97-AF65-F5344CB8AC3E}">
        <p14:creationId xmlns:p14="http://schemas.microsoft.com/office/powerpoint/2010/main" val="70580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Title 2"/>
          <p:cNvSpPr>
            <a:spLocks noGrp="1"/>
          </p:cNvSpPr>
          <p:nvPr>
            <p:ph type="title"/>
          </p:nvPr>
        </p:nvSpPr>
        <p:spPr/>
        <p:txBody>
          <a:bodyPr/>
          <a:lstStyle/>
          <a:p>
            <a:r>
              <a:rPr lang="en-US" altLang="zh-TW" dirty="0"/>
              <a:t>Hybrid Link Mode </a:t>
            </a:r>
            <a:r>
              <a:rPr lang="zh-CN" altLang="en-US" dirty="0"/>
              <a:t>提供一致性的基礎架構與管理介面</a:t>
            </a:r>
            <a:endParaRPr lang="en-US" altLang="x-none" dirty="0">
              <a:ea typeface="ＭＳ Ｐゴシック" charset="-128"/>
            </a:endParaRPr>
          </a:p>
        </p:txBody>
      </p:sp>
      <p:sp>
        <p:nvSpPr>
          <p:cNvPr id="151" name="矩形 150">
            <a:extLst>
              <a:ext uri="{FF2B5EF4-FFF2-40B4-BE49-F238E27FC236}">
                <a16:creationId xmlns:a16="http://schemas.microsoft.com/office/drawing/2014/main" id="{B207416B-FF3D-E243-ACD1-3DE03617E9C0}"/>
              </a:ext>
            </a:extLst>
          </p:cNvPr>
          <p:cNvSpPr/>
          <p:nvPr/>
        </p:nvSpPr>
        <p:spPr>
          <a:xfrm>
            <a:off x="10565296" y="44163"/>
            <a:ext cx="1623529" cy="45934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kumimoji="1" lang="zh-CN" altLang="en-US" sz="1600" dirty="0">
                <a:solidFill>
                  <a:schemeClr val="bg1"/>
                </a:solidFill>
                <a:latin typeface="Microsoft JhengHei" panose="020B0604030504040204" pitchFamily="34" charset="-120"/>
                <a:ea typeface="Microsoft JhengHei" panose="020B0604030504040204" pitchFamily="34" charset="-120"/>
              </a:rPr>
              <a:t>混合雲基礎架構</a:t>
            </a:r>
            <a:endParaRPr kumimoji="1" lang="zh-TW" altLang="en-US" sz="1600" dirty="0">
              <a:solidFill>
                <a:schemeClr val="bg1"/>
              </a:solidFill>
              <a:latin typeface="Microsoft JhengHei" panose="020B0604030504040204" pitchFamily="34" charset="-120"/>
              <a:ea typeface="Microsoft JhengHei" panose="020B0604030504040204" pitchFamily="34" charset="-120"/>
            </a:endParaRPr>
          </a:p>
        </p:txBody>
      </p:sp>
      <p:pic>
        <p:nvPicPr>
          <p:cNvPr id="2" name="圖片 1">
            <a:extLst>
              <a:ext uri="{FF2B5EF4-FFF2-40B4-BE49-F238E27FC236}">
                <a16:creationId xmlns:a16="http://schemas.microsoft.com/office/drawing/2014/main" id="{77CD8B17-C462-8D49-BE93-384A653D724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810" y="989467"/>
            <a:ext cx="11138426" cy="5298279"/>
          </a:xfrm>
          <a:prstGeom prst="rect">
            <a:avLst/>
          </a:prstGeom>
        </p:spPr>
      </p:pic>
    </p:spTree>
    <p:extLst>
      <p:ext uri="{BB962C8B-B14F-4D97-AF65-F5344CB8AC3E}">
        <p14:creationId xmlns:p14="http://schemas.microsoft.com/office/powerpoint/2010/main" val="1419815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878"/>
        <p:cNvGrpSpPr/>
        <p:nvPr/>
      </p:nvGrpSpPr>
      <p:grpSpPr>
        <a:xfrm>
          <a:off x="0" y="0"/>
          <a:ext cx="0" cy="0"/>
          <a:chOff x="0" y="0"/>
          <a:chExt cx="0" cy="0"/>
        </a:xfrm>
      </p:grpSpPr>
      <p:sp>
        <p:nvSpPr>
          <p:cNvPr id="20880" name="Google Shape;20880;p843"/>
          <p:cNvSpPr txBox="1">
            <a:spLocks noGrp="1"/>
          </p:cNvSpPr>
          <p:nvPr>
            <p:ph type="title"/>
          </p:nvPr>
        </p:nvSpPr>
        <p:spPr>
          <a:prstGeom prst="rect">
            <a:avLst/>
          </a:prstGeom>
          <a:noFill/>
          <a:ln>
            <a:noFill/>
          </a:ln>
        </p:spPr>
        <p:txBody>
          <a:bodyPr spcFirstLastPara="1" vert="horz" wrap="square" lIns="0" tIns="0" rIns="0" bIns="0" rtlCol="0" anchor="b" anchorCtr="0">
            <a:noAutofit/>
          </a:bodyPr>
          <a:lstStyle/>
          <a:p>
            <a:r>
              <a:rPr lang="en-US" altLang="zh-TW" dirty="0">
                <a:latin typeface="Arial"/>
                <a:ea typeface="Microsoft JhengHei"/>
                <a:cs typeface="PMingLiU"/>
                <a:sym typeface="Avenir"/>
              </a:rPr>
              <a:t>HCX </a:t>
            </a:r>
            <a:r>
              <a:rPr lang="zh-TW" altLang="en-US" dirty="0">
                <a:latin typeface="Arial"/>
                <a:ea typeface="Microsoft JhengHei"/>
                <a:cs typeface="PMingLiU"/>
                <a:sym typeface="Avenir"/>
              </a:rPr>
              <a:t>即時移轉數千個虛擬機</a:t>
            </a:r>
            <a:endParaRPr lang="zh-TW" altLang="en-US" dirty="0">
              <a:latin typeface="Arial"/>
              <a:ea typeface="Microsoft JhengHei"/>
              <a:cs typeface="PMingLiU"/>
            </a:endParaRPr>
          </a:p>
        </p:txBody>
      </p:sp>
      <p:sp>
        <p:nvSpPr>
          <p:cNvPr id="20914" name="Google Shape;20914;p843"/>
          <p:cNvSpPr txBox="1">
            <a:spLocks noGrp="1"/>
          </p:cNvSpPr>
          <p:nvPr>
            <p:ph type="sldNum" idx="4294967295"/>
          </p:nvPr>
        </p:nvSpPr>
        <p:spPr>
          <a:xfrm>
            <a:off x="9447213" y="7356475"/>
            <a:ext cx="2741612" cy="365125"/>
          </a:xfrm>
          <a:prstGeom prst="rect">
            <a:avLst/>
          </a:prstGeom>
        </p:spPr>
        <p:txBody>
          <a:bodyPr spcFirstLastPara="1" vert="horz" wrap="square" lIns="91401" tIns="45688" rIns="91401" bIns="45688" rtlCol="0" anchor="ctr" anchorCtr="0">
            <a:noAutofit/>
          </a:bodyPr>
          <a:lstStyle/>
          <a:p>
            <a:pPr defTabSz="914126">
              <a:buClr>
                <a:srgbClr val="000000"/>
              </a:buClr>
              <a:defRPr/>
            </a:pPr>
            <a:fld id="{00000000-1234-1234-1234-123412341234}" type="slidenum">
              <a:rPr lang="en-US" altLang="zh-TW" kern="0" smtClean="0">
                <a:solidFill>
                  <a:srgbClr val="F5F5F5"/>
                </a:solidFill>
                <a:latin typeface="Arial"/>
                <a:ea typeface="Microsoft JhengHei"/>
              </a:rPr>
              <a:pPr defTabSz="914126">
                <a:buClr>
                  <a:srgbClr val="000000"/>
                </a:buClr>
                <a:defRPr/>
              </a:pPr>
              <a:t>11</a:t>
            </a:fld>
            <a:endParaRPr lang="zh-TW" altLang="en-US" kern="0" dirty="0">
              <a:solidFill>
                <a:srgbClr val="F5F5F5"/>
              </a:solidFill>
              <a:latin typeface="Arial"/>
              <a:ea typeface="Microsoft JhengHei"/>
              <a:cs typeface="PMingLiU"/>
            </a:endParaRPr>
          </a:p>
        </p:txBody>
      </p:sp>
      <p:sp>
        <p:nvSpPr>
          <p:cNvPr id="20885" name="Google Shape;20885;p843"/>
          <p:cNvSpPr/>
          <p:nvPr/>
        </p:nvSpPr>
        <p:spPr>
          <a:xfrm>
            <a:off x="3578292" y="4874010"/>
            <a:ext cx="867499" cy="685388"/>
          </a:xfrm>
          <a:custGeom>
            <a:avLst/>
            <a:gdLst/>
            <a:ahLst/>
            <a:cxnLst/>
            <a:rect l="l" t="t" r="r" b="b"/>
            <a:pathLst>
              <a:path w="392" h="310" extrusionOk="0">
                <a:moveTo>
                  <a:pt x="371" y="133"/>
                </a:moveTo>
                <a:cubicBezTo>
                  <a:pt x="363" y="133"/>
                  <a:pt x="355" y="138"/>
                  <a:pt x="352" y="145"/>
                </a:cubicBezTo>
                <a:cubicBezTo>
                  <a:pt x="331" y="145"/>
                  <a:pt x="331" y="145"/>
                  <a:pt x="331" y="145"/>
                </a:cubicBezTo>
                <a:cubicBezTo>
                  <a:pt x="326" y="125"/>
                  <a:pt x="312" y="110"/>
                  <a:pt x="294" y="106"/>
                </a:cubicBezTo>
                <a:cubicBezTo>
                  <a:pt x="292" y="95"/>
                  <a:pt x="288" y="86"/>
                  <a:pt x="283" y="78"/>
                </a:cubicBezTo>
                <a:cubicBezTo>
                  <a:pt x="297" y="64"/>
                  <a:pt x="297" y="64"/>
                  <a:pt x="297" y="64"/>
                </a:cubicBezTo>
                <a:cubicBezTo>
                  <a:pt x="301" y="65"/>
                  <a:pt x="307" y="64"/>
                  <a:pt x="311" y="60"/>
                </a:cubicBezTo>
                <a:cubicBezTo>
                  <a:pt x="317" y="55"/>
                  <a:pt x="317" y="45"/>
                  <a:pt x="311" y="39"/>
                </a:cubicBezTo>
                <a:cubicBezTo>
                  <a:pt x="305" y="33"/>
                  <a:pt x="296" y="33"/>
                  <a:pt x="290" y="39"/>
                </a:cubicBezTo>
                <a:cubicBezTo>
                  <a:pt x="286" y="42"/>
                  <a:pt x="285" y="48"/>
                  <a:pt x="286" y="52"/>
                </a:cubicBezTo>
                <a:cubicBezTo>
                  <a:pt x="272" y="66"/>
                  <a:pt x="272" y="66"/>
                  <a:pt x="272" y="66"/>
                </a:cubicBezTo>
                <a:cubicBezTo>
                  <a:pt x="261" y="55"/>
                  <a:pt x="246" y="48"/>
                  <a:pt x="230" y="48"/>
                </a:cubicBezTo>
                <a:cubicBezTo>
                  <a:pt x="229" y="48"/>
                  <a:pt x="229" y="48"/>
                  <a:pt x="228" y="48"/>
                </a:cubicBezTo>
                <a:cubicBezTo>
                  <a:pt x="220" y="48"/>
                  <a:pt x="213" y="49"/>
                  <a:pt x="206" y="51"/>
                </a:cubicBezTo>
                <a:cubicBezTo>
                  <a:pt x="206" y="40"/>
                  <a:pt x="206" y="40"/>
                  <a:pt x="206" y="40"/>
                </a:cubicBezTo>
                <a:cubicBezTo>
                  <a:pt x="214" y="37"/>
                  <a:pt x="219" y="30"/>
                  <a:pt x="219" y="21"/>
                </a:cubicBezTo>
                <a:cubicBezTo>
                  <a:pt x="219" y="10"/>
                  <a:pt x="210" y="0"/>
                  <a:pt x="198" y="0"/>
                </a:cubicBezTo>
                <a:cubicBezTo>
                  <a:pt x="187" y="0"/>
                  <a:pt x="177" y="10"/>
                  <a:pt x="177" y="21"/>
                </a:cubicBezTo>
                <a:cubicBezTo>
                  <a:pt x="177" y="30"/>
                  <a:pt x="183" y="37"/>
                  <a:pt x="190" y="40"/>
                </a:cubicBezTo>
                <a:cubicBezTo>
                  <a:pt x="190" y="60"/>
                  <a:pt x="190" y="60"/>
                  <a:pt x="190" y="60"/>
                </a:cubicBezTo>
                <a:cubicBezTo>
                  <a:pt x="182" y="66"/>
                  <a:pt x="175" y="74"/>
                  <a:pt x="169" y="84"/>
                </a:cubicBezTo>
                <a:cubicBezTo>
                  <a:pt x="164" y="83"/>
                  <a:pt x="159" y="82"/>
                  <a:pt x="153" y="82"/>
                </a:cubicBezTo>
                <a:cubicBezTo>
                  <a:pt x="149" y="82"/>
                  <a:pt x="144" y="82"/>
                  <a:pt x="139" y="83"/>
                </a:cubicBezTo>
                <a:cubicBezTo>
                  <a:pt x="103" y="47"/>
                  <a:pt x="103" y="47"/>
                  <a:pt x="103" y="47"/>
                </a:cubicBezTo>
                <a:cubicBezTo>
                  <a:pt x="104" y="45"/>
                  <a:pt x="105" y="43"/>
                  <a:pt x="105" y="40"/>
                </a:cubicBezTo>
                <a:cubicBezTo>
                  <a:pt x="105" y="30"/>
                  <a:pt x="96" y="21"/>
                  <a:pt x="85" y="21"/>
                </a:cubicBezTo>
                <a:cubicBezTo>
                  <a:pt x="74" y="21"/>
                  <a:pt x="66" y="30"/>
                  <a:pt x="66" y="40"/>
                </a:cubicBezTo>
                <a:cubicBezTo>
                  <a:pt x="66" y="51"/>
                  <a:pt x="74" y="60"/>
                  <a:pt x="85" y="60"/>
                </a:cubicBezTo>
                <a:cubicBezTo>
                  <a:pt x="88" y="60"/>
                  <a:pt x="90" y="59"/>
                  <a:pt x="92" y="59"/>
                </a:cubicBezTo>
                <a:cubicBezTo>
                  <a:pt x="123" y="90"/>
                  <a:pt x="123" y="90"/>
                  <a:pt x="123" y="90"/>
                </a:cubicBezTo>
                <a:cubicBezTo>
                  <a:pt x="111" y="96"/>
                  <a:pt x="102" y="107"/>
                  <a:pt x="97" y="120"/>
                </a:cubicBezTo>
                <a:cubicBezTo>
                  <a:pt x="96" y="120"/>
                  <a:pt x="95" y="119"/>
                  <a:pt x="93" y="119"/>
                </a:cubicBezTo>
                <a:cubicBezTo>
                  <a:pt x="74" y="119"/>
                  <a:pt x="57" y="130"/>
                  <a:pt x="49" y="146"/>
                </a:cubicBezTo>
                <a:cubicBezTo>
                  <a:pt x="40" y="146"/>
                  <a:pt x="40" y="146"/>
                  <a:pt x="40" y="146"/>
                </a:cubicBezTo>
                <a:cubicBezTo>
                  <a:pt x="36" y="139"/>
                  <a:pt x="29" y="134"/>
                  <a:pt x="21" y="134"/>
                </a:cubicBezTo>
                <a:cubicBezTo>
                  <a:pt x="9" y="134"/>
                  <a:pt x="0" y="143"/>
                  <a:pt x="0" y="155"/>
                </a:cubicBezTo>
                <a:cubicBezTo>
                  <a:pt x="0" y="166"/>
                  <a:pt x="9" y="176"/>
                  <a:pt x="21" y="176"/>
                </a:cubicBezTo>
                <a:cubicBezTo>
                  <a:pt x="30" y="176"/>
                  <a:pt x="37" y="170"/>
                  <a:pt x="40" y="162"/>
                </a:cubicBezTo>
                <a:cubicBezTo>
                  <a:pt x="45" y="162"/>
                  <a:pt x="45" y="162"/>
                  <a:pt x="45" y="162"/>
                </a:cubicBezTo>
                <a:cubicBezTo>
                  <a:pt x="45" y="163"/>
                  <a:pt x="44" y="164"/>
                  <a:pt x="44" y="166"/>
                </a:cubicBezTo>
                <a:cubicBezTo>
                  <a:pt x="44" y="192"/>
                  <a:pt x="65" y="213"/>
                  <a:pt x="91" y="214"/>
                </a:cubicBezTo>
                <a:cubicBezTo>
                  <a:pt x="97" y="214"/>
                  <a:pt x="103" y="213"/>
                  <a:pt x="109" y="211"/>
                </a:cubicBezTo>
                <a:cubicBezTo>
                  <a:pt x="113" y="215"/>
                  <a:pt x="118" y="218"/>
                  <a:pt x="124" y="220"/>
                </a:cubicBezTo>
                <a:cubicBezTo>
                  <a:pt x="95" y="249"/>
                  <a:pt x="95" y="249"/>
                  <a:pt x="95" y="249"/>
                </a:cubicBezTo>
                <a:cubicBezTo>
                  <a:pt x="91" y="248"/>
                  <a:pt x="87" y="248"/>
                  <a:pt x="83" y="250"/>
                </a:cubicBezTo>
                <a:cubicBezTo>
                  <a:pt x="73" y="253"/>
                  <a:pt x="69" y="264"/>
                  <a:pt x="72" y="273"/>
                </a:cubicBezTo>
                <a:cubicBezTo>
                  <a:pt x="76" y="282"/>
                  <a:pt x="87" y="287"/>
                  <a:pt x="96" y="283"/>
                </a:cubicBezTo>
                <a:cubicBezTo>
                  <a:pt x="105" y="280"/>
                  <a:pt x="110" y="269"/>
                  <a:pt x="106" y="260"/>
                </a:cubicBezTo>
                <a:cubicBezTo>
                  <a:pt x="141" y="226"/>
                  <a:pt x="141" y="226"/>
                  <a:pt x="141" y="226"/>
                </a:cubicBezTo>
                <a:cubicBezTo>
                  <a:pt x="145" y="226"/>
                  <a:pt x="149" y="227"/>
                  <a:pt x="154" y="227"/>
                </a:cubicBezTo>
                <a:cubicBezTo>
                  <a:pt x="166" y="227"/>
                  <a:pt x="178" y="225"/>
                  <a:pt x="189" y="220"/>
                </a:cubicBezTo>
                <a:cubicBezTo>
                  <a:pt x="189" y="270"/>
                  <a:pt x="189" y="270"/>
                  <a:pt x="189" y="270"/>
                </a:cubicBezTo>
                <a:cubicBezTo>
                  <a:pt x="181" y="273"/>
                  <a:pt x="176" y="280"/>
                  <a:pt x="176" y="289"/>
                </a:cubicBezTo>
                <a:cubicBezTo>
                  <a:pt x="176" y="301"/>
                  <a:pt x="185" y="310"/>
                  <a:pt x="197" y="310"/>
                </a:cubicBezTo>
                <a:cubicBezTo>
                  <a:pt x="208" y="310"/>
                  <a:pt x="217" y="301"/>
                  <a:pt x="217" y="289"/>
                </a:cubicBezTo>
                <a:cubicBezTo>
                  <a:pt x="217" y="280"/>
                  <a:pt x="212" y="273"/>
                  <a:pt x="205" y="270"/>
                </a:cubicBezTo>
                <a:cubicBezTo>
                  <a:pt x="205" y="228"/>
                  <a:pt x="205" y="228"/>
                  <a:pt x="205" y="228"/>
                </a:cubicBezTo>
                <a:cubicBezTo>
                  <a:pt x="211" y="230"/>
                  <a:pt x="217" y="232"/>
                  <a:pt x="224" y="232"/>
                </a:cubicBezTo>
                <a:cubicBezTo>
                  <a:pt x="224" y="232"/>
                  <a:pt x="225" y="232"/>
                  <a:pt x="225" y="232"/>
                </a:cubicBezTo>
                <a:cubicBezTo>
                  <a:pt x="235" y="232"/>
                  <a:pt x="245" y="229"/>
                  <a:pt x="254" y="223"/>
                </a:cubicBezTo>
                <a:cubicBezTo>
                  <a:pt x="265" y="236"/>
                  <a:pt x="265" y="236"/>
                  <a:pt x="265" y="236"/>
                </a:cubicBezTo>
                <a:cubicBezTo>
                  <a:pt x="264" y="241"/>
                  <a:pt x="265" y="246"/>
                  <a:pt x="269" y="250"/>
                </a:cubicBezTo>
                <a:cubicBezTo>
                  <a:pt x="275" y="256"/>
                  <a:pt x="284" y="256"/>
                  <a:pt x="291" y="250"/>
                </a:cubicBezTo>
                <a:cubicBezTo>
                  <a:pt x="297" y="244"/>
                  <a:pt x="297" y="235"/>
                  <a:pt x="291" y="228"/>
                </a:cubicBezTo>
                <a:cubicBezTo>
                  <a:pt x="287" y="224"/>
                  <a:pt x="281" y="223"/>
                  <a:pt x="276" y="224"/>
                </a:cubicBezTo>
                <a:cubicBezTo>
                  <a:pt x="266" y="213"/>
                  <a:pt x="266" y="213"/>
                  <a:pt x="266" y="213"/>
                </a:cubicBezTo>
                <a:cubicBezTo>
                  <a:pt x="266" y="213"/>
                  <a:pt x="266" y="212"/>
                  <a:pt x="266" y="212"/>
                </a:cubicBezTo>
                <a:cubicBezTo>
                  <a:pt x="271" y="214"/>
                  <a:pt x="277" y="215"/>
                  <a:pt x="282" y="215"/>
                </a:cubicBezTo>
                <a:cubicBezTo>
                  <a:pt x="294" y="216"/>
                  <a:pt x="306" y="211"/>
                  <a:pt x="315" y="202"/>
                </a:cubicBezTo>
                <a:cubicBezTo>
                  <a:pt x="326" y="192"/>
                  <a:pt x="332" y="177"/>
                  <a:pt x="332" y="161"/>
                </a:cubicBezTo>
                <a:cubicBezTo>
                  <a:pt x="332" y="161"/>
                  <a:pt x="332" y="161"/>
                  <a:pt x="332" y="161"/>
                </a:cubicBezTo>
                <a:cubicBezTo>
                  <a:pt x="352" y="161"/>
                  <a:pt x="352" y="161"/>
                  <a:pt x="352" y="161"/>
                </a:cubicBezTo>
                <a:cubicBezTo>
                  <a:pt x="354" y="169"/>
                  <a:pt x="362" y="174"/>
                  <a:pt x="371" y="174"/>
                </a:cubicBezTo>
                <a:cubicBezTo>
                  <a:pt x="383" y="174"/>
                  <a:pt x="392" y="165"/>
                  <a:pt x="392" y="153"/>
                </a:cubicBezTo>
                <a:cubicBezTo>
                  <a:pt x="392" y="142"/>
                  <a:pt x="383" y="133"/>
                  <a:pt x="371" y="133"/>
                </a:cubicBezTo>
                <a:close/>
                <a:moveTo>
                  <a:pt x="198" y="16"/>
                </a:moveTo>
                <a:cubicBezTo>
                  <a:pt x="201" y="16"/>
                  <a:pt x="203" y="18"/>
                  <a:pt x="203" y="21"/>
                </a:cubicBezTo>
                <a:cubicBezTo>
                  <a:pt x="203" y="24"/>
                  <a:pt x="201" y="26"/>
                  <a:pt x="198" y="26"/>
                </a:cubicBezTo>
                <a:cubicBezTo>
                  <a:pt x="195" y="26"/>
                  <a:pt x="193" y="24"/>
                  <a:pt x="193" y="21"/>
                </a:cubicBezTo>
                <a:cubicBezTo>
                  <a:pt x="193" y="18"/>
                  <a:pt x="195" y="16"/>
                  <a:pt x="198" y="16"/>
                </a:cubicBezTo>
                <a:close/>
                <a:moveTo>
                  <a:pt x="21" y="160"/>
                </a:moveTo>
                <a:cubicBezTo>
                  <a:pt x="18" y="160"/>
                  <a:pt x="16" y="157"/>
                  <a:pt x="16" y="155"/>
                </a:cubicBezTo>
                <a:cubicBezTo>
                  <a:pt x="16" y="152"/>
                  <a:pt x="18" y="150"/>
                  <a:pt x="21" y="150"/>
                </a:cubicBezTo>
                <a:cubicBezTo>
                  <a:pt x="23" y="150"/>
                  <a:pt x="26" y="152"/>
                  <a:pt x="26" y="155"/>
                </a:cubicBezTo>
                <a:cubicBezTo>
                  <a:pt x="26" y="157"/>
                  <a:pt x="23" y="160"/>
                  <a:pt x="21" y="160"/>
                </a:cubicBezTo>
                <a:close/>
                <a:moveTo>
                  <a:pt x="197" y="294"/>
                </a:moveTo>
                <a:cubicBezTo>
                  <a:pt x="194" y="294"/>
                  <a:pt x="192" y="292"/>
                  <a:pt x="192" y="289"/>
                </a:cubicBezTo>
                <a:cubicBezTo>
                  <a:pt x="192" y="286"/>
                  <a:pt x="194" y="284"/>
                  <a:pt x="197" y="284"/>
                </a:cubicBezTo>
                <a:cubicBezTo>
                  <a:pt x="199" y="284"/>
                  <a:pt x="201" y="286"/>
                  <a:pt x="201" y="289"/>
                </a:cubicBezTo>
                <a:cubicBezTo>
                  <a:pt x="201" y="292"/>
                  <a:pt x="199" y="294"/>
                  <a:pt x="197" y="294"/>
                </a:cubicBezTo>
                <a:close/>
                <a:moveTo>
                  <a:pt x="304" y="190"/>
                </a:moveTo>
                <a:cubicBezTo>
                  <a:pt x="298" y="196"/>
                  <a:pt x="290" y="199"/>
                  <a:pt x="282" y="199"/>
                </a:cubicBezTo>
                <a:cubicBezTo>
                  <a:pt x="277" y="199"/>
                  <a:pt x="272" y="198"/>
                  <a:pt x="268" y="195"/>
                </a:cubicBezTo>
                <a:cubicBezTo>
                  <a:pt x="261" y="191"/>
                  <a:pt x="261" y="191"/>
                  <a:pt x="261" y="191"/>
                </a:cubicBezTo>
                <a:cubicBezTo>
                  <a:pt x="257" y="198"/>
                  <a:pt x="257" y="198"/>
                  <a:pt x="257" y="198"/>
                </a:cubicBezTo>
                <a:cubicBezTo>
                  <a:pt x="250" y="209"/>
                  <a:pt x="238" y="216"/>
                  <a:pt x="224" y="216"/>
                </a:cubicBezTo>
                <a:cubicBezTo>
                  <a:pt x="214" y="216"/>
                  <a:pt x="204" y="211"/>
                  <a:pt x="197" y="204"/>
                </a:cubicBezTo>
                <a:cubicBezTo>
                  <a:pt x="193" y="198"/>
                  <a:pt x="193" y="198"/>
                  <a:pt x="193" y="198"/>
                </a:cubicBezTo>
                <a:cubicBezTo>
                  <a:pt x="187" y="202"/>
                  <a:pt x="187" y="202"/>
                  <a:pt x="187" y="202"/>
                </a:cubicBezTo>
                <a:cubicBezTo>
                  <a:pt x="178" y="208"/>
                  <a:pt x="166" y="211"/>
                  <a:pt x="154" y="211"/>
                </a:cubicBezTo>
                <a:cubicBezTo>
                  <a:pt x="139" y="211"/>
                  <a:pt x="125" y="205"/>
                  <a:pt x="116" y="196"/>
                </a:cubicBezTo>
                <a:cubicBezTo>
                  <a:pt x="112" y="192"/>
                  <a:pt x="112" y="192"/>
                  <a:pt x="112" y="192"/>
                </a:cubicBezTo>
                <a:cubicBezTo>
                  <a:pt x="107" y="194"/>
                  <a:pt x="107" y="194"/>
                  <a:pt x="107" y="194"/>
                </a:cubicBezTo>
                <a:cubicBezTo>
                  <a:pt x="102" y="197"/>
                  <a:pt x="97" y="198"/>
                  <a:pt x="92" y="198"/>
                </a:cubicBezTo>
                <a:cubicBezTo>
                  <a:pt x="74" y="197"/>
                  <a:pt x="60" y="183"/>
                  <a:pt x="60" y="166"/>
                </a:cubicBezTo>
                <a:cubicBezTo>
                  <a:pt x="61" y="149"/>
                  <a:pt x="75" y="135"/>
                  <a:pt x="93" y="135"/>
                </a:cubicBezTo>
                <a:cubicBezTo>
                  <a:pt x="96" y="135"/>
                  <a:pt x="98" y="136"/>
                  <a:pt x="101" y="137"/>
                </a:cubicBezTo>
                <a:cubicBezTo>
                  <a:pt x="109" y="139"/>
                  <a:pt x="109" y="139"/>
                  <a:pt x="109" y="139"/>
                </a:cubicBezTo>
                <a:cubicBezTo>
                  <a:pt x="111" y="131"/>
                  <a:pt x="111" y="131"/>
                  <a:pt x="111" y="131"/>
                </a:cubicBezTo>
                <a:cubicBezTo>
                  <a:pt x="115" y="111"/>
                  <a:pt x="132" y="98"/>
                  <a:pt x="152" y="98"/>
                </a:cubicBezTo>
                <a:cubicBezTo>
                  <a:pt x="152" y="98"/>
                  <a:pt x="153" y="98"/>
                  <a:pt x="153" y="98"/>
                </a:cubicBezTo>
                <a:cubicBezTo>
                  <a:pt x="159" y="98"/>
                  <a:pt x="165" y="99"/>
                  <a:pt x="170" y="102"/>
                </a:cubicBezTo>
                <a:cubicBezTo>
                  <a:pt x="178" y="105"/>
                  <a:pt x="178" y="105"/>
                  <a:pt x="178" y="105"/>
                </a:cubicBezTo>
                <a:cubicBezTo>
                  <a:pt x="181" y="97"/>
                  <a:pt x="181" y="97"/>
                  <a:pt x="181" y="97"/>
                </a:cubicBezTo>
                <a:cubicBezTo>
                  <a:pt x="189" y="76"/>
                  <a:pt x="208" y="63"/>
                  <a:pt x="229" y="64"/>
                </a:cubicBezTo>
                <a:cubicBezTo>
                  <a:pt x="229" y="64"/>
                  <a:pt x="229" y="64"/>
                  <a:pt x="229" y="64"/>
                </a:cubicBezTo>
                <a:cubicBezTo>
                  <a:pt x="255" y="64"/>
                  <a:pt x="276" y="86"/>
                  <a:pt x="279" y="113"/>
                </a:cubicBezTo>
                <a:cubicBezTo>
                  <a:pt x="279" y="120"/>
                  <a:pt x="279" y="120"/>
                  <a:pt x="279" y="120"/>
                </a:cubicBezTo>
                <a:cubicBezTo>
                  <a:pt x="286" y="121"/>
                  <a:pt x="286" y="121"/>
                  <a:pt x="286" y="121"/>
                </a:cubicBezTo>
                <a:cubicBezTo>
                  <a:pt x="304" y="122"/>
                  <a:pt x="317" y="140"/>
                  <a:pt x="316" y="161"/>
                </a:cubicBezTo>
                <a:cubicBezTo>
                  <a:pt x="316" y="172"/>
                  <a:pt x="312" y="183"/>
                  <a:pt x="304" y="190"/>
                </a:cubicBezTo>
                <a:close/>
                <a:moveTo>
                  <a:pt x="371" y="158"/>
                </a:moveTo>
                <a:cubicBezTo>
                  <a:pt x="368" y="158"/>
                  <a:pt x="366" y="156"/>
                  <a:pt x="366" y="153"/>
                </a:cubicBezTo>
                <a:cubicBezTo>
                  <a:pt x="366" y="151"/>
                  <a:pt x="368" y="149"/>
                  <a:pt x="371" y="149"/>
                </a:cubicBezTo>
                <a:cubicBezTo>
                  <a:pt x="374" y="149"/>
                  <a:pt x="376" y="151"/>
                  <a:pt x="376" y="153"/>
                </a:cubicBezTo>
                <a:cubicBezTo>
                  <a:pt x="376" y="156"/>
                  <a:pt x="374" y="158"/>
                  <a:pt x="371" y="158"/>
                </a:cubicBezTo>
                <a:close/>
              </a:path>
            </a:pathLst>
          </a:custGeom>
          <a:solidFill>
            <a:schemeClr val="tx2"/>
          </a:solidFill>
          <a:ln w="9525" cap="flat" cmpd="sng">
            <a:noFill/>
            <a:prstDash val="solid"/>
            <a:round/>
            <a:headEnd type="none" w="sm" len="sm"/>
            <a:tailEnd type="none" w="sm" len="sm"/>
          </a:ln>
        </p:spPr>
        <p:txBody>
          <a:bodyPr spcFirstLastPara="1" wrap="square" lIns="91401" tIns="45688" rIns="91401" bIns="45688" anchor="t" anchorCtr="0">
            <a:noAutofit/>
          </a:bodyPr>
          <a:lstStyle/>
          <a:p>
            <a:pPr defTabSz="914126">
              <a:buClr>
                <a:srgbClr val="F2F2F2"/>
              </a:buClr>
              <a:buSzPts val="1800"/>
              <a:defRPr/>
            </a:pPr>
            <a:r>
              <a:rPr lang="zh-TW" altLang="en-US" dirty="0">
                <a:latin typeface="Arial"/>
                <a:ea typeface="Microsoft JhengHei"/>
                <a:cs typeface="PMingLiU"/>
              </a:rPr>
              <a:t> </a:t>
            </a:r>
            <a:endParaRPr lang="zh-TW" altLang="en-US" sz="1400" kern="0" dirty="0">
              <a:solidFill>
                <a:srgbClr val="000000"/>
              </a:solidFill>
              <a:latin typeface="Arial"/>
              <a:ea typeface="Microsoft JhengHei"/>
              <a:cs typeface="PMingLiU"/>
              <a:sym typeface="Arial"/>
            </a:endParaRPr>
          </a:p>
        </p:txBody>
      </p:sp>
      <p:sp>
        <p:nvSpPr>
          <p:cNvPr id="20886" name="Google Shape;20886;p843"/>
          <p:cNvSpPr txBox="1"/>
          <p:nvPr/>
        </p:nvSpPr>
        <p:spPr>
          <a:xfrm>
            <a:off x="2693651" y="3017005"/>
            <a:ext cx="2651010" cy="181453"/>
          </a:xfrm>
          <a:prstGeom prst="rect">
            <a:avLst/>
          </a:prstGeom>
          <a:noFill/>
          <a:ln>
            <a:noFill/>
          </a:ln>
        </p:spPr>
        <p:txBody>
          <a:bodyPr spcFirstLastPara="1" wrap="square" lIns="0" tIns="0" rIns="0" bIns="0" anchor="t" anchorCtr="0">
            <a:noAutofit/>
          </a:bodyPr>
          <a:lstStyle/>
          <a:p>
            <a:pPr algn="ctr" defTabSz="914126">
              <a:lnSpc>
                <a:spcPct val="90000"/>
              </a:lnSpc>
              <a:buClr>
                <a:srgbClr val="FFFFFF"/>
              </a:buClr>
              <a:buSzPts val="1200"/>
              <a:defRPr/>
            </a:pPr>
            <a:r>
              <a:rPr lang="zh-TW" altLang="en-US" sz="1200" kern="0" dirty="0">
                <a:solidFill>
                  <a:schemeClr val="accent2"/>
                </a:solidFill>
                <a:latin typeface="Arial"/>
                <a:ea typeface="Microsoft JhengHei"/>
                <a:cs typeface="PMingLiU"/>
                <a:sym typeface="Arial"/>
              </a:rPr>
              <a:t>應用程式行動化</a:t>
            </a:r>
            <a:endParaRPr lang="zh-TW" altLang="en-US" sz="1400" kern="0" dirty="0">
              <a:solidFill>
                <a:schemeClr val="accent2"/>
              </a:solidFill>
              <a:latin typeface="Arial"/>
              <a:ea typeface="Microsoft JhengHei"/>
              <a:cs typeface="PMingLiU"/>
              <a:sym typeface="Arial"/>
            </a:endParaRPr>
          </a:p>
        </p:txBody>
      </p:sp>
      <p:grpSp>
        <p:nvGrpSpPr>
          <p:cNvPr id="20887" name="Google Shape;20887;p843"/>
          <p:cNvGrpSpPr/>
          <p:nvPr/>
        </p:nvGrpSpPr>
        <p:grpSpPr>
          <a:xfrm>
            <a:off x="244573" y="4174349"/>
            <a:ext cx="1672664" cy="1395407"/>
            <a:chOff x="404448" y="4298806"/>
            <a:chExt cx="1673100" cy="1395771"/>
          </a:xfrm>
        </p:grpSpPr>
        <p:sp>
          <p:nvSpPr>
            <p:cNvPr id="20888" name="Google Shape;20888;p843"/>
            <p:cNvSpPr/>
            <p:nvPr/>
          </p:nvSpPr>
          <p:spPr>
            <a:xfrm>
              <a:off x="654410" y="5232877"/>
              <a:ext cx="1173300" cy="461700"/>
            </a:xfrm>
            <a:prstGeom prst="rect">
              <a:avLst/>
            </a:prstGeom>
            <a:noFill/>
            <a:ln>
              <a:noFill/>
            </a:ln>
          </p:spPr>
          <p:txBody>
            <a:bodyPr spcFirstLastPara="1" wrap="square" lIns="91401" tIns="45688" rIns="91401" bIns="45688" anchor="t" anchorCtr="0">
              <a:noAutofit/>
            </a:bodyPr>
            <a:lstStyle/>
            <a:p>
              <a:pPr algn="ctr" defTabSz="914126">
                <a:buClr>
                  <a:srgbClr val="FFFFFF"/>
                </a:buClr>
                <a:buSzPts val="1200"/>
                <a:defRPr/>
              </a:pPr>
              <a:r>
                <a:rPr lang="en-US" altLang="zh-TW" sz="1200" kern="0" dirty="0">
                  <a:solidFill>
                    <a:schemeClr val="tx2"/>
                  </a:solidFill>
                  <a:latin typeface="Arial"/>
                  <a:ea typeface="Microsoft JhengHei"/>
                  <a:cs typeface="PMingLiU"/>
                  <a:sym typeface="Arial"/>
                </a:rPr>
                <a:t>vSphere 5.0+ </a:t>
              </a:r>
              <a:r>
                <a:rPr lang="zh-TW" altLang="en-US" sz="1200" kern="0" dirty="0">
                  <a:solidFill>
                    <a:schemeClr val="tx2"/>
                  </a:solidFill>
                  <a:latin typeface="Arial"/>
                  <a:ea typeface="Microsoft JhengHei"/>
                  <a:cs typeface="PMingLiU"/>
                  <a:sym typeface="Arial"/>
                </a:rPr>
                <a:t>內部部署</a:t>
              </a:r>
              <a:endParaRPr lang="zh-TW" altLang="en-US" sz="1400" kern="0" dirty="0">
                <a:solidFill>
                  <a:schemeClr val="tx2"/>
                </a:solidFill>
                <a:latin typeface="Arial"/>
                <a:ea typeface="Microsoft JhengHei"/>
                <a:cs typeface="PMingLiU"/>
                <a:sym typeface="Arial"/>
              </a:endParaRPr>
            </a:p>
          </p:txBody>
        </p:sp>
        <p:sp>
          <p:nvSpPr>
            <p:cNvPr id="20889" name="Google Shape;20889;p843"/>
            <p:cNvSpPr/>
            <p:nvPr/>
          </p:nvSpPr>
          <p:spPr>
            <a:xfrm>
              <a:off x="404448" y="4298806"/>
              <a:ext cx="1673100" cy="338700"/>
            </a:xfrm>
            <a:prstGeom prst="rect">
              <a:avLst/>
            </a:prstGeom>
            <a:noFill/>
            <a:ln>
              <a:noFill/>
            </a:ln>
          </p:spPr>
          <p:txBody>
            <a:bodyPr spcFirstLastPara="1" wrap="square" lIns="91401" tIns="45688" rIns="91401" bIns="45688" anchor="t" anchorCtr="0">
              <a:noAutofit/>
            </a:bodyPr>
            <a:lstStyle/>
            <a:p>
              <a:pPr algn="ctr" defTabSz="914126">
                <a:buClr>
                  <a:srgbClr val="FFFFFF"/>
                </a:buClr>
                <a:buSzPts val="1600"/>
                <a:defRPr/>
              </a:pPr>
              <a:r>
                <a:rPr lang="en-US" altLang="zh-TW" sz="1400" kern="0" dirty="0">
                  <a:solidFill>
                    <a:schemeClr val="accent2"/>
                  </a:solidFill>
                  <a:latin typeface="Arial"/>
                  <a:ea typeface="Microsoft JhengHei"/>
                  <a:cs typeface="PMingLiU"/>
                  <a:sym typeface="Arial"/>
                </a:rPr>
                <a:t>vSphere</a:t>
              </a:r>
            </a:p>
          </p:txBody>
        </p:sp>
        <p:sp>
          <p:nvSpPr>
            <p:cNvPr id="20890" name="Google Shape;20890;p843"/>
            <p:cNvSpPr/>
            <p:nvPr/>
          </p:nvSpPr>
          <p:spPr>
            <a:xfrm>
              <a:off x="1034351" y="4700453"/>
              <a:ext cx="413326" cy="409869"/>
            </a:xfrm>
            <a:custGeom>
              <a:avLst/>
              <a:gdLst/>
              <a:ahLst/>
              <a:cxnLst/>
              <a:rect l="l" t="t" r="r" b="b"/>
              <a:pathLst>
                <a:path w="384" h="384" extrusionOk="0">
                  <a:moveTo>
                    <a:pt x="0" y="0"/>
                  </a:moveTo>
                  <a:cubicBezTo>
                    <a:pt x="0" y="109"/>
                    <a:pt x="0" y="109"/>
                    <a:pt x="0" y="109"/>
                  </a:cubicBezTo>
                  <a:cubicBezTo>
                    <a:pt x="384" y="109"/>
                    <a:pt x="384" y="109"/>
                    <a:pt x="384" y="109"/>
                  </a:cubicBezTo>
                  <a:cubicBezTo>
                    <a:pt x="384" y="0"/>
                    <a:pt x="384" y="0"/>
                    <a:pt x="384" y="0"/>
                  </a:cubicBezTo>
                  <a:lnTo>
                    <a:pt x="0" y="0"/>
                  </a:lnTo>
                  <a:close/>
                  <a:moveTo>
                    <a:pt x="368" y="93"/>
                  </a:moveTo>
                  <a:cubicBezTo>
                    <a:pt x="16" y="93"/>
                    <a:pt x="16" y="93"/>
                    <a:pt x="16" y="93"/>
                  </a:cubicBezTo>
                  <a:cubicBezTo>
                    <a:pt x="16" y="16"/>
                    <a:pt x="16" y="16"/>
                    <a:pt x="16" y="16"/>
                  </a:cubicBezTo>
                  <a:cubicBezTo>
                    <a:pt x="368" y="16"/>
                    <a:pt x="368" y="16"/>
                    <a:pt x="368" y="16"/>
                  </a:cubicBezTo>
                  <a:lnTo>
                    <a:pt x="368" y="93"/>
                  </a:lnTo>
                  <a:close/>
                  <a:moveTo>
                    <a:pt x="0" y="247"/>
                  </a:moveTo>
                  <a:cubicBezTo>
                    <a:pt x="384" y="247"/>
                    <a:pt x="384" y="247"/>
                    <a:pt x="384" y="247"/>
                  </a:cubicBezTo>
                  <a:cubicBezTo>
                    <a:pt x="384" y="138"/>
                    <a:pt x="384" y="138"/>
                    <a:pt x="384" y="138"/>
                  </a:cubicBezTo>
                  <a:cubicBezTo>
                    <a:pt x="0" y="138"/>
                    <a:pt x="0" y="138"/>
                    <a:pt x="0" y="138"/>
                  </a:cubicBezTo>
                  <a:lnTo>
                    <a:pt x="0" y="247"/>
                  </a:lnTo>
                  <a:close/>
                  <a:moveTo>
                    <a:pt x="16" y="154"/>
                  </a:moveTo>
                  <a:cubicBezTo>
                    <a:pt x="368" y="154"/>
                    <a:pt x="368" y="154"/>
                    <a:pt x="368" y="154"/>
                  </a:cubicBezTo>
                  <a:cubicBezTo>
                    <a:pt x="368" y="231"/>
                    <a:pt x="368" y="231"/>
                    <a:pt x="368" y="231"/>
                  </a:cubicBezTo>
                  <a:cubicBezTo>
                    <a:pt x="16" y="231"/>
                    <a:pt x="16" y="231"/>
                    <a:pt x="16" y="231"/>
                  </a:cubicBezTo>
                  <a:lnTo>
                    <a:pt x="16" y="154"/>
                  </a:lnTo>
                  <a:close/>
                  <a:moveTo>
                    <a:pt x="0" y="384"/>
                  </a:moveTo>
                  <a:cubicBezTo>
                    <a:pt x="384" y="384"/>
                    <a:pt x="384" y="384"/>
                    <a:pt x="384" y="384"/>
                  </a:cubicBezTo>
                  <a:cubicBezTo>
                    <a:pt x="384" y="275"/>
                    <a:pt x="384" y="275"/>
                    <a:pt x="384" y="275"/>
                  </a:cubicBezTo>
                  <a:cubicBezTo>
                    <a:pt x="0" y="275"/>
                    <a:pt x="0" y="275"/>
                    <a:pt x="0" y="275"/>
                  </a:cubicBezTo>
                  <a:lnTo>
                    <a:pt x="0" y="384"/>
                  </a:lnTo>
                  <a:close/>
                  <a:moveTo>
                    <a:pt x="16" y="291"/>
                  </a:moveTo>
                  <a:cubicBezTo>
                    <a:pt x="368" y="291"/>
                    <a:pt x="368" y="291"/>
                    <a:pt x="368" y="291"/>
                  </a:cubicBezTo>
                  <a:cubicBezTo>
                    <a:pt x="368" y="368"/>
                    <a:pt x="368" y="368"/>
                    <a:pt x="368" y="368"/>
                  </a:cubicBezTo>
                  <a:cubicBezTo>
                    <a:pt x="16" y="368"/>
                    <a:pt x="16" y="368"/>
                    <a:pt x="16" y="368"/>
                  </a:cubicBezTo>
                  <a:lnTo>
                    <a:pt x="16" y="291"/>
                  </a:lnTo>
                  <a:close/>
                  <a:moveTo>
                    <a:pt x="346" y="82"/>
                  </a:moveTo>
                  <a:cubicBezTo>
                    <a:pt x="330" y="82"/>
                    <a:pt x="330" y="82"/>
                    <a:pt x="330" y="82"/>
                  </a:cubicBezTo>
                  <a:cubicBezTo>
                    <a:pt x="330" y="27"/>
                    <a:pt x="330" y="27"/>
                    <a:pt x="330" y="27"/>
                  </a:cubicBezTo>
                  <a:cubicBezTo>
                    <a:pt x="346" y="27"/>
                    <a:pt x="346" y="27"/>
                    <a:pt x="346" y="27"/>
                  </a:cubicBezTo>
                  <a:lnTo>
                    <a:pt x="346" y="82"/>
                  </a:lnTo>
                  <a:close/>
                  <a:moveTo>
                    <a:pt x="315" y="82"/>
                  </a:moveTo>
                  <a:cubicBezTo>
                    <a:pt x="299" y="82"/>
                    <a:pt x="299" y="82"/>
                    <a:pt x="299" y="82"/>
                  </a:cubicBezTo>
                  <a:cubicBezTo>
                    <a:pt x="299" y="27"/>
                    <a:pt x="299" y="27"/>
                    <a:pt x="299" y="27"/>
                  </a:cubicBezTo>
                  <a:cubicBezTo>
                    <a:pt x="315" y="27"/>
                    <a:pt x="315" y="27"/>
                    <a:pt x="315" y="27"/>
                  </a:cubicBezTo>
                  <a:lnTo>
                    <a:pt x="315" y="82"/>
                  </a:lnTo>
                  <a:close/>
                  <a:moveTo>
                    <a:pt x="284" y="82"/>
                  </a:moveTo>
                  <a:cubicBezTo>
                    <a:pt x="268" y="82"/>
                    <a:pt x="268" y="82"/>
                    <a:pt x="268" y="82"/>
                  </a:cubicBezTo>
                  <a:cubicBezTo>
                    <a:pt x="268" y="27"/>
                    <a:pt x="268" y="27"/>
                    <a:pt x="268" y="27"/>
                  </a:cubicBezTo>
                  <a:cubicBezTo>
                    <a:pt x="284" y="27"/>
                    <a:pt x="284" y="27"/>
                    <a:pt x="284" y="27"/>
                  </a:cubicBezTo>
                  <a:lnTo>
                    <a:pt x="284" y="82"/>
                  </a:lnTo>
                  <a:close/>
                  <a:moveTo>
                    <a:pt x="268" y="165"/>
                  </a:moveTo>
                  <a:cubicBezTo>
                    <a:pt x="284" y="165"/>
                    <a:pt x="284" y="165"/>
                    <a:pt x="284" y="165"/>
                  </a:cubicBezTo>
                  <a:cubicBezTo>
                    <a:pt x="284" y="219"/>
                    <a:pt x="284" y="219"/>
                    <a:pt x="284" y="219"/>
                  </a:cubicBezTo>
                  <a:cubicBezTo>
                    <a:pt x="268" y="219"/>
                    <a:pt x="268" y="219"/>
                    <a:pt x="268" y="219"/>
                  </a:cubicBezTo>
                  <a:lnTo>
                    <a:pt x="268" y="165"/>
                  </a:lnTo>
                  <a:close/>
                  <a:moveTo>
                    <a:pt x="253" y="82"/>
                  </a:moveTo>
                  <a:cubicBezTo>
                    <a:pt x="237" y="82"/>
                    <a:pt x="237" y="82"/>
                    <a:pt x="237" y="82"/>
                  </a:cubicBezTo>
                  <a:cubicBezTo>
                    <a:pt x="237" y="27"/>
                    <a:pt x="237" y="27"/>
                    <a:pt x="237" y="27"/>
                  </a:cubicBezTo>
                  <a:cubicBezTo>
                    <a:pt x="253" y="27"/>
                    <a:pt x="253" y="27"/>
                    <a:pt x="253" y="27"/>
                  </a:cubicBezTo>
                  <a:lnTo>
                    <a:pt x="253" y="82"/>
                  </a:lnTo>
                  <a:close/>
                  <a:moveTo>
                    <a:pt x="237" y="165"/>
                  </a:moveTo>
                  <a:cubicBezTo>
                    <a:pt x="253" y="165"/>
                    <a:pt x="253" y="165"/>
                    <a:pt x="253" y="165"/>
                  </a:cubicBezTo>
                  <a:cubicBezTo>
                    <a:pt x="253" y="219"/>
                    <a:pt x="253" y="219"/>
                    <a:pt x="253" y="219"/>
                  </a:cubicBezTo>
                  <a:cubicBezTo>
                    <a:pt x="237" y="219"/>
                    <a:pt x="237" y="219"/>
                    <a:pt x="237" y="219"/>
                  </a:cubicBezTo>
                  <a:lnTo>
                    <a:pt x="237" y="165"/>
                  </a:lnTo>
                  <a:close/>
                  <a:moveTo>
                    <a:pt x="45" y="53"/>
                  </a:moveTo>
                  <a:cubicBezTo>
                    <a:pt x="45" y="43"/>
                    <a:pt x="54" y="35"/>
                    <a:pt x="64" y="35"/>
                  </a:cubicBezTo>
                  <a:cubicBezTo>
                    <a:pt x="74" y="35"/>
                    <a:pt x="82" y="43"/>
                    <a:pt x="82" y="53"/>
                  </a:cubicBezTo>
                  <a:cubicBezTo>
                    <a:pt x="82" y="63"/>
                    <a:pt x="74" y="71"/>
                    <a:pt x="64" y="71"/>
                  </a:cubicBezTo>
                  <a:cubicBezTo>
                    <a:pt x="54" y="71"/>
                    <a:pt x="45" y="63"/>
                    <a:pt x="45" y="53"/>
                  </a:cubicBezTo>
                  <a:close/>
                  <a:moveTo>
                    <a:pt x="330" y="165"/>
                  </a:moveTo>
                  <a:cubicBezTo>
                    <a:pt x="346" y="165"/>
                    <a:pt x="346" y="165"/>
                    <a:pt x="346" y="165"/>
                  </a:cubicBezTo>
                  <a:cubicBezTo>
                    <a:pt x="346" y="219"/>
                    <a:pt x="346" y="219"/>
                    <a:pt x="346" y="219"/>
                  </a:cubicBezTo>
                  <a:cubicBezTo>
                    <a:pt x="330" y="219"/>
                    <a:pt x="330" y="219"/>
                    <a:pt x="330" y="219"/>
                  </a:cubicBezTo>
                  <a:lnTo>
                    <a:pt x="330" y="165"/>
                  </a:lnTo>
                  <a:close/>
                  <a:moveTo>
                    <a:pt x="299" y="165"/>
                  </a:moveTo>
                  <a:cubicBezTo>
                    <a:pt x="315" y="165"/>
                    <a:pt x="315" y="165"/>
                    <a:pt x="315" y="165"/>
                  </a:cubicBezTo>
                  <a:cubicBezTo>
                    <a:pt x="315" y="219"/>
                    <a:pt x="315" y="219"/>
                    <a:pt x="315" y="219"/>
                  </a:cubicBezTo>
                  <a:cubicBezTo>
                    <a:pt x="299" y="219"/>
                    <a:pt x="299" y="219"/>
                    <a:pt x="299" y="219"/>
                  </a:cubicBezTo>
                  <a:lnTo>
                    <a:pt x="299" y="165"/>
                  </a:lnTo>
                  <a:close/>
                  <a:moveTo>
                    <a:pt x="82" y="191"/>
                  </a:moveTo>
                  <a:cubicBezTo>
                    <a:pt x="82" y="201"/>
                    <a:pt x="74" y="209"/>
                    <a:pt x="64" y="209"/>
                  </a:cubicBezTo>
                  <a:cubicBezTo>
                    <a:pt x="54" y="209"/>
                    <a:pt x="45" y="201"/>
                    <a:pt x="45" y="191"/>
                  </a:cubicBezTo>
                  <a:cubicBezTo>
                    <a:pt x="45" y="180"/>
                    <a:pt x="54" y="172"/>
                    <a:pt x="64" y="172"/>
                  </a:cubicBezTo>
                  <a:cubicBezTo>
                    <a:pt x="74" y="172"/>
                    <a:pt x="82" y="180"/>
                    <a:pt x="82" y="191"/>
                  </a:cubicBezTo>
                  <a:close/>
                  <a:moveTo>
                    <a:pt x="330" y="302"/>
                  </a:moveTo>
                  <a:cubicBezTo>
                    <a:pt x="346" y="302"/>
                    <a:pt x="346" y="302"/>
                    <a:pt x="346" y="302"/>
                  </a:cubicBezTo>
                  <a:cubicBezTo>
                    <a:pt x="346" y="357"/>
                    <a:pt x="346" y="357"/>
                    <a:pt x="346" y="357"/>
                  </a:cubicBezTo>
                  <a:cubicBezTo>
                    <a:pt x="330" y="357"/>
                    <a:pt x="330" y="357"/>
                    <a:pt x="330" y="357"/>
                  </a:cubicBezTo>
                  <a:lnTo>
                    <a:pt x="330" y="302"/>
                  </a:lnTo>
                  <a:close/>
                  <a:moveTo>
                    <a:pt x="299" y="302"/>
                  </a:moveTo>
                  <a:cubicBezTo>
                    <a:pt x="315" y="302"/>
                    <a:pt x="315" y="302"/>
                    <a:pt x="315" y="302"/>
                  </a:cubicBezTo>
                  <a:cubicBezTo>
                    <a:pt x="315" y="357"/>
                    <a:pt x="315" y="357"/>
                    <a:pt x="315" y="357"/>
                  </a:cubicBezTo>
                  <a:cubicBezTo>
                    <a:pt x="299" y="357"/>
                    <a:pt x="299" y="357"/>
                    <a:pt x="299" y="357"/>
                  </a:cubicBezTo>
                  <a:lnTo>
                    <a:pt x="299" y="302"/>
                  </a:lnTo>
                  <a:close/>
                  <a:moveTo>
                    <a:pt x="268" y="302"/>
                  </a:moveTo>
                  <a:cubicBezTo>
                    <a:pt x="284" y="302"/>
                    <a:pt x="284" y="302"/>
                    <a:pt x="284" y="302"/>
                  </a:cubicBezTo>
                  <a:cubicBezTo>
                    <a:pt x="284" y="357"/>
                    <a:pt x="284" y="357"/>
                    <a:pt x="284" y="357"/>
                  </a:cubicBezTo>
                  <a:cubicBezTo>
                    <a:pt x="268" y="357"/>
                    <a:pt x="268" y="357"/>
                    <a:pt x="268" y="357"/>
                  </a:cubicBezTo>
                  <a:lnTo>
                    <a:pt x="268" y="302"/>
                  </a:lnTo>
                  <a:close/>
                  <a:moveTo>
                    <a:pt x="237" y="302"/>
                  </a:moveTo>
                  <a:cubicBezTo>
                    <a:pt x="253" y="302"/>
                    <a:pt x="253" y="302"/>
                    <a:pt x="253" y="302"/>
                  </a:cubicBezTo>
                  <a:cubicBezTo>
                    <a:pt x="253" y="357"/>
                    <a:pt x="253" y="357"/>
                    <a:pt x="253" y="357"/>
                  </a:cubicBezTo>
                  <a:cubicBezTo>
                    <a:pt x="237" y="357"/>
                    <a:pt x="237" y="357"/>
                    <a:pt x="237" y="357"/>
                  </a:cubicBezTo>
                  <a:lnTo>
                    <a:pt x="237" y="302"/>
                  </a:lnTo>
                  <a:close/>
                  <a:moveTo>
                    <a:pt x="82" y="328"/>
                  </a:moveTo>
                  <a:cubicBezTo>
                    <a:pt x="82" y="338"/>
                    <a:pt x="74" y="346"/>
                    <a:pt x="64" y="346"/>
                  </a:cubicBezTo>
                  <a:cubicBezTo>
                    <a:pt x="54" y="346"/>
                    <a:pt x="45" y="338"/>
                    <a:pt x="45" y="328"/>
                  </a:cubicBezTo>
                  <a:cubicBezTo>
                    <a:pt x="45" y="318"/>
                    <a:pt x="54" y="310"/>
                    <a:pt x="64" y="310"/>
                  </a:cubicBezTo>
                  <a:cubicBezTo>
                    <a:pt x="74" y="310"/>
                    <a:pt x="82" y="318"/>
                    <a:pt x="82" y="328"/>
                  </a:cubicBezTo>
                  <a:close/>
                </a:path>
              </a:pathLst>
            </a:custGeom>
            <a:solidFill>
              <a:schemeClr val="tx2"/>
            </a:solidFill>
            <a:ln>
              <a:noFill/>
            </a:ln>
          </p:spPr>
          <p:txBody>
            <a:bodyPr spcFirstLastPara="1" wrap="square" lIns="91401" tIns="45688" rIns="91401" bIns="45688" anchor="t" anchorCtr="0">
              <a:noAutofit/>
            </a:bodyPr>
            <a:lstStyle/>
            <a:p>
              <a:pPr defTabSz="914126">
                <a:buClr>
                  <a:srgbClr val="F2F2F2"/>
                </a:buClr>
                <a:buSzPts val="1800"/>
                <a:defRPr/>
              </a:pPr>
              <a:endParaRPr sz="1799" kern="0">
                <a:solidFill>
                  <a:schemeClr val="tx2"/>
                </a:solidFill>
                <a:latin typeface="Arial" panose="020B0604020202020204" pitchFamily="34" charset="0"/>
                <a:cs typeface="Arial" panose="020B0604020202020204" pitchFamily="34" charset="0"/>
                <a:sym typeface="Arial"/>
              </a:endParaRPr>
            </a:p>
          </p:txBody>
        </p:sp>
      </p:grpSp>
      <p:sp>
        <p:nvSpPr>
          <p:cNvPr id="20891" name="Google Shape;20891;p843"/>
          <p:cNvSpPr/>
          <p:nvPr/>
        </p:nvSpPr>
        <p:spPr>
          <a:xfrm>
            <a:off x="2327472" y="5701315"/>
            <a:ext cx="3453301" cy="307720"/>
          </a:xfrm>
          <a:prstGeom prst="rect">
            <a:avLst/>
          </a:prstGeom>
          <a:noFill/>
          <a:ln>
            <a:noFill/>
          </a:ln>
        </p:spPr>
        <p:txBody>
          <a:bodyPr spcFirstLastPara="1" wrap="square" lIns="91401" tIns="45688" rIns="91401" bIns="45688" anchor="t" anchorCtr="0">
            <a:noAutofit/>
          </a:bodyPr>
          <a:lstStyle/>
          <a:p>
            <a:pPr algn="ctr" defTabSz="914126">
              <a:buClr>
                <a:srgbClr val="FFFFFF"/>
              </a:buClr>
              <a:buSzPts val="1400"/>
              <a:defRPr/>
            </a:pPr>
            <a:r>
              <a:rPr lang="zh-TW" altLang="en-US" sz="1400" kern="0" dirty="0">
                <a:solidFill>
                  <a:schemeClr val="tx2"/>
                </a:solidFill>
                <a:latin typeface="Arial"/>
                <a:ea typeface="Microsoft JhengHei"/>
                <a:cs typeface="PMingLiU"/>
                <a:sym typeface="Arial"/>
              </a:rPr>
              <a:t>網際網路</a:t>
            </a:r>
            <a:r>
              <a:rPr lang="en-US" altLang="zh-TW" sz="1400" kern="0" dirty="0">
                <a:solidFill>
                  <a:schemeClr val="tx2"/>
                </a:solidFill>
                <a:latin typeface="Arial"/>
                <a:ea typeface="Microsoft JhengHei"/>
                <a:cs typeface="PMingLiU"/>
                <a:sym typeface="Arial"/>
              </a:rPr>
              <a:t>/Direct Connect/</a:t>
            </a:r>
            <a:r>
              <a:rPr lang="zh-TW" altLang="en-US" sz="1400" kern="0" dirty="0">
                <a:solidFill>
                  <a:schemeClr val="tx2"/>
                </a:solidFill>
                <a:latin typeface="Arial"/>
                <a:ea typeface="Microsoft JhengHei"/>
                <a:cs typeface="PMingLiU"/>
                <a:sym typeface="Arial"/>
              </a:rPr>
              <a:t>廣域網路</a:t>
            </a:r>
          </a:p>
        </p:txBody>
      </p:sp>
      <p:sp>
        <p:nvSpPr>
          <p:cNvPr id="20892" name="Google Shape;20892;p843"/>
          <p:cNvSpPr/>
          <p:nvPr/>
        </p:nvSpPr>
        <p:spPr>
          <a:xfrm>
            <a:off x="6187729" y="4197356"/>
            <a:ext cx="1672664" cy="338612"/>
          </a:xfrm>
          <a:prstGeom prst="rect">
            <a:avLst/>
          </a:prstGeom>
          <a:noFill/>
          <a:ln>
            <a:noFill/>
          </a:ln>
        </p:spPr>
        <p:txBody>
          <a:bodyPr spcFirstLastPara="1" wrap="square" lIns="91401" tIns="45688" rIns="91401" bIns="45688" anchor="t" anchorCtr="0">
            <a:noAutofit/>
          </a:bodyPr>
          <a:lstStyle/>
          <a:p>
            <a:pPr algn="ctr" defTabSz="914126">
              <a:buClr>
                <a:srgbClr val="FFFFFF"/>
              </a:buClr>
              <a:buSzPts val="1600"/>
              <a:defRPr/>
            </a:pPr>
            <a:r>
              <a:rPr lang="en-US" altLang="zh-TW" sz="1400" kern="0" dirty="0">
                <a:solidFill>
                  <a:schemeClr val="accent2"/>
                </a:solidFill>
                <a:latin typeface="Arial"/>
                <a:ea typeface="Microsoft JhengHei"/>
                <a:cs typeface="PMingLiU"/>
                <a:sym typeface="Arial"/>
              </a:rPr>
              <a:t>vSphere</a:t>
            </a:r>
          </a:p>
        </p:txBody>
      </p:sp>
      <p:pic>
        <p:nvPicPr>
          <p:cNvPr id="20893" name="Google Shape;20893;p84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6425550" y="4708349"/>
            <a:ext cx="1197070" cy="397172"/>
          </a:xfrm>
          <a:prstGeom prst="rect">
            <a:avLst/>
          </a:prstGeom>
          <a:noFill/>
          <a:ln>
            <a:noFill/>
          </a:ln>
        </p:spPr>
      </p:pic>
      <p:pic>
        <p:nvPicPr>
          <p:cNvPr id="20894" name="Google Shape;20894;p843"/>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3832713" y="1594960"/>
            <a:ext cx="442914" cy="509490"/>
          </a:xfrm>
          <a:prstGeom prst="rect">
            <a:avLst/>
          </a:prstGeom>
          <a:noFill/>
          <a:ln>
            <a:noFill/>
          </a:ln>
        </p:spPr>
      </p:pic>
      <p:grpSp>
        <p:nvGrpSpPr>
          <p:cNvPr id="20895" name="Google Shape;20895;p843"/>
          <p:cNvGrpSpPr/>
          <p:nvPr/>
        </p:nvGrpSpPr>
        <p:grpSpPr>
          <a:xfrm>
            <a:off x="731735" y="1931969"/>
            <a:ext cx="6277317" cy="2149406"/>
            <a:chOff x="812135" y="1863089"/>
            <a:chExt cx="6493228" cy="2573268"/>
          </a:xfrm>
        </p:grpSpPr>
        <p:sp>
          <p:nvSpPr>
            <p:cNvPr id="20896" name="Google Shape;20896;p843"/>
            <p:cNvSpPr/>
            <p:nvPr/>
          </p:nvSpPr>
          <p:spPr>
            <a:xfrm>
              <a:off x="3271338" y="2059305"/>
              <a:ext cx="1939800" cy="333000"/>
            </a:xfrm>
            <a:prstGeom prst="rect">
              <a:avLst/>
            </a:prstGeom>
            <a:noFill/>
            <a:ln w="9525" cap="flat" cmpd="sng">
              <a:noFill/>
              <a:prstDash val="dot"/>
              <a:round/>
              <a:headEnd type="none" w="sm" len="sm"/>
              <a:tailEnd type="none" w="sm" len="sm"/>
            </a:ln>
          </p:spPr>
          <p:txBody>
            <a:bodyPr spcFirstLastPara="1" wrap="square" lIns="91401" tIns="45688" rIns="91401" bIns="45688" anchor="t" anchorCtr="0">
              <a:noAutofit/>
            </a:bodyPr>
            <a:lstStyle/>
            <a:p>
              <a:pPr algn="ctr" defTabSz="914126">
                <a:buClr>
                  <a:srgbClr val="FFFFFF"/>
                </a:buClr>
                <a:buSzPts val="1600"/>
                <a:defRPr/>
              </a:pPr>
              <a:r>
                <a:rPr lang="en-US" altLang="zh-TW" sz="1600" kern="0" dirty="0">
                  <a:solidFill>
                    <a:schemeClr val="accent2"/>
                  </a:solidFill>
                  <a:latin typeface="Arial"/>
                  <a:ea typeface="Microsoft JhengHei"/>
                  <a:cs typeface="PMingLiU"/>
                  <a:sym typeface="Arial"/>
                </a:rPr>
                <a:t>HCX</a:t>
              </a:r>
              <a:endParaRPr lang="zh-TW" altLang="en-US" sz="1400" kern="0" dirty="0">
                <a:solidFill>
                  <a:schemeClr val="accent2"/>
                </a:solidFill>
                <a:latin typeface="Arial"/>
                <a:ea typeface="Microsoft JhengHei"/>
                <a:cs typeface="PMingLiU"/>
                <a:sym typeface="Arial"/>
              </a:endParaRPr>
            </a:p>
          </p:txBody>
        </p:sp>
        <p:cxnSp>
          <p:nvCxnSpPr>
            <p:cNvPr id="20897" name="Google Shape;20897;p843"/>
            <p:cNvCxnSpPr/>
            <p:nvPr/>
          </p:nvCxnSpPr>
          <p:spPr>
            <a:xfrm rot="10800000" flipH="1">
              <a:off x="1162375" y="1863089"/>
              <a:ext cx="2785500" cy="1390800"/>
            </a:xfrm>
            <a:prstGeom prst="straightConnector1">
              <a:avLst/>
            </a:prstGeom>
            <a:noFill/>
            <a:ln w="19050" cap="flat" cmpd="sng">
              <a:solidFill>
                <a:schemeClr val="tx2"/>
              </a:solidFill>
              <a:prstDash val="dot"/>
              <a:miter lim="800000"/>
              <a:headEnd type="none" w="sm" len="sm"/>
              <a:tailEnd type="none" w="sm" len="sm"/>
            </a:ln>
          </p:spPr>
        </p:cxnSp>
        <p:cxnSp>
          <p:nvCxnSpPr>
            <p:cNvPr id="20898" name="Google Shape;20898;p843"/>
            <p:cNvCxnSpPr/>
            <p:nvPr/>
          </p:nvCxnSpPr>
          <p:spPr>
            <a:xfrm rot="10800000">
              <a:off x="4531863" y="1863150"/>
              <a:ext cx="2773500" cy="1445100"/>
            </a:xfrm>
            <a:prstGeom prst="straightConnector1">
              <a:avLst/>
            </a:prstGeom>
            <a:noFill/>
            <a:ln w="19050" cap="flat" cmpd="sng">
              <a:solidFill>
                <a:schemeClr val="tx2"/>
              </a:solidFill>
              <a:prstDash val="dot"/>
              <a:miter lim="800000"/>
              <a:headEnd type="none" w="sm" len="sm"/>
              <a:tailEnd type="none" w="sm" len="sm"/>
            </a:ln>
          </p:spPr>
        </p:cxnSp>
        <p:sp>
          <p:nvSpPr>
            <p:cNvPr id="20899" name="Google Shape;20899;p843"/>
            <p:cNvSpPr/>
            <p:nvPr/>
          </p:nvSpPr>
          <p:spPr>
            <a:xfrm>
              <a:off x="812135" y="3851438"/>
              <a:ext cx="613552" cy="584919"/>
            </a:xfrm>
            <a:custGeom>
              <a:avLst/>
              <a:gdLst/>
              <a:ahLst/>
              <a:cxnLst/>
              <a:rect l="l" t="t" r="r" b="b"/>
              <a:pathLst>
                <a:path w="386" h="368" extrusionOk="0">
                  <a:moveTo>
                    <a:pt x="243" y="244"/>
                  </a:moveTo>
                  <a:cubicBezTo>
                    <a:pt x="243" y="228"/>
                    <a:pt x="243" y="228"/>
                    <a:pt x="243" y="228"/>
                  </a:cubicBezTo>
                  <a:cubicBezTo>
                    <a:pt x="261" y="228"/>
                    <a:pt x="278" y="218"/>
                    <a:pt x="288" y="202"/>
                  </a:cubicBezTo>
                  <a:cubicBezTo>
                    <a:pt x="292" y="195"/>
                    <a:pt x="292" y="195"/>
                    <a:pt x="292" y="195"/>
                  </a:cubicBezTo>
                  <a:cubicBezTo>
                    <a:pt x="299" y="200"/>
                    <a:pt x="299" y="200"/>
                    <a:pt x="299" y="200"/>
                  </a:cubicBezTo>
                  <a:cubicBezTo>
                    <a:pt x="306" y="203"/>
                    <a:pt x="313" y="206"/>
                    <a:pt x="320" y="206"/>
                  </a:cubicBezTo>
                  <a:cubicBezTo>
                    <a:pt x="331" y="206"/>
                    <a:pt x="342" y="201"/>
                    <a:pt x="351" y="193"/>
                  </a:cubicBezTo>
                  <a:cubicBezTo>
                    <a:pt x="362" y="183"/>
                    <a:pt x="369" y="167"/>
                    <a:pt x="369" y="151"/>
                  </a:cubicBezTo>
                  <a:cubicBezTo>
                    <a:pt x="370" y="121"/>
                    <a:pt x="351" y="96"/>
                    <a:pt x="325" y="94"/>
                  </a:cubicBezTo>
                  <a:cubicBezTo>
                    <a:pt x="319" y="93"/>
                    <a:pt x="319" y="93"/>
                    <a:pt x="319" y="93"/>
                  </a:cubicBezTo>
                  <a:cubicBezTo>
                    <a:pt x="318" y="86"/>
                    <a:pt x="318" y="86"/>
                    <a:pt x="318" y="86"/>
                  </a:cubicBezTo>
                  <a:cubicBezTo>
                    <a:pt x="314" y="47"/>
                    <a:pt x="284" y="17"/>
                    <a:pt x="248" y="16"/>
                  </a:cubicBezTo>
                  <a:cubicBezTo>
                    <a:pt x="219" y="16"/>
                    <a:pt x="192" y="34"/>
                    <a:pt x="180" y="64"/>
                  </a:cubicBezTo>
                  <a:cubicBezTo>
                    <a:pt x="177" y="72"/>
                    <a:pt x="177" y="72"/>
                    <a:pt x="177" y="72"/>
                  </a:cubicBezTo>
                  <a:cubicBezTo>
                    <a:pt x="170" y="68"/>
                    <a:pt x="170" y="68"/>
                    <a:pt x="170" y="68"/>
                  </a:cubicBezTo>
                  <a:cubicBezTo>
                    <a:pt x="162" y="65"/>
                    <a:pt x="154" y="63"/>
                    <a:pt x="145" y="63"/>
                  </a:cubicBezTo>
                  <a:cubicBezTo>
                    <a:pt x="117" y="62"/>
                    <a:pt x="91" y="81"/>
                    <a:pt x="85" y="109"/>
                  </a:cubicBezTo>
                  <a:cubicBezTo>
                    <a:pt x="84" y="117"/>
                    <a:pt x="84" y="117"/>
                    <a:pt x="84" y="117"/>
                  </a:cubicBezTo>
                  <a:cubicBezTo>
                    <a:pt x="75" y="115"/>
                    <a:pt x="75" y="115"/>
                    <a:pt x="75" y="115"/>
                  </a:cubicBezTo>
                  <a:cubicBezTo>
                    <a:pt x="72" y="114"/>
                    <a:pt x="68" y="114"/>
                    <a:pt x="64" y="114"/>
                  </a:cubicBezTo>
                  <a:cubicBezTo>
                    <a:pt x="39" y="113"/>
                    <a:pt x="18" y="133"/>
                    <a:pt x="17" y="158"/>
                  </a:cubicBezTo>
                  <a:cubicBezTo>
                    <a:pt x="16" y="182"/>
                    <a:pt x="37" y="203"/>
                    <a:pt x="62" y="204"/>
                  </a:cubicBezTo>
                  <a:cubicBezTo>
                    <a:pt x="70" y="204"/>
                    <a:pt x="77" y="202"/>
                    <a:pt x="84" y="199"/>
                  </a:cubicBezTo>
                  <a:cubicBezTo>
                    <a:pt x="89" y="196"/>
                    <a:pt x="89" y="196"/>
                    <a:pt x="89" y="196"/>
                  </a:cubicBezTo>
                  <a:cubicBezTo>
                    <a:pt x="93" y="200"/>
                    <a:pt x="93" y="200"/>
                    <a:pt x="93" y="200"/>
                  </a:cubicBezTo>
                  <a:cubicBezTo>
                    <a:pt x="106" y="213"/>
                    <a:pt x="125" y="221"/>
                    <a:pt x="146" y="221"/>
                  </a:cubicBezTo>
                  <a:cubicBezTo>
                    <a:pt x="146" y="237"/>
                    <a:pt x="146" y="237"/>
                    <a:pt x="146" y="237"/>
                  </a:cubicBezTo>
                  <a:cubicBezTo>
                    <a:pt x="123" y="237"/>
                    <a:pt x="101" y="229"/>
                    <a:pt x="86" y="215"/>
                  </a:cubicBezTo>
                  <a:cubicBezTo>
                    <a:pt x="78" y="218"/>
                    <a:pt x="70" y="220"/>
                    <a:pt x="62" y="220"/>
                  </a:cubicBezTo>
                  <a:cubicBezTo>
                    <a:pt x="27" y="219"/>
                    <a:pt x="0" y="191"/>
                    <a:pt x="1" y="157"/>
                  </a:cubicBezTo>
                  <a:cubicBezTo>
                    <a:pt x="2" y="124"/>
                    <a:pt x="30" y="98"/>
                    <a:pt x="63" y="98"/>
                  </a:cubicBezTo>
                  <a:cubicBezTo>
                    <a:pt x="63" y="98"/>
                    <a:pt x="64" y="98"/>
                    <a:pt x="64" y="98"/>
                  </a:cubicBezTo>
                  <a:cubicBezTo>
                    <a:pt x="67" y="98"/>
                    <a:pt x="69" y="98"/>
                    <a:pt x="72" y="98"/>
                  </a:cubicBezTo>
                  <a:cubicBezTo>
                    <a:pt x="82" y="67"/>
                    <a:pt x="112" y="46"/>
                    <a:pt x="146" y="47"/>
                  </a:cubicBezTo>
                  <a:cubicBezTo>
                    <a:pt x="154" y="47"/>
                    <a:pt x="162" y="48"/>
                    <a:pt x="169" y="51"/>
                  </a:cubicBezTo>
                  <a:cubicBezTo>
                    <a:pt x="184" y="19"/>
                    <a:pt x="215" y="0"/>
                    <a:pt x="249" y="0"/>
                  </a:cubicBezTo>
                  <a:cubicBezTo>
                    <a:pt x="291" y="1"/>
                    <a:pt x="326" y="35"/>
                    <a:pt x="333" y="79"/>
                  </a:cubicBezTo>
                  <a:cubicBezTo>
                    <a:pt x="364" y="85"/>
                    <a:pt x="386" y="116"/>
                    <a:pt x="385" y="151"/>
                  </a:cubicBezTo>
                  <a:cubicBezTo>
                    <a:pt x="385" y="172"/>
                    <a:pt x="376" y="191"/>
                    <a:pt x="362" y="205"/>
                  </a:cubicBezTo>
                  <a:cubicBezTo>
                    <a:pt x="350" y="216"/>
                    <a:pt x="335" y="222"/>
                    <a:pt x="319" y="222"/>
                  </a:cubicBezTo>
                  <a:cubicBezTo>
                    <a:pt x="312" y="222"/>
                    <a:pt x="305" y="220"/>
                    <a:pt x="298" y="217"/>
                  </a:cubicBezTo>
                  <a:cubicBezTo>
                    <a:pt x="285" y="234"/>
                    <a:pt x="265" y="244"/>
                    <a:pt x="243" y="244"/>
                  </a:cubicBezTo>
                  <a:close/>
                  <a:moveTo>
                    <a:pt x="183" y="285"/>
                  </a:moveTo>
                  <a:cubicBezTo>
                    <a:pt x="183" y="162"/>
                    <a:pt x="183" y="162"/>
                    <a:pt x="183" y="162"/>
                  </a:cubicBezTo>
                  <a:cubicBezTo>
                    <a:pt x="199" y="178"/>
                    <a:pt x="199" y="178"/>
                    <a:pt x="199" y="178"/>
                  </a:cubicBezTo>
                  <a:cubicBezTo>
                    <a:pt x="210" y="167"/>
                    <a:pt x="210" y="167"/>
                    <a:pt x="210" y="167"/>
                  </a:cubicBezTo>
                  <a:cubicBezTo>
                    <a:pt x="174" y="131"/>
                    <a:pt x="174" y="131"/>
                    <a:pt x="174" y="131"/>
                  </a:cubicBezTo>
                  <a:cubicBezTo>
                    <a:pt x="137" y="167"/>
                    <a:pt x="137" y="167"/>
                    <a:pt x="137" y="167"/>
                  </a:cubicBezTo>
                  <a:cubicBezTo>
                    <a:pt x="149" y="178"/>
                    <a:pt x="149" y="178"/>
                    <a:pt x="149" y="178"/>
                  </a:cubicBezTo>
                  <a:cubicBezTo>
                    <a:pt x="167" y="160"/>
                    <a:pt x="167" y="160"/>
                    <a:pt x="167" y="160"/>
                  </a:cubicBezTo>
                  <a:cubicBezTo>
                    <a:pt x="167" y="301"/>
                    <a:pt x="167" y="301"/>
                    <a:pt x="167" y="301"/>
                  </a:cubicBezTo>
                  <a:lnTo>
                    <a:pt x="183" y="285"/>
                  </a:lnTo>
                  <a:close/>
                  <a:moveTo>
                    <a:pt x="241" y="320"/>
                  </a:moveTo>
                  <a:cubicBezTo>
                    <a:pt x="223" y="338"/>
                    <a:pt x="223" y="338"/>
                    <a:pt x="223" y="338"/>
                  </a:cubicBezTo>
                  <a:cubicBezTo>
                    <a:pt x="223" y="196"/>
                    <a:pt x="223" y="196"/>
                    <a:pt x="223" y="196"/>
                  </a:cubicBezTo>
                  <a:cubicBezTo>
                    <a:pt x="207" y="212"/>
                    <a:pt x="207" y="212"/>
                    <a:pt x="207" y="212"/>
                  </a:cubicBezTo>
                  <a:cubicBezTo>
                    <a:pt x="207" y="337"/>
                    <a:pt x="207" y="337"/>
                    <a:pt x="207" y="337"/>
                  </a:cubicBezTo>
                  <a:cubicBezTo>
                    <a:pt x="190" y="320"/>
                    <a:pt x="190" y="320"/>
                    <a:pt x="190" y="320"/>
                  </a:cubicBezTo>
                  <a:cubicBezTo>
                    <a:pt x="179" y="331"/>
                    <a:pt x="179" y="331"/>
                    <a:pt x="179" y="331"/>
                  </a:cubicBezTo>
                  <a:cubicBezTo>
                    <a:pt x="216" y="368"/>
                    <a:pt x="216" y="368"/>
                    <a:pt x="216" y="368"/>
                  </a:cubicBezTo>
                  <a:cubicBezTo>
                    <a:pt x="252" y="331"/>
                    <a:pt x="252" y="331"/>
                    <a:pt x="252" y="331"/>
                  </a:cubicBezTo>
                  <a:lnTo>
                    <a:pt x="241" y="320"/>
                  </a:lnTo>
                  <a:close/>
                </a:path>
              </a:pathLst>
            </a:custGeom>
            <a:solidFill>
              <a:schemeClr val="accent2"/>
            </a:solidFill>
            <a:ln w="9525" cap="flat" cmpd="sng">
              <a:solidFill>
                <a:schemeClr val="tx2"/>
              </a:solidFill>
              <a:prstDash val="solid"/>
              <a:round/>
              <a:headEnd type="none" w="sm" len="sm"/>
              <a:tailEnd type="none" w="sm" len="sm"/>
            </a:ln>
          </p:spPr>
          <p:txBody>
            <a:bodyPr spcFirstLastPara="1" wrap="square" lIns="91401" tIns="45688" rIns="91401" bIns="45688" anchor="t" anchorCtr="0">
              <a:noAutofit/>
            </a:bodyPr>
            <a:lstStyle/>
            <a:p>
              <a:pPr defTabSz="914126">
                <a:buClr>
                  <a:srgbClr val="F2F2F2"/>
                </a:buClr>
                <a:buSzPts val="1800"/>
                <a:defRPr/>
              </a:pPr>
              <a:endParaRPr sz="1799" kern="0">
                <a:solidFill>
                  <a:srgbClr val="F2F2F2"/>
                </a:solidFill>
                <a:latin typeface="Arial" panose="020B0604020202020204" pitchFamily="34" charset="0"/>
                <a:cs typeface="Arial" panose="020B0604020202020204" pitchFamily="34" charset="0"/>
                <a:sym typeface="Arial"/>
              </a:endParaRPr>
            </a:p>
          </p:txBody>
        </p:sp>
      </p:grpSp>
      <p:sp>
        <p:nvSpPr>
          <p:cNvPr id="20902" name="Google Shape;20902;p843"/>
          <p:cNvSpPr/>
          <p:nvPr/>
        </p:nvSpPr>
        <p:spPr>
          <a:xfrm>
            <a:off x="3620889" y="2713567"/>
            <a:ext cx="206346" cy="217444"/>
          </a:xfrm>
          <a:prstGeom prst="roundRect">
            <a:avLst>
              <a:gd name="adj" fmla="val 16667"/>
            </a:avLst>
          </a:prstGeom>
          <a:noFill/>
          <a:ln w="9525" cap="flat" cmpd="sng">
            <a:solidFill>
              <a:srgbClr val="FFFFFF"/>
            </a:solidFill>
            <a:prstDash val="solid"/>
            <a:round/>
            <a:headEnd type="none" w="sm" len="sm"/>
            <a:tailEnd type="none" w="sm" len="sm"/>
          </a:ln>
        </p:spPr>
        <p:txBody>
          <a:bodyPr spcFirstLastPara="1" wrap="square" lIns="91401" tIns="91401" rIns="91401" bIns="91401" anchor="ctr" anchorCtr="0">
            <a:noAutofit/>
          </a:bodyPr>
          <a:lstStyle/>
          <a:p>
            <a:pPr defTabSz="914126">
              <a:buClr>
                <a:srgbClr val="000000"/>
              </a:buClr>
              <a:buSzPts val="1400"/>
              <a:defRPr/>
            </a:pPr>
            <a:endParaRPr sz="1400" kern="0">
              <a:solidFill>
                <a:srgbClr val="FFFFFF"/>
              </a:solidFill>
              <a:latin typeface="Arial" panose="020B0604020202020204" pitchFamily="34" charset="0"/>
              <a:cs typeface="Arial" panose="020B0604020202020204" pitchFamily="34" charset="0"/>
              <a:sym typeface="Arial"/>
            </a:endParaRPr>
          </a:p>
        </p:txBody>
      </p:sp>
      <p:cxnSp>
        <p:nvCxnSpPr>
          <p:cNvPr id="20904" name="Google Shape;20904;p843"/>
          <p:cNvCxnSpPr/>
          <p:nvPr/>
        </p:nvCxnSpPr>
        <p:spPr>
          <a:xfrm>
            <a:off x="1013212" y="3417922"/>
            <a:ext cx="6081816" cy="0"/>
          </a:xfrm>
          <a:prstGeom prst="straightConnector1">
            <a:avLst/>
          </a:prstGeom>
          <a:noFill/>
          <a:ln w="12700" cap="flat" cmpd="sng">
            <a:solidFill>
              <a:schemeClr val="accent2"/>
            </a:solidFill>
            <a:prstDash val="solid"/>
            <a:round/>
            <a:headEnd type="triangle" w="med" len="med"/>
            <a:tailEnd type="triangle" w="med" len="med"/>
          </a:ln>
        </p:spPr>
      </p:cxnSp>
      <p:cxnSp>
        <p:nvCxnSpPr>
          <p:cNvPr id="20905" name="Google Shape;20905;p843"/>
          <p:cNvCxnSpPr/>
          <p:nvPr/>
        </p:nvCxnSpPr>
        <p:spPr>
          <a:xfrm>
            <a:off x="1770340" y="4463763"/>
            <a:ext cx="4614898" cy="0"/>
          </a:xfrm>
          <a:prstGeom prst="straightConnector1">
            <a:avLst/>
          </a:prstGeom>
          <a:noFill/>
          <a:ln w="9525" cap="flat" cmpd="sng">
            <a:solidFill>
              <a:schemeClr val="accent4"/>
            </a:solidFill>
            <a:prstDash val="solid"/>
            <a:round/>
            <a:headEnd type="triangle" w="med" len="med"/>
            <a:tailEnd type="triangle" w="med" len="med"/>
          </a:ln>
        </p:spPr>
      </p:cxnSp>
      <p:sp>
        <p:nvSpPr>
          <p:cNvPr id="20906" name="Google Shape;20906;p843"/>
          <p:cNvSpPr txBox="1"/>
          <p:nvPr/>
        </p:nvSpPr>
        <p:spPr>
          <a:xfrm>
            <a:off x="3421220" y="3303602"/>
            <a:ext cx="1195230" cy="175454"/>
          </a:xfrm>
          <a:prstGeom prst="rect">
            <a:avLst/>
          </a:prstGeom>
          <a:solidFill>
            <a:schemeClr val="lt1"/>
          </a:solidFill>
          <a:ln>
            <a:noFill/>
          </a:ln>
        </p:spPr>
        <p:txBody>
          <a:bodyPr spcFirstLastPara="1" wrap="square" lIns="0" tIns="0" rIns="0" bIns="0" anchor="t" anchorCtr="0">
            <a:noAutofit/>
          </a:bodyPr>
          <a:lstStyle/>
          <a:p>
            <a:pPr algn="ctr" defTabSz="914126">
              <a:lnSpc>
                <a:spcPct val="90000"/>
              </a:lnSpc>
              <a:buClr>
                <a:srgbClr val="002142"/>
              </a:buClr>
              <a:buSzPts val="1400"/>
              <a:defRPr/>
            </a:pPr>
            <a:r>
              <a:rPr lang="zh-TW" altLang="en-US" sz="1400" kern="0" dirty="0">
                <a:solidFill>
                  <a:schemeClr val="accent2"/>
                </a:solidFill>
                <a:latin typeface="Arial"/>
                <a:ea typeface="Microsoft JhengHei"/>
                <a:cs typeface="PMingLiU"/>
                <a:sym typeface="Arial"/>
              </a:rPr>
              <a:t>基礎架構混合</a:t>
            </a:r>
          </a:p>
        </p:txBody>
      </p:sp>
      <p:sp>
        <p:nvSpPr>
          <p:cNvPr id="20907" name="Google Shape;20907;p843"/>
          <p:cNvSpPr txBox="1"/>
          <p:nvPr/>
        </p:nvSpPr>
        <p:spPr>
          <a:xfrm>
            <a:off x="3359150" y="4362164"/>
            <a:ext cx="1397000" cy="175454"/>
          </a:xfrm>
          <a:prstGeom prst="rect">
            <a:avLst/>
          </a:prstGeom>
          <a:solidFill>
            <a:schemeClr val="lt1"/>
          </a:solidFill>
          <a:ln>
            <a:noFill/>
          </a:ln>
        </p:spPr>
        <p:txBody>
          <a:bodyPr spcFirstLastPara="1" wrap="square" lIns="0" tIns="0" rIns="0" bIns="0" anchor="t" anchorCtr="0">
            <a:noAutofit/>
          </a:bodyPr>
          <a:lstStyle/>
          <a:p>
            <a:pPr algn="ctr" defTabSz="914126">
              <a:lnSpc>
                <a:spcPct val="90000"/>
              </a:lnSpc>
              <a:buClr>
                <a:srgbClr val="002142"/>
              </a:buClr>
              <a:buSzPts val="1400"/>
              <a:defRPr/>
            </a:pPr>
            <a:r>
              <a:rPr lang="zh-TW" altLang="en-US" sz="1400" kern="0" dirty="0">
                <a:solidFill>
                  <a:schemeClr val="accent2"/>
                </a:solidFill>
                <a:latin typeface="Arial"/>
                <a:ea typeface="Microsoft JhengHei"/>
                <a:cs typeface="PMingLiU"/>
                <a:sym typeface="Arial"/>
              </a:rPr>
              <a:t>基礎架構抽象化</a:t>
            </a:r>
          </a:p>
        </p:txBody>
      </p:sp>
      <p:sp>
        <p:nvSpPr>
          <p:cNvPr id="38" name="Google Shape;20879;p843">
            <a:extLst>
              <a:ext uri="{FF2B5EF4-FFF2-40B4-BE49-F238E27FC236}">
                <a16:creationId xmlns:a16="http://schemas.microsoft.com/office/drawing/2014/main" id="{38B4272A-7C3C-4F0C-B7C1-8CA48C543699}"/>
              </a:ext>
            </a:extLst>
          </p:cNvPr>
          <p:cNvSpPr txBox="1">
            <a:spLocks/>
          </p:cNvSpPr>
          <p:nvPr/>
        </p:nvSpPr>
        <p:spPr>
          <a:xfrm>
            <a:off x="7925810" y="2078232"/>
            <a:ext cx="4263015" cy="3453500"/>
          </a:xfrm>
          <a:prstGeom prst="rect">
            <a:avLst/>
          </a:prstGeom>
          <a:noFill/>
          <a:ln>
            <a:noFill/>
          </a:ln>
        </p:spPr>
        <p:txBody>
          <a:bodyPr spcFirstLastPara="1" vert="horz" wrap="square" lIns="0" tIns="182779" rIns="594040" bIns="456962" rtlCol="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1800"/>
              </a:spcBef>
              <a:spcAft>
                <a:spcPts val="0"/>
              </a:spcAft>
              <a:buClr>
                <a:srgbClr val="F7F7F7"/>
              </a:buClr>
              <a:buSzPts val="1800"/>
              <a:buFont typeface="Avenir"/>
              <a:buChar char="​"/>
              <a:defRPr sz="2000" b="0" i="0" u="none" strike="noStrike" cap="none">
                <a:solidFill>
                  <a:schemeClr val="dk2"/>
                </a:solidFill>
                <a:latin typeface="Avenir"/>
                <a:ea typeface="Avenir"/>
                <a:cs typeface="Avenir"/>
                <a:sym typeface="Avenir"/>
              </a:defRPr>
            </a:lvl1pPr>
            <a:lvl2pPr marL="914400" marR="0" lvl="1" indent="-331469" algn="l" rtl="0">
              <a:lnSpc>
                <a:spcPct val="100000"/>
              </a:lnSpc>
              <a:spcBef>
                <a:spcPts val="300"/>
              </a:spcBef>
              <a:spcAft>
                <a:spcPts val="0"/>
              </a:spcAft>
              <a:buClr>
                <a:schemeClr val="dk2"/>
              </a:buClr>
              <a:buSzPts val="1620"/>
              <a:buFont typeface="Avenir"/>
              <a:buChar char="•"/>
              <a:defRPr sz="1800" b="0" i="0" u="none" strike="noStrike" cap="none">
                <a:solidFill>
                  <a:schemeClr val="dk2"/>
                </a:solidFill>
                <a:latin typeface="Avenir"/>
                <a:ea typeface="Avenir"/>
                <a:cs typeface="Avenir"/>
                <a:sym typeface="Avenir"/>
              </a:defRPr>
            </a:lvl2pPr>
            <a:lvl3pPr marL="1371600" marR="0" lvl="2" indent="-320039" algn="l" rtl="0">
              <a:lnSpc>
                <a:spcPct val="100000"/>
              </a:lnSpc>
              <a:spcBef>
                <a:spcPts val="300"/>
              </a:spcBef>
              <a:spcAft>
                <a:spcPts val="0"/>
              </a:spcAft>
              <a:buClr>
                <a:schemeClr val="dk2"/>
              </a:buClr>
              <a:buSzPts val="1440"/>
              <a:buFont typeface="Avenir"/>
              <a:buChar char="–"/>
              <a:defRPr sz="1600" b="0" i="0" u="none" strike="noStrike" cap="none">
                <a:solidFill>
                  <a:schemeClr val="dk2"/>
                </a:solidFill>
                <a:latin typeface="Avenir"/>
                <a:ea typeface="Avenir"/>
                <a:cs typeface="Avenir"/>
                <a:sym typeface="Avenir"/>
              </a:defRPr>
            </a:lvl3pPr>
            <a:lvl4pPr marL="1828800" marR="0" lvl="3" indent="-308610" algn="l" rtl="0">
              <a:lnSpc>
                <a:spcPct val="100000"/>
              </a:lnSpc>
              <a:spcBef>
                <a:spcPts val="300"/>
              </a:spcBef>
              <a:spcAft>
                <a:spcPts val="0"/>
              </a:spcAft>
              <a:buClr>
                <a:schemeClr val="dk2"/>
              </a:buClr>
              <a:buSzPts val="1260"/>
              <a:buFont typeface="Avenir"/>
              <a:buChar char="•"/>
              <a:defRPr sz="1400" b="0" i="0" u="none" strike="noStrike" cap="none">
                <a:solidFill>
                  <a:schemeClr val="dk2"/>
                </a:solidFill>
                <a:latin typeface="Avenir"/>
                <a:ea typeface="Avenir"/>
                <a:cs typeface="Avenir"/>
                <a:sym typeface="Avenir"/>
              </a:defRPr>
            </a:lvl4pPr>
            <a:lvl5pPr marL="2286000" marR="0" lvl="4" indent="-308610" algn="l" rtl="0">
              <a:lnSpc>
                <a:spcPct val="100000"/>
              </a:lnSpc>
              <a:spcBef>
                <a:spcPts val="300"/>
              </a:spcBef>
              <a:spcAft>
                <a:spcPts val="0"/>
              </a:spcAft>
              <a:buClr>
                <a:schemeClr val="dk2"/>
              </a:buClr>
              <a:buSzPts val="1260"/>
              <a:buFont typeface="Avenir"/>
              <a:buChar char="–"/>
              <a:defRPr sz="1400" b="0" i="0" u="none" strike="noStrike" cap="none">
                <a:solidFill>
                  <a:schemeClr val="dk2"/>
                </a:solidFill>
                <a:latin typeface="Avenir"/>
                <a:ea typeface="Avenir"/>
                <a:cs typeface="Avenir"/>
                <a:sym typeface="Avenir"/>
              </a:defRPr>
            </a:lvl5pPr>
            <a:lvl6pPr marL="2743200" marR="0" lvl="5" indent="-342900" algn="l" rtl="0">
              <a:lnSpc>
                <a:spcPct val="100000"/>
              </a:lnSpc>
              <a:spcBef>
                <a:spcPts val="1800"/>
              </a:spcBef>
              <a:spcAft>
                <a:spcPts val="0"/>
              </a:spcAft>
              <a:buClr>
                <a:srgbClr val="F7F7F7"/>
              </a:buClr>
              <a:buSzPts val="1800"/>
              <a:buFont typeface="Avenir"/>
              <a:buAutoNum type="arabicPeriod"/>
              <a:defRPr sz="2000" b="0" i="0" u="none" strike="noStrike" cap="none">
                <a:solidFill>
                  <a:schemeClr val="dk2"/>
                </a:solidFill>
                <a:latin typeface="Avenir"/>
                <a:ea typeface="Avenir"/>
                <a:cs typeface="Avenir"/>
                <a:sym typeface="Avenir"/>
              </a:defRPr>
            </a:lvl6pPr>
            <a:lvl7pPr marL="3200400" marR="0" lvl="6" indent="-320039" algn="l" rtl="0">
              <a:lnSpc>
                <a:spcPct val="100000"/>
              </a:lnSpc>
              <a:spcBef>
                <a:spcPts val="300"/>
              </a:spcBef>
              <a:spcAft>
                <a:spcPts val="0"/>
              </a:spcAft>
              <a:buClr>
                <a:srgbClr val="F7F7F7"/>
              </a:buClr>
              <a:buSzPts val="1440"/>
              <a:buFont typeface="Avenir"/>
              <a:buAutoNum type="alphaLcPeriod"/>
              <a:defRPr sz="1600" b="0" i="0" u="none" strike="noStrike" cap="none">
                <a:solidFill>
                  <a:schemeClr val="dk2"/>
                </a:solidFill>
                <a:latin typeface="Avenir"/>
                <a:ea typeface="Avenir"/>
                <a:cs typeface="Avenir"/>
                <a:sym typeface="Avenir"/>
              </a:defRPr>
            </a:lvl7pPr>
            <a:lvl8pPr marL="3657600" marR="0" lvl="7" indent="-308609" algn="l" rtl="0">
              <a:lnSpc>
                <a:spcPct val="100000"/>
              </a:lnSpc>
              <a:spcBef>
                <a:spcPts val="300"/>
              </a:spcBef>
              <a:spcAft>
                <a:spcPts val="0"/>
              </a:spcAft>
              <a:buClr>
                <a:srgbClr val="F7F7F7"/>
              </a:buClr>
              <a:buSzPts val="1260"/>
              <a:buFont typeface="Avenir"/>
              <a:buAutoNum type="romanLcPeriod"/>
              <a:defRPr sz="1400" b="0" i="0" u="none" strike="noStrike" cap="none">
                <a:solidFill>
                  <a:schemeClr val="dk2"/>
                </a:solidFill>
                <a:latin typeface="Avenir"/>
                <a:ea typeface="Avenir"/>
                <a:cs typeface="Avenir"/>
                <a:sym typeface="Avenir"/>
              </a:defRPr>
            </a:lvl8pPr>
            <a:lvl9pPr marL="4114800" marR="0" lvl="8" indent="-342900" algn="l" rtl="0">
              <a:lnSpc>
                <a:spcPct val="100000"/>
              </a:lnSpc>
              <a:spcBef>
                <a:spcPts val="1800"/>
              </a:spcBef>
              <a:spcAft>
                <a:spcPts val="0"/>
              </a:spcAft>
              <a:buClr>
                <a:srgbClr val="F7F7F7"/>
              </a:buClr>
              <a:buSzPts val="1800"/>
              <a:buFont typeface="Avenir"/>
              <a:buAutoNum type="alphaUcPeriod"/>
              <a:defRPr sz="2000" b="0" i="0" u="none" strike="noStrike" cap="none">
                <a:solidFill>
                  <a:schemeClr val="dk2"/>
                </a:solidFill>
                <a:latin typeface="Avenir"/>
                <a:ea typeface="Avenir"/>
                <a:cs typeface="Avenir"/>
                <a:sym typeface="Avenir"/>
              </a:defRPr>
            </a:lvl9pPr>
          </a:lstStyle>
          <a:p>
            <a:pPr marL="0" lvl="1" indent="0">
              <a:spcBef>
                <a:spcPts val="1798"/>
              </a:spcBef>
              <a:buClr>
                <a:srgbClr val="F7F7F7"/>
              </a:buClr>
              <a:buSzPts val="1800"/>
              <a:buNone/>
            </a:pPr>
            <a:r>
              <a:rPr lang="zh-TW" altLang="en-US" sz="1600" kern="0" dirty="0">
                <a:solidFill>
                  <a:schemeClr val="tx2"/>
                </a:solidFill>
                <a:latin typeface="Arial"/>
                <a:ea typeface="Microsoft JhengHei"/>
                <a:cs typeface="PMingLiU"/>
                <a:sym typeface="Arial"/>
              </a:rPr>
              <a:t>安全、廣域網路已最佳化、配合流量的</a:t>
            </a:r>
            <a:br>
              <a:rPr lang="en-US" altLang="zh-TW" sz="1600" kern="0" dirty="0">
                <a:solidFill>
                  <a:schemeClr val="tx2"/>
                </a:solidFill>
                <a:latin typeface="Arial"/>
                <a:ea typeface="Microsoft JhengHei"/>
                <a:cs typeface="PMingLiU"/>
                <a:sym typeface="Arial"/>
              </a:rPr>
            </a:br>
            <a:r>
              <a:rPr lang="zh-TW" altLang="en-US" sz="1600" kern="0" dirty="0">
                <a:solidFill>
                  <a:schemeClr val="tx2"/>
                </a:solidFill>
                <a:latin typeface="Arial"/>
                <a:ea typeface="Microsoft JhengHei"/>
                <a:cs typeface="PMingLiU"/>
                <a:sym typeface="Arial"/>
              </a:rPr>
              <a:t>雲端至雲端互連 </a:t>
            </a:r>
            <a:endParaRPr lang="zh-TW" altLang="en-US" sz="1600" kern="0" dirty="0">
              <a:solidFill>
                <a:schemeClr val="tx2"/>
              </a:solidFill>
              <a:latin typeface="Arial"/>
              <a:ea typeface="Microsoft JhengHei"/>
              <a:cs typeface="PMingLiU"/>
            </a:endParaRPr>
          </a:p>
          <a:p>
            <a:pPr marL="0" lvl="1" indent="0">
              <a:spcBef>
                <a:spcPts val="2098"/>
              </a:spcBef>
              <a:buClr>
                <a:srgbClr val="F7F7F7"/>
              </a:buClr>
              <a:buSzPts val="1800"/>
              <a:buNone/>
            </a:pPr>
            <a:r>
              <a:rPr lang="zh-TW" altLang="en-US" sz="1600" kern="0" dirty="0">
                <a:solidFill>
                  <a:schemeClr val="tx2"/>
                </a:solidFill>
                <a:latin typeface="Arial"/>
                <a:ea typeface="Microsoft JhengHei"/>
                <a:cs typeface="PMingLiU"/>
                <a:sym typeface="Arial"/>
              </a:rPr>
              <a:t>大規模、複寫輔助的雲端間 </a:t>
            </a:r>
            <a:r>
              <a:rPr lang="en-US" altLang="zh-TW" sz="1600" kern="0" dirty="0" err="1">
                <a:solidFill>
                  <a:schemeClr val="tx2"/>
                </a:solidFill>
                <a:latin typeface="Arial"/>
                <a:ea typeface="Microsoft JhengHei"/>
                <a:cs typeface="PMingLiU"/>
                <a:sym typeface="Arial"/>
              </a:rPr>
              <a:t>vMotion</a:t>
            </a:r>
            <a:r>
              <a:rPr lang="en-US" altLang="zh-TW" sz="1600" kern="0" dirty="0">
                <a:solidFill>
                  <a:schemeClr val="tx2"/>
                </a:solidFill>
                <a:latin typeface="Arial"/>
                <a:ea typeface="Microsoft JhengHei"/>
                <a:cs typeface="PMingLiU"/>
                <a:sym typeface="Arial"/>
              </a:rPr>
              <a:t> </a:t>
            </a:r>
            <a:br>
              <a:rPr lang="en-US" altLang="zh-TW" sz="1600" kern="0" dirty="0">
                <a:solidFill>
                  <a:schemeClr val="tx2"/>
                </a:solidFill>
                <a:latin typeface="Arial"/>
                <a:ea typeface="Microsoft JhengHei"/>
                <a:cs typeface="PMingLiU"/>
                <a:sym typeface="Arial"/>
              </a:rPr>
            </a:br>
            <a:r>
              <a:rPr lang="zh-TW" altLang="en-US" sz="1600" kern="0" dirty="0">
                <a:solidFill>
                  <a:schemeClr val="tx2"/>
                </a:solidFill>
                <a:latin typeface="Arial"/>
                <a:ea typeface="Microsoft JhengHei"/>
                <a:cs typeface="PMingLiU"/>
                <a:sym typeface="Arial"/>
              </a:rPr>
              <a:t>即時移轉</a:t>
            </a:r>
            <a:endParaRPr lang="zh-TW" altLang="en-US" sz="1600" kern="0" dirty="0">
              <a:solidFill>
                <a:schemeClr val="tx2"/>
              </a:solidFill>
              <a:latin typeface="Arial"/>
              <a:ea typeface="Microsoft JhengHei"/>
              <a:cs typeface="PMingLiU"/>
            </a:endParaRPr>
          </a:p>
          <a:p>
            <a:pPr marL="0" lvl="1" indent="0">
              <a:spcBef>
                <a:spcPts val="2098"/>
              </a:spcBef>
              <a:spcAft>
                <a:spcPts val="300"/>
              </a:spcAft>
              <a:buClr>
                <a:srgbClr val="F7F7F7"/>
              </a:buClr>
              <a:buSzPts val="1800"/>
              <a:buNone/>
            </a:pPr>
            <a:r>
              <a:rPr lang="zh-TW" altLang="en-US" sz="1600" kern="0" dirty="0">
                <a:solidFill>
                  <a:schemeClr val="tx2"/>
                </a:solidFill>
                <a:latin typeface="Arial"/>
                <a:ea typeface="Microsoft JhengHei"/>
                <a:cs typeface="PMingLiU"/>
                <a:sym typeface="Arial"/>
              </a:rPr>
              <a:t>提供從內部部署切換至雲端的可排定時程與立即切換功能</a:t>
            </a:r>
            <a:endParaRPr lang="en-US" altLang="zh-TW" sz="1600" kern="0" dirty="0">
              <a:solidFill>
                <a:schemeClr val="tx2"/>
              </a:solidFill>
              <a:latin typeface="Arial"/>
              <a:ea typeface="Microsoft JhengHei"/>
              <a:cs typeface="PMingLiU"/>
              <a:sym typeface="Arial"/>
            </a:endParaRPr>
          </a:p>
          <a:p>
            <a:pPr marL="0" lvl="1" indent="0">
              <a:spcBef>
                <a:spcPts val="2098"/>
              </a:spcBef>
              <a:spcAft>
                <a:spcPts val="300"/>
              </a:spcAft>
              <a:buClr>
                <a:srgbClr val="F7F7F7"/>
              </a:buClr>
              <a:buSzPts val="1800"/>
              <a:buNone/>
            </a:pPr>
            <a:r>
              <a:rPr lang="zh-TW" altLang="en-US" sz="1600" kern="0" dirty="0">
                <a:solidFill>
                  <a:schemeClr val="tx2"/>
                </a:solidFill>
                <a:latin typeface="Arial"/>
                <a:ea typeface="Microsoft JhengHei"/>
                <a:cs typeface="PMingLiU"/>
                <a:sym typeface="Arial"/>
              </a:rPr>
              <a:t>雙向遷移</a:t>
            </a:r>
            <a:endParaRPr lang="en-US" altLang="zh-TW" sz="1600" kern="0" dirty="0">
              <a:solidFill>
                <a:schemeClr val="tx2"/>
              </a:solidFill>
              <a:latin typeface="Arial"/>
              <a:ea typeface="Microsoft JhengHei"/>
              <a:cs typeface="PMingLiU"/>
              <a:sym typeface="Arial"/>
            </a:endParaRPr>
          </a:p>
          <a:p>
            <a:pPr marL="0" lvl="1" indent="0">
              <a:spcBef>
                <a:spcPts val="2098"/>
              </a:spcBef>
              <a:spcAft>
                <a:spcPts val="300"/>
              </a:spcAft>
              <a:buClr>
                <a:srgbClr val="F7F7F7"/>
              </a:buClr>
              <a:buSzPts val="1800"/>
              <a:buNone/>
            </a:pPr>
            <a:r>
              <a:rPr lang="en-US" altLang="zh-TW" sz="1600" kern="0" dirty="0">
                <a:solidFill>
                  <a:schemeClr val="tx2"/>
                </a:solidFill>
                <a:latin typeface="Arial"/>
                <a:ea typeface="Microsoft JhengHei"/>
                <a:cs typeface="PMingLiU"/>
              </a:rPr>
              <a:t>10 </a:t>
            </a:r>
            <a:r>
              <a:rPr lang="zh-TW" altLang="en-US" sz="1600" kern="0" dirty="0">
                <a:solidFill>
                  <a:schemeClr val="tx2"/>
                </a:solidFill>
                <a:latin typeface="Arial"/>
                <a:ea typeface="Microsoft JhengHei"/>
                <a:cs typeface="PMingLiU"/>
              </a:rPr>
              <a:t>倍於傳統遷移速度</a:t>
            </a:r>
          </a:p>
        </p:txBody>
      </p:sp>
      <p:sp>
        <p:nvSpPr>
          <p:cNvPr id="39" name="TextBox 38">
            <a:extLst>
              <a:ext uri="{FF2B5EF4-FFF2-40B4-BE49-F238E27FC236}">
                <a16:creationId xmlns:a16="http://schemas.microsoft.com/office/drawing/2014/main" id="{CA8A4623-A2E8-47ED-BF80-5E2F99672FD7}"/>
              </a:ext>
            </a:extLst>
          </p:cNvPr>
          <p:cNvSpPr txBox="1"/>
          <p:nvPr/>
        </p:nvSpPr>
        <p:spPr>
          <a:xfrm>
            <a:off x="11487948" y="6387329"/>
            <a:ext cx="437876" cy="365030"/>
          </a:xfrm>
          <a:prstGeom prst="rect">
            <a:avLst/>
          </a:prstGeom>
          <a:noFill/>
        </p:spPr>
        <p:txBody>
          <a:bodyPr wrap="square" lIns="0" tIns="0" rIns="0" bIns="0" rtlCol="0" anchor="ctr">
            <a:noAutofit/>
          </a:bodyPr>
          <a:lstStyle/>
          <a:p>
            <a:pPr algn="r">
              <a:lnSpc>
                <a:spcPct val="90000"/>
              </a:lnSpc>
            </a:pPr>
            <a:fld id="{7A51DB15-7364-4F0B-A3A0-1309F8830053}" type="slidenum">
              <a:rPr lang="en-US" altLang="zh-TW" sz="800" smtClean="0">
                <a:solidFill>
                  <a:schemeClr val="bg2"/>
                </a:solidFill>
                <a:latin typeface="Arial"/>
                <a:ea typeface="Microsoft JhengHei"/>
                <a:cs typeface="Arial" panose="020B0604020202020204" pitchFamily="34" charset="0"/>
              </a:rPr>
              <a:pPr algn="r">
                <a:lnSpc>
                  <a:spcPct val="90000"/>
                </a:lnSpc>
              </a:pPr>
              <a:t>11</a:t>
            </a:fld>
            <a:endParaRPr lang="zh-TW" altLang="en-US" sz="1799" dirty="0">
              <a:solidFill>
                <a:schemeClr val="bg2"/>
              </a:solidFill>
              <a:latin typeface="Arial"/>
              <a:ea typeface="Microsoft JhengHei"/>
              <a:cs typeface="PMingLiU"/>
            </a:endParaRPr>
          </a:p>
        </p:txBody>
      </p:sp>
      <p:grpSp>
        <p:nvGrpSpPr>
          <p:cNvPr id="5" name="Group 4">
            <a:extLst>
              <a:ext uri="{FF2B5EF4-FFF2-40B4-BE49-F238E27FC236}">
                <a16:creationId xmlns:a16="http://schemas.microsoft.com/office/drawing/2014/main" id="{B434A1CF-361C-D24E-9896-0C3E2380CFA5}"/>
              </a:ext>
            </a:extLst>
          </p:cNvPr>
          <p:cNvGrpSpPr/>
          <p:nvPr/>
        </p:nvGrpSpPr>
        <p:grpSpPr>
          <a:xfrm>
            <a:off x="3414870" y="2646960"/>
            <a:ext cx="1200947" cy="278028"/>
            <a:chOff x="3534943" y="2683905"/>
            <a:chExt cx="1200947" cy="278028"/>
          </a:xfrm>
        </p:grpSpPr>
        <p:grpSp>
          <p:nvGrpSpPr>
            <p:cNvPr id="20908" name="Google Shape;20908;p843"/>
            <p:cNvGrpSpPr/>
            <p:nvPr/>
          </p:nvGrpSpPr>
          <p:grpSpPr>
            <a:xfrm>
              <a:off x="3534943" y="2683905"/>
              <a:ext cx="470278" cy="278028"/>
              <a:chOff x="4062085" y="3102602"/>
              <a:chExt cx="470400" cy="278100"/>
            </a:xfrm>
          </p:grpSpPr>
          <p:sp>
            <p:nvSpPr>
              <p:cNvPr id="20909" name="Google Shape;20909;p843"/>
              <p:cNvSpPr/>
              <p:nvPr/>
            </p:nvSpPr>
            <p:spPr>
              <a:xfrm>
                <a:off x="4184849" y="3132271"/>
                <a:ext cx="206400" cy="217500"/>
              </a:xfrm>
              <a:prstGeom prst="roundRect">
                <a:avLst>
                  <a:gd name="adj" fmla="val 16667"/>
                </a:avLst>
              </a:prstGeom>
              <a:noFill/>
              <a:ln w="12700" cap="flat" cmpd="sng">
                <a:solidFill>
                  <a:schemeClr val="accent2"/>
                </a:solidFill>
                <a:prstDash val="solid"/>
                <a:round/>
                <a:headEnd type="none" w="sm" len="sm"/>
                <a:tailEnd type="none" w="sm" len="sm"/>
              </a:ln>
            </p:spPr>
            <p:txBody>
              <a:bodyPr spcFirstLastPara="1" wrap="square" lIns="91401" tIns="91401" rIns="91401" bIns="91401" anchor="ctr" anchorCtr="0">
                <a:noAutofit/>
              </a:bodyPr>
              <a:lstStyle/>
              <a:p>
                <a:pPr defTabSz="914126">
                  <a:buClr>
                    <a:srgbClr val="000000"/>
                  </a:buClr>
                  <a:buSzPts val="1400"/>
                  <a:defRPr/>
                </a:pPr>
                <a:endParaRPr sz="1400" kern="0" dirty="0">
                  <a:solidFill>
                    <a:srgbClr val="FFFFFF"/>
                  </a:solidFill>
                  <a:latin typeface="Arial" panose="020B0604020202020204" pitchFamily="34" charset="0"/>
                  <a:cs typeface="Arial" panose="020B0604020202020204" pitchFamily="34" charset="0"/>
                  <a:sym typeface="Arial"/>
                </a:endParaRPr>
              </a:p>
            </p:txBody>
          </p:sp>
          <p:sp>
            <p:nvSpPr>
              <p:cNvPr id="20910" name="Google Shape;20910;p843"/>
              <p:cNvSpPr txBox="1"/>
              <p:nvPr/>
            </p:nvSpPr>
            <p:spPr>
              <a:xfrm>
                <a:off x="4062085" y="3102602"/>
                <a:ext cx="470400" cy="278100"/>
              </a:xfrm>
              <a:prstGeom prst="rect">
                <a:avLst/>
              </a:prstGeom>
              <a:noFill/>
              <a:ln>
                <a:noFill/>
              </a:ln>
            </p:spPr>
            <p:txBody>
              <a:bodyPr spcFirstLastPara="1" wrap="square" lIns="91376" tIns="91376" rIns="91376" bIns="91376" anchor="ctr" anchorCtr="0">
                <a:noAutofit/>
              </a:bodyPr>
              <a:lstStyle/>
              <a:p>
                <a:pPr algn="ctr" defTabSz="914126">
                  <a:buClr>
                    <a:srgbClr val="000000"/>
                  </a:buClr>
                  <a:buSzPts val="1200"/>
                  <a:defRPr/>
                </a:pPr>
                <a:r>
                  <a:rPr lang="en-US" altLang="zh-TW" sz="800" kern="0" dirty="0">
                    <a:solidFill>
                      <a:schemeClr val="accent2"/>
                    </a:solidFill>
                    <a:latin typeface="Arial"/>
                    <a:ea typeface="Microsoft JhengHei"/>
                    <a:cs typeface="PMingLiU"/>
                    <a:sym typeface="Muli"/>
                  </a:rPr>
                  <a:t>VM</a:t>
                </a:r>
              </a:p>
            </p:txBody>
          </p:sp>
        </p:grpSp>
        <p:grpSp>
          <p:nvGrpSpPr>
            <p:cNvPr id="40" name="Google Shape;20908;p843">
              <a:extLst>
                <a:ext uri="{FF2B5EF4-FFF2-40B4-BE49-F238E27FC236}">
                  <a16:creationId xmlns:a16="http://schemas.microsoft.com/office/drawing/2014/main" id="{BCA4516F-F3CD-2640-975C-D45E9E709A34}"/>
                </a:ext>
              </a:extLst>
            </p:cNvPr>
            <p:cNvGrpSpPr/>
            <p:nvPr/>
          </p:nvGrpSpPr>
          <p:grpSpPr>
            <a:xfrm>
              <a:off x="3884612" y="2683905"/>
              <a:ext cx="470278" cy="278028"/>
              <a:chOff x="4062085" y="3102602"/>
              <a:chExt cx="470400" cy="278100"/>
            </a:xfrm>
          </p:grpSpPr>
          <p:sp>
            <p:nvSpPr>
              <p:cNvPr id="41" name="Google Shape;20909;p843">
                <a:extLst>
                  <a:ext uri="{FF2B5EF4-FFF2-40B4-BE49-F238E27FC236}">
                    <a16:creationId xmlns:a16="http://schemas.microsoft.com/office/drawing/2014/main" id="{E79DD6F0-A7D8-2D4E-BF8A-A0A1220BA681}"/>
                  </a:ext>
                </a:extLst>
              </p:cNvPr>
              <p:cNvSpPr/>
              <p:nvPr/>
            </p:nvSpPr>
            <p:spPr>
              <a:xfrm>
                <a:off x="4184849" y="3132271"/>
                <a:ext cx="206400" cy="217500"/>
              </a:xfrm>
              <a:prstGeom prst="roundRect">
                <a:avLst>
                  <a:gd name="adj" fmla="val 16667"/>
                </a:avLst>
              </a:prstGeom>
              <a:noFill/>
              <a:ln w="12700" cap="flat" cmpd="sng">
                <a:solidFill>
                  <a:schemeClr val="accent2"/>
                </a:solidFill>
                <a:prstDash val="solid"/>
                <a:round/>
                <a:headEnd type="none" w="sm" len="sm"/>
                <a:tailEnd type="none" w="sm" len="sm"/>
              </a:ln>
            </p:spPr>
            <p:txBody>
              <a:bodyPr spcFirstLastPara="1" wrap="square" lIns="91401" tIns="91401" rIns="91401" bIns="91401" anchor="ctr" anchorCtr="0">
                <a:noAutofit/>
              </a:bodyPr>
              <a:lstStyle/>
              <a:p>
                <a:pPr defTabSz="914126">
                  <a:buClr>
                    <a:srgbClr val="000000"/>
                  </a:buClr>
                  <a:buSzPts val="1400"/>
                  <a:defRPr/>
                </a:pPr>
                <a:endParaRPr sz="1400" kern="0" dirty="0">
                  <a:solidFill>
                    <a:srgbClr val="FFFFFF"/>
                  </a:solidFill>
                  <a:latin typeface="Arial" panose="020B0604020202020204" pitchFamily="34" charset="0"/>
                  <a:cs typeface="Arial" panose="020B0604020202020204" pitchFamily="34" charset="0"/>
                  <a:sym typeface="Arial"/>
                </a:endParaRPr>
              </a:p>
            </p:txBody>
          </p:sp>
          <p:sp>
            <p:nvSpPr>
              <p:cNvPr id="42" name="Google Shape;20910;p843">
                <a:extLst>
                  <a:ext uri="{FF2B5EF4-FFF2-40B4-BE49-F238E27FC236}">
                    <a16:creationId xmlns:a16="http://schemas.microsoft.com/office/drawing/2014/main" id="{BFE9E2CE-5EB1-054A-97DB-09BC03ABCCF7}"/>
                  </a:ext>
                </a:extLst>
              </p:cNvPr>
              <p:cNvSpPr txBox="1"/>
              <p:nvPr/>
            </p:nvSpPr>
            <p:spPr>
              <a:xfrm>
                <a:off x="4062085" y="3102602"/>
                <a:ext cx="470400" cy="278100"/>
              </a:xfrm>
              <a:prstGeom prst="rect">
                <a:avLst/>
              </a:prstGeom>
              <a:noFill/>
              <a:ln>
                <a:noFill/>
              </a:ln>
            </p:spPr>
            <p:txBody>
              <a:bodyPr spcFirstLastPara="1" wrap="square" lIns="91376" tIns="91376" rIns="91376" bIns="91376" anchor="ctr" anchorCtr="0">
                <a:noAutofit/>
              </a:bodyPr>
              <a:lstStyle/>
              <a:p>
                <a:pPr algn="ctr" defTabSz="914126">
                  <a:buClr>
                    <a:srgbClr val="000000"/>
                  </a:buClr>
                  <a:buSzPts val="1200"/>
                  <a:defRPr/>
                </a:pPr>
                <a:r>
                  <a:rPr lang="en-US" altLang="zh-TW" sz="800" kern="0" dirty="0">
                    <a:solidFill>
                      <a:schemeClr val="accent2"/>
                    </a:solidFill>
                    <a:latin typeface="Arial"/>
                    <a:ea typeface="Microsoft JhengHei"/>
                    <a:cs typeface="PMingLiU"/>
                    <a:sym typeface="Muli"/>
                  </a:rPr>
                  <a:t>VM</a:t>
                </a:r>
              </a:p>
            </p:txBody>
          </p:sp>
        </p:grpSp>
        <p:grpSp>
          <p:nvGrpSpPr>
            <p:cNvPr id="43" name="Google Shape;20908;p843">
              <a:extLst>
                <a:ext uri="{FF2B5EF4-FFF2-40B4-BE49-F238E27FC236}">
                  <a16:creationId xmlns:a16="http://schemas.microsoft.com/office/drawing/2014/main" id="{599BF46B-3B4D-3A49-96E5-62910389DE84}"/>
                </a:ext>
              </a:extLst>
            </p:cNvPr>
            <p:cNvGrpSpPr/>
            <p:nvPr/>
          </p:nvGrpSpPr>
          <p:grpSpPr>
            <a:xfrm>
              <a:off x="4265612" y="2683905"/>
              <a:ext cx="470278" cy="278028"/>
              <a:chOff x="4062085" y="3102602"/>
              <a:chExt cx="470400" cy="278100"/>
            </a:xfrm>
          </p:grpSpPr>
          <p:sp>
            <p:nvSpPr>
              <p:cNvPr id="44" name="Google Shape;20909;p843">
                <a:extLst>
                  <a:ext uri="{FF2B5EF4-FFF2-40B4-BE49-F238E27FC236}">
                    <a16:creationId xmlns:a16="http://schemas.microsoft.com/office/drawing/2014/main" id="{FE9BA93B-F579-6844-B8C8-5FDFD7169024}"/>
                  </a:ext>
                </a:extLst>
              </p:cNvPr>
              <p:cNvSpPr/>
              <p:nvPr/>
            </p:nvSpPr>
            <p:spPr>
              <a:xfrm>
                <a:off x="4184849" y="3132271"/>
                <a:ext cx="206400" cy="217500"/>
              </a:xfrm>
              <a:prstGeom prst="roundRect">
                <a:avLst>
                  <a:gd name="adj" fmla="val 16667"/>
                </a:avLst>
              </a:prstGeom>
              <a:noFill/>
              <a:ln w="12700" cap="flat" cmpd="sng">
                <a:solidFill>
                  <a:schemeClr val="accent2"/>
                </a:solidFill>
                <a:prstDash val="solid"/>
                <a:round/>
                <a:headEnd type="none" w="sm" len="sm"/>
                <a:tailEnd type="none" w="sm" len="sm"/>
              </a:ln>
            </p:spPr>
            <p:txBody>
              <a:bodyPr spcFirstLastPara="1" wrap="square" lIns="91401" tIns="91401" rIns="91401" bIns="91401" anchor="ctr" anchorCtr="0">
                <a:noAutofit/>
              </a:bodyPr>
              <a:lstStyle/>
              <a:p>
                <a:pPr defTabSz="914126">
                  <a:buClr>
                    <a:srgbClr val="000000"/>
                  </a:buClr>
                  <a:buSzPts val="1400"/>
                  <a:defRPr/>
                </a:pPr>
                <a:endParaRPr sz="1400" kern="0" dirty="0">
                  <a:solidFill>
                    <a:srgbClr val="FFFFFF"/>
                  </a:solidFill>
                  <a:latin typeface="Arial" panose="020B0604020202020204" pitchFamily="34" charset="0"/>
                  <a:cs typeface="Arial" panose="020B0604020202020204" pitchFamily="34" charset="0"/>
                  <a:sym typeface="Arial"/>
                </a:endParaRPr>
              </a:p>
            </p:txBody>
          </p:sp>
          <p:sp>
            <p:nvSpPr>
              <p:cNvPr id="45" name="Google Shape;20910;p843">
                <a:extLst>
                  <a:ext uri="{FF2B5EF4-FFF2-40B4-BE49-F238E27FC236}">
                    <a16:creationId xmlns:a16="http://schemas.microsoft.com/office/drawing/2014/main" id="{EA36DFAE-7B34-8443-85BA-2B01722BFEE1}"/>
                  </a:ext>
                </a:extLst>
              </p:cNvPr>
              <p:cNvSpPr txBox="1"/>
              <p:nvPr/>
            </p:nvSpPr>
            <p:spPr>
              <a:xfrm>
                <a:off x="4062085" y="3102602"/>
                <a:ext cx="470400" cy="278100"/>
              </a:xfrm>
              <a:prstGeom prst="rect">
                <a:avLst/>
              </a:prstGeom>
              <a:noFill/>
              <a:ln>
                <a:noFill/>
              </a:ln>
            </p:spPr>
            <p:txBody>
              <a:bodyPr spcFirstLastPara="1" wrap="square" lIns="91376" tIns="91376" rIns="91376" bIns="91376" anchor="ctr" anchorCtr="0">
                <a:noAutofit/>
              </a:bodyPr>
              <a:lstStyle/>
              <a:p>
                <a:pPr algn="ctr" defTabSz="914126">
                  <a:buClr>
                    <a:srgbClr val="000000"/>
                  </a:buClr>
                  <a:buSzPts val="1200"/>
                  <a:defRPr/>
                </a:pPr>
                <a:r>
                  <a:rPr lang="en-US" altLang="zh-TW" sz="800" kern="0" dirty="0">
                    <a:solidFill>
                      <a:schemeClr val="accent2"/>
                    </a:solidFill>
                    <a:latin typeface="Arial"/>
                    <a:ea typeface="Microsoft JhengHei"/>
                    <a:cs typeface="PMingLiU"/>
                    <a:sym typeface="Muli"/>
                  </a:rPr>
                  <a:t>VM</a:t>
                </a:r>
              </a:p>
            </p:txBody>
          </p:sp>
        </p:grpSp>
      </p:grpSp>
      <p:sp>
        <p:nvSpPr>
          <p:cNvPr id="4" name="Subtitle 3">
            <a:extLst>
              <a:ext uri="{FF2B5EF4-FFF2-40B4-BE49-F238E27FC236}">
                <a16:creationId xmlns:a16="http://schemas.microsoft.com/office/drawing/2014/main" id="{4FB5981A-6F1D-6349-904C-99112E7AFA72}"/>
              </a:ext>
            </a:extLst>
          </p:cNvPr>
          <p:cNvSpPr>
            <a:spLocks noGrp="1"/>
          </p:cNvSpPr>
          <p:nvPr>
            <p:ph type="subTitle" idx="10"/>
          </p:nvPr>
        </p:nvSpPr>
        <p:spPr/>
        <p:txBody>
          <a:bodyPr/>
          <a:lstStyle/>
          <a:p>
            <a:r>
              <a:rPr lang="en-US" altLang="zh-TW" dirty="0">
                <a:latin typeface="Arial"/>
                <a:ea typeface="Microsoft JhengHei"/>
                <a:cs typeface="PMingLiU"/>
              </a:rPr>
              <a:t>Hybrid Cloud Extension </a:t>
            </a:r>
            <a:r>
              <a:rPr lang="zh-TW" altLang="en-US" dirty="0">
                <a:latin typeface="Arial"/>
                <a:ea typeface="Microsoft JhengHei"/>
                <a:cs typeface="PMingLiU"/>
              </a:rPr>
              <a:t>利用</a:t>
            </a:r>
            <a:r>
              <a:rPr lang="zh-CN" altLang="en-US" dirty="0">
                <a:latin typeface="Arial"/>
                <a:ea typeface="Microsoft JhengHei"/>
                <a:cs typeface="PMingLiU"/>
              </a:rPr>
              <a:t>即時及</a:t>
            </a:r>
            <a:r>
              <a:rPr lang="zh-TW" altLang="en-US" dirty="0">
                <a:latin typeface="Arial"/>
                <a:ea typeface="Microsoft JhengHei"/>
                <a:cs typeface="PMingLiU"/>
              </a:rPr>
              <a:t>排程式切換功能，加快移轉整個資料中心</a:t>
            </a:r>
          </a:p>
          <a:p>
            <a:pPr>
              <a:buNone/>
            </a:pPr>
            <a:endParaRPr lang="zh-TW" altLang="en-US" dirty="0">
              <a:latin typeface="Arial"/>
              <a:ea typeface="Microsoft JhengHei"/>
              <a:cs typeface="PMingLiU"/>
            </a:endParaRPr>
          </a:p>
        </p:txBody>
      </p:sp>
      <p:sp>
        <p:nvSpPr>
          <p:cNvPr id="50" name="Google Shape;20899;p843">
            <a:extLst>
              <a:ext uri="{FF2B5EF4-FFF2-40B4-BE49-F238E27FC236}">
                <a16:creationId xmlns:a16="http://schemas.microsoft.com/office/drawing/2014/main" id="{C0AE485B-BF99-2A46-8991-53EB508D335A}"/>
              </a:ext>
            </a:extLst>
          </p:cNvPr>
          <p:cNvSpPr/>
          <p:nvPr/>
        </p:nvSpPr>
        <p:spPr>
          <a:xfrm>
            <a:off x="6704012" y="3592802"/>
            <a:ext cx="593150" cy="488573"/>
          </a:xfrm>
          <a:custGeom>
            <a:avLst/>
            <a:gdLst/>
            <a:ahLst/>
            <a:cxnLst/>
            <a:rect l="l" t="t" r="r" b="b"/>
            <a:pathLst>
              <a:path w="386" h="368" extrusionOk="0">
                <a:moveTo>
                  <a:pt x="243" y="244"/>
                </a:moveTo>
                <a:cubicBezTo>
                  <a:pt x="243" y="228"/>
                  <a:pt x="243" y="228"/>
                  <a:pt x="243" y="228"/>
                </a:cubicBezTo>
                <a:cubicBezTo>
                  <a:pt x="261" y="228"/>
                  <a:pt x="278" y="218"/>
                  <a:pt x="288" y="202"/>
                </a:cubicBezTo>
                <a:cubicBezTo>
                  <a:pt x="292" y="195"/>
                  <a:pt x="292" y="195"/>
                  <a:pt x="292" y="195"/>
                </a:cubicBezTo>
                <a:cubicBezTo>
                  <a:pt x="299" y="200"/>
                  <a:pt x="299" y="200"/>
                  <a:pt x="299" y="200"/>
                </a:cubicBezTo>
                <a:cubicBezTo>
                  <a:pt x="306" y="203"/>
                  <a:pt x="313" y="206"/>
                  <a:pt x="320" y="206"/>
                </a:cubicBezTo>
                <a:cubicBezTo>
                  <a:pt x="331" y="206"/>
                  <a:pt x="342" y="201"/>
                  <a:pt x="351" y="193"/>
                </a:cubicBezTo>
                <a:cubicBezTo>
                  <a:pt x="362" y="183"/>
                  <a:pt x="369" y="167"/>
                  <a:pt x="369" y="151"/>
                </a:cubicBezTo>
                <a:cubicBezTo>
                  <a:pt x="370" y="121"/>
                  <a:pt x="351" y="96"/>
                  <a:pt x="325" y="94"/>
                </a:cubicBezTo>
                <a:cubicBezTo>
                  <a:pt x="319" y="93"/>
                  <a:pt x="319" y="93"/>
                  <a:pt x="319" y="93"/>
                </a:cubicBezTo>
                <a:cubicBezTo>
                  <a:pt x="318" y="86"/>
                  <a:pt x="318" y="86"/>
                  <a:pt x="318" y="86"/>
                </a:cubicBezTo>
                <a:cubicBezTo>
                  <a:pt x="314" y="47"/>
                  <a:pt x="284" y="17"/>
                  <a:pt x="248" y="16"/>
                </a:cubicBezTo>
                <a:cubicBezTo>
                  <a:pt x="219" y="16"/>
                  <a:pt x="192" y="34"/>
                  <a:pt x="180" y="64"/>
                </a:cubicBezTo>
                <a:cubicBezTo>
                  <a:pt x="177" y="72"/>
                  <a:pt x="177" y="72"/>
                  <a:pt x="177" y="72"/>
                </a:cubicBezTo>
                <a:cubicBezTo>
                  <a:pt x="170" y="68"/>
                  <a:pt x="170" y="68"/>
                  <a:pt x="170" y="68"/>
                </a:cubicBezTo>
                <a:cubicBezTo>
                  <a:pt x="162" y="65"/>
                  <a:pt x="154" y="63"/>
                  <a:pt x="145" y="63"/>
                </a:cubicBezTo>
                <a:cubicBezTo>
                  <a:pt x="117" y="62"/>
                  <a:pt x="91" y="81"/>
                  <a:pt x="85" y="109"/>
                </a:cubicBezTo>
                <a:cubicBezTo>
                  <a:pt x="84" y="117"/>
                  <a:pt x="84" y="117"/>
                  <a:pt x="84" y="117"/>
                </a:cubicBezTo>
                <a:cubicBezTo>
                  <a:pt x="75" y="115"/>
                  <a:pt x="75" y="115"/>
                  <a:pt x="75" y="115"/>
                </a:cubicBezTo>
                <a:cubicBezTo>
                  <a:pt x="72" y="114"/>
                  <a:pt x="68" y="114"/>
                  <a:pt x="64" y="114"/>
                </a:cubicBezTo>
                <a:cubicBezTo>
                  <a:pt x="39" y="113"/>
                  <a:pt x="18" y="133"/>
                  <a:pt x="17" y="158"/>
                </a:cubicBezTo>
                <a:cubicBezTo>
                  <a:pt x="16" y="182"/>
                  <a:pt x="37" y="203"/>
                  <a:pt x="62" y="204"/>
                </a:cubicBezTo>
                <a:cubicBezTo>
                  <a:pt x="70" y="204"/>
                  <a:pt x="77" y="202"/>
                  <a:pt x="84" y="199"/>
                </a:cubicBezTo>
                <a:cubicBezTo>
                  <a:pt x="89" y="196"/>
                  <a:pt x="89" y="196"/>
                  <a:pt x="89" y="196"/>
                </a:cubicBezTo>
                <a:cubicBezTo>
                  <a:pt x="93" y="200"/>
                  <a:pt x="93" y="200"/>
                  <a:pt x="93" y="200"/>
                </a:cubicBezTo>
                <a:cubicBezTo>
                  <a:pt x="106" y="213"/>
                  <a:pt x="125" y="221"/>
                  <a:pt x="146" y="221"/>
                </a:cubicBezTo>
                <a:cubicBezTo>
                  <a:pt x="146" y="237"/>
                  <a:pt x="146" y="237"/>
                  <a:pt x="146" y="237"/>
                </a:cubicBezTo>
                <a:cubicBezTo>
                  <a:pt x="123" y="237"/>
                  <a:pt x="101" y="229"/>
                  <a:pt x="86" y="215"/>
                </a:cubicBezTo>
                <a:cubicBezTo>
                  <a:pt x="78" y="218"/>
                  <a:pt x="70" y="220"/>
                  <a:pt x="62" y="220"/>
                </a:cubicBezTo>
                <a:cubicBezTo>
                  <a:pt x="27" y="219"/>
                  <a:pt x="0" y="191"/>
                  <a:pt x="1" y="157"/>
                </a:cubicBezTo>
                <a:cubicBezTo>
                  <a:pt x="2" y="124"/>
                  <a:pt x="30" y="98"/>
                  <a:pt x="63" y="98"/>
                </a:cubicBezTo>
                <a:cubicBezTo>
                  <a:pt x="63" y="98"/>
                  <a:pt x="64" y="98"/>
                  <a:pt x="64" y="98"/>
                </a:cubicBezTo>
                <a:cubicBezTo>
                  <a:pt x="67" y="98"/>
                  <a:pt x="69" y="98"/>
                  <a:pt x="72" y="98"/>
                </a:cubicBezTo>
                <a:cubicBezTo>
                  <a:pt x="82" y="67"/>
                  <a:pt x="112" y="46"/>
                  <a:pt x="146" y="47"/>
                </a:cubicBezTo>
                <a:cubicBezTo>
                  <a:pt x="154" y="47"/>
                  <a:pt x="162" y="48"/>
                  <a:pt x="169" y="51"/>
                </a:cubicBezTo>
                <a:cubicBezTo>
                  <a:pt x="184" y="19"/>
                  <a:pt x="215" y="0"/>
                  <a:pt x="249" y="0"/>
                </a:cubicBezTo>
                <a:cubicBezTo>
                  <a:pt x="291" y="1"/>
                  <a:pt x="326" y="35"/>
                  <a:pt x="333" y="79"/>
                </a:cubicBezTo>
                <a:cubicBezTo>
                  <a:pt x="364" y="85"/>
                  <a:pt x="386" y="116"/>
                  <a:pt x="385" y="151"/>
                </a:cubicBezTo>
                <a:cubicBezTo>
                  <a:pt x="385" y="172"/>
                  <a:pt x="376" y="191"/>
                  <a:pt x="362" y="205"/>
                </a:cubicBezTo>
                <a:cubicBezTo>
                  <a:pt x="350" y="216"/>
                  <a:pt x="335" y="222"/>
                  <a:pt x="319" y="222"/>
                </a:cubicBezTo>
                <a:cubicBezTo>
                  <a:pt x="312" y="222"/>
                  <a:pt x="305" y="220"/>
                  <a:pt x="298" y="217"/>
                </a:cubicBezTo>
                <a:cubicBezTo>
                  <a:pt x="285" y="234"/>
                  <a:pt x="265" y="244"/>
                  <a:pt x="243" y="244"/>
                </a:cubicBezTo>
                <a:close/>
                <a:moveTo>
                  <a:pt x="183" y="285"/>
                </a:moveTo>
                <a:cubicBezTo>
                  <a:pt x="183" y="162"/>
                  <a:pt x="183" y="162"/>
                  <a:pt x="183" y="162"/>
                </a:cubicBezTo>
                <a:cubicBezTo>
                  <a:pt x="199" y="178"/>
                  <a:pt x="199" y="178"/>
                  <a:pt x="199" y="178"/>
                </a:cubicBezTo>
                <a:cubicBezTo>
                  <a:pt x="210" y="167"/>
                  <a:pt x="210" y="167"/>
                  <a:pt x="210" y="167"/>
                </a:cubicBezTo>
                <a:cubicBezTo>
                  <a:pt x="174" y="131"/>
                  <a:pt x="174" y="131"/>
                  <a:pt x="174" y="131"/>
                </a:cubicBezTo>
                <a:cubicBezTo>
                  <a:pt x="137" y="167"/>
                  <a:pt x="137" y="167"/>
                  <a:pt x="137" y="167"/>
                </a:cubicBezTo>
                <a:cubicBezTo>
                  <a:pt x="149" y="178"/>
                  <a:pt x="149" y="178"/>
                  <a:pt x="149" y="178"/>
                </a:cubicBezTo>
                <a:cubicBezTo>
                  <a:pt x="167" y="160"/>
                  <a:pt x="167" y="160"/>
                  <a:pt x="167" y="160"/>
                </a:cubicBezTo>
                <a:cubicBezTo>
                  <a:pt x="167" y="301"/>
                  <a:pt x="167" y="301"/>
                  <a:pt x="167" y="301"/>
                </a:cubicBezTo>
                <a:lnTo>
                  <a:pt x="183" y="285"/>
                </a:lnTo>
                <a:close/>
                <a:moveTo>
                  <a:pt x="241" y="320"/>
                </a:moveTo>
                <a:cubicBezTo>
                  <a:pt x="223" y="338"/>
                  <a:pt x="223" y="338"/>
                  <a:pt x="223" y="338"/>
                </a:cubicBezTo>
                <a:cubicBezTo>
                  <a:pt x="223" y="196"/>
                  <a:pt x="223" y="196"/>
                  <a:pt x="223" y="196"/>
                </a:cubicBezTo>
                <a:cubicBezTo>
                  <a:pt x="207" y="212"/>
                  <a:pt x="207" y="212"/>
                  <a:pt x="207" y="212"/>
                </a:cubicBezTo>
                <a:cubicBezTo>
                  <a:pt x="207" y="337"/>
                  <a:pt x="207" y="337"/>
                  <a:pt x="207" y="337"/>
                </a:cubicBezTo>
                <a:cubicBezTo>
                  <a:pt x="190" y="320"/>
                  <a:pt x="190" y="320"/>
                  <a:pt x="190" y="320"/>
                </a:cubicBezTo>
                <a:cubicBezTo>
                  <a:pt x="179" y="331"/>
                  <a:pt x="179" y="331"/>
                  <a:pt x="179" y="331"/>
                </a:cubicBezTo>
                <a:cubicBezTo>
                  <a:pt x="216" y="368"/>
                  <a:pt x="216" y="368"/>
                  <a:pt x="216" y="368"/>
                </a:cubicBezTo>
                <a:cubicBezTo>
                  <a:pt x="252" y="331"/>
                  <a:pt x="252" y="331"/>
                  <a:pt x="252" y="331"/>
                </a:cubicBezTo>
                <a:lnTo>
                  <a:pt x="241" y="320"/>
                </a:lnTo>
                <a:close/>
              </a:path>
            </a:pathLst>
          </a:custGeom>
          <a:solidFill>
            <a:schemeClr val="accent2"/>
          </a:solidFill>
          <a:ln w="9525" cap="flat" cmpd="sng">
            <a:solidFill>
              <a:schemeClr val="tx2"/>
            </a:solidFill>
            <a:prstDash val="solid"/>
            <a:round/>
            <a:headEnd type="none" w="sm" len="sm"/>
            <a:tailEnd type="none" w="sm" len="sm"/>
          </a:ln>
        </p:spPr>
        <p:txBody>
          <a:bodyPr spcFirstLastPara="1" wrap="square" lIns="91401" tIns="45688" rIns="91401" bIns="45688" anchor="t" anchorCtr="0">
            <a:noAutofit/>
          </a:bodyPr>
          <a:lstStyle/>
          <a:p>
            <a:pPr defTabSz="914126">
              <a:buClr>
                <a:srgbClr val="F2F2F2"/>
              </a:buClr>
              <a:buSzPts val="1800"/>
              <a:defRPr/>
            </a:pPr>
            <a:endParaRPr sz="1799" kern="0">
              <a:solidFill>
                <a:srgbClr val="F2F2F2"/>
              </a:solidFill>
              <a:latin typeface="Arial" panose="020B0604020202020204" pitchFamily="34" charset="0"/>
              <a:cs typeface="Arial" panose="020B0604020202020204" pitchFamily="34" charset="0"/>
              <a:sym typeface="Arial"/>
            </a:endParaRPr>
          </a:p>
        </p:txBody>
      </p:sp>
      <p:cxnSp>
        <p:nvCxnSpPr>
          <p:cNvPr id="51" name="Google Shape;21270;p847">
            <a:extLst>
              <a:ext uri="{FF2B5EF4-FFF2-40B4-BE49-F238E27FC236}">
                <a16:creationId xmlns:a16="http://schemas.microsoft.com/office/drawing/2014/main" id="{462986DB-09A8-2A4A-9489-BFE9C75A2260}"/>
              </a:ext>
            </a:extLst>
          </p:cNvPr>
          <p:cNvCxnSpPr>
            <a:cxnSpLocks/>
          </p:cNvCxnSpPr>
          <p:nvPr/>
        </p:nvCxnSpPr>
        <p:spPr>
          <a:xfrm>
            <a:off x="7924800" y="1915169"/>
            <a:ext cx="4290118" cy="0"/>
          </a:xfrm>
          <a:prstGeom prst="straightConnector1">
            <a:avLst/>
          </a:prstGeom>
          <a:noFill/>
          <a:ln w="9525" cap="flat" cmpd="sng">
            <a:solidFill>
              <a:schemeClr val="tx2"/>
            </a:solidFill>
            <a:prstDash val="dot"/>
            <a:round/>
            <a:headEnd type="none" w="med" len="med"/>
            <a:tailEnd type="none" w="med" len="med"/>
          </a:ln>
        </p:spPr>
      </p:cxnSp>
      <p:sp>
        <p:nvSpPr>
          <p:cNvPr id="46" name="矩形 45">
            <a:extLst>
              <a:ext uri="{FF2B5EF4-FFF2-40B4-BE49-F238E27FC236}">
                <a16:creationId xmlns:a16="http://schemas.microsoft.com/office/drawing/2014/main" id="{92765288-E35C-394F-BD45-26D0F5B24326}"/>
              </a:ext>
            </a:extLst>
          </p:cNvPr>
          <p:cNvSpPr/>
          <p:nvPr/>
        </p:nvSpPr>
        <p:spPr>
          <a:xfrm>
            <a:off x="10565296" y="44163"/>
            <a:ext cx="1623529" cy="45934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kumimoji="1" lang="zh-CN" altLang="en-US" sz="1600" dirty="0">
                <a:solidFill>
                  <a:schemeClr val="bg1"/>
                </a:solidFill>
                <a:latin typeface="Microsoft JhengHei" panose="020B0604030504040204" pitchFamily="34" charset="-120"/>
                <a:ea typeface="Microsoft JhengHei" panose="020B0604030504040204" pitchFamily="34" charset="-120"/>
              </a:rPr>
              <a:t>混合雲基礎架構</a:t>
            </a:r>
            <a:endParaRPr kumimoji="1" lang="zh-TW" altLang="en-US" sz="1600" dirty="0">
              <a:solidFill>
                <a:schemeClr val="bg1"/>
              </a:solidFill>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2613414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96133-7B4D-48F9-9459-6E39D512FFDD}"/>
              </a:ext>
            </a:extLst>
          </p:cNvPr>
          <p:cNvSpPr>
            <a:spLocks noGrp="1"/>
          </p:cNvSpPr>
          <p:nvPr>
            <p:ph type="title"/>
          </p:nvPr>
        </p:nvSpPr>
        <p:spPr/>
        <p:txBody>
          <a:bodyPr/>
          <a:lstStyle/>
          <a:p>
            <a:r>
              <a:rPr lang="zh-CN" altLang="en-US" dirty="0"/>
              <a:t>雲端發展讓未來的應用逐步轉為輕量化，容器化是基礎</a:t>
            </a:r>
            <a:endParaRPr lang="en-US" dirty="0"/>
          </a:p>
        </p:txBody>
      </p:sp>
      <p:sp>
        <p:nvSpPr>
          <p:cNvPr id="6" name="Subtitle 5"/>
          <p:cNvSpPr>
            <a:spLocks noGrp="1"/>
          </p:cNvSpPr>
          <p:nvPr>
            <p:ph type="subTitle" idx="10"/>
          </p:nvPr>
        </p:nvSpPr>
        <p:spPr/>
        <p:txBody>
          <a:bodyPr/>
          <a:lstStyle/>
          <a:p>
            <a:r>
              <a:rPr lang="en-US" dirty="0"/>
              <a:t>Containers are abstracting the application from the OS as VMs did to hardware</a:t>
            </a:r>
          </a:p>
        </p:txBody>
      </p:sp>
      <p:sp>
        <p:nvSpPr>
          <p:cNvPr id="3" name="Rectangle 2">
            <a:extLst>
              <a:ext uri="{FF2B5EF4-FFF2-40B4-BE49-F238E27FC236}">
                <a16:creationId xmlns:a16="http://schemas.microsoft.com/office/drawing/2014/main" id="{8429DF40-B7C8-4173-93C1-50CB41F27324}"/>
              </a:ext>
            </a:extLst>
          </p:cNvPr>
          <p:cNvSpPr/>
          <p:nvPr/>
        </p:nvSpPr>
        <p:spPr>
          <a:xfrm>
            <a:off x="1773468" y="4363308"/>
            <a:ext cx="3526670" cy="91392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92" tIns="45696" rIns="91392" bIns="45696" numCol="1" spcCol="0" rtlCol="0" fromWordArt="0" anchor="t" anchorCtr="0" forceAA="0" compatLnSpc="1">
            <a:prstTxWarp prst="textNoShape">
              <a:avLst/>
            </a:prstTxWarp>
            <a:noAutofit/>
          </a:bodyPr>
          <a:lstStyle/>
          <a:p>
            <a:pPr algn="ctr"/>
            <a:r>
              <a:rPr lang="en-US" sz="1400" dirty="0">
                <a:solidFill>
                  <a:schemeClr val="bg1"/>
                </a:solidFill>
              </a:rPr>
              <a:t>Infrastructure</a:t>
            </a:r>
          </a:p>
        </p:txBody>
      </p:sp>
      <p:sp>
        <p:nvSpPr>
          <p:cNvPr id="9" name="Rectangle 8">
            <a:extLst>
              <a:ext uri="{FF2B5EF4-FFF2-40B4-BE49-F238E27FC236}">
                <a16:creationId xmlns:a16="http://schemas.microsoft.com/office/drawing/2014/main" id="{4F5D21BD-0AEF-4020-91A7-9FEB3CEC1C0A}"/>
              </a:ext>
            </a:extLst>
          </p:cNvPr>
          <p:cNvSpPr/>
          <p:nvPr/>
        </p:nvSpPr>
        <p:spPr>
          <a:xfrm>
            <a:off x="1773468" y="3972974"/>
            <a:ext cx="3526670" cy="318164"/>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pPr algn="ctr"/>
            <a:r>
              <a:rPr lang="en-US" sz="1400" dirty="0">
                <a:solidFill>
                  <a:schemeClr val="bg1"/>
                </a:solidFill>
              </a:rPr>
              <a:t>Hypervisor</a:t>
            </a:r>
          </a:p>
        </p:txBody>
      </p:sp>
      <p:sp>
        <p:nvSpPr>
          <p:cNvPr id="19" name="Rectangle 18">
            <a:extLst>
              <a:ext uri="{FF2B5EF4-FFF2-40B4-BE49-F238E27FC236}">
                <a16:creationId xmlns:a16="http://schemas.microsoft.com/office/drawing/2014/main" id="{48075B1B-CD6D-4585-9824-B113CBC0B4BA}"/>
              </a:ext>
            </a:extLst>
          </p:cNvPr>
          <p:cNvSpPr/>
          <p:nvPr/>
        </p:nvSpPr>
        <p:spPr>
          <a:xfrm>
            <a:off x="6203338" y="4363308"/>
            <a:ext cx="3655696" cy="91392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92" tIns="45696" rIns="91392" bIns="45696" numCol="1" spcCol="0" rtlCol="0" fromWordArt="0" anchor="t" anchorCtr="0" forceAA="0" compatLnSpc="1">
            <a:prstTxWarp prst="textNoShape">
              <a:avLst/>
            </a:prstTxWarp>
            <a:noAutofit/>
          </a:bodyPr>
          <a:lstStyle/>
          <a:p>
            <a:pPr algn="ctr"/>
            <a:r>
              <a:rPr lang="en-US" sz="1400" dirty="0">
                <a:solidFill>
                  <a:schemeClr val="bg1"/>
                </a:solidFill>
              </a:rPr>
              <a:t>Infrastructure</a:t>
            </a:r>
          </a:p>
        </p:txBody>
      </p:sp>
      <p:sp>
        <p:nvSpPr>
          <p:cNvPr id="10" name="Rectangle 9">
            <a:extLst>
              <a:ext uri="{FF2B5EF4-FFF2-40B4-BE49-F238E27FC236}">
                <a16:creationId xmlns:a16="http://schemas.microsoft.com/office/drawing/2014/main" id="{A4589DC8-F436-4165-AB53-DDDC8315C1FA}"/>
              </a:ext>
            </a:extLst>
          </p:cNvPr>
          <p:cNvSpPr/>
          <p:nvPr/>
        </p:nvSpPr>
        <p:spPr>
          <a:xfrm>
            <a:off x="1818752" y="1764886"/>
            <a:ext cx="997308" cy="31816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pPr algn="ctr"/>
            <a:r>
              <a:rPr lang="en-US" sz="1400" dirty="0">
                <a:solidFill>
                  <a:schemeClr val="bg1"/>
                </a:solidFill>
              </a:rPr>
              <a:t>App 1</a:t>
            </a:r>
          </a:p>
        </p:txBody>
      </p:sp>
      <p:sp>
        <p:nvSpPr>
          <p:cNvPr id="11" name="Rectangle 10">
            <a:extLst>
              <a:ext uri="{FF2B5EF4-FFF2-40B4-BE49-F238E27FC236}">
                <a16:creationId xmlns:a16="http://schemas.microsoft.com/office/drawing/2014/main" id="{E7A152A5-128B-46CC-9779-E4288DD2CB47}"/>
              </a:ext>
            </a:extLst>
          </p:cNvPr>
          <p:cNvSpPr/>
          <p:nvPr/>
        </p:nvSpPr>
        <p:spPr>
          <a:xfrm>
            <a:off x="1818752" y="2153710"/>
            <a:ext cx="997308" cy="31816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pPr algn="ctr"/>
            <a:r>
              <a:rPr lang="en-US" sz="1400" dirty="0">
                <a:solidFill>
                  <a:schemeClr val="bg1"/>
                </a:solidFill>
              </a:rPr>
              <a:t>Bins/Libs</a:t>
            </a:r>
          </a:p>
        </p:txBody>
      </p:sp>
      <p:sp>
        <p:nvSpPr>
          <p:cNvPr id="12" name="Rectangle 11">
            <a:extLst>
              <a:ext uri="{FF2B5EF4-FFF2-40B4-BE49-F238E27FC236}">
                <a16:creationId xmlns:a16="http://schemas.microsoft.com/office/drawing/2014/main" id="{E4198888-E563-4E67-AEAE-42C681BC29A4}"/>
              </a:ext>
            </a:extLst>
          </p:cNvPr>
          <p:cNvSpPr/>
          <p:nvPr/>
        </p:nvSpPr>
        <p:spPr>
          <a:xfrm>
            <a:off x="1818752" y="2542533"/>
            <a:ext cx="997308" cy="130619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pPr algn="ctr"/>
            <a:r>
              <a:rPr lang="en-US" sz="1400" dirty="0">
                <a:solidFill>
                  <a:schemeClr val="bg1"/>
                </a:solidFill>
              </a:rPr>
              <a:t>OS</a:t>
            </a:r>
          </a:p>
        </p:txBody>
      </p:sp>
      <p:sp>
        <p:nvSpPr>
          <p:cNvPr id="31" name="Rectangle 30">
            <a:extLst>
              <a:ext uri="{FF2B5EF4-FFF2-40B4-BE49-F238E27FC236}">
                <a16:creationId xmlns:a16="http://schemas.microsoft.com/office/drawing/2014/main" id="{78BB6FF7-B7F0-42FB-9075-C37F9E5FB0DF}"/>
              </a:ext>
            </a:extLst>
          </p:cNvPr>
          <p:cNvSpPr/>
          <p:nvPr/>
        </p:nvSpPr>
        <p:spPr>
          <a:xfrm>
            <a:off x="1780476" y="1704599"/>
            <a:ext cx="1073860" cy="2177683"/>
          </a:xfrm>
          <a:prstGeom prst="rect">
            <a:avLst/>
          </a:prstGeom>
          <a:noFill/>
          <a:ln w="635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pPr algn="ctr"/>
            <a:endParaRPr lang="en-US" sz="2798" dirty="0">
              <a:solidFill>
                <a:schemeClr val="bg1"/>
              </a:solidFill>
            </a:endParaRPr>
          </a:p>
        </p:txBody>
      </p:sp>
      <p:sp>
        <p:nvSpPr>
          <p:cNvPr id="32" name="Rectangle 31">
            <a:extLst>
              <a:ext uri="{FF2B5EF4-FFF2-40B4-BE49-F238E27FC236}">
                <a16:creationId xmlns:a16="http://schemas.microsoft.com/office/drawing/2014/main" id="{80D4D086-B47D-4597-BA11-6D58D214ECB1}"/>
              </a:ext>
            </a:extLst>
          </p:cNvPr>
          <p:cNvSpPr/>
          <p:nvPr/>
        </p:nvSpPr>
        <p:spPr>
          <a:xfrm>
            <a:off x="3055930" y="1764886"/>
            <a:ext cx="997308" cy="31816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pPr algn="ctr"/>
            <a:r>
              <a:rPr lang="en-US" sz="1400" dirty="0">
                <a:solidFill>
                  <a:schemeClr val="bg1"/>
                </a:solidFill>
              </a:rPr>
              <a:t>App 2</a:t>
            </a:r>
          </a:p>
        </p:txBody>
      </p:sp>
      <p:sp>
        <p:nvSpPr>
          <p:cNvPr id="33" name="Rectangle 32">
            <a:extLst>
              <a:ext uri="{FF2B5EF4-FFF2-40B4-BE49-F238E27FC236}">
                <a16:creationId xmlns:a16="http://schemas.microsoft.com/office/drawing/2014/main" id="{583D867B-BD0A-4E6C-82F7-ED54D27AB335}"/>
              </a:ext>
            </a:extLst>
          </p:cNvPr>
          <p:cNvSpPr/>
          <p:nvPr/>
        </p:nvSpPr>
        <p:spPr>
          <a:xfrm>
            <a:off x="3055930" y="2153710"/>
            <a:ext cx="997308" cy="31816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pPr algn="ctr"/>
            <a:r>
              <a:rPr lang="en-US" sz="1400" dirty="0">
                <a:solidFill>
                  <a:schemeClr val="bg1"/>
                </a:solidFill>
              </a:rPr>
              <a:t>Bins/Libs</a:t>
            </a:r>
          </a:p>
        </p:txBody>
      </p:sp>
      <p:sp>
        <p:nvSpPr>
          <p:cNvPr id="34" name="Rectangle 33">
            <a:extLst>
              <a:ext uri="{FF2B5EF4-FFF2-40B4-BE49-F238E27FC236}">
                <a16:creationId xmlns:a16="http://schemas.microsoft.com/office/drawing/2014/main" id="{A653C2B6-8C25-4EC4-A619-7692A9F84013}"/>
              </a:ext>
            </a:extLst>
          </p:cNvPr>
          <p:cNvSpPr/>
          <p:nvPr/>
        </p:nvSpPr>
        <p:spPr>
          <a:xfrm>
            <a:off x="3055930" y="2542533"/>
            <a:ext cx="997308" cy="130619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pPr algn="ctr"/>
            <a:r>
              <a:rPr lang="en-US" sz="1400" dirty="0">
                <a:solidFill>
                  <a:schemeClr val="bg1"/>
                </a:solidFill>
              </a:rPr>
              <a:t>OS</a:t>
            </a:r>
          </a:p>
        </p:txBody>
      </p:sp>
      <p:sp>
        <p:nvSpPr>
          <p:cNvPr id="35" name="Rectangle 34">
            <a:extLst>
              <a:ext uri="{FF2B5EF4-FFF2-40B4-BE49-F238E27FC236}">
                <a16:creationId xmlns:a16="http://schemas.microsoft.com/office/drawing/2014/main" id="{17B04E17-F091-44F2-BF68-28746AF721FF}"/>
              </a:ext>
            </a:extLst>
          </p:cNvPr>
          <p:cNvSpPr/>
          <p:nvPr/>
        </p:nvSpPr>
        <p:spPr>
          <a:xfrm>
            <a:off x="3017654" y="1704599"/>
            <a:ext cx="1073860" cy="2177683"/>
          </a:xfrm>
          <a:prstGeom prst="rect">
            <a:avLst/>
          </a:prstGeom>
          <a:noFill/>
          <a:ln w="6350">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pPr algn="ctr"/>
            <a:endParaRPr lang="en-US" sz="2798" dirty="0">
              <a:solidFill>
                <a:schemeClr val="bg1"/>
              </a:solidFill>
            </a:endParaRPr>
          </a:p>
        </p:txBody>
      </p:sp>
      <p:sp>
        <p:nvSpPr>
          <p:cNvPr id="36" name="Rectangle 35">
            <a:extLst>
              <a:ext uri="{FF2B5EF4-FFF2-40B4-BE49-F238E27FC236}">
                <a16:creationId xmlns:a16="http://schemas.microsoft.com/office/drawing/2014/main" id="{46C22806-F982-4647-8831-9E0AD8E37398}"/>
              </a:ext>
            </a:extLst>
          </p:cNvPr>
          <p:cNvSpPr/>
          <p:nvPr/>
        </p:nvSpPr>
        <p:spPr>
          <a:xfrm>
            <a:off x="4264553" y="1764886"/>
            <a:ext cx="997308" cy="318164"/>
          </a:xfrm>
          <a:prstGeom prst="rect">
            <a:avLst/>
          </a:prstGeom>
          <a:solidFill>
            <a:srgbClr val="89CBD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pPr algn="ctr"/>
            <a:r>
              <a:rPr lang="en-US" sz="1400" dirty="0">
                <a:solidFill>
                  <a:schemeClr val="bg1"/>
                </a:solidFill>
              </a:rPr>
              <a:t>App 3</a:t>
            </a:r>
          </a:p>
        </p:txBody>
      </p:sp>
      <p:sp>
        <p:nvSpPr>
          <p:cNvPr id="37" name="Rectangle 36">
            <a:extLst>
              <a:ext uri="{FF2B5EF4-FFF2-40B4-BE49-F238E27FC236}">
                <a16:creationId xmlns:a16="http://schemas.microsoft.com/office/drawing/2014/main" id="{B541CD82-887E-4D0C-8EF0-85CC8FD80FC1}"/>
              </a:ext>
            </a:extLst>
          </p:cNvPr>
          <p:cNvSpPr/>
          <p:nvPr/>
        </p:nvSpPr>
        <p:spPr>
          <a:xfrm>
            <a:off x="4264553" y="2153710"/>
            <a:ext cx="997308" cy="318164"/>
          </a:xfrm>
          <a:prstGeom prst="rect">
            <a:avLst/>
          </a:prstGeom>
          <a:solidFill>
            <a:srgbClr val="89CBD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pPr algn="ctr"/>
            <a:r>
              <a:rPr lang="en-US" sz="1400" dirty="0">
                <a:solidFill>
                  <a:schemeClr val="bg1"/>
                </a:solidFill>
              </a:rPr>
              <a:t>Bins/Libs</a:t>
            </a:r>
          </a:p>
        </p:txBody>
      </p:sp>
      <p:sp>
        <p:nvSpPr>
          <p:cNvPr id="38" name="Rectangle 37">
            <a:extLst>
              <a:ext uri="{FF2B5EF4-FFF2-40B4-BE49-F238E27FC236}">
                <a16:creationId xmlns:a16="http://schemas.microsoft.com/office/drawing/2014/main" id="{BFB2F6A4-9873-48BB-82F7-C214A56B85C5}"/>
              </a:ext>
            </a:extLst>
          </p:cNvPr>
          <p:cNvSpPr/>
          <p:nvPr/>
        </p:nvSpPr>
        <p:spPr>
          <a:xfrm>
            <a:off x="4264553" y="2542533"/>
            <a:ext cx="997308" cy="1306194"/>
          </a:xfrm>
          <a:prstGeom prst="rect">
            <a:avLst/>
          </a:prstGeom>
          <a:solidFill>
            <a:srgbClr val="89CBD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pPr algn="ctr"/>
            <a:r>
              <a:rPr lang="en-US" sz="1400" dirty="0">
                <a:solidFill>
                  <a:schemeClr val="bg1"/>
                </a:solidFill>
              </a:rPr>
              <a:t>OS</a:t>
            </a:r>
          </a:p>
        </p:txBody>
      </p:sp>
      <p:sp>
        <p:nvSpPr>
          <p:cNvPr id="39" name="Rectangle 38">
            <a:extLst>
              <a:ext uri="{FF2B5EF4-FFF2-40B4-BE49-F238E27FC236}">
                <a16:creationId xmlns:a16="http://schemas.microsoft.com/office/drawing/2014/main" id="{9E628779-77FB-48E5-94D1-75F898E94C5C}"/>
              </a:ext>
            </a:extLst>
          </p:cNvPr>
          <p:cNvSpPr/>
          <p:nvPr/>
        </p:nvSpPr>
        <p:spPr>
          <a:xfrm>
            <a:off x="4226277" y="1704599"/>
            <a:ext cx="1073860" cy="2177683"/>
          </a:xfrm>
          <a:prstGeom prst="rect">
            <a:avLst/>
          </a:prstGeom>
          <a:noFill/>
          <a:ln w="6350">
            <a:solidFill>
              <a:srgbClr val="89CBD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pPr algn="ctr"/>
            <a:endParaRPr lang="en-US" sz="2798" dirty="0">
              <a:solidFill>
                <a:schemeClr val="bg1"/>
              </a:solidFill>
            </a:endParaRPr>
          </a:p>
        </p:txBody>
      </p:sp>
      <p:sp>
        <p:nvSpPr>
          <p:cNvPr id="47" name="TextBox 46">
            <a:extLst>
              <a:ext uri="{FF2B5EF4-FFF2-40B4-BE49-F238E27FC236}">
                <a16:creationId xmlns:a16="http://schemas.microsoft.com/office/drawing/2014/main" id="{13876765-6A4B-42A0-95F0-728EF76D0333}"/>
              </a:ext>
            </a:extLst>
          </p:cNvPr>
          <p:cNvSpPr txBox="1"/>
          <p:nvPr/>
        </p:nvSpPr>
        <p:spPr>
          <a:xfrm>
            <a:off x="2535808" y="5421574"/>
            <a:ext cx="2023539" cy="307488"/>
          </a:xfrm>
          <a:prstGeom prst="rect">
            <a:avLst/>
          </a:prstGeom>
        </p:spPr>
        <p:txBody>
          <a:bodyPr wrap="none" lIns="0" tIns="0" rIns="0" bIns="0" rtlCol="0">
            <a:spAutoFit/>
          </a:bodyPr>
          <a:lstStyle/>
          <a:p>
            <a:pPr algn="ctr"/>
            <a:r>
              <a:rPr lang="en-US" sz="1998" dirty="0">
                <a:solidFill>
                  <a:schemeClr val="accent2"/>
                </a:solidFill>
              </a:rPr>
              <a:t>Virtual Machines</a:t>
            </a:r>
          </a:p>
        </p:txBody>
      </p:sp>
      <p:sp>
        <p:nvSpPr>
          <p:cNvPr id="48" name="TextBox 47">
            <a:extLst>
              <a:ext uri="{FF2B5EF4-FFF2-40B4-BE49-F238E27FC236}">
                <a16:creationId xmlns:a16="http://schemas.microsoft.com/office/drawing/2014/main" id="{9AD4017A-618B-44C8-BD35-330D3E7158F5}"/>
              </a:ext>
            </a:extLst>
          </p:cNvPr>
          <p:cNvSpPr txBox="1"/>
          <p:nvPr/>
        </p:nvSpPr>
        <p:spPr>
          <a:xfrm>
            <a:off x="6935724" y="5421574"/>
            <a:ext cx="2158121" cy="307488"/>
          </a:xfrm>
          <a:prstGeom prst="rect">
            <a:avLst/>
          </a:prstGeom>
        </p:spPr>
        <p:txBody>
          <a:bodyPr wrap="none" lIns="0" tIns="0" rIns="0" bIns="0" rtlCol="0">
            <a:spAutoFit/>
          </a:bodyPr>
          <a:lstStyle/>
          <a:p>
            <a:pPr algn="ctr"/>
            <a:r>
              <a:rPr lang="en-US" sz="1998" dirty="0">
                <a:solidFill>
                  <a:schemeClr val="accent2"/>
                </a:solidFill>
              </a:rPr>
              <a:t>Containers + VMs</a:t>
            </a:r>
          </a:p>
        </p:txBody>
      </p:sp>
      <p:sp>
        <p:nvSpPr>
          <p:cNvPr id="55" name="Freeform 23">
            <a:extLst>
              <a:ext uri="{FF2B5EF4-FFF2-40B4-BE49-F238E27FC236}">
                <a16:creationId xmlns:a16="http://schemas.microsoft.com/office/drawing/2014/main" id="{EF67342A-BFA8-4C81-A736-3B648E135074}"/>
              </a:ext>
            </a:extLst>
          </p:cNvPr>
          <p:cNvSpPr>
            <a:spLocks noChangeAspect="1" noEditPoints="1"/>
          </p:cNvSpPr>
          <p:nvPr/>
        </p:nvSpPr>
        <p:spPr bwMode="auto">
          <a:xfrm>
            <a:off x="2409652" y="4727511"/>
            <a:ext cx="668887" cy="383190"/>
          </a:xfrm>
          <a:custGeom>
            <a:avLst/>
            <a:gdLst>
              <a:gd name="T0" fmla="*/ 368 w 384"/>
              <a:gd name="T1" fmla="*/ 174 h 220"/>
              <a:gd name="T2" fmla="*/ 353 w 384"/>
              <a:gd name="T3" fmla="*/ 174 h 220"/>
              <a:gd name="T4" fmla="*/ 354 w 384"/>
              <a:gd name="T5" fmla="*/ 167 h 220"/>
              <a:gd name="T6" fmla="*/ 354 w 384"/>
              <a:gd name="T7" fmla="*/ 22 h 220"/>
              <a:gd name="T8" fmla="*/ 332 w 384"/>
              <a:gd name="T9" fmla="*/ 0 h 220"/>
              <a:gd name="T10" fmla="*/ 52 w 384"/>
              <a:gd name="T11" fmla="*/ 0 h 220"/>
              <a:gd name="T12" fmla="*/ 30 w 384"/>
              <a:gd name="T13" fmla="*/ 22 h 220"/>
              <a:gd name="T14" fmla="*/ 30 w 384"/>
              <a:gd name="T15" fmla="*/ 167 h 220"/>
              <a:gd name="T16" fmla="*/ 31 w 384"/>
              <a:gd name="T17" fmla="*/ 174 h 220"/>
              <a:gd name="T18" fmla="*/ 16 w 384"/>
              <a:gd name="T19" fmla="*/ 174 h 220"/>
              <a:gd name="T20" fmla="*/ 0 w 384"/>
              <a:gd name="T21" fmla="*/ 190 h 220"/>
              <a:gd name="T22" fmla="*/ 0 w 384"/>
              <a:gd name="T23" fmla="*/ 203 h 220"/>
              <a:gd name="T24" fmla="*/ 16 w 384"/>
              <a:gd name="T25" fmla="*/ 220 h 220"/>
              <a:gd name="T26" fmla="*/ 368 w 384"/>
              <a:gd name="T27" fmla="*/ 220 h 220"/>
              <a:gd name="T28" fmla="*/ 384 w 384"/>
              <a:gd name="T29" fmla="*/ 203 h 220"/>
              <a:gd name="T30" fmla="*/ 384 w 384"/>
              <a:gd name="T31" fmla="*/ 190 h 220"/>
              <a:gd name="T32" fmla="*/ 368 w 384"/>
              <a:gd name="T33" fmla="*/ 174 h 220"/>
              <a:gd name="T34" fmla="*/ 46 w 384"/>
              <a:gd name="T35" fmla="*/ 167 h 220"/>
              <a:gd name="T36" fmla="*/ 46 w 384"/>
              <a:gd name="T37" fmla="*/ 22 h 220"/>
              <a:gd name="T38" fmla="*/ 52 w 384"/>
              <a:gd name="T39" fmla="*/ 16 h 220"/>
              <a:gd name="T40" fmla="*/ 332 w 384"/>
              <a:gd name="T41" fmla="*/ 16 h 220"/>
              <a:gd name="T42" fmla="*/ 338 w 384"/>
              <a:gd name="T43" fmla="*/ 22 h 220"/>
              <a:gd name="T44" fmla="*/ 338 w 384"/>
              <a:gd name="T45" fmla="*/ 167 h 220"/>
              <a:gd name="T46" fmla="*/ 332 w 384"/>
              <a:gd name="T47" fmla="*/ 174 h 220"/>
              <a:gd name="T48" fmla="*/ 237 w 384"/>
              <a:gd name="T49" fmla="*/ 174 h 220"/>
              <a:gd name="T50" fmla="*/ 149 w 384"/>
              <a:gd name="T51" fmla="*/ 174 h 220"/>
              <a:gd name="T52" fmla="*/ 52 w 384"/>
              <a:gd name="T53" fmla="*/ 174 h 220"/>
              <a:gd name="T54" fmla="*/ 46 w 384"/>
              <a:gd name="T55" fmla="*/ 167 h 220"/>
              <a:gd name="T56" fmla="*/ 16 w 384"/>
              <a:gd name="T57" fmla="*/ 204 h 220"/>
              <a:gd name="T58" fmla="*/ 16 w 384"/>
              <a:gd name="T59" fmla="*/ 203 h 220"/>
              <a:gd name="T60" fmla="*/ 16 w 384"/>
              <a:gd name="T61" fmla="*/ 190 h 220"/>
              <a:gd name="T62" fmla="*/ 16 w 384"/>
              <a:gd name="T63" fmla="*/ 190 h 220"/>
              <a:gd name="T64" fmla="*/ 52 w 384"/>
              <a:gd name="T65" fmla="*/ 190 h 220"/>
              <a:gd name="T66" fmla="*/ 142 w 384"/>
              <a:gd name="T67" fmla="*/ 190 h 220"/>
              <a:gd name="T68" fmla="*/ 149 w 384"/>
              <a:gd name="T69" fmla="*/ 197 h 220"/>
              <a:gd name="T70" fmla="*/ 161 w 384"/>
              <a:gd name="T71" fmla="*/ 204 h 220"/>
              <a:gd name="T72" fmla="*/ 16 w 384"/>
              <a:gd name="T73" fmla="*/ 204 h 220"/>
              <a:gd name="T74" fmla="*/ 368 w 384"/>
              <a:gd name="T75" fmla="*/ 203 h 220"/>
              <a:gd name="T76" fmla="*/ 368 w 384"/>
              <a:gd name="T77" fmla="*/ 204 h 220"/>
              <a:gd name="T78" fmla="*/ 226 w 384"/>
              <a:gd name="T79" fmla="*/ 204 h 220"/>
              <a:gd name="T80" fmla="*/ 238 w 384"/>
              <a:gd name="T81" fmla="*/ 196 h 220"/>
              <a:gd name="T82" fmla="*/ 244 w 384"/>
              <a:gd name="T83" fmla="*/ 190 h 220"/>
              <a:gd name="T84" fmla="*/ 332 w 384"/>
              <a:gd name="T85" fmla="*/ 190 h 220"/>
              <a:gd name="T86" fmla="*/ 368 w 384"/>
              <a:gd name="T87" fmla="*/ 190 h 220"/>
              <a:gd name="T88" fmla="*/ 368 w 384"/>
              <a:gd name="T89" fmla="*/ 190 h 220"/>
              <a:gd name="T90" fmla="*/ 368 w 384"/>
              <a:gd name="T91" fmla="*/ 203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4" h="220">
                <a:moveTo>
                  <a:pt x="368" y="174"/>
                </a:moveTo>
                <a:cubicBezTo>
                  <a:pt x="353" y="174"/>
                  <a:pt x="353" y="174"/>
                  <a:pt x="353" y="174"/>
                </a:cubicBezTo>
                <a:cubicBezTo>
                  <a:pt x="354" y="172"/>
                  <a:pt x="354" y="170"/>
                  <a:pt x="354" y="167"/>
                </a:cubicBezTo>
                <a:cubicBezTo>
                  <a:pt x="354" y="22"/>
                  <a:pt x="354" y="22"/>
                  <a:pt x="354" y="22"/>
                </a:cubicBezTo>
                <a:cubicBezTo>
                  <a:pt x="354" y="10"/>
                  <a:pt x="344" y="0"/>
                  <a:pt x="332" y="0"/>
                </a:cubicBezTo>
                <a:cubicBezTo>
                  <a:pt x="52" y="0"/>
                  <a:pt x="52" y="0"/>
                  <a:pt x="52" y="0"/>
                </a:cubicBezTo>
                <a:cubicBezTo>
                  <a:pt x="40" y="0"/>
                  <a:pt x="30" y="10"/>
                  <a:pt x="30" y="22"/>
                </a:cubicBezTo>
                <a:cubicBezTo>
                  <a:pt x="30" y="167"/>
                  <a:pt x="30" y="167"/>
                  <a:pt x="30" y="167"/>
                </a:cubicBezTo>
                <a:cubicBezTo>
                  <a:pt x="30" y="170"/>
                  <a:pt x="30" y="172"/>
                  <a:pt x="31" y="174"/>
                </a:cubicBezTo>
                <a:cubicBezTo>
                  <a:pt x="16" y="174"/>
                  <a:pt x="16" y="174"/>
                  <a:pt x="16" y="174"/>
                </a:cubicBezTo>
                <a:cubicBezTo>
                  <a:pt x="7" y="174"/>
                  <a:pt x="0" y="181"/>
                  <a:pt x="0" y="190"/>
                </a:cubicBezTo>
                <a:cubicBezTo>
                  <a:pt x="0" y="203"/>
                  <a:pt x="0" y="203"/>
                  <a:pt x="0" y="203"/>
                </a:cubicBezTo>
                <a:cubicBezTo>
                  <a:pt x="0" y="212"/>
                  <a:pt x="7" y="220"/>
                  <a:pt x="16" y="220"/>
                </a:cubicBezTo>
                <a:cubicBezTo>
                  <a:pt x="368" y="220"/>
                  <a:pt x="368" y="220"/>
                  <a:pt x="368" y="220"/>
                </a:cubicBezTo>
                <a:cubicBezTo>
                  <a:pt x="377" y="220"/>
                  <a:pt x="384" y="212"/>
                  <a:pt x="384" y="203"/>
                </a:cubicBezTo>
                <a:cubicBezTo>
                  <a:pt x="384" y="190"/>
                  <a:pt x="384" y="190"/>
                  <a:pt x="384" y="190"/>
                </a:cubicBezTo>
                <a:cubicBezTo>
                  <a:pt x="384" y="181"/>
                  <a:pt x="377" y="174"/>
                  <a:pt x="368" y="174"/>
                </a:cubicBezTo>
                <a:close/>
                <a:moveTo>
                  <a:pt x="46" y="167"/>
                </a:moveTo>
                <a:cubicBezTo>
                  <a:pt x="46" y="22"/>
                  <a:pt x="46" y="22"/>
                  <a:pt x="46" y="22"/>
                </a:cubicBezTo>
                <a:cubicBezTo>
                  <a:pt x="46" y="19"/>
                  <a:pt x="49" y="16"/>
                  <a:pt x="52" y="16"/>
                </a:cubicBezTo>
                <a:cubicBezTo>
                  <a:pt x="332" y="16"/>
                  <a:pt x="332" y="16"/>
                  <a:pt x="332" y="16"/>
                </a:cubicBezTo>
                <a:cubicBezTo>
                  <a:pt x="335" y="16"/>
                  <a:pt x="338" y="19"/>
                  <a:pt x="338" y="22"/>
                </a:cubicBezTo>
                <a:cubicBezTo>
                  <a:pt x="338" y="167"/>
                  <a:pt x="338" y="167"/>
                  <a:pt x="338" y="167"/>
                </a:cubicBezTo>
                <a:cubicBezTo>
                  <a:pt x="338" y="171"/>
                  <a:pt x="335" y="174"/>
                  <a:pt x="332" y="174"/>
                </a:cubicBezTo>
                <a:cubicBezTo>
                  <a:pt x="237" y="174"/>
                  <a:pt x="237" y="174"/>
                  <a:pt x="237" y="174"/>
                </a:cubicBezTo>
                <a:cubicBezTo>
                  <a:pt x="149" y="174"/>
                  <a:pt x="149" y="174"/>
                  <a:pt x="149" y="174"/>
                </a:cubicBezTo>
                <a:cubicBezTo>
                  <a:pt x="52" y="174"/>
                  <a:pt x="52" y="174"/>
                  <a:pt x="52" y="174"/>
                </a:cubicBezTo>
                <a:cubicBezTo>
                  <a:pt x="49" y="174"/>
                  <a:pt x="46" y="171"/>
                  <a:pt x="46" y="167"/>
                </a:cubicBezTo>
                <a:close/>
                <a:moveTo>
                  <a:pt x="16" y="204"/>
                </a:moveTo>
                <a:cubicBezTo>
                  <a:pt x="16" y="204"/>
                  <a:pt x="16" y="204"/>
                  <a:pt x="16" y="203"/>
                </a:cubicBezTo>
                <a:cubicBezTo>
                  <a:pt x="16" y="190"/>
                  <a:pt x="16" y="190"/>
                  <a:pt x="16" y="190"/>
                </a:cubicBezTo>
                <a:cubicBezTo>
                  <a:pt x="16" y="190"/>
                  <a:pt x="16" y="190"/>
                  <a:pt x="16" y="190"/>
                </a:cubicBezTo>
                <a:cubicBezTo>
                  <a:pt x="52" y="190"/>
                  <a:pt x="52" y="190"/>
                  <a:pt x="52" y="190"/>
                </a:cubicBezTo>
                <a:cubicBezTo>
                  <a:pt x="142" y="190"/>
                  <a:pt x="142" y="190"/>
                  <a:pt x="142" y="190"/>
                </a:cubicBezTo>
                <a:cubicBezTo>
                  <a:pt x="149" y="197"/>
                  <a:pt x="149" y="197"/>
                  <a:pt x="149" y="197"/>
                </a:cubicBezTo>
                <a:cubicBezTo>
                  <a:pt x="152" y="200"/>
                  <a:pt x="156" y="203"/>
                  <a:pt x="161" y="204"/>
                </a:cubicBezTo>
                <a:lnTo>
                  <a:pt x="16" y="204"/>
                </a:lnTo>
                <a:close/>
                <a:moveTo>
                  <a:pt x="368" y="203"/>
                </a:moveTo>
                <a:cubicBezTo>
                  <a:pt x="368" y="204"/>
                  <a:pt x="368" y="204"/>
                  <a:pt x="368" y="204"/>
                </a:cubicBezTo>
                <a:cubicBezTo>
                  <a:pt x="226" y="204"/>
                  <a:pt x="226" y="204"/>
                  <a:pt x="226" y="204"/>
                </a:cubicBezTo>
                <a:cubicBezTo>
                  <a:pt x="231" y="203"/>
                  <a:pt x="235" y="200"/>
                  <a:pt x="238" y="196"/>
                </a:cubicBezTo>
                <a:cubicBezTo>
                  <a:pt x="244" y="190"/>
                  <a:pt x="244" y="190"/>
                  <a:pt x="244" y="190"/>
                </a:cubicBezTo>
                <a:cubicBezTo>
                  <a:pt x="332" y="190"/>
                  <a:pt x="332" y="190"/>
                  <a:pt x="332" y="190"/>
                </a:cubicBezTo>
                <a:cubicBezTo>
                  <a:pt x="368" y="190"/>
                  <a:pt x="368" y="190"/>
                  <a:pt x="368" y="190"/>
                </a:cubicBezTo>
                <a:cubicBezTo>
                  <a:pt x="368" y="190"/>
                  <a:pt x="368" y="190"/>
                  <a:pt x="368" y="190"/>
                </a:cubicBezTo>
                <a:lnTo>
                  <a:pt x="368" y="20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92" tIns="45696" rIns="91392" bIns="45696" numCol="1" anchor="t" anchorCtr="0" compatLnSpc="1">
            <a:prstTxWarp prst="textNoShape">
              <a:avLst/>
            </a:prstTxWarp>
          </a:bodyPr>
          <a:lstStyle/>
          <a:p>
            <a:endParaRPr lang="en-US" sz="1798"/>
          </a:p>
        </p:txBody>
      </p:sp>
      <p:sp>
        <p:nvSpPr>
          <p:cNvPr id="56" name="Freeform 5">
            <a:extLst>
              <a:ext uri="{FF2B5EF4-FFF2-40B4-BE49-F238E27FC236}">
                <a16:creationId xmlns:a16="http://schemas.microsoft.com/office/drawing/2014/main" id="{DC801789-5656-40B2-967B-9E5205809C66}"/>
              </a:ext>
            </a:extLst>
          </p:cNvPr>
          <p:cNvSpPr>
            <a:spLocks noChangeAspect="1" noEditPoints="1"/>
          </p:cNvSpPr>
          <p:nvPr/>
        </p:nvSpPr>
        <p:spPr bwMode="auto">
          <a:xfrm>
            <a:off x="3988265" y="4707545"/>
            <a:ext cx="668887" cy="423122"/>
          </a:xfrm>
          <a:custGeom>
            <a:avLst/>
            <a:gdLst>
              <a:gd name="T0" fmla="*/ 242 w 386"/>
              <a:gd name="T1" fmla="*/ 244 h 244"/>
              <a:gd name="T2" fmla="*/ 241 w 386"/>
              <a:gd name="T3" fmla="*/ 244 h 244"/>
              <a:gd name="T4" fmla="*/ 196 w 386"/>
              <a:gd name="T5" fmla="*/ 226 h 244"/>
              <a:gd name="T6" fmla="*/ 146 w 386"/>
              <a:gd name="T7" fmla="*/ 238 h 244"/>
              <a:gd name="T8" fmla="*/ 86 w 386"/>
              <a:gd name="T9" fmla="*/ 216 h 244"/>
              <a:gd name="T10" fmla="*/ 62 w 386"/>
              <a:gd name="T11" fmla="*/ 220 h 244"/>
              <a:gd name="T12" fmla="*/ 1 w 386"/>
              <a:gd name="T13" fmla="*/ 158 h 244"/>
              <a:gd name="T14" fmla="*/ 65 w 386"/>
              <a:gd name="T15" fmla="*/ 98 h 244"/>
              <a:gd name="T16" fmla="*/ 72 w 386"/>
              <a:gd name="T17" fmla="*/ 99 h 244"/>
              <a:gd name="T18" fmla="*/ 146 w 386"/>
              <a:gd name="T19" fmla="*/ 47 h 244"/>
              <a:gd name="T20" fmla="*/ 169 w 386"/>
              <a:gd name="T21" fmla="*/ 51 h 244"/>
              <a:gd name="T22" fmla="*/ 249 w 386"/>
              <a:gd name="T23" fmla="*/ 1 h 244"/>
              <a:gd name="T24" fmla="*/ 333 w 386"/>
              <a:gd name="T25" fmla="*/ 79 h 244"/>
              <a:gd name="T26" fmla="*/ 385 w 386"/>
              <a:gd name="T27" fmla="*/ 152 h 244"/>
              <a:gd name="T28" fmla="*/ 362 w 386"/>
              <a:gd name="T29" fmla="*/ 205 h 244"/>
              <a:gd name="T30" fmla="*/ 319 w 386"/>
              <a:gd name="T31" fmla="*/ 222 h 244"/>
              <a:gd name="T32" fmla="*/ 298 w 386"/>
              <a:gd name="T33" fmla="*/ 217 h 244"/>
              <a:gd name="T34" fmla="*/ 242 w 386"/>
              <a:gd name="T35" fmla="*/ 244 h 244"/>
              <a:gd name="T36" fmla="*/ 199 w 386"/>
              <a:gd name="T37" fmla="*/ 206 h 244"/>
              <a:gd name="T38" fmla="*/ 203 w 386"/>
              <a:gd name="T39" fmla="*/ 211 h 244"/>
              <a:gd name="T40" fmla="*/ 241 w 386"/>
              <a:gd name="T41" fmla="*/ 228 h 244"/>
              <a:gd name="T42" fmla="*/ 288 w 386"/>
              <a:gd name="T43" fmla="*/ 203 h 244"/>
              <a:gd name="T44" fmla="*/ 293 w 386"/>
              <a:gd name="T45" fmla="*/ 196 h 244"/>
              <a:gd name="T46" fmla="*/ 299 w 386"/>
              <a:gd name="T47" fmla="*/ 200 h 244"/>
              <a:gd name="T48" fmla="*/ 320 w 386"/>
              <a:gd name="T49" fmla="*/ 206 h 244"/>
              <a:gd name="T50" fmla="*/ 351 w 386"/>
              <a:gd name="T51" fmla="*/ 193 h 244"/>
              <a:gd name="T52" fmla="*/ 369 w 386"/>
              <a:gd name="T53" fmla="*/ 151 h 244"/>
              <a:gd name="T54" fmla="*/ 325 w 386"/>
              <a:gd name="T55" fmla="*/ 94 h 244"/>
              <a:gd name="T56" fmla="*/ 319 w 386"/>
              <a:gd name="T57" fmla="*/ 93 h 244"/>
              <a:gd name="T58" fmla="*/ 318 w 386"/>
              <a:gd name="T59" fmla="*/ 87 h 244"/>
              <a:gd name="T60" fmla="*/ 248 w 386"/>
              <a:gd name="T61" fmla="*/ 17 h 244"/>
              <a:gd name="T62" fmla="*/ 248 w 386"/>
              <a:gd name="T63" fmla="*/ 17 h 244"/>
              <a:gd name="T64" fmla="*/ 181 w 386"/>
              <a:gd name="T65" fmla="*/ 64 h 244"/>
              <a:gd name="T66" fmla="*/ 177 w 386"/>
              <a:gd name="T67" fmla="*/ 72 h 244"/>
              <a:gd name="T68" fmla="*/ 170 w 386"/>
              <a:gd name="T69" fmla="*/ 69 h 244"/>
              <a:gd name="T70" fmla="*/ 145 w 386"/>
              <a:gd name="T71" fmla="*/ 63 h 244"/>
              <a:gd name="T72" fmla="*/ 85 w 386"/>
              <a:gd name="T73" fmla="*/ 110 h 244"/>
              <a:gd name="T74" fmla="*/ 84 w 386"/>
              <a:gd name="T75" fmla="*/ 118 h 244"/>
              <a:gd name="T76" fmla="*/ 76 w 386"/>
              <a:gd name="T77" fmla="*/ 116 h 244"/>
              <a:gd name="T78" fmla="*/ 64 w 386"/>
              <a:gd name="T79" fmla="*/ 114 h 244"/>
              <a:gd name="T80" fmla="*/ 17 w 386"/>
              <a:gd name="T81" fmla="*/ 158 h 244"/>
              <a:gd name="T82" fmla="*/ 62 w 386"/>
              <a:gd name="T83" fmla="*/ 204 h 244"/>
              <a:gd name="T84" fmla="*/ 84 w 386"/>
              <a:gd name="T85" fmla="*/ 199 h 244"/>
              <a:gd name="T86" fmla="*/ 89 w 386"/>
              <a:gd name="T87" fmla="*/ 197 h 244"/>
              <a:gd name="T88" fmla="*/ 94 w 386"/>
              <a:gd name="T89" fmla="*/ 201 h 244"/>
              <a:gd name="T90" fmla="*/ 147 w 386"/>
              <a:gd name="T91" fmla="*/ 222 h 244"/>
              <a:gd name="T92" fmla="*/ 193 w 386"/>
              <a:gd name="T93" fmla="*/ 210 h 244"/>
              <a:gd name="T94" fmla="*/ 199 w 386"/>
              <a:gd name="T95" fmla="*/ 206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86" h="244">
                <a:moveTo>
                  <a:pt x="242" y="244"/>
                </a:moveTo>
                <a:cubicBezTo>
                  <a:pt x="242" y="244"/>
                  <a:pt x="241" y="244"/>
                  <a:pt x="241" y="244"/>
                </a:cubicBezTo>
                <a:cubicBezTo>
                  <a:pt x="224" y="244"/>
                  <a:pt x="208" y="238"/>
                  <a:pt x="196" y="226"/>
                </a:cubicBezTo>
                <a:cubicBezTo>
                  <a:pt x="182" y="234"/>
                  <a:pt x="164" y="238"/>
                  <a:pt x="146" y="238"/>
                </a:cubicBezTo>
                <a:cubicBezTo>
                  <a:pt x="123" y="237"/>
                  <a:pt x="101" y="229"/>
                  <a:pt x="86" y="216"/>
                </a:cubicBezTo>
                <a:cubicBezTo>
                  <a:pt x="79" y="219"/>
                  <a:pt x="70" y="220"/>
                  <a:pt x="62" y="220"/>
                </a:cubicBezTo>
                <a:cubicBezTo>
                  <a:pt x="27" y="219"/>
                  <a:pt x="0" y="191"/>
                  <a:pt x="1" y="158"/>
                </a:cubicBezTo>
                <a:cubicBezTo>
                  <a:pt x="2" y="124"/>
                  <a:pt x="30" y="97"/>
                  <a:pt x="65" y="98"/>
                </a:cubicBezTo>
                <a:cubicBezTo>
                  <a:pt x="67" y="98"/>
                  <a:pt x="70" y="98"/>
                  <a:pt x="72" y="99"/>
                </a:cubicBezTo>
                <a:cubicBezTo>
                  <a:pt x="82" y="67"/>
                  <a:pt x="112" y="46"/>
                  <a:pt x="146" y="47"/>
                </a:cubicBezTo>
                <a:cubicBezTo>
                  <a:pt x="154" y="47"/>
                  <a:pt x="162" y="49"/>
                  <a:pt x="169" y="51"/>
                </a:cubicBezTo>
                <a:cubicBezTo>
                  <a:pt x="184" y="19"/>
                  <a:pt x="215" y="0"/>
                  <a:pt x="249" y="1"/>
                </a:cubicBezTo>
                <a:cubicBezTo>
                  <a:pt x="291" y="2"/>
                  <a:pt x="326" y="35"/>
                  <a:pt x="333" y="79"/>
                </a:cubicBezTo>
                <a:cubicBezTo>
                  <a:pt x="364" y="85"/>
                  <a:pt x="386" y="116"/>
                  <a:pt x="385" y="152"/>
                </a:cubicBezTo>
                <a:cubicBezTo>
                  <a:pt x="385" y="172"/>
                  <a:pt x="376" y="192"/>
                  <a:pt x="362" y="205"/>
                </a:cubicBezTo>
                <a:cubicBezTo>
                  <a:pt x="350" y="216"/>
                  <a:pt x="335" y="222"/>
                  <a:pt x="319" y="222"/>
                </a:cubicBezTo>
                <a:cubicBezTo>
                  <a:pt x="312" y="222"/>
                  <a:pt x="305" y="220"/>
                  <a:pt x="298" y="217"/>
                </a:cubicBezTo>
                <a:cubicBezTo>
                  <a:pt x="285" y="234"/>
                  <a:pt x="264" y="244"/>
                  <a:pt x="242" y="244"/>
                </a:cubicBezTo>
                <a:close/>
                <a:moveTo>
                  <a:pt x="199" y="206"/>
                </a:moveTo>
                <a:cubicBezTo>
                  <a:pt x="203" y="211"/>
                  <a:pt x="203" y="211"/>
                  <a:pt x="203" y="211"/>
                </a:cubicBezTo>
                <a:cubicBezTo>
                  <a:pt x="213" y="222"/>
                  <a:pt x="227" y="228"/>
                  <a:pt x="241" y="228"/>
                </a:cubicBezTo>
                <a:cubicBezTo>
                  <a:pt x="260" y="229"/>
                  <a:pt x="278" y="219"/>
                  <a:pt x="288" y="203"/>
                </a:cubicBezTo>
                <a:cubicBezTo>
                  <a:pt x="293" y="196"/>
                  <a:pt x="293" y="196"/>
                  <a:pt x="293" y="196"/>
                </a:cubicBezTo>
                <a:cubicBezTo>
                  <a:pt x="299" y="200"/>
                  <a:pt x="299" y="200"/>
                  <a:pt x="299" y="200"/>
                </a:cubicBezTo>
                <a:cubicBezTo>
                  <a:pt x="306" y="204"/>
                  <a:pt x="313" y="206"/>
                  <a:pt x="320" y="206"/>
                </a:cubicBezTo>
                <a:cubicBezTo>
                  <a:pt x="331" y="206"/>
                  <a:pt x="342" y="202"/>
                  <a:pt x="351" y="193"/>
                </a:cubicBezTo>
                <a:cubicBezTo>
                  <a:pt x="362" y="183"/>
                  <a:pt x="369" y="168"/>
                  <a:pt x="369" y="151"/>
                </a:cubicBezTo>
                <a:cubicBezTo>
                  <a:pt x="370" y="121"/>
                  <a:pt x="351" y="96"/>
                  <a:pt x="325" y="94"/>
                </a:cubicBezTo>
                <a:cubicBezTo>
                  <a:pt x="319" y="93"/>
                  <a:pt x="319" y="93"/>
                  <a:pt x="319" y="93"/>
                </a:cubicBezTo>
                <a:cubicBezTo>
                  <a:pt x="318" y="87"/>
                  <a:pt x="318" y="87"/>
                  <a:pt x="318" y="87"/>
                </a:cubicBezTo>
                <a:cubicBezTo>
                  <a:pt x="315" y="48"/>
                  <a:pt x="285" y="18"/>
                  <a:pt x="248" y="17"/>
                </a:cubicBezTo>
                <a:cubicBezTo>
                  <a:pt x="248" y="17"/>
                  <a:pt x="248" y="17"/>
                  <a:pt x="248" y="17"/>
                </a:cubicBezTo>
                <a:cubicBezTo>
                  <a:pt x="219" y="16"/>
                  <a:pt x="192" y="35"/>
                  <a:pt x="181" y="64"/>
                </a:cubicBezTo>
                <a:cubicBezTo>
                  <a:pt x="177" y="72"/>
                  <a:pt x="177" y="72"/>
                  <a:pt x="177" y="72"/>
                </a:cubicBezTo>
                <a:cubicBezTo>
                  <a:pt x="170" y="69"/>
                  <a:pt x="170" y="69"/>
                  <a:pt x="170" y="69"/>
                </a:cubicBezTo>
                <a:cubicBezTo>
                  <a:pt x="162" y="65"/>
                  <a:pt x="154" y="63"/>
                  <a:pt x="145" y="63"/>
                </a:cubicBezTo>
                <a:cubicBezTo>
                  <a:pt x="117" y="62"/>
                  <a:pt x="92" y="82"/>
                  <a:pt x="85" y="110"/>
                </a:cubicBezTo>
                <a:cubicBezTo>
                  <a:pt x="84" y="118"/>
                  <a:pt x="84" y="118"/>
                  <a:pt x="84" y="118"/>
                </a:cubicBezTo>
                <a:cubicBezTo>
                  <a:pt x="76" y="116"/>
                  <a:pt x="76" y="116"/>
                  <a:pt x="76" y="116"/>
                </a:cubicBezTo>
                <a:cubicBezTo>
                  <a:pt x="72" y="115"/>
                  <a:pt x="68" y="114"/>
                  <a:pt x="64" y="114"/>
                </a:cubicBezTo>
                <a:cubicBezTo>
                  <a:pt x="39" y="114"/>
                  <a:pt x="18" y="133"/>
                  <a:pt x="17" y="158"/>
                </a:cubicBezTo>
                <a:cubicBezTo>
                  <a:pt x="17" y="183"/>
                  <a:pt x="37" y="204"/>
                  <a:pt x="62" y="204"/>
                </a:cubicBezTo>
                <a:cubicBezTo>
                  <a:pt x="70" y="204"/>
                  <a:pt x="78" y="203"/>
                  <a:pt x="84" y="199"/>
                </a:cubicBezTo>
                <a:cubicBezTo>
                  <a:pt x="89" y="197"/>
                  <a:pt x="89" y="197"/>
                  <a:pt x="89" y="197"/>
                </a:cubicBezTo>
                <a:cubicBezTo>
                  <a:pt x="94" y="201"/>
                  <a:pt x="94" y="201"/>
                  <a:pt x="94" y="201"/>
                </a:cubicBezTo>
                <a:cubicBezTo>
                  <a:pt x="106" y="213"/>
                  <a:pt x="125" y="221"/>
                  <a:pt x="147" y="222"/>
                </a:cubicBezTo>
                <a:cubicBezTo>
                  <a:pt x="164" y="222"/>
                  <a:pt x="180" y="218"/>
                  <a:pt x="193" y="210"/>
                </a:cubicBezTo>
                <a:lnTo>
                  <a:pt x="199" y="20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92" tIns="45696" rIns="91392" bIns="45696" numCol="1" anchor="t" anchorCtr="0" compatLnSpc="1">
            <a:prstTxWarp prst="textNoShape">
              <a:avLst/>
            </a:prstTxWarp>
          </a:bodyPr>
          <a:lstStyle/>
          <a:p>
            <a:endParaRPr lang="en-US" sz="1798"/>
          </a:p>
        </p:txBody>
      </p:sp>
      <p:sp>
        <p:nvSpPr>
          <p:cNvPr id="57" name="Freeform 74">
            <a:extLst>
              <a:ext uri="{FF2B5EF4-FFF2-40B4-BE49-F238E27FC236}">
                <a16:creationId xmlns:a16="http://schemas.microsoft.com/office/drawing/2014/main" id="{9BC17C8B-4D86-46CF-9455-48F67D56FAF8}"/>
              </a:ext>
            </a:extLst>
          </p:cNvPr>
          <p:cNvSpPr>
            <a:spLocks noChangeAspect="1" noEditPoints="1"/>
          </p:cNvSpPr>
          <p:nvPr/>
        </p:nvSpPr>
        <p:spPr bwMode="auto">
          <a:xfrm>
            <a:off x="3302221" y="4687928"/>
            <a:ext cx="462363" cy="462363"/>
          </a:xfrm>
          <a:custGeom>
            <a:avLst/>
            <a:gdLst>
              <a:gd name="T0" fmla="*/ 0 w 384"/>
              <a:gd name="T1" fmla="*/ 109 h 384"/>
              <a:gd name="T2" fmla="*/ 384 w 384"/>
              <a:gd name="T3" fmla="*/ 0 h 384"/>
              <a:gd name="T4" fmla="*/ 368 w 384"/>
              <a:gd name="T5" fmla="*/ 93 h 384"/>
              <a:gd name="T6" fmla="*/ 16 w 384"/>
              <a:gd name="T7" fmla="*/ 16 h 384"/>
              <a:gd name="T8" fmla="*/ 368 w 384"/>
              <a:gd name="T9" fmla="*/ 93 h 384"/>
              <a:gd name="T10" fmla="*/ 384 w 384"/>
              <a:gd name="T11" fmla="*/ 247 h 384"/>
              <a:gd name="T12" fmla="*/ 0 w 384"/>
              <a:gd name="T13" fmla="*/ 138 h 384"/>
              <a:gd name="T14" fmla="*/ 16 w 384"/>
              <a:gd name="T15" fmla="*/ 154 h 384"/>
              <a:gd name="T16" fmla="*/ 368 w 384"/>
              <a:gd name="T17" fmla="*/ 231 h 384"/>
              <a:gd name="T18" fmla="*/ 16 w 384"/>
              <a:gd name="T19" fmla="*/ 154 h 384"/>
              <a:gd name="T20" fmla="*/ 384 w 384"/>
              <a:gd name="T21" fmla="*/ 384 h 384"/>
              <a:gd name="T22" fmla="*/ 0 w 384"/>
              <a:gd name="T23" fmla="*/ 275 h 384"/>
              <a:gd name="T24" fmla="*/ 16 w 384"/>
              <a:gd name="T25" fmla="*/ 291 h 384"/>
              <a:gd name="T26" fmla="*/ 368 w 384"/>
              <a:gd name="T27" fmla="*/ 368 h 384"/>
              <a:gd name="T28" fmla="*/ 16 w 384"/>
              <a:gd name="T29" fmla="*/ 291 h 384"/>
              <a:gd name="T30" fmla="*/ 330 w 384"/>
              <a:gd name="T31" fmla="*/ 82 h 384"/>
              <a:gd name="T32" fmla="*/ 346 w 384"/>
              <a:gd name="T33" fmla="*/ 27 h 384"/>
              <a:gd name="T34" fmla="*/ 315 w 384"/>
              <a:gd name="T35" fmla="*/ 82 h 384"/>
              <a:gd name="T36" fmla="*/ 299 w 384"/>
              <a:gd name="T37" fmla="*/ 27 h 384"/>
              <a:gd name="T38" fmla="*/ 315 w 384"/>
              <a:gd name="T39" fmla="*/ 82 h 384"/>
              <a:gd name="T40" fmla="*/ 268 w 384"/>
              <a:gd name="T41" fmla="*/ 82 h 384"/>
              <a:gd name="T42" fmla="*/ 284 w 384"/>
              <a:gd name="T43" fmla="*/ 27 h 384"/>
              <a:gd name="T44" fmla="*/ 268 w 384"/>
              <a:gd name="T45" fmla="*/ 165 h 384"/>
              <a:gd name="T46" fmla="*/ 284 w 384"/>
              <a:gd name="T47" fmla="*/ 219 h 384"/>
              <a:gd name="T48" fmla="*/ 268 w 384"/>
              <a:gd name="T49" fmla="*/ 165 h 384"/>
              <a:gd name="T50" fmla="*/ 237 w 384"/>
              <a:gd name="T51" fmla="*/ 82 h 384"/>
              <a:gd name="T52" fmla="*/ 253 w 384"/>
              <a:gd name="T53" fmla="*/ 27 h 384"/>
              <a:gd name="T54" fmla="*/ 237 w 384"/>
              <a:gd name="T55" fmla="*/ 165 h 384"/>
              <a:gd name="T56" fmla="*/ 253 w 384"/>
              <a:gd name="T57" fmla="*/ 219 h 384"/>
              <a:gd name="T58" fmla="*/ 237 w 384"/>
              <a:gd name="T59" fmla="*/ 165 h 384"/>
              <a:gd name="T60" fmla="*/ 64 w 384"/>
              <a:gd name="T61" fmla="*/ 35 h 384"/>
              <a:gd name="T62" fmla="*/ 64 w 384"/>
              <a:gd name="T63" fmla="*/ 71 h 384"/>
              <a:gd name="T64" fmla="*/ 330 w 384"/>
              <a:gd name="T65" fmla="*/ 165 h 384"/>
              <a:gd name="T66" fmla="*/ 346 w 384"/>
              <a:gd name="T67" fmla="*/ 219 h 384"/>
              <a:gd name="T68" fmla="*/ 330 w 384"/>
              <a:gd name="T69" fmla="*/ 165 h 384"/>
              <a:gd name="T70" fmla="*/ 315 w 384"/>
              <a:gd name="T71" fmla="*/ 165 h 384"/>
              <a:gd name="T72" fmla="*/ 299 w 384"/>
              <a:gd name="T73" fmla="*/ 219 h 384"/>
              <a:gd name="T74" fmla="*/ 82 w 384"/>
              <a:gd name="T75" fmla="*/ 191 h 384"/>
              <a:gd name="T76" fmla="*/ 45 w 384"/>
              <a:gd name="T77" fmla="*/ 191 h 384"/>
              <a:gd name="T78" fmla="*/ 82 w 384"/>
              <a:gd name="T79" fmla="*/ 191 h 384"/>
              <a:gd name="T80" fmla="*/ 346 w 384"/>
              <a:gd name="T81" fmla="*/ 302 h 384"/>
              <a:gd name="T82" fmla="*/ 330 w 384"/>
              <a:gd name="T83" fmla="*/ 357 h 384"/>
              <a:gd name="T84" fmla="*/ 299 w 384"/>
              <a:gd name="T85" fmla="*/ 302 h 384"/>
              <a:gd name="T86" fmla="*/ 315 w 384"/>
              <a:gd name="T87" fmla="*/ 357 h 384"/>
              <a:gd name="T88" fmla="*/ 299 w 384"/>
              <a:gd name="T89" fmla="*/ 302 h 384"/>
              <a:gd name="T90" fmla="*/ 284 w 384"/>
              <a:gd name="T91" fmla="*/ 302 h 384"/>
              <a:gd name="T92" fmla="*/ 268 w 384"/>
              <a:gd name="T93" fmla="*/ 357 h 384"/>
              <a:gd name="T94" fmla="*/ 237 w 384"/>
              <a:gd name="T95" fmla="*/ 302 h 384"/>
              <a:gd name="T96" fmla="*/ 253 w 384"/>
              <a:gd name="T97" fmla="*/ 357 h 384"/>
              <a:gd name="T98" fmla="*/ 237 w 384"/>
              <a:gd name="T99" fmla="*/ 302 h 384"/>
              <a:gd name="T100" fmla="*/ 64 w 384"/>
              <a:gd name="T101" fmla="*/ 346 h 384"/>
              <a:gd name="T102" fmla="*/ 64 w 384"/>
              <a:gd name="T103" fmla="*/ 31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4" h="384">
                <a:moveTo>
                  <a:pt x="0" y="0"/>
                </a:moveTo>
                <a:cubicBezTo>
                  <a:pt x="0" y="109"/>
                  <a:pt x="0" y="109"/>
                  <a:pt x="0" y="109"/>
                </a:cubicBezTo>
                <a:cubicBezTo>
                  <a:pt x="384" y="109"/>
                  <a:pt x="384" y="109"/>
                  <a:pt x="384" y="109"/>
                </a:cubicBezTo>
                <a:cubicBezTo>
                  <a:pt x="384" y="0"/>
                  <a:pt x="384" y="0"/>
                  <a:pt x="384" y="0"/>
                </a:cubicBezTo>
                <a:lnTo>
                  <a:pt x="0" y="0"/>
                </a:lnTo>
                <a:close/>
                <a:moveTo>
                  <a:pt x="368" y="93"/>
                </a:moveTo>
                <a:cubicBezTo>
                  <a:pt x="16" y="93"/>
                  <a:pt x="16" y="93"/>
                  <a:pt x="16" y="93"/>
                </a:cubicBezTo>
                <a:cubicBezTo>
                  <a:pt x="16" y="16"/>
                  <a:pt x="16" y="16"/>
                  <a:pt x="16" y="16"/>
                </a:cubicBezTo>
                <a:cubicBezTo>
                  <a:pt x="368" y="16"/>
                  <a:pt x="368" y="16"/>
                  <a:pt x="368" y="16"/>
                </a:cubicBezTo>
                <a:lnTo>
                  <a:pt x="368" y="93"/>
                </a:lnTo>
                <a:close/>
                <a:moveTo>
                  <a:pt x="0" y="247"/>
                </a:moveTo>
                <a:cubicBezTo>
                  <a:pt x="384" y="247"/>
                  <a:pt x="384" y="247"/>
                  <a:pt x="384" y="247"/>
                </a:cubicBezTo>
                <a:cubicBezTo>
                  <a:pt x="384" y="138"/>
                  <a:pt x="384" y="138"/>
                  <a:pt x="384" y="138"/>
                </a:cubicBezTo>
                <a:cubicBezTo>
                  <a:pt x="0" y="138"/>
                  <a:pt x="0" y="138"/>
                  <a:pt x="0" y="138"/>
                </a:cubicBezTo>
                <a:lnTo>
                  <a:pt x="0" y="247"/>
                </a:lnTo>
                <a:close/>
                <a:moveTo>
                  <a:pt x="16" y="154"/>
                </a:moveTo>
                <a:cubicBezTo>
                  <a:pt x="368" y="154"/>
                  <a:pt x="368" y="154"/>
                  <a:pt x="368" y="154"/>
                </a:cubicBezTo>
                <a:cubicBezTo>
                  <a:pt x="368" y="231"/>
                  <a:pt x="368" y="231"/>
                  <a:pt x="368" y="231"/>
                </a:cubicBezTo>
                <a:cubicBezTo>
                  <a:pt x="16" y="231"/>
                  <a:pt x="16" y="231"/>
                  <a:pt x="16" y="231"/>
                </a:cubicBezTo>
                <a:lnTo>
                  <a:pt x="16" y="154"/>
                </a:lnTo>
                <a:close/>
                <a:moveTo>
                  <a:pt x="0" y="384"/>
                </a:moveTo>
                <a:cubicBezTo>
                  <a:pt x="384" y="384"/>
                  <a:pt x="384" y="384"/>
                  <a:pt x="384" y="384"/>
                </a:cubicBezTo>
                <a:cubicBezTo>
                  <a:pt x="384" y="275"/>
                  <a:pt x="384" y="275"/>
                  <a:pt x="384" y="275"/>
                </a:cubicBezTo>
                <a:cubicBezTo>
                  <a:pt x="0" y="275"/>
                  <a:pt x="0" y="275"/>
                  <a:pt x="0" y="275"/>
                </a:cubicBezTo>
                <a:lnTo>
                  <a:pt x="0" y="384"/>
                </a:lnTo>
                <a:close/>
                <a:moveTo>
                  <a:pt x="16" y="291"/>
                </a:moveTo>
                <a:cubicBezTo>
                  <a:pt x="368" y="291"/>
                  <a:pt x="368" y="291"/>
                  <a:pt x="368" y="291"/>
                </a:cubicBezTo>
                <a:cubicBezTo>
                  <a:pt x="368" y="368"/>
                  <a:pt x="368" y="368"/>
                  <a:pt x="368" y="368"/>
                </a:cubicBezTo>
                <a:cubicBezTo>
                  <a:pt x="16" y="368"/>
                  <a:pt x="16" y="368"/>
                  <a:pt x="16" y="368"/>
                </a:cubicBezTo>
                <a:lnTo>
                  <a:pt x="16" y="291"/>
                </a:lnTo>
                <a:close/>
                <a:moveTo>
                  <a:pt x="346" y="82"/>
                </a:moveTo>
                <a:cubicBezTo>
                  <a:pt x="330" y="82"/>
                  <a:pt x="330" y="82"/>
                  <a:pt x="330" y="82"/>
                </a:cubicBezTo>
                <a:cubicBezTo>
                  <a:pt x="330" y="27"/>
                  <a:pt x="330" y="27"/>
                  <a:pt x="330" y="27"/>
                </a:cubicBezTo>
                <a:cubicBezTo>
                  <a:pt x="346" y="27"/>
                  <a:pt x="346" y="27"/>
                  <a:pt x="346" y="27"/>
                </a:cubicBezTo>
                <a:lnTo>
                  <a:pt x="346" y="82"/>
                </a:lnTo>
                <a:close/>
                <a:moveTo>
                  <a:pt x="315" y="82"/>
                </a:moveTo>
                <a:cubicBezTo>
                  <a:pt x="299" y="82"/>
                  <a:pt x="299" y="82"/>
                  <a:pt x="299" y="82"/>
                </a:cubicBezTo>
                <a:cubicBezTo>
                  <a:pt x="299" y="27"/>
                  <a:pt x="299" y="27"/>
                  <a:pt x="299" y="27"/>
                </a:cubicBezTo>
                <a:cubicBezTo>
                  <a:pt x="315" y="27"/>
                  <a:pt x="315" y="27"/>
                  <a:pt x="315" y="27"/>
                </a:cubicBezTo>
                <a:lnTo>
                  <a:pt x="315" y="82"/>
                </a:lnTo>
                <a:close/>
                <a:moveTo>
                  <a:pt x="284" y="82"/>
                </a:moveTo>
                <a:cubicBezTo>
                  <a:pt x="268" y="82"/>
                  <a:pt x="268" y="82"/>
                  <a:pt x="268" y="82"/>
                </a:cubicBezTo>
                <a:cubicBezTo>
                  <a:pt x="268" y="27"/>
                  <a:pt x="268" y="27"/>
                  <a:pt x="268" y="27"/>
                </a:cubicBezTo>
                <a:cubicBezTo>
                  <a:pt x="284" y="27"/>
                  <a:pt x="284" y="27"/>
                  <a:pt x="284" y="27"/>
                </a:cubicBezTo>
                <a:lnTo>
                  <a:pt x="284" y="82"/>
                </a:lnTo>
                <a:close/>
                <a:moveTo>
                  <a:pt x="268" y="165"/>
                </a:moveTo>
                <a:cubicBezTo>
                  <a:pt x="284" y="165"/>
                  <a:pt x="284" y="165"/>
                  <a:pt x="284" y="165"/>
                </a:cubicBezTo>
                <a:cubicBezTo>
                  <a:pt x="284" y="219"/>
                  <a:pt x="284" y="219"/>
                  <a:pt x="284" y="219"/>
                </a:cubicBezTo>
                <a:cubicBezTo>
                  <a:pt x="268" y="219"/>
                  <a:pt x="268" y="219"/>
                  <a:pt x="268" y="219"/>
                </a:cubicBezTo>
                <a:lnTo>
                  <a:pt x="268" y="165"/>
                </a:lnTo>
                <a:close/>
                <a:moveTo>
                  <a:pt x="253" y="82"/>
                </a:moveTo>
                <a:cubicBezTo>
                  <a:pt x="237" y="82"/>
                  <a:pt x="237" y="82"/>
                  <a:pt x="237" y="82"/>
                </a:cubicBezTo>
                <a:cubicBezTo>
                  <a:pt x="237" y="27"/>
                  <a:pt x="237" y="27"/>
                  <a:pt x="237" y="27"/>
                </a:cubicBezTo>
                <a:cubicBezTo>
                  <a:pt x="253" y="27"/>
                  <a:pt x="253" y="27"/>
                  <a:pt x="253" y="27"/>
                </a:cubicBezTo>
                <a:lnTo>
                  <a:pt x="253" y="82"/>
                </a:lnTo>
                <a:close/>
                <a:moveTo>
                  <a:pt x="237" y="165"/>
                </a:moveTo>
                <a:cubicBezTo>
                  <a:pt x="253" y="165"/>
                  <a:pt x="253" y="165"/>
                  <a:pt x="253" y="165"/>
                </a:cubicBezTo>
                <a:cubicBezTo>
                  <a:pt x="253" y="219"/>
                  <a:pt x="253" y="219"/>
                  <a:pt x="253" y="219"/>
                </a:cubicBezTo>
                <a:cubicBezTo>
                  <a:pt x="237" y="219"/>
                  <a:pt x="237" y="219"/>
                  <a:pt x="237" y="219"/>
                </a:cubicBezTo>
                <a:lnTo>
                  <a:pt x="237" y="165"/>
                </a:lnTo>
                <a:close/>
                <a:moveTo>
                  <a:pt x="45" y="53"/>
                </a:moveTo>
                <a:cubicBezTo>
                  <a:pt x="45" y="43"/>
                  <a:pt x="54" y="35"/>
                  <a:pt x="64" y="35"/>
                </a:cubicBezTo>
                <a:cubicBezTo>
                  <a:pt x="74" y="35"/>
                  <a:pt x="82" y="43"/>
                  <a:pt x="82" y="53"/>
                </a:cubicBezTo>
                <a:cubicBezTo>
                  <a:pt x="82" y="63"/>
                  <a:pt x="74" y="71"/>
                  <a:pt x="64" y="71"/>
                </a:cubicBezTo>
                <a:cubicBezTo>
                  <a:pt x="54" y="71"/>
                  <a:pt x="45" y="63"/>
                  <a:pt x="45" y="53"/>
                </a:cubicBezTo>
                <a:close/>
                <a:moveTo>
                  <a:pt x="330" y="165"/>
                </a:moveTo>
                <a:cubicBezTo>
                  <a:pt x="346" y="165"/>
                  <a:pt x="346" y="165"/>
                  <a:pt x="346" y="165"/>
                </a:cubicBezTo>
                <a:cubicBezTo>
                  <a:pt x="346" y="219"/>
                  <a:pt x="346" y="219"/>
                  <a:pt x="346" y="219"/>
                </a:cubicBezTo>
                <a:cubicBezTo>
                  <a:pt x="330" y="219"/>
                  <a:pt x="330" y="219"/>
                  <a:pt x="330" y="219"/>
                </a:cubicBezTo>
                <a:lnTo>
                  <a:pt x="330" y="165"/>
                </a:lnTo>
                <a:close/>
                <a:moveTo>
                  <a:pt x="299" y="165"/>
                </a:moveTo>
                <a:cubicBezTo>
                  <a:pt x="315" y="165"/>
                  <a:pt x="315" y="165"/>
                  <a:pt x="315" y="165"/>
                </a:cubicBezTo>
                <a:cubicBezTo>
                  <a:pt x="315" y="219"/>
                  <a:pt x="315" y="219"/>
                  <a:pt x="315" y="219"/>
                </a:cubicBezTo>
                <a:cubicBezTo>
                  <a:pt x="299" y="219"/>
                  <a:pt x="299" y="219"/>
                  <a:pt x="299" y="219"/>
                </a:cubicBezTo>
                <a:lnTo>
                  <a:pt x="299" y="165"/>
                </a:lnTo>
                <a:close/>
                <a:moveTo>
                  <a:pt x="82" y="191"/>
                </a:moveTo>
                <a:cubicBezTo>
                  <a:pt x="82" y="201"/>
                  <a:pt x="74" y="209"/>
                  <a:pt x="64" y="209"/>
                </a:cubicBezTo>
                <a:cubicBezTo>
                  <a:pt x="54" y="209"/>
                  <a:pt x="45" y="201"/>
                  <a:pt x="45" y="191"/>
                </a:cubicBezTo>
                <a:cubicBezTo>
                  <a:pt x="45" y="180"/>
                  <a:pt x="54" y="172"/>
                  <a:pt x="64" y="172"/>
                </a:cubicBezTo>
                <a:cubicBezTo>
                  <a:pt x="74" y="172"/>
                  <a:pt x="82" y="180"/>
                  <a:pt x="82" y="191"/>
                </a:cubicBezTo>
                <a:close/>
                <a:moveTo>
                  <a:pt x="330" y="302"/>
                </a:moveTo>
                <a:cubicBezTo>
                  <a:pt x="346" y="302"/>
                  <a:pt x="346" y="302"/>
                  <a:pt x="346" y="302"/>
                </a:cubicBezTo>
                <a:cubicBezTo>
                  <a:pt x="346" y="357"/>
                  <a:pt x="346" y="357"/>
                  <a:pt x="346" y="357"/>
                </a:cubicBezTo>
                <a:cubicBezTo>
                  <a:pt x="330" y="357"/>
                  <a:pt x="330" y="357"/>
                  <a:pt x="330" y="357"/>
                </a:cubicBezTo>
                <a:lnTo>
                  <a:pt x="330" y="302"/>
                </a:lnTo>
                <a:close/>
                <a:moveTo>
                  <a:pt x="299" y="302"/>
                </a:moveTo>
                <a:cubicBezTo>
                  <a:pt x="315" y="302"/>
                  <a:pt x="315" y="302"/>
                  <a:pt x="315" y="302"/>
                </a:cubicBezTo>
                <a:cubicBezTo>
                  <a:pt x="315" y="357"/>
                  <a:pt x="315" y="357"/>
                  <a:pt x="315" y="357"/>
                </a:cubicBezTo>
                <a:cubicBezTo>
                  <a:pt x="299" y="357"/>
                  <a:pt x="299" y="357"/>
                  <a:pt x="299" y="357"/>
                </a:cubicBezTo>
                <a:lnTo>
                  <a:pt x="299" y="302"/>
                </a:lnTo>
                <a:close/>
                <a:moveTo>
                  <a:pt x="268" y="302"/>
                </a:moveTo>
                <a:cubicBezTo>
                  <a:pt x="284" y="302"/>
                  <a:pt x="284" y="302"/>
                  <a:pt x="284" y="302"/>
                </a:cubicBezTo>
                <a:cubicBezTo>
                  <a:pt x="284" y="357"/>
                  <a:pt x="284" y="357"/>
                  <a:pt x="284" y="357"/>
                </a:cubicBezTo>
                <a:cubicBezTo>
                  <a:pt x="268" y="357"/>
                  <a:pt x="268" y="357"/>
                  <a:pt x="268" y="357"/>
                </a:cubicBezTo>
                <a:lnTo>
                  <a:pt x="268" y="302"/>
                </a:lnTo>
                <a:close/>
                <a:moveTo>
                  <a:pt x="237" y="302"/>
                </a:moveTo>
                <a:cubicBezTo>
                  <a:pt x="253" y="302"/>
                  <a:pt x="253" y="302"/>
                  <a:pt x="253" y="302"/>
                </a:cubicBezTo>
                <a:cubicBezTo>
                  <a:pt x="253" y="357"/>
                  <a:pt x="253" y="357"/>
                  <a:pt x="253" y="357"/>
                </a:cubicBezTo>
                <a:cubicBezTo>
                  <a:pt x="237" y="357"/>
                  <a:pt x="237" y="357"/>
                  <a:pt x="237" y="357"/>
                </a:cubicBezTo>
                <a:lnTo>
                  <a:pt x="237" y="302"/>
                </a:lnTo>
                <a:close/>
                <a:moveTo>
                  <a:pt x="82" y="328"/>
                </a:moveTo>
                <a:cubicBezTo>
                  <a:pt x="82" y="338"/>
                  <a:pt x="74" y="346"/>
                  <a:pt x="64" y="346"/>
                </a:cubicBezTo>
                <a:cubicBezTo>
                  <a:pt x="54" y="346"/>
                  <a:pt x="45" y="338"/>
                  <a:pt x="45" y="328"/>
                </a:cubicBezTo>
                <a:cubicBezTo>
                  <a:pt x="45" y="318"/>
                  <a:pt x="54" y="310"/>
                  <a:pt x="64" y="310"/>
                </a:cubicBezTo>
                <a:cubicBezTo>
                  <a:pt x="74" y="310"/>
                  <a:pt x="82" y="318"/>
                  <a:pt x="82" y="32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92" tIns="45696" rIns="91392" bIns="45696" numCol="1" anchor="t" anchorCtr="0" compatLnSpc="1">
            <a:prstTxWarp prst="textNoShape">
              <a:avLst/>
            </a:prstTxWarp>
          </a:bodyPr>
          <a:lstStyle/>
          <a:p>
            <a:endParaRPr lang="en-US" sz="1798"/>
          </a:p>
        </p:txBody>
      </p:sp>
      <p:sp>
        <p:nvSpPr>
          <p:cNvPr id="58" name="Freeform 23">
            <a:extLst>
              <a:ext uri="{FF2B5EF4-FFF2-40B4-BE49-F238E27FC236}">
                <a16:creationId xmlns:a16="http://schemas.microsoft.com/office/drawing/2014/main" id="{EC375ECA-3606-418F-ABA2-C02FA09E4FF0}"/>
              </a:ext>
            </a:extLst>
          </p:cNvPr>
          <p:cNvSpPr>
            <a:spLocks noChangeAspect="1" noEditPoints="1"/>
          </p:cNvSpPr>
          <p:nvPr/>
        </p:nvSpPr>
        <p:spPr bwMode="auto">
          <a:xfrm>
            <a:off x="6928613" y="4727511"/>
            <a:ext cx="668887" cy="383190"/>
          </a:xfrm>
          <a:custGeom>
            <a:avLst/>
            <a:gdLst>
              <a:gd name="T0" fmla="*/ 368 w 384"/>
              <a:gd name="T1" fmla="*/ 174 h 220"/>
              <a:gd name="T2" fmla="*/ 353 w 384"/>
              <a:gd name="T3" fmla="*/ 174 h 220"/>
              <a:gd name="T4" fmla="*/ 354 w 384"/>
              <a:gd name="T5" fmla="*/ 167 h 220"/>
              <a:gd name="T6" fmla="*/ 354 w 384"/>
              <a:gd name="T7" fmla="*/ 22 h 220"/>
              <a:gd name="T8" fmla="*/ 332 w 384"/>
              <a:gd name="T9" fmla="*/ 0 h 220"/>
              <a:gd name="T10" fmla="*/ 52 w 384"/>
              <a:gd name="T11" fmla="*/ 0 h 220"/>
              <a:gd name="T12" fmla="*/ 30 w 384"/>
              <a:gd name="T13" fmla="*/ 22 h 220"/>
              <a:gd name="T14" fmla="*/ 30 w 384"/>
              <a:gd name="T15" fmla="*/ 167 h 220"/>
              <a:gd name="T16" fmla="*/ 31 w 384"/>
              <a:gd name="T17" fmla="*/ 174 h 220"/>
              <a:gd name="T18" fmla="*/ 16 w 384"/>
              <a:gd name="T19" fmla="*/ 174 h 220"/>
              <a:gd name="T20" fmla="*/ 0 w 384"/>
              <a:gd name="T21" fmla="*/ 190 h 220"/>
              <a:gd name="T22" fmla="*/ 0 w 384"/>
              <a:gd name="T23" fmla="*/ 203 h 220"/>
              <a:gd name="T24" fmla="*/ 16 w 384"/>
              <a:gd name="T25" fmla="*/ 220 h 220"/>
              <a:gd name="T26" fmla="*/ 368 w 384"/>
              <a:gd name="T27" fmla="*/ 220 h 220"/>
              <a:gd name="T28" fmla="*/ 384 w 384"/>
              <a:gd name="T29" fmla="*/ 203 h 220"/>
              <a:gd name="T30" fmla="*/ 384 w 384"/>
              <a:gd name="T31" fmla="*/ 190 h 220"/>
              <a:gd name="T32" fmla="*/ 368 w 384"/>
              <a:gd name="T33" fmla="*/ 174 h 220"/>
              <a:gd name="T34" fmla="*/ 46 w 384"/>
              <a:gd name="T35" fmla="*/ 167 h 220"/>
              <a:gd name="T36" fmla="*/ 46 w 384"/>
              <a:gd name="T37" fmla="*/ 22 h 220"/>
              <a:gd name="T38" fmla="*/ 52 w 384"/>
              <a:gd name="T39" fmla="*/ 16 h 220"/>
              <a:gd name="T40" fmla="*/ 332 w 384"/>
              <a:gd name="T41" fmla="*/ 16 h 220"/>
              <a:gd name="T42" fmla="*/ 338 w 384"/>
              <a:gd name="T43" fmla="*/ 22 h 220"/>
              <a:gd name="T44" fmla="*/ 338 w 384"/>
              <a:gd name="T45" fmla="*/ 167 h 220"/>
              <a:gd name="T46" fmla="*/ 332 w 384"/>
              <a:gd name="T47" fmla="*/ 174 h 220"/>
              <a:gd name="T48" fmla="*/ 237 w 384"/>
              <a:gd name="T49" fmla="*/ 174 h 220"/>
              <a:gd name="T50" fmla="*/ 149 w 384"/>
              <a:gd name="T51" fmla="*/ 174 h 220"/>
              <a:gd name="T52" fmla="*/ 52 w 384"/>
              <a:gd name="T53" fmla="*/ 174 h 220"/>
              <a:gd name="T54" fmla="*/ 46 w 384"/>
              <a:gd name="T55" fmla="*/ 167 h 220"/>
              <a:gd name="T56" fmla="*/ 16 w 384"/>
              <a:gd name="T57" fmla="*/ 204 h 220"/>
              <a:gd name="T58" fmla="*/ 16 w 384"/>
              <a:gd name="T59" fmla="*/ 203 h 220"/>
              <a:gd name="T60" fmla="*/ 16 w 384"/>
              <a:gd name="T61" fmla="*/ 190 h 220"/>
              <a:gd name="T62" fmla="*/ 16 w 384"/>
              <a:gd name="T63" fmla="*/ 190 h 220"/>
              <a:gd name="T64" fmla="*/ 52 w 384"/>
              <a:gd name="T65" fmla="*/ 190 h 220"/>
              <a:gd name="T66" fmla="*/ 142 w 384"/>
              <a:gd name="T67" fmla="*/ 190 h 220"/>
              <a:gd name="T68" fmla="*/ 149 w 384"/>
              <a:gd name="T69" fmla="*/ 197 h 220"/>
              <a:gd name="T70" fmla="*/ 161 w 384"/>
              <a:gd name="T71" fmla="*/ 204 h 220"/>
              <a:gd name="T72" fmla="*/ 16 w 384"/>
              <a:gd name="T73" fmla="*/ 204 h 220"/>
              <a:gd name="T74" fmla="*/ 368 w 384"/>
              <a:gd name="T75" fmla="*/ 203 h 220"/>
              <a:gd name="T76" fmla="*/ 368 w 384"/>
              <a:gd name="T77" fmla="*/ 204 h 220"/>
              <a:gd name="T78" fmla="*/ 226 w 384"/>
              <a:gd name="T79" fmla="*/ 204 h 220"/>
              <a:gd name="T80" fmla="*/ 238 w 384"/>
              <a:gd name="T81" fmla="*/ 196 h 220"/>
              <a:gd name="T82" fmla="*/ 244 w 384"/>
              <a:gd name="T83" fmla="*/ 190 h 220"/>
              <a:gd name="T84" fmla="*/ 332 w 384"/>
              <a:gd name="T85" fmla="*/ 190 h 220"/>
              <a:gd name="T86" fmla="*/ 368 w 384"/>
              <a:gd name="T87" fmla="*/ 190 h 220"/>
              <a:gd name="T88" fmla="*/ 368 w 384"/>
              <a:gd name="T89" fmla="*/ 190 h 220"/>
              <a:gd name="T90" fmla="*/ 368 w 384"/>
              <a:gd name="T91" fmla="*/ 203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4" h="220">
                <a:moveTo>
                  <a:pt x="368" y="174"/>
                </a:moveTo>
                <a:cubicBezTo>
                  <a:pt x="353" y="174"/>
                  <a:pt x="353" y="174"/>
                  <a:pt x="353" y="174"/>
                </a:cubicBezTo>
                <a:cubicBezTo>
                  <a:pt x="354" y="172"/>
                  <a:pt x="354" y="170"/>
                  <a:pt x="354" y="167"/>
                </a:cubicBezTo>
                <a:cubicBezTo>
                  <a:pt x="354" y="22"/>
                  <a:pt x="354" y="22"/>
                  <a:pt x="354" y="22"/>
                </a:cubicBezTo>
                <a:cubicBezTo>
                  <a:pt x="354" y="10"/>
                  <a:pt x="344" y="0"/>
                  <a:pt x="332" y="0"/>
                </a:cubicBezTo>
                <a:cubicBezTo>
                  <a:pt x="52" y="0"/>
                  <a:pt x="52" y="0"/>
                  <a:pt x="52" y="0"/>
                </a:cubicBezTo>
                <a:cubicBezTo>
                  <a:pt x="40" y="0"/>
                  <a:pt x="30" y="10"/>
                  <a:pt x="30" y="22"/>
                </a:cubicBezTo>
                <a:cubicBezTo>
                  <a:pt x="30" y="167"/>
                  <a:pt x="30" y="167"/>
                  <a:pt x="30" y="167"/>
                </a:cubicBezTo>
                <a:cubicBezTo>
                  <a:pt x="30" y="170"/>
                  <a:pt x="30" y="172"/>
                  <a:pt x="31" y="174"/>
                </a:cubicBezTo>
                <a:cubicBezTo>
                  <a:pt x="16" y="174"/>
                  <a:pt x="16" y="174"/>
                  <a:pt x="16" y="174"/>
                </a:cubicBezTo>
                <a:cubicBezTo>
                  <a:pt x="7" y="174"/>
                  <a:pt x="0" y="181"/>
                  <a:pt x="0" y="190"/>
                </a:cubicBezTo>
                <a:cubicBezTo>
                  <a:pt x="0" y="203"/>
                  <a:pt x="0" y="203"/>
                  <a:pt x="0" y="203"/>
                </a:cubicBezTo>
                <a:cubicBezTo>
                  <a:pt x="0" y="212"/>
                  <a:pt x="7" y="220"/>
                  <a:pt x="16" y="220"/>
                </a:cubicBezTo>
                <a:cubicBezTo>
                  <a:pt x="368" y="220"/>
                  <a:pt x="368" y="220"/>
                  <a:pt x="368" y="220"/>
                </a:cubicBezTo>
                <a:cubicBezTo>
                  <a:pt x="377" y="220"/>
                  <a:pt x="384" y="212"/>
                  <a:pt x="384" y="203"/>
                </a:cubicBezTo>
                <a:cubicBezTo>
                  <a:pt x="384" y="190"/>
                  <a:pt x="384" y="190"/>
                  <a:pt x="384" y="190"/>
                </a:cubicBezTo>
                <a:cubicBezTo>
                  <a:pt x="384" y="181"/>
                  <a:pt x="377" y="174"/>
                  <a:pt x="368" y="174"/>
                </a:cubicBezTo>
                <a:close/>
                <a:moveTo>
                  <a:pt x="46" y="167"/>
                </a:moveTo>
                <a:cubicBezTo>
                  <a:pt x="46" y="22"/>
                  <a:pt x="46" y="22"/>
                  <a:pt x="46" y="22"/>
                </a:cubicBezTo>
                <a:cubicBezTo>
                  <a:pt x="46" y="19"/>
                  <a:pt x="49" y="16"/>
                  <a:pt x="52" y="16"/>
                </a:cubicBezTo>
                <a:cubicBezTo>
                  <a:pt x="332" y="16"/>
                  <a:pt x="332" y="16"/>
                  <a:pt x="332" y="16"/>
                </a:cubicBezTo>
                <a:cubicBezTo>
                  <a:pt x="335" y="16"/>
                  <a:pt x="338" y="19"/>
                  <a:pt x="338" y="22"/>
                </a:cubicBezTo>
                <a:cubicBezTo>
                  <a:pt x="338" y="167"/>
                  <a:pt x="338" y="167"/>
                  <a:pt x="338" y="167"/>
                </a:cubicBezTo>
                <a:cubicBezTo>
                  <a:pt x="338" y="171"/>
                  <a:pt x="335" y="174"/>
                  <a:pt x="332" y="174"/>
                </a:cubicBezTo>
                <a:cubicBezTo>
                  <a:pt x="237" y="174"/>
                  <a:pt x="237" y="174"/>
                  <a:pt x="237" y="174"/>
                </a:cubicBezTo>
                <a:cubicBezTo>
                  <a:pt x="149" y="174"/>
                  <a:pt x="149" y="174"/>
                  <a:pt x="149" y="174"/>
                </a:cubicBezTo>
                <a:cubicBezTo>
                  <a:pt x="52" y="174"/>
                  <a:pt x="52" y="174"/>
                  <a:pt x="52" y="174"/>
                </a:cubicBezTo>
                <a:cubicBezTo>
                  <a:pt x="49" y="174"/>
                  <a:pt x="46" y="171"/>
                  <a:pt x="46" y="167"/>
                </a:cubicBezTo>
                <a:close/>
                <a:moveTo>
                  <a:pt x="16" y="204"/>
                </a:moveTo>
                <a:cubicBezTo>
                  <a:pt x="16" y="204"/>
                  <a:pt x="16" y="204"/>
                  <a:pt x="16" y="203"/>
                </a:cubicBezTo>
                <a:cubicBezTo>
                  <a:pt x="16" y="190"/>
                  <a:pt x="16" y="190"/>
                  <a:pt x="16" y="190"/>
                </a:cubicBezTo>
                <a:cubicBezTo>
                  <a:pt x="16" y="190"/>
                  <a:pt x="16" y="190"/>
                  <a:pt x="16" y="190"/>
                </a:cubicBezTo>
                <a:cubicBezTo>
                  <a:pt x="52" y="190"/>
                  <a:pt x="52" y="190"/>
                  <a:pt x="52" y="190"/>
                </a:cubicBezTo>
                <a:cubicBezTo>
                  <a:pt x="142" y="190"/>
                  <a:pt x="142" y="190"/>
                  <a:pt x="142" y="190"/>
                </a:cubicBezTo>
                <a:cubicBezTo>
                  <a:pt x="149" y="197"/>
                  <a:pt x="149" y="197"/>
                  <a:pt x="149" y="197"/>
                </a:cubicBezTo>
                <a:cubicBezTo>
                  <a:pt x="152" y="200"/>
                  <a:pt x="156" y="203"/>
                  <a:pt x="161" y="204"/>
                </a:cubicBezTo>
                <a:lnTo>
                  <a:pt x="16" y="204"/>
                </a:lnTo>
                <a:close/>
                <a:moveTo>
                  <a:pt x="368" y="203"/>
                </a:moveTo>
                <a:cubicBezTo>
                  <a:pt x="368" y="204"/>
                  <a:pt x="368" y="204"/>
                  <a:pt x="368" y="204"/>
                </a:cubicBezTo>
                <a:cubicBezTo>
                  <a:pt x="226" y="204"/>
                  <a:pt x="226" y="204"/>
                  <a:pt x="226" y="204"/>
                </a:cubicBezTo>
                <a:cubicBezTo>
                  <a:pt x="231" y="203"/>
                  <a:pt x="235" y="200"/>
                  <a:pt x="238" y="196"/>
                </a:cubicBezTo>
                <a:cubicBezTo>
                  <a:pt x="244" y="190"/>
                  <a:pt x="244" y="190"/>
                  <a:pt x="244" y="190"/>
                </a:cubicBezTo>
                <a:cubicBezTo>
                  <a:pt x="332" y="190"/>
                  <a:pt x="332" y="190"/>
                  <a:pt x="332" y="190"/>
                </a:cubicBezTo>
                <a:cubicBezTo>
                  <a:pt x="368" y="190"/>
                  <a:pt x="368" y="190"/>
                  <a:pt x="368" y="190"/>
                </a:cubicBezTo>
                <a:cubicBezTo>
                  <a:pt x="368" y="190"/>
                  <a:pt x="368" y="190"/>
                  <a:pt x="368" y="190"/>
                </a:cubicBezTo>
                <a:lnTo>
                  <a:pt x="368" y="20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92" tIns="45696" rIns="91392" bIns="45696" numCol="1" anchor="t" anchorCtr="0" compatLnSpc="1">
            <a:prstTxWarp prst="textNoShape">
              <a:avLst/>
            </a:prstTxWarp>
          </a:bodyPr>
          <a:lstStyle/>
          <a:p>
            <a:endParaRPr lang="en-US" sz="1798"/>
          </a:p>
        </p:txBody>
      </p:sp>
      <p:sp>
        <p:nvSpPr>
          <p:cNvPr id="59" name="Freeform 5">
            <a:extLst>
              <a:ext uri="{FF2B5EF4-FFF2-40B4-BE49-F238E27FC236}">
                <a16:creationId xmlns:a16="http://schemas.microsoft.com/office/drawing/2014/main" id="{3D367FBE-6C29-47CA-890E-74B36C001994}"/>
              </a:ext>
            </a:extLst>
          </p:cNvPr>
          <p:cNvSpPr>
            <a:spLocks noChangeAspect="1" noEditPoints="1"/>
          </p:cNvSpPr>
          <p:nvPr/>
        </p:nvSpPr>
        <p:spPr bwMode="auto">
          <a:xfrm>
            <a:off x="8507227" y="4707545"/>
            <a:ext cx="668887" cy="423122"/>
          </a:xfrm>
          <a:custGeom>
            <a:avLst/>
            <a:gdLst>
              <a:gd name="T0" fmla="*/ 242 w 386"/>
              <a:gd name="T1" fmla="*/ 244 h 244"/>
              <a:gd name="T2" fmla="*/ 241 w 386"/>
              <a:gd name="T3" fmla="*/ 244 h 244"/>
              <a:gd name="T4" fmla="*/ 196 w 386"/>
              <a:gd name="T5" fmla="*/ 226 h 244"/>
              <a:gd name="T6" fmla="*/ 146 w 386"/>
              <a:gd name="T7" fmla="*/ 238 h 244"/>
              <a:gd name="T8" fmla="*/ 86 w 386"/>
              <a:gd name="T9" fmla="*/ 216 h 244"/>
              <a:gd name="T10" fmla="*/ 62 w 386"/>
              <a:gd name="T11" fmla="*/ 220 h 244"/>
              <a:gd name="T12" fmla="*/ 1 w 386"/>
              <a:gd name="T13" fmla="*/ 158 h 244"/>
              <a:gd name="T14" fmla="*/ 65 w 386"/>
              <a:gd name="T15" fmla="*/ 98 h 244"/>
              <a:gd name="T16" fmla="*/ 72 w 386"/>
              <a:gd name="T17" fmla="*/ 99 h 244"/>
              <a:gd name="T18" fmla="*/ 146 w 386"/>
              <a:gd name="T19" fmla="*/ 47 h 244"/>
              <a:gd name="T20" fmla="*/ 169 w 386"/>
              <a:gd name="T21" fmla="*/ 51 h 244"/>
              <a:gd name="T22" fmla="*/ 249 w 386"/>
              <a:gd name="T23" fmla="*/ 1 h 244"/>
              <a:gd name="T24" fmla="*/ 333 w 386"/>
              <a:gd name="T25" fmla="*/ 79 h 244"/>
              <a:gd name="T26" fmla="*/ 385 w 386"/>
              <a:gd name="T27" fmla="*/ 152 h 244"/>
              <a:gd name="T28" fmla="*/ 362 w 386"/>
              <a:gd name="T29" fmla="*/ 205 h 244"/>
              <a:gd name="T30" fmla="*/ 319 w 386"/>
              <a:gd name="T31" fmla="*/ 222 h 244"/>
              <a:gd name="T32" fmla="*/ 298 w 386"/>
              <a:gd name="T33" fmla="*/ 217 h 244"/>
              <a:gd name="T34" fmla="*/ 242 w 386"/>
              <a:gd name="T35" fmla="*/ 244 h 244"/>
              <a:gd name="T36" fmla="*/ 199 w 386"/>
              <a:gd name="T37" fmla="*/ 206 h 244"/>
              <a:gd name="T38" fmla="*/ 203 w 386"/>
              <a:gd name="T39" fmla="*/ 211 h 244"/>
              <a:gd name="T40" fmla="*/ 241 w 386"/>
              <a:gd name="T41" fmla="*/ 228 h 244"/>
              <a:gd name="T42" fmla="*/ 288 w 386"/>
              <a:gd name="T43" fmla="*/ 203 h 244"/>
              <a:gd name="T44" fmla="*/ 293 w 386"/>
              <a:gd name="T45" fmla="*/ 196 h 244"/>
              <a:gd name="T46" fmla="*/ 299 w 386"/>
              <a:gd name="T47" fmla="*/ 200 h 244"/>
              <a:gd name="T48" fmla="*/ 320 w 386"/>
              <a:gd name="T49" fmla="*/ 206 h 244"/>
              <a:gd name="T50" fmla="*/ 351 w 386"/>
              <a:gd name="T51" fmla="*/ 193 h 244"/>
              <a:gd name="T52" fmla="*/ 369 w 386"/>
              <a:gd name="T53" fmla="*/ 151 h 244"/>
              <a:gd name="T54" fmla="*/ 325 w 386"/>
              <a:gd name="T55" fmla="*/ 94 h 244"/>
              <a:gd name="T56" fmla="*/ 319 w 386"/>
              <a:gd name="T57" fmla="*/ 93 h 244"/>
              <a:gd name="T58" fmla="*/ 318 w 386"/>
              <a:gd name="T59" fmla="*/ 87 h 244"/>
              <a:gd name="T60" fmla="*/ 248 w 386"/>
              <a:gd name="T61" fmla="*/ 17 h 244"/>
              <a:gd name="T62" fmla="*/ 248 w 386"/>
              <a:gd name="T63" fmla="*/ 17 h 244"/>
              <a:gd name="T64" fmla="*/ 181 w 386"/>
              <a:gd name="T65" fmla="*/ 64 h 244"/>
              <a:gd name="T66" fmla="*/ 177 w 386"/>
              <a:gd name="T67" fmla="*/ 72 h 244"/>
              <a:gd name="T68" fmla="*/ 170 w 386"/>
              <a:gd name="T69" fmla="*/ 69 h 244"/>
              <a:gd name="T70" fmla="*/ 145 w 386"/>
              <a:gd name="T71" fmla="*/ 63 h 244"/>
              <a:gd name="T72" fmla="*/ 85 w 386"/>
              <a:gd name="T73" fmla="*/ 110 h 244"/>
              <a:gd name="T74" fmla="*/ 84 w 386"/>
              <a:gd name="T75" fmla="*/ 118 h 244"/>
              <a:gd name="T76" fmla="*/ 76 w 386"/>
              <a:gd name="T77" fmla="*/ 116 h 244"/>
              <a:gd name="T78" fmla="*/ 64 w 386"/>
              <a:gd name="T79" fmla="*/ 114 h 244"/>
              <a:gd name="T80" fmla="*/ 17 w 386"/>
              <a:gd name="T81" fmla="*/ 158 h 244"/>
              <a:gd name="T82" fmla="*/ 62 w 386"/>
              <a:gd name="T83" fmla="*/ 204 h 244"/>
              <a:gd name="T84" fmla="*/ 84 w 386"/>
              <a:gd name="T85" fmla="*/ 199 h 244"/>
              <a:gd name="T86" fmla="*/ 89 w 386"/>
              <a:gd name="T87" fmla="*/ 197 h 244"/>
              <a:gd name="T88" fmla="*/ 94 w 386"/>
              <a:gd name="T89" fmla="*/ 201 h 244"/>
              <a:gd name="T90" fmla="*/ 147 w 386"/>
              <a:gd name="T91" fmla="*/ 222 h 244"/>
              <a:gd name="T92" fmla="*/ 193 w 386"/>
              <a:gd name="T93" fmla="*/ 210 h 244"/>
              <a:gd name="T94" fmla="*/ 199 w 386"/>
              <a:gd name="T95" fmla="*/ 206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86" h="244">
                <a:moveTo>
                  <a:pt x="242" y="244"/>
                </a:moveTo>
                <a:cubicBezTo>
                  <a:pt x="242" y="244"/>
                  <a:pt x="241" y="244"/>
                  <a:pt x="241" y="244"/>
                </a:cubicBezTo>
                <a:cubicBezTo>
                  <a:pt x="224" y="244"/>
                  <a:pt x="208" y="238"/>
                  <a:pt x="196" y="226"/>
                </a:cubicBezTo>
                <a:cubicBezTo>
                  <a:pt x="182" y="234"/>
                  <a:pt x="164" y="238"/>
                  <a:pt x="146" y="238"/>
                </a:cubicBezTo>
                <a:cubicBezTo>
                  <a:pt x="123" y="237"/>
                  <a:pt x="101" y="229"/>
                  <a:pt x="86" y="216"/>
                </a:cubicBezTo>
                <a:cubicBezTo>
                  <a:pt x="79" y="219"/>
                  <a:pt x="70" y="220"/>
                  <a:pt x="62" y="220"/>
                </a:cubicBezTo>
                <a:cubicBezTo>
                  <a:pt x="27" y="219"/>
                  <a:pt x="0" y="191"/>
                  <a:pt x="1" y="158"/>
                </a:cubicBezTo>
                <a:cubicBezTo>
                  <a:pt x="2" y="124"/>
                  <a:pt x="30" y="97"/>
                  <a:pt x="65" y="98"/>
                </a:cubicBezTo>
                <a:cubicBezTo>
                  <a:pt x="67" y="98"/>
                  <a:pt x="70" y="98"/>
                  <a:pt x="72" y="99"/>
                </a:cubicBezTo>
                <a:cubicBezTo>
                  <a:pt x="82" y="67"/>
                  <a:pt x="112" y="46"/>
                  <a:pt x="146" y="47"/>
                </a:cubicBezTo>
                <a:cubicBezTo>
                  <a:pt x="154" y="47"/>
                  <a:pt x="162" y="49"/>
                  <a:pt x="169" y="51"/>
                </a:cubicBezTo>
                <a:cubicBezTo>
                  <a:pt x="184" y="19"/>
                  <a:pt x="215" y="0"/>
                  <a:pt x="249" y="1"/>
                </a:cubicBezTo>
                <a:cubicBezTo>
                  <a:pt x="291" y="2"/>
                  <a:pt x="326" y="35"/>
                  <a:pt x="333" y="79"/>
                </a:cubicBezTo>
                <a:cubicBezTo>
                  <a:pt x="364" y="85"/>
                  <a:pt x="386" y="116"/>
                  <a:pt x="385" y="152"/>
                </a:cubicBezTo>
                <a:cubicBezTo>
                  <a:pt x="385" y="172"/>
                  <a:pt x="376" y="192"/>
                  <a:pt x="362" y="205"/>
                </a:cubicBezTo>
                <a:cubicBezTo>
                  <a:pt x="350" y="216"/>
                  <a:pt x="335" y="222"/>
                  <a:pt x="319" y="222"/>
                </a:cubicBezTo>
                <a:cubicBezTo>
                  <a:pt x="312" y="222"/>
                  <a:pt x="305" y="220"/>
                  <a:pt x="298" y="217"/>
                </a:cubicBezTo>
                <a:cubicBezTo>
                  <a:pt x="285" y="234"/>
                  <a:pt x="264" y="244"/>
                  <a:pt x="242" y="244"/>
                </a:cubicBezTo>
                <a:close/>
                <a:moveTo>
                  <a:pt x="199" y="206"/>
                </a:moveTo>
                <a:cubicBezTo>
                  <a:pt x="203" y="211"/>
                  <a:pt x="203" y="211"/>
                  <a:pt x="203" y="211"/>
                </a:cubicBezTo>
                <a:cubicBezTo>
                  <a:pt x="213" y="222"/>
                  <a:pt x="227" y="228"/>
                  <a:pt x="241" y="228"/>
                </a:cubicBezTo>
                <a:cubicBezTo>
                  <a:pt x="260" y="229"/>
                  <a:pt x="278" y="219"/>
                  <a:pt x="288" y="203"/>
                </a:cubicBezTo>
                <a:cubicBezTo>
                  <a:pt x="293" y="196"/>
                  <a:pt x="293" y="196"/>
                  <a:pt x="293" y="196"/>
                </a:cubicBezTo>
                <a:cubicBezTo>
                  <a:pt x="299" y="200"/>
                  <a:pt x="299" y="200"/>
                  <a:pt x="299" y="200"/>
                </a:cubicBezTo>
                <a:cubicBezTo>
                  <a:pt x="306" y="204"/>
                  <a:pt x="313" y="206"/>
                  <a:pt x="320" y="206"/>
                </a:cubicBezTo>
                <a:cubicBezTo>
                  <a:pt x="331" y="206"/>
                  <a:pt x="342" y="202"/>
                  <a:pt x="351" y="193"/>
                </a:cubicBezTo>
                <a:cubicBezTo>
                  <a:pt x="362" y="183"/>
                  <a:pt x="369" y="168"/>
                  <a:pt x="369" y="151"/>
                </a:cubicBezTo>
                <a:cubicBezTo>
                  <a:pt x="370" y="121"/>
                  <a:pt x="351" y="96"/>
                  <a:pt x="325" y="94"/>
                </a:cubicBezTo>
                <a:cubicBezTo>
                  <a:pt x="319" y="93"/>
                  <a:pt x="319" y="93"/>
                  <a:pt x="319" y="93"/>
                </a:cubicBezTo>
                <a:cubicBezTo>
                  <a:pt x="318" y="87"/>
                  <a:pt x="318" y="87"/>
                  <a:pt x="318" y="87"/>
                </a:cubicBezTo>
                <a:cubicBezTo>
                  <a:pt x="315" y="48"/>
                  <a:pt x="285" y="18"/>
                  <a:pt x="248" y="17"/>
                </a:cubicBezTo>
                <a:cubicBezTo>
                  <a:pt x="248" y="17"/>
                  <a:pt x="248" y="17"/>
                  <a:pt x="248" y="17"/>
                </a:cubicBezTo>
                <a:cubicBezTo>
                  <a:pt x="219" y="16"/>
                  <a:pt x="192" y="35"/>
                  <a:pt x="181" y="64"/>
                </a:cubicBezTo>
                <a:cubicBezTo>
                  <a:pt x="177" y="72"/>
                  <a:pt x="177" y="72"/>
                  <a:pt x="177" y="72"/>
                </a:cubicBezTo>
                <a:cubicBezTo>
                  <a:pt x="170" y="69"/>
                  <a:pt x="170" y="69"/>
                  <a:pt x="170" y="69"/>
                </a:cubicBezTo>
                <a:cubicBezTo>
                  <a:pt x="162" y="65"/>
                  <a:pt x="154" y="63"/>
                  <a:pt x="145" y="63"/>
                </a:cubicBezTo>
                <a:cubicBezTo>
                  <a:pt x="117" y="62"/>
                  <a:pt x="92" y="82"/>
                  <a:pt x="85" y="110"/>
                </a:cubicBezTo>
                <a:cubicBezTo>
                  <a:pt x="84" y="118"/>
                  <a:pt x="84" y="118"/>
                  <a:pt x="84" y="118"/>
                </a:cubicBezTo>
                <a:cubicBezTo>
                  <a:pt x="76" y="116"/>
                  <a:pt x="76" y="116"/>
                  <a:pt x="76" y="116"/>
                </a:cubicBezTo>
                <a:cubicBezTo>
                  <a:pt x="72" y="115"/>
                  <a:pt x="68" y="114"/>
                  <a:pt x="64" y="114"/>
                </a:cubicBezTo>
                <a:cubicBezTo>
                  <a:pt x="39" y="114"/>
                  <a:pt x="18" y="133"/>
                  <a:pt x="17" y="158"/>
                </a:cubicBezTo>
                <a:cubicBezTo>
                  <a:pt x="17" y="183"/>
                  <a:pt x="37" y="204"/>
                  <a:pt x="62" y="204"/>
                </a:cubicBezTo>
                <a:cubicBezTo>
                  <a:pt x="70" y="204"/>
                  <a:pt x="78" y="203"/>
                  <a:pt x="84" y="199"/>
                </a:cubicBezTo>
                <a:cubicBezTo>
                  <a:pt x="89" y="197"/>
                  <a:pt x="89" y="197"/>
                  <a:pt x="89" y="197"/>
                </a:cubicBezTo>
                <a:cubicBezTo>
                  <a:pt x="94" y="201"/>
                  <a:pt x="94" y="201"/>
                  <a:pt x="94" y="201"/>
                </a:cubicBezTo>
                <a:cubicBezTo>
                  <a:pt x="106" y="213"/>
                  <a:pt x="125" y="221"/>
                  <a:pt x="147" y="222"/>
                </a:cubicBezTo>
                <a:cubicBezTo>
                  <a:pt x="164" y="222"/>
                  <a:pt x="180" y="218"/>
                  <a:pt x="193" y="210"/>
                </a:cubicBezTo>
                <a:lnTo>
                  <a:pt x="199" y="20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92" tIns="45696" rIns="91392" bIns="45696" numCol="1" anchor="t" anchorCtr="0" compatLnSpc="1">
            <a:prstTxWarp prst="textNoShape">
              <a:avLst/>
            </a:prstTxWarp>
          </a:bodyPr>
          <a:lstStyle/>
          <a:p>
            <a:endParaRPr lang="en-US" sz="1798"/>
          </a:p>
        </p:txBody>
      </p:sp>
      <p:sp>
        <p:nvSpPr>
          <p:cNvPr id="60" name="Freeform 74">
            <a:extLst>
              <a:ext uri="{FF2B5EF4-FFF2-40B4-BE49-F238E27FC236}">
                <a16:creationId xmlns:a16="http://schemas.microsoft.com/office/drawing/2014/main" id="{1D4EF1E3-521D-43B3-852C-1DEA4DDD4F99}"/>
              </a:ext>
            </a:extLst>
          </p:cNvPr>
          <p:cNvSpPr>
            <a:spLocks noChangeAspect="1" noEditPoints="1"/>
          </p:cNvSpPr>
          <p:nvPr/>
        </p:nvSpPr>
        <p:spPr bwMode="auto">
          <a:xfrm>
            <a:off x="7821182" y="4687928"/>
            <a:ext cx="462363" cy="462363"/>
          </a:xfrm>
          <a:custGeom>
            <a:avLst/>
            <a:gdLst>
              <a:gd name="T0" fmla="*/ 0 w 384"/>
              <a:gd name="T1" fmla="*/ 109 h 384"/>
              <a:gd name="T2" fmla="*/ 384 w 384"/>
              <a:gd name="T3" fmla="*/ 0 h 384"/>
              <a:gd name="T4" fmla="*/ 368 w 384"/>
              <a:gd name="T5" fmla="*/ 93 h 384"/>
              <a:gd name="T6" fmla="*/ 16 w 384"/>
              <a:gd name="T7" fmla="*/ 16 h 384"/>
              <a:gd name="T8" fmla="*/ 368 w 384"/>
              <a:gd name="T9" fmla="*/ 93 h 384"/>
              <a:gd name="T10" fmla="*/ 384 w 384"/>
              <a:gd name="T11" fmla="*/ 247 h 384"/>
              <a:gd name="T12" fmla="*/ 0 w 384"/>
              <a:gd name="T13" fmla="*/ 138 h 384"/>
              <a:gd name="T14" fmla="*/ 16 w 384"/>
              <a:gd name="T15" fmla="*/ 154 h 384"/>
              <a:gd name="T16" fmla="*/ 368 w 384"/>
              <a:gd name="T17" fmla="*/ 231 h 384"/>
              <a:gd name="T18" fmla="*/ 16 w 384"/>
              <a:gd name="T19" fmla="*/ 154 h 384"/>
              <a:gd name="T20" fmla="*/ 384 w 384"/>
              <a:gd name="T21" fmla="*/ 384 h 384"/>
              <a:gd name="T22" fmla="*/ 0 w 384"/>
              <a:gd name="T23" fmla="*/ 275 h 384"/>
              <a:gd name="T24" fmla="*/ 16 w 384"/>
              <a:gd name="T25" fmla="*/ 291 h 384"/>
              <a:gd name="T26" fmla="*/ 368 w 384"/>
              <a:gd name="T27" fmla="*/ 368 h 384"/>
              <a:gd name="T28" fmla="*/ 16 w 384"/>
              <a:gd name="T29" fmla="*/ 291 h 384"/>
              <a:gd name="T30" fmla="*/ 330 w 384"/>
              <a:gd name="T31" fmla="*/ 82 h 384"/>
              <a:gd name="T32" fmla="*/ 346 w 384"/>
              <a:gd name="T33" fmla="*/ 27 h 384"/>
              <a:gd name="T34" fmla="*/ 315 w 384"/>
              <a:gd name="T35" fmla="*/ 82 h 384"/>
              <a:gd name="T36" fmla="*/ 299 w 384"/>
              <a:gd name="T37" fmla="*/ 27 h 384"/>
              <a:gd name="T38" fmla="*/ 315 w 384"/>
              <a:gd name="T39" fmla="*/ 82 h 384"/>
              <a:gd name="T40" fmla="*/ 268 w 384"/>
              <a:gd name="T41" fmla="*/ 82 h 384"/>
              <a:gd name="T42" fmla="*/ 284 w 384"/>
              <a:gd name="T43" fmla="*/ 27 h 384"/>
              <a:gd name="T44" fmla="*/ 268 w 384"/>
              <a:gd name="T45" fmla="*/ 165 h 384"/>
              <a:gd name="T46" fmla="*/ 284 w 384"/>
              <a:gd name="T47" fmla="*/ 219 h 384"/>
              <a:gd name="T48" fmla="*/ 268 w 384"/>
              <a:gd name="T49" fmla="*/ 165 h 384"/>
              <a:gd name="T50" fmla="*/ 237 w 384"/>
              <a:gd name="T51" fmla="*/ 82 h 384"/>
              <a:gd name="T52" fmla="*/ 253 w 384"/>
              <a:gd name="T53" fmla="*/ 27 h 384"/>
              <a:gd name="T54" fmla="*/ 237 w 384"/>
              <a:gd name="T55" fmla="*/ 165 h 384"/>
              <a:gd name="T56" fmla="*/ 253 w 384"/>
              <a:gd name="T57" fmla="*/ 219 h 384"/>
              <a:gd name="T58" fmla="*/ 237 w 384"/>
              <a:gd name="T59" fmla="*/ 165 h 384"/>
              <a:gd name="T60" fmla="*/ 64 w 384"/>
              <a:gd name="T61" fmla="*/ 35 h 384"/>
              <a:gd name="T62" fmla="*/ 64 w 384"/>
              <a:gd name="T63" fmla="*/ 71 h 384"/>
              <a:gd name="T64" fmla="*/ 330 w 384"/>
              <a:gd name="T65" fmla="*/ 165 h 384"/>
              <a:gd name="T66" fmla="*/ 346 w 384"/>
              <a:gd name="T67" fmla="*/ 219 h 384"/>
              <a:gd name="T68" fmla="*/ 330 w 384"/>
              <a:gd name="T69" fmla="*/ 165 h 384"/>
              <a:gd name="T70" fmla="*/ 315 w 384"/>
              <a:gd name="T71" fmla="*/ 165 h 384"/>
              <a:gd name="T72" fmla="*/ 299 w 384"/>
              <a:gd name="T73" fmla="*/ 219 h 384"/>
              <a:gd name="T74" fmla="*/ 82 w 384"/>
              <a:gd name="T75" fmla="*/ 191 h 384"/>
              <a:gd name="T76" fmla="*/ 45 w 384"/>
              <a:gd name="T77" fmla="*/ 191 h 384"/>
              <a:gd name="T78" fmla="*/ 82 w 384"/>
              <a:gd name="T79" fmla="*/ 191 h 384"/>
              <a:gd name="T80" fmla="*/ 346 w 384"/>
              <a:gd name="T81" fmla="*/ 302 h 384"/>
              <a:gd name="T82" fmla="*/ 330 w 384"/>
              <a:gd name="T83" fmla="*/ 357 h 384"/>
              <a:gd name="T84" fmla="*/ 299 w 384"/>
              <a:gd name="T85" fmla="*/ 302 h 384"/>
              <a:gd name="T86" fmla="*/ 315 w 384"/>
              <a:gd name="T87" fmla="*/ 357 h 384"/>
              <a:gd name="T88" fmla="*/ 299 w 384"/>
              <a:gd name="T89" fmla="*/ 302 h 384"/>
              <a:gd name="T90" fmla="*/ 284 w 384"/>
              <a:gd name="T91" fmla="*/ 302 h 384"/>
              <a:gd name="T92" fmla="*/ 268 w 384"/>
              <a:gd name="T93" fmla="*/ 357 h 384"/>
              <a:gd name="T94" fmla="*/ 237 w 384"/>
              <a:gd name="T95" fmla="*/ 302 h 384"/>
              <a:gd name="T96" fmla="*/ 253 w 384"/>
              <a:gd name="T97" fmla="*/ 357 h 384"/>
              <a:gd name="T98" fmla="*/ 237 w 384"/>
              <a:gd name="T99" fmla="*/ 302 h 384"/>
              <a:gd name="T100" fmla="*/ 64 w 384"/>
              <a:gd name="T101" fmla="*/ 346 h 384"/>
              <a:gd name="T102" fmla="*/ 64 w 384"/>
              <a:gd name="T103" fmla="*/ 31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4" h="384">
                <a:moveTo>
                  <a:pt x="0" y="0"/>
                </a:moveTo>
                <a:cubicBezTo>
                  <a:pt x="0" y="109"/>
                  <a:pt x="0" y="109"/>
                  <a:pt x="0" y="109"/>
                </a:cubicBezTo>
                <a:cubicBezTo>
                  <a:pt x="384" y="109"/>
                  <a:pt x="384" y="109"/>
                  <a:pt x="384" y="109"/>
                </a:cubicBezTo>
                <a:cubicBezTo>
                  <a:pt x="384" y="0"/>
                  <a:pt x="384" y="0"/>
                  <a:pt x="384" y="0"/>
                </a:cubicBezTo>
                <a:lnTo>
                  <a:pt x="0" y="0"/>
                </a:lnTo>
                <a:close/>
                <a:moveTo>
                  <a:pt x="368" y="93"/>
                </a:moveTo>
                <a:cubicBezTo>
                  <a:pt x="16" y="93"/>
                  <a:pt x="16" y="93"/>
                  <a:pt x="16" y="93"/>
                </a:cubicBezTo>
                <a:cubicBezTo>
                  <a:pt x="16" y="16"/>
                  <a:pt x="16" y="16"/>
                  <a:pt x="16" y="16"/>
                </a:cubicBezTo>
                <a:cubicBezTo>
                  <a:pt x="368" y="16"/>
                  <a:pt x="368" y="16"/>
                  <a:pt x="368" y="16"/>
                </a:cubicBezTo>
                <a:lnTo>
                  <a:pt x="368" y="93"/>
                </a:lnTo>
                <a:close/>
                <a:moveTo>
                  <a:pt x="0" y="247"/>
                </a:moveTo>
                <a:cubicBezTo>
                  <a:pt x="384" y="247"/>
                  <a:pt x="384" y="247"/>
                  <a:pt x="384" y="247"/>
                </a:cubicBezTo>
                <a:cubicBezTo>
                  <a:pt x="384" y="138"/>
                  <a:pt x="384" y="138"/>
                  <a:pt x="384" y="138"/>
                </a:cubicBezTo>
                <a:cubicBezTo>
                  <a:pt x="0" y="138"/>
                  <a:pt x="0" y="138"/>
                  <a:pt x="0" y="138"/>
                </a:cubicBezTo>
                <a:lnTo>
                  <a:pt x="0" y="247"/>
                </a:lnTo>
                <a:close/>
                <a:moveTo>
                  <a:pt x="16" y="154"/>
                </a:moveTo>
                <a:cubicBezTo>
                  <a:pt x="368" y="154"/>
                  <a:pt x="368" y="154"/>
                  <a:pt x="368" y="154"/>
                </a:cubicBezTo>
                <a:cubicBezTo>
                  <a:pt x="368" y="231"/>
                  <a:pt x="368" y="231"/>
                  <a:pt x="368" y="231"/>
                </a:cubicBezTo>
                <a:cubicBezTo>
                  <a:pt x="16" y="231"/>
                  <a:pt x="16" y="231"/>
                  <a:pt x="16" y="231"/>
                </a:cubicBezTo>
                <a:lnTo>
                  <a:pt x="16" y="154"/>
                </a:lnTo>
                <a:close/>
                <a:moveTo>
                  <a:pt x="0" y="384"/>
                </a:moveTo>
                <a:cubicBezTo>
                  <a:pt x="384" y="384"/>
                  <a:pt x="384" y="384"/>
                  <a:pt x="384" y="384"/>
                </a:cubicBezTo>
                <a:cubicBezTo>
                  <a:pt x="384" y="275"/>
                  <a:pt x="384" y="275"/>
                  <a:pt x="384" y="275"/>
                </a:cubicBezTo>
                <a:cubicBezTo>
                  <a:pt x="0" y="275"/>
                  <a:pt x="0" y="275"/>
                  <a:pt x="0" y="275"/>
                </a:cubicBezTo>
                <a:lnTo>
                  <a:pt x="0" y="384"/>
                </a:lnTo>
                <a:close/>
                <a:moveTo>
                  <a:pt x="16" y="291"/>
                </a:moveTo>
                <a:cubicBezTo>
                  <a:pt x="368" y="291"/>
                  <a:pt x="368" y="291"/>
                  <a:pt x="368" y="291"/>
                </a:cubicBezTo>
                <a:cubicBezTo>
                  <a:pt x="368" y="368"/>
                  <a:pt x="368" y="368"/>
                  <a:pt x="368" y="368"/>
                </a:cubicBezTo>
                <a:cubicBezTo>
                  <a:pt x="16" y="368"/>
                  <a:pt x="16" y="368"/>
                  <a:pt x="16" y="368"/>
                </a:cubicBezTo>
                <a:lnTo>
                  <a:pt x="16" y="291"/>
                </a:lnTo>
                <a:close/>
                <a:moveTo>
                  <a:pt x="346" y="82"/>
                </a:moveTo>
                <a:cubicBezTo>
                  <a:pt x="330" y="82"/>
                  <a:pt x="330" y="82"/>
                  <a:pt x="330" y="82"/>
                </a:cubicBezTo>
                <a:cubicBezTo>
                  <a:pt x="330" y="27"/>
                  <a:pt x="330" y="27"/>
                  <a:pt x="330" y="27"/>
                </a:cubicBezTo>
                <a:cubicBezTo>
                  <a:pt x="346" y="27"/>
                  <a:pt x="346" y="27"/>
                  <a:pt x="346" y="27"/>
                </a:cubicBezTo>
                <a:lnTo>
                  <a:pt x="346" y="82"/>
                </a:lnTo>
                <a:close/>
                <a:moveTo>
                  <a:pt x="315" y="82"/>
                </a:moveTo>
                <a:cubicBezTo>
                  <a:pt x="299" y="82"/>
                  <a:pt x="299" y="82"/>
                  <a:pt x="299" y="82"/>
                </a:cubicBezTo>
                <a:cubicBezTo>
                  <a:pt x="299" y="27"/>
                  <a:pt x="299" y="27"/>
                  <a:pt x="299" y="27"/>
                </a:cubicBezTo>
                <a:cubicBezTo>
                  <a:pt x="315" y="27"/>
                  <a:pt x="315" y="27"/>
                  <a:pt x="315" y="27"/>
                </a:cubicBezTo>
                <a:lnTo>
                  <a:pt x="315" y="82"/>
                </a:lnTo>
                <a:close/>
                <a:moveTo>
                  <a:pt x="284" y="82"/>
                </a:moveTo>
                <a:cubicBezTo>
                  <a:pt x="268" y="82"/>
                  <a:pt x="268" y="82"/>
                  <a:pt x="268" y="82"/>
                </a:cubicBezTo>
                <a:cubicBezTo>
                  <a:pt x="268" y="27"/>
                  <a:pt x="268" y="27"/>
                  <a:pt x="268" y="27"/>
                </a:cubicBezTo>
                <a:cubicBezTo>
                  <a:pt x="284" y="27"/>
                  <a:pt x="284" y="27"/>
                  <a:pt x="284" y="27"/>
                </a:cubicBezTo>
                <a:lnTo>
                  <a:pt x="284" y="82"/>
                </a:lnTo>
                <a:close/>
                <a:moveTo>
                  <a:pt x="268" y="165"/>
                </a:moveTo>
                <a:cubicBezTo>
                  <a:pt x="284" y="165"/>
                  <a:pt x="284" y="165"/>
                  <a:pt x="284" y="165"/>
                </a:cubicBezTo>
                <a:cubicBezTo>
                  <a:pt x="284" y="219"/>
                  <a:pt x="284" y="219"/>
                  <a:pt x="284" y="219"/>
                </a:cubicBezTo>
                <a:cubicBezTo>
                  <a:pt x="268" y="219"/>
                  <a:pt x="268" y="219"/>
                  <a:pt x="268" y="219"/>
                </a:cubicBezTo>
                <a:lnTo>
                  <a:pt x="268" y="165"/>
                </a:lnTo>
                <a:close/>
                <a:moveTo>
                  <a:pt x="253" y="82"/>
                </a:moveTo>
                <a:cubicBezTo>
                  <a:pt x="237" y="82"/>
                  <a:pt x="237" y="82"/>
                  <a:pt x="237" y="82"/>
                </a:cubicBezTo>
                <a:cubicBezTo>
                  <a:pt x="237" y="27"/>
                  <a:pt x="237" y="27"/>
                  <a:pt x="237" y="27"/>
                </a:cubicBezTo>
                <a:cubicBezTo>
                  <a:pt x="253" y="27"/>
                  <a:pt x="253" y="27"/>
                  <a:pt x="253" y="27"/>
                </a:cubicBezTo>
                <a:lnTo>
                  <a:pt x="253" y="82"/>
                </a:lnTo>
                <a:close/>
                <a:moveTo>
                  <a:pt x="237" y="165"/>
                </a:moveTo>
                <a:cubicBezTo>
                  <a:pt x="253" y="165"/>
                  <a:pt x="253" y="165"/>
                  <a:pt x="253" y="165"/>
                </a:cubicBezTo>
                <a:cubicBezTo>
                  <a:pt x="253" y="219"/>
                  <a:pt x="253" y="219"/>
                  <a:pt x="253" y="219"/>
                </a:cubicBezTo>
                <a:cubicBezTo>
                  <a:pt x="237" y="219"/>
                  <a:pt x="237" y="219"/>
                  <a:pt x="237" y="219"/>
                </a:cubicBezTo>
                <a:lnTo>
                  <a:pt x="237" y="165"/>
                </a:lnTo>
                <a:close/>
                <a:moveTo>
                  <a:pt x="45" y="53"/>
                </a:moveTo>
                <a:cubicBezTo>
                  <a:pt x="45" y="43"/>
                  <a:pt x="54" y="35"/>
                  <a:pt x="64" y="35"/>
                </a:cubicBezTo>
                <a:cubicBezTo>
                  <a:pt x="74" y="35"/>
                  <a:pt x="82" y="43"/>
                  <a:pt x="82" y="53"/>
                </a:cubicBezTo>
                <a:cubicBezTo>
                  <a:pt x="82" y="63"/>
                  <a:pt x="74" y="71"/>
                  <a:pt x="64" y="71"/>
                </a:cubicBezTo>
                <a:cubicBezTo>
                  <a:pt x="54" y="71"/>
                  <a:pt x="45" y="63"/>
                  <a:pt x="45" y="53"/>
                </a:cubicBezTo>
                <a:close/>
                <a:moveTo>
                  <a:pt x="330" y="165"/>
                </a:moveTo>
                <a:cubicBezTo>
                  <a:pt x="346" y="165"/>
                  <a:pt x="346" y="165"/>
                  <a:pt x="346" y="165"/>
                </a:cubicBezTo>
                <a:cubicBezTo>
                  <a:pt x="346" y="219"/>
                  <a:pt x="346" y="219"/>
                  <a:pt x="346" y="219"/>
                </a:cubicBezTo>
                <a:cubicBezTo>
                  <a:pt x="330" y="219"/>
                  <a:pt x="330" y="219"/>
                  <a:pt x="330" y="219"/>
                </a:cubicBezTo>
                <a:lnTo>
                  <a:pt x="330" y="165"/>
                </a:lnTo>
                <a:close/>
                <a:moveTo>
                  <a:pt x="299" y="165"/>
                </a:moveTo>
                <a:cubicBezTo>
                  <a:pt x="315" y="165"/>
                  <a:pt x="315" y="165"/>
                  <a:pt x="315" y="165"/>
                </a:cubicBezTo>
                <a:cubicBezTo>
                  <a:pt x="315" y="219"/>
                  <a:pt x="315" y="219"/>
                  <a:pt x="315" y="219"/>
                </a:cubicBezTo>
                <a:cubicBezTo>
                  <a:pt x="299" y="219"/>
                  <a:pt x="299" y="219"/>
                  <a:pt x="299" y="219"/>
                </a:cubicBezTo>
                <a:lnTo>
                  <a:pt x="299" y="165"/>
                </a:lnTo>
                <a:close/>
                <a:moveTo>
                  <a:pt x="82" y="191"/>
                </a:moveTo>
                <a:cubicBezTo>
                  <a:pt x="82" y="201"/>
                  <a:pt x="74" y="209"/>
                  <a:pt x="64" y="209"/>
                </a:cubicBezTo>
                <a:cubicBezTo>
                  <a:pt x="54" y="209"/>
                  <a:pt x="45" y="201"/>
                  <a:pt x="45" y="191"/>
                </a:cubicBezTo>
                <a:cubicBezTo>
                  <a:pt x="45" y="180"/>
                  <a:pt x="54" y="172"/>
                  <a:pt x="64" y="172"/>
                </a:cubicBezTo>
                <a:cubicBezTo>
                  <a:pt x="74" y="172"/>
                  <a:pt x="82" y="180"/>
                  <a:pt x="82" y="191"/>
                </a:cubicBezTo>
                <a:close/>
                <a:moveTo>
                  <a:pt x="330" y="302"/>
                </a:moveTo>
                <a:cubicBezTo>
                  <a:pt x="346" y="302"/>
                  <a:pt x="346" y="302"/>
                  <a:pt x="346" y="302"/>
                </a:cubicBezTo>
                <a:cubicBezTo>
                  <a:pt x="346" y="357"/>
                  <a:pt x="346" y="357"/>
                  <a:pt x="346" y="357"/>
                </a:cubicBezTo>
                <a:cubicBezTo>
                  <a:pt x="330" y="357"/>
                  <a:pt x="330" y="357"/>
                  <a:pt x="330" y="357"/>
                </a:cubicBezTo>
                <a:lnTo>
                  <a:pt x="330" y="302"/>
                </a:lnTo>
                <a:close/>
                <a:moveTo>
                  <a:pt x="299" y="302"/>
                </a:moveTo>
                <a:cubicBezTo>
                  <a:pt x="315" y="302"/>
                  <a:pt x="315" y="302"/>
                  <a:pt x="315" y="302"/>
                </a:cubicBezTo>
                <a:cubicBezTo>
                  <a:pt x="315" y="357"/>
                  <a:pt x="315" y="357"/>
                  <a:pt x="315" y="357"/>
                </a:cubicBezTo>
                <a:cubicBezTo>
                  <a:pt x="299" y="357"/>
                  <a:pt x="299" y="357"/>
                  <a:pt x="299" y="357"/>
                </a:cubicBezTo>
                <a:lnTo>
                  <a:pt x="299" y="302"/>
                </a:lnTo>
                <a:close/>
                <a:moveTo>
                  <a:pt x="268" y="302"/>
                </a:moveTo>
                <a:cubicBezTo>
                  <a:pt x="284" y="302"/>
                  <a:pt x="284" y="302"/>
                  <a:pt x="284" y="302"/>
                </a:cubicBezTo>
                <a:cubicBezTo>
                  <a:pt x="284" y="357"/>
                  <a:pt x="284" y="357"/>
                  <a:pt x="284" y="357"/>
                </a:cubicBezTo>
                <a:cubicBezTo>
                  <a:pt x="268" y="357"/>
                  <a:pt x="268" y="357"/>
                  <a:pt x="268" y="357"/>
                </a:cubicBezTo>
                <a:lnTo>
                  <a:pt x="268" y="302"/>
                </a:lnTo>
                <a:close/>
                <a:moveTo>
                  <a:pt x="237" y="302"/>
                </a:moveTo>
                <a:cubicBezTo>
                  <a:pt x="253" y="302"/>
                  <a:pt x="253" y="302"/>
                  <a:pt x="253" y="302"/>
                </a:cubicBezTo>
                <a:cubicBezTo>
                  <a:pt x="253" y="357"/>
                  <a:pt x="253" y="357"/>
                  <a:pt x="253" y="357"/>
                </a:cubicBezTo>
                <a:cubicBezTo>
                  <a:pt x="237" y="357"/>
                  <a:pt x="237" y="357"/>
                  <a:pt x="237" y="357"/>
                </a:cubicBezTo>
                <a:lnTo>
                  <a:pt x="237" y="302"/>
                </a:lnTo>
                <a:close/>
                <a:moveTo>
                  <a:pt x="82" y="328"/>
                </a:moveTo>
                <a:cubicBezTo>
                  <a:pt x="82" y="338"/>
                  <a:pt x="74" y="346"/>
                  <a:pt x="64" y="346"/>
                </a:cubicBezTo>
                <a:cubicBezTo>
                  <a:pt x="54" y="346"/>
                  <a:pt x="45" y="338"/>
                  <a:pt x="45" y="328"/>
                </a:cubicBezTo>
                <a:cubicBezTo>
                  <a:pt x="45" y="318"/>
                  <a:pt x="54" y="310"/>
                  <a:pt x="64" y="310"/>
                </a:cubicBezTo>
                <a:cubicBezTo>
                  <a:pt x="74" y="310"/>
                  <a:pt x="82" y="318"/>
                  <a:pt x="82" y="32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92" tIns="45696" rIns="91392" bIns="45696" numCol="1" anchor="t" anchorCtr="0" compatLnSpc="1">
            <a:prstTxWarp prst="textNoShape">
              <a:avLst/>
            </a:prstTxWarp>
          </a:bodyPr>
          <a:lstStyle/>
          <a:p>
            <a:endParaRPr lang="en-US" sz="1798"/>
          </a:p>
        </p:txBody>
      </p:sp>
      <p:sp>
        <p:nvSpPr>
          <p:cNvPr id="62" name="Rectangle 61">
            <a:extLst>
              <a:ext uri="{FF2B5EF4-FFF2-40B4-BE49-F238E27FC236}">
                <a16:creationId xmlns:a16="http://schemas.microsoft.com/office/drawing/2014/main" id="{4F5D21BD-0AEF-4020-91A7-9FEB3CEC1C0A}"/>
              </a:ext>
            </a:extLst>
          </p:cNvPr>
          <p:cNvSpPr/>
          <p:nvPr/>
        </p:nvSpPr>
        <p:spPr>
          <a:xfrm>
            <a:off x="6202984" y="3983334"/>
            <a:ext cx="3637417" cy="318164"/>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pPr algn="ctr"/>
            <a:r>
              <a:rPr lang="en-US" sz="1400" dirty="0">
                <a:solidFill>
                  <a:schemeClr val="bg1"/>
                </a:solidFill>
              </a:rPr>
              <a:t>Hypervisor</a:t>
            </a:r>
          </a:p>
        </p:txBody>
      </p:sp>
      <p:sp>
        <p:nvSpPr>
          <p:cNvPr id="64" name="Rectangle 63">
            <a:extLst>
              <a:ext uri="{FF2B5EF4-FFF2-40B4-BE49-F238E27FC236}">
                <a16:creationId xmlns:a16="http://schemas.microsoft.com/office/drawing/2014/main" id="{A4589DC8-F436-4165-AB53-DDDC8315C1FA}"/>
              </a:ext>
            </a:extLst>
          </p:cNvPr>
          <p:cNvSpPr/>
          <p:nvPr/>
        </p:nvSpPr>
        <p:spPr>
          <a:xfrm>
            <a:off x="6296727" y="2330072"/>
            <a:ext cx="997308" cy="31816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pPr algn="ctr"/>
            <a:r>
              <a:rPr lang="en-US" sz="1400" dirty="0">
                <a:solidFill>
                  <a:schemeClr val="bg1"/>
                </a:solidFill>
              </a:rPr>
              <a:t>App 1</a:t>
            </a:r>
          </a:p>
        </p:txBody>
      </p:sp>
      <p:sp>
        <p:nvSpPr>
          <p:cNvPr id="65" name="Rectangle 64">
            <a:extLst>
              <a:ext uri="{FF2B5EF4-FFF2-40B4-BE49-F238E27FC236}">
                <a16:creationId xmlns:a16="http://schemas.microsoft.com/office/drawing/2014/main" id="{E7A152A5-128B-46CC-9779-E4288DD2CB47}"/>
              </a:ext>
            </a:extLst>
          </p:cNvPr>
          <p:cNvSpPr/>
          <p:nvPr/>
        </p:nvSpPr>
        <p:spPr>
          <a:xfrm>
            <a:off x="6296727" y="2718896"/>
            <a:ext cx="997308" cy="31816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pPr algn="ctr"/>
            <a:r>
              <a:rPr lang="en-US" sz="1400" dirty="0">
                <a:solidFill>
                  <a:schemeClr val="bg1"/>
                </a:solidFill>
              </a:rPr>
              <a:t>Bins/Libs</a:t>
            </a:r>
          </a:p>
        </p:txBody>
      </p:sp>
      <p:sp>
        <p:nvSpPr>
          <p:cNvPr id="71" name="Rectangle 70">
            <a:extLst>
              <a:ext uri="{FF2B5EF4-FFF2-40B4-BE49-F238E27FC236}">
                <a16:creationId xmlns:a16="http://schemas.microsoft.com/office/drawing/2014/main" id="{78BB6FF7-B7F0-42FB-9075-C37F9E5FB0DF}"/>
              </a:ext>
            </a:extLst>
          </p:cNvPr>
          <p:cNvSpPr/>
          <p:nvPr/>
        </p:nvSpPr>
        <p:spPr>
          <a:xfrm>
            <a:off x="6258451" y="2269784"/>
            <a:ext cx="1073860" cy="837936"/>
          </a:xfrm>
          <a:prstGeom prst="rect">
            <a:avLst/>
          </a:prstGeom>
          <a:noFill/>
          <a:ln w="635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pPr algn="ctr"/>
            <a:endParaRPr lang="en-US" sz="2798" dirty="0">
              <a:solidFill>
                <a:schemeClr val="bg1"/>
              </a:solidFill>
            </a:endParaRPr>
          </a:p>
        </p:txBody>
      </p:sp>
      <p:sp>
        <p:nvSpPr>
          <p:cNvPr id="73" name="Rectangle 72">
            <a:extLst>
              <a:ext uri="{FF2B5EF4-FFF2-40B4-BE49-F238E27FC236}">
                <a16:creationId xmlns:a16="http://schemas.microsoft.com/office/drawing/2014/main" id="{80D4D086-B47D-4597-BA11-6D58D214ECB1}"/>
              </a:ext>
            </a:extLst>
          </p:cNvPr>
          <p:cNvSpPr/>
          <p:nvPr/>
        </p:nvSpPr>
        <p:spPr>
          <a:xfrm>
            <a:off x="7533904" y="2330072"/>
            <a:ext cx="997308" cy="31816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pPr algn="ctr"/>
            <a:r>
              <a:rPr lang="en-US" sz="1400" dirty="0">
                <a:solidFill>
                  <a:schemeClr val="bg1"/>
                </a:solidFill>
              </a:rPr>
              <a:t>App 2</a:t>
            </a:r>
          </a:p>
        </p:txBody>
      </p:sp>
      <p:sp>
        <p:nvSpPr>
          <p:cNvPr id="74" name="Rectangle 73">
            <a:extLst>
              <a:ext uri="{FF2B5EF4-FFF2-40B4-BE49-F238E27FC236}">
                <a16:creationId xmlns:a16="http://schemas.microsoft.com/office/drawing/2014/main" id="{583D867B-BD0A-4E6C-82F7-ED54D27AB335}"/>
              </a:ext>
            </a:extLst>
          </p:cNvPr>
          <p:cNvSpPr/>
          <p:nvPr/>
        </p:nvSpPr>
        <p:spPr>
          <a:xfrm>
            <a:off x="7533904" y="2718896"/>
            <a:ext cx="997308" cy="31816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pPr algn="ctr"/>
            <a:r>
              <a:rPr lang="en-US" sz="1400" dirty="0">
                <a:solidFill>
                  <a:schemeClr val="bg1"/>
                </a:solidFill>
              </a:rPr>
              <a:t>Bins/Libs</a:t>
            </a:r>
          </a:p>
        </p:txBody>
      </p:sp>
      <p:sp>
        <p:nvSpPr>
          <p:cNvPr id="84" name="Rectangle 83">
            <a:extLst>
              <a:ext uri="{FF2B5EF4-FFF2-40B4-BE49-F238E27FC236}">
                <a16:creationId xmlns:a16="http://schemas.microsoft.com/office/drawing/2014/main" id="{17B04E17-F091-44F2-BF68-28746AF721FF}"/>
              </a:ext>
            </a:extLst>
          </p:cNvPr>
          <p:cNvSpPr/>
          <p:nvPr/>
        </p:nvSpPr>
        <p:spPr>
          <a:xfrm>
            <a:off x="7495628" y="2269784"/>
            <a:ext cx="1073860" cy="837936"/>
          </a:xfrm>
          <a:prstGeom prst="rect">
            <a:avLst/>
          </a:prstGeom>
          <a:noFill/>
          <a:ln w="6350">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pPr algn="ctr"/>
            <a:endParaRPr lang="en-US" sz="2798" dirty="0">
              <a:solidFill>
                <a:schemeClr val="bg1"/>
              </a:solidFill>
            </a:endParaRPr>
          </a:p>
        </p:txBody>
      </p:sp>
      <p:sp>
        <p:nvSpPr>
          <p:cNvPr id="86" name="Rectangle 85">
            <a:extLst>
              <a:ext uri="{FF2B5EF4-FFF2-40B4-BE49-F238E27FC236}">
                <a16:creationId xmlns:a16="http://schemas.microsoft.com/office/drawing/2014/main" id="{46C22806-F982-4647-8831-9E0AD8E37398}"/>
              </a:ext>
            </a:extLst>
          </p:cNvPr>
          <p:cNvSpPr/>
          <p:nvPr/>
        </p:nvSpPr>
        <p:spPr>
          <a:xfrm>
            <a:off x="8742527" y="2330072"/>
            <a:ext cx="997308" cy="318164"/>
          </a:xfrm>
          <a:prstGeom prst="rect">
            <a:avLst/>
          </a:prstGeom>
          <a:solidFill>
            <a:srgbClr val="89CBD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pPr algn="ctr"/>
            <a:r>
              <a:rPr lang="en-US" sz="1400" dirty="0">
                <a:solidFill>
                  <a:schemeClr val="bg1"/>
                </a:solidFill>
              </a:rPr>
              <a:t>App 3</a:t>
            </a:r>
          </a:p>
        </p:txBody>
      </p:sp>
      <p:sp>
        <p:nvSpPr>
          <p:cNvPr id="87" name="Rectangle 86">
            <a:extLst>
              <a:ext uri="{FF2B5EF4-FFF2-40B4-BE49-F238E27FC236}">
                <a16:creationId xmlns:a16="http://schemas.microsoft.com/office/drawing/2014/main" id="{B541CD82-887E-4D0C-8EF0-85CC8FD80FC1}"/>
              </a:ext>
            </a:extLst>
          </p:cNvPr>
          <p:cNvSpPr/>
          <p:nvPr/>
        </p:nvSpPr>
        <p:spPr>
          <a:xfrm>
            <a:off x="8742527" y="2718896"/>
            <a:ext cx="997308" cy="318164"/>
          </a:xfrm>
          <a:prstGeom prst="rect">
            <a:avLst/>
          </a:prstGeom>
          <a:solidFill>
            <a:srgbClr val="89CBD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pPr algn="ctr"/>
            <a:r>
              <a:rPr lang="en-US" sz="1400" dirty="0">
                <a:solidFill>
                  <a:schemeClr val="bg1"/>
                </a:solidFill>
              </a:rPr>
              <a:t>Bins/Libs</a:t>
            </a:r>
          </a:p>
        </p:txBody>
      </p:sp>
      <p:sp>
        <p:nvSpPr>
          <p:cNvPr id="89" name="Rectangle 88">
            <a:extLst>
              <a:ext uri="{FF2B5EF4-FFF2-40B4-BE49-F238E27FC236}">
                <a16:creationId xmlns:a16="http://schemas.microsoft.com/office/drawing/2014/main" id="{9E628779-77FB-48E5-94D1-75F898E94C5C}"/>
              </a:ext>
            </a:extLst>
          </p:cNvPr>
          <p:cNvSpPr/>
          <p:nvPr/>
        </p:nvSpPr>
        <p:spPr>
          <a:xfrm>
            <a:off x="8704251" y="2269784"/>
            <a:ext cx="1073860" cy="837936"/>
          </a:xfrm>
          <a:prstGeom prst="rect">
            <a:avLst/>
          </a:prstGeom>
          <a:noFill/>
          <a:ln w="6350">
            <a:solidFill>
              <a:srgbClr val="89CBD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pPr algn="ctr"/>
            <a:endParaRPr lang="en-US" sz="2798" dirty="0">
              <a:solidFill>
                <a:schemeClr val="bg1"/>
              </a:solidFill>
            </a:endParaRPr>
          </a:p>
        </p:txBody>
      </p:sp>
      <p:sp>
        <p:nvSpPr>
          <p:cNvPr id="90" name="Rectangle 89">
            <a:extLst>
              <a:ext uri="{FF2B5EF4-FFF2-40B4-BE49-F238E27FC236}">
                <a16:creationId xmlns:a16="http://schemas.microsoft.com/office/drawing/2014/main" id="{A653C2B6-8C25-4EC4-A619-7692A9F84013}"/>
              </a:ext>
            </a:extLst>
          </p:cNvPr>
          <p:cNvSpPr/>
          <p:nvPr/>
        </p:nvSpPr>
        <p:spPr>
          <a:xfrm>
            <a:off x="6265745" y="3199408"/>
            <a:ext cx="3518606" cy="5615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pPr algn="ctr"/>
            <a:r>
              <a:rPr lang="en-US" sz="1400" dirty="0">
                <a:solidFill>
                  <a:schemeClr val="bg1"/>
                </a:solidFill>
              </a:rPr>
              <a:t>OS/Container Engine</a:t>
            </a:r>
          </a:p>
        </p:txBody>
      </p:sp>
      <p:sp>
        <p:nvSpPr>
          <p:cNvPr id="43" name="Rectangle 42">
            <a:extLst>
              <a:ext uri="{FF2B5EF4-FFF2-40B4-BE49-F238E27FC236}">
                <a16:creationId xmlns:a16="http://schemas.microsoft.com/office/drawing/2014/main" id="{A4589DC8-F436-4165-AB53-DDDC8315C1FA}"/>
              </a:ext>
            </a:extLst>
          </p:cNvPr>
          <p:cNvSpPr/>
          <p:nvPr/>
        </p:nvSpPr>
        <p:spPr>
          <a:xfrm>
            <a:off x="1806726" y="1343845"/>
            <a:ext cx="997308" cy="3181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pPr algn="ctr"/>
            <a:r>
              <a:rPr lang="en-US" sz="1400" dirty="0">
                <a:ln>
                  <a:solidFill>
                    <a:sysClr val="windowText" lastClr="000000"/>
                  </a:solidFill>
                </a:ln>
                <a:solidFill>
                  <a:schemeClr val="bg1"/>
                </a:solidFill>
                <a:latin typeface="+mj-lt"/>
                <a:ea typeface="Metropolis" charset="0"/>
                <a:cs typeface="Metropolis" charset="0"/>
              </a:rPr>
              <a:t>VM</a:t>
            </a:r>
            <a:r>
              <a:rPr lang="en-US" sz="1400" dirty="0">
                <a:ln>
                  <a:solidFill>
                    <a:sysClr val="windowText" lastClr="000000"/>
                  </a:solidFill>
                </a:ln>
                <a:solidFill>
                  <a:schemeClr val="bg1"/>
                </a:solidFill>
                <a:latin typeface="Metropolis" charset="0"/>
                <a:ea typeface="Metropolis" charset="0"/>
                <a:cs typeface="Metropolis" charset="0"/>
              </a:rPr>
              <a:t> 1</a:t>
            </a:r>
          </a:p>
        </p:txBody>
      </p:sp>
      <p:sp>
        <p:nvSpPr>
          <p:cNvPr id="44" name="Rectangle 43">
            <a:extLst>
              <a:ext uri="{FF2B5EF4-FFF2-40B4-BE49-F238E27FC236}">
                <a16:creationId xmlns:a16="http://schemas.microsoft.com/office/drawing/2014/main" id="{80D4D086-B47D-4597-BA11-6D58D214ECB1}"/>
              </a:ext>
            </a:extLst>
          </p:cNvPr>
          <p:cNvSpPr/>
          <p:nvPr/>
        </p:nvSpPr>
        <p:spPr>
          <a:xfrm>
            <a:off x="3055930" y="1367897"/>
            <a:ext cx="997308" cy="3181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pPr algn="ctr"/>
            <a:r>
              <a:rPr lang="en-US" sz="1400" dirty="0">
                <a:ln>
                  <a:solidFill>
                    <a:sysClr val="windowText" lastClr="000000"/>
                  </a:solidFill>
                </a:ln>
                <a:solidFill>
                  <a:schemeClr val="bg1"/>
                </a:solidFill>
              </a:rPr>
              <a:t>VM 2</a:t>
            </a:r>
          </a:p>
        </p:txBody>
      </p:sp>
      <p:sp>
        <p:nvSpPr>
          <p:cNvPr id="45" name="Rectangle 44">
            <a:extLst>
              <a:ext uri="{FF2B5EF4-FFF2-40B4-BE49-F238E27FC236}">
                <a16:creationId xmlns:a16="http://schemas.microsoft.com/office/drawing/2014/main" id="{46C22806-F982-4647-8831-9E0AD8E37398}"/>
              </a:ext>
            </a:extLst>
          </p:cNvPr>
          <p:cNvSpPr/>
          <p:nvPr/>
        </p:nvSpPr>
        <p:spPr>
          <a:xfrm>
            <a:off x="4264553" y="1367897"/>
            <a:ext cx="997308" cy="3181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pPr algn="ctr"/>
            <a:r>
              <a:rPr lang="en-US" sz="1400" dirty="0">
                <a:ln>
                  <a:solidFill>
                    <a:sysClr val="windowText" lastClr="000000"/>
                  </a:solidFill>
                </a:ln>
                <a:solidFill>
                  <a:schemeClr val="bg1"/>
                </a:solidFill>
              </a:rPr>
              <a:t>VM 3</a:t>
            </a:r>
          </a:p>
        </p:txBody>
      </p:sp>
      <p:sp>
        <p:nvSpPr>
          <p:cNvPr id="46" name="Rectangle 45">
            <a:extLst>
              <a:ext uri="{FF2B5EF4-FFF2-40B4-BE49-F238E27FC236}">
                <a16:creationId xmlns:a16="http://schemas.microsoft.com/office/drawing/2014/main" id="{A4589DC8-F436-4165-AB53-DDDC8315C1FA}"/>
              </a:ext>
            </a:extLst>
          </p:cNvPr>
          <p:cNvSpPr/>
          <p:nvPr/>
        </p:nvSpPr>
        <p:spPr>
          <a:xfrm>
            <a:off x="6300429" y="1905012"/>
            <a:ext cx="997308" cy="3181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pPr algn="ctr"/>
            <a:r>
              <a:rPr lang="en-US" sz="1400" dirty="0">
                <a:ln>
                  <a:solidFill>
                    <a:sysClr val="windowText" lastClr="000000"/>
                  </a:solidFill>
                </a:ln>
                <a:solidFill>
                  <a:schemeClr val="bg1"/>
                </a:solidFill>
              </a:rPr>
              <a:t>C 1</a:t>
            </a:r>
          </a:p>
        </p:txBody>
      </p:sp>
      <p:sp>
        <p:nvSpPr>
          <p:cNvPr id="49" name="Rectangle 48">
            <a:extLst>
              <a:ext uri="{FF2B5EF4-FFF2-40B4-BE49-F238E27FC236}">
                <a16:creationId xmlns:a16="http://schemas.microsoft.com/office/drawing/2014/main" id="{80D4D086-B47D-4597-BA11-6D58D214ECB1}"/>
              </a:ext>
            </a:extLst>
          </p:cNvPr>
          <p:cNvSpPr/>
          <p:nvPr/>
        </p:nvSpPr>
        <p:spPr>
          <a:xfrm>
            <a:off x="7489503" y="1917038"/>
            <a:ext cx="997308" cy="3181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pPr algn="ctr"/>
            <a:r>
              <a:rPr lang="en-US" sz="1400" dirty="0">
                <a:ln>
                  <a:solidFill>
                    <a:sysClr val="windowText" lastClr="000000"/>
                  </a:solidFill>
                </a:ln>
                <a:solidFill>
                  <a:schemeClr val="bg1"/>
                </a:solidFill>
              </a:rPr>
              <a:t>C 2</a:t>
            </a:r>
          </a:p>
        </p:txBody>
      </p:sp>
      <p:sp>
        <p:nvSpPr>
          <p:cNvPr id="50" name="Rectangle 49">
            <a:extLst>
              <a:ext uri="{FF2B5EF4-FFF2-40B4-BE49-F238E27FC236}">
                <a16:creationId xmlns:a16="http://schemas.microsoft.com/office/drawing/2014/main" id="{46C22806-F982-4647-8831-9E0AD8E37398}"/>
              </a:ext>
            </a:extLst>
          </p:cNvPr>
          <p:cNvSpPr/>
          <p:nvPr/>
        </p:nvSpPr>
        <p:spPr>
          <a:xfrm>
            <a:off x="8698126" y="1917038"/>
            <a:ext cx="997308" cy="3181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pPr algn="ctr"/>
            <a:r>
              <a:rPr lang="en-US" sz="1400" dirty="0">
                <a:ln>
                  <a:solidFill>
                    <a:sysClr val="windowText" lastClr="000000"/>
                  </a:solidFill>
                </a:ln>
                <a:solidFill>
                  <a:schemeClr val="bg1"/>
                </a:solidFill>
              </a:rPr>
              <a:t>C 3</a:t>
            </a:r>
          </a:p>
        </p:txBody>
      </p:sp>
      <p:sp>
        <p:nvSpPr>
          <p:cNvPr id="4" name="Rectangle 3"/>
          <p:cNvSpPr/>
          <p:nvPr/>
        </p:nvSpPr>
        <p:spPr>
          <a:xfrm>
            <a:off x="6199065" y="1739228"/>
            <a:ext cx="3637417" cy="2143052"/>
          </a:xfrm>
          <a:prstGeom prst="rect">
            <a:avLst/>
          </a:prstGeom>
          <a:no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pPr algn="ctr"/>
            <a:endParaRPr lang="en-US" sz="2798" dirty="0">
              <a:solidFill>
                <a:schemeClr val="bg1"/>
              </a:solidFill>
            </a:endParaRPr>
          </a:p>
        </p:txBody>
      </p:sp>
      <p:sp>
        <p:nvSpPr>
          <p:cNvPr id="51" name="Rectangle 50">
            <a:extLst>
              <a:ext uri="{FF2B5EF4-FFF2-40B4-BE49-F238E27FC236}">
                <a16:creationId xmlns:a16="http://schemas.microsoft.com/office/drawing/2014/main" id="{A4589DC8-F436-4165-AB53-DDDC8315C1FA}"/>
              </a:ext>
            </a:extLst>
          </p:cNvPr>
          <p:cNvSpPr/>
          <p:nvPr/>
        </p:nvSpPr>
        <p:spPr>
          <a:xfrm>
            <a:off x="5967379" y="1387583"/>
            <a:ext cx="997308" cy="3181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pPr algn="ctr"/>
            <a:r>
              <a:rPr lang="en-US" sz="1400" dirty="0">
                <a:ln>
                  <a:solidFill>
                    <a:sysClr val="windowText" lastClr="000000"/>
                  </a:solidFill>
                </a:ln>
                <a:solidFill>
                  <a:schemeClr val="bg1"/>
                </a:solidFill>
                <a:latin typeface="+mj-lt"/>
                <a:ea typeface="Metropolis" charset="0"/>
                <a:cs typeface="Metropolis" charset="0"/>
              </a:rPr>
              <a:t>VM</a:t>
            </a:r>
            <a:r>
              <a:rPr lang="en-US" sz="1400" dirty="0">
                <a:ln>
                  <a:solidFill>
                    <a:sysClr val="windowText" lastClr="000000"/>
                  </a:solidFill>
                </a:ln>
                <a:solidFill>
                  <a:schemeClr val="bg1"/>
                </a:solidFill>
                <a:latin typeface="Metropolis" charset="0"/>
                <a:ea typeface="Metropolis" charset="0"/>
                <a:cs typeface="Metropolis" charset="0"/>
              </a:rPr>
              <a:t> 1</a:t>
            </a:r>
          </a:p>
        </p:txBody>
      </p:sp>
      <p:sp>
        <p:nvSpPr>
          <p:cNvPr id="52" name="矩形 51">
            <a:extLst>
              <a:ext uri="{FF2B5EF4-FFF2-40B4-BE49-F238E27FC236}">
                <a16:creationId xmlns:a16="http://schemas.microsoft.com/office/drawing/2014/main" id="{AD1CD12B-3917-CB41-B794-471B4F4DCA27}"/>
              </a:ext>
            </a:extLst>
          </p:cNvPr>
          <p:cNvSpPr/>
          <p:nvPr/>
        </p:nvSpPr>
        <p:spPr>
          <a:xfrm>
            <a:off x="10416209" y="44163"/>
            <a:ext cx="1772616" cy="45934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kumimoji="1" lang="zh-TW" altLang="en-US" sz="1600" dirty="0">
                <a:solidFill>
                  <a:schemeClr val="bg1"/>
                </a:solidFill>
                <a:latin typeface="Microsoft JhengHei" panose="020B0604030504040204" pitchFamily="34" charset="-120"/>
                <a:ea typeface="Microsoft JhengHei" panose="020B0604030504040204" pitchFamily="34" charset="-120"/>
              </a:rPr>
              <a:t>雲原生應用教學</a:t>
            </a:r>
          </a:p>
        </p:txBody>
      </p:sp>
    </p:spTree>
    <p:extLst>
      <p:ext uri="{BB962C8B-B14F-4D97-AF65-F5344CB8AC3E}">
        <p14:creationId xmlns:p14="http://schemas.microsoft.com/office/powerpoint/2010/main" val="3448058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副標題 5">
            <a:extLst>
              <a:ext uri="{FF2B5EF4-FFF2-40B4-BE49-F238E27FC236}">
                <a16:creationId xmlns:a16="http://schemas.microsoft.com/office/drawing/2014/main" id="{92D6E0FE-9CA6-5441-B5EA-442981885E3A}"/>
              </a:ext>
            </a:extLst>
          </p:cNvPr>
          <p:cNvSpPr>
            <a:spLocks noGrp="1"/>
          </p:cNvSpPr>
          <p:nvPr>
            <p:ph type="subTitle" idx="10"/>
          </p:nvPr>
        </p:nvSpPr>
        <p:spPr/>
        <p:txBody>
          <a:bodyPr/>
          <a:lstStyle/>
          <a:p>
            <a:r>
              <a:rPr lang="en-US" altLang="zh-CN" dirty="0"/>
              <a:t>Kubernetes </a:t>
            </a:r>
            <a:r>
              <a:rPr lang="zh-CN" altLang="en-US" dirty="0"/>
              <a:t>是下一代</a:t>
            </a:r>
            <a:r>
              <a:rPr lang="en-US" altLang="zh-CN" dirty="0"/>
              <a:t> Java</a:t>
            </a:r>
            <a:endParaRPr kumimoji="1" lang="zh-TW" altLang="en-US" dirty="0"/>
          </a:p>
        </p:txBody>
      </p:sp>
      <p:sp>
        <p:nvSpPr>
          <p:cNvPr id="2" name="Title 1">
            <a:extLst>
              <a:ext uri="{FF2B5EF4-FFF2-40B4-BE49-F238E27FC236}">
                <a16:creationId xmlns:a16="http://schemas.microsoft.com/office/drawing/2014/main" id="{029F8B65-BEDB-5C4D-B5BA-491E70DE5595}"/>
              </a:ext>
            </a:extLst>
          </p:cNvPr>
          <p:cNvSpPr>
            <a:spLocks noGrp="1"/>
          </p:cNvSpPr>
          <p:nvPr>
            <p:ph type="title"/>
          </p:nvPr>
        </p:nvSpPr>
        <p:spPr/>
        <p:txBody>
          <a:bodyPr/>
          <a:lstStyle/>
          <a:p>
            <a:r>
              <a:rPr lang="en-US" dirty="0"/>
              <a:t>Container Orchestrator</a:t>
            </a:r>
            <a:r>
              <a:rPr lang="zh-TW" altLang="en-US" dirty="0"/>
              <a:t> </a:t>
            </a:r>
            <a:r>
              <a:rPr lang="zh-CN" altLang="en-US" dirty="0"/>
              <a:t>戰爭已經結束，</a:t>
            </a:r>
            <a:r>
              <a:rPr lang="en-US" altLang="zh-CN" dirty="0"/>
              <a:t> Kubernetes </a:t>
            </a:r>
            <a:r>
              <a:rPr lang="zh-CN" altLang="en-US" dirty="0"/>
              <a:t>是贏家</a:t>
            </a:r>
            <a:endParaRPr lang="en-US" dirty="0"/>
          </a:p>
        </p:txBody>
      </p:sp>
      <p:pic>
        <p:nvPicPr>
          <p:cNvPr id="4" name="Picture 3">
            <a:extLst>
              <a:ext uri="{FF2B5EF4-FFF2-40B4-BE49-F238E27FC236}">
                <a16:creationId xmlns:a16="http://schemas.microsoft.com/office/drawing/2014/main" id="{777F5280-8EF2-C443-B40F-F8F4A5F111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5640" y="1292635"/>
            <a:ext cx="10577545" cy="5151044"/>
          </a:xfrm>
          <a:prstGeom prst="rect">
            <a:avLst/>
          </a:prstGeom>
        </p:spPr>
      </p:pic>
      <p:sp>
        <p:nvSpPr>
          <p:cNvPr id="5" name="矩形 4">
            <a:extLst>
              <a:ext uri="{FF2B5EF4-FFF2-40B4-BE49-F238E27FC236}">
                <a16:creationId xmlns:a16="http://schemas.microsoft.com/office/drawing/2014/main" id="{FDB9DEF6-6DE7-2C4B-BACD-49FB790621E4}"/>
              </a:ext>
            </a:extLst>
          </p:cNvPr>
          <p:cNvSpPr/>
          <p:nvPr/>
        </p:nvSpPr>
        <p:spPr>
          <a:xfrm>
            <a:off x="10565296" y="44163"/>
            <a:ext cx="1623529" cy="45934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kumimoji="1" lang="zh-TW" altLang="en-US" sz="1600" dirty="0">
                <a:solidFill>
                  <a:schemeClr val="bg1"/>
                </a:solidFill>
                <a:latin typeface="Microsoft JhengHei" panose="020B0604030504040204" pitchFamily="34" charset="-120"/>
                <a:ea typeface="Microsoft JhengHei" panose="020B0604030504040204" pitchFamily="34" charset="-120"/>
              </a:rPr>
              <a:t>雲原生應用教學</a:t>
            </a:r>
          </a:p>
        </p:txBody>
      </p:sp>
    </p:spTree>
    <p:extLst>
      <p:ext uri="{BB962C8B-B14F-4D97-AF65-F5344CB8AC3E}">
        <p14:creationId xmlns:p14="http://schemas.microsoft.com/office/powerpoint/2010/main" val="25898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2ABC7913-6272-458B-A115-4818F0067056}"/>
              </a:ext>
            </a:extLst>
          </p:cNvPr>
          <p:cNvGrpSpPr/>
          <p:nvPr/>
        </p:nvGrpSpPr>
        <p:grpSpPr>
          <a:xfrm>
            <a:off x="4925036" y="1356500"/>
            <a:ext cx="4163463" cy="4391981"/>
            <a:chOff x="4924425" y="1355418"/>
            <a:chExt cx="4165633" cy="4394269"/>
          </a:xfrm>
        </p:grpSpPr>
        <p:cxnSp>
          <p:nvCxnSpPr>
            <p:cNvPr id="85" name="Straight Connector 84">
              <a:extLst>
                <a:ext uri="{FF2B5EF4-FFF2-40B4-BE49-F238E27FC236}">
                  <a16:creationId xmlns:a16="http://schemas.microsoft.com/office/drawing/2014/main" id="{94D8E737-5721-4640-98AF-2649D0CF7866}"/>
                </a:ext>
              </a:extLst>
            </p:cNvPr>
            <p:cNvCxnSpPr/>
            <p:nvPr/>
          </p:nvCxnSpPr>
          <p:spPr bwMode="gray">
            <a:xfrm>
              <a:off x="7444246" y="2356379"/>
              <a:ext cx="1219200" cy="0"/>
            </a:xfrm>
            <a:prstGeom prst="line">
              <a:avLst/>
            </a:prstGeom>
            <a:ln w="6350">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4A100167-125A-49A5-9990-CFC885EA4757}"/>
                </a:ext>
              </a:extLst>
            </p:cNvPr>
            <p:cNvCxnSpPr/>
            <p:nvPr/>
          </p:nvCxnSpPr>
          <p:spPr bwMode="gray">
            <a:xfrm>
              <a:off x="7444246" y="4793395"/>
              <a:ext cx="1219200" cy="0"/>
            </a:xfrm>
            <a:prstGeom prst="line">
              <a:avLst/>
            </a:prstGeom>
            <a:ln w="6350">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D4E198F3-CDD6-45F6-BC5F-733DC6F68870}"/>
                </a:ext>
              </a:extLst>
            </p:cNvPr>
            <p:cNvCxnSpPr>
              <a:cxnSpLocks/>
            </p:cNvCxnSpPr>
            <p:nvPr/>
          </p:nvCxnSpPr>
          <p:spPr bwMode="gray">
            <a:xfrm>
              <a:off x="7632700" y="3962037"/>
              <a:ext cx="1418872" cy="0"/>
            </a:xfrm>
            <a:prstGeom prst="line">
              <a:avLst/>
            </a:prstGeom>
            <a:ln w="6350">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19D226DD-FE79-4603-8349-B520B0AD8BF3}"/>
                </a:ext>
              </a:extLst>
            </p:cNvPr>
            <p:cNvCxnSpPr>
              <a:cxnSpLocks/>
            </p:cNvCxnSpPr>
            <p:nvPr/>
          </p:nvCxnSpPr>
          <p:spPr bwMode="gray">
            <a:xfrm>
              <a:off x="7632700" y="3232961"/>
              <a:ext cx="1418872" cy="0"/>
            </a:xfrm>
            <a:prstGeom prst="line">
              <a:avLst/>
            </a:prstGeom>
            <a:ln w="6350">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92" name="Oval 91">
              <a:extLst>
                <a:ext uri="{FF2B5EF4-FFF2-40B4-BE49-F238E27FC236}">
                  <a16:creationId xmlns:a16="http://schemas.microsoft.com/office/drawing/2014/main" id="{C962FC3B-8853-49AC-8F0D-70CE7BA0ADE2}"/>
                </a:ext>
              </a:extLst>
            </p:cNvPr>
            <p:cNvSpPr/>
            <p:nvPr/>
          </p:nvSpPr>
          <p:spPr>
            <a:xfrm>
              <a:off x="8516795" y="4692818"/>
              <a:ext cx="201154" cy="201154"/>
            </a:xfrm>
            <a:prstGeom prst="ellipse">
              <a:avLst/>
            </a:prstGeom>
            <a:solidFill>
              <a:schemeClr val="bg1"/>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pPr algn="ctr">
                <a:spcAft>
                  <a:spcPts val="600"/>
                </a:spcAft>
              </a:pPr>
              <a:endParaRPr lang="zh-CN" altLang="en-IN" sz="1200">
                <a:solidFill>
                  <a:schemeClr val="bg1"/>
                </a:solidFill>
                <a:latin typeface="Metropolis" panose="00000500000000000000" pitchFamily="50" charset="0"/>
                <a:ea typeface="SimHei" panose="02010609060101010101" pitchFamily="49" charset="-122"/>
              </a:endParaRPr>
            </a:p>
          </p:txBody>
        </p:sp>
        <p:sp>
          <p:nvSpPr>
            <p:cNvPr id="93" name="Oval 92">
              <a:extLst>
                <a:ext uri="{FF2B5EF4-FFF2-40B4-BE49-F238E27FC236}">
                  <a16:creationId xmlns:a16="http://schemas.microsoft.com/office/drawing/2014/main" id="{D0E79D41-C9AD-443C-855A-C93812EF8DB9}"/>
                </a:ext>
              </a:extLst>
            </p:cNvPr>
            <p:cNvSpPr/>
            <p:nvPr/>
          </p:nvSpPr>
          <p:spPr>
            <a:xfrm>
              <a:off x="8516795" y="2255802"/>
              <a:ext cx="201154" cy="201154"/>
            </a:xfrm>
            <a:prstGeom prst="ellipse">
              <a:avLst/>
            </a:prstGeom>
            <a:solidFill>
              <a:schemeClr val="bg1"/>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pPr algn="ctr">
                <a:spcAft>
                  <a:spcPts val="600"/>
                </a:spcAft>
              </a:pPr>
              <a:endParaRPr lang="zh-CN" altLang="en-IN" sz="1200">
                <a:solidFill>
                  <a:schemeClr val="bg1"/>
                </a:solidFill>
                <a:latin typeface="Metropolis" panose="00000500000000000000" pitchFamily="50" charset="0"/>
                <a:ea typeface="SimHei" panose="02010609060101010101" pitchFamily="49" charset="-122"/>
              </a:endParaRPr>
            </a:p>
          </p:txBody>
        </p:sp>
        <p:sp>
          <p:nvSpPr>
            <p:cNvPr id="94" name="Oval 93">
              <a:extLst>
                <a:ext uri="{FF2B5EF4-FFF2-40B4-BE49-F238E27FC236}">
                  <a16:creationId xmlns:a16="http://schemas.microsoft.com/office/drawing/2014/main" id="{EA96D905-C20A-4B38-940C-F3C2A7725D51}"/>
                </a:ext>
              </a:extLst>
            </p:cNvPr>
            <p:cNvSpPr/>
            <p:nvPr/>
          </p:nvSpPr>
          <p:spPr>
            <a:xfrm>
              <a:off x="8888904" y="3132384"/>
              <a:ext cx="201154" cy="201154"/>
            </a:xfrm>
            <a:prstGeom prst="ellipse">
              <a:avLst/>
            </a:prstGeom>
            <a:solidFill>
              <a:schemeClr val="bg1"/>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pPr algn="ctr">
                <a:spcAft>
                  <a:spcPts val="600"/>
                </a:spcAft>
              </a:pPr>
              <a:endParaRPr lang="zh-CN" altLang="en-IN" sz="1200">
                <a:solidFill>
                  <a:schemeClr val="bg1"/>
                </a:solidFill>
                <a:latin typeface="Metropolis" panose="00000500000000000000" pitchFamily="50" charset="0"/>
                <a:ea typeface="SimHei" panose="02010609060101010101" pitchFamily="49" charset="-122"/>
              </a:endParaRPr>
            </a:p>
          </p:txBody>
        </p:sp>
        <p:sp>
          <p:nvSpPr>
            <p:cNvPr id="95" name="Oval 94">
              <a:extLst>
                <a:ext uri="{FF2B5EF4-FFF2-40B4-BE49-F238E27FC236}">
                  <a16:creationId xmlns:a16="http://schemas.microsoft.com/office/drawing/2014/main" id="{B84B3CB5-815D-4485-9BA4-1D317E4F971B}"/>
                </a:ext>
              </a:extLst>
            </p:cNvPr>
            <p:cNvSpPr/>
            <p:nvPr/>
          </p:nvSpPr>
          <p:spPr>
            <a:xfrm>
              <a:off x="8888904" y="3861881"/>
              <a:ext cx="201154" cy="201154"/>
            </a:xfrm>
            <a:prstGeom prst="ellipse">
              <a:avLst/>
            </a:prstGeom>
            <a:solidFill>
              <a:schemeClr val="bg1"/>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pPr algn="ctr">
                <a:spcAft>
                  <a:spcPts val="600"/>
                </a:spcAft>
              </a:pPr>
              <a:endParaRPr lang="zh-CN" altLang="en-IN" sz="1200">
                <a:solidFill>
                  <a:schemeClr val="bg1"/>
                </a:solidFill>
                <a:latin typeface="Metropolis" panose="00000500000000000000" pitchFamily="50" charset="0"/>
                <a:ea typeface="SimHei" panose="02010609060101010101" pitchFamily="49" charset="-122"/>
              </a:endParaRPr>
            </a:p>
          </p:txBody>
        </p:sp>
        <p:grpSp>
          <p:nvGrpSpPr>
            <p:cNvPr id="134" name="Group 133">
              <a:extLst>
                <a:ext uri="{FF2B5EF4-FFF2-40B4-BE49-F238E27FC236}">
                  <a16:creationId xmlns:a16="http://schemas.microsoft.com/office/drawing/2014/main" id="{0D463BB6-5376-4746-90E6-7E7E68BF1909}"/>
                </a:ext>
              </a:extLst>
            </p:cNvPr>
            <p:cNvGrpSpPr/>
            <p:nvPr/>
          </p:nvGrpSpPr>
          <p:grpSpPr>
            <a:xfrm>
              <a:off x="4924425" y="1355418"/>
              <a:ext cx="3380331" cy="1207735"/>
              <a:chOff x="4924425" y="1355418"/>
              <a:chExt cx="3380331" cy="1207735"/>
            </a:xfrm>
          </p:grpSpPr>
          <p:cxnSp>
            <p:nvCxnSpPr>
              <p:cNvPr id="84" name="Straight Connector 83">
                <a:extLst>
                  <a:ext uri="{FF2B5EF4-FFF2-40B4-BE49-F238E27FC236}">
                    <a16:creationId xmlns:a16="http://schemas.microsoft.com/office/drawing/2014/main" id="{E8EB55DD-9923-490B-B5F5-C603583600C6}"/>
                  </a:ext>
                </a:extLst>
              </p:cNvPr>
              <p:cNvCxnSpPr/>
              <p:nvPr/>
            </p:nvCxnSpPr>
            <p:spPr bwMode="gray">
              <a:xfrm>
                <a:off x="7023100" y="1455995"/>
                <a:ext cx="1219200" cy="0"/>
              </a:xfrm>
              <a:prstGeom prst="line">
                <a:avLst/>
              </a:prstGeom>
              <a:ln w="6350">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5D884AA2-A781-46A0-96FC-77D040F2FA11}"/>
                  </a:ext>
                </a:extLst>
              </p:cNvPr>
              <p:cNvSpPr/>
              <p:nvPr/>
            </p:nvSpPr>
            <p:spPr>
              <a:xfrm>
                <a:off x="8103602" y="1355418"/>
                <a:ext cx="201154" cy="201154"/>
              </a:xfrm>
              <a:prstGeom prst="ellipse">
                <a:avLst/>
              </a:prstGeom>
              <a:solidFill>
                <a:schemeClr val="bg1"/>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pPr algn="ctr">
                  <a:spcAft>
                    <a:spcPts val="600"/>
                  </a:spcAft>
                </a:pPr>
                <a:endParaRPr lang="zh-CN" altLang="en-IN" sz="1200">
                  <a:solidFill>
                    <a:schemeClr val="bg1"/>
                  </a:solidFill>
                  <a:latin typeface="Metropolis" panose="00000500000000000000" pitchFamily="50" charset="0"/>
                  <a:ea typeface="SimHei" panose="02010609060101010101" pitchFamily="49" charset="-122"/>
                </a:endParaRPr>
              </a:p>
            </p:txBody>
          </p:sp>
          <p:grpSp>
            <p:nvGrpSpPr>
              <p:cNvPr id="106" name="Group 105">
                <a:extLst>
                  <a:ext uri="{FF2B5EF4-FFF2-40B4-BE49-F238E27FC236}">
                    <a16:creationId xmlns:a16="http://schemas.microsoft.com/office/drawing/2014/main" id="{2775A90C-6F55-4D7F-B6E6-E7FCF8E8B327}"/>
                  </a:ext>
                </a:extLst>
              </p:cNvPr>
              <p:cNvGrpSpPr/>
              <p:nvPr/>
            </p:nvGrpSpPr>
            <p:grpSpPr>
              <a:xfrm>
                <a:off x="4924425" y="1455995"/>
                <a:ext cx="2098677" cy="1107158"/>
                <a:chOff x="4924425" y="1409700"/>
                <a:chExt cx="2098677" cy="1107158"/>
              </a:xfrm>
            </p:grpSpPr>
            <p:cxnSp>
              <p:nvCxnSpPr>
                <p:cNvPr id="97" name="Straight Connector 96">
                  <a:extLst>
                    <a:ext uri="{FF2B5EF4-FFF2-40B4-BE49-F238E27FC236}">
                      <a16:creationId xmlns:a16="http://schemas.microsoft.com/office/drawing/2014/main" id="{B9F6A1C3-631A-4CFA-BC03-FF2AD5FDB9A8}"/>
                    </a:ext>
                  </a:extLst>
                </p:cNvPr>
                <p:cNvCxnSpPr>
                  <a:cxnSpLocks/>
                </p:cNvCxnSpPr>
                <p:nvPr/>
              </p:nvCxnSpPr>
              <p:spPr bwMode="gray">
                <a:xfrm flipH="1">
                  <a:off x="5943600" y="1409700"/>
                  <a:ext cx="1079502" cy="1107158"/>
                </a:xfrm>
                <a:prstGeom prst="line">
                  <a:avLst/>
                </a:prstGeom>
                <a:ln w="3175">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1950BE29-F105-4576-A335-7DD1B02D1017}"/>
                    </a:ext>
                  </a:extLst>
                </p:cNvPr>
                <p:cNvCxnSpPr>
                  <a:cxnSpLocks/>
                </p:cNvCxnSpPr>
                <p:nvPr/>
              </p:nvCxnSpPr>
              <p:spPr bwMode="gray">
                <a:xfrm>
                  <a:off x="4924425" y="2516858"/>
                  <a:ext cx="1019175" cy="0"/>
                </a:xfrm>
                <a:prstGeom prst="line">
                  <a:avLst/>
                </a:prstGeom>
                <a:ln w="3175">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107" name="Group 106">
              <a:extLst>
                <a:ext uri="{FF2B5EF4-FFF2-40B4-BE49-F238E27FC236}">
                  <a16:creationId xmlns:a16="http://schemas.microsoft.com/office/drawing/2014/main" id="{7D05B05E-209A-4F2D-8584-41C968082B75}"/>
                </a:ext>
              </a:extLst>
            </p:cNvPr>
            <p:cNvGrpSpPr/>
            <p:nvPr/>
          </p:nvGrpSpPr>
          <p:grpSpPr>
            <a:xfrm>
              <a:off x="5345570" y="2362132"/>
              <a:ext cx="2098676" cy="704850"/>
              <a:chOff x="4924425" y="1409700"/>
              <a:chExt cx="2098676" cy="704850"/>
            </a:xfrm>
          </p:grpSpPr>
          <p:cxnSp>
            <p:nvCxnSpPr>
              <p:cNvPr id="108" name="Straight Connector 107">
                <a:extLst>
                  <a:ext uri="{FF2B5EF4-FFF2-40B4-BE49-F238E27FC236}">
                    <a16:creationId xmlns:a16="http://schemas.microsoft.com/office/drawing/2014/main" id="{D42F9873-D1C6-40B6-A834-F2ECB95DAAED}"/>
                  </a:ext>
                </a:extLst>
              </p:cNvPr>
              <p:cNvCxnSpPr>
                <a:cxnSpLocks/>
              </p:cNvCxnSpPr>
              <p:nvPr/>
            </p:nvCxnSpPr>
            <p:spPr bwMode="gray">
              <a:xfrm flipH="1">
                <a:off x="6247866" y="1409700"/>
                <a:ext cx="775235" cy="704850"/>
              </a:xfrm>
              <a:prstGeom prst="line">
                <a:avLst/>
              </a:prstGeom>
              <a:ln w="3175">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8B972F6D-D6AE-4840-9BE6-23681A020E1F}"/>
                  </a:ext>
                </a:extLst>
              </p:cNvPr>
              <p:cNvCxnSpPr>
                <a:cxnSpLocks/>
              </p:cNvCxnSpPr>
              <p:nvPr/>
            </p:nvCxnSpPr>
            <p:spPr bwMode="gray">
              <a:xfrm>
                <a:off x="4924425" y="2114550"/>
                <a:ext cx="1323441" cy="0"/>
              </a:xfrm>
              <a:prstGeom prst="line">
                <a:avLst/>
              </a:prstGeom>
              <a:ln w="3175">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grpSp>
        <p:grpSp>
          <p:nvGrpSpPr>
            <p:cNvPr id="113" name="Group 112">
              <a:extLst>
                <a:ext uri="{FF2B5EF4-FFF2-40B4-BE49-F238E27FC236}">
                  <a16:creationId xmlns:a16="http://schemas.microsoft.com/office/drawing/2014/main" id="{56814595-F17E-428A-A92F-709862629241}"/>
                </a:ext>
              </a:extLst>
            </p:cNvPr>
            <p:cNvGrpSpPr/>
            <p:nvPr/>
          </p:nvGrpSpPr>
          <p:grpSpPr>
            <a:xfrm flipV="1">
              <a:off x="5345570" y="4088545"/>
              <a:ext cx="2098676" cy="704850"/>
              <a:chOff x="4924425" y="1409700"/>
              <a:chExt cx="2098676" cy="704850"/>
            </a:xfrm>
          </p:grpSpPr>
          <p:cxnSp>
            <p:nvCxnSpPr>
              <p:cNvPr id="114" name="Straight Connector 113">
                <a:extLst>
                  <a:ext uri="{FF2B5EF4-FFF2-40B4-BE49-F238E27FC236}">
                    <a16:creationId xmlns:a16="http://schemas.microsoft.com/office/drawing/2014/main" id="{CA1CF50B-194A-4824-B676-937F8C766432}"/>
                  </a:ext>
                </a:extLst>
              </p:cNvPr>
              <p:cNvCxnSpPr>
                <a:cxnSpLocks/>
              </p:cNvCxnSpPr>
              <p:nvPr/>
            </p:nvCxnSpPr>
            <p:spPr bwMode="gray">
              <a:xfrm flipH="1">
                <a:off x="6247866" y="1409700"/>
                <a:ext cx="775235" cy="704850"/>
              </a:xfrm>
              <a:prstGeom prst="line">
                <a:avLst/>
              </a:prstGeom>
              <a:ln w="3175">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9698EDF7-7D42-4642-A231-872028E47FEE}"/>
                  </a:ext>
                </a:extLst>
              </p:cNvPr>
              <p:cNvCxnSpPr>
                <a:cxnSpLocks/>
              </p:cNvCxnSpPr>
              <p:nvPr/>
            </p:nvCxnSpPr>
            <p:spPr bwMode="gray">
              <a:xfrm>
                <a:off x="4924425" y="2114550"/>
                <a:ext cx="1323441" cy="0"/>
              </a:xfrm>
              <a:prstGeom prst="line">
                <a:avLst/>
              </a:prstGeom>
              <a:ln w="3175">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grpSp>
        <p:cxnSp>
          <p:nvCxnSpPr>
            <p:cNvPr id="119" name="Straight Connector 118">
              <a:extLst>
                <a:ext uri="{FF2B5EF4-FFF2-40B4-BE49-F238E27FC236}">
                  <a16:creationId xmlns:a16="http://schemas.microsoft.com/office/drawing/2014/main" id="{666FE01E-69AF-406E-9BFF-3F0641928842}"/>
                </a:ext>
              </a:extLst>
            </p:cNvPr>
            <p:cNvCxnSpPr>
              <a:cxnSpLocks/>
            </p:cNvCxnSpPr>
            <p:nvPr/>
          </p:nvCxnSpPr>
          <p:spPr bwMode="gray">
            <a:xfrm flipH="1">
              <a:off x="7440547" y="3232961"/>
              <a:ext cx="200921" cy="194984"/>
            </a:xfrm>
            <a:prstGeom prst="line">
              <a:avLst/>
            </a:prstGeom>
            <a:ln w="3175">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8AE4BC9D-E6D3-40BC-A8AD-D303AE55F325}"/>
                </a:ext>
              </a:extLst>
            </p:cNvPr>
            <p:cNvCxnSpPr>
              <a:cxnSpLocks/>
            </p:cNvCxnSpPr>
            <p:nvPr/>
          </p:nvCxnSpPr>
          <p:spPr bwMode="gray">
            <a:xfrm flipH="1" flipV="1">
              <a:off x="7440547" y="3764916"/>
              <a:ext cx="200921" cy="194984"/>
            </a:xfrm>
            <a:prstGeom prst="line">
              <a:avLst/>
            </a:prstGeom>
            <a:ln w="3175">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29" name="Group 128">
              <a:extLst>
                <a:ext uri="{FF2B5EF4-FFF2-40B4-BE49-F238E27FC236}">
                  <a16:creationId xmlns:a16="http://schemas.microsoft.com/office/drawing/2014/main" id="{4BDC5090-9AA2-43BF-8F06-82D12327F33E}"/>
                </a:ext>
              </a:extLst>
            </p:cNvPr>
            <p:cNvGrpSpPr/>
            <p:nvPr/>
          </p:nvGrpSpPr>
          <p:grpSpPr>
            <a:xfrm>
              <a:off x="5545981" y="3429000"/>
              <a:ext cx="1898265" cy="334861"/>
              <a:chOff x="5997973" y="3429000"/>
              <a:chExt cx="1446273" cy="334861"/>
            </a:xfrm>
          </p:grpSpPr>
          <p:cxnSp>
            <p:nvCxnSpPr>
              <p:cNvPr id="120" name="Straight Connector 119">
                <a:extLst>
                  <a:ext uri="{FF2B5EF4-FFF2-40B4-BE49-F238E27FC236}">
                    <a16:creationId xmlns:a16="http://schemas.microsoft.com/office/drawing/2014/main" id="{7E60897B-B703-4FB6-9F5A-7074F486939A}"/>
                  </a:ext>
                </a:extLst>
              </p:cNvPr>
              <p:cNvCxnSpPr>
                <a:cxnSpLocks/>
              </p:cNvCxnSpPr>
              <p:nvPr/>
            </p:nvCxnSpPr>
            <p:spPr bwMode="gray">
              <a:xfrm>
                <a:off x="5997973" y="3429000"/>
                <a:ext cx="1446273" cy="0"/>
              </a:xfrm>
              <a:prstGeom prst="line">
                <a:avLst/>
              </a:prstGeom>
              <a:ln w="3175">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608495DB-C7B4-4D68-8444-E5CDEA5B188E}"/>
                  </a:ext>
                </a:extLst>
              </p:cNvPr>
              <p:cNvCxnSpPr>
                <a:cxnSpLocks/>
              </p:cNvCxnSpPr>
              <p:nvPr/>
            </p:nvCxnSpPr>
            <p:spPr bwMode="gray">
              <a:xfrm flipV="1">
                <a:off x="5997973" y="3763861"/>
                <a:ext cx="1446273" cy="0"/>
              </a:xfrm>
              <a:prstGeom prst="line">
                <a:avLst/>
              </a:prstGeom>
              <a:ln w="3175">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grpSp>
        <p:grpSp>
          <p:nvGrpSpPr>
            <p:cNvPr id="135" name="Group 134">
              <a:extLst>
                <a:ext uri="{FF2B5EF4-FFF2-40B4-BE49-F238E27FC236}">
                  <a16:creationId xmlns:a16="http://schemas.microsoft.com/office/drawing/2014/main" id="{F75BB35C-B6E1-4354-8B32-780885E46334}"/>
                </a:ext>
              </a:extLst>
            </p:cNvPr>
            <p:cNvGrpSpPr/>
            <p:nvPr/>
          </p:nvGrpSpPr>
          <p:grpSpPr>
            <a:xfrm flipV="1">
              <a:off x="4924425" y="4541952"/>
              <a:ext cx="3380331" cy="1207735"/>
              <a:chOff x="4924425" y="1355418"/>
              <a:chExt cx="3380331" cy="1207735"/>
            </a:xfrm>
          </p:grpSpPr>
          <p:cxnSp>
            <p:nvCxnSpPr>
              <p:cNvPr id="136" name="Straight Connector 135">
                <a:extLst>
                  <a:ext uri="{FF2B5EF4-FFF2-40B4-BE49-F238E27FC236}">
                    <a16:creationId xmlns:a16="http://schemas.microsoft.com/office/drawing/2014/main" id="{2F808430-A54A-4A8A-BD59-A7BAC910BADD}"/>
                  </a:ext>
                </a:extLst>
              </p:cNvPr>
              <p:cNvCxnSpPr/>
              <p:nvPr/>
            </p:nvCxnSpPr>
            <p:spPr bwMode="gray">
              <a:xfrm>
                <a:off x="7023100" y="1455995"/>
                <a:ext cx="1219200" cy="0"/>
              </a:xfrm>
              <a:prstGeom prst="line">
                <a:avLst/>
              </a:prstGeom>
              <a:ln w="6350">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B47673CC-6117-400C-BD2C-1632181408B1}"/>
                  </a:ext>
                </a:extLst>
              </p:cNvPr>
              <p:cNvSpPr/>
              <p:nvPr/>
            </p:nvSpPr>
            <p:spPr>
              <a:xfrm>
                <a:off x="8103602" y="1355418"/>
                <a:ext cx="201154" cy="201154"/>
              </a:xfrm>
              <a:prstGeom prst="ellipse">
                <a:avLst/>
              </a:prstGeom>
              <a:solidFill>
                <a:schemeClr val="bg1"/>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pPr algn="ctr">
                  <a:spcAft>
                    <a:spcPts val="600"/>
                  </a:spcAft>
                </a:pPr>
                <a:endParaRPr lang="zh-CN" altLang="en-IN" sz="1200">
                  <a:solidFill>
                    <a:schemeClr val="bg1"/>
                  </a:solidFill>
                  <a:latin typeface="Metropolis" panose="00000500000000000000" pitchFamily="50" charset="0"/>
                  <a:ea typeface="SimHei" panose="02010609060101010101" pitchFamily="49" charset="-122"/>
                </a:endParaRPr>
              </a:p>
            </p:txBody>
          </p:sp>
          <p:grpSp>
            <p:nvGrpSpPr>
              <p:cNvPr id="138" name="Group 137">
                <a:extLst>
                  <a:ext uri="{FF2B5EF4-FFF2-40B4-BE49-F238E27FC236}">
                    <a16:creationId xmlns:a16="http://schemas.microsoft.com/office/drawing/2014/main" id="{38C47254-E76E-41E5-8B53-4E1A83F5E90C}"/>
                  </a:ext>
                </a:extLst>
              </p:cNvPr>
              <p:cNvGrpSpPr/>
              <p:nvPr/>
            </p:nvGrpSpPr>
            <p:grpSpPr>
              <a:xfrm>
                <a:off x="4924425" y="1455995"/>
                <a:ext cx="2098677" cy="1107158"/>
                <a:chOff x="4924425" y="1409700"/>
                <a:chExt cx="2098677" cy="1107158"/>
              </a:xfrm>
            </p:grpSpPr>
            <p:cxnSp>
              <p:nvCxnSpPr>
                <p:cNvPr id="139" name="Straight Connector 138">
                  <a:extLst>
                    <a:ext uri="{FF2B5EF4-FFF2-40B4-BE49-F238E27FC236}">
                      <a16:creationId xmlns:a16="http://schemas.microsoft.com/office/drawing/2014/main" id="{B84C21AB-2359-4954-85F2-B6177F15BF7F}"/>
                    </a:ext>
                  </a:extLst>
                </p:cNvPr>
                <p:cNvCxnSpPr>
                  <a:cxnSpLocks/>
                </p:cNvCxnSpPr>
                <p:nvPr/>
              </p:nvCxnSpPr>
              <p:spPr bwMode="gray">
                <a:xfrm flipH="1">
                  <a:off x="5943600" y="1409700"/>
                  <a:ext cx="1079502" cy="1107158"/>
                </a:xfrm>
                <a:prstGeom prst="line">
                  <a:avLst/>
                </a:prstGeom>
                <a:ln w="3175">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C1615D4D-D815-45C4-AE02-D51EDD18DE31}"/>
                    </a:ext>
                  </a:extLst>
                </p:cNvPr>
                <p:cNvCxnSpPr>
                  <a:cxnSpLocks/>
                </p:cNvCxnSpPr>
                <p:nvPr/>
              </p:nvCxnSpPr>
              <p:spPr bwMode="gray">
                <a:xfrm>
                  <a:off x="4924425" y="2516858"/>
                  <a:ext cx="1019175" cy="0"/>
                </a:xfrm>
                <a:prstGeom prst="line">
                  <a:avLst/>
                </a:prstGeom>
                <a:ln w="3175">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sp>
        <p:nvSpPr>
          <p:cNvPr id="5" name="Oval 4">
            <a:extLst>
              <a:ext uri="{FF2B5EF4-FFF2-40B4-BE49-F238E27FC236}">
                <a16:creationId xmlns:a16="http://schemas.microsoft.com/office/drawing/2014/main" id="{C0BE1D4D-B153-4EA1-9AE4-1622CE84AAF6}"/>
              </a:ext>
            </a:extLst>
          </p:cNvPr>
          <p:cNvSpPr/>
          <p:nvPr/>
        </p:nvSpPr>
        <p:spPr>
          <a:xfrm>
            <a:off x="3309683" y="2324517"/>
            <a:ext cx="2546294" cy="2546294"/>
          </a:xfrm>
          <a:prstGeom prst="ellipse">
            <a:avLst/>
          </a:prstGeom>
          <a:solidFill>
            <a:schemeClr val="bg1"/>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pPr algn="ctr">
              <a:spcAft>
                <a:spcPts val="600"/>
              </a:spcAft>
            </a:pPr>
            <a:endParaRPr lang="zh-CN" altLang="en-IN" sz="1200">
              <a:solidFill>
                <a:schemeClr val="bg1"/>
              </a:solidFill>
              <a:latin typeface="Metropolis" panose="00000500000000000000" pitchFamily="50" charset="0"/>
              <a:ea typeface="SimHei" panose="02010609060101010101" pitchFamily="49" charset="-122"/>
            </a:endParaRPr>
          </a:p>
        </p:txBody>
      </p:sp>
      <p:sp>
        <p:nvSpPr>
          <p:cNvPr id="4" name="Oval 3">
            <a:extLst>
              <a:ext uri="{FF2B5EF4-FFF2-40B4-BE49-F238E27FC236}">
                <a16:creationId xmlns:a16="http://schemas.microsoft.com/office/drawing/2014/main" id="{248F7498-A636-4FEB-932C-BA216C5A1119}"/>
              </a:ext>
            </a:extLst>
          </p:cNvPr>
          <p:cNvSpPr/>
          <p:nvPr/>
        </p:nvSpPr>
        <p:spPr>
          <a:xfrm>
            <a:off x="802857" y="2499684"/>
            <a:ext cx="2195956" cy="2195956"/>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pPr algn="ctr">
              <a:spcAft>
                <a:spcPts val="600"/>
              </a:spcAft>
            </a:pPr>
            <a:endParaRPr lang="zh-CN" altLang="en-IN" sz="1200">
              <a:solidFill>
                <a:schemeClr val="bg1"/>
              </a:solidFill>
              <a:latin typeface="Metropolis" panose="00000500000000000000" pitchFamily="50" charset="0"/>
              <a:ea typeface="SimHei" panose="02010609060101010101" pitchFamily="49" charset="-122"/>
            </a:endParaRPr>
          </a:p>
        </p:txBody>
      </p:sp>
      <p:sp>
        <p:nvSpPr>
          <p:cNvPr id="36" name="Oval 35">
            <a:extLst>
              <a:ext uri="{FF2B5EF4-FFF2-40B4-BE49-F238E27FC236}">
                <a16:creationId xmlns:a16="http://schemas.microsoft.com/office/drawing/2014/main" id="{7C02F068-877C-414F-8D7B-0DA80502201A}"/>
              </a:ext>
            </a:extLst>
          </p:cNvPr>
          <p:cNvSpPr/>
          <p:nvPr/>
        </p:nvSpPr>
        <p:spPr>
          <a:xfrm>
            <a:off x="3491198" y="2499684"/>
            <a:ext cx="2195956" cy="2195956"/>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pPr algn="ctr">
              <a:spcAft>
                <a:spcPts val="600"/>
              </a:spcAft>
            </a:pPr>
            <a:endParaRPr lang="zh-CN" altLang="en-IN" sz="1200">
              <a:solidFill>
                <a:schemeClr val="bg1"/>
              </a:solidFill>
              <a:latin typeface="Metropolis" panose="00000500000000000000" pitchFamily="50" charset="0"/>
              <a:ea typeface="SimHei" panose="02010609060101010101" pitchFamily="49" charset="-122"/>
            </a:endParaRPr>
          </a:p>
        </p:txBody>
      </p:sp>
      <p:sp>
        <p:nvSpPr>
          <p:cNvPr id="37" name="Oval 36">
            <a:extLst>
              <a:ext uri="{FF2B5EF4-FFF2-40B4-BE49-F238E27FC236}">
                <a16:creationId xmlns:a16="http://schemas.microsoft.com/office/drawing/2014/main" id="{8A188C22-1DF3-4EA7-AB37-001E64360871}"/>
              </a:ext>
            </a:extLst>
          </p:cNvPr>
          <p:cNvSpPr/>
          <p:nvPr/>
        </p:nvSpPr>
        <p:spPr>
          <a:xfrm>
            <a:off x="621342" y="2324517"/>
            <a:ext cx="2546294" cy="2546294"/>
          </a:xfrm>
          <a:prstGeom prst="ellipse">
            <a:avLst/>
          </a:prstGeom>
          <a:no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pPr algn="ctr">
              <a:spcAft>
                <a:spcPts val="600"/>
              </a:spcAft>
            </a:pPr>
            <a:endParaRPr lang="zh-CN" altLang="en-IN" sz="1200">
              <a:solidFill>
                <a:schemeClr val="bg1"/>
              </a:solidFill>
              <a:latin typeface="Metropolis" panose="00000500000000000000" pitchFamily="50" charset="0"/>
              <a:ea typeface="SimHei" panose="02010609060101010101" pitchFamily="49" charset="-122"/>
            </a:endParaRPr>
          </a:p>
        </p:txBody>
      </p:sp>
      <p:sp>
        <p:nvSpPr>
          <p:cNvPr id="2" name="Rectangle 1">
            <a:extLst>
              <a:ext uri="{FF2B5EF4-FFF2-40B4-BE49-F238E27FC236}">
                <a16:creationId xmlns:a16="http://schemas.microsoft.com/office/drawing/2014/main" id="{EB37A749-F762-4CE4-B0C8-2C1910E76351}"/>
              </a:ext>
            </a:extLst>
          </p:cNvPr>
          <p:cNvSpPr/>
          <p:nvPr/>
        </p:nvSpPr>
        <p:spPr>
          <a:xfrm>
            <a:off x="1109357" y="3194457"/>
            <a:ext cx="1588267" cy="830565"/>
          </a:xfrm>
          <a:prstGeom prst="rect">
            <a:avLst/>
          </a:prstGeom>
        </p:spPr>
        <p:txBody>
          <a:bodyPr wrap="square">
            <a:spAutoFit/>
          </a:bodyPr>
          <a:lstStyle/>
          <a:p>
            <a:pPr algn="ctr"/>
            <a:r>
              <a:rPr lang="en-US" altLang="zh-CN" sz="1600" dirty="0">
                <a:solidFill>
                  <a:schemeClr val="bg1"/>
                </a:solidFill>
                <a:latin typeface="Metropolis" panose="00000500000000000000" pitchFamily="50" charset="0"/>
                <a:ea typeface="SimHei" panose="02010609060101010101" pitchFamily="49" charset="-122"/>
                <a:cs typeface="SimSun"/>
              </a:rPr>
              <a:t>Kubernetes </a:t>
            </a:r>
            <a:r>
              <a:rPr lang="zh-CN" altLang="en-US" sz="1600" dirty="0">
                <a:solidFill>
                  <a:schemeClr val="bg1"/>
                </a:solidFill>
                <a:latin typeface="Metropolis" panose="00000500000000000000" pitchFamily="50" charset="0"/>
                <a:ea typeface="SimHei" panose="02010609060101010101" pitchFamily="49" charset="-122"/>
                <a:cs typeface="SimSun"/>
              </a:rPr>
              <a:t>是容器編排平台的赢家。</a:t>
            </a:r>
          </a:p>
        </p:txBody>
      </p:sp>
      <p:sp>
        <p:nvSpPr>
          <p:cNvPr id="3" name="Rectangle 2">
            <a:extLst>
              <a:ext uri="{FF2B5EF4-FFF2-40B4-BE49-F238E27FC236}">
                <a16:creationId xmlns:a16="http://schemas.microsoft.com/office/drawing/2014/main" id="{312E0073-2CF2-45A7-BA2A-51A730BA9069}"/>
              </a:ext>
            </a:extLst>
          </p:cNvPr>
          <p:cNvSpPr/>
          <p:nvPr/>
        </p:nvSpPr>
        <p:spPr>
          <a:xfrm>
            <a:off x="3840007" y="3192219"/>
            <a:ext cx="1522955" cy="830565"/>
          </a:xfrm>
          <a:prstGeom prst="rect">
            <a:avLst/>
          </a:prstGeom>
        </p:spPr>
        <p:txBody>
          <a:bodyPr wrap="square">
            <a:spAutoFit/>
          </a:bodyPr>
          <a:lstStyle/>
          <a:p>
            <a:pPr algn="ctr"/>
            <a:r>
              <a:rPr lang="zh-CN" altLang="en-US" sz="1600" dirty="0">
                <a:solidFill>
                  <a:schemeClr val="bg1"/>
                </a:solidFill>
                <a:latin typeface="Metropolis" panose="00000500000000000000" pitchFamily="50" charset="0"/>
                <a:ea typeface="SimHei" panose="02010609060101010101" pitchFamily="49" charset="-122"/>
                <a:cs typeface="SimSun"/>
              </a:rPr>
              <a:t>單靠</a:t>
            </a:r>
            <a:r>
              <a:rPr lang="en-US" altLang="zh-CN" sz="1600" dirty="0">
                <a:solidFill>
                  <a:schemeClr val="bg1"/>
                </a:solidFill>
                <a:latin typeface="Metropolis" panose="00000500000000000000" pitchFamily="50" charset="0"/>
                <a:ea typeface="SimHei" panose="02010609060101010101" pitchFamily="49" charset="-122"/>
                <a:cs typeface="SimSun"/>
              </a:rPr>
              <a:t>Kubernetes </a:t>
            </a:r>
            <a:r>
              <a:rPr lang="zh-CN" altLang="en-US" sz="1600" dirty="0">
                <a:solidFill>
                  <a:schemeClr val="bg1"/>
                </a:solidFill>
                <a:latin typeface="Metropolis" panose="00000500000000000000" pitchFamily="50" charset="0"/>
                <a:ea typeface="SimHei" panose="02010609060101010101" pitchFamily="49" charset="-122"/>
                <a:cs typeface="SimSun"/>
              </a:rPr>
              <a:t>是不足的。</a:t>
            </a:r>
          </a:p>
        </p:txBody>
      </p:sp>
      <p:sp>
        <p:nvSpPr>
          <p:cNvPr id="6" name="Oval 5">
            <a:extLst>
              <a:ext uri="{FF2B5EF4-FFF2-40B4-BE49-F238E27FC236}">
                <a16:creationId xmlns:a16="http://schemas.microsoft.com/office/drawing/2014/main" id="{1A3A5A0E-03F7-4501-8FBA-B1F875BDAC7E}"/>
              </a:ext>
            </a:extLst>
          </p:cNvPr>
          <p:cNvSpPr/>
          <p:nvPr/>
        </p:nvSpPr>
        <p:spPr>
          <a:xfrm>
            <a:off x="3618133" y="2533329"/>
            <a:ext cx="240658" cy="240658"/>
          </a:xfrm>
          <a:prstGeom prst="ellipse">
            <a:avLst/>
          </a:prstGeom>
          <a:solidFill>
            <a:schemeClr val="bg1"/>
          </a:solidFill>
          <a:ln w="9525">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pPr algn="ctr">
              <a:spcAft>
                <a:spcPts val="600"/>
              </a:spcAft>
            </a:pPr>
            <a:endParaRPr lang="zh-CN" altLang="en-IN" sz="1200">
              <a:solidFill>
                <a:schemeClr val="bg1"/>
              </a:solidFill>
              <a:latin typeface="Metropolis" panose="00000500000000000000" pitchFamily="50" charset="0"/>
              <a:ea typeface="SimHei" panose="02010609060101010101" pitchFamily="49" charset="-122"/>
            </a:endParaRPr>
          </a:p>
        </p:txBody>
      </p:sp>
      <p:sp>
        <p:nvSpPr>
          <p:cNvPr id="39" name="Oval 38">
            <a:extLst>
              <a:ext uri="{FF2B5EF4-FFF2-40B4-BE49-F238E27FC236}">
                <a16:creationId xmlns:a16="http://schemas.microsoft.com/office/drawing/2014/main" id="{515F6ADF-93B1-46B5-AF7C-3EF3C45B08F4}"/>
              </a:ext>
            </a:extLst>
          </p:cNvPr>
          <p:cNvSpPr/>
          <p:nvPr/>
        </p:nvSpPr>
        <p:spPr>
          <a:xfrm>
            <a:off x="978632" y="4454983"/>
            <a:ext cx="240658" cy="240658"/>
          </a:xfrm>
          <a:prstGeom prst="ellipse">
            <a:avLst/>
          </a:prstGeom>
          <a:solidFill>
            <a:schemeClr val="bg1"/>
          </a:solidFill>
          <a:ln w="9525">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pPr algn="ctr">
              <a:spcAft>
                <a:spcPts val="600"/>
              </a:spcAft>
            </a:pPr>
            <a:endParaRPr lang="zh-CN" altLang="en-IN" sz="1200">
              <a:solidFill>
                <a:schemeClr val="bg1"/>
              </a:solidFill>
              <a:latin typeface="Metropolis" panose="00000500000000000000" pitchFamily="50" charset="0"/>
              <a:ea typeface="SimHei" panose="02010609060101010101" pitchFamily="49" charset="-122"/>
            </a:endParaRPr>
          </a:p>
        </p:txBody>
      </p:sp>
      <p:sp>
        <p:nvSpPr>
          <p:cNvPr id="81" name="Rectangle 80">
            <a:extLst>
              <a:ext uri="{FF2B5EF4-FFF2-40B4-BE49-F238E27FC236}">
                <a16:creationId xmlns:a16="http://schemas.microsoft.com/office/drawing/2014/main" id="{D122F3A1-615F-4112-A5AA-BD1E095E901C}"/>
              </a:ext>
            </a:extLst>
          </p:cNvPr>
          <p:cNvSpPr/>
          <p:nvPr/>
        </p:nvSpPr>
        <p:spPr>
          <a:xfrm>
            <a:off x="8835656" y="4559164"/>
            <a:ext cx="2554883" cy="522948"/>
          </a:xfrm>
          <a:prstGeom prst="rect">
            <a:avLst/>
          </a:prstGeom>
        </p:spPr>
        <p:txBody>
          <a:bodyPr wrap="square">
            <a:spAutoFit/>
          </a:bodyPr>
          <a:lstStyle/>
          <a:p>
            <a:r>
              <a:rPr lang="zh-CN" altLang="en-US" sz="1400" dirty="0">
                <a:solidFill>
                  <a:schemeClr val="tx2"/>
                </a:solidFill>
                <a:latin typeface="Metropolis" panose="00000500000000000000" pitchFamily="50" charset="0"/>
                <a:ea typeface="SimHei" panose="02010609060101010101" pitchFamily="49" charset="-122"/>
                <a:cs typeface="SimSun"/>
              </a:rPr>
              <a:t>運維基礎架構和流程？</a:t>
            </a:r>
            <a:br>
              <a:rPr lang="en-US" altLang="zh-CN" sz="1400" dirty="0">
                <a:solidFill>
                  <a:schemeClr val="tx2"/>
                </a:solidFill>
                <a:latin typeface="Metropolis" panose="00000500000000000000" pitchFamily="50" charset="0"/>
                <a:ea typeface="SimHei" panose="02010609060101010101" pitchFamily="49" charset="-122"/>
                <a:cs typeface="SimSun"/>
              </a:rPr>
            </a:br>
            <a:r>
              <a:rPr lang="zh-CN" altLang="en-US" sz="1400" dirty="0">
                <a:solidFill>
                  <a:schemeClr val="tx2"/>
                </a:solidFill>
                <a:latin typeface="Metropolis" panose="00000500000000000000" pitchFamily="50" charset="0"/>
                <a:ea typeface="SimHei" panose="02010609060101010101" pitchFamily="49" charset="-122"/>
                <a:cs typeface="SimSun"/>
              </a:rPr>
              <a:t>（日誌紀錄、監控）</a:t>
            </a:r>
          </a:p>
        </p:txBody>
      </p:sp>
      <p:grpSp>
        <p:nvGrpSpPr>
          <p:cNvPr id="9" name="Group 8">
            <a:extLst>
              <a:ext uri="{FF2B5EF4-FFF2-40B4-BE49-F238E27FC236}">
                <a16:creationId xmlns:a16="http://schemas.microsoft.com/office/drawing/2014/main" id="{F1C11176-73A4-D24C-8778-9D965708751A}"/>
              </a:ext>
            </a:extLst>
          </p:cNvPr>
          <p:cNvGrpSpPr/>
          <p:nvPr/>
        </p:nvGrpSpPr>
        <p:grpSpPr>
          <a:xfrm>
            <a:off x="6327528" y="1198654"/>
            <a:ext cx="4824064" cy="959307"/>
            <a:chOff x="6327587" y="1198071"/>
            <a:chExt cx="4825321" cy="959557"/>
          </a:xfrm>
        </p:grpSpPr>
        <p:sp>
          <p:nvSpPr>
            <p:cNvPr id="48" name="Rectangle 47">
              <a:extLst>
                <a:ext uri="{FF2B5EF4-FFF2-40B4-BE49-F238E27FC236}">
                  <a16:creationId xmlns:a16="http://schemas.microsoft.com/office/drawing/2014/main" id="{002E805D-1035-469F-8804-08DFB7DDC1C3}"/>
                </a:ext>
              </a:extLst>
            </p:cNvPr>
            <p:cNvSpPr/>
            <p:nvPr/>
          </p:nvSpPr>
          <p:spPr>
            <a:xfrm>
              <a:off x="8417407" y="1198071"/>
              <a:ext cx="2735501" cy="523220"/>
            </a:xfrm>
            <a:prstGeom prst="rect">
              <a:avLst/>
            </a:prstGeom>
          </p:spPr>
          <p:txBody>
            <a:bodyPr wrap="square">
              <a:spAutoFit/>
            </a:bodyPr>
            <a:lstStyle/>
            <a:p>
              <a:r>
                <a:rPr lang="en-US" altLang="zh-CN" sz="1400" dirty="0">
                  <a:solidFill>
                    <a:schemeClr val="tx2"/>
                  </a:solidFill>
                  <a:latin typeface="Metropolis" panose="00000500000000000000" pitchFamily="50" charset="0"/>
                  <a:ea typeface="SimHei" panose="02010609060101010101" pitchFamily="49" charset="-122"/>
                  <a:cs typeface="SimSun"/>
                </a:rPr>
                <a:t>Kubernetes </a:t>
              </a:r>
              <a:r>
                <a:rPr lang="zh-CN" altLang="en-US" sz="1400" dirty="0">
                  <a:solidFill>
                    <a:schemeClr val="tx2"/>
                  </a:solidFill>
                  <a:latin typeface="Metropolis" panose="00000500000000000000" pitchFamily="50" charset="0"/>
                  <a:ea typeface="SimHei" panose="02010609060101010101" pitchFamily="49" charset="-122"/>
                  <a:cs typeface="SimSun"/>
                </a:rPr>
                <a:t>可用於管理容器，誰來管理</a:t>
              </a:r>
              <a:r>
                <a:rPr lang="en-US" altLang="zh-CN" sz="1400" dirty="0">
                  <a:solidFill>
                    <a:schemeClr val="tx2"/>
                  </a:solidFill>
                  <a:latin typeface="Metropolis" panose="00000500000000000000" pitchFamily="50" charset="0"/>
                  <a:ea typeface="SimHei" panose="02010609060101010101" pitchFamily="49" charset="-122"/>
                  <a:cs typeface="SimSun"/>
                </a:rPr>
                <a:t>Kubernetes</a:t>
              </a:r>
              <a:r>
                <a:rPr lang="zh-CN" altLang="en-US" sz="1400" dirty="0">
                  <a:solidFill>
                    <a:schemeClr val="tx2"/>
                  </a:solidFill>
                  <a:latin typeface="Metropolis" panose="00000500000000000000" pitchFamily="50" charset="0"/>
                  <a:ea typeface="SimHei" panose="02010609060101010101" pitchFamily="49" charset="-122"/>
                  <a:cs typeface="SimSun"/>
                </a:rPr>
                <a:t>本身？</a:t>
              </a:r>
            </a:p>
          </p:txBody>
        </p:sp>
        <p:sp>
          <p:nvSpPr>
            <p:cNvPr id="142" name="Oval 141">
              <a:extLst>
                <a:ext uri="{FF2B5EF4-FFF2-40B4-BE49-F238E27FC236}">
                  <a16:creationId xmlns:a16="http://schemas.microsoft.com/office/drawing/2014/main" id="{E7316C90-81D6-4BB7-90A2-0A27F9E18DDE}"/>
                </a:ext>
              </a:extLst>
            </p:cNvPr>
            <p:cNvSpPr/>
            <p:nvPr/>
          </p:nvSpPr>
          <p:spPr>
            <a:xfrm>
              <a:off x="6327587" y="1609131"/>
              <a:ext cx="548497" cy="548497"/>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pPr algn="ctr">
                <a:spcAft>
                  <a:spcPts val="600"/>
                </a:spcAft>
              </a:pPr>
              <a:endParaRPr lang="zh-CN" altLang="en-IN" sz="1200">
                <a:solidFill>
                  <a:schemeClr val="bg1"/>
                </a:solidFill>
                <a:latin typeface="Metropolis" panose="00000500000000000000" pitchFamily="50" charset="0"/>
                <a:ea typeface="SimHei" panose="02010609060101010101" pitchFamily="49" charset="-122"/>
              </a:endParaRPr>
            </a:p>
          </p:txBody>
        </p:sp>
      </p:grpSp>
      <p:grpSp>
        <p:nvGrpSpPr>
          <p:cNvPr id="10" name="Group 9">
            <a:extLst>
              <a:ext uri="{FF2B5EF4-FFF2-40B4-BE49-F238E27FC236}">
                <a16:creationId xmlns:a16="http://schemas.microsoft.com/office/drawing/2014/main" id="{EFA6912B-1D78-7745-9C5E-F5064C83F604}"/>
              </a:ext>
            </a:extLst>
          </p:cNvPr>
          <p:cNvGrpSpPr/>
          <p:nvPr/>
        </p:nvGrpSpPr>
        <p:grpSpPr>
          <a:xfrm>
            <a:off x="5996368" y="2125818"/>
            <a:ext cx="5394169" cy="1165133"/>
            <a:chOff x="5996343" y="2125479"/>
            <a:chExt cx="5395574" cy="1165436"/>
          </a:xfrm>
        </p:grpSpPr>
        <p:sp>
          <p:nvSpPr>
            <p:cNvPr id="78" name="Rectangle 77">
              <a:extLst>
                <a:ext uri="{FF2B5EF4-FFF2-40B4-BE49-F238E27FC236}">
                  <a16:creationId xmlns:a16="http://schemas.microsoft.com/office/drawing/2014/main" id="{71AB16B2-52B7-4A8A-A586-D8D6A03BE8BA}"/>
                </a:ext>
              </a:extLst>
            </p:cNvPr>
            <p:cNvSpPr/>
            <p:nvPr/>
          </p:nvSpPr>
          <p:spPr>
            <a:xfrm>
              <a:off x="8836368" y="2125479"/>
              <a:ext cx="2555549" cy="523084"/>
            </a:xfrm>
            <a:prstGeom prst="rect">
              <a:avLst/>
            </a:prstGeom>
          </p:spPr>
          <p:txBody>
            <a:bodyPr wrap="square">
              <a:spAutoFit/>
            </a:bodyPr>
            <a:lstStyle/>
            <a:p>
              <a:r>
                <a:rPr lang="zh-CN" altLang="en-US" sz="1400" dirty="0">
                  <a:solidFill>
                    <a:schemeClr val="tx2"/>
                  </a:solidFill>
                  <a:latin typeface="Metropolis" panose="00000500000000000000" pitchFamily="50" charset="0"/>
                  <a:ea typeface="SimHei" panose="02010609060101010101" pitchFamily="49" charset="-122"/>
                  <a:cs typeface="SimSun"/>
                </a:rPr>
                <a:t>異構環境中的網路連接拓墣和流量管理？</a:t>
              </a:r>
              <a:endParaRPr lang="en-US" altLang="zh-CN" sz="1400" dirty="0">
                <a:solidFill>
                  <a:schemeClr val="tx2"/>
                </a:solidFill>
                <a:latin typeface="Metropolis" panose="00000500000000000000" pitchFamily="50" charset="0"/>
                <a:ea typeface="SimHei" panose="02010609060101010101" pitchFamily="49" charset="-122"/>
                <a:cs typeface="SimSun"/>
              </a:endParaRPr>
            </a:p>
          </p:txBody>
        </p:sp>
        <p:sp>
          <p:nvSpPr>
            <p:cNvPr id="143" name="Oval 142">
              <a:extLst>
                <a:ext uri="{FF2B5EF4-FFF2-40B4-BE49-F238E27FC236}">
                  <a16:creationId xmlns:a16="http://schemas.microsoft.com/office/drawing/2014/main" id="{332C96AE-0EC3-4132-983B-E388178D542A}"/>
                </a:ext>
              </a:extLst>
            </p:cNvPr>
            <p:cNvSpPr/>
            <p:nvPr/>
          </p:nvSpPr>
          <p:spPr>
            <a:xfrm>
              <a:off x="5996343" y="2742418"/>
              <a:ext cx="548497" cy="548497"/>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pPr algn="ctr">
                <a:spcAft>
                  <a:spcPts val="600"/>
                </a:spcAft>
              </a:pPr>
              <a:endParaRPr lang="zh-CN" altLang="en-IN" sz="1200">
                <a:solidFill>
                  <a:schemeClr val="bg1"/>
                </a:solidFill>
                <a:latin typeface="Metropolis" panose="00000500000000000000" pitchFamily="50" charset="0"/>
                <a:ea typeface="SimHei" panose="02010609060101010101" pitchFamily="49" charset="-122"/>
              </a:endParaRPr>
            </a:p>
          </p:txBody>
        </p:sp>
      </p:grpSp>
      <p:grpSp>
        <p:nvGrpSpPr>
          <p:cNvPr id="11" name="Group 10">
            <a:extLst>
              <a:ext uri="{FF2B5EF4-FFF2-40B4-BE49-F238E27FC236}">
                <a16:creationId xmlns:a16="http://schemas.microsoft.com/office/drawing/2014/main" id="{12B1F38B-A193-D74B-BC62-00EDDC7D76F5}"/>
              </a:ext>
            </a:extLst>
          </p:cNvPr>
          <p:cNvGrpSpPr/>
          <p:nvPr/>
        </p:nvGrpSpPr>
        <p:grpSpPr>
          <a:xfrm>
            <a:off x="7924262" y="2953430"/>
            <a:ext cx="3629870" cy="666026"/>
            <a:chOff x="7924738" y="2953305"/>
            <a:chExt cx="3630816" cy="666199"/>
          </a:xfrm>
        </p:grpSpPr>
        <p:sp>
          <p:nvSpPr>
            <p:cNvPr id="79" name="Rectangle 78">
              <a:extLst>
                <a:ext uri="{FF2B5EF4-FFF2-40B4-BE49-F238E27FC236}">
                  <a16:creationId xmlns:a16="http://schemas.microsoft.com/office/drawing/2014/main" id="{26A9061C-71D6-4CC9-AE1F-C911CFDED245}"/>
                </a:ext>
              </a:extLst>
            </p:cNvPr>
            <p:cNvSpPr/>
            <p:nvPr/>
          </p:nvSpPr>
          <p:spPr>
            <a:xfrm>
              <a:off x="9208382" y="3096420"/>
              <a:ext cx="2347172" cy="523084"/>
            </a:xfrm>
            <a:prstGeom prst="rect">
              <a:avLst/>
            </a:prstGeom>
          </p:spPr>
          <p:txBody>
            <a:bodyPr wrap="square">
              <a:spAutoFit/>
            </a:bodyPr>
            <a:lstStyle/>
            <a:p>
              <a:r>
                <a:rPr lang="zh-CN" altLang="en-US" sz="1400" dirty="0">
                  <a:solidFill>
                    <a:schemeClr val="tx2"/>
                  </a:solidFill>
                  <a:latin typeface="Metropolis" panose="00000500000000000000" pitchFamily="50" charset="0"/>
                  <a:ea typeface="SimHei" panose="02010609060101010101" pitchFamily="49" charset="-122"/>
                  <a:cs typeface="SimSun"/>
                </a:rPr>
                <a:t>異構環境中的存儲可用性和管理？</a:t>
              </a:r>
              <a:endParaRPr lang="en-US" altLang="zh-CN" sz="1400" dirty="0">
                <a:solidFill>
                  <a:schemeClr val="tx2"/>
                </a:solidFill>
                <a:latin typeface="Metropolis" panose="00000500000000000000" pitchFamily="50" charset="0"/>
                <a:ea typeface="SimHei" panose="02010609060101010101" pitchFamily="49" charset="-122"/>
                <a:cs typeface="SimSun"/>
              </a:endParaRPr>
            </a:p>
          </p:txBody>
        </p:sp>
        <p:sp>
          <p:nvSpPr>
            <p:cNvPr id="144" name="Oval 143">
              <a:extLst>
                <a:ext uri="{FF2B5EF4-FFF2-40B4-BE49-F238E27FC236}">
                  <a16:creationId xmlns:a16="http://schemas.microsoft.com/office/drawing/2014/main" id="{F3984134-88EC-42A2-8255-639B908025DC}"/>
                </a:ext>
              </a:extLst>
            </p:cNvPr>
            <p:cNvSpPr/>
            <p:nvPr/>
          </p:nvSpPr>
          <p:spPr>
            <a:xfrm>
              <a:off x="7924738" y="2953305"/>
              <a:ext cx="548497" cy="548497"/>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pPr algn="ctr">
                <a:spcAft>
                  <a:spcPts val="600"/>
                </a:spcAft>
              </a:pPr>
              <a:endParaRPr lang="zh-CN" altLang="en-IN" sz="1200">
                <a:solidFill>
                  <a:schemeClr val="bg1"/>
                </a:solidFill>
                <a:latin typeface="Metropolis" panose="00000500000000000000" pitchFamily="50" charset="0"/>
                <a:ea typeface="SimHei" panose="02010609060101010101" pitchFamily="49" charset="-122"/>
              </a:endParaRPr>
            </a:p>
          </p:txBody>
        </p:sp>
      </p:grpSp>
      <p:grpSp>
        <p:nvGrpSpPr>
          <p:cNvPr id="12" name="Group 11">
            <a:extLst>
              <a:ext uri="{FF2B5EF4-FFF2-40B4-BE49-F238E27FC236}">
                <a16:creationId xmlns:a16="http://schemas.microsoft.com/office/drawing/2014/main" id="{369860AA-75D8-124B-BDA4-9A0B99527A20}"/>
              </a:ext>
            </a:extLst>
          </p:cNvPr>
          <p:cNvGrpSpPr/>
          <p:nvPr/>
        </p:nvGrpSpPr>
        <p:grpSpPr>
          <a:xfrm>
            <a:off x="6734256" y="3484016"/>
            <a:ext cx="5028199" cy="658695"/>
            <a:chOff x="6734421" y="3484029"/>
            <a:chExt cx="5029509" cy="658867"/>
          </a:xfrm>
        </p:grpSpPr>
        <p:sp>
          <p:nvSpPr>
            <p:cNvPr id="80" name="Rectangle 79">
              <a:extLst>
                <a:ext uri="{FF2B5EF4-FFF2-40B4-BE49-F238E27FC236}">
                  <a16:creationId xmlns:a16="http://schemas.microsoft.com/office/drawing/2014/main" id="{0317921F-377B-4118-8F19-A9FC5A0FC130}"/>
                </a:ext>
              </a:extLst>
            </p:cNvPr>
            <p:cNvSpPr/>
            <p:nvPr/>
          </p:nvSpPr>
          <p:spPr>
            <a:xfrm>
              <a:off x="9208381" y="3835199"/>
              <a:ext cx="2555549" cy="307697"/>
            </a:xfrm>
            <a:prstGeom prst="rect">
              <a:avLst/>
            </a:prstGeom>
          </p:spPr>
          <p:txBody>
            <a:bodyPr wrap="square">
              <a:spAutoFit/>
            </a:bodyPr>
            <a:lstStyle/>
            <a:p>
              <a:r>
                <a:rPr lang="zh-CN" altLang="en-US" sz="1400" dirty="0">
                  <a:solidFill>
                    <a:schemeClr val="tx2"/>
                  </a:solidFill>
                  <a:latin typeface="Metropolis" panose="00000500000000000000" pitchFamily="50" charset="0"/>
                  <a:ea typeface="SimHei" panose="02010609060101010101" pitchFamily="49" charset="-122"/>
                  <a:cs typeface="SimSun"/>
                </a:rPr>
                <a:t>安全的容器鏡像存儲和部署？</a:t>
              </a:r>
            </a:p>
          </p:txBody>
        </p:sp>
        <p:sp>
          <p:nvSpPr>
            <p:cNvPr id="145" name="Oval 144">
              <a:extLst>
                <a:ext uri="{FF2B5EF4-FFF2-40B4-BE49-F238E27FC236}">
                  <a16:creationId xmlns:a16="http://schemas.microsoft.com/office/drawing/2014/main" id="{F27E5EC7-5179-4D0C-9881-A2B1B0685F8C}"/>
                </a:ext>
              </a:extLst>
            </p:cNvPr>
            <p:cNvSpPr/>
            <p:nvPr/>
          </p:nvSpPr>
          <p:spPr>
            <a:xfrm>
              <a:off x="6734421" y="3484029"/>
              <a:ext cx="548497" cy="548497"/>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pPr algn="ctr">
                <a:spcAft>
                  <a:spcPts val="600"/>
                </a:spcAft>
              </a:pPr>
              <a:endParaRPr lang="zh-CN" altLang="en-IN" sz="1200">
                <a:solidFill>
                  <a:schemeClr val="bg1"/>
                </a:solidFill>
                <a:latin typeface="Metropolis" panose="00000500000000000000" pitchFamily="50" charset="0"/>
                <a:ea typeface="SimHei" panose="02010609060101010101" pitchFamily="49" charset="-122"/>
              </a:endParaRPr>
            </a:p>
          </p:txBody>
        </p:sp>
      </p:grpSp>
      <p:sp>
        <p:nvSpPr>
          <p:cNvPr id="146" name="Oval 145">
            <a:extLst>
              <a:ext uri="{FF2B5EF4-FFF2-40B4-BE49-F238E27FC236}">
                <a16:creationId xmlns:a16="http://schemas.microsoft.com/office/drawing/2014/main" id="{FC1E9270-3D5C-4B85-9B7D-C306605056BA}"/>
              </a:ext>
            </a:extLst>
          </p:cNvPr>
          <p:cNvSpPr/>
          <p:nvPr/>
        </p:nvSpPr>
        <p:spPr>
          <a:xfrm>
            <a:off x="7620224" y="4493439"/>
            <a:ext cx="548354" cy="548354"/>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pPr algn="ctr">
              <a:spcAft>
                <a:spcPts val="600"/>
              </a:spcAft>
            </a:pPr>
            <a:endParaRPr lang="zh-CN" altLang="en-IN" sz="1200">
              <a:solidFill>
                <a:schemeClr val="bg1"/>
              </a:solidFill>
              <a:latin typeface="Metropolis" panose="00000500000000000000" pitchFamily="50" charset="0"/>
              <a:ea typeface="SimHei" panose="02010609060101010101" pitchFamily="49" charset="-122"/>
            </a:endParaRPr>
          </a:p>
        </p:txBody>
      </p:sp>
      <p:grpSp>
        <p:nvGrpSpPr>
          <p:cNvPr id="13" name="Group 12">
            <a:extLst>
              <a:ext uri="{FF2B5EF4-FFF2-40B4-BE49-F238E27FC236}">
                <a16:creationId xmlns:a16="http://schemas.microsoft.com/office/drawing/2014/main" id="{81BE9A51-0212-2F4D-82C0-C8D5B9333706}"/>
              </a:ext>
            </a:extLst>
          </p:cNvPr>
          <p:cNvGrpSpPr/>
          <p:nvPr/>
        </p:nvGrpSpPr>
        <p:grpSpPr>
          <a:xfrm>
            <a:off x="6208971" y="4870808"/>
            <a:ext cx="4135083" cy="1080445"/>
            <a:chOff x="6209001" y="4871184"/>
            <a:chExt cx="4136160" cy="1080726"/>
          </a:xfrm>
        </p:grpSpPr>
        <p:sp>
          <p:nvSpPr>
            <p:cNvPr id="82" name="Rectangle 81">
              <a:extLst>
                <a:ext uri="{FF2B5EF4-FFF2-40B4-BE49-F238E27FC236}">
                  <a16:creationId xmlns:a16="http://schemas.microsoft.com/office/drawing/2014/main" id="{F0CF7BBD-93B9-4C5F-B550-7C8D726A676E}"/>
                </a:ext>
              </a:extLst>
            </p:cNvPr>
            <p:cNvSpPr/>
            <p:nvPr/>
          </p:nvSpPr>
          <p:spPr>
            <a:xfrm>
              <a:off x="8417407" y="5428826"/>
              <a:ext cx="1927754" cy="523084"/>
            </a:xfrm>
            <a:prstGeom prst="rect">
              <a:avLst/>
            </a:prstGeom>
          </p:spPr>
          <p:txBody>
            <a:bodyPr wrap="square">
              <a:spAutoFit/>
            </a:bodyPr>
            <a:lstStyle/>
            <a:p>
              <a:r>
                <a:rPr lang="zh-CN" altLang="en-US" sz="1400" dirty="0">
                  <a:solidFill>
                    <a:schemeClr val="tx2"/>
                  </a:solidFill>
                  <a:latin typeface="Metropolis" panose="00000500000000000000" pitchFamily="50" charset="0"/>
                  <a:ea typeface="SimHei" panose="02010609060101010101" pitchFamily="49" charset="-122"/>
                  <a:cs typeface="SimSun"/>
                </a:rPr>
                <a:t>為開發人員提供的自助服務功能？</a:t>
              </a:r>
              <a:endParaRPr lang="en-US" altLang="zh-CN" sz="1400" dirty="0">
                <a:solidFill>
                  <a:schemeClr val="tx2"/>
                </a:solidFill>
                <a:latin typeface="Metropolis" panose="00000500000000000000" pitchFamily="50" charset="0"/>
                <a:ea typeface="SimHei" panose="02010609060101010101" pitchFamily="49" charset="-122"/>
                <a:cs typeface="SimSun"/>
              </a:endParaRPr>
            </a:p>
          </p:txBody>
        </p:sp>
        <p:sp>
          <p:nvSpPr>
            <p:cNvPr id="147" name="Oval 146">
              <a:extLst>
                <a:ext uri="{FF2B5EF4-FFF2-40B4-BE49-F238E27FC236}">
                  <a16:creationId xmlns:a16="http://schemas.microsoft.com/office/drawing/2014/main" id="{6935B4BE-0E08-4B3F-A960-580EC9A87044}"/>
                </a:ext>
              </a:extLst>
            </p:cNvPr>
            <p:cNvSpPr/>
            <p:nvPr/>
          </p:nvSpPr>
          <p:spPr>
            <a:xfrm>
              <a:off x="6209001" y="4871184"/>
              <a:ext cx="548497" cy="548497"/>
            </a:xfrm>
            <a:prstGeom prst="ellipse">
              <a:avLst/>
            </a:prstGeom>
            <a:solidFill>
              <a:srgbClr val="001F3C"/>
            </a:solidFill>
            <a:ln w="19050">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pPr algn="ctr">
                <a:spcAft>
                  <a:spcPts val="600"/>
                </a:spcAft>
              </a:pPr>
              <a:endParaRPr lang="zh-CN" altLang="en-IN" sz="1200">
                <a:solidFill>
                  <a:schemeClr val="bg1"/>
                </a:solidFill>
                <a:latin typeface="Metropolis" panose="00000500000000000000" pitchFamily="50" charset="0"/>
                <a:ea typeface="SimHei" panose="02010609060101010101" pitchFamily="49" charset="-122"/>
              </a:endParaRPr>
            </a:p>
          </p:txBody>
        </p:sp>
      </p:grpSp>
      <p:sp>
        <p:nvSpPr>
          <p:cNvPr id="148" name="TextBox 147">
            <a:extLst>
              <a:ext uri="{FF2B5EF4-FFF2-40B4-BE49-F238E27FC236}">
                <a16:creationId xmlns:a16="http://schemas.microsoft.com/office/drawing/2014/main" id="{1443A073-F285-4061-8207-2C6831739852}"/>
              </a:ext>
            </a:extLst>
          </p:cNvPr>
          <p:cNvSpPr txBox="1"/>
          <p:nvPr/>
        </p:nvSpPr>
        <p:spPr>
          <a:xfrm>
            <a:off x="6419021" y="1754769"/>
            <a:ext cx="352996" cy="246093"/>
          </a:xfrm>
          <a:prstGeom prst="rect">
            <a:avLst/>
          </a:prstGeom>
        </p:spPr>
        <p:txBody>
          <a:bodyPr wrap="square" lIns="0" tIns="0" rIns="0" bIns="0" rtlCol="0">
            <a:spAutoFit/>
          </a:bodyPr>
          <a:lstStyle/>
          <a:p>
            <a:pPr algn="ctr">
              <a:spcAft>
                <a:spcPts val="600"/>
              </a:spcAft>
            </a:pPr>
            <a:r>
              <a:rPr lang="en-US" altLang="zh-CN" sz="1600" b="1">
                <a:solidFill>
                  <a:schemeClr val="bg1"/>
                </a:solidFill>
                <a:latin typeface="Metropolis" panose="00000500000000000000" pitchFamily="50" charset="0"/>
                <a:ea typeface="SimHei" panose="02010609060101010101" pitchFamily="49" charset="-122"/>
                <a:cs typeface="SimSun"/>
              </a:rPr>
              <a:t>1</a:t>
            </a:r>
          </a:p>
        </p:txBody>
      </p:sp>
      <p:sp>
        <p:nvSpPr>
          <p:cNvPr id="149" name="TextBox 148">
            <a:extLst>
              <a:ext uri="{FF2B5EF4-FFF2-40B4-BE49-F238E27FC236}">
                <a16:creationId xmlns:a16="http://schemas.microsoft.com/office/drawing/2014/main" id="{71DF460F-3455-431B-9653-A07D869F89EA}"/>
              </a:ext>
            </a:extLst>
          </p:cNvPr>
          <p:cNvSpPr txBox="1"/>
          <p:nvPr/>
        </p:nvSpPr>
        <p:spPr>
          <a:xfrm>
            <a:off x="6094412" y="2878912"/>
            <a:ext cx="352996" cy="246093"/>
          </a:xfrm>
          <a:prstGeom prst="rect">
            <a:avLst/>
          </a:prstGeom>
        </p:spPr>
        <p:txBody>
          <a:bodyPr wrap="square" lIns="0" tIns="0" rIns="0" bIns="0" rtlCol="0">
            <a:spAutoFit/>
          </a:bodyPr>
          <a:lstStyle/>
          <a:p>
            <a:pPr algn="ctr">
              <a:spcAft>
                <a:spcPts val="600"/>
              </a:spcAft>
            </a:pPr>
            <a:r>
              <a:rPr lang="en-US" altLang="zh-CN" sz="1600" b="1">
                <a:solidFill>
                  <a:schemeClr val="bg1"/>
                </a:solidFill>
                <a:latin typeface="Metropolis" panose="00000500000000000000" pitchFamily="50" charset="0"/>
                <a:ea typeface="SimHei" panose="02010609060101010101" pitchFamily="49" charset="-122"/>
                <a:cs typeface="SimSun"/>
              </a:rPr>
              <a:t>2</a:t>
            </a:r>
          </a:p>
        </p:txBody>
      </p:sp>
      <p:sp>
        <p:nvSpPr>
          <p:cNvPr id="150" name="TextBox 149">
            <a:extLst>
              <a:ext uri="{FF2B5EF4-FFF2-40B4-BE49-F238E27FC236}">
                <a16:creationId xmlns:a16="http://schemas.microsoft.com/office/drawing/2014/main" id="{920D6117-57C2-436C-BF95-3BBBF0629597}"/>
              </a:ext>
            </a:extLst>
          </p:cNvPr>
          <p:cNvSpPr txBox="1"/>
          <p:nvPr/>
        </p:nvSpPr>
        <p:spPr>
          <a:xfrm>
            <a:off x="8016077" y="3106493"/>
            <a:ext cx="352996" cy="246093"/>
          </a:xfrm>
          <a:prstGeom prst="rect">
            <a:avLst/>
          </a:prstGeom>
        </p:spPr>
        <p:txBody>
          <a:bodyPr wrap="square" lIns="0" tIns="0" rIns="0" bIns="0" rtlCol="0">
            <a:spAutoFit/>
          </a:bodyPr>
          <a:lstStyle/>
          <a:p>
            <a:pPr algn="ctr">
              <a:spcAft>
                <a:spcPts val="600"/>
              </a:spcAft>
            </a:pPr>
            <a:r>
              <a:rPr lang="en-US" altLang="zh-CN" sz="1600" b="1">
                <a:solidFill>
                  <a:schemeClr val="bg1"/>
                </a:solidFill>
                <a:latin typeface="Metropolis" panose="00000500000000000000" pitchFamily="50" charset="0"/>
                <a:ea typeface="SimHei" panose="02010609060101010101" pitchFamily="49" charset="-122"/>
                <a:cs typeface="SimSun"/>
              </a:rPr>
              <a:t>3</a:t>
            </a:r>
          </a:p>
        </p:txBody>
      </p:sp>
      <p:sp>
        <p:nvSpPr>
          <p:cNvPr id="151" name="TextBox 150">
            <a:extLst>
              <a:ext uri="{FF2B5EF4-FFF2-40B4-BE49-F238E27FC236}">
                <a16:creationId xmlns:a16="http://schemas.microsoft.com/office/drawing/2014/main" id="{1942135D-9479-4EFA-9275-F61D6E3752AB}"/>
              </a:ext>
            </a:extLst>
          </p:cNvPr>
          <p:cNvSpPr txBox="1"/>
          <p:nvPr/>
        </p:nvSpPr>
        <p:spPr>
          <a:xfrm>
            <a:off x="6836980" y="3635249"/>
            <a:ext cx="352996" cy="246093"/>
          </a:xfrm>
          <a:prstGeom prst="rect">
            <a:avLst/>
          </a:prstGeom>
        </p:spPr>
        <p:txBody>
          <a:bodyPr wrap="square" lIns="0" tIns="0" rIns="0" bIns="0" rtlCol="0">
            <a:spAutoFit/>
          </a:bodyPr>
          <a:lstStyle/>
          <a:p>
            <a:pPr algn="ctr">
              <a:spcAft>
                <a:spcPts val="600"/>
              </a:spcAft>
            </a:pPr>
            <a:r>
              <a:rPr lang="en-US" altLang="zh-CN" sz="1600" b="1">
                <a:solidFill>
                  <a:schemeClr val="bg1"/>
                </a:solidFill>
                <a:latin typeface="Metropolis" panose="00000500000000000000" pitchFamily="50" charset="0"/>
                <a:ea typeface="SimHei" panose="02010609060101010101" pitchFamily="49" charset="-122"/>
                <a:cs typeface="SimSun"/>
              </a:rPr>
              <a:t>4</a:t>
            </a:r>
          </a:p>
        </p:txBody>
      </p:sp>
      <p:sp>
        <p:nvSpPr>
          <p:cNvPr id="152" name="TextBox 151">
            <a:extLst>
              <a:ext uri="{FF2B5EF4-FFF2-40B4-BE49-F238E27FC236}">
                <a16:creationId xmlns:a16="http://schemas.microsoft.com/office/drawing/2014/main" id="{E28E2B50-42E0-4AF6-BB22-BE61F668CBC3}"/>
              </a:ext>
            </a:extLst>
          </p:cNvPr>
          <p:cNvSpPr txBox="1"/>
          <p:nvPr/>
        </p:nvSpPr>
        <p:spPr>
          <a:xfrm>
            <a:off x="7717901" y="4666833"/>
            <a:ext cx="352996" cy="246093"/>
          </a:xfrm>
          <a:prstGeom prst="rect">
            <a:avLst/>
          </a:prstGeom>
        </p:spPr>
        <p:txBody>
          <a:bodyPr wrap="square" lIns="0" tIns="0" rIns="0" bIns="0" rtlCol="0">
            <a:spAutoFit/>
          </a:bodyPr>
          <a:lstStyle/>
          <a:p>
            <a:pPr algn="ctr">
              <a:spcAft>
                <a:spcPts val="600"/>
              </a:spcAft>
            </a:pPr>
            <a:r>
              <a:rPr lang="en-US" altLang="zh-CN" sz="1600" b="1">
                <a:solidFill>
                  <a:schemeClr val="bg1"/>
                </a:solidFill>
                <a:latin typeface="Metropolis" panose="00000500000000000000" pitchFamily="50" charset="0"/>
                <a:ea typeface="SimHei" panose="02010609060101010101" pitchFamily="49" charset="-122"/>
                <a:cs typeface="SimSun"/>
              </a:rPr>
              <a:t>5</a:t>
            </a:r>
          </a:p>
        </p:txBody>
      </p:sp>
      <p:sp>
        <p:nvSpPr>
          <p:cNvPr id="153" name="TextBox 152">
            <a:extLst>
              <a:ext uri="{FF2B5EF4-FFF2-40B4-BE49-F238E27FC236}">
                <a16:creationId xmlns:a16="http://schemas.microsoft.com/office/drawing/2014/main" id="{8BA34EAE-A25E-4DA5-A68C-9A8F43EC8D76}"/>
              </a:ext>
            </a:extLst>
          </p:cNvPr>
          <p:cNvSpPr txBox="1"/>
          <p:nvPr/>
        </p:nvSpPr>
        <p:spPr>
          <a:xfrm>
            <a:off x="6306651" y="5023296"/>
            <a:ext cx="352996" cy="246093"/>
          </a:xfrm>
          <a:prstGeom prst="rect">
            <a:avLst/>
          </a:prstGeom>
        </p:spPr>
        <p:txBody>
          <a:bodyPr wrap="square" lIns="0" tIns="0" rIns="0" bIns="0" rtlCol="0">
            <a:spAutoFit/>
          </a:bodyPr>
          <a:lstStyle/>
          <a:p>
            <a:pPr algn="ctr">
              <a:spcAft>
                <a:spcPts val="600"/>
              </a:spcAft>
            </a:pPr>
            <a:r>
              <a:rPr lang="en-US" altLang="zh-CN" sz="1600" b="1">
                <a:solidFill>
                  <a:schemeClr val="bg1"/>
                </a:solidFill>
                <a:latin typeface="Metropolis" panose="00000500000000000000" pitchFamily="50" charset="0"/>
                <a:ea typeface="SimHei" panose="02010609060101010101" pitchFamily="49" charset="-122"/>
                <a:cs typeface="SimSun"/>
              </a:rPr>
              <a:t>6</a:t>
            </a:r>
          </a:p>
        </p:txBody>
      </p:sp>
      <p:pic>
        <p:nvPicPr>
          <p:cNvPr id="155" name="Picture 154">
            <a:extLst>
              <a:ext uri="{FF2B5EF4-FFF2-40B4-BE49-F238E27FC236}">
                <a16:creationId xmlns:a16="http://schemas.microsoft.com/office/drawing/2014/main" id="{26448569-3C76-418E-B8AB-9ACE1562C24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44259" y="5172815"/>
            <a:ext cx="3033720" cy="660056"/>
          </a:xfrm>
          <a:prstGeom prst="rect">
            <a:avLst/>
          </a:prstGeom>
        </p:spPr>
      </p:pic>
      <p:sp>
        <p:nvSpPr>
          <p:cNvPr id="7" name="Title 6"/>
          <p:cNvSpPr>
            <a:spLocks noGrp="1"/>
          </p:cNvSpPr>
          <p:nvPr>
            <p:ph type="title"/>
          </p:nvPr>
        </p:nvSpPr>
        <p:spPr/>
        <p:txBody>
          <a:bodyPr/>
          <a:lstStyle/>
          <a:p>
            <a:r>
              <a:rPr lang="en-US" altLang="zh-CN" dirty="0">
                <a:cs typeface="SimSun"/>
              </a:rPr>
              <a:t>K8S </a:t>
            </a:r>
            <a:r>
              <a:rPr lang="zh-CN" altLang="en-US" dirty="0">
                <a:cs typeface="SimSun"/>
              </a:rPr>
              <a:t>是容器編排平台贏家，但如何適用教學環境的多租戶特性</a:t>
            </a:r>
            <a:r>
              <a:rPr lang="en-US" altLang="zh-CN" dirty="0">
                <a:cs typeface="SimSun"/>
              </a:rPr>
              <a:t>?</a:t>
            </a:r>
            <a:endParaRPr lang="zh-CN" altLang="en-US" dirty="0">
              <a:cs typeface="SimSun"/>
            </a:endParaRPr>
          </a:p>
        </p:txBody>
      </p:sp>
      <p:sp>
        <p:nvSpPr>
          <p:cNvPr id="69" name="矩形 68">
            <a:extLst>
              <a:ext uri="{FF2B5EF4-FFF2-40B4-BE49-F238E27FC236}">
                <a16:creationId xmlns:a16="http://schemas.microsoft.com/office/drawing/2014/main" id="{015113BE-7CCA-2C4E-948A-6DBB4BAC56C3}"/>
              </a:ext>
            </a:extLst>
          </p:cNvPr>
          <p:cNvSpPr/>
          <p:nvPr/>
        </p:nvSpPr>
        <p:spPr>
          <a:xfrm>
            <a:off x="10565296" y="44163"/>
            <a:ext cx="1623529" cy="45934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kumimoji="1" lang="zh-TW" altLang="en-US" sz="1600" dirty="0">
                <a:solidFill>
                  <a:schemeClr val="bg1"/>
                </a:solidFill>
                <a:latin typeface="Microsoft JhengHei" panose="020B0604030504040204" pitchFamily="34" charset="-120"/>
                <a:ea typeface="Microsoft JhengHei" panose="020B0604030504040204" pitchFamily="34" charset="-120"/>
              </a:rPr>
              <a:t>雲原生應用教學</a:t>
            </a:r>
          </a:p>
        </p:txBody>
      </p:sp>
    </p:spTree>
    <p:extLst>
      <p:ext uri="{BB962C8B-B14F-4D97-AF65-F5344CB8AC3E}">
        <p14:creationId xmlns:p14="http://schemas.microsoft.com/office/powerpoint/2010/main" val="160729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fade">
                                      <p:cBhvr>
                                        <p:cTn id="7" dur="500"/>
                                        <p:tgtEl>
                                          <p:spTgt spid="1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6"/>
                                        </p:tgtEl>
                                        <p:attrNameLst>
                                          <p:attrName>style.visibility</p:attrName>
                                        </p:attrNameLst>
                                      </p:cBhvr>
                                      <p:to>
                                        <p:strVal val="visible"/>
                                      </p:to>
                                    </p:set>
                                    <p:animEffect transition="in" filter="fade">
                                      <p:cBhvr>
                                        <p:cTn id="32" dur="500"/>
                                        <p:tgtEl>
                                          <p:spTgt spid="14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1"/>
                                        </p:tgtEl>
                                        <p:attrNameLst>
                                          <p:attrName>style.visibility</p:attrName>
                                        </p:attrNameLst>
                                      </p:cBhvr>
                                      <p:to>
                                        <p:strVal val="visible"/>
                                      </p:to>
                                    </p:set>
                                    <p:animEffect transition="in" filter="fade">
                                      <p:cBhvr>
                                        <p:cTn id="35" dur="500"/>
                                        <p:tgtEl>
                                          <p:spTgt spid="8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4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3061"/>
          <p:cNvSpPr/>
          <p:nvPr/>
        </p:nvSpPr>
        <p:spPr>
          <a:xfrm>
            <a:off x="1675963" y="1178707"/>
            <a:ext cx="8989258" cy="4594160"/>
          </a:xfrm>
          <a:prstGeom prst="roundRect">
            <a:avLst>
              <a:gd name="adj" fmla="val 2152"/>
            </a:avLst>
          </a:prstGeom>
          <a:solidFill>
            <a:srgbClr val="CFD5DD"/>
          </a:solidFill>
          <a:ln w="12700">
            <a:miter lim="400000"/>
          </a:ln>
        </p:spPr>
        <p:txBody>
          <a:bodyPr lIns="60927" rIns="60927" anchor="ctr"/>
          <a:lstStyle/>
          <a:p>
            <a:pPr algn="ctr">
              <a:defRPr sz="1200">
                <a:solidFill>
                  <a:srgbClr val="00253E"/>
                </a:solidFill>
                <a:latin typeface="Proxima Nova"/>
                <a:ea typeface="Proxima Nova"/>
                <a:cs typeface="Proxima Nova"/>
                <a:sym typeface="Proxima Nova"/>
              </a:defRPr>
            </a:pPr>
            <a:endParaRPr sz="1600"/>
          </a:p>
        </p:txBody>
      </p:sp>
      <p:sp>
        <p:nvSpPr>
          <p:cNvPr id="90" name="Shape 3271"/>
          <p:cNvSpPr/>
          <p:nvPr/>
        </p:nvSpPr>
        <p:spPr>
          <a:xfrm>
            <a:off x="1828323" y="1704036"/>
            <a:ext cx="8678281" cy="3201380"/>
          </a:xfrm>
          <a:prstGeom prst="roundRect">
            <a:avLst>
              <a:gd name="adj" fmla="val 2748"/>
            </a:avLst>
          </a:prstGeom>
          <a:solidFill>
            <a:srgbClr val="1AB9A5"/>
          </a:solidFill>
          <a:ln w="12700">
            <a:miter lim="400000"/>
          </a:ln>
        </p:spPr>
        <p:txBody>
          <a:bodyPr lIns="60927" rIns="60927" anchor="ctr"/>
          <a:lstStyle/>
          <a:p>
            <a:pPr>
              <a:defRPr sz="700" b="1">
                <a:solidFill>
                  <a:srgbClr val="0B223F"/>
                </a:solidFill>
                <a:latin typeface="Proxima Nova"/>
                <a:ea typeface="Proxima Nova"/>
                <a:cs typeface="Proxima Nova"/>
                <a:sym typeface="Proxima Nova"/>
              </a:defRPr>
            </a:pPr>
            <a:endParaRPr sz="933"/>
          </a:p>
        </p:txBody>
      </p:sp>
      <p:sp>
        <p:nvSpPr>
          <p:cNvPr id="195" name="Shape 3272"/>
          <p:cNvSpPr/>
          <p:nvPr/>
        </p:nvSpPr>
        <p:spPr>
          <a:xfrm>
            <a:off x="9160518" y="2350631"/>
            <a:ext cx="1133417" cy="1920202"/>
          </a:xfrm>
          <a:prstGeom prst="roundRect">
            <a:avLst>
              <a:gd name="adj" fmla="val 5235"/>
            </a:avLst>
          </a:prstGeom>
          <a:solidFill>
            <a:srgbClr val="FFFFFF"/>
          </a:solidFill>
          <a:ln w="12700">
            <a:miter lim="400000"/>
          </a:ln>
        </p:spPr>
        <p:txBody>
          <a:bodyPr lIns="60927" rIns="60927" anchor="ctr"/>
          <a:lstStyle/>
          <a:p>
            <a:pPr algn="ctr">
              <a:defRPr sz="1200">
                <a:solidFill>
                  <a:srgbClr val="FFFFFF"/>
                </a:solidFill>
                <a:latin typeface="Proxima Nova"/>
                <a:ea typeface="Proxima Nova"/>
                <a:cs typeface="Proxima Nova"/>
                <a:sym typeface="Proxima Nova"/>
              </a:defRPr>
            </a:pPr>
            <a:endParaRPr sz="1600"/>
          </a:p>
        </p:txBody>
      </p:sp>
      <p:sp>
        <p:nvSpPr>
          <p:cNvPr id="89" name="Text Placeholder 3">
            <a:extLst>
              <a:ext uri="{FF2B5EF4-FFF2-40B4-BE49-F238E27FC236}">
                <a16:creationId xmlns:a16="http://schemas.microsoft.com/office/drawing/2014/main" id="{96BDA0CF-2D64-4CDF-BC93-06D68B964920}"/>
              </a:ext>
            </a:extLst>
          </p:cNvPr>
          <p:cNvSpPr>
            <a:spLocks noGrp="1"/>
          </p:cNvSpPr>
          <p:nvPr>
            <p:ph type="subTitle" idx="10"/>
          </p:nvPr>
        </p:nvSpPr>
        <p:spPr/>
        <p:txBody>
          <a:bodyPr/>
          <a:lstStyle/>
          <a:p>
            <a:r>
              <a:rPr lang="zh-CN" altLang="en-US" dirty="0"/>
              <a:t>快速部署</a:t>
            </a:r>
            <a:r>
              <a:rPr lang="en-US" altLang="zh-CN" dirty="0"/>
              <a:t> K8S</a:t>
            </a:r>
            <a:r>
              <a:rPr lang="zh-TW" altLang="en-US" dirty="0"/>
              <a:t> 環境、</a:t>
            </a:r>
            <a:r>
              <a:rPr lang="en-US" altLang="zh-TW" dirty="0"/>
              <a:t>K8S </a:t>
            </a:r>
            <a:r>
              <a:rPr lang="zh-CN" altLang="en-US" dirty="0"/>
              <a:t>生命週期管理</a:t>
            </a:r>
            <a:r>
              <a:rPr lang="en-US" altLang="zh-CN" dirty="0"/>
              <a:t>, </a:t>
            </a:r>
            <a:r>
              <a:rPr lang="zh-CN" altLang="en-US" dirty="0"/>
              <a:t>多租戶安全性</a:t>
            </a:r>
            <a:r>
              <a:rPr lang="zh-TW" altLang="en-US" dirty="0"/>
              <a:t>、容器網路配置及安全性提供</a:t>
            </a:r>
            <a:endParaRPr lang="en-US" dirty="0"/>
          </a:p>
        </p:txBody>
      </p:sp>
      <p:sp>
        <p:nvSpPr>
          <p:cNvPr id="88" name="Title 5"/>
          <p:cNvSpPr>
            <a:spLocks noGrp="1"/>
          </p:cNvSpPr>
          <p:nvPr>
            <p:ph type="title"/>
          </p:nvPr>
        </p:nvSpPr>
        <p:spPr/>
        <p:txBody>
          <a:bodyPr/>
          <a:lstStyle/>
          <a:p>
            <a:r>
              <a:rPr lang="en-US" dirty="0"/>
              <a:t>PKS </a:t>
            </a:r>
            <a:r>
              <a:rPr lang="zh-CN" altLang="en-US" dirty="0"/>
              <a:t>提供一個容易維運的雲原生應用學習環境</a:t>
            </a:r>
            <a:endParaRPr lang="en-US" dirty="0"/>
          </a:p>
        </p:txBody>
      </p:sp>
      <p:sp>
        <p:nvSpPr>
          <p:cNvPr id="4" name="Slide Number Placeholder 3"/>
          <p:cNvSpPr>
            <a:spLocks noGrp="1"/>
          </p:cNvSpPr>
          <p:nvPr>
            <p:ph type="sldNum" sz="quarter" idx="4294967295"/>
          </p:nvPr>
        </p:nvSpPr>
        <p:spPr>
          <a:xfrm>
            <a:off x="9447213" y="7351713"/>
            <a:ext cx="2741612" cy="365125"/>
          </a:xfrm>
        </p:spPr>
        <p:txBody>
          <a:bodyPr/>
          <a:lstStyle/>
          <a:p>
            <a:fld id="{6EA6D8CF-3CDE-4807-BCD2-C9F2B831AAA5}" type="slidenum">
              <a:rPr lang="en-US" smtClean="0"/>
              <a:t>15</a:t>
            </a:fld>
            <a:endParaRPr lang="en-US"/>
          </a:p>
        </p:txBody>
      </p:sp>
      <p:grpSp>
        <p:nvGrpSpPr>
          <p:cNvPr id="8" name="Shape 3063"/>
          <p:cNvGrpSpPr/>
          <p:nvPr/>
        </p:nvGrpSpPr>
        <p:grpSpPr>
          <a:xfrm>
            <a:off x="2266300" y="5088726"/>
            <a:ext cx="7871161" cy="494545"/>
            <a:chOff x="0" y="0"/>
            <a:chExt cx="7878300" cy="371100"/>
          </a:xfrm>
        </p:grpSpPr>
        <p:sp>
          <p:nvSpPr>
            <p:cNvPr id="9" name="Rounded Rectangle"/>
            <p:cNvSpPr/>
            <p:nvPr/>
          </p:nvSpPr>
          <p:spPr>
            <a:xfrm>
              <a:off x="0" y="0"/>
              <a:ext cx="7878300" cy="371100"/>
            </a:xfrm>
            <a:prstGeom prst="roundRect">
              <a:avLst>
                <a:gd name="adj" fmla="val 13626"/>
              </a:avLst>
            </a:prstGeom>
            <a:solidFill>
              <a:srgbClr val="009FDF"/>
            </a:solidFill>
            <a:ln w="12700" cap="flat">
              <a:noFill/>
              <a:miter lim="400000"/>
            </a:ln>
            <a:effectLst/>
          </p:spPr>
          <p:txBody>
            <a:bodyPr wrap="square" lIns="60927" tIns="60927" rIns="60927" bIns="60927" numCol="1" anchor="ctr">
              <a:noAutofit/>
            </a:bodyPr>
            <a:lstStyle/>
            <a:p>
              <a:pPr algn="ctr">
                <a:defRPr sz="1400">
                  <a:solidFill>
                    <a:srgbClr val="000000"/>
                  </a:solidFill>
                </a:defRPr>
              </a:pPr>
              <a:endParaRPr sz="1865"/>
            </a:p>
          </p:txBody>
        </p:sp>
        <p:sp>
          <p:nvSpPr>
            <p:cNvPr id="10" name="BOSH"/>
            <p:cNvSpPr txBox="1"/>
            <p:nvPr/>
          </p:nvSpPr>
          <p:spPr>
            <a:xfrm>
              <a:off x="14809" y="100940"/>
              <a:ext cx="7848681" cy="16922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sz="1100">
                  <a:solidFill>
                    <a:srgbClr val="FFFFFF"/>
                  </a:solidFill>
                  <a:latin typeface="Proxima Nova"/>
                  <a:ea typeface="Proxima Nova"/>
                  <a:cs typeface="Proxima Nova"/>
                  <a:sym typeface="Proxima Nova"/>
                </a:defRPr>
              </a:lvl1pPr>
            </a:lstStyle>
            <a:p>
              <a:r>
                <a:rPr sz="1466">
                  <a:latin typeface="+mn-lt"/>
                </a:rPr>
                <a:t>BOSH</a:t>
              </a:r>
            </a:p>
          </p:txBody>
        </p:sp>
      </p:grpSp>
      <p:sp>
        <p:nvSpPr>
          <p:cNvPr id="42" name="Shape 3135"/>
          <p:cNvSpPr/>
          <p:nvPr/>
        </p:nvSpPr>
        <p:spPr>
          <a:xfrm flipV="1">
            <a:off x="3082203" y="5573322"/>
            <a:ext cx="1" cy="375807"/>
          </a:xfrm>
          <a:prstGeom prst="line">
            <a:avLst/>
          </a:prstGeom>
          <a:ln>
            <a:solidFill>
              <a:srgbClr val="009FDF"/>
            </a:solidFill>
          </a:ln>
        </p:spPr>
        <p:txBody>
          <a:bodyPr lIns="60927" rIns="60927"/>
          <a:lstStyle/>
          <a:p>
            <a:pPr>
              <a:defRPr sz="1400">
                <a:solidFill>
                  <a:srgbClr val="000000"/>
                </a:solidFill>
              </a:defRPr>
            </a:pPr>
            <a:endParaRPr sz="1865"/>
          </a:p>
        </p:txBody>
      </p:sp>
      <p:sp>
        <p:nvSpPr>
          <p:cNvPr id="43" name="Shape 3136"/>
          <p:cNvSpPr/>
          <p:nvPr/>
        </p:nvSpPr>
        <p:spPr>
          <a:xfrm flipV="1">
            <a:off x="4561134" y="5573322"/>
            <a:ext cx="1" cy="375807"/>
          </a:xfrm>
          <a:prstGeom prst="line">
            <a:avLst/>
          </a:prstGeom>
          <a:ln>
            <a:solidFill>
              <a:srgbClr val="009FDF"/>
            </a:solidFill>
          </a:ln>
        </p:spPr>
        <p:txBody>
          <a:bodyPr lIns="60927" rIns="60927"/>
          <a:lstStyle/>
          <a:p>
            <a:pPr>
              <a:defRPr sz="1400">
                <a:solidFill>
                  <a:srgbClr val="000000"/>
                </a:solidFill>
              </a:defRPr>
            </a:pPr>
            <a:endParaRPr sz="1865"/>
          </a:p>
        </p:txBody>
      </p:sp>
      <p:sp>
        <p:nvSpPr>
          <p:cNvPr id="44" name="Shape 3137"/>
          <p:cNvSpPr/>
          <p:nvPr/>
        </p:nvSpPr>
        <p:spPr>
          <a:xfrm flipV="1">
            <a:off x="6034283" y="5573322"/>
            <a:ext cx="1" cy="375807"/>
          </a:xfrm>
          <a:prstGeom prst="line">
            <a:avLst/>
          </a:prstGeom>
          <a:ln>
            <a:solidFill>
              <a:srgbClr val="009FDF"/>
            </a:solidFill>
          </a:ln>
        </p:spPr>
        <p:txBody>
          <a:bodyPr lIns="60927" rIns="60927"/>
          <a:lstStyle/>
          <a:p>
            <a:pPr>
              <a:defRPr sz="1400">
                <a:solidFill>
                  <a:srgbClr val="000000"/>
                </a:solidFill>
              </a:defRPr>
            </a:pPr>
            <a:endParaRPr sz="1865"/>
          </a:p>
        </p:txBody>
      </p:sp>
      <p:sp>
        <p:nvSpPr>
          <p:cNvPr id="45" name="Shape 3138"/>
          <p:cNvSpPr/>
          <p:nvPr/>
        </p:nvSpPr>
        <p:spPr>
          <a:xfrm flipV="1">
            <a:off x="7525723" y="5573322"/>
            <a:ext cx="1" cy="375807"/>
          </a:xfrm>
          <a:prstGeom prst="line">
            <a:avLst/>
          </a:prstGeom>
          <a:ln>
            <a:solidFill>
              <a:srgbClr val="009FDF"/>
            </a:solidFill>
          </a:ln>
        </p:spPr>
        <p:txBody>
          <a:bodyPr lIns="60927" rIns="60927"/>
          <a:lstStyle/>
          <a:p>
            <a:pPr>
              <a:defRPr sz="1400">
                <a:solidFill>
                  <a:srgbClr val="000000"/>
                </a:solidFill>
              </a:defRPr>
            </a:pPr>
            <a:endParaRPr sz="1865"/>
          </a:p>
        </p:txBody>
      </p:sp>
      <p:sp>
        <p:nvSpPr>
          <p:cNvPr id="46" name="Shape 3139"/>
          <p:cNvSpPr/>
          <p:nvPr/>
        </p:nvSpPr>
        <p:spPr>
          <a:xfrm flipV="1">
            <a:off x="9114079" y="5573322"/>
            <a:ext cx="1" cy="375807"/>
          </a:xfrm>
          <a:prstGeom prst="line">
            <a:avLst/>
          </a:prstGeom>
          <a:ln>
            <a:solidFill>
              <a:srgbClr val="009FDF"/>
            </a:solidFill>
          </a:ln>
        </p:spPr>
        <p:txBody>
          <a:bodyPr lIns="60927" rIns="60927"/>
          <a:lstStyle/>
          <a:p>
            <a:pPr>
              <a:defRPr sz="1400">
                <a:solidFill>
                  <a:srgbClr val="000000"/>
                </a:solidFill>
              </a:defRPr>
            </a:pPr>
            <a:endParaRPr sz="1865"/>
          </a:p>
        </p:txBody>
      </p:sp>
      <p:grpSp>
        <p:nvGrpSpPr>
          <p:cNvPr id="47" name="Shape 3140"/>
          <p:cNvGrpSpPr/>
          <p:nvPr/>
        </p:nvGrpSpPr>
        <p:grpSpPr>
          <a:xfrm>
            <a:off x="2707137" y="5869580"/>
            <a:ext cx="746737" cy="433866"/>
            <a:chOff x="0" y="2"/>
            <a:chExt cx="560343" cy="325568"/>
          </a:xfrm>
        </p:grpSpPr>
        <p:sp>
          <p:nvSpPr>
            <p:cNvPr id="48" name="Shape"/>
            <p:cNvSpPr/>
            <p:nvPr/>
          </p:nvSpPr>
          <p:spPr>
            <a:xfrm>
              <a:off x="2" y="2"/>
              <a:ext cx="560339" cy="325568"/>
            </a:xfrm>
            <a:custGeom>
              <a:avLst/>
              <a:gdLst/>
              <a:ahLst/>
              <a:cxnLst>
                <a:cxn ang="0">
                  <a:pos x="wd2" y="hd2"/>
                </a:cxn>
                <a:cxn ang="5400000">
                  <a:pos x="wd2" y="hd2"/>
                </a:cxn>
                <a:cxn ang="10800000">
                  <a:pos x="wd2" y="hd2"/>
                </a:cxn>
                <a:cxn ang="16200000">
                  <a:pos x="wd2" y="hd2"/>
                </a:cxn>
              </a:cxnLst>
              <a:rect l="0" t="0" r="r" b="b"/>
              <a:pathLst>
                <a:path w="21600" h="21600" extrusionOk="0">
                  <a:moveTo>
                    <a:pt x="9274" y="0"/>
                  </a:moveTo>
                  <a:cubicBezTo>
                    <a:pt x="6434" y="0"/>
                    <a:pt x="4077" y="3630"/>
                    <a:pt x="3688" y="8336"/>
                  </a:cubicBezTo>
                  <a:cubicBezTo>
                    <a:pt x="1555" y="9330"/>
                    <a:pt x="0" y="12656"/>
                    <a:pt x="0" y="16611"/>
                  </a:cubicBezTo>
                  <a:cubicBezTo>
                    <a:pt x="0" y="18477"/>
                    <a:pt x="342" y="20201"/>
                    <a:pt x="931" y="21600"/>
                  </a:cubicBezTo>
                  <a:lnTo>
                    <a:pt x="20716" y="21600"/>
                  </a:lnTo>
                  <a:cubicBezTo>
                    <a:pt x="21270" y="20363"/>
                    <a:pt x="21600" y="18821"/>
                    <a:pt x="21600" y="17138"/>
                  </a:cubicBezTo>
                  <a:cubicBezTo>
                    <a:pt x="21600" y="13792"/>
                    <a:pt x="20292" y="10993"/>
                    <a:pt x="18501" y="10141"/>
                  </a:cubicBezTo>
                  <a:cubicBezTo>
                    <a:pt x="18524" y="9897"/>
                    <a:pt x="18536" y="9674"/>
                    <a:pt x="18536" y="9431"/>
                  </a:cubicBezTo>
                  <a:cubicBezTo>
                    <a:pt x="18536" y="6287"/>
                    <a:pt x="17051" y="3732"/>
                    <a:pt x="15213" y="3732"/>
                  </a:cubicBezTo>
                  <a:cubicBezTo>
                    <a:pt x="14754" y="3732"/>
                    <a:pt x="14318" y="3894"/>
                    <a:pt x="13917" y="4178"/>
                  </a:cubicBezTo>
                  <a:cubicBezTo>
                    <a:pt x="12892" y="1663"/>
                    <a:pt x="11195" y="0"/>
                    <a:pt x="9274" y="0"/>
                  </a:cubicBezTo>
                  <a:close/>
                </a:path>
              </a:pathLst>
            </a:custGeom>
            <a:solidFill>
              <a:srgbClr val="CFD5DD"/>
            </a:solidFill>
            <a:ln w="12700" cap="flat">
              <a:noFill/>
              <a:miter lim="400000"/>
            </a:ln>
            <a:effectLst/>
          </p:spPr>
          <p:txBody>
            <a:bodyPr wrap="square" lIns="60927" tIns="60927" rIns="60927" bIns="60927" numCol="1" anchor="b">
              <a:noAutofit/>
            </a:bodyPr>
            <a:lstStyle/>
            <a:p>
              <a:pPr algn="ctr">
                <a:defRPr sz="1400">
                  <a:solidFill>
                    <a:srgbClr val="000000"/>
                  </a:solidFill>
                </a:defRPr>
              </a:pPr>
              <a:endParaRPr sz="1865"/>
            </a:p>
          </p:txBody>
        </p:sp>
        <p:sp>
          <p:nvSpPr>
            <p:cNvPr id="49" name="VMware"/>
            <p:cNvSpPr txBox="1"/>
            <p:nvPr/>
          </p:nvSpPr>
          <p:spPr>
            <a:xfrm>
              <a:off x="0" y="48580"/>
              <a:ext cx="560343" cy="27699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121835" tIns="121835" rIns="121835" bIns="121835" numCol="1" anchor="b">
              <a:spAutoFit/>
            </a:bodyPr>
            <a:lstStyle>
              <a:lvl1pPr algn="ctr">
                <a:defRPr sz="600">
                  <a:solidFill>
                    <a:srgbClr val="434343"/>
                  </a:solidFill>
                  <a:latin typeface="Proxima Nova"/>
                  <a:ea typeface="Proxima Nova"/>
                  <a:cs typeface="Proxima Nova"/>
                  <a:sym typeface="Proxima Nova"/>
                </a:defRPr>
              </a:lvl1pPr>
            </a:lstStyle>
            <a:p>
              <a:r>
                <a:rPr sz="800">
                  <a:latin typeface="+mn-lt"/>
                </a:rPr>
                <a:t>VMware</a:t>
              </a:r>
            </a:p>
          </p:txBody>
        </p:sp>
      </p:grpSp>
      <p:grpSp>
        <p:nvGrpSpPr>
          <p:cNvPr id="50" name="Shape 3141"/>
          <p:cNvGrpSpPr/>
          <p:nvPr/>
        </p:nvGrpSpPr>
        <p:grpSpPr>
          <a:xfrm>
            <a:off x="4192247" y="5869580"/>
            <a:ext cx="746737" cy="433866"/>
            <a:chOff x="0" y="2"/>
            <a:chExt cx="560343" cy="325568"/>
          </a:xfrm>
        </p:grpSpPr>
        <p:sp>
          <p:nvSpPr>
            <p:cNvPr id="51" name="Shape"/>
            <p:cNvSpPr/>
            <p:nvPr/>
          </p:nvSpPr>
          <p:spPr>
            <a:xfrm>
              <a:off x="2" y="2"/>
              <a:ext cx="560339" cy="325568"/>
            </a:xfrm>
            <a:custGeom>
              <a:avLst/>
              <a:gdLst/>
              <a:ahLst/>
              <a:cxnLst>
                <a:cxn ang="0">
                  <a:pos x="wd2" y="hd2"/>
                </a:cxn>
                <a:cxn ang="5400000">
                  <a:pos x="wd2" y="hd2"/>
                </a:cxn>
                <a:cxn ang="10800000">
                  <a:pos x="wd2" y="hd2"/>
                </a:cxn>
                <a:cxn ang="16200000">
                  <a:pos x="wd2" y="hd2"/>
                </a:cxn>
              </a:cxnLst>
              <a:rect l="0" t="0" r="r" b="b"/>
              <a:pathLst>
                <a:path w="21600" h="21600" extrusionOk="0">
                  <a:moveTo>
                    <a:pt x="9274" y="0"/>
                  </a:moveTo>
                  <a:cubicBezTo>
                    <a:pt x="6434" y="0"/>
                    <a:pt x="4077" y="3630"/>
                    <a:pt x="3688" y="8336"/>
                  </a:cubicBezTo>
                  <a:cubicBezTo>
                    <a:pt x="1555" y="9330"/>
                    <a:pt x="0" y="12656"/>
                    <a:pt x="0" y="16611"/>
                  </a:cubicBezTo>
                  <a:cubicBezTo>
                    <a:pt x="0" y="18477"/>
                    <a:pt x="342" y="20201"/>
                    <a:pt x="931" y="21600"/>
                  </a:cubicBezTo>
                  <a:lnTo>
                    <a:pt x="20716" y="21600"/>
                  </a:lnTo>
                  <a:cubicBezTo>
                    <a:pt x="21270" y="20363"/>
                    <a:pt x="21600" y="18821"/>
                    <a:pt x="21600" y="17138"/>
                  </a:cubicBezTo>
                  <a:cubicBezTo>
                    <a:pt x="21600" y="13792"/>
                    <a:pt x="20292" y="10993"/>
                    <a:pt x="18501" y="10141"/>
                  </a:cubicBezTo>
                  <a:cubicBezTo>
                    <a:pt x="18524" y="9897"/>
                    <a:pt x="18536" y="9674"/>
                    <a:pt x="18536" y="9431"/>
                  </a:cubicBezTo>
                  <a:cubicBezTo>
                    <a:pt x="18536" y="6287"/>
                    <a:pt x="17051" y="3732"/>
                    <a:pt x="15213" y="3732"/>
                  </a:cubicBezTo>
                  <a:cubicBezTo>
                    <a:pt x="14754" y="3732"/>
                    <a:pt x="14318" y="3894"/>
                    <a:pt x="13917" y="4178"/>
                  </a:cubicBezTo>
                  <a:cubicBezTo>
                    <a:pt x="12892" y="1663"/>
                    <a:pt x="11195" y="0"/>
                    <a:pt x="9274" y="0"/>
                  </a:cubicBezTo>
                  <a:close/>
                </a:path>
              </a:pathLst>
            </a:custGeom>
            <a:solidFill>
              <a:srgbClr val="CFD5DD"/>
            </a:solidFill>
            <a:ln w="12700" cap="flat">
              <a:noFill/>
              <a:miter lim="400000"/>
            </a:ln>
            <a:effectLst/>
          </p:spPr>
          <p:txBody>
            <a:bodyPr wrap="square" lIns="60927" tIns="60927" rIns="60927" bIns="60927" numCol="1" anchor="b">
              <a:noAutofit/>
            </a:bodyPr>
            <a:lstStyle/>
            <a:p>
              <a:pPr algn="ctr">
                <a:defRPr sz="1400">
                  <a:solidFill>
                    <a:srgbClr val="000000"/>
                  </a:solidFill>
                </a:defRPr>
              </a:pPr>
              <a:endParaRPr sz="1865"/>
            </a:p>
          </p:txBody>
        </p:sp>
        <p:sp>
          <p:nvSpPr>
            <p:cNvPr id="52" name="GCP"/>
            <p:cNvSpPr txBox="1"/>
            <p:nvPr/>
          </p:nvSpPr>
          <p:spPr>
            <a:xfrm>
              <a:off x="0" y="48580"/>
              <a:ext cx="560343" cy="27699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121835" tIns="121835" rIns="121835" bIns="121835" numCol="1" anchor="b">
              <a:spAutoFit/>
            </a:bodyPr>
            <a:lstStyle>
              <a:lvl1pPr algn="ctr">
                <a:defRPr sz="600">
                  <a:solidFill>
                    <a:srgbClr val="434343"/>
                  </a:solidFill>
                  <a:latin typeface="Proxima Nova"/>
                  <a:ea typeface="Proxima Nova"/>
                  <a:cs typeface="Proxima Nova"/>
                  <a:sym typeface="Proxima Nova"/>
                </a:defRPr>
              </a:lvl1pPr>
            </a:lstStyle>
            <a:p>
              <a:r>
                <a:rPr sz="800">
                  <a:latin typeface="+mn-lt"/>
                </a:rPr>
                <a:t>GCP</a:t>
              </a:r>
            </a:p>
          </p:txBody>
        </p:sp>
      </p:grpSp>
      <p:grpSp>
        <p:nvGrpSpPr>
          <p:cNvPr id="53" name="Shape 3142"/>
          <p:cNvGrpSpPr/>
          <p:nvPr/>
        </p:nvGrpSpPr>
        <p:grpSpPr>
          <a:xfrm>
            <a:off x="5680806" y="5869580"/>
            <a:ext cx="746736" cy="433866"/>
            <a:chOff x="0" y="2"/>
            <a:chExt cx="560343" cy="325568"/>
          </a:xfrm>
        </p:grpSpPr>
        <p:sp>
          <p:nvSpPr>
            <p:cNvPr id="54" name="Shape"/>
            <p:cNvSpPr/>
            <p:nvPr/>
          </p:nvSpPr>
          <p:spPr>
            <a:xfrm>
              <a:off x="2" y="2"/>
              <a:ext cx="560339" cy="325568"/>
            </a:xfrm>
            <a:custGeom>
              <a:avLst/>
              <a:gdLst/>
              <a:ahLst/>
              <a:cxnLst>
                <a:cxn ang="0">
                  <a:pos x="wd2" y="hd2"/>
                </a:cxn>
                <a:cxn ang="5400000">
                  <a:pos x="wd2" y="hd2"/>
                </a:cxn>
                <a:cxn ang="10800000">
                  <a:pos x="wd2" y="hd2"/>
                </a:cxn>
                <a:cxn ang="16200000">
                  <a:pos x="wd2" y="hd2"/>
                </a:cxn>
              </a:cxnLst>
              <a:rect l="0" t="0" r="r" b="b"/>
              <a:pathLst>
                <a:path w="21600" h="21600" extrusionOk="0">
                  <a:moveTo>
                    <a:pt x="9274" y="0"/>
                  </a:moveTo>
                  <a:cubicBezTo>
                    <a:pt x="6434" y="0"/>
                    <a:pt x="4077" y="3630"/>
                    <a:pt x="3688" y="8336"/>
                  </a:cubicBezTo>
                  <a:cubicBezTo>
                    <a:pt x="1555" y="9330"/>
                    <a:pt x="0" y="12656"/>
                    <a:pt x="0" y="16611"/>
                  </a:cubicBezTo>
                  <a:cubicBezTo>
                    <a:pt x="0" y="18477"/>
                    <a:pt x="342" y="20201"/>
                    <a:pt x="931" y="21600"/>
                  </a:cubicBezTo>
                  <a:lnTo>
                    <a:pt x="20716" y="21600"/>
                  </a:lnTo>
                  <a:cubicBezTo>
                    <a:pt x="21270" y="20363"/>
                    <a:pt x="21600" y="18821"/>
                    <a:pt x="21600" y="17138"/>
                  </a:cubicBezTo>
                  <a:cubicBezTo>
                    <a:pt x="21600" y="13792"/>
                    <a:pt x="20292" y="10993"/>
                    <a:pt x="18501" y="10141"/>
                  </a:cubicBezTo>
                  <a:cubicBezTo>
                    <a:pt x="18524" y="9897"/>
                    <a:pt x="18536" y="9674"/>
                    <a:pt x="18536" y="9431"/>
                  </a:cubicBezTo>
                  <a:cubicBezTo>
                    <a:pt x="18536" y="6287"/>
                    <a:pt x="17051" y="3732"/>
                    <a:pt x="15213" y="3732"/>
                  </a:cubicBezTo>
                  <a:cubicBezTo>
                    <a:pt x="14754" y="3732"/>
                    <a:pt x="14318" y="3894"/>
                    <a:pt x="13917" y="4178"/>
                  </a:cubicBezTo>
                  <a:cubicBezTo>
                    <a:pt x="12892" y="1663"/>
                    <a:pt x="11195" y="0"/>
                    <a:pt x="9274" y="0"/>
                  </a:cubicBezTo>
                  <a:close/>
                </a:path>
              </a:pathLst>
            </a:custGeom>
            <a:solidFill>
              <a:srgbClr val="CFD5DD"/>
            </a:solidFill>
            <a:ln w="12700" cap="flat">
              <a:noFill/>
              <a:miter lim="400000"/>
            </a:ln>
            <a:effectLst/>
          </p:spPr>
          <p:txBody>
            <a:bodyPr wrap="square" lIns="60927" tIns="60927" rIns="60927" bIns="60927" numCol="1" anchor="b">
              <a:noAutofit/>
            </a:bodyPr>
            <a:lstStyle/>
            <a:p>
              <a:pPr algn="ctr">
                <a:defRPr sz="1400">
                  <a:solidFill>
                    <a:srgbClr val="000000"/>
                  </a:solidFill>
                </a:defRPr>
              </a:pPr>
              <a:endParaRPr sz="1865"/>
            </a:p>
          </p:txBody>
        </p:sp>
        <p:sp>
          <p:nvSpPr>
            <p:cNvPr id="55" name="Azure"/>
            <p:cNvSpPr txBox="1"/>
            <p:nvPr/>
          </p:nvSpPr>
          <p:spPr>
            <a:xfrm>
              <a:off x="0" y="48580"/>
              <a:ext cx="560343" cy="27699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121835" tIns="121835" rIns="121835" bIns="121835" numCol="1" anchor="b">
              <a:spAutoFit/>
            </a:bodyPr>
            <a:lstStyle>
              <a:lvl1pPr algn="ctr">
                <a:defRPr sz="600">
                  <a:solidFill>
                    <a:srgbClr val="434343"/>
                  </a:solidFill>
                  <a:latin typeface="Proxima Nova"/>
                  <a:ea typeface="Proxima Nova"/>
                  <a:cs typeface="Proxima Nova"/>
                  <a:sym typeface="Proxima Nova"/>
                </a:defRPr>
              </a:lvl1pPr>
            </a:lstStyle>
            <a:p>
              <a:r>
                <a:rPr sz="800">
                  <a:latin typeface="+mn-lt"/>
                </a:rPr>
                <a:t>Azure</a:t>
              </a:r>
            </a:p>
          </p:txBody>
        </p:sp>
      </p:grpSp>
      <p:grpSp>
        <p:nvGrpSpPr>
          <p:cNvPr id="56" name="Shape 3143"/>
          <p:cNvGrpSpPr/>
          <p:nvPr/>
        </p:nvGrpSpPr>
        <p:grpSpPr>
          <a:xfrm>
            <a:off x="7156835" y="5811240"/>
            <a:ext cx="746737" cy="492207"/>
            <a:chOff x="0" y="-43776"/>
            <a:chExt cx="560343" cy="369346"/>
          </a:xfrm>
        </p:grpSpPr>
        <p:sp>
          <p:nvSpPr>
            <p:cNvPr id="57" name="Shape"/>
            <p:cNvSpPr/>
            <p:nvPr/>
          </p:nvSpPr>
          <p:spPr>
            <a:xfrm>
              <a:off x="2" y="2"/>
              <a:ext cx="560339" cy="325568"/>
            </a:xfrm>
            <a:custGeom>
              <a:avLst/>
              <a:gdLst/>
              <a:ahLst/>
              <a:cxnLst>
                <a:cxn ang="0">
                  <a:pos x="wd2" y="hd2"/>
                </a:cxn>
                <a:cxn ang="5400000">
                  <a:pos x="wd2" y="hd2"/>
                </a:cxn>
                <a:cxn ang="10800000">
                  <a:pos x="wd2" y="hd2"/>
                </a:cxn>
                <a:cxn ang="16200000">
                  <a:pos x="wd2" y="hd2"/>
                </a:cxn>
              </a:cxnLst>
              <a:rect l="0" t="0" r="r" b="b"/>
              <a:pathLst>
                <a:path w="21600" h="21600" extrusionOk="0">
                  <a:moveTo>
                    <a:pt x="9274" y="0"/>
                  </a:moveTo>
                  <a:cubicBezTo>
                    <a:pt x="6434" y="0"/>
                    <a:pt x="4077" y="3630"/>
                    <a:pt x="3688" y="8336"/>
                  </a:cubicBezTo>
                  <a:cubicBezTo>
                    <a:pt x="1555" y="9330"/>
                    <a:pt x="0" y="12656"/>
                    <a:pt x="0" y="16611"/>
                  </a:cubicBezTo>
                  <a:cubicBezTo>
                    <a:pt x="0" y="18477"/>
                    <a:pt x="342" y="20201"/>
                    <a:pt x="931" y="21600"/>
                  </a:cubicBezTo>
                  <a:lnTo>
                    <a:pt x="20716" y="21600"/>
                  </a:lnTo>
                  <a:cubicBezTo>
                    <a:pt x="21270" y="20363"/>
                    <a:pt x="21600" y="18821"/>
                    <a:pt x="21600" y="17138"/>
                  </a:cubicBezTo>
                  <a:cubicBezTo>
                    <a:pt x="21600" y="13792"/>
                    <a:pt x="20292" y="10993"/>
                    <a:pt x="18501" y="10141"/>
                  </a:cubicBezTo>
                  <a:cubicBezTo>
                    <a:pt x="18524" y="9897"/>
                    <a:pt x="18536" y="9674"/>
                    <a:pt x="18536" y="9431"/>
                  </a:cubicBezTo>
                  <a:cubicBezTo>
                    <a:pt x="18536" y="6287"/>
                    <a:pt x="17051" y="3732"/>
                    <a:pt x="15213" y="3732"/>
                  </a:cubicBezTo>
                  <a:cubicBezTo>
                    <a:pt x="14754" y="3732"/>
                    <a:pt x="14318" y="3894"/>
                    <a:pt x="13917" y="4178"/>
                  </a:cubicBezTo>
                  <a:cubicBezTo>
                    <a:pt x="12892" y="1663"/>
                    <a:pt x="11195" y="0"/>
                    <a:pt x="9274" y="0"/>
                  </a:cubicBezTo>
                  <a:close/>
                </a:path>
              </a:pathLst>
            </a:custGeom>
            <a:solidFill>
              <a:srgbClr val="CFD5DD"/>
            </a:solidFill>
            <a:ln w="12700" cap="flat">
              <a:noFill/>
              <a:miter lim="400000"/>
            </a:ln>
            <a:effectLst/>
          </p:spPr>
          <p:txBody>
            <a:bodyPr wrap="square" lIns="60927" tIns="60927" rIns="60927" bIns="60927" numCol="1" anchor="b">
              <a:noAutofit/>
            </a:bodyPr>
            <a:lstStyle/>
            <a:p>
              <a:pPr algn="ctr">
                <a:defRPr sz="1400">
                  <a:solidFill>
                    <a:srgbClr val="000000"/>
                  </a:solidFill>
                </a:defRPr>
              </a:pPr>
              <a:endParaRPr sz="1865"/>
            </a:p>
          </p:txBody>
        </p:sp>
        <p:sp>
          <p:nvSpPr>
            <p:cNvPr id="58" name="Openstack"/>
            <p:cNvSpPr txBox="1"/>
            <p:nvPr/>
          </p:nvSpPr>
          <p:spPr>
            <a:xfrm>
              <a:off x="0" y="-43776"/>
              <a:ext cx="560343" cy="36934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121835" tIns="121835" rIns="121835" bIns="121835" numCol="1" anchor="b">
              <a:spAutoFit/>
            </a:bodyPr>
            <a:lstStyle>
              <a:lvl1pPr algn="ctr">
                <a:defRPr sz="600">
                  <a:solidFill>
                    <a:srgbClr val="434343"/>
                  </a:solidFill>
                  <a:latin typeface="Proxima Nova"/>
                  <a:ea typeface="Proxima Nova"/>
                  <a:cs typeface="Proxima Nova"/>
                  <a:sym typeface="Proxima Nova"/>
                </a:defRPr>
              </a:lvl1pPr>
            </a:lstStyle>
            <a:p>
              <a:r>
                <a:rPr sz="800">
                  <a:latin typeface="+mn-lt"/>
                </a:rPr>
                <a:t>Openstack</a:t>
              </a:r>
            </a:p>
          </p:txBody>
        </p:sp>
      </p:grpSp>
      <p:grpSp>
        <p:nvGrpSpPr>
          <p:cNvPr id="59" name="Shape 3144"/>
          <p:cNvGrpSpPr/>
          <p:nvPr/>
        </p:nvGrpSpPr>
        <p:grpSpPr>
          <a:xfrm>
            <a:off x="8746408" y="5869580"/>
            <a:ext cx="746737" cy="433866"/>
            <a:chOff x="0" y="2"/>
            <a:chExt cx="560343" cy="325568"/>
          </a:xfrm>
        </p:grpSpPr>
        <p:sp>
          <p:nvSpPr>
            <p:cNvPr id="60" name="Shape"/>
            <p:cNvSpPr/>
            <p:nvPr/>
          </p:nvSpPr>
          <p:spPr>
            <a:xfrm>
              <a:off x="2" y="2"/>
              <a:ext cx="560339" cy="325568"/>
            </a:xfrm>
            <a:custGeom>
              <a:avLst/>
              <a:gdLst/>
              <a:ahLst/>
              <a:cxnLst>
                <a:cxn ang="0">
                  <a:pos x="wd2" y="hd2"/>
                </a:cxn>
                <a:cxn ang="5400000">
                  <a:pos x="wd2" y="hd2"/>
                </a:cxn>
                <a:cxn ang="10800000">
                  <a:pos x="wd2" y="hd2"/>
                </a:cxn>
                <a:cxn ang="16200000">
                  <a:pos x="wd2" y="hd2"/>
                </a:cxn>
              </a:cxnLst>
              <a:rect l="0" t="0" r="r" b="b"/>
              <a:pathLst>
                <a:path w="21600" h="21600" extrusionOk="0">
                  <a:moveTo>
                    <a:pt x="9274" y="0"/>
                  </a:moveTo>
                  <a:cubicBezTo>
                    <a:pt x="6434" y="0"/>
                    <a:pt x="4077" y="3630"/>
                    <a:pt x="3688" y="8336"/>
                  </a:cubicBezTo>
                  <a:cubicBezTo>
                    <a:pt x="1555" y="9330"/>
                    <a:pt x="0" y="12656"/>
                    <a:pt x="0" y="16611"/>
                  </a:cubicBezTo>
                  <a:cubicBezTo>
                    <a:pt x="0" y="18477"/>
                    <a:pt x="342" y="20201"/>
                    <a:pt x="931" y="21600"/>
                  </a:cubicBezTo>
                  <a:lnTo>
                    <a:pt x="20716" y="21600"/>
                  </a:lnTo>
                  <a:cubicBezTo>
                    <a:pt x="21270" y="20363"/>
                    <a:pt x="21600" y="18821"/>
                    <a:pt x="21600" y="17138"/>
                  </a:cubicBezTo>
                  <a:cubicBezTo>
                    <a:pt x="21600" y="13792"/>
                    <a:pt x="20292" y="10993"/>
                    <a:pt x="18501" y="10141"/>
                  </a:cubicBezTo>
                  <a:cubicBezTo>
                    <a:pt x="18524" y="9897"/>
                    <a:pt x="18536" y="9674"/>
                    <a:pt x="18536" y="9431"/>
                  </a:cubicBezTo>
                  <a:cubicBezTo>
                    <a:pt x="18536" y="6287"/>
                    <a:pt x="17051" y="3732"/>
                    <a:pt x="15213" y="3732"/>
                  </a:cubicBezTo>
                  <a:cubicBezTo>
                    <a:pt x="14754" y="3732"/>
                    <a:pt x="14318" y="3894"/>
                    <a:pt x="13917" y="4178"/>
                  </a:cubicBezTo>
                  <a:cubicBezTo>
                    <a:pt x="12892" y="1663"/>
                    <a:pt x="11195" y="0"/>
                    <a:pt x="9274" y="0"/>
                  </a:cubicBezTo>
                  <a:close/>
                </a:path>
              </a:pathLst>
            </a:custGeom>
            <a:solidFill>
              <a:srgbClr val="CFD5DD"/>
            </a:solidFill>
            <a:ln w="12700" cap="flat">
              <a:noFill/>
              <a:miter lim="400000"/>
            </a:ln>
            <a:effectLst/>
          </p:spPr>
          <p:txBody>
            <a:bodyPr wrap="square" lIns="60927" tIns="60927" rIns="60927" bIns="60927" numCol="1" anchor="b">
              <a:noAutofit/>
            </a:bodyPr>
            <a:lstStyle/>
            <a:p>
              <a:pPr algn="ctr">
                <a:defRPr sz="1400">
                  <a:solidFill>
                    <a:srgbClr val="000000"/>
                  </a:solidFill>
                </a:defRPr>
              </a:pPr>
              <a:endParaRPr sz="1865"/>
            </a:p>
          </p:txBody>
        </p:sp>
        <p:sp>
          <p:nvSpPr>
            <p:cNvPr id="61" name="AWS"/>
            <p:cNvSpPr txBox="1"/>
            <p:nvPr/>
          </p:nvSpPr>
          <p:spPr>
            <a:xfrm>
              <a:off x="0" y="48580"/>
              <a:ext cx="560343" cy="27699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121835" tIns="121835" rIns="121835" bIns="121835" numCol="1" anchor="b">
              <a:spAutoFit/>
            </a:bodyPr>
            <a:lstStyle>
              <a:lvl1pPr algn="ctr">
                <a:defRPr sz="600">
                  <a:solidFill>
                    <a:srgbClr val="434343"/>
                  </a:solidFill>
                  <a:latin typeface="Proxima Nova"/>
                  <a:ea typeface="Proxima Nova"/>
                  <a:cs typeface="Proxima Nova"/>
                  <a:sym typeface="Proxima Nova"/>
                </a:defRPr>
              </a:lvl1pPr>
            </a:lstStyle>
            <a:p>
              <a:r>
                <a:rPr sz="800">
                  <a:latin typeface="+mn-lt"/>
                </a:rPr>
                <a:t>AWS</a:t>
              </a:r>
            </a:p>
          </p:txBody>
        </p:sp>
      </p:grpSp>
      <p:sp>
        <p:nvSpPr>
          <p:cNvPr id="91" name="Shape 3272"/>
          <p:cNvSpPr/>
          <p:nvPr/>
        </p:nvSpPr>
        <p:spPr>
          <a:xfrm>
            <a:off x="2018601" y="2350631"/>
            <a:ext cx="1067445" cy="1920202"/>
          </a:xfrm>
          <a:prstGeom prst="roundRect">
            <a:avLst>
              <a:gd name="adj" fmla="val 5235"/>
            </a:avLst>
          </a:prstGeom>
          <a:solidFill>
            <a:srgbClr val="FFFFFF"/>
          </a:solidFill>
          <a:ln w="12700">
            <a:miter lim="400000"/>
          </a:ln>
        </p:spPr>
        <p:txBody>
          <a:bodyPr lIns="60927" rIns="60927" anchor="ctr"/>
          <a:lstStyle/>
          <a:p>
            <a:pPr algn="ctr">
              <a:defRPr sz="1200">
                <a:solidFill>
                  <a:srgbClr val="FFFFFF"/>
                </a:solidFill>
                <a:latin typeface="Proxima Nova"/>
                <a:ea typeface="Proxima Nova"/>
                <a:cs typeface="Proxima Nova"/>
                <a:sym typeface="Proxima Nova"/>
              </a:defRPr>
            </a:pPr>
            <a:endParaRPr sz="1600"/>
          </a:p>
        </p:txBody>
      </p:sp>
      <p:sp>
        <p:nvSpPr>
          <p:cNvPr id="92" name="Shape 3273"/>
          <p:cNvSpPr/>
          <p:nvPr/>
        </p:nvSpPr>
        <p:spPr>
          <a:xfrm>
            <a:off x="3205881" y="2350631"/>
            <a:ext cx="5830360" cy="1920200"/>
          </a:xfrm>
          <a:prstGeom prst="roundRect">
            <a:avLst>
              <a:gd name="adj" fmla="val 4302"/>
            </a:avLst>
          </a:prstGeom>
          <a:solidFill>
            <a:srgbClr val="FFFFFF"/>
          </a:solidFill>
          <a:ln w="12700">
            <a:miter lim="400000"/>
          </a:ln>
        </p:spPr>
        <p:txBody>
          <a:bodyPr lIns="60927" rIns="60927" anchor="ctr"/>
          <a:lstStyle/>
          <a:p>
            <a:pPr algn="ctr">
              <a:defRPr sz="1200">
                <a:solidFill>
                  <a:srgbClr val="FFFFFF"/>
                </a:solidFill>
                <a:latin typeface="Proxima Nova"/>
                <a:ea typeface="Proxima Nova"/>
                <a:cs typeface="Proxima Nova"/>
                <a:sym typeface="Proxima Nova"/>
              </a:defRPr>
            </a:pPr>
            <a:endParaRPr sz="1600"/>
          </a:p>
        </p:txBody>
      </p:sp>
      <p:sp>
        <p:nvSpPr>
          <p:cNvPr id="93" name="Shape 3275"/>
          <p:cNvSpPr txBox="1"/>
          <p:nvPr/>
        </p:nvSpPr>
        <p:spPr>
          <a:xfrm>
            <a:off x="5310387" y="1944432"/>
            <a:ext cx="1672729" cy="276927"/>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ctr">
              <a:lnSpc>
                <a:spcPct val="90000"/>
              </a:lnSpc>
              <a:defRPr sz="1500" b="1">
                <a:solidFill>
                  <a:srgbClr val="FFFFFF"/>
                </a:solidFill>
                <a:latin typeface="Proxima Nova"/>
                <a:ea typeface="Proxima Nova"/>
                <a:cs typeface="Proxima Nova"/>
                <a:sym typeface="Proxima Nova"/>
              </a:defRPr>
            </a:lvl1pPr>
          </a:lstStyle>
          <a:p>
            <a:endParaRPr sz="1999">
              <a:latin typeface="+mn-lt"/>
            </a:endParaRPr>
          </a:p>
        </p:txBody>
      </p:sp>
      <p:grpSp>
        <p:nvGrpSpPr>
          <p:cNvPr id="94" name="Shape 3291"/>
          <p:cNvGrpSpPr/>
          <p:nvPr/>
        </p:nvGrpSpPr>
        <p:grpSpPr>
          <a:xfrm>
            <a:off x="5266636" y="1329497"/>
            <a:ext cx="1637812" cy="356170"/>
            <a:chOff x="0" y="0"/>
            <a:chExt cx="2761222" cy="598553"/>
          </a:xfrm>
        </p:grpSpPr>
        <p:sp>
          <p:nvSpPr>
            <p:cNvPr id="95" name="Shape 3292"/>
            <p:cNvSpPr/>
            <p:nvPr/>
          </p:nvSpPr>
          <p:spPr>
            <a:xfrm>
              <a:off x="300765" y="860"/>
              <a:ext cx="278773" cy="406520"/>
            </a:xfrm>
            <a:custGeom>
              <a:avLst/>
              <a:gdLst/>
              <a:ahLst/>
              <a:cxnLst>
                <a:cxn ang="0">
                  <a:pos x="wd2" y="hd2"/>
                </a:cxn>
                <a:cxn ang="5400000">
                  <a:pos x="wd2" y="hd2"/>
                </a:cxn>
                <a:cxn ang="10800000">
                  <a:pos x="wd2" y="hd2"/>
                </a:cxn>
                <a:cxn ang="16200000">
                  <a:pos x="wd2" y="hd2"/>
                </a:cxn>
              </a:cxnLst>
              <a:rect l="0" t="0" r="r" b="b"/>
              <a:pathLst>
                <a:path w="21526" h="21600" extrusionOk="0">
                  <a:moveTo>
                    <a:pt x="4827" y="0"/>
                  </a:moveTo>
                  <a:cubicBezTo>
                    <a:pt x="4759" y="0"/>
                    <a:pt x="4680" y="16"/>
                    <a:pt x="4598" y="51"/>
                  </a:cubicBezTo>
                  <a:lnTo>
                    <a:pt x="506" y="1836"/>
                  </a:lnTo>
                  <a:cubicBezTo>
                    <a:pt x="232" y="1967"/>
                    <a:pt x="0" y="2258"/>
                    <a:pt x="0" y="2490"/>
                  </a:cubicBezTo>
                  <a:lnTo>
                    <a:pt x="0" y="15335"/>
                  </a:lnTo>
                  <a:cubicBezTo>
                    <a:pt x="0" y="15567"/>
                    <a:pt x="232" y="15843"/>
                    <a:pt x="527" y="15945"/>
                  </a:cubicBezTo>
                  <a:lnTo>
                    <a:pt x="16179" y="21533"/>
                  </a:lnTo>
                  <a:cubicBezTo>
                    <a:pt x="16308" y="21577"/>
                    <a:pt x="16474" y="21600"/>
                    <a:pt x="16642" y="21600"/>
                  </a:cubicBezTo>
                  <a:cubicBezTo>
                    <a:pt x="16859" y="21600"/>
                    <a:pt x="17080" y="21563"/>
                    <a:pt x="17234" y="21490"/>
                  </a:cubicBezTo>
                  <a:lnTo>
                    <a:pt x="21326" y="19704"/>
                  </a:lnTo>
                  <a:cubicBezTo>
                    <a:pt x="21600" y="19588"/>
                    <a:pt x="21600" y="19399"/>
                    <a:pt x="21284" y="19283"/>
                  </a:cubicBezTo>
                  <a:lnTo>
                    <a:pt x="5653" y="13709"/>
                  </a:lnTo>
                  <a:cubicBezTo>
                    <a:pt x="5358" y="13608"/>
                    <a:pt x="5105" y="13332"/>
                    <a:pt x="5105" y="13100"/>
                  </a:cubicBezTo>
                  <a:lnTo>
                    <a:pt x="5105" y="255"/>
                  </a:lnTo>
                  <a:cubicBezTo>
                    <a:pt x="5105" y="91"/>
                    <a:pt x="4991" y="0"/>
                    <a:pt x="4827" y="0"/>
                  </a:cubicBezTo>
                  <a:close/>
                </a:path>
              </a:pathLst>
            </a:custGeom>
            <a:solidFill>
              <a:srgbClr val="048371"/>
            </a:solidFill>
            <a:ln w="12700" cap="flat">
              <a:noFill/>
              <a:miter lim="400000"/>
            </a:ln>
            <a:effectLst/>
          </p:spPr>
          <p:txBody>
            <a:bodyPr wrap="square" lIns="60927" tIns="60927" rIns="60927" bIns="60927" numCol="1" anchor="ctr">
              <a:noAutofit/>
            </a:bodyPr>
            <a:lstStyle/>
            <a:p>
              <a:pPr>
                <a:defRPr sz="1400">
                  <a:solidFill>
                    <a:srgbClr val="000000"/>
                  </a:solidFill>
                </a:defRPr>
              </a:pPr>
              <a:endParaRPr sz="1865"/>
            </a:p>
          </p:txBody>
        </p:sp>
        <p:sp>
          <p:nvSpPr>
            <p:cNvPr id="96" name="Shape 3293"/>
            <p:cNvSpPr/>
            <p:nvPr/>
          </p:nvSpPr>
          <p:spPr>
            <a:xfrm>
              <a:off x="300765" y="-1"/>
              <a:ext cx="282731" cy="407381"/>
            </a:xfrm>
            <a:custGeom>
              <a:avLst/>
              <a:gdLst/>
              <a:ahLst/>
              <a:cxnLst>
                <a:cxn ang="0">
                  <a:pos x="wd2" y="hd2"/>
                </a:cxn>
                <a:cxn ang="5400000">
                  <a:pos x="wd2" y="hd2"/>
                </a:cxn>
                <a:cxn ang="10800000">
                  <a:pos x="wd2" y="hd2"/>
                </a:cxn>
                <a:cxn ang="16200000">
                  <a:pos x="wd2" y="hd2"/>
                </a:cxn>
              </a:cxnLst>
              <a:rect l="0" t="0" r="r" b="b"/>
              <a:pathLst>
                <a:path w="21600" h="21600" extrusionOk="0">
                  <a:moveTo>
                    <a:pt x="15819" y="21461"/>
                  </a:moveTo>
                  <a:cubicBezTo>
                    <a:pt x="15833" y="21467"/>
                    <a:pt x="15848" y="21473"/>
                    <a:pt x="15863" y="21478"/>
                  </a:cubicBezTo>
                  <a:lnTo>
                    <a:pt x="15819" y="21461"/>
                  </a:lnTo>
                  <a:close/>
                  <a:moveTo>
                    <a:pt x="5121" y="0"/>
                  </a:moveTo>
                  <a:cubicBezTo>
                    <a:pt x="4911" y="0"/>
                    <a:pt x="4698" y="33"/>
                    <a:pt x="4549" y="97"/>
                  </a:cubicBezTo>
                  <a:lnTo>
                    <a:pt x="501" y="1878"/>
                  </a:lnTo>
                  <a:cubicBezTo>
                    <a:pt x="230" y="2009"/>
                    <a:pt x="0" y="2298"/>
                    <a:pt x="0" y="2530"/>
                  </a:cubicBezTo>
                  <a:lnTo>
                    <a:pt x="0" y="2661"/>
                  </a:lnTo>
                  <a:cubicBezTo>
                    <a:pt x="0" y="2472"/>
                    <a:pt x="208" y="2328"/>
                    <a:pt x="480" y="2328"/>
                  </a:cubicBezTo>
                  <a:cubicBezTo>
                    <a:pt x="605" y="2328"/>
                    <a:pt x="730" y="2371"/>
                    <a:pt x="730" y="2371"/>
                  </a:cubicBezTo>
                  <a:lnTo>
                    <a:pt x="16007" y="7875"/>
                  </a:lnTo>
                  <a:cubicBezTo>
                    <a:pt x="16299" y="7976"/>
                    <a:pt x="16549" y="8252"/>
                    <a:pt x="16549" y="8483"/>
                  </a:cubicBezTo>
                  <a:lnTo>
                    <a:pt x="16549" y="21157"/>
                  </a:lnTo>
                  <a:cubicBezTo>
                    <a:pt x="16549" y="21345"/>
                    <a:pt x="16320" y="21504"/>
                    <a:pt x="16049" y="21504"/>
                  </a:cubicBezTo>
                  <a:cubicBezTo>
                    <a:pt x="15984" y="21504"/>
                    <a:pt x="15919" y="21495"/>
                    <a:pt x="15863" y="21478"/>
                  </a:cubicBezTo>
                  <a:lnTo>
                    <a:pt x="16007" y="21533"/>
                  </a:lnTo>
                  <a:cubicBezTo>
                    <a:pt x="16134" y="21577"/>
                    <a:pt x="16298" y="21600"/>
                    <a:pt x="16465" y="21600"/>
                  </a:cubicBezTo>
                  <a:cubicBezTo>
                    <a:pt x="16679" y="21600"/>
                    <a:pt x="16898" y="21563"/>
                    <a:pt x="17051" y="21490"/>
                  </a:cubicBezTo>
                  <a:lnTo>
                    <a:pt x="21099" y="19708"/>
                  </a:lnTo>
                  <a:cubicBezTo>
                    <a:pt x="21370" y="19592"/>
                    <a:pt x="21600" y="19303"/>
                    <a:pt x="21600" y="19071"/>
                  </a:cubicBezTo>
                  <a:lnTo>
                    <a:pt x="21600" y="6252"/>
                  </a:lnTo>
                  <a:cubicBezTo>
                    <a:pt x="21600" y="6021"/>
                    <a:pt x="21370" y="5746"/>
                    <a:pt x="21057" y="5630"/>
                  </a:cubicBezTo>
                  <a:lnTo>
                    <a:pt x="5593" y="68"/>
                  </a:lnTo>
                  <a:cubicBezTo>
                    <a:pt x="5461" y="22"/>
                    <a:pt x="5292" y="0"/>
                    <a:pt x="5121" y="0"/>
                  </a:cubicBezTo>
                  <a:close/>
                </a:path>
              </a:pathLst>
            </a:custGeom>
            <a:solidFill>
              <a:srgbClr val="048371"/>
            </a:solidFill>
            <a:ln w="12700" cap="flat">
              <a:noFill/>
              <a:miter lim="400000"/>
            </a:ln>
            <a:effectLst/>
          </p:spPr>
          <p:txBody>
            <a:bodyPr wrap="square" lIns="60927" tIns="60927" rIns="60927" bIns="60927" numCol="1" anchor="ctr">
              <a:noAutofit/>
            </a:bodyPr>
            <a:lstStyle/>
            <a:p>
              <a:pPr>
                <a:defRPr sz="1400">
                  <a:solidFill>
                    <a:srgbClr val="000000"/>
                  </a:solidFill>
                </a:defRPr>
              </a:pPr>
              <a:endParaRPr sz="1865"/>
            </a:p>
          </p:txBody>
        </p:sp>
        <p:sp>
          <p:nvSpPr>
            <p:cNvPr id="97" name="Shape 3294"/>
            <p:cNvSpPr/>
            <p:nvPr/>
          </p:nvSpPr>
          <p:spPr>
            <a:xfrm>
              <a:off x="150522" y="96292"/>
              <a:ext cx="278774" cy="406539"/>
            </a:xfrm>
            <a:custGeom>
              <a:avLst/>
              <a:gdLst/>
              <a:ahLst/>
              <a:cxnLst>
                <a:cxn ang="0">
                  <a:pos x="wd2" y="hd2"/>
                </a:cxn>
                <a:cxn ang="5400000">
                  <a:pos x="wd2" y="hd2"/>
                </a:cxn>
                <a:cxn ang="10800000">
                  <a:pos x="wd2" y="hd2"/>
                </a:cxn>
                <a:cxn ang="16200000">
                  <a:pos x="wd2" y="hd2"/>
                </a:cxn>
              </a:cxnLst>
              <a:rect l="0" t="0" r="r" b="b"/>
              <a:pathLst>
                <a:path w="21526" h="21600" extrusionOk="0">
                  <a:moveTo>
                    <a:pt x="4840" y="0"/>
                  </a:moveTo>
                  <a:cubicBezTo>
                    <a:pt x="4767" y="0"/>
                    <a:pt x="4685" y="20"/>
                    <a:pt x="4598" y="61"/>
                  </a:cubicBezTo>
                  <a:lnTo>
                    <a:pt x="506" y="1846"/>
                  </a:lnTo>
                  <a:cubicBezTo>
                    <a:pt x="231" y="1962"/>
                    <a:pt x="0" y="2252"/>
                    <a:pt x="0" y="2484"/>
                  </a:cubicBezTo>
                  <a:lnTo>
                    <a:pt x="0" y="15344"/>
                  </a:lnTo>
                  <a:cubicBezTo>
                    <a:pt x="0" y="15562"/>
                    <a:pt x="231" y="15837"/>
                    <a:pt x="527" y="15953"/>
                  </a:cubicBezTo>
                  <a:lnTo>
                    <a:pt x="16179" y="21527"/>
                  </a:lnTo>
                  <a:cubicBezTo>
                    <a:pt x="16318" y="21575"/>
                    <a:pt x="16497" y="21600"/>
                    <a:pt x="16678" y="21600"/>
                  </a:cubicBezTo>
                  <a:cubicBezTo>
                    <a:pt x="16883" y="21600"/>
                    <a:pt x="17088" y="21568"/>
                    <a:pt x="17233" y="21498"/>
                  </a:cubicBezTo>
                  <a:lnTo>
                    <a:pt x="21326" y="19713"/>
                  </a:lnTo>
                  <a:cubicBezTo>
                    <a:pt x="21600" y="19582"/>
                    <a:pt x="21600" y="19393"/>
                    <a:pt x="21284" y="19292"/>
                  </a:cubicBezTo>
                  <a:lnTo>
                    <a:pt x="5653" y="13719"/>
                  </a:lnTo>
                  <a:cubicBezTo>
                    <a:pt x="5358" y="13603"/>
                    <a:pt x="5104" y="13327"/>
                    <a:pt x="5104" y="13094"/>
                  </a:cubicBezTo>
                  <a:lnTo>
                    <a:pt x="5104" y="250"/>
                  </a:lnTo>
                  <a:cubicBezTo>
                    <a:pt x="5104" y="91"/>
                    <a:pt x="4996" y="0"/>
                    <a:pt x="4840" y="0"/>
                  </a:cubicBezTo>
                  <a:close/>
                </a:path>
              </a:pathLst>
            </a:custGeom>
            <a:solidFill>
              <a:srgbClr val="048371"/>
            </a:solidFill>
            <a:ln w="12700" cap="flat">
              <a:noFill/>
              <a:miter lim="400000"/>
            </a:ln>
            <a:effectLst/>
          </p:spPr>
          <p:txBody>
            <a:bodyPr wrap="square" lIns="60927" tIns="60927" rIns="60927" bIns="60927" numCol="1" anchor="ctr">
              <a:noAutofit/>
            </a:bodyPr>
            <a:lstStyle/>
            <a:p>
              <a:pPr>
                <a:defRPr sz="1400">
                  <a:solidFill>
                    <a:srgbClr val="000000"/>
                  </a:solidFill>
                </a:defRPr>
              </a:pPr>
              <a:endParaRPr sz="1865"/>
            </a:p>
          </p:txBody>
        </p:sp>
        <p:sp>
          <p:nvSpPr>
            <p:cNvPr id="98" name="Shape 3295"/>
            <p:cNvSpPr/>
            <p:nvPr/>
          </p:nvSpPr>
          <p:spPr>
            <a:xfrm>
              <a:off x="150522" y="95403"/>
              <a:ext cx="282731" cy="407428"/>
            </a:xfrm>
            <a:custGeom>
              <a:avLst/>
              <a:gdLst/>
              <a:ahLst/>
              <a:cxnLst>
                <a:cxn ang="0">
                  <a:pos x="wd2" y="hd2"/>
                </a:cxn>
                <a:cxn ang="5400000">
                  <a:pos x="wd2" y="hd2"/>
                </a:cxn>
                <a:cxn ang="10800000">
                  <a:pos x="wd2" y="hd2"/>
                </a:cxn>
                <a:cxn ang="16200000">
                  <a:pos x="wd2" y="hd2"/>
                </a:cxn>
              </a:cxnLst>
              <a:rect l="0" t="0" r="r" b="b"/>
              <a:pathLst>
                <a:path w="21600" h="21600" extrusionOk="0">
                  <a:moveTo>
                    <a:pt x="5113" y="0"/>
                  </a:moveTo>
                  <a:cubicBezTo>
                    <a:pt x="4907" y="0"/>
                    <a:pt x="4697" y="37"/>
                    <a:pt x="4549" y="108"/>
                  </a:cubicBezTo>
                  <a:lnTo>
                    <a:pt x="501" y="1889"/>
                  </a:lnTo>
                  <a:cubicBezTo>
                    <a:pt x="229" y="2005"/>
                    <a:pt x="0" y="2295"/>
                    <a:pt x="0" y="2526"/>
                  </a:cubicBezTo>
                  <a:lnTo>
                    <a:pt x="0" y="2671"/>
                  </a:lnTo>
                  <a:cubicBezTo>
                    <a:pt x="0" y="2483"/>
                    <a:pt x="208" y="2338"/>
                    <a:pt x="480" y="2338"/>
                  </a:cubicBezTo>
                  <a:cubicBezTo>
                    <a:pt x="605" y="2338"/>
                    <a:pt x="730" y="2382"/>
                    <a:pt x="730" y="2382"/>
                  </a:cubicBezTo>
                  <a:lnTo>
                    <a:pt x="16007" y="7870"/>
                  </a:lnTo>
                  <a:cubicBezTo>
                    <a:pt x="16299" y="7986"/>
                    <a:pt x="16549" y="8247"/>
                    <a:pt x="16549" y="8479"/>
                  </a:cubicBezTo>
                  <a:lnTo>
                    <a:pt x="16549" y="21165"/>
                  </a:lnTo>
                  <a:cubicBezTo>
                    <a:pt x="16549" y="21354"/>
                    <a:pt x="16320" y="21498"/>
                    <a:pt x="16049" y="21498"/>
                  </a:cubicBezTo>
                  <a:cubicBezTo>
                    <a:pt x="15965" y="21498"/>
                    <a:pt x="15881" y="21484"/>
                    <a:pt x="15819" y="21455"/>
                  </a:cubicBezTo>
                  <a:cubicBezTo>
                    <a:pt x="15819" y="21455"/>
                    <a:pt x="15819" y="21455"/>
                    <a:pt x="15819" y="21469"/>
                  </a:cubicBezTo>
                  <a:lnTo>
                    <a:pt x="16007" y="21527"/>
                  </a:lnTo>
                  <a:cubicBezTo>
                    <a:pt x="16144" y="21575"/>
                    <a:pt x="16322" y="21600"/>
                    <a:pt x="16501" y="21600"/>
                  </a:cubicBezTo>
                  <a:cubicBezTo>
                    <a:pt x="16703" y="21600"/>
                    <a:pt x="16906" y="21568"/>
                    <a:pt x="17050" y="21498"/>
                  </a:cubicBezTo>
                  <a:lnTo>
                    <a:pt x="21099" y="19717"/>
                  </a:lnTo>
                  <a:cubicBezTo>
                    <a:pt x="21370" y="19586"/>
                    <a:pt x="21600" y="19297"/>
                    <a:pt x="21600" y="19080"/>
                  </a:cubicBezTo>
                  <a:lnTo>
                    <a:pt x="21600" y="6248"/>
                  </a:lnTo>
                  <a:cubicBezTo>
                    <a:pt x="21600" y="6017"/>
                    <a:pt x="21370" y="5741"/>
                    <a:pt x="21057" y="5640"/>
                  </a:cubicBezTo>
                  <a:lnTo>
                    <a:pt x="5593" y="79"/>
                  </a:lnTo>
                  <a:cubicBezTo>
                    <a:pt x="5460" y="26"/>
                    <a:pt x="5288" y="0"/>
                    <a:pt x="5113" y="0"/>
                  </a:cubicBezTo>
                  <a:close/>
                </a:path>
              </a:pathLst>
            </a:custGeom>
            <a:solidFill>
              <a:srgbClr val="1AB19E"/>
            </a:solidFill>
            <a:ln w="12700" cap="flat">
              <a:noFill/>
              <a:miter lim="400000"/>
            </a:ln>
            <a:effectLst/>
          </p:spPr>
          <p:txBody>
            <a:bodyPr wrap="square" lIns="60927" tIns="60927" rIns="60927" bIns="60927" numCol="1" anchor="ctr">
              <a:noAutofit/>
            </a:bodyPr>
            <a:lstStyle/>
            <a:p>
              <a:pPr>
                <a:defRPr sz="1400">
                  <a:solidFill>
                    <a:srgbClr val="000000"/>
                  </a:solidFill>
                </a:defRPr>
              </a:pPr>
              <a:endParaRPr sz="1865"/>
            </a:p>
          </p:txBody>
        </p:sp>
        <p:sp>
          <p:nvSpPr>
            <p:cNvPr id="99" name="Shape 3296"/>
            <p:cNvSpPr/>
            <p:nvPr/>
          </p:nvSpPr>
          <p:spPr>
            <a:xfrm>
              <a:off x="-1" y="191898"/>
              <a:ext cx="278806" cy="406656"/>
            </a:xfrm>
            <a:custGeom>
              <a:avLst/>
              <a:gdLst/>
              <a:ahLst/>
              <a:cxnLst>
                <a:cxn ang="0">
                  <a:pos x="wd2" y="hd2"/>
                </a:cxn>
                <a:cxn ang="5400000">
                  <a:pos x="wd2" y="hd2"/>
                </a:cxn>
                <a:cxn ang="10800000">
                  <a:pos x="wd2" y="hd2"/>
                </a:cxn>
                <a:cxn ang="16200000">
                  <a:pos x="wd2" y="hd2"/>
                </a:cxn>
              </a:cxnLst>
              <a:rect l="0" t="0" r="r" b="b"/>
              <a:pathLst>
                <a:path w="21529" h="21600" extrusionOk="0">
                  <a:moveTo>
                    <a:pt x="4841" y="0"/>
                  </a:moveTo>
                  <a:cubicBezTo>
                    <a:pt x="4768" y="0"/>
                    <a:pt x="4685" y="20"/>
                    <a:pt x="4599" y="61"/>
                  </a:cubicBezTo>
                  <a:lnTo>
                    <a:pt x="506" y="1846"/>
                  </a:lnTo>
                  <a:cubicBezTo>
                    <a:pt x="232" y="1976"/>
                    <a:pt x="0" y="2252"/>
                    <a:pt x="0" y="2484"/>
                  </a:cubicBezTo>
                  <a:lnTo>
                    <a:pt x="0" y="15340"/>
                  </a:lnTo>
                  <a:cubicBezTo>
                    <a:pt x="0" y="15558"/>
                    <a:pt x="253" y="15833"/>
                    <a:pt x="549" y="15949"/>
                  </a:cubicBezTo>
                  <a:lnTo>
                    <a:pt x="16179" y="21521"/>
                  </a:lnTo>
                  <a:cubicBezTo>
                    <a:pt x="16324" y="21574"/>
                    <a:pt x="16498" y="21600"/>
                    <a:pt x="16672" y="21600"/>
                  </a:cubicBezTo>
                  <a:cubicBezTo>
                    <a:pt x="16880" y="21600"/>
                    <a:pt x="17085" y="21563"/>
                    <a:pt x="17234" y="21492"/>
                  </a:cubicBezTo>
                  <a:lnTo>
                    <a:pt x="21326" y="19707"/>
                  </a:lnTo>
                  <a:cubicBezTo>
                    <a:pt x="21600" y="19577"/>
                    <a:pt x="21600" y="19388"/>
                    <a:pt x="21305" y="19287"/>
                  </a:cubicBezTo>
                  <a:lnTo>
                    <a:pt x="5653" y="13715"/>
                  </a:lnTo>
                  <a:cubicBezTo>
                    <a:pt x="5358" y="13599"/>
                    <a:pt x="5105" y="13323"/>
                    <a:pt x="5105" y="13105"/>
                  </a:cubicBezTo>
                  <a:lnTo>
                    <a:pt x="5105" y="249"/>
                  </a:lnTo>
                  <a:cubicBezTo>
                    <a:pt x="5105" y="91"/>
                    <a:pt x="4997" y="0"/>
                    <a:pt x="4841" y="0"/>
                  </a:cubicBezTo>
                  <a:close/>
                </a:path>
              </a:pathLst>
            </a:custGeom>
            <a:solidFill>
              <a:srgbClr val="1663AF"/>
            </a:solidFill>
            <a:ln w="12700" cap="flat">
              <a:noFill/>
              <a:miter lim="400000"/>
            </a:ln>
            <a:effectLst/>
          </p:spPr>
          <p:txBody>
            <a:bodyPr wrap="square" lIns="60927" tIns="60927" rIns="60927" bIns="60927" numCol="1" anchor="ctr">
              <a:noAutofit/>
            </a:bodyPr>
            <a:lstStyle/>
            <a:p>
              <a:pPr>
                <a:defRPr sz="1400">
                  <a:solidFill>
                    <a:srgbClr val="000000"/>
                  </a:solidFill>
                </a:defRPr>
              </a:pPr>
              <a:endParaRPr sz="1865"/>
            </a:p>
          </p:txBody>
        </p:sp>
        <p:sp>
          <p:nvSpPr>
            <p:cNvPr id="100" name="Shape 3297"/>
            <p:cNvSpPr/>
            <p:nvPr/>
          </p:nvSpPr>
          <p:spPr>
            <a:xfrm>
              <a:off x="-1" y="191018"/>
              <a:ext cx="282732" cy="407535"/>
            </a:xfrm>
            <a:custGeom>
              <a:avLst/>
              <a:gdLst/>
              <a:ahLst/>
              <a:cxnLst>
                <a:cxn ang="0">
                  <a:pos x="wd2" y="hd2"/>
                </a:cxn>
                <a:cxn ang="5400000">
                  <a:pos x="wd2" y="hd2"/>
                </a:cxn>
                <a:cxn ang="10800000">
                  <a:pos x="wd2" y="hd2"/>
                </a:cxn>
                <a:cxn ang="16200000">
                  <a:pos x="wd2" y="hd2"/>
                </a:cxn>
              </a:cxnLst>
              <a:rect l="0" t="0" r="r" b="b"/>
              <a:pathLst>
                <a:path w="21600" h="21600" extrusionOk="0">
                  <a:moveTo>
                    <a:pt x="5114" y="0"/>
                  </a:moveTo>
                  <a:cubicBezTo>
                    <a:pt x="4907" y="0"/>
                    <a:pt x="4697" y="36"/>
                    <a:pt x="4550" y="108"/>
                  </a:cubicBezTo>
                  <a:lnTo>
                    <a:pt x="501" y="1888"/>
                  </a:lnTo>
                  <a:cubicBezTo>
                    <a:pt x="230" y="2019"/>
                    <a:pt x="0" y="2294"/>
                    <a:pt x="0" y="2525"/>
                  </a:cubicBezTo>
                  <a:lnTo>
                    <a:pt x="0" y="2670"/>
                  </a:lnTo>
                  <a:cubicBezTo>
                    <a:pt x="0" y="2482"/>
                    <a:pt x="230" y="2337"/>
                    <a:pt x="480" y="2337"/>
                  </a:cubicBezTo>
                  <a:cubicBezTo>
                    <a:pt x="605" y="2337"/>
                    <a:pt x="730" y="2380"/>
                    <a:pt x="730" y="2380"/>
                  </a:cubicBezTo>
                  <a:lnTo>
                    <a:pt x="16007" y="7868"/>
                  </a:lnTo>
                  <a:cubicBezTo>
                    <a:pt x="16321" y="7984"/>
                    <a:pt x="16549" y="8259"/>
                    <a:pt x="16549" y="8476"/>
                  </a:cubicBezTo>
                  <a:lnTo>
                    <a:pt x="16549" y="21159"/>
                  </a:lnTo>
                  <a:cubicBezTo>
                    <a:pt x="16549" y="21347"/>
                    <a:pt x="16341" y="21492"/>
                    <a:pt x="16069" y="21492"/>
                  </a:cubicBezTo>
                  <a:cubicBezTo>
                    <a:pt x="15986" y="21492"/>
                    <a:pt x="15903" y="21478"/>
                    <a:pt x="15819" y="21463"/>
                  </a:cubicBezTo>
                  <a:lnTo>
                    <a:pt x="16007" y="21521"/>
                  </a:lnTo>
                  <a:cubicBezTo>
                    <a:pt x="16150" y="21574"/>
                    <a:pt x="16323" y="21600"/>
                    <a:pt x="16495" y="21600"/>
                  </a:cubicBezTo>
                  <a:cubicBezTo>
                    <a:pt x="16700" y="21600"/>
                    <a:pt x="16903" y="21563"/>
                    <a:pt x="17051" y="21492"/>
                  </a:cubicBezTo>
                  <a:lnTo>
                    <a:pt x="21099" y="19711"/>
                  </a:lnTo>
                  <a:cubicBezTo>
                    <a:pt x="21370" y="19581"/>
                    <a:pt x="21600" y="19292"/>
                    <a:pt x="21600" y="19075"/>
                  </a:cubicBezTo>
                  <a:lnTo>
                    <a:pt x="21600" y="6247"/>
                  </a:lnTo>
                  <a:cubicBezTo>
                    <a:pt x="21600" y="6014"/>
                    <a:pt x="21370" y="5739"/>
                    <a:pt x="21079" y="5638"/>
                  </a:cubicBezTo>
                  <a:lnTo>
                    <a:pt x="5593" y="78"/>
                  </a:lnTo>
                  <a:cubicBezTo>
                    <a:pt x="5460" y="26"/>
                    <a:pt x="5288" y="0"/>
                    <a:pt x="5114" y="0"/>
                  </a:cubicBezTo>
                  <a:close/>
                </a:path>
              </a:pathLst>
            </a:custGeom>
            <a:solidFill>
              <a:srgbClr val="1FA1E2"/>
            </a:solidFill>
            <a:ln w="12700" cap="flat">
              <a:noFill/>
              <a:miter lim="400000"/>
            </a:ln>
            <a:effectLst/>
          </p:spPr>
          <p:txBody>
            <a:bodyPr wrap="square" lIns="60927" tIns="60927" rIns="60927" bIns="60927" numCol="1" anchor="ctr">
              <a:noAutofit/>
            </a:bodyPr>
            <a:lstStyle/>
            <a:p>
              <a:pPr>
                <a:defRPr sz="1400">
                  <a:solidFill>
                    <a:srgbClr val="000000"/>
                  </a:solidFill>
                </a:defRPr>
              </a:pPr>
              <a:endParaRPr sz="1865"/>
            </a:p>
          </p:txBody>
        </p:sp>
        <p:sp>
          <p:nvSpPr>
            <p:cNvPr id="101" name="Shape 3298"/>
            <p:cNvSpPr/>
            <p:nvPr/>
          </p:nvSpPr>
          <p:spPr>
            <a:xfrm>
              <a:off x="718447" y="109185"/>
              <a:ext cx="123201" cy="172366"/>
            </a:xfrm>
            <a:custGeom>
              <a:avLst/>
              <a:gdLst/>
              <a:ahLst/>
              <a:cxnLst>
                <a:cxn ang="0">
                  <a:pos x="wd2" y="hd2"/>
                </a:cxn>
                <a:cxn ang="5400000">
                  <a:pos x="wd2" y="hd2"/>
                </a:cxn>
                <a:cxn ang="10800000">
                  <a:pos x="wd2" y="hd2"/>
                </a:cxn>
                <a:cxn ang="16200000">
                  <a:pos x="wd2" y="hd2"/>
                </a:cxn>
              </a:cxnLst>
              <a:rect l="0" t="0" r="r" b="b"/>
              <a:pathLst>
                <a:path w="21600" h="21600" extrusionOk="0">
                  <a:moveTo>
                    <a:pt x="11685" y="2396"/>
                  </a:moveTo>
                  <a:cubicBezTo>
                    <a:pt x="15278" y="2396"/>
                    <a:pt x="17720" y="4073"/>
                    <a:pt x="17720" y="6504"/>
                  </a:cubicBezTo>
                  <a:cubicBezTo>
                    <a:pt x="17720" y="8935"/>
                    <a:pt x="15278" y="10612"/>
                    <a:pt x="11685" y="10612"/>
                  </a:cubicBezTo>
                  <a:lnTo>
                    <a:pt x="3782" y="10612"/>
                  </a:lnTo>
                  <a:lnTo>
                    <a:pt x="3782" y="2396"/>
                  </a:lnTo>
                  <a:close/>
                  <a:moveTo>
                    <a:pt x="0" y="0"/>
                  </a:moveTo>
                  <a:lnTo>
                    <a:pt x="0" y="21600"/>
                  </a:lnTo>
                  <a:lnTo>
                    <a:pt x="3782" y="21600"/>
                  </a:lnTo>
                  <a:lnTo>
                    <a:pt x="3782" y="13008"/>
                  </a:lnTo>
                  <a:lnTo>
                    <a:pt x="12165" y="13008"/>
                  </a:lnTo>
                  <a:cubicBezTo>
                    <a:pt x="18103" y="13008"/>
                    <a:pt x="21600" y="10030"/>
                    <a:pt x="21600" y="6504"/>
                  </a:cubicBezTo>
                  <a:cubicBezTo>
                    <a:pt x="21600" y="2978"/>
                    <a:pt x="18199" y="0"/>
                    <a:pt x="12165" y="0"/>
                  </a:cubicBezTo>
                  <a:close/>
                </a:path>
              </a:pathLst>
            </a:custGeom>
            <a:solidFill>
              <a:srgbClr val="111011"/>
            </a:solidFill>
            <a:ln w="12700" cap="flat">
              <a:noFill/>
              <a:miter lim="400000"/>
            </a:ln>
            <a:effectLst/>
          </p:spPr>
          <p:txBody>
            <a:bodyPr wrap="square" lIns="60927" tIns="60927" rIns="60927" bIns="60927" numCol="1" anchor="ctr">
              <a:noAutofit/>
            </a:bodyPr>
            <a:lstStyle/>
            <a:p>
              <a:pPr>
                <a:defRPr sz="1400">
                  <a:solidFill>
                    <a:srgbClr val="000000"/>
                  </a:solidFill>
                </a:defRPr>
              </a:pPr>
              <a:endParaRPr sz="1865"/>
            </a:p>
          </p:txBody>
        </p:sp>
        <p:sp>
          <p:nvSpPr>
            <p:cNvPr id="102" name="Shape 3299"/>
            <p:cNvSpPr/>
            <p:nvPr/>
          </p:nvSpPr>
          <p:spPr>
            <a:xfrm>
              <a:off x="862127" y="112732"/>
              <a:ext cx="25961" cy="168819"/>
            </a:xfrm>
            <a:custGeom>
              <a:avLst/>
              <a:gdLst/>
              <a:ahLst/>
              <a:cxnLst>
                <a:cxn ang="0">
                  <a:pos x="wd2" y="hd2"/>
                </a:cxn>
                <a:cxn ang="5400000">
                  <a:pos x="wd2" y="hd2"/>
                </a:cxn>
                <a:cxn ang="10800000">
                  <a:pos x="wd2" y="hd2"/>
                </a:cxn>
                <a:cxn ang="16200000">
                  <a:pos x="wd2" y="hd2"/>
                </a:cxn>
              </a:cxnLst>
              <a:rect l="0" t="0" r="r" b="b"/>
              <a:pathLst>
                <a:path w="21600" h="21600" extrusionOk="0">
                  <a:moveTo>
                    <a:pt x="10687" y="0"/>
                  </a:moveTo>
                  <a:cubicBezTo>
                    <a:pt x="5002" y="0"/>
                    <a:pt x="0" y="769"/>
                    <a:pt x="0" y="1678"/>
                  </a:cubicBezTo>
                  <a:cubicBezTo>
                    <a:pt x="0" y="2622"/>
                    <a:pt x="5002" y="3355"/>
                    <a:pt x="10687" y="3355"/>
                  </a:cubicBezTo>
                  <a:cubicBezTo>
                    <a:pt x="16823" y="3355"/>
                    <a:pt x="21600" y="2622"/>
                    <a:pt x="21600" y="1678"/>
                  </a:cubicBezTo>
                  <a:cubicBezTo>
                    <a:pt x="21600" y="769"/>
                    <a:pt x="16823" y="0"/>
                    <a:pt x="10687" y="0"/>
                  </a:cubicBezTo>
                  <a:close/>
                  <a:moveTo>
                    <a:pt x="2734" y="5628"/>
                  </a:moveTo>
                  <a:lnTo>
                    <a:pt x="2734" y="21600"/>
                  </a:lnTo>
                  <a:lnTo>
                    <a:pt x="18866" y="21600"/>
                  </a:lnTo>
                  <a:lnTo>
                    <a:pt x="18866" y="5628"/>
                  </a:lnTo>
                  <a:close/>
                </a:path>
              </a:pathLst>
            </a:custGeom>
            <a:solidFill>
              <a:srgbClr val="111011"/>
            </a:solidFill>
            <a:ln w="12700" cap="flat">
              <a:noFill/>
              <a:miter lim="400000"/>
            </a:ln>
            <a:effectLst/>
          </p:spPr>
          <p:txBody>
            <a:bodyPr wrap="square" lIns="60927" tIns="60927" rIns="60927" bIns="60927" numCol="1" anchor="ctr">
              <a:noAutofit/>
            </a:bodyPr>
            <a:lstStyle/>
            <a:p>
              <a:pPr>
                <a:defRPr sz="1400">
                  <a:solidFill>
                    <a:srgbClr val="000000"/>
                  </a:solidFill>
                </a:defRPr>
              </a:pPr>
              <a:endParaRPr sz="1865"/>
            </a:p>
          </p:txBody>
        </p:sp>
        <p:sp>
          <p:nvSpPr>
            <p:cNvPr id="103" name="Shape 3300"/>
            <p:cNvSpPr/>
            <p:nvPr/>
          </p:nvSpPr>
          <p:spPr>
            <a:xfrm>
              <a:off x="901193" y="156717"/>
              <a:ext cx="124844" cy="12483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8980" y="21600"/>
                  </a:lnTo>
                  <a:lnTo>
                    <a:pt x="12620" y="21600"/>
                  </a:lnTo>
                  <a:lnTo>
                    <a:pt x="21600" y="0"/>
                  </a:lnTo>
                  <a:lnTo>
                    <a:pt x="17961" y="0"/>
                  </a:lnTo>
                  <a:lnTo>
                    <a:pt x="10824" y="17677"/>
                  </a:lnTo>
                  <a:lnTo>
                    <a:pt x="3592" y="0"/>
                  </a:lnTo>
                  <a:close/>
                </a:path>
              </a:pathLst>
            </a:custGeom>
            <a:solidFill>
              <a:srgbClr val="111011"/>
            </a:solidFill>
            <a:ln w="12700" cap="flat">
              <a:noFill/>
              <a:miter lim="400000"/>
            </a:ln>
            <a:effectLst/>
          </p:spPr>
          <p:txBody>
            <a:bodyPr wrap="square" lIns="60927" tIns="60927" rIns="60927" bIns="60927" numCol="1" anchor="ctr">
              <a:noAutofit/>
            </a:bodyPr>
            <a:lstStyle/>
            <a:p>
              <a:pPr>
                <a:defRPr sz="1400">
                  <a:solidFill>
                    <a:srgbClr val="000000"/>
                  </a:solidFill>
                </a:defRPr>
              </a:pPr>
              <a:endParaRPr sz="1865"/>
            </a:p>
          </p:txBody>
        </p:sp>
        <p:sp>
          <p:nvSpPr>
            <p:cNvPr id="104" name="Shape 3301"/>
            <p:cNvSpPr/>
            <p:nvPr/>
          </p:nvSpPr>
          <p:spPr>
            <a:xfrm>
              <a:off x="1035053" y="153712"/>
              <a:ext cx="123472" cy="130845"/>
            </a:xfrm>
            <a:custGeom>
              <a:avLst/>
              <a:gdLst/>
              <a:ahLst/>
              <a:cxnLst>
                <a:cxn ang="0">
                  <a:pos x="wd2" y="hd2"/>
                </a:cxn>
                <a:cxn ang="5400000">
                  <a:pos x="wd2" y="hd2"/>
                </a:cxn>
                <a:cxn ang="10800000">
                  <a:pos x="wd2" y="hd2"/>
                </a:cxn>
                <a:cxn ang="16200000">
                  <a:pos x="wd2" y="hd2"/>
                </a:cxn>
              </a:cxnLst>
              <a:rect l="0" t="0" r="r" b="b"/>
              <a:pathLst>
                <a:path w="21600" h="21600" extrusionOk="0">
                  <a:moveTo>
                    <a:pt x="10799" y="2840"/>
                  </a:moveTo>
                  <a:cubicBezTo>
                    <a:pt x="15483" y="2840"/>
                    <a:pt x="18063" y="6583"/>
                    <a:pt x="18063" y="10778"/>
                  </a:cubicBezTo>
                  <a:cubicBezTo>
                    <a:pt x="18063" y="14971"/>
                    <a:pt x="15483" y="18760"/>
                    <a:pt x="10799" y="18760"/>
                  </a:cubicBezTo>
                  <a:cubicBezTo>
                    <a:pt x="6165" y="18760"/>
                    <a:pt x="3535" y="14971"/>
                    <a:pt x="3535" y="10778"/>
                  </a:cubicBezTo>
                  <a:cubicBezTo>
                    <a:pt x="3535" y="6583"/>
                    <a:pt x="6165" y="2840"/>
                    <a:pt x="10799" y="2840"/>
                  </a:cubicBezTo>
                  <a:close/>
                  <a:moveTo>
                    <a:pt x="10799" y="0"/>
                  </a:moveTo>
                  <a:cubicBezTo>
                    <a:pt x="4158" y="0"/>
                    <a:pt x="0" y="4780"/>
                    <a:pt x="0" y="10778"/>
                  </a:cubicBezTo>
                  <a:cubicBezTo>
                    <a:pt x="0" y="16731"/>
                    <a:pt x="4158" y="21600"/>
                    <a:pt x="10799" y="21600"/>
                  </a:cubicBezTo>
                  <a:cubicBezTo>
                    <a:pt x="17442" y="21600"/>
                    <a:pt x="21600" y="16731"/>
                    <a:pt x="21600" y="10778"/>
                  </a:cubicBezTo>
                  <a:cubicBezTo>
                    <a:pt x="21600" y="4780"/>
                    <a:pt x="17442" y="0"/>
                    <a:pt x="10799" y="0"/>
                  </a:cubicBezTo>
                  <a:close/>
                </a:path>
              </a:pathLst>
            </a:custGeom>
            <a:solidFill>
              <a:srgbClr val="111011"/>
            </a:solidFill>
            <a:ln w="12700" cap="flat">
              <a:noFill/>
              <a:miter lim="400000"/>
            </a:ln>
            <a:effectLst/>
          </p:spPr>
          <p:txBody>
            <a:bodyPr wrap="square" lIns="60927" tIns="60927" rIns="60927" bIns="60927" numCol="1" anchor="ctr">
              <a:noAutofit/>
            </a:bodyPr>
            <a:lstStyle/>
            <a:p>
              <a:pPr>
                <a:defRPr sz="1400">
                  <a:solidFill>
                    <a:srgbClr val="000000"/>
                  </a:solidFill>
                </a:defRPr>
              </a:pPr>
              <a:endParaRPr sz="1865"/>
            </a:p>
          </p:txBody>
        </p:sp>
        <p:sp>
          <p:nvSpPr>
            <p:cNvPr id="105" name="Shape 3302"/>
            <p:cNvSpPr/>
            <p:nvPr/>
          </p:nvSpPr>
          <p:spPr>
            <a:xfrm>
              <a:off x="1169455" y="122571"/>
              <a:ext cx="71570" cy="161986"/>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6266" y="4553"/>
                  </a:lnTo>
                  <a:lnTo>
                    <a:pt x="0" y="4553"/>
                  </a:lnTo>
                  <a:lnTo>
                    <a:pt x="0" y="6811"/>
                  </a:lnTo>
                  <a:lnTo>
                    <a:pt x="6266" y="6811"/>
                  </a:lnTo>
                  <a:lnTo>
                    <a:pt x="6266" y="17703"/>
                  </a:lnTo>
                  <a:cubicBezTo>
                    <a:pt x="6266" y="20180"/>
                    <a:pt x="9069" y="21600"/>
                    <a:pt x="14591" y="21600"/>
                  </a:cubicBezTo>
                  <a:cubicBezTo>
                    <a:pt x="18053" y="21600"/>
                    <a:pt x="20115" y="21163"/>
                    <a:pt x="21600" y="20544"/>
                  </a:cubicBezTo>
                  <a:lnTo>
                    <a:pt x="19867" y="18614"/>
                  </a:lnTo>
                  <a:cubicBezTo>
                    <a:pt x="19126" y="18977"/>
                    <a:pt x="17560" y="19306"/>
                    <a:pt x="15912" y="19306"/>
                  </a:cubicBezTo>
                  <a:cubicBezTo>
                    <a:pt x="13354" y="19306"/>
                    <a:pt x="12117" y="18395"/>
                    <a:pt x="12117" y="17156"/>
                  </a:cubicBezTo>
                  <a:lnTo>
                    <a:pt x="12117" y="6811"/>
                  </a:lnTo>
                  <a:lnTo>
                    <a:pt x="19704" y="6811"/>
                  </a:lnTo>
                  <a:lnTo>
                    <a:pt x="19704" y="4553"/>
                  </a:lnTo>
                  <a:lnTo>
                    <a:pt x="12117" y="4553"/>
                  </a:lnTo>
                  <a:lnTo>
                    <a:pt x="12117" y="0"/>
                  </a:lnTo>
                  <a:close/>
                </a:path>
              </a:pathLst>
            </a:custGeom>
            <a:solidFill>
              <a:srgbClr val="111011"/>
            </a:solidFill>
            <a:ln w="12700" cap="flat">
              <a:noFill/>
              <a:miter lim="400000"/>
            </a:ln>
            <a:effectLst/>
          </p:spPr>
          <p:txBody>
            <a:bodyPr wrap="square" lIns="60927" tIns="60927" rIns="60927" bIns="60927" numCol="1" anchor="ctr">
              <a:noAutofit/>
            </a:bodyPr>
            <a:lstStyle/>
            <a:p>
              <a:pPr>
                <a:defRPr sz="1400">
                  <a:solidFill>
                    <a:srgbClr val="000000"/>
                  </a:solidFill>
                </a:defRPr>
              </a:pPr>
              <a:endParaRPr sz="1865"/>
            </a:p>
          </p:txBody>
        </p:sp>
        <p:sp>
          <p:nvSpPr>
            <p:cNvPr id="106" name="Shape 3303"/>
            <p:cNvSpPr/>
            <p:nvPr/>
          </p:nvSpPr>
          <p:spPr>
            <a:xfrm>
              <a:off x="1251404" y="153712"/>
              <a:ext cx="104354" cy="130845"/>
            </a:xfrm>
            <a:custGeom>
              <a:avLst/>
              <a:gdLst/>
              <a:ahLst/>
              <a:cxnLst>
                <a:cxn ang="0">
                  <a:pos x="wd2" y="hd2"/>
                </a:cxn>
                <a:cxn ang="5400000">
                  <a:pos x="wd2" y="hd2"/>
                </a:cxn>
                <a:cxn ang="10800000">
                  <a:pos x="wd2" y="hd2"/>
                </a:cxn>
                <a:cxn ang="16200000">
                  <a:pos x="wd2" y="hd2"/>
                </a:cxn>
              </a:cxnLst>
              <a:rect l="0" t="0" r="r" b="b"/>
              <a:pathLst>
                <a:path w="21600" h="21600" extrusionOk="0">
                  <a:moveTo>
                    <a:pt x="10461" y="10281"/>
                  </a:moveTo>
                  <a:cubicBezTo>
                    <a:pt x="13288" y="10281"/>
                    <a:pt x="16058" y="11138"/>
                    <a:pt x="17585" y="12852"/>
                  </a:cubicBezTo>
                  <a:lnTo>
                    <a:pt x="17585" y="16731"/>
                  </a:lnTo>
                  <a:cubicBezTo>
                    <a:pt x="16058" y="18444"/>
                    <a:pt x="13288" y="19301"/>
                    <a:pt x="10461" y="19301"/>
                  </a:cubicBezTo>
                  <a:cubicBezTo>
                    <a:pt x="6728" y="19301"/>
                    <a:pt x="4127" y="17407"/>
                    <a:pt x="4127" y="14837"/>
                  </a:cubicBezTo>
                  <a:cubicBezTo>
                    <a:pt x="4127" y="12175"/>
                    <a:pt x="6728" y="10281"/>
                    <a:pt x="10461" y="10281"/>
                  </a:cubicBezTo>
                  <a:close/>
                  <a:moveTo>
                    <a:pt x="11591" y="0"/>
                  </a:moveTo>
                  <a:cubicBezTo>
                    <a:pt x="7350" y="0"/>
                    <a:pt x="4071" y="1082"/>
                    <a:pt x="1300" y="3381"/>
                  </a:cubicBezTo>
                  <a:lnTo>
                    <a:pt x="3167" y="5591"/>
                  </a:lnTo>
                  <a:cubicBezTo>
                    <a:pt x="5428" y="3652"/>
                    <a:pt x="7972" y="2751"/>
                    <a:pt x="11083" y="2751"/>
                  </a:cubicBezTo>
                  <a:cubicBezTo>
                    <a:pt x="14814" y="2751"/>
                    <a:pt x="17585" y="4329"/>
                    <a:pt x="17585" y="7079"/>
                  </a:cubicBezTo>
                  <a:lnTo>
                    <a:pt x="17585" y="10822"/>
                  </a:lnTo>
                  <a:cubicBezTo>
                    <a:pt x="15492" y="8884"/>
                    <a:pt x="12551" y="7981"/>
                    <a:pt x="9047" y="7981"/>
                  </a:cubicBezTo>
                  <a:cubicBezTo>
                    <a:pt x="4635" y="7981"/>
                    <a:pt x="0" y="10191"/>
                    <a:pt x="0" y="14790"/>
                  </a:cubicBezTo>
                  <a:cubicBezTo>
                    <a:pt x="0" y="19255"/>
                    <a:pt x="4635" y="21600"/>
                    <a:pt x="9047" y="21600"/>
                  </a:cubicBezTo>
                  <a:cubicBezTo>
                    <a:pt x="12495" y="21600"/>
                    <a:pt x="15436" y="20608"/>
                    <a:pt x="17585" y="18760"/>
                  </a:cubicBezTo>
                  <a:lnTo>
                    <a:pt x="17585" y="21104"/>
                  </a:lnTo>
                  <a:lnTo>
                    <a:pt x="21600" y="21104"/>
                  </a:lnTo>
                  <a:lnTo>
                    <a:pt x="21600" y="6944"/>
                  </a:lnTo>
                  <a:cubicBezTo>
                    <a:pt x="21600" y="1939"/>
                    <a:pt x="17077" y="0"/>
                    <a:pt x="11591" y="0"/>
                  </a:cubicBezTo>
                  <a:close/>
                </a:path>
              </a:pathLst>
            </a:custGeom>
            <a:solidFill>
              <a:srgbClr val="111011"/>
            </a:solidFill>
            <a:ln w="12700" cap="flat">
              <a:noFill/>
              <a:miter lim="400000"/>
            </a:ln>
            <a:effectLst/>
          </p:spPr>
          <p:txBody>
            <a:bodyPr wrap="square" lIns="60927" tIns="60927" rIns="60927" bIns="60927" numCol="1" anchor="ctr">
              <a:noAutofit/>
            </a:bodyPr>
            <a:lstStyle/>
            <a:p>
              <a:pPr>
                <a:defRPr sz="1400">
                  <a:solidFill>
                    <a:srgbClr val="000000"/>
                  </a:solidFill>
                </a:defRPr>
              </a:pPr>
              <a:endParaRPr sz="1865"/>
            </a:p>
          </p:txBody>
        </p:sp>
        <p:sp>
          <p:nvSpPr>
            <p:cNvPr id="107" name="Shape 3304"/>
            <p:cNvSpPr/>
            <p:nvPr/>
          </p:nvSpPr>
          <p:spPr>
            <a:xfrm>
              <a:off x="1390725" y="109185"/>
              <a:ext cx="19389" cy="172366"/>
            </a:xfrm>
            <a:prstGeom prst="rect">
              <a:avLst/>
            </a:prstGeom>
            <a:solidFill>
              <a:srgbClr val="111011"/>
            </a:solidFill>
            <a:ln w="12700" cap="flat">
              <a:noFill/>
              <a:miter lim="400000"/>
            </a:ln>
            <a:effectLst/>
          </p:spPr>
          <p:txBody>
            <a:bodyPr wrap="square" lIns="60927" tIns="60927" rIns="60927" bIns="60927" numCol="1" anchor="ctr">
              <a:noAutofit/>
            </a:bodyPr>
            <a:lstStyle/>
            <a:p>
              <a:pPr>
                <a:defRPr sz="1400">
                  <a:solidFill>
                    <a:srgbClr val="000000"/>
                  </a:solidFill>
                </a:defRPr>
              </a:pPr>
              <a:endParaRPr sz="1865"/>
            </a:p>
          </p:txBody>
        </p:sp>
        <p:sp>
          <p:nvSpPr>
            <p:cNvPr id="108" name="Shape 3305"/>
            <p:cNvSpPr/>
            <p:nvPr/>
          </p:nvSpPr>
          <p:spPr>
            <a:xfrm>
              <a:off x="707245" y="350124"/>
              <a:ext cx="163630" cy="178107"/>
            </a:xfrm>
            <a:custGeom>
              <a:avLst/>
              <a:gdLst/>
              <a:ahLst/>
              <a:cxnLst>
                <a:cxn ang="0">
                  <a:pos x="wd2" y="hd2"/>
                </a:cxn>
                <a:cxn ang="5400000">
                  <a:pos x="wd2" y="hd2"/>
                </a:cxn>
                <a:cxn ang="10800000">
                  <a:pos x="wd2" y="hd2"/>
                </a:cxn>
                <a:cxn ang="16200000">
                  <a:pos x="wd2" y="hd2"/>
                </a:cxn>
              </a:cxnLst>
              <a:rect l="0" t="0" r="r" b="b"/>
              <a:pathLst>
                <a:path w="21600" h="21600" extrusionOk="0">
                  <a:moveTo>
                    <a:pt x="12080" y="0"/>
                  </a:moveTo>
                  <a:cubicBezTo>
                    <a:pt x="5264" y="0"/>
                    <a:pt x="0" y="4372"/>
                    <a:pt x="0" y="10800"/>
                  </a:cubicBezTo>
                  <a:cubicBezTo>
                    <a:pt x="0" y="17227"/>
                    <a:pt x="5264" y="21600"/>
                    <a:pt x="12080" y="21600"/>
                  </a:cubicBezTo>
                  <a:cubicBezTo>
                    <a:pt x="17092" y="21600"/>
                    <a:pt x="19977" y="19082"/>
                    <a:pt x="21600" y="16465"/>
                  </a:cubicBezTo>
                  <a:lnTo>
                    <a:pt x="17454" y="14642"/>
                  </a:lnTo>
                  <a:cubicBezTo>
                    <a:pt x="16479" y="16365"/>
                    <a:pt x="14423" y="17657"/>
                    <a:pt x="12080" y="17657"/>
                  </a:cubicBezTo>
                  <a:cubicBezTo>
                    <a:pt x="7969" y="17657"/>
                    <a:pt x="4976" y="14742"/>
                    <a:pt x="4976" y="10800"/>
                  </a:cubicBezTo>
                  <a:cubicBezTo>
                    <a:pt x="4976" y="6857"/>
                    <a:pt x="7969" y="3942"/>
                    <a:pt x="12080" y="3942"/>
                  </a:cubicBezTo>
                  <a:cubicBezTo>
                    <a:pt x="14423" y="3942"/>
                    <a:pt x="16479" y="5300"/>
                    <a:pt x="17454" y="6989"/>
                  </a:cubicBezTo>
                  <a:lnTo>
                    <a:pt x="21600" y="5101"/>
                  </a:lnTo>
                  <a:cubicBezTo>
                    <a:pt x="20013" y="2518"/>
                    <a:pt x="17092" y="0"/>
                    <a:pt x="12080" y="0"/>
                  </a:cubicBezTo>
                  <a:close/>
                </a:path>
              </a:pathLst>
            </a:custGeom>
            <a:solidFill>
              <a:srgbClr val="111011"/>
            </a:solidFill>
            <a:ln w="12700" cap="flat">
              <a:noFill/>
              <a:miter lim="400000"/>
            </a:ln>
            <a:effectLst/>
          </p:spPr>
          <p:txBody>
            <a:bodyPr wrap="square" lIns="60927" tIns="60927" rIns="60927" bIns="60927" numCol="1" anchor="ctr">
              <a:noAutofit/>
            </a:bodyPr>
            <a:lstStyle/>
            <a:p>
              <a:pPr>
                <a:defRPr sz="1400">
                  <a:solidFill>
                    <a:srgbClr val="000000"/>
                  </a:solidFill>
                </a:defRPr>
              </a:pPr>
              <a:endParaRPr sz="1865"/>
            </a:p>
          </p:txBody>
        </p:sp>
        <p:sp>
          <p:nvSpPr>
            <p:cNvPr id="109" name="Shape 3306"/>
            <p:cNvSpPr/>
            <p:nvPr/>
          </p:nvSpPr>
          <p:spPr>
            <a:xfrm>
              <a:off x="880162" y="397376"/>
              <a:ext cx="131938" cy="130855"/>
            </a:xfrm>
            <a:custGeom>
              <a:avLst/>
              <a:gdLst/>
              <a:ahLst/>
              <a:cxnLst>
                <a:cxn ang="0">
                  <a:pos x="wd2" y="hd2"/>
                </a:cxn>
                <a:cxn ang="5400000">
                  <a:pos x="wd2" y="hd2"/>
                </a:cxn>
                <a:cxn ang="10800000">
                  <a:pos x="wd2" y="hd2"/>
                </a:cxn>
                <a:cxn ang="16200000">
                  <a:pos x="wd2" y="hd2"/>
                </a:cxn>
              </a:cxnLst>
              <a:rect l="0" t="0" r="r" b="b"/>
              <a:pathLst>
                <a:path w="21600" h="21600" extrusionOk="0">
                  <a:moveTo>
                    <a:pt x="10779" y="4826"/>
                  </a:moveTo>
                  <a:cubicBezTo>
                    <a:pt x="14132" y="4826"/>
                    <a:pt x="16010" y="7577"/>
                    <a:pt x="16010" y="10777"/>
                  </a:cubicBezTo>
                  <a:cubicBezTo>
                    <a:pt x="16010" y="14023"/>
                    <a:pt x="14132" y="16820"/>
                    <a:pt x="10779" y="16820"/>
                  </a:cubicBezTo>
                  <a:cubicBezTo>
                    <a:pt x="7468" y="16820"/>
                    <a:pt x="5590" y="14023"/>
                    <a:pt x="5590" y="10777"/>
                  </a:cubicBezTo>
                  <a:cubicBezTo>
                    <a:pt x="5590" y="7577"/>
                    <a:pt x="7468" y="4826"/>
                    <a:pt x="10779" y="4826"/>
                  </a:cubicBezTo>
                  <a:close/>
                  <a:moveTo>
                    <a:pt x="10779" y="0"/>
                  </a:moveTo>
                  <a:cubicBezTo>
                    <a:pt x="4070" y="0"/>
                    <a:pt x="0" y="4960"/>
                    <a:pt x="0" y="10777"/>
                  </a:cubicBezTo>
                  <a:cubicBezTo>
                    <a:pt x="0" y="16685"/>
                    <a:pt x="4070" y="21600"/>
                    <a:pt x="10779" y="21600"/>
                  </a:cubicBezTo>
                  <a:cubicBezTo>
                    <a:pt x="17530" y="21600"/>
                    <a:pt x="21600" y="16685"/>
                    <a:pt x="21600" y="10777"/>
                  </a:cubicBezTo>
                  <a:cubicBezTo>
                    <a:pt x="21600" y="4960"/>
                    <a:pt x="17530" y="0"/>
                    <a:pt x="10779" y="0"/>
                  </a:cubicBezTo>
                  <a:close/>
                </a:path>
              </a:pathLst>
            </a:custGeom>
            <a:solidFill>
              <a:srgbClr val="111011"/>
            </a:solidFill>
            <a:ln w="12700" cap="flat">
              <a:noFill/>
              <a:miter lim="400000"/>
            </a:ln>
            <a:effectLst/>
          </p:spPr>
          <p:txBody>
            <a:bodyPr wrap="square" lIns="60927" tIns="60927" rIns="60927" bIns="60927" numCol="1" anchor="ctr">
              <a:noAutofit/>
            </a:bodyPr>
            <a:lstStyle/>
            <a:p>
              <a:pPr>
                <a:defRPr sz="1400">
                  <a:solidFill>
                    <a:srgbClr val="000000"/>
                  </a:solidFill>
                </a:defRPr>
              </a:pPr>
              <a:endParaRPr sz="1865"/>
            </a:p>
          </p:txBody>
        </p:sp>
        <p:sp>
          <p:nvSpPr>
            <p:cNvPr id="110" name="Shape 3307"/>
            <p:cNvSpPr/>
            <p:nvPr/>
          </p:nvSpPr>
          <p:spPr>
            <a:xfrm>
              <a:off x="1032589" y="397376"/>
              <a:ext cx="116918" cy="127849"/>
            </a:xfrm>
            <a:custGeom>
              <a:avLst/>
              <a:gdLst/>
              <a:ahLst/>
              <a:cxnLst>
                <a:cxn ang="0">
                  <a:pos x="wd2" y="hd2"/>
                </a:cxn>
                <a:cxn ang="5400000">
                  <a:pos x="wd2" y="hd2"/>
                </a:cxn>
                <a:cxn ang="10800000">
                  <a:pos x="wd2" y="hd2"/>
                </a:cxn>
                <a:cxn ang="16200000">
                  <a:pos x="wd2" y="hd2"/>
                </a:cxn>
              </a:cxnLst>
              <a:rect l="0" t="0" r="r" b="b"/>
              <a:pathLst>
                <a:path w="21600" h="21600" extrusionOk="0">
                  <a:moveTo>
                    <a:pt x="14131" y="0"/>
                  </a:moveTo>
                  <a:cubicBezTo>
                    <a:pt x="10346" y="0"/>
                    <a:pt x="7521" y="1662"/>
                    <a:pt x="6057" y="3277"/>
                  </a:cubicBezTo>
                  <a:lnTo>
                    <a:pt x="6057" y="508"/>
                  </a:lnTo>
                  <a:lnTo>
                    <a:pt x="0" y="508"/>
                  </a:lnTo>
                  <a:lnTo>
                    <a:pt x="0" y="21600"/>
                  </a:lnTo>
                  <a:lnTo>
                    <a:pt x="6057" y="21600"/>
                  </a:lnTo>
                  <a:lnTo>
                    <a:pt x="6057" y="7431"/>
                  </a:lnTo>
                  <a:cubicBezTo>
                    <a:pt x="7065" y="6138"/>
                    <a:pt x="8933" y="4940"/>
                    <a:pt x="11304" y="4940"/>
                  </a:cubicBezTo>
                  <a:cubicBezTo>
                    <a:pt x="13879" y="4940"/>
                    <a:pt x="15545" y="5954"/>
                    <a:pt x="15545" y="8862"/>
                  </a:cubicBezTo>
                  <a:lnTo>
                    <a:pt x="15545" y="21600"/>
                  </a:lnTo>
                  <a:lnTo>
                    <a:pt x="21600" y="21600"/>
                  </a:lnTo>
                  <a:lnTo>
                    <a:pt x="21600" y="6739"/>
                  </a:lnTo>
                  <a:cubicBezTo>
                    <a:pt x="21600" y="2631"/>
                    <a:pt x="19179" y="0"/>
                    <a:pt x="14131" y="0"/>
                  </a:cubicBezTo>
                  <a:close/>
                </a:path>
              </a:pathLst>
            </a:custGeom>
            <a:solidFill>
              <a:srgbClr val="111011"/>
            </a:solidFill>
            <a:ln w="12700" cap="flat">
              <a:noFill/>
              <a:miter lim="400000"/>
            </a:ln>
            <a:effectLst/>
          </p:spPr>
          <p:txBody>
            <a:bodyPr wrap="square" lIns="60927" tIns="60927" rIns="60927" bIns="60927" numCol="1" anchor="ctr">
              <a:noAutofit/>
            </a:bodyPr>
            <a:lstStyle/>
            <a:p>
              <a:pPr>
                <a:defRPr sz="1400">
                  <a:solidFill>
                    <a:srgbClr val="000000"/>
                  </a:solidFill>
                </a:defRPr>
              </a:pPr>
              <a:endParaRPr sz="1865"/>
            </a:p>
          </p:txBody>
        </p:sp>
        <p:sp>
          <p:nvSpPr>
            <p:cNvPr id="111" name="Shape 3308"/>
            <p:cNvSpPr/>
            <p:nvPr/>
          </p:nvSpPr>
          <p:spPr>
            <a:xfrm>
              <a:off x="1163984" y="366506"/>
              <a:ext cx="83594" cy="161725"/>
            </a:xfrm>
            <a:custGeom>
              <a:avLst/>
              <a:gdLst/>
              <a:ahLst/>
              <a:cxnLst>
                <a:cxn ang="0">
                  <a:pos x="wd2" y="hd2"/>
                </a:cxn>
                <a:cxn ang="5400000">
                  <a:pos x="wd2" y="hd2"/>
                </a:cxn>
                <a:cxn ang="10800000">
                  <a:pos x="wd2" y="hd2"/>
                </a:cxn>
                <a:cxn ang="16200000">
                  <a:pos x="wd2" y="hd2"/>
                </a:cxn>
              </a:cxnLst>
              <a:rect l="0" t="0" r="r" b="b"/>
              <a:pathLst>
                <a:path w="21600" h="21600" extrusionOk="0">
                  <a:moveTo>
                    <a:pt x="5364" y="0"/>
                  </a:moveTo>
                  <a:lnTo>
                    <a:pt x="5364" y="4524"/>
                  </a:lnTo>
                  <a:lnTo>
                    <a:pt x="0" y="4524"/>
                  </a:lnTo>
                  <a:lnTo>
                    <a:pt x="0" y="8356"/>
                  </a:lnTo>
                  <a:lnTo>
                    <a:pt x="5364" y="8356"/>
                  </a:lnTo>
                  <a:lnTo>
                    <a:pt x="5364" y="17076"/>
                  </a:lnTo>
                  <a:cubicBezTo>
                    <a:pt x="5364" y="20030"/>
                    <a:pt x="8541" y="21600"/>
                    <a:pt x="14542" y="21600"/>
                  </a:cubicBezTo>
                  <a:cubicBezTo>
                    <a:pt x="18071" y="21600"/>
                    <a:pt x="20329" y="21125"/>
                    <a:pt x="21600" y="20541"/>
                  </a:cubicBezTo>
                  <a:lnTo>
                    <a:pt x="19764" y="17221"/>
                  </a:lnTo>
                  <a:cubicBezTo>
                    <a:pt x="19342" y="17477"/>
                    <a:pt x="18141" y="17733"/>
                    <a:pt x="16870" y="17733"/>
                  </a:cubicBezTo>
                  <a:cubicBezTo>
                    <a:pt x="14964" y="17733"/>
                    <a:pt x="13906" y="16930"/>
                    <a:pt x="13906" y="15871"/>
                  </a:cubicBezTo>
                  <a:lnTo>
                    <a:pt x="13906" y="8356"/>
                  </a:lnTo>
                  <a:lnTo>
                    <a:pt x="20471" y="8356"/>
                  </a:lnTo>
                  <a:lnTo>
                    <a:pt x="20471" y="4524"/>
                  </a:lnTo>
                  <a:lnTo>
                    <a:pt x="13906" y="4524"/>
                  </a:lnTo>
                  <a:lnTo>
                    <a:pt x="13906" y="0"/>
                  </a:lnTo>
                  <a:close/>
                </a:path>
              </a:pathLst>
            </a:custGeom>
            <a:solidFill>
              <a:srgbClr val="111011"/>
            </a:solidFill>
            <a:ln w="12700" cap="flat">
              <a:noFill/>
              <a:miter lim="400000"/>
            </a:ln>
            <a:effectLst/>
          </p:spPr>
          <p:txBody>
            <a:bodyPr wrap="square" lIns="60927" tIns="60927" rIns="60927" bIns="60927" numCol="1" anchor="ctr">
              <a:noAutofit/>
            </a:bodyPr>
            <a:lstStyle/>
            <a:p>
              <a:pPr>
                <a:defRPr sz="1400">
                  <a:solidFill>
                    <a:srgbClr val="000000"/>
                  </a:solidFill>
                </a:defRPr>
              </a:pPr>
              <a:endParaRPr sz="1865"/>
            </a:p>
          </p:txBody>
        </p:sp>
        <p:sp>
          <p:nvSpPr>
            <p:cNvPr id="112" name="Shape 3309"/>
            <p:cNvSpPr/>
            <p:nvPr/>
          </p:nvSpPr>
          <p:spPr>
            <a:xfrm>
              <a:off x="1253859" y="397376"/>
              <a:ext cx="115556" cy="130855"/>
            </a:xfrm>
            <a:custGeom>
              <a:avLst/>
              <a:gdLst/>
              <a:ahLst/>
              <a:cxnLst>
                <a:cxn ang="0">
                  <a:pos x="wd2" y="hd2"/>
                </a:cxn>
                <a:cxn ang="5400000">
                  <a:pos x="wd2" y="hd2"/>
                </a:cxn>
                <a:cxn ang="10800000">
                  <a:pos x="wd2" y="hd2"/>
                </a:cxn>
                <a:cxn ang="16200000">
                  <a:pos x="wd2" y="hd2"/>
                </a:cxn>
              </a:cxnLst>
              <a:rect l="0" t="0" r="r" b="b"/>
              <a:pathLst>
                <a:path w="21600" h="21600" extrusionOk="0">
                  <a:moveTo>
                    <a:pt x="10571" y="11814"/>
                  </a:moveTo>
                  <a:cubicBezTo>
                    <a:pt x="12511" y="11814"/>
                    <a:pt x="14451" y="12401"/>
                    <a:pt x="15472" y="13618"/>
                  </a:cubicBezTo>
                  <a:lnTo>
                    <a:pt x="15472" y="16144"/>
                  </a:lnTo>
                  <a:cubicBezTo>
                    <a:pt x="14451" y="17361"/>
                    <a:pt x="12511" y="17947"/>
                    <a:pt x="10571" y="17947"/>
                  </a:cubicBezTo>
                  <a:cubicBezTo>
                    <a:pt x="8119" y="17947"/>
                    <a:pt x="6179" y="16865"/>
                    <a:pt x="6179" y="14926"/>
                  </a:cubicBezTo>
                  <a:cubicBezTo>
                    <a:pt x="6179" y="12942"/>
                    <a:pt x="8119" y="11814"/>
                    <a:pt x="10571" y="11814"/>
                  </a:cubicBezTo>
                  <a:close/>
                  <a:moveTo>
                    <a:pt x="11438" y="0"/>
                  </a:moveTo>
                  <a:cubicBezTo>
                    <a:pt x="7761" y="0"/>
                    <a:pt x="4085" y="1037"/>
                    <a:pt x="1227" y="3247"/>
                  </a:cubicBezTo>
                  <a:lnTo>
                    <a:pt x="3523" y="6854"/>
                  </a:lnTo>
                  <a:cubicBezTo>
                    <a:pt x="5516" y="5231"/>
                    <a:pt x="7864" y="4419"/>
                    <a:pt x="10366" y="4419"/>
                  </a:cubicBezTo>
                  <a:cubicBezTo>
                    <a:pt x="13430" y="4419"/>
                    <a:pt x="15472" y="5817"/>
                    <a:pt x="15472" y="7891"/>
                  </a:cubicBezTo>
                  <a:lnTo>
                    <a:pt x="15472" y="10643"/>
                  </a:lnTo>
                  <a:cubicBezTo>
                    <a:pt x="13940" y="9063"/>
                    <a:pt x="11183" y="8162"/>
                    <a:pt x="8068" y="8162"/>
                  </a:cubicBezTo>
                  <a:cubicBezTo>
                    <a:pt x="4392" y="8162"/>
                    <a:pt x="0" y="9966"/>
                    <a:pt x="0" y="14791"/>
                  </a:cubicBezTo>
                  <a:cubicBezTo>
                    <a:pt x="0" y="19390"/>
                    <a:pt x="4392" y="21600"/>
                    <a:pt x="8068" y="21600"/>
                  </a:cubicBezTo>
                  <a:cubicBezTo>
                    <a:pt x="11132" y="21600"/>
                    <a:pt x="13889" y="20652"/>
                    <a:pt x="15472" y="18984"/>
                  </a:cubicBezTo>
                  <a:lnTo>
                    <a:pt x="15472" y="21104"/>
                  </a:lnTo>
                  <a:lnTo>
                    <a:pt x="21600" y="21104"/>
                  </a:lnTo>
                  <a:lnTo>
                    <a:pt x="21600" y="7801"/>
                  </a:lnTo>
                  <a:cubicBezTo>
                    <a:pt x="21600" y="1894"/>
                    <a:pt x="16749" y="0"/>
                    <a:pt x="11438" y="0"/>
                  </a:cubicBezTo>
                  <a:close/>
                </a:path>
              </a:pathLst>
            </a:custGeom>
            <a:solidFill>
              <a:srgbClr val="111011"/>
            </a:solidFill>
            <a:ln w="12700" cap="flat">
              <a:noFill/>
              <a:miter lim="400000"/>
            </a:ln>
            <a:effectLst/>
          </p:spPr>
          <p:txBody>
            <a:bodyPr wrap="square" lIns="60927" tIns="60927" rIns="60927" bIns="60927" numCol="1" anchor="ctr">
              <a:noAutofit/>
            </a:bodyPr>
            <a:lstStyle/>
            <a:p>
              <a:pPr>
                <a:defRPr sz="1400">
                  <a:solidFill>
                    <a:srgbClr val="000000"/>
                  </a:solidFill>
                </a:defRPr>
              </a:pPr>
              <a:endParaRPr sz="1865"/>
            </a:p>
          </p:txBody>
        </p:sp>
        <p:sp>
          <p:nvSpPr>
            <p:cNvPr id="113" name="Shape 3310"/>
            <p:cNvSpPr/>
            <p:nvPr/>
          </p:nvSpPr>
          <p:spPr>
            <a:xfrm>
              <a:off x="1394813" y="347930"/>
              <a:ext cx="39348" cy="177295"/>
            </a:xfrm>
            <a:custGeom>
              <a:avLst/>
              <a:gdLst/>
              <a:ahLst/>
              <a:cxnLst>
                <a:cxn ang="0">
                  <a:pos x="wd2" y="hd2"/>
                </a:cxn>
                <a:cxn ang="5400000">
                  <a:pos x="wd2" y="hd2"/>
                </a:cxn>
                <a:cxn ang="10800000">
                  <a:pos x="wd2" y="hd2"/>
                </a:cxn>
                <a:cxn ang="16200000">
                  <a:pos x="wd2" y="hd2"/>
                </a:cxn>
              </a:cxnLst>
              <a:rect l="0" t="0" r="r" b="b"/>
              <a:pathLst>
                <a:path w="21600" h="21600" extrusionOk="0">
                  <a:moveTo>
                    <a:pt x="10797" y="0"/>
                  </a:moveTo>
                  <a:cubicBezTo>
                    <a:pt x="4950" y="0"/>
                    <a:pt x="0" y="1066"/>
                    <a:pt x="0" y="2363"/>
                  </a:cubicBezTo>
                  <a:cubicBezTo>
                    <a:pt x="0" y="3695"/>
                    <a:pt x="4950" y="4759"/>
                    <a:pt x="10797" y="4759"/>
                  </a:cubicBezTo>
                  <a:cubicBezTo>
                    <a:pt x="16650" y="4759"/>
                    <a:pt x="21600" y="3695"/>
                    <a:pt x="21600" y="2363"/>
                  </a:cubicBezTo>
                  <a:cubicBezTo>
                    <a:pt x="21600" y="1066"/>
                    <a:pt x="16650" y="0"/>
                    <a:pt x="10797" y="0"/>
                  </a:cubicBezTo>
                  <a:close/>
                  <a:moveTo>
                    <a:pt x="1804" y="6390"/>
                  </a:moveTo>
                  <a:lnTo>
                    <a:pt x="1804" y="21600"/>
                  </a:lnTo>
                  <a:lnTo>
                    <a:pt x="19796" y="21600"/>
                  </a:lnTo>
                  <a:lnTo>
                    <a:pt x="19796" y="6390"/>
                  </a:lnTo>
                  <a:close/>
                </a:path>
              </a:pathLst>
            </a:custGeom>
            <a:solidFill>
              <a:srgbClr val="111011"/>
            </a:solidFill>
            <a:ln w="12700" cap="flat">
              <a:noFill/>
              <a:miter lim="400000"/>
            </a:ln>
            <a:effectLst/>
          </p:spPr>
          <p:txBody>
            <a:bodyPr wrap="square" lIns="60927" tIns="60927" rIns="60927" bIns="60927" numCol="1" anchor="ctr">
              <a:noAutofit/>
            </a:bodyPr>
            <a:lstStyle/>
            <a:p>
              <a:pPr>
                <a:defRPr sz="1400">
                  <a:solidFill>
                    <a:srgbClr val="000000"/>
                  </a:solidFill>
                </a:defRPr>
              </a:pPr>
              <a:endParaRPr sz="1865"/>
            </a:p>
          </p:txBody>
        </p:sp>
        <p:sp>
          <p:nvSpPr>
            <p:cNvPr id="114" name="Shape 3311"/>
            <p:cNvSpPr/>
            <p:nvPr/>
          </p:nvSpPr>
          <p:spPr>
            <a:xfrm>
              <a:off x="1459559" y="397376"/>
              <a:ext cx="117189" cy="127849"/>
            </a:xfrm>
            <a:custGeom>
              <a:avLst/>
              <a:gdLst/>
              <a:ahLst/>
              <a:cxnLst>
                <a:cxn ang="0">
                  <a:pos x="wd2" y="hd2"/>
                </a:cxn>
                <a:cxn ang="5400000">
                  <a:pos x="wd2" y="hd2"/>
                </a:cxn>
                <a:cxn ang="10800000">
                  <a:pos x="wd2" y="hd2"/>
                </a:cxn>
                <a:cxn ang="16200000">
                  <a:pos x="wd2" y="hd2"/>
                </a:cxn>
              </a:cxnLst>
              <a:rect l="0" t="0" r="r" b="b"/>
              <a:pathLst>
                <a:path w="21600" h="21600" extrusionOk="0">
                  <a:moveTo>
                    <a:pt x="14098" y="0"/>
                  </a:moveTo>
                  <a:cubicBezTo>
                    <a:pt x="10322" y="0"/>
                    <a:pt x="7553" y="1662"/>
                    <a:pt x="6043" y="3277"/>
                  </a:cubicBezTo>
                  <a:lnTo>
                    <a:pt x="6043" y="508"/>
                  </a:lnTo>
                  <a:lnTo>
                    <a:pt x="0" y="508"/>
                  </a:lnTo>
                  <a:lnTo>
                    <a:pt x="0" y="21600"/>
                  </a:lnTo>
                  <a:lnTo>
                    <a:pt x="6043" y="21600"/>
                  </a:lnTo>
                  <a:lnTo>
                    <a:pt x="6043" y="7431"/>
                  </a:lnTo>
                  <a:cubicBezTo>
                    <a:pt x="7049" y="6138"/>
                    <a:pt x="8913" y="4940"/>
                    <a:pt x="11278" y="4940"/>
                  </a:cubicBezTo>
                  <a:cubicBezTo>
                    <a:pt x="13847" y="4940"/>
                    <a:pt x="15507" y="5954"/>
                    <a:pt x="15507" y="8862"/>
                  </a:cubicBezTo>
                  <a:lnTo>
                    <a:pt x="15507" y="21600"/>
                  </a:lnTo>
                  <a:lnTo>
                    <a:pt x="21600" y="21600"/>
                  </a:lnTo>
                  <a:lnTo>
                    <a:pt x="21600" y="6739"/>
                  </a:lnTo>
                  <a:cubicBezTo>
                    <a:pt x="21600" y="2631"/>
                    <a:pt x="19133" y="0"/>
                    <a:pt x="14098" y="0"/>
                  </a:cubicBezTo>
                  <a:close/>
                </a:path>
              </a:pathLst>
            </a:custGeom>
            <a:solidFill>
              <a:srgbClr val="111011"/>
            </a:solidFill>
            <a:ln w="12700" cap="flat">
              <a:noFill/>
              <a:miter lim="400000"/>
            </a:ln>
            <a:effectLst/>
          </p:spPr>
          <p:txBody>
            <a:bodyPr wrap="square" lIns="60927" tIns="60927" rIns="60927" bIns="60927" numCol="1" anchor="ctr">
              <a:noAutofit/>
            </a:bodyPr>
            <a:lstStyle/>
            <a:p>
              <a:pPr>
                <a:defRPr sz="1400">
                  <a:solidFill>
                    <a:srgbClr val="000000"/>
                  </a:solidFill>
                </a:defRPr>
              </a:pPr>
              <a:endParaRPr sz="1865"/>
            </a:p>
          </p:txBody>
        </p:sp>
        <p:sp>
          <p:nvSpPr>
            <p:cNvPr id="115" name="Shape 3312"/>
            <p:cNvSpPr/>
            <p:nvPr/>
          </p:nvSpPr>
          <p:spPr>
            <a:xfrm>
              <a:off x="1597237" y="397376"/>
              <a:ext cx="127028" cy="130855"/>
            </a:xfrm>
            <a:custGeom>
              <a:avLst/>
              <a:gdLst/>
              <a:ahLst/>
              <a:cxnLst>
                <a:cxn ang="0">
                  <a:pos x="wd2" y="hd2"/>
                </a:cxn>
                <a:cxn ang="5400000">
                  <a:pos x="wd2" y="hd2"/>
                </a:cxn>
                <a:cxn ang="10800000">
                  <a:pos x="wd2" y="hd2"/>
                </a:cxn>
                <a:cxn ang="16200000">
                  <a:pos x="wd2" y="hd2"/>
                </a:cxn>
              </a:cxnLst>
              <a:rect l="0" t="0" r="r" b="b"/>
              <a:pathLst>
                <a:path w="21600" h="21600" extrusionOk="0">
                  <a:moveTo>
                    <a:pt x="11010" y="4330"/>
                  </a:moveTo>
                  <a:cubicBezTo>
                    <a:pt x="14679" y="4330"/>
                    <a:pt x="16073" y="6900"/>
                    <a:pt x="16211" y="8883"/>
                  </a:cubicBezTo>
                  <a:lnTo>
                    <a:pt x="5760" y="8883"/>
                  </a:lnTo>
                  <a:cubicBezTo>
                    <a:pt x="6040" y="6809"/>
                    <a:pt x="7525" y="4330"/>
                    <a:pt x="11010" y="4330"/>
                  </a:cubicBezTo>
                  <a:close/>
                  <a:moveTo>
                    <a:pt x="11010" y="0"/>
                  </a:moveTo>
                  <a:cubicBezTo>
                    <a:pt x="4552" y="0"/>
                    <a:pt x="0" y="4826"/>
                    <a:pt x="0" y="10777"/>
                  </a:cubicBezTo>
                  <a:cubicBezTo>
                    <a:pt x="0" y="17406"/>
                    <a:pt x="4878" y="21600"/>
                    <a:pt x="11335" y="21600"/>
                  </a:cubicBezTo>
                  <a:cubicBezTo>
                    <a:pt x="14632" y="21600"/>
                    <a:pt x="17976" y="20652"/>
                    <a:pt x="20067" y="18759"/>
                  </a:cubicBezTo>
                  <a:lnTo>
                    <a:pt x="17605" y="15287"/>
                  </a:lnTo>
                  <a:cubicBezTo>
                    <a:pt x="16259" y="16549"/>
                    <a:pt x="13749" y="17316"/>
                    <a:pt x="11938" y="17316"/>
                  </a:cubicBezTo>
                  <a:cubicBezTo>
                    <a:pt x="8362" y="17316"/>
                    <a:pt x="6225" y="15151"/>
                    <a:pt x="5852" y="12537"/>
                  </a:cubicBezTo>
                  <a:lnTo>
                    <a:pt x="21600" y="12537"/>
                  </a:lnTo>
                  <a:lnTo>
                    <a:pt x="21600" y="11364"/>
                  </a:lnTo>
                  <a:cubicBezTo>
                    <a:pt x="21600" y="4600"/>
                    <a:pt x="17327" y="0"/>
                    <a:pt x="11010" y="0"/>
                  </a:cubicBezTo>
                  <a:close/>
                </a:path>
              </a:pathLst>
            </a:custGeom>
            <a:solidFill>
              <a:srgbClr val="111011"/>
            </a:solidFill>
            <a:ln w="12700" cap="flat">
              <a:noFill/>
              <a:miter lim="400000"/>
            </a:ln>
            <a:effectLst/>
          </p:spPr>
          <p:txBody>
            <a:bodyPr wrap="square" lIns="60927" tIns="60927" rIns="60927" bIns="60927" numCol="1" anchor="ctr">
              <a:noAutofit/>
            </a:bodyPr>
            <a:lstStyle/>
            <a:p>
              <a:pPr>
                <a:defRPr sz="1400">
                  <a:solidFill>
                    <a:srgbClr val="000000"/>
                  </a:solidFill>
                </a:defRPr>
              </a:pPr>
              <a:endParaRPr sz="1865"/>
            </a:p>
          </p:txBody>
        </p:sp>
        <p:sp>
          <p:nvSpPr>
            <p:cNvPr id="116" name="Shape 3313"/>
            <p:cNvSpPr/>
            <p:nvPr/>
          </p:nvSpPr>
          <p:spPr>
            <a:xfrm>
              <a:off x="1744203" y="397376"/>
              <a:ext cx="72672" cy="12784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6969" y="0"/>
                    <a:pt x="12425" y="1523"/>
                    <a:pt x="9744" y="3416"/>
                  </a:cubicBezTo>
                  <a:lnTo>
                    <a:pt x="9744" y="508"/>
                  </a:lnTo>
                  <a:lnTo>
                    <a:pt x="0" y="508"/>
                  </a:lnTo>
                  <a:lnTo>
                    <a:pt x="0" y="21600"/>
                  </a:lnTo>
                  <a:lnTo>
                    <a:pt x="9744" y="21600"/>
                  </a:lnTo>
                  <a:lnTo>
                    <a:pt x="9744" y="7662"/>
                  </a:lnTo>
                  <a:cubicBezTo>
                    <a:pt x="11367" y="6323"/>
                    <a:pt x="15671" y="5261"/>
                    <a:pt x="18920" y="5261"/>
                  </a:cubicBezTo>
                  <a:cubicBezTo>
                    <a:pt x="19974" y="5261"/>
                    <a:pt x="20867" y="5309"/>
                    <a:pt x="21600" y="5400"/>
                  </a:cubicBezTo>
                  <a:lnTo>
                    <a:pt x="21600" y="0"/>
                  </a:lnTo>
                  <a:close/>
                </a:path>
              </a:pathLst>
            </a:custGeom>
            <a:solidFill>
              <a:srgbClr val="111011"/>
            </a:solidFill>
            <a:ln w="12700" cap="flat">
              <a:noFill/>
              <a:miter lim="400000"/>
            </a:ln>
            <a:effectLst/>
          </p:spPr>
          <p:txBody>
            <a:bodyPr wrap="square" lIns="60927" tIns="60927" rIns="60927" bIns="60927" numCol="1" anchor="ctr">
              <a:noAutofit/>
            </a:bodyPr>
            <a:lstStyle/>
            <a:p>
              <a:pPr>
                <a:defRPr sz="1400">
                  <a:solidFill>
                    <a:srgbClr val="000000"/>
                  </a:solidFill>
                </a:defRPr>
              </a:pPr>
              <a:endParaRPr sz="1865"/>
            </a:p>
          </p:txBody>
        </p:sp>
        <p:sp>
          <p:nvSpPr>
            <p:cNvPr id="117" name="Shape 3314"/>
            <p:cNvSpPr/>
            <p:nvPr/>
          </p:nvSpPr>
          <p:spPr>
            <a:xfrm>
              <a:off x="1884887" y="350394"/>
              <a:ext cx="141777" cy="177837"/>
            </a:xfrm>
            <a:custGeom>
              <a:avLst/>
              <a:gdLst/>
              <a:ahLst/>
              <a:cxnLst>
                <a:cxn ang="0">
                  <a:pos x="wd2" y="hd2"/>
                </a:cxn>
                <a:cxn ang="5400000">
                  <a:pos x="wd2" y="hd2"/>
                </a:cxn>
                <a:cxn ang="10800000">
                  <a:pos x="wd2" y="hd2"/>
                </a:cxn>
                <a:cxn ang="16200000">
                  <a:pos x="wd2" y="hd2"/>
                </a:cxn>
              </a:cxnLst>
              <a:rect l="0" t="0" r="r" b="b"/>
              <a:pathLst>
                <a:path w="21600" h="21600" extrusionOk="0">
                  <a:moveTo>
                    <a:pt x="10780" y="0"/>
                  </a:moveTo>
                  <a:cubicBezTo>
                    <a:pt x="4578" y="0"/>
                    <a:pt x="833" y="2887"/>
                    <a:pt x="833" y="6371"/>
                  </a:cubicBezTo>
                  <a:cubicBezTo>
                    <a:pt x="833" y="14234"/>
                    <a:pt x="15940" y="11712"/>
                    <a:pt x="15940" y="15395"/>
                  </a:cubicBezTo>
                  <a:cubicBezTo>
                    <a:pt x="15940" y="16590"/>
                    <a:pt x="14442" y="17718"/>
                    <a:pt x="11362" y="17718"/>
                  </a:cubicBezTo>
                  <a:cubicBezTo>
                    <a:pt x="7741" y="17718"/>
                    <a:pt x="4870" y="16424"/>
                    <a:pt x="3039" y="14897"/>
                  </a:cubicBezTo>
                  <a:lnTo>
                    <a:pt x="0" y="18281"/>
                  </a:lnTo>
                  <a:cubicBezTo>
                    <a:pt x="2415" y="20272"/>
                    <a:pt x="6036" y="21600"/>
                    <a:pt x="11072" y="21600"/>
                  </a:cubicBezTo>
                  <a:cubicBezTo>
                    <a:pt x="18188" y="21600"/>
                    <a:pt x="21600" y="18713"/>
                    <a:pt x="21600" y="14897"/>
                  </a:cubicBezTo>
                  <a:cubicBezTo>
                    <a:pt x="21600" y="7100"/>
                    <a:pt x="6535" y="9323"/>
                    <a:pt x="6535" y="6006"/>
                  </a:cubicBezTo>
                  <a:cubicBezTo>
                    <a:pt x="6535" y="4745"/>
                    <a:pt x="7866" y="3882"/>
                    <a:pt x="10238" y="3882"/>
                  </a:cubicBezTo>
                  <a:cubicBezTo>
                    <a:pt x="12943" y="3882"/>
                    <a:pt x="15773" y="4612"/>
                    <a:pt x="17897" y="6171"/>
                  </a:cubicBezTo>
                  <a:lnTo>
                    <a:pt x="21018" y="2920"/>
                  </a:lnTo>
                  <a:cubicBezTo>
                    <a:pt x="18396" y="995"/>
                    <a:pt x="14941" y="0"/>
                    <a:pt x="10780" y="0"/>
                  </a:cubicBezTo>
                  <a:close/>
                </a:path>
              </a:pathLst>
            </a:custGeom>
            <a:solidFill>
              <a:srgbClr val="111011"/>
            </a:solidFill>
            <a:ln w="12700" cap="flat">
              <a:noFill/>
              <a:miter lim="400000"/>
            </a:ln>
            <a:effectLst/>
          </p:spPr>
          <p:txBody>
            <a:bodyPr wrap="square" lIns="60927" tIns="60927" rIns="60927" bIns="60927" numCol="1" anchor="ctr">
              <a:noAutofit/>
            </a:bodyPr>
            <a:lstStyle/>
            <a:p>
              <a:pPr>
                <a:defRPr sz="1400">
                  <a:solidFill>
                    <a:srgbClr val="000000"/>
                  </a:solidFill>
                </a:defRPr>
              </a:pPr>
              <a:endParaRPr sz="1865"/>
            </a:p>
          </p:txBody>
        </p:sp>
        <p:sp>
          <p:nvSpPr>
            <p:cNvPr id="118" name="Shape 3315"/>
            <p:cNvSpPr/>
            <p:nvPr/>
          </p:nvSpPr>
          <p:spPr>
            <a:xfrm>
              <a:off x="2038686" y="397376"/>
              <a:ext cx="127299" cy="130855"/>
            </a:xfrm>
            <a:custGeom>
              <a:avLst/>
              <a:gdLst/>
              <a:ahLst/>
              <a:cxnLst>
                <a:cxn ang="0">
                  <a:pos x="wd2" y="hd2"/>
                </a:cxn>
                <a:cxn ang="5400000">
                  <a:pos x="wd2" y="hd2"/>
                </a:cxn>
                <a:cxn ang="10800000">
                  <a:pos x="wd2" y="hd2"/>
                </a:cxn>
                <a:cxn ang="16200000">
                  <a:pos x="wd2" y="hd2"/>
                </a:cxn>
              </a:cxnLst>
              <a:rect l="0" t="0" r="r" b="b"/>
              <a:pathLst>
                <a:path w="21600" h="21600" extrusionOk="0">
                  <a:moveTo>
                    <a:pt x="10986" y="4330"/>
                  </a:moveTo>
                  <a:cubicBezTo>
                    <a:pt x="14647" y="4330"/>
                    <a:pt x="16037" y="6900"/>
                    <a:pt x="16177" y="8883"/>
                  </a:cubicBezTo>
                  <a:lnTo>
                    <a:pt x="5748" y="8883"/>
                  </a:lnTo>
                  <a:cubicBezTo>
                    <a:pt x="6025" y="6809"/>
                    <a:pt x="7509" y="4330"/>
                    <a:pt x="10986" y="4330"/>
                  </a:cubicBezTo>
                  <a:close/>
                  <a:moveTo>
                    <a:pt x="10986" y="0"/>
                  </a:moveTo>
                  <a:cubicBezTo>
                    <a:pt x="4543" y="0"/>
                    <a:pt x="0" y="4826"/>
                    <a:pt x="0" y="10777"/>
                  </a:cubicBezTo>
                  <a:cubicBezTo>
                    <a:pt x="0" y="17406"/>
                    <a:pt x="4867" y="21600"/>
                    <a:pt x="11309" y="21600"/>
                  </a:cubicBezTo>
                  <a:cubicBezTo>
                    <a:pt x="14601" y="21600"/>
                    <a:pt x="17938" y="20652"/>
                    <a:pt x="20024" y="18759"/>
                  </a:cubicBezTo>
                  <a:lnTo>
                    <a:pt x="17567" y="15287"/>
                  </a:lnTo>
                  <a:cubicBezTo>
                    <a:pt x="16223" y="16549"/>
                    <a:pt x="13720" y="17316"/>
                    <a:pt x="11959" y="17316"/>
                  </a:cubicBezTo>
                  <a:cubicBezTo>
                    <a:pt x="8343" y="17316"/>
                    <a:pt x="6211" y="15151"/>
                    <a:pt x="5840" y="12537"/>
                  </a:cubicBezTo>
                  <a:lnTo>
                    <a:pt x="21600" y="12537"/>
                  </a:lnTo>
                  <a:lnTo>
                    <a:pt x="21600" y="11364"/>
                  </a:lnTo>
                  <a:cubicBezTo>
                    <a:pt x="21600" y="4600"/>
                    <a:pt x="17289" y="0"/>
                    <a:pt x="10986" y="0"/>
                  </a:cubicBezTo>
                  <a:close/>
                </a:path>
              </a:pathLst>
            </a:custGeom>
            <a:solidFill>
              <a:srgbClr val="111011"/>
            </a:solidFill>
            <a:ln w="12700" cap="flat">
              <a:noFill/>
              <a:miter lim="400000"/>
            </a:ln>
            <a:effectLst/>
          </p:spPr>
          <p:txBody>
            <a:bodyPr wrap="square" lIns="60927" tIns="60927" rIns="60927" bIns="60927" numCol="1" anchor="ctr">
              <a:noAutofit/>
            </a:bodyPr>
            <a:lstStyle/>
            <a:p>
              <a:pPr>
                <a:defRPr sz="1400">
                  <a:solidFill>
                    <a:srgbClr val="000000"/>
                  </a:solidFill>
                </a:defRPr>
              </a:pPr>
              <a:endParaRPr sz="1865"/>
            </a:p>
          </p:txBody>
        </p:sp>
        <p:sp>
          <p:nvSpPr>
            <p:cNvPr id="119" name="Shape 3316"/>
            <p:cNvSpPr/>
            <p:nvPr/>
          </p:nvSpPr>
          <p:spPr>
            <a:xfrm>
              <a:off x="2185652" y="397376"/>
              <a:ext cx="72662" cy="12784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6971" y="0"/>
                    <a:pt x="12423" y="1523"/>
                    <a:pt x="9746" y="3416"/>
                  </a:cubicBezTo>
                  <a:lnTo>
                    <a:pt x="9746" y="508"/>
                  </a:lnTo>
                  <a:lnTo>
                    <a:pt x="0" y="508"/>
                  </a:lnTo>
                  <a:lnTo>
                    <a:pt x="0" y="21600"/>
                  </a:lnTo>
                  <a:lnTo>
                    <a:pt x="9746" y="21600"/>
                  </a:lnTo>
                  <a:lnTo>
                    <a:pt x="9746" y="7662"/>
                  </a:lnTo>
                  <a:cubicBezTo>
                    <a:pt x="11369" y="6323"/>
                    <a:pt x="15673" y="5261"/>
                    <a:pt x="18922" y="5261"/>
                  </a:cubicBezTo>
                  <a:cubicBezTo>
                    <a:pt x="19977" y="5261"/>
                    <a:pt x="20951" y="5309"/>
                    <a:pt x="21600" y="5400"/>
                  </a:cubicBezTo>
                  <a:lnTo>
                    <a:pt x="21600" y="0"/>
                  </a:lnTo>
                  <a:close/>
                </a:path>
              </a:pathLst>
            </a:custGeom>
            <a:solidFill>
              <a:srgbClr val="111011"/>
            </a:solidFill>
            <a:ln w="12700" cap="flat">
              <a:noFill/>
              <a:miter lim="400000"/>
            </a:ln>
            <a:effectLst/>
          </p:spPr>
          <p:txBody>
            <a:bodyPr wrap="square" lIns="60927" tIns="60927" rIns="60927" bIns="60927" numCol="1" anchor="ctr">
              <a:noAutofit/>
            </a:bodyPr>
            <a:lstStyle/>
            <a:p>
              <a:pPr>
                <a:defRPr sz="1400">
                  <a:solidFill>
                    <a:srgbClr val="000000"/>
                  </a:solidFill>
                </a:defRPr>
              </a:pPr>
              <a:endParaRPr sz="1865"/>
            </a:p>
          </p:txBody>
        </p:sp>
        <p:sp>
          <p:nvSpPr>
            <p:cNvPr id="120" name="Shape 3317"/>
            <p:cNvSpPr/>
            <p:nvPr/>
          </p:nvSpPr>
          <p:spPr>
            <a:xfrm>
              <a:off x="2256951" y="400381"/>
              <a:ext cx="135765" cy="12484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998" y="21600"/>
                  </a:lnTo>
                  <a:lnTo>
                    <a:pt x="13604" y="21600"/>
                  </a:lnTo>
                  <a:lnTo>
                    <a:pt x="21600" y="0"/>
                  </a:lnTo>
                  <a:lnTo>
                    <a:pt x="15951" y="0"/>
                  </a:lnTo>
                  <a:lnTo>
                    <a:pt x="10778" y="15030"/>
                  </a:lnTo>
                  <a:lnTo>
                    <a:pt x="5606" y="0"/>
                  </a:lnTo>
                  <a:close/>
                </a:path>
              </a:pathLst>
            </a:custGeom>
            <a:solidFill>
              <a:srgbClr val="111011"/>
            </a:solidFill>
            <a:ln w="12700" cap="flat">
              <a:noFill/>
              <a:miter lim="400000"/>
            </a:ln>
            <a:effectLst/>
          </p:spPr>
          <p:txBody>
            <a:bodyPr wrap="square" lIns="60927" tIns="60927" rIns="60927" bIns="60927" numCol="1" anchor="ctr">
              <a:noAutofit/>
            </a:bodyPr>
            <a:lstStyle/>
            <a:p>
              <a:pPr>
                <a:defRPr sz="1400">
                  <a:solidFill>
                    <a:srgbClr val="000000"/>
                  </a:solidFill>
                </a:defRPr>
              </a:pPr>
              <a:endParaRPr sz="1865"/>
            </a:p>
          </p:txBody>
        </p:sp>
        <p:sp>
          <p:nvSpPr>
            <p:cNvPr id="121" name="Shape 3318"/>
            <p:cNvSpPr/>
            <p:nvPr/>
          </p:nvSpPr>
          <p:spPr>
            <a:xfrm>
              <a:off x="2400089" y="347930"/>
              <a:ext cx="39338" cy="17729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952" y="0"/>
                    <a:pt x="0" y="1066"/>
                    <a:pt x="0" y="2363"/>
                  </a:cubicBezTo>
                  <a:cubicBezTo>
                    <a:pt x="0" y="3695"/>
                    <a:pt x="4952" y="4759"/>
                    <a:pt x="10800" y="4759"/>
                  </a:cubicBezTo>
                  <a:cubicBezTo>
                    <a:pt x="16802" y="4759"/>
                    <a:pt x="21600" y="3695"/>
                    <a:pt x="21600" y="2363"/>
                  </a:cubicBezTo>
                  <a:cubicBezTo>
                    <a:pt x="21600" y="1066"/>
                    <a:pt x="16802" y="0"/>
                    <a:pt x="10800" y="0"/>
                  </a:cubicBezTo>
                  <a:close/>
                  <a:moveTo>
                    <a:pt x="1953" y="6390"/>
                  </a:moveTo>
                  <a:lnTo>
                    <a:pt x="1953" y="21600"/>
                  </a:lnTo>
                  <a:lnTo>
                    <a:pt x="19949" y="21600"/>
                  </a:lnTo>
                  <a:lnTo>
                    <a:pt x="19949" y="6390"/>
                  </a:lnTo>
                  <a:close/>
                </a:path>
              </a:pathLst>
            </a:custGeom>
            <a:solidFill>
              <a:srgbClr val="111011"/>
            </a:solidFill>
            <a:ln w="12700" cap="flat">
              <a:noFill/>
              <a:miter lim="400000"/>
            </a:ln>
            <a:effectLst/>
          </p:spPr>
          <p:txBody>
            <a:bodyPr wrap="square" lIns="60927" tIns="60927" rIns="60927" bIns="60927" numCol="1" anchor="ctr">
              <a:noAutofit/>
            </a:bodyPr>
            <a:lstStyle/>
            <a:p>
              <a:pPr>
                <a:defRPr sz="1400">
                  <a:solidFill>
                    <a:srgbClr val="000000"/>
                  </a:solidFill>
                </a:defRPr>
              </a:pPr>
              <a:endParaRPr sz="1865"/>
            </a:p>
          </p:txBody>
        </p:sp>
        <p:sp>
          <p:nvSpPr>
            <p:cNvPr id="122" name="Shape 3319"/>
            <p:cNvSpPr/>
            <p:nvPr/>
          </p:nvSpPr>
          <p:spPr>
            <a:xfrm>
              <a:off x="2456910" y="397376"/>
              <a:ext cx="115556" cy="130855"/>
            </a:xfrm>
            <a:custGeom>
              <a:avLst/>
              <a:gdLst/>
              <a:ahLst/>
              <a:cxnLst>
                <a:cxn ang="0">
                  <a:pos x="wd2" y="hd2"/>
                </a:cxn>
                <a:cxn ang="5400000">
                  <a:pos x="wd2" y="hd2"/>
                </a:cxn>
                <a:cxn ang="10800000">
                  <a:pos x="wd2" y="hd2"/>
                </a:cxn>
                <a:cxn ang="16200000">
                  <a:pos x="wd2" y="hd2"/>
                </a:cxn>
              </a:cxnLst>
              <a:rect l="0" t="0" r="r" b="b"/>
              <a:pathLst>
                <a:path w="21600" h="21600" extrusionOk="0">
                  <a:moveTo>
                    <a:pt x="12357" y="0"/>
                  </a:moveTo>
                  <a:cubicBezTo>
                    <a:pt x="5158" y="0"/>
                    <a:pt x="0" y="4464"/>
                    <a:pt x="0" y="10777"/>
                  </a:cubicBezTo>
                  <a:cubicBezTo>
                    <a:pt x="0" y="17136"/>
                    <a:pt x="5158" y="21600"/>
                    <a:pt x="12357" y="21600"/>
                  </a:cubicBezTo>
                  <a:cubicBezTo>
                    <a:pt x="17158" y="21600"/>
                    <a:pt x="20068" y="19796"/>
                    <a:pt x="21600" y="17857"/>
                  </a:cubicBezTo>
                  <a:lnTo>
                    <a:pt x="17566" y="14566"/>
                  </a:lnTo>
                  <a:cubicBezTo>
                    <a:pt x="16494" y="15963"/>
                    <a:pt x="14809" y="16820"/>
                    <a:pt x="12664" y="16820"/>
                  </a:cubicBezTo>
                  <a:cubicBezTo>
                    <a:pt x="8937" y="16820"/>
                    <a:pt x="6332" y="14384"/>
                    <a:pt x="6332" y="10777"/>
                  </a:cubicBezTo>
                  <a:cubicBezTo>
                    <a:pt x="6332" y="7214"/>
                    <a:pt x="8937" y="4826"/>
                    <a:pt x="12664" y="4826"/>
                  </a:cubicBezTo>
                  <a:cubicBezTo>
                    <a:pt x="14809" y="4826"/>
                    <a:pt x="16494" y="5592"/>
                    <a:pt x="17566" y="7034"/>
                  </a:cubicBezTo>
                  <a:lnTo>
                    <a:pt x="21600" y="3698"/>
                  </a:lnTo>
                  <a:cubicBezTo>
                    <a:pt x="20068" y="1849"/>
                    <a:pt x="17158" y="0"/>
                    <a:pt x="12357" y="0"/>
                  </a:cubicBezTo>
                  <a:close/>
                </a:path>
              </a:pathLst>
            </a:custGeom>
            <a:solidFill>
              <a:srgbClr val="111011"/>
            </a:solidFill>
            <a:ln w="12700" cap="flat">
              <a:noFill/>
              <a:miter lim="400000"/>
            </a:ln>
            <a:effectLst/>
          </p:spPr>
          <p:txBody>
            <a:bodyPr wrap="square" lIns="60927" tIns="60927" rIns="60927" bIns="60927" numCol="1" anchor="ctr">
              <a:noAutofit/>
            </a:bodyPr>
            <a:lstStyle/>
            <a:p>
              <a:pPr>
                <a:defRPr sz="1400">
                  <a:solidFill>
                    <a:srgbClr val="000000"/>
                  </a:solidFill>
                </a:defRPr>
              </a:pPr>
              <a:endParaRPr sz="1865"/>
            </a:p>
          </p:txBody>
        </p:sp>
        <p:sp>
          <p:nvSpPr>
            <p:cNvPr id="123" name="Shape 3320"/>
            <p:cNvSpPr/>
            <p:nvPr/>
          </p:nvSpPr>
          <p:spPr>
            <a:xfrm>
              <a:off x="2582023" y="397376"/>
              <a:ext cx="127028" cy="130855"/>
            </a:xfrm>
            <a:custGeom>
              <a:avLst/>
              <a:gdLst/>
              <a:ahLst/>
              <a:cxnLst>
                <a:cxn ang="0">
                  <a:pos x="wd2" y="hd2"/>
                </a:cxn>
                <a:cxn ang="5400000">
                  <a:pos x="wd2" y="hd2"/>
                </a:cxn>
                <a:cxn ang="10800000">
                  <a:pos x="wd2" y="hd2"/>
                </a:cxn>
                <a:cxn ang="16200000">
                  <a:pos x="wd2" y="hd2"/>
                </a:cxn>
              </a:cxnLst>
              <a:rect l="0" t="0" r="r" b="b"/>
              <a:pathLst>
                <a:path w="21600" h="21600" extrusionOk="0">
                  <a:moveTo>
                    <a:pt x="10964" y="4330"/>
                  </a:moveTo>
                  <a:cubicBezTo>
                    <a:pt x="14679" y="4330"/>
                    <a:pt x="16073" y="6900"/>
                    <a:pt x="16211" y="8883"/>
                  </a:cubicBezTo>
                  <a:lnTo>
                    <a:pt x="5760" y="8883"/>
                  </a:lnTo>
                  <a:cubicBezTo>
                    <a:pt x="6040" y="6809"/>
                    <a:pt x="7525" y="4330"/>
                    <a:pt x="10964" y="4330"/>
                  </a:cubicBezTo>
                  <a:close/>
                  <a:moveTo>
                    <a:pt x="10964" y="0"/>
                  </a:moveTo>
                  <a:cubicBezTo>
                    <a:pt x="4506" y="0"/>
                    <a:pt x="0" y="4826"/>
                    <a:pt x="0" y="10777"/>
                  </a:cubicBezTo>
                  <a:cubicBezTo>
                    <a:pt x="0" y="17406"/>
                    <a:pt x="4878" y="21600"/>
                    <a:pt x="11335" y="21600"/>
                  </a:cubicBezTo>
                  <a:cubicBezTo>
                    <a:pt x="14632" y="21600"/>
                    <a:pt x="17976" y="20652"/>
                    <a:pt x="20067" y="18759"/>
                  </a:cubicBezTo>
                  <a:lnTo>
                    <a:pt x="17605" y="15287"/>
                  </a:lnTo>
                  <a:cubicBezTo>
                    <a:pt x="16259" y="16549"/>
                    <a:pt x="13749" y="17316"/>
                    <a:pt x="11938" y="17316"/>
                  </a:cubicBezTo>
                  <a:cubicBezTo>
                    <a:pt x="8362" y="17316"/>
                    <a:pt x="6178" y="15151"/>
                    <a:pt x="5854" y="12537"/>
                  </a:cubicBezTo>
                  <a:lnTo>
                    <a:pt x="21600" y="12537"/>
                  </a:lnTo>
                  <a:lnTo>
                    <a:pt x="21600" y="11364"/>
                  </a:lnTo>
                  <a:cubicBezTo>
                    <a:pt x="21600" y="4600"/>
                    <a:pt x="17327" y="0"/>
                    <a:pt x="10964" y="0"/>
                  </a:cubicBezTo>
                  <a:close/>
                </a:path>
              </a:pathLst>
            </a:custGeom>
            <a:solidFill>
              <a:srgbClr val="111011"/>
            </a:solidFill>
            <a:ln w="12700" cap="flat">
              <a:noFill/>
              <a:miter lim="400000"/>
            </a:ln>
            <a:effectLst/>
          </p:spPr>
          <p:txBody>
            <a:bodyPr wrap="square" lIns="60927" tIns="60927" rIns="60927" bIns="60927" numCol="1" anchor="ctr">
              <a:noAutofit/>
            </a:bodyPr>
            <a:lstStyle/>
            <a:p>
              <a:pPr>
                <a:defRPr sz="1400">
                  <a:solidFill>
                    <a:srgbClr val="000000"/>
                  </a:solidFill>
                </a:defRPr>
              </a:pPr>
              <a:endParaRPr sz="1865"/>
            </a:p>
          </p:txBody>
        </p:sp>
        <p:sp>
          <p:nvSpPr>
            <p:cNvPr id="124" name="Shape 3321"/>
            <p:cNvSpPr/>
            <p:nvPr/>
          </p:nvSpPr>
          <p:spPr>
            <a:xfrm>
              <a:off x="2712327" y="400381"/>
              <a:ext cx="48896" cy="267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643"/>
                  </a:lnTo>
                  <a:lnTo>
                    <a:pt x="3382" y="2643"/>
                  </a:lnTo>
                  <a:lnTo>
                    <a:pt x="3382" y="21600"/>
                  </a:lnTo>
                  <a:lnTo>
                    <a:pt x="4948" y="21600"/>
                  </a:lnTo>
                  <a:lnTo>
                    <a:pt x="4948" y="2643"/>
                  </a:lnTo>
                  <a:lnTo>
                    <a:pt x="8206" y="2643"/>
                  </a:lnTo>
                  <a:lnTo>
                    <a:pt x="8206" y="0"/>
                  </a:lnTo>
                  <a:close/>
                  <a:moveTo>
                    <a:pt x="10136" y="0"/>
                  </a:moveTo>
                  <a:lnTo>
                    <a:pt x="10136" y="21600"/>
                  </a:lnTo>
                  <a:lnTo>
                    <a:pt x="11707" y="21600"/>
                  </a:lnTo>
                  <a:lnTo>
                    <a:pt x="11707" y="3751"/>
                  </a:lnTo>
                  <a:lnTo>
                    <a:pt x="15691" y="21600"/>
                  </a:lnTo>
                  <a:lnTo>
                    <a:pt x="16173" y="21600"/>
                  </a:lnTo>
                  <a:lnTo>
                    <a:pt x="20153" y="3751"/>
                  </a:lnTo>
                  <a:lnTo>
                    <a:pt x="20153" y="21600"/>
                  </a:lnTo>
                  <a:lnTo>
                    <a:pt x="21600" y="21600"/>
                  </a:lnTo>
                  <a:lnTo>
                    <a:pt x="21600" y="0"/>
                  </a:lnTo>
                  <a:lnTo>
                    <a:pt x="19307" y="0"/>
                  </a:lnTo>
                  <a:lnTo>
                    <a:pt x="15930" y="15869"/>
                  </a:lnTo>
                  <a:lnTo>
                    <a:pt x="12429" y="0"/>
                  </a:lnTo>
                  <a:close/>
                </a:path>
              </a:pathLst>
            </a:custGeom>
            <a:solidFill>
              <a:srgbClr val="111011"/>
            </a:solidFill>
            <a:ln w="12700" cap="flat">
              <a:noFill/>
              <a:miter lim="400000"/>
            </a:ln>
            <a:effectLst/>
          </p:spPr>
          <p:txBody>
            <a:bodyPr wrap="square" lIns="60927" tIns="60927" rIns="60927" bIns="60927" numCol="1" anchor="ctr">
              <a:noAutofit/>
            </a:bodyPr>
            <a:lstStyle/>
            <a:p>
              <a:pPr>
                <a:defRPr sz="1400">
                  <a:solidFill>
                    <a:srgbClr val="000000"/>
                  </a:solidFill>
                </a:defRPr>
              </a:pPr>
              <a:endParaRPr sz="1865"/>
            </a:p>
          </p:txBody>
        </p:sp>
      </p:grpSp>
      <p:grpSp>
        <p:nvGrpSpPr>
          <p:cNvPr id="125" name="Shape 3324"/>
          <p:cNvGrpSpPr/>
          <p:nvPr/>
        </p:nvGrpSpPr>
        <p:grpSpPr>
          <a:xfrm>
            <a:off x="2163521" y="3071204"/>
            <a:ext cx="848902" cy="764339"/>
            <a:chOff x="-2" y="-1"/>
            <a:chExt cx="637007" cy="573552"/>
          </a:xfrm>
        </p:grpSpPr>
        <p:sp>
          <p:nvSpPr>
            <p:cNvPr id="126" name="Shape"/>
            <p:cNvSpPr/>
            <p:nvPr/>
          </p:nvSpPr>
          <p:spPr>
            <a:xfrm>
              <a:off x="-1" y="-1"/>
              <a:ext cx="591302" cy="573552"/>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0" y="1612"/>
                    <a:pt x="4835" y="0"/>
                    <a:pt x="10800" y="0"/>
                  </a:cubicBezTo>
                  <a:cubicBezTo>
                    <a:pt x="16765" y="0"/>
                    <a:pt x="21600" y="1612"/>
                    <a:pt x="21600" y="3600"/>
                  </a:cubicBezTo>
                  <a:lnTo>
                    <a:pt x="21600" y="18000"/>
                  </a:lnTo>
                  <a:cubicBezTo>
                    <a:pt x="21600" y="19988"/>
                    <a:pt x="16765" y="21600"/>
                    <a:pt x="10800" y="21600"/>
                  </a:cubicBezTo>
                  <a:cubicBezTo>
                    <a:pt x="4835" y="21600"/>
                    <a:pt x="0" y="19988"/>
                    <a:pt x="0" y="18000"/>
                  </a:cubicBezTo>
                  <a:close/>
                </a:path>
              </a:pathLst>
            </a:custGeom>
            <a:solidFill>
              <a:srgbClr val="CFD5DD"/>
            </a:solidFill>
            <a:ln w="12700" cap="flat">
              <a:noFill/>
              <a:miter lim="400000"/>
            </a:ln>
            <a:effectLst/>
          </p:spPr>
          <p:txBody>
            <a:bodyPr wrap="square" lIns="60927" tIns="60927" rIns="60927" bIns="60927" numCol="1" anchor="ctr">
              <a:noAutofit/>
            </a:bodyPr>
            <a:lstStyle/>
            <a:p>
              <a:pPr algn="ctr">
                <a:defRPr sz="1400">
                  <a:solidFill>
                    <a:srgbClr val="000000"/>
                  </a:solidFill>
                </a:defRPr>
              </a:pPr>
              <a:endParaRPr sz="1865"/>
            </a:p>
          </p:txBody>
        </p:sp>
        <p:sp>
          <p:nvSpPr>
            <p:cNvPr id="127" name="Shape"/>
            <p:cNvSpPr/>
            <p:nvPr/>
          </p:nvSpPr>
          <p:spPr>
            <a:xfrm>
              <a:off x="-1" y="-1"/>
              <a:ext cx="591302" cy="573552"/>
            </a:xfrm>
            <a:custGeom>
              <a:avLst/>
              <a:gdLst/>
              <a:ahLst/>
              <a:cxnLst>
                <a:cxn ang="0">
                  <a:pos x="wd2" y="hd2"/>
                </a:cxn>
                <a:cxn ang="5400000">
                  <a:pos x="wd2" y="hd2"/>
                </a:cxn>
                <a:cxn ang="10800000">
                  <a:pos x="wd2" y="hd2"/>
                </a:cxn>
                <a:cxn ang="16200000">
                  <a:pos x="wd2" y="hd2"/>
                </a:cxn>
              </a:cxnLst>
              <a:rect l="0" t="0" r="r" b="b"/>
              <a:pathLst>
                <a:path w="21600" h="21600" extrusionOk="0">
                  <a:moveTo>
                    <a:pt x="21600" y="3600"/>
                  </a:moveTo>
                  <a:cubicBezTo>
                    <a:pt x="21600" y="5588"/>
                    <a:pt x="16765" y="7200"/>
                    <a:pt x="10800" y="7200"/>
                  </a:cubicBezTo>
                  <a:cubicBezTo>
                    <a:pt x="4835" y="7200"/>
                    <a:pt x="0" y="5588"/>
                    <a:pt x="0" y="3600"/>
                  </a:cubicBezTo>
                  <a:moveTo>
                    <a:pt x="0" y="3600"/>
                  </a:moveTo>
                  <a:cubicBezTo>
                    <a:pt x="0" y="1612"/>
                    <a:pt x="4835" y="0"/>
                    <a:pt x="10800" y="0"/>
                  </a:cubicBezTo>
                  <a:cubicBezTo>
                    <a:pt x="16765" y="0"/>
                    <a:pt x="21600" y="1612"/>
                    <a:pt x="21600" y="3600"/>
                  </a:cubicBezTo>
                  <a:lnTo>
                    <a:pt x="21600" y="18000"/>
                  </a:lnTo>
                  <a:cubicBezTo>
                    <a:pt x="21600" y="19988"/>
                    <a:pt x="16765" y="21600"/>
                    <a:pt x="10800" y="21600"/>
                  </a:cubicBezTo>
                  <a:cubicBezTo>
                    <a:pt x="4835" y="21600"/>
                    <a:pt x="0" y="19988"/>
                    <a:pt x="0" y="18000"/>
                  </a:cubicBezTo>
                  <a:close/>
                </a:path>
              </a:pathLst>
            </a:custGeom>
            <a:noFill/>
            <a:ln w="9525" cap="flat">
              <a:solidFill>
                <a:srgbClr val="FFFFFF"/>
              </a:solidFill>
              <a:prstDash val="solid"/>
              <a:round/>
            </a:ln>
            <a:effectLst/>
          </p:spPr>
          <p:txBody>
            <a:bodyPr wrap="square" lIns="60927" tIns="60927" rIns="60927" bIns="60927" numCol="1" anchor="ctr">
              <a:noAutofit/>
            </a:bodyPr>
            <a:lstStyle/>
            <a:p>
              <a:pPr algn="ctr">
                <a:defRPr sz="1400">
                  <a:solidFill>
                    <a:srgbClr val="000000"/>
                  </a:solidFill>
                </a:defRPr>
              </a:pPr>
              <a:endParaRPr sz="1865"/>
            </a:p>
          </p:txBody>
        </p:sp>
        <p:sp>
          <p:nvSpPr>
            <p:cNvPr id="128" name="Container Registry"/>
            <p:cNvSpPr txBox="1"/>
            <p:nvPr/>
          </p:nvSpPr>
          <p:spPr>
            <a:xfrm>
              <a:off x="-2" y="134525"/>
              <a:ext cx="637007" cy="40009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121835" tIns="121835" rIns="121835" bIns="121835" numCol="1" anchor="ctr">
              <a:spAutoFit/>
            </a:bodyPr>
            <a:lstStyle>
              <a:lvl1pPr algn="ctr">
                <a:defRPr sz="700">
                  <a:solidFill>
                    <a:srgbClr val="000000"/>
                  </a:solidFill>
                  <a:latin typeface="Proxima Nova"/>
                  <a:ea typeface="Proxima Nova"/>
                  <a:cs typeface="Proxima Nova"/>
                  <a:sym typeface="Proxima Nova"/>
                </a:defRPr>
              </a:lvl1pPr>
            </a:lstStyle>
            <a:p>
              <a:r>
                <a:rPr sz="933" dirty="0">
                  <a:latin typeface="+mn-lt"/>
                </a:rPr>
                <a:t>Container Registry</a:t>
              </a:r>
            </a:p>
          </p:txBody>
        </p:sp>
      </p:grpSp>
      <p:sp>
        <p:nvSpPr>
          <p:cNvPr id="129" name="Shape 3327"/>
          <p:cNvSpPr txBox="1"/>
          <p:nvPr/>
        </p:nvSpPr>
        <p:spPr>
          <a:xfrm>
            <a:off x="4040891" y="2412923"/>
            <a:ext cx="3997919" cy="471566"/>
          </a:xfrm>
          <a:prstGeom prst="rect">
            <a:avLst/>
          </a:prstGeom>
          <a:ln w="12700">
            <a:miter lim="400000"/>
          </a:ln>
          <a:extLst>
            <a:ext uri="{C572A759-6A51-4108-AA02-DFA0A04FC94B}">
              <ma14:wrappingTextBoxFlag xmlns:ma14="http://schemas.microsoft.com/office/mac/drawingml/2011/main" xmlns="" val="1"/>
            </a:ext>
          </a:extLst>
        </p:spPr>
        <p:txBody>
          <a:bodyPr lIns="121835" tIns="121835" rIns="121835" bIns="121835" anchor="ctr">
            <a:spAutoFit/>
          </a:bodyPr>
          <a:lstStyle>
            <a:lvl1pPr algn="ctr">
              <a:defRPr sz="1100" b="1">
                <a:solidFill>
                  <a:srgbClr val="00253E"/>
                </a:solidFill>
                <a:latin typeface="Proxima Nova"/>
                <a:ea typeface="Proxima Nova"/>
                <a:cs typeface="Proxima Nova"/>
                <a:sym typeface="Proxima Nova"/>
              </a:defRPr>
            </a:lvl1pPr>
          </a:lstStyle>
          <a:p>
            <a:r>
              <a:rPr sz="1466">
                <a:latin typeface="+mn-lt"/>
              </a:rPr>
              <a:t>  Kubernetes on BOSH (Kubo</a:t>
            </a:r>
            <a:r>
              <a:rPr lang="en-US" sz="1466">
                <a:latin typeface="+mn-lt"/>
              </a:rPr>
              <a:t>/CFCR</a:t>
            </a:r>
            <a:r>
              <a:rPr sz="1466">
                <a:latin typeface="+mn-lt"/>
              </a:rPr>
              <a:t>)</a:t>
            </a:r>
          </a:p>
        </p:txBody>
      </p:sp>
      <p:grpSp>
        <p:nvGrpSpPr>
          <p:cNvPr id="130" name="Shape 3328"/>
          <p:cNvGrpSpPr/>
          <p:nvPr/>
        </p:nvGrpSpPr>
        <p:grpSpPr>
          <a:xfrm>
            <a:off x="2748506" y="6289731"/>
            <a:ext cx="664000" cy="365411"/>
            <a:chOff x="0" y="0"/>
            <a:chExt cx="6213300" cy="274200"/>
          </a:xfrm>
        </p:grpSpPr>
        <p:sp>
          <p:nvSpPr>
            <p:cNvPr id="131" name="Rounded Rectangle"/>
            <p:cNvSpPr/>
            <p:nvPr/>
          </p:nvSpPr>
          <p:spPr>
            <a:xfrm>
              <a:off x="0" y="0"/>
              <a:ext cx="6213300" cy="274200"/>
            </a:xfrm>
            <a:prstGeom prst="roundRect">
              <a:avLst>
                <a:gd name="adj" fmla="val 13626"/>
              </a:avLst>
            </a:prstGeom>
            <a:solidFill>
              <a:srgbClr val="434343"/>
            </a:solidFill>
            <a:ln w="12700" cap="flat">
              <a:noFill/>
              <a:miter lim="400000"/>
            </a:ln>
            <a:effectLst/>
          </p:spPr>
          <p:txBody>
            <a:bodyPr wrap="square" lIns="60927" tIns="60927" rIns="60927" bIns="60927" numCol="1" anchor="ctr">
              <a:noAutofit/>
            </a:bodyPr>
            <a:lstStyle/>
            <a:p>
              <a:pPr algn="ctr">
                <a:defRPr sz="1400">
                  <a:solidFill>
                    <a:srgbClr val="000000"/>
                  </a:solidFill>
                </a:defRPr>
              </a:pPr>
              <a:endParaRPr sz="1865"/>
            </a:p>
          </p:txBody>
        </p:sp>
        <p:sp>
          <p:nvSpPr>
            <p:cNvPr id="132" name="NSX"/>
            <p:cNvSpPr txBox="1"/>
            <p:nvPr/>
          </p:nvSpPr>
          <p:spPr>
            <a:xfrm>
              <a:off x="10943" y="52487"/>
              <a:ext cx="6191414" cy="16922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sz="1100">
                  <a:solidFill>
                    <a:srgbClr val="FFFFFF"/>
                  </a:solidFill>
                  <a:latin typeface="Proxima Nova"/>
                  <a:ea typeface="Proxima Nova"/>
                  <a:cs typeface="Proxima Nova"/>
                  <a:sym typeface="Proxima Nova"/>
                </a:defRPr>
              </a:lvl1pPr>
            </a:lstStyle>
            <a:p>
              <a:r>
                <a:rPr sz="1466">
                  <a:latin typeface="+mn-lt"/>
                </a:rPr>
                <a:t>NSX</a:t>
              </a:r>
              <a:r>
                <a:rPr lang="en-US" sz="1466">
                  <a:latin typeface="+mn-lt"/>
                </a:rPr>
                <a:t>-T</a:t>
              </a:r>
              <a:endParaRPr sz="1466">
                <a:latin typeface="+mn-lt"/>
              </a:endParaRPr>
            </a:p>
          </p:txBody>
        </p:sp>
      </p:grpSp>
      <p:grpSp>
        <p:nvGrpSpPr>
          <p:cNvPr id="136" name="Shape 3330"/>
          <p:cNvGrpSpPr/>
          <p:nvPr/>
        </p:nvGrpSpPr>
        <p:grpSpPr>
          <a:xfrm>
            <a:off x="9236282" y="3022255"/>
            <a:ext cx="981891" cy="849560"/>
            <a:chOff x="0" y="0"/>
            <a:chExt cx="736800" cy="637500"/>
          </a:xfrm>
        </p:grpSpPr>
        <p:sp>
          <p:nvSpPr>
            <p:cNvPr id="137" name="Rounded Rectangle"/>
            <p:cNvSpPr/>
            <p:nvPr/>
          </p:nvSpPr>
          <p:spPr>
            <a:xfrm>
              <a:off x="0" y="0"/>
              <a:ext cx="736800" cy="637500"/>
            </a:xfrm>
            <a:prstGeom prst="roundRect">
              <a:avLst>
                <a:gd name="adj" fmla="val 7517"/>
              </a:avLst>
            </a:prstGeom>
            <a:solidFill>
              <a:srgbClr val="CFD5DD"/>
            </a:solidFill>
            <a:ln w="12700" cap="flat">
              <a:noFill/>
              <a:miter lim="400000"/>
            </a:ln>
            <a:effectLst/>
          </p:spPr>
          <p:txBody>
            <a:bodyPr wrap="square" lIns="60927" tIns="60927" rIns="60927" bIns="60927" numCol="1" anchor="ctr">
              <a:noAutofit/>
            </a:bodyPr>
            <a:lstStyle/>
            <a:p>
              <a:pPr marL="93082" indent="-93082" algn="ctr">
                <a:defRPr sz="1400">
                  <a:solidFill>
                    <a:srgbClr val="000000"/>
                  </a:solidFill>
                </a:defRPr>
              </a:pPr>
              <a:endParaRPr sz="1865"/>
            </a:p>
          </p:txBody>
        </p:sp>
        <p:sp>
          <p:nvSpPr>
            <p:cNvPr id="138" name="GCP…"/>
            <p:cNvSpPr txBox="1"/>
            <p:nvPr/>
          </p:nvSpPr>
          <p:spPr>
            <a:xfrm>
              <a:off x="14035" y="134180"/>
              <a:ext cx="708730" cy="36913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marL="93082" indent="-186164" algn="ctr">
                <a:defRPr sz="800">
                  <a:solidFill>
                    <a:srgbClr val="00253E"/>
                  </a:solidFill>
                  <a:latin typeface="Proxima Nova"/>
                  <a:ea typeface="Proxima Nova"/>
                  <a:cs typeface="Proxima Nova"/>
                  <a:sym typeface="Proxima Nova"/>
                </a:defRPr>
              </a:pPr>
              <a:r>
                <a:rPr sz="1066">
                  <a:latin typeface="Arial" charset="0"/>
                  <a:ea typeface="Arial" charset="0"/>
                  <a:cs typeface="Arial" charset="0"/>
                </a:rPr>
                <a:t>GCP </a:t>
              </a:r>
            </a:p>
            <a:p>
              <a:pPr marL="93082" indent="-186164" algn="ctr">
                <a:defRPr sz="800">
                  <a:solidFill>
                    <a:srgbClr val="00253E"/>
                  </a:solidFill>
                  <a:latin typeface="Proxima Nova"/>
                  <a:ea typeface="Proxima Nova"/>
                  <a:cs typeface="Proxima Nova"/>
                  <a:sym typeface="Proxima Nova"/>
                </a:defRPr>
              </a:pPr>
              <a:r>
                <a:rPr sz="1066">
                  <a:latin typeface="Arial" charset="0"/>
                  <a:ea typeface="Arial" charset="0"/>
                  <a:cs typeface="Arial" charset="0"/>
                </a:rPr>
                <a:t>Service </a:t>
              </a:r>
              <a:br>
                <a:rPr sz="1066">
                  <a:latin typeface="Arial" charset="0"/>
                  <a:ea typeface="Arial" charset="0"/>
                  <a:cs typeface="Arial" charset="0"/>
                </a:rPr>
              </a:br>
              <a:r>
                <a:rPr sz="1066">
                  <a:latin typeface="Arial" charset="0"/>
                  <a:ea typeface="Arial" charset="0"/>
                  <a:cs typeface="Arial" charset="0"/>
                </a:rPr>
                <a:t>Broker</a:t>
              </a:r>
            </a:p>
          </p:txBody>
        </p:sp>
      </p:grpSp>
      <p:pic>
        <p:nvPicPr>
          <p:cNvPr id="139" name="Shape 3331" descr="Shape 333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80658" y="2906928"/>
            <a:ext cx="243874" cy="216289"/>
          </a:xfrm>
          <a:prstGeom prst="rect">
            <a:avLst/>
          </a:prstGeom>
          <a:ln w="12700">
            <a:miter lim="400000"/>
          </a:ln>
        </p:spPr>
      </p:pic>
      <p:grpSp>
        <p:nvGrpSpPr>
          <p:cNvPr id="140" name="Shape 3332"/>
          <p:cNvGrpSpPr/>
          <p:nvPr/>
        </p:nvGrpSpPr>
        <p:grpSpPr>
          <a:xfrm>
            <a:off x="6251505" y="3022255"/>
            <a:ext cx="2681805" cy="849560"/>
            <a:chOff x="0" y="0"/>
            <a:chExt cx="2012400" cy="637500"/>
          </a:xfrm>
        </p:grpSpPr>
        <p:sp>
          <p:nvSpPr>
            <p:cNvPr id="141" name="Shape 3333"/>
            <p:cNvSpPr/>
            <p:nvPr/>
          </p:nvSpPr>
          <p:spPr>
            <a:xfrm>
              <a:off x="0" y="0"/>
              <a:ext cx="2012400" cy="637500"/>
            </a:xfrm>
            <a:prstGeom prst="roundRect">
              <a:avLst>
                <a:gd name="adj" fmla="val 7199"/>
              </a:avLst>
            </a:prstGeom>
            <a:solidFill>
              <a:srgbClr val="CFD5DD"/>
            </a:solidFill>
            <a:ln w="12700" cap="flat">
              <a:noFill/>
              <a:miter lim="400000"/>
            </a:ln>
            <a:effectLst/>
          </p:spPr>
          <p:txBody>
            <a:bodyPr wrap="square" lIns="60927" tIns="60927" rIns="60927" bIns="60927" numCol="1" anchor="ctr">
              <a:noAutofit/>
            </a:bodyPr>
            <a:lstStyle/>
            <a:p>
              <a:pPr marL="93082" indent="-93082" algn="ctr">
                <a:defRPr sz="600">
                  <a:solidFill>
                    <a:srgbClr val="00253E"/>
                  </a:solidFill>
                  <a:latin typeface="Proxima Nova"/>
                  <a:ea typeface="Proxima Nova"/>
                  <a:cs typeface="Proxima Nova"/>
                  <a:sym typeface="Proxima Nova"/>
                </a:defRPr>
              </a:pPr>
              <a:endParaRPr sz="800"/>
            </a:p>
          </p:txBody>
        </p:sp>
        <p:grpSp>
          <p:nvGrpSpPr>
            <p:cNvPr id="142" name="Shape 3334"/>
            <p:cNvGrpSpPr/>
            <p:nvPr/>
          </p:nvGrpSpPr>
          <p:grpSpPr>
            <a:xfrm>
              <a:off x="775951" y="211259"/>
              <a:ext cx="491301" cy="273954"/>
              <a:chOff x="0" y="0"/>
              <a:chExt cx="491300" cy="273953"/>
            </a:xfrm>
          </p:grpSpPr>
          <p:sp>
            <p:nvSpPr>
              <p:cNvPr id="159" name="Shape 3335"/>
              <p:cNvSpPr/>
              <p:nvPr/>
            </p:nvSpPr>
            <p:spPr>
              <a:xfrm>
                <a:off x="0" y="0"/>
                <a:ext cx="436065" cy="222074"/>
              </a:xfrm>
              <a:prstGeom prst="rect">
                <a:avLst/>
              </a:prstGeom>
              <a:solidFill>
                <a:srgbClr val="78909C"/>
              </a:solidFill>
              <a:ln w="12700" cap="flat">
                <a:solidFill>
                  <a:srgbClr val="CFD5DD"/>
                </a:solidFill>
                <a:prstDash val="solid"/>
                <a:miter lim="8000"/>
              </a:ln>
              <a:effectLst/>
            </p:spPr>
            <p:txBody>
              <a:bodyPr wrap="square" lIns="60927" tIns="60927" rIns="60927" bIns="60927" numCol="1" anchor="ctr">
                <a:noAutofit/>
              </a:bodyPr>
              <a:lstStyle/>
              <a:p>
                <a:pPr algn="ctr">
                  <a:defRPr sz="700">
                    <a:solidFill>
                      <a:srgbClr val="FFFFFF"/>
                    </a:solidFill>
                    <a:latin typeface="Proxima Nova"/>
                    <a:ea typeface="Proxima Nova"/>
                    <a:cs typeface="Proxima Nova"/>
                    <a:sym typeface="Proxima Nova"/>
                  </a:defRPr>
                </a:pPr>
                <a:endParaRPr sz="933"/>
              </a:p>
            </p:txBody>
          </p:sp>
          <p:grpSp>
            <p:nvGrpSpPr>
              <p:cNvPr id="160" name="Shape 3336"/>
              <p:cNvGrpSpPr/>
              <p:nvPr/>
            </p:nvGrpSpPr>
            <p:grpSpPr>
              <a:xfrm>
                <a:off x="55233" y="51878"/>
                <a:ext cx="436067" cy="222075"/>
                <a:chOff x="0" y="0"/>
                <a:chExt cx="436065" cy="222074"/>
              </a:xfrm>
            </p:grpSpPr>
            <p:sp>
              <p:nvSpPr>
                <p:cNvPr id="161" name="Shape 3337"/>
                <p:cNvSpPr/>
                <p:nvPr/>
              </p:nvSpPr>
              <p:spPr>
                <a:xfrm>
                  <a:off x="0" y="0"/>
                  <a:ext cx="436064" cy="222074"/>
                </a:xfrm>
                <a:prstGeom prst="rect">
                  <a:avLst/>
                </a:prstGeom>
                <a:solidFill>
                  <a:srgbClr val="78909C"/>
                </a:solidFill>
                <a:ln w="12700" cap="flat">
                  <a:solidFill>
                    <a:srgbClr val="CFD5DD"/>
                  </a:solidFill>
                  <a:prstDash val="solid"/>
                  <a:miter lim="8000"/>
                </a:ln>
                <a:effectLst/>
              </p:spPr>
              <p:txBody>
                <a:bodyPr wrap="square" lIns="60927" tIns="60927" rIns="60927" bIns="60927" numCol="1" anchor="ctr">
                  <a:noAutofit/>
                </a:bodyPr>
                <a:lstStyle/>
                <a:p>
                  <a:pPr algn="ctr">
                    <a:defRPr sz="700">
                      <a:solidFill>
                        <a:srgbClr val="FFFFFF"/>
                      </a:solidFill>
                      <a:latin typeface="Proxima Nova"/>
                      <a:ea typeface="Proxima Nova"/>
                      <a:cs typeface="Proxima Nova"/>
                      <a:sym typeface="Proxima Nova"/>
                    </a:defRPr>
                  </a:pPr>
                  <a:endParaRPr sz="933"/>
                </a:p>
              </p:txBody>
            </p:sp>
            <p:grpSp>
              <p:nvGrpSpPr>
                <p:cNvPr id="162" name="Shape 3338"/>
                <p:cNvGrpSpPr/>
                <p:nvPr/>
              </p:nvGrpSpPr>
              <p:grpSpPr>
                <a:xfrm>
                  <a:off x="0" y="57164"/>
                  <a:ext cx="436065" cy="107701"/>
                  <a:chOff x="0" y="9650"/>
                  <a:chExt cx="436064" cy="107700"/>
                </a:xfrm>
              </p:grpSpPr>
              <p:sp>
                <p:nvSpPr>
                  <p:cNvPr id="163" name="Rectangle"/>
                  <p:cNvSpPr/>
                  <p:nvPr/>
                </p:nvSpPr>
                <p:spPr>
                  <a:xfrm>
                    <a:off x="0" y="12651"/>
                    <a:ext cx="436064" cy="101698"/>
                  </a:xfrm>
                  <a:prstGeom prst="rect">
                    <a:avLst/>
                  </a:prstGeom>
                  <a:noFill/>
                  <a:ln w="9525" cap="flat">
                    <a:solidFill>
                      <a:srgbClr val="CFD5DD">
                        <a:alpha val="0"/>
                      </a:srgbClr>
                    </a:solidFill>
                    <a:prstDash val="solid"/>
                    <a:round/>
                  </a:ln>
                  <a:effectLst/>
                </p:spPr>
                <p:txBody>
                  <a:bodyPr wrap="square" lIns="60927" tIns="60927" rIns="60927" bIns="60927" numCol="1" anchor="ctr">
                    <a:noAutofit/>
                  </a:bodyPr>
                  <a:lstStyle/>
                  <a:p>
                    <a:pPr algn="ctr">
                      <a:defRPr sz="1400">
                        <a:solidFill>
                          <a:srgbClr val="000000"/>
                        </a:solidFill>
                      </a:defRPr>
                    </a:pPr>
                    <a:endParaRPr sz="1865"/>
                  </a:p>
                </p:txBody>
              </p:sp>
              <p:sp>
                <p:nvSpPr>
                  <p:cNvPr id="164" name="master"/>
                  <p:cNvSpPr txBox="1"/>
                  <p:nvPr/>
                </p:nvSpPr>
                <p:spPr>
                  <a:xfrm>
                    <a:off x="0" y="9650"/>
                    <a:ext cx="436064" cy="1077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sz="700">
                        <a:solidFill>
                          <a:srgbClr val="FFFFFF"/>
                        </a:solidFill>
                        <a:latin typeface="Proxima Nova"/>
                        <a:ea typeface="Proxima Nova"/>
                        <a:cs typeface="Proxima Nova"/>
                        <a:sym typeface="Proxima Nova"/>
                      </a:defRPr>
                    </a:lvl1pPr>
                  </a:lstStyle>
                  <a:p>
                    <a:r>
                      <a:rPr sz="933">
                        <a:latin typeface="+mn-lt"/>
                      </a:rPr>
                      <a:t>master</a:t>
                    </a:r>
                  </a:p>
                </p:txBody>
              </p:sp>
            </p:grpSp>
          </p:grpSp>
        </p:grpSp>
        <p:grpSp>
          <p:nvGrpSpPr>
            <p:cNvPr id="143" name="Shape 3339"/>
            <p:cNvGrpSpPr/>
            <p:nvPr/>
          </p:nvGrpSpPr>
          <p:grpSpPr>
            <a:xfrm>
              <a:off x="139482" y="157723"/>
              <a:ext cx="546538" cy="327490"/>
              <a:chOff x="0" y="0"/>
              <a:chExt cx="546536" cy="327488"/>
            </a:xfrm>
          </p:grpSpPr>
          <p:sp>
            <p:nvSpPr>
              <p:cNvPr id="152" name="Shape 3340"/>
              <p:cNvSpPr/>
              <p:nvPr/>
            </p:nvSpPr>
            <p:spPr>
              <a:xfrm>
                <a:off x="0" y="0"/>
                <a:ext cx="433586" cy="222074"/>
              </a:xfrm>
              <a:prstGeom prst="rect">
                <a:avLst/>
              </a:prstGeom>
              <a:solidFill>
                <a:srgbClr val="015D7A"/>
              </a:solidFill>
              <a:ln w="12700" cap="flat">
                <a:solidFill>
                  <a:srgbClr val="CFD5DD"/>
                </a:solidFill>
                <a:prstDash val="solid"/>
                <a:miter lim="8000"/>
              </a:ln>
              <a:effectLst/>
            </p:spPr>
            <p:txBody>
              <a:bodyPr wrap="square" lIns="60927" tIns="60927" rIns="60927" bIns="60927" numCol="1" anchor="ctr">
                <a:noAutofit/>
              </a:bodyPr>
              <a:lstStyle/>
              <a:p>
                <a:pPr algn="ctr">
                  <a:defRPr sz="700">
                    <a:solidFill>
                      <a:srgbClr val="FFFFFF"/>
                    </a:solidFill>
                    <a:latin typeface="Proxima Nova"/>
                    <a:ea typeface="Proxima Nova"/>
                    <a:cs typeface="Proxima Nova"/>
                    <a:sym typeface="Proxima Nova"/>
                  </a:defRPr>
                </a:pPr>
                <a:endParaRPr sz="933"/>
              </a:p>
            </p:txBody>
          </p:sp>
          <p:sp>
            <p:nvSpPr>
              <p:cNvPr id="153" name="Shape 3341"/>
              <p:cNvSpPr/>
              <p:nvPr/>
            </p:nvSpPr>
            <p:spPr>
              <a:xfrm>
                <a:off x="55236" y="53533"/>
                <a:ext cx="436064" cy="222075"/>
              </a:xfrm>
              <a:prstGeom prst="rect">
                <a:avLst/>
              </a:prstGeom>
              <a:solidFill>
                <a:srgbClr val="015D7A"/>
              </a:solidFill>
              <a:ln w="12700" cap="flat">
                <a:solidFill>
                  <a:srgbClr val="CFD5DD"/>
                </a:solidFill>
                <a:prstDash val="solid"/>
                <a:miter lim="8000"/>
              </a:ln>
              <a:effectLst/>
            </p:spPr>
            <p:txBody>
              <a:bodyPr wrap="square" lIns="60927" tIns="60927" rIns="60927" bIns="60927" numCol="1" anchor="ctr">
                <a:noAutofit/>
              </a:bodyPr>
              <a:lstStyle/>
              <a:p>
                <a:pPr algn="ctr">
                  <a:defRPr sz="700">
                    <a:solidFill>
                      <a:srgbClr val="FFFFFF"/>
                    </a:solidFill>
                    <a:latin typeface="Proxima Nova"/>
                    <a:ea typeface="Proxima Nova"/>
                    <a:cs typeface="Proxima Nova"/>
                    <a:sym typeface="Proxima Nova"/>
                  </a:defRPr>
                </a:pPr>
                <a:endParaRPr sz="933"/>
              </a:p>
            </p:txBody>
          </p:sp>
          <p:grpSp>
            <p:nvGrpSpPr>
              <p:cNvPr id="154" name="Shape 3342"/>
              <p:cNvGrpSpPr/>
              <p:nvPr/>
            </p:nvGrpSpPr>
            <p:grpSpPr>
              <a:xfrm>
                <a:off x="110469" y="105412"/>
                <a:ext cx="436067" cy="222076"/>
                <a:chOff x="-1" y="0"/>
                <a:chExt cx="436066" cy="222074"/>
              </a:xfrm>
            </p:grpSpPr>
            <p:sp>
              <p:nvSpPr>
                <p:cNvPr id="155" name="Shape 3343"/>
                <p:cNvSpPr/>
                <p:nvPr/>
              </p:nvSpPr>
              <p:spPr>
                <a:xfrm>
                  <a:off x="-1" y="0"/>
                  <a:ext cx="436065" cy="222074"/>
                </a:xfrm>
                <a:prstGeom prst="rect">
                  <a:avLst/>
                </a:prstGeom>
                <a:solidFill>
                  <a:srgbClr val="015D7A"/>
                </a:solidFill>
                <a:ln w="12700" cap="flat">
                  <a:solidFill>
                    <a:srgbClr val="CFD5DD"/>
                  </a:solidFill>
                  <a:prstDash val="solid"/>
                  <a:miter lim="8000"/>
                </a:ln>
                <a:effectLst/>
              </p:spPr>
              <p:txBody>
                <a:bodyPr wrap="square" lIns="60927" tIns="60927" rIns="60927" bIns="60927" numCol="1" anchor="ctr">
                  <a:noAutofit/>
                </a:bodyPr>
                <a:lstStyle/>
                <a:p>
                  <a:pPr algn="ctr">
                    <a:defRPr sz="700">
                      <a:solidFill>
                        <a:srgbClr val="FFFFFF"/>
                      </a:solidFill>
                      <a:latin typeface="Proxima Nova"/>
                      <a:ea typeface="Proxima Nova"/>
                      <a:cs typeface="Proxima Nova"/>
                      <a:sym typeface="Proxima Nova"/>
                    </a:defRPr>
                  </a:pPr>
                  <a:endParaRPr sz="933"/>
                </a:p>
              </p:txBody>
            </p:sp>
            <p:grpSp>
              <p:nvGrpSpPr>
                <p:cNvPr id="156" name="Shape 3344"/>
                <p:cNvGrpSpPr/>
                <p:nvPr/>
              </p:nvGrpSpPr>
              <p:grpSpPr>
                <a:xfrm>
                  <a:off x="-1" y="57164"/>
                  <a:ext cx="436066" cy="107700"/>
                  <a:chOff x="0" y="9651"/>
                  <a:chExt cx="436064" cy="107699"/>
                </a:xfrm>
              </p:grpSpPr>
              <p:sp>
                <p:nvSpPr>
                  <p:cNvPr id="157" name="Rectangle"/>
                  <p:cNvSpPr/>
                  <p:nvPr/>
                </p:nvSpPr>
                <p:spPr>
                  <a:xfrm>
                    <a:off x="0" y="12650"/>
                    <a:ext cx="436064" cy="101700"/>
                  </a:xfrm>
                  <a:prstGeom prst="rect">
                    <a:avLst/>
                  </a:prstGeom>
                  <a:noFill/>
                  <a:ln w="9525" cap="flat">
                    <a:solidFill>
                      <a:srgbClr val="CFD5DD">
                        <a:alpha val="0"/>
                      </a:srgbClr>
                    </a:solidFill>
                    <a:prstDash val="solid"/>
                    <a:round/>
                  </a:ln>
                  <a:effectLst/>
                </p:spPr>
                <p:txBody>
                  <a:bodyPr wrap="square" lIns="60927" tIns="60927" rIns="60927" bIns="60927" numCol="1" anchor="ctr">
                    <a:noAutofit/>
                  </a:bodyPr>
                  <a:lstStyle/>
                  <a:p>
                    <a:pPr algn="ctr">
                      <a:defRPr sz="1400">
                        <a:solidFill>
                          <a:srgbClr val="000000"/>
                        </a:solidFill>
                      </a:defRPr>
                    </a:pPr>
                    <a:endParaRPr sz="1865"/>
                  </a:p>
                </p:txBody>
              </p:sp>
              <p:sp>
                <p:nvSpPr>
                  <p:cNvPr id="158" name="etcd"/>
                  <p:cNvSpPr txBox="1"/>
                  <p:nvPr/>
                </p:nvSpPr>
                <p:spPr>
                  <a:xfrm>
                    <a:off x="0" y="9651"/>
                    <a:ext cx="436064" cy="10769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sz="700">
                        <a:solidFill>
                          <a:srgbClr val="FFFFFF"/>
                        </a:solidFill>
                        <a:latin typeface="Proxima Nova"/>
                        <a:ea typeface="Proxima Nova"/>
                        <a:cs typeface="Proxima Nova"/>
                        <a:sym typeface="Proxima Nova"/>
                      </a:defRPr>
                    </a:lvl1pPr>
                  </a:lstStyle>
                  <a:p>
                    <a:r>
                      <a:rPr sz="933">
                        <a:latin typeface="+mn-lt"/>
                      </a:rPr>
                      <a:t>etcd</a:t>
                    </a:r>
                  </a:p>
                </p:txBody>
              </p:sp>
            </p:grpSp>
          </p:grpSp>
        </p:grpSp>
        <p:grpSp>
          <p:nvGrpSpPr>
            <p:cNvPr id="144" name="Shape 3345"/>
            <p:cNvGrpSpPr/>
            <p:nvPr/>
          </p:nvGrpSpPr>
          <p:grpSpPr>
            <a:xfrm>
              <a:off x="1328164" y="157723"/>
              <a:ext cx="546538" cy="327490"/>
              <a:chOff x="0" y="0"/>
              <a:chExt cx="546536" cy="327488"/>
            </a:xfrm>
          </p:grpSpPr>
          <p:sp>
            <p:nvSpPr>
              <p:cNvPr id="145" name="Shape 3346"/>
              <p:cNvSpPr/>
              <p:nvPr/>
            </p:nvSpPr>
            <p:spPr>
              <a:xfrm>
                <a:off x="0" y="0"/>
                <a:ext cx="433586" cy="222074"/>
              </a:xfrm>
              <a:prstGeom prst="rect">
                <a:avLst/>
              </a:prstGeom>
              <a:solidFill>
                <a:srgbClr val="00BBF6"/>
              </a:solidFill>
              <a:ln w="12700" cap="flat">
                <a:solidFill>
                  <a:srgbClr val="CFD5DD"/>
                </a:solidFill>
                <a:prstDash val="solid"/>
                <a:miter lim="8000"/>
              </a:ln>
              <a:effectLst/>
            </p:spPr>
            <p:txBody>
              <a:bodyPr wrap="square" lIns="60927" tIns="60927" rIns="60927" bIns="60927" numCol="1" anchor="ctr">
                <a:noAutofit/>
              </a:bodyPr>
              <a:lstStyle/>
              <a:p>
                <a:pPr algn="ctr">
                  <a:defRPr sz="700">
                    <a:solidFill>
                      <a:srgbClr val="FFFFFF"/>
                    </a:solidFill>
                    <a:latin typeface="Proxima Nova"/>
                    <a:ea typeface="Proxima Nova"/>
                    <a:cs typeface="Proxima Nova"/>
                    <a:sym typeface="Proxima Nova"/>
                  </a:defRPr>
                </a:pPr>
                <a:endParaRPr sz="933"/>
              </a:p>
            </p:txBody>
          </p:sp>
          <p:sp>
            <p:nvSpPr>
              <p:cNvPr id="146" name="Shape 3347"/>
              <p:cNvSpPr/>
              <p:nvPr/>
            </p:nvSpPr>
            <p:spPr>
              <a:xfrm>
                <a:off x="55236" y="53533"/>
                <a:ext cx="436064" cy="222075"/>
              </a:xfrm>
              <a:prstGeom prst="rect">
                <a:avLst/>
              </a:prstGeom>
              <a:solidFill>
                <a:srgbClr val="00BBF6"/>
              </a:solidFill>
              <a:ln w="12700" cap="flat">
                <a:solidFill>
                  <a:srgbClr val="CFD5DD"/>
                </a:solidFill>
                <a:prstDash val="solid"/>
                <a:miter lim="8000"/>
              </a:ln>
              <a:effectLst/>
            </p:spPr>
            <p:txBody>
              <a:bodyPr wrap="square" lIns="60927" tIns="60927" rIns="60927" bIns="60927" numCol="1" anchor="ctr">
                <a:noAutofit/>
              </a:bodyPr>
              <a:lstStyle/>
              <a:p>
                <a:pPr algn="ctr">
                  <a:defRPr sz="700">
                    <a:solidFill>
                      <a:srgbClr val="FFFFFF"/>
                    </a:solidFill>
                    <a:latin typeface="Proxima Nova"/>
                    <a:ea typeface="Proxima Nova"/>
                    <a:cs typeface="Proxima Nova"/>
                    <a:sym typeface="Proxima Nova"/>
                  </a:defRPr>
                </a:pPr>
                <a:endParaRPr sz="933"/>
              </a:p>
            </p:txBody>
          </p:sp>
          <p:grpSp>
            <p:nvGrpSpPr>
              <p:cNvPr id="147" name="Shape 3348"/>
              <p:cNvGrpSpPr/>
              <p:nvPr/>
            </p:nvGrpSpPr>
            <p:grpSpPr>
              <a:xfrm>
                <a:off x="110469" y="105412"/>
                <a:ext cx="436067" cy="222076"/>
                <a:chOff x="-1" y="0"/>
                <a:chExt cx="436066" cy="222074"/>
              </a:xfrm>
            </p:grpSpPr>
            <p:sp>
              <p:nvSpPr>
                <p:cNvPr id="148" name="Shape 3349"/>
                <p:cNvSpPr/>
                <p:nvPr/>
              </p:nvSpPr>
              <p:spPr>
                <a:xfrm>
                  <a:off x="-1" y="0"/>
                  <a:ext cx="436065" cy="222074"/>
                </a:xfrm>
                <a:prstGeom prst="rect">
                  <a:avLst/>
                </a:prstGeom>
                <a:solidFill>
                  <a:srgbClr val="00BBF6"/>
                </a:solidFill>
                <a:ln w="12700" cap="flat">
                  <a:solidFill>
                    <a:srgbClr val="CFD5DD"/>
                  </a:solidFill>
                  <a:prstDash val="solid"/>
                  <a:miter lim="8000"/>
                </a:ln>
                <a:effectLst/>
              </p:spPr>
              <p:txBody>
                <a:bodyPr wrap="square" lIns="60927" tIns="60927" rIns="60927" bIns="60927" numCol="1" anchor="ctr">
                  <a:noAutofit/>
                </a:bodyPr>
                <a:lstStyle/>
                <a:p>
                  <a:pPr algn="ctr">
                    <a:defRPr sz="700">
                      <a:solidFill>
                        <a:srgbClr val="FFFFFF"/>
                      </a:solidFill>
                      <a:latin typeface="Proxima Nova"/>
                      <a:ea typeface="Proxima Nova"/>
                      <a:cs typeface="Proxima Nova"/>
                      <a:sym typeface="Proxima Nova"/>
                    </a:defRPr>
                  </a:pPr>
                  <a:endParaRPr sz="933"/>
                </a:p>
              </p:txBody>
            </p:sp>
            <p:grpSp>
              <p:nvGrpSpPr>
                <p:cNvPr id="149" name="Shape 3350"/>
                <p:cNvGrpSpPr/>
                <p:nvPr/>
              </p:nvGrpSpPr>
              <p:grpSpPr>
                <a:xfrm>
                  <a:off x="-1" y="57164"/>
                  <a:ext cx="436066" cy="107700"/>
                  <a:chOff x="0" y="9651"/>
                  <a:chExt cx="436064" cy="107699"/>
                </a:xfrm>
              </p:grpSpPr>
              <p:sp>
                <p:nvSpPr>
                  <p:cNvPr id="150" name="Rectangle"/>
                  <p:cNvSpPr/>
                  <p:nvPr/>
                </p:nvSpPr>
                <p:spPr>
                  <a:xfrm>
                    <a:off x="0" y="12650"/>
                    <a:ext cx="436064" cy="101700"/>
                  </a:xfrm>
                  <a:prstGeom prst="rect">
                    <a:avLst/>
                  </a:prstGeom>
                  <a:noFill/>
                  <a:ln w="9525" cap="flat">
                    <a:solidFill>
                      <a:srgbClr val="CFD5DD">
                        <a:alpha val="0"/>
                      </a:srgbClr>
                    </a:solidFill>
                    <a:prstDash val="solid"/>
                    <a:round/>
                  </a:ln>
                  <a:effectLst/>
                </p:spPr>
                <p:txBody>
                  <a:bodyPr wrap="square" lIns="60927" tIns="60927" rIns="60927" bIns="60927" numCol="1" anchor="ctr">
                    <a:noAutofit/>
                  </a:bodyPr>
                  <a:lstStyle/>
                  <a:p>
                    <a:pPr algn="ctr">
                      <a:defRPr sz="1400">
                        <a:solidFill>
                          <a:srgbClr val="000000"/>
                        </a:solidFill>
                      </a:defRPr>
                    </a:pPr>
                    <a:endParaRPr sz="1865"/>
                  </a:p>
                </p:txBody>
              </p:sp>
              <p:sp>
                <p:nvSpPr>
                  <p:cNvPr id="151" name="worker"/>
                  <p:cNvSpPr txBox="1"/>
                  <p:nvPr/>
                </p:nvSpPr>
                <p:spPr>
                  <a:xfrm>
                    <a:off x="0" y="9651"/>
                    <a:ext cx="436064" cy="10769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sz="700">
                        <a:solidFill>
                          <a:srgbClr val="FFFFFF"/>
                        </a:solidFill>
                        <a:latin typeface="Proxima Nova"/>
                        <a:ea typeface="Proxima Nova"/>
                        <a:cs typeface="Proxima Nova"/>
                        <a:sym typeface="Proxima Nova"/>
                      </a:defRPr>
                    </a:lvl1pPr>
                  </a:lstStyle>
                  <a:p>
                    <a:r>
                      <a:rPr sz="933">
                        <a:latin typeface="+mn-lt"/>
                      </a:rPr>
                      <a:t>worker</a:t>
                    </a:r>
                  </a:p>
                </p:txBody>
              </p:sp>
            </p:grpSp>
          </p:grpSp>
        </p:grpSp>
      </p:grpSp>
      <p:pic>
        <p:nvPicPr>
          <p:cNvPr id="165" name="Shape 3351" descr="Shape 335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25107" y="2902586"/>
            <a:ext cx="243874" cy="243874"/>
          </a:xfrm>
          <a:prstGeom prst="rect">
            <a:avLst/>
          </a:prstGeom>
          <a:ln w="12700">
            <a:miter lim="400000"/>
          </a:ln>
        </p:spPr>
      </p:pic>
      <p:grpSp>
        <p:nvGrpSpPr>
          <p:cNvPr id="166" name="Shape 3352"/>
          <p:cNvGrpSpPr/>
          <p:nvPr/>
        </p:nvGrpSpPr>
        <p:grpSpPr>
          <a:xfrm>
            <a:off x="3398403" y="3022255"/>
            <a:ext cx="2681805" cy="849560"/>
            <a:chOff x="0" y="0"/>
            <a:chExt cx="2012401" cy="637500"/>
          </a:xfrm>
        </p:grpSpPr>
        <p:sp>
          <p:nvSpPr>
            <p:cNvPr id="167" name="Shape 3353"/>
            <p:cNvSpPr/>
            <p:nvPr/>
          </p:nvSpPr>
          <p:spPr>
            <a:xfrm>
              <a:off x="0" y="0"/>
              <a:ext cx="2012401" cy="637500"/>
            </a:xfrm>
            <a:prstGeom prst="roundRect">
              <a:avLst>
                <a:gd name="adj" fmla="val 7199"/>
              </a:avLst>
            </a:prstGeom>
            <a:solidFill>
              <a:srgbClr val="CFD5DD"/>
            </a:solidFill>
            <a:ln w="12700" cap="flat">
              <a:noFill/>
              <a:miter lim="400000"/>
            </a:ln>
            <a:effectLst/>
          </p:spPr>
          <p:txBody>
            <a:bodyPr wrap="square" lIns="60927" tIns="60927" rIns="60927" bIns="60927" numCol="1" anchor="ctr">
              <a:noAutofit/>
            </a:bodyPr>
            <a:lstStyle/>
            <a:p>
              <a:pPr marL="93082" indent="-93082" algn="ctr">
                <a:defRPr sz="600">
                  <a:solidFill>
                    <a:srgbClr val="00253E"/>
                  </a:solidFill>
                  <a:latin typeface="Proxima Nova"/>
                  <a:ea typeface="Proxima Nova"/>
                  <a:cs typeface="Proxima Nova"/>
                  <a:sym typeface="Proxima Nova"/>
                </a:defRPr>
              </a:pPr>
              <a:endParaRPr sz="800"/>
            </a:p>
          </p:txBody>
        </p:sp>
        <p:grpSp>
          <p:nvGrpSpPr>
            <p:cNvPr id="168" name="Shape 3354"/>
            <p:cNvGrpSpPr/>
            <p:nvPr/>
          </p:nvGrpSpPr>
          <p:grpSpPr>
            <a:xfrm>
              <a:off x="775952" y="211259"/>
              <a:ext cx="491301" cy="273954"/>
              <a:chOff x="0" y="0"/>
              <a:chExt cx="491300" cy="273953"/>
            </a:xfrm>
          </p:grpSpPr>
          <p:sp>
            <p:nvSpPr>
              <p:cNvPr id="185" name="Shape 3355"/>
              <p:cNvSpPr/>
              <p:nvPr/>
            </p:nvSpPr>
            <p:spPr>
              <a:xfrm>
                <a:off x="0" y="0"/>
                <a:ext cx="436064" cy="222074"/>
              </a:xfrm>
              <a:prstGeom prst="rect">
                <a:avLst/>
              </a:prstGeom>
              <a:solidFill>
                <a:srgbClr val="78909C"/>
              </a:solidFill>
              <a:ln w="12700" cap="flat">
                <a:solidFill>
                  <a:srgbClr val="CFD5DD"/>
                </a:solidFill>
                <a:prstDash val="solid"/>
                <a:miter lim="8000"/>
              </a:ln>
              <a:effectLst/>
            </p:spPr>
            <p:txBody>
              <a:bodyPr wrap="square" lIns="60927" tIns="60927" rIns="60927" bIns="60927" numCol="1" anchor="ctr">
                <a:noAutofit/>
              </a:bodyPr>
              <a:lstStyle/>
              <a:p>
                <a:pPr algn="ctr">
                  <a:defRPr sz="700">
                    <a:solidFill>
                      <a:srgbClr val="FFFFFF"/>
                    </a:solidFill>
                    <a:latin typeface="Proxima Nova"/>
                    <a:ea typeface="Proxima Nova"/>
                    <a:cs typeface="Proxima Nova"/>
                    <a:sym typeface="Proxima Nova"/>
                  </a:defRPr>
                </a:pPr>
                <a:endParaRPr sz="933"/>
              </a:p>
            </p:txBody>
          </p:sp>
          <p:grpSp>
            <p:nvGrpSpPr>
              <p:cNvPr id="186" name="Shape 3356"/>
              <p:cNvGrpSpPr/>
              <p:nvPr/>
            </p:nvGrpSpPr>
            <p:grpSpPr>
              <a:xfrm>
                <a:off x="55233" y="51878"/>
                <a:ext cx="436067" cy="222075"/>
                <a:chOff x="0" y="0"/>
                <a:chExt cx="436065" cy="222074"/>
              </a:xfrm>
            </p:grpSpPr>
            <p:sp>
              <p:nvSpPr>
                <p:cNvPr id="187" name="Shape 3357"/>
                <p:cNvSpPr/>
                <p:nvPr/>
              </p:nvSpPr>
              <p:spPr>
                <a:xfrm>
                  <a:off x="0" y="0"/>
                  <a:ext cx="436064" cy="222074"/>
                </a:xfrm>
                <a:prstGeom prst="rect">
                  <a:avLst/>
                </a:prstGeom>
                <a:solidFill>
                  <a:srgbClr val="78909C"/>
                </a:solidFill>
                <a:ln w="12700" cap="flat">
                  <a:solidFill>
                    <a:srgbClr val="CFD5DD"/>
                  </a:solidFill>
                  <a:prstDash val="solid"/>
                  <a:miter lim="8000"/>
                </a:ln>
                <a:effectLst/>
              </p:spPr>
              <p:txBody>
                <a:bodyPr wrap="square" lIns="60927" tIns="60927" rIns="60927" bIns="60927" numCol="1" anchor="ctr">
                  <a:noAutofit/>
                </a:bodyPr>
                <a:lstStyle/>
                <a:p>
                  <a:pPr algn="ctr">
                    <a:defRPr sz="700">
                      <a:solidFill>
                        <a:srgbClr val="FFFFFF"/>
                      </a:solidFill>
                      <a:latin typeface="Proxima Nova"/>
                      <a:ea typeface="Proxima Nova"/>
                      <a:cs typeface="Proxima Nova"/>
                      <a:sym typeface="Proxima Nova"/>
                    </a:defRPr>
                  </a:pPr>
                  <a:endParaRPr sz="933"/>
                </a:p>
              </p:txBody>
            </p:sp>
            <p:grpSp>
              <p:nvGrpSpPr>
                <p:cNvPr id="188" name="Shape 3358"/>
                <p:cNvGrpSpPr/>
                <p:nvPr/>
              </p:nvGrpSpPr>
              <p:grpSpPr>
                <a:xfrm>
                  <a:off x="0" y="57164"/>
                  <a:ext cx="436065" cy="107701"/>
                  <a:chOff x="0" y="9650"/>
                  <a:chExt cx="436064" cy="107700"/>
                </a:xfrm>
              </p:grpSpPr>
              <p:sp>
                <p:nvSpPr>
                  <p:cNvPr id="189" name="Rectangle"/>
                  <p:cNvSpPr/>
                  <p:nvPr/>
                </p:nvSpPr>
                <p:spPr>
                  <a:xfrm>
                    <a:off x="0" y="12651"/>
                    <a:ext cx="436064" cy="101698"/>
                  </a:xfrm>
                  <a:prstGeom prst="rect">
                    <a:avLst/>
                  </a:prstGeom>
                  <a:noFill/>
                  <a:ln w="9525" cap="flat">
                    <a:solidFill>
                      <a:srgbClr val="CFD5DD">
                        <a:alpha val="0"/>
                      </a:srgbClr>
                    </a:solidFill>
                    <a:prstDash val="solid"/>
                    <a:round/>
                  </a:ln>
                  <a:effectLst/>
                </p:spPr>
                <p:txBody>
                  <a:bodyPr wrap="square" lIns="60927" tIns="60927" rIns="60927" bIns="60927" numCol="1" anchor="ctr">
                    <a:noAutofit/>
                  </a:bodyPr>
                  <a:lstStyle/>
                  <a:p>
                    <a:pPr algn="ctr">
                      <a:defRPr sz="1400">
                        <a:solidFill>
                          <a:srgbClr val="000000"/>
                        </a:solidFill>
                      </a:defRPr>
                    </a:pPr>
                    <a:endParaRPr sz="1865"/>
                  </a:p>
                </p:txBody>
              </p:sp>
              <p:sp>
                <p:nvSpPr>
                  <p:cNvPr id="190" name="master"/>
                  <p:cNvSpPr txBox="1"/>
                  <p:nvPr/>
                </p:nvSpPr>
                <p:spPr>
                  <a:xfrm>
                    <a:off x="0" y="9650"/>
                    <a:ext cx="436064" cy="1077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sz="700">
                        <a:solidFill>
                          <a:srgbClr val="FFFFFF"/>
                        </a:solidFill>
                        <a:latin typeface="Proxima Nova"/>
                        <a:ea typeface="Proxima Nova"/>
                        <a:cs typeface="Proxima Nova"/>
                        <a:sym typeface="Proxima Nova"/>
                      </a:defRPr>
                    </a:lvl1pPr>
                  </a:lstStyle>
                  <a:p>
                    <a:r>
                      <a:rPr sz="933">
                        <a:latin typeface="+mn-lt"/>
                      </a:rPr>
                      <a:t>master</a:t>
                    </a:r>
                  </a:p>
                </p:txBody>
              </p:sp>
            </p:grpSp>
          </p:grpSp>
        </p:grpSp>
        <p:grpSp>
          <p:nvGrpSpPr>
            <p:cNvPr id="169" name="Shape 3359"/>
            <p:cNvGrpSpPr/>
            <p:nvPr/>
          </p:nvGrpSpPr>
          <p:grpSpPr>
            <a:xfrm>
              <a:off x="139483" y="157723"/>
              <a:ext cx="546538" cy="327490"/>
              <a:chOff x="0" y="0"/>
              <a:chExt cx="546537" cy="327488"/>
            </a:xfrm>
          </p:grpSpPr>
          <p:sp>
            <p:nvSpPr>
              <p:cNvPr id="178" name="Shape 3360"/>
              <p:cNvSpPr/>
              <p:nvPr/>
            </p:nvSpPr>
            <p:spPr>
              <a:xfrm>
                <a:off x="0" y="0"/>
                <a:ext cx="433586" cy="222074"/>
              </a:xfrm>
              <a:prstGeom prst="rect">
                <a:avLst/>
              </a:prstGeom>
              <a:solidFill>
                <a:srgbClr val="015D7A"/>
              </a:solidFill>
              <a:ln w="12700" cap="flat">
                <a:solidFill>
                  <a:srgbClr val="CFD5DD"/>
                </a:solidFill>
                <a:prstDash val="solid"/>
                <a:miter lim="8000"/>
              </a:ln>
              <a:effectLst/>
            </p:spPr>
            <p:txBody>
              <a:bodyPr wrap="square" lIns="60927" tIns="60927" rIns="60927" bIns="60927" numCol="1" anchor="ctr">
                <a:noAutofit/>
              </a:bodyPr>
              <a:lstStyle/>
              <a:p>
                <a:pPr algn="ctr">
                  <a:defRPr sz="700">
                    <a:solidFill>
                      <a:srgbClr val="FFFFFF"/>
                    </a:solidFill>
                    <a:latin typeface="Proxima Nova"/>
                    <a:ea typeface="Proxima Nova"/>
                    <a:cs typeface="Proxima Nova"/>
                    <a:sym typeface="Proxima Nova"/>
                  </a:defRPr>
                </a:pPr>
                <a:endParaRPr sz="933"/>
              </a:p>
            </p:txBody>
          </p:sp>
          <p:sp>
            <p:nvSpPr>
              <p:cNvPr id="179" name="Shape 3361"/>
              <p:cNvSpPr/>
              <p:nvPr/>
            </p:nvSpPr>
            <p:spPr>
              <a:xfrm>
                <a:off x="55236" y="53533"/>
                <a:ext cx="436064" cy="222075"/>
              </a:xfrm>
              <a:prstGeom prst="rect">
                <a:avLst/>
              </a:prstGeom>
              <a:solidFill>
                <a:srgbClr val="015D7A"/>
              </a:solidFill>
              <a:ln w="12700" cap="flat">
                <a:solidFill>
                  <a:srgbClr val="CFD5DD"/>
                </a:solidFill>
                <a:prstDash val="solid"/>
                <a:miter lim="8000"/>
              </a:ln>
              <a:effectLst/>
            </p:spPr>
            <p:txBody>
              <a:bodyPr wrap="square" lIns="60927" tIns="60927" rIns="60927" bIns="60927" numCol="1" anchor="ctr">
                <a:noAutofit/>
              </a:bodyPr>
              <a:lstStyle/>
              <a:p>
                <a:pPr algn="ctr">
                  <a:defRPr sz="700">
                    <a:solidFill>
                      <a:srgbClr val="FFFFFF"/>
                    </a:solidFill>
                    <a:latin typeface="Proxima Nova"/>
                    <a:ea typeface="Proxima Nova"/>
                    <a:cs typeface="Proxima Nova"/>
                    <a:sym typeface="Proxima Nova"/>
                  </a:defRPr>
                </a:pPr>
                <a:endParaRPr sz="933"/>
              </a:p>
            </p:txBody>
          </p:sp>
          <p:grpSp>
            <p:nvGrpSpPr>
              <p:cNvPr id="180" name="Shape 3362"/>
              <p:cNvGrpSpPr/>
              <p:nvPr/>
            </p:nvGrpSpPr>
            <p:grpSpPr>
              <a:xfrm>
                <a:off x="110470" y="105412"/>
                <a:ext cx="436067" cy="222076"/>
                <a:chOff x="-1" y="0"/>
                <a:chExt cx="436066" cy="222074"/>
              </a:xfrm>
            </p:grpSpPr>
            <p:sp>
              <p:nvSpPr>
                <p:cNvPr id="181" name="Shape 3363"/>
                <p:cNvSpPr/>
                <p:nvPr/>
              </p:nvSpPr>
              <p:spPr>
                <a:xfrm>
                  <a:off x="-1" y="0"/>
                  <a:ext cx="436065" cy="222074"/>
                </a:xfrm>
                <a:prstGeom prst="rect">
                  <a:avLst/>
                </a:prstGeom>
                <a:solidFill>
                  <a:srgbClr val="015D7A"/>
                </a:solidFill>
                <a:ln w="12700" cap="flat">
                  <a:solidFill>
                    <a:srgbClr val="CFD5DD"/>
                  </a:solidFill>
                  <a:prstDash val="solid"/>
                  <a:miter lim="8000"/>
                </a:ln>
                <a:effectLst/>
              </p:spPr>
              <p:txBody>
                <a:bodyPr wrap="square" lIns="60927" tIns="60927" rIns="60927" bIns="60927" numCol="1" anchor="ctr">
                  <a:noAutofit/>
                </a:bodyPr>
                <a:lstStyle/>
                <a:p>
                  <a:pPr algn="ctr">
                    <a:defRPr sz="700">
                      <a:solidFill>
                        <a:srgbClr val="FFFFFF"/>
                      </a:solidFill>
                      <a:latin typeface="Proxima Nova"/>
                      <a:ea typeface="Proxima Nova"/>
                      <a:cs typeface="Proxima Nova"/>
                      <a:sym typeface="Proxima Nova"/>
                    </a:defRPr>
                  </a:pPr>
                  <a:endParaRPr sz="933"/>
                </a:p>
              </p:txBody>
            </p:sp>
            <p:grpSp>
              <p:nvGrpSpPr>
                <p:cNvPr id="182" name="Shape 3364"/>
                <p:cNvGrpSpPr/>
                <p:nvPr/>
              </p:nvGrpSpPr>
              <p:grpSpPr>
                <a:xfrm>
                  <a:off x="-1" y="57164"/>
                  <a:ext cx="436066" cy="107700"/>
                  <a:chOff x="0" y="9651"/>
                  <a:chExt cx="436064" cy="107699"/>
                </a:xfrm>
              </p:grpSpPr>
              <p:sp>
                <p:nvSpPr>
                  <p:cNvPr id="183" name="Rectangle"/>
                  <p:cNvSpPr/>
                  <p:nvPr/>
                </p:nvSpPr>
                <p:spPr>
                  <a:xfrm>
                    <a:off x="0" y="12650"/>
                    <a:ext cx="436064" cy="101700"/>
                  </a:xfrm>
                  <a:prstGeom prst="rect">
                    <a:avLst/>
                  </a:prstGeom>
                  <a:noFill/>
                  <a:ln w="9525" cap="flat">
                    <a:solidFill>
                      <a:srgbClr val="CFD5DD">
                        <a:alpha val="0"/>
                      </a:srgbClr>
                    </a:solidFill>
                    <a:prstDash val="solid"/>
                    <a:round/>
                  </a:ln>
                  <a:effectLst/>
                </p:spPr>
                <p:txBody>
                  <a:bodyPr wrap="square" lIns="60927" tIns="60927" rIns="60927" bIns="60927" numCol="1" anchor="ctr">
                    <a:noAutofit/>
                  </a:bodyPr>
                  <a:lstStyle/>
                  <a:p>
                    <a:pPr algn="ctr">
                      <a:defRPr sz="1400">
                        <a:solidFill>
                          <a:srgbClr val="000000"/>
                        </a:solidFill>
                      </a:defRPr>
                    </a:pPr>
                    <a:endParaRPr sz="1865"/>
                  </a:p>
                </p:txBody>
              </p:sp>
              <p:sp>
                <p:nvSpPr>
                  <p:cNvPr id="184" name="etcd"/>
                  <p:cNvSpPr txBox="1"/>
                  <p:nvPr/>
                </p:nvSpPr>
                <p:spPr>
                  <a:xfrm>
                    <a:off x="0" y="9651"/>
                    <a:ext cx="436064" cy="10769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sz="700">
                        <a:solidFill>
                          <a:srgbClr val="FFFFFF"/>
                        </a:solidFill>
                        <a:latin typeface="Proxima Nova"/>
                        <a:ea typeface="Proxima Nova"/>
                        <a:cs typeface="Proxima Nova"/>
                        <a:sym typeface="Proxima Nova"/>
                      </a:defRPr>
                    </a:lvl1pPr>
                  </a:lstStyle>
                  <a:p>
                    <a:r>
                      <a:rPr sz="933">
                        <a:latin typeface="+mn-lt"/>
                      </a:rPr>
                      <a:t>etcd</a:t>
                    </a:r>
                  </a:p>
                </p:txBody>
              </p:sp>
            </p:grpSp>
          </p:grpSp>
        </p:grpSp>
        <p:grpSp>
          <p:nvGrpSpPr>
            <p:cNvPr id="170" name="Shape 3365"/>
            <p:cNvGrpSpPr/>
            <p:nvPr/>
          </p:nvGrpSpPr>
          <p:grpSpPr>
            <a:xfrm>
              <a:off x="1328165" y="157723"/>
              <a:ext cx="546538" cy="327490"/>
              <a:chOff x="0" y="0"/>
              <a:chExt cx="546537" cy="327488"/>
            </a:xfrm>
          </p:grpSpPr>
          <p:sp>
            <p:nvSpPr>
              <p:cNvPr id="171" name="Shape 3366"/>
              <p:cNvSpPr/>
              <p:nvPr/>
            </p:nvSpPr>
            <p:spPr>
              <a:xfrm>
                <a:off x="0" y="0"/>
                <a:ext cx="433586" cy="222074"/>
              </a:xfrm>
              <a:prstGeom prst="rect">
                <a:avLst/>
              </a:prstGeom>
              <a:solidFill>
                <a:srgbClr val="00BBF6"/>
              </a:solidFill>
              <a:ln w="12700" cap="flat">
                <a:solidFill>
                  <a:srgbClr val="CFD5DD"/>
                </a:solidFill>
                <a:prstDash val="solid"/>
                <a:miter lim="8000"/>
              </a:ln>
              <a:effectLst/>
            </p:spPr>
            <p:txBody>
              <a:bodyPr wrap="square" lIns="60927" tIns="60927" rIns="60927" bIns="60927" numCol="1" anchor="ctr">
                <a:noAutofit/>
              </a:bodyPr>
              <a:lstStyle/>
              <a:p>
                <a:pPr algn="ctr">
                  <a:defRPr sz="700">
                    <a:solidFill>
                      <a:srgbClr val="FFFFFF"/>
                    </a:solidFill>
                    <a:latin typeface="Proxima Nova"/>
                    <a:ea typeface="Proxima Nova"/>
                    <a:cs typeface="Proxima Nova"/>
                    <a:sym typeface="Proxima Nova"/>
                  </a:defRPr>
                </a:pPr>
                <a:endParaRPr sz="933"/>
              </a:p>
            </p:txBody>
          </p:sp>
          <p:sp>
            <p:nvSpPr>
              <p:cNvPr id="172" name="Shape 3367"/>
              <p:cNvSpPr/>
              <p:nvPr/>
            </p:nvSpPr>
            <p:spPr>
              <a:xfrm>
                <a:off x="55236" y="53533"/>
                <a:ext cx="436064" cy="222075"/>
              </a:xfrm>
              <a:prstGeom prst="rect">
                <a:avLst/>
              </a:prstGeom>
              <a:solidFill>
                <a:srgbClr val="00BBF6"/>
              </a:solidFill>
              <a:ln w="12700" cap="flat">
                <a:solidFill>
                  <a:srgbClr val="CFD5DD"/>
                </a:solidFill>
                <a:prstDash val="solid"/>
                <a:miter lim="8000"/>
              </a:ln>
              <a:effectLst/>
            </p:spPr>
            <p:txBody>
              <a:bodyPr wrap="square" lIns="60927" tIns="60927" rIns="60927" bIns="60927" numCol="1" anchor="ctr">
                <a:noAutofit/>
              </a:bodyPr>
              <a:lstStyle/>
              <a:p>
                <a:pPr algn="ctr">
                  <a:defRPr sz="700">
                    <a:solidFill>
                      <a:srgbClr val="FFFFFF"/>
                    </a:solidFill>
                    <a:latin typeface="Proxima Nova"/>
                    <a:ea typeface="Proxima Nova"/>
                    <a:cs typeface="Proxima Nova"/>
                    <a:sym typeface="Proxima Nova"/>
                  </a:defRPr>
                </a:pPr>
                <a:endParaRPr sz="933"/>
              </a:p>
            </p:txBody>
          </p:sp>
          <p:grpSp>
            <p:nvGrpSpPr>
              <p:cNvPr id="173" name="Shape 3368"/>
              <p:cNvGrpSpPr/>
              <p:nvPr/>
            </p:nvGrpSpPr>
            <p:grpSpPr>
              <a:xfrm>
                <a:off x="110470" y="105412"/>
                <a:ext cx="436067" cy="222076"/>
                <a:chOff x="-1" y="0"/>
                <a:chExt cx="436066" cy="222074"/>
              </a:xfrm>
            </p:grpSpPr>
            <p:sp>
              <p:nvSpPr>
                <p:cNvPr id="174" name="Shape 3369"/>
                <p:cNvSpPr/>
                <p:nvPr/>
              </p:nvSpPr>
              <p:spPr>
                <a:xfrm>
                  <a:off x="-1" y="0"/>
                  <a:ext cx="436065" cy="222074"/>
                </a:xfrm>
                <a:prstGeom prst="rect">
                  <a:avLst/>
                </a:prstGeom>
                <a:solidFill>
                  <a:srgbClr val="00BBF6"/>
                </a:solidFill>
                <a:ln w="12700" cap="flat">
                  <a:solidFill>
                    <a:srgbClr val="CFD5DD"/>
                  </a:solidFill>
                  <a:prstDash val="solid"/>
                  <a:miter lim="8000"/>
                </a:ln>
                <a:effectLst/>
              </p:spPr>
              <p:txBody>
                <a:bodyPr wrap="square" lIns="60927" tIns="60927" rIns="60927" bIns="60927" numCol="1" anchor="ctr">
                  <a:noAutofit/>
                </a:bodyPr>
                <a:lstStyle/>
                <a:p>
                  <a:pPr algn="ctr">
                    <a:defRPr sz="700">
                      <a:solidFill>
                        <a:srgbClr val="FFFFFF"/>
                      </a:solidFill>
                      <a:latin typeface="Proxima Nova"/>
                      <a:ea typeface="Proxima Nova"/>
                      <a:cs typeface="Proxima Nova"/>
                      <a:sym typeface="Proxima Nova"/>
                    </a:defRPr>
                  </a:pPr>
                  <a:endParaRPr sz="933"/>
                </a:p>
              </p:txBody>
            </p:sp>
            <p:grpSp>
              <p:nvGrpSpPr>
                <p:cNvPr id="175" name="Shape 3370"/>
                <p:cNvGrpSpPr/>
                <p:nvPr/>
              </p:nvGrpSpPr>
              <p:grpSpPr>
                <a:xfrm>
                  <a:off x="-1" y="57164"/>
                  <a:ext cx="436066" cy="107700"/>
                  <a:chOff x="0" y="9651"/>
                  <a:chExt cx="436064" cy="107699"/>
                </a:xfrm>
              </p:grpSpPr>
              <p:sp>
                <p:nvSpPr>
                  <p:cNvPr id="176" name="Rectangle"/>
                  <p:cNvSpPr/>
                  <p:nvPr/>
                </p:nvSpPr>
                <p:spPr>
                  <a:xfrm>
                    <a:off x="0" y="12650"/>
                    <a:ext cx="436064" cy="101700"/>
                  </a:xfrm>
                  <a:prstGeom prst="rect">
                    <a:avLst/>
                  </a:prstGeom>
                  <a:noFill/>
                  <a:ln w="9525" cap="flat">
                    <a:solidFill>
                      <a:srgbClr val="CFD5DD">
                        <a:alpha val="0"/>
                      </a:srgbClr>
                    </a:solidFill>
                    <a:prstDash val="solid"/>
                    <a:round/>
                  </a:ln>
                  <a:effectLst/>
                </p:spPr>
                <p:txBody>
                  <a:bodyPr wrap="square" lIns="60927" tIns="60927" rIns="60927" bIns="60927" numCol="1" anchor="ctr">
                    <a:noAutofit/>
                  </a:bodyPr>
                  <a:lstStyle/>
                  <a:p>
                    <a:pPr algn="ctr">
                      <a:defRPr sz="1400">
                        <a:solidFill>
                          <a:srgbClr val="000000"/>
                        </a:solidFill>
                      </a:defRPr>
                    </a:pPr>
                    <a:endParaRPr sz="1865"/>
                  </a:p>
                </p:txBody>
              </p:sp>
              <p:sp>
                <p:nvSpPr>
                  <p:cNvPr id="177" name="worker"/>
                  <p:cNvSpPr txBox="1"/>
                  <p:nvPr/>
                </p:nvSpPr>
                <p:spPr>
                  <a:xfrm>
                    <a:off x="0" y="9651"/>
                    <a:ext cx="436064" cy="10769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sz="700">
                        <a:solidFill>
                          <a:srgbClr val="FFFFFF"/>
                        </a:solidFill>
                        <a:latin typeface="Proxima Nova"/>
                        <a:ea typeface="Proxima Nova"/>
                        <a:cs typeface="Proxima Nova"/>
                        <a:sym typeface="Proxima Nova"/>
                      </a:defRPr>
                    </a:lvl1pPr>
                  </a:lstStyle>
                  <a:p>
                    <a:r>
                      <a:rPr sz="933">
                        <a:latin typeface="+mn-lt"/>
                      </a:rPr>
                      <a:t>worker</a:t>
                    </a:r>
                  </a:p>
                </p:txBody>
              </p:sp>
            </p:grpSp>
          </p:grpSp>
        </p:grpSp>
      </p:grpSp>
      <p:pic>
        <p:nvPicPr>
          <p:cNvPr id="191" name="Shape 3371" descr="Shape 337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72007" y="2902586"/>
            <a:ext cx="243872" cy="243874"/>
          </a:xfrm>
          <a:prstGeom prst="rect">
            <a:avLst/>
          </a:prstGeom>
          <a:ln w="12700">
            <a:miter lim="400000"/>
          </a:ln>
        </p:spPr>
      </p:pic>
      <p:pic>
        <p:nvPicPr>
          <p:cNvPr id="192" name="Shape 3372" descr="Shape 337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38951" y="2629833"/>
            <a:ext cx="1034788" cy="365411"/>
          </a:xfrm>
          <a:prstGeom prst="rect">
            <a:avLst/>
          </a:prstGeom>
          <a:ln w="12700">
            <a:miter lim="400000"/>
          </a:ln>
        </p:spPr>
      </p:pic>
      <p:sp>
        <p:nvSpPr>
          <p:cNvPr id="193" name="Rounded Rectangle"/>
          <p:cNvSpPr/>
          <p:nvPr/>
        </p:nvSpPr>
        <p:spPr>
          <a:xfrm>
            <a:off x="2018601" y="1869327"/>
            <a:ext cx="8265504" cy="371519"/>
          </a:xfrm>
          <a:prstGeom prst="roundRect">
            <a:avLst>
              <a:gd name="adj" fmla="val 6212"/>
            </a:avLst>
          </a:prstGeom>
          <a:solidFill>
            <a:srgbClr val="78909C"/>
          </a:solidFill>
          <a:ln w="12700" cap="flat">
            <a:noFill/>
            <a:miter lim="400000"/>
          </a:ln>
          <a:effectLst/>
        </p:spPr>
        <p:txBody>
          <a:bodyPr wrap="square" lIns="60927" tIns="60927" rIns="60927" bIns="60927" numCol="1" anchor="ctr">
            <a:noAutofit/>
          </a:bodyPr>
          <a:lstStyle/>
          <a:p>
            <a:pPr algn="ctr">
              <a:defRPr sz="1400">
                <a:solidFill>
                  <a:srgbClr val="000000"/>
                </a:solidFill>
              </a:defRPr>
            </a:pPr>
            <a:endParaRPr sz="1865"/>
          </a:p>
        </p:txBody>
      </p:sp>
      <p:sp>
        <p:nvSpPr>
          <p:cNvPr id="194" name="PKS Controller"/>
          <p:cNvSpPr txBox="1"/>
          <p:nvPr/>
        </p:nvSpPr>
        <p:spPr>
          <a:xfrm>
            <a:off x="2163522" y="1925999"/>
            <a:ext cx="7985520" cy="24615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sz="900">
                <a:solidFill>
                  <a:srgbClr val="FFFFFF"/>
                </a:solidFill>
                <a:latin typeface="Proxima Nova"/>
                <a:ea typeface="Proxima Nova"/>
                <a:cs typeface="Proxima Nova"/>
                <a:sym typeface="Proxima Nova"/>
              </a:defRPr>
            </a:lvl1pPr>
          </a:lstStyle>
          <a:p>
            <a:r>
              <a:rPr sz="1600">
                <a:latin typeface="+mn-lt"/>
              </a:rPr>
              <a:t>PKS Control</a:t>
            </a:r>
            <a:r>
              <a:rPr lang="en-US" sz="1600">
                <a:latin typeface="+mn-lt"/>
              </a:rPr>
              <a:t> Plane</a:t>
            </a:r>
            <a:endParaRPr sz="1600">
              <a:latin typeface="+mn-lt"/>
            </a:endParaRPr>
          </a:p>
        </p:txBody>
      </p:sp>
      <p:sp>
        <p:nvSpPr>
          <p:cNvPr id="133" name="Rectangle 132"/>
          <p:cNvSpPr/>
          <p:nvPr/>
        </p:nvSpPr>
        <p:spPr>
          <a:xfrm>
            <a:off x="5310387" y="5772866"/>
            <a:ext cx="4516854" cy="750380"/>
          </a:xfrm>
          <a:prstGeom prst="rect">
            <a:avLst/>
          </a:prstGeom>
          <a:solidFill>
            <a:schemeClr val="bg1">
              <a:alpha val="61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9"/>
          </a:p>
        </p:txBody>
      </p:sp>
      <p:sp>
        <p:nvSpPr>
          <p:cNvPr id="135" name="Rectangle 134">
            <a:extLst>
              <a:ext uri="{FF2B5EF4-FFF2-40B4-BE49-F238E27FC236}">
                <a16:creationId xmlns:a16="http://schemas.microsoft.com/office/drawing/2014/main" id="{63B82BC3-0367-FA4E-929C-D056E06D2DB5}"/>
              </a:ext>
            </a:extLst>
          </p:cNvPr>
          <p:cNvSpPr/>
          <p:nvPr/>
        </p:nvSpPr>
        <p:spPr>
          <a:xfrm>
            <a:off x="2260463" y="5084231"/>
            <a:ext cx="7862200" cy="498390"/>
          </a:xfrm>
          <a:prstGeom prst="rect">
            <a:avLst/>
          </a:prstGeom>
          <a:noFill/>
          <a:ln w="38100">
            <a:solidFill>
              <a:srgbClr val="FF0000"/>
            </a:solidFill>
          </a:ln>
          <a:effectLst>
            <a:outerShdw blurRad="50800" dist="38100" dir="2700000" algn="tl" rotWithShape="0">
              <a:prstClr val="black">
                <a:alpha val="40000"/>
              </a:prstClr>
            </a:outerShdw>
          </a:effectLst>
          <a:scene3d>
            <a:camera prst="orthographicFront"/>
            <a:lightRig rig="threePt" dir="t"/>
          </a:scene3d>
          <a:sp3d>
            <a:bevelT w="38100" h="254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9" dirty="0"/>
          </a:p>
        </p:txBody>
      </p:sp>
      <p:sp>
        <p:nvSpPr>
          <p:cNvPr id="196" name="Rectangle 195">
            <a:extLst>
              <a:ext uri="{FF2B5EF4-FFF2-40B4-BE49-F238E27FC236}">
                <a16:creationId xmlns:a16="http://schemas.microsoft.com/office/drawing/2014/main" id="{644BDA23-8F48-E045-A427-74C6589AB08D}"/>
              </a:ext>
            </a:extLst>
          </p:cNvPr>
          <p:cNvSpPr/>
          <p:nvPr/>
        </p:nvSpPr>
        <p:spPr>
          <a:xfrm>
            <a:off x="3161013" y="2366531"/>
            <a:ext cx="5875228" cy="1904299"/>
          </a:xfrm>
          <a:prstGeom prst="rect">
            <a:avLst/>
          </a:prstGeom>
          <a:noFill/>
          <a:ln w="38100">
            <a:solidFill>
              <a:srgbClr val="FF0000"/>
            </a:solidFill>
          </a:ln>
          <a:effectLst>
            <a:outerShdw blurRad="50800" dist="38100" dir="2700000" algn="tl" rotWithShape="0">
              <a:prstClr val="black">
                <a:alpha val="40000"/>
              </a:prstClr>
            </a:outerShdw>
          </a:effectLst>
          <a:scene3d>
            <a:camera prst="orthographicFront"/>
            <a:lightRig rig="threePt" dir="t"/>
          </a:scene3d>
          <a:sp3d>
            <a:bevelT w="38100" h="254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9" dirty="0"/>
          </a:p>
        </p:txBody>
      </p:sp>
      <p:sp>
        <p:nvSpPr>
          <p:cNvPr id="197" name="矩形 196">
            <a:extLst>
              <a:ext uri="{FF2B5EF4-FFF2-40B4-BE49-F238E27FC236}">
                <a16:creationId xmlns:a16="http://schemas.microsoft.com/office/drawing/2014/main" id="{4AAE2528-E8BE-3245-8E95-5D0736A1F4DB}"/>
              </a:ext>
            </a:extLst>
          </p:cNvPr>
          <p:cNvSpPr/>
          <p:nvPr/>
        </p:nvSpPr>
        <p:spPr>
          <a:xfrm>
            <a:off x="10565296" y="44163"/>
            <a:ext cx="1623529" cy="45934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kumimoji="1" lang="zh-TW" altLang="en-US" sz="1600" dirty="0">
                <a:solidFill>
                  <a:schemeClr val="bg1"/>
                </a:solidFill>
                <a:latin typeface="Microsoft JhengHei" panose="020B0604030504040204" pitchFamily="34" charset="-120"/>
                <a:ea typeface="Microsoft JhengHei" panose="020B0604030504040204" pitchFamily="34" charset="-120"/>
              </a:rPr>
              <a:t>雲原生應用教學</a:t>
            </a:r>
          </a:p>
        </p:txBody>
      </p:sp>
    </p:spTree>
    <p:extLst>
      <p:ext uri="{BB962C8B-B14F-4D97-AF65-F5344CB8AC3E}">
        <p14:creationId xmlns:p14="http://schemas.microsoft.com/office/powerpoint/2010/main" val="101989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41760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282" y="482600"/>
            <a:ext cx="10969943" cy="812800"/>
          </a:xfrm>
        </p:spPr>
        <p:txBody>
          <a:bodyPr/>
          <a:lstStyle/>
          <a:p>
            <a:r>
              <a:rPr lang="en-US" b="1" dirty="0">
                <a:solidFill>
                  <a:schemeClr val="accent1"/>
                </a:solidFill>
                <a:latin typeface="Microsoft JhengHei" panose="020B0604030504040204" pitchFamily="34" charset="-120"/>
                <a:ea typeface="Microsoft JhengHei" panose="020B0604030504040204" pitchFamily="34" charset="-120"/>
              </a:rPr>
              <a:t>Agenda</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80863628"/>
              </p:ext>
            </p:extLst>
          </p:nvPr>
        </p:nvGraphicFramePr>
        <p:xfrm>
          <a:off x="457200" y="1647228"/>
          <a:ext cx="10823713" cy="3469220"/>
        </p:xfrm>
        <a:graphic>
          <a:graphicData uri="http://schemas.openxmlformats.org/drawingml/2006/table">
            <a:tbl>
              <a:tblPr bandRow="1">
                <a:tableStyleId>{7E9639D4-E3E2-4D34-9284-5A2195B3D0D7}</a:tableStyleId>
              </a:tblPr>
              <a:tblGrid>
                <a:gridCol w="599776">
                  <a:extLst>
                    <a:ext uri="{9D8B030D-6E8A-4147-A177-3AD203B41FA5}">
                      <a16:colId xmlns:a16="http://schemas.microsoft.com/office/drawing/2014/main" val="20000"/>
                    </a:ext>
                  </a:extLst>
                </a:gridCol>
                <a:gridCol w="1606711">
                  <a:extLst>
                    <a:ext uri="{9D8B030D-6E8A-4147-A177-3AD203B41FA5}">
                      <a16:colId xmlns:a16="http://schemas.microsoft.com/office/drawing/2014/main" val="20001"/>
                    </a:ext>
                  </a:extLst>
                </a:gridCol>
                <a:gridCol w="6549887">
                  <a:extLst>
                    <a:ext uri="{9D8B030D-6E8A-4147-A177-3AD203B41FA5}">
                      <a16:colId xmlns:a16="http://schemas.microsoft.com/office/drawing/2014/main" val="1115904231"/>
                    </a:ext>
                  </a:extLst>
                </a:gridCol>
                <a:gridCol w="2067339">
                  <a:extLst>
                    <a:ext uri="{9D8B030D-6E8A-4147-A177-3AD203B41FA5}">
                      <a16:colId xmlns:a16="http://schemas.microsoft.com/office/drawing/2014/main" val="2703242129"/>
                    </a:ext>
                  </a:extLst>
                </a:gridCol>
              </a:tblGrid>
              <a:tr h="877311">
                <a:tc>
                  <a:txBody>
                    <a:bodyPr/>
                    <a:lstStyle/>
                    <a:p>
                      <a:pPr algn="r"/>
                      <a:r>
                        <a:rPr lang="en-US" sz="2000" b="1" dirty="0">
                          <a:solidFill>
                            <a:schemeClr val="bg1"/>
                          </a:solidFill>
                          <a:latin typeface="Microsoft JhengHei" panose="020B0604030504040204" pitchFamily="34" charset="-120"/>
                          <a:ea typeface="Microsoft JhengHei" panose="020B0604030504040204" pitchFamily="34" charset="-120"/>
                        </a:rPr>
                        <a:t>1</a:t>
                      </a:r>
                    </a:p>
                  </a:txBody>
                  <a:tcPr marL="182832" marR="182832" marT="137124" marB="137124" anchor="ctr">
                    <a:lnL w="12700" cap="flat" cmpd="sng" algn="ctr">
                      <a:noFill/>
                      <a:prstDash val="solid"/>
                      <a:round/>
                      <a:headEnd type="none" w="med" len="med"/>
                      <a:tailEnd type="none" w="med" len="med"/>
                    </a:lnL>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5">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000" b="1" dirty="0">
                          <a:solidFill>
                            <a:schemeClr val="bg1"/>
                          </a:solidFill>
                          <a:latin typeface="Microsoft JhengHei" panose="020B0604030504040204" pitchFamily="34" charset="-120"/>
                          <a:ea typeface="Microsoft JhengHei" panose="020B0604030504040204" pitchFamily="34" charset="-120"/>
                        </a:rPr>
                        <a:t>方案分享</a:t>
                      </a:r>
                      <a:r>
                        <a:rPr lang="en-US" altLang="zh-TW" sz="2000" b="1" dirty="0">
                          <a:solidFill>
                            <a:schemeClr val="bg1"/>
                          </a:solidFill>
                          <a:latin typeface="Microsoft JhengHei" panose="020B0604030504040204" pitchFamily="34" charset="-120"/>
                          <a:ea typeface="Microsoft JhengHei" panose="020B0604030504040204" pitchFamily="34" charset="-120"/>
                        </a:rPr>
                        <a:t> </a:t>
                      </a:r>
                    </a:p>
                  </a:txBody>
                  <a:tcPr marL="365665" marR="182832" marT="137124" marB="137124"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5">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000" b="1" dirty="0">
                          <a:solidFill>
                            <a:schemeClr val="bg1"/>
                          </a:solidFill>
                          <a:latin typeface="Microsoft JhengHei" panose="020B0604030504040204" pitchFamily="34" charset="-120"/>
                          <a:ea typeface="Microsoft JhengHei" panose="020B0604030504040204" pitchFamily="34" charset="-120"/>
                        </a:rPr>
                        <a:t>貼近產業及科技發展，加速智慧教學及創新</a:t>
                      </a:r>
                      <a:endParaRPr lang="en-US" altLang="zh-TW" sz="2000" b="1" dirty="0">
                        <a:solidFill>
                          <a:schemeClr val="bg1"/>
                        </a:solidFill>
                        <a:latin typeface="Microsoft JhengHei" panose="020B0604030504040204" pitchFamily="34" charset="-120"/>
                        <a:ea typeface="Microsoft JhengHei" panose="020B0604030504040204" pitchFamily="34" charset="-120"/>
                      </a:endParaRPr>
                    </a:p>
                  </a:txBody>
                  <a:tcPr marL="365665" marR="182832" marT="137124" marB="137124"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5">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000" b="1" dirty="0">
                          <a:solidFill>
                            <a:schemeClr val="bg1"/>
                          </a:solidFill>
                          <a:latin typeface="Microsoft JhengHei" panose="020B0604030504040204" pitchFamily="34" charset="-120"/>
                          <a:ea typeface="Microsoft JhengHei" panose="020B0604030504040204" pitchFamily="34" charset="-120"/>
                        </a:rPr>
                        <a:t>VMware</a:t>
                      </a:r>
                    </a:p>
                  </a:txBody>
                  <a:tcPr marL="365665" marR="182832" marT="137124" marB="137124" anchor="ctr">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0"/>
                  </a:ext>
                </a:extLst>
              </a:tr>
              <a:tr h="854765">
                <a:tc>
                  <a:txBody>
                    <a:bodyPr/>
                    <a:lstStyle/>
                    <a:p>
                      <a:pPr marL="0" algn="r" defTabSz="914400" rtl="0" eaLnBrk="1" latinLnBrk="0" hangingPunct="1"/>
                      <a:r>
                        <a:rPr lang="en-US" sz="2000" b="1" kern="1200" dirty="0">
                          <a:solidFill>
                            <a:srgbClr val="0095D3"/>
                          </a:solidFill>
                          <a:latin typeface="Microsoft JhengHei" panose="020B0604030504040204" pitchFamily="34" charset="-120"/>
                          <a:ea typeface="Microsoft JhengHei" panose="020B0604030504040204" pitchFamily="34" charset="-120"/>
                          <a:cs typeface="+mn-cs"/>
                        </a:rPr>
                        <a:t>2</a:t>
                      </a:r>
                    </a:p>
                  </a:txBody>
                  <a:tcPr marL="182832" marR="182832" marT="137124" marB="137124" anchor="ctr">
                    <a:lnL w="12700" cap="flat" cmpd="sng" algn="ctr">
                      <a:noFill/>
                      <a:prstDash val="solid"/>
                      <a:round/>
                      <a:headEnd type="none" w="med" len="med"/>
                      <a:tailEnd type="none" w="med" len="med"/>
                    </a:lnL>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b="1" kern="1200" dirty="0">
                          <a:solidFill>
                            <a:srgbClr val="0095D3"/>
                          </a:solidFill>
                          <a:latin typeface="Microsoft JhengHei" panose="020B0604030504040204" pitchFamily="34" charset="-120"/>
                          <a:ea typeface="Microsoft JhengHei" panose="020B0604030504040204" pitchFamily="34" charset="-120"/>
                          <a:cs typeface="+mn-cs"/>
                        </a:rPr>
                        <a:t>經驗分享</a:t>
                      </a:r>
                      <a:endParaRPr lang="en-US" altLang="zh-TW" sz="2000" b="1" kern="1200" dirty="0">
                        <a:solidFill>
                          <a:srgbClr val="0095D3"/>
                        </a:solidFill>
                        <a:latin typeface="Microsoft JhengHei" panose="020B0604030504040204" pitchFamily="34" charset="-120"/>
                        <a:ea typeface="Microsoft JhengHei" panose="020B0604030504040204" pitchFamily="34" charset="-120"/>
                        <a:cs typeface="+mn-cs"/>
                      </a:endParaRPr>
                    </a:p>
                  </a:txBody>
                  <a:tcPr marL="365665" marR="182832" marT="137124" marB="137124"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2000" b="1" kern="1200" dirty="0">
                          <a:solidFill>
                            <a:srgbClr val="0095D3"/>
                          </a:solidFill>
                          <a:latin typeface="Microsoft JhengHei" panose="020B0604030504040204" pitchFamily="34" charset="-120"/>
                          <a:ea typeface="Microsoft JhengHei" panose="020B0604030504040204" pitchFamily="34" charset="-120"/>
                          <a:cs typeface="+mn-cs"/>
                        </a:rPr>
                        <a:t>打造智慧軟硬體教學平台，以虛擬教室打破學習疆界 </a:t>
                      </a:r>
                      <a:endParaRPr lang="en-US" altLang="zh-TW" sz="2000" b="1" kern="1200" dirty="0">
                        <a:solidFill>
                          <a:srgbClr val="0095D3"/>
                        </a:solidFill>
                        <a:latin typeface="Microsoft JhengHei" panose="020B0604030504040204" pitchFamily="34" charset="-120"/>
                        <a:ea typeface="Microsoft JhengHei" panose="020B0604030504040204" pitchFamily="34" charset="-120"/>
                        <a:cs typeface="+mn-cs"/>
                      </a:endParaRPr>
                    </a:p>
                  </a:txBody>
                  <a:tcPr marL="365665" marR="182832" marT="137124" marB="137124"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000" b="1" kern="1200" dirty="0">
                          <a:solidFill>
                            <a:srgbClr val="0095D3"/>
                          </a:solidFill>
                          <a:latin typeface="Microsoft JhengHei" panose="020B0604030504040204" pitchFamily="34" charset="-120"/>
                          <a:ea typeface="Microsoft JhengHei" panose="020B0604030504040204" pitchFamily="34" charset="-120"/>
                          <a:cs typeface="+mn-cs"/>
                        </a:rPr>
                        <a:t>龍華科大</a:t>
                      </a:r>
                      <a:endParaRPr lang="en-US" altLang="zh-TW" sz="2000" b="1" kern="1200" dirty="0">
                        <a:solidFill>
                          <a:srgbClr val="0095D3"/>
                        </a:solidFill>
                        <a:latin typeface="Microsoft JhengHei" panose="020B0604030504040204" pitchFamily="34" charset="-120"/>
                        <a:ea typeface="Microsoft JhengHei" panose="020B0604030504040204" pitchFamily="34" charset="-120"/>
                        <a:cs typeface="+mn-cs"/>
                      </a:endParaRPr>
                    </a:p>
                  </a:txBody>
                  <a:tcPr marL="365665" marR="182832" marT="137124" marB="137124" anchor="ctr">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1"/>
                  </a:ext>
                </a:extLst>
              </a:tr>
              <a:tr h="500431">
                <a:tc>
                  <a:txBody>
                    <a:bodyPr/>
                    <a:lstStyle/>
                    <a:p>
                      <a:pPr marL="0" algn="r" defTabSz="914400" rtl="0" eaLnBrk="1" latinLnBrk="0" hangingPunct="1"/>
                      <a:endParaRPr lang="en-US" sz="2000" b="1" kern="1200" dirty="0">
                        <a:solidFill>
                          <a:srgbClr val="0095D3"/>
                        </a:solidFill>
                        <a:latin typeface="Microsoft JhengHei" panose="020B0604030504040204" pitchFamily="34" charset="-120"/>
                        <a:ea typeface="Microsoft JhengHei" panose="020B0604030504040204" pitchFamily="34" charset="-120"/>
                        <a:cs typeface="+mn-cs"/>
                      </a:endParaRPr>
                    </a:p>
                  </a:txBody>
                  <a:tcPr marL="182832" marR="182832" marT="137124" marB="137124" anchor="ctr">
                    <a:lnL w="12700" cap="flat" cmpd="sng" algn="ctr">
                      <a:noFill/>
                      <a:prstDash val="solid"/>
                      <a:round/>
                      <a:headEnd type="none" w="med" len="med"/>
                      <a:tailEnd type="none" w="med" len="med"/>
                    </a:lnL>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2000" b="1" kern="1200" dirty="0">
                        <a:solidFill>
                          <a:srgbClr val="0095D3"/>
                        </a:solidFill>
                        <a:latin typeface="Microsoft JhengHei" panose="020B0604030504040204" pitchFamily="34" charset="-120"/>
                        <a:ea typeface="Microsoft JhengHei" panose="020B0604030504040204" pitchFamily="34" charset="-120"/>
                        <a:cs typeface="+mn-cs"/>
                      </a:endParaRPr>
                    </a:p>
                  </a:txBody>
                  <a:tcPr marL="365665" marR="182832" marT="137124" marB="137124"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2000" kern="1200" baseline="0" dirty="0">
                        <a:solidFill>
                          <a:srgbClr val="808080"/>
                        </a:solidFill>
                        <a:latin typeface="Microsoft JhengHei" panose="020B0604030504040204" pitchFamily="34" charset="-120"/>
                        <a:ea typeface="Microsoft JhengHei" panose="020B0604030504040204" pitchFamily="34" charset="-120"/>
                        <a:cs typeface="+mn-cs"/>
                      </a:endParaRPr>
                    </a:p>
                  </a:txBody>
                  <a:tcPr marL="365665" marR="182832" marT="137124" marB="137124"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2000" kern="1200" baseline="0" dirty="0">
                        <a:solidFill>
                          <a:srgbClr val="808080"/>
                        </a:solidFill>
                        <a:latin typeface="Microsoft JhengHei" panose="020B0604030504040204" pitchFamily="34" charset="-120"/>
                        <a:ea typeface="Microsoft JhengHei" panose="020B0604030504040204" pitchFamily="34" charset="-120"/>
                        <a:cs typeface="+mn-cs"/>
                      </a:endParaRPr>
                    </a:p>
                  </a:txBody>
                  <a:tcPr marL="365665" marR="182832" marT="137124" marB="137124" anchor="ctr">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2"/>
                  </a:ext>
                </a:extLst>
              </a:tr>
              <a:tr h="500431">
                <a:tc>
                  <a:txBody>
                    <a:bodyPr/>
                    <a:lstStyle/>
                    <a:p>
                      <a:pPr algn="r"/>
                      <a:endParaRPr lang="en-US" sz="2000" b="0" dirty="0">
                        <a:solidFill>
                          <a:schemeClr val="tx1"/>
                        </a:solidFill>
                        <a:latin typeface="Microsoft JhengHei" panose="020B0604030504040204" pitchFamily="34" charset="-120"/>
                        <a:ea typeface="Microsoft JhengHei" panose="020B0604030504040204" pitchFamily="34" charset="-120"/>
                      </a:endParaRPr>
                    </a:p>
                  </a:txBody>
                  <a:tcPr marL="182832" marR="182832" marT="137124" marB="137124" anchor="ctr">
                    <a:lnL w="12700" cap="flat" cmpd="sng" algn="ctr">
                      <a:noFill/>
                      <a:prstDash val="solid"/>
                      <a:round/>
                      <a:headEnd type="none" w="med" len="med"/>
                      <a:tailEnd type="none" w="med" len="med"/>
                    </a:lnL>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2000" kern="1200" baseline="0" dirty="0">
                        <a:solidFill>
                          <a:srgbClr val="808080"/>
                        </a:solidFill>
                        <a:latin typeface="Microsoft JhengHei" panose="020B0604030504040204" pitchFamily="34" charset="-120"/>
                        <a:ea typeface="Microsoft JhengHei" panose="020B0604030504040204" pitchFamily="34" charset="-120"/>
                        <a:cs typeface="+mn-cs"/>
                      </a:endParaRPr>
                    </a:p>
                  </a:txBody>
                  <a:tcPr marL="365665" marR="182832" marT="137124" marB="137124"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2000" kern="1200" baseline="0" dirty="0">
                        <a:solidFill>
                          <a:srgbClr val="808080"/>
                        </a:solidFill>
                        <a:latin typeface="Microsoft JhengHei" panose="020B0604030504040204" pitchFamily="34" charset="-120"/>
                        <a:ea typeface="Microsoft JhengHei" panose="020B0604030504040204" pitchFamily="34" charset="-120"/>
                        <a:cs typeface="+mn-cs"/>
                      </a:endParaRPr>
                    </a:p>
                  </a:txBody>
                  <a:tcPr marL="365665" marR="182832" marT="137124" marB="137124"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2000" kern="1200" baseline="0" dirty="0">
                        <a:solidFill>
                          <a:srgbClr val="808080"/>
                        </a:solidFill>
                        <a:latin typeface="Microsoft JhengHei" panose="020B0604030504040204" pitchFamily="34" charset="-120"/>
                        <a:ea typeface="Microsoft JhengHei" panose="020B0604030504040204" pitchFamily="34" charset="-120"/>
                        <a:cs typeface="+mn-cs"/>
                      </a:endParaRPr>
                    </a:p>
                  </a:txBody>
                  <a:tcPr marL="365665" marR="182832" marT="137124" marB="137124" anchor="ctr">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3"/>
                  </a:ext>
                </a:extLst>
              </a:tr>
              <a:tr h="500431">
                <a:tc>
                  <a:txBody>
                    <a:bodyPr/>
                    <a:lstStyle/>
                    <a:p>
                      <a:pPr algn="r"/>
                      <a:endParaRPr lang="en-US" sz="2000" b="0" dirty="0">
                        <a:solidFill>
                          <a:schemeClr val="tx1"/>
                        </a:solidFill>
                        <a:latin typeface="Microsoft JhengHei" panose="020B0604030504040204" pitchFamily="34" charset="-120"/>
                        <a:ea typeface="Microsoft JhengHei" panose="020B0604030504040204" pitchFamily="34" charset="-120"/>
                      </a:endParaRPr>
                    </a:p>
                  </a:txBody>
                  <a:tcPr marL="182832" marR="182832" marT="137124" marB="137124" anchor="ctr">
                    <a:lnL w="12700" cap="flat" cmpd="sng" algn="ctr">
                      <a:noFill/>
                      <a:prstDash val="solid"/>
                      <a:round/>
                      <a:headEnd type="none" w="med" len="med"/>
                      <a:tailEnd type="none" w="med" len="med"/>
                    </a:lnL>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endParaRPr lang="en-US" sz="2000" b="0" dirty="0">
                        <a:solidFill>
                          <a:schemeClr val="tx1"/>
                        </a:solidFill>
                        <a:latin typeface="Microsoft JhengHei" panose="020B0604030504040204" pitchFamily="34" charset="-120"/>
                        <a:ea typeface="Microsoft JhengHei" panose="020B0604030504040204" pitchFamily="34" charset="-120"/>
                      </a:endParaRPr>
                    </a:p>
                  </a:txBody>
                  <a:tcPr marL="365665" marR="182832" marT="137124" marB="137124"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endParaRPr lang="en-US" sz="2000" b="0" dirty="0">
                        <a:solidFill>
                          <a:schemeClr val="tx1"/>
                        </a:solidFill>
                        <a:latin typeface="Microsoft JhengHei" panose="020B0604030504040204" pitchFamily="34" charset="-120"/>
                        <a:ea typeface="Microsoft JhengHei" panose="020B0604030504040204" pitchFamily="34" charset="-120"/>
                      </a:endParaRPr>
                    </a:p>
                  </a:txBody>
                  <a:tcPr marL="365665" marR="182832" marT="137124" marB="137124"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endParaRPr lang="en-US" sz="2000" b="0" dirty="0">
                        <a:solidFill>
                          <a:schemeClr val="tx1"/>
                        </a:solidFill>
                        <a:latin typeface="Microsoft JhengHei" panose="020B0604030504040204" pitchFamily="34" charset="-120"/>
                        <a:ea typeface="Microsoft JhengHei" panose="020B0604030504040204" pitchFamily="34" charset="-120"/>
                      </a:endParaRPr>
                    </a:p>
                  </a:txBody>
                  <a:tcPr marL="365665" marR="182832" marT="137124" marB="137124" anchor="ctr">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5" name="Slide Number Placeholder 4"/>
          <p:cNvSpPr>
            <a:spLocks noGrp="1"/>
          </p:cNvSpPr>
          <p:nvPr>
            <p:ph type="sldNum" sz="quarter" idx="12"/>
          </p:nvPr>
        </p:nvSpPr>
        <p:spPr/>
        <p:txBody>
          <a:bodyPr/>
          <a:lstStyle/>
          <a:p>
            <a:fld id="{6EA6D8CF-3CDE-4807-BCD2-C9F2B831AAA5}" type="slidenum">
              <a:rPr lang="en-US" smtClean="0"/>
              <a:pPr/>
              <a:t>2</a:t>
            </a:fld>
            <a:endParaRPr lang="en-US" dirty="0"/>
          </a:p>
        </p:txBody>
      </p:sp>
    </p:spTree>
    <p:extLst>
      <p:ext uri="{BB962C8B-B14F-4D97-AF65-F5344CB8AC3E}">
        <p14:creationId xmlns:p14="http://schemas.microsoft.com/office/powerpoint/2010/main" val="383204147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5">
            <a:extLst>
              <a:ext uri="{FF2B5EF4-FFF2-40B4-BE49-F238E27FC236}">
                <a16:creationId xmlns:a16="http://schemas.microsoft.com/office/drawing/2014/main" id="{842E8526-2D85-7F44-9D02-31196EEB4700}"/>
              </a:ext>
            </a:extLst>
          </p:cNvPr>
          <p:cNvSpPr>
            <a:spLocks noChangeAspect="1" noEditPoints="1"/>
          </p:cNvSpPr>
          <p:nvPr/>
        </p:nvSpPr>
        <p:spPr bwMode="auto">
          <a:xfrm>
            <a:off x="8563206" y="469415"/>
            <a:ext cx="772843" cy="522316"/>
          </a:xfrm>
          <a:custGeom>
            <a:avLst/>
            <a:gdLst>
              <a:gd name="T0" fmla="*/ 400 w 407"/>
              <a:gd name="T1" fmla="*/ 187 h 275"/>
              <a:gd name="T2" fmla="*/ 223 w 407"/>
              <a:gd name="T3" fmla="*/ 51 h 275"/>
              <a:gd name="T4" fmla="*/ 214 w 407"/>
              <a:gd name="T5" fmla="*/ 43 h 275"/>
              <a:gd name="T6" fmla="*/ 220 w 407"/>
              <a:gd name="T7" fmla="*/ 25 h 275"/>
              <a:gd name="T8" fmla="*/ 212 w 407"/>
              <a:gd name="T9" fmla="*/ 0 h 275"/>
              <a:gd name="T10" fmla="*/ 165 w 407"/>
              <a:gd name="T11" fmla="*/ 8 h 275"/>
              <a:gd name="T12" fmla="*/ 165 w 407"/>
              <a:gd name="T13" fmla="*/ 26 h 275"/>
              <a:gd name="T14" fmla="*/ 171 w 407"/>
              <a:gd name="T15" fmla="*/ 43 h 275"/>
              <a:gd name="T16" fmla="*/ 151 w 407"/>
              <a:gd name="T17" fmla="*/ 66 h 275"/>
              <a:gd name="T18" fmla="*/ 24 w 407"/>
              <a:gd name="T19" fmla="*/ 246 h 275"/>
              <a:gd name="T20" fmla="*/ 88 w 407"/>
              <a:gd name="T21" fmla="*/ 198 h 275"/>
              <a:gd name="T22" fmla="*/ 133 w 407"/>
              <a:gd name="T23" fmla="*/ 260 h 275"/>
              <a:gd name="T24" fmla="*/ 337 w 407"/>
              <a:gd name="T25" fmla="*/ 197 h 275"/>
              <a:gd name="T26" fmla="*/ 407 w 407"/>
              <a:gd name="T27" fmla="*/ 246 h 275"/>
              <a:gd name="T28" fmla="*/ 181 w 407"/>
              <a:gd name="T29" fmla="*/ 16 h 275"/>
              <a:gd name="T30" fmla="*/ 204 w 407"/>
              <a:gd name="T31" fmla="*/ 24 h 275"/>
              <a:gd name="T32" fmla="*/ 189 w 407"/>
              <a:gd name="T33" fmla="*/ 43 h 275"/>
              <a:gd name="T34" fmla="*/ 176 w 407"/>
              <a:gd name="T35" fmla="*/ 59 h 275"/>
              <a:gd name="T36" fmla="*/ 202 w 407"/>
              <a:gd name="T37" fmla="*/ 59 h 275"/>
              <a:gd name="T38" fmla="*/ 207 w 407"/>
              <a:gd name="T39" fmla="*/ 67 h 275"/>
              <a:gd name="T40" fmla="*/ 170 w 407"/>
              <a:gd name="T41" fmla="*/ 67 h 275"/>
              <a:gd name="T42" fmla="*/ 337 w 407"/>
              <a:gd name="T43" fmla="*/ 181 h 275"/>
              <a:gd name="T44" fmla="*/ 275 w 407"/>
              <a:gd name="T45" fmla="*/ 244 h 275"/>
              <a:gd name="T46" fmla="*/ 136 w 407"/>
              <a:gd name="T47" fmla="*/ 204 h 275"/>
              <a:gd name="T48" fmla="*/ 90 w 407"/>
              <a:gd name="T49" fmla="*/ 182 h 275"/>
              <a:gd name="T50" fmla="*/ 88 w 407"/>
              <a:gd name="T51" fmla="*/ 182 h 275"/>
              <a:gd name="T52" fmla="*/ 70 w 407"/>
              <a:gd name="T53" fmla="*/ 127 h 275"/>
              <a:gd name="T54" fmla="*/ 213 w 407"/>
              <a:gd name="T55" fmla="*/ 84 h 275"/>
              <a:gd name="T56" fmla="*/ 215 w 407"/>
              <a:gd name="T57" fmla="*/ 84 h 275"/>
              <a:gd name="T58" fmla="*/ 385 w 407"/>
              <a:gd name="T59" fmla="*/ 193 h 275"/>
              <a:gd name="T60" fmla="*/ 384 w 407"/>
              <a:gd name="T61" fmla="*/ 201 h 275"/>
              <a:gd name="T62" fmla="*/ 114 w 407"/>
              <a:gd name="T63" fmla="*/ 246 h 275"/>
              <a:gd name="T64" fmla="*/ 57 w 407"/>
              <a:gd name="T65" fmla="*/ 246 h 275"/>
              <a:gd name="T66" fmla="*/ 114 w 407"/>
              <a:gd name="T67" fmla="*/ 246 h 275"/>
              <a:gd name="T68" fmla="*/ 338 w 407"/>
              <a:gd name="T69" fmla="*/ 275 h 275"/>
              <a:gd name="T70" fmla="*/ 338 w 407"/>
              <a:gd name="T71" fmla="*/ 217 h 275"/>
              <a:gd name="T72" fmla="*/ 265 w 407"/>
              <a:gd name="T73" fmla="*/ 152 h 275"/>
              <a:gd name="T74" fmla="*/ 119 w 407"/>
              <a:gd name="T75" fmla="*/ 156 h 275"/>
              <a:gd name="T76" fmla="*/ 174 w 407"/>
              <a:gd name="T77" fmla="*/ 234 h 275"/>
              <a:gd name="T78" fmla="*/ 259 w 407"/>
              <a:gd name="T79" fmla="*/ 235 h 275"/>
              <a:gd name="T80" fmla="*/ 273 w 407"/>
              <a:gd name="T81" fmla="*/ 161 h 275"/>
              <a:gd name="T82" fmla="*/ 265 w 407"/>
              <a:gd name="T83" fmla="*/ 152 h 275"/>
              <a:gd name="T84" fmla="*/ 180 w 407"/>
              <a:gd name="T85" fmla="*/ 219 h 275"/>
              <a:gd name="T86" fmla="*/ 256 w 407"/>
              <a:gd name="T87" fmla="*/ 168 h 275"/>
              <a:gd name="T88" fmla="*/ 194 w 407"/>
              <a:gd name="T89" fmla="*/ 90 h 275"/>
              <a:gd name="T90" fmla="*/ 118 w 407"/>
              <a:gd name="T91" fmla="*/ 137 h 275"/>
              <a:gd name="T92" fmla="*/ 126 w 407"/>
              <a:gd name="T93" fmla="*/ 147 h 275"/>
              <a:gd name="T94" fmla="*/ 273 w 407"/>
              <a:gd name="T95" fmla="*/ 139 h 275"/>
              <a:gd name="T96" fmla="*/ 194 w 407"/>
              <a:gd name="T97" fmla="*/ 90 h 275"/>
              <a:gd name="T98" fmla="*/ 192 w 407"/>
              <a:gd name="T99" fmla="*/ 106 h 275"/>
              <a:gd name="T100" fmla="*/ 255 w 407"/>
              <a:gd name="T101" fmla="*/ 131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07" h="275">
                <a:moveTo>
                  <a:pt x="407" y="246"/>
                </a:moveTo>
                <a:cubicBezTo>
                  <a:pt x="400" y="187"/>
                  <a:pt x="400" y="187"/>
                  <a:pt x="400" y="187"/>
                </a:cubicBezTo>
                <a:cubicBezTo>
                  <a:pt x="400" y="187"/>
                  <a:pt x="331" y="73"/>
                  <a:pt x="223" y="68"/>
                </a:cubicBezTo>
                <a:cubicBezTo>
                  <a:pt x="223" y="51"/>
                  <a:pt x="223" y="51"/>
                  <a:pt x="223" y="51"/>
                </a:cubicBezTo>
                <a:cubicBezTo>
                  <a:pt x="223" y="46"/>
                  <a:pt x="219" y="43"/>
                  <a:pt x="215" y="43"/>
                </a:cubicBezTo>
                <a:cubicBezTo>
                  <a:pt x="214" y="43"/>
                  <a:pt x="214" y="43"/>
                  <a:pt x="214" y="43"/>
                </a:cubicBezTo>
                <a:cubicBezTo>
                  <a:pt x="220" y="28"/>
                  <a:pt x="220" y="28"/>
                  <a:pt x="220" y="28"/>
                </a:cubicBezTo>
                <a:cubicBezTo>
                  <a:pt x="220" y="27"/>
                  <a:pt x="220" y="26"/>
                  <a:pt x="220" y="25"/>
                </a:cubicBezTo>
                <a:cubicBezTo>
                  <a:pt x="220" y="8"/>
                  <a:pt x="220" y="8"/>
                  <a:pt x="220" y="8"/>
                </a:cubicBezTo>
                <a:cubicBezTo>
                  <a:pt x="220" y="3"/>
                  <a:pt x="217" y="0"/>
                  <a:pt x="212" y="0"/>
                </a:cubicBezTo>
                <a:cubicBezTo>
                  <a:pt x="173" y="0"/>
                  <a:pt x="173" y="0"/>
                  <a:pt x="173" y="0"/>
                </a:cubicBezTo>
                <a:cubicBezTo>
                  <a:pt x="168" y="0"/>
                  <a:pt x="165" y="3"/>
                  <a:pt x="165" y="8"/>
                </a:cubicBezTo>
                <a:cubicBezTo>
                  <a:pt x="165" y="23"/>
                  <a:pt x="165" y="23"/>
                  <a:pt x="165" y="23"/>
                </a:cubicBezTo>
                <a:cubicBezTo>
                  <a:pt x="165" y="24"/>
                  <a:pt x="165" y="25"/>
                  <a:pt x="165" y="26"/>
                </a:cubicBezTo>
                <a:cubicBezTo>
                  <a:pt x="172" y="43"/>
                  <a:pt x="172" y="43"/>
                  <a:pt x="172" y="43"/>
                </a:cubicBezTo>
                <a:cubicBezTo>
                  <a:pt x="171" y="43"/>
                  <a:pt x="171" y="43"/>
                  <a:pt x="171" y="43"/>
                </a:cubicBezTo>
                <a:cubicBezTo>
                  <a:pt x="169" y="43"/>
                  <a:pt x="166" y="44"/>
                  <a:pt x="165" y="46"/>
                </a:cubicBezTo>
                <a:cubicBezTo>
                  <a:pt x="151" y="66"/>
                  <a:pt x="151" y="66"/>
                  <a:pt x="151" y="66"/>
                </a:cubicBezTo>
                <a:cubicBezTo>
                  <a:pt x="150" y="67"/>
                  <a:pt x="150" y="68"/>
                  <a:pt x="150" y="70"/>
                </a:cubicBezTo>
                <a:cubicBezTo>
                  <a:pt x="0" y="93"/>
                  <a:pt x="24" y="246"/>
                  <a:pt x="24" y="246"/>
                </a:cubicBezTo>
                <a:cubicBezTo>
                  <a:pt x="40" y="260"/>
                  <a:pt x="40" y="260"/>
                  <a:pt x="40" y="260"/>
                </a:cubicBezTo>
                <a:cubicBezTo>
                  <a:pt x="40" y="260"/>
                  <a:pt x="30" y="198"/>
                  <a:pt x="88" y="198"/>
                </a:cubicBezTo>
                <a:cubicBezTo>
                  <a:pt x="88" y="198"/>
                  <a:pt x="89" y="198"/>
                  <a:pt x="90" y="198"/>
                </a:cubicBezTo>
                <a:cubicBezTo>
                  <a:pt x="143" y="202"/>
                  <a:pt x="133" y="260"/>
                  <a:pt x="133" y="260"/>
                </a:cubicBezTo>
                <a:cubicBezTo>
                  <a:pt x="290" y="260"/>
                  <a:pt x="290" y="260"/>
                  <a:pt x="290" y="260"/>
                </a:cubicBezTo>
                <a:cubicBezTo>
                  <a:pt x="290" y="260"/>
                  <a:pt x="286" y="197"/>
                  <a:pt x="337" y="197"/>
                </a:cubicBezTo>
                <a:cubicBezTo>
                  <a:pt x="393" y="197"/>
                  <a:pt x="382" y="260"/>
                  <a:pt x="382" y="260"/>
                </a:cubicBezTo>
                <a:lnTo>
                  <a:pt x="407" y="246"/>
                </a:lnTo>
                <a:close/>
                <a:moveTo>
                  <a:pt x="181" y="22"/>
                </a:moveTo>
                <a:cubicBezTo>
                  <a:pt x="181" y="16"/>
                  <a:pt x="181" y="16"/>
                  <a:pt x="181" y="16"/>
                </a:cubicBezTo>
                <a:cubicBezTo>
                  <a:pt x="204" y="16"/>
                  <a:pt x="204" y="16"/>
                  <a:pt x="204" y="16"/>
                </a:cubicBezTo>
                <a:cubicBezTo>
                  <a:pt x="204" y="24"/>
                  <a:pt x="204" y="24"/>
                  <a:pt x="204" y="24"/>
                </a:cubicBezTo>
                <a:cubicBezTo>
                  <a:pt x="196" y="43"/>
                  <a:pt x="196" y="43"/>
                  <a:pt x="196" y="43"/>
                </a:cubicBezTo>
                <a:cubicBezTo>
                  <a:pt x="189" y="43"/>
                  <a:pt x="189" y="43"/>
                  <a:pt x="189" y="43"/>
                </a:cubicBezTo>
                <a:lnTo>
                  <a:pt x="181" y="22"/>
                </a:lnTo>
                <a:close/>
                <a:moveTo>
                  <a:pt x="176" y="59"/>
                </a:moveTo>
                <a:cubicBezTo>
                  <a:pt x="184" y="59"/>
                  <a:pt x="184" y="59"/>
                  <a:pt x="184" y="59"/>
                </a:cubicBezTo>
                <a:cubicBezTo>
                  <a:pt x="202" y="59"/>
                  <a:pt x="202" y="59"/>
                  <a:pt x="202" y="59"/>
                </a:cubicBezTo>
                <a:cubicBezTo>
                  <a:pt x="207" y="59"/>
                  <a:pt x="207" y="59"/>
                  <a:pt x="207" y="59"/>
                </a:cubicBezTo>
                <a:cubicBezTo>
                  <a:pt x="207" y="67"/>
                  <a:pt x="207" y="67"/>
                  <a:pt x="207" y="67"/>
                </a:cubicBezTo>
                <a:cubicBezTo>
                  <a:pt x="201" y="67"/>
                  <a:pt x="195" y="67"/>
                  <a:pt x="190" y="67"/>
                </a:cubicBezTo>
                <a:cubicBezTo>
                  <a:pt x="183" y="67"/>
                  <a:pt x="176" y="67"/>
                  <a:pt x="170" y="67"/>
                </a:cubicBezTo>
                <a:lnTo>
                  <a:pt x="176" y="59"/>
                </a:lnTo>
                <a:close/>
                <a:moveTo>
                  <a:pt x="337" y="181"/>
                </a:moveTo>
                <a:cubicBezTo>
                  <a:pt x="319" y="181"/>
                  <a:pt x="304" y="187"/>
                  <a:pt x="293" y="199"/>
                </a:cubicBezTo>
                <a:cubicBezTo>
                  <a:pt x="281" y="213"/>
                  <a:pt x="276" y="231"/>
                  <a:pt x="275" y="244"/>
                </a:cubicBezTo>
                <a:cubicBezTo>
                  <a:pt x="150" y="244"/>
                  <a:pt x="150" y="244"/>
                  <a:pt x="150" y="244"/>
                </a:cubicBezTo>
                <a:cubicBezTo>
                  <a:pt x="149" y="233"/>
                  <a:pt x="146" y="217"/>
                  <a:pt x="136" y="204"/>
                </a:cubicBezTo>
                <a:cubicBezTo>
                  <a:pt x="129" y="195"/>
                  <a:pt x="115" y="184"/>
                  <a:pt x="91" y="182"/>
                </a:cubicBezTo>
                <a:cubicBezTo>
                  <a:pt x="90" y="182"/>
                  <a:pt x="90" y="182"/>
                  <a:pt x="90" y="182"/>
                </a:cubicBezTo>
                <a:cubicBezTo>
                  <a:pt x="90" y="182"/>
                  <a:pt x="90" y="182"/>
                  <a:pt x="90" y="182"/>
                </a:cubicBezTo>
                <a:cubicBezTo>
                  <a:pt x="89" y="182"/>
                  <a:pt x="88" y="182"/>
                  <a:pt x="88" y="182"/>
                </a:cubicBezTo>
                <a:cubicBezTo>
                  <a:pt x="63" y="182"/>
                  <a:pt x="48" y="192"/>
                  <a:pt x="40" y="201"/>
                </a:cubicBezTo>
                <a:cubicBezTo>
                  <a:pt x="43" y="178"/>
                  <a:pt x="50" y="150"/>
                  <a:pt x="70" y="127"/>
                </a:cubicBezTo>
                <a:cubicBezTo>
                  <a:pt x="95" y="98"/>
                  <a:pt x="135" y="83"/>
                  <a:pt x="190" y="83"/>
                </a:cubicBezTo>
                <a:cubicBezTo>
                  <a:pt x="197" y="83"/>
                  <a:pt x="205" y="83"/>
                  <a:pt x="213" y="84"/>
                </a:cubicBezTo>
                <a:cubicBezTo>
                  <a:pt x="214" y="84"/>
                  <a:pt x="214" y="84"/>
                  <a:pt x="214" y="84"/>
                </a:cubicBezTo>
                <a:cubicBezTo>
                  <a:pt x="215" y="84"/>
                  <a:pt x="215" y="84"/>
                  <a:pt x="215" y="84"/>
                </a:cubicBezTo>
                <a:cubicBezTo>
                  <a:pt x="216" y="84"/>
                  <a:pt x="216" y="84"/>
                  <a:pt x="216" y="84"/>
                </a:cubicBezTo>
                <a:cubicBezTo>
                  <a:pt x="309" y="84"/>
                  <a:pt x="373" y="176"/>
                  <a:pt x="385" y="193"/>
                </a:cubicBezTo>
                <a:cubicBezTo>
                  <a:pt x="386" y="203"/>
                  <a:pt x="386" y="203"/>
                  <a:pt x="386" y="203"/>
                </a:cubicBezTo>
                <a:cubicBezTo>
                  <a:pt x="385" y="203"/>
                  <a:pt x="384" y="202"/>
                  <a:pt x="384" y="201"/>
                </a:cubicBezTo>
                <a:cubicBezTo>
                  <a:pt x="376" y="192"/>
                  <a:pt x="362" y="181"/>
                  <a:pt x="337" y="181"/>
                </a:cubicBezTo>
                <a:close/>
                <a:moveTo>
                  <a:pt x="114" y="246"/>
                </a:moveTo>
                <a:cubicBezTo>
                  <a:pt x="114" y="262"/>
                  <a:pt x="102" y="275"/>
                  <a:pt x="86" y="275"/>
                </a:cubicBezTo>
                <a:cubicBezTo>
                  <a:pt x="70" y="275"/>
                  <a:pt x="57" y="262"/>
                  <a:pt x="57" y="246"/>
                </a:cubicBezTo>
                <a:cubicBezTo>
                  <a:pt x="57" y="230"/>
                  <a:pt x="70" y="217"/>
                  <a:pt x="86" y="217"/>
                </a:cubicBezTo>
                <a:cubicBezTo>
                  <a:pt x="102" y="217"/>
                  <a:pt x="114" y="230"/>
                  <a:pt x="114" y="246"/>
                </a:cubicBezTo>
                <a:close/>
                <a:moveTo>
                  <a:pt x="367" y="246"/>
                </a:moveTo>
                <a:cubicBezTo>
                  <a:pt x="367" y="262"/>
                  <a:pt x="354" y="275"/>
                  <a:pt x="338" y="275"/>
                </a:cubicBezTo>
                <a:cubicBezTo>
                  <a:pt x="322" y="275"/>
                  <a:pt x="310" y="262"/>
                  <a:pt x="310" y="246"/>
                </a:cubicBezTo>
                <a:cubicBezTo>
                  <a:pt x="310" y="230"/>
                  <a:pt x="322" y="217"/>
                  <a:pt x="338" y="217"/>
                </a:cubicBezTo>
                <a:cubicBezTo>
                  <a:pt x="354" y="217"/>
                  <a:pt x="367" y="230"/>
                  <a:pt x="367" y="246"/>
                </a:cubicBezTo>
                <a:close/>
                <a:moveTo>
                  <a:pt x="265" y="152"/>
                </a:moveTo>
                <a:cubicBezTo>
                  <a:pt x="126" y="152"/>
                  <a:pt x="126" y="152"/>
                  <a:pt x="126" y="152"/>
                </a:cubicBezTo>
                <a:cubicBezTo>
                  <a:pt x="123" y="152"/>
                  <a:pt x="121" y="153"/>
                  <a:pt x="119" y="156"/>
                </a:cubicBezTo>
                <a:cubicBezTo>
                  <a:pt x="118" y="158"/>
                  <a:pt x="118" y="161"/>
                  <a:pt x="119" y="164"/>
                </a:cubicBezTo>
                <a:cubicBezTo>
                  <a:pt x="122" y="170"/>
                  <a:pt x="151" y="224"/>
                  <a:pt x="174" y="234"/>
                </a:cubicBezTo>
                <a:cubicBezTo>
                  <a:pt x="176" y="235"/>
                  <a:pt x="177" y="235"/>
                  <a:pt x="178" y="235"/>
                </a:cubicBezTo>
                <a:cubicBezTo>
                  <a:pt x="259" y="235"/>
                  <a:pt x="259" y="235"/>
                  <a:pt x="259" y="235"/>
                </a:cubicBezTo>
                <a:cubicBezTo>
                  <a:pt x="263" y="235"/>
                  <a:pt x="267" y="232"/>
                  <a:pt x="267" y="228"/>
                </a:cubicBezTo>
                <a:cubicBezTo>
                  <a:pt x="273" y="161"/>
                  <a:pt x="273" y="161"/>
                  <a:pt x="273" y="161"/>
                </a:cubicBezTo>
                <a:cubicBezTo>
                  <a:pt x="273" y="158"/>
                  <a:pt x="272" y="156"/>
                  <a:pt x="271" y="155"/>
                </a:cubicBezTo>
                <a:cubicBezTo>
                  <a:pt x="269" y="153"/>
                  <a:pt x="267" y="152"/>
                  <a:pt x="265" y="152"/>
                </a:cubicBezTo>
                <a:close/>
                <a:moveTo>
                  <a:pt x="252" y="219"/>
                </a:moveTo>
                <a:cubicBezTo>
                  <a:pt x="180" y="219"/>
                  <a:pt x="180" y="219"/>
                  <a:pt x="180" y="219"/>
                </a:cubicBezTo>
                <a:cubicBezTo>
                  <a:pt x="168" y="212"/>
                  <a:pt x="151" y="188"/>
                  <a:pt x="140" y="168"/>
                </a:cubicBezTo>
                <a:cubicBezTo>
                  <a:pt x="256" y="168"/>
                  <a:pt x="256" y="168"/>
                  <a:pt x="256" y="168"/>
                </a:cubicBezTo>
                <a:lnTo>
                  <a:pt x="252" y="219"/>
                </a:lnTo>
                <a:close/>
                <a:moveTo>
                  <a:pt x="194" y="90"/>
                </a:moveTo>
                <a:cubicBezTo>
                  <a:pt x="193" y="90"/>
                  <a:pt x="192" y="90"/>
                  <a:pt x="191" y="90"/>
                </a:cubicBezTo>
                <a:cubicBezTo>
                  <a:pt x="129" y="90"/>
                  <a:pt x="118" y="137"/>
                  <a:pt x="118" y="137"/>
                </a:cubicBezTo>
                <a:cubicBezTo>
                  <a:pt x="118" y="140"/>
                  <a:pt x="118" y="142"/>
                  <a:pt x="120" y="144"/>
                </a:cubicBezTo>
                <a:cubicBezTo>
                  <a:pt x="121" y="146"/>
                  <a:pt x="124" y="147"/>
                  <a:pt x="126" y="147"/>
                </a:cubicBezTo>
                <a:cubicBezTo>
                  <a:pt x="265" y="147"/>
                  <a:pt x="265" y="147"/>
                  <a:pt x="265" y="147"/>
                </a:cubicBezTo>
                <a:cubicBezTo>
                  <a:pt x="269" y="147"/>
                  <a:pt x="273" y="143"/>
                  <a:pt x="273" y="139"/>
                </a:cubicBezTo>
                <a:cubicBezTo>
                  <a:pt x="273" y="137"/>
                  <a:pt x="273" y="123"/>
                  <a:pt x="260" y="110"/>
                </a:cubicBezTo>
                <a:cubicBezTo>
                  <a:pt x="246" y="97"/>
                  <a:pt x="224" y="90"/>
                  <a:pt x="194" y="90"/>
                </a:cubicBezTo>
                <a:close/>
                <a:moveTo>
                  <a:pt x="138" y="131"/>
                </a:moveTo>
                <a:cubicBezTo>
                  <a:pt x="144" y="121"/>
                  <a:pt x="159" y="106"/>
                  <a:pt x="192" y="106"/>
                </a:cubicBezTo>
                <a:cubicBezTo>
                  <a:pt x="192" y="106"/>
                  <a:pt x="192" y="106"/>
                  <a:pt x="192" y="106"/>
                </a:cubicBezTo>
                <a:cubicBezTo>
                  <a:pt x="236" y="105"/>
                  <a:pt x="250" y="121"/>
                  <a:pt x="255" y="131"/>
                </a:cubicBezTo>
                <a:lnTo>
                  <a:pt x="138" y="131"/>
                </a:lnTo>
                <a:close/>
              </a:path>
            </a:pathLst>
          </a:custGeom>
          <a:solidFill>
            <a:schemeClr val="accent3"/>
          </a:solidFill>
          <a:ln>
            <a:noFill/>
          </a:ln>
          <a:extLst/>
        </p:spPr>
        <p:txBody>
          <a:bodyPr vert="horz" wrap="square" lIns="91416" tIns="45708" rIns="91416" bIns="45708" numCol="1" anchor="t" anchorCtr="0" compatLnSpc="1">
            <a:prstTxWarp prst="textNoShape">
              <a:avLst/>
            </a:prstTxWarp>
          </a:bodyPr>
          <a:lstStyle/>
          <a:p>
            <a:endParaRPr lang="en-US" sz="1799" dirty="0"/>
          </a:p>
        </p:txBody>
      </p:sp>
      <p:sp>
        <p:nvSpPr>
          <p:cNvPr id="3" name="Freeform 25">
            <a:extLst>
              <a:ext uri="{FF2B5EF4-FFF2-40B4-BE49-F238E27FC236}">
                <a16:creationId xmlns:a16="http://schemas.microsoft.com/office/drawing/2014/main" id="{5B1754D9-A516-F340-82F3-8E98E15E0549}"/>
              </a:ext>
            </a:extLst>
          </p:cNvPr>
          <p:cNvSpPr>
            <a:spLocks noChangeAspect="1" noEditPoints="1"/>
          </p:cNvSpPr>
          <p:nvPr/>
        </p:nvSpPr>
        <p:spPr bwMode="auto">
          <a:xfrm>
            <a:off x="3047207" y="5761470"/>
            <a:ext cx="707548" cy="559008"/>
          </a:xfrm>
          <a:custGeom>
            <a:avLst/>
            <a:gdLst>
              <a:gd name="T0" fmla="*/ 352 w 392"/>
              <a:gd name="T1" fmla="*/ 145 h 310"/>
              <a:gd name="T2" fmla="*/ 294 w 392"/>
              <a:gd name="T3" fmla="*/ 106 h 310"/>
              <a:gd name="T4" fmla="*/ 297 w 392"/>
              <a:gd name="T5" fmla="*/ 64 h 310"/>
              <a:gd name="T6" fmla="*/ 311 w 392"/>
              <a:gd name="T7" fmla="*/ 39 h 310"/>
              <a:gd name="T8" fmla="*/ 286 w 392"/>
              <a:gd name="T9" fmla="*/ 52 h 310"/>
              <a:gd name="T10" fmla="*/ 230 w 392"/>
              <a:gd name="T11" fmla="*/ 48 h 310"/>
              <a:gd name="T12" fmla="*/ 206 w 392"/>
              <a:gd name="T13" fmla="*/ 51 h 310"/>
              <a:gd name="T14" fmla="*/ 219 w 392"/>
              <a:gd name="T15" fmla="*/ 21 h 310"/>
              <a:gd name="T16" fmla="*/ 177 w 392"/>
              <a:gd name="T17" fmla="*/ 21 h 310"/>
              <a:gd name="T18" fmla="*/ 190 w 392"/>
              <a:gd name="T19" fmla="*/ 60 h 310"/>
              <a:gd name="T20" fmla="*/ 153 w 392"/>
              <a:gd name="T21" fmla="*/ 82 h 310"/>
              <a:gd name="T22" fmla="*/ 103 w 392"/>
              <a:gd name="T23" fmla="*/ 47 h 310"/>
              <a:gd name="T24" fmla="*/ 85 w 392"/>
              <a:gd name="T25" fmla="*/ 21 h 310"/>
              <a:gd name="T26" fmla="*/ 85 w 392"/>
              <a:gd name="T27" fmla="*/ 60 h 310"/>
              <a:gd name="T28" fmla="*/ 123 w 392"/>
              <a:gd name="T29" fmla="*/ 90 h 310"/>
              <a:gd name="T30" fmla="*/ 93 w 392"/>
              <a:gd name="T31" fmla="*/ 119 h 310"/>
              <a:gd name="T32" fmla="*/ 40 w 392"/>
              <a:gd name="T33" fmla="*/ 146 h 310"/>
              <a:gd name="T34" fmla="*/ 0 w 392"/>
              <a:gd name="T35" fmla="*/ 155 h 310"/>
              <a:gd name="T36" fmla="*/ 40 w 392"/>
              <a:gd name="T37" fmla="*/ 162 h 310"/>
              <a:gd name="T38" fmla="*/ 44 w 392"/>
              <a:gd name="T39" fmla="*/ 166 h 310"/>
              <a:gd name="T40" fmla="*/ 109 w 392"/>
              <a:gd name="T41" fmla="*/ 211 h 310"/>
              <a:gd name="T42" fmla="*/ 95 w 392"/>
              <a:gd name="T43" fmla="*/ 249 h 310"/>
              <a:gd name="T44" fmla="*/ 72 w 392"/>
              <a:gd name="T45" fmla="*/ 273 h 310"/>
              <a:gd name="T46" fmla="*/ 106 w 392"/>
              <a:gd name="T47" fmla="*/ 260 h 310"/>
              <a:gd name="T48" fmla="*/ 154 w 392"/>
              <a:gd name="T49" fmla="*/ 227 h 310"/>
              <a:gd name="T50" fmla="*/ 189 w 392"/>
              <a:gd name="T51" fmla="*/ 270 h 310"/>
              <a:gd name="T52" fmla="*/ 197 w 392"/>
              <a:gd name="T53" fmla="*/ 310 h 310"/>
              <a:gd name="T54" fmla="*/ 205 w 392"/>
              <a:gd name="T55" fmla="*/ 270 h 310"/>
              <a:gd name="T56" fmla="*/ 224 w 392"/>
              <a:gd name="T57" fmla="*/ 232 h 310"/>
              <a:gd name="T58" fmla="*/ 254 w 392"/>
              <a:gd name="T59" fmla="*/ 223 h 310"/>
              <a:gd name="T60" fmla="*/ 269 w 392"/>
              <a:gd name="T61" fmla="*/ 250 h 310"/>
              <a:gd name="T62" fmla="*/ 291 w 392"/>
              <a:gd name="T63" fmla="*/ 228 h 310"/>
              <a:gd name="T64" fmla="*/ 266 w 392"/>
              <a:gd name="T65" fmla="*/ 213 h 310"/>
              <a:gd name="T66" fmla="*/ 282 w 392"/>
              <a:gd name="T67" fmla="*/ 215 h 310"/>
              <a:gd name="T68" fmla="*/ 332 w 392"/>
              <a:gd name="T69" fmla="*/ 161 h 310"/>
              <a:gd name="T70" fmla="*/ 352 w 392"/>
              <a:gd name="T71" fmla="*/ 161 h 310"/>
              <a:gd name="T72" fmla="*/ 392 w 392"/>
              <a:gd name="T73" fmla="*/ 153 h 310"/>
              <a:gd name="T74" fmla="*/ 198 w 392"/>
              <a:gd name="T75" fmla="*/ 16 h 310"/>
              <a:gd name="T76" fmla="*/ 198 w 392"/>
              <a:gd name="T77" fmla="*/ 26 h 310"/>
              <a:gd name="T78" fmla="*/ 198 w 392"/>
              <a:gd name="T79" fmla="*/ 16 h 310"/>
              <a:gd name="T80" fmla="*/ 16 w 392"/>
              <a:gd name="T81" fmla="*/ 155 h 310"/>
              <a:gd name="T82" fmla="*/ 26 w 392"/>
              <a:gd name="T83" fmla="*/ 155 h 310"/>
              <a:gd name="T84" fmla="*/ 197 w 392"/>
              <a:gd name="T85" fmla="*/ 294 h 310"/>
              <a:gd name="T86" fmla="*/ 197 w 392"/>
              <a:gd name="T87" fmla="*/ 284 h 310"/>
              <a:gd name="T88" fmla="*/ 197 w 392"/>
              <a:gd name="T89" fmla="*/ 294 h 310"/>
              <a:gd name="T90" fmla="*/ 282 w 392"/>
              <a:gd name="T91" fmla="*/ 199 h 310"/>
              <a:gd name="T92" fmla="*/ 261 w 392"/>
              <a:gd name="T93" fmla="*/ 191 h 310"/>
              <a:gd name="T94" fmla="*/ 224 w 392"/>
              <a:gd name="T95" fmla="*/ 216 h 310"/>
              <a:gd name="T96" fmla="*/ 193 w 392"/>
              <a:gd name="T97" fmla="*/ 198 h 310"/>
              <a:gd name="T98" fmla="*/ 154 w 392"/>
              <a:gd name="T99" fmla="*/ 211 h 310"/>
              <a:gd name="T100" fmla="*/ 112 w 392"/>
              <a:gd name="T101" fmla="*/ 192 h 310"/>
              <a:gd name="T102" fmla="*/ 92 w 392"/>
              <a:gd name="T103" fmla="*/ 198 h 310"/>
              <a:gd name="T104" fmla="*/ 93 w 392"/>
              <a:gd name="T105" fmla="*/ 135 h 310"/>
              <a:gd name="T106" fmla="*/ 109 w 392"/>
              <a:gd name="T107" fmla="*/ 139 h 310"/>
              <a:gd name="T108" fmla="*/ 152 w 392"/>
              <a:gd name="T109" fmla="*/ 98 h 310"/>
              <a:gd name="T110" fmla="*/ 170 w 392"/>
              <a:gd name="T111" fmla="*/ 102 h 310"/>
              <a:gd name="T112" fmla="*/ 181 w 392"/>
              <a:gd name="T113" fmla="*/ 97 h 310"/>
              <a:gd name="T114" fmla="*/ 229 w 392"/>
              <a:gd name="T115" fmla="*/ 64 h 310"/>
              <a:gd name="T116" fmla="*/ 279 w 392"/>
              <a:gd name="T117" fmla="*/ 120 h 310"/>
              <a:gd name="T118" fmla="*/ 316 w 392"/>
              <a:gd name="T119" fmla="*/ 161 h 310"/>
              <a:gd name="T120" fmla="*/ 371 w 392"/>
              <a:gd name="T121" fmla="*/ 158 h 310"/>
              <a:gd name="T122" fmla="*/ 371 w 392"/>
              <a:gd name="T123" fmla="*/ 149 h 310"/>
              <a:gd name="T124" fmla="*/ 371 w 392"/>
              <a:gd name="T125" fmla="*/ 158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2" h="310">
                <a:moveTo>
                  <a:pt x="371" y="133"/>
                </a:moveTo>
                <a:cubicBezTo>
                  <a:pt x="363" y="133"/>
                  <a:pt x="355" y="138"/>
                  <a:pt x="352" y="145"/>
                </a:cubicBezTo>
                <a:cubicBezTo>
                  <a:pt x="331" y="145"/>
                  <a:pt x="331" y="145"/>
                  <a:pt x="331" y="145"/>
                </a:cubicBezTo>
                <a:cubicBezTo>
                  <a:pt x="326" y="125"/>
                  <a:pt x="312" y="110"/>
                  <a:pt x="294" y="106"/>
                </a:cubicBezTo>
                <a:cubicBezTo>
                  <a:pt x="292" y="95"/>
                  <a:pt x="288" y="86"/>
                  <a:pt x="283" y="78"/>
                </a:cubicBezTo>
                <a:cubicBezTo>
                  <a:pt x="297" y="64"/>
                  <a:pt x="297" y="64"/>
                  <a:pt x="297" y="64"/>
                </a:cubicBezTo>
                <a:cubicBezTo>
                  <a:pt x="301" y="65"/>
                  <a:pt x="307" y="64"/>
                  <a:pt x="311" y="60"/>
                </a:cubicBezTo>
                <a:cubicBezTo>
                  <a:pt x="317" y="55"/>
                  <a:pt x="317" y="45"/>
                  <a:pt x="311" y="39"/>
                </a:cubicBezTo>
                <a:cubicBezTo>
                  <a:pt x="305" y="33"/>
                  <a:pt x="296" y="33"/>
                  <a:pt x="290" y="39"/>
                </a:cubicBezTo>
                <a:cubicBezTo>
                  <a:pt x="286" y="42"/>
                  <a:pt x="285" y="48"/>
                  <a:pt x="286" y="52"/>
                </a:cubicBezTo>
                <a:cubicBezTo>
                  <a:pt x="272" y="66"/>
                  <a:pt x="272" y="66"/>
                  <a:pt x="272" y="66"/>
                </a:cubicBezTo>
                <a:cubicBezTo>
                  <a:pt x="261" y="55"/>
                  <a:pt x="246" y="48"/>
                  <a:pt x="230" y="48"/>
                </a:cubicBezTo>
                <a:cubicBezTo>
                  <a:pt x="229" y="48"/>
                  <a:pt x="229" y="48"/>
                  <a:pt x="228" y="48"/>
                </a:cubicBezTo>
                <a:cubicBezTo>
                  <a:pt x="220" y="48"/>
                  <a:pt x="213" y="49"/>
                  <a:pt x="206" y="51"/>
                </a:cubicBezTo>
                <a:cubicBezTo>
                  <a:pt x="206" y="40"/>
                  <a:pt x="206" y="40"/>
                  <a:pt x="206" y="40"/>
                </a:cubicBezTo>
                <a:cubicBezTo>
                  <a:pt x="214" y="37"/>
                  <a:pt x="219" y="30"/>
                  <a:pt x="219" y="21"/>
                </a:cubicBezTo>
                <a:cubicBezTo>
                  <a:pt x="219" y="10"/>
                  <a:pt x="210" y="0"/>
                  <a:pt x="198" y="0"/>
                </a:cubicBezTo>
                <a:cubicBezTo>
                  <a:pt x="187" y="0"/>
                  <a:pt x="177" y="10"/>
                  <a:pt x="177" y="21"/>
                </a:cubicBezTo>
                <a:cubicBezTo>
                  <a:pt x="177" y="30"/>
                  <a:pt x="183" y="37"/>
                  <a:pt x="190" y="40"/>
                </a:cubicBezTo>
                <a:cubicBezTo>
                  <a:pt x="190" y="60"/>
                  <a:pt x="190" y="60"/>
                  <a:pt x="190" y="60"/>
                </a:cubicBezTo>
                <a:cubicBezTo>
                  <a:pt x="182" y="66"/>
                  <a:pt x="175" y="74"/>
                  <a:pt x="169" y="84"/>
                </a:cubicBezTo>
                <a:cubicBezTo>
                  <a:pt x="164" y="83"/>
                  <a:pt x="159" y="82"/>
                  <a:pt x="153" y="82"/>
                </a:cubicBezTo>
                <a:cubicBezTo>
                  <a:pt x="149" y="82"/>
                  <a:pt x="144" y="82"/>
                  <a:pt x="139" y="83"/>
                </a:cubicBezTo>
                <a:cubicBezTo>
                  <a:pt x="103" y="47"/>
                  <a:pt x="103" y="47"/>
                  <a:pt x="103" y="47"/>
                </a:cubicBezTo>
                <a:cubicBezTo>
                  <a:pt x="104" y="45"/>
                  <a:pt x="105" y="43"/>
                  <a:pt x="105" y="40"/>
                </a:cubicBezTo>
                <a:cubicBezTo>
                  <a:pt x="105" y="30"/>
                  <a:pt x="96" y="21"/>
                  <a:pt x="85" y="21"/>
                </a:cubicBezTo>
                <a:cubicBezTo>
                  <a:pt x="74" y="21"/>
                  <a:pt x="66" y="30"/>
                  <a:pt x="66" y="40"/>
                </a:cubicBezTo>
                <a:cubicBezTo>
                  <a:pt x="66" y="51"/>
                  <a:pt x="74" y="60"/>
                  <a:pt x="85" y="60"/>
                </a:cubicBezTo>
                <a:cubicBezTo>
                  <a:pt x="88" y="60"/>
                  <a:pt x="90" y="59"/>
                  <a:pt x="92" y="59"/>
                </a:cubicBezTo>
                <a:cubicBezTo>
                  <a:pt x="123" y="90"/>
                  <a:pt x="123" y="90"/>
                  <a:pt x="123" y="90"/>
                </a:cubicBezTo>
                <a:cubicBezTo>
                  <a:pt x="111" y="96"/>
                  <a:pt x="102" y="107"/>
                  <a:pt x="97" y="120"/>
                </a:cubicBezTo>
                <a:cubicBezTo>
                  <a:pt x="96" y="120"/>
                  <a:pt x="95" y="119"/>
                  <a:pt x="93" y="119"/>
                </a:cubicBezTo>
                <a:cubicBezTo>
                  <a:pt x="74" y="119"/>
                  <a:pt x="57" y="130"/>
                  <a:pt x="49" y="146"/>
                </a:cubicBezTo>
                <a:cubicBezTo>
                  <a:pt x="40" y="146"/>
                  <a:pt x="40" y="146"/>
                  <a:pt x="40" y="146"/>
                </a:cubicBezTo>
                <a:cubicBezTo>
                  <a:pt x="36" y="139"/>
                  <a:pt x="29" y="134"/>
                  <a:pt x="21" y="134"/>
                </a:cubicBezTo>
                <a:cubicBezTo>
                  <a:pt x="9" y="134"/>
                  <a:pt x="0" y="143"/>
                  <a:pt x="0" y="155"/>
                </a:cubicBezTo>
                <a:cubicBezTo>
                  <a:pt x="0" y="166"/>
                  <a:pt x="9" y="176"/>
                  <a:pt x="21" y="176"/>
                </a:cubicBezTo>
                <a:cubicBezTo>
                  <a:pt x="30" y="176"/>
                  <a:pt x="37" y="170"/>
                  <a:pt x="40" y="162"/>
                </a:cubicBezTo>
                <a:cubicBezTo>
                  <a:pt x="45" y="162"/>
                  <a:pt x="45" y="162"/>
                  <a:pt x="45" y="162"/>
                </a:cubicBezTo>
                <a:cubicBezTo>
                  <a:pt x="45" y="163"/>
                  <a:pt x="44" y="164"/>
                  <a:pt x="44" y="166"/>
                </a:cubicBezTo>
                <a:cubicBezTo>
                  <a:pt x="44" y="192"/>
                  <a:pt x="65" y="213"/>
                  <a:pt x="91" y="214"/>
                </a:cubicBezTo>
                <a:cubicBezTo>
                  <a:pt x="97" y="214"/>
                  <a:pt x="103" y="213"/>
                  <a:pt x="109" y="211"/>
                </a:cubicBezTo>
                <a:cubicBezTo>
                  <a:pt x="113" y="215"/>
                  <a:pt x="118" y="218"/>
                  <a:pt x="124" y="220"/>
                </a:cubicBezTo>
                <a:cubicBezTo>
                  <a:pt x="95" y="249"/>
                  <a:pt x="95" y="249"/>
                  <a:pt x="95" y="249"/>
                </a:cubicBezTo>
                <a:cubicBezTo>
                  <a:pt x="91" y="248"/>
                  <a:pt x="87" y="248"/>
                  <a:pt x="83" y="250"/>
                </a:cubicBezTo>
                <a:cubicBezTo>
                  <a:pt x="73" y="253"/>
                  <a:pt x="69" y="264"/>
                  <a:pt x="72" y="273"/>
                </a:cubicBezTo>
                <a:cubicBezTo>
                  <a:pt x="76" y="282"/>
                  <a:pt x="87" y="287"/>
                  <a:pt x="96" y="283"/>
                </a:cubicBezTo>
                <a:cubicBezTo>
                  <a:pt x="105" y="280"/>
                  <a:pt x="110" y="269"/>
                  <a:pt x="106" y="260"/>
                </a:cubicBezTo>
                <a:cubicBezTo>
                  <a:pt x="141" y="226"/>
                  <a:pt x="141" y="226"/>
                  <a:pt x="141" y="226"/>
                </a:cubicBezTo>
                <a:cubicBezTo>
                  <a:pt x="145" y="226"/>
                  <a:pt x="149" y="227"/>
                  <a:pt x="154" y="227"/>
                </a:cubicBezTo>
                <a:cubicBezTo>
                  <a:pt x="166" y="227"/>
                  <a:pt x="178" y="225"/>
                  <a:pt x="189" y="220"/>
                </a:cubicBezTo>
                <a:cubicBezTo>
                  <a:pt x="189" y="270"/>
                  <a:pt x="189" y="270"/>
                  <a:pt x="189" y="270"/>
                </a:cubicBezTo>
                <a:cubicBezTo>
                  <a:pt x="181" y="273"/>
                  <a:pt x="176" y="280"/>
                  <a:pt x="176" y="289"/>
                </a:cubicBezTo>
                <a:cubicBezTo>
                  <a:pt x="176" y="301"/>
                  <a:pt x="185" y="310"/>
                  <a:pt x="197" y="310"/>
                </a:cubicBezTo>
                <a:cubicBezTo>
                  <a:pt x="208" y="310"/>
                  <a:pt x="217" y="301"/>
                  <a:pt x="217" y="289"/>
                </a:cubicBezTo>
                <a:cubicBezTo>
                  <a:pt x="217" y="280"/>
                  <a:pt x="212" y="273"/>
                  <a:pt x="205" y="270"/>
                </a:cubicBezTo>
                <a:cubicBezTo>
                  <a:pt x="205" y="228"/>
                  <a:pt x="205" y="228"/>
                  <a:pt x="205" y="228"/>
                </a:cubicBezTo>
                <a:cubicBezTo>
                  <a:pt x="211" y="230"/>
                  <a:pt x="217" y="232"/>
                  <a:pt x="224" y="232"/>
                </a:cubicBezTo>
                <a:cubicBezTo>
                  <a:pt x="224" y="232"/>
                  <a:pt x="225" y="232"/>
                  <a:pt x="225" y="232"/>
                </a:cubicBezTo>
                <a:cubicBezTo>
                  <a:pt x="235" y="232"/>
                  <a:pt x="245" y="229"/>
                  <a:pt x="254" y="223"/>
                </a:cubicBezTo>
                <a:cubicBezTo>
                  <a:pt x="265" y="236"/>
                  <a:pt x="265" y="236"/>
                  <a:pt x="265" y="236"/>
                </a:cubicBezTo>
                <a:cubicBezTo>
                  <a:pt x="264" y="241"/>
                  <a:pt x="265" y="246"/>
                  <a:pt x="269" y="250"/>
                </a:cubicBezTo>
                <a:cubicBezTo>
                  <a:pt x="275" y="256"/>
                  <a:pt x="284" y="256"/>
                  <a:pt x="291" y="250"/>
                </a:cubicBezTo>
                <a:cubicBezTo>
                  <a:pt x="297" y="244"/>
                  <a:pt x="297" y="235"/>
                  <a:pt x="291" y="228"/>
                </a:cubicBezTo>
                <a:cubicBezTo>
                  <a:pt x="287" y="224"/>
                  <a:pt x="281" y="223"/>
                  <a:pt x="276" y="224"/>
                </a:cubicBezTo>
                <a:cubicBezTo>
                  <a:pt x="266" y="213"/>
                  <a:pt x="266" y="213"/>
                  <a:pt x="266" y="213"/>
                </a:cubicBezTo>
                <a:cubicBezTo>
                  <a:pt x="266" y="213"/>
                  <a:pt x="266" y="212"/>
                  <a:pt x="266" y="212"/>
                </a:cubicBezTo>
                <a:cubicBezTo>
                  <a:pt x="271" y="214"/>
                  <a:pt x="277" y="215"/>
                  <a:pt x="282" y="215"/>
                </a:cubicBezTo>
                <a:cubicBezTo>
                  <a:pt x="294" y="216"/>
                  <a:pt x="306" y="211"/>
                  <a:pt x="315" y="202"/>
                </a:cubicBezTo>
                <a:cubicBezTo>
                  <a:pt x="326" y="192"/>
                  <a:pt x="332" y="177"/>
                  <a:pt x="332" y="161"/>
                </a:cubicBezTo>
                <a:cubicBezTo>
                  <a:pt x="332" y="161"/>
                  <a:pt x="332" y="161"/>
                  <a:pt x="332" y="161"/>
                </a:cubicBezTo>
                <a:cubicBezTo>
                  <a:pt x="352" y="161"/>
                  <a:pt x="352" y="161"/>
                  <a:pt x="352" y="161"/>
                </a:cubicBezTo>
                <a:cubicBezTo>
                  <a:pt x="354" y="169"/>
                  <a:pt x="362" y="174"/>
                  <a:pt x="371" y="174"/>
                </a:cubicBezTo>
                <a:cubicBezTo>
                  <a:pt x="383" y="174"/>
                  <a:pt x="392" y="165"/>
                  <a:pt x="392" y="153"/>
                </a:cubicBezTo>
                <a:cubicBezTo>
                  <a:pt x="392" y="142"/>
                  <a:pt x="383" y="133"/>
                  <a:pt x="371" y="133"/>
                </a:cubicBezTo>
                <a:close/>
                <a:moveTo>
                  <a:pt x="198" y="16"/>
                </a:moveTo>
                <a:cubicBezTo>
                  <a:pt x="201" y="16"/>
                  <a:pt x="203" y="18"/>
                  <a:pt x="203" y="21"/>
                </a:cubicBezTo>
                <a:cubicBezTo>
                  <a:pt x="203" y="24"/>
                  <a:pt x="201" y="26"/>
                  <a:pt x="198" y="26"/>
                </a:cubicBezTo>
                <a:cubicBezTo>
                  <a:pt x="195" y="26"/>
                  <a:pt x="193" y="24"/>
                  <a:pt x="193" y="21"/>
                </a:cubicBezTo>
                <a:cubicBezTo>
                  <a:pt x="193" y="18"/>
                  <a:pt x="195" y="16"/>
                  <a:pt x="198" y="16"/>
                </a:cubicBezTo>
                <a:close/>
                <a:moveTo>
                  <a:pt x="21" y="160"/>
                </a:moveTo>
                <a:cubicBezTo>
                  <a:pt x="18" y="160"/>
                  <a:pt x="16" y="157"/>
                  <a:pt x="16" y="155"/>
                </a:cubicBezTo>
                <a:cubicBezTo>
                  <a:pt x="16" y="152"/>
                  <a:pt x="18" y="150"/>
                  <a:pt x="21" y="150"/>
                </a:cubicBezTo>
                <a:cubicBezTo>
                  <a:pt x="23" y="150"/>
                  <a:pt x="26" y="152"/>
                  <a:pt x="26" y="155"/>
                </a:cubicBezTo>
                <a:cubicBezTo>
                  <a:pt x="26" y="157"/>
                  <a:pt x="23" y="160"/>
                  <a:pt x="21" y="160"/>
                </a:cubicBezTo>
                <a:close/>
                <a:moveTo>
                  <a:pt x="197" y="294"/>
                </a:moveTo>
                <a:cubicBezTo>
                  <a:pt x="194" y="294"/>
                  <a:pt x="192" y="292"/>
                  <a:pt x="192" y="289"/>
                </a:cubicBezTo>
                <a:cubicBezTo>
                  <a:pt x="192" y="286"/>
                  <a:pt x="194" y="284"/>
                  <a:pt x="197" y="284"/>
                </a:cubicBezTo>
                <a:cubicBezTo>
                  <a:pt x="199" y="284"/>
                  <a:pt x="201" y="286"/>
                  <a:pt x="201" y="289"/>
                </a:cubicBezTo>
                <a:cubicBezTo>
                  <a:pt x="201" y="292"/>
                  <a:pt x="199" y="294"/>
                  <a:pt x="197" y="294"/>
                </a:cubicBezTo>
                <a:close/>
                <a:moveTo>
                  <a:pt x="304" y="190"/>
                </a:moveTo>
                <a:cubicBezTo>
                  <a:pt x="298" y="196"/>
                  <a:pt x="290" y="199"/>
                  <a:pt x="282" y="199"/>
                </a:cubicBezTo>
                <a:cubicBezTo>
                  <a:pt x="277" y="199"/>
                  <a:pt x="272" y="198"/>
                  <a:pt x="268" y="195"/>
                </a:cubicBezTo>
                <a:cubicBezTo>
                  <a:pt x="261" y="191"/>
                  <a:pt x="261" y="191"/>
                  <a:pt x="261" y="191"/>
                </a:cubicBezTo>
                <a:cubicBezTo>
                  <a:pt x="257" y="198"/>
                  <a:pt x="257" y="198"/>
                  <a:pt x="257" y="198"/>
                </a:cubicBezTo>
                <a:cubicBezTo>
                  <a:pt x="250" y="209"/>
                  <a:pt x="238" y="216"/>
                  <a:pt x="224" y="216"/>
                </a:cubicBezTo>
                <a:cubicBezTo>
                  <a:pt x="214" y="216"/>
                  <a:pt x="204" y="211"/>
                  <a:pt x="197" y="204"/>
                </a:cubicBezTo>
                <a:cubicBezTo>
                  <a:pt x="193" y="198"/>
                  <a:pt x="193" y="198"/>
                  <a:pt x="193" y="198"/>
                </a:cubicBezTo>
                <a:cubicBezTo>
                  <a:pt x="187" y="202"/>
                  <a:pt x="187" y="202"/>
                  <a:pt x="187" y="202"/>
                </a:cubicBezTo>
                <a:cubicBezTo>
                  <a:pt x="178" y="208"/>
                  <a:pt x="166" y="211"/>
                  <a:pt x="154" y="211"/>
                </a:cubicBezTo>
                <a:cubicBezTo>
                  <a:pt x="139" y="211"/>
                  <a:pt x="125" y="205"/>
                  <a:pt x="116" y="196"/>
                </a:cubicBezTo>
                <a:cubicBezTo>
                  <a:pt x="112" y="192"/>
                  <a:pt x="112" y="192"/>
                  <a:pt x="112" y="192"/>
                </a:cubicBezTo>
                <a:cubicBezTo>
                  <a:pt x="107" y="194"/>
                  <a:pt x="107" y="194"/>
                  <a:pt x="107" y="194"/>
                </a:cubicBezTo>
                <a:cubicBezTo>
                  <a:pt x="102" y="197"/>
                  <a:pt x="97" y="198"/>
                  <a:pt x="92" y="198"/>
                </a:cubicBezTo>
                <a:cubicBezTo>
                  <a:pt x="74" y="197"/>
                  <a:pt x="60" y="183"/>
                  <a:pt x="60" y="166"/>
                </a:cubicBezTo>
                <a:cubicBezTo>
                  <a:pt x="61" y="149"/>
                  <a:pt x="75" y="135"/>
                  <a:pt x="93" y="135"/>
                </a:cubicBezTo>
                <a:cubicBezTo>
                  <a:pt x="96" y="135"/>
                  <a:pt x="98" y="136"/>
                  <a:pt x="101" y="137"/>
                </a:cubicBezTo>
                <a:cubicBezTo>
                  <a:pt x="109" y="139"/>
                  <a:pt x="109" y="139"/>
                  <a:pt x="109" y="139"/>
                </a:cubicBezTo>
                <a:cubicBezTo>
                  <a:pt x="111" y="131"/>
                  <a:pt x="111" y="131"/>
                  <a:pt x="111" y="131"/>
                </a:cubicBezTo>
                <a:cubicBezTo>
                  <a:pt x="115" y="111"/>
                  <a:pt x="132" y="98"/>
                  <a:pt x="152" y="98"/>
                </a:cubicBezTo>
                <a:cubicBezTo>
                  <a:pt x="152" y="98"/>
                  <a:pt x="153" y="98"/>
                  <a:pt x="153" y="98"/>
                </a:cubicBezTo>
                <a:cubicBezTo>
                  <a:pt x="159" y="98"/>
                  <a:pt x="165" y="99"/>
                  <a:pt x="170" y="102"/>
                </a:cubicBezTo>
                <a:cubicBezTo>
                  <a:pt x="178" y="105"/>
                  <a:pt x="178" y="105"/>
                  <a:pt x="178" y="105"/>
                </a:cubicBezTo>
                <a:cubicBezTo>
                  <a:pt x="181" y="97"/>
                  <a:pt x="181" y="97"/>
                  <a:pt x="181" y="97"/>
                </a:cubicBezTo>
                <a:cubicBezTo>
                  <a:pt x="189" y="76"/>
                  <a:pt x="208" y="63"/>
                  <a:pt x="229" y="64"/>
                </a:cubicBezTo>
                <a:cubicBezTo>
                  <a:pt x="229" y="64"/>
                  <a:pt x="229" y="64"/>
                  <a:pt x="229" y="64"/>
                </a:cubicBezTo>
                <a:cubicBezTo>
                  <a:pt x="255" y="64"/>
                  <a:pt x="276" y="86"/>
                  <a:pt x="279" y="113"/>
                </a:cubicBezTo>
                <a:cubicBezTo>
                  <a:pt x="279" y="120"/>
                  <a:pt x="279" y="120"/>
                  <a:pt x="279" y="120"/>
                </a:cubicBezTo>
                <a:cubicBezTo>
                  <a:pt x="286" y="121"/>
                  <a:pt x="286" y="121"/>
                  <a:pt x="286" y="121"/>
                </a:cubicBezTo>
                <a:cubicBezTo>
                  <a:pt x="304" y="122"/>
                  <a:pt x="317" y="140"/>
                  <a:pt x="316" y="161"/>
                </a:cubicBezTo>
                <a:cubicBezTo>
                  <a:pt x="316" y="172"/>
                  <a:pt x="312" y="183"/>
                  <a:pt x="304" y="190"/>
                </a:cubicBezTo>
                <a:close/>
                <a:moveTo>
                  <a:pt x="371" y="158"/>
                </a:moveTo>
                <a:cubicBezTo>
                  <a:pt x="368" y="158"/>
                  <a:pt x="366" y="156"/>
                  <a:pt x="366" y="153"/>
                </a:cubicBezTo>
                <a:cubicBezTo>
                  <a:pt x="366" y="151"/>
                  <a:pt x="368" y="149"/>
                  <a:pt x="371" y="149"/>
                </a:cubicBezTo>
                <a:cubicBezTo>
                  <a:pt x="374" y="149"/>
                  <a:pt x="376" y="151"/>
                  <a:pt x="376" y="153"/>
                </a:cubicBezTo>
                <a:cubicBezTo>
                  <a:pt x="376" y="156"/>
                  <a:pt x="374" y="158"/>
                  <a:pt x="371" y="158"/>
                </a:cubicBezTo>
                <a:close/>
              </a:path>
            </a:pathLst>
          </a:custGeom>
          <a:solidFill>
            <a:schemeClr val="accent1"/>
          </a:solidFill>
          <a:ln>
            <a:noFill/>
          </a:ln>
          <a:extLst/>
        </p:spPr>
        <p:txBody>
          <a:bodyPr vert="horz" wrap="square" lIns="91416" tIns="45708" rIns="91416" bIns="45708" numCol="1" anchor="t" anchorCtr="0" compatLnSpc="1">
            <a:prstTxWarp prst="textNoShape">
              <a:avLst/>
            </a:prstTxWarp>
          </a:bodyPr>
          <a:lstStyle/>
          <a:p>
            <a:r>
              <a:rPr lang="en-US" sz="1799" dirty="0"/>
              <a:t> </a:t>
            </a:r>
          </a:p>
        </p:txBody>
      </p:sp>
      <p:sp>
        <p:nvSpPr>
          <p:cNvPr id="4" name="Freeform 29">
            <a:extLst>
              <a:ext uri="{FF2B5EF4-FFF2-40B4-BE49-F238E27FC236}">
                <a16:creationId xmlns:a16="http://schemas.microsoft.com/office/drawing/2014/main" id="{F05F6D8C-65AB-6A46-87DF-B94919487892}"/>
              </a:ext>
            </a:extLst>
          </p:cNvPr>
          <p:cNvSpPr>
            <a:spLocks noChangeAspect="1" noEditPoints="1"/>
          </p:cNvSpPr>
          <p:nvPr/>
        </p:nvSpPr>
        <p:spPr bwMode="auto">
          <a:xfrm>
            <a:off x="9917064" y="4510063"/>
            <a:ext cx="613176" cy="613176"/>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68 h 384"/>
              <a:gd name="T12" fmla="*/ 16 w 384"/>
              <a:gd name="T13" fmla="*/ 192 h 384"/>
              <a:gd name="T14" fmla="*/ 192 w 384"/>
              <a:gd name="T15" fmla="*/ 16 h 384"/>
              <a:gd name="T16" fmla="*/ 368 w 384"/>
              <a:gd name="T17" fmla="*/ 192 h 384"/>
              <a:gd name="T18" fmla="*/ 192 w 384"/>
              <a:gd name="T19" fmla="*/ 368 h 384"/>
              <a:gd name="T20" fmla="*/ 168 w 384"/>
              <a:gd name="T21" fmla="*/ 214 h 384"/>
              <a:gd name="T22" fmla="*/ 168 w 384"/>
              <a:gd name="T23" fmla="*/ 215 h 384"/>
              <a:gd name="T24" fmla="*/ 121 w 384"/>
              <a:gd name="T25" fmla="*/ 258 h 384"/>
              <a:gd name="T26" fmla="*/ 80 w 384"/>
              <a:gd name="T27" fmla="*/ 244 h 384"/>
              <a:gd name="T28" fmla="*/ 76 w 384"/>
              <a:gd name="T29" fmla="*/ 235 h 384"/>
              <a:gd name="T30" fmla="*/ 86 w 384"/>
              <a:gd name="T31" fmla="*/ 225 h 384"/>
              <a:gd name="T32" fmla="*/ 93 w 384"/>
              <a:gd name="T33" fmla="*/ 227 h 384"/>
              <a:gd name="T34" fmla="*/ 121 w 384"/>
              <a:gd name="T35" fmla="*/ 238 h 384"/>
              <a:gd name="T36" fmla="*/ 145 w 384"/>
              <a:gd name="T37" fmla="*/ 216 h 384"/>
              <a:gd name="T38" fmla="*/ 145 w 384"/>
              <a:gd name="T39" fmla="*/ 215 h 384"/>
              <a:gd name="T40" fmla="*/ 119 w 384"/>
              <a:gd name="T41" fmla="*/ 194 h 384"/>
              <a:gd name="T42" fmla="*/ 97 w 384"/>
              <a:gd name="T43" fmla="*/ 198 h 384"/>
              <a:gd name="T44" fmla="*/ 87 w 384"/>
              <a:gd name="T45" fmla="*/ 194 h 384"/>
              <a:gd name="T46" fmla="*/ 82 w 384"/>
              <a:gd name="T47" fmla="*/ 184 h 384"/>
              <a:gd name="T48" fmla="*/ 85 w 384"/>
              <a:gd name="T49" fmla="*/ 138 h 384"/>
              <a:gd name="T50" fmla="*/ 95 w 384"/>
              <a:gd name="T51" fmla="*/ 128 h 384"/>
              <a:gd name="T52" fmla="*/ 153 w 384"/>
              <a:gd name="T53" fmla="*/ 128 h 384"/>
              <a:gd name="T54" fmla="*/ 163 w 384"/>
              <a:gd name="T55" fmla="*/ 138 h 384"/>
              <a:gd name="T56" fmla="*/ 153 w 384"/>
              <a:gd name="T57" fmla="*/ 148 h 384"/>
              <a:gd name="T58" fmla="*/ 105 w 384"/>
              <a:gd name="T59" fmla="*/ 148 h 384"/>
              <a:gd name="T60" fmla="*/ 103 w 384"/>
              <a:gd name="T61" fmla="*/ 178 h 384"/>
              <a:gd name="T62" fmla="*/ 123 w 384"/>
              <a:gd name="T63" fmla="*/ 174 h 384"/>
              <a:gd name="T64" fmla="*/ 168 w 384"/>
              <a:gd name="T65" fmla="*/ 214 h 384"/>
              <a:gd name="T66" fmla="*/ 309 w 384"/>
              <a:gd name="T67" fmla="*/ 196 h 384"/>
              <a:gd name="T68" fmla="*/ 309 w 384"/>
              <a:gd name="T69" fmla="*/ 230 h 384"/>
              <a:gd name="T70" fmla="*/ 301 w 384"/>
              <a:gd name="T71" fmla="*/ 244 h 384"/>
              <a:gd name="T72" fmla="*/ 255 w 384"/>
              <a:gd name="T73" fmla="*/ 258 h 384"/>
              <a:gd name="T74" fmla="*/ 189 w 384"/>
              <a:gd name="T75" fmla="*/ 192 h 384"/>
              <a:gd name="T76" fmla="*/ 189 w 384"/>
              <a:gd name="T77" fmla="*/ 192 h 384"/>
              <a:gd name="T78" fmla="*/ 255 w 384"/>
              <a:gd name="T79" fmla="*/ 126 h 384"/>
              <a:gd name="T80" fmla="*/ 299 w 384"/>
              <a:gd name="T81" fmla="*/ 139 h 384"/>
              <a:gd name="T82" fmla="*/ 303 w 384"/>
              <a:gd name="T83" fmla="*/ 148 h 384"/>
              <a:gd name="T84" fmla="*/ 292 w 384"/>
              <a:gd name="T85" fmla="*/ 159 h 384"/>
              <a:gd name="T86" fmla="*/ 285 w 384"/>
              <a:gd name="T87" fmla="*/ 157 h 384"/>
              <a:gd name="T88" fmla="*/ 254 w 384"/>
              <a:gd name="T89" fmla="*/ 147 h 384"/>
              <a:gd name="T90" fmla="*/ 213 w 384"/>
              <a:gd name="T91" fmla="*/ 192 h 384"/>
              <a:gd name="T92" fmla="*/ 213 w 384"/>
              <a:gd name="T93" fmla="*/ 192 h 384"/>
              <a:gd name="T94" fmla="*/ 256 w 384"/>
              <a:gd name="T95" fmla="*/ 238 h 384"/>
              <a:gd name="T96" fmla="*/ 287 w 384"/>
              <a:gd name="T97" fmla="*/ 228 h 384"/>
              <a:gd name="T98" fmla="*/ 287 w 384"/>
              <a:gd name="T99" fmla="*/ 204 h 384"/>
              <a:gd name="T100" fmla="*/ 262 w 384"/>
              <a:gd name="T101" fmla="*/ 204 h 384"/>
              <a:gd name="T102" fmla="*/ 252 w 384"/>
              <a:gd name="T103" fmla="*/ 194 h 384"/>
              <a:gd name="T104" fmla="*/ 262 w 384"/>
              <a:gd name="T105" fmla="*/ 185 h 384"/>
              <a:gd name="T106" fmla="*/ 297 w 384"/>
              <a:gd name="T107" fmla="*/ 185 h 384"/>
              <a:gd name="T108" fmla="*/ 309 w 384"/>
              <a:gd name="T109" fmla="*/ 196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68"/>
                </a:moveTo>
                <a:cubicBezTo>
                  <a:pt x="95" y="368"/>
                  <a:pt x="16" y="289"/>
                  <a:pt x="16" y="192"/>
                </a:cubicBezTo>
                <a:cubicBezTo>
                  <a:pt x="16" y="95"/>
                  <a:pt x="95" y="16"/>
                  <a:pt x="192" y="16"/>
                </a:cubicBezTo>
                <a:cubicBezTo>
                  <a:pt x="289" y="16"/>
                  <a:pt x="368" y="95"/>
                  <a:pt x="368" y="192"/>
                </a:cubicBezTo>
                <a:cubicBezTo>
                  <a:pt x="368" y="289"/>
                  <a:pt x="289" y="368"/>
                  <a:pt x="192" y="368"/>
                </a:cubicBezTo>
                <a:close/>
                <a:moveTo>
                  <a:pt x="168" y="214"/>
                </a:moveTo>
                <a:cubicBezTo>
                  <a:pt x="168" y="215"/>
                  <a:pt x="168" y="215"/>
                  <a:pt x="168" y="215"/>
                </a:cubicBezTo>
                <a:cubicBezTo>
                  <a:pt x="168" y="241"/>
                  <a:pt x="148" y="258"/>
                  <a:pt x="121" y="258"/>
                </a:cubicBezTo>
                <a:cubicBezTo>
                  <a:pt x="104" y="258"/>
                  <a:pt x="91" y="252"/>
                  <a:pt x="80" y="244"/>
                </a:cubicBezTo>
                <a:cubicBezTo>
                  <a:pt x="77" y="242"/>
                  <a:pt x="76" y="239"/>
                  <a:pt x="76" y="235"/>
                </a:cubicBezTo>
                <a:cubicBezTo>
                  <a:pt x="76" y="230"/>
                  <a:pt x="81" y="225"/>
                  <a:pt x="86" y="225"/>
                </a:cubicBezTo>
                <a:cubicBezTo>
                  <a:pt x="89" y="225"/>
                  <a:pt x="91" y="225"/>
                  <a:pt x="93" y="227"/>
                </a:cubicBezTo>
                <a:cubicBezTo>
                  <a:pt x="102" y="234"/>
                  <a:pt x="111" y="238"/>
                  <a:pt x="121" y="238"/>
                </a:cubicBezTo>
                <a:cubicBezTo>
                  <a:pt x="135" y="238"/>
                  <a:pt x="145" y="229"/>
                  <a:pt x="145" y="216"/>
                </a:cubicBezTo>
                <a:cubicBezTo>
                  <a:pt x="145" y="215"/>
                  <a:pt x="145" y="215"/>
                  <a:pt x="145" y="215"/>
                </a:cubicBezTo>
                <a:cubicBezTo>
                  <a:pt x="145" y="202"/>
                  <a:pt x="134" y="194"/>
                  <a:pt x="119" y="194"/>
                </a:cubicBezTo>
                <a:cubicBezTo>
                  <a:pt x="107" y="194"/>
                  <a:pt x="101" y="198"/>
                  <a:pt x="97" y="198"/>
                </a:cubicBezTo>
                <a:cubicBezTo>
                  <a:pt x="94" y="198"/>
                  <a:pt x="91" y="197"/>
                  <a:pt x="87" y="194"/>
                </a:cubicBezTo>
                <a:cubicBezTo>
                  <a:pt x="83" y="192"/>
                  <a:pt x="82" y="188"/>
                  <a:pt x="82" y="184"/>
                </a:cubicBezTo>
                <a:cubicBezTo>
                  <a:pt x="85" y="138"/>
                  <a:pt x="85" y="138"/>
                  <a:pt x="85" y="138"/>
                </a:cubicBezTo>
                <a:cubicBezTo>
                  <a:pt x="85" y="132"/>
                  <a:pt x="90" y="128"/>
                  <a:pt x="95" y="128"/>
                </a:cubicBezTo>
                <a:cubicBezTo>
                  <a:pt x="153" y="128"/>
                  <a:pt x="153" y="128"/>
                  <a:pt x="153" y="128"/>
                </a:cubicBezTo>
                <a:cubicBezTo>
                  <a:pt x="158" y="128"/>
                  <a:pt x="163" y="133"/>
                  <a:pt x="163" y="138"/>
                </a:cubicBezTo>
                <a:cubicBezTo>
                  <a:pt x="163" y="144"/>
                  <a:pt x="158" y="148"/>
                  <a:pt x="153" y="148"/>
                </a:cubicBezTo>
                <a:cubicBezTo>
                  <a:pt x="105" y="148"/>
                  <a:pt x="105" y="148"/>
                  <a:pt x="105" y="148"/>
                </a:cubicBezTo>
                <a:cubicBezTo>
                  <a:pt x="103" y="178"/>
                  <a:pt x="103" y="178"/>
                  <a:pt x="103" y="178"/>
                </a:cubicBezTo>
                <a:cubicBezTo>
                  <a:pt x="109" y="176"/>
                  <a:pt x="115" y="174"/>
                  <a:pt x="123" y="174"/>
                </a:cubicBezTo>
                <a:cubicBezTo>
                  <a:pt x="148" y="174"/>
                  <a:pt x="168" y="187"/>
                  <a:pt x="168" y="214"/>
                </a:cubicBezTo>
                <a:close/>
                <a:moveTo>
                  <a:pt x="309" y="196"/>
                </a:moveTo>
                <a:cubicBezTo>
                  <a:pt x="309" y="230"/>
                  <a:pt x="309" y="230"/>
                  <a:pt x="309" y="230"/>
                </a:cubicBezTo>
                <a:cubicBezTo>
                  <a:pt x="309" y="236"/>
                  <a:pt x="306" y="241"/>
                  <a:pt x="301" y="244"/>
                </a:cubicBezTo>
                <a:cubicBezTo>
                  <a:pt x="290" y="252"/>
                  <a:pt x="275" y="258"/>
                  <a:pt x="255" y="258"/>
                </a:cubicBezTo>
                <a:cubicBezTo>
                  <a:pt x="215" y="258"/>
                  <a:pt x="189" y="230"/>
                  <a:pt x="189" y="192"/>
                </a:cubicBezTo>
                <a:cubicBezTo>
                  <a:pt x="189" y="192"/>
                  <a:pt x="189" y="192"/>
                  <a:pt x="189" y="192"/>
                </a:cubicBezTo>
                <a:cubicBezTo>
                  <a:pt x="189" y="156"/>
                  <a:pt x="217" y="126"/>
                  <a:pt x="255" y="126"/>
                </a:cubicBezTo>
                <a:cubicBezTo>
                  <a:pt x="274" y="126"/>
                  <a:pt x="287" y="131"/>
                  <a:pt x="299" y="139"/>
                </a:cubicBezTo>
                <a:cubicBezTo>
                  <a:pt x="301" y="141"/>
                  <a:pt x="303" y="144"/>
                  <a:pt x="303" y="148"/>
                </a:cubicBezTo>
                <a:cubicBezTo>
                  <a:pt x="303" y="154"/>
                  <a:pt x="298" y="159"/>
                  <a:pt x="292" y="159"/>
                </a:cubicBezTo>
                <a:cubicBezTo>
                  <a:pt x="289" y="159"/>
                  <a:pt x="287" y="158"/>
                  <a:pt x="285" y="157"/>
                </a:cubicBezTo>
                <a:cubicBezTo>
                  <a:pt x="277" y="151"/>
                  <a:pt x="268" y="147"/>
                  <a:pt x="254" y="147"/>
                </a:cubicBezTo>
                <a:cubicBezTo>
                  <a:pt x="231" y="147"/>
                  <a:pt x="213" y="167"/>
                  <a:pt x="213" y="192"/>
                </a:cubicBezTo>
                <a:cubicBezTo>
                  <a:pt x="213" y="192"/>
                  <a:pt x="213" y="192"/>
                  <a:pt x="213" y="192"/>
                </a:cubicBezTo>
                <a:cubicBezTo>
                  <a:pt x="213" y="218"/>
                  <a:pt x="230" y="238"/>
                  <a:pt x="256" y="238"/>
                </a:cubicBezTo>
                <a:cubicBezTo>
                  <a:pt x="268" y="238"/>
                  <a:pt x="279" y="234"/>
                  <a:pt x="287" y="228"/>
                </a:cubicBezTo>
                <a:cubicBezTo>
                  <a:pt x="287" y="204"/>
                  <a:pt x="287" y="204"/>
                  <a:pt x="287" y="204"/>
                </a:cubicBezTo>
                <a:cubicBezTo>
                  <a:pt x="262" y="204"/>
                  <a:pt x="262" y="204"/>
                  <a:pt x="262" y="204"/>
                </a:cubicBezTo>
                <a:cubicBezTo>
                  <a:pt x="256" y="204"/>
                  <a:pt x="252" y="200"/>
                  <a:pt x="252" y="194"/>
                </a:cubicBezTo>
                <a:cubicBezTo>
                  <a:pt x="252" y="189"/>
                  <a:pt x="256" y="185"/>
                  <a:pt x="262" y="185"/>
                </a:cubicBezTo>
                <a:cubicBezTo>
                  <a:pt x="297" y="185"/>
                  <a:pt x="297" y="185"/>
                  <a:pt x="297" y="185"/>
                </a:cubicBezTo>
                <a:cubicBezTo>
                  <a:pt x="304" y="185"/>
                  <a:pt x="309" y="190"/>
                  <a:pt x="309" y="196"/>
                </a:cubicBezTo>
                <a:close/>
              </a:path>
            </a:pathLst>
          </a:custGeom>
          <a:solidFill>
            <a:schemeClr val="accent1"/>
          </a:solidFill>
          <a:ln>
            <a:noFill/>
          </a:ln>
          <a:extLst/>
        </p:spPr>
        <p:txBody>
          <a:bodyPr vert="horz" wrap="square" lIns="91416" tIns="45708" rIns="91416" bIns="45708" numCol="1" anchor="t" anchorCtr="0" compatLnSpc="1">
            <a:prstTxWarp prst="textNoShape">
              <a:avLst/>
            </a:prstTxWarp>
          </a:bodyPr>
          <a:lstStyle/>
          <a:p>
            <a:endParaRPr lang="en-US" sz="1799" dirty="0"/>
          </a:p>
        </p:txBody>
      </p:sp>
      <p:sp>
        <p:nvSpPr>
          <p:cNvPr id="5" name="Freeform 4">
            <a:extLst>
              <a:ext uri="{FF2B5EF4-FFF2-40B4-BE49-F238E27FC236}">
                <a16:creationId xmlns:a16="http://schemas.microsoft.com/office/drawing/2014/main" id="{43973FCF-96C9-044E-9963-EFFB2D5F6633}"/>
              </a:ext>
            </a:extLst>
          </p:cNvPr>
          <p:cNvSpPr>
            <a:spLocks noChangeAspect="1" noEditPoints="1"/>
          </p:cNvSpPr>
          <p:nvPr/>
        </p:nvSpPr>
        <p:spPr bwMode="auto">
          <a:xfrm>
            <a:off x="9189944" y="1559615"/>
            <a:ext cx="664711" cy="780229"/>
          </a:xfrm>
          <a:custGeom>
            <a:avLst/>
            <a:gdLst>
              <a:gd name="T0" fmla="*/ 306 w 331"/>
              <a:gd name="T1" fmla="*/ 283 h 388"/>
              <a:gd name="T2" fmla="*/ 24 w 331"/>
              <a:gd name="T3" fmla="*/ 324 h 388"/>
              <a:gd name="T4" fmla="*/ 32 w 331"/>
              <a:gd name="T5" fmla="*/ 388 h 388"/>
              <a:gd name="T6" fmla="*/ 40 w 331"/>
              <a:gd name="T7" fmla="*/ 324 h 388"/>
              <a:gd name="T8" fmla="*/ 157 w 331"/>
              <a:gd name="T9" fmla="*/ 299 h 388"/>
              <a:gd name="T10" fmla="*/ 133 w 331"/>
              <a:gd name="T11" fmla="*/ 356 h 388"/>
              <a:gd name="T12" fmla="*/ 198 w 331"/>
              <a:gd name="T13" fmla="*/ 356 h 388"/>
              <a:gd name="T14" fmla="*/ 173 w 331"/>
              <a:gd name="T15" fmla="*/ 299 h 388"/>
              <a:gd name="T16" fmla="*/ 290 w 331"/>
              <a:gd name="T17" fmla="*/ 324 h 388"/>
              <a:gd name="T18" fmla="*/ 298 w 331"/>
              <a:gd name="T19" fmla="*/ 388 h 388"/>
              <a:gd name="T20" fmla="*/ 306 w 331"/>
              <a:gd name="T21" fmla="*/ 324 h 388"/>
              <a:gd name="T22" fmla="*/ 32 w 331"/>
              <a:gd name="T23" fmla="*/ 372 h 388"/>
              <a:gd name="T24" fmla="*/ 32 w 331"/>
              <a:gd name="T25" fmla="*/ 339 h 388"/>
              <a:gd name="T26" fmla="*/ 182 w 331"/>
              <a:gd name="T27" fmla="*/ 356 h 388"/>
              <a:gd name="T28" fmla="*/ 149 w 331"/>
              <a:gd name="T29" fmla="*/ 356 h 388"/>
              <a:gd name="T30" fmla="*/ 182 w 331"/>
              <a:gd name="T31" fmla="*/ 356 h 388"/>
              <a:gd name="T32" fmla="*/ 281 w 331"/>
              <a:gd name="T33" fmla="*/ 356 h 388"/>
              <a:gd name="T34" fmla="*/ 315 w 331"/>
              <a:gd name="T35" fmla="*/ 356 h 388"/>
              <a:gd name="T36" fmla="*/ 165 w 331"/>
              <a:gd name="T37" fmla="*/ 119 h 388"/>
              <a:gd name="T38" fmla="*/ 165 w 331"/>
              <a:gd name="T39" fmla="*/ 0 h 388"/>
              <a:gd name="T40" fmla="*/ 165 w 331"/>
              <a:gd name="T41" fmla="*/ 119 h 388"/>
              <a:gd name="T42" fmla="*/ 208 w 331"/>
              <a:gd name="T43" fmla="*/ 59 h 388"/>
              <a:gd name="T44" fmla="*/ 122 w 331"/>
              <a:gd name="T45" fmla="*/ 59 h 388"/>
              <a:gd name="T46" fmla="*/ 246 w 331"/>
              <a:gd name="T47" fmla="*/ 150 h 388"/>
              <a:gd name="T48" fmla="*/ 184 w 331"/>
              <a:gd name="T49" fmla="*/ 117 h 388"/>
              <a:gd name="T50" fmla="*/ 147 w 331"/>
              <a:gd name="T51" fmla="*/ 117 h 388"/>
              <a:gd name="T52" fmla="*/ 84 w 331"/>
              <a:gd name="T53" fmla="*/ 150 h 388"/>
              <a:gd name="T54" fmla="*/ 246 w 331"/>
              <a:gd name="T55" fmla="*/ 265 h 388"/>
              <a:gd name="T56" fmla="*/ 165 w 331"/>
              <a:gd name="T57" fmla="*/ 158 h 388"/>
              <a:gd name="T58" fmla="*/ 165 w 331"/>
              <a:gd name="T59" fmla="*/ 179 h 388"/>
              <a:gd name="T60" fmla="*/ 165 w 331"/>
              <a:gd name="T61" fmla="*/ 158 h 388"/>
              <a:gd name="T62" fmla="*/ 100 w 331"/>
              <a:gd name="T63" fmla="*/ 249 h 388"/>
              <a:gd name="T64" fmla="*/ 125 w 331"/>
              <a:gd name="T65" fmla="*/ 133 h 388"/>
              <a:gd name="T66" fmla="*/ 154 w 331"/>
              <a:gd name="T67" fmla="*/ 147 h 388"/>
              <a:gd name="T68" fmla="*/ 165 w 331"/>
              <a:gd name="T69" fmla="*/ 202 h 388"/>
              <a:gd name="T70" fmla="*/ 176 w 331"/>
              <a:gd name="T71" fmla="*/ 147 h 388"/>
              <a:gd name="T72" fmla="*/ 206 w 331"/>
              <a:gd name="T73" fmla="*/ 133 h 388"/>
              <a:gd name="T74" fmla="*/ 230 w 331"/>
              <a:gd name="T75" fmla="*/ 249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31" h="388">
                <a:moveTo>
                  <a:pt x="306" y="324"/>
                </a:moveTo>
                <a:cubicBezTo>
                  <a:pt x="306" y="283"/>
                  <a:pt x="306" y="283"/>
                  <a:pt x="306" y="283"/>
                </a:cubicBezTo>
                <a:cubicBezTo>
                  <a:pt x="24" y="283"/>
                  <a:pt x="24" y="283"/>
                  <a:pt x="24" y="283"/>
                </a:cubicBezTo>
                <a:cubicBezTo>
                  <a:pt x="24" y="324"/>
                  <a:pt x="24" y="324"/>
                  <a:pt x="24" y="324"/>
                </a:cubicBezTo>
                <a:cubicBezTo>
                  <a:pt x="10" y="328"/>
                  <a:pt x="0" y="340"/>
                  <a:pt x="0" y="356"/>
                </a:cubicBezTo>
                <a:cubicBezTo>
                  <a:pt x="0" y="374"/>
                  <a:pt x="14" y="388"/>
                  <a:pt x="32" y="388"/>
                </a:cubicBezTo>
                <a:cubicBezTo>
                  <a:pt x="50" y="388"/>
                  <a:pt x="65" y="374"/>
                  <a:pt x="65" y="356"/>
                </a:cubicBezTo>
                <a:cubicBezTo>
                  <a:pt x="65" y="340"/>
                  <a:pt x="54" y="328"/>
                  <a:pt x="40" y="324"/>
                </a:cubicBezTo>
                <a:cubicBezTo>
                  <a:pt x="40" y="299"/>
                  <a:pt x="40" y="299"/>
                  <a:pt x="40" y="299"/>
                </a:cubicBezTo>
                <a:cubicBezTo>
                  <a:pt x="157" y="299"/>
                  <a:pt x="157" y="299"/>
                  <a:pt x="157" y="299"/>
                </a:cubicBezTo>
                <a:cubicBezTo>
                  <a:pt x="157" y="324"/>
                  <a:pt x="157" y="324"/>
                  <a:pt x="157" y="324"/>
                </a:cubicBezTo>
                <a:cubicBezTo>
                  <a:pt x="143" y="328"/>
                  <a:pt x="133" y="340"/>
                  <a:pt x="133" y="356"/>
                </a:cubicBezTo>
                <a:cubicBezTo>
                  <a:pt x="133" y="374"/>
                  <a:pt x="147" y="388"/>
                  <a:pt x="165" y="388"/>
                </a:cubicBezTo>
                <a:cubicBezTo>
                  <a:pt x="183" y="388"/>
                  <a:pt x="198" y="374"/>
                  <a:pt x="198" y="356"/>
                </a:cubicBezTo>
                <a:cubicBezTo>
                  <a:pt x="198" y="340"/>
                  <a:pt x="187" y="328"/>
                  <a:pt x="173" y="324"/>
                </a:cubicBezTo>
                <a:cubicBezTo>
                  <a:pt x="173" y="299"/>
                  <a:pt x="173" y="299"/>
                  <a:pt x="173" y="299"/>
                </a:cubicBezTo>
                <a:cubicBezTo>
                  <a:pt x="290" y="299"/>
                  <a:pt x="290" y="299"/>
                  <a:pt x="290" y="299"/>
                </a:cubicBezTo>
                <a:cubicBezTo>
                  <a:pt x="290" y="324"/>
                  <a:pt x="290" y="324"/>
                  <a:pt x="290" y="324"/>
                </a:cubicBezTo>
                <a:cubicBezTo>
                  <a:pt x="276" y="328"/>
                  <a:pt x="265" y="340"/>
                  <a:pt x="265" y="356"/>
                </a:cubicBezTo>
                <a:cubicBezTo>
                  <a:pt x="265" y="374"/>
                  <a:pt x="280" y="388"/>
                  <a:pt x="298" y="388"/>
                </a:cubicBezTo>
                <a:cubicBezTo>
                  <a:pt x="316" y="388"/>
                  <a:pt x="331" y="374"/>
                  <a:pt x="331" y="356"/>
                </a:cubicBezTo>
                <a:cubicBezTo>
                  <a:pt x="331" y="340"/>
                  <a:pt x="320" y="328"/>
                  <a:pt x="306" y="324"/>
                </a:cubicBezTo>
                <a:close/>
                <a:moveTo>
                  <a:pt x="49" y="356"/>
                </a:moveTo>
                <a:cubicBezTo>
                  <a:pt x="49" y="365"/>
                  <a:pt x="41" y="372"/>
                  <a:pt x="32" y="372"/>
                </a:cubicBezTo>
                <a:cubicBezTo>
                  <a:pt x="23" y="372"/>
                  <a:pt x="16" y="365"/>
                  <a:pt x="16" y="356"/>
                </a:cubicBezTo>
                <a:cubicBezTo>
                  <a:pt x="16" y="346"/>
                  <a:pt x="23" y="339"/>
                  <a:pt x="32" y="339"/>
                </a:cubicBezTo>
                <a:cubicBezTo>
                  <a:pt x="41" y="339"/>
                  <a:pt x="49" y="346"/>
                  <a:pt x="49" y="356"/>
                </a:cubicBezTo>
                <a:close/>
                <a:moveTo>
                  <a:pt x="182" y="356"/>
                </a:moveTo>
                <a:cubicBezTo>
                  <a:pt x="182" y="365"/>
                  <a:pt x="174" y="372"/>
                  <a:pt x="165" y="372"/>
                </a:cubicBezTo>
                <a:cubicBezTo>
                  <a:pt x="156" y="372"/>
                  <a:pt x="149" y="365"/>
                  <a:pt x="149" y="356"/>
                </a:cubicBezTo>
                <a:cubicBezTo>
                  <a:pt x="149" y="346"/>
                  <a:pt x="156" y="339"/>
                  <a:pt x="165" y="339"/>
                </a:cubicBezTo>
                <a:cubicBezTo>
                  <a:pt x="174" y="339"/>
                  <a:pt x="182" y="346"/>
                  <a:pt x="182" y="356"/>
                </a:cubicBezTo>
                <a:close/>
                <a:moveTo>
                  <a:pt x="298" y="372"/>
                </a:moveTo>
                <a:cubicBezTo>
                  <a:pt x="289" y="372"/>
                  <a:pt x="281" y="365"/>
                  <a:pt x="281" y="356"/>
                </a:cubicBezTo>
                <a:cubicBezTo>
                  <a:pt x="281" y="346"/>
                  <a:pt x="289" y="339"/>
                  <a:pt x="298" y="339"/>
                </a:cubicBezTo>
                <a:cubicBezTo>
                  <a:pt x="307" y="339"/>
                  <a:pt x="315" y="346"/>
                  <a:pt x="315" y="356"/>
                </a:cubicBezTo>
                <a:cubicBezTo>
                  <a:pt x="315" y="365"/>
                  <a:pt x="307" y="372"/>
                  <a:pt x="298" y="372"/>
                </a:cubicBezTo>
                <a:close/>
                <a:moveTo>
                  <a:pt x="165" y="119"/>
                </a:moveTo>
                <a:cubicBezTo>
                  <a:pt x="198" y="119"/>
                  <a:pt x="224" y="92"/>
                  <a:pt x="224" y="59"/>
                </a:cubicBezTo>
                <a:cubicBezTo>
                  <a:pt x="224" y="27"/>
                  <a:pt x="198" y="0"/>
                  <a:pt x="165" y="0"/>
                </a:cubicBezTo>
                <a:cubicBezTo>
                  <a:pt x="132" y="0"/>
                  <a:pt x="106" y="27"/>
                  <a:pt x="106" y="59"/>
                </a:cubicBezTo>
                <a:cubicBezTo>
                  <a:pt x="106" y="92"/>
                  <a:pt x="132" y="119"/>
                  <a:pt x="165" y="119"/>
                </a:cubicBezTo>
                <a:close/>
                <a:moveTo>
                  <a:pt x="165" y="16"/>
                </a:moveTo>
                <a:cubicBezTo>
                  <a:pt x="189" y="16"/>
                  <a:pt x="208" y="36"/>
                  <a:pt x="208" y="59"/>
                </a:cubicBezTo>
                <a:cubicBezTo>
                  <a:pt x="208" y="83"/>
                  <a:pt x="189" y="103"/>
                  <a:pt x="165" y="103"/>
                </a:cubicBezTo>
                <a:cubicBezTo>
                  <a:pt x="141" y="103"/>
                  <a:pt x="122" y="83"/>
                  <a:pt x="122" y="59"/>
                </a:cubicBezTo>
                <a:cubicBezTo>
                  <a:pt x="122" y="36"/>
                  <a:pt x="141" y="16"/>
                  <a:pt x="165" y="16"/>
                </a:cubicBezTo>
                <a:close/>
                <a:moveTo>
                  <a:pt x="246" y="150"/>
                </a:moveTo>
                <a:cubicBezTo>
                  <a:pt x="212" y="117"/>
                  <a:pt x="212" y="117"/>
                  <a:pt x="212" y="117"/>
                </a:cubicBezTo>
                <a:cubicBezTo>
                  <a:pt x="184" y="117"/>
                  <a:pt x="184" y="117"/>
                  <a:pt x="184" y="117"/>
                </a:cubicBezTo>
                <a:cubicBezTo>
                  <a:pt x="165" y="135"/>
                  <a:pt x="165" y="135"/>
                  <a:pt x="165" y="135"/>
                </a:cubicBezTo>
                <a:cubicBezTo>
                  <a:pt x="147" y="117"/>
                  <a:pt x="147" y="117"/>
                  <a:pt x="147" y="117"/>
                </a:cubicBezTo>
                <a:cubicBezTo>
                  <a:pt x="118" y="117"/>
                  <a:pt x="118" y="117"/>
                  <a:pt x="118" y="117"/>
                </a:cubicBezTo>
                <a:cubicBezTo>
                  <a:pt x="84" y="150"/>
                  <a:pt x="84" y="150"/>
                  <a:pt x="84" y="150"/>
                </a:cubicBezTo>
                <a:cubicBezTo>
                  <a:pt x="84" y="265"/>
                  <a:pt x="84" y="265"/>
                  <a:pt x="84" y="265"/>
                </a:cubicBezTo>
                <a:cubicBezTo>
                  <a:pt x="246" y="265"/>
                  <a:pt x="246" y="265"/>
                  <a:pt x="246" y="265"/>
                </a:cubicBezTo>
                <a:lnTo>
                  <a:pt x="246" y="150"/>
                </a:lnTo>
                <a:close/>
                <a:moveTo>
                  <a:pt x="165" y="158"/>
                </a:moveTo>
                <a:cubicBezTo>
                  <a:pt x="176" y="169"/>
                  <a:pt x="176" y="169"/>
                  <a:pt x="176" y="169"/>
                </a:cubicBezTo>
                <a:cubicBezTo>
                  <a:pt x="165" y="179"/>
                  <a:pt x="165" y="179"/>
                  <a:pt x="165" y="179"/>
                </a:cubicBezTo>
                <a:cubicBezTo>
                  <a:pt x="155" y="169"/>
                  <a:pt x="155" y="169"/>
                  <a:pt x="155" y="169"/>
                </a:cubicBezTo>
                <a:lnTo>
                  <a:pt x="165" y="158"/>
                </a:lnTo>
                <a:close/>
                <a:moveTo>
                  <a:pt x="230" y="249"/>
                </a:moveTo>
                <a:cubicBezTo>
                  <a:pt x="100" y="249"/>
                  <a:pt x="100" y="249"/>
                  <a:pt x="100" y="249"/>
                </a:cubicBezTo>
                <a:cubicBezTo>
                  <a:pt x="100" y="157"/>
                  <a:pt x="100" y="157"/>
                  <a:pt x="100" y="157"/>
                </a:cubicBezTo>
                <a:cubicBezTo>
                  <a:pt x="125" y="133"/>
                  <a:pt x="125" y="133"/>
                  <a:pt x="125" y="133"/>
                </a:cubicBezTo>
                <a:cubicBezTo>
                  <a:pt x="140" y="133"/>
                  <a:pt x="140" y="133"/>
                  <a:pt x="140" y="133"/>
                </a:cubicBezTo>
                <a:cubicBezTo>
                  <a:pt x="154" y="147"/>
                  <a:pt x="154" y="147"/>
                  <a:pt x="154" y="147"/>
                </a:cubicBezTo>
                <a:cubicBezTo>
                  <a:pt x="132" y="169"/>
                  <a:pt x="132" y="169"/>
                  <a:pt x="132" y="169"/>
                </a:cubicBezTo>
                <a:cubicBezTo>
                  <a:pt x="165" y="202"/>
                  <a:pt x="165" y="202"/>
                  <a:pt x="165" y="202"/>
                </a:cubicBezTo>
                <a:cubicBezTo>
                  <a:pt x="198" y="169"/>
                  <a:pt x="198" y="169"/>
                  <a:pt x="198" y="169"/>
                </a:cubicBezTo>
                <a:cubicBezTo>
                  <a:pt x="176" y="147"/>
                  <a:pt x="176" y="147"/>
                  <a:pt x="176" y="147"/>
                </a:cubicBezTo>
                <a:cubicBezTo>
                  <a:pt x="190" y="133"/>
                  <a:pt x="190" y="133"/>
                  <a:pt x="190" y="133"/>
                </a:cubicBezTo>
                <a:cubicBezTo>
                  <a:pt x="206" y="133"/>
                  <a:pt x="206" y="133"/>
                  <a:pt x="206" y="133"/>
                </a:cubicBezTo>
                <a:cubicBezTo>
                  <a:pt x="230" y="157"/>
                  <a:pt x="230" y="157"/>
                  <a:pt x="230" y="157"/>
                </a:cubicBezTo>
                <a:lnTo>
                  <a:pt x="230" y="249"/>
                </a:lnTo>
                <a:close/>
              </a:path>
            </a:pathLst>
          </a:custGeom>
          <a:solidFill>
            <a:schemeClr val="accent2"/>
          </a:solidFill>
          <a:ln>
            <a:noFill/>
          </a:ln>
          <a:extLst/>
        </p:spPr>
        <p:txBody>
          <a:bodyPr vert="horz" wrap="square" lIns="91416" tIns="45708" rIns="91416" bIns="45708" numCol="1" anchor="t" anchorCtr="0" compatLnSpc="1">
            <a:prstTxWarp prst="textNoShape">
              <a:avLst/>
            </a:prstTxWarp>
          </a:bodyPr>
          <a:lstStyle/>
          <a:p>
            <a:endParaRPr lang="en-US" sz="1799" dirty="0"/>
          </a:p>
        </p:txBody>
      </p:sp>
      <p:sp>
        <p:nvSpPr>
          <p:cNvPr id="6" name="Freeform 5">
            <a:extLst>
              <a:ext uri="{FF2B5EF4-FFF2-40B4-BE49-F238E27FC236}">
                <a16:creationId xmlns:a16="http://schemas.microsoft.com/office/drawing/2014/main" id="{CBBFCB82-9CED-B647-95DF-BE0400B19DD8}"/>
              </a:ext>
            </a:extLst>
          </p:cNvPr>
          <p:cNvSpPr>
            <a:spLocks noChangeAspect="1" noEditPoints="1"/>
          </p:cNvSpPr>
          <p:nvPr/>
        </p:nvSpPr>
        <p:spPr bwMode="auto">
          <a:xfrm>
            <a:off x="4901133" y="1701959"/>
            <a:ext cx="633331" cy="639002"/>
          </a:xfrm>
          <a:custGeom>
            <a:avLst/>
            <a:gdLst>
              <a:gd name="T0" fmla="*/ 160 w 381"/>
              <a:gd name="T1" fmla="*/ 95 h 384"/>
              <a:gd name="T2" fmla="*/ 54 w 381"/>
              <a:gd name="T3" fmla="*/ 95 h 384"/>
              <a:gd name="T4" fmla="*/ 114 w 381"/>
              <a:gd name="T5" fmla="*/ 148 h 384"/>
              <a:gd name="T6" fmla="*/ 107 w 381"/>
              <a:gd name="T7" fmla="*/ 165 h 384"/>
              <a:gd name="T8" fmla="*/ 107 w 381"/>
              <a:gd name="T9" fmla="*/ 26 h 384"/>
              <a:gd name="T10" fmla="*/ 173 w 381"/>
              <a:gd name="T11" fmla="*/ 117 h 384"/>
              <a:gd name="T12" fmla="*/ 170 w 381"/>
              <a:gd name="T13" fmla="*/ 176 h 384"/>
              <a:gd name="T14" fmla="*/ 213 w 381"/>
              <a:gd name="T15" fmla="*/ 384 h 384"/>
              <a:gd name="T16" fmla="*/ 1 w 381"/>
              <a:gd name="T17" fmla="*/ 219 h 384"/>
              <a:gd name="T18" fmla="*/ 81 w 381"/>
              <a:gd name="T19" fmla="*/ 176 h 384"/>
              <a:gd name="T20" fmla="*/ 133 w 381"/>
              <a:gd name="T21" fmla="*/ 176 h 384"/>
              <a:gd name="T22" fmla="*/ 107 w 381"/>
              <a:gd name="T23" fmla="*/ 225 h 384"/>
              <a:gd name="T24" fmla="*/ 107 w 381"/>
              <a:gd name="T25" fmla="*/ 261 h 384"/>
              <a:gd name="T26" fmla="*/ 107 w 381"/>
              <a:gd name="T27" fmla="*/ 225 h 384"/>
              <a:gd name="T28" fmla="*/ 163 w 381"/>
              <a:gd name="T29" fmla="*/ 192 h 384"/>
              <a:gd name="T30" fmla="*/ 118 w 381"/>
              <a:gd name="T31" fmla="*/ 213 h 384"/>
              <a:gd name="T32" fmla="*/ 107 w 381"/>
              <a:gd name="T33" fmla="*/ 284 h 384"/>
              <a:gd name="T34" fmla="*/ 96 w 381"/>
              <a:gd name="T35" fmla="*/ 213 h 384"/>
              <a:gd name="T36" fmla="*/ 52 w 381"/>
              <a:gd name="T37" fmla="*/ 192 h 384"/>
              <a:gd name="T38" fmla="*/ 17 w 381"/>
              <a:gd name="T39" fmla="*/ 368 h 384"/>
              <a:gd name="T40" fmla="*/ 197 w 381"/>
              <a:gd name="T41" fmla="*/ 226 h 384"/>
              <a:gd name="T42" fmla="*/ 31 w 381"/>
              <a:gd name="T43" fmla="*/ 70 h 384"/>
              <a:gd name="T44" fmla="*/ 187 w 381"/>
              <a:gd name="T45" fmla="*/ 95 h 384"/>
              <a:gd name="T46" fmla="*/ 182 w 381"/>
              <a:gd name="T47" fmla="*/ 124 h 384"/>
              <a:gd name="T48" fmla="*/ 152 w 381"/>
              <a:gd name="T49" fmla="*/ 124 h 384"/>
              <a:gd name="T50" fmla="*/ 121 w 381"/>
              <a:gd name="T51" fmla="*/ 140 h 384"/>
              <a:gd name="T52" fmla="*/ 160 w 381"/>
              <a:gd name="T53" fmla="*/ 140 h 384"/>
              <a:gd name="T54" fmla="*/ 192 w 381"/>
              <a:gd name="T55" fmla="*/ 140 h 384"/>
              <a:gd name="T56" fmla="*/ 203 w 381"/>
              <a:gd name="T57" fmla="*/ 95 h 384"/>
              <a:gd name="T58" fmla="*/ 15 w 381"/>
              <a:gd name="T59" fmla="*/ 69 h 384"/>
              <a:gd name="T60" fmla="*/ 0 w 381"/>
              <a:gd name="T61" fmla="*/ 69 h 384"/>
              <a:gd name="T62" fmla="*/ 31 w 381"/>
              <a:gd name="T63" fmla="*/ 117 h 384"/>
              <a:gd name="T64" fmla="*/ 381 w 381"/>
              <a:gd name="T65" fmla="*/ 137 h 384"/>
              <a:gd name="T66" fmla="*/ 347 w 381"/>
              <a:gd name="T67" fmla="*/ 310 h 384"/>
              <a:gd name="T68" fmla="*/ 244 w 381"/>
              <a:gd name="T69" fmla="*/ 276 h 384"/>
              <a:gd name="T70" fmla="*/ 195 w 381"/>
              <a:gd name="T71" fmla="*/ 163 h 384"/>
              <a:gd name="T72" fmla="*/ 244 w 381"/>
              <a:gd name="T73" fmla="*/ 137 h 384"/>
              <a:gd name="T74" fmla="*/ 347 w 381"/>
              <a:gd name="T75" fmla="*/ 103 h 384"/>
              <a:gd name="T76" fmla="*/ 365 w 381"/>
              <a:gd name="T77" fmla="*/ 137 h 384"/>
              <a:gd name="T78" fmla="*/ 278 w 381"/>
              <a:gd name="T79" fmla="*/ 119 h 384"/>
              <a:gd name="T80" fmla="*/ 260 w 381"/>
              <a:gd name="T81" fmla="*/ 179 h 384"/>
              <a:gd name="T82" fmla="*/ 260 w 381"/>
              <a:gd name="T83" fmla="*/ 214 h 384"/>
              <a:gd name="T84" fmla="*/ 278 w 381"/>
              <a:gd name="T85" fmla="*/ 294 h 384"/>
              <a:gd name="T86" fmla="*/ 365 w 381"/>
              <a:gd name="T87" fmla="*/ 275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81" h="384">
                <a:moveTo>
                  <a:pt x="156" y="117"/>
                </a:moveTo>
                <a:cubicBezTo>
                  <a:pt x="159" y="110"/>
                  <a:pt x="160" y="103"/>
                  <a:pt x="160" y="95"/>
                </a:cubicBezTo>
                <a:cubicBezTo>
                  <a:pt x="160" y="66"/>
                  <a:pt x="136" y="42"/>
                  <a:pt x="107" y="42"/>
                </a:cubicBezTo>
                <a:cubicBezTo>
                  <a:pt x="78" y="42"/>
                  <a:pt x="54" y="66"/>
                  <a:pt x="54" y="95"/>
                </a:cubicBezTo>
                <a:cubicBezTo>
                  <a:pt x="54" y="125"/>
                  <a:pt x="78" y="149"/>
                  <a:pt x="107" y="149"/>
                </a:cubicBezTo>
                <a:cubicBezTo>
                  <a:pt x="110" y="149"/>
                  <a:pt x="112" y="149"/>
                  <a:pt x="114" y="148"/>
                </a:cubicBezTo>
                <a:cubicBezTo>
                  <a:pt x="152" y="148"/>
                  <a:pt x="152" y="148"/>
                  <a:pt x="152" y="148"/>
                </a:cubicBezTo>
                <a:cubicBezTo>
                  <a:pt x="140" y="158"/>
                  <a:pt x="124" y="165"/>
                  <a:pt x="107" y="165"/>
                </a:cubicBezTo>
                <a:cubicBezTo>
                  <a:pt x="69" y="165"/>
                  <a:pt x="38" y="134"/>
                  <a:pt x="38" y="95"/>
                </a:cubicBezTo>
                <a:cubicBezTo>
                  <a:pt x="38" y="57"/>
                  <a:pt x="69" y="26"/>
                  <a:pt x="107" y="26"/>
                </a:cubicBezTo>
                <a:cubicBezTo>
                  <a:pt x="145" y="26"/>
                  <a:pt x="176" y="57"/>
                  <a:pt x="176" y="95"/>
                </a:cubicBezTo>
                <a:cubicBezTo>
                  <a:pt x="176" y="103"/>
                  <a:pt x="175" y="110"/>
                  <a:pt x="173" y="117"/>
                </a:cubicBezTo>
                <a:lnTo>
                  <a:pt x="156" y="117"/>
                </a:lnTo>
                <a:close/>
                <a:moveTo>
                  <a:pt x="170" y="176"/>
                </a:moveTo>
                <a:cubicBezTo>
                  <a:pt x="213" y="219"/>
                  <a:pt x="213" y="219"/>
                  <a:pt x="213" y="219"/>
                </a:cubicBezTo>
                <a:cubicBezTo>
                  <a:pt x="213" y="384"/>
                  <a:pt x="213" y="384"/>
                  <a:pt x="213" y="384"/>
                </a:cubicBezTo>
                <a:cubicBezTo>
                  <a:pt x="1" y="384"/>
                  <a:pt x="1" y="384"/>
                  <a:pt x="1" y="384"/>
                </a:cubicBezTo>
                <a:cubicBezTo>
                  <a:pt x="1" y="219"/>
                  <a:pt x="1" y="219"/>
                  <a:pt x="1" y="219"/>
                </a:cubicBezTo>
                <a:cubicBezTo>
                  <a:pt x="45" y="176"/>
                  <a:pt x="45" y="176"/>
                  <a:pt x="45" y="176"/>
                </a:cubicBezTo>
                <a:cubicBezTo>
                  <a:pt x="81" y="176"/>
                  <a:pt x="81" y="176"/>
                  <a:pt x="81" y="176"/>
                </a:cubicBezTo>
                <a:cubicBezTo>
                  <a:pt x="107" y="202"/>
                  <a:pt x="107" y="202"/>
                  <a:pt x="107" y="202"/>
                </a:cubicBezTo>
                <a:cubicBezTo>
                  <a:pt x="133" y="176"/>
                  <a:pt x="133" y="176"/>
                  <a:pt x="133" y="176"/>
                </a:cubicBezTo>
                <a:lnTo>
                  <a:pt x="170" y="176"/>
                </a:lnTo>
                <a:close/>
                <a:moveTo>
                  <a:pt x="107" y="225"/>
                </a:moveTo>
                <a:cubicBezTo>
                  <a:pt x="89" y="243"/>
                  <a:pt x="89" y="243"/>
                  <a:pt x="89" y="243"/>
                </a:cubicBezTo>
                <a:cubicBezTo>
                  <a:pt x="107" y="261"/>
                  <a:pt x="107" y="261"/>
                  <a:pt x="107" y="261"/>
                </a:cubicBezTo>
                <a:cubicBezTo>
                  <a:pt x="125" y="243"/>
                  <a:pt x="125" y="243"/>
                  <a:pt x="125" y="243"/>
                </a:cubicBezTo>
                <a:lnTo>
                  <a:pt x="107" y="225"/>
                </a:lnTo>
                <a:close/>
                <a:moveTo>
                  <a:pt x="197" y="226"/>
                </a:moveTo>
                <a:cubicBezTo>
                  <a:pt x="163" y="192"/>
                  <a:pt x="163" y="192"/>
                  <a:pt x="163" y="192"/>
                </a:cubicBezTo>
                <a:cubicBezTo>
                  <a:pt x="140" y="192"/>
                  <a:pt x="140" y="192"/>
                  <a:pt x="140" y="192"/>
                </a:cubicBezTo>
                <a:cubicBezTo>
                  <a:pt x="118" y="213"/>
                  <a:pt x="118" y="213"/>
                  <a:pt x="118" y="213"/>
                </a:cubicBezTo>
                <a:cubicBezTo>
                  <a:pt x="148" y="243"/>
                  <a:pt x="148" y="243"/>
                  <a:pt x="148" y="243"/>
                </a:cubicBezTo>
                <a:cubicBezTo>
                  <a:pt x="107" y="284"/>
                  <a:pt x="107" y="284"/>
                  <a:pt x="107" y="284"/>
                </a:cubicBezTo>
                <a:cubicBezTo>
                  <a:pt x="66" y="243"/>
                  <a:pt x="66" y="243"/>
                  <a:pt x="66" y="243"/>
                </a:cubicBezTo>
                <a:cubicBezTo>
                  <a:pt x="96" y="213"/>
                  <a:pt x="96" y="213"/>
                  <a:pt x="96" y="213"/>
                </a:cubicBezTo>
                <a:cubicBezTo>
                  <a:pt x="74" y="192"/>
                  <a:pt x="74" y="192"/>
                  <a:pt x="74" y="192"/>
                </a:cubicBezTo>
                <a:cubicBezTo>
                  <a:pt x="52" y="192"/>
                  <a:pt x="52" y="192"/>
                  <a:pt x="52" y="192"/>
                </a:cubicBezTo>
                <a:cubicBezTo>
                  <a:pt x="17" y="226"/>
                  <a:pt x="17" y="226"/>
                  <a:pt x="17" y="226"/>
                </a:cubicBezTo>
                <a:cubicBezTo>
                  <a:pt x="17" y="368"/>
                  <a:pt x="17" y="368"/>
                  <a:pt x="17" y="368"/>
                </a:cubicBezTo>
                <a:cubicBezTo>
                  <a:pt x="197" y="368"/>
                  <a:pt x="197" y="368"/>
                  <a:pt x="197" y="368"/>
                </a:cubicBezTo>
                <a:lnTo>
                  <a:pt x="197" y="226"/>
                </a:lnTo>
                <a:close/>
                <a:moveTo>
                  <a:pt x="31" y="70"/>
                </a:moveTo>
                <a:cubicBezTo>
                  <a:pt x="31" y="70"/>
                  <a:pt x="31" y="70"/>
                  <a:pt x="31" y="70"/>
                </a:cubicBezTo>
                <a:cubicBezTo>
                  <a:pt x="42" y="39"/>
                  <a:pt x="72" y="16"/>
                  <a:pt x="107" y="16"/>
                </a:cubicBezTo>
                <a:cubicBezTo>
                  <a:pt x="151" y="16"/>
                  <a:pt x="187" y="51"/>
                  <a:pt x="187" y="95"/>
                </a:cubicBezTo>
                <a:cubicBezTo>
                  <a:pt x="187" y="105"/>
                  <a:pt x="185" y="114"/>
                  <a:pt x="182" y="122"/>
                </a:cubicBezTo>
                <a:cubicBezTo>
                  <a:pt x="182" y="123"/>
                  <a:pt x="182" y="124"/>
                  <a:pt x="182" y="124"/>
                </a:cubicBezTo>
                <a:cubicBezTo>
                  <a:pt x="170" y="124"/>
                  <a:pt x="170" y="124"/>
                  <a:pt x="170" y="124"/>
                </a:cubicBezTo>
                <a:cubicBezTo>
                  <a:pt x="152" y="124"/>
                  <a:pt x="152" y="124"/>
                  <a:pt x="152" y="124"/>
                </a:cubicBezTo>
                <a:cubicBezTo>
                  <a:pt x="121" y="124"/>
                  <a:pt x="121" y="124"/>
                  <a:pt x="121" y="124"/>
                </a:cubicBezTo>
                <a:cubicBezTo>
                  <a:pt x="121" y="140"/>
                  <a:pt x="121" y="140"/>
                  <a:pt x="121" y="140"/>
                </a:cubicBezTo>
                <a:cubicBezTo>
                  <a:pt x="136" y="140"/>
                  <a:pt x="136" y="140"/>
                  <a:pt x="136" y="140"/>
                </a:cubicBezTo>
                <a:cubicBezTo>
                  <a:pt x="160" y="140"/>
                  <a:pt x="160" y="140"/>
                  <a:pt x="160" y="140"/>
                </a:cubicBezTo>
                <a:cubicBezTo>
                  <a:pt x="182" y="140"/>
                  <a:pt x="182" y="140"/>
                  <a:pt x="182" y="140"/>
                </a:cubicBezTo>
                <a:cubicBezTo>
                  <a:pt x="192" y="140"/>
                  <a:pt x="192" y="140"/>
                  <a:pt x="192" y="140"/>
                </a:cubicBezTo>
                <a:cubicBezTo>
                  <a:pt x="194" y="136"/>
                  <a:pt x="194" y="136"/>
                  <a:pt x="194" y="136"/>
                </a:cubicBezTo>
                <a:cubicBezTo>
                  <a:pt x="200" y="123"/>
                  <a:pt x="203" y="110"/>
                  <a:pt x="203" y="95"/>
                </a:cubicBezTo>
                <a:cubicBezTo>
                  <a:pt x="203" y="43"/>
                  <a:pt x="160" y="0"/>
                  <a:pt x="107" y="0"/>
                </a:cubicBezTo>
                <a:cubicBezTo>
                  <a:pt x="63" y="0"/>
                  <a:pt x="26" y="29"/>
                  <a:pt x="15" y="69"/>
                </a:cubicBezTo>
                <a:cubicBezTo>
                  <a:pt x="15" y="69"/>
                  <a:pt x="15" y="69"/>
                  <a:pt x="15" y="69"/>
                </a:cubicBezTo>
                <a:cubicBezTo>
                  <a:pt x="0" y="69"/>
                  <a:pt x="0" y="69"/>
                  <a:pt x="0" y="69"/>
                </a:cubicBezTo>
                <a:cubicBezTo>
                  <a:pt x="0" y="117"/>
                  <a:pt x="0" y="117"/>
                  <a:pt x="0" y="117"/>
                </a:cubicBezTo>
                <a:cubicBezTo>
                  <a:pt x="31" y="117"/>
                  <a:pt x="31" y="117"/>
                  <a:pt x="31" y="117"/>
                </a:cubicBezTo>
                <a:lnTo>
                  <a:pt x="31" y="70"/>
                </a:lnTo>
                <a:close/>
                <a:moveTo>
                  <a:pt x="381" y="137"/>
                </a:moveTo>
                <a:cubicBezTo>
                  <a:pt x="381" y="275"/>
                  <a:pt x="381" y="275"/>
                  <a:pt x="381" y="275"/>
                </a:cubicBezTo>
                <a:cubicBezTo>
                  <a:pt x="381" y="295"/>
                  <a:pt x="366" y="310"/>
                  <a:pt x="347" y="310"/>
                </a:cubicBezTo>
                <a:cubicBezTo>
                  <a:pt x="278" y="310"/>
                  <a:pt x="278" y="310"/>
                  <a:pt x="278" y="310"/>
                </a:cubicBezTo>
                <a:cubicBezTo>
                  <a:pt x="259" y="310"/>
                  <a:pt x="244" y="295"/>
                  <a:pt x="244" y="276"/>
                </a:cubicBezTo>
                <a:cubicBezTo>
                  <a:pt x="244" y="220"/>
                  <a:pt x="244" y="220"/>
                  <a:pt x="244" y="220"/>
                </a:cubicBezTo>
                <a:cubicBezTo>
                  <a:pt x="195" y="163"/>
                  <a:pt x="195" y="163"/>
                  <a:pt x="195" y="163"/>
                </a:cubicBezTo>
                <a:cubicBezTo>
                  <a:pt x="244" y="163"/>
                  <a:pt x="244" y="163"/>
                  <a:pt x="244" y="163"/>
                </a:cubicBezTo>
                <a:cubicBezTo>
                  <a:pt x="244" y="137"/>
                  <a:pt x="244" y="137"/>
                  <a:pt x="244" y="137"/>
                </a:cubicBezTo>
                <a:cubicBezTo>
                  <a:pt x="244" y="118"/>
                  <a:pt x="259" y="103"/>
                  <a:pt x="278" y="103"/>
                </a:cubicBezTo>
                <a:cubicBezTo>
                  <a:pt x="347" y="103"/>
                  <a:pt x="347" y="103"/>
                  <a:pt x="347" y="103"/>
                </a:cubicBezTo>
                <a:cubicBezTo>
                  <a:pt x="366" y="103"/>
                  <a:pt x="381" y="118"/>
                  <a:pt x="381" y="137"/>
                </a:cubicBezTo>
                <a:close/>
                <a:moveTo>
                  <a:pt x="365" y="137"/>
                </a:moveTo>
                <a:cubicBezTo>
                  <a:pt x="365" y="127"/>
                  <a:pt x="357" y="119"/>
                  <a:pt x="347" y="119"/>
                </a:cubicBezTo>
                <a:cubicBezTo>
                  <a:pt x="278" y="119"/>
                  <a:pt x="278" y="119"/>
                  <a:pt x="278" y="119"/>
                </a:cubicBezTo>
                <a:cubicBezTo>
                  <a:pt x="268" y="119"/>
                  <a:pt x="260" y="127"/>
                  <a:pt x="260" y="137"/>
                </a:cubicBezTo>
                <a:cubicBezTo>
                  <a:pt x="260" y="179"/>
                  <a:pt x="260" y="179"/>
                  <a:pt x="260" y="179"/>
                </a:cubicBezTo>
                <a:cubicBezTo>
                  <a:pt x="230" y="179"/>
                  <a:pt x="230" y="179"/>
                  <a:pt x="230" y="179"/>
                </a:cubicBezTo>
                <a:cubicBezTo>
                  <a:pt x="260" y="214"/>
                  <a:pt x="260" y="214"/>
                  <a:pt x="260" y="214"/>
                </a:cubicBezTo>
                <a:cubicBezTo>
                  <a:pt x="260" y="276"/>
                  <a:pt x="260" y="276"/>
                  <a:pt x="260" y="276"/>
                </a:cubicBezTo>
                <a:cubicBezTo>
                  <a:pt x="260" y="286"/>
                  <a:pt x="268" y="294"/>
                  <a:pt x="278" y="294"/>
                </a:cubicBezTo>
                <a:cubicBezTo>
                  <a:pt x="347" y="294"/>
                  <a:pt x="347" y="294"/>
                  <a:pt x="347" y="294"/>
                </a:cubicBezTo>
                <a:cubicBezTo>
                  <a:pt x="357" y="294"/>
                  <a:pt x="365" y="286"/>
                  <a:pt x="365" y="275"/>
                </a:cubicBezTo>
                <a:lnTo>
                  <a:pt x="365" y="137"/>
                </a:lnTo>
                <a:close/>
              </a:path>
            </a:pathLst>
          </a:custGeom>
          <a:solidFill>
            <a:schemeClr val="accent1"/>
          </a:solidFill>
          <a:ln>
            <a:noFill/>
          </a:ln>
          <a:extLst/>
        </p:spPr>
        <p:txBody>
          <a:bodyPr vert="horz" wrap="square" lIns="91416" tIns="45708" rIns="91416" bIns="45708" numCol="1" anchor="t" anchorCtr="0" compatLnSpc="1">
            <a:prstTxWarp prst="textNoShape">
              <a:avLst/>
            </a:prstTxWarp>
          </a:bodyPr>
          <a:lstStyle/>
          <a:p>
            <a:endParaRPr lang="en-US" sz="1799" dirty="0"/>
          </a:p>
        </p:txBody>
      </p:sp>
      <p:sp>
        <p:nvSpPr>
          <p:cNvPr id="7" name="Freeform 29">
            <a:extLst>
              <a:ext uri="{FF2B5EF4-FFF2-40B4-BE49-F238E27FC236}">
                <a16:creationId xmlns:a16="http://schemas.microsoft.com/office/drawing/2014/main" id="{14B68D51-9E63-8D40-82D9-AD8D48DF891E}"/>
              </a:ext>
            </a:extLst>
          </p:cNvPr>
          <p:cNvSpPr>
            <a:spLocks noChangeAspect="1" noEditPoints="1"/>
          </p:cNvSpPr>
          <p:nvPr/>
        </p:nvSpPr>
        <p:spPr bwMode="auto">
          <a:xfrm>
            <a:off x="10779320" y="1699909"/>
            <a:ext cx="733761" cy="500970"/>
          </a:xfrm>
          <a:custGeom>
            <a:avLst/>
            <a:gdLst>
              <a:gd name="T0" fmla="*/ 359 w 384"/>
              <a:gd name="T1" fmla="*/ 16 h 262"/>
              <a:gd name="T2" fmla="*/ 368 w 384"/>
              <a:gd name="T3" fmla="*/ 24 h 262"/>
              <a:gd name="T4" fmla="*/ 368 w 384"/>
              <a:gd name="T5" fmla="*/ 238 h 262"/>
              <a:gd name="T6" fmla="*/ 359 w 384"/>
              <a:gd name="T7" fmla="*/ 246 h 262"/>
              <a:gd name="T8" fmla="*/ 23 w 384"/>
              <a:gd name="T9" fmla="*/ 246 h 262"/>
              <a:gd name="T10" fmla="*/ 16 w 384"/>
              <a:gd name="T11" fmla="*/ 238 h 262"/>
              <a:gd name="T12" fmla="*/ 16 w 384"/>
              <a:gd name="T13" fmla="*/ 24 h 262"/>
              <a:gd name="T14" fmla="*/ 23 w 384"/>
              <a:gd name="T15" fmla="*/ 16 h 262"/>
              <a:gd name="T16" fmla="*/ 359 w 384"/>
              <a:gd name="T17" fmla="*/ 16 h 262"/>
              <a:gd name="T18" fmla="*/ 359 w 384"/>
              <a:gd name="T19" fmla="*/ 0 h 262"/>
              <a:gd name="T20" fmla="*/ 23 w 384"/>
              <a:gd name="T21" fmla="*/ 0 h 262"/>
              <a:gd name="T22" fmla="*/ 0 w 384"/>
              <a:gd name="T23" fmla="*/ 24 h 262"/>
              <a:gd name="T24" fmla="*/ 0 w 384"/>
              <a:gd name="T25" fmla="*/ 238 h 262"/>
              <a:gd name="T26" fmla="*/ 23 w 384"/>
              <a:gd name="T27" fmla="*/ 262 h 262"/>
              <a:gd name="T28" fmla="*/ 359 w 384"/>
              <a:gd name="T29" fmla="*/ 262 h 262"/>
              <a:gd name="T30" fmla="*/ 384 w 384"/>
              <a:gd name="T31" fmla="*/ 238 h 262"/>
              <a:gd name="T32" fmla="*/ 384 w 384"/>
              <a:gd name="T33" fmla="*/ 24 h 262"/>
              <a:gd name="T34" fmla="*/ 359 w 384"/>
              <a:gd name="T35" fmla="*/ 0 h 262"/>
              <a:gd name="T36" fmla="*/ 85 w 384"/>
              <a:gd name="T37" fmla="*/ 121 h 262"/>
              <a:gd name="T38" fmla="*/ 48 w 384"/>
              <a:gd name="T39" fmla="*/ 83 h 262"/>
              <a:gd name="T40" fmla="*/ 85 w 384"/>
              <a:gd name="T41" fmla="*/ 44 h 262"/>
              <a:gd name="T42" fmla="*/ 124 w 384"/>
              <a:gd name="T43" fmla="*/ 83 h 262"/>
              <a:gd name="T44" fmla="*/ 85 w 384"/>
              <a:gd name="T45" fmla="*/ 121 h 262"/>
              <a:gd name="T46" fmla="*/ 85 w 384"/>
              <a:gd name="T47" fmla="*/ 60 h 262"/>
              <a:gd name="T48" fmla="*/ 64 w 384"/>
              <a:gd name="T49" fmla="*/ 83 h 262"/>
              <a:gd name="T50" fmla="*/ 85 w 384"/>
              <a:gd name="T51" fmla="*/ 105 h 262"/>
              <a:gd name="T52" fmla="*/ 108 w 384"/>
              <a:gd name="T53" fmla="*/ 83 h 262"/>
              <a:gd name="T54" fmla="*/ 85 w 384"/>
              <a:gd name="T55" fmla="*/ 60 h 262"/>
              <a:gd name="T56" fmla="*/ 134 w 384"/>
              <a:gd name="T57" fmla="*/ 224 h 262"/>
              <a:gd name="T58" fmla="*/ 37 w 384"/>
              <a:gd name="T59" fmla="*/ 224 h 262"/>
              <a:gd name="T60" fmla="*/ 37 w 384"/>
              <a:gd name="T61" fmla="*/ 147 h 262"/>
              <a:gd name="T62" fmla="*/ 59 w 384"/>
              <a:gd name="T63" fmla="*/ 126 h 262"/>
              <a:gd name="T64" fmla="*/ 81 w 384"/>
              <a:gd name="T65" fmla="*/ 126 h 262"/>
              <a:gd name="T66" fmla="*/ 85 w 384"/>
              <a:gd name="T67" fmla="*/ 130 h 262"/>
              <a:gd name="T68" fmla="*/ 91 w 384"/>
              <a:gd name="T69" fmla="*/ 126 h 262"/>
              <a:gd name="T70" fmla="*/ 113 w 384"/>
              <a:gd name="T71" fmla="*/ 126 h 262"/>
              <a:gd name="T72" fmla="*/ 134 w 384"/>
              <a:gd name="T73" fmla="*/ 147 h 262"/>
              <a:gd name="T74" fmla="*/ 134 w 384"/>
              <a:gd name="T75" fmla="*/ 224 h 262"/>
              <a:gd name="T76" fmla="*/ 53 w 384"/>
              <a:gd name="T77" fmla="*/ 208 h 262"/>
              <a:gd name="T78" fmla="*/ 118 w 384"/>
              <a:gd name="T79" fmla="*/ 208 h 262"/>
              <a:gd name="T80" fmla="*/ 118 w 384"/>
              <a:gd name="T81" fmla="*/ 154 h 262"/>
              <a:gd name="T82" fmla="*/ 106 w 384"/>
              <a:gd name="T83" fmla="*/ 142 h 262"/>
              <a:gd name="T84" fmla="*/ 97 w 384"/>
              <a:gd name="T85" fmla="*/ 142 h 262"/>
              <a:gd name="T86" fmla="*/ 85 w 384"/>
              <a:gd name="T87" fmla="*/ 153 h 262"/>
              <a:gd name="T88" fmla="*/ 74 w 384"/>
              <a:gd name="T89" fmla="*/ 142 h 262"/>
              <a:gd name="T90" fmla="*/ 65 w 384"/>
              <a:gd name="T91" fmla="*/ 142 h 262"/>
              <a:gd name="T92" fmla="*/ 53 w 384"/>
              <a:gd name="T93" fmla="*/ 154 h 262"/>
              <a:gd name="T94" fmla="*/ 53 w 384"/>
              <a:gd name="T95" fmla="*/ 208 h 262"/>
              <a:gd name="T96" fmla="*/ 344 w 384"/>
              <a:gd name="T97" fmla="*/ 95 h 262"/>
              <a:gd name="T98" fmla="*/ 164 w 384"/>
              <a:gd name="T99" fmla="*/ 95 h 262"/>
              <a:gd name="T100" fmla="*/ 164 w 384"/>
              <a:gd name="T101" fmla="*/ 111 h 262"/>
              <a:gd name="T102" fmla="*/ 344 w 384"/>
              <a:gd name="T103" fmla="*/ 111 h 262"/>
              <a:gd name="T104" fmla="*/ 344 w 384"/>
              <a:gd name="T105" fmla="*/ 95 h 262"/>
              <a:gd name="T106" fmla="*/ 344 w 384"/>
              <a:gd name="T107" fmla="*/ 137 h 262"/>
              <a:gd name="T108" fmla="*/ 164 w 384"/>
              <a:gd name="T109" fmla="*/ 137 h 262"/>
              <a:gd name="T110" fmla="*/ 164 w 384"/>
              <a:gd name="T111" fmla="*/ 153 h 262"/>
              <a:gd name="T112" fmla="*/ 344 w 384"/>
              <a:gd name="T113" fmla="*/ 153 h 262"/>
              <a:gd name="T114" fmla="*/ 344 w 384"/>
              <a:gd name="T115" fmla="*/ 137 h 262"/>
              <a:gd name="T116" fmla="*/ 344 w 384"/>
              <a:gd name="T117" fmla="*/ 180 h 262"/>
              <a:gd name="T118" fmla="*/ 164 w 384"/>
              <a:gd name="T119" fmla="*/ 180 h 262"/>
              <a:gd name="T120" fmla="*/ 164 w 384"/>
              <a:gd name="T121" fmla="*/ 196 h 262"/>
              <a:gd name="T122" fmla="*/ 344 w 384"/>
              <a:gd name="T123" fmla="*/ 196 h 262"/>
              <a:gd name="T124" fmla="*/ 344 w 384"/>
              <a:gd name="T125" fmla="*/ 18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4" h="262">
                <a:moveTo>
                  <a:pt x="359" y="16"/>
                </a:moveTo>
                <a:cubicBezTo>
                  <a:pt x="365" y="16"/>
                  <a:pt x="368" y="19"/>
                  <a:pt x="368" y="24"/>
                </a:cubicBezTo>
                <a:cubicBezTo>
                  <a:pt x="368" y="238"/>
                  <a:pt x="368" y="238"/>
                  <a:pt x="368" y="238"/>
                </a:cubicBezTo>
                <a:cubicBezTo>
                  <a:pt x="368" y="243"/>
                  <a:pt x="365" y="246"/>
                  <a:pt x="359" y="246"/>
                </a:cubicBezTo>
                <a:cubicBezTo>
                  <a:pt x="23" y="246"/>
                  <a:pt x="23" y="246"/>
                  <a:pt x="23" y="246"/>
                </a:cubicBezTo>
                <a:cubicBezTo>
                  <a:pt x="19" y="246"/>
                  <a:pt x="16" y="243"/>
                  <a:pt x="16" y="238"/>
                </a:cubicBezTo>
                <a:cubicBezTo>
                  <a:pt x="16" y="24"/>
                  <a:pt x="16" y="24"/>
                  <a:pt x="16" y="24"/>
                </a:cubicBezTo>
                <a:cubicBezTo>
                  <a:pt x="16" y="20"/>
                  <a:pt x="19" y="16"/>
                  <a:pt x="23" y="16"/>
                </a:cubicBezTo>
                <a:cubicBezTo>
                  <a:pt x="359" y="16"/>
                  <a:pt x="359" y="16"/>
                  <a:pt x="359" y="16"/>
                </a:cubicBezTo>
                <a:moveTo>
                  <a:pt x="359" y="0"/>
                </a:moveTo>
                <a:cubicBezTo>
                  <a:pt x="23" y="0"/>
                  <a:pt x="23" y="0"/>
                  <a:pt x="23" y="0"/>
                </a:cubicBezTo>
                <a:cubicBezTo>
                  <a:pt x="10" y="0"/>
                  <a:pt x="0" y="11"/>
                  <a:pt x="0" y="24"/>
                </a:cubicBezTo>
                <a:cubicBezTo>
                  <a:pt x="0" y="238"/>
                  <a:pt x="0" y="238"/>
                  <a:pt x="0" y="238"/>
                </a:cubicBezTo>
                <a:cubicBezTo>
                  <a:pt x="0" y="251"/>
                  <a:pt x="10" y="262"/>
                  <a:pt x="23" y="262"/>
                </a:cubicBezTo>
                <a:cubicBezTo>
                  <a:pt x="359" y="262"/>
                  <a:pt x="359" y="262"/>
                  <a:pt x="359" y="262"/>
                </a:cubicBezTo>
                <a:cubicBezTo>
                  <a:pt x="374" y="262"/>
                  <a:pt x="384" y="251"/>
                  <a:pt x="384" y="238"/>
                </a:cubicBezTo>
                <a:cubicBezTo>
                  <a:pt x="384" y="24"/>
                  <a:pt x="384" y="24"/>
                  <a:pt x="384" y="24"/>
                </a:cubicBezTo>
                <a:cubicBezTo>
                  <a:pt x="384" y="11"/>
                  <a:pt x="374" y="0"/>
                  <a:pt x="359" y="0"/>
                </a:cubicBezTo>
                <a:close/>
                <a:moveTo>
                  <a:pt x="85" y="121"/>
                </a:moveTo>
                <a:cubicBezTo>
                  <a:pt x="64" y="121"/>
                  <a:pt x="48" y="104"/>
                  <a:pt x="48" y="83"/>
                </a:cubicBezTo>
                <a:cubicBezTo>
                  <a:pt x="48" y="62"/>
                  <a:pt x="65" y="44"/>
                  <a:pt x="85" y="44"/>
                </a:cubicBezTo>
                <a:cubicBezTo>
                  <a:pt x="106" y="44"/>
                  <a:pt x="124" y="62"/>
                  <a:pt x="124" y="83"/>
                </a:cubicBezTo>
                <a:cubicBezTo>
                  <a:pt x="124" y="104"/>
                  <a:pt x="107" y="121"/>
                  <a:pt x="85" y="121"/>
                </a:cubicBezTo>
                <a:close/>
                <a:moveTo>
                  <a:pt x="85" y="60"/>
                </a:moveTo>
                <a:cubicBezTo>
                  <a:pt x="74" y="60"/>
                  <a:pt x="64" y="70"/>
                  <a:pt x="64" y="83"/>
                </a:cubicBezTo>
                <a:cubicBezTo>
                  <a:pt x="64" y="95"/>
                  <a:pt x="73" y="105"/>
                  <a:pt x="85" y="105"/>
                </a:cubicBezTo>
                <a:cubicBezTo>
                  <a:pt x="98" y="105"/>
                  <a:pt x="108" y="95"/>
                  <a:pt x="108" y="83"/>
                </a:cubicBezTo>
                <a:cubicBezTo>
                  <a:pt x="108" y="71"/>
                  <a:pt x="98" y="60"/>
                  <a:pt x="85" y="60"/>
                </a:cubicBezTo>
                <a:close/>
                <a:moveTo>
                  <a:pt x="134" y="224"/>
                </a:moveTo>
                <a:cubicBezTo>
                  <a:pt x="37" y="224"/>
                  <a:pt x="37" y="224"/>
                  <a:pt x="37" y="224"/>
                </a:cubicBezTo>
                <a:cubicBezTo>
                  <a:pt x="37" y="147"/>
                  <a:pt x="37" y="147"/>
                  <a:pt x="37" y="147"/>
                </a:cubicBezTo>
                <a:cubicBezTo>
                  <a:pt x="59" y="126"/>
                  <a:pt x="59" y="126"/>
                  <a:pt x="59" y="126"/>
                </a:cubicBezTo>
                <a:cubicBezTo>
                  <a:pt x="81" y="126"/>
                  <a:pt x="81" y="126"/>
                  <a:pt x="81" y="126"/>
                </a:cubicBezTo>
                <a:cubicBezTo>
                  <a:pt x="85" y="130"/>
                  <a:pt x="85" y="130"/>
                  <a:pt x="85" y="130"/>
                </a:cubicBezTo>
                <a:cubicBezTo>
                  <a:pt x="91" y="126"/>
                  <a:pt x="91" y="126"/>
                  <a:pt x="91" y="126"/>
                </a:cubicBezTo>
                <a:cubicBezTo>
                  <a:pt x="113" y="126"/>
                  <a:pt x="113" y="126"/>
                  <a:pt x="113" y="126"/>
                </a:cubicBezTo>
                <a:cubicBezTo>
                  <a:pt x="134" y="147"/>
                  <a:pt x="134" y="147"/>
                  <a:pt x="134" y="147"/>
                </a:cubicBezTo>
                <a:lnTo>
                  <a:pt x="134" y="224"/>
                </a:lnTo>
                <a:close/>
                <a:moveTo>
                  <a:pt x="53" y="208"/>
                </a:moveTo>
                <a:cubicBezTo>
                  <a:pt x="118" y="208"/>
                  <a:pt x="118" y="208"/>
                  <a:pt x="118" y="208"/>
                </a:cubicBezTo>
                <a:cubicBezTo>
                  <a:pt x="118" y="154"/>
                  <a:pt x="118" y="154"/>
                  <a:pt x="118" y="154"/>
                </a:cubicBezTo>
                <a:cubicBezTo>
                  <a:pt x="106" y="142"/>
                  <a:pt x="106" y="142"/>
                  <a:pt x="106" y="142"/>
                </a:cubicBezTo>
                <a:cubicBezTo>
                  <a:pt x="97" y="142"/>
                  <a:pt x="97" y="142"/>
                  <a:pt x="97" y="142"/>
                </a:cubicBezTo>
                <a:cubicBezTo>
                  <a:pt x="85" y="153"/>
                  <a:pt x="85" y="153"/>
                  <a:pt x="85" y="153"/>
                </a:cubicBezTo>
                <a:cubicBezTo>
                  <a:pt x="74" y="142"/>
                  <a:pt x="74" y="142"/>
                  <a:pt x="74" y="142"/>
                </a:cubicBezTo>
                <a:cubicBezTo>
                  <a:pt x="65" y="142"/>
                  <a:pt x="65" y="142"/>
                  <a:pt x="65" y="142"/>
                </a:cubicBezTo>
                <a:cubicBezTo>
                  <a:pt x="53" y="154"/>
                  <a:pt x="53" y="154"/>
                  <a:pt x="53" y="154"/>
                </a:cubicBezTo>
                <a:lnTo>
                  <a:pt x="53" y="208"/>
                </a:lnTo>
                <a:close/>
                <a:moveTo>
                  <a:pt x="344" y="95"/>
                </a:moveTo>
                <a:cubicBezTo>
                  <a:pt x="164" y="95"/>
                  <a:pt x="164" y="95"/>
                  <a:pt x="164" y="95"/>
                </a:cubicBezTo>
                <a:cubicBezTo>
                  <a:pt x="164" y="111"/>
                  <a:pt x="164" y="111"/>
                  <a:pt x="164" y="111"/>
                </a:cubicBezTo>
                <a:cubicBezTo>
                  <a:pt x="344" y="111"/>
                  <a:pt x="344" y="111"/>
                  <a:pt x="344" y="111"/>
                </a:cubicBezTo>
                <a:lnTo>
                  <a:pt x="344" y="95"/>
                </a:lnTo>
                <a:close/>
                <a:moveTo>
                  <a:pt x="344" y="137"/>
                </a:moveTo>
                <a:cubicBezTo>
                  <a:pt x="164" y="137"/>
                  <a:pt x="164" y="137"/>
                  <a:pt x="164" y="137"/>
                </a:cubicBezTo>
                <a:cubicBezTo>
                  <a:pt x="164" y="153"/>
                  <a:pt x="164" y="153"/>
                  <a:pt x="164" y="153"/>
                </a:cubicBezTo>
                <a:cubicBezTo>
                  <a:pt x="344" y="153"/>
                  <a:pt x="344" y="153"/>
                  <a:pt x="344" y="153"/>
                </a:cubicBezTo>
                <a:lnTo>
                  <a:pt x="344" y="137"/>
                </a:lnTo>
                <a:close/>
                <a:moveTo>
                  <a:pt x="344" y="180"/>
                </a:moveTo>
                <a:cubicBezTo>
                  <a:pt x="164" y="180"/>
                  <a:pt x="164" y="180"/>
                  <a:pt x="164" y="180"/>
                </a:cubicBezTo>
                <a:cubicBezTo>
                  <a:pt x="164" y="196"/>
                  <a:pt x="164" y="196"/>
                  <a:pt x="164" y="196"/>
                </a:cubicBezTo>
                <a:cubicBezTo>
                  <a:pt x="344" y="196"/>
                  <a:pt x="344" y="196"/>
                  <a:pt x="344" y="196"/>
                </a:cubicBezTo>
                <a:lnTo>
                  <a:pt x="344" y="180"/>
                </a:lnTo>
                <a:close/>
              </a:path>
            </a:pathLst>
          </a:custGeom>
          <a:solidFill>
            <a:schemeClr val="accent4"/>
          </a:solidFill>
          <a:ln>
            <a:noFill/>
          </a:ln>
          <a:extLst/>
        </p:spPr>
        <p:txBody>
          <a:bodyPr vert="horz" wrap="square" lIns="91416" tIns="45708" rIns="91416" bIns="45708" numCol="1" anchor="t" anchorCtr="0" compatLnSpc="1">
            <a:prstTxWarp prst="textNoShape">
              <a:avLst/>
            </a:prstTxWarp>
          </a:bodyPr>
          <a:lstStyle/>
          <a:p>
            <a:endParaRPr lang="en-US" sz="1799" dirty="0"/>
          </a:p>
        </p:txBody>
      </p:sp>
      <p:sp>
        <p:nvSpPr>
          <p:cNvPr id="8" name="Freeform 33">
            <a:extLst>
              <a:ext uri="{FF2B5EF4-FFF2-40B4-BE49-F238E27FC236}">
                <a16:creationId xmlns:a16="http://schemas.microsoft.com/office/drawing/2014/main" id="{7A63E174-5944-AD40-8C9F-A22F5FFE2A9E}"/>
              </a:ext>
            </a:extLst>
          </p:cNvPr>
          <p:cNvSpPr>
            <a:spLocks noChangeAspect="1" noEditPoints="1"/>
          </p:cNvSpPr>
          <p:nvPr/>
        </p:nvSpPr>
        <p:spPr bwMode="auto">
          <a:xfrm>
            <a:off x="3172084" y="1839009"/>
            <a:ext cx="784206" cy="583178"/>
          </a:xfrm>
          <a:custGeom>
            <a:avLst/>
            <a:gdLst>
              <a:gd name="T0" fmla="*/ 204 w 384"/>
              <a:gd name="T1" fmla="*/ 202 h 285"/>
              <a:gd name="T2" fmla="*/ 210 w 384"/>
              <a:gd name="T3" fmla="*/ 192 h 285"/>
              <a:gd name="T4" fmla="*/ 193 w 384"/>
              <a:gd name="T5" fmla="*/ 182 h 285"/>
              <a:gd name="T6" fmla="*/ 169 w 384"/>
              <a:gd name="T7" fmla="*/ 205 h 285"/>
              <a:gd name="T8" fmla="*/ 177 w 384"/>
              <a:gd name="T9" fmla="*/ 233 h 285"/>
              <a:gd name="T10" fmla="*/ 171 w 384"/>
              <a:gd name="T11" fmla="*/ 243 h 285"/>
              <a:gd name="T12" fmla="*/ 193 w 384"/>
              <a:gd name="T13" fmla="*/ 259 h 285"/>
              <a:gd name="T14" fmla="*/ 216 w 384"/>
              <a:gd name="T15" fmla="*/ 232 h 285"/>
              <a:gd name="T16" fmla="*/ 182 w 384"/>
              <a:gd name="T17" fmla="*/ 204 h 285"/>
              <a:gd name="T18" fmla="*/ 197 w 384"/>
              <a:gd name="T19" fmla="*/ 239 h 285"/>
              <a:gd name="T20" fmla="*/ 197 w 384"/>
              <a:gd name="T21" fmla="*/ 239 h 285"/>
              <a:gd name="T22" fmla="*/ 15 w 384"/>
              <a:gd name="T23" fmla="*/ 119 h 285"/>
              <a:gd name="T24" fmla="*/ 64 w 384"/>
              <a:gd name="T25" fmla="*/ 106 h 285"/>
              <a:gd name="T26" fmla="*/ 112 w 384"/>
              <a:gd name="T27" fmla="*/ 119 h 285"/>
              <a:gd name="T28" fmla="*/ 96 w 384"/>
              <a:gd name="T29" fmla="*/ 125 h 285"/>
              <a:gd name="T30" fmla="*/ 64 w 384"/>
              <a:gd name="T31" fmla="*/ 129 h 285"/>
              <a:gd name="T32" fmla="*/ 31 w 384"/>
              <a:gd name="T33" fmla="*/ 125 h 285"/>
              <a:gd name="T34" fmla="*/ 99 w 384"/>
              <a:gd name="T35" fmla="*/ 56 h 285"/>
              <a:gd name="T36" fmla="*/ 64 w 384"/>
              <a:gd name="T37" fmla="*/ 91 h 285"/>
              <a:gd name="T38" fmla="*/ 64 w 384"/>
              <a:gd name="T39" fmla="*/ 75 h 285"/>
              <a:gd name="T40" fmla="*/ 158 w 384"/>
              <a:gd name="T41" fmla="*/ 144 h 285"/>
              <a:gd name="T42" fmla="*/ 162 w 384"/>
              <a:gd name="T43" fmla="*/ 77 h 285"/>
              <a:gd name="T44" fmla="*/ 199 w 384"/>
              <a:gd name="T45" fmla="*/ 77 h 285"/>
              <a:gd name="T46" fmla="*/ 239 w 384"/>
              <a:gd name="T47" fmla="*/ 144 h 285"/>
              <a:gd name="T48" fmla="*/ 212 w 384"/>
              <a:gd name="T49" fmla="*/ 93 h 285"/>
              <a:gd name="T50" fmla="*/ 175 w 384"/>
              <a:gd name="T51" fmla="*/ 93 h 285"/>
              <a:gd name="T52" fmla="*/ 158 w 384"/>
              <a:gd name="T53" fmla="*/ 144 h 285"/>
              <a:gd name="T54" fmla="*/ 190 w 384"/>
              <a:gd name="T55" fmla="*/ 0 h 285"/>
              <a:gd name="T56" fmla="*/ 190 w 384"/>
              <a:gd name="T57" fmla="*/ 16 h 285"/>
              <a:gd name="T58" fmla="*/ 171 w 384"/>
              <a:gd name="T59" fmla="*/ 36 h 285"/>
              <a:gd name="T60" fmla="*/ 268 w 384"/>
              <a:gd name="T61" fmla="*/ 146 h 285"/>
              <a:gd name="T62" fmla="*/ 308 w 384"/>
              <a:gd name="T63" fmla="*/ 97 h 285"/>
              <a:gd name="T64" fmla="*/ 345 w 384"/>
              <a:gd name="T65" fmla="*/ 97 h 285"/>
              <a:gd name="T66" fmla="*/ 349 w 384"/>
              <a:gd name="T67" fmla="*/ 168 h 285"/>
              <a:gd name="T68" fmla="*/ 332 w 384"/>
              <a:gd name="T69" fmla="*/ 113 h 285"/>
              <a:gd name="T70" fmla="*/ 296 w 384"/>
              <a:gd name="T71" fmla="*/ 113 h 285"/>
              <a:gd name="T72" fmla="*/ 317 w 384"/>
              <a:gd name="T73" fmla="*/ 91 h 285"/>
              <a:gd name="T74" fmla="*/ 282 w 384"/>
              <a:gd name="T75" fmla="*/ 56 h 285"/>
              <a:gd name="T76" fmla="*/ 336 w 384"/>
              <a:gd name="T77" fmla="*/ 56 h 285"/>
              <a:gd name="T78" fmla="*/ 317 w 384"/>
              <a:gd name="T79" fmla="*/ 36 h 285"/>
              <a:gd name="T80" fmla="*/ 192 w 384"/>
              <a:gd name="T81" fmla="*/ 285 h 285"/>
              <a:gd name="T82" fmla="*/ 192 w 384"/>
              <a:gd name="T83" fmla="*/ 269 h 285"/>
              <a:gd name="T84" fmla="*/ 368 w 384"/>
              <a:gd name="T85" fmla="*/ 22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4" h="285">
                <a:moveTo>
                  <a:pt x="197" y="213"/>
                </a:moveTo>
                <a:cubicBezTo>
                  <a:pt x="197" y="199"/>
                  <a:pt x="197" y="199"/>
                  <a:pt x="197" y="199"/>
                </a:cubicBezTo>
                <a:cubicBezTo>
                  <a:pt x="199" y="200"/>
                  <a:pt x="202" y="201"/>
                  <a:pt x="204" y="202"/>
                </a:cubicBezTo>
                <a:cubicBezTo>
                  <a:pt x="205" y="203"/>
                  <a:pt x="206" y="203"/>
                  <a:pt x="207" y="203"/>
                </a:cubicBezTo>
                <a:cubicBezTo>
                  <a:pt x="211" y="203"/>
                  <a:pt x="213" y="201"/>
                  <a:pt x="213" y="197"/>
                </a:cubicBezTo>
                <a:cubicBezTo>
                  <a:pt x="213" y="195"/>
                  <a:pt x="212" y="193"/>
                  <a:pt x="210" y="192"/>
                </a:cubicBezTo>
                <a:cubicBezTo>
                  <a:pt x="206" y="190"/>
                  <a:pt x="202" y="188"/>
                  <a:pt x="197" y="188"/>
                </a:cubicBezTo>
                <a:cubicBezTo>
                  <a:pt x="197" y="186"/>
                  <a:pt x="197" y="186"/>
                  <a:pt x="197" y="186"/>
                </a:cubicBezTo>
                <a:cubicBezTo>
                  <a:pt x="197" y="184"/>
                  <a:pt x="195" y="182"/>
                  <a:pt x="193" y="182"/>
                </a:cubicBezTo>
                <a:cubicBezTo>
                  <a:pt x="190" y="182"/>
                  <a:pt x="188" y="184"/>
                  <a:pt x="188" y="186"/>
                </a:cubicBezTo>
                <a:cubicBezTo>
                  <a:pt x="188" y="187"/>
                  <a:pt x="188" y="187"/>
                  <a:pt x="188" y="187"/>
                </a:cubicBezTo>
                <a:cubicBezTo>
                  <a:pt x="177" y="189"/>
                  <a:pt x="169" y="195"/>
                  <a:pt x="169" y="205"/>
                </a:cubicBezTo>
                <a:cubicBezTo>
                  <a:pt x="169" y="216"/>
                  <a:pt x="176" y="220"/>
                  <a:pt x="189" y="224"/>
                </a:cubicBezTo>
                <a:cubicBezTo>
                  <a:pt x="189" y="238"/>
                  <a:pt x="189" y="238"/>
                  <a:pt x="189" y="238"/>
                </a:cubicBezTo>
                <a:cubicBezTo>
                  <a:pt x="184" y="237"/>
                  <a:pt x="181" y="236"/>
                  <a:pt x="177" y="233"/>
                </a:cubicBezTo>
                <a:cubicBezTo>
                  <a:pt x="176" y="232"/>
                  <a:pt x="175" y="232"/>
                  <a:pt x="174" y="232"/>
                </a:cubicBezTo>
                <a:cubicBezTo>
                  <a:pt x="170" y="232"/>
                  <a:pt x="167" y="235"/>
                  <a:pt x="167" y="238"/>
                </a:cubicBezTo>
                <a:cubicBezTo>
                  <a:pt x="167" y="240"/>
                  <a:pt x="169" y="242"/>
                  <a:pt x="171" y="243"/>
                </a:cubicBezTo>
                <a:cubicBezTo>
                  <a:pt x="176" y="247"/>
                  <a:pt x="182" y="249"/>
                  <a:pt x="188" y="250"/>
                </a:cubicBezTo>
                <a:cubicBezTo>
                  <a:pt x="188" y="254"/>
                  <a:pt x="188" y="254"/>
                  <a:pt x="188" y="254"/>
                </a:cubicBezTo>
                <a:cubicBezTo>
                  <a:pt x="188" y="257"/>
                  <a:pt x="190" y="259"/>
                  <a:pt x="193" y="259"/>
                </a:cubicBezTo>
                <a:cubicBezTo>
                  <a:pt x="195" y="259"/>
                  <a:pt x="197" y="257"/>
                  <a:pt x="197" y="254"/>
                </a:cubicBezTo>
                <a:cubicBezTo>
                  <a:pt x="197" y="250"/>
                  <a:pt x="197" y="250"/>
                  <a:pt x="197" y="250"/>
                </a:cubicBezTo>
                <a:cubicBezTo>
                  <a:pt x="209" y="248"/>
                  <a:pt x="216" y="242"/>
                  <a:pt x="216" y="232"/>
                </a:cubicBezTo>
                <a:cubicBezTo>
                  <a:pt x="216" y="222"/>
                  <a:pt x="210" y="217"/>
                  <a:pt x="197" y="213"/>
                </a:cubicBezTo>
                <a:close/>
                <a:moveTo>
                  <a:pt x="189" y="211"/>
                </a:moveTo>
                <a:cubicBezTo>
                  <a:pt x="184" y="209"/>
                  <a:pt x="182" y="207"/>
                  <a:pt x="182" y="204"/>
                </a:cubicBezTo>
                <a:cubicBezTo>
                  <a:pt x="182" y="201"/>
                  <a:pt x="184" y="199"/>
                  <a:pt x="189" y="199"/>
                </a:cubicBezTo>
                <a:lnTo>
                  <a:pt x="189" y="211"/>
                </a:lnTo>
                <a:close/>
                <a:moveTo>
                  <a:pt x="197" y="239"/>
                </a:moveTo>
                <a:cubicBezTo>
                  <a:pt x="197" y="226"/>
                  <a:pt x="197" y="226"/>
                  <a:pt x="197" y="226"/>
                </a:cubicBezTo>
                <a:cubicBezTo>
                  <a:pt x="202" y="228"/>
                  <a:pt x="203" y="230"/>
                  <a:pt x="203" y="233"/>
                </a:cubicBezTo>
                <a:cubicBezTo>
                  <a:pt x="203" y="236"/>
                  <a:pt x="201" y="238"/>
                  <a:pt x="197" y="239"/>
                </a:cubicBezTo>
                <a:close/>
                <a:moveTo>
                  <a:pt x="31" y="165"/>
                </a:moveTo>
                <a:cubicBezTo>
                  <a:pt x="15" y="165"/>
                  <a:pt x="15" y="165"/>
                  <a:pt x="15" y="165"/>
                </a:cubicBezTo>
                <a:cubicBezTo>
                  <a:pt x="15" y="119"/>
                  <a:pt x="15" y="119"/>
                  <a:pt x="15" y="119"/>
                </a:cubicBezTo>
                <a:cubicBezTo>
                  <a:pt x="36" y="97"/>
                  <a:pt x="36" y="97"/>
                  <a:pt x="36" y="97"/>
                </a:cubicBezTo>
                <a:cubicBezTo>
                  <a:pt x="55" y="97"/>
                  <a:pt x="55" y="97"/>
                  <a:pt x="55" y="97"/>
                </a:cubicBezTo>
                <a:cubicBezTo>
                  <a:pt x="64" y="106"/>
                  <a:pt x="64" y="106"/>
                  <a:pt x="64" y="106"/>
                </a:cubicBezTo>
                <a:cubicBezTo>
                  <a:pt x="73" y="97"/>
                  <a:pt x="73" y="97"/>
                  <a:pt x="73" y="97"/>
                </a:cubicBezTo>
                <a:cubicBezTo>
                  <a:pt x="92" y="97"/>
                  <a:pt x="92" y="97"/>
                  <a:pt x="92" y="97"/>
                </a:cubicBezTo>
                <a:cubicBezTo>
                  <a:pt x="112" y="119"/>
                  <a:pt x="112" y="119"/>
                  <a:pt x="112" y="119"/>
                </a:cubicBezTo>
                <a:cubicBezTo>
                  <a:pt x="112" y="145"/>
                  <a:pt x="112" y="145"/>
                  <a:pt x="112" y="145"/>
                </a:cubicBezTo>
                <a:cubicBezTo>
                  <a:pt x="96" y="145"/>
                  <a:pt x="96" y="145"/>
                  <a:pt x="96" y="145"/>
                </a:cubicBezTo>
                <a:cubicBezTo>
                  <a:pt x="96" y="125"/>
                  <a:pt x="96" y="125"/>
                  <a:pt x="96" y="125"/>
                </a:cubicBezTo>
                <a:cubicBezTo>
                  <a:pt x="85" y="113"/>
                  <a:pt x="85" y="113"/>
                  <a:pt x="85" y="113"/>
                </a:cubicBezTo>
                <a:cubicBezTo>
                  <a:pt x="79" y="113"/>
                  <a:pt x="79" y="113"/>
                  <a:pt x="79" y="113"/>
                </a:cubicBezTo>
                <a:cubicBezTo>
                  <a:pt x="64" y="129"/>
                  <a:pt x="64" y="129"/>
                  <a:pt x="64" y="129"/>
                </a:cubicBezTo>
                <a:cubicBezTo>
                  <a:pt x="48" y="113"/>
                  <a:pt x="48" y="113"/>
                  <a:pt x="48" y="113"/>
                </a:cubicBezTo>
                <a:cubicBezTo>
                  <a:pt x="43" y="113"/>
                  <a:pt x="43" y="113"/>
                  <a:pt x="43" y="113"/>
                </a:cubicBezTo>
                <a:cubicBezTo>
                  <a:pt x="31" y="125"/>
                  <a:pt x="31" y="125"/>
                  <a:pt x="31" y="125"/>
                </a:cubicBezTo>
                <a:lnTo>
                  <a:pt x="31" y="165"/>
                </a:lnTo>
                <a:close/>
                <a:moveTo>
                  <a:pt x="64" y="91"/>
                </a:moveTo>
                <a:cubicBezTo>
                  <a:pt x="83" y="91"/>
                  <a:pt x="99" y="75"/>
                  <a:pt x="99" y="56"/>
                </a:cubicBezTo>
                <a:cubicBezTo>
                  <a:pt x="99" y="36"/>
                  <a:pt x="83" y="20"/>
                  <a:pt x="64" y="20"/>
                </a:cubicBezTo>
                <a:cubicBezTo>
                  <a:pt x="44" y="20"/>
                  <a:pt x="29" y="36"/>
                  <a:pt x="29" y="56"/>
                </a:cubicBezTo>
                <a:cubicBezTo>
                  <a:pt x="29" y="75"/>
                  <a:pt x="44" y="91"/>
                  <a:pt x="64" y="91"/>
                </a:cubicBezTo>
                <a:close/>
                <a:moveTo>
                  <a:pt x="64" y="36"/>
                </a:moveTo>
                <a:cubicBezTo>
                  <a:pt x="74" y="36"/>
                  <a:pt x="83" y="45"/>
                  <a:pt x="83" y="56"/>
                </a:cubicBezTo>
                <a:cubicBezTo>
                  <a:pt x="83" y="66"/>
                  <a:pt x="74" y="75"/>
                  <a:pt x="64" y="75"/>
                </a:cubicBezTo>
                <a:cubicBezTo>
                  <a:pt x="53" y="75"/>
                  <a:pt x="45" y="66"/>
                  <a:pt x="45" y="56"/>
                </a:cubicBezTo>
                <a:cubicBezTo>
                  <a:pt x="45" y="45"/>
                  <a:pt x="53" y="36"/>
                  <a:pt x="64" y="36"/>
                </a:cubicBezTo>
                <a:close/>
                <a:moveTo>
                  <a:pt x="158" y="144"/>
                </a:moveTo>
                <a:cubicBezTo>
                  <a:pt x="142" y="144"/>
                  <a:pt x="142" y="144"/>
                  <a:pt x="142" y="144"/>
                </a:cubicBezTo>
                <a:cubicBezTo>
                  <a:pt x="142" y="99"/>
                  <a:pt x="142" y="99"/>
                  <a:pt x="142" y="99"/>
                </a:cubicBezTo>
                <a:cubicBezTo>
                  <a:pt x="162" y="77"/>
                  <a:pt x="162" y="77"/>
                  <a:pt x="162" y="77"/>
                </a:cubicBezTo>
                <a:cubicBezTo>
                  <a:pt x="181" y="77"/>
                  <a:pt x="181" y="77"/>
                  <a:pt x="181" y="77"/>
                </a:cubicBezTo>
                <a:cubicBezTo>
                  <a:pt x="190" y="86"/>
                  <a:pt x="190" y="86"/>
                  <a:pt x="190" y="86"/>
                </a:cubicBezTo>
                <a:cubicBezTo>
                  <a:pt x="199" y="77"/>
                  <a:pt x="199" y="77"/>
                  <a:pt x="199" y="77"/>
                </a:cubicBezTo>
                <a:cubicBezTo>
                  <a:pt x="219" y="77"/>
                  <a:pt x="219" y="77"/>
                  <a:pt x="219" y="77"/>
                </a:cubicBezTo>
                <a:cubicBezTo>
                  <a:pt x="239" y="99"/>
                  <a:pt x="239" y="99"/>
                  <a:pt x="239" y="99"/>
                </a:cubicBezTo>
                <a:cubicBezTo>
                  <a:pt x="239" y="144"/>
                  <a:pt x="239" y="144"/>
                  <a:pt x="239" y="144"/>
                </a:cubicBezTo>
                <a:cubicBezTo>
                  <a:pt x="223" y="144"/>
                  <a:pt x="223" y="144"/>
                  <a:pt x="223" y="144"/>
                </a:cubicBezTo>
                <a:cubicBezTo>
                  <a:pt x="223" y="105"/>
                  <a:pt x="223" y="105"/>
                  <a:pt x="223" y="105"/>
                </a:cubicBezTo>
                <a:cubicBezTo>
                  <a:pt x="212" y="93"/>
                  <a:pt x="212" y="93"/>
                  <a:pt x="212" y="93"/>
                </a:cubicBezTo>
                <a:cubicBezTo>
                  <a:pt x="206" y="93"/>
                  <a:pt x="206" y="93"/>
                  <a:pt x="206" y="93"/>
                </a:cubicBezTo>
                <a:cubicBezTo>
                  <a:pt x="190" y="109"/>
                  <a:pt x="190" y="109"/>
                  <a:pt x="190" y="109"/>
                </a:cubicBezTo>
                <a:cubicBezTo>
                  <a:pt x="175" y="93"/>
                  <a:pt x="175" y="93"/>
                  <a:pt x="175" y="93"/>
                </a:cubicBezTo>
                <a:cubicBezTo>
                  <a:pt x="169" y="93"/>
                  <a:pt x="169" y="93"/>
                  <a:pt x="169" y="93"/>
                </a:cubicBezTo>
                <a:cubicBezTo>
                  <a:pt x="158" y="105"/>
                  <a:pt x="158" y="105"/>
                  <a:pt x="158" y="105"/>
                </a:cubicBezTo>
                <a:lnTo>
                  <a:pt x="158" y="144"/>
                </a:lnTo>
                <a:close/>
                <a:moveTo>
                  <a:pt x="190" y="71"/>
                </a:moveTo>
                <a:cubicBezTo>
                  <a:pt x="210" y="71"/>
                  <a:pt x="225" y="55"/>
                  <a:pt x="225" y="36"/>
                </a:cubicBezTo>
                <a:cubicBezTo>
                  <a:pt x="225" y="16"/>
                  <a:pt x="210" y="0"/>
                  <a:pt x="190" y="0"/>
                </a:cubicBezTo>
                <a:cubicBezTo>
                  <a:pt x="171" y="0"/>
                  <a:pt x="155" y="16"/>
                  <a:pt x="155" y="36"/>
                </a:cubicBezTo>
                <a:cubicBezTo>
                  <a:pt x="155" y="55"/>
                  <a:pt x="171" y="71"/>
                  <a:pt x="190" y="71"/>
                </a:cubicBezTo>
                <a:close/>
                <a:moveTo>
                  <a:pt x="190" y="16"/>
                </a:moveTo>
                <a:cubicBezTo>
                  <a:pt x="201" y="16"/>
                  <a:pt x="209" y="25"/>
                  <a:pt x="209" y="36"/>
                </a:cubicBezTo>
                <a:cubicBezTo>
                  <a:pt x="209" y="46"/>
                  <a:pt x="201" y="55"/>
                  <a:pt x="190" y="55"/>
                </a:cubicBezTo>
                <a:cubicBezTo>
                  <a:pt x="180" y="55"/>
                  <a:pt x="171" y="46"/>
                  <a:pt x="171" y="36"/>
                </a:cubicBezTo>
                <a:cubicBezTo>
                  <a:pt x="171" y="25"/>
                  <a:pt x="180" y="16"/>
                  <a:pt x="190" y="16"/>
                </a:cubicBezTo>
                <a:close/>
                <a:moveTo>
                  <a:pt x="284" y="146"/>
                </a:moveTo>
                <a:cubicBezTo>
                  <a:pt x="268" y="146"/>
                  <a:pt x="268" y="146"/>
                  <a:pt x="268" y="146"/>
                </a:cubicBezTo>
                <a:cubicBezTo>
                  <a:pt x="268" y="119"/>
                  <a:pt x="268" y="119"/>
                  <a:pt x="268" y="119"/>
                </a:cubicBezTo>
                <a:cubicBezTo>
                  <a:pt x="289" y="97"/>
                  <a:pt x="289" y="97"/>
                  <a:pt x="289" y="97"/>
                </a:cubicBezTo>
                <a:cubicBezTo>
                  <a:pt x="308" y="97"/>
                  <a:pt x="308" y="97"/>
                  <a:pt x="308" y="97"/>
                </a:cubicBezTo>
                <a:cubicBezTo>
                  <a:pt x="317" y="106"/>
                  <a:pt x="317" y="106"/>
                  <a:pt x="317" y="106"/>
                </a:cubicBezTo>
                <a:cubicBezTo>
                  <a:pt x="326" y="97"/>
                  <a:pt x="326" y="97"/>
                  <a:pt x="326" y="97"/>
                </a:cubicBezTo>
                <a:cubicBezTo>
                  <a:pt x="345" y="97"/>
                  <a:pt x="345" y="97"/>
                  <a:pt x="345" y="97"/>
                </a:cubicBezTo>
                <a:cubicBezTo>
                  <a:pt x="365" y="119"/>
                  <a:pt x="365" y="119"/>
                  <a:pt x="365" y="119"/>
                </a:cubicBezTo>
                <a:cubicBezTo>
                  <a:pt x="365" y="168"/>
                  <a:pt x="365" y="168"/>
                  <a:pt x="365" y="168"/>
                </a:cubicBezTo>
                <a:cubicBezTo>
                  <a:pt x="349" y="168"/>
                  <a:pt x="349" y="168"/>
                  <a:pt x="349" y="168"/>
                </a:cubicBezTo>
                <a:cubicBezTo>
                  <a:pt x="349" y="125"/>
                  <a:pt x="349" y="125"/>
                  <a:pt x="349" y="125"/>
                </a:cubicBezTo>
                <a:cubicBezTo>
                  <a:pt x="338" y="113"/>
                  <a:pt x="338" y="113"/>
                  <a:pt x="338" y="113"/>
                </a:cubicBezTo>
                <a:cubicBezTo>
                  <a:pt x="332" y="113"/>
                  <a:pt x="332" y="113"/>
                  <a:pt x="332" y="113"/>
                </a:cubicBezTo>
                <a:cubicBezTo>
                  <a:pt x="317" y="129"/>
                  <a:pt x="317" y="129"/>
                  <a:pt x="317" y="129"/>
                </a:cubicBezTo>
                <a:cubicBezTo>
                  <a:pt x="301" y="113"/>
                  <a:pt x="301" y="113"/>
                  <a:pt x="301" y="113"/>
                </a:cubicBezTo>
                <a:cubicBezTo>
                  <a:pt x="296" y="113"/>
                  <a:pt x="296" y="113"/>
                  <a:pt x="296" y="113"/>
                </a:cubicBezTo>
                <a:cubicBezTo>
                  <a:pt x="284" y="125"/>
                  <a:pt x="284" y="125"/>
                  <a:pt x="284" y="125"/>
                </a:cubicBezTo>
                <a:lnTo>
                  <a:pt x="284" y="146"/>
                </a:lnTo>
                <a:close/>
                <a:moveTo>
                  <a:pt x="317" y="91"/>
                </a:moveTo>
                <a:cubicBezTo>
                  <a:pt x="336" y="91"/>
                  <a:pt x="352" y="75"/>
                  <a:pt x="352" y="56"/>
                </a:cubicBezTo>
                <a:cubicBezTo>
                  <a:pt x="352" y="36"/>
                  <a:pt x="336" y="20"/>
                  <a:pt x="317" y="20"/>
                </a:cubicBezTo>
                <a:cubicBezTo>
                  <a:pt x="297" y="20"/>
                  <a:pt x="282" y="36"/>
                  <a:pt x="282" y="56"/>
                </a:cubicBezTo>
                <a:cubicBezTo>
                  <a:pt x="282" y="75"/>
                  <a:pt x="297" y="91"/>
                  <a:pt x="317" y="91"/>
                </a:cubicBezTo>
                <a:close/>
                <a:moveTo>
                  <a:pt x="317" y="36"/>
                </a:moveTo>
                <a:cubicBezTo>
                  <a:pt x="327" y="36"/>
                  <a:pt x="336" y="45"/>
                  <a:pt x="336" y="56"/>
                </a:cubicBezTo>
                <a:cubicBezTo>
                  <a:pt x="336" y="66"/>
                  <a:pt x="327" y="75"/>
                  <a:pt x="317" y="75"/>
                </a:cubicBezTo>
                <a:cubicBezTo>
                  <a:pt x="306" y="75"/>
                  <a:pt x="298" y="66"/>
                  <a:pt x="298" y="56"/>
                </a:cubicBezTo>
                <a:cubicBezTo>
                  <a:pt x="298" y="45"/>
                  <a:pt x="306" y="36"/>
                  <a:pt x="317" y="36"/>
                </a:cubicBezTo>
                <a:close/>
                <a:moveTo>
                  <a:pt x="192" y="156"/>
                </a:moveTo>
                <a:cubicBezTo>
                  <a:pt x="86" y="156"/>
                  <a:pt x="0" y="185"/>
                  <a:pt x="0" y="220"/>
                </a:cubicBezTo>
                <a:cubicBezTo>
                  <a:pt x="0" y="256"/>
                  <a:pt x="86" y="285"/>
                  <a:pt x="192" y="285"/>
                </a:cubicBezTo>
                <a:cubicBezTo>
                  <a:pt x="298" y="285"/>
                  <a:pt x="384" y="256"/>
                  <a:pt x="384" y="220"/>
                </a:cubicBezTo>
                <a:cubicBezTo>
                  <a:pt x="384" y="185"/>
                  <a:pt x="298" y="156"/>
                  <a:pt x="192" y="156"/>
                </a:cubicBezTo>
                <a:close/>
                <a:moveTo>
                  <a:pt x="192" y="269"/>
                </a:moveTo>
                <a:cubicBezTo>
                  <a:pt x="78" y="269"/>
                  <a:pt x="16" y="237"/>
                  <a:pt x="16" y="220"/>
                </a:cubicBezTo>
                <a:cubicBezTo>
                  <a:pt x="16" y="204"/>
                  <a:pt x="78" y="172"/>
                  <a:pt x="192" y="172"/>
                </a:cubicBezTo>
                <a:cubicBezTo>
                  <a:pt x="306" y="172"/>
                  <a:pt x="368" y="204"/>
                  <a:pt x="368" y="220"/>
                </a:cubicBezTo>
                <a:cubicBezTo>
                  <a:pt x="368" y="237"/>
                  <a:pt x="306" y="269"/>
                  <a:pt x="192" y="269"/>
                </a:cubicBezTo>
                <a:close/>
              </a:path>
            </a:pathLst>
          </a:custGeom>
          <a:solidFill>
            <a:schemeClr val="accent2"/>
          </a:solidFill>
          <a:ln>
            <a:noFill/>
          </a:ln>
          <a:extLst/>
        </p:spPr>
        <p:txBody>
          <a:bodyPr vert="horz" wrap="square" lIns="91416" tIns="45708" rIns="91416" bIns="45708" numCol="1" anchor="t" anchorCtr="0" compatLnSpc="1">
            <a:prstTxWarp prst="textNoShape">
              <a:avLst/>
            </a:prstTxWarp>
          </a:bodyPr>
          <a:lstStyle/>
          <a:p>
            <a:endParaRPr lang="en-US" sz="1799" dirty="0"/>
          </a:p>
        </p:txBody>
      </p:sp>
      <p:sp>
        <p:nvSpPr>
          <p:cNvPr id="9" name="Freeform 31">
            <a:extLst>
              <a:ext uri="{FF2B5EF4-FFF2-40B4-BE49-F238E27FC236}">
                <a16:creationId xmlns:a16="http://schemas.microsoft.com/office/drawing/2014/main" id="{30016DD1-6B9A-7742-949E-C108D0C78EB4}"/>
              </a:ext>
            </a:extLst>
          </p:cNvPr>
          <p:cNvSpPr>
            <a:spLocks noChangeAspect="1" noEditPoints="1"/>
          </p:cNvSpPr>
          <p:nvPr/>
        </p:nvSpPr>
        <p:spPr bwMode="auto">
          <a:xfrm>
            <a:off x="9490214" y="5742718"/>
            <a:ext cx="301461" cy="483812"/>
          </a:xfrm>
          <a:custGeom>
            <a:avLst/>
            <a:gdLst>
              <a:gd name="T0" fmla="*/ 147 w 239"/>
              <a:gd name="T1" fmla="*/ 177 h 384"/>
              <a:gd name="T2" fmla="*/ 99 w 239"/>
              <a:gd name="T3" fmla="*/ 227 h 384"/>
              <a:gd name="T4" fmla="*/ 91 w 239"/>
              <a:gd name="T5" fmla="*/ 219 h 384"/>
              <a:gd name="T6" fmla="*/ 99 w 239"/>
              <a:gd name="T7" fmla="*/ 130 h 384"/>
              <a:gd name="T8" fmla="*/ 107 w 239"/>
              <a:gd name="T9" fmla="*/ 198 h 384"/>
              <a:gd name="T10" fmla="*/ 147 w 239"/>
              <a:gd name="T11" fmla="*/ 166 h 384"/>
              <a:gd name="T12" fmla="*/ 239 w 239"/>
              <a:gd name="T13" fmla="*/ 148 h 384"/>
              <a:gd name="T14" fmla="*/ 217 w 239"/>
              <a:gd name="T15" fmla="*/ 165 h 384"/>
              <a:gd name="T16" fmla="*/ 216 w 239"/>
              <a:gd name="T17" fmla="*/ 172 h 384"/>
              <a:gd name="T18" fmla="*/ 228 w 239"/>
              <a:gd name="T19" fmla="*/ 251 h 384"/>
              <a:gd name="T20" fmla="*/ 216 w 239"/>
              <a:gd name="T21" fmla="*/ 284 h 384"/>
              <a:gd name="T22" fmla="*/ 183 w 239"/>
              <a:gd name="T23" fmla="*/ 311 h 384"/>
              <a:gd name="T24" fmla="*/ 135 w 239"/>
              <a:gd name="T25" fmla="*/ 384 h 384"/>
              <a:gd name="T26" fmla="*/ 44 w 239"/>
              <a:gd name="T27" fmla="*/ 355 h 384"/>
              <a:gd name="T28" fmla="*/ 28 w 239"/>
              <a:gd name="T29" fmla="*/ 311 h 384"/>
              <a:gd name="T30" fmla="*/ 0 w 239"/>
              <a:gd name="T31" fmla="*/ 99 h 384"/>
              <a:gd name="T32" fmla="*/ 33 w 239"/>
              <a:gd name="T33" fmla="*/ 73 h 384"/>
              <a:gd name="T34" fmla="*/ 81 w 239"/>
              <a:gd name="T35" fmla="*/ 0 h 384"/>
              <a:gd name="T36" fmla="*/ 171 w 239"/>
              <a:gd name="T37" fmla="*/ 28 h 384"/>
              <a:gd name="T38" fmla="*/ 190 w 239"/>
              <a:gd name="T39" fmla="*/ 73 h 384"/>
              <a:gd name="T40" fmla="*/ 216 w 239"/>
              <a:gd name="T41" fmla="*/ 106 h 384"/>
              <a:gd name="T42" fmla="*/ 222 w 239"/>
              <a:gd name="T43" fmla="*/ 106 h 384"/>
              <a:gd name="T44" fmla="*/ 49 w 239"/>
              <a:gd name="T45" fmla="*/ 73 h 384"/>
              <a:gd name="T46" fmla="*/ 156 w 239"/>
              <a:gd name="T47" fmla="*/ 32 h 384"/>
              <a:gd name="T48" fmla="*/ 81 w 239"/>
              <a:gd name="T49" fmla="*/ 16 h 384"/>
              <a:gd name="T50" fmla="*/ 49 w 239"/>
              <a:gd name="T51" fmla="*/ 73 h 384"/>
              <a:gd name="T52" fmla="*/ 49 w 239"/>
              <a:gd name="T53" fmla="*/ 311 h 384"/>
              <a:gd name="T54" fmla="*/ 81 w 239"/>
              <a:gd name="T55" fmla="*/ 368 h 384"/>
              <a:gd name="T56" fmla="*/ 156 w 239"/>
              <a:gd name="T57" fmla="*/ 352 h 384"/>
              <a:gd name="T58" fmla="*/ 200 w 239"/>
              <a:gd name="T59" fmla="*/ 251 h 384"/>
              <a:gd name="T60" fmla="*/ 200 w 239"/>
              <a:gd name="T61" fmla="*/ 148 h 384"/>
              <a:gd name="T62" fmla="*/ 200 w 239"/>
              <a:gd name="T63" fmla="*/ 99 h 384"/>
              <a:gd name="T64" fmla="*/ 188 w 239"/>
              <a:gd name="T65" fmla="*/ 89 h 384"/>
              <a:gd name="T66" fmla="*/ 26 w 239"/>
              <a:gd name="T67" fmla="*/ 89 h 384"/>
              <a:gd name="T68" fmla="*/ 16 w 239"/>
              <a:gd name="T69" fmla="*/ 284 h 384"/>
              <a:gd name="T70" fmla="*/ 28 w 239"/>
              <a:gd name="T71" fmla="*/ 295 h 384"/>
              <a:gd name="T72" fmla="*/ 188 w 239"/>
              <a:gd name="T73" fmla="*/ 295 h 384"/>
              <a:gd name="T74" fmla="*/ 200 w 239"/>
              <a:gd name="T75" fmla="*/ 251 h 384"/>
              <a:gd name="T76" fmla="*/ 222 w 239"/>
              <a:gd name="T77" fmla="*/ 122 h 384"/>
              <a:gd name="T78" fmla="*/ 216 w 239"/>
              <a:gd name="T79" fmla="*/ 123 h 384"/>
              <a:gd name="T80" fmla="*/ 217 w 239"/>
              <a:gd name="T81" fmla="*/ 149 h 384"/>
              <a:gd name="T82" fmla="*/ 223 w 239"/>
              <a:gd name="T83" fmla="*/ 148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9" h="384">
                <a:moveTo>
                  <a:pt x="147" y="166"/>
                </a:moveTo>
                <a:cubicBezTo>
                  <a:pt x="150" y="168"/>
                  <a:pt x="150" y="174"/>
                  <a:pt x="147" y="177"/>
                </a:cubicBezTo>
                <a:cubicBezTo>
                  <a:pt x="105" y="224"/>
                  <a:pt x="105" y="224"/>
                  <a:pt x="105" y="224"/>
                </a:cubicBezTo>
                <a:cubicBezTo>
                  <a:pt x="103" y="226"/>
                  <a:pt x="101" y="227"/>
                  <a:pt x="99" y="227"/>
                </a:cubicBezTo>
                <a:cubicBezTo>
                  <a:pt x="98" y="227"/>
                  <a:pt x="97" y="227"/>
                  <a:pt x="96" y="226"/>
                </a:cubicBezTo>
                <a:cubicBezTo>
                  <a:pt x="93" y="225"/>
                  <a:pt x="91" y="222"/>
                  <a:pt x="91" y="219"/>
                </a:cubicBezTo>
                <a:cubicBezTo>
                  <a:pt x="91" y="138"/>
                  <a:pt x="91" y="138"/>
                  <a:pt x="91" y="138"/>
                </a:cubicBezTo>
                <a:cubicBezTo>
                  <a:pt x="91" y="134"/>
                  <a:pt x="95" y="130"/>
                  <a:pt x="99" y="130"/>
                </a:cubicBezTo>
                <a:cubicBezTo>
                  <a:pt x="103" y="130"/>
                  <a:pt x="107" y="134"/>
                  <a:pt x="107" y="138"/>
                </a:cubicBezTo>
                <a:cubicBezTo>
                  <a:pt x="107" y="198"/>
                  <a:pt x="107" y="198"/>
                  <a:pt x="107" y="198"/>
                </a:cubicBezTo>
                <a:cubicBezTo>
                  <a:pt x="135" y="166"/>
                  <a:pt x="135" y="166"/>
                  <a:pt x="135" y="166"/>
                </a:cubicBezTo>
                <a:cubicBezTo>
                  <a:pt x="138" y="163"/>
                  <a:pt x="144" y="163"/>
                  <a:pt x="147" y="166"/>
                </a:cubicBezTo>
                <a:close/>
                <a:moveTo>
                  <a:pt x="239" y="123"/>
                </a:moveTo>
                <a:cubicBezTo>
                  <a:pt x="239" y="148"/>
                  <a:pt x="239" y="148"/>
                  <a:pt x="239" y="148"/>
                </a:cubicBezTo>
                <a:cubicBezTo>
                  <a:pt x="239" y="157"/>
                  <a:pt x="232" y="165"/>
                  <a:pt x="222" y="165"/>
                </a:cubicBezTo>
                <a:cubicBezTo>
                  <a:pt x="217" y="165"/>
                  <a:pt x="217" y="165"/>
                  <a:pt x="217" y="165"/>
                </a:cubicBezTo>
                <a:cubicBezTo>
                  <a:pt x="216" y="165"/>
                  <a:pt x="216" y="165"/>
                  <a:pt x="216" y="165"/>
                </a:cubicBezTo>
                <a:cubicBezTo>
                  <a:pt x="216" y="172"/>
                  <a:pt x="216" y="172"/>
                  <a:pt x="216" y="172"/>
                </a:cubicBezTo>
                <a:cubicBezTo>
                  <a:pt x="222" y="173"/>
                  <a:pt x="228" y="179"/>
                  <a:pt x="228" y="186"/>
                </a:cubicBezTo>
                <a:cubicBezTo>
                  <a:pt x="228" y="251"/>
                  <a:pt x="228" y="251"/>
                  <a:pt x="228" y="251"/>
                </a:cubicBezTo>
                <a:cubicBezTo>
                  <a:pt x="228" y="258"/>
                  <a:pt x="222" y="264"/>
                  <a:pt x="216" y="265"/>
                </a:cubicBezTo>
                <a:cubicBezTo>
                  <a:pt x="216" y="284"/>
                  <a:pt x="216" y="284"/>
                  <a:pt x="216" y="284"/>
                </a:cubicBezTo>
                <a:cubicBezTo>
                  <a:pt x="216" y="299"/>
                  <a:pt x="203" y="311"/>
                  <a:pt x="188" y="311"/>
                </a:cubicBezTo>
                <a:cubicBezTo>
                  <a:pt x="183" y="311"/>
                  <a:pt x="183" y="311"/>
                  <a:pt x="183" y="311"/>
                </a:cubicBezTo>
                <a:cubicBezTo>
                  <a:pt x="171" y="356"/>
                  <a:pt x="171" y="356"/>
                  <a:pt x="171" y="356"/>
                </a:cubicBezTo>
                <a:cubicBezTo>
                  <a:pt x="167" y="373"/>
                  <a:pt x="152" y="384"/>
                  <a:pt x="135" y="384"/>
                </a:cubicBezTo>
                <a:cubicBezTo>
                  <a:pt x="81" y="384"/>
                  <a:pt x="81" y="384"/>
                  <a:pt x="81" y="384"/>
                </a:cubicBezTo>
                <a:cubicBezTo>
                  <a:pt x="63" y="384"/>
                  <a:pt x="48" y="372"/>
                  <a:pt x="44" y="355"/>
                </a:cubicBezTo>
                <a:cubicBezTo>
                  <a:pt x="33" y="311"/>
                  <a:pt x="33" y="311"/>
                  <a:pt x="33" y="311"/>
                </a:cubicBezTo>
                <a:cubicBezTo>
                  <a:pt x="28" y="311"/>
                  <a:pt x="28" y="311"/>
                  <a:pt x="28" y="311"/>
                </a:cubicBezTo>
                <a:cubicBezTo>
                  <a:pt x="13" y="311"/>
                  <a:pt x="0" y="299"/>
                  <a:pt x="0" y="284"/>
                </a:cubicBezTo>
                <a:cubicBezTo>
                  <a:pt x="0" y="99"/>
                  <a:pt x="0" y="99"/>
                  <a:pt x="0" y="99"/>
                </a:cubicBezTo>
                <a:cubicBezTo>
                  <a:pt x="0" y="85"/>
                  <a:pt x="12" y="73"/>
                  <a:pt x="26" y="73"/>
                </a:cubicBezTo>
                <a:cubicBezTo>
                  <a:pt x="33" y="73"/>
                  <a:pt x="33" y="73"/>
                  <a:pt x="33" y="73"/>
                </a:cubicBezTo>
                <a:cubicBezTo>
                  <a:pt x="44" y="29"/>
                  <a:pt x="44" y="29"/>
                  <a:pt x="44" y="29"/>
                </a:cubicBezTo>
                <a:cubicBezTo>
                  <a:pt x="48" y="12"/>
                  <a:pt x="63" y="0"/>
                  <a:pt x="81" y="0"/>
                </a:cubicBezTo>
                <a:cubicBezTo>
                  <a:pt x="135" y="0"/>
                  <a:pt x="135" y="0"/>
                  <a:pt x="135" y="0"/>
                </a:cubicBezTo>
                <a:cubicBezTo>
                  <a:pt x="152" y="0"/>
                  <a:pt x="167" y="12"/>
                  <a:pt x="171" y="28"/>
                </a:cubicBezTo>
                <a:cubicBezTo>
                  <a:pt x="183" y="73"/>
                  <a:pt x="183" y="73"/>
                  <a:pt x="183" y="73"/>
                </a:cubicBezTo>
                <a:cubicBezTo>
                  <a:pt x="190" y="73"/>
                  <a:pt x="190" y="73"/>
                  <a:pt x="190" y="73"/>
                </a:cubicBezTo>
                <a:cubicBezTo>
                  <a:pt x="204" y="73"/>
                  <a:pt x="216" y="85"/>
                  <a:pt x="216" y="99"/>
                </a:cubicBezTo>
                <a:cubicBezTo>
                  <a:pt x="216" y="106"/>
                  <a:pt x="216" y="106"/>
                  <a:pt x="216" y="106"/>
                </a:cubicBezTo>
                <a:cubicBezTo>
                  <a:pt x="216" y="106"/>
                  <a:pt x="216" y="106"/>
                  <a:pt x="217" y="106"/>
                </a:cubicBezTo>
                <a:cubicBezTo>
                  <a:pt x="222" y="106"/>
                  <a:pt x="222" y="106"/>
                  <a:pt x="222" y="106"/>
                </a:cubicBezTo>
                <a:cubicBezTo>
                  <a:pt x="232" y="106"/>
                  <a:pt x="239" y="113"/>
                  <a:pt x="239" y="123"/>
                </a:cubicBezTo>
                <a:close/>
                <a:moveTo>
                  <a:pt x="49" y="73"/>
                </a:moveTo>
                <a:cubicBezTo>
                  <a:pt x="167" y="73"/>
                  <a:pt x="167" y="73"/>
                  <a:pt x="167" y="73"/>
                </a:cubicBezTo>
                <a:cubicBezTo>
                  <a:pt x="156" y="32"/>
                  <a:pt x="156" y="32"/>
                  <a:pt x="156" y="32"/>
                </a:cubicBezTo>
                <a:cubicBezTo>
                  <a:pt x="153" y="23"/>
                  <a:pt x="145" y="16"/>
                  <a:pt x="135" y="16"/>
                </a:cubicBezTo>
                <a:cubicBezTo>
                  <a:pt x="81" y="16"/>
                  <a:pt x="81" y="16"/>
                  <a:pt x="81" y="16"/>
                </a:cubicBezTo>
                <a:cubicBezTo>
                  <a:pt x="71" y="16"/>
                  <a:pt x="62" y="23"/>
                  <a:pt x="59" y="33"/>
                </a:cubicBezTo>
                <a:lnTo>
                  <a:pt x="49" y="73"/>
                </a:lnTo>
                <a:close/>
                <a:moveTo>
                  <a:pt x="167" y="311"/>
                </a:moveTo>
                <a:cubicBezTo>
                  <a:pt x="49" y="311"/>
                  <a:pt x="49" y="311"/>
                  <a:pt x="49" y="311"/>
                </a:cubicBezTo>
                <a:cubicBezTo>
                  <a:pt x="59" y="351"/>
                  <a:pt x="59" y="351"/>
                  <a:pt x="59" y="351"/>
                </a:cubicBezTo>
                <a:cubicBezTo>
                  <a:pt x="62" y="361"/>
                  <a:pt x="71" y="368"/>
                  <a:pt x="81" y="368"/>
                </a:cubicBezTo>
                <a:cubicBezTo>
                  <a:pt x="135" y="368"/>
                  <a:pt x="135" y="368"/>
                  <a:pt x="135" y="368"/>
                </a:cubicBezTo>
                <a:cubicBezTo>
                  <a:pt x="145" y="368"/>
                  <a:pt x="153" y="362"/>
                  <a:pt x="156" y="352"/>
                </a:cubicBezTo>
                <a:lnTo>
                  <a:pt x="167" y="311"/>
                </a:lnTo>
                <a:close/>
                <a:moveTo>
                  <a:pt x="200" y="251"/>
                </a:moveTo>
                <a:cubicBezTo>
                  <a:pt x="200" y="186"/>
                  <a:pt x="200" y="186"/>
                  <a:pt x="200" y="186"/>
                </a:cubicBezTo>
                <a:cubicBezTo>
                  <a:pt x="200" y="148"/>
                  <a:pt x="200" y="148"/>
                  <a:pt x="200" y="148"/>
                </a:cubicBezTo>
                <a:cubicBezTo>
                  <a:pt x="200" y="123"/>
                  <a:pt x="200" y="123"/>
                  <a:pt x="200" y="123"/>
                </a:cubicBezTo>
                <a:cubicBezTo>
                  <a:pt x="200" y="99"/>
                  <a:pt x="200" y="99"/>
                  <a:pt x="200" y="99"/>
                </a:cubicBezTo>
                <a:cubicBezTo>
                  <a:pt x="200" y="93"/>
                  <a:pt x="195" y="89"/>
                  <a:pt x="190" y="89"/>
                </a:cubicBezTo>
                <a:cubicBezTo>
                  <a:pt x="188" y="89"/>
                  <a:pt x="188" y="89"/>
                  <a:pt x="188" y="89"/>
                </a:cubicBezTo>
                <a:cubicBezTo>
                  <a:pt x="28" y="89"/>
                  <a:pt x="28" y="89"/>
                  <a:pt x="28" y="89"/>
                </a:cubicBezTo>
                <a:cubicBezTo>
                  <a:pt x="26" y="89"/>
                  <a:pt x="26" y="89"/>
                  <a:pt x="26" y="89"/>
                </a:cubicBezTo>
                <a:cubicBezTo>
                  <a:pt x="21" y="89"/>
                  <a:pt x="16" y="93"/>
                  <a:pt x="16" y="99"/>
                </a:cubicBezTo>
                <a:cubicBezTo>
                  <a:pt x="16" y="284"/>
                  <a:pt x="16" y="284"/>
                  <a:pt x="16" y="284"/>
                </a:cubicBezTo>
                <a:cubicBezTo>
                  <a:pt x="16" y="290"/>
                  <a:pt x="22" y="295"/>
                  <a:pt x="28" y="295"/>
                </a:cubicBezTo>
                <a:cubicBezTo>
                  <a:pt x="28" y="295"/>
                  <a:pt x="28" y="295"/>
                  <a:pt x="28" y="295"/>
                </a:cubicBezTo>
                <a:cubicBezTo>
                  <a:pt x="188" y="295"/>
                  <a:pt x="188" y="295"/>
                  <a:pt x="188" y="295"/>
                </a:cubicBezTo>
                <a:cubicBezTo>
                  <a:pt x="188" y="295"/>
                  <a:pt x="188" y="295"/>
                  <a:pt x="188" y="295"/>
                </a:cubicBezTo>
                <a:cubicBezTo>
                  <a:pt x="194" y="295"/>
                  <a:pt x="200" y="290"/>
                  <a:pt x="200" y="284"/>
                </a:cubicBezTo>
                <a:lnTo>
                  <a:pt x="200" y="251"/>
                </a:lnTo>
                <a:close/>
                <a:moveTo>
                  <a:pt x="223" y="123"/>
                </a:moveTo>
                <a:cubicBezTo>
                  <a:pt x="223" y="122"/>
                  <a:pt x="223" y="122"/>
                  <a:pt x="222" y="122"/>
                </a:cubicBezTo>
                <a:cubicBezTo>
                  <a:pt x="217" y="122"/>
                  <a:pt x="217" y="122"/>
                  <a:pt x="217" y="122"/>
                </a:cubicBezTo>
                <a:cubicBezTo>
                  <a:pt x="216" y="122"/>
                  <a:pt x="216" y="122"/>
                  <a:pt x="216" y="123"/>
                </a:cubicBezTo>
                <a:cubicBezTo>
                  <a:pt x="216" y="148"/>
                  <a:pt x="216" y="148"/>
                  <a:pt x="216" y="148"/>
                </a:cubicBezTo>
                <a:cubicBezTo>
                  <a:pt x="216" y="149"/>
                  <a:pt x="216" y="149"/>
                  <a:pt x="217" y="149"/>
                </a:cubicBezTo>
                <a:cubicBezTo>
                  <a:pt x="222" y="149"/>
                  <a:pt x="222" y="149"/>
                  <a:pt x="222" y="149"/>
                </a:cubicBezTo>
                <a:cubicBezTo>
                  <a:pt x="223" y="149"/>
                  <a:pt x="223" y="149"/>
                  <a:pt x="223" y="148"/>
                </a:cubicBezTo>
                <a:lnTo>
                  <a:pt x="223" y="123"/>
                </a:lnTo>
                <a:close/>
              </a:path>
            </a:pathLst>
          </a:custGeom>
          <a:solidFill>
            <a:schemeClr val="accent4"/>
          </a:solidFill>
          <a:ln>
            <a:noFill/>
          </a:ln>
          <a:extLst/>
        </p:spPr>
        <p:txBody>
          <a:bodyPr vert="horz" wrap="square" lIns="91416" tIns="45708" rIns="91416" bIns="45708" numCol="1" anchor="t" anchorCtr="0" compatLnSpc="1">
            <a:prstTxWarp prst="textNoShape">
              <a:avLst/>
            </a:prstTxWarp>
          </a:bodyPr>
          <a:lstStyle/>
          <a:p>
            <a:endParaRPr lang="en-US" sz="1799" dirty="0"/>
          </a:p>
        </p:txBody>
      </p:sp>
      <p:sp>
        <p:nvSpPr>
          <p:cNvPr id="10" name="Freeform 35">
            <a:extLst>
              <a:ext uri="{FF2B5EF4-FFF2-40B4-BE49-F238E27FC236}">
                <a16:creationId xmlns:a16="http://schemas.microsoft.com/office/drawing/2014/main" id="{27A5F9E3-BE6D-0C4C-8C97-E5874FD3CCE9}"/>
              </a:ext>
            </a:extLst>
          </p:cNvPr>
          <p:cNvSpPr>
            <a:spLocks noChangeAspect="1" noEditPoints="1"/>
          </p:cNvSpPr>
          <p:nvPr/>
        </p:nvSpPr>
        <p:spPr bwMode="auto">
          <a:xfrm>
            <a:off x="1406745" y="1902189"/>
            <a:ext cx="770443" cy="520694"/>
          </a:xfrm>
          <a:custGeom>
            <a:avLst/>
            <a:gdLst>
              <a:gd name="T0" fmla="*/ 400 w 407"/>
              <a:gd name="T1" fmla="*/ 187 h 275"/>
              <a:gd name="T2" fmla="*/ 223 w 407"/>
              <a:gd name="T3" fmla="*/ 51 h 275"/>
              <a:gd name="T4" fmla="*/ 214 w 407"/>
              <a:gd name="T5" fmla="*/ 43 h 275"/>
              <a:gd name="T6" fmla="*/ 220 w 407"/>
              <a:gd name="T7" fmla="*/ 25 h 275"/>
              <a:gd name="T8" fmla="*/ 212 w 407"/>
              <a:gd name="T9" fmla="*/ 0 h 275"/>
              <a:gd name="T10" fmla="*/ 165 w 407"/>
              <a:gd name="T11" fmla="*/ 8 h 275"/>
              <a:gd name="T12" fmla="*/ 165 w 407"/>
              <a:gd name="T13" fmla="*/ 26 h 275"/>
              <a:gd name="T14" fmla="*/ 171 w 407"/>
              <a:gd name="T15" fmla="*/ 43 h 275"/>
              <a:gd name="T16" fmla="*/ 151 w 407"/>
              <a:gd name="T17" fmla="*/ 66 h 275"/>
              <a:gd name="T18" fmla="*/ 24 w 407"/>
              <a:gd name="T19" fmla="*/ 246 h 275"/>
              <a:gd name="T20" fmla="*/ 88 w 407"/>
              <a:gd name="T21" fmla="*/ 198 h 275"/>
              <a:gd name="T22" fmla="*/ 133 w 407"/>
              <a:gd name="T23" fmla="*/ 260 h 275"/>
              <a:gd name="T24" fmla="*/ 337 w 407"/>
              <a:gd name="T25" fmla="*/ 197 h 275"/>
              <a:gd name="T26" fmla="*/ 407 w 407"/>
              <a:gd name="T27" fmla="*/ 246 h 275"/>
              <a:gd name="T28" fmla="*/ 181 w 407"/>
              <a:gd name="T29" fmla="*/ 16 h 275"/>
              <a:gd name="T30" fmla="*/ 204 w 407"/>
              <a:gd name="T31" fmla="*/ 24 h 275"/>
              <a:gd name="T32" fmla="*/ 189 w 407"/>
              <a:gd name="T33" fmla="*/ 43 h 275"/>
              <a:gd name="T34" fmla="*/ 176 w 407"/>
              <a:gd name="T35" fmla="*/ 59 h 275"/>
              <a:gd name="T36" fmla="*/ 202 w 407"/>
              <a:gd name="T37" fmla="*/ 59 h 275"/>
              <a:gd name="T38" fmla="*/ 207 w 407"/>
              <a:gd name="T39" fmla="*/ 67 h 275"/>
              <a:gd name="T40" fmla="*/ 170 w 407"/>
              <a:gd name="T41" fmla="*/ 67 h 275"/>
              <a:gd name="T42" fmla="*/ 337 w 407"/>
              <a:gd name="T43" fmla="*/ 181 h 275"/>
              <a:gd name="T44" fmla="*/ 275 w 407"/>
              <a:gd name="T45" fmla="*/ 244 h 275"/>
              <a:gd name="T46" fmla="*/ 136 w 407"/>
              <a:gd name="T47" fmla="*/ 204 h 275"/>
              <a:gd name="T48" fmla="*/ 90 w 407"/>
              <a:gd name="T49" fmla="*/ 182 h 275"/>
              <a:gd name="T50" fmla="*/ 88 w 407"/>
              <a:gd name="T51" fmla="*/ 182 h 275"/>
              <a:gd name="T52" fmla="*/ 70 w 407"/>
              <a:gd name="T53" fmla="*/ 127 h 275"/>
              <a:gd name="T54" fmla="*/ 213 w 407"/>
              <a:gd name="T55" fmla="*/ 84 h 275"/>
              <a:gd name="T56" fmla="*/ 215 w 407"/>
              <a:gd name="T57" fmla="*/ 84 h 275"/>
              <a:gd name="T58" fmla="*/ 385 w 407"/>
              <a:gd name="T59" fmla="*/ 193 h 275"/>
              <a:gd name="T60" fmla="*/ 384 w 407"/>
              <a:gd name="T61" fmla="*/ 201 h 275"/>
              <a:gd name="T62" fmla="*/ 114 w 407"/>
              <a:gd name="T63" fmla="*/ 246 h 275"/>
              <a:gd name="T64" fmla="*/ 57 w 407"/>
              <a:gd name="T65" fmla="*/ 246 h 275"/>
              <a:gd name="T66" fmla="*/ 114 w 407"/>
              <a:gd name="T67" fmla="*/ 246 h 275"/>
              <a:gd name="T68" fmla="*/ 338 w 407"/>
              <a:gd name="T69" fmla="*/ 275 h 275"/>
              <a:gd name="T70" fmla="*/ 338 w 407"/>
              <a:gd name="T71" fmla="*/ 217 h 275"/>
              <a:gd name="T72" fmla="*/ 265 w 407"/>
              <a:gd name="T73" fmla="*/ 152 h 275"/>
              <a:gd name="T74" fmla="*/ 119 w 407"/>
              <a:gd name="T75" fmla="*/ 156 h 275"/>
              <a:gd name="T76" fmla="*/ 174 w 407"/>
              <a:gd name="T77" fmla="*/ 234 h 275"/>
              <a:gd name="T78" fmla="*/ 259 w 407"/>
              <a:gd name="T79" fmla="*/ 235 h 275"/>
              <a:gd name="T80" fmla="*/ 273 w 407"/>
              <a:gd name="T81" fmla="*/ 161 h 275"/>
              <a:gd name="T82" fmla="*/ 265 w 407"/>
              <a:gd name="T83" fmla="*/ 152 h 275"/>
              <a:gd name="T84" fmla="*/ 180 w 407"/>
              <a:gd name="T85" fmla="*/ 219 h 275"/>
              <a:gd name="T86" fmla="*/ 256 w 407"/>
              <a:gd name="T87" fmla="*/ 168 h 275"/>
              <a:gd name="T88" fmla="*/ 194 w 407"/>
              <a:gd name="T89" fmla="*/ 90 h 275"/>
              <a:gd name="T90" fmla="*/ 118 w 407"/>
              <a:gd name="T91" fmla="*/ 137 h 275"/>
              <a:gd name="T92" fmla="*/ 126 w 407"/>
              <a:gd name="T93" fmla="*/ 147 h 275"/>
              <a:gd name="T94" fmla="*/ 273 w 407"/>
              <a:gd name="T95" fmla="*/ 139 h 275"/>
              <a:gd name="T96" fmla="*/ 194 w 407"/>
              <a:gd name="T97" fmla="*/ 90 h 275"/>
              <a:gd name="T98" fmla="*/ 192 w 407"/>
              <a:gd name="T99" fmla="*/ 106 h 275"/>
              <a:gd name="T100" fmla="*/ 255 w 407"/>
              <a:gd name="T101" fmla="*/ 131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07" h="275">
                <a:moveTo>
                  <a:pt x="407" y="246"/>
                </a:moveTo>
                <a:cubicBezTo>
                  <a:pt x="400" y="187"/>
                  <a:pt x="400" y="187"/>
                  <a:pt x="400" y="187"/>
                </a:cubicBezTo>
                <a:cubicBezTo>
                  <a:pt x="400" y="187"/>
                  <a:pt x="331" y="73"/>
                  <a:pt x="223" y="68"/>
                </a:cubicBezTo>
                <a:cubicBezTo>
                  <a:pt x="223" y="51"/>
                  <a:pt x="223" y="51"/>
                  <a:pt x="223" y="51"/>
                </a:cubicBezTo>
                <a:cubicBezTo>
                  <a:pt x="223" y="46"/>
                  <a:pt x="219" y="43"/>
                  <a:pt x="215" y="43"/>
                </a:cubicBezTo>
                <a:cubicBezTo>
                  <a:pt x="214" y="43"/>
                  <a:pt x="214" y="43"/>
                  <a:pt x="214" y="43"/>
                </a:cubicBezTo>
                <a:cubicBezTo>
                  <a:pt x="220" y="28"/>
                  <a:pt x="220" y="28"/>
                  <a:pt x="220" y="28"/>
                </a:cubicBezTo>
                <a:cubicBezTo>
                  <a:pt x="220" y="27"/>
                  <a:pt x="220" y="26"/>
                  <a:pt x="220" y="25"/>
                </a:cubicBezTo>
                <a:cubicBezTo>
                  <a:pt x="220" y="8"/>
                  <a:pt x="220" y="8"/>
                  <a:pt x="220" y="8"/>
                </a:cubicBezTo>
                <a:cubicBezTo>
                  <a:pt x="220" y="3"/>
                  <a:pt x="217" y="0"/>
                  <a:pt x="212" y="0"/>
                </a:cubicBezTo>
                <a:cubicBezTo>
                  <a:pt x="173" y="0"/>
                  <a:pt x="173" y="0"/>
                  <a:pt x="173" y="0"/>
                </a:cubicBezTo>
                <a:cubicBezTo>
                  <a:pt x="168" y="0"/>
                  <a:pt x="165" y="3"/>
                  <a:pt x="165" y="8"/>
                </a:cubicBezTo>
                <a:cubicBezTo>
                  <a:pt x="165" y="23"/>
                  <a:pt x="165" y="23"/>
                  <a:pt x="165" y="23"/>
                </a:cubicBezTo>
                <a:cubicBezTo>
                  <a:pt x="165" y="24"/>
                  <a:pt x="165" y="25"/>
                  <a:pt x="165" y="26"/>
                </a:cubicBezTo>
                <a:cubicBezTo>
                  <a:pt x="172" y="43"/>
                  <a:pt x="172" y="43"/>
                  <a:pt x="172" y="43"/>
                </a:cubicBezTo>
                <a:cubicBezTo>
                  <a:pt x="171" y="43"/>
                  <a:pt x="171" y="43"/>
                  <a:pt x="171" y="43"/>
                </a:cubicBezTo>
                <a:cubicBezTo>
                  <a:pt x="169" y="43"/>
                  <a:pt x="166" y="44"/>
                  <a:pt x="165" y="46"/>
                </a:cubicBezTo>
                <a:cubicBezTo>
                  <a:pt x="151" y="66"/>
                  <a:pt x="151" y="66"/>
                  <a:pt x="151" y="66"/>
                </a:cubicBezTo>
                <a:cubicBezTo>
                  <a:pt x="150" y="67"/>
                  <a:pt x="150" y="68"/>
                  <a:pt x="150" y="70"/>
                </a:cubicBezTo>
                <a:cubicBezTo>
                  <a:pt x="0" y="93"/>
                  <a:pt x="24" y="246"/>
                  <a:pt x="24" y="246"/>
                </a:cubicBezTo>
                <a:cubicBezTo>
                  <a:pt x="40" y="260"/>
                  <a:pt x="40" y="260"/>
                  <a:pt x="40" y="260"/>
                </a:cubicBezTo>
                <a:cubicBezTo>
                  <a:pt x="40" y="260"/>
                  <a:pt x="30" y="198"/>
                  <a:pt x="88" y="198"/>
                </a:cubicBezTo>
                <a:cubicBezTo>
                  <a:pt x="88" y="198"/>
                  <a:pt x="89" y="198"/>
                  <a:pt x="90" y="198"/>
                </a:cubicBezTo>
                <a:cubicBezTo>
                  <a:pt x="143" y="202"/>
                  <a:pt x="133" y="260"/>
                  <a:pt x="133" y="260"/>
                </a:cubicBezTo>
                <a:cubicBezTo>
                  <a:pt x="290" y="260"/>
                  <a:pt x="290" y="260"/>
                  <a:pt x="290" y="260"/>
                </a:cubicBezTo>
                <a:cubicBezTo>
                  <a:pt x="290" y="260"/>
                  <a:pt x="286" y="197"/>
                  <a:pt x="337" y="197"/>
                </a:cubicBezTo>
                <a:cubicBezTo>
                  <a:pt x="393" y="197"/>
                  <a:pt x="382" y="260"/>
                  <a:pt x="382" y="260"/>
                </a:cubicBezTo>
                <a:lnTo>
                  <a:pt x="407" y="246"/>
                </a:lnTo>
                <a:close/>
                <a:moveTo>
                  <a:pt x="181" y="22"/>
                </a:moveTo>
                <a:cubicBezTo>
                  <a:pt x="181" y="16"/>
                  <a:pt x="181" y="16"/>
                  <a:pt x="181" y="16"/>
                </a:cubicBezTo>
                <a:cubicBezTo>
                  <a:pt x="204" y="16"/>
                  <a:pt x="204" y="16"/>
                  <a:pt x="204" y="16"/>
                </a:cubicBezTo>
                <a:cubicBezTo>
                  <a:pt x="204" y="24"/>
                  <a:pt x="204" y="24"/>
                  <a:pt x="204" y="24"/>
                </a:cubicBezTo>
                <a:cubicBezTo>
                  <a:pt x="196" y="43"/>
                  <a:pt x="196" y="43"/>
                  <a:pt x="196" y="43"/>
                </a:cubicBezTo>
                <a:cubicBezTo>
                  <a:pt x="189" y="43"/>
                  <a:pt x="189" y="43"/>
                  <a:pt x="189" y="43"/>
                </a:cubicBezTo>
                <a:lnTo>
                  <a:pt x="181" y="22"/>
                </a:lnTo>
                <a:close/>
                <a:moveTo>
                  <a:pt x="176" y="59"/>
                </a:moveTo>
                <a:cubicBezTo>
                  <a:pt x="184" y="59"/>
                  <a:pt x="184" y="59"/>
                  <a:pt x="184" y="59"/>
                </a:cubicBezTo>
                <a:cubicBezTo>
                  <a:pt x="202" y="59"/>
                  <a:pt x="202" y="59"/>
                  <a:pt x="202" y="59"/>
                </a:cubicBezTo>
                <a:cubicBezTo>
                  <a:pt x="207" y="59"/>
                  <a:pt x="207" y="59"/>
                  <a:pt x="207" y="59"/>
                </a:cubicBezTo>
                <a:cubicBezTo>
                  <a:pt x="207" y="67"/>
                  <a:pt x="207" y="67"/>
                  <a:pt x="207" y="67"/>
                </a:cubicBezTo>
                <a:cubicBezTo>
                  <a:pt x="201" y="67"/>
                  <a:pt x="195" y="67"/>
                  <a:pt x="190" y="67"/>
                </a:cubicBezTo>
                <a:cubicBezTo>
                  <a:pt x="183" y="67"/>
                  <a:pt x="176" y="67"/>
                  <a:pt x="170" y="67"/>
                </a:cubicBezTo>
                <a:lnTo>
                  <a:pt x="176" y="59"/>
                </a:lnTo>
                <a:close/>
                <a:moveTo>
                  <a:pt x="337" y="181"/>
                </a:moveTo>
                <a:cubicBezTo>
                  <a:pt x="319" y="181"/>
                  <a:pt x="304" y="187"/>
                  <a:pt x="293" y="199"/>
                </a:cubicBezTo>
                <a:cubicBezTo>
                  <a:pt x="281" y="213"/>
                  <a:pt x="276" y="231"/>
                  <a:pt x="275" y="244"/>
                </a:cubicBezTo>
                <a:cubicBezTo>
                  <a:pt x="150" y="244"/>
                  <a:pt x="150" y="244"/>
                  <a:pt x="150" y="244"/>
                </a:cubicBezTo>
                <a:cubicBezTo>
                  <a:pt x="149" y="233"/>
                  <a:pt x="146" y="217"/>
                  <a:pt x="136" y="204"/>
                </a:cubicBezTo>
                <a:cubicBezTo>
                  <a:pt x="129" y="195"/>
                  <a:pt x="115" y="184"/>
                  <a:pt x="91" y="182"/>
                </a:cubicBezTo>
                <a:cubicBezTo>
                  <a:pt x="90" y="182"/>
                  <a:pt x="90" y="182"/>
                  <a:pt x="90" y="182"/>
                </a:cubicBezTo>
                <a:cubicBezTo>
                  <a:pt x="90" y="182"/>
                  <a:pt x="90" y="182"/>
                  <a:pt x="90" y="182"/>
                </a:cubicBezTo>
                <a:cubicBezTo>
                  <a:pt x="89" y="182"/>
                  <a:pt x="88" y="182"/>
                  <a:pt x="88" y="182"/>
                </a:cubicBezTo>
                <a:cubicBezTo>
                  <a:pt x="63" y="182"/>
                  <a:pt x="48" y="192"/>
                  <a:pt x="40" y="201"/>
                </a:cubicBezTo>
                <a:cubicBezTo>
                  <a:pt x="43" y="178"/>
                  <a:pt x="50" y="150"/>
                  <a:pt x="70" y="127"/>
                </a:cubicBezTo>
                <a:cubicBezTo>
                  <a:pt x="95" y="98"/>
                  <a:pt x="135" y="83"/>
                  <a:pt x="190" y="83"/>
                </a:cubicBezTo>
                <a:cubicBezTo>
                  <a:pt x="197" y="83"/>
                  <a:pt x="205" y="83"/>
                  <a:pt x="213" y="84"/>
                </a:cubicBezTo>
                <a:cubicBezTo>
                  <a:pt x="214" y="84"/>
                  <a:pt x="214" y="84"/>
                  <a:pt x="214" y="84"/>
                </a:cubicBezTo>
                <a:cubicBezTo>
                  <a:pt x="215" y="84"/>
                  <a:pt x="215" y="84"/>
                  <a:pt x="215" y="84"/>
                </a:cubicBezTo>
                <a:cubicBezTo>
                  <a:pt x="216" y="84"/>
                  <a:pt x="216" y="84"/>
                  <a:pt x="216" y="84"/>
                </a:cubicBezTo>
                <a:cubicBezTo>
                  <a:pt x="309" y="84"/>
                  <a:pt x="373" y="176"/>
                  <a:pt x="385" y="193"/>
                </a:cubicBezTo>
                <a:cubicBezTo>
                  <a:pt x="386" y="203"/>
                  <a:pt x="386" y="203"/>
                  <a:pt x="386" y="203"/>
                </a:cubicBezTo>
                <a:cubicBezTo>
                  <a:pt x="385" y="203"/>
                  <a:pt x="384" y="202"/>
                  <a:pt x="384" y="201"/>
                </a:cubicBezTo>
                <a:cubicBezTo>
                  <a:pt x="376" y="192"/>
                  <a:pt x="362" y="181"/>
                  <a:pt x="337" y="181"/>
                </a:cubicBezTo>
                <a:close/>
                <a:moveTo>
                  <a:pt x="114" y="246"/>
                </a:moveTo>
                <a:cubicBezTo>
                  <a:pt x="114" y="262"/>
                  <a:pt x="102" y="275"/>
                  <a:pt x="86" y="275"/>
                </a:cubicBezTo>
                <a:cubicBezTo>
                  <a:pt x="70" y="275"/>
                  <a:pt x="57" y="262"/>
                  <a:pt x="57" y="246"/>
                </a:cubicBezTo>
                <a:cubicBezTo>
                  <a:pt x="57" y="230"/>
                  <a:pt x="70" y="217"/>
                  <a:pt x="86" y="217"/>
                </a:cubicBezTo>
                <a:cubicBezTo>
                  <a:pt x="102" y="217"/>
                  <a:pt x="114" y="230"/>
                  <a:pt x="114" y="246"/>
                </a:cubicBezTo>
                <a:close/>
                <a:moveTo>
                  <a:pt x="367" y="246"/>
                </a:moveTo>
                <a:cubicBezTo>
                  <a:pt x="367" y="262"/>
                  <a:pt x="354" y="275"/>
                  <a:pt x="338" y="275"/>
                </a:cubicBezTo>
                <a:cubicBezTo>
                  <a:pt x="322" y="275"/>
                  <a:pt x="310" y="262"/>
                  <a:pt x="310" y="246"/>
                </a:cubicBezTo>
                <a:cubicBezTo>
                  <a:pt x="310" y="230"/>
                  <a:pt x="322" y="217"/>
                  <a:pt x="338" y="217"/>
                </a:cubicBezTo>
                <a:cubicBezTo>
                  <a:pt x="354" y="217"/>
                  <a:pt x="367" y="230"/>
                  <a:pt x="367" y="246"/>
                </a:cubicBezTo>
                <a:close/>
                <a:moveTo>
                  <a:pt x="265" y="152"/>
                </a:moveTo>
                <a:cubicBezTo>
                  <a:pt x="126" y="152"/>
                  <a:pt x="126" y="152"/>
                  <a:pt x="126" y="152"/>
                </a:cubicBezTo>
                <a:cubicBezTo>
                  <a:pt x="123" y="152"/>
                  <a:pt x="121" y="153"/>
                  <a:pt x="119" y="156"/>
                </a:cubicBezTo>
                <a:cubicBezTo>
                  <a:pt x="118" y="158"/>
                  <a:pt x="118" y="161"/>
                  <a:pt x="119" y="164"/>
                </a:cubicBezTo>
                <a:cubicBezTo>
                  <a:pt x="122" y="170"/>
                  <a:pt x="151" y="224"/>
                  <a:pt x="174" y="234"/>
                </a:cubicBezTo>
                <a:cubicBezTo>
                  <a:pt x="176" y="235"/>
                  <a:pt x="177" y="235"/>
                  <a:pt x="178" y="235"/>
                </a:cubicBezTo>
                <a:cubicBezTo>
                  <a:pt x="259" y="235"/>
                  <a:pt x="259" y="235"/>
                  <a:pt x="259" y="235"/>
                </a:cubicBezTo>
                <a:cubicBezTo>
                  <a:pt x="263" y="235"/>
                  <a:pt x="267" y="232"/>
                  <a:pt x="267" y="228"/>
                </a:cubicBezTo>
                <a:cubicBezTo>
                  <a:pt x="273" y="161"/>
                  <a:pt x="273" y="161"/>
                  <a:pt x="273" y="161"/>
                </a:cubicBezTo>
                <a:cubicBezTo>
                  <a:pt x="273" y="158"/>
                  <a:pt x="272" y="156"/>
                  <a:pt x="271" y="155"/>
                </a:cubicBezTo>
                <a:cubicBezTo>
                  <a:pt x="269" y="153"/>
                  <a:pt x="267" y="152"/>
                  <a:pt x="265" y="152"/>
                </a:cubicBezTo>
                <a:close/>
                <a:moveTo>
                  <a:pt x="252" y="219"/>
                </a:moveTo>
                <a:cubicBezTo>
                  <a:pt x="180" y="219"/>
                  <a:pt x="180" y="219"/>
                  <a:pt x="180" y="219"/>
                </a:cubicBezTo>
                <a:cubicBezTo>
                  <a:pt x="168" y="212"/>
                  <a:pt x="151" y="188"/>
                  <a:pt x="140" y="168"/>
                </a:cubicBezTo>
                <a:cubicBezTo>
                  <a:pt x="256" y="168"/>
                  <a:pt x="256" y="168"/>
                  <a:pt x="256" y="168"/>
                </a:cubicBezTo>
                <a:lnTo>
                  <a:pt x="252" y="219"/>
                </a:lnTo>
                <a:close/>
                <a:moveTo>
                  <a:pt x="194" y="90"/>
                </a:moveTo>
                <a:cubicBezTo>
                  <a:pt x="193" y="90"/>
                  <a:pt x="192" y="90"/>
                  <a:pt x="191" y="90"/>
                </a:cubicBezTo>
                <a:cubicBezTo>
                  <a:pt x="129" y="90"/>
                  <a:pt x="118" y="137"/>
                  <a:pt x="118" y="137"/>
                </a:cubicBezTo>
                <a:cubicBezTo>
                  <a:pt x="118" y="140"/>
                  <a:pt x="118" y="142"/>
                  <a:pt x="120" y="144"/>
                </a:cubicBezTo>
                <a:cubicBezTo>
                  <a:pt x="121" y="146"/>
                  <a:pt x="124" y="147"/>
                  <a:pt x="126" y="147"/>
                </a:cubicBezTo>
                <a:cubicBezTo>
                  <a:pt x="265" y="147"/>
                  <a:pt x="265" y="147"/>
                  <a:pt x="265" y="147"/>
                </a:cubicBezTo>
                <a:cubicBezTo>
                  <a:pt x="269" y="147"/>
                  <a:pt x="273" y="143"/>
                  <a:pt x="273" y="139"/>
                </a:cubicBezTo>
                <a:cubicBezTo>
                  <a:pt x="273" y="137"/>
                  <a:pt x="273" y="123"/>
                  <a:pt x="260" y="110"/>
                </a:cubicBezTo>
                <a:cubicBezTo>
                  <a:pt x="246" y="97"/>
                  <a:pt x="224" y="90"/>
                  <a:pt x="194" y="90"/>
                </a:cubicBezTo>
                <a:close/>
                <a:moveTo>
                  <a:pt x="138" y="131"/>
                </a:moveTo>
                <a:cubicBezTo>
                  <a:pt x="144" y="121"/>
                  <a:pt x="159" y="106"/>
                  <a:pt x="192" y="106"/>
                </a:cubicBezTo>
                <a:cubicBezTo>
                  <a:pt x="192" y="106"/>
                  <a:pt x="192" y="106"/>
                  <a:pt x="192" y="106"/>
                </a:cubicBezTo>
                <a:cubicBezTo>
                  <a:pt x="236" y="105"/>
                  <a:pt x="250" y="121"/>
                  <a:pt x="255" y="131"/>
                </a:cubicBezTo>
                <a:lnTo>
                  <a:pt x="138" y="131"/>
                </a:lnTo>
                <a:close/>
              </a:path>
            </a:pathLst>
          </a:custGeom>
          <a:solidFill>
            <a:schemeClr val="accent3"/>
          </a:solidFill>
          <a:ln>
            <a:noFill/>
          </a:ln>
          <a:extLst/>
        </p:spPr>
        <p:txBody>
          <a:bodyPr vert="horz" wrap="square" lIns="91416" tIns="45708" rIns="91416" bIns="45708" numCol="1" anchor="t" anchorCtr="0" compatLnSpc="1">
            <a:prstTxWarp prst="textNoShape">
              <a:avLst/>
            </a:prstTxWarp>
          </a:bodyPr>
          <a:lstStyle/>
          <a:p>
            <a:endParaRPr lang="en-US" sz="1799" dirty="0"/>
          </a:p>
        </p:txBody>
      </p:sp>
      <p:sp>
        <p:nvSpPr>
          <p:cNvPr id="11" name="Freeform 43">
            <a:extLst>
              <a:ext uri="{FF2B5EF4-FFF2-40B4-BE49-F238E27FC236}">
                <a16:creationId xmlns:a16="http://schemas.microsoft.com/office/drawing/2014/main" id="{6B0F9A35-B5A6-654A-93A9-FD230A593A7D}"/>
              </a:ext>
            </a:extLst>
          </p:cNvPr>
          <p:cNvSpPr>
            <a:spLocks noChangeAspect="1" noEditPoints="1"/>
          </p:cNvSpPr>
          <p:nvPr/>
        </p:nvSpPr>
        <p:spPr bwMode="auto">
          <a:xfrm>
            <a:off x="8006196" y="5469015"/>
            <a:ext cx="690452" cy="495059"/>
          </a:xfrm>
          <a:custGeom>
            <a:avLst/>
            <a:gdLst>
              <a:gd name="T0" fmla="*/ 361 w 384"/>
              <a:gd name="T1" fmla="*/ 146 h 275"/>
              <a:gd name="T2" fmla="*/ 329 w 384"/>
              <a:gd name="T3" fmla="*/ 107 h 275"/>
              <a:gd name="T4" fmla="*/ 263 w 384"/>
              <a:gd name="T5" fmla="*/ 96 h 275"/>
              <a:gd name="T6" fmla="*/ 223 w 384"/>
              <a:gd name="T7" fmla="*/ 0 h 275"/>
              <a:gd name="T8" fmla="*/ 160 w 384"/>
              <a:gd name="T9" fmla="*/ 53 h 275"/>
              <a:gd name="T10" fmla="*/ 52 w 384"/>
              <a:gd name="T11" fmla="*/ 106 h 275"/>
              <a:gd name="T12" fmla="*/ 23 w 384"/>
              <a:gd name="T13" fmla="*/ 146 h 275"/>
              <a:gd name="T14" fmla="*/ 0 w 384"/>
              <a:gd name="T15" fmla="*/ 156 h 275"/>
              <a:gd name="T16" fmla="*/ 10 w 384"/>
              <a:gd name="T17" fmla="*/ 275 h 275"/>
              <a:gd name="T18" fmla="*/ 33 w 384"/>
              <a:gd name="T19" fmla="*/ 265 h 275"/>
              <a:gd name="T20" fmla="*/ 39 w 384"/>
              <a:gd name="T21" fmla="*/ 250 h 275"/>
              <a:gd name="T22" fmla="*/ 155 w 384"/>
              <a:gd name="T23" fmla="*/ 262 h 275"/>
              <a:gd name="T24" fmla="*/ 162 w 384"/>
              <a:gd name="T25" fmla="*/ 261 h 275"/>
              <a:gd name="T26" fmla="*/ 191 w 384"/>
              <a:gd name="T27" fmla="*/ 238 h 275"/>
              <a:gd name="T28" fmla="*/ 220 w 384"/>
              <a:gd name="T29" fmla="*/ 261 h 275"/>
              <a:gd name="T30" fmla="*/ 226 w 384"/>
              <a:gd name="T31" fmla="*/ 262 h 275"/>
              <a:gd name="T32" fmla="*/ 351 w 384"/>
              <a:gd name="T33" fmla="*/ 245 h 275"/>
              <a:gd name="T34" fmla="*/ 361 w 384"/>
              <a:gd name="T35" fmla="*/ 275 h 275"/>
              <a:gd name="T36" fmla="*/ 384 w 384"/>
              <a:gd name="T37" fmla="*/ 265 h 275"/>
              <a:gd name="T38" fmla="*/ 374 w 384"/>
              <a:gd name="T39" fmla="*/ 146 h 275"/>
              <a:gd name="T40" fmla="*/ 223 w 384"/>
              <a:gd name="T41" fmla="*/ 95 h 275"/>
              <a:gd name="T42" fmla="*/ 240 w 384"/>
              <a:gd name="T43" fmla="*/ 95 h 275"/>
              <a:gd name="T44" fmla="*/ 207 w 384"/>
              <a:gd name="T45" fmla="*/ 16 h 275"/>
              <a:gd name="T46" fmla="*/ 176 w 384"/>
              <a:gd name="T47" fmla="*/ 95 h 275"/>
              <a:gd name="T48" fmla="*/ 160 w 384"/>
              <a:gd name="T49" fmla="*/ 76 h 275"/>
              <a:gd name="T50" fmla="*/ 142 w 384"/>
              <a:gd name="T51" fmla="*/ 95 h 275"/>
              <a:gd name="T52" fmla="*/ 295 w 384"/>
              <a:gd name="T53" fmla="*/ 135 h 275"/>
              <a:gd name="T54" fmla="*/ 226 w 384"/>
              <a:gd name="T55" fmla="*/ 246 h 275"/>
              <a:gd name="T56" fmla="*/ 197 w 384"/>
              <a:gd name="T57" fmla="*/ 219 h 275"/>
              <a:gd name="T58" fmla="*/ 156 w 384"/>
              <a:gd name="T59" fmla="*/ 245 h 275"/>
              <a:gd name="T60" fmla="*/ 75 w 384"/>
              <a:gd name="T61" fmla="*/ 239 h 275"/>
              <a:gd name="T62" fmla="*/ 85 w 384"/>
              <a:gd name="T63" fmla="*/ 136 h 275"/>
              <a:gd name="T64" fmla="*/ 337 w 384"/>
              <a:gd name="T65" fmla="*/ 237 h 275"/>
              <a:gd name="T66" fmla="*/ 307 w 384"/>
              <a:gd name="T67" fmla="*/ 124 h 275"/>
              <a:gd name="T68" fmla="*/ 75 w 384"/>
              <a:gd name="T69" fmla="*/ 124 h 275"/>
              <a:gd name="T70" fmla="*/ 59 w 384"/>
              <a:gd name="T71" fmla="*/ 244 h 275"/>
              <a:gd name="T72" fmla="*/ 40 w 384"/>
              <a:gd name="T73" fmla="*/ 195 h 275"/>
              <a:gd name="T74" fmla="*/ 163 w 384"/>
              <a:gd name="T75" fmla="*/ 111 h 275"/>
              <a:gd name="T76" fmla="*/ 318 w 384"/>
              <a:gd name="T77" fmla="*/ 118 h 275"/>
              <a:gd name="T78" fmla="*/ 79 w 384"/>
              <a:gd name="T79" fmla="*/ 174 h 275"/>
              <a:gd name="T80" fmla="*/ 89 w 384"/>
              <a:gd name="T81" fmla="*/ 179 h 275"/>
              <a:gd name="T82" fmla="*/ 106 w 384"/>
              <a:gd name="T83" fmla="*/ 148 h 275"/>
              <a:gd name="T84" fmla="*/ 97 w 384"/>
              <a:gd name="T85" fmla="*/ 139 h 275"/>
              <a:gd name="T86" fmla="*/ 91 w 384"/>
              <a:gd name="T87" fmla="*/ 141 h 275"/>
              <a:gd name="T88" fmla="*/ 79 w 384"/>
              <a:gd name="T89" fmla="*/ 174 h 275"/>
              <a:gd name="T90" fmla="*/ 94 w 384"/>
              <a:gd name="T91" fmla="*/ 142 h 275"/>
              <a:gd name="T92" fmla="*/ 103 w 384"/>
              <a:gd name="T93" fmla="*/ 146 h 275"/>
              <a:gd name="T94" fmla="*/ 89 w 384"/>
              <a:gd name="T95" fmla="*/ 175 h 275"/>
              <a:gd name="T96" fmla="*/ 81 w 384"/>
              <a:gd name="T97" fmla="*/ 171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84" h="275">
                <a:moveTo>
                  <a:pt x="374" y="146"/>
                </a:moveTo>
                <a:cubicBezTo>
                  <a:pt x="361" y="146"/>
                  <a:pt x="361" y="146"/>
                  <a:pt x="361" y="146"/>
                </a:cubicBezTo>
                <a:cubicBezTo>
                  <a:pt x="357" y="146"/>
                  <a:pt x="353" y="148"/>
                  <a:pt x="352" y="152"/>
                </a:cubicBezTo>
                <a:cubicBezTo>
                  <a:pt x="346" y="133"/>
                  <a:pt x="338" y="116"/>
                  <a:pt x="329" y="107"/>
                </a:cubicBezTo>
                <a:cubicBezTo>
                  <a:pt x="327" y="104"/>
                  <a:pt x="322" y="100"/>
                  <a:pt x="278" y="97"/>
                </a:cubicBezTo>
                <a:cubicBezTo>
                  <a:pt x="273" y="97"/>
                  <a:pt x="268" y="96"/>
                  <a:pt x="263" y="96"/>
                </a:cubicBezTo>
                <a:cubicBezTo>
                  <a:pt x="223" y="53"/>
                  <a:pt x="223" y="53"/>
                  <a:pt x="223" y="53"/>
                </a:cubicBezTo>
                <a:cubicBezTo>
                  <a:pt x="223" y="0"/>
                  <a:pt x="223" y="0"/>
                  <a:pt x="223" y="0"/>
                </a:cubicBezTo>
                <a:cubicBezTo>
                  <a:pt x="160" y="0"/>
                  <a:pt x="160" y="0"/>
                  <a:pt x="160" y="0"/>
                </a:cubicBezTo>
                <a:cubicBezTo>
                  <a:pt x="160" y="53"/>
                  <a:pt x="160" y="53"/>
                  <a:pt x="160" y="53"/>
                </a:cubicBezTo>
                <a:cubicBezTo>
                  <a:pt x="120" y="96"/>
                  <a:pt x="120" y="96"/>
                  <a:pt x="120" y="96"/>
                </a:cubicBezTo>
                <a:cubicBezTo>
                  <a:pt x="85" y="98"/>
                  <a:pt x="58" y="101"/>
                  <a:pt x="52" y="106"/>
                </a:cubicBezTo>
                <a:cubicBezTo>
                  <a:pt x="42" y="115"/>
                  <a:pt x="35" y="131"/>
                  <a:pt x="30" y="148"/>
                </a:cubicBezTo>
                <a:cubicBezTo>
                  <a:pt x="28" y="147"/>
                  <a:pt x="26" y="146"/>
                  <a:pt x="23" y="146"/>
                </a:cubicBezTo>
                <a:cubicBezTo>
                  <a:pt x="10" y="146"/>
                  <a:pt x="10" y="146"/>
                  <a:pt x="10" y="146"/>
                </a:cubicBezTo>
                <a:cubicBezTo>
                  <a:pt x="5" y="146"/>
                  <a:pt x="0" y="150"/>
                  <a:pt x="0" y="156"/>
                </a:cubicBezTo>
                <a:cubicBezTo>
                  <a:pt x="0" y="265"/>
                  <a:pt x="0" y="265"/>
                  <a:pt x="0" y="265"/>
                </a:cubicBezTo>
                <a:cubicBezTo>
                  <a:pt x="0" y="271"/>
                  <a:pt x="5" y="275"/>
                  <a:pt x="10" y="275"/>
                </a:cubicBezTo>
                <a:cubicBezTo>
                  <a:pt x="23" y="275"/>
                  <a:pt x="23" y="275"/>
                  <a:pt x="23" y="275"/>
                </a:cubicBezTo>
                <a:cubicBezTo>
                  <a:pt x="29" y="275"/>
                  <a:pt x="33" y="271"/>
                  <a:pt x="33" y="265"/>
                </a:cubicBezTo>
                <a:cubicBezTo>
                  <a:pt x="33" y="243"/>
                  <a:pt x="33" y="243"/>
                  <a:pt x="33" y="243"/>
                </a:cubicBezTo>
                <a:cubicBezTo>
                  <a:pt x="35" y="246"/>
                  <a:pt x="37" y="248"/>
                  <a:pt x="39" y="250"/>
                </a:cubicBezTo>
                <a:cubicBezTo>
                  <a:pt x="51" y="262"/>
                  <a:pt x="79" y="265"/>
                  <a:pt x="106" y="265"/>
                </a:cubicBezTo>
                <a:cubicBezTo>
                  <a:pt x="125" y="265"/>
                  <a:pt x="143" y="263"/>
                  <a:pt x="155" y="262"/>
                </a:cubicBezTo>
                <a:cubicBezTo>
                  <a:pt x="156" y="262"/>
                  <a:pt x="158" y="262"/>
                  <a:pt x="159" y="261"/>
                </a:cubicBezTo>
                <a:cubicBezTo>
                  <a:pt x="160" y="261"/>
                  <a:pt x="161" y="261"/>
                  <a:pt x="162" y="261"/>
                </a:cubicBezTo>
                <a:cubicBezTo>
                  <a:pt x="165" y="261"/>
                  <a:pt x="169" y="259"/>
                  <a:pt x="172" y="257"/>
                </a:cubicBezTo>
                <a:cubicBezTo>
                  <a:pt x="191" y="238"/>
                  <a:pt x="191" y="238"/>
                  <a:pt x="191" y="238"/>
                </a:cubicBezTo>
                <a:cubicBezTo>
                  <a:pt x="210" y="256"/>
                  <a:pt x="210" y="256"/>
                  <a:pt x="210" y="256"/>
                </a:cubicBezTo>
                <a:cubicBezTo>
                  <a:pt x="213" y="259"/>
                  <a:pt x="216" y="261"/>
                  <a:pt x="220" y="261"/>
                </a:cubicBezTo>
                <a:cubicBezTo>
                  <a:pt x="221" y="261"/>
                  <a:pt x="222" y="261"/>
                  <a:pt x="222" y="261"/>
                </a:cubicBezTo>
                <a:cubicBezTo>
                  <a:pt x="224" y="262"/>
                  <a:pt x="225" y="262"/>
                  <a:pt x="226" y="262"/>
                </a:cubicBezTo>
                <a:cubicBezTo>
                  <a:pt x="264" y="266"/>
                  <a:pt x="329" y="268"/>
                  <a:pt x="348" y="248"/>
                </a:cubicBezTo>
                <a:cubicBezTo>
                  <a:pt x="349" y="247"/>
                  <a:pt x="350" y="246"/>
                  <a:pt x="351" y="245"/>
                </a:cubicBezTo>
                <a:cubicBezTo>
                  <a:pt x="351" y="265"/>
                  <a:pt x="351" y="265"/>
                  <a:pt x="351" y="265"/>
                </a:cubicBezTo>
                <a:cubicBezTo>
                  <a:pt x="351" y="271"/>
                  <a:pt x="355" y="275"/>
                  <a:pt x="361" y="275"/>
                </a:cubicBezTo>
                <a:cubicBezTo>
                  <a:pt x="374" y="275"/>
                  <a:pt x="374" y="275"/>
                  <a:pt x="374" y="275"/>
                </a:cubicBezTo>
                <a:cubicBezTo>
                  <a:pt x="380" y="275"/>
                  <a:pt x="384" y="271"/>
                  <a:pt x="384" y="265"/>
                </a:cubicBezTo>
                <a:cubicBezTo>
                  <a:pt x="384" y="156"/>
                  <a:pt x="384" y="156"/>
                  <a:pt x="384" y="156"/>
                </a:cubicBezTo>
                <a:cubicBezTo>
                  <a:pt x="384" y="150"/>
                  <a:pt x="380" y="146"/>
                  <a:pt x="374" y="146"/>
                </a:cubicBezTo>
                <a:close/>
                <a:moveTo>
                  <a:pt x="240" y="95"/>
                </a:moveTo>
                <a:cubicBezTo>
                  <a:pt x="235" y="95"/>
                  <a:pt x="229" y="95"/>
                  <a:pt x="223" y="95"/>
                </a:cubicBezTo>
                <a:cubicBezTo>
                  <a:pt x="223" y="77"/>
                  <a:pt x="223" y="77"/>
                  <a:pt x="223" y="77"/>
                </a:cubicBezTo>
                <a:lnTo>
                  <a:pt x="240" y="95"/>
                </a:lnTo>
                <a:close/>
                <a:moveTo>
                  <a:pt x="176" y="16"/>
                </a:moveTo>
                <a:cubicBezTo>
                  <a:pt x="207" y="16"/>
                  <a:pt x="207" y="16"/>
                  <a:pt x="207" y="16"/>
                </a:cubicBezTo>
                <a:cubicBezTo>
                  <a:pt x="207" y="95"/>
                  <a:pt x="207" y="95"/>
                  <a:pt x="207" y="95"/>
                </a:cubicBezTo>
                <a:cubicBezTo>
                  <a:pt x="176" y="95"/>
                  <a:pt x="176" y="95"/>
                  <a:pt x="176" y="95"/>
                </a:cubicBezTo>
                <a:lnTo>
                  <a:pt x="176" y="16"/>
                </a:lnTo>
                <a:close/>
                <a:moveTo>
                  <a:pt x="160" y="76"/>
                </a:moveTo>
                <a:cubicBezTo>
                  <a:pt x="160" y="95"/>
                  <a:pt x="160" y="95"/>
                  <a:pt x="160" y="95"/>
                </a:cubicBezTo>
                <a:cubicBezTo>
                  <a:pt x="154" y="95"/>
                  <a:pt x="148" y="95"/>
                  <a:pt x="142" y="95"/>
                </a:cubicBezTo>
                <a:lnTo>
                  <a:pt x="160" y="76"/>
                </a:lnTo>
                <a:close/>
                <a:moveTo>
                  <a:pt x="295" y="135"/>
                </a:moveTo>
                <a:cubicBezTo>
                  <a:pt x="313" y="156"/>
                  <a:pt x="325" y="222"/>
                  <a:pt x="311" y="238"/>
                </a:cubicBezTo>
                <a:cubicBezTo>
                  <a:pt x="303" y="246"/>
                  <a:pt x="269" y="249"/>
                  <a:pt x="226" y="246"/>
                </a:cubicBezTo>
                <a:cubicBezTo>
                  <a:pt x="226" y="245"/>
                  <a:pt x="226" y="245"/>
                  <a:pt x="225" y="245"/>
                </a:cubicBezTo>
                <a:cubicBezTo>
                  <a:pt x="197" y="219"/>
                  <a:pt x="197" y="219"/>
                  <a:pt x="197" y="219"/>
                </a:cubicBezTo>
                <a:cubicBezTo>
                  <a:pt x="194" y="216"/>
                  <a:pt x="189" y="216"/>
                  <a:pt x="186" y="219"/>
                </a:cubicBezTo>
                <a:cubicBezTo>
                  <a:pt x="156" y="245"/>
                  <a:pt x="156" y="245"/>
                  <a:pt x="156" y="245"/>
                </a:cubicBezTo>
                <a:cubicBezTo>
                  <a:pt x="155" y="245"/>
                  <a:pt x="155" y="246"/>
                  <a:pt x="155" y="246"/>
                </a:cubicBezTo>
                <a:cubicBezTo>
                  <a:pt x="115" y="249"/>
                  <a:pt x="83" y="247"/>
                  <a:pt x="75" y="239"/>
                </a:cubicBezTo>
                <a:cubicBezTo>
                  <a:pt x="70" y="234"/>
                  <a:pt x="67" y="220"/>
                  <a:pt x="67" y="202"/>
                </a:cubicBezTo>
                <a:cubicBezTo>
                  <a:pt x="67" y="175"/>
                  <a:pt x="76" y="146"/>
                  <a:pt x="85" y="136"/>
                </a:cubicBezTo>
                <a:cubicBezTo>
                  <a:pt x="104" y="127"/>
                  <a:pt x="277" y="127"/>
                  <a:pt x="295" y="135"/>
                </a:cubicBezTo>
                <a:close/>
                <a:moveTo>
                  <a:pt x="337" y="237"/>
                </a:moveTo>
                <a:cubicBezTo>
                  <a:pt x="335" y="239"/>
                  <a:pt x="331" y="241"/>
                  <a:pt x="327" y="243"/>
                </a:cubicBezTo>
                <a:cubicBezTo>
                  <a:pt x="344" y="213"/>
                  <a:pt x="325" y="145"/>
                  <a:pt x="307" y="124"/>
                </a:cubicBezTo>
                <a:cubicBezTo>
                  <a:pt x="304" y="120"/>
                  <a:pt x="298" y="117"/>
                  <a:pt x="261" y="115"/>
                </a:cubicBezTo>
                <a:cubicBezTo>
                  <a:pt x="218" y="112"/>
                  <a:pt x="88" y="111"/>
                  <a:pt x="75" y="124"/>
                </a:cubicBezTo>
                <a:cubicBezTo>
                  <a:pt x="60" y="138"/>
                  <a:pt x="52" y="174"/>
                  <a:pt x="51" y="201"/>
                </a:cubicBezTo>
                <a:cubicBezTo>
                  <a:pt x="51" y="215"/>
                  <a:pt x="52" y="232"/>
                  <a:pt x="59" y="244"/>
                </a:cubicBezTo>
                <a:cubicBezTo>
                  <a:pt x="55" y="242"/>
                  <a:pt x="52" y="241"/>
                  <a:pt x="50" y="239"/>
                </a:cubicBezTo>
                <a:cubicBezTo>
                  <a:pt x="43" y="232"/>
                  <a:pt x="39" y="216"/>
                  <a:pt x="40" y="195"/>
                </a:cubicBezTo>
                <a:cubicBezTo>
                  <a:pt x="40" y="164"/>
                  <a:pt x="50" y="130"/>
                  <a:pt x="62" y="119"/>
                </a:cubicBezTo>
                <a:cubicBezTo>
                  <a:pt x="71" y="114"/>
                  <a:pt x="114" y="111"/>
                  <a:pt x="163" y="111"/>
                </a:cubicBezTo>
                <a:cubicBezTo>
                  <a:pt x="223" y="111"/>
                  <a:pt x="223" y="111"/>
                  <a:pt x="223" y="111"/>
                </a:cubicBezTo>
                <a:cubicBezTo>
                  <a:pt x="269" y="111"/>
                  <a:pt x="309" y="114"/>
                  <a:pt x="318" y="118"/>
                </a:cubicBezTo>
                <a:cubicBezTo>
                  <a:pt x="339" y="141"/>
                  <a:pt x="354" y="218"/>
                  <a:pt x="337" y="237"/>
                </a:cubicBezTo>
                <a:close/>
                <a:moveTo>
                  <a:pt x="79" y="174"/>
                </a:moveTo>
                <a:cubicBezTo>
                  <a:pt x="87" y="178"/>
                  <a:pt x="87" y="178"/>
                  <a:pt x="87" y="178"/>
                </a:cubicBezTo>
                <a:cubicBezTo>
                  <a:pt x="87" y="179"/>
                  <a:pt x="88" y="179"/>
                  <a:pt x="89" y="179"/>
                </a:cubicBezTo>
                <a:cubicBezTo>
                  <a:pt x="90" y="179"/>
                  <a:pt x="92" y="178"/>
                  <a:pt x="93" y="176"/>
                </a:cubicBezTo>
                <a:cubicBezTo>
                  <a:pt x="106" y="148"/>
                  <a:pt x="106" y="148"/>
                  <a:pt x="106" y="148"/>
                </a:cubicBezTo>
                <a:cubicBezTo>
                  <a:pt x="108" y="146"/>
                  <a:pt x="107" y="143"/>
                  <a:pt x="104" y="142"/>
                </a:cubicBezTo>
                <a:cubicBezTo>
                  <a:pt x="97" y="139"/>
                  <a:pt x="97" y="139"/>
                  <a:pt x="97" y="139"/>
                </a:cubicBezTo>
                <a:cubicBezTo>
                  <a:pt x="96" y="138"/>
                  <a:pt x="94" y="138"/>
                  <a:pt x="93" y="138"/>
                </a:cubicBezTo>
                <a:cubicBezTo>
                  <a:pt x="92" y="139"/>
                  <a:pt x="91" y="140"/>
                  <a:pt x="91" y="141"/>
                </a:cubicBezTo>
                <a:cubicBezTo>
                  <a:pt x="77" y="168"/>
                  <a:pt x="77" y="168"/>
                  <a:pt x="77" y="168"/>
                </a:cubicBezTo>
                <a:cubicBezTo>
                  <a:pt x="76" y="171"/>
                  <a:pt x="77" y="173"/>
                  <a:pt x="79" y="174"/>
                </a:cubicBezTo>
                <a:close/>
                <a:moveTo>
                  <a:pt x="80" y="170"/>
                </a:moveTo>
                <a:cubicBezTo>
                  <a:pt x="94" y="142"/>
                  <a:pt x="94" y="142"/>
                  <a:pt x="94" y="142"/>
                </a:cubicBezTo>
                <a:cubicBezTo>
                  <a:pt x="94" y="142"/>
                  <a:pt x="95" y="142"/>
                  <a:pt x="95" y="142"/>
                </a:cubicBezTo>
                <a:cubicBezTo>
                  <a:pt x="103" y="146"/>
                  <a:pt x="103" y="146"/>
                  <a:pt x="103" y="146"/>
                </a:cubicBezTo>
                <a:cubicBezTo>
                  <a:pt x="103" y="146"/>
                  <a:pt x="103" y="146"/>
                  <a:pt x="103" y="147"/>
                </a:cubicBezTo>
                <a:cubicBezTo>
                  <a:pt x="89" y="175"/>
                  <a:pt x="89" y="175"/>
                  <a:pt x="89" y="175"/>
                </a:cubicBezTo>
                <a:cubicBezTo>
                  <a:pt x="89" y="175"/>
                  <a:pt x="89" y="175"/>
                  <a:pt x="88" y="175"/>
                </a:cubicBezTo>
                <a:cubicBezTo>
                  <a:pt x="81" y="171"/>
                  <a:pt x="81" y="171"/>
                  <a:pt x="81" y="171"/>
                </a:cubicBezTo>
                <a:cubicBezTo>
                  <a:pt x="80" y="171"/>
                  <a:pt x="80" y="170"/>
                  <a:pt x="80" y="170"/>
                </a:cubicBezTo>
                <a:close/>
              </a:path>
            </a:pathLst>
          </a:custGeom>
          <a:solidFill>
            <a:schemeClr val="accent2"/>
          </a:solidFill>
          <a:ln>
            <a:noFill/>
          </a:ln>
          <a:extLst/>
        </p:spPr>
        <p:txBody>
          <a:bodyPr vert="horz" wrap="square" lIns="91416" tIns="45708" rIns="91416" bIns="45708" numCol="1" anchor="t" anchorCtr="0" compatLnSpc="1">
            <a:prstTxWarp prst="textNoShape">
              <a:avLst/>
            </a:prstTxWarp>
          </a:bodyPr>
          <a:lstStyle/>
          <a:p>
            <a:endParaRPr lang="en-US" sz="1799" dirty="0"/>
          </a:p>
        </p:txBody>
      </p:sp>
      <p:sp>
        <p:nvSpPr>
          <p:cNvPr id="12" name="Freeform 47">
            <a:extLst>
              <a:ext uri="{FF2B5EF4-FFF2-40B4-BE49-F238E27FC236}">
                <a16:creationId xmlns:a16="http://schemas.microsoft.com/office/drawing/2014/main" id="{356F6C59-7E5F-D64C-A9E0-C3CB859EF6C0}"/>
              </a:ext>
            </a:extLst>
          </p:cNvPr>
          <p:cNvSpPr>
            <a:spLocks noChangeAspect="1" noEditPoints="1"/>
          </p:cNvSpPr>
          <p:nvPr/>
        </p:nvSpPr>
        <p:spPr bwMode="auto">
          <a:xfrm>
            <a:off x="4143555" y="4613826"/>
            <a:ext cx="639433" cy="639435"/>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68 h 384"/>
              <a:gd name="T12" fmla="*/ 16 w 384"/>
              <a:gd name="T13" fmla="*/ 192 h 384"/>
              <a:gd name="T14" fmla="*/ 192 w 384"/>
              <a:gd name="T15" fmla="*/ 16 h 384"/>
              <a:gd name="T16" fmla="*/ 368 w 384"/>
              <a:gd name="T17" fmla="*/ 192 h 384"/>
              <a:gd name="T18" fmla="*/ 192 w 384"/>
              <a:gd name="T19" fmla="*/ 368 h 384"/>
              <a:gd name="T20" fmla="*/ 288 w 384"/>
              <a:gd name="T21" fmla="*/ 107 h 384"/>
              <a:gd name="T22" fmla="*/ 303 w 384"/>
              <a:gd name="T23" fmla="*/ 91 h 384"/>
              <a:gd name="T24" fmla="*/ 291 w 384"/>
              <a:gd name="T25" fmla="*/ 80 h 384"/>
              <a:gd name="T26" fmla="*/ 276 w 384"/>
              <a:gd name="T27" fmla="*/ 96 h 384"/>
              <a:gd name="T28" fmla="*/ 192 w 384"/>
              <a:gd name="T29" fmla="*/ 64 h 384"/>
              <a:gd name="T30" fmla="*/ 63 w 384"/>
              <a:gd name="T31" fmla="*/ 192 h 384"/>
              <a:gd name="T32" fmla="*/ 192 w 384"/>
              <a:gd name="T33" fmla="*/ 320 h 384"/>
              <a:gd name="T34" fmla="*/ 320 w 384"/>
              <a:gd name="T35" fmla="*/ 192 h 384"/>
              <a:gd name="T36" fmla="*/ 288 w 384"/>
              <a:gd name="T37" fmla="*/ 107 h 384"/>
              <a:gd name="T38" fmla="*/ 192 w 384"/>
              <a:gd name="T39" fmla="*/ 304 h 384"/>
              <a:gd name="T40" fmla="*/ 79 w 384"/>
              <a:gd name="T41" fmla="*/ 192 h 384"/>
              <a:gd name="T42" fmla="*/ 192 w 384"/>
              <a:gd name="T43" fmla="*/ 80 h 384"/>
              <a:gd name="T44" fmla="*/ 265 w 384"/>
              <a:gd name="T45" fmla="*/ 107 h 384"/>
              <a:gd name="T46" fmla="*/ 243 w 384"/>
              <a:gd name="T47" fmla="*/ 131 h 384"/>
              <a:gd name="T48" fmla="*/ 254 w 384"/>
              <a:gd name="T49" fmla="*/ 142 h 384"/>
              <a:gd name="T50" fmla="*/ 276 w 384"/>
              <a:gd name="T51" fmla="*/ 119 h 384"/>
              <a:gd name="T52" fmla="*/ 304 w 384"/>
              <a:gd name="T53" fmla="*/ 192 h 384"/>
              <a:gd name="T54" fmla="*/ 192 w 384"/>
              <a:gd name="T55" fmla="*/ 304 h 384"/>
              <a:gd name="T56" fmla="*/ 186 w 384"/>
              <a:gd name="T57" fmla="*/ 162 h 384"/>
              <a:gd name="T58" fmla="*/ 185 w 384"/>
              <a:gd name="T59" fmla="*/ 166 h 384"/>
              <a:gd name="T60" fmla="*/ 151 w 384"/>
              <a:gd name="T61" fmla="*/ 234 h 384"/>
              <a:gd name="T62" fmla="*/ 147 w 384"/>
              <a:gd name="T63" fmla="*/ 237 h 384"/>
              <a:gd name="T64" fmla="*/ 142 w 384"/>
              <a:gd name="T65" fmla="*/ 233 h 384"/>
              <a:gd name="T66" fmla="*/ 143 w 384"/>
              <a:gd name="T67" fmla="*/ 230 h 384"/>
              <a:gd name="T68" fmla="*/ 175 w 384"/>
              <a:gd name="T69" fmla="*/ 166 h 384"/>
              <a:gd name="T70" fmla="*/ 136 w 384"/>
              <a:gd name="T71" fmla="*/ 166 h 384"/>
              <a:gd name="T72" fmla="*/ 132 w 384"/>
              <a:gd name="T73" fmla="*/ 162 h 384"/>
              <a:gd name="T74" fmla="*/ 136 w 384"/>
              <a:gd name="T75" fmla="*/ 158 h 384"/>
              <a:gd name="T76" fmla="*/ 182 w 384"/>
              <a:gd name="T77" fmla="*/ 158 h 384"/>
              <a:gd name="T78" fmla="*/ 186 w 384"/>
              <a:gd name="T79" fmla="*/ 162 h 384"/>
              <a:gd name="T80" fmla="*/ 250 w 384"/>
              <a:gd name="T81" fmla="*/ 212 h 384"/>
              <a:gd name="T82" fmla="*/ 250 w 384"/>
              <a:gd name="T83" fmla="*/ 212 h 384"/>
              <a:gd name="T84" fmla="*/ 223 w 384"/>
              <a:gd name="T85" fmla="*/ 238 h 384"/>
              <a:gd name="T86" fmla="*/ 197 w 384"/>
              <a:gd name="T87" fmla="*/ 227 h 384"/>
              <a:gd name="T88" fmla="*/ 195 w 384"/>
              <a:gd name="T89" fmla="*/ 224 h 384"/>
              <a:gd name="T90" fmla="*/ 200 w 384"/>
              <a:gd name="T91" fmla="*/ 220 h 384"/>
              <a:gd name="T92" fmla="*/ 203 w 384"/>
              <a:gd name="T93" fmla="*/ 221 h 384"/>
              <a:gd name="T94" fmla="*/ 223 w 384"/>
              <a:gd name="T95" fmla="*/ 230 h 384"/>
              <a:gd name="T96" fmla="*/ 241 w 384"/>
              <a:gd name="T97" fmla="*/ 212 h 384"/>
              <a:gd name="T98" fmla="*/ 241 w 384"/>
              <a:gd name="T99" fmla="*/ 212 h 384"/>
              <a:gd name="T100" fmla="*/ 222 w 384"/>
              <a:gd name="T101" fmla="*/ 196 h 384"/>
              <a:gd name="T102" fmla="*/ 206 w 384"/>
              <a:gd name="T103" fmla="*/ 199 h 384"/>
              <a:gd name="T104" fmla="*/ 202 w 384"/>
              <a:gd name="T105" fmla="*/ 198 h 384"/>
              <a:gd name="T106" fmla="*/ 200 w 384"/>
              <a:gd name="T107" fmla="*/ 193 h 384"/>
              <a:gd name="T108" fmla="*/ 202 w 384"/>
              <a:gd name="T109" fmla="*/ 162 h 384"/>
              <a:gd name="T110" fmla="*/ 206 w 384"/>
              <a:gd name="T111" fmla="*/ 158 h 384"/>
              <a:gd name="T112" fmla="*/ 243 w 384"/>
              <a:gd name="T113" fmla="*/ 158 h 384"/>
              <a:gd name="T114" fmla="*/ 247 w 384"/>
              <a:gd name="T115" fmla="*/ 162 h 384"/>
              <a:gd name="T116" fmla="*/ 243 w 384"/>
              <a:gd name="T117" fmla="*/ 166 h 384"/>
              <a:gd name="T118" fmla="*/ 210 w 384"/>
              <a:gd name="T119" fmla="*/ 166 h 384"/>
              <a:gd name="T120" fmla="*/ 208 w 384"/>
              <a:gd name="T121" fmla="*/ 191 h 384"/>
              <a:gd name="T122" fmla="*/ 223 w 384"/>
              <a:gd name="T123" fmla="*/ 188 h 384"/>
              <a:gd name="T124" fmla="*/ 250 w 384"/>
              <a:gd name="T125" fmla="*/ 212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68"/>
                </a:moveTo>
                <a:cubicBezTo>
                  <a:pt x="95" y="368"/>
                  <a:pt x="16" y="289"/>
                  <a:pt x="16" y="192"/>
                </a:cubicBezTo>
                <a:cubicBezTo>
                  <a:pt x="16" y="95"/>
                  <a:pt x="95" y="16"/>
                  <a:pt x="192" y="16"/>
                </a:cubicBezTo>
                <a:cubicBezTo>
                  <a:pt x="289" y="16"/>
                  <a:pt x="368" y="95"/>
                  <a:pt x="368" y="192"/>
                </a:cubicBezTo>
                <a:cubicBezTo>
                  <a:pt x="368" y="289"/>
                  <a:pt x="289" y="368"/>
                  <a:pt x="192" y="368"/>
                </a:cubicBezTo>
                <a:close/>
                <a:moveTo>
                  <a:pt x="288" y="107"/>
                </a:moveTo>
                <a:cubicBezTo>
                  <a:pt x="303" y="91"/>
                  <a:pt x="303" y="91"/>
                  <a:pt x="303" y="91"/>
                </a:cubicBezTo>
                <a:cubicBezTo>
                  <a:pt x="291" y="80"/>
                  <a:pt x="291" y="80"/>
                  <a:pt x="291" y="80"/>
                </a:cubicBezTo>
                <a:cubicBezTo>
                  <a:pt x="276" y="96"/>
                  <a:pt x="276" y="96"/>
                  <a:pt x="276" y="96"/>
                </a:cubicBezTo>
                <a:cubicBezTo>
                  <a:pt x="254" y="76"/>
                  <a:pt x="224" y="64"/>
                  <a:pt x="192" y="64"/>
                </a:cubicBezTo>
                <a:cubicBezTo>
                  <a:pt x="121" y="64"/>
                  <a:pt x="63" y="121"/>
                  <a:pt x="63" y="192"/>
                </a:cubicBezTo>
                <a:cubicBezTo>
                  <a:pt x="63" y="263"/>
                  <a:pt x="121" y="320"/>
                  <a:pt x="192" y="320"/>
                </a:cubicBezTo>
                <a:cubicBezTo>
                  <a:pt x="262" y="320"/>
                  <a:pt x="320" y="263"/>
                  <a:pt x="320" y="192"/>
                </a:cubicBezTo>
                <a:cubicBezTo>
                  <a:pt x="320" y="159"/>
                  <a:pt x="308" y="130"/>
                  <a:pt x="288" y="107"/>
                </a:cubicBezTo>
                <a:close/>
                <a:moveTo>
                  <a:pt x="192" y="304"/>
                </a:moveTo>
                <a:cubicBezTo>
                  <a:pt x="130" y="304"/>
                  <a:pt x="79" y="254"/>
                  <a:pt x="79" y="192"/>
                </a:cubicBezTo>
                <a:cubicBezTo>
                  <a:pt x="79" y="130"/>
                  <a:pt x="130" y="80"/>
                  <a:pt x="192" y="80"/>
                </a:cubicBezTo>
                <a:cubicBezTo>
                  <a:pt x="220" y="80"/>
                  <a:pt x="245" y="90"/>
                  <a:pt x="265" y="107"/>
                </a:cubicBezTo>
                <a:cubicBezTo>
                  <a:pt x="243" y="131"/>
                  <a:pt x="243" y="131"/>
                  <a:pt x="243" y="131"/>
                </a:cubicBezTo>
                <a:cubicBezTo>
                  <a:pt x="254" y="142"/>
                  <a:pt x="254" y="142"/>
                  <a:pt x="254" y="142"/>
                </a:cubicBezTo>
                <a:cubicBezTo>
                  <a:pt x="276" y="119"/>
                  <a:pt x="276" y="119"/>
                  <a:pt x="276" y="119"/>
                </a:cubicBezTo>
                <a:cubicBezTo>
                  <a:pt x="294" y="138"/>
                  <a:pt x="304" y="164"/>
                  <a:pt x="304" y="192"/>
                </a:cubicBezTo>
                <a:cubicBezTo>
                  <a:pt x="304" y="254"/>
                  <a:pt x="254" y="304"/>
                  <a:pt x="192" y="304"/>
                </a:cubicBezTo>
                <a:close/>
                <a:moveTo>
                  <a:pt x="186" y="162"/>
                </a:moveTo>
                <a:cubicBezTo>
                  <a:pt x="186" y="163"/>
                  <a:pt x="185" y="165"/>
                  <a:pt x="185" y="166"/>
                </a:cubicBezTo>
                <a:cubicBezTo>
                  <a:pt x="151" y="234"/>
                  <a:pt x="151" y="234"/>
                  <a:pt x="151" y="234"/>
                </a:cubicBezTo>
                <a:cubicBezTo>
                  <a:pt x="150" y="236"/>
                  <a:pt x="149" y="237"/>
                  <a:pt x="147" y="237"/>
                </a:cubicBezTo>
                <a:cubicBezTo>
                  <a:pt x="144" y="237"/>
                  <a:pt x="142" y="235"/>
                  <a:pt x="142" y="233"/>
                </a:cubicBezTo>
                <a:cubicBezTo>
                  <a:pt x="142" y="232"/>
                  <a:pt x="143" y="231"/>
                  <a:pt x="143" y="230"/>
                </a:cubicBezTo>
                <a:cubicBezTo>
                  <a:pt x="175" y="166"/>
                  <a:pt x="175" y="166"/>
                  <a:pt x="175" y="166"/>
                </a:cubicBezTo>
                <a:cubicBezTo>
                  <a:pt x="136" y="166"/>
                  <a:pt x="136" y="166"/>
                  <a:pt x="136" y="166"/>
                </a:cubicBezTo>
                <a:cubicBezTo>
                  <a:pt x="134" y="166"/>
                  <a:pt x="132" y="164"/>
                  <a:pt x="132" y="162"/>
                </a:cubicBezTo>
                <a:cubicBezTo>
                  <a:pt x="132" y="160"/>
                  <a:pt x="134" y="158"/>
                  <a:pt x="136" y="158"/>
                </a:cubicBezTo>
                <a:cubicBezTo>
                  <a:pt x="182" y="158"/>
                  <a:pt x="182" y="158"/>
                  <a:pt x="182" y="158"/>
                </a:cubicBezTo>
                <a:cubicBezTo>
                  <a:pt x="184" y="158"/>
                  <a:pt x="186" y="159"/>
                  <a:pt x="186" y="162"/>
                </a:cubicBezTo>
                <a:close/>
                <a:moveTo>
                  <a:pt x="250" y="212"/>
                </a:moveTo>
                <a:cubicBezTo>
                  <a:pt x="250" y="212"/>
                  <a:pt x="250" y="212"/>
                  <a:pt x="250" y="212"/>
                </a:cubicBezTo>
                <a:cubicBezTo>
                  <a:pt x="250" y="227"/>
                  <a:pt x="239" y="238"/>
                  <a:pt x="223" y="238"/>
                </a:cubicBezTo>
                <a:cubicBezTo>
                  <a:pt x="212" y="238"/>
                  <a:pt x="203" y="233"/>
                  <a:pt x="197" y="227"/>
                </a:cubicBezTo>
                <a:cubicBezTo>
                  <a:pt x="196" y="226"/>
                  <a:pt x="195" y="225"/>
                  <a:pt x="195" y="224"/>
                </a:cubicBezTo>
                <a:cubicBezTo>
                  <a:pt x="195" y="222"/>
                  <a:pt x="197" y="220"/>
                  <a:pt x="200" y="220"/>
                </a:cubicBezTo>
                <a:cubicBezTo>
                  <a:pt x="201" y="220"/>
                  <a:pt x="202" y="220"/>
                  <a:pt x="203" y="221"/>
                </a:cubicBezTo>
                <a:cubicBezTo>
                  <a:pt x="209" y="226"/>
                  <a:pt x="215" y="230"/>
                  <a:pt x="223" y="230"/>
                </a:cubicBezTo>
                <a:cubicBezTo>
                  <a:pt x="234" y="230"/>
                  <a:pt x="241" y="222"/>
                  <a:pt x="241" y="212"/>
                </a:cubicBezTo>
                <a:cubicBezTo>
                  <a:pt x="241" y="212"/>
                  <a:pt x="241" y="212"/>
                  <a:pt x="241" y="212"/>
                </a:cubicBezTo>
                <a:cubicBezTo>
                  <a:pt x="241" y="202"/>
                  <a:pt x="233" y="196"/>
                  <a:pt x="222" y="196"/>
                </a:cubicBezTo>
                <a:cubicBezTo>
                  <a:pt x="213" y="196"/>
                  <a:pt x="208" y="199"/>
                  <a:pt x="206" y="199"/>
                </a:cubicBezTo>
                <a:cubicBezTo>
                  <a:pt x="204" y="199"/>
                  <a:pt x="203" y="199"/>
                  <a:pt x="202" y="198"/>
                </a:cubicBezTo>
                <a:cubicBezTo>
                  <a:pt x="200" y="197"/>
                  <a:pt x="200" y="195"/>
                  <a:pt x="200" y="193"/>
                </a:cubicBezTo>
                <a:cubicBezTo>
                  <a:pt x="202" y="162"/>
                  <a:pt x="202" y="162"/>
                  <a:pt x="202" y="162"/>
                </a:cubicBezTo>
                <a:cubicBezTo>
                  <a:pt x="202" y="160"/>
                  <a:pt x="204" y="158"/>
                  <a:pt x="206" y="158"/>
                </a:cubicBezTo>
                <a:cubicBezTo>
                  <a:pt x="243" y="158"/>
                  <a:pt x="243" y="158"/>
                  <a:pt x="243" y="158"/>
                </a:cubicBezTo>
                <a:cubicBezTo>
                  <a:pt x="246" y="158"/>
                  <a:pt x="247" y="160"/>
                  <a:pt x="247" y="162"/>
                </a:cubicBezTo>
                <a:cubicBezTo>
                  <a:pt x="247" y="164"/>
                  <a:pt x="246" y="166"/>
                  <a:pt x="243" y="166"/>
                </a:cubicBezTo>
                <a:cubicBezTo>
                  <a:pt x="210" y="166"/>
                  <a:pt x="210" y="166"/>
                  <a:pt x="210" y="166"/>
                </a:cubicBezTo>
                <a:cubicBezTo>
                  <a:pt x="208" y="191"/>
                  <a:pt x="208" y="191"/>
                  <a:pt x="208" y="191"/>
                </a:cubicBezTo>
                <a:cubicBezTo>
                  <a:pt x="212" y="189"/>
                  <a:pt x="217" y="188"/>
                  <a:pt x="223" y="188"/>
                </a:cubicBezTo>
                <a:cubicBezTo>
                  <a:pt x="239" y="188"/>
                  <a:pt x="250" y="197"/>
                  <a:pt x="250" y="212"/>
                </a:cubicBezTo>
                <a:close/>
              </a:path>
            </a:pathLst>
          </a:custGeom>
          <a:solidFill>
            <a:schemeClr val="accent2"/>
          </a:solidFill>
          <a:ln>
            <a:noFill/>
          </a:ln>
          <a:extLst/>
        </p:spPr>
        <p:txBody>
          <a:bodyPr vert="horz" wrap="square" lIns="91416" tIns="45708" rIns="91416" bIns="45708" numCol="1" anchor="t" anchorCtr="0" compatLnSpc="1">
            <a:prstTxWarp prst="textNoShape">
              <a:avLst/>
            </a:prstTxWarp>
          </a:bodyPr>
          <a:lstStyle/>
          <a:p>
            <a:endParaRPr lang="en-US" sz="1799" dirty="0"/>
          </a:p>
        </p:txBody>
      </p:sp>
      <p:sp>
        <p:nvSpPr>
          <p:cNvPr id="13" name="Freeform 12">
            <a:extLst>
              <a:ext uri="{FF2B5EF4-FFF2-40B4-BE49-F238E27FC236}">
                <a16:creationId xmlns:a16="http://schemas.microsoft.com/office/drawing/2014/main" id="{8A55B81D-A5AC-D244-94D7-6D8A22C1C5E5}"/>
              </a:ext>
            </a:extLst>
          </p:cNvPr>
          <p:cNvSpPr>
            <a:spLocks noChangeAspect="1" noEditPoints="1"/>
          </p:cNvSpPr>
          <p:nvPr/>
        </p:nvSpPr>
        <p:spPr bwMode="auto">
          <a:xfrm>
            <a:off x="7904772" y="1486035"/>
            <a:ext cx="403245" cy="833373"/>
          </a:xfrm>
          <a:custGeom>
            <a:avLst/>
            <a:gdLst>
              <a:gd name="T0" fmla="*/ 80 w 190"/>
              <a:gd name="T1" fmla="*/ 119 h 392"/>
              <a:gd name="T2" fmla="*/ 107 w 190"/>
              <a:gd name="T3" fmla="*/ 116 h 392"/>
              <a:gd name="T4" fmla="*/ 110 w 190"/>
              <a:gd name="T5" fmla="*/ 121 h 392"/>
              <a:gd name="T6" fmla="*/ 84 w 190"/>
              <a:gd name="T7" fmla="*/ 124 h 392"/>
              <a:gd name="T8" fmla="*/ 176 w 190"/>
              <a:gd name="T9" fmla="*/ 117 h 392"/>
              <a:gd name="T10" fmla="*/ 154 w 190"/>
              <a:gd name="T11" fmla="*/ 392 h 392"/>
              <a:gd name="T12" fmla="*/ 14 w 190"/>
              <a:gd name="T13" fmla="*/ 370 h 392"/>
              <a:gd name="T14" fmla="*/ 36 w 190"/>
              <a:gd name="T15" fmla="*/ 94 h 392"/>
              <a:gd name="T16" fmla="*/ 176 w 190"/>
              <a:gd name="T17" fmla="*/ 117 h 392"/>
              <a:gd name="T18" fmla="*/ 30 w 190"/>
              <a:gd name="T19" fmla="*/ 130 h 392"/>
              <a:gd name="T20" fmla="*/ 160 w 190"/>
              <a:gd name="T21" fmla="*/ 117 h 392"/>
              <a:gd name="T22" fmla="*/ 36 w 190"/>
              <a:gd name="T23" fmla="*/ 110 h 392"/>
              <a:gd name="T24" fmla="*/ 30 w 190"/>
              <a:gd name="T25" fmla="*/ 146 h 392"/>
              <a:gd name="T26" fmla="*/ 160 w 190"/>
              <a:gd name="T27" fmla="*/ 336 h 392"/>
              <a:gd name="T28" fmla="*/ 30 w 190"/>
              <a:gd name="T29" fmla="*/ 146 h 392"/>
              <a:gd name="T30" fmla="*/ 160 w 190"/>
              <a:gd name="T31" fmla="*/ 352 h 392"/>
              <a:gd name="T32" fmla="*/ 30 w 190"/>
              <a:gd name="T33" fmla="*/ 370 h 392"/>
              <a:gd name="T34" fmla="*/ 154 w 190"/>
              <a:gd name="T35" fmla="*/ 376 h 392"/>
              <a:gd name="T36" fmla="*/ 95 w 190"/>
              <a:gd name="T37" fmla="*/ 357 h 392"/>
              <a:gd name="T38" fmla="*/ 95 w 190"/>
              <a:gd name="T39" fmla="*/ 371 h 392"/>
              <a:gd name="T40" fmla="*/ 95 w 190"/>
              <a:gd name="T41" fmla="*/ 357 h 392"/>
              <a:gd name="T42" fmla="*/ 78 w 190"/>
              <a:gd name="T43" fmla="*/ 250 h 392"/>
              <a:gd name="T44" fmla="*/ 93 w 190"/>
              <a:gd name="T45" fmla="*/ 256 h 392"/>
              <a:gd name="T46" fmla="*/ 76 w 190"/>
              <a:gd name="T47" fmla="*/ 224 h 392"/>
              <a:gd name="T48" fmla="*/ 92 w 190"/>
              <a:gd name="T49" fmla="*/ 208 h 392"/>
              <a:gd name="T50" fmla="*/ 99 w 190"/>
              <a:gd name="T51" fmla="*/ 208 h 392"/>
              <a:gd name="T52" fmla="*/ 111 w 190"/>
              <a:gd name="T53" fmla="*/ 214 h 392"/>
              <a:gd name="T54" fmla="*/ 109 w 190"/>
              <a:gd name="T55" fmla="*/ 222 h 392"/>
              <a:gd name="T56" fmla="*/ 99 w 190"/>
              <a:gd name="T57" fmla="*/ 218 h 392"/>
              <a:gd name="T58" fmla="*/ 116 w 190"/>
              <a:gd name="T59" fmla="*/ 249 h 392"/>
              <a:gd name="T60" fmla="*/ 99 w 190"/>
              <a:gd name="T61" fmla="*/ 269 h 392"/>
              <a:gd name="T62" fmla="*/ 92 w 190"/>
              <a:gd name="T63" fmla="*/ 269 h 392"/>
              <a:gd name="T64" fmla="*/ 76 w 190"/>
              <a:gd name="T65" fmla="*/ 258 h 392"/>
              <a:gd name="T66" fmla="*/ 99 w 190"/>
              <a:gd name="T67" fmla="*/ 256 h 392"/>
              <a:gd name="T68" fmla="*/ 99 w 190"/>
              <a:gd name="T69" fmla="*/ 242 h 392"/>
              <a:gd name="T70" fmla="*/ 93 w 190"/>
              <a:gd name="T71" fmla="*/ 231 h 392"/>
              <a:gd name="T72" fmla="*/ 85 w 190"/>
              <a:gd name="T73" fmla="*/ 224 h 392"/>
              <a:gd name="T74" fmla="*/ 39 w 190"/>
              <a:gd name="T75" fmla="*/ 236 h 392"/>
              <a:gd name="T76" fmla="*/ 152 w 190"/>
              <a:gd name="T77" fmla="*/ 236 h 392"/>
              <a:gd name="T78" fmla="*/ 39 w 190"/>
              <a:gd name="T79" fmla="*/ 236 h 392"/>
              <a:gd name="T80" fmla="*/ 95 w 190"/>
              <a:gd name="T81" fmla="*/ 277 h 392"/>
              <a:gd name="T82" fmla="*/ 95 w 190"/>
              <a:gd name="T83" fmla="*/ 196 h 392"/>
              <a:gd name="T84" fmla="*/ 95 w 190"/>
              <a:gd name="T85" fmla="*/ 58 h 392"/>
              <a:gd name="T86" fmla="*/ 44 w 190"/>
              <a:gd name="T87" fmla="*/ 84 h 392"/>
              <a:gd name="T88" fmla="*/ 95 w 190"/>
              <a:gd name="T89" fmla="*/ 74 h 392"/>
              <a:gd name="T90" fmla="*/ 140 w 190"/>
              <a:gd name="T91" fmla="*/ 87 h 392"/>
              <a:gd name="T92" fmla="*/ 144 w 190"/>
              <a:gd name="T93" fmla="*/ 73 h 392"/>
              <a:gd name="T94" fmla="*/ 160 w 190"/>
              <a:gd name="T95" fmla="*/ 67 h 392"/>
              <a:gd name="T96" fmla="*/ 165 w 190"/>
              <a:gd name="T97" fmla="*/ 52 h 392"/>
              <a:gd name="T98" fmla="*/ 26 w 190"/>
              <a:gd name="T99" fmla="*/ 52 h 392"/>
              <a:gd name="T100" fmla="*/ 24 w 190"/>
              <a:gd name="T101" fmla="*/ 53 h 392"/>
              <a:gd name="T102" fmla="*/ 23 w 190"/>
              <a:gd name="T103" fmla="*/ 54 h 392"/>
              <a:gd name="T104" fmla="*/ 22 w 190"/>
              <a:gd name="T105" fmla="*/ 56 h 392"/>
              <a:gd name="T106" fmla="*/ 22 w 190"/>
              <a:gd name="T107" fmla="*/ 59 h 392"/>
              <a:gd name="T108" fmla="*/ 30 w 190"/>
              <a:gd name="T109" fmla="*/ 67 h 392"/>
              <a:gd name="T110" fmla="*/ 33 w 190"/>
              <a:gd name="T111" fmla="*/ 66 h 392"/>
              <a:gd name="T112" fmla="*/ 35 w 190"/>
              <a:gd name="T113" fmla="*/ 65 h 392"/>
              <a:gd name="T114" fmla="*/ 156 w 190"/>
              <a:gd name="T115" fmla="*/ 65 h 392"/>
              <a:gd name="T116" fmla="*/ 186 w 190"/>
              <a:gd name="T117" fmla="*/ 32 h 392"/>
              <a:gd name="T118" fmla="*/ 4 w 190"/>
              <a:gd name="T119" fmla="*/ 32 h 392"/>
              <a:gd name="T120" fmla="*/ 14 w 190"/>
              <a:gd name="T121" fmla="*/ 44 h 392"/>
              <a:gd name="T122" fmla="*/ 176 w 190"/>
              <a:gd name="T123" fmla="*/ 44 h 392"/>
              <a:gd name="T124" fmla="*/ 187 w 190"/>
              <a:gd name="T125" fmla="*/ 43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0" h="392">
                <a:moveTo>
                  <a:pt x="80" y="121"/>
                </a:moveTo>
                <a:cubicBezTo>
                  <a:pt x="80" y="119"/>
                  <a:pt x="80" y="119"/>
                  <a:pt x="80" y="119"/>
                </a:cubicBezTo>
                <a:cubicBezTo>
                  <a:pt x="80" y="118"/>
                  <a:pt x="82" y="116"/>
                  <a:pt x="84" y="116"/>
                </a:cubicBezTo>
                <a:cubicBezTo>
                  <a:pt x="107" y="116"/>
                  <a:pt x="107" y="116"/>
                  <a:pt x="107" y="116"/>
                </a:cubicBezTo>
                <a:cubicBezTo>
                  <a:pt x="108" y="116"/>
                  <a:pt x="110" y="118"/>
                  <a:pt x="110" y="119"/>
                </a:cubicBezTo>
                <a:cubicBezTo>
                  <a:pt x="110" y="121"/>
                  <a:pt x="110" y="121"/>
                  <a:pt x="110" y="121"/>
                </a:cubicBezTo>
                <a:cubicBezTo>
                  <a:pt x="110" y="122"/>
                  <a:pt x="108" y="124"/>
                  <a:pt x="107" y="124"/>
                </a:cubicBezTo>
                <a:cubicBezTo>
                  <a:pt x="84" y="124"/>
                  <a:pt x="84" y="124"/>
                  <a:pt x="84" y="124"/>
                </a:cubicBezTo>
                <a:cubicBezTo>
                  <a:pt x="82" y="124"/>
                  <a:pt x="80" y="122"/>
                  <a:pt x="80" y="121"/>
                </a:cubicBezTo>
                <a:close/>
                <a:moveTo>
                  <a:pt x="176" y="117"/>
                </a:moveTo>
                <a:cubicBezTo>
                  <a:pt x="176" y="370"/>
                  <a:pt x="176" y="370"/>
                  <a:pt x="176" y="370"/>
                </a:cubicBezTo>
                <a:cubicBezTo>
                  <a:pt x="176" y="382"/>
                  <a:pt x="166" y="392"/>
                  <a:pt x="154" y="392"/>
                </a:cubicBezTo>
                <a:cubicBezTo>
                  <a:pt x="36" y="392"/>
                  <a:pt x="36" y="392"/>
                  <a:pt x="36" y="392"/>
                </a:cubicBezTo>
                <a:cubicBezTo>
                  <a:pt x="24" y="392"/>
                  <a:pt x="14" y="382"/>
                  <a:pt x="14" y="370"/>
                </a:cubicBezTo>
                <a:cubicBezTo>
                  <a:pt x="14" y="116"/>
                  <a:pt x="14" y="116"/>
                  <a:pt x="14" y="116"/>
                </a:cubicBezTo>
                <a:cubicBezTo>
                  <a:pt x="14" y="104"/>
                  <a:pt x="24" y="94"/>
                  <a:pt x="36" y="94"/>
                </a:cubicBezTo>
                <a:cubicBezTo>
                  <a:pt x="153" y="94"/>
                  <a:pt x="153" y="94"/>
                  <a:pt x="153" y="94"/>
                </a:cubicBezTo>
                <a:cubicBezTo>
                  <a:pt x="166" y="94"/>
                  <a:pt x="176" y="104"/>
                  <a:pt x="176" y="117"/>
                </a:cubicBezTo>
                <a:close/>
                <a:moveTo>
                  <a:pt x="30" y="116"/>
                </a:moveTo>
                <a:cubicBezTo>
                  <a:pt x="30" y="130"/>
                  <a:pt x="30" y="130"/>
                  <a:pt x="30" y="130"/>
                </a:cubicBezTo>
                <a:cubicBezTo>
                  <a:pt x="160" y="130"/>
                  <a:pt x="160" y="130"/>
                  <a:pt x="160" y="130"/>
                </a:cubicBezTo>
                <a:cubicBezTo>
                  <a:pt x="160" y="117"/>
                  <a:pt x="160" y="117"/>
                  <a:pt x="160" y="117"/>
                </a:cubicBezTo>
                <a:cubicBezTo>
                  <a:pt x="160" y="113"/>
                  <a:pt x="157" y="110"/>
                  <a:pt x="153" y="110"/>
                </a:cubicBezTo>
                <a:cubicBezTo>
                  <a:pt x="36" y="110"/>
                  <a:pt x="36" y="110"/>
                  <a:pt x="36" y="110"/>
                </a:cubicBezTo>
                <a:cubicBezTo>
                  <a:pt x="33" y="110"/>
                  <a:pt x="30" y="113"/>
                  <a:pt x="30" y="116"/>
                </a:cubicBezTo>
                <a:close/>
                <a:moveTo>
                  <a:pt x="30" y="146"/>
                </a:moveTo>
                <a:cubicBezTo>
                  <a:pt x="30" y="336"/>
                  <a:pt x="30" y="336"/>
                  <a:pt x="30" y="336"/>
                </a:cubicBezTo>
                <a:cubicBezTo>
                  <a:pt x="160" y="336"/>
                  <a:pt x="160" y="336"/>
                  <a:pt x="160" y="336"/>
                </a:cubicBezTo>
                <a:cubicBezTo>
                  <a:pt x="160" y="146"/>
                  <a:pt x="160" y="146"/>
                  <a:pt x="160" y="146"/>
                </a:cubicBezTo>
                <a:lnTo>
                  <a:pt x="30" y="146"/>
                </a:lnTo>
                <a:close/>
                <a:moveTo>
                  <a:pt x="160" y="370"/>
                </a:moveTo>
                <a:cubicBezTo>
                  <a:pt x="160" y="352"/>
                  <a:pt x="160" y="352"/>
                  <a:pt x="160" y="352"/>
                </a:cubicBezTo>
                <a:cubicBezTo>
                  <a:pt x="30" y="352"/>
                  <a:pt x="30" y="352"/>
                  <a:pt x="30" y="352"/>
                </a:cubicBezTo>
                <a:cubicBezTo>
                  <a:pt x="30" y="370"/>
                  <a:pt x="30" y="370"/>
                  <a:pt x="30" y="370"/>
                </a:cubicBezTo>
                <a:cubicBezTo>
                  <a:pt x="30" y="373"/>
                  <a:pt x="33" y="376"/>
                  <a:pt x="36" y="376"/>
                </a:cubicBezTo>
                <a:cubicBezTo>
                  <a:pt x="154" y="376"/>
                  <a:pt x="154" y="376"/>
                  <a:pt x="154" y="376"/>
                </a:cubicBezTo>
                <a:cubicBezTo>
                  <a:pt x="157" y="376"/>
                  <a:pt x="160" y="373"/>
                  <a:pt x="160" y="370"/>
                </a:cubicBezTo>
                <a:close/>
                <a:moveTo>
                  <a:pt x="95" y="357"/>
                </a:moveTo>
                <a:cubicBezTo>
                  <a:pt x="91" y="357"/>
                  <a:pt x="88" y="360"/>
                  <a:pt x="88" y="364"/>
                </a:cubicBezTo>
                <a:cubicBezTo>
                  <a:pt x="88" y="368"/>
                  <a:pt x="91" y="371"/>
                  <a:pt x="95" y="371"/>
                </a:cubicBezTo>
                <a:cubicBezTo>
                  <a:pt x="99" y="371"/>
                  <a:pt x="102" y="368"/>
                  <a:pt x="102" y="364"/>
                </a:cubicBezTo>
                <a:cubicBezTo>
                  <a:pt x="102" y="360"/>
                  <a:pt x="99" y="357"/>
                  <a:pt x="95" y="357"/>
                </a:cubicBezTo>
                <a:close/>
                <a:moveTo>
                  <a:pt x="74" y="254"/>
                </a:moveTo>
                <a:cubicBezTo>
                  <a:pt x="74" y="252"/>
                  <a:pt x="76" y="250"/>
                  <a:pt x="78" y="250"/>
                </a:cubicBezTo>
                <a:cubicBezTo>
                  <a:pt x="79" y="250"/>
                  <a:pt x="80" y="250"/>
                  <a:pt x="81" y="251"/>
                </a:cubicBezTo>
                <a:cubicBezTo>
                  <a:pt x="85" y="253"/>
                  <a:pt x="88" y="255"/>
                  <a:pt x="93" y="256"/>
                </a:cubicBezTo>
                <a:cubicBezTo>
                  <a:pt x="93" y="240"/>
                  <a:pt x="93" y="240"/>
                  <a:pt x="93" y="240"/>
                </a:cubicBezTo>
                <a:cubicBezTo>
                  <a:pt x="81" y="237"/>
                  <a:pt x="76" y="233"/>
                  <a:pt x="76" y="224"/>
                </a:cubicBezTo>
                <a:cubicBezTo>
                  <a:pt x="76" y="216"/>
                  <a:pt x="82" y="210"/>
                  <a:pt x="92" y="209"/>
                </a:cubicBezTo>
                <a:cubicBezTo>
                  <a:pt x="92" y="208"/>
                  <a:pt x="92" y="208"/>
                  <a:pt x="92" y="208"/>
                </a:cubicBezTo>
                <a:cubicBezTo>
                  <a:pt x="92" y="206"/>
                  <a:pt x="94" y="204"/>
                  <a:pt x="96" y="204"/>
                </a:cubicBezTo>
                <a:cubicBezTo>
                  <a:pt x="98" y="204"/>
                  <a:pt x="99" y="206"/>
                  <a:pt x="99" y="208"/>
                </a:cubicBezTo>
                <a:cubicBezTo>
                  <a:pt x="99" y="209"/>
                  <a:pt x="99" y="209"/>
                  <a:pt x="99" y="209"/>
                </a:cubicBezTo>
                <a:cubicBezTo>
                  <a:pt x="104" y="210"/>
                  <a:pt x="108" y="212"/>
                  <a:pt x="111" y="214"/>
                </a:cubicBezTo>
                <a:cubicBezTo>
                  <a:pt x="112" y="214"/>
                  <a:pt x="113" y="216"/>
                  <a:pt x="113" y="218"/>
                </a:cubicBezTo>
                <a:cubicBezTo>
                  <a:pt x="113" y="220"/>
                  <a:pt x="112" y="222"/>
                  <a:pt x="109" y="222"/>
                </a:cubicBezTo>
                <a:cubicBezTo>
                  <a:pt x="108" y="222"/>
                  <a:pt x="108" y="222"/>
                  <a:pt x="107" y="221"/>
                </a:cubicBezTo>
                <a:cubicBezTo>
                  <a:pt x="104" y="219"/>
                  <a:pt x="101" y="218"/>
                  <a:pt x="99" y="218"/>
                </a:cubicBezTo>
                <a:cubicBezTo>
                  <a:pt x="99" y="233"/>
                  <a:pt x="99" y="233"/>
                  <a:pt x="99" y="233"/>
                </a:cubicBezTo>
                <a:cubicBezTo>
                  <a:pt x="111" y="236"/>
                  <a:pt x="116" y="240"/>
                  <a:pt x="116" y="249"/>
                </a:cubicBezTo>
                <a:cubicBezTo>
                  <a:pt x="116" y="257"/>
                  <a:pt x="109" y="263"/>
                  <a:pt x="99" y="264"/>
                </a:cubicBezTo>
                <a:cubicBezTo>
                  <a:pt x="99" y="269"/>
                  <a:pt x="99" y="269"/>
                  <a:pt x="99" y="269"/>
                </a:cubicBezTo>
                <a:cubicBezTo>
                  <a:pt x="99" y="271"/>
                  <a:pt x="98" y="272"/>
                  <a:pt x="96" y="272"/>
                </a:cubicBezTo>
                <a:cubicBezTo>
                  <a:pt x="94" y="272"/>
                  <a:pt x="92" y="271"/>
                  <a:pt x="92" y="269"/>
                </a:cubicBezTo>
                <a:cubicBezTo>
                  <a:pt x="92" y="264"/>
                  <a:pt x="92" y="264"/>
                  <a:pt x="92" y="264"/>
                </a:cubicBezTo>
                <a:cubicBezTo>
                  <a:pt x="86" y="263"/>
                  <a:pt x="81" y="261"/>
                  <a:pt x="76" y="258"/>
                </a:cubicBezTo>
                <a:cubicBezTo>
                  <a:pt x="75" y="257"/>
                  <a:pt x="74" y="256"/>
                  <a:pt x="74" y="254"/>
                </a:cubicBezTo>
                <a:close/>
                <a:moveTo>
                  <a:pt x="99" y="256"/>
                </a:moveTo>
                <a:cubicBezTo>
                  <a:pt x="104" y="256"/>
                  <a:pt x="106" y="253"/>
                  <a:pt x="106" y="249"/>
                </a:cubicBezTo>
                <a:cubicBezTo>
                  <a:pt x="106" y="246"/>
                  <a:pt x="105" y="244"/>
                  <a:pt x="99" y="242"/>
                </a:cubicBezTo>
                <a:lnTo>
                  <a:pt x="99" y="256"/>
                </a:lnTo>
                <a:close/>
                <a:moveTo>
                  <a:pt x="93" y="231"/>
                </a:moveTo>
                <a:cubicBezTo>
                  <a:pt x="93" y="217"/>
                  <a:pt x="93" y="217"/>
                  <a:pt x="93" y="217"/>
                </a:cubicBezTo>
                <a:cubicBezTo>
                  <a:pt x="88" y="218"/>
                  <a:pt x="85" y="220"/>
                  <a:pt x="85" y="224"/>
                </a:cubicBezTo>
                <a:cubicBezTo>
                  <a:pt x="85" y="227"/>
                  <a:pt x="87" y="229"/>
                  <a:pt x="93" y="231"/>
                </a:cubicBezTo>
                <a:close/>
                <a:moveTo>
                  <a:pt x="39" y="236"/>
                </a:moveTo>
                <a:cubicBezTo>
                  <a:pt x="39" y="205"/>
                  <a:pt x="64" y="180"/>
                  <a:pt x="95" y="180"/>
                </a:cubicBezTo>
                <a:cubicBezTo>
                  <a:pt x="126" y="180"/>
                  <a:pt x="152" y="205"/>
                  <a:pt x="152" y="236"/>
                </a:cubicBezTo>
                <a:cubicBezTo>
                  <a:pt x="152" y="267"/>
                  <a:pt x="126" y="293"/>
                  <a:pt x="95" y="293"/>
                </a:cubicBezTo>
                <a:cubicBezTo>
                  <a:pt x="64" y="293"/>
                  <a:pt x="39" y="267"/>
                  <a:pt x="39" y="236"/>
                </a:cubicBezTo>
                <a:close/>
                <a:moveTo>
                  <a:pt x="55" y="236"/>
                </a:moveTo>
                <a:cubicBezTo>
                  <a:pt x="55" y="259"/>
                  <a:pt x="73" y="277"/>
                  <a:pt x="95" y="277"/>
                </a:cubicBezTo>
                <a:cubicBezTo>
                  <a:pt x="117" y="277"/>
                  <a:pt x="136" y="259"/>
                  <a:pt x="136" y="236"/>
                </a:cubicBezTo>
                <a:cubicBezTo>
                  <a:pt x="136" y="214"/>
                  <a:pt x="117" y="196"/>
                  <a:pt x="95" y="196"/>
                </a:cubicBezTo>
                <a:cubicBezTo>
                  <a:pt x="73" y="196"/>
                  <a:pt x="55" y="214"/>
                  <a:pt x="55" y="236"/>
                </a:cubicBezTo>
                <a:close/>
                <a:moveTo>
                  <a:pt x="95" y="58"/>
                </a:moveTo>
                <a:cubicBezTo>
                  <a:pt x="78" y="58"/>
                  <a:pt x="61" y="63"/>
                  <a:pt x="46" y="73"/>
                </a:cubicBezTo>
                <a:cubicBezTo>
                  <a:pt x="42" y="75"/>
                  <a:pt x="41" y="80"/>
                  <a:pt x="44" y="84"/>
                </a:cubicBezTo>
                <a:cubicBezTo>
                  <a:pt x="46" y="87"/>
                  <a:pt x="51" y="88"/>
                  <a:pt x="55" y="86"/>
                </a:cubicBezTo>
                <a:cubicBezTo>
                  <a:pt x="67" y="78"/>
                  <a:pt x="81" y="74"/>
                  <a:pt x="95" y="74"/>
                </a:cubicBezTo>
                <a:cubicBezTo>
                  <a:pt x="109" y="74"/>
                  <a:pt x="123" y="78"/>
                  <a:pt x="135" y="86"/>
                </a:cubicBezTo>
                <a:cubicBezTo>
                  <a:pt x="137" y="87"/>
                  <a:pt x="138" y="87"/>
                  <a:pt x="140" y="87"/>
                </a:cubicBezTo>
                <a:cubicBezTo>
                  <a:pt x="142" y="87"/>
                  <a:pt x="145" y="86"/>
                  <a:pt x="146" y="84"/>
                </a:cubicBezTo>
                <a:cubicBezTo>
                  <a:pt x="149" y="80"/>
                  <a:pt x="148" y="75"/>
                  <a:pt x="144" y="73"/>
                </a:cubicBezTo>
                <a:cubicBezTo>
                  <a:pt x="130" y="63"/>
                  <a:pt x="113" y="58"/>
                  <a:pt x="95" y="58"/>
                </a:cubicBezTo>
                <a:close/>
                <a:moveTo>
                  <a:pt x="160" y="67"/>
                </a:moveTo>
                <a:cubicBezTo>
                  <a:pt x="163" y="67"/>
                  <a:pt x="165" y="65"/>
                  <a:pt x="167" y="63"/>
                </a:cubicBezTo>
                <a:cubicBezTo>
                  <a:pt x="169" y="60"/>
                  <a:pt x="169" y="55"/>
                  <a:pt x="165" y="52"/>
                </a:cubicBezTo>
                <a:cubicBezTo>
                  <a:pt x="145" y="37"/>
                  <a:pt x="121" y="29"/>
                  <a:pt x="95" y="29"/>
                </a:cubicBezTo>
                <a:cubicBezTo>
                  <a:pt x="70" y="29"/>
                  <a:pt x="46" y="37"/>
                  <a:pt x="26" y="52"/>
                </a:cubicBezTo>
                <a:cubicBezTo>
                  <a:pt x="26" y="52"/>
                  <a:pt x="25" y="52"/>
                  <a:pt x="25" y="52"/>
                </a:cubicBezTo>
                <a:cubicBezTo>
                  <a:pt x="25" y="52"/>
                  <a:pt x="24" y="53"/>
                  <a:pt x="24" y="53"/>
                </a:cubicBezTo>
                <a:cubicBezTo>
                  <a:pt x="24" y="53"/>
                  <a:pt x="24" y="53"/>
                  <a:pt x="24" y="53"/>
                </a:cubicBezTo>
                <a:cubicBezTo>
                  <a:pt x="24" y="54"/>
                  <a:pt x="23" y="54"/>
                  <a:pt x="23" y="54"/>
                </a:cubicBezTo>
                <a:cubicBezTo>
                  <a:pt x="23" y="55"/>
                  <a:pt x="23" y="55"/>
                  <a:pt x="23" y="55"/>
                </a:cubicBezTo>
                <a:cubicBezTo>
                  <a:pt x="23" y="55"/>
                  <a:pt x="22" y="56"/>
                  <a:pt x="22" y="56"/>
                </a:cubicBezTo>
                <a:cubicBezTo>
                  <a:pt x="22" y="56"/>
                  <a:pt x="22" y="56"/>
                  <a:pt x="22" y="57"/>
                </a:cubicBezTo>
                <a:cubicBezTo>
                  <a:pt x="22" y="57"/>
                  <a:pt x="22" y="58"/>
                  <a:pt x="22" y="59"/>
                </a:cubicBezTo>
                <a:cubicBezTo>
                  <a:pt x="22" y="63"/>
                  <a:pt x="25" y="67"/>
                  <a:pt x="30" y="67"/>
                </a:cubicBezTo>
                <a:cubicBezTo>
                  <a:pt x="30" y="67"/>
                  <a:pt x="30" y="67"/>
                  <a:pt x="30" y="67"/>
                </a:cubicBezTo>
                <a:cubicBezTo>
                  <a:pt x="31" y="67"/>
                  <a:pt x="31" y="66"/>
                  <a:pt x="32" y="66"/>
                </a:cubicBezTo>
                <a:cubicBezTo>
                  <a:pt x="32" y="66"/>
                  <a:pt x="32" y="66"/>
                  <a:pt x="33" y="66"/>
                </a:cubicBezTo>
                <a:cubicBezTo>
                  <a:pt x="33" y="66"/>
                  <a:pt x="34" y="65"/>
                  <a:pt x="34" y="65"/>
                </a:cubicBezTo>
                <a:cubicBezTo>
                  <a:pt x="35" y="65"/>
                  <a:pt x="35" y="65"/>
                  <a:pt x="35" y="65"/>
                </a:cubicBezTo>
                <a:cubicBezTo>
                  <a:pt x="52" y="52"/>
                  <a:pt x="73" y="45"/>
                  <a:pt x="95" y="45"/>
                </a:cubicBezTo>
                <a:cubicBezTo>
                  <a:pt x="117" y="45"/>
                  <a:pt x="138" y="52"/>
                  <a:pt x="156" y="65"/>
                </a:cubicBezTo>
                <a:cubicBezTo>
                  <a:pt x="157" y="66"/>
                  <a:pt x="159" y="67"/>
                  <a:pt x="160" y="67"/>
                </a:cubicBezTo>
                <a:close/>
                <a:moveTo>
                  <a:pt x="186" y="32"/>
                </a:moveTo>
                <a:cubicBezTo>
                  <a:pt x="160" y="11"/>
                  <a:pt x="128" y="0"/>
                  <a:pt x="95" y="0"/>
                </a:cubicBezTo>
                <a:cubicBezTo>
                  <a:pt x="62" y="0"/>
                  <a:pt x="30" y="11"/>
                  <a:pt x="4" y="32"/>
                </a:cubicBezTo>
                <a:cubicBezTo>
                  <a:pt x="1" y="35"/>
                  <a:pt x="0" y="40"/>
                  <a:pt x="3" y="43"/>
                </a:cubicBezTo>
                <a:cubicBezTo>
                  <a:pt x="6" y="46"/>
                  <a:pt x="11" y="47"/>
                  <a:pt x="14" y="44"/>
                </a:cubicBezTo>
                <a:cubicBezTo>
                  <a:pt x="37" y="26"/>
                  <a:pt x="65" y="16"/>
                  <a:pt x="95" y="16"/>
                </a:cubicBezTo>
                <a:cubicBezTo>
                  <a:pt x="125" y="16"/>
                  <a:pt x="153" y="26"/>
                  <a:pt x="176" y="44"/>
                </a:cubicBezTo>
                <a:cubicBezTo>
                  <a:pt x="177" y="45"/>
                  <a:pt x="179" y="46"/>
                  <a:pt x="181" y="46"/>
                </a:cubicBezTo>
                <a:cubicBezTo>
                  <a:pt x="183" y="46"/>
                  <a:pt x="185" y="45"/>
                  <a:pt x="187" y="43"/>
                </a:cubicBezTo>
                <a:cubicBezTo>
                  <a:pt x="190" y="40"/>
                  <a:pt x="189" y="35"/>
                  <a:pt x="186" y="32"/>
                </a:cubicBezTo>
                <a:close/>
              </a:path>
            </a:pathLst>
          </a:custGeom>
          <a:solidFill>
            <a:schemeClr val="accent4"/>
          </a:solidFill>
          <a:ln>
            <a:noFill/>
          </a:ln>
          <a:extLst/>
        </p:spPr>
        <p:txBody>
          <a:bodyPr vert="horz" wrap="square" lIns="91416" tIns="45708" rIns="91416" bIns="45708" numCol="1" anchor="t" anchorCtr="0" compatLnSpc="1">
            <a:prstTxWarp prst="textNoShape">
              <a:avLst/>
            </a:prstTxWarp>
          </a:bodyPr>
          <a:lstStyle/>
          <a:p>
            <a:endParaRPr lang="en-US" sz="1799" dirty="0"/>
          </a:p>
        </p:txBody>
      </p:sp>
      <p:sp>
        <p:nvSpPr>
          <p:cNvPr id="14" name="Freeform 13">
            <a:extLst>
              <a:ext uri="{FF2B5EF4-FFF2-40B4-BE49-F238E27FC236}">
                <a16:creationId xmlns:a16="http://schemas.microsoft.com/office/drawing/2014/main" id="{D2098B99-BDDD-F34A-B6AF-6A89179C0355}"/>
              </a:ext>
            </a:extLst>
          </p:cNvPr>
          <p:cNvSpPr>
            <a:spLocks noChangeAspect="1" noEditPoints="1"/>
          </p:cNvSpPr>
          <p:nvPr/>
        </p:nvSpPr>
        <p:spPr bwMode="auto">
          <a:xfrm flipH="1">
            <a:off x="5531573" y="4258964"/>
            <a:ext cx="319059" cy="617733"/>
          </a:xfrm>
          <a:custGeom>
            <a:avLst/>
            <a:gdLst>
              <a:gd name="T0" fmla="*/ 79 w 198"/>
              <a:gd name="T1" fmla="*/ 29 h 384"/>
              <a:gd name="T2" fmla="*/ 79 w 198"/>
              <a:gd name="T3" fmla="*/ 25 h 384"/>
              <a:gd name="T4" fmla="*/ 82 w 198"/>
              <a:gd name="T5" fmla="*/ 22 h 384"/>
              <a:gd name="T6" fmla="*/ 116 w 198"/>
              <a:gd name="T7" fmla="*/ 22 h 384"/>
              <a:gd name="T8" fmla="*/ 119 w 198"/>
              <a:gd name="T9" fmla="*/ 25 h 384"/>
              <a:gd name="T10" fmla="*/ 119 w 198"/>
              <a:gd name="T11" fmla="*/ 29 h 384"/>
              <a:gd name="T12" fmla="*/ 116 w 198"/>
              <a:gd name="T13" fmla="*/ 32 h 384"/>
              <a:gd name="T14" fmla="*/ 82 w 198"/>
              <a:gd name="T15" fmla="*/ 32 h 384"/>
              <a:gd name="T16" fmla="*/ 79 w 198"/>
              <a:gd name="T17" fmla="*/ 29 h 384"/>
              <a:gd name="T18" fmla="*/ 198 w 198"/>
              <a:gd name="T19" fmla="*/ 15 h 384"/>
              <a:gd name="T20" fmla="*/ 198 w 198"/>
              <a:gd name="T21" fmla="*/ 370 h 384"/>
              <a:gd name="T22" fmla="*/ 184 w 198"/>
              <a:gd name="T23" fmla="*/ 384 h 384"/>
              <a:gd name="T24" fmla="*/ 14 w 198"/>
              <a:gd name="T25" fmla="*/ 384 h 384"/>
              <a:gd name="T26" fmla="*/ 0 w 198"/>
              <a:gd name="T27" fmla="*/ 370 h 384"/>
              <a:gd name="T28" fmla="*/ 0 w 198"/>
              <a:gd name="T29" fmla="*/ 14 h 384"/>
              <a:gd name="T30" fmla="*/ 14 w 198"/>
              <a:gd name="T31" fmla="*/ 0 h 384"/>
              <a:gd name="T32" fmla="*/ 183 w 198"/>
              <a:gd name="T33" fmla="*/ 0 h 384"/>
              <a:gd name="T34" fmla="*/ 198 w 198"/>
              <a:gd name="T35" fmla="*/ 15 h 384"/>
              <a:gd name="T36" fmla="*/ 16 w 198"/>
              <a:gd name="T37" fmla="*/ 16 h 384"/>
              <a:gd name="T38" fmla="*/ 16 w 198"/>
              <a:gd name="T39" fmla="*/ 41 h 384"/>
              <a:gd name="T40" fmla="*/ 182 w 198"/>
              <a:gd name="T41" fmla="*/ 41 h 384"/>
              <a:gd name="T42" fmla="*/ 182 w 198"/>
              <a:gd name="T43" fmla="*/ 16 h 384"/>
              <a:gd name="T44" fmla="*/ 16 w 198"/>
              <a:gd name="T45" fmla="*/ 16 h 384"/>
              <a:gd name="T46" fmla="*/ 16 w 198"/>
              <a:gd name="T47" fmla="*/ 57 h 384"/>
              <a:gd name="T48" fmla="*/ 16 w 198"/>
              <a:gd name="T49" fmla="*/ 322 h 384"/>
              <a:gd name="T50" fmla="*/ 182 w 198"/>
              <a:gd name="T51" fmla="*/ 322 h 384"/>
              <a:gd name="T52" fmla="*/ 182 w 198"/>
              <a:gd name="T53" fmla="*/ 57 h 384"/>
              <a:gd name="T54" fmla="*/ 16 w 198"/>
              <a:gd name="T55" fmla="*/ 57 h 384"/>
              <a:gd name="T56" fmla="*/ 182 w 198"/>
              <a:gd name="T57" fmla="*/ 368 h 384"/>
              <a:gd name="T58" fmla="*/ 182 w 198"/>
              <a:gd name="T59" fmla="*/ 338 h 384"/>
              <a:gd name="T60" fmla="*/ 16 w 198"/>
              <a:gd name="T61" fmla="*/ 338 h 384"/>
              <a:gd name="T62" fmla="*/ 16 w 198"/>
              <a:gd name="T63" fmla="*/ 368 h 384"/>
              <a:gd name="T64" fmla="*/ 182 w 198"/>
              <a:gd name="T65" fmla="*/ 368 h 384"/>
              <a:gd name="T66" fmla="*/ 99 w 198"/>
              <a:gd name="T67" fmla="*/ 344 h 384"/>
              <a:gd name="T68" fmla="*/ 89 w 198"/>
              <a:gd name="T69" fmla="*/ 355 h 384"/>
              <a:gd name="T70" fmla="*/ 99 w 198"/>
              <a:gd name="T71" fmla="*/ 365 h 384"/>
              <a:gd name="T72" fmla="*/ 110 w 198"/>
              <a:gd name="T73" fmla="*/ 355 h 384"/>
              <a:gd name="T74" fmla="*/ 99 w 198"/>
              <a:gd name="T75" fmla="*/ 344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8" h="384">
                <a:moveTo>
                  <a:pt x="79" y="29"/>
                </a:moveTo>
                <a:cubicBezTo>
                  <a:pt x="79" y="25"/>
                  <a:pt x="79" y="25"/>
                  <a:pt x="79" y="25"/>
                </a:cubicBezTo>
                <a:cubicBezTo>
                  <a:pt x="79" y="23"/>
                  <a:pt x="81" y="22"/>
                  <a:pt x="82" y="22"/>
                </a:cubicBezTo>
                <a:cubicBezTo>
                  <a:pt x="116" y="22"/>
                  <a:pt x="116" y="22"/>
                  <a:pt x="116" y="22"/>
                </a:cubicBezTo>
                <a:cubicBezTo>
                  <a:pt x="118" y="22"/>
                  <a:pt x="119" y="23"/>
                  <a:pt x="119" y="25"/>
                </a:cubicBezTo>
                <a:cubicBezTo>
                  <a:pt x="119" y="29"/>
                  <a:pt x="119" y="29"/>
                  <a:pt x="119" y="29"/>
                </a:cubicBezTo>
                <a:cubicBezTo>
                  <a:pt x="119" y="31"/>
                  <a:pt x="118" y="32"/>
                  <a:pt x="116" y="32"/>
                </a:cubicBezTo>
                <a:cubicBezTo>
                  <a:pt x="82" y="32"/>
                  <a:pt x="82" y="32"/>
                  <a:pt x="82" y="32"/>
                </a:cubicBezTo>
                <a:cubicBezTo>
                  <a:pt x="81" y="32"/>
                  <a:pt x="79" y="31"/>
                  <a:pt x="79" y="29"/>
                </a:cubicBezTo>
                <a:close/>
                <a:moveTo>
                  <a:pt x="198" y="15"/>
                </a:moveTo>
                <a:cubicBezTo>
                  <a:pt x="198" y="370"/>
                  <a:pt x="198" y="370"/>
                  <a:pt x="198" y="370"/>
                </a:cubicBezTo>
                <a:cubicBezTo>
                  <a:pt x="198" y="378"/>
                  <a:pt x="192" y="384"/>
                  <a:pt x="184" y="384"/>
                </a:cubicBezTo>
                <a:cubicBezTo>
                  <a:pt x="14" y="384"/>
                  <a:pt x="14" y="384"/>
                  <a:pt x="14" y="384"/>
                </a:cubicBezTo>
                <a:cubicBezTo>
                  <a:pt x="6" y="384"/>
                  <a:pt x="0" y="378"/>
                  <a:pt x="0" y="370"/>
                </a:cubicBezTo>
                <a:cubicBezTo>
                  <a:pt x="0" y="14"/>
                  <a:pt x="0" y="14"/>
                  <a:pt x="0" y="14"/>
                </a:cubicBezTo>
                <a:cubicBezTo>
                  <a:pt x="0" y="6"/>
                  <a:pt x="6" y="0"/>
                  <a:pt x="14" y="0"/>
                </a:cubicBezTo>
                <a:cubicBezTo>
                  <a:pt x="183" y="0"/>
                  <a:pt x="183" y="0"/>
                  <a:pt x="183" y="0"/>
                </a:cubicBezTo>
                <a:cubicBezTo>
                  <a:pt x="191" y="0"/>
                  <a:pt x="198" y="7"/>
                  <a:pt x="198" y="15"/>
                </a:cubicBezTo>
                <a:close/>
                <a:moveTo>
                  <a:pt x="16" y="16"/>
                </a:moveTo>
                <a:cubicBezTo>
                  <a:pt x="16" y="41"/>
                  <a:pt x="16" y="41"/>
                  <a:pt x="16" y="41"/>
                </a:cubicBezTo>
                <a:cubicBezTo>
                  <a:pt x="182" y="41"/>
                  <a:pt x="182" y="41"/>
                  <a:pt x="182" y="41"/>
                </a:cubicBezTo>
                <a:cubicBezTo>
                  <a:pt x="182" y="16"/>
                  <a:pt x="182" y="16"/>
                  <a:pt x="182" y="16"/>
                </a:cubicBezTo>
                <a:lnTo>
                  <a:pt x="16" y="16"/>
                </a:lnTo>
                <a:close/>
                <a:moveTo>
                  <a:pt x="16" y="57"/>
                </a:moveTo>
                <a:cubicBezTo>
                  <a:pt x="16" y="322"/>
                  <a:pt x="16" y="322"/>
                  <a:pt x="16" y="322"/>
                </a:cubicBezTo>
                <a:cubicBezTo>
                  <a:pt x="182" y="322"/>
                  <a:pt x="182" y="322"/>
                  <a:pt x="182" y="322"/>
                </a:cubicBezTo>
                <a:cubicBezTo>
                  <a:pt x="182" y="57"/>
                  <a:pt x="182" y="57"/>
                  <a:pt x="182" y="57"/>
                </a:cubicBezTo>
                <a:lnTo>
                  <a:pt x="16" y="57"/>
                </a:lnTo>
                <a:close/>
                <a:moveTo>
                  <a:pt x="182" y="368"/>
                </a:moveTo>
                <a:cubicBezTo>
                  <a:pt x="182" y="338"/>
                  <a:pt x="182" y="338"/>
                  <a:pt x="182" y="338"/>
                </a:cubicBezTo>
                <a:cubicBezTo>
                  <a:pt x="16" y="338"/>
                  <a:pt x="16" y="338"/>
                  <a:pt x="16" y="338"/>
                </a:cubicBezTo>
                <a:cubicBezTo>
                  <a:pt x="16" y="368"/>
                  <a:pt x="16" y="368"/>
                  <a:pt x="16" y="368"/>
                </a:cubicBezTo>
                <a:lnTo>
                  <a:pt x="182" y="368"/>
                </a:lnTo>
                <a:close/>
                <a:moveTo>
                  <a:pt x="99" y="344"/>
                </a:moveTo>
                <a:cubicBezTo>
                  <a:pt x="93" y="344"/>
                  <a:pt x="89" y="349"/>
                  <a:pt x="89" y="355"/>
                </a:cubicBezTo>
                <a:cubicBezTo>
                  <a:pt x="89" y="360"/>
                  <a:pt x="93" y="365"/>
                  <a:pt x="99" y="365"/>
                </a:cubicBezTo>
                <a:cubicBezTo>
                  <a:pt x="105" y="365"/>
                  <a:pt x="110" y="360"/>
                  <a:pt x="110" y="355"/>
                </a:cubicBezTo>
                <a:cubicBezTo>
                  <a:pt x="110" y="349"/>
                  <a:pt x="105" y="344"/>
                  <a:pt x="99" y="344"/>
                </a:cubicBezTo>
                <a:close/>
              </a:path>
            </a:pathLst>
          </a:custGeom>
          <a:solidFill>
            <a:schemeClr val="accent4"/>
          </a:solidFill>
          <a:ln>
            <a:noFill/>
          </a:ln>
          <a:extLst/>
        </p:spPr>
        <p:txBody>
          <a:bodyPr vert="horz" wrap="square" lIns="91416" tIns="45708" rIns="91416" bIns="45708" numCol="1" anchor="t" anchorCtr="0" compatLnSpc="1">
            <a:prstTxWarp prst="textNoShape">
              <a:avLst/>
            </a:prstTxWarp>
          </a:bodyPr>
          <a:lstStyle/>
          <a:p>
            <a:endParaRPr lang="en-US" sz="1799" dirty="0"/>
          </a:p>
        </p:txBody>
      </p:sp>
      <p:sp>
        <p:nvSpPr>
          <p:cNvPr id="15" name="Freeform 14">
            <a:extLst>
              <a:ext uri="{FF2B5EF4-FFF2-40B4-BE49-F238E27FC236}">
                <a16:creationId xmlns:a16="http://schemas.microsoft.com/office/drawing/2014/main" id="{FBACA46D-723A-2246-A205-6F026470BE97}"/>
              </a:ext>
            </a:extLst>
          </p:cNvPr>
          <p:cNvSpPr>
            <a:spLocks noChangeAspect="1" noEditPoints="1"/>
          </p:cNvSpPr>
          <p:nvPr/>
        </p:nvSpPr>
        <p:spPr bwMode="auto">
          <a:xfrm flipH="1">
            <a:off x="2890293" y="4668823"/>
            <a:ext cx="425671" cy="617733"/>
          </a:xfrm>
          <a:custGeom>
            <a:avLst/>
            <a:gdLst>
              <a:gd name="T0" fmla="*/ 244 w 265"/>
              <a:gd name="T1" fmla="*/ 0 h 384"/>
              <a:gd name="T2" fmla="*/ 23 w 265"/>
              <a:gd name="T3" fmla="*/ 0 h 384"/>
              <a:gd name="T4" fmla="*/ 0 w 265"/>
              <a:gd name="T5" fmla="*/ 24 h 384"/>
              <a:gd name="T6" fmla="*/ 0 w 265"/>
              <a:gd name="T7" fmla="*/ 321 h 384"/>
              <a:gd name="T8" fmla="*/ 0 w 265"/>
              <a:gd name="T9" fmla="*/ 321 h 384"/>
              <a:gd name="T10" fmla="*/ 0 w 265"/>
              <a:gd name="T11" fmla="*/ 337 h 384"/>
              <a:gd name="T12" fmla="*/ 0 w 265"/>
              <a:gd name="T13" fmla="*/ 337 h 384"/>
              <a:gd name="T14" fmla="*/ 0 w 265"/>
              <a:gd name="T15" fmla="*/ 364 h 384"/>
              <a:gd name="T16" fmla="*/ 20 w 265"/>
              <a:gd name="T17" fmla="*/ 384 h 384"/>
              <a:gd name="T18" fmla="*/ 241 w 265"/>
              <a:gd name="T19" fmla="*/ 384 h 384"/>
              <a:gd name="T20" fmla="*/ 265 w 265"/>
              <a:gd name="T21" fmla="*/ 360 h 384"/>
              <a:gd name="T22" fmla="*/ 265 w 265"/>
              <a:gd name="T23" fmla="*/ 21 h 384"/>
              <a:gd name="T24" fmla="*/ 244 w 265"/>
              <a:gd name="T25" fmla="*/ 0 h 384"/>
              <a:gd name="T26" fmla="*/ 16 w 265"/>
              <a:gd name="T27" fmla="*/ 24 h 384"/>
              <a:gd name="T28" fmla="*/ 23 w 265"/>
              <a:gd name="T29" fmla="*/ 16 h 384"/>
              <a:gd name="T30" fmla="*/ 244 w 265"/>
              <a:gd name="T31" fmla="*/ 16 h 384"/>
              <a:gd name="T32" fmla="*/ 249 w 265"/>
              <a:gd name="T33" fmla="*/ 21 h 384"/>
              <a:gd name="T34" fmla="*/ 249 w 265"/>
              <a:gd name="T35" fmla="*/ 321 h 384"/>
              <a:gd name="T36" fmla="*/ 16 w 265"/>
              <a:gd name="T37" fmla="*/ 321 h 384"/>
              <a:gd name="T38" fmla="*/ 16 w 265"/>
              <a:gd name="T39" fmla="*/ 24 h 384"/>
              <a:gd name="T40" fmla="*/ 241 w 265"/>
              <a:gd name="T41" fmla="*/ 368 h 384"/>
              <a:gd name="T42" fmla="*/ 20 w 265"/>
              <a:gd name="T43" fmla="*/ 368 h 384"/>
              <a:gd name="T44" fmla="*/ 16 w 265"/>
              <a:gd name="T45" fmla="*/ 364 h 384"/>
              <a:gd name="T46" fmla="*/ 16 w 265"/>
              <a:gd name="T47" fmla="*/ 337 h 384"/>
              <a:gd name="T48" fmla="*/ 249 w 265"/>
              <a:gd name="T49" fmla="*/ 337 h 384"/>
              <a:gd name="T50" fmla="*/ 249 w 265"/>
              <a:gd name="T51" fmla="*/ 360 h 384"/>
              <a:gd name="T52" fmla="*/ 241 w 265"/>
              <a:gd name="T53" fmla="*/ 368 h 384"/>
              <a:gd name="T54" fmla="*/ 144 w 265"/>
              <a:gd name="T55" fmla="*/ 354 h 384"/>
              <a:gd name="T56" fmla="*/ 132 w 265"/>
              <a:gd name="T57" fmla="*/ 366 h 384"/>
              <a:gd name="T58" fmla="*/ 120 w 265"/>
              <a:gd name="T59" fmla="*/ 354 h 384"/>
              <a:gd name="T60" fmla="*/ 132 w 265"/>
              <a:gd name="T61" fmla="*/ 342 h 384"/>
              <a:gd name="T62" fmla="*/ 144 w 265"/>
              <a:gd name="T63" fmla="*/ 354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5" h="384">
                <a:moveTo>
                  <a:pt x="244" y="0"/>
                </a:moveTo>
                <a:cubicBezTo>
                  <a:pt x="23" y="0"/>
                  <a:pt x="23" y="0"/>
                  <a:pt x="23" y="0"/>
                </a:cubicBezTo>
                <a:cubicBezTo>
                  <a:pt x="10" y="0"/>
                  <a:pt x="0" y="11"/>
                  <a:pt x="0" y="24"/>
                </a:cubicBezTo>
                <a:cubicBezTo>
                  <a:pt x="0" y="321"/>
                  <a:pt x="0" y="321"/>
                  <a:pt x="0" y="321"/>
                </a:cubicBezTo>
                <a:cubicBezTo>
                  <a:pt x="0" y="321"/>
                  <a:pt x="0" y="321"/>
                  <a:pt x="0" y="321"/>
                </a:cubicBezTo>
                <a:cubicBezTo>
                  <a:pt x="0" y="337"/>
                  <a:pt x="0" y="337"/>
                  <a:pt x="0" y="337"/>
                </a:cubicBezTo>
                <a:cubicBezTo>
                  <a:pt x="0" y="337"/>
                  <a:pt x="0" y="337"/>
                  <a:pt x="0" y="337"/>
                </a:cubicBezTo>
                <a:cubicBezTo>
                  <a:pt x="0" y="364"/>
                  <a:pt x="0" y="364"/>
                  <a:pt x="0" y="364"/>
                </a:cubicBezTo>
                <a:cubicBezTo>
                  <a:pt x="0" y="375"/>
                  <a:pt x="9" y="384"/>
                  <a:pt x="20" y="384"/>
                </a:cubicBezTo>
                <a:cubicBezTo>
                  <a:pt x="241" y="384"/>
                  <a:pt x="241" y="384"/>
                  <a:pt x="241" y="384"/>
                </a:cubicBezTo>
                <a:cubicBezTo>
                  <a:pt x="254" y="384"/>
                  <a:pt x="265" y="373"/>
                  <a:pt x="265" y="360"/>
                </a:cubicBezTo>
                <a:cubicBezTo>
                  <a:pt x="265" y="21"/>
                  <a:pt x="265" y="21"/>
                  <a:pt x="265" y="21"/>
                </a:cubicBezTo>
                <a:cubicBezTo>
                  <a:pt x="265" y="9"/>
                  <a:pt x="255" y="0"/>
                  <a:pt x="244" y="0"/>
                </a:cubicBezTo>
                <a:close/>
                <a:moveTo>
                  <a:pt x="16" y="24"/>
                </a:moveTo>
                <a:cubicBezTo>
                  <a:pt x="16" y="19"/>
                  <a:pt x="19" y="16"/>
                  <a:pt x="23" y="16"/>
                </a:cubicBezTo>
                <a:cubicBezTo>
                  <a:pt x="244" y="16"/>
                  <a:pt x="244" y="16"/>
                  <a:pt x="244" y="16"/>
                </a:cubicBezTo>
                <a:cubicBezTo>
                  <a:pt x="246" y="16"/>
                  <a:pt x="249" y="18"/>
                  <a:pt x="249" y="21"/>
                </a:cubicBezTo>
                <a:cubicBezTo>
                  <a:pt x="249" y="321"/>
                  <a:pt x="249" y="321"/>
                  <a:pt x="249" y="321"/>
                </a:cubicBezTo>
                <a:cubicBezTo>
                  <a:pt x="16" y="321"/>
                  <a:pt x="16" y="321"/>
                  <a:pt x="16" y="321"/>
                </a:cubicBezTo>
                <a:lnTo>
                  <a:pt x="16" y="24"/>
                </a:lnTo>
                <a:close/>
                <a:moveTo>
                  <a:pt x="241" y="368"/>
                </a:moveTo>
                <a:cubicBezTo>
                  <a:pt x="20" y="368"/>
                  <a:pt x="20" y="368"/>
                  <a:pt x="20" y="368"/>
                </a:cubicBezTo>
                <a:cubicBezTo>
                  <a:pt x="18" y="368"/>
                  <a:pt x="16" y="366"/>
                  <a:pt x="16" y="364"/>
                </a:cubicBezTo>
                <a:cubicBezTo>
                  <a:pt x="16" y="337"/>
                  <a:pt x="16" y="337"/>
                  <a:pt x="16" y="337"/>
                </a:cubicBezTo>
                <a:cubicBezTo>
                  <a:pt x="249" y="337"/>
                  <a:pt x="249" y="337"/>
                  <a:pt x="249" y="337"/>
                </a:cubicBezTo>
                <a:cubicBezTo>
                  <a:pt x="249" y="360"/>
                  <a:pt x="249" y="360"/>
                  <a:pt x="249" y="360"/>
                </a:cubicBezTo>
                <a:cubicBezTo>
                  <a:pt x="249" y="365"/>
                  <a:pt x="245" y="368"/>
                  <a:pt x="241" y="368"/>
                </a:cubicBezTo>
                <a:close/>
                <a:moveTo>
                  <a:pt x="144" y="354"/>
                </a:moveTo>
                <a:cubicBezTo>
                  <a:pt x="144" y="361"/>
                  <a:pt x="139" y="366"/>
                  <a:pt x="132" y="366"/>
                </a:cubicBezTo>
                <a:cubicBezTo>
                  <a:pt x="126" y="366"/>
                  <a:pt x="120" y="361"/>
                  <a:pt x="120" y="354"/>
                </a:cubicBezTo>
                <a:cubicBezTo>
                  <a:pt x="120" y="348"/>
                  <a:pt x="126" y="342"/>
                  <a:pt x="132" y="342"/>
                </a:cubicBezTo>
                <a:cubicBezTo>
                  <a:pt x="139" y="342"/>
                  <a:pt x="144" y="348"/>
                  <a:pt x="144" y="354"/>
                </a:cubicBezTo>
                <a:close/>
              </a:path>
            </a:pathLst>
          </a:custGeom>
          <a:solidFill>
            <a:schemeClr val="accent4"/>
          </a:solidFill>
          <a:ln>
            <a:noFill/>
          </a:ln>
          <a:extLst/>
        </p:spPr>
        <p:txBody>
          <a:bodyPr vert="horz" wrap="square" lIns="91416" tIns="45708" rIns="91416" bIns="45708" numCol="1" anchor="t" anchorCtr="0" compatLnSpc="1">
            <a:prstTxWarp prst="textNoShape">
              <a:avLst/>
            </a:prstTxWarp>
          </a:bodyPr>
          <a:lstStyle/>
          <a:p>
            <a:endParaRPr lang="en-US" sz="1799" dirty="0"/>
          </a:p>
        </p:txBody>
      </p:sp>
      <p:sp>
        <p:nvSpPr>
          <p:cNvPr id="16" name="Freeform 15">
            <a:extLst>
              <a:ext uri="{FF2B5EF4-FFF2-40B4-BE49-F238E27FC236}">
                <a16:creationId xmlns:a16="http://schemas.microsoft.com/office/drawing/2014/main" id="{ADF03610-C6B4-DD4E-8BA2-EDEB78AC66F2}"/>
              </a:ext>
            </a:extLst>
          </p:cNvPr>
          <p:cNvSpPr>
            <a:spLocks noChangeAspect="1" noEditPoints="1"/>
          </p:cNvSpPr>
          <p:nvPr/>
        </p:nvSpPr>
        <p:spPr bwMode="auto">
          <a:xfrm flipH="1">
            <a:off x="6648676" y="4435152"/>
            <a:ext cx="617733" cy="426455"/>
          </a:xfrm>
          <a:custGeom>
            <a:avLst/>
            <a:gdLst>
              <a:gd name="T0" fmla="*/ 360 w 384"/>
              <a:gd name="T1" fmla="*/ 0 h 265"/>
              <a:gd name="T2" fmla="*/ 337 w 384"/>
              <a:gd name="T3" fmla="*/ 0 h 265"/>
              <a:gd name="T4" fmla="*/ 321 w 384"/>
              <a:gd name="T5" fmla="*/ 0 h 265"/>
              <a:gd name="T6" fmla="*/ 21 w 384"/>
              <a:gd name="T7" fmla="*/ 0 h 265"/>
              <a:gd name="T8" fmla="*/ 0 w 384"/>
              <a:gd name="T9" fmla="*/ 20 h 265"/>
              <a:gd name="T10" fmla="*/ 0 w 384"/>
              <a:gd name="T11" fmla="*/ 241 h 265"/>
              <a:gd name="T12" fmla="*/ 24 w 384"/>
              <a:gd name="T13" fmla="*/ 265 h 265"/>
              <a:gd name="T14" fmla="*/ 321 w 384"/>
              <a:gd name="T15" fmla="*/ 265 h 265"/>
              <a:gd name="T16" fmla="*/ 337 w 384"/>
              <a:gd name="T17" fmla="*/ 265 h 265"/>
              <a:gd name="T18" fmla="*/ 364 w 384"/>
              <a:gd name="T19" fmla="*/ 265 h 265"/>
              <a:gd name="T20" fmla="*/ 384 w 384"/>
              <a:gd name="T21" fmla="*/ 244 h 265"/>
              <a:gd name="T22" fmla="*/ 384 w 384"/>
              <a:gd name="T23" fmla="*/ 24 h 265"/>
              <a:gd name="T24" fmla="*/ 360 w 384"/>
              <a:gd name="T25" fmla="*/ 0 h 265"/>
              <a:gd name="T26" fmla="*/ 24 w 384"/>
              <a:gd name="T27" fmla="*/ 249 h 265"/>
              <a:gd name="T28" fmla="*/ 16 w 384"/>
              <a:gd name="T29" fmla="*/ 241 h 265"/>
              <a:gd name="T30" fmla="*/ 16 w 384"/>
              <a:gd name="T31" fmla="*/ 20 h 265"/>
              <a:gd name="T32" fmla="*/ 21 w 384"/>
              <a:gd name="T33" fmla="*/ 16 h 265"/>
              <a:gd name="T34" fmla="*/ 321 w 384"/>
              <a:gd name="T35" fmla="*/ 16 h 265"/>
              <a:gd name="T36" fmla="*/ 321 w 384"/>
              <a:gd name="T37" fmla="*/ 249 h 265"/>
              <a:gd name="T38" fmla="*/ 24 w 384"/>
              <a:gd name="T39" fmla="*/ 249 h 265"/>
              <a:gd name="T40" fmla="*/ 368 w 384"/>
              <a:gd name="T41" fmla="*/ 244 h 265"/>
              <a:gd name="T42" fmla="*/ 364 w 384"/>
              <a:gd name="T43" fmla="*/ 249 h 265"/>
              <a:gd name="T44" fmla="*/ 337 w 384"/>
              <a:gd name="T45" fmla="*/ 249 h 265"/>
              <a:gd name="T46" fmla="*/ 337 w 384"/>
              <a:gd name="T47" fmla="*/ 16 h 265"/>
              <a:gd name="T48" fmla="*/ 360 w 384"/>
              <a:gd name="T49" fmla="*/ 16 h 265"/>
              <a:gd name="T50" fmla="*/ 368 w 384"/>
              <a:gd name="T51" fmla="*/ 24 h 265"/>
              <a:gd name="T52" fmla="*/ 368 w 384"/>
              <a:gd name="T53" fmla="*/ 244 h 265"/>
              <a:gd name="T54" fmla="*/ 366 w 384"/>
              <a:gd name="T55" fmla="*/ 132 h 265"/>
              <a:gd name="T56" fmla="*/ 354 w 384"/>
              <a:gd name="T57" fmla="*/ 144 h 265"/>
              <a:gd name="T58" fmla="*/ 342 w 384"/>
              <a:gd name="T59" fmla="*/ 132 h 265"/>
              <a:gd name="T60" fmla="*/ 354 w 384"/>
              <a:gd name="T61" fmla="*/ 120 h 265"/>
              <a:gd name="T62" fmla="*/ 366 w 384"/>
              <a:gd name="T63" fmla="*/ 13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4" h="265">
                <a:moveTo>
                  <a:pt x="360" y="0"/>
                </a:moveTo>
                <a:cubicBezTo>
                  <a:pt x="337" y="0"/>
                  <a:pt x="337" y="0"/>
                  <a:pt x="337" y="0"/>
                </a:cubicBezTo>
                <a:cubicBezTo>
                  <a:pt x="321" y="0"/>
                  <a:pt x="321" y="0"/>
                  <a:pt x="321" y="0"/>
                </a:cubicBezTo>
                <a:cubicBezTo>
                  <a:pt x="21" y="0"/>
                  <a:pt x="21" y="0"/>
                  <a:pt x="21" y="0"/>
                </a:cubicBezTo>
                <a:cubicBezTo>
                  <a:pt x="9" y="0"/>
                  <a:pt x="0" y="9"/>
                  <a:pt x="0" y="20"/>
                </a:cubicBezTo>
                <a:cubicBezTo>
                  <a:pt x="0" y="241"/>
                  <a:pt x="0" y="241"/>
                  <a:pt x="0" y="241"/>
                </a:cubicBezTo>
                <a:cubicBezTo>
                  <a:pt x="0" y="254"/>
                  <a:pt x="11" y="265"/>
                  <a:pt x="24" y="265"/>
                </a:cubicBezTo>
                <a:cubicBezTo>
                  <a:pt x="321" y="265"/>
                  <a:pt x="321" y="265"/>
                  <a:pt x="321" y="265"/>
                </a:cubicBezTo>
                <a:cubicBezTo>
                  <a:pt x="337" y="265"/>
                  <a:pt x="337" y="265"/>
                  <a:pt x="337" y="265"/>
                </a:cubicBezTo>
                <a:cubicBezTo>
                  <a:pt x="364" y="265"/>
                  <a:pt x="364" y="265"/>
                  <a:pt x="364" y="265"/>
                </a:cubicBezTo>
                <a:cubicBezTo>
                  <a:pt x="375" y="265"/>
                  <a:pt x="384" y="255"/>
                  <a:pt x="384" y="244"/>
                </a:cubicBezTo>
                <a:cubicBezTo>
                  <a:pt x="384" y="24"/>
                  <a:pt x="384" y="24"/>
                  <a:pt x="384" y="24"/>
                </a:cubicBezTo>
                <a:cubicBezTo>
                  <a:pt x="384" y="10"/>
                  <a:pt x="373" y="0"/>
                  <a:pt x="360" y="0"/>
                </a:cubicBezTo>
                <a:close/>
                <a:moveTo>
                  <a:pt x="24" y="249"/>
                </a:moveTo>
                <a:cubicBezTo>
                  <a:pt x="19" y="249"/>
                  <a:pt x="16" y="245"/>
                  <a:pt x="16" y="241"/>
                </a:cubicBezTo>
                <a:cubicBezTo>
                  <a:pt x="16" y="20"/>
                  <a:pt x="16" y="20"/>
                  <a:pt x="16" y="20"/>
                </a:cubicBezTo>
                <a:cubicBezTo>
                  <a:pt x="16" y="18"/>
                  <a:pt x="18" y="16"/>
                  <a:pt x="21" y="16"/>
                </a:cubicBezTo>
                <a:cubicBezTo>
                  <a:pt x="321" y="16"/>
                  <a:pt x="321" y="16"/>
                  <a:pt x="321" y="16"/>
                </a:cubicBezTo>
                <a:cubicBezTo>
                  <a:pt x="321" y="249"/>
                  <a:pt x="321" y="249"/>
                  <a:pt x="321" y="249"/>
                </a:cubicBezTo>
                <a:lnTo>
                  <a:pt x="24" y="249"/>
                </a:lnTo>
                <a:close/>
                <a:moveTo>
                  <a:pt x="368" y="244"/>
                </a:moveTo>
                <a:cubicBezTo>
                  <a:pt x="368" y="247"/>
                  <a:pt x="366" y="249"/>
                  <a:pt x="364" y="249"/>
                </a:cubicBezTo>
                <a:cubicBezTo>
                  <a:pt x="337" y="249"/>
                  <a:pt x="337" y="249"/>
                  <a:pt x="337" y="249"/>
                </a:cubicBezTo>
                <a:cubicBezTo>
                  <a:pt x="337" y="16"/>
                  <a:pt x="337" y="16"/>
                  <a:pt x="337" y="16"/>
                </a:cubicBezTo>
                <a:cubicBezTo>
                  <a:pt x="360" y="16"/>
                  <a:pt x="360" y="16"/>
                  <a:pt x="360" y="16"/>
                </a:cubicBezTo>
                <a:cubicBezTo>
                  <a:pt x="365" y="16"/>
                  <a:pt x="368" y="19"/>
                  <a:pt x="368" y="24"/>
                </a:cubicBezTo>
                <a:lnTo>
                  <a:pt x="368" y="244"/>
                </a:lnTo>
                <a:close/>
                <a:moveTo>
                  <a:pt x="366" y="132"/>
                </a:moveTo>
                <a:cubicBezTo>
                  <a:pt x="366" y="139"/>
                  <a:pt x="360" y="144"/>
                  <a:pt x="354" y="144"/>
                </a:cubicBezTo>
                <a:cubicBezTo>
                  <a:pt x="347" y="144"/>
                  <a:pt x="342" y="139"/>
                  <a:pt x="342" y="132"/>
                </a:cubicBezTo>
                <a:cubicBezTo>
                  <a:pt x="342" y="126"/>
                  <a:pt x="347" y="120"/>
                  <a:pt x="354" y="120"/>
                </a:cubicBezTo>
                <a:cubicBezTo>
                  <a:pt x="360" y="120"/>
                  <a:pt x="366" y="126"/>
                  <a:pt x="366" y="132"/>
                </a:cubicBezTo>
                <a:close/>
              </a:path>
            </a:pathLst>
          </a:custGeom>
          <a:solidFill>
            <a:schemeClr val="accent1"/>
          </a:solidFill>
          <a:ln>
            <a:noFill/>
          </a:ln>
          <a:extLst/>
        </p:spPr>
        <p:txBody>
          <a:bodyPr vert="horz" wrap="square" lIns="91416" tIns="45708" rIns="91416" bIns="45708" numCol="1" anchor="t" anchorCtr="0" compatLnSpc="1">
            <a:prstTxWarp prst="textNoShape">
              <a:avLst/>
            </a:prstTxWarp>
          </a:bodyPr>
          <a:lstStyle/>
          <a:p>
            <a:endParaRPr lang="en-US" sz="1799" dirty="0"/>
          </a:p>
        </p:txBody>
      </p:sp>
      <p:sp>
        <p:nvSpPr>
          <p:cNvPr id="17" name="Freeform 21">
            <a:extLst>
              <a:ext uri="{FF2B5EF4-FFF2-40B4-BE49-F238E27FC236}">
                <a16:creationId xmlns:a16="http://schemas.microsoft.com/office/drawing/2014/main" id="{BE9908A9-BDE0-4C4C-92FA-879D2C57927D}"/>
              </a:ext>
            </a:extLst>
          </p:cNvPr>
          <p:cNvSpPr>
            <a:spLocks noChangeAspect="1" noEditPoints="1"/>
          </p:cNvSpPr>
          <p:nvPr/>
        </p:nvSpPr>
        <p:spPr bwMode="auto">
          <a:xfrm>
            <a:off x="4075611" y="525149"/>
            <a:ext cx="720998" cy="699980"/>
          </a:xfrm>
          <a:custGeom>
            <a:avLst/>
            <a:gdLst>
              <a:gd name="T0" fmla="*/ 378 w 386"/>
              <a:gd name="T1" fmla="*/ 175 h 374"/>
              <a:gd name="T2" fmla="*/ 338 w 386"/>
              <a:gd name="T3" fmla="*/ 161 h 374"/>
              <a:gd name="T4" fmla="*/ 248 w 386"/>
              <a:gd name="T5" fmla="*/ 161 h 374"/>
              <a:gd name="T6" fmla="*/ 123 w 386"/>
              <a:gd name="T7" fmla="*/ 0 h 374"/>
              <a:gd name="T8" fmla="*/ 75 w 386"/>
              <a:gd name="T9" fmla="*/ 0 h 374"/>
              <a:gd name="T10" fmla="*/ 150 w 386"/>
              <a:gd name="T11" fmla="*/ 161 h 374"/>
              <a:gd name="T12" fmla="*/ 75 w 386"/>
              <a:gd name="T13" fmla="*/ 161 h 374"/>
              <a:gd name="T14" fmla="*/ 40 w 386"/>
              <a:gd name="T15" fmla="*/ 107 h 374"/>
              <a:gd name="T16" fmla="*/ 0 w 386"/>
              <a:gd name="T17" fmla="*/ 106 h 374"/>
              <a:gd name="T18" fmla="*/ 32 w 386"/>
              <a:gd name="T19" fmla="*/ 187 h 374"/>
              <a:gd name="T20" fmla="*/ 2 w 386"/>
              <a:gd name="T21" fmla="*/ 268 h 374"/>
              <a:gd name="T22" fmla="*/ 40 w 386"/>
              <a:gd name="T23" fmla="*/ 268 h 374"/>
              <a:gd name="T24" fmla="*/ 75 w 386"/>
              <a:gd name="T25" fmla="*/ 213 h 374"/>
              <a:gd name="T26" fmla="*/ 150 w 386"/>
              <a:gd name="T27" fmla="*/ 213 h 374"/>
              <a:gd name="T28" fmla="*/ 75 w 386"/>
              <a:gd name="T29" fmla="*/ 374 h 374"/>
              <a:gd name="T30" fmla="*/ 123 w 386"/>
              <a:gd name="T31" fmla="*/ 374 h 374"/>
              <a:gd name="T32" fmla="*/ 248 w 386"/>
              <a:gd name="T33" fmla="*/ 213 h 374"/>
              <a:gd name="T34" fmla="*/ 338 w 386"/>
              <a:gd name="T35" fmla="*/ 213 h 374"/>
              <a:gd name="T36" fmla="*/ 378 w 386"/>
              <a:gd name="T37" fmla="*/ 200 h 374"/>
              <a:gd name="T38" fmla="*/ 386 w 386"/>
              <a:gd name="T39" fmla="*/ 188 h 374"/>
              <a:gd name="T40" fmla="*/ 378 w 386"/>
              <a:gd name="T41" fmla="*/ 175 h 374"/>
              <a:gd name="T42" fmla="*/ 373 w 386"/>
              <a:gd name="T43" fmla="*/ 193 h 374"/>
              <a:gd name="T44" fmla="*/ 338 w 386"/>
              <a:gd name="T45" fmla="*/ 205 h 374"/>
              <a:gd name="T46" fmla="*/ 244 w 386"/>
              <a:gd name="T47" fmla="*/ 205 h 374"/>
              <a:gd name="T48" fmla="*/ 119 w 386"/>
              <a:gd name="T49" fmla="*/ 366 h 374"/>
              <a:gd name="T50" fmla="*/ 88 w 386"/>
              <a:gd name="T51" fmla="*/ 366 h 374"/>
              <a:gd name="T52" fmla="*/ 163 w 386"/>
              <a:gd name="T53" fmla="*/ 205 h 374"/>
              <a:gd name="T54" fmla="*/ 71 w 386"/>
              <a:gd name="T55" fmla="*/ 205 h 374"/>
              <a:gd name="T56" fmla="*/ 36 w 386"/>
              <a:gd name="T57" fmla="*/ 260 h 374"/>
              <a:gd name="T58" fmla="*/ 13 w 386"/>
              <a:gd name="T59" fmla="*/ 260 h 374"/>
              <a:gd name="T60" fmla="*/ 41 w 386"/>
              <a:gd name="T61" fmla="*/ 187 h 374"/>
              <a:gd name="T62" fmla="*/ 12 w 386"/>
              <a:gd name="T63" fmla="*/ 114 h 374"/>
              <a:gd name="T64" fmla="*/ 35 w 386"/>
              <a:gd name="T65" fmla="*/ 114 h 374"/>
              <a:gd name="T66" fmla="*/ 71 w 386"/>
              <a:gd name="T67" fmla="*/ 169 h 374"/>
              <a:gd name="T68" fmla="*/ 163 w 386"/>
              <a:gd name="T69" fmla="*/ 169 h 374"/>
              <a:gd name="T70" fmla="*/ 88 w 386"/>
              <a:gd name="T71" fmla="*/ 8 h 374"/>
              <a:gd name="T72" fmla="*/ 119 w 386"/>
              <a:gd name="T73" fmla="*/ 8 h 374"/>
              <a:gd name="T74" fmla="*/ 244 w 386"/>
              <a:gd name="T75" fmla="*/ 169 h 374"/>
              <a:gd name="T76" fmla="*/ 338 w 386"/>
              <a:gd name="T77" fmla="*/ 169 h 374"/>
              <a:gd name="T78" fmla="*/ 373 w 386"/>
              <a:gd name="T79" fmla="*/ 182 h 374"/>
              <a:gd name="T80" fmla="*/ 378 w 386"/>
              <a:gd name="T81" fmla="*/ 188 h 374"/>
              <a:gd name="T82" fmla="*/ 373 w 386"/>
              <a:gd name="T83" fmla="*/ 193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6" h="374">
                <a:moveTo>
                  <a:pt x="378" y="175"/>
                </a:moveTo>
                <a:cubicBezTo>
                  <a:pt x="367" y="166"/>
                  <a:pt x="353" y="161"/>
                  <a:pt x="338" y="161"/>
                </a:cubicBezTo>
                <a:cubicBezTo>
                  <a:pt x="248" y="161"/>
                  <a:pt x="248" y="161"/>
                  <a:pt x="248" y="161"/>
                </a:cubicBezTo>
                <a:cubicBezTo>
                  <a:pt x="123" y="0"/>
                  <a:pt x="123" y="0"/>
                  <a:pt x="123" y="0"/>
                </a:cubicBezTo>
                <a:cubicBezTo>
                  <a:pt x="75" y="0"/>
                  <a:pt x="75" y="0"/>
                  <a:pt x="75" y="0"/>
                </a:cubicBezTo>
                <a:cubicBezTo>
                  <a:pt x="150" y="161"/>
                  <a:pt x="150" y="161"/>
                  <a:pt x="150" y="161"/>
                </a:cubicBezTo>
                <a:cubicBezTo>
                  <a:pt x="75" y="161"/>
                  <a:pt x="75" y="161"/>
                  <a:pt x="75" y="161"/>
                </a:cubicBezTo>
                <a:cubicBezTo>
                  <a:pt x="40" y="107"/>
                  <a:pt x="40" y="107"/>
                  <a:pt x="40" y="107"/>
                </a:cubicBezTo>
                <a:cubicBezTo>
                  <a:pt x="0" y="106"/>
                  <a:pt x="0" y="106"/>
                  <a:pt x="0" y="106"/>
                </a:cubicBezTo>
                <a:cubicBezTo>
                  <a:pt x="32" y="187"/>
                  <a:pt x="32" y="187"/>
                  <a:pt x="32" y="187"/>
                </a:cubicBezTo>
                <a:cubicBezTo>
                  <a:pt x="2" y="268"/>
                  <a:pt x="2" y="268"/>
                  <a:pt x="2" y="268"/>
                </a:cubicBezTo>
                <a:cubicBezTo>
                  <a:pt x="40" y="268"/>
                  <a:pt x="40" y="268"/>
                  <a:pt x="40" y="268"/>
                </a:cubicBezTo>
                <a:cubicBezTo>
                  <a:pt x="75" y="213"/>
                  <a:pt x="75" y="213"/>
                  <a:pt x="75" y="213"/>
                </a:cubicBezTo>
                <a:cubicBezTo>
                  <a:pt x="150" y="213"/>
                  <a:pt x="150" y="213"/>
                  <a:pt x="150" y="213"/>
                </a:cubicBezTo>
                <a:cubicBezTo>
                  <a:pt x="75" y="374"/>
                  <a:pt x="75" y="374"/>
                  <a:pt x="75" y="374"/>
                </a:cubicBezTo>
                <a:cubicBezTo>
                  <a:pt x="123" y="374"/>
                  <a:pt x="123" y="374"/>
                  <a:pt x="123" y="374"/>
                </a:cubicBezTo>
                <a:cubicBezTo>
                  <a:pt x="248" y="213"/>
                  <a:pt x="248" y="213"/>
                  <a:pt x="248" y="213"/>
                </a:cubicBezTo>
                <a:cubicBezTo>
                  <a:pt x="338" y="213"/>
                  <a:pt x="338" y="213"/>
                  <a:pt x="338" y="213"/>
                </a:cubicBezTo>
                <a:cubicBezTo>
                  <a:pt x="353" y="213"/>
                  <a:pt x="367" y="208"/>
                  <a:pt x="378" y="200"/>
                </a:cubicBezTo>
                <a:cubicBezTo>
                  <a:pt x="383" y="195"/>
                  <a:pt x="386" y="192"/>
                  <a:pt x="386" y="188"/>
                </a:cubicBezTo>
                <a:cubicBezTo>
                  <a:pt x="386" y="184"/>
                  <a:pt x="383" y="180"/>
                  <a:pt x="378" y="175"/>
                </a:cubicBezTo>
                <a:close/>
                <a:moveTo>
                  <a:pt x="373" y="193"/>
                </a:moveTo>
                <a:cubicBezTo>
                  <a:pt x="364" y="201"/>
                  <a:pt x="351" y="205"/>
                  <a:pt x="338" y="205"/>
                </a:cubicBezTo>
                <a:cubicBezTo>
                  <a:pt x="244" y="205"/>
                  <a:pt x="244" y="205"/>
                  <a:pt x="244" y="205"/>
                </a:cubicBezTo>
                <a:cubicBezTo>
                  <a:pt x="119" y="366"/>
                  <a:pt x="119" y="366"/>
                  <a:pt x="119" y="366"/>
                </a:cubicBezTo>
                <a:cubicBezTo>
                  <a:pt x="88" y="366"/>
                  <a:pt x="88" y="366"/>
                  <a:pt x="88" y="366"/>
                </a:cubicBezTo>
                <a:cubicBezTo>
                  <a:pt x="163" y="205"/>
                  <a:pt x="163" y="205"/>
                  <a:pt x="163" y="205"/>
                </a:cubicBezTo>
                <a:cubicBezTo>
                  <a:pt x="71" y="205"/>
                  <a:pt x="71" y="205"/>
                  <a:pt x="71" y="205"/>
                </a:cubicBezTo>
                <a:cubicBezTo>
                  <a:pt x="36" y="260"/>
                  <a:pt x="36" y="260"/>
                  <a:pt x="36" y="260"/>
                </a:cubicBezTo>
                <a:cubicBezTo>
                  <a:pt x="13" y="260"/>
                  <a:pt x="13" y="260"/>
                  <a:pt x="13" y="260"/>
                </a:cubicBezTo>
                <a:cubicBezTo>
                  <a:pt x="41" y="187"/>
                  <a:pt x="41" y="187"/>
                  <a:pt x="41" y="187"/>
                </a:cubicBezTo>
                <a:cubicBezTo>
                  <a:pt x="12" y="114"/>
                  <a:pt x="12" y="114"/>
                  <a:pt x="12" y="114"/>
                </a:cubicBezTo>
                <a:cubicBezTo>
                  <a:pt x="35" y="114"/>
                  <a:pt x="35" y="114"/>
                  <a:pt x="35" y="114"/>
                </a:cubicBezTo>
                <a:cubicBezTo>
                  <a:pt x="71" y="169"/>
                  <a:pt x="71" y="169"/>
                  <a:pt x="71" y="169"/>
                </a:cubicBezTo>
                <a:cubicBezTo>
                  <a:pt x="163" y="169"/>
                  <a:pt x="163" y="169"/>
                  <a:pt x="163" y="169"/>
                </a:cubicBezTo>
                <a:cubicBezTo>
                  <a:pt x="88" y="8"/>
                  <a:pt x="88" y="8"/>
                  <a:pt x="88" y="8"/>
                </a:cubicBezTo>
                <a:cubicBezTo>
                  <a:pt x="119" y="8"/>
                  <a:pt x="119" y="8"/>
                  <a:pt x="119" y="8"/>
                </a:cubicBezTo>
                <a:cubicBezTo>
                  <a:pt x="244" y="169"/>
                  <a:pt x="244" y="169"/>
                  <a:pt x="244" y="169"/>
                </a:cubicBezTo>
                <a:cubicBezTo>
                  <a:pt x="338" y="169"/>
                  <a:pt x="338" y="169"/>
                  <a:pt x="338" y="169"/>
                </a:cubicBezTo>
                <a:cubicBezTo>
                  <a:pt x="351" y="169"/>
                  <a:pt x="363" y="174"/>
                  <a:pt x="373" y="182"/>
                </a:cubicBezTo>
                <a:cubicBezTo>
                  <a:pt x="378" y="186"/>
                  <a:pt x="378" y="188"/>
                  <a:pt x="378" y="188"/>
                </a:cubicBezTo>
                <a:cubicBezTo>
                  <a:pt x="378" y="188"/>
                  <a:pt x="378" y="190"/>
                  <a:pt x="373" y="193"/>
                </a:cubicBezTo>
                <a:close/>
              </a:path>
            </a:pathLst>
          </a:custGeom>
          <a:solidFill>
            <a:schemeClr val="accent3"/>
          </a:solidFill>
          <a:ln w="1905">
            <a:noFill/>
          </a:ln>
        </p:spPr>
        <p:txBody>
          <a:bodyPr vert="horz" wrap="square" lIns="91416" tIns="45708" rIns="91416" bIns="45708" numCol="1" anchor="t" anchorCtr="0" compatLnSpc="1">
            <a:prstTxWarp prst="textNoShape">
              <a:avLst/>
            </a:prstTxWarp>
          </a:bodyPr>
          <a:lstStyle/>
          <a:p>
            <a:endParaRPr lang="en-US" sz="1799" dirty="0">
              <a:solidFill>
                <a:srgbClr val="3F3F3F"/>
              </a:solidFill>
              <a:latin typeface="Metropolis"/>
            </a:endParaRPr>
          </a:p>
        </p:txBody>
      </p:sp>
      <p:grpSp>
        <p:nvGrpSpPr>
          <p:cNvPr id="18" name="Group 24">
            <a:extLst>
              <a:ext uri="{FF2B5EF4-FFF2-40B4-BE49-F238E27FC236}">
                <a16:creationId xmlns:a16="http://schemas.microsoft.com/office/drawing/2014/main" id="{CBC472EA-8EA9-534A-9A43-25EB5EBB6484}"/>
              </a:ext>
            </a:extLst>
          </p:cNvPr>
          <p:cNvGrpSpPr>
            <a:grpSpLocks noChangeAspect="1"/>
          </p:cNvGrpSpPr>
          <p:nvPr/>
        </p:nvGrpSpPr>
        <p:grpSpPr bwMode="auto">
          <a:xfrm>
            <a:off x="1595014" y="5157786"/>
            <a:ext cx="530048" cy="723478"/>
            <a:chOff x="3628" y="1870"/>
            <a:chExt cx="422" cy="576"/>
          </a:xfrm>
          <a:solidFill>
            <a:schemeClr val="accent2"/>
          </a:solidFill>
        </p:grpSpPr>
        <p:sp>
          <p:nvSpPr>
            <p:cNvPr id="19" name="Freeform 25">
              <a:extLst>
                <a:ext uri="{FF2B5EF4-FFF2-40B4-BE49-F238E27FC236}">
                  <a16:creationId xmlns:a16="http://schemas.microsoft.com/office/drawing/2014/main" id="{BCFF54F8-EDCB-7245-955D-84AC098426C3}"/>
                </a:ext>
              </a:extLst>
            </p:cNvPr>
            <p:cNvSpPr>
              <a:spLocks noEditPoints="1"/>
            </p:cNvSpPr>
            <p:nvPr/>
          </p:nvSpPr>
          <p:spPr bwMode="auto">
            <a:xfrm>
              <a:off x="3707" y="1975"/>
              <a:ext cx="243" cy="190"/>
            </a:xfrm>
            <a:custGeom>
              <a:avLst/>
              <a:gdLst>
                <a:gd name="T0" fmla="*/ 120 w 136"/>
                <a:gd name="T1" fmla="*/ 9 h 107"/>
                <a:gd name="T2" fmla="*/ 74 w 136"/>
                <a:gd name="T3" fmla="*/ 18 h 107"/>
                <a:gd name="T4" fmla="*/ 27 w 136"/>
                <a:gd name="T5" fmla="*/ 9 h 107"/>
                <a:gd name="T6" fmla="*/ 18 w 136"/>
                <a:gd name="T7" fmla="*/ 49 h 107"/>
                <a:gd name="T8" fmla="*/ 4 w 136"/>
                <a:gd name="T9" fmla="*/ 49 h 107"/>
                <a:gd name="T10" fmla="*/ 0 w 136"/>
                <a:gd name="T11" fmla="*/ 53 h 107"/>
                <a:gd name="T12" fmla="*/ 4 w 136"/>
                <a:gd name="T13" fmla="*/ 57 h 107"/>
                <a:gd name="T14" fmla="*/ 23 w 136"/>
                <a:gd name="T15" fmla="*/ 57 h 107"/>
                <a:gd name="T16" fmla="*/ 71 w 136"/>
                <a:gd name="T17" fmla="*/ 105 h 107"/>
                <a:gd name="T18" fmla="*/ 74 w 136"/>
                <a:gd name="T19" fmla="*/ 107 h 107"/>
                <a:gd name="T20" fmla="*/ 76 w 136"/>
                <a:gd name="T21" fmla="*/ 105 h 107"/>
                <a:gd name="T22" fmla="*/ 129 w 136"/>
                <a:gd name="T23" fmla="*/ 51 h 107"/>
                <a:gd name="T24" fmla="*/ 120 w 136"/>
                <a:gd name="T25" fmla="*/ 9 h 107"/>
                <a:gd name="T26" fmla="*/ 121 w 136"/>
                <a:gd name="T27" fmla="*/ 48 h 107"/>
                <a:gd name="T28" fmla="*/ 74 w 136"/>
                <a:gd name="T29" fmla="*/ 97 h 107"/>
                <a:gd name="T30" fmla="*/ 33 w 136"/>
                <a:gd name="T31" fmla="*/ 57 h 107"/>
                <a:gd name="T32" fmla="*/ 51 w 136"/>
                <a:gd name="T33" fmla="*/ 57 h 107"/>
                <a:gd name="T34" fmla="*/ 55 w 136"/>
                <a:gd name="T35" fmla="*/ 54 h 107"/>
                <a:gd name="T36" fmla="*/ 59 w 136"/>
                <a:gd name="T37" fmla="*/ 44 h 107"/>
                <a:gd name="T38" fmla="*/ 69 w 136"/>
                <a:gd name="T39" fmla="*/ 80 h 107"/>
                <a:gd name="T40" fmla="*/ 72 w 136"/>
                <a:gd name="T41" fmla="*/ 83 h 107"/>
                <a:gd name="T42" fmla="*/ 73 w 136"/>
                <a:gd name="T43" fmla="*/ 83 h 107"/>
                <a:gd name="T44" fmla="*/ 76 w 136"/>
                <a:gd name="T45" fmla="*/ 80 h 107"/>
                <a:gd name="T46" fmla="*/ 85 w 136"/>
                <a:gd name="T47" fmla="*/ 57 h 107"/>
                <a:gd name="T48" fmla="*/ 101 w 136"/>
                <a:gd name="T49" fmla="*/ 57 h 107"/>
                <a:gd name="T50" fmla="*/ 105 w 136"/>
                <a:gd name="T51" fmla="*/ 53 h 107"/>
                <a:gd name="T52" fmla="*/ 101 w 136"/>
                <a:gd name="T53" fmla="*/ 49 h 107"/>
                <a:gd name="T54" fmla="*/ 83 w 136"/>
                <a:gd name="T55" fmla="*/ 49 h 107"/>
                <a:gd name="T56" fmla="*/ 79 w 136"/>
                <a:gd name="T57" fmla="*/ 52 h 107"/>
                <a:gd name="T58" fmla="*/ 73 w 136"/>
                <a:gd name="T59" fmla="*/ 66 h 107"/>
                <a:gd name="T60" fmla="*/ 63 w 136"/>
                <a:gd name="T61" fmla="*/ 30 h 107"/>
                <a:gd name="T62" fmla="*/ 59 w 136"/>
                <a:gd name="T63" fmla="*/ 27 h 107"/>
                <a:gd name="T64" fmla="*/ 56 w 136"/>
                <a:gd name="T65" fmla="*/ 30 h 107"/>
                <a:gd name="T66" fmla="*/ 48 w 136"/>
                <a:gd name="T67" fmla="*/ 49 h 107"/>
                <a:gd name="T68" fmla="*/ 27 w 136"/>
                <a:gd name="T69" fmla="*/ 49 h 107"/>
                <a:gd name="T70" fmla="*/ 26 w 136"/>
                <a:gd name="T71" fmla="*/ 47 h 107"/>
                <a:gd name="T72" fmla="*/ 32 w 136"/>
                <a:gd name="T73" fmla="*/ 16 h 107"/>
                <a:gd name="T74" fmla="*/ 71 w 136"/>
                <a:gd name="T75" fmla="*/ 27 h 107"/>
                <a:gd name="T76" fmla="*/ 74 w 136"/>
                <a:gd name="T77" fmla="*/ 30 h 107"/>
                <a:gd name="T78" fmla="*/ 77 w 136"/>
                <a:gd name="T79" fmla="*/ 27 h 107"/>
                <a:gd name="T80" fmla="*/ 116 w 136"/>
                <a:gd name="T81" fmla="*/ 16 h 107"/>
                <a:gd name="T82" fmla="*/ 121 w 136"/>
                <a:gd name="T83" fmla="*/ 4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6" h="107">
                  <a:moveTo>
                    <a:pt x="120" y="9"/>
                  </a:moveTo>
                  <a:cubicBezTo>
                    <a:pt x="110" y="2"/>
                    <a:pt x="93" y="1"/>
                    <a:pt x="74" y="18"/>
                  </a:cubicBezTo>
                  <a:cubicBezTo>
                    <a:pt x="56" y="0"/>
                    <a:pt x="37" y="2"/>
                    <a:pt x="27" y="9"/>
                  </a:cubicBezTo>
                  <a:cubicBezTo>
                    <a:pt x="16" y="16"/>
                    <a:pt x="10" y="32"/>
                    <a:pt x="18" y="49"/>
                  </a:cubicBezTo>
                  <a:cubicBezTo>
                    <a:pt x="4" y="49"/>
                    <a:pt x="4" y="49"/>
                    <a:pt x="4" y="49"/>
                  </a:cubicBezTo>
                  <a:cubicBezTo>
                    <a:pt x="1" y="49"/>
                    <a:pt x="0" y="51"/>
                    <a:pt x="0" y="53"/>
                  </a:cubicBezTo>
                  <a:cubicBezTo>
                    <a:pt x="0" y="55"/>
                    <a:pt x="1" y="57"/>
                    <a:pt x="4" y="57"/>
                  </a:cubicBezTo>
                  <a:cubicBezTo>
                    <a:pt x="23" y="57"/>
                    <a:pt x="23" y="57"/>
                    <a:pt x="23" y="57"/>
                  </a:cubicBezTo>
                  <a:cubicBezTo>
                    <a:pt x="43" y="84"/>
                    <a:pt x="70" y="105"/>
                    <a:pt x="71" y="105"/>
                  </a:cubicBezTo>
                  <a:cubicBezTo>
                    <a:pt x="74" y="107"/>
                    <a:pt x="74" y="107"/>
                    <a:pt x="74" y="107"/>
                  </a:cubicBezTo>
                  <a:cubicBezTo>
                    <a:pt x="76" y="105"/>
                    <a:pt x="76" y="105"/>
                    <a:pt x="76" y="105"/>
                  </a:cubicBezTo>
                  <a:cubicBezTo>
                    <a:pt x="78" y="104"/>
                    <a:pt x="122" y="69"/>
                    <a:pt x="129" y="51"/>
                  </a:cubicBezTo>
                  <a:cubicBezTo>
                    <a:pt x="136" y="35"/>
                    <a:pt x="133" y="18"/>
                    <a:pt x="120" y="9"/>
                  </a:cubicBezTo>
                  <a:close/>
                  <a:moveTo>
                    <a:pt x="121" y="48"/>
                  </a:moveTo>
                  <a:cubicBezTo>
                    <a:pt x="117" y="61"/>
                    <a:pt x="87" y="86"/>
                    <a:pt x="74" y="97"/>
                  </a:cubicBezTo>
                  <a:cubicBezTo>
                    <a:pt x="67" y="92"/>
                    <a:pt x="48" y="76"/>
                    <a:pt x="33" y="57"/>
                  </a:cubicBezTo>
                  <a:cubicBezTo>
                    <a:pt x="51" y="57"/>
                    <a:pt x="51" y="57"/>
                    <a:pt x="51" y="57"/>
                  </a:cubicBezTo>
                  <a:cubicBezTo>
                    <a:pt x="53" y="57"/>
                    <a:pt x="54" y="56"/>
                    <a:pt x="55" y="54"/>
                  </a:cubicBezTo>
                  <a:cubicBezTo>
                    <a:pt x="59" y="44"/>
                    <a:pt x="59" y="44"/>
                    <a:pt x="59" y="44"/>
                  </a:cubicBezTo>
                  <a:cubicBezTo>
                    <a:pt x="69" y="80"/>
                    <a:pt x="69" y="80"/>
                    <a:pt x="69" y="80"/>
                  </a:cubicBezTo>
                  <a:cubicBezTo>
                    <a:pt x="69" y="81"/>
                    <a:pt x="71" y="83"/>
                    <a:pt x="72" y="83"/>
                  </a:cubicBezTo>
                  <a:cubicBezTo>
                    <a:pt x="73" y="83"/>
                    <a:pt x="73" y="83"/>
                    <a:pt x="73" y="83"/>
                  </a:cubicBezTo>
                  <a:cubicBezTo>
                    <a:pt x="74" y="83"/>
                    <a:pt x="76" y="82"/>
                    <a:pt x="76" y="80"/>
                  </a:cubicBezTo>
                  <a:cubicBezTo>
                    <a:pt x="85" y="57"/>
                    <a:pt x="85" y="57"/>
                    <a:pt x="85" y="57"/>
                  </a:cubicBezTo>
                  <a:cubicBezTo>
                    <a:pt x="101" y="57"/>
                    <a:pt x="101" y="57"/>
                    <a:pt x="101" y="57"/>
                  </a:cubicBezTo>
                  <a:cubicBezTo>
                    <a:pt x="104" y="57"/>
                    <a:pt x="105" y="55"/>
                    <a:pt x="105" y="53"/>
                  </a:cubicBezTo>
                  <a:cubicBezTo>
                    <a:pt x="105" y="51"/>
                    <a:pt x="104" y="49"/>
                    <a:pt x="101" y="49"/>
                  </a:cubicBezTo>
                  <a:cubicBezTo>
                    <a:pt x="83" y="49"/>
                    <a:pt x="83" y="49"/>
                    <a:pt x="83" y="49"/>
                  </a:cubicBezTo>
                  <a:cubicBezTo>
                    <a:pt x="81" y="49"/>
                    <a:pt x="80" y="50"/>
                    <a:pt x="79" y="52"/>
                  </a:cubicBezTo>
                  <a:cubicBezTo>
                    <a:pt x="73" y="66"/>
                    <a:pt x="73" y="66"/>
                    <a:pt x="73" y="66"/>
                  </a:cubicBezTo>
                  <a:cubicBezTo>
                    <a:pt x="63" y="30"/>
                    <a:pt x="63" y="30"/>
                    <a:pt x="63" y="30"/>
                  </a:cubicBezTo>
                  <a:cubicBezTo>
                    <a:pt x="63" y="29"/>
                    <a:pt x="61" y="27"/>
                    <a:pt x="59" y="27"/>
                  </a:cubicBezTo>
                  <a:cubicBezTo>
                    <a:pt x="58" y="27"/>
                    <a:pt x="56" y="28"/>
                    <a:pt x="56" y="30"/>
                  </a:cubicBezTo>
                  <a:cubicBezTo>
                    <a:pt x="48" y="49"/>
                    <a:pt x="48" y="49"/>
                    <a:pt x="48" y="49"/>
                  </a:cubicBezTo>
                  <a:cubicBezTo>
                    <a:pt x="27" y="49"/>
                    <a:pt x="27" y="49"/>
                    <a:pt x="27" y="49"/>
                  </a:cubicBezTo>
                  <a:cubicBezTo>
                    <a:pt x="27" y="48"/>
                    <a:pt x="26" y="48"/>
                    <a:pt x="26" y="47"/>
                  </a:cubicBezTo>
                  <a:cubicBezTo>
                    <a:pt x="18" y="33"/>
                    <a:pt x="24" y="21"/>
                    <a:pt x="32" y="16"/>
                  </a:cubicBezTo>
                  <a:cubicBezTo>
                    <a:pt x="40" y="10"/>
                    <a:pt x="55" y="9"/>
                    <a:pt x="71" y="27"/>
                  </a:cubicBezTo>
                  <a:cubicBezTo>
                    <a:pt x="74" y="30"/>
                    <a:pt x="74" y="30"/>
                    <a:pt x="74" y="30"/>
                  </a:cubicBezTo>
                  <a:cubicBezTo>
                    <a:pt x="77" y="27"/>
                    <a:pt x="77" y="27"/>
                    <a:pt x="77" y="27"/>
                  </a:cubicBezTo>
                  <a:cubicBezTo>
                    <a:pt x="93" y="10"/>
                    <a:pt x="107" y="11"/>
                    <a:pt x="116" y="16"/>
                  </a:cubicBezTo>
                  <a:cubicBezTo>
                    <a:pt x="125" y="22"/>
                    <a:pt x="127" y="35"/>
                    <a:pt x="121"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dirty="0">
                <a:solidFill>
                  <a:srgbClr val="3F3F3F"/>
                </a:solidFill>
                <a:latin typeface="Metropolis"/>
              </a:endParaRPr>
            </a:p>
          </p:txBody>
        </p:sp>
        <p:sp>
          <p:nvSpPr>
            <p:cNvPr id="20" name="Freeform 26">
              <a:extLst>
                <a:ext uri="{FF2B5EF4-FFF2-40B4-BE49-F238E27FC236}">
                  <a16:creationId xmlns:a16="http://schemas.microsoft.com/office/drawing/2014/main" id="{3427A3EF-C66F-6B49-AEC9-5CF4A16E8F12}"/>
                </a:ext>
              </a:extLst>
            </p:cNvPr>
            <p:cNvSpPr>
              <a:spLocks noEditPoints="1"/>
            </p:cNvSpPr>
            <p:nvPr/>
          </p:nvSpPr>
          <p:spPr bwMode="auto">
            <a:xfrm>
              <a:off x="3678" y="1913"/>
              <a:ext cx="322" cy="320"/>
            </a:xfrm>
            <a:custGeom>
              <a:avLst/>
              <a:gdLst>
                <a:gd name="T0" fmla="*/ 153 w 180"/>
                <a:gd name="T1" fmla="*/ 0 h 180"/>
                <a:gd name="T2" fmla="*/ 27 w 180"/>
                <a:gd name="T3" fmla="*/ 0 h 180"/>
                <a:gd name="T4" fmla="*/ 0 w 180"/>
                <a:gd name="T5" fmla="*/ 27 h 180"/>
                <a:gd name="T6" fmla="*/ 0 w 180"/>
                <a:gd name="T7" fmla="*/ 153 h 180"/>
                <a:gd name="T8" fmla="*/ 27 w 180"/>
                <a:gd name="T9" fmla="*/ 180 h 180"/>
                <a:gd name="T10" fmla="*/ 153 w 180"/>
                <a:gd name="T11" fmla="*/ 180 h 180"/>
                <a:gd name="T12" fmla="*/ 180 w 180"/>
                <a:gd name="T13" fmla="*/ 153 h 180"/>
                <a:gd name="T14" fmla="*/ 180 w 180"/>
                <a:gd name="T15" fmla="*/ 27 h 180"/>
                <a:gd name="T16" fmla="*/ 153 w 180"/>
                <a:gd name="T17" fmla="*/ 0 h 180"/>
                <a:gd name="T18" fmla="*/ 172 w 180"/>
                <a:gd name="T19" fmla="*/ 153 h 180"/>
                <a:gd name="T20" fmla="*/ 153 w 180"/>
                <a:gd name="T21" fmla="*/ 172 h 180"/>
                <a:gd name="T22" fmla="*/ 27 w 180"/>
                <a:gd name="T23" fmla="*/ 172 h 180"/>
                <a:gd name="T24" fmla="*/ 8 w 180"/>
                <a:gd name="T25" fmla="*/ 153 h 180"/>
                <a:gd name="T26" fmla="*/ 8 w 180"/>
                <a:gd name="T27" fmla="*/ 27 h 180"/>
                <a:gd name="T28" fmla="*/ 27 w 180"/>
                <a:gd name="T29" fmla="*/ 8 h 180"/>
                <a:gd name="T30" fmla="*/ 153 w 180"/>
                <a:gd name="T31" fmla="*/ 8 h 180"/>
                <a:gd name="T32" fmla="*/ 172 w 180"/>
                <a:gd name="T33" fmla="*/ 27 h 180"/>
                <a:gd name="T34" fmla="*/ 172 w 180"/>
                <a:gd name="T35" fmla="*/ 153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0" h="180">
                  <a:moveTo>
                    <a:pt x="153" y="0"/>
                  </a:moveTo>
                  <a:cubicBezTo>
                    <a:pt x="27" y="0"/>
                    <a:pt x="27" y="0"/>
                    <a:pt x="27" y="0"/>
                  </a:cubicBezTo>
                  <a:cubicBezTo>
                    <a:pt x="12" y="0"/>
                    <a:pt x="0" y="12"/>
                    <a:pt x="0" y="27"/>
                  </a:cubicBezTo>
                  <a:cubicBezTo>
                    <a:pt x="0" y="153"/>
                    <a:pt x="0" y="153"/>
                    <a:pt x="0" y="153"/>
                  </a:cubicBezTo>
                  <a:cubicBezTo>
                    <a:pt x="0" y="168"/>
                    <a:pt x="12" y="180"/>
                    <a:pt x="27" y="180"/>
                  </a:cubicBezTo>
                  <a:cubicBezTo>
                    <a:pt x="153" y="180"/>
                    <a:pt x="153" y="180"/>
                    <a:pt x="153" y="180"/>
                  </a:cubicBezTo>
                  <a:cubicBezTo>
                    <a:pt x="168" y="180"/>
                    <a:pt x="180" y="168"/>
                    <a:pt x="180" y="153"/>
                  </a:cubicBezTo>
                  <a:cubicBezTo>
                    <a:pt x="180" y="27"/>
                    <a:pt x="180" y="27"/>
                    <a:pt x="180" y="27"/>
                  </a:cubicBezTo>
                  <a:cubicBezTo>
                    <a:pt x="180" y="12"/>
                    <a:pt x="168" y="0"/>
                    <a:pt x="153" y="0"/>
                  </a:cubicBezTo>
                  <a:close/>
                  <a:moveTo>
                    <a:pt x="172" y="153"/>
                  </a:moveTo>
                  <a:cubicBezTo>
                    <a:pt x="172" y="164"/>
                    <a:pt x="164" y="172"/>
                    <a:pt x="153" y="172"/>
                  </a:cubicBezTo>
                  <a:cubicBezTo>
                    <a:pt x="27" y="172"/>
                    <a:pt x="27" y="172"/>
                    <a:pt x="27" y="172"/>
                  </a:cubicBezTo>
                  <a:cubicBezTo>
                    <a:pt x="16" y="172"/>
                    <a:pt x="8" y="164"/>
                    <a:pt x="8" y="153"/>
                  </a:cubicBezTo>
                  <a:cubicBezTo>
                    <a:pt x="8" y="27"/>
                    <a:pt x="8" y="27"/>
                    <a:pt x="8" y="27"/>
                  </a:cubicBezTo>
                  <a:cubicBezTo>
                    <a:pt x="8" y="16"/>
                    <a:pt x="16" y="8"/>
                    <a:pt x="27" y="8"/>
                  </a:cubicBezTo>
                  <a:cubicBezTo>
                    <a:pt x="153" y="8"/>
                    <a:pt x="153" y="8"/>
                    <a:pt x="153" y="8"/>
                  </a:cubicBezTo>
                  <a:cubicBezTo>
                    <a:pt x="164" y="8"/>
                    <a:pt x="172" y="16"/>
                    <a:pt x="172" y="27"/>
                  </a:cubicBezTo>
                  <a:lnTo>
                    <a:pt x="172" y="1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dirty="0">
                <a:solidFill>
                  <a:srgbClr val="3F3F3F"/>
                </a:solidFill>
                <a:latin typeface="Metropolis"/>
              </a:endParaRPr>
            </a:p>
          </p:txBody>
        </p:sp>
        <p:sp>
          <p:nvSpPr>
            <p:cNvPr id="21" name="Freeform 27">
              <a:extLst>
                <a:ext uri="{FF2B5EF4-FFF2-40B4-BE49-F238E27FC236}">
                  <a16:creationId xmlns:a16="http://schemas.microsoft.com/office/drawing/2014/main" id="{D3545B68-56EC-9649-BF85-18B12BA84C3F}"/>
                </a:ext>
              </a:extLst>
            </p:cNvPr>
            <p:cNvSpPr>
              <a:spLocks noEditPoints="1"/>
            </p:cNvSpPr>
            <p:nvPr/>
          </p:nvSpPr>
          <p:spPr bwMode="auto">
            <a:xfrm>
              <a:off x="3628" y="1870"/>
              <a:ext cx="422" cy="576"/>
            </a:xfrm>
            <a:custGeom>
              <a:avLst/>
              <a:gdLst>
                <a:gd name="T0" fmla="*/ 209 w 236"/>
                <a:gd name="T1" fmla="*/ 0 h 324"/>
                <a:gd name="T2" fmla="*/ 27 w 236"/>
                <a:gd name="T3" fmla="*/ 0 h 324"/>
                <a:gd name="T4" fmla="*/ 0 w 236"/>
                <a:gd name="T5" fmla="*/ 27 h 324"/>
                <a:gd name="T6" fmla="*/ 0 w 236"/>
                <a:gd name="T7" fmla="*/ 296 h 324"/>
                <a:gd name="T8" fmla="*/ 27 w 236"/>
                <a:gd name="T9" fmla="*/ 324 h 324"/>
                <a:gd name="T10" fmla="*/ 209 w 236"/>
                <a:gd name="T11" fmla="*/ 324 h 324"/>
                <a:gd name="T12" fmla="*/ 236 w 236"/>
                <a:gd name="T13" fmla="*/ 296 h 324"/>
                <a:gd name="T14" fmla="*/ 236 w 236"/>
                <a:gd name="T15" fmla="*/ 27 h 324"/>
                <a:gd name="T16" fmla="*/ 209 w 236"/>
                <a:gd name="T17" fmla="*/ 0 h 324"/>
                <a:gd name="T18" fmla="*/ 228 w 236"/>
                <a:gd name="T19" fmla="*/ 296 h 324"/>
                <a:gd name="T20" fmla="*/ 209 w 236"/>
                <a:gd name="T21" fmla="*/ 316 h 324"/>
                <a:gd name="T22" fmla="*/ 27 w 236"/>
                <a:gd name="T23" fmla="*/ 316 h 324"/>
                <a:gd name="T24" fmla="*/ 8 w 236"/>
                <a:gd name="T25" fmla="*/ 296 h 324"/>
                <a:gd name="T26" fmla="*/ 8 w 236"/>
                <a:gd name="T27" fmla="*/ 27 h 324"/>
                <a:gd name="T28" fmla="*/ 27 w 236"/>
                <a:gd name="T29" fmla="*/ 8 h 324"/>
                <a:gd name="T30" fmla="*/ 209 w 236"/>
                <a:gd name="T31" fmla="*/ 8 h 324"/>
                <a:gd name="T32" fmla="*/ 228 w 236"/>
                <a:gd name="T33" fmla="*/ 27 h 324"/>
                <a:gd name="T34" fmla="*/ 228 w 236"/>
                <a:gd name="T35" fmla="*/ 29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6" h="324">
                  <a:moveTo>
                    <a:pt x="209" y="0"/>
                  </a:moveTo>
                  <a:cubicBezTo>
                    <a:pt x="27" y="0"/>
                    <a:pt x="27" y="0"/>
                    <a:pt x="27" y="0"/>
                  </a:cubicBezTo>
                  <a:cubicBezTo>
                    <a:pt x="12" y="0"/>
                    <a:pt x="0" y="12"/>
                    <a:pt x="0" y="27"/>
                  </a:cubicBezTo>
                  <a:cubicBezTo>
                    <a:pt x="0" y="296"/>
                    <a:pt x="0" y="296"/>
                    <a:pt x="0" y="296"/>
                  </a:cubicBezTo>
                  <a:cubicBezTo>
                    <a:pt x="0" y="311"/>
                    <a:pt x="12" y="324"/>
                    <a:pt x="27" y="324"/>
                  </a:cubicBezTo>
                  <a:cubicBezTo>
                    <a:pt x="209" y="324"/>
                    <a:pt x="209" y="324"/>
                    <a:pt x="209" y="324"/>
                  </a:cubicBezTo>
                  <a:cubicBezTo>
                    <a:pt x="224" y="324"/>
                    <a:pt x="236" y="311"/>
                    <a:pt x="236" y="296"/>
                  </a:cubicBezTo>
                  <a:cubicBezTo>
                    <a:pt x="236" y="27"/>
                    <a:pt x="236" y="27"/>
                    <a:pt x="236" y="27"/>
                  </a:cubicBezTo>
                  <a:cubicBezTo>
                    <a:pt x="236" y="12"/>
                    <a:pt x="224" y="0"/>
                    <a:pt x="209" y="0"/>
                  </a:cubicBezTo>
                  <a:close/>
                  <a:moveTo>
                    <a:pt x="228" y="296"/>
                  </a:moveTo>
                  <a:cubicBezTo>
                    <a:pt x="228" y="307"/>
                    <a:pt x="220" y="316"/>
                    <a:pt x="209" y="316"/>
                  </a:cubicBezTo>
                  <a:cubicBezTo>
                    <a:pt x="27" y="316"/>
                    <a:pt x="27" y="316"/>
                    <a:pt x="27" y="316"/>
                  </a:cubicBezTo>
                  <a:cubicBezTo>
                    <a:pt x="16" y="316"/>
                    <a:pt x="8" y="307"/>
                    <a:pt x="8" y="296"/>
                  </a:cubicBezTo>
                  <a:cubicBezTo>
                    <a:pt x="8" y="27"/>
                    <a:pt x="8" y="27"/>
                    <a:pt x="8" y="27"/>
                  </a:cubicBezTo>
                  <a:cubicBezTo>
                    <a:pt x="8" y="16"/>
                    <a:pt x="16" y="8"/>
                    <a:pt x="27" y="8"/>
                  </a:cubicBezTo>
                  <a:cubicBezTo>
                    <a:pt x="209" y="8"/>
                    <a:pt x="209" y="8"/>
                    <a:pt x="209" y="8"/>
                  </a:cubicBezTo>
                  <a:cubicBezTo>
                    <a:pt x="220" y="8"/>
                    <a:pt x="228" y="16"/>
                    <a:pt x="228" y="27"/>
                  </a:cubicBezTo>
                  <a:lnTo>
                    <a:pt x="228" y="2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dirty="0">
                <a:solidFill>
                  <a:srgbClr val="3F3F3F"/>
                </a:solidFill>
                <a:latin typeface="Metropolis"/>
              </a:endParaRPr>
            </a:p>
          </p:txBody>
        </p:sp>
        <p:sp>
          <p:nvSpPr>
            <p:cNvPr id="22" name="Freeform 28">
              <a:extLst>
                <a:ext uri="{FF2B5EF4-FFF2-40B4-BE49-F238E27FC236}">
                  <a16:creationId xmlns:a16="http://schemas.microsoft.com/office/drawing/2014/main" id="{F39DEE33-3B64-EE4F-8A23-841DDBC14F61}"/>
                </a:ext>
              </a:extLst>
            </p:cNvPr>
            <p:cNvSpPr>
              <a:spLocks noEditPoints="1"/>
            </p:cNvSpPr>
            <p:nvPr/>
          </p:nvSpPr>
          <p:spPr bwMode="auto">
            <a:xfrm>
              <a:off x="3712" y="2279"/>
              <a:ext cx="106" cy="103"/>
            </a:xfrm>
            <a:custGeom>
              <a:avLst/>
              <a:gdLst>
                <a:gd name="T0" fmla="*/ 29 w 59"/>
                <a:gd name="T1" fmla="*/ 0 h 58"/>
                <a:gd name="T2" fmla="*/ 0 w 59"/>
                <a:gd name="T3" fmla="*/ 29 h 58"/>
                <a:gd name="T4" fmla="*/ 29 w 59"/>
                <a:gd name="T5" fmla="*/ 58 h 58"/>
                <a:gd name="T6" fmla="*/ 59 w 59"/>
                <a:gd name="T7" fmla="*/ 29 h 58"/>
                <a:gd name="T8" fmla="*/ 29 w 59"/>
                <a:gd name="T9" fmla="*/ 0 h 58"/>
                <a:gd name="T10" fmla="*/ 29 w 59"/>
                <a:gd name="T11" fmla="*/ 50 h 58"/>
                <a:gd name="T12" fmla="*/ 8 w 59"/>
                <a:gd name="T13" fmla="*/ 29 h 58"/>
                <a:gd name="T14" fmla="*/ 29 w 59"/>
                <a:gd name="T15" fmla="*/ 8 h 58"/>
                <a:gd name="T16" fmla="*/ 51 w 59"/>
                <a:gd name="T17" fmla="*/ 29 h 58"/>
                <a:gd name="T18" fmla="*/ 29 w 59"/>
                <a:gd name="T19"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58">
                  <a:moveTo>
                    <a:pt x="29" y="0"/>
                  </a:moveTo>
                  <a:cubicBezTo>
                    <a:pt x="13" y="0"/>
                    <a:pt x="0" y="13"/>
                    <a:pt x="0" y="29"/>
                  </a:cubicBezTo>
                  <a:cubicBezTo>
                    <a:pt x="0" y="45"/>
                    <a:pt x="13" y="58"/>
                    <a:pt x="29" y="58"/>
                  </a:cubicBezTo>
                  <a:cubicBezTo>
                    <a:pt x="46" y="58"/>
                    <a:pt x="59" y="45"/>
                    <a:pt x="59" y="29"/>
                  </a:cubicBezTo>
                  <a:cubicBezTo>
                    <a:pt x="59" y="13"/>
                    <a:pt x="46" y="0"/>
                    <a:pt x="29" y="0"/>
                  </a:cubicBezTo>
                  <a:close/>
                  <a:moveTo>
                    <a:pt x="29" y="50"/>
                  </a:moveTo>
                  <a:cubicBezTo>
                    <a:pt x="18" y="50"/>
                    <a:pt x="8" y="41"/>
                    <a:pt x="8" y="29"/>
                  </a:cubicBezTo>
                  <a:cubicBezTo>
                    <a:pt x="8" y="17"/>
                    <a:pt x="18" y="8"/>
                    <a:pt x="29" y="8"/>
                  </a:cubicBezTo>
                  <a:cubicBezTo>
                    <a:pt x="41" y="8"/>
                    <a:pt x="51" y="17"/>
                    <a:pt x="51" y="29"/>
                  </a:cubicBezTo>
                  <a:cubicBezTo>
                    <a:pt x="51" y="41"/>
                    <a:pt x="41" y="50"/>
                    <a:pt x="29"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dirty="0">
                <a:solidFill>
                  <a:srgbClr val="3F3F3F"/>
                </a:solidFill>
                <a:latin typeface="Metropolis"/>
              </a:endParaRPr>
            </a:p>
          </p:txBody>
        </p:sp>
        <p:sp>
          <p:nvSpPr>
            <p:cNvPr id="23" name="Freeform 29">
              <a:extLst>
                <a:ext uri="{FF2B5EF4-FFF2-40B4-BE49-F238E27FC236}">
                  <a16:creationId xmlns:a16="http://schemas.microsoft.com/office/drawing/2014/main" id="{4A2C4830-9711-F647-BDCD-084F0F729D11}"/>
                </a:ext>
              </a:extLst>
            </p:cNvPr>
            <p:cNvSpPr>
              <a:spLocks noEditPoints="1"/>
            </p:cNvSpPr>
            <p:nvPr/>
          </p:nvSpPr>
          <p:spPr bwMode="auto">
            <a:xfrm>
              <a:off x="3860" y="2279"/>
              <a:ext cx="106" cy="103"/>
            </a:xfrm>
            <a:custGeom>
              <a:avLst/>
              <a:gdLst>
                <a:gd name="T0" fmla="*/ 29 w 59"/>
                <a:gd name="T1" fmla="*/ 0 h 58"/>
                <a:gd name="T2" fmla="*/ 0 w 59"/>
                <a:gd name="T3" fmla="*/ 29 h 58"/>
                <a:gd name="T4" fmla="*/ 29 w 59"/>
                <a:gd name="T5" fmla="*/ 58 h 58"/>
                <a:gd name="T6" fmla="*/ 59 w 59"/>
                <a:gd name="T7" fmla="*/ 29 h 58"/>
                <a:gd name="T8" fmla="*/ 29 w 59"/>
                <a:gd name="T9" fmla="*/ 0 h 58"/>
                <a:gd name="T10" fmla="*/ 29 w 59"/>
                <a:gd name="T11" fmla="*/ 50 h 58"/>
                <a:gd name="T12" fmla="*/ 8 w 59"/>
                <a:gd name="T13" fmla="*/ 29 h 58"/>
                <a:gd name="T14" fmla="*/ 29 w 59"/>
                <a:gd name="T15" fmla="*/ 8 h 58"/>
                <a:gd name="T16" fmla="*/ 51 w 59"/>
                <a:gd name="T17" fmla="*/ 29 h 58"/>
                <a:gd name="T18" fmla="*/ 29 w 59"/>
                <a:gd name="T19"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58">
                  <a:moveTo>
                    <a:pt x="29" y="0"/>
                  </a:moveTo>
                  <a:cubicBezTo>
                    <a:pt x="13" y="0"/>
                    <a:pt x="0" y="13"/>
                    <a:pt x="0" y="29"/>
                  </a:cubicBezTo>
                  <a:cubicBezTo>
                    <a:pt x="0" y="45"/>
                    <a:pt x="13" y="58"/>
                    <a:pt x="29" y="58"/>
                  </a:cubicBezTo>
                  <a:cubicBezTo>
                    <a:pt x="46" y="58"/>
                    <a:pt x="59" y="45"/>
                    <a:pt x="59" y="29"/>
                  </a:cubicBezTo>
                  <a:cubicBezTo>
                    <a:pt x="59" y="13"/>
                    <a:pt x="46" y="0"/>
                    <a:pt x="29" y="0"/>
                  </a:cubicBezTo>
                  <a:close/>
                  <a:moveTo>
                    <a:pt x="29" y="50"/>
                  </a:moveTo>
                  <a:cubicBezTo>
                    <a:pt x="18" y="50"/>
                    <a:pt x="8" y="41"/>
                    <a:pt x="8" y="29"/>
                  </a:cubicBezTo>
                  <a:cubicBezTo>
                    <a:pt x="8" y="17"/>
                    <a:pt x="18" y="8"/>
                    <a:pt x="29" y="8"/>
                  </a:cubicBezTo>
                  <a:cubicBezTo>
                    <a:pt x="41" y="8"/>
                    <a:pt x="51" y="17"/>
                    <a:pt x="51" y="29"/>
                  </a:cubicBezTo>
                  <a:cubicBezTo>
                    <a:pt x="51" y="41"/>
                    <a:pt x="41" y="50"/>
                    <a:pt x="29"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dirty="0">
                <a:solidFill>
                  <a:srgbClr val="3F3F3F"/>
                </a:solidFill>
                <a:latin typeface="Metropolis"/>
              </a:endParaRPr>
            </a:p>
          </p:txBody>
        </p:sp>
      </p:grpSp>
      <p:grpSp>
        <p:nvGrpSpPr>
          <p:cNvPr id="29" name="Group 28">
            <a:extLst>
              <a:ext uri="{FF2B5EF4-FFF2-40B4-BE49-F238E27FC236}">
                <a16:creationId xmlns:a16="http://schemas.microsoft.com/office/drawing/2014/main" id="{73604385-D1FD-0248-914F-E5A66BC7DAE5}"/>
              </a:ext>
            </a:extLst>
          </p:cNvPr>
          <p:cNvGrpSpPr>
            <a:grpSpLocks noChangeAspect="1"/>
          </p:cNvGrpSpPr>
          <p:nvPr/>
        </p:nvGrpSpPr>
        <p:grpSpPr bwMode="auto">
          <a:xfrm>
            <a:off x="10846927" y="4955551"/>
            <a:ext cx="752738" cy="1036700"/>
            <a:chOff x="3588" y="1814"/>
            <a:chExt cx="501" cy="690"/>
          </a:xfrm>
          <a:solidFill>
            <a:schemeClr val="accent3"/>
          </a:solidFill>
        </p:grpSpPr>
        <p:sp>
          <p:nvSpPr>
            <p:cNvPr id="30" name="Freeform 5">
              <a:extLst>
                <a:ext uri="{FF2B5EF4-FFF2-40B4-BE49-F238E27FC236}">
                  <a16:creationId xmlns:a16="http://schemas.microsoft.com/office/drawing/2014/main" id="{0125CBF9-30FB-B643-8610-394964FFD236}"/>
                </a:ext>
              </a:extLst>
            </p:cNvPr>
            <p:cNvSpPr>
              <a:spLocks noEditPoints="1"/>
            </p:cNvSpPr>
            <p:nvPr/>
          </p:nvSpPr>
          <p:spPr bwMode="auto">
            <a:xfrm>
              <a:off x="3798" y="2051"/>
              <a:ext cx="80" cy="80"/>
            </a:xfrm>
            <a:custGeom>
              <a:avLst/>
              <a:gdLst>
                <a:gd name="T0" fmla="*/ 22 w 45"/>
                <a:gd name="T1" fmla="*/ 45 h 45"/>
                <a:gd name="T2" fmla="*/ 0 w 45"/>
                <a:gd name="T3" fmla="*/ 22 h 45"/>
                <a:gd name="T4" fmla="*/ 22 w 45"/>
                <a:gd name="T5" fmla="*/ 0 h 45"/>
                <a:gd name="T6" fmla="*/ 45 w 45"/>
                <a:gd name="T7" fmla="*/ 22 h 45"/>
                <a:gd name="T8" fmla="*/ 22 w 45"/>
                <a:gd name="T9" fmla="*/ 45 h 45"/>
                <a:gd name="T10" fmla="*/ 22 w 45"/>
                <a:gd name="T11" fmla="*/ 8 h 45"/>
                <a:gd name="T12" fmla="*/ 8 w 45"/>
                <a:gd name="T13" fmla="*/ 22 h 45"/>
                <a:gd name="T14" fmla="*/ 22 w 45"/>
                <a:gd name="T15" fmla="*/ 37 h 45"/>
                <a:gd name="T16" fmla="*/ 37 w 45"/>
                <a:gd name="T17" fmla="*/ 22 h 45"/>
                <a:gd name="T18" fmla="*/ 22 w 45"/>
                <a:gd name="T19" fmla="*/ 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45">
                  <a:moveTo>
                    <a:pt x="22" y="45"/>
                  </a:moveTo>
                  <a:cubicBezTo>
                    <a:pt x="10" y="45"/>
                    <a:pt x="0" y="34"/>
                    <a:pt x="0" y="22"/>
                  </a:cubicBezTo>
                  <a:cubicBezTo>
                    <a:pt x="0" y="10"/>
                    <a:pt x="10" y="0"/>
                    <a:pt x="22" y="0"/>
                  </a:cubicBezTo>
                  <a:cubicBezTo>
                    <a:pt x="35" y="0"/>
                    <a:pt x="45" y="10"/>
                    <a:pt x="45" y="22"/>
                  </a:cubicBezTo>
                  <a:cubicBezTo>
                    <a:pt x="45" y="34"/>
                    <a:pt x="35" y="45"/>
                    <a:pt x="22" y="45"/>
                  </a:cubicBezTo>
                  <a:close/>
                  <a:moveTo>
                    <a:pt x="22" y="8"/>
                  </a:moveTo>
                  <a:cubicBezTo>
                    <a:pt x="14" y="8"/>
                    <a:pt x="8" y="14"/>
                    <a:pt x="8" y="22"/>
                  </a:cubicBezTo>
                  <a:cubicBezTo>
                    <a:pt x="8" y="30"/>
                    <a:pt x="14" y="37"/>
                    <a:pt x="22" y="37"/>
                  </a:cubicBezTo>
                  <a:cubicBezTo>
                    <a:pt x="30" y="37"/>
                    <a:pt x="37" y="30"/>
                    <a:pt x="37" y="22"/>
                  </a:cubicBezTo>
                  <a:cubicBezTo>
                    <a:pt x="37" y="14"/>
                    <a:pt x="30" y="8"/>
                    <a:pt x="2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dirty="0"/>
            </a:p>
          </p:txBody>
        </p:sp>
        <p:sp>
          <p:nvSpPr>
            <p:cNvPr id="31" name="Freeform 6">
              <a:extLst>
                <a:ext uri="{FF2B5EF4-FFF2-40B4-BE49-F238E27FC236}">
                  <a16:creationId xmlns:a16="http://schemas.microsoft.com/office/drawing/2014/main" id="{85855DF3-7082-E74B-830F-1EEE3C2641E5}"/>
                </a:ext>
              </a:extLst>
            </p:cNvPr>
            <p:cNvSpPr>
              <a:spLocks noEditPoints="1"/>
            </p:cNvSpPr>
            <p:nvPr/>
          </p:nvSpPr>
          <p:spPr bwMode="auto">
            <a:xfrm>
              <a:off x="3798" y="2140"/>
              <a:ext cx="78" cy="364"/>
            </a:xfrm>
            <a:custGeom>
              <a:avLst/>
              <a:gdLst>
                <a:gd name="T0" fmla="*/ 40 w 44"/>
                <a:gd name="T1" fmla="*/ 205 h 205"/>
                <a:gd name="T2" fmla="*/ 4 w 44"/>
                <a:gd name="T3" fmla="*/ 205 h 205"/>
                <a:gd name="T4" fmla="*/ 1 w 44"/>
                <a:gd name="T5" fmla="*/ 204 h 205"/>
                <a:gd name="T6" fmla="*/ 0 w 44"/>
                <a:gd name="T7" fmla="*/ 201 h 205"/>
                <a:gd name="T8" fmla="*/ 7 w 44"/>
                <a:gd name="T9" fmla="*/ 4 h 205"/>
                <a:gd name="T10" fmla="*/ 8 w 44"/>
                <a:gd name="T11" fmla="*/ 1 h 205"/>
                <a:gd name="T12" fmla="*/ 12 w 44"/>
                <a:gd name="T13" fmla="*/ 1 h 205"/>
                <a:gd name="T14" fmla="*/ 33 w 44"/>
                <a:gd name="T15" fmla="*/ 1 h 205"/>
                <a:gd name="T16" fmla="*/ 36 w 44"/>
                <a:gd name="T17" fmla="*/ 1 h 205"/>
                <a:gd name="T18" fmla="*/ 38 w 44"/>
                <a:gd name="T19" fmla="*/ 4 h 205"/>
                <a:gd name="T20" fmla="*/ 44 w 44"/>
                <a:gd name="T21" fmla="*/ 201 h 205"/>
                <a:gd name="T22" fmla="*/ 43 w 44"/>
                <a:gd name="T23" fmla="*/ 204 h 205"/>
                <a:gd name="T24" fmla="*/ 40 w 44"/>
                <a:gd name="T25" fmla="*/ 205 h 205"/>
                <a:gd name="T26" fmla="*/ 8 w 44"/>
                <a:gd name="T27" fmla="*/ 197 h 205"/>
                <a:gd name="T28" fmla="*/ 36 w 44"/>
                <a:gd name="T29" fmla="*/ 197 h 205"/>
                <a:gd name="T30" fmla="*/ 30 w 44"/>
                <a:gd name="T31" fmla="*/ 10 h 205"/>
                <a:gd name="T32" fmla="*/ 14 w 44"/>
                <a:gd name="T33" fmla="*/ 10 h 205"/>
                <a:gd name="T34" fmla="*/ 8 w 44"/>
                <a:gd name="T35" fmla="*/ 197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 h="205">
                  <a:moveTo>
                    <a:pt x="40" y="205"/>
                  </a:moveTo>
                  <a:cubicBezTo>
                    <a:pt x="4" y="205"/>
                    <a:pt x="4" y="205"/>
                    <a:pt x="4" y="205"/>
                  </a:cubicBezTo>
                  <a:cubicBezTo>
                    <a:pt x="3" y="205"/>
                    <a:pt x="2" y="205"/>
                    <a:pt x="1" y="204"/>
                  </a:cubicBezTo>
                  <a:cubicBezTo>
                    <a:pt x="1" y="203"/>
                    <a:pt x="0" y="202"/>
                    <a:pt x="0" y="201"/>
                  </a:cubicBezTo>
                  <a:cubicBezTo>
                    <a:pt x="7" y="4"/>
                    <a:pt x="7" y="4"/>
                    <a:pt x="7" y="4"/>
                  </a:cubicBezTo>
                  <a:cubicBezTo>
                    <a:pt x="7" y="3"/>
                    <a:pt x="7" y="2"/>
                    <a:pt x="8" y="1"/>
                  </a:cubicBezTo>
                  <a:cubicBezTo>
                    <a:pt x="9" y="0"/>
                    <a:pt x="11" y="0"/>
                    <a:pt x="12" y="1"/>
                  </a:cubicBezTo>
                  <a:cubicBezTo>
                    <a:pt x="19" y="3"/>
                    <a:pt x="26" y="3"/>
                    <a:pt x="33" y="1"/>
                  </a:cubicBezTo>
                  <a:cubicBezTo>
                    <a:pt x="34" y="0"/>
                    <a:pt x="35" y="0"/>
                    <a:pt x="36" y="1"/>
                  </a:cubicBezTo>
                  <a:cubicBezTo>
                    <a:pt x="37" y="2"/>
                    <a:pt x="38" y="3"/>
                    <a:pt x="38" y="4"/>
                  </a:cubicBezTo>
                  <a:cubicBezTo>
                    <a:pt x="44" y="201"/>
                    <a:pt x="44" y="201"/>
                    <a:pt x="44" y="201"/>
                  </a:cubicBezTo>
                  <a:cubicBezTo>
                    <a:pt x="44" y="202"/>
                    <a:pt x="44" y="203"/>
                    <a:pt x="43" y="204"/>
                  </a:cubicBezTo>
                  <a:cubicBezTo>
                    <a:pt x="42" y="205"/>
                    <a:pt x="41" y="205"/>
                    <a:pt x="40" y="205"/>
                  </a:cubicBezTo>
                  <a:close/>
                  <a:moveTo>
                    <a:pt x="8" y="197"/>
                  </a:moveTo>
                  <a:cubicBezTo>
                    <a:pt x="36" y="197"/>
                    <a:pt x="36" y="197"/>
                    <a:pt x="36" y="197"/>
                  </a:cubicBezTo>
                  <a:cubicBezTo>
                    <a:pt x="30" y="10"/>
                    <a:pt x="30" y="10"/>
                    <a:pt x="30" y="10"/>
                  </a:cubicBezTo>
                  <a:cubicBezTo>
                    <a:pt x="25" y="11"/>
                    <a:pt x="20" y="11"/>
                    <a:pt x="14" y="10"/>
                  </a:cubicBezTo>
                  <a:lnTo>
                    <a:pt x="8" y="1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dirty="0"/>
            </a:p>
          </p:txBody>
        </p:sp>
        <p:sp>
          <p:nvSpPr>
            <p:cNvPr id="32" name="Freeform 7">
              <a:extLst>
                <a:ext uri="{FF2B5EF4-FFF2-40B4-BE49-F238E27FC236}">
                  <a16:creationId xmlns:a16="http://schemas.microsoft.com/office/drawing/2014/main" id="{12F63093-C614-B445-80CB-702FEB1D71D4}"/>
                </a:ext>
              </a:extLst>
            </p:cNvPr>
            <p:cNvSpPr>
              <a:spLocks noEditPoints="1"/>
            </p:cNvSpPr>
            <p:nvPr/>
          </p:nvSpPr>
          <p:spPr bwMode="auto">
            <a:xfrm>
              <a:off x="3869" y="2090"/>
              <a:ext cx="220" cy="137"/>
            </a:xfrm>
            <a:custGeom>
              <a:avLst/>
              <a:gdLst>
                <a:gd name="T0" fmla="*/ 115 w 123"/>
                <a:gd name="T1" fmla="*/ 77 h 77"/>
                <a:gd name="T2" fmla="*/ 69 w 123"/>
                <a:gd name="T3" fmla="*/ 61 h 77"/>
                <a:gd name="T4" fmla="*/ 3 w 123"/>
                <a:gd name="T5" fmla="*/ 30 h 77"/>
                <a:gd name="T6" fmla="*/ 0 w 123"/>
                <a:gd name="T7" fmla="*/ 26 h 77"/>
                <a:gd name="T8" fmla="*/ 2 w 123"/>
                <a:gd name="T9" fmla="*/ 23 h 77"/>
                <a:gd name="T10" fmla="*/ 13 w 123"/>
                <a:gd name="T11" fmla="*/ 4 h 77"/>
                <a:gd name="T12" fmla="*/ 15 w 123"/>
                <a:gd name="T13" fmla="*/ 1 h 77"/>
                <a:gd name="T14" fmla="*/ 19 w 123"/>
                <a:gd name="T15" fmla="*/ 1 h 77"/>
                <a:gd name="T16" fmla="*/ 81 w 123"/>
                <a:gd name="T17" fmla="*/ 40 h 77"/>
                <a:gd name="T18" fmla="*/ 119 w 123"/>
                <a:gd name="T19" fmla="*/ 74 h 77"/>
                <a:gd name="T20" fmla="*/ 119 w 123"/>
                <a:gd name="T21" fmla="*/ 75 h 77"/>
                <a:gd name="T22" fmla="*/ 115 w 123"/>
                <a:gd name="T23" fmla="*/ 77 h 77"/>
                <a:gd name="T24" fmla="*/ 12 w 123"/>
                <a:gd name="T25" fmla="*/ 26 h 77"/>
                <a:gd name="T26" fmla="*/ 106 w 123"/>
                <a:gd name="T27" fmla="*/ 67 h 77"/>
                <a:gd name="T28" fmla="*/ 20 w 123"/>
                <a:gd name="T29" fmla="*/ 11 h 77"/>
                <a:gd name="T30" fmla="*/ 12 w 123"/>
                <a:gd name="T31" fmla="*/ 2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3" h="77">
                  <a:moveTo>
                    <a:pt x="115" y="77"/>
                  </a:moveTo>
                  <a:cubicBezTo>
                    <a:pt x="110" y="77"/>
                    <a:pt x="98" y="74"/>
                    <a:pt x="69" y="61"/>
                  </a:cubicBezTo>
                  <a:cubicBezTo>
                    <a:pt x="44" y="50"/>
                    <a:pt x="17" y="37"/>
                    <a:pt x="3" y="30"/>
                  </a:cubicBezTo>
                  <a:cubicBezTo>
                    <a:pt x="1" y="29"/>
                    <a:pt x="0" y="28"/>
                    <a:pt x="0" y="26"/>
                  </a:cubicBezTo>
                  <a:cubicBezTo>
                    <a:pt x="0" y="25"/>
                    <a:pt x="1" y="24"/>
                    <a:pt x="2" y="23"/>
                  </a:cubicBezTo>
                  <a:cubicBezTo>
                    <a:pt x="9" y="19"/>
                    <a:pt x="13" y="12"/>
                    <a:pt x="13" y="4"/>
                  </a:cubicBezTo>
                  <a:cubicBezTo>
                    <a:pt x="13" y="3"/>
                    <a:pt x="14" y="2"/>
                    <a:pt x="15" y="1"/>
                  </a:cubicBezTo>
                  <a:cubicBezTo>
                    <a:pt x="17" y="0"/>
                    <a:pt x="18" y="0"/>
                    <a:pt x="19" y="1"/>
                  </a:cubicBezTo>
                  <a:cubicBezTo>
                    <a:pt x="34" y="10"/>
                    <a:pt x="60" y="25"/>
                    <a:pt x="81" y="40"/>
                  </a:cubicBezTo>
                  <a:cubicBezTo>
                    <a:pt x="123" y="68"/>
                    <a:pt x="121" y="71"/>
                    <a:pt x="119" y="74"/>
                  </a:cubicBezTo>
                  <a:cubicBezTo>
                    <a:pt x="119" y="75"/>
                    <a:pt x="119" y="75"/>
                    <a:pt x="119" y="75"/>
                  </a:cubicBezTo>
                  <a:cubicBezTo>
                    <a:pt x="119" y="76"/>
                    <a:pt x="118" y="77"/>
                    <a:pt x="115" y="77"/>
                  </a:cubicBezTo>
                  <a:close/>
                  <a:moveTo>
                    <a:pt x="12" y="26"/>
                  </a:moveTo>
                  <a:cubicBezTo>
                    <a:pt x="43" y="41"/>
                    <a:pt x="88" y="61"/>
                    <a:pt x="106" y="67"/>
                  </a:cubicBezTo>
                  <a:cubicBezTo>
                    <a:pt x="91" y="55"/>
                    <a:pt x="50" y="29"/>
                    <a:pt x="20" y="11"/>
                  </a:cubicBezTo>
                  <a:cubicBezTo>
                    <a:pt x="19" y="17"/>
                    <a:pt x="16" y="22"/>
                    <a:pt x="12"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dirty="0"/>
            </a:p>
          </p:txBody>
        </p:sp>
        <p:sp>
          <p:nvSpPr>
            <p:cNvPr id="33" name="Freeform 8">
              <a:extLst>
                <a:ext uri="{FF2B5EF4-FFF2-40B4-BE49-F238E27FC236}">
                  <a16:creationId xmlns:a16="http://schemas.microsoft.com/office/drawing/2014/main" id="{EED5A7FA-E3EF-E74D-9B42-87D08274EE22}"/>
                </a:ext>
              </a:extLst>
            </p:cNvPr>
            <p:cNvSpPr>
              <a:spLocks noEditPoints="1"/>
            </p:cNvSpPr>
            <p:nvPr/>
          </p:nvSpPr>
          <p:spPr bwMode="auto">
            <a:xfrm>
              <a:off x="3809" y="1814"/>
              <a:ext cx="60" cy="228"/>
            </a:xfrm>
            <a:custGeom>
              <a:avLst/>
              <a:gdLst>
                <a:gd name="T0" fmla="*/ 30 w 34"/>
                <a:gd name="T1" fmla="*/ 128 h 128"/>
                <a:gd name="T2" fmla="*/ 28 w 34"/>
                <a:gd name="T3" fmla="*/ 127 h 128"/>
                <a:gd name="T4" fmla="*/ 6 w 34"/>
                <a:gd name="T5" fmla="*/ 127 h 128"/>
                <a:gd name="T6" fmla="*/ 2 w 34"/>
                <a:gd name="T7" fmla="*/ 127 h 128"/>
                <a:gd name="T8" fmla="*/ 0 w 34"/>
                <a:gd name="T9" fmla="*/ 123 h 128"/>
                <a:gd name="T10" fmla="*/ 5 w 34"/>
                <a:gd name="T11" fmla="*/ 51 h 128"/>
                <a:gd name="T12" fmla="*/ 17 w 34"/>
                <a:gd name="T13" fmla="*/ 0 h 128"/>
                <a:gd name="T14" fmla="*/ 18 w 34"/>
                <a:gd name="T15" fmla="*/ 0 h 128"/>
                <a:gd name="T16" fmla="*/ 33 w 34"/>
                <a:gd name="T17" fmla="*/ 124 h 128"/>
                <a:gd name="T18" fmla="*/ 32 w 34"/>
                <a:gd name="T19" fmla="*/ 127 h 128"/>
                <a:gd name="T20" fmla="*/ 30 w 34"/>
                <a:gd name="T21" fmla="*/ 128 h 128"/>
                <a:gd name="T22" fmla="*/ 16 w 34"/>
                <a:gd name="T23" fmla="*/ 117 h 128"/>
                <a:gd name="T24" fmla="*/ 25 w 34"/>
                <a:gd name="T25" fmla="*/ 118 h 128"/>
                <a:gd name="T26" fmla="*/ 17 w 34"/>
                <a:gd name="T27" fmla="*/ 15 h 128"/>
                <a:gd name="T28" fmla="*/ 8 w 34"/>
                <a:gd name="T29" fmla="*/ 118 h 128"/>
                <a:gd name="T30" fmla="*/ 16 w 34"/>
                <a:gd name="T31" fmla="*/ 11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128">
                  <a:moveTo>
                    <a:pt x="30" y="128"/>
                  </a:moveTo>
                  <a:cubicBezTo>
                    <a:pt x="29" y="128"/>
                    <a:pt x="28" y="128"/>
                    <a:pt x="28" y="127"/>
                  </a:cubicBezTo>
                  <a:cubicBezTo>
                    <a:pt x="21" y="124"/>
                    <a:pt x="13" y="124"/>
                    <a:pt x="6" y="127"/>
                  </a:cubicBezTo>
                  <a:cubicBezTo>
                    <a:pt x="5" y="128"/>
                    <a:pt x="3" y="127"/>
                    <a:pt x="2" y="127"/>
                  </a:cubicBezTo>
                  <a:cubicBezTo>
                    <a:pt x="1" y="126"/>
                    <a:pt x="0" y="125"/>
                    <a:pt x="0" y="123"/>
                  </a:cubicBezTo>
                  <a:cubicBezTo>
                    <a:pt x="0" y="105"/>
                    <a:pt x="2" y="75"/>
                    <a:pt x="5" y="51"/>
                  </a:cubicBezTo>
                  <a:cubicBezTo>
                    <a:pt x="9" y="0"/>
                    <a:pt x="13" y="0"/>
                    <a:pt x="17" y="0"/>
                  </a:cubicBezTo>
                  <a:cubicBezTo>
                    <a:pt x="17" y="0"/>
                    <a:pt x="17" y="0"/>
                    <a:pt x="18" y="0"/>
                  </a:cubicBezTo>
                  <a:cubicBezTo>
                    <a:pt x="23" y="0"/>
                    <a:pt x="28" y="2"/>
                    <a:pt x="33" y="124"/>
                  </a:cubicBezTo>
                  <a:cubicBezTo>
                    <a:pt x="34" y="125"/>
                    <a:pt x="33" y="127"/>
                    <a:pt x="32" y="127"/>
                  </a:cubicBezTo>
                  <a:cubicBezTo>
                    <a:pt x="31" y="128"/>
                    <a:pt x="30" y="128"/>
                    <a:pt x="30" y="128"/>
                  </a:cubicBezTo>
                  <a:close/>
                  <a:moveTo>
                    <a:pt x="16" y="117"/>
                  </a:moveTo>
                  <a:cubicBezTo>
                    <a:pt x="19" y="117"/>
                    <a:pt x="22" y="117"/>
                    <a:pt x="25" y="118"/>
                  </a:cubicBezTo>
                  <a:cubicBezTo>
                    <a:pt x="22" y="55"/>
                    <a:pt x="19" y="27"/>
                    <a:pt x="17" y="15"/>
                  </a:cubicBezTo>
                  <a:cubicBezTo>
                    <a:pt x="13" y="35"/>
                    <a:pt x="9" y="84"/>
                    <a:pt x="8" y="118"/>
                  </a:cubicBezTo>
                  <a:cubicBezTo>
                    <a:pt x="11" y="117"/>
                    <a:pt x="14" y="117"/>
                    <a:pt x="16" y="1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dirty="0"/>
            </a:p>
          </p:txBody>
        </p:sp>
        <p:sp>
          <p:nvSpPr>
            <p:cNvPr id="34" name="Freeform 9">
              <a:extLst>
                <a:ext uri="{FF2B5EF4-FFF2-40B4-BE49-F238E27FC236}">
                  <a16:creationId xmlns:a16="http://schemas.microsoft.com/office/drawing/2014/main" id="{7DA4A0F7-0375-244C-B3C6-E4ECD7DEA9A8}"/>
                </a:ext>
              </a:extLst>
            </p:cNvPr>
            <p:cNvSpPr>
              <a:spLocks noEditPoints="1"/>
            </p:cNvSpPr>
            <p:nvPr/>
          </p:nvSpPr>
          <p:spPr bwMode="auto">
            <a:xfrm>
              <a:off x="3588" y="2090"/>
              <a:ext cx="219" cy="137"/>
            </a:xfrm>
            <a:custGeom>
              <a:avLst/>
              <a:gdLst>
                <a:gd name="T0" fmla="*/ 9 w 123"/>
                <a:gd name="T1" fmla="*/ 77 h 77"/>
                <a:gd name="T2" fmla="*/ 4 w 123"/>
                <a:gd name="T3" fmla="*/ 75 h 77"/>
                <a:gd name="T4" fmla="*/ 4 w 123"/>
                <a:gd name="T5" fmla="*/ 74 h 77"/>
                <a:gd name="T6" fmla="*/ 42 w 123"/>
                <a:gd name="T7" fmla="*/ 40 h 77"/>
                <a:gd name="T8" fmla="*/ 104 w 123"/>
                <a:gd name="T9" fmla="*/ 1 h 77"/>
                <a:gd name="T10" fmla="*/ 108 w 123"/>
                <a:gd name="T11" fmla="*/ 1 h 77"/>
                <a:gd name="T12" fmla="*/ 110 w 123"/>
                <a:gd name="T13" fmla="*/ 4 h 77"/>
                <a:gd name="T14" fmla="*/ 121 w 123"/>
                <a:gd name="T15" fmla="*/ 23 h 77"/>
                <a:gd name="T16" fmla="*/ 123 w 123"/>
                <a:gd name="T17" fmla="*/ 26 h 77"/>
                <a:gd name="T18" fmla="*/ 121 w 123"/>
                <a:gd name="T19" fmla="*/ 30 h 77"/>
                <a:gd name="T20" fmla="*/ 55 w 123"/>
                <a:gd name="T21" fmla="*/ 61 h 77"/>
                <a:gd name="T22" fmla="*/ 9 w 123"/>
                <a:gd name="T23" fmla="*/ 77 h 77"/>
                <a:gd name="T24" fmla="*/ 103 w 123"/>
                <a:gd name="T25" fmla="*/ 11 h 77"/>
                <a:gd name="T26" fmla="*/ 17 w 123"/>
                <a:gd name="T27" fmla="*/ 67 h 77"/>
                <a:gd name="T28" fmla="*/ 112 w 123"/>
                <a:gd name="T29" fmla="*/ 26 h 77"/>
                <a:gd name="T30" fmla="*/ 103 w 123"/>
                <a:gd name="T31" fmla="*/ 1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3" h="77">
                  <a:moveTo>
                    <a:pt x="9" y="77"/>
                  </a:moveTo>
                  <a:cubicBezTo>
                    <a:pt x="6" y="77"/>
                    <a:pt x="5" y="76"/>
                    <a:pt x="4" y="75"/>
                  </a:cubicBezTo>
                  <a:cubicBezTo>
                    <a:pt x="4" y="75"/>
                    <a:pt x="4" y="75"/>
                    <a:pt x="4" y="74"/>
                  </a:cubicBezTo>
                  <a:cubicBezTo>
                    <a:pt x="2" y="71"/>
                    <a:pt x="0" y="68"/>
                    <a:pt x="42" y="40"/>
                  </a:cubicBezTo>
                  <a:cubicBezTo>
                    <a:pt x="64" y="25"/>
                    <a:pt x="89" y="10"/>
                    <a:pt x="104" y="1"/>
                  </a:cubicBezTo>
                  <a:cubicBezTo>
                    <a:pt x="105" y="0"/>
                    <a:pt x="107" y="0"/>
                    <a:pt x="108" y="1"/>
                  </a:cubicBezTo>
                  <a:cubicBezTo>
                    <a:pt x="109" y="2"/>
                    <a:pt x="110" y="3"/>
                    <a:pt x="110" y="4"/>
                  </a:cubicBezTo>
                  <a:cubicBezTo>
                    <a:pt x="110" y="12"/>
                    <a:pt x="115" y="19"/>
                    <a:pt x="121" y="23"/>
                  </a:cubicBezTo>
                  <a:cubicBezTo>
                    <a:pt x="122" y="24"/>
                    <a:pt x="123" y="25"/>
                    <a:pt x="123" y="26"/>
                  </a:cubicBezTo>
                  <a:cubicBezTo>
                    <a:pt x="123" y="28"/>
                    <a:pt x="122" y="29"/>
                    <a:pt x="121" y="30"/>
                  </a:cubicBezTo>
                  <a:cubicBezTo>
                    <a:pt x="106" y="37"/>
                    <a:pt x="79" y="50"/>
                    <a:pt x="55" y="61"/>
                  </a:cubicBezTo>
                  <a:cubicBezTo>
                    <a:pt x="26" y="74"/>
                    <a:pt x="14" y="77"/>
                    <a:pt x="9" y="77"/>
                  </a:cubicBezTo>
                  <a:close/>
                  <a:moveTo>
                    <a:pt x="103" y="11"/>
                  </a:moveTo>
                  <a:cubicBezTo>
                    <a:pt x="73" y="29"/>
                    <a:pt x="32" y="55"/>
                    <a:pt x="17" y="67"/>
                  </a:cubicBezTo>
                  <a:cubicBezTo>
                    <a:pt x="36" y="61"/>
                    <a:pt x="80" y="41"/>
                    <a:pt x="112" y="26"/>
                  </a:cubicBezTo>
                  <a:cubicBezTo>
                    <a:pt x="107" y="22"/>
                    <a:pt x="105" y="17"/>
                    <a:pt x="103"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dirty="0"/>
            </a:p>
          </p:txBody>
        </p:sp>
      </p:grpSp>
      <p:grpSp>
        <p:nvGrpSpPr>
          <p:cNvPr id="35" name="Group 20">
            <a:extLst>
              <a:ext uri="{FF2B5EF4-FFF2-40B4-BE49-F238E27FC236}">
                <a16:creationId xmlns:a16="http://schemas.microsoft.com/office/drawing/2014/main" id="{9C81A659-AA87-2D42-8792-A020073B2825}"/>
              </a:ext>
            </a:extLst>
          </p:cNvPr>
          <p:cNvGrpSpPr>
            <a:grpSpLocks noChangeAspect="1"/>
          </p:cNvGrpSpPr>
          <p:nvPr/>
        </p:nvGrpSpPr>
        <p:grpSpPr bwMode="auto">
          <a:xfrm>
            <a:off x="2276959" y="517207"/>
            <a:ext cx="617737" cy="775600"/>
            <a:chOff x="3567" y="1821"/>
            <a:chExt cx="540" cy="678"/>
          </a:xfrm>
          <a:solidFill>
            <a:schemeClr val="accent4"/>
          </a:solidFill>
        </p:grpSpPr>
        <p:sp>
          <p:nvSpPr>
            <p:cNvPr id="36" name="Freeform 21">
              <a:extLst>
                <a:ext uri="{FF2B5EF4-FFF2-40B4-BE49-F238E27FC236}">
                  <a16:creationId xmlns:a16="http://schemas.microsoft.com/office/drawing/2014/main" id="{90D5D971-DF4C-F54D-8A14-7A7C2726A214}"/>
                </a:ext>
              </a:extLst>
            </p:cNvPr>
            <p:cNvSpPr>
              <a:spLocks noEditPoints="1"/>
            </p:cNvSpPr>
            <p:nvPr/>
          </p:nvSpPr>
          <p:spPr bwMode="auto">
            <a:xfrm>
              <a:off x="3581" y="2407"/>
              <a:ext cx="441" cy="92"/>
            </a:xfrm>
            <a:custGeom>
              <a:avLst/>
              <a:gdLst>
                <a:gd name="T0" fmla="*/ 243 w 247"/>
                <a:gd name="T1" fmla="*/ 52 h 52"/>
                <a:gd name="T2" fmla="*/ 4 w 247"/>
                <a:gd name="T3" fmla="*/ 52 h 52"/>
                <a:gd name="T4" fmla="*/ 0 w 247"/>
                <a:gd name="T5" fmla="*/ 48 h 52"/>
                <a:gd name="T6" fmla="*/ 0 w 247"/>
                <a:gd name="T7" fmla="*/ 29 h 52"/>
                <a:gd name="T8" fmla="*/ 28 w 247"/>
                <a:gd name="T9" fmla="*/ 0 h 52"/>
                <a:gd name="T10" fmla="*/ 219 w 247"/>
                <a:gd name="T11" fmla="*/ 0 h 52"/>
                <a:gd name="T12" fmla="*/ 247 w 247"/>
                <a:gd name="T13" fmla="*/ 29 h 52"/>
                <a:gd name="T14" fmla="*/ 247 w 247"/>
                <a:gd name="T15" fmla="*/ 48 h 52"/>
                <a:gd name="T16" fmla="*/ 243 w 247"/>
                <a:gd name="T17" fmla="*/ 52 h 52"/>
                <a:gd name="T18" fmla="*/ 8 w 247"/>
                <a:gd name="T19" fmla="*/ 44 h 52"/>
                <a:gd name="T20" fmla="*/ 239 w 247"/>
                <a:gd name="T21" fmla="*/ 44 h 52"/>
                <a:gd name="T22" fmla="*/ 239 w 247"/>
                <a:gd name="T23" fmla="*/ 29 h 52"/>
                <a:gd name="T24" fmla="*/ 219 w 247"/>
                <a:gd name="T25" fmla="*/ 8 h 52"/>
                <a:gd name="T26" fmla="*/ 28 w 247"/>
                <a:gd name="T27" fmla="*/ 8 h 52"/>
                <a:gd name="T28" fmla="*/ 8 w 247"/>
                <a:gd name="T29" fmla="*/ 29 h 52"/>
                <a:gd name="T30" fmla="*/ 8 w 247"/>
                <a:gd name="T31" fmla="*/ 4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7" h="52">
                  <a:moveTo>
                    <a:pt x="243" y="52"/>
                  </a:moveTo>
                  <a:cubicBezTo>
                    <a:pt x="4" y="52"/>
                    <a:pt x="4" y="52"/>
                    <a:pt x="4" y="52"/>
                  </a:cubicBezTo>
                  <a:cubicBezTo>
                    <a:pt x="1" y="52"/>
                    <a:pt x="0" y="51"/>
                    <a:pt x="0" y="48"/>
                  </a:cubicBezTo>
                  <a:cubicBezTo>
                    <a:pt x="0" y="29"/>
                    <a:pt x="0" y="29"/>
                    <a:pt x="0" y="29"/>
                  </a:cubicBezTo>
                  <a:cubicBezTo>
                    <a:pt x="0" y="13"/>
                    <a:pt x="12" y="0"/>
                    <a:pt x="28" y="0"/>
                  </a:cubicBezTo>
                  <a:cubicBezTo>
                    <a:pt x="219" y="0"/>
                    <a:pt x="219" y="0"/>
                    <a:pt x="219" y="0"/>
                  </a:cubicBezTo>
                  <a:cubicBezTo>
                    <a:pt x="235" y="0"/>
                    <a:pt x="247" y="13"/>
                    <a:pt x="247" y="29"/>
                  </a:cubicBezTo>
                  <a:cubicBezTo>
                    <a:pt x="247" y="48"/>
                    <a:pt x="247" y="48"/>
                    <a:pt x="247" y="48"/>
                  </a:cubicBezTo>
                  <a:cubicBezTo>
                    <a:pt x="247" y="51"/>
                    <a:pt x="245" y="52"/>
                    <a:pt x="243" y="52"/>
                  </a:cubicBezTo>
                  <a:close/>
                  <a:moveTo>
                    <a:pt x="8" y="44"/>
                  </a:moveTo>
                  <a:cubicBezTo>
                    <a:pt x="239" y="44"/>
                    <a:pt x="239" y="44"/>
                    <a:pt x="239" y="44"/>
                  </a:cubicBezTo>
                  <a:cubicBezTo>
                    <a:pt x="239" y="29"/>
                    <a:pt x="239" y="29"/>
                    <a:pt x="239" y="29"/>
                  </a:cubicBezTo>
                  <a:cubicBezTo>
                    <a:pt x="239" y="17"/>
                    <a:pt x="230" y="8"/>
                    <a:pt x="219" y="8"/>
                  </a:cubicBezTo>
                  <a:cubicBezTo>
                    <a:pt x="28" y="8"/>
                    <a:pt x="28" y="8"/>
                    <a:pt x="28" y="8"/>
                  </a:cubicBezTo>
                  <a:cubicBezTo>
                    <a:pt x="16" y="8"/>
                    <a:pt x="8" y="17"/>
                    <a:pt x="8" y="29"/>
                  </a:cubicBezTo>
                  <a:lnTo>
                    <a:pt x="8" y="44"/>
                  </a:lnTo>
                  <a:close/>
                </a:path>
              </a:pathLst>
            </a:custGeom>
            <a:solidFill>
              <a:schemeClr val="accent4"/>
            </a:solidFill>
            <a:ln w="9525">
              <a:noFill/>
              <a:round/>
              <a:headEnd/>
              <a:tailEnd/>
            </a:ln>
            <a:extLst/>
          </p:spPr>
          <p:txBody>
            <a:bodyPr vert="horz" wrap="square" lIns="91416" tIns="45708" rIns="91416" bIns="45708" numCol="1" anchor="t" anchorCtr="0" compatLnSpc="1">
              <a:prstTxWarp prst="textNoShape">
                <a:avLst/>
              </a:prstTxWarp>
            </a:bodyPr>
            <a:lstStyle/>
            <a:p>
              <a:endParaRPr lang="en-US" sz="1799" dirty="0">
                <a:solidFill>
                  <a:srgbClr val="3F3F3F"/>
                </a:solidFill>
                <a:latin typeface="Metropolis"/>
              </a:endParaRPr>
            </a:p>
          </p:txBody>
        </p:sp>
        <p:sp>
          <p:nvSpPr>
            <p:cNvPr id="37" name="Line 22">
              <a:extLst>
                <a:ext uri="{FF2B5EF4-FFF2-40B4-BE49-F238E27FC236}">
                  <a16:creationId xmlns:a16="http://schemas.microsoft.com/office/drawing/2014/main" id="{A8A73A90-7469-264C-B938-CBD1A4915CA6}"/>
                </a:ext>
              </a:extLst>
            </p:cNvPr>
            <p:cNvSpPr>
              <a:spLocks noChangeShapeType="1"/>
            </p:cNvSpPr>
            <p:nvPr/>
          </p:nvSpPr>
          <p:spPr bwMode="auto">
            <a:xfrm>
              <a:off x="3567" y="2245"/>
              <a:ext cx="0" cy="0"/>
            </a:xfrm>
            <a:prstGeom prst="line">
              <a:avLst/>
            </a:prstGeom>
            <a:solidFill>
              <a:schemeClr val="accent4"/>
            </a:solidFill>
            <a:ln w="9525">
              <a:noFill/>
              <a:round/>
              <a:headEnd/>
              <a:tailEnd/>
            </a:ln>
            <a:extLst/>
          </p:spPr>
          <p:txBody>
            <a:bodyPr vert="horz" wrap="square" lIns="91416" tIns="45708" rIns="91416" bIns="45708" numCol="1" anchor="t" anchorCtr="0" compatLnSpc="1">
              <a:prstTxWarp prst="textNoShape">
                <a:avLst/>
              </a:prstTxWarp>
            </a:bodyPr>
            <a:lstStyle/>
            <a:p>
              <a:endParaRPr lang="en-US" sz="1799" dirty="0">
                <a:solidFill>
                  <a:srgbClr val="3F3F3F"/>
                </a:solidFill>
                <a:latin typeface="Metropolis"/>
              </a:endParaRPr>
            </a:p>
          </p:txBody>
        </p:sp>
        <p:sp>
          <p:nvSpPr>
            <p:cNvPr id="38" name="Line 23">
              <a:extLst>
                <a:ext uri="{FF2B5EF4-FFF2-40B4-BE49-F238E27FC236}">
                  <a16:creationId xmlns:a16="http://schemas.microsoft.com/office/drawing/2014/main" id="{E154D665-CCA5-AC43-9377-2B8D171DDD55}"/>
                </a:ext>
              </a:extLst>
            </p:cNvPr>
            <p:cNvSpPr>
              <a:spLocks noChangeShapeType="1"/>
            </p:cNvSpPr>
            <p:nvPr/>
          </p:nvSpPr>
          <p:spPr bwMode="auto">
            <a:xfrm>
              <a:off x="3567" y="2245"/>
              <a:ext cx="0" cy="0"/>
            </a:xfrm>
            <a:prstGeom prst="line">
              <a:avLst/>
            </a:prstGeom>
            <a:solidFill>
              <a:schemeClr val="accent4"/>
            </a:solidFill>
            <a:ln w="9525">
              <a:noFill/>
              <a:round/>
              <a:headEnd/>
              <a:tailEnd/>
            </a:ln>
            <a:extLst/>
          </p:spPr>
          <p:txBody>
            <a:bodyPr vert="horz" wrap="square" lIns="91416" tIns="45708" rIns="91416" bIns="45708" numCol="1" anchor="t" anchorCtr="0" compatLnSpc="1">
              <a:prstTxWarp prst="textNoShape">
                <a:avLst/>
              </a:prstTxWarp>
            </a:bodyPr>
            <a:lstStyle/>
            <a:p>
              <a:endParaRPr lang="en-US" sz="1799" dirty="0">
                <a:solidFill>
                  <a:srgbClr val="3F3F3F"/>
                </a:solidFill>
                <a:latin typeface="Metropolis"/>
              </a:endParaRPr>
            </a:p>
          </p:txBody>
        </p:sp>
        <p:sp>
          <p:nvSpPr>
            <p:cNvPr id="39" name="Line 24">
              <a:extLst>
                <a:ext uri="{FF2B5EF4-FFF2-40B4-BE49-F238E27FC236}">
                  <a16:creationId xmlns:a16="http://schemas.microsoft.com/office/drawing/2014/main" id="{8371BE8E-3056-2E4A-80B2-B0263DF02E44}"/>
                </a:ext>
              </a:extLst>
            </p:cNvPr>
            <p:cNvSpPr>
              <a:spLocks noChangeShapeType="1"/>
            </p:cNvSpPr>
            <p:nvPr/>
          </p:nvSpPr>
          <p:spPr bwMode="auto">
            <a:xfrm>
              <a:off x="4025" y="2245"/>
              <a:ext cx="0" cy="0"/>
            </a:xfrm>
            <a:prstGeom prst="line">
              <a:avLst/>
            </a:prstGeom>
            <a:solidFill>
              <a:schemeClr val="accent4"/>
            </a:solidFill>
            <a:ln w="9525">
              <a:noFill/>
              <a:round/>
              <a:headEnd/>
              <a:tailEnd/>
            </a:ln>
            <a:extLst/>
          </p:spPr>
          <p:txBody>
            <a:bodyPr vert="horz" wrap="square" lIns="91416" tIns="45708" rIns="91416" bIns="45708" numCol="1" anchor="t" anchorCtr="0" compatLnSpc="1">
              <a:prstTxWarp prst="textNoShape">
                <a:avLst/>
              </a:prstTxWarp>
            </a:bodyPr>
            <a:lstStyle/>
            <a:p>
              <a:endParaRPr lang="en-US" sz="1799" dirty="0">
                <a:solidFill>
                  <a:srgbClr val="3F3F3F"/>
                </a:solidFill>
                <a:latin typeface="Metropolis"/>
              </a:endParaRPr>
            </a:p>
          </p:txBody>
        </p:sp>
        <p:sp>
          <p:nvSpPr>
            <p:cNvPr id="40" name="Line 25">
              <a:extLst>
                <a:ext uri="{FF2B5EF4-FFF2-40B4-BE49-F238E27FC236}">
                  <a16:creationId xmlns:a16="http://schemas.microsoft.com/office/drawing/2014/main" id="{2E3E4C2D-68E3-FA48-9045-72D44B06D217}"/>
                </a:ext>
              </a:extLst>
            </p:cNvPr>
            <p:cNvSpPr>
              <a:spLocks noChangeShapeType="1"/>
            </p:cNvSpPr>
            <p:nvPr/>
          </p:nvSpPr>
          <p:spPr bwMode="auto">
            <a:xfrm>
              <a:off x="4025" y="2245"/>
              <a:ext cx="0" cy="0"/>
            </a:xfrm>
            <a:prstGeom prst="line">
              <a:avLst/>
            </a:prstGeom>
            <a:solidFill>
              <a:schemeClr val="accent4"/>
            </a:solidFill>
            <a:ln w="9525">
              <a:noFill/>
              <a:round/>
              <a:headEnd/>
              <a:tailEnd/>
            </a:ln>
            <a:extLst/>
          </p:spPr>
          <p:txBody>
            <a:bodyPr vert="horz" wrap="square" lIns="91416" tIns="45708" rIns="91416" bIns="45708" numCol="1" anchor="t" anchorCtr="0" compatLnSpc="1">
              <a:prstTxWarp prst="textNoShape">
                <a:avLst/>
              </a:prstTxWarp>
            </a:bodyPr>
            <a:lstStyle/>
            <a:p>
              <a:endParaRPr lang="en-US" sz="1799" dirty="0">
                <a:solidFill>
                  <a:srgbClr val="3F3F3F"/>
                </a:solidFill>
                <a:latin typeface="Metropolis"/>
              </a:endParaRPr>
            </a:p>
          </p:txBody>
        </p:sp>
        <p:sp>
          <p:nvSpPr>
            <p:cNvPr id="41" name="Freeform 26">
              <a:extLst>
                <a:ext uri="{FF2B5EF4-FFF2-40B4-BE49-F238E27FC236}">
                  <a16:creationId xmlns:a16="http://schemas.microsoft.com/office/drawing/2014/main" id="{39AB90F2-1F1E-EC4C-8604-61A3045AE62E}"/>
                </a:ext>
              </a:extLst>
            </p:cNvPr>
            <p:cNvSpPr>
              <a:spLocks noEditPoints="1"/>
            </p:cNvSpPr>
            <p:nvPr/>
          </p:nvSpPr>
          <p:spPr bwMode="auto">
            <a:xfrm>
              <a:off x="3651" y="2162"/>
              <a:ext cx="276" cy="229"/>
            </a:xfrm>
            <a:custGeom>
              <a:avLst/>
              <a:gdLst>
                <a:gd name="T0" fmla="*/ 151 w 155"/>
                <a:gd name="T1" fmla="*/ 129 h 129"/>
                <a:gd name="T2" fmla="*/ 29 w 155"/>
                <a:gd name="T3" fmla="*/ 129 h 129"/>
                <a:gd name="T4" fmla="*/ 25 w 155"/>
                <a:gd name="T5" fmla="*/ 126 h 129"/>
                <a:gd name="T6" fmla="*/ 0 w 155"/>
                <a:gd name="T7" fmla="*/ 8 h 129"/>
                <a:gd name="T8" fmla="*/ 2 w 155"/>
                <a:gd name="T9" fmla="*/ 4 h 129"/>
                <a:gd name="T10" fmla="*/ 7 w 155"/>
                <a:gd name="T11" fmla="*/ 4 h 129"/>
                <a:gd name="T12" fmla="*/ 47 w 155"/>
                <a:gd name="T13" fmla="*/ 22 h 129"/>
                <a:gd name="T14" fmla="*/ 89 w 155"/>
                <a:gd name="T15" fmla="*/ 1 h 129"/>
                <a:gd name="T16" fmla="*/ 92 w 155"/>
                <a:gd name="T17" fmla="*/ 0 h 129"/>
                <a:gd name="T18" fmla="*/ 96 w 155"/>
                <a:gd name="T19" fmla="*/ 2 h 129"/>
                <a:gd name="T20" fmla="*/ 154 w 155"/>
                <a:gd name="T21" fmla="*/ 123 h 129"/>
                <a:gd name="T22" fmla="*/ 154 w 155"/>
                <a:gd name="T23" fmla="*/ 127 h 129"/>
                <a:gd name="T24" fmla="*/ 151 w 155"/>
                <a:gd name="T25" fmla="*/ 129 h 129"/>
                <a:gd name="T26" fmla="*/ 32 w 155"/>
                <a:gd name="T27" fmla="*/ 121 h 129"/>
                <a:gd name="T28" fmla="*/ 144 w 155"/>
                <a:gd name="T29" fmla="*/ 121 h 129"/>
                <a:gd name="T30" fmla="*/ 91 w 155"/>
                <a:gd name="T31" fmla="*/ 11 h 129"/>
                <a:gd name="T32" fmla="*/ 47 w 155"/>
                <a:gd name="T33" fmla="*/ 30 h 129"/>
                <a:gd name="T34" fmla="*/ 10 w 155"/>
                <a:gd name="T35" fmla="*/ 18 h 129"/>
                <a:gd name="T36" fmla="*/ 32 w 155"/>
                <a:gd name="T37" fmla="*/ 121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5" h="129">
                  <a:moveTo>
                    <a:pt x="151" y="129"/>
                  </a:moveTo>
                  <a:cubicBezTo>
                    <a:pt x="29" y="129"/>
                    <a:pt x="29" y="129"/>
                    <a:pt x="29" y="129"/>
                  </a:cubicBezTo>
                  <a:cubicBezTo>
                    <a:pt x="27" y="129"/>
                    <a:pt x="25" y="127"/>
                    <a:pt x="25" y="126"/>
                  </a:cubicBezTo>
                  <a:cubicBezTo>
                    <a:pt x="0" y="8"/>
                    <a:pt x="0" y="8"/>
                    <a:pt x="0" y="8"/>
                  </a:cubicBezTo>
                  <a:cubicBezTo>
                    <a:pt x="0" y="6"/>
                    <a:pt x="1" y="4"/>
                    <a:pt x="2" y="4"/>
                  </a:cubicBezTo>
                  <a:cubicBezTo>
                    <a:pt x="4" y="3"/>
                    <a:pt x="6" y="3"/>
                    <a:pt x="7" y="4"/>
                  </a:cubicBezTo>
                  <a:cubicBezTo>
                    <a:pt x="17" y="15"/>
                    <a:pt x="32" y="22"/>
                    <a:pt x="47" y="22"/>
                  </a:cubicBezTo>
                  <a:cubicBezTo>
                    <a:pt x="63" y="22"/>
                    <a:pt x="79" y="14"/>
                    <a:pt x="89" y="1"/>
                  </a:cubicBezTo>
                  <a:cubicBezTo>
                    <a:pt x="90" y="0"/>
                    <a:pt x="91" y="0"/>
                    <a:pt x="92" y="0"/>
                  </a:cubicBezTo>
                  <a:cubicBezTo>
                    <a:pt x="94" y="0"/>
                    <a:pt x="95" y="1"/>
                    <a:pt x="96" y="2"/>
                  </a:cubicBezTo>
                  <a:cubicBezTo>
                    <a:pt x="154" y="123"/>
                    <a:pt x="154" y="123"/>
                    <a:pt x="154" y="123"/>
                  </a:cubicBezTo>
                  <a:cubicBezTo>
                    <a:pt x="155" y="124"/>
                    <a:pt x="155" y="126"/>
                    <a:pt x="154" y="127"/>
                  </a:cubicBezTo>
                  <a:cubicBezTo>
                    <a:pt x="154" y="128"/>
                    <a:pt x="152" y="129"/>
                    <a:pt x="151" y="129"/>
                  </a:cubicBezTo>
                  <a:close/>
                  <a:moveTo>
                    <a:pt x="32" y="121"/>
                  </a:moveTo>
                  <a:cubicBezTo>
                    <a:pt x="144" y="121"/>
                    <a:pt x="144" y="121"/>
                    <a:pt x="144" y="121"/>
                  </a:cubicBezTo>
                  <a:cubicBezTo>
                    <a:pt x="91" y="11"/>
                    <a:pt x="91" y="11"/>
                    <a:pt x="91" y="11"/>
                  </a:cubicBezTo>
                  <a:cubicBezTo>
                    <a:pt x="79" y="23"/>
                    <a:pt x="64" y="30"/>
                    <a:pt x="47" y="30"/>
                  </a:cubicBezTo>
                  <a:cubicBezTo>
                    <a:pt x="34" y="30"/>
                    <a:pt x="21" y="25"/>
                    <a:pt x="10" y="18"/>
                  </a:cubicBezTo>
                  <a:lnTo>
                    <a:pt x="32" y="121"/>
                  </a:lnTo>
                  <a:close/>
                </a:path>
              </a:pathLst>
            </a:custGeom>
            <a:solidFill>
              <a:schemeClr val="accent4"/>
            </a:solidFill>
            <a:ln w="9525">
              <a:noFill/>
              <a:round/>
              <a:headEnd/>
              <a:tailEnd/>
            </a:ln>
            <a:extLst/>
          </p:spPr>
          <p:txBody>
            <a:bodyPr vert="horz" wrap="square" lIns="91416" tIns="45708" rIns="91416" bIns="45708" numCol="1" anchor="t" anchorCtr="0" compatLnSpc="1">
              <a:prstTxWarp prst="textNoShape">
                <a:avLst/>
              </a:prstTxWarp>
            </a:bodyPr>
            <a:lstStyle/>
            <a:p>
              <a:endParaRPr lang="en-US" sz="1799" dirty="0">
                <a:solidFill>
                  <a:srgbClr val="3F3F3F"/>
                </a:solidFill>
                <a:latin typeface="Metropolis"/>
              </a:endParaRPr>
            </a:p>
          </p:txBody>
        </p:sp>
        <p:sp>
          <p:nvSpPr>
            <p:cNvPr id="42" name="Freeform 27">
              <a:extLst>
                <a:ext uri="{FF2B5EF4-FFF2-40B4-BE49-F238E27FC236}">
                  <a16:creationId xmlns:a16="http://schemas.microsoft.com/office/drawing/2014/main" id="{B76E476D-621A-834F-971C-E3B5D85A22CF}"/>
                </a:ext>
              </a:extLst>
            </p:cNvPr>
            <p:cNvSpPr>
              <a:spLocks noEditPoints="1"/>
            </p:cNvSpPr>
            <p:nvPr/>
          </p:nvSpPr>
          <p:spPr bwMode="auto">
            <a:xfrm>
              <a:off x="3685" y="2055"/>
              <a:ext cx="94" cy="94"/>
            </a:xfrm>
            <a:custGeom>
              <a:avLst/>
              <a:gdLst>
                <a:gd name="T0" fmla="*/ 26 w 53"/>
                <a:gd name="T1" fmla="*/ 53 h 53"/>
                <a:gd name="T2" fmla="*/ 0 w 53"/>
                <a:gd name="T3" fmla="*/ 27 h 53"/>
                <a:gd name="T4" fmla="*/ 26 w 53"/>
                <a:gd name="T5" fmla="*/ 0 h 53"/>
                <a:gd name="T6" fmla="*/ 53 w 53"/>
                <a:gd name="T7" fmla="*/ 27 h 53"/>
                <a:gd name="T8" fmla="*/ 26 w 53"/>
                <a:gd name="T9" fmla="*/ 53 h 53"/>
                <a:gd name="T10" fmla="*/ 26 w 53"/>
                <a:gd name="T11" fmla="*/ 8 h 53"/>
                <a:gd name="T12" fmla="*/ 8 w 53"/>
                <a:gd name="T13" fmla="*/ 27 h 53"/>
                <a:gd name="T14" fmla="*/ 26 w 53"/>
                <a:gd name="T15" fmla="*/ 45 h 53"/>
                <a:gd name="T16" fmla="*/ 45 w 53"/>
                <a:gd name="T17" fmla="*/ 27 h 53"/>
                <a:gd name="T18" fmla="*/ 26 w 53"/>
                <a:gd name="T19" fmla="*/ 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53">
                  <a:moveTo>
                    <a:pt x="26" y="53"/>
                  </a:moveTo>
                  <a:cubicBezTo>
                    <a:pt x="11" y="53"/>
                    <a:pt x="0" y="41"/>
                    <a:pt x="0" y="27"/>
                  </a:cubicBezTo>
                  <a:cubicBezTo>
                    <a:pt x="0" y="12"/>
                    <a:pt x="11" y="0"/>
                    <a:pt x="26" y="0"/>
                  </a:cubicBezTo>
                  <a:cubicBezTo>
                    <a:pt x="41" y="0"/>
                    <a:pt x="53" y="12"/>
                    <a:pt x="53" y="27"/>
                  </a:cubicBezTo>
                  <a:cubicBezTo>
                    <a:pt x="53" y="41"/>
                    <a:pt x="41" y="53"/>
                    <a:pt x="26" y="53"/>
                  </a:cubicBezTo>
                  <a:close/>
                  <a:moveTo>
                    <a:pt x="26" y="8"/>
                  </a:moveTo>
                  <a:cubicBezTo>
                    <a:pt x="16" y="8"/>
                    <a:pt x="8" y="16"/>
                    <a:pt x="8" y="27"/>
                  </a:cubicBezTo>
                  <a:cubicBezTo>
                    <a:pt x="8" y="37"/>
                    <a:pt x="16" y="45"/>
                    <a:pt x="26" y="45"/>
                  </a:cubicBezTo>
                  <a:cubicBezTo>
                    <a:pt x="36" y="45"/>
                    <a:pt x="45" y="37"/>
                    <a:pt x="45" y="27"/>
                  </a:cubicBezTo>
                  <a:cubicBezTo>
                    <a:pt x="45" y="16"/>
                    <a:pt x="36" y="8"/>
                    <a:pt x="26" y="8"/>
                  </a:cubicBezTo>
                  <a:close/>
                </a:path>
              </a:pathLst>
            </a:custGeom>
            <a:solidFill>
              <a:schemeClr val="accent4"/>
            </a:solidFill>
            <a:ln w="9525">
              <a:noFill/>
              <a:round/>
              <a:headEnd/>
              <a:tailEnd/>
            </a:ln>
            <a:extLst/>
          </p:spPr>
          <p:txBody>
            <a:bodyPr vert="horz" wrap="square" lIns="91416" tIns="45708" rIns="91416" bIns="45708" numCol="1" anchor="t" anchorCtr="0" compatLnSpc="1">
              <a:prstTxWarp prst="textNoShape">
                <a:avLst/>
              </a:prstTxWarp>
            </a:bodyPr>
            <a:lstStyle/>
            <a:p>
              <a:endParaRPr lang="en-US" sz="1799" dirty="0">
                <a:solidFill>
                  <a:srgbClr val="3F3F3F"/>
                </a:solidFill>
                <a:latin typeface="Metropolis"/>
              </a:endParaRPr>
            </a:p>
          </p:txBody>
        </p:sp>
        <p:sp>
          <p:nvSpPr>
            <p:cNvPr id="43" name="Freeform 28">
              <a:extLst>
                <a:ext uri="{FF2B5EF4-FFF2-40B4-BE49-F238E27FC236}">
                  <a16:creationId xmlns:a16="http://schemas.microsoft.com/office/drawing/2014/main" id="{AA58C426-B900-704D-9AF9-EDEB480A9B8B}"/>
                </a:ext>
              </a:extLst>
            </p:cNvPr>
            <p:cNvSpPr>
              <a:spLocks noEditPoints="1"/>
            </p:cNvSpPr>
            <p:nvPr/>
          </p:nvSpPr>
          <p:spPr bwMode="auto">
            <a:xfrm>
              <a:off x="3776" y="1821"/>
              <a:ext cx="331" cy="277"/>
            </a:xfrm>
            <a:custGeom>
              <a:avLst/>
              <a:gdLst>
                <a:gd name="T0" fmla="*/ 30 w 186"/>
                <a:gd name="T1" fmla="*/ 156 h 156"/>
                <a:gd name="T2" fmla="*/ 28 w 186"/>
                <a:gd name="T3" fmla="*/ 151 h 156"/>
                <a:gd name="T4" fmla="*/ 0 w 186"/>
                <a:gd name="T5" fmla="*/ 107 h 156"/>
                <a:gd name="T6" fmla="*/ 34 w 186"/>
                <a:gd name="T7" fmla="*/ 86 h 156"/>
                <a:gd name="T8" fmla="*/ 29 w 186"/>
                <a:gd name="T9" fmla="*/ 75 h 156"/>
                <a:gd name="T10" fmla="*/ 60 w 186"/>
                <a:gd name="T11" fmla="*/ 56 h 156"/>
                <a:gd name="T12" fmla="*/ 63 w 186"/>
                <a:gd name="T13" fmla="*/ 18 h 156"/>
                <a:gd name="T14" fmla="*/ 128 w 186"/>
                <a:gd name="T15" fmla="*/ 2 h 156"/>
                <a:gd name="T16" fmla="*/ 133 w 186"/>
                <a:gd name="T17" fmla="*/ 21 h 156"/>
                <a:gd name="T18" fmla="*/ 96 w 186"/>
                <a:gd name="T19" fmla="*/ 58 h 156"/>
                <a:gd name="T20" fmla="*/ 134 w 186"/>
                <a:gd name="T21" fmla="*/ 112 h 156"/>
                <a:gd name="T22" fmla="*/ 177 w 186"/>
                <a:gd name="T23" fmla="*/ 90 h 156"/>
                <a:gd name="T24" fmla="*/ 184 w 186"/>
                <a:gd name="T25" fmla="*/ 108 h 156"/>
                <a:gd name="T26" fmla="*/ 133 w 186"/>
                <a:gd name="T27" fmla="*/ 151 h 156"/>
                <a:gd name="T28" fmla="*/ 74 w 186"/>
                <a:gd name="T29" fmla="*/ 149 h 156"/>
                <a:gd name="T30" fmla="*/ 69 w 186"/>
                <a:gd name="T31" fmla="*/ 147 h 156"/>
                <a:gd name="T32" fmla="*/ 34 w 186"/>
                <a:gd name="T33" fmla="*/ 156 h 156"/>
                <a:gd name="T34" fmla="*/ 13 w 186"/>
                <a:gd name="T35" fmla="*/ 107 h 156"/>
                <a:gd name="T36" fmla="*/ 64 w 186"/>
                <a:gd name="T37" fmla="*/ 130 h 156"/>
                <a:gd name="T38" fmla="*/ 69 w 186"/>
                <a:gd name="T39" fmla="*/ 132 h 156"/>
                <a:gd name="T40" fmla="*/ 101 w 186"/>
                <a:gd name="T41" fmla="*/ 125 h 156"/>
                <a:gd name="T42" fmla="*/ 134 w 186"/>
                <a:gd name="T43" fmla="*/ 143 h 156"/>
                <a:gd name="T44" fmla="*/ 172 w 186"/>
                <a:gd name="T45" fmla="*/ 98 h 156"/>
                <a:gd name="T46" fmla="*/ 131 w 186"/>
                <a:gd name="T47" fmla="*/ 120 h 156"/>
                <a:gd name="T48" fmla="*/ 114 w 186"/>
                <a:gd name="T49" fmla="*/ 106 h 156"/>
                <a:gd name="T50" fmla="*/ 88 w 186"/>
                <a:gd name="T51" fmla="*/ 60 h 156"/>
                <a:gd name="T52" fmla="*/ 87 w 186"/>
                <a:gd name="T53" fmla="*/ 35 h 156"/>
                <a:gd name="T54" fmla="*/ 123 w 186"/>
                <a:gd name="T55" fmla="*/ 9 h 156"/>
                <a:gd name="T56" fmla="*/ 68 w 186"/>
                <a:gd name="T57" fmla="*/ 59 h 156"/>
                <a:gd name="T58" fmla="*/ 39 w 186"/>
                <a:gd name="T59" fmla="*/ 77 h 156"/>
                <a:gd name="T60" fmla="*/ 44 w 186"/>
                <a:gd name="T61" fmla="*/ 88 h 156"/>
                <a:gd name="T62" fmla="*/ 13 w 186"/>
                <a:gd name="T63" fmla="*/ 107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6" h="156">
                  <a:moveTo>
                    <a:pt x="32" y="156"/>
                  </a:moveTo>
                  <a:cubicBezTo>
                    <a:pt x="32" y="156"/>
                    <a:pt x="31" y="156"/>
                    <a:pt x="30" y="156"/>
                  </a:cubicBezTo>
                  <a:cubicBezTo>
                    <a:pt x="29" y="155"/>
                    <a:pt x="28" y="153"/>
                    <a:pt x="28" y="152"/>
                  </a:cubicBezTo>
                  <a:cubicBezTo>
                    <a:pt x="28" y="152"/>
                    <a:pt x="28" y="151"/>
                    <a:pt x="28" y="151"/>
                  </a:cubicBezTo>
                  <a:cubicBezTo>
                    <a:pt x="28" y="134"/>
                    <a:pt x="18" y="118"/>
                    <a:pt x="3" y="111"/>
                  </a:cubicBezTo>
                  <a:cubicBezTo>
                    <a:pt x="1" y="110"/>
                    <a:pt x="0" y="109"/>
                    <a:pt x="0" y="107"/>
                  </a:cubicBezTo>
                  <a:cubicBezTo>
                    <a:pt x="0" y="106"/>
                    <a:pt x="1" y="104"/>
                    <a:pt x="2" y="104"/>
                  </a:cubicBezTo>
                  <a:cubicBezTo>
                    <a:pt x="34" y="86"/>
                    <a:pt x="34" y="86"/>
                    <a:pt x="34" y="86"/>
                  </a:cubicBezTo>
                  <a:cubicBezTo>
                    <a:pt x="30" y="78"/>
                    <a:pt x="30" y="78"/>
                    <a:pt x="30" y="78"/>
                  </a:cubicBezTo>
                  <a:cubicBezTo>
                    <a:pt x="29" y="77"/>
                    <a:pt x="29" y="76"/>
                    <a:pt x="29" y="75"/>
                  </a:cubicBezTo>
                  <a:cubicBezTo>
                    <a:pt x="30" y="73"/>
                    <a:pt x="30" y="73"/>
                    <a:pt x="31" y="72"/>
                  </a:cubicBezTo>
                  <a:cubicBezTo>
                    <a:pt x="60" y="56"/>
                    <a:pt x="60" y="56"/>
                    <a:pt x="60" y="56"/>
                  </a:cubicBezTo>
                  <a:cubicBezTo>
                    <a:pt x="60" y="21"/>
                    <a:pt x="60" y="21"/>
                    <a:pt x="60" y="21"/>
                  </a:cubicBezTo>
                  <a:cubicBezTo>
                    <a:pt x="60" y="20"/>
                    <a:pt x="61" y="18"/>
                    <a:pt x="63" y="18"/>
                  </a:cubicBezTo>
                  <a:cubicBezTo>
                    <a:pt x="124" y="0"/>
                    <a:pt x="124" y="0"/>
                    <a:pt x="124" y="0"/>
                  </a:cubicBezTo>
                  <a:cubicBezTo>
                    <a:pt x="125" y="0"/>
                    <a:pt x="127" y="1"/>
                    <a:pt x="128" y="2"/>
                  </a:cubicBezTo>
                  <a:cubicBezTo>
                    <a:pt x="135" y="16"/>
                    <a:pt x="135" y="16"/>
                    <a:pt x="135" y="16"/>
                  </a:cubicBezTo>
                  <a:cubicBezTo>
                    <a:pt x="136" y="18"/>
                    <a:pt x="135" y="20"/>
                    <a:pt x="133" y="21"/>
                  </a:cubicBezTo>
                  <a:cubicBezTo>
                    <a:pt x="94" y="41"/>
                    <a:pt x="94" y="41"/>
                    <a:pt x="94" y="41"/>
                  </a:cubicBezTo>
                  <a:cubicBezTo>
                    <a:pt x="96" y="58"/>
                    <a:pt x="96" y="58"/>
                    <a:pt x="96" y="58"/>
                  </a:cubicBezTo>
                  <a:cubicBezTo>
                    <a:pt x="120" y="101"/>
                    <a:pt x="120" y="101"/>
                    <a:pt x="120" y="101"/>
                  </a:cubicBezTo>
                  <a:cubicBezTo>
                    <a:pt x="134" y="112"/>
                    <a:pt x="134" y="112"/>
                    <a:pt x="134" y="112"/>
                  </a:cubicBezTo>
                  <a:cubicBezTo>
                    <a:pt x="171" y="89"/>
                    <a:pt x="171" y="89"/>
                    <a:pt x="171" y="89"/>
                  </a:cubicBezTo>
                  <a:cubicBezTo>
                    <a:pt x="173" y="88"/>
                    <a:pt x="175" y="88"/>
                    <a:pt x="177" y="90"/>
                  </a:cubicBezTo>
                  <a:cubicBezTo>
                    <a:pt x="185" y="103"/>
                    <a:pt x="185" y="103"/>
                    <a:pt x="185" y="103"/>
                  </a:cubicBezTo>
                  <a:cubicBezTo>
                    <a:pt x="186" y="104"/>
                    <a:pt x="185" y="107"/>
                    <a:pt x="184" y="108"/>
                  </a:cubicBezTo>
                  <a:cubicBezTo>
                    <a:pt x="138" y="151"/>
                    <a:pt x="138" y="151"/>
                    <a:pt x="138" y="151"/>
                  </a:cubicBezTo>
                  <a:cubicBezTo>
                    <a:pt x="136" y="152"/>
                    <a:pt x="134" y="152"/>
                    <a:pt x="133" y="151"/>
                  </a:cubicBezTo>
                  <a:cubicBezTo>
                    <a:pt x="102" y="133"/>
                    <a:pt x="102" y="133"/>
                    <a:pt x="102" y="133"/>
                  </a:cubicBezTo>
                  <a:cubicBezTo>
                    <a:pt x="74" y="149"/>
                    <a:pt x="74" y="149"/>
                    <a:pt x="74" y="149"/>
                  </a:cubicBezTo>
                  <a:cubicBezTo>
                    <a:pt x="73" y="149"/>
                    <a:pt x="72" y="150"/>
                    <a:pt x="71" y="149"/>
                  </a:cubicBezTo>
                  <a:cubicBezTo>
                    <a:pt x="70" y="149"/>
                    <a:pt x="69" y="148"/>
                    <a:pt x="69" y="147"/>
                  </a:cubicBezTo>
                  <a:cubicBezTo>
                    <a:pt x="64" y="139"/>
                    <a:pt x="64" y="139"/>
                    <a:pt x="64" y="139"/>
                  </a:cubicBezTo>
                  <a:cubicBezTo>
                    <a:pt x="34" y="156"/>
                    <a:pt x="34" y="156"/>
                    <a:pt x="34" y="156"/>
                  </a:cubicBezTo>
                  <a:cubicBezTo>
                    <a:pt x="34" y="156"/>
                    <a:pt x="33" y="156"/>
                    <a:pt x="32" y="156"/>
                  </a:cubicBezTo>
                  <a:close/>
                  <a:moveTo>
                    <a:pt x="13" y="107"/>
                  </a:moveTo>
                  <a:cubicBezTo>
                    <a:pt x="26" y="116"/>
                    <a:pt x="34" y="130"/>
                    <a:pt x="36" y="146"/>
                  </a:cubicBezTo>
                  <a:cubicBezTo>
                    <a:pt x="64" y="130"/>
                    <a:pt x="64" y="130"/>
                    <a:pt x="64" y="130"/>
                  </a:cubicBezTo>
                  <a:cubicBezTo>
                    <a:pt x="65" y="130"/>
                    <a:pt x="66" y="130"/>
                    <a:pt x="67" y="130"/>
                  </a:cubicBezTo>
                  <a:cubicBezTo>
                    <a:pt x="68" y="130"/>
                    <a:pt x="69" y="131"/>
                    <a:pt x="69" y="132"/>
                  </a:cubicBezTo>
                  <a:cubicBezTo>
                    <a:pt x="74" y="140"/>
                    <a:pt x="74" y="140"/>
                    <a:pt x="74" y="140"/>
                  </a:cubicBezTo>
                  <a:cubicBezTo>
                    <a:pt x="101" y="125"/>
                    <a:pt x="101" y="125"/>
                    <a:pt x="101" y="125"/>
                  </a:cubicBezTo>
                  <a:cubicBezTo>
                    <a:pt x="102" y="124"/>
                    <a:pt x="103" y="124"/>
                    <a:pt x="105" y="125"/>
                  </a:cubicBezTo>
                  <a:cubicBezTo>
                    <a:pt x="134" y="143"/>
                    <a:pt x="134" y="143"/>
                    <a:pt x="134" y="143"/>
                  </a:cubicBezTo>
                  <a:cubicBezTo>
                    <a:pt x="176" y="104"/>
                    <a:pt x="176" y="104"/>
                    <a:pt x="176" y="104"/>
                  </a:cubicBezTo>
                  <a:cubicBezTo>
                    <a:pt x="172" y="98"/>
                    <a:pt x="172" y="98"/>
                    <a:pt x="172" y="98"/>
                  </a:cubicBezTo>
                  <a:cubicBezTo>
                    <a:pt x="135" y="121"/>
                    <a:pt x="135" y="121"/>
                    <a:pt x="135" y="121"/>
                  </a:cubicBezTo>
                  <a:cubicBezTo>
                    <a:pt x="134" y="122"/>
                    <a:pt x="132" y="122"/>
                    <a:pt x="131" y="120"/>
                  </a:cubicBezTo>
                  <a:cubicBezTo>
                    <a:pt x="115" y="107"/>
                    <a:pt x="115" y="107"/>
                    <a:pt x="115" y="107"/>
                  </a:cubicBezTo>
                  <a:cubicBezTo>
                    <a:pt x="114" y="107"/>
                    <a:pt x="114" y="106"/>
                    <a:pt x="114" y="106"/>
                  </a:cubicBezTo>
                  <a:cubicBezTo>
                    <a:pt x="89" y="61"/>
                    <a:pt x="89" y="61"/>
                    <a:pt x="89" y="61"/>
                  </a:cubicBezTo>
                  <a:cubicBezTo>
                    <a:pt x="89" y="61"/>
                    <a:pt x="88" y="60"/>
                    <a:pt x="88" y="60"/>
                  </a:cubicBezTo>
                  <a:cubicBezTo>
                    <a:pt x="85" y="39"/>
                    <a:pt x="85" y="39"/>
                    <a:pt x="85" y="39"/>
                  </a:cubicBezTo>
                  <a:cubicBezTo>
                    <a:pt x="85" y="38"/>
                    <a:pt x="86" y="36"/>
                    <a:pt x="87" y="35"/>
                  </a:cubicBezTo>
                  <a:cubicBezTo>
                    <a:pt x="126" y="16"/>
                    <a:pt x="126" y="16"/>
                    <a:pt x="126" y="16"/>
                  </a:cubicBezTo>
                  <a:cubicBezTo>
                    <a:pt x="123" y="9"/>
                    <a:pt x="123" y="9"/>
                    <a:pt x="123" y="9"/>
                  </a:cubicBezTo>
                  <a:cubicBezTo>
                    <a:pt x="68" y="25"/>
                    <a:pt x="68" y="25"/>
                    <a:pt x="68" y="25"/>
                  </a:cubicBezTo>
                  <a:cubicBezTo>
                    <a:pt x="68" y="59"/>
                    <a:pt x="68" y="59"/>
                    <a:pt x="68" y="59"/>
                  </a:cubicBezTo>
                  <a:cubicBezTo>
                    <a:pt x="68" y="60"/>
                    <a:pt x="67" y="61"/>
                    <a:pt x="66" y="62"/>
                  </a:cubicBezTo>
                  <a:cubicBezTo>
                    <a:pt x="39" y="77"/>
                    <a:pt x="39" y="77"/>
                    <a:pt x="39" y="77"/>
                  </a:cubicBezTo>
                  <a:cubicBezTo>
                    <a:pt x="43" y="85"/>
                    <a:pt x="43" y="85"/>
                    <a:pt x="43" y="85"/>
                  </a:cubicBezTo>
                  <a:cubicBezTo>
                    <a:pt x="44" y="86"/>
                    <a:pt x="44" y="87"/>
                    <a:pt x="44" y="88"/>
                  </a:cubicBezTo>
                  <a:cubicBezTo>
                    <a:pt x="43" y="89"/>
                    <a:pt x="43" y="90"/>
                    <a:pt x="42" y="91"/>
                  </a:cubicBezTo>
                  <a:lnTo>
                    <a:pt x="13" y="107"/>
                  </a:lnTo>
                  <a:close/>
                </a:path>
              </a:pathLst>
            </a:custGeom>
            <a:solidFill>
              <a:schemeClr val="accent4"/>
            </a:solidFill>
            <a:ln w="9525">
              <a:noFill/>
              <a:round/>
              <a:headEnd/>
              <a:tailEnd/>
            </a:ln>
            <a:extLst/>
          </p:spPr>
          <p:txBody>
            <a:bodyPr vert="horz" wrap="square" lIns="91416" tIns="45708" rIns="91416" bIns="45708" numCol="1" anchor="t" anchorCtr="0" compatLnSpc="1">
              <a:prstTxWarp prst="textNoShape">
                <a:avLst/>
              </a:prstTxWarp>
            </a:bodyPr>
            <a:lstStyle/>
            <a:p>
              <a:endParaRPr lang="en-US" sz="1799" dirty="0">
                <a:solidFill>
                  <a:srgbClr val="3F3F3F"/>
                </a:solidFill>
                <a:latin typeface="Metropolis"/>
              </a:endParaRPr>
            </a:p>
          </p:txBody>
        </p:sp>
        <p:sp>
          <p:nvSpPr>
            <p:cNvPr id="44" name="Freeform 29">
              <a:extLst>
                <a:ext uri="{FF2B5EF4-FFF2-40B4-BE49-F238E27FC236}">
                  <a16:creationId xmlns:a16="http://schemas.microsoft.com/office/drawing/2014/main" id="{CD2E349B-8B2A-7E4E-BDE0-E10A4D397EFA}"/>
                </a:ext>
              </a:extLst>
            </p:cNvPr>
            <p:cNvSpPr>
              <a:spLocks noEditPoints="1"/>
            </p:cNvSpPr>
            <p:nvPr/>
          </p:nvSpPr>
          <p:spPr bwMode="auto">
            <a:xfrm>
              <a:off x="3649" y="2020"/>
              <a:ext cx="164" cy="165"/>
            </a:xfrm>
            <a:custGeom>
              <a:avLst/>
              <a:gdLst>
                <a:gd name="T0" fmla="*/ 46 w 92"/>
                <a:gd name="T1" fmla="*/ 93 h 93"/>
                <a:gd name="T2" fmla="*/ 0 w 92"/>
                <a:gd name="T3" fmla="*/ 47 h 93"/>
                <a:gd name="T4" fmla="*/ 46 w 92"/>
                <a:gd name="T5" fmla="*/ 0 h 93"/>
                <a:gd name="T6" fmla="*/ 92 w 92"/>
                <a:gd name="T7" fmla="*/ 47 h 93"/>
                <a:gd name="T8" fmla="*/ 46 w 92"/>
                <a:gd name="T9" fmla="*/ 93 h 93"/>
                <a:gd name="T10" fmla="*/ 46 w 92"/>
                <a:gd name="T11" fmla="*/ 8 h 93"/>
                <a:gd name="T12" fmla="*/ 8 w 92"/>
                <a:gd name="T13" fmla="*/ 47 h 93"/>
                <a:gd name="T14" fmla="*/ 46 w 92"/>
                <a:gd name="T15" fmla="*/ 85 h 93"/>
                <a:gd name="T16" fmla="*/ 84 w 92"/>
                <a:gd name="T17" fmla="*/ 47 h 93"/>
                <a:gd name="T18" fmla="*/ 46 w 92"/>
                <a:gd name="T19" fmla="*/ 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93">
                  <a:moveTo>
                    <a:pt x="46" y="93"/>
                  </a:moveTo>
                  <a:cubicBezTo>
                    <a:pt x="21" y="93"/>
                    <a:pt x="0" y="72"/>
                    <a:pt x="0" y="47"/>
                  </a:cubicBezTo>
                  <a:cubicBezTo>
                    <a:pt x="0" y="21"/>
                    <a:pt x="21" y="0"/>
                    <a:pt x="46" y="0"/>
                  </a:cubicBezTo>
                  <a:cubicBezTo>
                    <a:pt x="72" y="0"/>
                    <a:pt x="92" y="21"/>
                    <a:pt x="92" y="47"/>
                  </a:cubicBezTo>
                  <a:cubicBezTo>
                    <a:pt x="92" y="72"/>
                    <a:pt x="72" y="93"/>
                    <a:pt x="46" y="93"/>
                  </a:cubicBezTo>
                  <a:close/>
                  <a:moveTo>
                    <a:pt x="46" y="8"/>
                  </a:moveTo>
                  <a:cubicBezTo>
                    <a:pt x="25" y="8"/>
                    <a:pt x="8" y="26"/>
                    <a:pt x="8" y="47"/>
                  </a:cubicBezTo>
                  <a:cubicBezTo>
                    <a:pt x="8" y="68"/>
                    <a:pt x="25" y="85"/>
                    <a:pt x="46" y="85"/>
                  </a:cubicBezTo>
                  <a:cubicBezTo>
                    <a:pt x="67" y="85"/>
                    <a:pt x="84" y="68"/>
                    <a:pt x="84" y="47"/>
                  </a:cubicBezTo>
                  <a:cubicBezTo>
                    <a:pt x="84" y="26"/>
                    <a:pt x="67" y="8"/>
                    <a:pt x="46" y="8"/>
                  </a:cubicBezTo>
                  <a:close/>
                </a:path>
              </a:pathLst>
            </a:custGeom>
            <a:solidFill>
              <a:schemeClr val="accent4"/>
            </a:solidFill>
            <a:ln w="9525">
              <a:noFill/>
              <a:round/>
              <a:headEnd/>
              <a:tailEnd/>
            </a:ln>
            <a:extLst/>
          </p:spPr>
          <p:txBody>
            <a:bodyPr vert="horz" wrap="square" lIns="91416" tIns="45708" rIns="91416" bIns="45708" numCol="1" anchor="t" anchorCtr="0" compatLnSpc="1">
              <a:prstTxWarp prst="textNoShape">
                <a:avLst/>
              </a:prstTxWarp>
            </a:bodyPr>
            <a:lstStyle/>
            <a:p>
              <a:endParaRPr lang="en-US" sz="1799" dirty="0">
                <a:solidFill>
                  <a:srgbClr val="3F3F3F"/>
                </a:solidFill>
                <a:latin typeface="Metropolis"/>
              </a:endParaRPr>
            </a:p>
          </p:txBody>
        </p:sp>
        <p:sp>
          <p:nvSpPr>
            <p:cNvPr id="45" name="Freeform 30">
              <a:extLst>
                <a:ext uri="{FF2B5EF4-FFF2-40B4-BE49-F238E27FC236}">
                  <a16:creationId xmlns:a16="http://schemas.microsoft.com/office/drawing/2014/main" id="{F9354D56-ABD0-494E-9F7B-E173C609E573}"/>
                </a:ext>
              </a:extLst>
            </p:cNvPr>
            <p:cNvSpPr>
              <a:spLocks noEditPoints="1"/>
            </p:cNvSpPr>
            <p:nvPr/>
          </p:nvSpPr>
          <p:spPr bwMode="auto">
            <a:xfrm>
              <a:off x="3966" y="1858"/>
              <a:ext cx="141" cy="139"/>
            </a:xfrm>
            <a:custGeom>
              <a:avLst/>
              <a:gdLst>
                <a:gd name="T0" fmla="*/ 28 w 79"/>
                <a:gd name="T1" fmla="*/ 78 h 78"/>
                <a:gd name="T2" fmla="*/ 27 w 79"/>
                <a:gd name="T3" fmla="*/ 78 h 78"/>
                <a:gd name="T4" fmla="*/ 25 w 79"/>
                <a:gd name="T5" fmla="*/ 76 h 78"/>
                <a:gd name="T6" fmla="*/ 1 w 79"/>
                <a:gd name="T7" fmla="*/ 29 h 78"/>
                <a:gd name="T8" fmla="*/ 3 w 79"/>
                <a:gd name="T9" fmla="*/ 24 h 78"/>
                <a:gd name="T10" fmla="*/ 49 w 79"/>
                <a:gd name="T11" fmla="*/ 0 h 78"/>
                <a:gd name="T12" fmla="*/ 52 w 79"/>
                <a:gd name="T13" fmla="*/ 0 h 78"/>
                <a:gd name="T14" fmla="*/ 55 w 79"/>
                <a:gd name="T15" fmla="*/ 2 h 78"/>
                <a:gd name="T16" fmla="*/ 78 w 79"/>
                <a:gd name="T17" fmla="*/ 48 h 78"/>
                <a:gd name="T18" fmla="*/ 76 w 79"/>
                <a:gd name="T19" fmla="*/ 54 h 78"/>
                <a:gd name="T20" fmla="*/ 30 w 79"/>
                <a:gd name="T21" fmla="*/ 77 h 78"/>
                <a:gd name="T22" fmla="*/ 28 w 79"/>
                <a:gd name="T23" fmla="*/ 78 h 78"/>
                <a:gd name="T24" fmla="*/ 10 w 79"/>
                <a:gd name="T25" fmla="*/ 29 h 78"/>
                <a:gd name="T26" fmla="*/ 30 w 79"/>
                <a:gd name="T27" fmla="*/ 69 h 78"/>
                <a:gd name="T28" fmla="*/ 69 w 79"/>
                <a:gd name="T29" fmla="*/ 48 h 78"/>
                <a:gd name="T30" fmla="*/ 49 w 79"/>
                <a:gd name="T31" fmla="*/ 9 h 78"/>
                <a:gd name="T32" fmla="*/ 10 w 79"/>
                <a:gd name="T33" fmla="*/ 2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9" h="78">
                  <a:moveTo>
                    <a:pt x="28" y="78"/>
                  </a:moveTo>
                  <a:cubicBezTo>
                    <a:pt x="28" y="78"/>
                    <a:pt x="27" y="78"/>
                    <a:pt x="27" y="78"/>
                  </a:cubicBezTo>
                  <a:cubicBezTo>
                    <a:pt x="26" y="77"/>
                    <a:pt x="25" y="77"/>
                    <a:pt x="25" y="76"/>
                  </a:cubicBezTo>
                  <a:cubicBezTo>
                    <a:pt x="1" y="29"/>
                    <a:pt x="1" y="29"/>
                    <a:pt x="1" y="29"/>
                  </a:cubicBezTo>
                  <a:cubicBezTo>
                    <a:pt x="0" y="27"/>
                    <a:pt x="1" y="25"/>
                    <a:pt x="3" y="24"/>
                  </a:cubicBezTo>
                  <a:cubicBezTo>
                    <a:pt x="49" y="0"/>
                    <a:pt x="49" y="0"/>
                    <a:pt x="49" y="0"/>
                  </a:cubicBezTo>
                  <a:cubicBezTo>
                    <a:pt x="50" y="0"/>
                    <a:pt x="51" y="0"/>
                    <a:pt x="52" y="0"/>
                  </a:cubicBezTo>
                  <a:cubicBezTo>
                    <a:pt x="53" y="0"/>
                    <a:pt x="54" y="1"/>
                    <a:pt x="55" y="2"/>
                  </a:cubicBezTo>
                  <a:cubicBezTo>
                    <a:pt x="78" y="48"/>
                    <a:pt x="78" y="48"/>
                    <a:pt x="78" y="48"/>
                  </a:cubicBezTo>
                  <a:cubicBezTo>
                    <a:pt x="79" y="50"/>
                    <a:pt x="78" y="53"/>
                    <a:pt x="76" y="54"/>
                  </a:cubicBezTo>
                  <a:cubicBezTo>
                    <a:pt x="30" y="77"/>
                    <a:pt x="30" y="77"/>
                    <a:pt x="30" y="77"/>
                  </a:cubicBezTo>
                  <a:cubicBezTo>
                    <a:pt x="29" y="78"/>
                    <a:pt x="29" y="78"/>
                    <a:pt x="28" y="78"/>
                  </a:cubicBezTo>
                  <a:close/>
                  <a:moveTo>
                    <a:pt x="10" y="29"/>
                  </a:moveTo>
                  <a:cubicBezTo>
                    <a:pt x="30" y="69"/>
                    <a:pt x="30" y="69"/>
                    <a:pt x="30" y="69"/>
                  </a:cubicBezTo>
                  <a:cubicBezTo>
                    <a:pt x="69" y="48"/>
                    <a:pt x="69" y="48"/>
                    <a:pt x="69" y="48"/>
                  </a:cubicBezTo>
                  <a:cubicBezTo>
                    <a:pt x="49" y="9"/>
                    <a:pt x="49" y="9"/>
                    <a:pt x="49" y="9"/>
                  </a:cubicBezTo>
                  <a:lnTo>
                    <a:pt x="10" y="29"/>
                  </a:lnTo>
                  <a:close/>
                </a:path>
              </a:pathLst>
            </a:custGeom>
            <a:solidFill>
              <a:schemeClr val="accent4"/>
            </a:solidFill>
            <a:ln w="9525">
              <a:noFill/>
              <a:round/>
              <a:headEnd/>
              <a:tailEnd/>
            </a:ln>
            <a:extLst/>
          </p:spPr>
          <p:txBody>
            <a:bodyPr vert="horz" wrap="square" lIns="91416" tIns="45708" rIns="91416" bIns="45708" numCol="1" anchor="t" anchorCtr="0" compatLnSpc="1">
              <a:prstTxWarp prst="textNoShape">
                <a:avLst/>
              </a:prstTxWarp>
            </a:bodyPr>
            <a:lstStyle/>
            <a:p>
              <a:endParaRPr lang="en-US" sz="1799" dirty="0">
                <a:solidFill>
                  <a:srgbClr val="3F3F3F"/>
                </a:solidFill>
                <a:latin typeface="Metropolis"/>
              </a:endParaRPr>
            </a:p>
          </p:txBody>
        </p:sp>
      </p:grpSp>
      <p:sp>
        <p:nvSpPr>
          <p:cNvPr id="46" name="Freeform 45">
            <a:extLst>
              <a:ext uri="{FF2B5EF4-FFF2-40B4-BE49-F238E27FC236}">
                <a16:creationId xmlns:a16="http://schemas.microsoft.com/office/drawing/2014/main" id="{33B8F965-FA44-1B48-91F1-9D858FE35C43}"/>
              </a:ext>
            </a:extLst>
          </p:cNvPr>
          <p:cNvSpPr>
            <a:spLocks noChangeAspect="1" noEditPoints="1"/>
          </p:cNvSpPr>
          <p:nvPr/>
        </p:nvSpPr>
        <p:spPr bwMode="auto">
          <a:xfrm>
            <a:off x="5934299" y="628352"/>
            <a:ext cx="829292" cy="524589"/>
          </a:xfrm>
          <a:custGeom>
            <a:avLst/>
            <a:gdLst>
              <a:gd name="T0" fmla="*/ 242 w 386"/>
              <a:gd name="T1" fmla="*/ 244 h 244"/>
              <a:gd name="T2" fmla="*/ 241 w 386"/>
              <a:gd name="T3" fmla="*/ 244 h 244"/>
              <a:gd name="T4" fmla="*/ 196 w 386"/>
              <a:gd name="T5" fmla="*/ 226 h 244"/>
              <a:gd name="T6" fmla="*/ 146 w 386"/>
              <a:gd name="T7" fmla="*/ 238 h 244"/>
              <a:gd name="T8" fmla="*/ 86 w 386"/>
              <a:gd name="T9" fmla="*/ 216 h 244"/>
              <a:gd name="T10" fmla="*/ 62 w 386"/>
              <a:gd name="T11" fmla="*/ 220 h 244"/>
              <a:gd name="T12" fmla="*/ 1 w 386"/>
              <a:gd name="T13" fmla="*/ 158 h 244"/>
              <a:gd name="T14" fmla="*/ 65 w 386"/>
              <a:gd name="T15" fmla="*/ 98 h 244"/>
              <a:gd name="T16" fmla="*/ 72 w 386"/>
              <a:gd name="T17" fmla="*/ 99 h 244"/>
              <a:gd name="T18" fmla="*/ 146 w 386"/>
              <a:gd name="T19" fmla="*/ 47 h 244"/>
              <a:gd name="T20" fmla="*/ 169 w 386"/>
              <a:gd name="T21" fmla="*/ 51 h 244"/>
              <a:gd name="T22" fmla="*/ 249 w 386"/>
              <a:gd name="T23" fmla="*/ 1 h 244"/>
              <a:gd name="T24" fmla="*/ 333 w 386"/>
              <a:gd name="T25" fmla="*/ 79 h 244"/>
              <a:gd name="T26" fmla="*/ 385 w 386"/>
              <a:gd name="T27" fmla="*/ 152 h 244"/>
              <a:gd name="T28" fmla="*/ 362 w 386"/>
              <a:gd name="T29" fmla="*/ 205 h 244"/>
              <a:gd name="T30" fmla="*/ 319 w 386"/>
              <a:gd name="T31" fmla="*/ 222 h 244"/>
              <a:gd name="T32" fmla="*/ 298 w 386"/>
              <a:gd name="T33" fmla="*/ 217 h 244"/>
              <a:gd name="T34" fmla="*/ 242 w 386"/>
              <a:gd name="T35" fmla="*/ 244 h 244"/>
              <a:gd name="T36" fmla="*/ 199 w 386"/>
              <a:gd name="T37" fmla="*/ 206 h 244"/>
              <a:gd name="T38" fmla="*/ 203 w 386"/>
              <a:gd name="T39" fmla="*/ 211 h 244"/>
              <a:gd name="T40" fmla="*/ 241 w 386"/>
              <a:gd name="T41" fmla="*/ 228 h 244"/>
              <a:gd name="T42" fmla="*/ 288 w 386"/>
              <a:gd name="T43" fmla="*/ 203 h 244"/>
              <a:gd name="T44" fmla="*/ 293 w 386"/>
              <a:gd name="T45" fmla="*/ 196 h 244"/>
              <a:gd name="T46" fmla="*/ 299 w 386"/>
              <a:gd name="T47" fmla="*/ 200 h 244"/>
              <a:gd name="T48" fmla="*/ 320 w 386"/>
              <a:gd name="T49" fmla="*/ 206 h 244"/>
              <a:gd name="T50" fmla="*/ 351 w 386"/>
              <a:gd name="T51" fmla="*/ 193 h 244"/>
              <a:gd name="T52" fmla="*/ 369 w 386"/>
              <a:gd name="T53" fmla="*/ 151 h 244"/>
              <a:gd name="T54" fmla="*/ 325 w 386"/>
              <a:gd name="T55" fmla="*/ 94 h 244"/>
              <a:gd name="T56" fmla="*/ 319 w 386"/>
              <a:gd name="T57" fmla="*/ 93 h 244"/>
              <a:gd name="T58" fmla="*/ 318 w 386"/>
              <a:gd name="T59" fmla="*/ 87 h 244"/>
              <a:gd name="T60" fmla="*/ 248 w 386"/>
              <a:gd name="T61" fmla="*/ 17 h 244"/>
              <a:gd name="T62" fmla="*/ 248 w 386"/>
              <a:gd name="T63" fmla="*/ 17 h 244"/>
              <a:gd name="T64" fmla="*/ 181 w 386"/>
              <a:gd name="T65" fmla="*/ 64 h 244"/>
              <a:gd name="T66" fmla="*/ 177 w 386"/>
              <a:gd name="T67" fmla="*/ 72 h 244"/>
              <a:gd name="T68" fmla="*/ 170 w 386"/>
              <a:gd name="T69" fmla="*/ 69 h 244"/>
              <a:gd name="T70" fmla="*/ 145 w 386"/>
              <a:gd name="T71" fmla="*/ 63 h 244"/>
              <a:gd name="T72" fmla="*/ 85 w 386"/>
              <a:gd name="T73" fmla="*/ 110 h 244"/>
              <a:gd name="T74" fmla="*/ 84 w 386"/>
              <a:gd name="T75" fmla="*/ 118 h 244"/>
              <a:gd name="T76" fmla="*/ 76 w 386"/>
              <a:gd name="T77" fmla="*/ 116 h 244"/>
              <a:gd name="T78" fmla="*/ 64 w 386"/>
              <a:gd name="T79" fmla="*/ 114 h 244"/>
              <a:gd name="T80" fmla="*/ 17 w 386"/>
              <a:gd name="T81" fmla="*/ 158 h 244"/>
              <a:gd name="T82" fmla="*/ 62 w 386"/>
              <a:gd name="T83" fmla="*/ 204 h 244"/>
              <a:gd name="T84" fmla="*/ 84 w 386"/>
              <a:gd name="T85" fmla="*/ 199 h 244"/>
              <a:gd name="T86" fmla="*/ 89 w 386"/>
              <a:gd name="T87" fmla="*/ 197 h 244"/>
              <a:gd name="T88" fmla="*/ 94 w 386"/>
              <a:gd name="T89" fmla="*/ 201 h 244"/>
              <a:gd name="T90" fmla="*/ 147 w 386"/>
              <a:gd name="T91" fmla="*/ 222 h 244"/>
              <a:gd name="T92" fmla="*/ 193 w 386"/>
              <a:gd name="T93" fmla="*/ 210 h 244"/>
              <a:gd name="T94" fmla="*/ 199 w 386"/>
              <a:gd name="T95" fmla="*/ 206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86" h="244">
                <a:moveTo>
                  <a:pt x="242" y="244"/>
                </a:moveTo>
                <a:cubicBezTo>
                  <a:pt x="242" y="244"/>
                  <a:pt x="241" y="244"/>
                  <a:pt x="241" y="244"/>
                </a:cubicBezTo>
                <a:cubicBezTo>
                  <a:pt x="224" y="244"/>
                  <a:pt x="208" y="238"/>
                  <a:pt x="196" y="226"/>
                </a:cubicBezTo>
                <a:cubicBezTo>
                  <a:pt x="182" y="234"/>
                  <a:pt x="164" y="238"/>
                  <a:pt x="146" y="238"/>
                </a:cubicBezTo>
                <a:cubicBezTo>
                  <a:pt x="123" y="237"/>
                  <a:pt x="101" y="229"/>
                  <a:pt x="86" y="216"/>
                </a:cubicBezTo>
                <a:cubicBezTo>
                  <a:pt x="79" y="219"/>
                  <a:pt x="70" y="220"/>
                  <a:pt x="62" y="220"/>
                </a:cubicBezTo>
                <a:cubicBezTo>
                  <a:pt x="27" y="219"/>
                  <a:pt x="0" y="191"/>
                  <a:pt x="1" y="158"/>
                </a:cubicBezTo>
                <a:cubicBezTo>
                  <a:pt x="2" y="124"/>
                  <a:pt x="30" y="97"/>
                  <a:pt x="65" y="98"/>
                </a:cubicBezTo>
                <a:cubicBezTo>
                  <a:pt x="67" y="98"/>
                  <a:pt x="70" y="98"/>
                  <a:pt x="72" y="99"/>
                </a:cubicBezTo>
                <a:cubicBezTo>
                  <a:pt x="82" y="67"/>
                  <a:pt x="112" y="46"/>
                  <a:pt x="146" y="47"/>
                </a:cubicBezTo>
                <a:cubicBezTo>
                  <a:pt x="154" y="47"/>
                  <a:pt x="162" y="49"/>
                  <a:pt x="169" y="51"/>
                </a:cubicBezTo>
                <a:cubicBezTo>
                  <a:pt x="184" y="19"/>
                  <a:pt x="215" y="0"/>
                  <a:pt x="249" y="1"/>
                </a:cubicBezTo>
                <a:cubicBezTo>
                  <a:pt x="291" y="2"/>
                  <a:pt x="326" y="35"/>
                  <a:pt x="333" y="79"/>
                </a:cubicBezTo>
                <a:cubicBezTo>
                  <a:pt x="364" y="85"/>
                  <a:pt x="386" y="116"/>
                  <a:pt x="385" y="152"/>
                </a:cubicBezTo>
                <a:cubicBezTo>
                  <a:pt x="385" y="172"/>
                  <a:pt x="376" y="192"/>
                  <a:pt x="362" y="205"/>
                </a:cubicBezTo>
                <a:cubicBezTo>
                  <a:pt x="350" y="216"/>
                  <a:pt x="335" y="222"/>
                  <a:pt x="319" y="222"/>
                </a:cubicBezTo>
                <a:cubicBezTo>
                  <a:pt x="312" y="222"/>
                  <a:pt x="305" y="220"/>
                  <a:pt x="298" y="217"/>
                </a:cubicBezTo>
                <a:cubicBezTo>
                  <a:pt x="285" y="234"/>
                  <a:pt x="264" y="244"/>
                  <a:pt x="242" y="244"/>
                </a:cubicBezTo>
                <a:close/>
                <a:moveTo>
                  <a:pt x="199" y="206"/>
                </a:moveTo>
                <a:cubicBezTo>
                  <a:pt x="203" y="211"/>
                  <a:pt x="203" y="211"/>
                  <a:pt x="203" y="211"/>
                </a:cubicBezTo>
                <a:cubicBezTo>
                  <a:pt x="213" y="222"/>
                  <a:pt x="227" y="228"/>
                  <a:pt x="241" y="228"/>
                </a:cubicBezTo>
                <a:cubicBezTo>
                  <a:pt x="260" y="229"/>
                  <a:pt x="278" y="219"/>
                  <a:pt x="288" y="203"/>
                </a:cubicBezTo>
                <a:cubicBezTo>
                  <a:pt x="293" y="196"/>
                  <a:pt x="293" y="196"/>
                  <a:pt x="293" y="196"/>
                </a:cubicBezTo>
                <a:cubicBezTo>
                  <a:pt x="299" y="200"/>
                  <a:pt x="299" y="200"/>
                  <a:pt x="299" y="200"/>
                </a:cubicBezTo>
                <a:cubicBezTo>
                  <a:pt x="306" y="204"/>
                  <a:pt x="313" y="206"/>
                  <a:pt x="320" y="206"/>
                </a:cubicBezTo>
                <a:cubicBezTo>
                  <a:pt x="331" y="206"/>
                  <a:pt x="342" y="202"/>
                  <a:pt x="351" y="193"/>
                </a:cubicBezTo>
                <a:cubicBezTo>
                  <a:pt x="362" y="183"/>
                  <a:pt x="369" y="168"/>
                  <a:pt x="369" y="151"/>
                </a:cubicBezTo>
                <a:cubicBezTo>
                  <a:pt x="370" y="121"/>
                  <a:pt x="351" y="96"/>
                  <a:pt x="325" y="94"/>
                </a:cubicBezTo>
                <a:cubicBezTo>
                  <a:pt x="319" y="93"/>
                  <a:pt x="319" y="93"/>
                  <a:pt x="319" y="93"/>
                </a:cubicBezTo>
                <a:cubicBezTo>
                  <a:pt x="318" y="87"/>
                  <a:pt x="318" y="87"/>
                  <a:pt x="318" y="87"/>
                </a:cubicBezTo>
                <a:cubicBezTo>
                  <a:pt x="315" y="48"/>
                  <a:pt x="285" y="18"/>
                  <a:pt x="248" y="17"/>
                </a:cubicBezTo>
                <a:cubicBezTo>
                  <a:pt x="248" y="17"/>
                  <a:pt x="248" y="17"/>
                  <a:pt x="248" y="17"/>
                </a:cubicBezTo>
                <a:cubicBezTo>
                  <a:pt x="219" y="16"/>
                  <a:pt x="192" y="35"/>
                  <a:pt x="181" y="64"/>
                </a:cubicBezTo>
                <a:cubicBezTo>
                  <a:pt x="177" y="72"/>
                  <a:pt x="177" y="72"/>
                  <a:pt x="177" y="72"/>
                </a:cubicBezTo>
                <a:cubicBezTo>
                  <a:pt x="170" y="69"/>
                  <a:pt x="170" y="69"/>
                  <a:pt x="170" y="69"/>
                </a:cubicBezTo>
                <a:cubicBezTo>
                  <a:pt x="162" y="65"/>
                  <a:pt x="154" y="63"/>
                  <a:pt x="145" y="63"/>
                </a:cubicBezTo>
                <a:cubicBezTo>
                  <a:pt x="117" y="62"/>
                  <a:pt x="92" y="82"/>
                  <a:pt x="85" y="110"/>
                </a:cubicBezTo>
                <a:cubicBezTo>
                  <a:pt x="84" y="118"/>
                  <a:pt x="84" y="118"/>
                  <a:pt x="84" y="118"/>
                </a:cubicBezTo>
                <a:cubicBezTo>
                  <a:pt x="76" y="116"/>
                  <a:pt x="76" y="116"/>
                  <a:pt x="76" y="116"/>
                </a:cubicBezTo>
                <a:cubicBezTo>
                  <a:pt x="72" y="115"/>
                  <a:pt x="68" y="114"/>
                  <a:pt x="64" y="114"/>
                </a:cubicBezTo>
                <a:cubicBezTo>
                  <a:pt x="39" y="114"/>
                  <a:pt x="18" y="133"/>
                  <a:pt x="17" y="158"/>
                </a:cubicBezTo>
                <a:cubicBezTo>
                  <a:pt x="17" y="183"/>
                  <a:pt x="37" y="204"/>
                  <a:pt x="62" y="204"/>
                </a:cubicBezTo>
                <a:cubicBezTo>
                  <a:pt x="70" y="204"/>
                  <a:pt x="78" y="203"/>
                  <a:pt x="84" y="199"/>
                </a:cubicBezTo>
                <a:cubicBezTo>
                  <a:pt x="89" y="197"/>
                  <a:pt x="89" y="197"/>
                  <a:pt x="89" y="197"/>
                </a:cubicBezTo>
                <a:cubicBezTo>
                  <a:pt x="94" y="201"/>
                  <a:pt x="94" y="201"/>
                  <a:pt x="94" y="201"/>
                </a:cubicBezTo>
                <a:cubicBezTo>
                  <a:pt x="106" y="213"/>
                  <a:pt x="125" y="221"/>
                  <a:pt x="147" y="222"/>
                </a:cubicBezTo>
                <a:cubicBezTo>
                  <a:pt x="164" y="222"/>
                  <a:pt x="180" y="218"/>
                  <a:pt x="193" y="210"/>
                </a:cubicBezTo>
                <a:lnTo>
                  <a:pt x="199" y="206"/>
                </a:lnTo>
                <a:close/>
              </a:path>
            </a:pathLst>
          </a:custGeom>
          <a:solidFill>
            <a:schemeClr val="accent1"/>
          </a:solidFill>
          <a:ln>
            <a:noFill/>
          </a:ln>
          <a:extLst/>
        </p:spPr>
        <p:txBody>
          <a:bodyPr vert="horz" wrap="square" lIns="91416" tIns="45708" rIns="91416" bIns="45708" numCol="1" anchor="t" anchorCtr="0" compatLnSpc="1">
            <a:prstTxWarp prst="textNoShape">
              <a:avLst/>
            </a:prstTxWarp>
          </a:bodyPr>
          <a:lstStyle/>
          <a:p>
            <a:endParaRPr lang="en-US" sz="1799" dirty="0"/>
          </a:p>
        </p:txBody>
      </p:sp>
      <p:sp>
        <p:nvSpPr>
          <p:cNvPr id="47" name="Freeform 21">
            <a:extLst>
              <a:ext uri="{FF2B5EF4-FFF2-40B4-BE49-F238E27FC236}">
                <a16:creationId xmlns:a16="http://schemas.microsoft.com/office/drawing/2014/main" id="{61DA34AD-B1C7-1D4E-9CD2-67957F614D4E}"/>
              </a:ext>
            </a:extLst>
          </p:cNvPr>
          <p:cNvSpPr>
            <a:spLocks noChangeAspect="1" noEditPoints="1"/>
          </p:cNvSpPr>
          <p:nvPr/>
        </p:nvSpPr>
        <p:spPr bwMode="auto">
          <a:xfrm>
            <a:off x="6191148" y="5412439"/>
            <a:ext cx="666364" cy="799234"/>
          </a:xfrm>
          <a:custGeom>
            <a:avLst/>
            <a:gdLst>
              <a:gd name="T0" fmla="*/ 275 w 320"/>
              <a:gd name="T1" fmla="*/ 67 h 384"/>
              <a:gd name="T2" fmla="*/ 117 w 320"/>
              <a:gd name="T3" fmla="*/ 40 h 384"/>
              <a:gd name="T4" fmla="*/ 46 w 320"/>
              <a:gd name="T5" fmla="*/ 177 h 384"/>
              <a:gd name="T6" fmla="*/ 163 w 320"/>
              <a:gd name="T7" fmla="*/ 180 h 384"/>
              <a:gd name="T8" fmla="*/ 202 w 320"/>
              <a:gd name="T9" fmla="*/ 182 h 384"/>
              <a:gd name="T10" fmla="*/ 120 w 320"/>
              <a:gd name="T11" fmla="*/ 176 h 384"/>
              <a:gd name="T12" fmla="*/ 46 w 320"/>
              <a:gd name="T13" fmla="*/ 161 h 384"/>
              <a:gd name="T14" fmla="*/ 72 w 320"/>
              <a:gd name="T15" fmla="*/ 106 h 384"/>
              <a:gd name="T16" fmla="*/ 151 w 320"/>
              <a:gd name="T17" fmla="*/ 68 h 384"/>
              <a:gd name="T18" fmla="*/ 261 w 320"/>
              <a:gd name="T19" fmla="*/ 82 h 384"/>
              <a:gd name="T20" fmla="*/ 257 w 320"/>
              <a:gd name="T21" fmla="*/ 158 h 384"/>
              <a:gd name="T22" fmla="*/ 23 w 320"/>
              <a:gd name="T23" fmla="*/ 350 h 384"/>
              <a:gd name="T24" fmla="*/ 35 w 320"/>
              <a:gd name="T25" fmla="*/ 349 h 384"/>
              <a:gd name="T26" fmla="*/ 26 w 320"/>
              <a:gd name="T27" fmla="*/ 336 h 384"/>
              <a:gd name="T28" fmla="*/ 30 w 320"/>
              <a:gd name="T29" fmla="*/ 344 h 384"/>
              <a:gd name="T30" fmla="*/ 41 w 320"/>
              <a:gd name="T31" fmla="*/ 345 h 384"/>
              <a:gd name="T32" fmla="*/ 39 w 320"/>
              <a:gd name="T33" fmla="*/ 335 h 384"/>
              <a:gd name="T34" fmla="*/ 44 w 320"/>
              <a:gd name="T35" fmla="*/ 337 h 384"/>
              <a:gd name="T36" fmla="*/ 41 w 320"/>
              <a:gd name="T37" fmla="*/ 337 h 384"/>
              <a:gd name="T38" fmla="*/ 65 w 320"/>
              <a:gd name="T39" fmla="*/ 340 h 384"/>
              <a:gd name="T40" fmla="*/ 53 w 320"/>
              <a:gd name="T41" fmla="*/ 349 h 384"/>
              <a:gd name="T42" fmla="*/ 62 w 320"/>
              <a:gd name="T43" fmla="*/ 340 h 384"/>
              <a:gd name="T44" fmla="*/ 139 w 320"/>
              <a:gd name="T45" fmla="*/ 350 h 384"/>
              <a:gd name="T46" fmla="*/ 151 w 320"/>
              <a:gd name="T47" fmla="*/ 349 h 384"/>
              <a:gd name="T48" fmla="*/ 142 w 320"/>
              <a:gd name="T49" fmla="*/ 336 h 384"/>
              <a:gd name="T50" fmla="*/ 146 w 320"/>
              <a:gd name="T51" fmla="*/ 344 h 384"/>
              <a:gd name="T52" fmla="*/ 157 w 320"/>
              <a:gd name="T53" fmla="*/ 345 h 384"/>
              <a:gd name="T54" fmla="*/ 155 w 320"/>
              <a:gd name="T55" fmla="*/ 335 h 384"/>
              <a:gd name="T56" fmla="*/ 160 w 320"/>
              <a:gd name="T57" fmla="*/ 337 h 384"/>
              <a:gd name="T58" fmla="*/ 157 w 320"/>
              <a:gd name="T59" fmla="*/ 337 h 384"/>
              <a:gd name="T60" fmla="*/ 181 w 320"/>
              <a:gd name="T61" fmla="*/ 340 h 384"/>
              <a:gd name="T62" fmla="*/ 169 w 320"/>
              <a:gd name="T63" fmla="*/ 349 h 384"/>
              <a:gd name="T64" fmla="*/ 178 w 320"/>
              <a:gd name="T65" fmla="*/ 340 h 384"/>
              <a:gd name="T66" fmla="*/ 254 w 320"/>
              <a:gd name="T67" fmla="*/ 350 h 384"/>
              <a:gd name="T68" fmla="*/ 267 w 320"/>
              <a:gd name="T69" fmla="*/ 349 h 384"/>
              <a:gd name="T70" fmla="*/ 258 w 320"/>
              <a:gd name="T71" fmla="*/ 336 h 384"/>
              <a:gd name="T72" fmla="*/ 262 w 320"/>
              <a:gd name="T73" fmla="*/ 344 h 384"/>
              <a:gd name="T74" fmla="*/ 273 w 320"/>
              <a:gd name="T75" fmla="*/ 345 h 384"/>
              <a:gd name="T76" fmla="*/ 271 w 320"/>
              <a:gd name="T77" fmla="*/ 335 h 384"/>
              <a:gd name="T78" fmla="*/ 276 w 320"/>
              <a:gd name="T79" fmla="*/ 337 h 384"/>
              <a:gd name="T80" fmla="*/ 273 w 320"/>
              <a:gd name="T81" fmla="*/ 337 h 384"/>
              <a:gd name="T82" fmla="*/ 297 w 320"/>
              <a:gd name="T83" fmla="*/ 340 h 384"/>
              <a:gd name="T84" fmla="*/ 285 w 320"/>
              <a:gd name="T85" fmla="*/ 349 h 384"/>
              <a:gd name="T86" fmla="*/ 294 w 320"/>
              <a:gd name="T87" fmla="*/ 340 h 384"/>
              <a:gd name="T88" fmla="*/ 268 w 320"/>
              <a:gd name="T89" fmla="*/ 224 h 384"/>
              <a:gd name="T90" fmla="*/ 284 w 320"/>
              <a:gd name="T91" fmla="*/ 266 h 384"/>
              <a:gd name="T92" fmla="*/ 268 w 320"/>
              <a:gd name="T93" fmla="*/ 252 h 384"/>
              <a:gd name="T94" fmla="*/ 50 w 320"/>
              <a:gd name="T95" fmla="*/ 238 h 384"/>
              <a:gd name="T96" fmla="*/ 34 w 320"/>
              <a:gd name="T97" fmla="*/ 224 h 384"/>
              <a:gd name="T98" fmla="*/ 50 w 320"/>
              <a:gd name="T99" fmla="*/ 266 h 384"/>
              <a:gd name="T100" fmla="*/ 167 w 320"/>
              <a:gd name="T101" fmla="*/ 266 h 384"/>
              <a:gd name="T102" fmla="*/ 167 w 320"/>
              <a:gd name="T103" fmla="*/ 238 h 384"/>
              <a:gd name="T104" fmla="*/ 151 w 320"/>
              <a:gd name="T105" fmla="*/ 224 h 384"/>
              <a:gd name="T106" fmla="*/ 7 w 320"/>
              <a:gd name="T107" fmla="*/ 300 h 384"/>
              <a:gd name="T108" fmla="*/ 85 w 320"/>
              <a:gd name="T109" fmla="*/ 378 h 384"/>
              <a:gd name="T110" fmla="*/ 9 w 320"/>
              <a:gd name="T111" fmla="*/ 308 h 384"/>
              <a:gd name="T112" fmla="*/ 117 w 320"/>
              <a:gd name="T113" fmla="*/ 306 h 384"/>
              <a:gd name="T114" fmla="*/ 201 w 320"/>
              <a:gd name="T115" fmla="*/ 306 h 384"/>
              <a:gd name="T116" fmla="*/ 193 w 320"/>
              <a:gd name="T117" fmla="*/ 308 h 384"/>
              <a:gd name="T118" fmla="*/ 233 w 320"/>
              <a:gd name="T119" fmla="*/ 378 h 384"/>
              <a:gd name="T120" fmla="*/ 311 w 320"/>
              <a:gd name="T121" fmla="*/ 300 h 384"/>
              <a:gd name="T122" fmla="*/ 309 w 320"/>
              <a:gd name="T123" fmla="*/ 376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20" h="384">
                <a:moveTo>
                  <a:pt x="248" y="172"/>
                </a:moveTo>
                <a:cubicBezTo>
                  <a:pt x="255" y="176"/>
                  <a:pt x="262" y="178"/>
                  <a:pt x="270" y="178"/>
                </a:cubicBezTo>
                <a:cubicBezTo>
                  <a:pt x="270" y="178"/>
                  <a:pt x="270" y="178"/>
                  <a:pt x="271" y="178"/>
                </a:cubicBezTo>
                <a:cubicBezTo>
                  <a:pt x="297" y="178"/>
                  <a:pt x="319" y="154"/>
                  <a:pt x="320" y="124"/>
                </a:cubicBezTo>
                <a:cubicBezTo>
                  <a:pt x="320" y="94"/>
                  <a:pt x="301" y="70"/>
                  <a:pt x="275" y="67"/>
                </a:cubicBezTo>
                <a:cubicBezTo>
                  <a:pt x="272" y="30"/>
                  <a:pt x="243" y="1"/>
                  <a:pt x="208" y="0"/>
                </a:cubicBezTo>
                <a:cubicBezTo>
                  <a:pt x="208" y="0"/>
                  <a:pt x="207" y="0"/>
                  <a:pt x="206" y="0"/>
                </a:cubicBezTo>
                <a:cubicBezTo>
                  <a:pt x="178" y="0"/>
                  <a:pt x="153" y="19"/>
                  <a:pt x="143" y="46"/>
                </a:cubicBezTo>
                <a:cubicBezTo>
                  <a:pt x="135" y="42"/>
                  <a:pt x="127" y="40"/>
                  <a:pt x="119" y="40"/>
                </a:cubicBezTo>
                <a:cubicBezTo>
                  <a:pt x="118" y="40"/>
                  <a:pt x="118" y="40"/>
                  <a:pt x="117" y="40"/>
                </a:cubicBezTo>
                <a:cubicBezTo>
                  <a:pt x="89" y="40"/>
                  <a:pt x="65" y="60"/>
                  <a:pt x="60" y="86"/>
                </a:cubicBezTo>
                <a:cubicBezTo>
                  <a:pt x="56" y="85"/>
                  <a:pt x="52" y="85"/>
                  <a:pt x="48" y="85"/>
                </a:cubicBezTo>
                <a:cubicBezTo>
                  <a:pt x="48" y="85"/>
                  <a:pt x="47" y="84"/>
                  <a:pt x="47" y="84"/>
                </a:cubicBezTo>
                <a:cubicBezTo>
                  <a:pt x="22" y="84"/>
                  <a:pt x="1" y="104"/>
                  <a:pt x="0" y="129"/>
                </a:cubicBezTo>
                <a:cubicBezTo>
                  <a:pt x="0" y="155"/>
                  <a:pt x="20" y="176"/>
                  <a:pt x="46" y="177"/>
                </a:cubicBezTo>
                <a:cubicBezTo>
                  <a:pt x="46" y="177"/>
                  <a:pt x="47" y="177"/>
                  <a:pt x="47" y="177"/>
                </a:cubicBezTo>
                <a:cubicBezTo>
                  <a:pt x="55" y="177"/>
                  <a:pt x="62" y="175"/>
                  <a:pt x="68" y="172"/>
                </a:cubicBezTo>
                <a:cubicBezTo>
                  <a:pt x="80" y="183"/>
                  <a:pt x="98" y="191"/>
                  <a:pt x="119" y="192"/>
                </a:cubicBezTo>
                <a:cubicBezTo>
                  <a:pt x="120" y="192"/>
                  <a:pt x="121" y="192"/>
                  <a:pt x="121" y="192"/>
                </a:cubicBezTo>
                <a:cubicBezTo>
                  <a:pt x="138" y="192"/>
                  <a:pt x="152" y="187"/>
                  <a:pt x="163" y="180"/>
                </a:cubicBezTo>
                <a:cubicBezTo>
                  <a:pt x="173" y="191"/>
                  <a:pt x="186" y="197"/>
                  <a:pt x="202" y="198"/>
                </a:cubicBezTo>
                <a:cubicBezTo>
                  <a:pt x="202" y="198"/>
                  <a:pt x="202" y="198"/>
                  <a:pt x="203" y="198"/>
                </a:cubicBezTo>
                <a:cubicBezTo>
                  <a:pt x="222" y="198"/>
                  <a:pt x="239" y="187"/>
                  <a:pt x="248" y="172"/>
                </a:cubicBezTo>
                <a:close/>
                <a:moveTo>
                  <a:pt x="203" y="182"/>
                </a:moveTo>
                <a:cubicBezTo>
                  <a:pt x="203" y="182"/>
                  <a:pt x="202" y="182"/>
                  <a:pt x="202" y="182"/>
                </a:cubicBezTo>
                <a:cubicBezTo>
                  <a:pt x="192" y="181"/>
                  <a:pt x="182" y="177"/>
                  <a:pt x="175" y="169"/>
                </a:cubicBezTo>
                <a:cubicBezTo>
                  <a:pt x="166" y="159"/>
                  <a:pt x="166" y="159"/>
                  <a:pt x="166" y="159"/>
                </a:cubicBezTo>
                <a:cubicBezTo>
                  <a:pt x="155" y="167"/>
                  <a:pt x="155" y="167"/>
                  <a:pt x="155" y="167"/>
                </a:cubicBezTo>
                <a:cubicBezTo>
                  <a:pt x="146" y="173"/>
                  <a:pt x="134" y="176"/>
                  <a:pt x="121" y="176"/>
                </a:cubicBezTo>
                <a:cubicBezTo>
                  <a:pt x="121" y="176"/>
                  <a:pt x="120" y="176"/>
                  <a:pt x="120" y="176"/>
                </a:cubicBezTo>
                <a:cubicBezTo>
                  <a:pt x="104" y="175"/>
                  <a:pt x="89" y="170"/>
                  <a:pt x="80" y="161"/>
                </a:cubicBezTo>
                <a:cubicBezTo>
                  <a:pt x="72" y="152"/>
                  <a:pt x="72" y="152"/>
                  <a:pt x="72" y="152"/>
                </a:cubicBezTo>
                <a:cubicBezTo>
                  <a:pt x="61" y="157"/>
                  <a:pt x="61" y="157"/>
                  <a:pt x="61" y="157"/>
                </a:cubicBezTo>
                <a:cubicBezTo>
                  <a:pt x="57" y="160"/>
                  <a:pt x="52" y="161"/>
                  <a:pt x="47" y="161"/>
                </a:cubicBezTo>
                <a:cubicBezTo>
                  <a:pt x="46" y="161"/>
                  <a:pt x="46" y="161"/>
                  <a:pt x="46" y="161"/>
                </a:cubicBezTo>
                <a:cubicBezTo>
                  <a:pt x="29" y="160"/>
                  <a:pt x="16" y="146"/>
                  <a:pt x="16" y="130"/>
                </a:cubicBezTo>
                <a:cubicBezTo>
                  <a:pt x="17" y="114"/>
                  <a:pt x="30" y="100"/>
                  <a:pt x="47" y="100"/>
                </a:cubicBezTo>
                <a:cubicBezTo>
                  <a:pt x="48" y="101"/>
                  <a:pt x="48" y="101"/>
                  <a:pt x="48" y="101"/>
                </a:cubicBezTo>
                <a:cubicBezTo>
                  <a:pt x="51" y="101"/>
                  <a:pt x="53" y="101"/>
                  <a:pt x="56" y="102"/>
                </a:cubicBezTo>
                <a:cubicBezTo>
                  <a:pt x="72" y="106"/>
                  <a:pt x="72" y="106"/>
                  <a:pt x="72" y="106"/>
                </a:cubicBezTo>
                <a:cubicBezTo>
                  <a:pt x="75" y="90"/>
                  <a:pt x="75" y="90"/>
                  <a:pt x="75" y="90"/>
                </a:cubicBezTo>
                <a:cubicBezTo>
                  <a:pt x="80" y="70"/>
                  <a:pt x="97" y="56"/>
                  <a:pt x="117" y="56"/>
                </a:cubicBezTo>
                <a:cubicBezTo>
                  <a:pt x="118" y="56"/>
                  <a:pt x="118" y="56"/>
                  <a:pt x="118" y="56"/>
                </a:cubicBezTo>
                <a:cubicBezTo>
                  <a:pt x="124" y="56"/>
                  <a:pt x="130" y="58"/>
                  <a:pt x="136" y="60"/>
                </a:cubicBezTo>
                <a:cubicBezTo>
                  <a:pt x="151" y="68"/>
                  <a:pt x="151" y="68"/>
                  <a:pt x="151" y="68"/>
                </a:cubicBezTo>
                <a:cubicBezTo>
                  <a:pt x="157" y="52"/>
                  <a:pt x="157" y="52"/>
                  <a:pt x="157" y="52"/>
                </a:cubicBezTo>
                <a:cubicBezTo>
                  <a:pt x="166" y="30"/>
                  <a:pt x="185" y="16"/>
                  <a:pt x="206" y="16"/>
                </a:cubicBezTo>
                <a:cubicBezTo>
                  <a:pt x="207" y="16"/>
                  <a:pt x="207" y="16"/>
                  <a:pt x="208" y="16"/>
                </a:cubicBezTo>
                <a:cubicBezTo>
                  <a:pt x="234" y="17"/>
                  <a:pt x="257" y="39"/>
                  <a:pt x="259" y="69"/>
                </a:cubicBezTo>
                <a:cubicBezTo>
                  <a:pt x="261" y="82"/>
                  <a:pt x="261" y="82"/>
                  <a:pt x="261" y="82"/>
                </a:cubicBezTo>
                <a:cubicBezTo>
                  <a:pt x="274" y="83"/>
                  <a:pt x="274" y="83"/>
                  <a:pt x="274" y="83"/>
                </a:cubicBezTo>
                <a:cubicBezTo>
                  <a:pt x="291" y="85"/>
                  <a:pt x="304" y="102"/>
                  <a:pt x="304" y="123"/>
                </a:cubicBezTo>
                <a:cubicBezTo>
                  <a:pt x="303" y="145"/>
                  <a:pt x="288" y="162"/>
                  <a:pt x="271" y="162"/>
                </a:cubicBezTo>
                <a:cubicBezTo>
                  <a:pt x="270" y="162"/>
                  <a:pt x="270" y="162"/>
                  <a:pt x="270" y="162"/>
                </a:cubicBezTo>
                <a:cubicBezTo>
                  <a:pt x="266" y="162"/>
                  <a:pt x="261" y="161"/>
                  <a:pt x="257" y="158"/>
                </a:cubicBezTo>
                <a:cubicBezTo>
                  <a:pt x="243" y="150"/>
                  <a:pt x="243" y="150"/>
                  <a:pt x="243" y="150"/>
                </a:cubicBezTo>
                <a:cubicBezTo>
                  <a:pt x="235" y="164"/>
                  <a:pt x="235" y="164"/>
                  <a:pt x="235" y="164"/>
                </a:cubicBezTo>
                <a:cubicBezTo>
                  <a:pt x="228" y="175"/>
                  <a:pt x="216" y="182"/>
                  <a:pt x="203" y="182"/>
                </a:cubicBezTo>
                <a:close/>
                <a:moveTo>
                  <a:pt x="21" y="351"/>
                </a:moveTo>
                <a:cubicBezTo>
                  <a:pt x="22" y="351"/>
                  <a:pt x="22" y="350"/>
                  <a:pt x="23" y="350"/>
                </a:cubicBezTo>
                <a:cubicBezTo>
                  <a:pt x="24" y="347"/>
                  <a:pt x="24" y="347"/>
                  <a:pt x="24" y="347"/>
                </a:cubicBezTo>
                <a:cubicBezTo>
                  <a:pt x="31" y="347"/>
                  <a:pt x="31" y="347"/>
                  <a:pt x="31" y="347"/>
                </a:cubicBezTo>
                <a:cubicBezTo>
                  <a:pt x="33" y="350"/>
                  <a:pt x="33" y="350"/>
                  <a:pt x="33" y="350"/>
                </a:cubicBezTo>
                <a:cubicBezTo>
                  <a:pt x="33" y="350"/>
                  <a:pt x="33" y="351"/>
                  <a:pt x="34" y="351"/>
                </a:cubicBezTo>
                <a:cubicBezTo>
                  <a:pt x="35" y="351"/>
                  <a:pt x="35" y="350"/>
                  <a:pt x="35" y="349"/>
                </a:cubicBezTo>
                <a:cubicBezTo>
                  <a:pt x="35" y="349"/>
                  <a:pt x="35" y="349"/>
                  <a:pt x="35" y="349"/>
                </a:cubicBezTo>
                <a:cubicBezTo>
                  <a:pt x="29" y="336"/>
                  <a:pt x="29" y="336"/>
                  <a:pt x="29" y="336"/>
                </a:cubicBezTo>
                <a:cubicBezTo>
                  <a:pt x="29" y="335"/>
                  <a:pt x="29" y="335"/>
                  <a:pt x="28" y="335"/>
                </a:cubicBezTo>
                <a:cubicBezTo>
                  <a:pt x="28" y="335"/>
                  <a:pt x="28" y="335"/>
                  <a:pt x="28" y="335"/>
                </a:cubicBezTo>
                <a:cubicBezTo>
                  <a:pt x="27" y="335"/>
                  <a:pt x="26" y="335"/>
                  <a:pt x="26" y="336"/>
                </a:cubicBezTo>
                <a:cubicBezTo>
                  <a:pt x="20" y="349"/>
                  <a:pt x="20" y="349"/>
                  <a:pt x="20" y="349"/>
                </a:cubicBezTo>
                <a:cubicBezTo>
                  <a:pt x="20" y="349"/>
                  <a:pt x="20" y="349"/>
                  <a:pt x="20" y="349"/>
                </a:cubicBezTo>
                <a:cubicBezTo>
                  <a:pt x="20" y="350"/>
                  <a:pt x="21" y="351"/>
                  <a:pt x="21" y="351"/>
                </a:cubicBezTo>
                <a:close/>
                <a:moveTo>
                  <a:pt x="28" y="338"/>
                </a:moveTo>
                <a:cubicBezTo>
                  <a:pt x="30" y="344"/>
                  <a:pt x="30" y="344"/>
                  <a:pt x="30" y="344"/>
                </a:cubicBezTo>
                <a:cubicBezTo>
                  <a:pt x="25" y="344"/>
                  <a:pt x="25" y="344"/>
                  <a:pt x="25" y="344"/>
                </a:cubicBezTo>
                <a:lnTo>
                  <a:pt x="28" y="338"/>
                </a:lnTo>
                <a:close/>
                <a:moveTo>
                  <a:pt x="40" y="351"/>
                </a:moveTo>
                <a:cubicBezTo>
                  <a:pt x="40" y="351"/>
                  <a:pt x="41" y="350"/>
                  <a:pt x="41" y="349"/>
                </a:cubicBezTo>
                <a:cubicBezTo>
                  <a:pt x="41" y="345"/>
                  <a:pt x="41" y="345"/>
                  <a:pt x="41" y="345"/>
                </a:cubicBezTo>
                <a:cubicBezTo>
                  <a:pt x="44" y="345"/>
                  <a:pt x="44" y="345"/>
                  <a:pt x="44" y="345"/>
                </a:cubicBezTo>
                <a:cubicBezTo>
                  <a:pt x="47" y="345"/>
                  <a:pt x="50" y="344"/>
                  <a:pt x="50" y="340"/>
                </a:cubicBezTo>
                <a:cubicBezTo>
                  <a:pt x="50" y="340"/>
                  <a:pt x="50" y="340"/>
                  <a:pt x="50" y="340"/>
                </a:cubicBezTo>
                <a:cubicBezTo>
                  <a:pt x="50" y="337"/>
                  <a:pt x="48" y="335"/>
                  <a:pt x="44" y="335"/>
                </a:cubicBezTo>
                <a:cubicBezTo>
                  <a:pt x="39" y="335"/>
                  <a:pt x="39" y="335"/>
                  <a:pt x="39" y="335"/>
                </a:cubicBezTo>
                <a:cubicBezTo>
                  <a:pt x="39" y="335"/>
                  <a:pt x="38" y="335"/>
                  <a:pt x="38" y="336"/>
                </a:cubicBezTo>
                <a:cubicBezTo>
                  <a:pt x="38" y="349"/>
                  <a:pt x="38" y="349"/>
                  <a:pt x="38" y="349"/>
                </a:cubicBezTo>
                <a:cubicBezTo>
                  <a:pt x="38" y="350"/>
                  <a:pt x="39" y="351"/>
                  <a:pt x="40" y="351"/>
                </a:cubicBezTo>
                <a:close/>
                <a:moveTo>
                  <a:pt x="41" y="337"/>
                </a:moveTo>
                <a:cubicBezTo>
                  <a:pt x="44" y="337"/>
                  <a:pt x="44" y="337"/>
                  <a:pt x="44" y="337"/>
                </a:cubicBezTo>
                <a:cubicBezTo>
                  <a:pt x="46" y="337"/>
                  <a:pt x="48" y="338"/>
                  <a:pt x="48" y="340"/>
                </a:cubicBezTo>
                <a:cubicBezTo>
                  <a:pt x="48" y="340"/>
                  <a:pt x="48" y="340"/>
                  <a:pt x="48" y="340"/>
                </a:cubicBezTo>
                <a:cubicBezTo>
                  <a:pt x="48" y="342"/>
                  <a:pt x="46" y="343"/>
                  <a:pt x="44" y="343"/>
                </a:cubicBezTo>
                <a:cubicBezTo>
                  <a:pt x="41" y="343"/>
                  <a:pt x="41" y="343"/>
                  <a:pt x="41" y="343"/>
                </a:cubicBezTo>
                <a:lnTo>
                  <a:pt x="41" y="337"/>
                </a:lnTo>
                <a:close/>
                <a:moveTo>
                  <a:pt x="54" y="351"/>
                </a:moveTo>
                <a:cubicBezTo>
                  <a:pt x="55" y="351"/>
                  <a:pt x="56" y="350"/>
                  <a:pt x="56" y="349"/>
                </a:cubicBezTo>
                <a:cubicBezTo>
                  <a:pt x="56" y="345"/>
                  <a:pt x="56" y="345"/>
                  <a:pt x="56" y="345"/>
                </a:cubicBezTo>
                <a:cubicBezTo>
                  <a:pt x="59" y="345"/>
                  <a:pt x="59" y="345"/>
                  <a:pt x="59" y="345"/>
                </a:cubicBezTo>
                <a:cubicBezTo>
                  <a:pt x="62" y="345"/>
                  <a:pt x="65" y="344"/>
                  <a:pt x="65" y="340"/>
                </a:cubicBezTo>
                <a:cubicBezTo>
                  <a:pt x="65" y="340"/>
                  <a:pt x="65" y="340"/>
                  <a:pt x="65" y="340"/>
                </a:cubicBezTo>
                <a:cubicBezTo>
                  <a:pt x="65" y="337"/>
                  <a:pt x="63" y="335"/>
                  <a:pt x="59" y="335"/>
                </a:cubicBezTo>
                <a:cubicBezTo>
                  <a:pt x="54" y="335"/>
                  <a:pt x="54" y="335"/>
                  <a:pt x="54" y="335"/>
                </a:cubicBezTo>
                <a:cubicBezTo>
                  <a:pt x="54" y="335"/>
                  <a:pt x="53" y="335"/>
                  <a:pt x="53" y="336"/>
                </a:cubicBezTo>
                <a:cubicBezTo>
                  <a:pt x="53" y="349"/>
                  <a:pt x="53" y="349"/>
                  <a:pt x="53" y="349"/>
                </a:cubicBezTo>
                <a:cubicBezTo>
                  <a:pt x="53" y="350"/>
                  <a:pt x="54" y="351"/>
                  <a:pt x="54" y="351"/>
                </a:cubicBezTo>
                <a:close/>
                <a:moveTo>
                  <a:pt x="56" y="337"/>
                </a:moveTo>
                <a:cubicBezTo>
                  <a:pt x="59" y="337"/>
                  <a:pt x="59" y="337"/>
                  <a:pt x="59" y="337"/>
                </a:cubicBezTo>
                <a:cubicBezTo>
                  <a:pt x="61" y="337"/>
                  <a:pt x="62" y="338"/>
                  <a:pt x="62" y="340"/>
                </a:cubicBezTo>
                <a:cubicBezTo>
                  <a:pt x="62" y="340"/>
                  <a:pt x="62" y="340"/>
                  <a:pt x="62" y="340"/>
                </a:cubicBezTo>
                <a:cubicBezTo>
                  <a:pt x="62" y="342"/>
                  <a:pt x="61" y="343"/>
                  <a:pt x="59" y="343"/>
                </a:cubicBezTo>
                <a:cubicBezTo>
                  <a:pt x="56" y="343"/>
                  <a:pt x="56" y="343"/>
                  <a:pt x="56" y="343"/>
                </a:cubicBezTo>
                <a:lnTo>
                  <a:pt x="56" y="337"/>
                </a:lnTo>
                <a:close/>
                <a:moveTo>
                  <a:pt x="137" y="351"/>
                </a:moveTo>
                <a:cubicBezTo>
                  <a:pt x="138" y="351"/>
                  <a:pt x="138" y="350"/>
                  <a:pt x="139" y="350"/>
                </a:cubicBezTo>
                <a:cubicBezTo>
                  <a:pt x="140" y="347"/>
                  <a:pt x="140" y="347"/>
                  <a:pt x="140" y="347"/>
                </a:cubicBezTo>
                <a:cubicBezTo>
                  <a:pt x="147" y="347"/>
                  <a:pt x="147" y="347"/>
                  <a:pt x="147" y="347"/>
                </a:cubicBezTo>
                <a:cubicBezTo>
                  <a:pt x="149" y="350"/>
                  <a:pt x="149" y="350"/>
                  <a:pt x="149" y="350"/>
                </a:cubicBezTo>
                <a:cubicBezTo>
                  <a:pt x="149" y="350"/>
                  <a:pt x="149" y="351"/>
                  <a:pt x="150" y="351"/>
                </a:cubicBezTo>
                <a:cubicBezTo>
                  <a:pt x="151" y="351"/>
                  <a:pt x="151" y="350"/>
                  <a:pt x="151" y="349"/>
                </a:cubicBezTo>
                <a:cubicBezTo>
                  <a:pt x="151" y="349"/>
                  <a:pt x="151" y="349"/>
                  <a:pt x="151" y="349"/>
                </a:cubicBezTo>
                <a:cubicBezTo>
                  <a:pt x="145" y="336"/>
                  <a:pt x="145" y="336"/>
                  <a:pt x="145" y="336"/>
                </a:cubicBezTo>
                <a:cubicBezTo>
                  <a:pt x="145" y="335"/>
                  <a:pt x="144" y="335"/>
                  <a:pt x="144" y="335"/>
                </a:cubicBezTo>
                <a:cubicBezTo>
                  <a:pt x="144" y="335"/>
                  <a:pt x="144" y="335"/>
                  <a:pt x="144" y="335"/>
                </a:cubicBezTo>
                <a:cubicBezTo>
                  <a:pt x="143" y="335"/>
                  <a:pt x="142" y="335"/>
                  <a:pt x="142" y="336"/>
                </a:cubicBezTo>
                <a:cubicBezTo>
                  <a:pt x="136" y="349"/>
                  <a:pt x="136" y="349"/>
                  <a:pt x="136" y="349"/>
                </a:cubicBezTo>
                <a:cubicBezTo>
                  <a:pt x="136" y="349"/>
                  <a:pt x="136" y="349"/>
                  <a:pt x="136" y="349"/>
                </a:cubicBezTo>
                <a:cubicBezTo>
                  <a:pt x="136" y="350"/>
                  <a:pt x="137" y="351"/>
                  <a:pt x="137" y="351"/>
                </a:cubicBezTo>
                <a:close/>
                <a:moveTo>
                  <a:pt x="144" y="338"/>
                </a:moveTo>
                <a:cubicBezTo>
                  <a:pt x="146" y="344"/>
                  <a:pt x="146" y="344"/>
                  <a:pt x="146" y="344"/>
                </a:cubicBezTo>
                <a:cubicBezTo>
                  <a:pt x="141" y="344"/>
                  <a:pt x="141" y="344"/>
                  <a:pt x="141" y="344"/>
                </a:cubicBezTo>
                <a:lnTo>
                  <a:pt x="144" y="338"/>
                </a:lnTo>
                <a:close/>
                <a:moveTo>
                  <a:pt x="156" y="351"/>
                </a:moveTo>
                <a:cubicBezTo>
                  <a:pt x="156" y="351"/>
                  <a:pt x="157" y="350"/>
                  <a:pt x="157" y="349"/>
                </a:cubicBezTo>
                <a:cubicBezTo>
                  <a:pt x="157" y="345"/>
                  <a:pt x="157" y="345"/>
                  <a:pt x="157" y="345"/>
                </a:cubicBezTo>
                <a:cubicBezTo>
                  <a:pt x="160" y="345"/>
                  <a:pt x="160" y="345"/>
                  <a:pt x="160" y="345"/>
                </a:cubicBezTo>
                <a:cubicBezTo>
                  <a:pt x="163" y="345"/>
                  <a:pt x="166" y="344"/>
                  <a:pt x="166" y="340"/>
                </a:cubicBezTo>
                <a:cubicBezTo>
                  <a:pt x="166" y="340"/>
                  <a:pt x="166" y="340"/>
                  <a:pt x="166" y="340"/>
                </a:cubicBezTo>
                <a:cubicBezTo>
                  <a:pt x="166" y="337"/>
                  <a:pt x="164" y="335"/>
                  <a:pt x="160" y="335"/>
                </a:cubicBezTo>
                <a:cubicBezTo>
                  <a:pt x="155" y="335"/>
                  <a:pt x="155" y="335"/>
                  <a:pt x="155" y="335"/>
                </a:cubicBezTo>
                <a:cubicBezTo>
                  <a:pt x="155" y="335"/>
                  <a:pt x="154" y="335"/>
                  <a:pt x="154" y="336"/>
                </a:cubicBezTo>
                <a:cubicBezTo>
                  <a:pt x="154" y="349"/>
                  <a:pt x="154" y="349"/>
                  <a:pt x="154" y="349"/>
                </a:cubicBezTo>
                <a:cubicBezTo>
                  <a:pt x="154" y="350"/>
                  <a:pt x="155" y="351"/>
                  <a:pt x="156" y="351"/>
                </a:cubicBezTo>
                <a:close/>
                <a:moveTo>
                  <a:pt x="157" y="337"/>
                </a:moveTo>
                <a:cubicBezTo>
                  <a:pt x="160" y="337"/>
                  <a:pt x="160" y="337"/>
                  <a:pt x="160" y="337"/>
                </a:cubicBezTo>
                <a:cubicBezTo>
                  <a:pt x="162" y="337"/>
                  <a:pt x="163" y="338"/>
                  <a:pt x="163" y="340"/>
                </a:cubicBezTo>
                <a:cubicBezTo>
                  <a:pt x="163" y="340"/>
                  <a:pt x="163" y="340"/>
                  <a:pt x="163" y="340"/>
                </a:cubicBezTo>
                <a:cubicBezTo>
                  <a:pt x="163" y="342"/>
                  <a:pt x="162" y="343"/>
                  <a:pt x="160" y="343"/>
                </a:cubicBezTo>
                <a:cubicBezTo>
                  <a:pt x="157" y="343"/>
                  <a:pt x="157" y="343"/>
                  <a:pt x="157" y="343"/>
                </a:cubicBezTo>
                <a:lnTo>
                  <a:pt x="157" y="337"/>
                </a:lnTo>
                <a:close/>
                <a:moveTo>
                  <a:pt x="170" y="351"/>
                </a:moveTo>
                <a:cubicBezTo>
                  <a:pt x="171" y="351"/>
                  <a:pt x="172" y="350"/>
                  <a:pt x="172" y="349"/>
                </a:cubicBezTo>
                <a:cubicBezTo>
                  <a:pt x="172" y="345"/>
                  <a:pt x="172" y="345"/>
                  <a:pt x="172" y="345"/>
                </a:cubicBezTo>
                <a:cubicBezTo>
                  <a:pt x="175" y="345"/>
                  <a:pt x="175" y="345"/>
                  <a:pt x="175" y="345"/>
                </a:cubicBezTo>
                <a:cubicBezTo>
                  <a:pt x="178" y="345"/>
                  <a:pt x="181" y="344"/>
                  <a:pt x="181" y="340"/>
                </a:cubicBezTo>
                <a:cubicBezTo>
                  <a:pt x="181" y="340"/>
                  <a:pt x="181" y="340"/>
                  <a:pt x="181" y="340"/>
                </a:cubicBezTo>
                <a:cubicBezTo>
                  <a:pt x="181" y="337"/>
                  <a:pt x="179" y="335"/>
                  <a:pt x="175" y="335"/>
                </a:cubicBezTo>
                <a:cubicBezTo>
                  <a:pt x="170" y="335"/>
                  <a:pt x="170" y="335"/>
                  <a:pt x="170" y="335"/>
                </a:cubicBezTo>
                <a:cubicBezTo>
                  <a:pt x="170" y="335"/>
                  <a:pt x="169" y="335"/>
                  <a:pt x="169" y="336"/>
                </a:cubicBezTo>
                <a:cubicBezTo>
                  <a:pt x="169" y="349"/>
                  <a:pt x="169" y="349"/>
                  <a:pt x="169" y="349"/>
                </a:cubicBezTo>
                <a:cubicBezTo>
                  <a:pt x="169" y="350"/>
                  <a:pt x="170" y="351"/>
                  <a:pt x="170" y="351"/>
                </a:cubicBezTo>
                <a:close/>
                <a:moveTo>
                  <a:pt x="172" y="337"/>
                </a:moveTo>
                <a:cubicBezTo>
                  <a:pt x="175" y="337"/>
                  <a:pt x="175" y="337"/>
                  <a:pt x="175" y="337"/>
                </a:cubicBezTo>
                <a:cubicBezTo>
                  <a:pt x="177" y="337"/>
                  <a:pt x="178" y="338"/>
                  <a:pt x="178" y="340"/>
                </a:cubicBezTo>
                <a:cubicBezTo>
                  <a:pt x="178" y="340"/>
                  <a:pt x="178" y="340"/>
                  <a:pt x="178" y="340"/>
                </a:cubicBezTo>
                <a:cubicBezTo>
                  <a:pt x="178" y="342"/>
                  <a:pt x="177" y="343"/>
                  <a:pt x="175" y="343"/>
                </a:cubicBezTo>
                <a:cubicBezTo>
                  <a:pt x="172" y="343"/>
                  <a:pt x="172" y="343"/>
                  <a:pt x="172" y="343"/>
                </a:cubicBezTo>
                <a:lnTo>
                  <a:pt x="172" y="337"/>
                </a:lnTo>
                <a:close/>
                <a:moveTo>
                  <a:pt x="253" y="351"/>
                </a:moveTo>
                <a:cubicBezTo>
                  <a:pt x="254" y="351"/>
                  <a:pt x="254" y="350"/>
                  <a:pt x="254" y="350"/>
                </a:cubicBezTo>
                <a:cubicBezTo>
                  <a:pt x="256" y="347"/>
                  <a:pt x="256" y="347"/>
                  <a:pt x="256" y="347"/>
                </a:cubicBezTo>
                <a:cubicBezTo>
                  <a:pt x="263" y="347"/>
                  <a:pt x="263" y="347"/>
                  <a:pt x="263" y="347"/>
                </a:cubicBezTo>
                <a:cubicBezTo>
                  <a:pt x="265" y="350"/>
                  <a:pt x="265" y="350"/>
                  <a:pt x="265" y="350"/>
                </a:cubicBezTo>
                <a:cubicBezTo>
                  <a:pt x="265" y="350"/>
                  <a:pt x="265" y="351"/>
                  <a:pt x="266" y="351"/>
                </a:cubicBezTo>
                <a:cubicBezTo>
                  <a:pt x="267" y="351"/>
                  <a:pt x="267" y="350"/>
                  <a:pt x="267" y="349"/>
                </a:cubicBezTo>
                <a:cubicBezTo>
                  <a:pt x="267" y="349"/>
                  <a:pt x="267" y="349"/>
                  <a:pt x="267" y="349"/>
                </a:cubicBezTo>
                <a:cubicBezTo>
                  <a:pt x="261" y="336"/>
                  <a:pt x="261" y="336"/>
                  <a:pt x="261" y="336"/>
                </a:cubicBezTo>
                <a:cubicBezTo>
                  <a:pt x="261" y="335"/>
                  <a:pt x="260" y="335"/>
                  <a:pt x="260" y="335"/>
                </a:cubicBezTo>
                <a:cubicBezTo>
                  <a:pt x="260" y="335"/>
                  <a:pt x="260" y="335"/>
                  <a:pt x="260" y="335"/>
                </a:cubicBezTo>
                <a:cubicBezTo>
                  <a:pt x="259" y="335"/>
                  <a:pt x="258" y="335"/>
                  <a:pt x="258" y="336"/>
                </a:cubicBezTo>
                <a:cubicBezTo>
                  <a:pt x="252" y="349"/>
                  <a:pt x="252" y="349"/>
                  <a:pt x="252" y="349"/>
                </a:cubicBezTo>
                <a:cubicBezTo>
                  <a:pt x="252" y="349"/>
                  <a:pt x="252" y="349"/>
                  <a:pt x="252" y="349"/>
                </a:cubicBezTo>
                <a:cubicBezTo>
                  <a:pt x="252" y="350"/>
                  <a:pt x="253" y="351"/>
                  <a:pt x="253" y="351"/>
                </a:cubicBezTo>
                <a:close/>
                <a:moveTo>
                  <a:pt x="260" y="338"/>
                </a:moveTo>
                <a:cubicBezTo>
                  <a:pt x="262" y="344"/>
                  <a:pt x="262" y="344"/>
                  <a:pt x="262" y="344"/>
                </a:cubicBezTo>
                <a:cubicBezTo>
                  <a:pt x="257" y="344"/>
                  <a:pt x="257" y="344"/>
                  <a:pt x="257" y="344"/>
                </a:cubicBezTo>
                <a:lnTo>
                  <a:pt x="260" y="338"/>
                </a:lnTo>
                <a:close/>
                <a:moveTo>
                  <a:pt x="272" y="351"/>
                </a:moveTo>
                <a:cubicBezTo>
                  <a:pt x="272" y="351"/>
                  <a:pt x="273" y="350"/>
                  <a:pt x="273" y="349"/>
                </a:cubicBezTo>
                <a:cubicBezTo>
                  <a:pt x="273" y="345"/>
                  <a:pt x="273" y="345"/>
                  <a:pt x="273" y="345"/>
                </a:cubicBezTo>
                <a:cubicBezTo>
                  <a:pt x="276" y="345"/>
                  <a:pt x="276" y="345"/>
                  <a:pt x="276" y="345"/>
                </a:cubicBezTo>
                <a:cubicBezTo>
                  <a:pt x="279" y="345"/>
                  <a:pt x="282" y="344"/>
                  <a:pt x="282" y="340"/>
                </a:cubicBezTo>
                <a:cubicBezTo>
                  <a:pt x="282" y="340"/>
                  <a:pt x="282" y="340"/>
                  <a:pt x="282" y="340"/>
                </a:cubicBezTo>
                <a:cubicBezTo>
                  <a:pt x="282" y="337"/>
                  <a:pt x="280" y="335"/>
                  <a:pt x="276" y="335"/>
                </a:cubicBezTo>
                <a:cubicBezTo>
                  <a:pt x="271" y="335"/>
                  <a:pt x="271" y="335"/>
                  <a:pt x="271" y="335"/>
                </a:cubicBezTo>
                <a:cubicBezTo>
                  <a:pt x="271" y="335"/>
                  <a:pt x="270" y="335"/>
                  <a:pt x="270" y="336"/>
                </a:cubicBezTo>
                <a:cubicBezTo>
                  <a:pt x="270" y="349"/>
                  <a:pt x="270" y="349"/>
                  <a:pt x="270" y="349"/>
                </a:cubicBezTo>
                <a:cubicBezTo>
                  <a:pt x="270" y="350"/>
                  <a:pt x="271" y="351"/>
                  <a:pt x="272" y="351"/>
                </a:cubicBezTo>
                <a:close/>
                <a:moveTo>
                  <a:pt x="273" y="337"/>
                </a:moveTo>
                <a:cubicBezTo>
                  <a:pt x="276" y="337"/>
                  <a:pt x="276" y="337"/>
                  <a:pt x="276" y="337"/>
                </a:cubicBezTo>
                <a:cubicBezTo>
                  <a:pt x="278" y="337"/>
                  <a:pt x="279" y="338"/>
                  <a:pt x="279" y="340"/>
                </a:cubicBezTo>
                <a:cubicBezTo>
                  <a:pt x="279" y="340"/>
                  <a:pt x="279" y="340"/>
                  <a:pt x="279" y="340"/>
                </a:cubicBezTo>
                <a:cubicBezTo>
                  <a:pt x="279" y="342"/>
                  <a:pt x="278" y="343"/>
                  <a:pt x="276" y="343"/>
                </a:cubicBezTo>
                <a:cubicBezTo>
                  <a:pt x="273" y="343"/>
                  <a:pt x="273" y="343"/>
                  <a:pt x="273" y="343"/>
                </a:cubicBezTo>
                <a:lnTo>
                  <a:pt x="273" y="337"/>
                </a:lnTo>
                <a:close/>
                <a:moveTo>
                  <a:pt x="286" y="351"/>
                </a:moveTo>
                <a:cubicBezTo>
                  <a:pt x="287" y="351"/>
                  <a:pt x="288" y="350"/>
                  <a:pt x="288" y="349"/>
                </a:cubicBezTo>
                <a:cubicBezTo>
                  <a:pt x="288" y="345"/>
                  <a:pt x="288" y="345"/>
                  <a:pt x="288" y="345"/>
                </a:cubicBezTo>
                <a:cubicBezTo>
                  <a:pt x="291" y="345"/>
                  <a:pt x="291" y="345"/>
                  <a:pt x="291" y="345"/>
                </a:cubicBezTo>
                <a:cubicBezTo>
                  <a:pt x="294" y="345"/>
                  <a:pt x="297" y="344"/>
                  <a:pt x="297" y="340"/>
                </a:cubicBezTo>
                <a:cubicBezTo>
                  <a:pt x="297" y="340"/>
                  <a:pt x="297" y="340"/>
                  <a:pt x="297" y="340"/>
                </a:cubicBezTo>
                <a:cubicBezTo>
                  <a:pt x="297" y="337"/>
                  <a:pt x="295" y="335"/>
                  <a:pt x="291" y="335"/>
                </a:cubicBezTo>
                <a:cubicBezTo>
                  <a:pt x="286" y="335"/>
                  <a:pt x="286" y="335"/>
                  <a:pt x="286" y="335"/>
                </a:cubicBezTo>
                <a:cubicBezTo>
                  <a:pt x="286" y="335"/>
                  <a:pt x="285" y="335"/>
                  <a:pt x="285" y="336"/>
                </a:cubicBezTo>
                <a:cubicBezTo>
                  <a:pt x="285" y="349"/>
                  <a:pt x="285" y="349"/>
                  <a:pt x="285" y="349"/>
                </a:cubicBezTo>
                <a:cubicBezTo>
                  <a:pt x="285" y="350"/>
                  <a:pt x="286" y="351"/>
                  <a:pt x="286" y="351"/>
                </a:cubicBezTo>
                <a:close/>
                <a:moveTo>
                  <a:pt x="288" y="337"/>
                </a:moveTo>
                <a:cubicBezTo>
                  <a:pt x="291" y="337"/>
                  <a:pt x="291" y="337"/>
                  <a:pt x="291" y="337"/>
                </a:cubicBezTo>
                <a:cubicBezTo>
                  <a:pt x="293" y="337"/>
                  <a:pt x="294" y="338"/>
                  <a:pt x="294" y="340"/>
                </a:cubicBezTo>
                <a:cubicBezTo>
                  <a:pt x="294" y="340"/>
                  <a:pt x="294" y="340"/>
                  <a:pt x="294" y="340"/>
                </a:cubicBezTo>
                <a:cubicBezTo>
                  <a:pt x="294" y="342"/>
                  <a:pt x="293" y="343"/>
                  <a:pt x="291" y="343"/>
                </a:cubicBezTo>
                <a:cubicBezTo>
                  <a:pt x="288" y="343"/>
                  <a:pt x="288" y="343"/>
                  <a:pt x="288" y="343"/>
                </a:cubicBezTo>
                <a:lnTo>
                  <a:pt x="288" y="337"/>
                </a:lnTo>
                <a:close/>
                <a:moveTo>
                  <a:pt x="284" y="224"/>
                </a:moveTo>
                <a:cubicBezTo>
                  <a:pt x="268" y="224"/>
                  <a:pt x="268" y="224"/>
                  <a:pt x="268" y="224"/>
                </a:cubicBezTo>
                <a:cubicBezTo>
                  <a:pt x="268" y="210"/>
                  <a:pt x="268" y="210"/>
                  <a:pt x="268" y="210"/>
                </a:cubicBezTo>
                <a:cubicBezTo>
                  <a:pt x="284" y="210"/>
                  <a:pt x="284" y="210"/>
                  <a:pt x="284" y="210"/>
                </a:cubicBezTo>
                <a:lnTo>
                  <a:pt x="284" y="224"/>
                </a:lnTo>
                <a:close/>
                <a:moveTo>
                  <a:pt x="268" y="266"/>
                </a:moveTo>
                <a:cubicBezTo>
                  <a:pt x="284" y="266"/>
                  <a:pt x="284" y="266"/>
                  <a:pt x="284" y="266"/>
                </a:cubicBezTo>
                <a:cubicBezTo>
                  <a:pt x="284" y="280"/>
                  <a:pt x="284" y="280"/>
                  <a:pt x="284" y="280"/>
                </a:cubicBezTo>
                <a:cubicBezTo>
                  <a:pt x="268" y="280"/>
                  <a:pt x="268" y="280"/>
                  <a:pt x="268" y="280"/>
                </a:cubicBezTo>
                <a:lnTo>
                  <a:pt x="268" y="266"/>
                </a:lnTo>
                <a:close/>
                <a:moveTo>
                  <a:pt x="284" y="252"/>
                </a:moveTo>
                <a:cubicBezTo>
                  <a:pt x="268" y="252"/>
                  <a:pt x="268" y="252"/>
                  <a:pt x="268" y="252"/>
                </a:cubicBezTo>
                <a:cubicBezTo>
                  <a:pt x="268" y="238"/>
                  <a:pt x="268" y="238"/>
                  <a:pt x="268" y="238"/>
                </a:cubicBezTo>
                <a:cubicBezTo>
                  <a:pt x="284" y="238"/>
                  <a:pt x="284" y="238"/>
                  <a:pt x="284" y="238"/>
                </a:cubicBezTo>
                <a:lnTo>
                  <a:pt x="284" y="252"/>
                </a:lnTo>
                <a:close/>
                <a:moveTo>
                  <a:pt x="34" y="238"/>
                </a:moveTo>
                <a:cubicBezTo>
                  <a:pt x="50" y="238"/>
                  <a:pt x="50" y="238"/>
                  <a:pt x="50" y="238"/>
                </a:cubicBezTo>
                <a:cubicBezTo>
                  <a:pt x="50" y="252"/>
                  <a:pt x="50" y="252"/>
                  <a:pt x="50" y="252"/>
                </a:cubicBezTo>
                <a:cubicBezTo>
                  <a:pt x="34" y="252"/>
                  <a:pt x="34" y="252"/>
                  <a:pt x="34" y="252"/>
                </a:cubicBezTo>
                <a:lnTo>
                  <a:pt x="34" y="238"/>
                </a:lnTo>
                <a:close/>
                <a:moveTo>
                  <a:pt x="50" y="224"/>
                </a:moveTo>
                <a:cubicBezTo>
                  <a:pt x="34" y="224"/>
                  <a:pt x="34" y="224"/>
                  <a:pt x="34" y="224"/>
                </a:cubicBezTo>
                <a:cubicBezTo>
                  <a:pt x="34" y="210"/>
                  <a:pt x="34" y="210"/>
                  <a:pt x="34" y="210"/>
                </a:cubicBezTo>
                <a:cubicBezTo>
                  <a:pt x="50" y="210"/>
                  <a:pt x="50" y="210"/>
                  <a:pt x="50" y="210"/>
                </a:cubicBezTo>
                <a:lnTo>
                  <a:pt x="50" y="224"/>
                </a:lnTo>
                <a:close/>
                <a:moveTo>
                  <a:pt x="34" y="266"/>
                </a:moveTo>
                <a:cubicBezTo>
                  <a:pt x="50" y="266"/>
                  <a:pt x="50" y="266"/>
                  <a:pt x="50" y="266"/>
                </a:cubicBezTo>
                <a:cubicBezTo>
                  <a:pt x="50" y="280"/>
                  <a:pt x="50" y="280"/>
                  <a:pt x="50" y="280"/>
                </a:cubicBezTo>
                <a:cubicBezTo>
                  <a:pt x="34" y="280"/>
                  <a:pt x="34" y="280"/>
                  <a:pt x="34" y="280"/>
                </a:cubicBezTo>
                <a:lnTo>
                  <a:pt x="34" y="266"/>
                </a:lnTo>
                <a:close/>
                <a:moveTo>
                  <a:pt x="151" y="266"/>
                </a:moveTo>
                <a:cubicBezTo>
                  <a:pt x="167" y="266"/>
                  <a:pt x="167" y="266"/>
                  <a:pt x="167" y="266"/>
                </a:cubicBezTo>
                <a:cubicBezTo>
                  <a:pt x="167" y="280"/>
                  <a:pt x="167" y="280"/>
                  <a:pt x="167" y="280"/>
                </a:cubicBezTo>
                <a:cubicBezTo>
                  <a:pt x="151" y="280"/>
                  <a:pt x="151" y="280"/>
                  <a:pt x="151" y="280"/>
                </a:cubicBezTo>
                <a:lnTo>
                  <a:pt x="151" y="266"/>
                </a:lnTo>
                <a:close/>
                <a:moveTo>
                  <a:pt x="151" y="238"/>
                </a:moveTo>
                <a:cubicBezTo>
                  <a:pt x="167" y="238"/>
                  <a:pt x="167" y="238"/>
                  <a:pt x="167" y="238"/>
                </a:cubicBezTo>
                <a:cubicBezTo>
                  <a:pt x="167" y="252"/>
                  <a:pt x="167" y="252"/>
                  <a:pt x="167" y="252"/>
                </a:cubicBezTo>
                <a:cubicBezTo>
                  <a:pt x="151" y="252"/>
                  <a:pt x="151" y="252"/>
                  <a:pt x="151" y="252"/>
                </a:cubicBezTo>
                <a:lnTo>
                  <a:pt x="151" y="238"/>
                </a:lnTo>
                <a:close/>
                <a:moveTo>
                  <a:pt x="167" y="224"/>
                </a:moveTo>
                <a:cubicBezTo>
                  <a:pt x="151" y="224"/>
                  <a:pt x="151" y="224"/>
                  <a:pt x="151" y="224"/>
                </a:cubicBezTo>
                <a:cubicBezTo>
                  <a:pt x="151" y="210"/>
                  <a:pt x="151" y="210"/>
                  <a:pt x="151" y="210"/>
                </a:cubicBezTo>
                <a:cubicBezTo>
                  <a:pt x="167" y="210"/>
                  <a:pt x="167" y="210"/>
                  <a:pt x="167" y="210"/>
                </a:cubicBezTo>
                <a:lnTo>
                  <a:pt x="167" y="224"/>
                </a:lnTo>
                <a:close/>
                <a:moveTo>
                  <a:pt x="79" y="300"/>
                </a:moveTo>
                <a:cubicBezTo>
                  <a:pt x="7" y="300"/>
                  <a:pt x="7" y="300"/>
                  <a:pt x="7" y="300"/>
                </a:cubicBezTo>
                <a:cubicBezTo>
                  <a:pt x="4" y="300"/>
                  <a:pt x="1" y="303"/>
                  <a:pt x="1" y="306"/>
                </a:cubicBezTo>
                <a:cubicBezTo>
                  <a:pt x="1" y="378"/>
                  <a:pt x="1" y="378"/>
                  <a:pt x="1" y="378"/>
                </a:cubicBezTo>
                <a:cubicBezTo>
                  <a:pt x="1" y="381"/>
                  <a:pt x="4" y="384"/>
                  <a:pt x="7" y="384"/>
                </a:cubicBezTo>
                <a:cubicBezTo>
                  <a:pt x="79" y="384"/>
                  <a:pt x="79" y="384"/>
                  <a:pt x="79" y="384"/>
                </a:cubicBezTo>
                <a:cubicBezTo>
                  <a:pt x="82" y="384"/>
                  <a:pt x="85" y="381"/>
                  <a:pt x="85" y="378"/>
                </a:cubicBezTo>
                <a:cubicBezTo>
                  <a:pt x="85" y="306"/>
                  <a:pt x="85" y="306"/>
                  <a:pt x="85" y="306"/>
                </a:cubicBezTo>
                <a:cubicBezTo>
                  <a:pt x="85" y="303"/>
                  <a:pt x="82" y="300"/>
                  <a:pt x="79" y="300"/>
                </a:cubicBezTo>
                <a:close/>
                <a:moveTo>
                  <a:pt x="77" y="376"/>
                </a:moveTo>
                <a:cubicBezTo>
                  <a:pt x="9" y="376"/>
                  <a:pt x="9" y="376"/>
                  <a:pt x="9" y="376"/>
                </a:cubicBezTo>
                <a:cubicBezTo>
                  <a:pt x="9" y="308"/>
                  <a:pt x="9" y="308"/>
                  <a:pt x="9" y="308"/>
                </a:cubicBezTo>
                <a:cubicBezTo>
                  <a:pt x="77" y="308"/>
                  <a:pt x="77" y="308"/>
                  <a:pt x="77" y="308"/>
                </a:cubicBezTo>
                <a:lnTo>
                  <a:pt x="77" y="376"/>
                </a:lnTo>
                <a:close/>
                <a:moveTo>
                  <a:pt x="195" y="300"/>
                </a:moveTo>
                <a:cubicBezTo>
                  <a:pt x="123" y="300"/>
                  <a:pt x="123" y="300"/>
                  <a:pt x="123" y="300"/>
                </a:cubicBezTo>
                <a:cubicBezTo>
                  <a:pt x="120" y="300"/>
                  <a:pt x="117" y="303"/>
                  <a:pt x="117" y="306"/>
                </a:cubicBezTo>
                <a:cubicBezTo>
                  <a:pt x="117" y="378"/>
                  <a:pt x="117" y="378"/>
                  <a:pt x="117" y="378"/>
                </a:cubicBezTo>
                <a:cubicBezTo>
                  <a:pt x="117" y="381"/>
                  <a:pt x="120" y="384"/>
                  <a:pt x="123" y="384"/>
                </a:cubicBezTo>
                <a:cubicBezTo>
                  <a:pt x="195" y="384"/>
                  <a:pt x="195" y="384"/>
                  <a:pt x="195" y="384"/>
                </a:cubicBezTo>
                <a:cubicBezTo>
                  <a:pt x="198" y="384"/>
                  <a:pt x="201" y="381"/>
                  <a:pt x="201" y="378"/>
                </a:cubicBezTo>
                <a:cubicBezTo>
                  <a:pt x="201" y="306"/>
                  <a:pt x="201" y="306"/>
                  <a:pt x="201" y="306"/>
                </a:cubicBezTo>
                <a:cubicBezTo>
                  <a:pt x="201" y="303"/>
                  <a:pt x="198" y="300"/>
                  <a:pt x="195" y="300"/>
                </a:cubicBezTo>
                <a:close/>
                <a:moveTo>
                  <a:pt x="193" y="376"/>
                </a:moveTo>
                <a:cubicBezTo>
                  <a:pt x="125" y="376"/>
                  <a:pt x="125" y="376"/>
                  <a:pt x="125" y="376"/>
                </a:cubicBezTo>
                <a:cubicBezTo>
                  <a:pt x="125" y="308"/>
                  <a:pt x="125" y="308"/>
                  <a:pt x="125" y="308"/>
                </a:cubicBezTo>
                <a:cubicBezTo>
                  <a:pt x="193" y="308"/>
                  <a:pt x="193" y="308"/>
                  <a:pt x="193" y="308"/>
                </a:cubicBezTo>
                <a:lnTo>
                  <a:pt x="193" y="376"/>
                </a:lnTo>
                <a:close/>
                <a:moveTo>
                  <a:pt x="311" y="300"/>
                </a:moveTo>
                <a:cubicBezTo>
                  <a:pt x="239" y="300"/>
                  <a:pt x="239" y="300"/>
                  <a:pt x="239" y="300"/>
                </a:cubicBezTo>
                <a:cubicBezTo>
                  <a:pt x="236" y="300"/>
                  <a:pt x="233" y="303"/>
                  <a:pt x="233" y="306"/>
                </a:cubicBezTo>
                <a:cubicBezTo>
                  <a:pt x="233" y="378"/>
                  <a:pt x="233" y="378"/>
                  <a:pt x="233" y="378"/>
                </a:cubicBezTo>
                <a:cubicBezTo>
                  <a:pt x="233" y="381"/>
                  <a:pt x="236" y="384"/>
                  <a:pt x="239" y="384"/>
                </a:cubicBezTo>
                <a:cubicBezTo>
                  <a:pt x="311" y="384"/>
                  <a:pt x="311" y="384"/>
                  <a:pt x="311" y="384"/>
                </a:cubicBezTo>
                <a:cubicBezTo>
                  <a:pt x="314" y="384"/>
                  <a:pt x="317" y="381"/>
                  <a:pt x="317" y="378"/>
                </a:cubicBezTo>
                <a:cubicBezTo>
                  <a:pt x="317" y="306"/>
                  <a:pt x="317" y="306"/>
                  <a:pt x="317" y="306"/>
                </a:cubicBezTo>
                <a:cubicBezTo>
                  <a:pt x="317" y="303"/>
                  <a:pt x="314" y="300"/>
                  <a:pt x="311" y="300"/>
                </a:cubicBezTo>
                <a:close/>
                <a:moveTo>
                  <a:pt x="309" y="376"/>
                </a:moveTo>
                <a:cubicBezTo>
                  <a:pt x="241" y="376"/>
                  <a:pt x="241" y="376"/>
                  <a:pt x="241" y="376"/>
                </a:cubicBezTo>
                <a:cubicBezTo>
                  <a:pt x="241" y="308"/>
                  <a:pt x="241" y="308"/>
                  <a:pt x="241" y="308"/>
                </a:cubicBezTo>
                <a:cubicBezTo>
                  <a:pt x="309" y="308"/>
                  <a:pt x="309" y="308"/>
                  <a:pt x="309" y="308"/>
                </a:cubicBezTo>
                <a:lnTo>
                  <a:pt x="309" y="376"/>
                </a:lnTo>
                <a:close/>
              </a:path>
            </a:pathLst>
          </a:custGeom>
          <a:solidFill>
            <a:schemeClr val="accent3"/>
          </a:solidFill>
          <a:ln>
            <a:noFill/>
          </a:ln>
          <a:extLst/>
        </p:spPr>
        <p:txBody>
          <a:bodyPr vert="horz" wrap="square" lIns="91416" tIns="45708" rIns="91416" bIns="45708" numCol="1" anchor="t" anchorCtr="0" compatLnSpc="1">
            <a:prstTxWarp prst="textNoShape">
              <a:avLst/>
            </a:prstTxWarp>
          </a:bodyPr>
          <a:lstStyle/>
          <a:p>
            <a:pPr algn="ctr"/>
            <a:endParaRPr lang="en-US" sz="1799" dirty="0">
              <a:solidFill>
                <a:srgbClr val="717074"/>
              </a:solidFill>
              <a:latin typeface="Metropolis"/>
            </a:endParaRPr>
          </a:p>
        </p:txBody>
      </p:sp>
      <p:sp>
        <p:nvSpPr>
          <p:cNvPr id="48" name="Title 7">
            <a:extLst>
              <a:ext uri="{FF2B5EF4-FFF2-40B4-BE49-F238E27FC236}">
                <a16:creationId xmlns:a16="http://schemas.microsoft.com/office/drawing/2014/main" id="{D7376AFB-30B9-0346-B780-269F10702541}"/>
              </a:ext>
            </a:extLst>
          </p:cNvPr>
          <p:cNvSpPr txBox="1">
            <a:spLocks/>
          </p:cNvSpPr>
          <p:nvPr/>
        </p:nvSpPr>
        <p:spPr>
          <a:xfrm>
            <a:off x="-1" y="2835884"/>
            <a:ext cx="12188825" cy="936273"/>
          </a:xfrm>
          <a:prstGeom prst="rect">
            <a:avLst/>
          </a:prstGeom>
          <a:solidFill>
            <a:schemeClr val="accent2"/>
          </a:solidFill>
        </p:spPr>
        <p:txBody>
          <a:bodyPr vert="horz" wrap="none" lIns="0" tIns="0" rIns="0" bIns="0" rtlCol="0" anchor="ctr" anchorCtr="0">
            <a:noAutofit/>
          </a:bodyPr>
          <a:lstStyle>
            <a:lvl1pPr algn="l" defTabSz="914400" rtl="0" eaLnBrk="1" latinLnBrk="0" hangingPunct="1">
              <a:lnSpc>
                <a:spcPct val="90000"/>
              </a:lnSpc>
              <a:spcBef>
                <a:spcPct val="0"/>
              </a:spcBef>
              <a:buNone/>
              <a:defRPr sz="2800" b="0" kern="1200">
                <a:solidFill>
                  <a:schemeClr val="accent2"/>
                </a:solidFill>
                <a:latin typeface="+mj-lt"/>
                <a:ea typeface="+mj-ea"/>
                <a:cs typeface="+mj-cs"/>
              </a:defRPr>
            </a:lvl1pPr>
          </a:lstStyle>
          <a:p>
            <a:pPr algn="ctr"/>
            <a:r>
              <a:rPr lang="zh-CN" altLang="en-US" sz="2799" dirty="0">
                <a:solidFill>
                  <a:schemeClr val="bg1"/>
                </a:solidFill>
                <a:latin typeface="Microsoft JhengHei" panose="020B0604030504040204" pitchFamily="34" charset="-120"/>
                <a:ea typeface="Microsoft JhengHei" panose="020B0604030504040204" pitchFamily="34" charset="-120"/>
              </a:rPr>
              <a:t>科技加速各種應用創新，智慧教學需要跟進腳步</a:t>
            </a:r>
            <a:endParaRPr lang="en-US" sz="2799" dirty="0">
              <a:solidFill>
                <a:schemeClr val="bg1"/>
              </a:solidFill>
              <a:latin typeface="Microsoft JhengHei" panose="020B0604030504040204" pitchFamily="34" charset="-120"/>
              <a:ea typeface="Microsoft JhengHei" panose="020B0604030504040204" pitchFamily="34" charset="-120"/>
            </a:endParaRPr>
          </a:p>
        </p:txBody>
      </p:sp>
      <p:sp>
        <p:nvSpPr>
          <p:cNvPr id="49" name="Rectangle 48">
            <a:extLst>
              <a:ext uri="{FF2B5EF4-FFF2-40B4-BE49-F238E27FC236}">
                <a16:creationId xmlns:a16="http://schemas.microsoft.com/office/drawing/2014/main" id="{F624A7F0-37BD-4947-9B3F-B1F2575893E9}"/>
              </a:ext>
            </a:extLst>
          </p:cNvPr>
          <p:cNvSpPr/>
          <p:nvPr/>
        </p:nvSpPr>
        <p:spPr>
          <a:xfrm>
            <a:off x="172201" y="965157"/>
            <a:ext cx="1862897" cy="71264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lang="en-US" sz="1999" dirty="0">
                <a:solidFill>
                  <a:schemeClr val="accent1"/>
                </a:solidFill>
              </a:rPr>
              <a:t>Edge Computing</a:t>
            </a:r>
          </a:p>
        </p:txBody>
      </p:sp>
      <p:sp>
        <p:nvSpPr>
          <p:cNvPr id="50" name="Rectangle 49">
            <a:extLst>
              <a:ext uri="{FF2B5EF4-FFF2-40B4-BE49-F238E27FC236}">
                <a16:creationId xmlns:a16="http://schemas.microsoft.com/office/drawing/2014/main" id="{C806F056-B019-1E46-80B6-31091DE7CB60}"/>
              </a:ext>
            </a:extLst>
          </p:cNvPr>
          <p:cNvSpPr/>
          <p:nvPr/>
        </p:nvSpPr>
        <p:spPr>
          <a:xfrm>
            <a:off x="390955" y="3833355"/>
            <a:ext cx="2207298" cy="127352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lang="en-US" sz="1999" dirty="0">
                <a:solidFill>
                  <a:schemeClr val="accent4"/>
                </a:solidFill>
              </a:rPr>
              <a:t>Artificial Intelligence</a:t>
            </a:r>
          </a:p>
        </p:txBody>
      </p:sp>
      <p:sp>
        <p:nvSpPr>
          <p:cNvPr id="51" name="Rectangle 50">
            <a:extLst>
              <a:ext uri="{FF2B5EF4-FFF2-40B4-BE49-F238E27FC236}">
                <a16:creationId xmlns:a16="http://schemas.microsoft.com/office/drawing/2014/main" id="{1EFF69AC-4E8B-7242-8335-4382367F81A8}"/>
              </a:ext>
            </a:extLst>
          </p:cNvPr>
          <p:cNvSpPr/>
          <p:nvPr/>
        </p:nvSpPr>
        <p:spPr>
          <a:xfrm>
            <a:off x="3912385" y="5237245"/>
            <a:ext cx="2207298" cy="127352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lang="en-US" sz="1999" dirty="0">
                <a:solidFill>
                  <a:schemeClr val="accent2"/>
                </a:solidFill>
              </a:rPr>
              <a:t>Blockchain</a:t>
            </a:r>
          </a:p>
        </p:txBody>
      </p:sp>
      <p:sp>
        <p:nvSpPr>
          <p:cNvPr id="52" name="Rectangle 51">
            <a:extLst>
              <a:ext uri="{FF2B5EF4-FFF2-40B4-BE49-F238E27FC236}">
                <a16:creationId xmlns:a16="http://schemas.microsoft.com/office/drawing/2014/main" id="{B1BEAD0F-0EB2-8247-85BB-06329CD7A972}"/>
              </a:ext>
            </a:extLst>
          </p:cNvPr>
          <p:cNvSpPr/>
          <p:nvPr/>
        </p:nvSpPr>
        <p:spPr>
          <a:xfrm>
            <a:off x="5669981" y="1627200"/>
            <a:ext cx="1862897" cy="71264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lang="en-US" sz="1999" dirty="0">
                <a:solidFill>
                  <a:schemeClr val="accent2"/>
                </a:solidFill>
              </a:rPr>
              <a:t>Quantum Computing</a:t>
            </a:r>
          </a:p>
        </p:txBody>
      </p:sp>
      <p:sp>
        <p:nvSpPr>
          <p:cNvPr id="53" name="Rectangle 52">
            <a:extLst>
              <a:ext uri="{FF2B5EF4-FFF2-40B4-BE49-F238E27FC236}">
                <a16:creationId xmlns:a16="http://schemas.microsoft.com/office/drawing/2014/main" id="{B3F90AF0-3459-A442-A76B-4DEFC715D559}"/>
              </a:ext>
            </a:extLst>
          </p:cNvPr>
          <p:cNvSpPr/>
          <p:nvPr/>
        </p:nvSpPr>
        <p:spPr>
          <a:xfrm>
            <a:off x="9760130" y="647740"/>
            <a:ext cx="1862897" cy="71264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lang="en-US" sz="1999" dirty="0">
                <a:solidFill>
                  <a:schemeClr val="accent1"/>
                </a:solidFill>
              </a:rPr>
              <a:t>Intelligent Enterprise</a:t>
            </a:r>
          </a:p>
        </p:txBody>
      </p:sp>
      <p:sp>
        <p:nvSpPr>
          <p:cNvPr id="54" name="Rectangle 53">
            <a:extLst>
              <a:ext uri="{FF2B5EF4-FFF2-40B4-BE49-F238E27FC236}">
                <a16:creationId xmlns:a16="http://schemas.microsoft.com/office/drawing/2014/main" id="{22E9B283-78E1-C94F-AE99-33231612E0DD}"/>
              </a:ext>
            </a:extLst>
          </p:cNvPr>
          <p:cNvSpPr/>
          <p:nvPr/>
        </p:nvSpPr>
        <p:spPr>
          <a:xfrm>
            <a:off x="7532879" y="4100138"/>
            <a:ext cx="2207298" cy="127352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lang="en-US" sz="1999" dirty="0">
                <a:solidFill>
                  <a:schemeClr val="accent4"/>
                </a:solidFill>
              </a:rPr>
              <a:t>Immersive Experiences</a:t>
            </a:r>
          </a:p>
        </p:txBody>
      </p:sp>
    </p:spTree>
    <p:extLst>
      <p:ext uri="{BB962C8B-B14F-4D97-AF65-F5344CB8AC3E}">
        <p14:creationId xmlns:p14="http://schemas.microsoft.com/office/powerpoint/2010/main" val="91277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hape 295"/>
          <p:cNvSpPr txBox="1"/>
          <p:nvPr/>
        </p:nvSpPr>
        <p:spPr>
          <a:xfrm>
            <a:off x="518485" y="5508490"/>
            <a:ext cx="2720766" cy="338987"/>
          </a:xfrm>
          <a:prstGeom prst="rect">
            <a:avLst/>
          </a:prstGeom>
          <a:noFill/>
          <a:ln>
            <a:noFill/>
          </a:ln>
        </p:spPr>
        <p:txBody>
          <a:bodyPr lIns="101557" tIns="50765" rIns="101557" bIns="50765" anchor="ctr" anchorCtr="0">
            <a:noAutofit/>
          </a:bodyPr>
          <a:lstStyle/>
          <a:p>
            <a:pPr marL="0" marR="0" lvl="0" indent="0" algn="ctr" defTabSz="1015706" rtl="0" eaLnBrk="1" fontAlgn="auto" latinLnBrk="0" hangingPunct="1">
              <a:lnSpc>
                <a:spcPct val="90000"/>
              </a:lnSpc>
              <a:spcBef>
                <a:spcPts val="0"/>
              </a:spcBef>
              <a:spcAft>
                <a:spcPts val="0"/>
              </a:spcAft>
              <a:buClrTx/>
              <a:buSzPct val="25000"/>
              <a:buFontTx/>
              <a:buNone/>
              <a:tabLst/>
              <a:defRPr/>
            </a:pPr>
            <a:r>
              <a:rPr kumimoji="0" lang="en-US" sz="1222" b="0" i="0" u="none" strike="noStrike" kern="0" cap="none" spc="0" normalizeH="0" baseline="0" noProof="0" dirty="0">
                <a:ln>
                  <a:noFill/>
                </a:ln>
                <a:solidFill>
                  <a:srgbClr val="000000"/>
                </a:solidFill>
                <a:effectLst/>
                <a:uLnTx/>
                <a:uFillTx/>
                <a:latin typeface="Trebuchet MS"/>
                <a:ea typeface="Trebuchet MS"/>
                <a:cs typeface="Trebuchet MS"/>
                <a:sym typeface="Trebuchet MS"/>
              </a:rPr>
              <a:t>Media &amp; Entertainment</a:t>
            </a:r>
          </a:p>
        </p:txBody>
      </p:sp>
      <p:sp>
        <p:nvSpPr>
          <p:cNvPr id="30" name="Shape 296"/>
          <p:cNvSpPr txBox="1"/>
          <p:nvPr/>
        </p:nvSpPr>
        <p:spPr>
          <a:xfrm>
            <a:off x="3451770" y="3294002"/>
            <a:ext cx="2703496" cy="338987"/>
          </a:xfrm>
          <a:prstGeom prst="rect">
            <a:avLst/>
          </a:prstGeom>
          <a:noFill/>
          <a:ln>
            <a:noFill/>
          </a:ln>
        </p:spPr>
        <p:txBody>
          <a:bodyPr lIns="101557" tIns="50765" rIns="101557" bIns="50765" anchor="ctr" anchorCtr="0">
            <a:noAutofit/>
          </a:bodyPr>
          <a:lstStyle/>
          <a:p>
            <a:pPr marL="0" marR="0" lvl="0" indent="0" algn="ctr" defTabSz="1015706" rtl="0" eaLnBrk="1" fontAlgn="auto" latinLnBrk="0" hangingPunct="1">
              <a:lnSpc>
                <a:spcPct val="90000"/>
              </a:lnSpc>
              <a:spcBef>
                <a:spcPts val="0"/>
              </a:spcBef>
              <a:spcAft>
                <a:spcPts val="0"/>
              </a:spcAft>
              <a:buClrTx/>
              <a:buSzPct val="25000"/>
              <a:buFontTx/>
              <a:buNone/>
              <a:tabLst/>
              <a:defRPr/>
            </a:pPr>
            <a:r>
              <a:rPr kumimoji="0" lang="en-US" sz="1222" b="0" i="0" u="none" strike="noStrike" kern="0" cap="none" spc="0" normalizeH="0" baseline="0" noProof="0" dirty="0">
                <a:ln>
                  <a:noFill/>
                </a:ln>
                <a:solidFill>
                  <a:srgbClr val="000000"/>
                </a:solidFill>
                <a:effectLst/>
                <a:uLnTx/>
                <a:uFillTx/>
                <a:latin typeface="Trebuchet MS"/>
                <a:ea typeface="Trebuchet MS"/>
                <a:cs typeface="Trebuchet MS"/>
                <a:sym typeface="Trebuchet MS"/>
              </a:rPr>
              <a:t>Architecture</a:t>
            </a:r>
          </a:p>
        </p:txBody>
      </p:sp>
      <p:sp>
        <p:nvSpPr>
          <p:cNvPr id="31" name="Shape 297"/>
          <p:cNvSpPr txBox="1"/>
          <p:nvPr/>
        </p:nvSpPr>
        <p:spPr>
          <a:xfrm>
            <a:off x="6515853" y="3294003"/>
            <a:ext cx="2394738" cy="356288"/>
          </a:xfrm>
          <a:prstGeom prst="rect">
            <a:avLst/>
          </a:prstGeom>
          <a:noFill/>
          <a:ln>
            <a:noFill/>
          </a:ln>
        </p:spPr>
        <p:txBody>
          <a:bodyPr lIns="101557" tIns="50765" rIns="101557" bIns="50765" anchor="ctr" anchorCtr="0">
            <a:noAutofit/>
          </a:bodyPr>
          <a:lstStyle/>
          <a:p>
            <a:pPr marL="0" marR="0" lvl="0" indent="0" algn="ctr" defTabSz="1015706" rtl="0" eaLnBrk="1" fontAlgn="auto" latinLnBrk="0" hangingPunct="1">
              <a:lnSpc>
                <a:spcPct val="90000"/>
              </a:lnSpc>
              <a:spcBef>
                <a:spcPts val="0"/>
              </a:spcBef>
              <a:spcAft>
                <a:spcPts val="0"/>
              </a:spcAft>
              <a:buClrTx/>
              <a:buSzPct val="25000"/>
              <a:buFontTx/>
              <a:buNone/>
              <a:tabLst/>
              <a:defRPr/>
            </a:pPr>
            <a:r>
              <a:rPr kumimoji="0" lang="en-US" sz="1222" b="0" i="0" u="none" strike="noStrike" kern="0" cap="none" spc="0" normalizeH="0" baseline="0" noProof="0" dirty="0">
                <a:ln>
                  <a:noFill/>
                </a:ln>
                <a:solidFill>
                  <a:srgbClr val="000000"/>
                </a:solidFill>
                <a:effectLst/>
                <a:uLnTx/>
                <a:uFillTx/>
                <a:latin typeface="Trebuchet MS"/>
                <a:ea typeface="Trebuchet MS"/>
                <a:cs typeface="Trebuchet MS"/>
                <a:sym typeface="Trebuchet MS"/>
              </a:rPr>
              <a:t>Medical Imaging</a:t>
            </a:r>
          </a:p>
        </p:txBody>
      </p:sp>
      <p:sp>
        <p:nvSpPr>
          <p:cNvPr id="32" name="Shape 298"/>
          <p:cNvSpPr txBox="1"/>
          <p:nvPr/>
        </p:nvSpPr>
        <p:spPr>
          <a:xfrm>
            <a:off x="9246181" y="3294002"/>
            <a:ext cx="2517119" cy="356288"/>
          </a:xfrm>
          <a:prstGeom prst="rect">
            <a:avLst/>
          </a:prstGeom>
          <a:noFill/>
          <a:ln>
            <a:noFill/>
          </a:ln>
        </p:spPr>
        <p:txBody>
          <a:bodyPr lIns="101557" tIns="50765" rIns="101557" bIns="50765" anchor="ctr" anchorCtr="0">
            <a:noAutofit/>
          </a:bodyPr>
          <a:lstStyle/>
          <a:p>
            <a:pPr marL="0" marR="0" lvl="0" indent="0" algn="ctr" defTabSz="1015706" rtl="0" eaLnBrk="1" fontAlgn="auto" latinLnBrk="0" hangingPunct="1">
              <a:lnSpc>
                <a:spcPct val="90000"/>
              </a:lnSpc>
              <a:spcBef>
                <a:spcPts val="0"/>
              </a:spcBef>
              <a:spcAft>
                <a:spcPts val="0"/>
              </a:spcAft>
              <a:buClrTx/>
              <a:buSzPct val="25000"/>
              <a:buFontTx/>
              <a:buNone/>
              <a:tabLst/>
              <a:defRPr/>
            </a:pPr>
            <a:r>
              <a:rPr kumimoji="0" lang="en-US" sz="1222" b="0" i="0" u="none" strike="noStrike" kern="0" cap="none" spc="0" normalizeH="0" baseline="0" noProof="0" dirty="0">
                <a:ln>
                  <a:noFill/>
                </a:ln>
                <a:solidFill>
                  <a:srgbClr val="000000"/>
                </a:solidFill>
                <a:effectLst/>
                <a:uLnTx/>
                <a:uFillTx/>
                <a:latin typeface="Trebuchet MS"/>
                <a:ea typeface="Trebuchet MS"/>
                <a:cs typeface="Trebuchet MS"/>
                <a:sym typeface="Trebuchet MS"/>
              </a:rPr>
              <a:t>Energy</a:t>
            </a:r>
          </a:p>
        </p:txBody>
      </p:sp>
      <p:sp>
        <p:nvSpPr>
          <p:cNvPr id="33" name="Shape 299"/>
          <p:cNvSpPr txBox="1"/>
          <p:nvPr/>
        </p:nvSpPr>
        <p:spPr>
          <a:xfrm>
            <a:off x="503880" y="3289669"/>
            <a:ext cx="2735371" cy="356288"/>
          </a:xfrm>
          <a:prstGeom prst="rect">
            <a:avLst/>
          </a:prstGeom>
          <a:noFill/>
          <a:ln>
            <a:noFill/>
          </a:ln>
        </p:spPr>
        <p:txBody>
          <a:bodyPr lIns="101557" tIns="50765" rIns="101557" bIns="50765" anchor="ctr" anchorCtr="0">
            <a:noAutofit/>
          </a:bodyPr>
          <a:lstStyle/>
          <a:p>
            <a:pPr marL="0" marR="0" lvl="0" indent="0" algn="ctr" defTabSz="1015706" rtl="0" eaLnBrk="1" fontAlgn="auto" latinLnBrk="0" hangingPunct="1">
              <a:lnSpc>
                <a:spcPct val="90000"/>
              </a:lnSpc>
              <a:spcBef>
                <a:spcPts val="0"/>
              </a:spcBef>
              <a:spcAft>
                <a:spcPts val="0"/>
              </a:spcAft>
              <a:buClrTx/>
              <a:buSzPct val="25000"/>
              <a:buFontTx/>
              <a:buNone/>
              <a:tabLst/>
              <a:defRPr/>
            </a:pPr>
            <a:r>
              <a:rPr kumimoji="0" lang="en-US" sz="1222" b="0" i="0" u="none" strike="noStrike" kern="0" cap="none" spc="0" normalizeH="0" baseline="0" noProof="0" dirty="0">
                <a:ln>
                  <a:noFill/>
                </a:ln>
                <a:solidFill>
                  <a:srgbClr val="000000"/>
                </a:solidFill>
                <a:effectLst/>
                <a:uLnTx/>
                <a:uFillTx/>
                <a:latin typeface="Trebuchet MS"/>
                <a:ea typeface="Trebuchet MS"/>
                <a:cs typeface="Trebuchet MS"/>
                <a:sym typeface="Trebuchet MS"/>
              </a:rPr>
              <a:t>Manufacturing</a:t>
            </a:r>
          </a:p>
        </p:txBody>
      </p:sp>
      <p:sp>
        <p:nvSpPr>
          <p:cNvPr id="54" name="Title 53"/>
          <p:cNvSpPr>
            <a:spLocks noGrp="1"/>
          </p:cNvSpPr>
          <p:nvPr>
            <p:ph type="title"/>
          </p:nvPr>
        </p:nvSpPr>
        <p:spPr/>
        <p:txBody>
          <a:bodyPr/>
          <a:lstStyle/>
          <a:p>
            <a:r>
              <a:rPr lang="zh-CN" altLang="en-US" dirty="0"/>
              <a:t>讓教學場景可以適用未來多元的產業應用</a:t>
            </a:r>
            <a:endParaRPr lang="en-US" dirty="0"/>
          </a:p>
        </p:txBody>
      </p:sp>
      <p:pic>
        <p:nvPicPr>
          <p:cNvPr id="55" name="Picture 2" descr="\\netapp-hqmktg\creative\PRESENTATIONS\2011_PRESENTATIONS\2011_11_Quadro_Maximus\Assets\NV_SIMULIA_ABAQUS_KV_LR.jpg">
            <a:extLst>
              <a:ext uri="{FF2B5EF4-FFF2-40B4-BE49-F238E27FC236}">
                <a16:creationId xmlns:a16="http://schemas.microsoft.com/office/drawing/2014/main" id="{2DCF5789-AE36-4D00-8179-20BF1EE949A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7807" y="1757564"/>
            <a:ext cx="2731445" cy="1536439"/>
          </a:xfrm>
          <a:prstGeom prst="rect">
            <a:avLst/>
          </a:prstGeom>
          <a:noFill/>
        </p:spPr>
      </p:pic>
      <p:sp>
        <p:nvSpPr>
          <p:cNvPr id="57" name="Shape 299">
            <a:extLst>
              <a:ext uri="{FF2B5EF4-FFF2-40B4-BE49-F238E27FC236}">
                <a16:creationId xmlns:a16="http://schemas.microsoft.com/office/drawing/2014/main" id="{F6ADCCC1-F8EB-4913-9524-83352C66D8AF}"/>
              </a:ext>
            </a:extLst>
          </p:cNvPr>
          <p:cNvSpPr txBox="1"/>
          <p:nvPr/>
        </p:nvSpPr>
        <p:spPr>
          <a:xfrm>
            <a:off x="3451770" y="5505167"/>
            <a:ext cx="2727637" cy="338987"/>
          </a:xfrm>
          <a:prstGeom prst="rect">
            <a:avLst/>
          </a:prstGeom>
          <a:noFill/>
          <a:ln>
            <a:noFill/>
          </a:ln>
        </p:spPr>
        <p:txBody>
          <a:bodyPr lIns="101557" tIns="50765" rIns="101557" bIns="50765" anchor="ctr" anchorCtr="0">
            <a:noAutofit/>
          </a:bodyPr>
          <a:lstStyle/>
          <a:p>
            <a:pPr marL="0" marR="0" lvl="0" indent="0" algn="ctr" defTabSz="1015706" rtl="0" eaLnBrk="1" fontAlgn="auto" latinLnBrk="0" hangingPunct="1">
              <a:lnSpc>
                <a:spcPct val="90000"/>
              </a:lnSpc>
              <a:spcBef>
                <a:spcPts val="0"/>
              </a:spcBef>
              <a:spcAft>
                <a:spcPts val="0"/>
              </a:spcAft>
              <a:buClrTx/>
              <a:buSzPct val="25000"/>
              <a:buFontTx/>
              <a:buNone/>
              <a:tabLst/>
              <a:defRPr/>
            </a:pPr>
            <a:r>
              <a:rPr kumimoji="0" lang="en-US" sz="1222" b="0" i="0" u="none" strike="noStrike" kern="0" cap="none" spc="0" normalizeH="0" baseline="0" noProof="0" dirty="0">
                <a:ln>
                  <a:noFill/>
                </a:ln>
                <a:solidFill>
                  <a:srgbClr val="000000"/>
                </a:solidFill>
                <a:effectLst/>
                <a:uLnTx/>
                <a:uFillTx/>
                <a:latin typeface="Trebuchet MS"/>
                <a:ea typeface="Trebuchet MS"/>
                <a:cs typeface="Trebuchet MS"/>
                <a:sym typeface="Trebuchet MS"/>
              </a:rPr>
              <a:t>Automotive</a:t>
            </a:r>
          </a:p>
        </p:txBody>
      </p:sp>
      <p:pic>
        <p:nvPicPr>
          <p:cNvPr id="4" name="Picture 3">
            <a:extLst>
              <a:ext uri="{FF2B5EF4-FFF2-40B4-BE49-F238E27FC236}">
                <a16:creationId xmlns:a16="http://schemas.microsoft.com/office/drawing/2014/main" id="{00470998-4BE0-4478-846E-1F1C5DD9645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8485" y="3993159"/>
            <a:ext cx="2720766" cy="1512006"/>
          </a:xfrm>
          <a:prstGeom prst="rect">
            <a:avLst/>
          </a:prstGeom>
        </p:spPr>
      </p:pic>
      <p:sp>
        <p:nvSpPr>
          <p:cNvPr id="58" name="Shape 299">
            <a:extLst>
              <a:ext uri="{FF2B5EF4-FFF2-40B4-BE49-F238E27FC236}">
                <a16:creationId xmlns:a16="http://schemas.microsoft.com/office/drawing/2014/main" id="{D5B17C7C-4611-416E-BCDF-666211B458B0}"/>
              </a:ext>
            </a:extLst>
          </p:cNvPr>
          <p:cNvSpPr txBox="1"/>
          <p:nvPr/>
        </p:nvSpPr>
        <p:spPr>
          <a:xfrm>
            <a:off x="7201465" y="5328581"/>
            <a:ext cx="1326202" cy="300792"/>
          </a:xfrm>
          <a:prstGeom prst="rect">
            <a:avLst/>
          </a:prstGeom>
          <a:noFill/>
          <a:ln>
            <a:noFill/>
          </a:ln>
        </p:spPr>
        <p:txBody>
          <a:bodyPr lIns="101557" tIns="50765" rIns="101557" bIns="50765" anchor="ctr" anchorCtr="0">
            <a:noAutofit/>
          </a:bodyPr>
          <a:lstStyle/>
          <a:p>
            <a:pPr marL="0" marR="0" lvl="0" indent="0" algn="ctr" defTabSz="1015706" rtl="0" eaLnBrk="1" fontAlgn="auto" latinLnBrk="0" hangingPunct="1">
              <a:lnSpc>
                <a:spcPct val="90000"/>
              </a:lnSpc>
              <a:spcBef>
                <a:spcPts val="0"/>
              </a:spcBef>
              <a:spcAft>
                <a:spcPts val="0"/>
              </a:spcAft>
              <a:buClrTx/>
              <a:buSzPct val="25000"/>
              <a:buFontTx/>
              <a:buNone/>
              <a:tabLst/>
              <a:defRPr/>
            </a:pPr>
            <a:endParaRPr kumimoji="0" lang="en-US" sz="1222" b="0" i="0" u="none" strike="noStrike" kern="0" cap="none" spc="0" normalizeH="0" baseline="0" noProof="0" dirty="0">
              <a:ln>
                <a:noFill/>
              </a:ln>
              <a:solidFill>
                <a:srgbClr val="000000"/>
              </a:solidFill>
              <a:effectLst/>
              <a:uLnTx/>
              <a:uFillTx/>
              <a:latin typeface="Trebuchet MS"/>
              <a:ea typeface="Trebuchet MS"/>
              <a:cs typeface="Trebuchet MS"/>
              <a:sym typeface="Trebuchet MS"/>
            </a:endParaRPr>
          </a:p>
        </p:txBody>
      </p:sp>
      <p:sp>
        <p:nvSpPr>
          <p:cNvPr id="59" name="Shape 299">
            <a:extLst>
              <a:ext uri="{FF2B5EF4-FFF2-40B4-BE49-F238E27FC236}">
                <a16:creationId xmlns:a16="http://schemas.microsoft.com/office/drawing/2014/main" id="{6A87F84C-5018-4F58-A61E-9A4F7F22A6F4}"/>
              </a:ext>
            </a:extLst>
          </p:cNvPr>
          <p:cNvSpPr txBox="1"/>
          <p:nvPr/>
        </p:nvSpPr>
        <p:spPr>
          <a:xfrm>
            <a:off x="6352840" y="5505166"/>
            <a:ext cx="2720765" cy="338988"/>
          </a:xfrm>
          <a:prstGeom prst="rect">
            <a:avLst/>
          </a:prstGeom>
          <a:noFill/>
          <a:ln>
            <a:noFill/>
          </a:ln>
        </p:spPr>
        <p:txBody>
          <a:bodyPr lIns="101557" tIns="50765" rIns="101557" bIns="50765" anchor="ctr" anchorCtr="0">
            <a:noAutofit/>
          </a:bodyPr>
          <a:lstStyle/>
          <a:p>
            <a:pPr marL="0" marR="0" lvl="0" indent="0" algn="ctr" defTabSz="1015706" rtl="0" eaLnBrk="1" fontAlgn="auto" latinLnBrk="0" hangingPunct="1">
              <a:lnSpc>
                <a:spcPct val="90000"/>
              </a:lnSpc>
              <a:spcBef>
                <a:spcPts val="0"/>
              </a:spcBef>
              <a:spcAft>
                <a:spcPts val="0"/>
              </a:spcAft>
              <a:buClrTx/>
              <a:buSzPct val="25000"/>
              <a:buFontTx/>
              <a:buNone/>
              <a:tabLst/>
              <a:defRPr/>
            </a:pPr>
            <a:r>
              <a:rPr kumimoji="0" lang="en-US" sz="1222" b="0" i="0" u="none" strike="noStrike" kern="0" cap="none" spc="0" normalizeH="0" baseline="0" noProof="0" dirty="0">
                <a:ln>
                  <a:noFill/>
                </a:ln>
                <a:solidFill>
                  <a:srgbClr val="000000"/>
                </a:solidFill>
                <a:effectLst/>
                <a:uLnTx/>
                <a:uFillTx/>
                <a:latin typeface="Trebuchet MS"/>
                <a:ea typeface="Trebuchet MS"/>
                <a:cs typeface="Trebuchet MS"/>
                <a:sym typeface="Trebuchet MS"/>
              </a:rPr>
              <a:t>Finance</a:t>
            </a:r>
          </a:p>
        </p:txBody>
      </p:sp>
      <p:pic>
        <p:nvPicPr>
          <p:cNvPr id="12" name="Picture 11">
            <a:extLst>
              <a:ext uri="{FF2B5EF4-FFF2-40B4-BE49-F238E27FC236}">
                <a16:creationId xmlns:a16="http://schemas.microsoft.com/office/drawing/2014/main" id="{275B710F-8CF7-4306-9114-DE636FFEA66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253351" y="3980689"/>
            <a:ext cx="2459205" cy="1524476"/>
          </a:xfrm>
          <a:prstGeom prst="rect">
            <a:avLst/>
          </a:prstGeom>
        </p:spPr>
      </p:pic>
      <p:sp>
        <p:nvSpPr>
          <p:cNvPr id="60" name="Shape 299">
            <a:extLst>
              <a:ext uri="{FF2B5EF4-FFF2-40B4-BE49-F238E27FC236}">
                <a16:creationId xmlns:a16="http://schemas.microsoft.com/office/drawing/2014/main" id="{D4A598AA-FB09-40E9-8A9E-0309D5E4F558}"/>
              </a:ext>
            </a:extLst>
          </p:cNvPr>
          <p:cNvSpPr txBox="1"/>
          <p:nvPr/>
        </p:nvSpPr>
        <p:spPr>
          <a:xfrm>
            <a:off x="9248250" y="5505166"/>
            <a:ext cx="2464305" cy="338988"/>
          </a:xfrm>
          <a:prstGeom prst="rect">
            <a:avLst/>
          </a:prstGeom>
          <a:noFill/>
          <a:ln>
            <a:noFill/>
          </a:ln>
        </p:spPr>
        <p:txBody>
          <a:bodyPr lIns="101557" tIns="50765" rIns="101557" bIns="50765" anchor="ctr" anchorCtr="0">
            <a:noAutofit/>
          </a:bodyPr>
          <a:lstStyle/>
          <a:p>
            <a:pPr marL="0" marR="0" lvl="0" indent="0" algn="ctr" defTabSz="1015706" rtl="0" eaLnBrk="1" fontAlgn="auto" latinLnBrk="0" hangingPunct="1">
              <a:lnSpc>
                <a:spcPct val="90000"/>
              </a:lnSpc>
              <a:spcBef>
                <a:spcPts val="0"/>
              </a:spcBef>
              <a:spcAft>
                <a:spcPts val="0"/>
              </a:spcAft>
              <a:buClrTx/>
              <a:buSzPct val="25000"/>
              <a:buFontTx/>
              <a:buNone/>
              <a:tabLst/>
              <a:defRPr/>
            </a:pPr>
            <a:r>
              <a:rPr kumimoji="0" lang="en-US" sz="1222" b="0" i="0" u="none" strike="noStrike" kern="0" cap="none" spc="0" normalizeH="0" baseline="0" noProof="0" dirty="0">
                <a:ln>
                  <a:noFill/>
                </a:ln>
                <a:solidFill>
                  <a:srgbClr val="000000"/>
                </a:solidFill>
                <a:effectLst/>
                <a:uLnTx/>
                <a:uFillTx/>
                <a:latin typeface="Trebuchet MS"/>
                <a:ea typeface="Trebuchet MS"/>
                <a:cs typeface="Trebuchet MS"/>
                <a:sym typeface="Trebuchet MS"/>
              </a:rPr>
              <a:t>Defense</a:t>
            </a:r>
          </a:p>
        </p:txBody>
      </p:sp>
      <p:pic>
        <p:nvPicPr>
          <p:cNvPr id="22" name="Picture 21">
            <a:extLst>
              <a:ext uri="{FF2B5EF4-FFF2-40B4-BE49-F238E27FC236}">
                <a16:creationId xmlns:a16="http://schemas.microsoft.com/office/drawing/2014/main" id="{4D3CB8A3-B437-4332-A54D-007B4EE1123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352843" y="3980689"/>
            <a:ext cx="2727073" cy="1524476"/>
          </a:xfrm>
          <a:prstGeom prst="rect">
            <a:avLst/>
          </a:prstGeom>
        </p:spPr>
      </p:pic>
      <p:pic>
        <p:nvPicPr>
          <p:cNvPr id="56" name="Picture 2" descr="W:\Iray Images and Movies\HondaAccord\hondaAccord_section_15.png">
            <a:extLst>
              <a:ext uri="{FF2B5EF4-FFF2-40B4-BE49-F238E27FC236}">
                <a16:creationId xmlns:a16="http://schemas.microsoft.com/office/drawing/2014/main" id="{5D0DE28D-4662-45F7-904E-4E6C465767D9}"/>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458643" y="3980849"/>
            <a:ext cx="2720766" cy="1515056"/>
          </a:xfrm>
          <a:prstGeom prst="rect">
            <a:avLst/>
          </a:prstGeom>
          <a:noFill/>
          <a:extLst>
            <a:ext uri="{909E8E84-426E-40DD-AFC4-6F175D3DCCD1}">
              <a14:hiddenFill xmlns:a14="http://schemas.microsoft.com/office/drawing/2010/main">
                <a:solidFill>
                  <a:srgbClr val="FFFFFF"/>
                </a:solidFill>
              </a14:hiddenFill>
            </a:ext>
          </a:extLst>
        </p:spPr>
      </p:pic>
      <p:pic>
        <p:nvPicPr>
          <p:cNvPr id="38" name="Shape 305"/>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3458643" y="1760503"/>
            <a:ext cx="2703495" cy="1552361"/>
          </a:xfrm>
          <a:prstGeom prst="rect">
            <a:avLst/>
          </a:prstGeom>
          <a:noFill/>
          <a:ln>
            <a:noFill/>
          </a:ln>
        </p:spPr>
      </p:pic>
      <p:pic>
        <p:nvPicPr>
          <p:cNvPr id="3074" name="Picture 13" descr="image001">
            <a:extLst>
              <a:ext uri="{FF2B5EF4-FFF2-40B4-BE49-F238E27FC236}">
                <a16:creationId xmlns:a16="http://schemas.microsoft.com/office/drawing/2014/main" id="{CF853906-ABE7-4F64-9F09-86C2BCA29DEC}"/>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515854" y="1739774"/>
            <a:ext cx="2394737" cy="1548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4C6A8134-4C80-465D-914F-F45C1CB7CFD5}"/>
              </a:ext>
            </a:extLst>
          </p:cNvPr>
          <p:cNvPicPr>
            <a:picLocks noChangeAspect="1"/>
          </p:cNvPicPr>
          <p:nvPr/>
        </p:nvPicPr>
        <p:blipFill>
          <a:blip r:embed="rId10"/>
          <a:stretch>
            <a:fillRect/>
          </a:stretch>
        </p:blipFill>
        <p:spPr>
          <a:xfrm>
            <a:off x="9246181" y="1729440"/>
            <a:ext cx="2517119" cy="1556991"/>
          </a:xfrm>
          <a:prstGeom prst="rect">
            <a:avLst/>
          </a:prstGeom>
        </p:spPr>
      </p:pic>
    </p:spTree>
    <p:extLst>
      <p:ext uri="{BB962C8B-B14F-4D97-AF65-F5344CB8AC3E}">
        <p14:creationId xmlns:p14="http://schemas.microsoft.com/office/powerpoint/2010/main" val="3058432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zh-CN" altLang="en-US" dirty="0"/>
              <a:t>讓校園基礎架構可以適應未來的創新應用及多雲環境變化</a:t>
            </a:r>
            <a:r>
              <a:rPr lang="en-US" dirty="0"/>
              <a:t> </a:t>
            </a:r>
          </a:p>
        </p:txBody>
      </p:sp>
      <p:grpSp>
        <p:nvGrpSpPr>
          <p:cNvPr id="1042" name="Group 1041">
            <a:extLst>
              <a:ext uri="{FF2B5EF4-FFF2-40B4-BE49-F238E27FC236}">
                <a16:creationId xmlns:a16="http://schemas.microsoft.com/office/drawing/2014/main" id="{FB5260B8-9A9B-7A41-B94B-8182DA0F216C}"/>
              </a:ext>
            </a:extLst>
          </p:cNvPr>
          <p:cNvGrpSpPr/>
          <p:nvPr/>
        </p:nvGrpSpPr>
        <p:grpSpPr>
          <a:xfrm>
            <a:off x="2436239" y="5004819"/>
            <a:ext cx="9585496" cy="714107"/>
            <a:chOff x="2436239" y="5004819"/>
            <a:chExt cx="9585496" cy="714107"/>
          </a:xfrm>
        </p:grpSpPr>
        <p:grpSp>
          <p:nvGrpSpPr>
            <p:cNvPr id="508" name="Group 507">
              <a:extLst>
                <a:ext uri="{FF2B5EF4-FFF2-40B4-BE49-F238E27FC236}">
                  <a16:creationId xmlns:a16="http://schemas.microsoft.com/office/drawing/2014/main" id="{06484DCB-E69B-FC4D-8FE4-1A7E3152BFA2}"/>
                </a:ext>
              </a:extLst>
            </p:cNvPr>
            <p:cNvGrpSpPr/>
            <p:nvPr/>
          </p:nvGrpSpPr>
          <p:grpSpPr>
            <a:xfrm>
              <a:off x="2436239" y="5006289"/>
              <a:ext cx="696925" cy="711705"/>
              <a:chOff x="2436239" y="5006289"/>
              <a:chExt cx="696925" cy="711705"/>
            </a:xfrm>
          </p:grpSpPr>
          <p:sp>
            <p:nvSpPr>
              <p:cNvPr id="456" name="TextBox 455">
                <a:extLst>
                  <a:ext uri="{FF2B5EF4-FFF2-40B4-BE49-F238E27FC236}">
                    <a16:creationId xmlns:a16="http://schemas.microsoft.com/office/drawing/2014/main" id="{C05149EB-512C-4E38-A049-DFEE08E18BC3}"/>
                  </a:ext>
                </a:extLst>
              </p:cNvPr>
              <p:cNvSpPr txBox="1"/>
              <p:nvPr/>
            </p:nvSpPr>
            <p:spPr>
              <a:xfrm>
                <a:off x="2436239" y="5006289"/>
                <a:ext cx="696925" cy="239618"/>
              </a:xfrm>
              <a:prstGeom prst="rect">
                <a:avLst/>
              </a:prstGeom>
              <a:noFill/>
            </p:spPr>
            <p:txBody>
              <a:bodyPr wrap="none" lIns="0" tIns="0" rIns="0" bIns="0" rtlCol="0">
                <a:noAutofit/>
              </a:bodyPr>
              <a:lstStyle/>
              <a:p>
                <a:pPr algn="ctr">
                  <a:lnSpc>
                    <a:spcPct val="90000"/>
                  </a:lnSpc>
                  <a:defRPr/>
                </a:pPr>
                <a:r>
                  <a:rPr lang="en-US" sz="1200" kern="0" dirty="0">
                    <a:solidFill>
                      <a:srgbClr val="006990"/>
                    </a:solidFill>
                  </a:rPr>
                  <a:t>X86</a:t>
                </a:r>
              </a:p>
            </p:txBody>
          </p:sp>
          <p:grpSp>
            <p:nvGrpSpPr>
              <p:cNvPr id="457" name="Group 456">
                <a:extLst>
                  <a:ext uri="{FF2B5EF4-FFF2-40B4-BE49-F238E27FC236}">
                    <a16:creationId xmlns:a16="http://schemas.microsoft.com/office/drawing/2014/main" id="{DEED336C-8373-40EA-A151-C8AC4251A705}"/>
                  </a:ext>
                </a:extLst>
              </p:cNvPr>
              <p:cNvGrpSpPr/>
              <p:nvPr/>
            </p:nvGrpSpPr>
            <p:grpSpPr>
              <a:xfrm>
                <a:off x="2566344" y="5265981"/>
                <a:ext cx="457559" cy="452013"/>
                <a:chOff x="6246811" y="3505200"/>
                <a:chExt cx="655127" cy="655127"/>
              </a:xfrm>
            </p:grpSpPr>
            <p:sp>
              <p:nvSpPr>
                <p:cNvPr id="458" name="Rectangle 457">
                  <a:extLst>
                    <a:ext uri="{FF2B5EF4-FFF2-40B4-BE49-F238E27FC236}">
                      <a16:creationId xmlns:a16="http://schemas.microsoft.com/office/drawing/2014/main" id="{D82C40E8-A642-4991-8703-3574ECDEE80E}"/>
                    </a:ext>
                  </a:extLst>
                </p:cNvPr>
                <p:cNvSpPr/>
                <p:nvPr/>
              </p:nvSpPr>
              <p:spPr bwMode="auto">
                <a:xfrm>
                  <a:off x="6246811" y="3505200"/>
                  <a:ext cx="655127" cy="655127"/>
                </a:xfrm>
                <a:prstGeom prst="rect">
                  <a:avLst/>
                </a:prstGeom>
                <a:solidFill>
                  <a:srgbClr val="0095D3"/>
                </a:solidFill>
                <a:ln w="19050">
                  <a:noFill/>
                  <a:round/>
                  <a:headEnd/>
                  <a:tailEnd/>
                </a:ln>
                <a:effectLst/>
              </p:spPr>
              <p:txBody>
                <a:bodyPr wrap="none" lIns="0" tIns="0" rIns="0" bIns="0" rtlCol="0" anchor="ctr"/>
                <a:lstStyle/>
                <a:p>
                  <a:pPr algn="ctr">
                    <a:defRPr/>
                  </a:pPr>
                  <a:endParaRPr lang="en-US" sz="1600" kern="0">
                    <a:solidFill>
                      <a:srgbClr val="FFFFFF"/>
                    </a:solidFill>
                    <a:latin typeface="Arial"/>
                  </a:endParaRPr>
                </a:p>
              </p:txBody>
            </p:sp>
            <p:pic>
              <p:nvPicPr>
                <p:cNvPr id="459" name="Picture 458" descr="cpu.png">
                  <a:extLst>
                    <a:ext uri="{FF2B5EF4-FFF2-40B4-BE49-F238E27FC236}">
                      <a16:creationId xmlns:a16="http://schemas.microsoft.com/office/drawing/2014/main" id="{B76A68C7-D930-4DE7-B2AF-A603C5D29D8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11732" y="3569276"/>
                  <a:ext cx="527391" cy="527391"/>
                </a:xfrm>
                <a:prstGeom prst="rect">
                  <a:avLst/>
                </a:prstGeom>
              </p:spPr>
            </p:pic>
          </p:grpSp>
        </p:grpSp>
        <p:grpSp>
          <p:nvGrpSpPr>
            <p:cNvPr id="112" name="Group 111">
              <a:extLst>
                <a:ext uri="{FF2B5EF4-FFF2-40B4-BE49-F238E27FC236}">
                  <a16:creationId xmlns:a16="http://schemas.microsoft.com/office/drawing/2014/main" id="{94C3FE7C-7477-BD44-BADC-31F6FFDEB6AF}"/>
                </a:ext>
              </a:extLst>
            </p:cNvPr>
            <p:cNvGrpSpPr/>
            <p:nvPr/>
          </p:nvGrpSpPr>
          <p:grpSpPr>
            <a:xfrm>
              <a:off x="4791068" y="5004819"/>
              <a:ext cx="473276" cy="708488"/>
              <a:chOff x="4791068" y="5004819"/>
              <a:chExt cx="473276" cy="708488"/>
            </a:xfrm>
          </p:grpSpPr>
          <p:grpSp>
            <p:nvGrpSpPr>
              <p:cNvPr id="461" name="Group 460">
                <a:extLst>
                  <a:ext uri="{FF2B5EF4-FFF2-40B4-BE49-F238E27FC236}">
                    <a16:creationId xmlns:a16="http://schemas.microsoft.com/office/drawing/2014/main" id="{C75DB0E9-F420-436D-955F-2AA9FCF0CBC9}"/>
                  </a:ext>
                </a:extLst>
              </p:cNvPr>
              <p:cNvGrpSpPr/>
              <p:nvPr/>
            </p:nvGrpSpPr>
            <p:grpSpPr>
              <a:xfrm>
                <a:off x="4791068" y="5261294"/>
                <a:ext cx="457560" cy="452013"/>
                <a:chOff x="6246812" y="3505200"/>
                <a:chExt cx="655127" cy="655127"/>
              </a:xfrm>
            </p:grpSpPr>
            <p:sp>
              <p:nvSpPr>
                <p:cNvPr id="463" name="Rectangle 462">
                  <a:extLst>
                    <a:ext uri="{FF2B5EF4-FFF2-40B4-BE49-F238E27FC236}">
                      <a16:creationId xmlns:a16="http://schemas.microsoft.com/office/drawing/2014/main" id="{1BA60843-5220-4285-B6D3-E02CE206B77F}"/>
                    </a:ext>
                  </a:extLst>
                </p:cNvPr>
                <p:cNvSpPr/>
                <p:nvPr/>
              </p:nvSpPr>
              <p:spPr bwMode="auto">
                <a:xfrm>
                  <a:off x="6246812" y="3505200"/>
                  <a:ext cx="655127" cy="655127"/>
                </a:xfrm>
                <a:prstGeom prst="rect">
                  <a:avLst/>
                </a:prstGeom>
                <a:solidFill>
                  <a:srgbClr val="717074">
                    <a:lumMod val="75000"/>
                  </a:srgbClr>
                </a:solidFill>
                <a:ln w="19050">
                  <a:noFill/>
                  <a:round/>
                  <a:headEnd/>
                  <a:tailEnd/>
                </a:ln>
                <a:effectLst/>
              </p:spPr>
              <p:txBody>
                <a:bodyPr wrap="none" lIns="0" tIns="0" rIns="0" bIns="0" rtlCol="0" anchor="ctr"/>
                <a:lstStyle/>
                <a:p>
                  <a:pPr algn="ctr">
                    <a:defRPr/>
                  </a:pPr>
                  <a:endParaRPr lang="en-US" sz="1600" kern="0">
                    <a:solidFill>
                      <a:srgbClr val="FFFFFF"/>
                    </a:solidFill>
                    <a:latin typeface="Arial"/>
                  </a:endParaRPr>
                </a:p>
              </p:txBody>
            </p:sp>
            <p:pic>
              <p:nvPicPr>
                <p:cNvPr id="464" name="Picture 463" descr="cpu.png">
                  <a:extLst>
                    <a:ext uri="{FF2B5EF4-FFF2-40B4-BE49-F238E27FC236}">
                      <a16:creationId xmlns:a16="http://schemas.microsoft.com/office/drawing/2014/main" id="{4F526463-9C5B-4283-A3BC-D090492F586F}"/>
                    </a:ext>
                  </a:extLst>
                </p:cNvPr>
                <p:cNvPicPr>
                  <a:picLocks noChangeAspect="1"/>
                </p:cNvPicPr>
                <p:nvPr/>
              </p:nvPicPr>
              <p:blipFill>
                <a:blip r:embed="rId3" cstate="email">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6311730" y="3569276"/>
                  <a:ext cx="527391" cy="527391"/>
                </a:xfrm>
                <a:prstGeom prst="rect">
                  <a:avLst/>
                </a:prstGeom>
              </p:spPr>
            </p:pic>
          </p:grpSp>
          <p:sp>
            <p:nvSpPr>
              <p:cNvPr id="462" name="TextBox 461">
                <a:extLst>
                  <a:ext uri="{FF2B5EF4-FFF2-40B4-BE49-F238E27FC236}">
                    <a16:creationId xmlns:a16="http://schemas.microsoft.com/office/drawing/2014/main" id="{437EACDA-F1AD-461C-8D65-F92151501DCD}"/>
                  </a:ext>
                </a:extLst>
              </p:cNvPr>
              <p:cNvSpPr txBox="1"/>
              <p:nvPr/>
            </p:nvSpPr>
            <p:spPr>
              <a:xfrm>
                <a:off x="4836408" y="5004819"/>
                <a:ext cx="427936" cy="304641"/>
              </a:xfrm>
              <a:prstGeom prst="rect">
                <a:avLst/>
              </a:prstGeom>
              <a:noFill/>
            </p:spPr>
            <p:txBody>
              <a:bodyPr wrap="none" lIns="0" tIns="0" rIns="0" bIns="0" rtlCol="0">
                <a:noAutofit/>
              </a:bodyPr>
              <a:lstStyle/>
              <a:p>
                <a:pPr algn="ctr">
                  <a:lnSpc>
                    <a:spcPct val="90000"/>
                  </a:lnSpc>
                  <a:defRPr/>
                </a:pPr>
                <a:r>
                  <a:rPr lang="en-US" sz="1200" kern="0" dirty="0">
                    <a:solidFill>
                      <a:srgbClr val="006990"/>
                    </a:solidFill>
                  </a:rPr>
                  <a:t>SGX</a:t>
                </a:r>
              </a:p>
            </p:txBody>
          </p:sp>
        </p:grpSp>
        <p:grpSp>
          <p:nvGrpSpPr>
            <p:cNvPr id="110" name="Group 109">
              <a:extLst>
                <a:ext uri="{FF2B5EF4-FFF2-40B4-BE49-F238E27FC236}">
                  <a16:creationId xmlns:a16="http://schemas.microsoft.com/office/drawing/2014/main" id="{7B7CD597-3CEC-1D4D-BF13-027A4C9F7734}"/>
                </a:ext>
              </a:extLst>
            </p:cNvPr>
            <p:cNvGrpSpPr/>
            <p:nvPr/>
          </p:nvGrpSpPr>
          <p:grpSpPr>
            <a:xfrm>
              <a:off x="3391824" y="5004819"/>
              <a:ext cx="457560" cy="708488"/>
              <a:chOff x="3391824" y="5004819"/>
              <a:chExt cx="457560" cy="708488"/>
            </a:xfrm>
          </p:grpSpPr>
          <p:grpSp>
            <p:nvGrpSpPr>
              <p:cNvPr id="466" name="Group 465">
                <a:extLst>
                  <a:ext uri="{FF2B5EF4-FFF2-40B4-BE49-F238E27FC236}">
                    <a16:creationId xmlns:a16="http://schemas.microsoft.com/office/drawing/2014/main" id="{DCB4AAC0-1E52-4EE8-9165-FC57467D3F4F}"/>
                  </a:ext>
                </a:extLst>
              </p:cNvPr>
              <p:cNvGrpSpPr/>
              <p:nvPr/>
            </p:nvGrpSpPr>
            <p:grpSpPr>
              <a:xfrm>
                <a:off x="3391824" y="5261294"/>
                <a:ext cx="457560" cy="452013"/>
                <a:chOff x="6246812" y="3505200"/>
                <a:chExt cx="655127" cy="655127"/>
              </a:xfrm>
            </p:grpSpPr>
            <p:sp>
              <p:nvSpPr>
                <p:cNvPr id="468" name="Rectangle 467">
                  <a:extLst>
                    <a:ext uri="{FF2B5EF4-FFF2-40B4-BE49-F238E27FC236}">
                      <a16:creationId xmlns:a16="http://schemas.microsoft.com/office/drawing/2014/main" id="{2C39AE72-DBC3-41F1-B45A-8A523E471BA6}"/>
                    </a:ext>
                  </a:extLst>
                </p:cNvPr>
                <p:cNvSpPr/>
                <p:nvPr/>
              </p:nvSpPr>
              <p:spPr bwMode="auto">
                <a:xfrm>
                  <a:off x="6246812" y="3505200"/>
                  <a:ext cx="655127" cy="655127"/>
                </a:xfrm>
                <a:prstGeom prst="rect">
                  <a:avLst/>
                </a:prstGeom>
                <a:solidFill>
                  <a:srgbClr val="006990"/>
                </a:solidFill>
                <a:ln w="19050">
                  <a:noFill/>
                  <a:round/>
                  <a:headEnd/>
                  <a:tailEnd/>
                </a:ln>
                <a:effectLst/>
              </p:spPr>
              <p:txBody>
                <a:bodyPr wrap="none" lIns="0" tIns="0" rIns="0" bIns="0" rtlCol="0" anchor="ctr"/>
                <a:lstStyle/>
                <a:p>
                  <a:pPr algn="ctr">
                    <a:defRPr/>
                  </a:pPr>
                  <a:endParaRPr lang="en-US" sz="1600" kern="0">
                    <a:solidFill>
                      <a:srgbClr val="FFFFFF"/>
                    </a:solidFill>
                    <a:latin typeface="Arial"/>
                  </a:endParaRPr>
                </a:p>
              </p:txBody>
            </p:sp>
            <p:pic>
              <p:nvPicPr>
                <p:cNvPr id="469" name="Picture 468" descr="cpu.png">
                  <a:extLst>
                    <a:ext uri="{FF2B5EF4-FFF2-40B4-BE49-F238E27FC236}">
                      <a16:creationId xmlns:a16="http://schemas.microsoft.com/office/drawing/2014/main" id="{669779AC-339E-4E74-A85D-6FB0F2E8D101}"/>
                    </a:ext>
                  </a:extLst>
                </p:cNvPr>
                <p:cNvPicPr>
                  <a:picLocks noChangeAspect="1"/>
                </p:cNvPicPr>
                <p:nvPr/>
              </p:nvPicPr>
              <p:blipFill>
                <a:blip r:embed="rId3" cstate="email">
                  <a:duotone>
                    <a:prstClr val="black"/>
                    <a:schemeClr val="accent4">
                      <a:tint val="45000"/>
                      <a:satMod val="400000"/>
                    </a:schemeClr>
                  </a:duotone>
                  <a:extLst>
                    <a:ext uri="{28A0092B-C50C-407E-A947-70E740481C1C}">
                      <a14:useLocalDpi xmlns:a14="http://schemas.microsoft.com/office/drawing/2010/main"/>
                    </a:ext>
                  </a:extLst>
                </a:blip>
                <a:stretch>
                  <a:fillRect/>
                </a:stretch>
              </p:blipFill>
              <p:spPr>
                <a:xfrm>
                  <a:off x="6311730" y="3569276"/>
                  <a:ext cx="527391" cy="527391"/>
                </a:xfrm>
                <a:prstGeom prst="rect">
                  <a:avLst/>
                </a:prstGeom>
              </p:spPr>
            </p:pic>
          </p:grpSp>
          <p:sp>
            <p:nvSpPr>
              <p:cNvPr id="467" name="TextBox 466">
                <a:extLst>
                  <a:ext uri="{FF2B5EF4-FFF2-40B4-BE49-F238E27FC236}">
                    <a16:creationId xmlns:a16="http://schemas.microsoft.com/office/drawing/2014/main" id="{FB152F14-AC90-4C2F-B390-131D25E96FB6}"/>
                  </a:ext>
                </a:extLst>
              </p:cNvPr>
              <p:cNvSpPr txBox="1"/>
              <p:nvPr/>
            </p:nvSpPr>
            <p:spPr>
              <a:xfrm>
                <a:off x="3406636" y="5004819"/>
                <a:ext cx="427935" cy="304641"/>
              </a:xfrm>
              <a:prstGeom prst="rect">
                <a:avLst/>
              </a:prstGeom>
              <a:noFill/>
            </p:spPr>
            <p:txBody>
              <a:bodyPr wrap="none" lIns="0" tIns="0" rIns="0" bIns="0" rtlCol="0">
                <a:noAutofit/>
              </a:bodyPr>
              <a:lstStyle/>
              <a:p>
                <a:pPr algn="ctr">
                  <a:lnSpc>
                    <a:spcPct val="90000"/>
                  </a:lnSpc>
                  <a:defRPr/>
                </a:pPr>
                <a:r>
                  <a:rPr lang="en-US" sz="1200" kern="0" dirty="0">
                    <a:solidFill>
                      <a:srgbClr val="006990"/>
                    </a:solidFill>
                  </a:rPr>
                  <a:t>GPU</a:t>
                </a:r>
              </a:p>
            </p:txBody>
          </p:sp>
        </p:grpSp>
        <p:grpSp>
          <p:nvGrpSpPr>
            <p:cNvPr id="111" name="Group 110">
              <a:extLst>
                <a:ext uri="{FF2B5EF4-FFF2-40B4-BE49-F238E27FC236}">
                  <a16:creationId xmlns:a16="http://schemas.microsoft.com/office/drawing/2014/main" id="{E398A129-C55F-BC4D-BB75-7CFF15B2BB36}"/>
                </a:ext>
              </a:extLst>
            </p:cNvPr>
            <p:cNvGrpSpPr/>
            <p:nvPr/>
          </p:nvGrpSpPr>
          <p:grpSpPr>
            <a:xfrm>
              <a:off x="4102123" y="5004819"/>
              <a:ext cx="473276" cy="708488"/>
              <a:chOff x="4102123" y="5004819"/>
              <a:chExt cx="473276" cy="708488"/>
            </a:xfrm>
          </p:grpSpPr>
          <p:grpSp>
            <p:nvGrpSpPr>
              <p:cNvPr id="471" name="Group 470">
                <a:extLst>
                  <a:ext uri="{FF2B5EF4-FFF2-40B4-BE49-F238E27FC236}">
                    <a16:creationId xmlns:a16="http://schemas.microsoft.com/office/drawing/2014/main" id="{40B8C70E-597B-4410-9AD1-45B0F118B5ED}"/>
                  </a:ext>
                </a:extLst>
              </p:cNvPr>
              <p:cNvGrpSpPr/>
              <p:nvPr/>
            </p:nvGrpSpPr>
            <p:grpSpPr>
              <a:xfrm>
                <a:off x="4102123" y="5261294"/>
                <a:ext cx="457560" cy="452013"/>
                <a:chOff x="6246812" y="3505200"/>
                <a:chExt cx="655127" cy="655127"/>
              </a:xfrm>
            </p:grpSpPr>
            <p:sp>
              <p:nvSpPr>
                <p:cNvPr id="473" name="Rectangle 472">
                  <a:extLst>
                    <a:ext uri="{FF2B5EF4-FFF2-40B4-BE49-F238E27FC236}">
                      <a16:creationId xmlns:a16="http://schemas.microsoft.com/office/drawing/2014/main" id="{7B4355C5-EB34-43B8-808D-3622F84DD75C}"/>
                    </a:ext>
                  </a:extLst>
                </p:cNvPr>
                <p:cNvSpPr/>
                <p:nvPr/>
              </p:nvSpPr>
              <p:spPr bwMode="auto">
                <a:xfrm>
                  <a:off x="6246812" y="3505200"/>
                  <a:ext cx="655127" cy="655127"/>
                </a:xfrm>
                <a:prstGeom prst="rect">
                  <a:avLst/>
                </a:prstGeom>
                <a:solidFill>
                  <a:srgbClr val="717074">
                    <a:lumMod val="75000"/>
                  </a:srgbClr>
                </a:solidFill>
                <a:ln w="19050">
                  <a:noFill/>
                  <a:round/>
                  <a:headEnd/>
                  <a:tailEnd/>
                </a:ln>
                <a:effectLst/>
              </p:spPr>
              <p:txBody>
                <a:bodyPr wrap="none" lIns="0" tIns="0" rIns="0" bIns="0" rtlCol="0" anchor="ctr"/>
                <a:lstStyle/>
                <a:p>
                  <a:pPr algn="ctr">
                    <a:defRPr/>
                  </a:pPr>
                  <a:endParaRPr lang="en-US" sz="1600" kern="0">
                    <a:solidFill>
                      <a:srgbClr val="FFFFFF"/>
                    </a:solidFill>
                    <a:latin typeface="Arial"/>
                  </a:endParaRPr>
                </a:p>
              </p:txBody>
            </p:sp>
            <p:pic>
              <p:nvPicPr>
                <p:cNvPr id="474" name="Picture 473" descr="cpu.png">
                  <a:extLst>
                    <a:ext uri="{FF2B5EF4-FFF2-40B4-BE49-F238E27FC236}">
                      <a16:creationId xmlns:a16="http://schemas.microsoft.com/office/drawing/2014/main" id="{F2CBCC72-EEE7-43EB-835D-1AB8A02B46B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11730" y="3569276"/>
                  <a:ext cx="527391" cy="527391"/>
                </a:xfrm>
                <a:prstGeom prst="rect">
                  <a:avLst/>
                </a:prstGeom>
              </p:spPr>
            </p:pic>
          </p:grpSp>
          <p:sp>
            <p:nvSpPr>
              <p:cNvPr id="472" name="TextBox 471">
                <a:extLst>
                  <a:ext uri="{FF2B5EF4-FFF2-40B4-BE49-F238E27FC236}">
                    <a16:creationId xmlns:a16="http://schemas.microsoft.com/office/drawing/2014/main" id="{660412EB-C4DF-40C9-B266-FAB1E75B0C28}"/>
                  </a:ext>
                </a:extLst>
              </p:cNvPr>
              <p:cNvSpPr txBox="1"/>
              <p:nvPr/>
            </p:nvSpPr>
            <p:spPr>
              <a:xfrm>
                <a:off x="4147463" y="5004819"/>
                <a:ext cx="427936" cy="304641"/>
              </a:xfrm>
              <a:prstGeom prst="rect">
                <a:avLst/>
              </a:prstGeom>
              <a:noFill/>
            </p:spPr>
            <p:txBody>
              <a:bodyPr wrap="none" lIns="0" tIns="0" rIns="0" bIns="0" rtlCol="0">
                <a:noAutofit/>
              </a:bodyPr>
              <a:lstStyle/>
              <a:p>
                <a:pPr algn="ctr">
                  <a:lnSpc>
                    <a:spcPct val="90000"/>
                  </a:lnSpc>
                  <a:defRPr/>
                </a:pPr>
                <a:r>
                  <a:rPr lang="en-US" sz="1200" kern="0" dirty="0">
                    <a:solidFill>
                      <a:srgbClr val="006990"/>
                    </a:solidFill>
                  </a:rPr>
                  <a:t>NVM</a:t>
                </a:r>
              </a:p>
            </p:txBody>
          </p:sp>
        </p:grpSp>
        <p:grpSp>
          <p:nvGrpSpPr>
            <p:cNvPr id="114" name="Group 113">
              <a:extLst>
                <a:ext uri="{FF2B5EF4-FFF2-40B4-BE49-F238E27FC236}">
                  <a16:creationId xmlns:a16="http://schemas.microsoft.com/office/drawing/2014/main" id="{4689D67E-13D7-7B47-9BFA-E6CF8F40DF11}"/>
                </a:ext>
              </a:extLst>
            </p:cNvPr>
            <p:cNvGrpSpPr/>
            <p:nvPr/>
          </p:nvGrpSpPr>
          <p:grpSpPr>
            <a:xfrm>
              <a:off x="6304882" y="5004819"/>
              <a:ext cx="457560" cy="708488"/>
              <a:chOff x="6391381" y="5004819"/>
              <a:chExt cx="457560" cy="708488"/>
            </a:xfrm>
          </p:grpSpPr>
          <p:grpSp>
            <p:nvGrpSpPr>
              <p:cNvPr id="476" name="Group 475">
                <a:extLst>
                  <a:ext uri="{FF2B5EF4-FFF2-40B4-BE49-F238E27FC236}">
                    <a16:creationId xmlns:a16="http://schemas.microsoft.com/office/drawing/2014/main" id="{D227B0C5-1534-4B00-B1B2-8738B2113597}"/>
                  </a:ext>
                </a:extLst>
              </p:cNvPr>
              <p:cNvGrpSpPr/>
              <p:nvPr/>
            </p:nvGrpSpPr>
            <p:grpSpPr>
              <a:xfrm>
                <a:off x="6391381" y="5261294"/>
                <a:ext cx="457560" cy="452013"/>
                <a:chOff x="6246812" y="3505200"/>
                <a:chExt cx="655127" cy="655127"/>
              </a:xfrm>
            </p:grpSpPr>
            <p:sp>
              <p:nvSpPr>
                <p:cNvPr id="478" name="Rectangle 477">
                  <a:extLst>
                    <a:ext uri="{FF2B5EF4-FFF2-40B4-BE49-F238E27FC236}">
                      <a16:creationId xmlns:a16="http://schemas.microsoft.com/office/drawing/2014/main" id="{94F65056-F639-41AA-9476-803E359B1B27}"/>
                    </a:ext>
                  </a:extLst>
                </p:cNvPr>
                <p:cNvSpPr/>
                <p:nvPr/>
              </p:nvSpPr>
              <p:spPr bwMode="auto">
                <a:xfrm>
                  <a:off x="6246812" y="3505200"/>
                  <a:ext cx="655127" cy="655127"/>
                </a:xfrm>
                <a:prstGeom prst="rect">
                  <a:avLst/>
                </a:prstGeom>
                <a:solidFill>
                  <a:srgbClr val="717074">
                    <a:lumMod val="75000"/>
                  </a:srgbClr>
                </a:solidFill>
                <a:ln w="19050">
                  <a:noFill/>
                  <a:round/>
                  <a:headEnd/>
                  <a:tailEnd/>
                </a:ln>
                <a:effectLst/>
              </p:spPr>
              <p:txBody>
                <a:bodyPr wrap="none" lIns="0" tIns="0" rIns="0" bIns="0" rtlCol="0" anchor="ctr"/>
                <a:lstStyle/>
                <a:p>
                  <a:pPr algn="ctr">
                    <a:defRPr/>
                  </a:pPr>
                  <a:endParaRPr lang="en-US" sz="1600" kern="0">
                    <a:solidFill>
                      <a:srgbClr val="FFFFFF"/>
                    </a:solidFill>
                    <a:latin typeface="Arial"/>
                  </a:endParaRPr>
                </a:p>
              </p:txBody>
            </p:sp>
            <p:pic>
              <p:nvPicPr>
                <p:cNvPr id="479" name="Picture 478" descr="cpu.png">
                  <a:extLst>
                    <a:ext uri="{FF2B5EF4-FFF2-40B4-BE49-F238E27FC236}">
                      <a16:creationId xmlns:a16="http://schemas.microsoft.com/office/drawing/2014/main" id="{38A85142-EC0E-4149-A62F-9008113AE8D5}"/>
                    </a:ext>
                  </a:extLst>
                </p:cNvPr>
                <p:cNvPicPr>
                  <a:picLocks noChangeAspect="1"/>
                </p:cNvPicPr>
                <p:nvPr/>
              </p:nvPicPr>
              <p:blipFill>
                <a:blip r:embed="rId3" cstate="email">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6311730" y="3569276"/>
                  <a:ext cx="527391" cy="527391"/>
                </a:xfrm>
                <a:prstGeom prst="rect">
                  <a:avLst/>
                </a:prstGeom>
              </p:spPr>
            </p:pic>
          </p:grpSp>
          <p:sp>
            <p:nvSpPr>
              <p:cNvPr id="477" name="TextBox 476">
                <a:extLst>
                  <a:ext uri="{FF2B5EF4-FFF2-40B4-BE49-F238E27FC236}">
                    <a16:creationId xmlns:a16="http://schemas.microsoft.com/office/drawing/2014/main" id="{219E18A0-AA05-4D71-B405-0706FBF8BE83}"/>
                  </a:ext>
                </a:extLst>
              </p:cNvPr>
              <p:cNvSpPr txBox="1"/>
              <p:nvPr/>
            </p:nvSpPr>
            <p:spPr>
              <a:xfrm>
                <a:off x="6410217" y="5004819"/>
                <a:ext cx="427936" cy="304641"/>
              </a:xfrm>
              <a:prstGeom prst="rect">
                <a:avLst/>
              </a:prstGeom>
              <a:noFill/>
            </p:spPr>
            <p:txBody>
              <a:bodyPr wrap="none" lIns="0" tIns="0" rIns="0" bIns="0" rtlCol="0">
                <a:noAutofit/>
              </a:bodyPr>
              <a:lstStyle/>
              <a:p>
                <a:pPr algn="ctr">
                  <a:lnSpc>
                    <a:spcPct val="90000"/>
                  </a:lnSpc>
                  <a:defRPr/>
                </a:pPr>
                <a:r>
                  <a:rPr lang="en-US" sz="1200" kern="0" dirty="0">
                    <a:solidFill>
                      <a:srgbClr val="006990"/>
                    </a:solidFill>
                  </a:rPr>
                  <a:t>FPGA</a:t>
                </a:r>
              </a:p>
            </p:txBody>
          </p:sp>
        </p:grpSp>
        <p:grpSp>
          <p:nvGrpSpPr>
            <p:cNvPr id="113" name="Group 112">
              <a:extLst>
                <a:ext uri="{FF2B5EF4-FFF2-40B4-BE49-F238E27FC236}">
                  <a16:creationId xmlns:a16="http://schemas.microsoft.com/office/drawing/2014/main" id="{E0BC74F3-4AA1-1D4C-92FF-BE6510DE9BA4}"/>
                </a:ext>
              </a:extLst>
            </p:cNvPr>
            <p:cNvGrpSpPr/>
            <p:nvPr/>
          </p:nvGrpSpPr>
          <p:grpSpPr>
            <a:xfrm>
              <a:off x="5541796" y="5004819"/>
              <a:ext cx="473276" cy="708488"/>
              <a:chOff x="5541796" y="5004819"/>
              <a:chExt cx="473276" cy="708488"/>
            </a:xfrm>
          </p:grpSpPr>
          <p:grpSp>
            <p:nvGrpSpPr>
              <p:cNvPr id="481" name="Group 480">
                <a:extLst>
                  <a:ext uri="{FF2B5EF4-FFF2-40B4-BE49-F238E27FC236}">
                    <a16:creationId xmlns:a16="http://schemas.microsoft.com/office/drawing/2014/main" id="{269CC225-FAC0-47EA-8FB6-CEC5424F8ED1}"/>
                  </a:ext>
                </a:extLst>
              </p:cNvPr>
              <p:cNvGrpSpPr/>
              <p:nvPr/>
            </p:nvGrpSpPr>
            <p:grpSpPr>
              <a:xfrm>
                <a:off x="5541796" y="5261294"/>
                <a:ext cx="457560" cy="452013"/>
                <a:chOff x="6246812" y="3505200"/>
                <a:chExt cx="655127" cy="655127"/>
              </a:xfrm>
            </p:grpSpPr>
            <p:sp>
              <p:nvSpPr>
                <p:cNvPr id="483" name="Rectangle 482">
                  <a:extLst>
                    <a:ext uri="{FF2B5EF4-FFF2-40B4-BE49-F238E27FC236}">
                      <a16:creationId xmlns:a16="http://schemas.microsoft.com/office/drawing/2014/main" id="{33D3CD55-F083-4856-95F5-9913DD664E68}"/>
                    </a:ext>
                  </a:extLst>
                </p:cNvPr>
                <p:cNvSpPr/>
                <p:nvPr/>
              </p:nvSpPr>
              <p:spPr bwMode="auto">
                <a:xfrm>
                  <a:off x="6246812" y="3505200"/>
                  <a:ext cx="655127" cy="655127"/>
                </a:xfrm>
                <a:prstGeom prst="rect">
                  <a:avLst/>
                </a:prstGeom>
                <a:solidFill>
                  <a:srgbClr val="717074">
                    <a:lumMod val="75000"/>
                  </a:srgbClr>
                </a:solidFill>
                <a:ln w="19050">
                  <a:noFill/>
                  <a:round/>
                  <a:headEnd/>
                  <a:tailEnd/>
                </a:ln>
                <a:effectLst/>
              </p:spPr>
              <p:txBody>
                <a:bodyPr wrap="none" lIns="0" tIns="0" rIns="0" bIns="0" rtlCol="0" anchor="ctr"/>
                <a:lstStyle/>
                <a:p>
                  <a:pPr algn="ctr">
                    <a:defRPr/>
                  </a:pPr>
                  <a:endParaRPr lang="en-US" sz="1600" kern="0">
                    <a:solidFill>
                      <a:srgbClr val="FFFFFF"/>
                    </a:solidFill>
                    <a:latin typeface="Arial"/>
                  </a:endParaRPr>
                </a:p>
              </p:txBody>
            </p:sp>
            <p:pic>
              <p:nvPicPr>
                <p:cNvPr id="484" name="Picture 483" descr="cpu.png">
                  <a:extLst>
                    <a:ext uri="{FF2B5EF4-FFF2-40B4-BE49-F238E27FC236}">
                      <a16:creationId xmlns:a16="http://schemas.microsoft.com/office/drawing/2014/main" id="{83AC81F7-4A90-4070-94CA-AB2DB32AD5D0}"/>
                    </a:ext>
                  </a:extLst>
                </p:cNvPr>
                <p:cNvPicPr>
                  <a:picLocks noChangeAspect="1"/>
                </p:cNvPicPr>
                <p:nvPr/>
              </p:nvPicPr>
              <p:blipFill>
                <a:blip r:embed="rId3" cstate="email">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6311730" y="3569276"/>
                  <a:ext cx="527391" cy="527391"/>
                </a:xfrm>
                <a:prstGeom prst="rect">
                  <a:avLst/>
                </a:prstGeom>
              </p:spPr>
            </p:pic>
          </p:grpSp>
          <p:sp>
            <p:nvSpPr>
              <p:cNvPr id="482" name="TextBox 481">
                <a:extLst>
                  <a:ext uri="{FF2B5EF4-FFF2-40B4-BE49-F238E27FC236}">
                    <a16:creationId xmlns:a16="http://schemas.microsoft.com/office/drawing/2014/main" id="{DD0530FD-750C-4A28-B752-F4CCB750C293}"/>
                  </a:ext>
                </a:extLst>
              </p:cNvPr>
              <p:cNvSpPr txBox="1"/>
              <p:nvPr/>
            </p:nvSpPr>
            <p:spPr>
              <a:xfrm>
                <a:off x="5587136" y="5004819"/>
                <a:ext cx="427936" cy="304641"/>
              </a:xfrm>
              <a:prstGeom prst="rect">
                <a:avLst/>
              </a:prstGeom>
              <a:noFill/>
            </p:spPr>
            <p:txBody>
              <a:bodyPr wrap="none" lIns="0" tIns="0" rIns="0" bIns="0" rtlCol="0">
                <a:noAutofit/>
              </a:bodyPr>
              <a:lstStyle/>
              <a:p>
                <a:pPr algn="ctr">
                  <a:lnSpc>
                    <a:spcPct val="90000"/>
                  </a:lnSpc>
                  <a:defRPr/>
                </a:pPr>
                <a:r>
                  <a:rPr lang="en-US" sz="1200" kern="0" dirty="0">
                    <a:solidFill>
                      <a:srgbClr val="006990"/>
                    </a:solidFill>
                  </a:rPr>
                  <a:t>QAT</a:t>
                </a:r>
              </a:p>
            </p:txBody>
          </p:sp>
        </p:grpSp>
        <p:grpSp>
          <p:nvGrpSpPr>
            <p:cNvPr id="487" name="Group 486">
              <a:extLst>
                <a:ext uri="{FF2B5EF4-FFF2-40B4-BE49-F238E27FC236}">
                  <a16:creationId xmlns:a16="http://schemas.microsoft.com/office/drawing/2014/main" id="{3D946862-DE83-49CD-8C63-A4BD7E6BD03C}"/>
                </a:ext>
              </a:extLst>
            </p:cNvPr>
            <p:cNvGrpSpPr/>
            <p:nvPr/>
          </p:nvGrpSpPr>
          <p:grpSpPr>
            <a:xfrm>
              <a:off x="7058970" y="5260359"/>
              <a:ext cx="457560" cy="452013"/>
              <a:chOff x="6246812" y="3505200"/>
              <a:chExt cx="655127" cy="655127"/>
            </a:xfrm>
          </p:grpSpPr>
          <p:sp>
            <p:nvSpPr>
              <p:cNvPr id="489" name="Rectangle 488">
                <a:extLst>
                  <a:ext uri="{FF2B5EF4-FFF2-40B4-BE49-F238E27FC236}">
                    <a16:creationId xmlns:a16="http://schemas.microsoft.com/office/drawing/2014/main" id="{72A634DB-AAA7-439F-BCDC-9D3B6F2BFC7B}"/>
                  </a:ext>
                </a:extLst>
              </p:cNvPr>
              <p:cNvSpPr/>
              <p:nvPr/>
            </p:nvSpPr>
            <p:spPr bwMode="auto">
              <a:xfrm>
                <a:off x="6246812" y="3505200"/>
                <a:ext cx="655127" cy="655127"/>
              </a:xfrm>
              <a:prstGeom prst="rect">
                <a:avLst/>
              </a:prstGeom>
              <a:solidFill>
                <a:srgbClr val="717074">
                  <a:lumMod val="75000"/>
                </a:srgbClr>
              </a:solidFill>
              <a:ln w="19050">
                <a:noFill/>
                <a:round/>
                <a:headEnd/>
                <a:tailEnd/>
              </a:ln>
              <a:effectLst/>
            </p:spPr>
            <p:txBody>
              <a:bodyPr wrap="none" lIns="0" tIns="0" rIns="0" bIns="0" rtlCol="0" anchor="ctr"/>
              <a:lstStyle/>
              <a:p>
                <a:pPr algn="ctr">
                  <a:defRPr/>
                </a:pPr>
                <a:endParaRPr lang="en-US" sz="1600" kern="0">
                  <a:solidFill>
                    <a:srgbClr val="FFFFFF"/>
                  </a:solidFill>
                  <a:latin typeface="Arial"/>
                </a:endParaRPr>
              </a:p>
            </p:txBody>
          </p:sp>
          <p:pic>
            <p:nvPicPr>
              <p:cNvPr id="490" name="Picture 489" descr="cpu.png">
                <a:extLst>
                  <a:ext uri="{FF2B5EF4-FFF2-40B4-BE49-F238E27FC236}">
                    <a16:creationId xmlns:a16="http://schemas.microsoft.com/office/drawing/2014/main" id="{7862F68C-A8AD-47E3-8F37-E660DA3B7753}"/>
                  </a:ext>
                </a:extLst>
              </p:cNvPr>
              <p:cNvPicPr>
                <a:picLocks noChangeAspect="1"/>
              </p:cNvPicPr>
              <p:nvPr/>
            </p:nvPicPr>
            <p:blipFill>
              <a:blip r:embed="rId4" cstate="email">
                <a:extLst>
                  <a:ext uri="{BEBA8EAE-BF5A-486C-A8C5-ECC9F3942E4B}">
                    <a14:imgProps xmlns:a14="http://schemas.microsoft.com/office/drawing/2010/main">
                      <a14:imgLayer r:embed="rId5">
                        <a14:imgEffect>
                          <a14:artisticChalkSketch/>
                        </a14:imgEffect>
                      </a14:imgLayer>
                    </a14:imgProps>
                  </a:ext>
                  <a:ext uri="{28A0092B-C50C-407E-A947-70E740481C1C}">
                    <a14:useLocalDpi xmlns:a14="http://schemas.microsoft.com/office/drawing/2010/main"/>
                  </a:ext>
                </a:extLst>
              </a:blip>
              <a:stretch>
                <a:fillRect/>
              </a:stretch>
            </p:blipFill>
            <p:spPr>
              <a:xfrm>
                <a:off x="6311730" y="3569276"/>
                <a:ext cx="527391" cy="527391"/>
              </a:xfrm>
              <a:prstGeom prst="rect">
                <a:avLst/>
              </a:prstGeom>
            </p:spPr>
          </p:pic>
        </p:grpSp>
        <p:sp>
          <p:nvSpPr>
            <p:cNvPr id="488" name="TextBox 487">
              <a:extLst>
                <a:ext uri="{FF2B5EF4-FFF2-40B4-BE49-F238E27FC236}">
                  <a16:creationId xmlns:a16="http://schemas.microsoft.com/office/drawing/2014/main" id="{92414B86-0717-4A39-A160-2CB3FFC28E8B}"/>
                </a:ext>
              </a:extLst>
            </p:cNvPr>
            <p:cNvSpPr txBox="1"/>
            <p:nvPr/>
          </p:nvSpPr>
          <p:spPr>
            <a:xfrm>
              <a:off x="7088594" y="5017758"/>
              <a:ext cx="427936" cy="304641"/>
            </a:xfrm>
            <a:prstGeom prst="rect">
              <a:avLst/>
            </a:prstGeom>
            <a:noFill/>
          </p:spPr>
          <p:txBody>
            <a:bodyPr wrap="none" lIns="0" tIns="0" rIns="0" bIns="0" rtlCol="0">
              <a:noAutofit/>
            </a:bodyPr>
            <a:lstStyle/>
            <a:p>
              <a:pPr algn="ctr">
                <a:lnSpc>
                  <a:spcPct val="90000"/>
                </a:lnSpc>
                <a:defRPr/>
              </a:pPr>
              <a:r>
                <a:rPr lang="en-US" sz="1200" kern="0" dirty="0">
                  <a:solidFill>
                    <a:srgbClr val="006990"/>
                  </a:solidFill>
                </a:rPr>
                <a:t>IPU</a:t>
              </a:r>
            </a:p>
          </p:txBody>
        </p:sp>
        <p:sp>
          <p:nvSpPr>
            <p:cNvPr id="494" name="Rounded Rectangle 493">
              <a:extLst>
                <a:ext uri="{FF2B5EF4-FFF2-40B4-BE49-F238E27FC236}">
                  <a16:creationId xmlns:a16="http://schemas.microsoft.com/office/drawing/2014/main" id="{D60C511B-18FA-3441-BB9B-E10BB11D2EAD}"/>
                </a:ext>
              </a:extLst>
            </p:cNvPr>
            <p:cNvSpPr/>
            <p:nvPr/>
          </p:nvSpPr>
          <p:spPr>
            <a:xfrm>
              <a:off x="9637776" y="5126098"/>
              <a:ext cx="2383959" cy="592828"/>
            </a:xfrm>
            <a:prstGeom prst="roundRect">
              <a:avLst/>
            </a:prstGeom>
            <a:gradFill flip="none" rotWithShape="1">
              <a:gsLst>
                <a:gs pos="0">
                  <a:schemeClr val="bg1"/>
                </a:gs>
                <a:gs pos="81000">
                  <a:schemeClr val="tx1">
                    <a:lumMod val="40000"/>
                    <a:lumOff val="60000"/>
                  </a:schemeClr>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zh-CN" altLang="en-US" sz="1400" b="1" dirty="0">
                  <a:solidFill>
                    <a:schemeClr val="accent2">
                      <a:lumMod val="60000"/>
                      <a:lumOff val="40000"/>
                    </a:schemeClr>
                  </a:solidFill>
                  <a:latin typeface="Microsoft JhengHei" panose="020B0604030504040204" pitchFamily="34" charset="-120"/>
                  <a:ea typeface="Microsoft JhengHei" panose="020B0604030504040204" pitchFamily="34" charset="-120"/>
                </a:rPr>
                <a:t>專用的加速</a:t>
              </a:r>
              <a:r>
                <a:rPr lang="en-US" sz="1400" b="1" dirty="0">
                  <a:solidFill>
                    <a:schemeClr val="tx1"/>
                  </a:solidFill>
                  <a:latin typeface="Microsoft JhengHei" panose="020B0604030504040204" pitchFamily="34" charset="-120"/>
                  <a:ea typeface="Microsoft JhengHei" panose="020B0604030504040204" pitchFamily="34" charset="-120"/>
                </a:rPr>
                <a:t> </a:t>
              </a:r>
              <a:r>
                <a:rPr lang="zh-CN" altLang="en-US" sz="1400" b="1" dirty="0">
                  <a:solidFill>
                    <a:schemeClr val="tx1"/>
                  </a:solidFill>
                  <a:latin typeface="Microsoft JhengHei" panose="020B0604030504040204" pitchFamily="34" charset="-120"/>
                  <a:ea typeface="Microsoft JhengHei" panose="020B0604030504040204" pitchFamily="34" charset="-120"/>
                </a:rPr>
                <a:t>硬體</a:t>
              </a:r>
              <a:endParaRPr lang="en-US" sz="1400" b="1" dirty="0">
                <a:solidFill>
                  <a:schemeClr val="accent2">
                    <a:lumMod val="60000"/>
                    <a:lumOff val="40000"/>
                  </a:schemeClr>
                </a:solidFill>
                <a:latin typeface="Microsoft JhengHei" panose="020B0604030504040204" pitchFamily="34" charset="-120"/>
                <a:ea typeface="Microsoft JhengHei" panose="020B0604030504040204" pitchFamily="34" charset="-120"/>
              </a:endParaRPr>
            </a:p>
          </p:txBody>
        </p:sp>
      </p:grpSp>
      <p:grpSp>
        <p:nvGrpSpPr>
          <p:cNvPr id="1051" name="Group 1050">
            <a:extLst>
              <a:ext uri="{FF2B5EF4-FFF2-40B4-BE49-F238E27FC236}">
                <a16:creationId xmlns:a16="http://schemas.microsoft.com/office/drawing/2014/main" id="{2E5E2794-2E96-0A48-BE5B-2466F800846F}"/>
              </a:ext>
            </a:extLst>
          </p:cNvPr>
          <p:cNvGrpSpPr/>
          <p:nvPr/>
        </p:nvGrpSpPr>
        <p:grpSpPr>
          <a:xfrm>
            <a:off x="4575399" y="5977021"/>
            <a:ext cx="7446336" cy="592828"/>
            <a:chOff x="4575399" y="5977021"/>
            <a:chExt cx="7446336" cy="592828"/>
          </a:xfrm>
        </p:grpSpPr>
        <p:pic>
          <p:nvPicPr>
            <p:cNvPr id="1032" name="Picture 8" descr="Image result for lock"/>
            <p:cNvPicPr>
              <a:picLocks noChangeAspect="1" noChangeArrowheads="1"/>
            </p:cNvPicPr>
            <p:nvPr/>
          </p:nvPicPr>
          <p:blipFill>
            <a:blip r:embed="rId6" cstate="email">
              <a:duotone>
                <a:schemeClr val="accent6">
                  <a:shade val="45000"/>
                  <a:satMod val="135000"/>
                </a:schemeClr>
                <a:prstClr val="white"/>
              </a:duotone>
              <a:extLst>
                <a:ext uri="{BEBA8EAE-BF5A-486C-A8C5-ECC9F3942E4B}">
                  <a14:imgProps xmlns:a14="http://schemas.microsoft.com/office/drawing/2010/main">
                    <a14:imgLayer r:embed="rId7">
                      <a14:imgEffect>
                        <a14:artisticCutout/>
                      </a14:imgEffect>
                    </a14:imgLayer>
                  </a14:imgProps>
                </a:ext>
                <a:ext uri="{28A0092B-C50C-407E-A947-70E740481C1C}">
                  <a14:useLocalDpi xmlns:a14="http://schemas.microsoft.com/office/drawing/2010/main"/>
                </a:ext>
              </a:extLst>
            </a:blip>
            <a:srcRect/>
            <a:stretch>
              <a:fillRect/>
            </a:stretch>
          </p:blipFill>
          <p:spPr bwMode="auto">
            <a:xfrm>
              <a:off x="4575399" y="5998087"/>
              <a:ext cx="590555" cy="571762"/>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495" name="Rounded Rectangle 494">
              <a:extLst>
                <a:ext uri="{FF2B5EF4-FFF2-40B4-BE49-F238E27FC236}">
                  <a16:creationId xmlns:a16="http://schemas.microsoft.com/office/drawing/2014/main" id="{9D78CFB2-7569-784A-B9BD-2F034637FCBC}"/>
                </a:ext>
              </a:extLst>
            </p:cNvPr>
            <p:cNvSpPr/>
            <p:nvPr/>
          </p:nvSpPr>
          <p:spPr>
            <a:xfrm>
              <a:off x="9637776" y="5977021"/>
              <a:ext cx="2383959" cy="592828"/>
            </a:xfrm>
            <a:prstGeom prst="roundRect">
              <a:avLst/>
            </a:prstGeom>
            <a:gradFill flip="none" rotWithShape="1">
              <a:gsLst>
                <a:gs pos="0">
                  <a:schemeClr val="bg1"/>
                </a:gs>
                <a:gs pos="81000">
                  <a:schemeClr val="tx1">
                    <a:lumMod val="40000"/>
                    <a:lumOff val="60000"/>
                  </a:schemeClr>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zh-CN" altLang="en-US" sz="1400" b="1" dirty="0">
                  <a:solidFill>
                    <a:schemeClr val="accent2">
                      <a:lumMod val="60000"/>
                      <a:lumOff val="40000"/>
                    </a:schemeClr>
                  </a:solidFill>
                  <a:latin typeface="Microsoft JhengHei" panose="020B0604030504040204" pitchFamily="34" charset="-120"/>
                  <a:ea typeface="Microsoft JhengHei" panose="020B0604030504040204" pitchFamily="34" charset="-120"/>
                </a:rPr>
                <a:t>安全</a:t>
              </a:r>
              <a:endParaRPr lang="en-US" sz="1400" b="1" dirty="0">
                <a:solidFill>
                  <a:schemeClr val="accent2">
                    <a:lumMod val="60000"/>
                    <a:lumOff val="40000"/>
                  </a:schemeClr>
                </a:solidFill>
                <a:latin typeface="Microsoft JhengHei" panose="020B0604030504040204" pitchFamily="34" charset="-120"/>
                <a:ea typeface="Microsoft JhengHei" panose="020B0604030504040204" pitchFamily="34" charset="-120"/>
              </a:endParaRPr>
            </a:p>
          </p:txBody>
        </p:sp>
      </p:grpSp>
      <p:grpSp>
        <p:nvGrpSpPr>
          <p:cNvPr id="125" name="Group 124">
            <a:extLst>
              <a:ext uri="{FF2B5EF4-FFF2-40B4-BE49-F238E27FC236}">
                <a16:creationId xmlns:a16="http://schemas.microsoft.com/office/drawing/2014/main" id="{9FBEF016-E835-CA46-9727-F86E69EA137D}"/>
              </a:ext>
            </a:extLst>
          </p:cNvPr>
          <p:cNvGrpSpPr/>
          <p:nvPr/>
        </p:nvGrpSpPr>
        <p:grpSpPr>
          <a:xfrm>
            <a:off x="1126708" y="2241349"/>
            <a:ext cx="10887238" cy="2529718"/>
            <a:chOff x="1100204" y="2241349"/>
            <a:chExt cx="10887238" cy="2529718"/>
          </a:xfrm>
        </p:grpSpPr>
        <p:sp>
          <p:nvSpPr>
            <p:cNvPr id="492" name="Rounded Rectangle 491">
              <a:extLst>
                <a:ext uri="{FF2B5EF4-FFF2-40B4-BE49-F238E27FC236}">
                  <a16:creationId xmlns:a16="http://schemas.microsoft.com/office/drawing/2014/main" id="{2DACC1F8-934A-3D41-856A-7313772D744B}"/>
                </a:ext>
              </a:extLst>
            </p:cNvPr>
            <p:cNvSpPr/>
            <p:nvPr/>
          </p:nvSpPr>
          <p:spPr>
            <a:xfrm>
              <a:off x="9603483" y="2241349"/>
              <a:ext cx="2383959" cy="592828"/>
            </a:xfrm>
            <a:prstGeom prst="roundRect">
              <a:avLst/>
            </a:prstGeom>
            <a:gradFill flip="none" rotWithShape="1">
              <a:gsLst>
                <a:gs pos="0">
                  <a:schemeClr val="bg1"/>
                </a:gs>
                <a:gs pos="81000">
                  <a:schemeClr val="tx1">
                    <a:lumMod val="40000"/>
                    <a:lumOff val="60000"/>
                  </a:schemeClr>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zh-CN" altLang="en-US" sz="1400" b="1" dirty="0">
                  <a:solidFill>
                    <a:schemeClr val="accent2">
                      <a:lumMod val="60000"/>
                      <a:lumOff val="40000"/>
                    </a:schemeClr>
                  </a:solidFill>
                  <a:latin typeface="Microsoft JhengHei" panose="020B0604030504040204" pitchFamily="34" charset="-120"/>
                  <a:ea typeface="Microsoft JhengHei" panose="020B0604030504040204" pitchFamily="34" charset="-120"/>
                </a:rPr>
                <a:t>混合雲</a:t>
              </a:r>
              <a:endParaRPr lang="en-US" sz="1400" b="1" dirty="0">
                <a:solidFill>
                  <a:schemeClr val="tx1"/>
                </a:solidFill>
                <a:latin typeface="Microsoft JhengHei" panose="020B0604030504040204" pitchFamily="34" charset="-120"/>
                <a:ea typeface="Microsoft JhengHei" panose="020B0604030504040204" pitchFamily="34" charset="-120"/>
              </a:endParaRPr>
            </a:p>
          </p:txBody>
        </p:sp>
        <p:grpSp>
          <p:nvGrpSpPr>
            <p:cNvPr id="122" name="Group 121">
              <a:extLst>
                <a:ext uri="{FF2B5EF4-FFF2-40B4-BE49-F238E27FC236}">
                  <a16:creationId xmlns:a16="http://schemas.microsoft.com/office/drawing/2014/main" id="{C1C45E1D-5D05-DE48-B248-E089AEEE11BD}"/>
                </a:ext>
              </a:extLst>
            </p:cNvPr>
            <p:cNvGrpSpPr/>
            <p:nvPr/>
          </p:nvGrpSpPr>
          <p:grpSpPr>
            <a:xfrm>
              <a:off x="1100204" y="2768180"/>
              <a:ext cx="7402474" cy="2002887"/>
              <a:chOff x="1100204" y="2768180"/>
              <a:chExt cx="7402474" cy="2002887"/>
            </a:xfrm>
          </p:grpSpPr>
          <p:grpSp>
            <p:nvGrpSpPr>
              <p:cNvPr id="4" name="Group 3">
                <a:extLst>
                  <a:ext uri="{FF2B5EF4-FFF2-40B4-BE49-F238E27FC236}">
                    <a16:creationId xmlns:a16="http://schemas.microsoft.com/office/drawing/2014/main" id="{C44D879D-36F6-469B-A38A-4471A21A3403}"/>
                  </a:ext>
                </a:extLst>
              </p:cNvPr>
              <p:cNvGrpSpPr/>
              <p:nvPr/>
            </p:nvGrpSpPr>
            <p:grpSpPr>
              <a:xfrm>
                <a:off x="1100204" y="3424022"/>
                <a:ext cx="2375533" cy="1347045"/>
                <a:chOff x="192853" y="3699468"/>
                <a:chExt cx="2620057" cy="1571428"/>
              </a:xfrm>
            </p:grpSpPr>
            <p:sp>
              <p:nvSpPr>
                <p:cNvPr id="504" name="Freeform 274">
                  <a:extLst>
                    <a:ext uri="{FF2B5EF4-FFF2-40B4-BE49-F238E27FC236}">
                      <a16:creationId xmlns:a16="http://schemas.microsoft.com/office/drawing/2014/main" id="{B9214D14-4B4C-4143-8917-D388CF777F68}"/>
                    </a:ext>
                  </a:extLst>
                </p:cNvPr>
                <p:cNvSpPr/>
                <p:nvPr/>
              </p:nvSpPr>
              <p:spPr>
                <a:xfrm>
                  <a:off x="192853" y="3699468"/>
                  <a:ext cx="2620057" cy="1483396"/>
                </a:xfrm>
                <a:custGeom>
                  <a:avLst/>
                  <a:gdLst>
                    <a:gd name="connsiteX0" fmla="*/ 1747429 w 2916137"/>
                    <a:gd name="connsiteY0" fmla="*/ 0 h 1700299"/>
                    <a:gd name="connsiteX1" fmla="*/ 2335332 w 2916137"/>
                    <a:gd name="connsiteY1" fmla="*/ 327155 h 1700299"/>
                    <a:gd name="connsiteX2" fmla="*/ 2366766 w 2916137"/>
                    <a:gd name="connsiteY2" fmla="*/ 412167 h 1700299"/>
                    <a:gd name="connsiteX3" fmla="*/ 2438167 w 2916137"/>
                    <a:gd name="connsiteY3" fmla="*/ 419105 h 1700299"/>
                    <a:gd name="connsiteX4" fmla="*/ 2916137 w 2916137"/>
                    <a:gd name="connsiteY4" fmla="*/ 984396 h 1700299"/>
                    <a:gd name="connsiteX5" fmla="*/ 2317526 w 2916137"/>
                    <a:gd name="connsiteY5" fmla="*/ 1561410 h 1700299"/>
                    <a:gd name="connsiteX6" fmla="*/ 2196885 w 2916137"/>
                    <a:gd name="connsiteY6" fmla="*/ 1549687 h 1700299"/>
                    <a:gd name="connsiteX7" fmla="*/ 2137898 w 2916137"/>
                    <a:gd name="connsiteY7" fmla="*/ 1532038 h 1700299"/>
                    <a:gd name="connsiteX8" fmla="*/ 2123617 w 2916137"/>
                    <a:gd name="connsiteY8" fmla="*/ 1548723 h 1700299"/>
                    <a:gd name="connsiteX9" fmla="*/ 1743982 w 2916137"/>
                    <a:gd name="connsiteY9" fmla="*/ 1700299 h 1700299"/>
                    <a:gd name="connsiteX10" fmla="*/ 1443805 w 2916137"/>
                    <a:gd name="connsiteY10" fmla="*/ 1611916 h 1700299"/>
                    <a:gd name="connsiteX11" fmla="*/ 1408723 w 2916137"/>
                    <a:gd name="connsiteY11" fmla="*/ 1585346 h 1700299"/>
                    <a:gd name="connsiteX12" fmla="*/ 1317889 w 2916137"/>
                    <a:gd name="connsiteY12" fmla="*/ 1632871 h 1700299"/>
                    <a:gd name="connsiteX13" fmla="*/ 1084882 w 2916137"/>
                    <a:gd name="connsiteY13" fmla="*/ 1678215 h 1700299"/>
                    <a:gd name="connsiteX14" fmla="*/ 750193 w 2916137"/>
                    <a:gd name="connsiteY14" fmla="*/ 1579670 h 1700299"/>
                    <a:gd name="connsiteX15" fmla="*/ 701737 w 2916137"/>
                    <a:gd name="connsiteY15" fmla="*/ 1541133 h 1700299"/>
                    <a:gd name="connsiteX16" fmla="*/ 645085 w 2916137"/>
                    <a:gd name="connsiteY16" fmla="*/ 1558084 h 1700299"/>
                    <a:gd name="connsiteX17" fmla="*/ 536884 w 2916137"/>
                    <a:gd name="connsiteY17" fmla="*/ 1568598 h 1700299"/>
                    <a:gd name="connsiteX18" fmla="*/ 0 w 2916137"/>
                    <a:gd name="connsiteY18" fmla="*/ 1051084 h 1700299"/>
                    <a:gd name="connsiteX19" fmla="*/ 536884 w 2916137"/>
                    <a:gd name="connsiteY19" fmla="*/ 533570 h 1700299"/>
                    <a:gd name="connsiteX20" fmla="*/ 555683 w 2916137"/>
                    <a:gd name="connsiteY20" fmla="*/ 535397 h 1700299"/>
                    <a:gd name="connsiteX21" fmla="*/ 588654 w 2916137"/>
                    <a:gd name="connsiteY21" fmla="*/ 476844 h 1700299"/>
                    <a:gd name="connsiteX22" fmla="*/ 1085032 w 2916137"/>
                    <a:gd name="connsiteY22" fmla="*/ 222444 h 1700299"/>
                    <a:gd name="connsiteX23" fmla="*/ 1205673 w 2916137"/>
                    <a:gd name="connsiteY23" fmla="*/ 234167 h 1700299"/>
                    <a:gd name="connsiteX24" fmla="*/ 1217381 w 2916137"/>
                    <a:gd name="connsiteY24" fmla="*/ 237670 h 1700299"/>
                    <a:gd name="connsiteX25" fmla="*/ 1218353 w 2916137"/>
                    <a:gd name="connsiteY25" fmla="*/ 236166 h 1700299"/>
                    <a:gd name="connsiteX26" fmla="*/ 1747429 w 2916137"/>
                    <a:gd name="connsiteY26" fmla="*/ 0 h 1700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916137" h="1700299">
                      <a:moveTo>
                        <a:pt x="1747429" y="0"/>
                      </a:moveTo>
                      <a:cubicBezTo>
                        <a:pt x="2011716" y="0"/>
                        <a:pt x="2238472" y="134900"/>
                        <a:pt x="2335332" y="327155"/>
                      </a:cubicBezTo>
                      <a:lnTo>
                        <a:pt x="2366766" y="412167"/>
                      </a:lnTo>
                      <a:lnTo>
                        <a:pt x="2438167" y="419105"/>
                      </a:lnTo>
                      <a:cubicBezTo>
                        <a:pt x="2710944" y="472909"/>
                        <a:pt x="2916137" y="705555"/>
                        <a:pt x="2916137" y="984396"/>
                      </a:cubicBezTo>
                      <a:cubicBezTo>
                        <a:pt x="2916137" y="1303072"/>
                        <a:pt x="2648130" y="1561410"/>
                        <a:pt x="2317526" y="1561410"/>
                      </a:cubicBezTo>
                      <a:cubicBezTo>
                        <a:pt x="2276201" y="1561410"/>
                        <a:pt x="2235853" y="1557374"/>
                        <a:pt x="2196885" y="1549687"/>
                      </a:cubicBezTo>
                      <a:lnTo>
                        <a:pt x="2137898" y="1532038"/>
                      </a:lnTo>
                      <a:lnTo>
                        <a:pt x="2123617" y="1548723"/>
                      </a:lnTo>
                      <a:cubicBezTo>
                        <a:pt x="2026460" y="1642374"/>
                        <a:pt x="1892239" y="1700299"/>
                        <a:pt x="1743982" y="1700299"/>
                      </a:cubicBezTo>
                      <a:cubicBezTo>
                        <a:pt x="1632790" y="1700299"/>
                        <a:pt x="1529492" y="1667717"/>
                        <a:pt x="1443805" y="1611916"/>
                      </a:cubicBezTo>
                      <a:lnTo>
                        <a:pt x="1408723" y="1585346"/>
                      </a:lnTo>
                      <a:lnTo>
                        <a:pt x="1317889" y="1632871"/>
                      </a:lnTo>
                      <a:cubicBezTo>
                        <a:pt x="1246272" y="1662069"/>
                        <a:pt x="1167533" y="1678215"/>
                        <a:pt x="1084882" y="1678215"/>
                      </a:cubicBezTo>
                      <a:cubicBezTo>
                        <a:pt x="960905" y="1678215"/>
                        <a:pt x="845732" y="1641886"/>
                        <a:pt x="750193" y="1579670"/>
                      </a:cubicBezTo>
                      <a:lnTo>
                        <a:pt x="701737" y="1541133"/>
                      </a:lnTo>
                      <a:lnTo>
                        <a:pt x="645085" y="1558084"/>
                      </a:lnTo>
                      <a:cubicBezTo>
                        <a:pt x="610135" y="1564978"/>
                        <a:pt x="573948" y="1568598"/>
                        <a:pt x="536884" y="1568598"/>
                      </a:cubicBezTo>
                      <a:cubicBezTo>
                        <a:pt x="240371" y="1568598"/>
                        <a:pt x="0" y="1336899"/>
                        <a:pt x="0" y="1051084"/>
                      </a:cubicBezTo>
                      <a:cubicBezTo>
                        <a:pt x="0" y="765269"/>
                        <a:pt x="240371" y="533570"/>
                        <a:pt x="536884" y="533570"/>
                      </a:cubicBezTo>
                      <a:lnTo>
                        <a:pt x="555683" y="535397"/>
                      </a:lnTo>
                      <a:lnTo>
                        <a:pt x="588654" y="476844"/>
                      </a:lnTo>
                      <a:cubicBezTo>
                        <a:pt x="696229" y="323357"/>
                        <a:pt x="878404" y="222444"/>
                        <a:pt x="1085032" y="222444"/>
                      </a:cubicBezTo>
                      <a:cubicBezTo>
                        <a:pt x="1126357" y="222444"/>
                        <a:pt x="1166705" y="226480"/>
                        <a:pt x="1205673" y="234167"/>
                      </a:cubicBezTo>
                      <a:lnTo>
                        <a:pt x="1217381" y="237670"/>
                      </a:lnTo>
                      <a:lnTo>
                        <a:pt x="1218353" y="236166"/>
                      </a:lnTo>
                      <a:cubicBezTo>
                        <a:pt x="1333014" y="93680"/>
                        <a:pt x="1527190" y="0"/>
                        <a:pt x="1747429" y="0"/>
                      </a:cubicBezTo>
                      <a:close/>
                    </a:path>
                  </a:pathLst>
                </a:custGeom>
                <a:solidFill>
                  <a:srgbClr val="C3EDFF"/>
                </a:solidFill>
                <a:ln w="57150"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92" tIns="182784" rIns="91392" bIns="45696" numCol="1" spcCol="0" rtlCol="0" fromWordArt="0" anchor="ctr" anchorCtr="0" forceAA="0" compatLnSpc="1">
                  <a:prstTxWarp prst="textNoShape">
                    <a:avLst/>
                  </a:prstTxWarp>
                  <a:noAutofit/>
                </a:bodyPr>
                <a:lstStyle/>
                <a:p>
                  <a:pPr algn="ctr"/>
                  <a:endParaRPr lang="en-US" sz="1998">
                    <a:solidFill>
                      <a:srgbClr val="717074"/>
                    </a:solidFill>
                    <a:cs typeface="Calibri"/>
                  </a:endParaRPr>
                </a:p>
              </p:txBody>
            </p:sp>
            <p:grpSp>
              <p:nvGrpSpPr>
                <p:cNvPr id="9" name="Group 8"/>
                <p:cNvGrpSpPr/>
                <p:nvPr/>
              </p:nvGrpSpPr>
              <p:grpSpPr>
                <a:xfrm>
                  <a:off x="1151283" y="4561976"/>
                  <a:ext cx="885523" cy="708920"/>
                  <a:chOff x="1141412" y="2118156"/>
                  <a:chExt cx="2626153" cy="2207543"/>
                </a:xfrm>
              </p:grpSpPr>
              <p:grpSp>
                <p:nvGrpSpPr>
                  <p:cNvPr id="35" name="Group 34"/>
                  <p:cNvGrpSpPr/>
                  <p:nvPr/>
                </p:nvGrpSpPr>
                <p:grpSpPr>
                  <a:xfrm>
                    <a:off x="1141412" y="2590801"/>
                    <a:ext cx="1066800" cy="1066800"/>
                    <a:chOff x="609600" y="1285877"/>
                    <a:chExt cx="2121599" cy="2025395"/>
                  </a:xfrm>
                </p:grpSpPr>
                <p:pic>
                  <p:nvPicPr>
                    <p:cNvPr id="54" name="Picture 14" descr="C:\Users\Abject-3D\Desktop\VMWare Files\FINAL diagrams\Basic Virtualization\3D PNGs\DGRM_Server_VMs_basic_3_VMware_Q408_2.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09600" y="1647826"/>
                      <a:ext cx="2121599" cy="1663446"/>
                    </a:xfrm>
                    <a:prstGeom prst="rect">
                      <a:avLst/>
                    </a:prstGeom>
                    <a:noFill/>
                  </p:spPr>
                </p:pic>
                <p:pic>
                  <p:nvPicPr>
                    <p:cNvPr id="55" name="Picture 13" descr="C:\Users\Abject-3D\Desktop\VMWare Files\FINAL diagrams\Basic Virtualization\3D PNGs\DGRM_Server_VMs_basic_3_VMware_Q408_1.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09600" y="1285877"/>
                      <a:ext cx="2100453" cy="1536573"/>
                    </a:xfrm>
                    <a:prstGeom prst="rect">
                      <a:avLst/>
                    </a:prstGeom>
                    <a:noFill/>
                  </p:spPr>
                </p:pic>
                <p:pic>
                  <p:nvPicPr>
                    <p:cNvPr id="56" name="Picture 150" descr="ICON_VM_basic_label_Q308"/>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09600" y="1295400"/>
                      <a:ext cx="569799" cy="661321"/>
                    </a:xfrm>
                    <a:prstGeom prst="rect">
                      <a:avLst/>
                    </a:prstGeom>
                    <a:noFill/>
                    <a:ln w="9525">
                      <a:noFill/>
                      <a:miter lim="800000"/>
                      <a:headEnd/>
                      <a:tailEnd/>
                    </a:ln>
                  </p:spPr>
                </p:pic>
                <p:pic>
                  <p:nvPicPr>
                    <p:cNvPr id="57" name="Picture 150" descr="ICON_VM_basic_label_Q308"/>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990600" y="1524000"/>
                      <a:ext cx="569799" cy="661321"/>
                    </a:xfrm>
                    <a:prstGeom prst="rect">
                      <a:avLst/>
                    </a:prstGeom>
                    <a:noFill/>
                    <a:ln w="9525">
                      <a:noFill/>
                      <a:miter lim="800000"/>
                      <a:headEnd/>
                      <a:tailEnd/>
                    </a:ln>
                  </p:spPr>
                </p:pic>
                <p:pic>
                  <p:nvPicPr>
                    <p:cNvPr id="58" name="Picture 150" descr="ICON_VM_basic_label_Q308"/>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371600" y="1752600"/>
                      <a:ext cx="569799" cy="661321"/>
                    </a:xfrm>
                    <a:prstGeom prst="rect">
                      <a:avLst/>
                    </a:prstGeom>
                    <a:noFill/>
                    <a:ln w="9525">
                      <a:noFill/>
                      <a:miter lim="800000"/>
                      <a:headEnd/>
                      <a:tailEnd/>
                    </a:ln>
                  </p:spPr>
                </p:pic>
              </p:grpSp>
              <p:grpSp>
                <p:nvGrpSpPr>
                  <p:cNvPr id="36" name="Group 35"/>
                  <p:cNvGrpSpPr/>
                  <p:nvPr/>
                </p:nvGrpSpPr>
                <p:grpSpPr>
                  <a:xfrm>
                    <a:off x="2002655" y="2118156"/>
                    <a:ext cx="1066800" cy="1066800"/>
                    <a:chOff x="609600" y="1285877"/>
                    <a:chExt cx="2121599" cy="2025395"/>
                  </a:xfrm>
                </p:grpSpPr>
                <p:pic>
                  <p:nvPicPr>
                    <p:cNvPr id="49" name="Picture 14" descr="C:\Users\Abject-3D\Desktop\VMWare Files\FINAL diagrams\Basic Virtualization\3D PNGs\DGRM_Server_VMs_basic_3_VMware_Q408_2.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09600" y="1647826"/>
                      <a:ext cx="2121599" cy="1663446"/>
                    </a:xfrm>
                    <a:prstGeom prst="rect">
                      <a:avLst/>
                    </a:prstGeom>
                    <a:noFill/>
                  </p:spPr>
                </p:pic>
                <p:pic>
                  <p:nvPicPr>
                    <p:cNvPr id="50" name="Picture 13" descr="C:\Users\Abject-3D\Desktop\VMWare Files\FINAL diagrams\Basic Virtualization\3D PNGs\DGRM_Server_VMs_basic_3_VMware_Q408_1.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09600" y="1285877"/>
                      <a:ext cx="2100453" cy="1536573"/>
                    </a:xfrm>
                    <a:prstGeom prst="rect">
                      <a:avLst/>
                    </a:prstGeom>
                    <a:noFill/>
                  </p:spPr>
                </p:pic>
                <p:pic>
                  <p:nvPicPr>
                    <p:cNvPr id="51" name="Picture 150" descr="ICON_VM_basic_label_Q308"/>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09600" y="1295400"/>
                      <a:ext cx="569799" cy="661321"/>
                    </a:xfrm>
                    <a:prstGeom prst="rect">
                      <a:avLst/>
                    </a:prstGeom>
                    <a:noFill/>
                    <a:ln w="9525">
                      <a:noFill/>
                      <a:miter lim="800000"/>
                      <a:headEnd/>
                      <a:tailEnd/>
                    </a:ln>
                  </p:spPr>
                </p:pic>
                <p:pic>
                  <p:nvPicPr>
                    <p:cNvPr id="52" name="Picture 150" descr="ICON_VM_basic_label_Q308"/>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990600" y="1524000"/>
                      <a:ext cx="569799" cy="661321"/>
                    </a:xfrm>
                    <a:prstGeom prst="rect">
                      <a:avLst/>
                    </a:prstGeom>
                    <a:noFill/>
                    <a:ln w="9525">
                      <a:noFill/>
                      <a:miter lim="800000"/>
                      <a:headEnd/>
                      <a:tailEnd/>
                    </a:ln>
                  </p:spPr>
                </p:pic>
                <p:pic>
                  <p:nvPicPr>
                    <p:cNvPr id="53" name="Picture 150" descr="ICON_VM_basic_label_Q308"/>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371600" y="1752600"/>
                      <a:ext cx="569799" cy="661321"/>
                    </a:xfrm>
                    <a:prstGeom prst="rect">
                      <a:avLst/>
                    </a:prstGeom>
                    <a:noFill/>
                    <a:ln w="9525">
                      <a:noFill/>
                      <a:miter lim="800000"/>
                      <a:headEnd/>
                      <a:tailEnd/>
                    </a:ln>
                  </p:spPr>
                </p:pic>
              </p:grpSp>
              <p:grpSp>
                <p:nvGrpSpPr>
                  <p:cNvPr id="37" name="Group 36"/>
                  <p:cNvGrpSpPr/>
                  <p:nvPr/>
                </p:nvGrpSpPr>
                <p:grpSpPr>
                  <a:xfrm>
                    <a:off x="1839522" y="3258899"/>
                    <a:ext cx="1066800" cy="1066800"/>
                    <a:chOff x="609600" y="1285877"/>
                    <a:chExt cx="2121599" cy="2025395"/>
                  </a:xfrm>
                </p:grpSpPr>
                <p:pic>
                  <p:nvPicPr>
                    <p:cNvPr id="44" name="Picture 14" descr="C:\Users\Abject-3D\Desktop\VMWare Files\FINAL diagrams\Basic Virtualization\3D PNGs\DGRM_Server_VMs_basic_3_VMware_Q408_2.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09600" y="1647826"/>
                      <a:ext cx="2121599" cy="1663446"/>
                    </a:xfrm>
                    <a:prstGeom prst="rect">
                      <a:avLst/>
                    </a:prstGeom>
                    <a:noFill/>
                  </p:spPr>
                </p:pic>
                <p:pic>
                  <p:nvPicPr>
                    <p:cNvPr id="45" name="Picture 13" descr="C:\Users\Abject-3D\Desktop\VMWare Files\FINAL diagrams\Basic Virtualization\3D PNGs\DGRM_Server_VMs_basic_3_VMware_Q408_1.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09600" y="1285877"/>
                      <a:ext cx="2100453" cy="1536573"/>
                    </a:xfrm>
                    <a:prstGeom prst="rect">
                      <a:avLst/>
                    </a:prstGeom>
                    <a:noFill/>
                  </p:spPr>
                </p:pic>
                <p:pic>
                  <p:nvPicPr>
                    <p:cNvPr id="46" name="Picture 150" descr="ICON_VM_basic_label_Q308"/>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09600" y="1295400"/>
                      <a:ext cx="569799" cy="661321"/>
                    </a:xfrm>
                    <a:prstGeom prst="rect">
                      <a:avLst/>
                    </a:prstGeom>
                    <a:noFill/>
                    <a:ln w="9525">
                      <a:noFill/>
                      <a:miter lim="800000"/>
                      <a:headEnd/>
                      <a:tailEnd/>
                    </a:ln>
                  </p:spPr>
                </p:pic>
                <p:pic>
                  <p:nvPicPr>
                    <p:cNvPr id="47" name="Picture 150" descr="ICON_VM_basic_label_Q308"/>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990600" y="1524000"/>
                      <a:ext cx="569799" cy="661321"/>
                    </a:xfrm>
                    <a:prstGeom prst="rect">
                      <a:avLst/>
                    </a:prstGeom>
                    <a:noFill/>
                    <a:ln w="9525">
                      <a:noFill/>
                      <a:miter lim="800000"/>
                      <a:headEnd/>
                      <a:tailEnd/>
                    </a:ln>
                  </p:spPr>
                </p:pic>
                <p:pic>
                  <p:nvPicPr>
                    <p:cNvPr id="48" name="Picture 150" descr="ICON_VM_basic_label_Q308"/>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371600" y="1752600"/>
                      <a:ext cx="569799" cy="661321"/>
                    </a:xfrm>
                    <a:prstGeom prst="rect">
                      <a:avLst/>
                    </a:prstGeom>
                    <a:noFill/>
                    <a:ln w="9525">
                      <a:noFill/>
                      <a:miter lim="800000"/>
                      <a:headEnd/>
                      <a:tailEnd/>
                    </a:ln>
                  </p:spPr>
                </p:pic>
              </p:grpSp>
              <p:grpSp>
                <p:nvGrpSpPr>
                  <p:cNvPr id="38" name="Group 37"/>
                  <p:cNvGrpSpPr/>
                  <p:nvPr/>
                </p:nvGrpSpPr>
                <p:grpSpPr>
                  <a:xfrm>
                    <a:off x="2700765" y="2739572"/>
                    <a:ext cx="1066800" cy="1066800"/>
                    <a:chOff x="609600" y="1285877"/>
                    <a:chExt cx="2121599" cy="2025395"/>
                  </a:xfrm>
                </p:grpSpPr>
                <p:pic>
                  <p:nvPicPr>
                    <p:cNvPr id="39" name="Picture 14" descr="C:\Users\Abject-3D\Desktop\VMWare Files\FINAL diagrams\Basic Virtualization\3D PNGs\DGRM_Server_VMs_basic_3_VMware_Q408_2.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09600" y="1647826"/>
                      <a:ext cx="2121599" cy="1663446"/>
                    </a:xfrm>
                    <a:prstGeom prst="rect">
                      <a:avLst/>
                    </a:prstGeom>
                    <a:noFill/>
                  </p:spPr>
                </p:pic>
                <p:pic>
                  <p:nvPicPr>
                    <p:cNvPr id="40" name="Picture 13" descr="C:\Users\Abject-3D\Desktop\VMWare Files\FINAL diagrams\Basic Virtualization\3D PNGs\DGRM_Server_VMs_basic_3_VMware_Q408_1.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09600" y="1285877"/>
                      <a:ext cx="2100453" cy="1536573"/>
                    </a:xfrm>
                    <a:prstGeom prst="rect">
                      <a:avLst/>
                    </a:prstGeom>
                    <a:noFill/>
                  </p:spPr>
                </p:pic>
                <p:pic>
                  <p:nvPicPr>
                    <p:cNvPr id="41" name="Picture 150" descr="ICON_VM_basic_label_Q308"/>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09600" y="1295400"/>
                      <a:ext cx="569799" cy="661321"/>
                    </a:xfrm>
                    <a:prstGeom prst="rect">
                      <a:avLst/>
                    </a:prstGeom>
                    <a:noFill/>
                    <a:ln w="9525">
                      <a:noFill/>
                      <a:miter lim="800000"/>
                      <a:headEnd/>
                      <a:tailEnd/>
                    </a:ln>
                  </p:spPr>
                </p:pic>
                <p:pic>
                  <p:nvPicPr>
                    <p:cNvPr id="42" name="Picture 150" descr="ICON_VM_basic_label_Q308"/>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990600" y="1524000"/>
                      <a:ext cx="569799" cy="661321"/>
                    </a:xfrm>
                    <a:prstGeom prst="rect">
                      <a:avLst/>
                    </a:prstGeom>
                    <a:noFill/>
                    <a:ln w="9525">
                      <a:noFill/>
                      <a:miter lim="800000"/>
                      <a:headEnd/>
                      <a:tailEnd/>
                    </a:ln>
                  </p:spPr>
                </p:pic>
                <p:pic>
                  <p:nvPicPr>
                    <p:cNvPr id="43" name="Picture 150" descr="ICON_VM_basic_label_Q308"/>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371600" y="1752600"/>
                      <a:ext cx="569799" cy="661321"/>
                    </a:xfrm>
                    <a:prstGeom prst="rect">
                      <a:avLst/>
                    </a:prstGeom>
                    <a:noFill/>
                    <a:ln w="9525">
                      <a:noFill/>
                      <a:miter lim="800000"/>
                      <a:headEnd/>
                      <a:tailEnd/>
                    </a:ln>
                  </p:spPr>
                </p:pic>
              </p:grpSp>
            </p:grpSp>
            <p:grpSp>
              <p:nvGrpSpPr>
                <p:cNvPr id="10" name="Group 9"/>
                <p:cNvGrpSpPr/>
                <p:nvPr/>
              </p:nvGrpSpPr>
              <p:grpSpPr>
                <a:xfrm>
                  <a:off x="264122" y="4274275"/>
                  <a:ext cx="885523" cy="708920"/>
                  <a:chOff x="1141412" y="2118156"/>
                  <a:chExt cx="2626153" cy="2207543"/>
                </a:xfrm>
              </p:grpSpPr>
              <p:grpSp>
                <p:nvGrpSpPr>
                  <p:cNvPr id="11" name="Group 10"/>
                  <p:cNvGrpSpPr/>
                  <p:nvPr/>
                </p:nvGrpSpPr>
                <p:grpSpPr>
                  <a:xfrm>
                    <a:off x="1141412" y="2590801"/>
                    <a:ext cx="1066800" cy="1066800"/>
                    <a:chOff x="609600" y="1285877"/>
                    <a:chExt cx="2121599" cy="2025395"/>
                  </a:xfrm>
                </p:grpSpPr>
                <p:pic>
                  <p:nvPicPr>
                    <p:cNvPr id="30" name="Picture 14" descr="C:\Users\Abject-3D\Desktop\VMWare Files\FINAL diagrams\Basic Virtualization\3D PNGs\DGRM_Server_VMs_basic_3_VMware_Q408_2.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09600" y="1647826"/>
                      <a:ext cx="2121599" cy="1663446"/>
                    </a:xfrm>
                    <a:prstGeom prst="rect">
                      <a:avLst/>
                    </a:prstGeom>
                    <a:noFill/>
                  </p:spPr>
                </p:pic>
                <p:pic>
                  <p:nvPicPr>
                    <p:cNvPr id="31" name="Picture 13" descr="C:\Users\Abject-3D\Desktop\VMWare Files\FINAL diagrams\Basic Virtualization\3D PNGs\DGRM_Server_VMs_basic_3_VMware_Q408_1.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09600" y="1285877"/>
                      <a:ext cx="2100453" cy="1536573"/>
                    </a:xfrm>
                    <a:prstGeom prst="rect">
                      <a:avLst/>
                    </a:prstGeom>
                    <a:noFill/>
                  </p:spPr>
                </p:pic>
                <p:pic>
                  <p:nvPicPr>
                    <p:cNvPr id="32" name="Picture 150" descr="ICON_VM_basic_label_Q308"/>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09600" y="1295400"/>
                      <a:ext cx="569799" cy="661321"/>
                    </a:xfrm>
                    <a:prstGeom prst="rect">
                      <a:avLst/>
                    </a:prstGeom>
                    <a:noFill/>
                    <a:ln w="9525">
                      <a:noFill/>
                      <a:miter lim="800000"/>
                      <a:headEnd/>
                      <a:tailEnd/>
                    </a:ln>
                  </p:spPr>
                </p:pic>
                <p:pic>
                  <p:nvPicPr>
                    <p:cNvPr id="33" name="Picture 150" descr="ICON_VM_basic_label_Q308"/>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990600" y="1524000"/>
                      <a:ext cx="569799" cy="661321"/>
                    </a:xfrm>
                    <a:prstGeom prst="rect">
                      <a:avLst/>
                    </a:prstGeom>
                    <a:noFill/>
                    <a:ln w="9525">
                      <a:noFill/>
                      <a:miter lim="800000"/>
                      <a:headEnd/>
                      <a:tailEnd/>
                    </a:ln>
                  </p:spPr>
                </p:pic>
                <p:pic>
                  <p:nvPicPr>
                    <p:cNvPr id="34" name="Picture 150" descr="ICON_VM_basic_label_Q308"/>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371600" y="1752600"/>
                      <a:ext cx="569799" cy="661321"/>
                    </a:xfrm>
                    <a:prstGeom prst="rect">
                      <a:avLst/>
                    </a:prstGeom>
                    <a:noFill/>
                    <a:ln w="9525">
                      <a:noFill/>
                      <a:miter lim="800000"/>
                      <a:headEnd/>
                      <a:tailEnd/>
                    </a:ln>
                  </p:spPr>
                </p:pic>
              </p:grpSp>
              <p:grpSp>
                <p:nvGrpSpPr>
                  <p:cNvPr id="12" name="Group 11"/>
                  <p:cNvGrpSpPr/>
                  <p:nvPr/>
                </p:nvGrpSpPr>
                <p:grpSpPr>
                  <a:xfrm>
                    <a:off x="2002655" y="2118156"/>
                    <a:ext cx="1066800" cy="1066800"/>
                    <a:chOff x="609600" y="1285877"/>
                    <a:chExt cx="2121599" cy="2025395"/>
                  </a:xfrm>
                </p:grpSpPr>
                <p:pic>
                  <p:nvPicPr>
                    <p:cNvPr id="25" name="Picture 14" descr="C:\Users\Abject-3D\Desktop\VMWare Files\FINAL diagrams\Basic Virtualization\3D PNGs\DGRM_Server_VMs_basic_3_VMware_Q408_2.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09600" y="1647826"/>
                      <a:ext cx="2121599" cy="1663446"/>
                    </a:xfrm>
                    <a:prstGeom prst="rect">
                      <a:avLst/>
                    </a:prstGeom>
                    <a:noFill/>
                  </p:spPr>
                </p:pic>
                <p:pic>
                  <p:nvPicPr>
                    <p:cNvPr id="26" name="Picture 13" descr="C:\Users\Abject-3D\Desktop\VMWare Files\FINAL diagrams\Basic Virtualization\3D PNGs\DGRM_Server_VMs_basic_3_VMware_Q408_1.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09600" y="1285877"/>
                      <a:ext cx="2100453" cy="1536573"/>
                    </a:xfrm>
                    <a:prstGeom prst="rect">
                      <a:avLst/>
                    </a:prstGeom>
                    <a:noFill/>
                  </p:spPr>
                </p:pic>
                <p:pic>
                  <p:nvPicPr>
                    <p:cNvPr id="27" name="Picture 150" descr="ICON_VM_basic_label_Q308"/>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09600" y="1295400"/>
                      <a:ext cx="569799" cy="661321"/>
                    </a:xfrm>
                    <a:prstGeom prst="rect">
                      <a:avLst/>
                    </a:prstGeom>
                    <a:noFill/>
                    <a:ln w="9525">
                      <a:noFill/>
                      <a:miter lim="800000"/>
                      <a:headEnd/>
                      <a:tailEnd/>
                    </a:ln>
                  </p:spPr>
                </p:pic>
                <p:pic>
                  <p:nvPicPr>
                    <p:cNvPr id="28" name="Picture 27" descr="ICON_VM_basic_label_Q308"/>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990600" y="1524000"/>
                      <a:ext cx="569799" cy="661321"/>
                    </a:xfrm>
                    <a:prstGeom prst="rect">
                      <a:avLst/>
                    </a:prstGeom>
                    <a:noFill/>
                    <a:ln w="9525">
                      <a:noFill/>
                      <a:miter lim="800000"/>
                      <a:headEnd/>
                      <a:tailEnd/>
                    </a:ln>
                  </p:spPr>
                </p:pic>
                <p:pic>
                  <p:nvPicPr>
                    <p:cNvPr id="29" name="Picture 150" descr="ICON_VM_basic_label_Q308"/>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371600" y="1752600"/>
                      <a:ext cx="569799" cy="661321"/>
                    </a:xfrm>
                    <a:prstGeom prst="rect">
                      <a:avLst/>
                    </a:prstGeom>
                    <a:noFill/>
                    <a:ln w="9525">
                      <a:noFill/>
                      <a:miter lim="800000"/>
                      <a:headEnd/>
                      <a:tailEnd/>
                    </a:ln>
                  </p:spPr>
                </p:pic>
              </p:grpSp>
              <p:grpSp>
                <p:nvGrpSpPr>
                  <p:cNvPr id="13" name="Group 12"/>
                  <p:cNvGrpSpPr/>
                  <p:nvPr/>
                </p:nvGrpSpPr>
                <p:grpSpPr>
                  <a:xfrm>
                    <a:off x="1839522" y="3258899"/>
                    <a:ext cx="1066800" cy="1066800"/>
                    <a:chOff x="609600" y="1285877"/>
                    <a:chExt cx="2121599" cy="2025395"/>
                  </a:xfrm>
                </p:grpSpPr>
                <p:pic>
                  <p:nvPicPr>
                    <p:cNvPr id="20" name="Picture 14" descr="C:\Users\Abject-3D\Desktop\VMWare Files\FINAL diagrams\Basic Virtualization\3D PNGs\DGRM_Server_VMs_basic_3_VMware_Q408_2.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09600" y="1647826"/>
                      <a:ext cx="2121599" cy="1663446"/>
                    </a:xfrm>
                    <a:prstGeom prst="rect">
                      <a:avLst/>
                    </a:prstGeom>
                    <a:noFill/>
                  </p:spPr>
                </p:pic>
                <p:pic>
                  <p:nvPicPr>
                    <p:cNvPr id="21" name="Picture 13" descr="C:\Users\Abject-3D\Desktop\VMWare Files\FINAL diagrams\Basic Virtualization\3D PNGs\DGRM_Server_VMs_basic_3_VMware_Q408_1.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09600" y="1285877"/>
                      <a:ext cx="2100453" cy="1536573"/>
                    </a:xfrm>
                    <a:prstGeom prst="rect">
                      <a:avLst/>
                    </a:prstGeom>
                    <a:noFill/>
                  </p:spPr>
                </p:pic>
                <p:pic>
                  <p:nvPicPr>
                    <p:cNvPr id="22" name="Picture 150" descr="ICON_VM_basic_label_Q308"/>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09600" y="1295400"/>
                      <a:ext cx="569799" cy="661321"/>
                    </a:xfrm>
                    <a:prstGeom prst="rect">
                      <a:avLst/>
                    </a:prstGeom>
                    <a:noFill/>
                    <a:ln w="9525">
                      <a:noFill/>
                      <a:miter lim="800000"/>
                      <a:headEnd/>
                      <a:tailEnd/>
                    </a:ln>
                  </p:spPr>
                </p:pic>
                <p:pic>
                  <p:nvPicPr>
                    <p:cNvPr id="23" name="Picture 150" descr="ICON_VM_basic_label_Q308"/>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990600" y="1524000"/>
                      <a:ext cx="569799" cy="661321"/>
                    </a:xfrm>
                    <a:prstGeom prst="rect">
                      <a:avLst/>
                    </a:prstGeom>
                    <a:noFill/>
                    <a:ln w="9525">
                      <a:noFill/>
                      <a:miter lim="800000"/>
                      <a:headEnd/>
                      <a:tailEnd/>
                    </a:ln>
                  </p:spPr>
                </p:pic>
                <p:pic>
                  <p:nvPicPr>
                    <p:cNvPr id="24" name="Picture 150" descr="ICON_VM_basic_label_Q308"/>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371600" y="1752600"/>
                      <a:ext cx="569799" cy="661321"/>
                    </a:xfrm>
                    <a:prstGeom prst="rect">
                      <a:avLst/>
                    </a:prstGeom>
                    <a:noFill/>
                    <a:ln w="9525">
                      <a:noFill/>
                      <a:miter lim="800000"/>
                      <a:headEnd/>
                      <a:tailEnd/>
                    </a:ln>
                  </p:spPr>
                </p:pic>
              </p:grpSp>
              <p:grpSp>
                <p:nvGrpSpPr>
                  <p:cNvPr id="14" name="Group 13"/>
                  <p:cNvGrpSpPr/>
                  <p:nvPr/>
                </p:nvGrpSpPr>
                <p:grpSpPr>
                  <a:xfrm>
                    <a:off x="2700765" y="2739572"/>
                    <a:ext cx="1066800" cy="1066800"/>
                    <a:chOff x="609600" y="1285877"/>
                    <a:chExt cx="2121599" cy="2025395"/>
                  </a:xfrm>
                </p:grpSpPr>
                <p:pic>
                  <p:nvPicPr>
                    <p:cNvPr id="15" name="Picture 14" descr="C:\Users\Abject-3D\Desktop\VMWare Files\FINAL diagrams\Basic Virtualization\3D PNGs\DGRM_Server_VMs_basic_3_VMware_Q408_2.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09600" y="1647826"/>
                      <a:ext cx="2121599" cy="1663446"/>
                    </a:xfrm>
                    <a:prstGeom prst="rect">
                      <a:avLst/>
                    </a:prstGeom>
                    <a:noFill/>
                  </p:spPr>
                </p:pic>
                <p:pic>
                  <p:nvPicPr>
                    <p:cNvPr id="16" name="Picture 13" descr="C:\Users\Abject-3D\Desktop\VMWare Files\FINAL diagrams\Basic Virtualization\3D PNGs\DGRM_Server_VMs_basic_3_VMware_Q408_1.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09600" y="1285877"/>
                      <a:ext cx="2100453" cy="1536573"/>
                    </a:xfrm>
                    <a:prstGeom prst="rect">
                      <a:avLst/>
                    </a:prstGeom>
                    <a:noFill/>
                  </p:spPr>
                </p:pic>
                <p:pic>
                  <p:nvPicPr>
                    <p:cNvPr id="17" name="Picture 150" descr="ICON_VM_basic_label_Q308"/>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09600" y="1295400"/>
                      <a:ext cx="569799" cy="661321"/>
                    </a:xfrm>
                    <a:prstGeom prst="rect">
                      <a:avLst/>
                    </a:prstGeom>
                    <a:noFill/>
                    <a:ln w="9525">
                      <a:noFill/>
                      <a:miter lim="800000"/>
                      <a:headEnd/>
                      <a:tailEnd/>
                    </a:ln>
                  </p:spPr>
                </p:pic>
                <p:pic>
                  <p:nvPicPr>
                    <p:cNvPr id="18" name="Picture 150" descr="ICON_VM_basic_label_Q308"/>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990600" y="1524000"/>
                      <a:ext cx="569799" cy="661321"/>
                    </a:xfrm>
                    <a:prstGeom prst="rect">
                      <a:avLst/>
                    </a:prstGeom>
                    <a:noFill/>
                    <a:ln w="9525">
                      <a:noFill/>
                      <a:miter lim="800000"/>
                      <a:headEnd/>
                      <a:tailEnd/>
                    </a:ln>
                  </p:spPr>
                </p:pic>
                <p:pic>
                  <p:nvPicPr>
                    <p:cNvPr id="19" name="Picture 150" descr="ICON_VM_basic_label_Q308"/>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371600" y="1752600"/>
                      <a:ext cx="569799" cy="661321"/>
                    </a:xfrm>
                    <a:prstGeom prst="rect">
                      <a:avLst/>
                    </a:prstGeom>
                    <a:noFill/>
                    <a:ln w="9525">
                      <a:noFill/>
                      <a:miter lim="800000"/>
                      <a:headEnd/>
                      <a:tailEnd/>
                    </a:ln>
                  </p:spPr>
                </p:pic>
              </p:grpSp>
            </p:grpSp>
            <p:grpSp>
              <p:nvGrpSpPr>
                <p:cNvPr id="60" name="Group 59"/>
                <p:cNvGrpSpPr/>
                <p:nvPr/>
              </p:nvGrpSpPr>
              <p:grpSpPr>
                <a:xfrm>
                  <a:off x="1801535" y="4145527"/>
                  <a:ext cx="885523" cy="708920"/>
                  <a:chOff x="1141412" y="2118156"/>
                  <a:chExt cx="2626153" cy="2207543"/>
                </a:xfrm>
              </p:grpSpPr>
              <p:grpSp>
                <p:nvGrpSpPr>
                  <p:cNvPr id="86" name="Group 85"/>
                  <p:cNvGrpSpPr/>
                  <p:nvPr/>
                </p:nvGrpSpPr>
                <p:grpSpPr>
                  <a:xfrm>
                    <a:off x="1141412" y="2590801"/>
                    <a:ext cx="1066800" cy="1066800"/>
                    <a:chOff x="609600" y="1285877"/>
                    <a:chExt cx="2121599" cy="2025395"/>
                  </a:xfrm>
                </p:grpSpPr>
                <p:pic>
                  <p:nvPicPr>
                    <p:cNvPr id="105" name="Picture 14" descr="C:\Users\Abject-3D\Desktop\VMWare Files\FINAL diagrams\Basic Virtualization\3D PNGs\DGRM_Server_VMs_basic_3_VMware_Q408_2.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09600" y="1647826"/>
                      <a:ext cx="2121599" cy="1663446"/>
                    </a:xfrm>
                    <a:prstGeom prst="rect">
                      <a:avLst/>
                    </a:prstGeom>
                    <a:noFill/>
                  </p:spPr>
                </p:pic>
                <p:pic>
                  <p:nvPicPr>
                    <p:cNvPr id="106" name="Picture 13" descr="C:\Users\Abject-3D\Desktop\VMWare Files\FINAL diagrams\Basic Virtualization\3D PNGs\DGRM_Server_VMs_basic_3_VMware_Q408_1.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09600" y="1285877"/>
                      <a:ext cx="2100453" cy="1536573"/>
                    </a:xfrm>
                    <a:prstGeom prst="rect">
                      <a:avLst/>
                    </a:prstGeom>
                    <a:noFill/>
                  </p:spPr>
                </p:pic>
                <p:pic>
                  <p:nvPicPr>
                    <p:cNvPr id="107" name="Picture 150" descr="ICON_VM_basic_label_Q308"/>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09600" y="1295400"/>
                      <a:ext cx="569799" cy="661321"/>
                    </a:xfrm>
                    <a:prstGeom prst="rect">
                      <a:avLst/>
                    </a:prstGeom>
                    <a:noFill/>
                    <a:ln w="9525">
                      <a:noFill/>
                      <a:miter lim="800000"/>
                      <a:headEnd/>
                      <a:tailEnd/>
                    </a:ln>
                  </p:spPr>
                </p:pic>
                <p:pic>
                  <p:nvPicPr>
                    <p:cNvPr id="108" name="Picture 150" descr="ICON_VM_basic_label_Q308"/>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990600" y="1524000"/>
                      <a:ext cx="569799" cy="661321"/>
                    </a:xfrm>
                    <a:prstGeom prst="rect">
                      <a:avLst/>
                    </a:prstGeom>
                    <a:noFill/>
                    <a:ln w="9525">
                      <a:noFill/>
                      <a:miter lim="800000"/>
                      <a:headEnd/>
                      <a:tailEnd/>
                    </a:ln>
                  </p:spPr>
                </p:pic>
                <p:pic>
                  <p:nvPicPr>
                    <p:cNvPr id="109" name="Picture 150" descr="ICON_VM_basic_label_Q308"/>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371600" y="1752600"/>
                      <a:ext cx="569799" cy="661321"/>
                    </a:xfrm>
                    <a:prstGeom prst="rect">
                      <a:avLst/>
                    </a:prstGeom>
                    <a:noFill/>
                    <a:ln w="9525">
                      <a:noFill/>
                      <a:miter lim="800000"/>
                      <a:headEnd/>
                      <a:tailEnd/>
                    </a:ln>
                  </p:spPr>
                </p:pic>
              </p:grpSp>
              <p:grpSp>
                <p:nvGrpSpPr>
                  <p:cNvPr id="87" name="Group 86"/>
                  <p:cNvGrpSpPr/>
                  <p:nvPr/>
                </p:nvGrpSpPr>
                <p:grpSpPr>
                  <a:xfrm>
                    <a:off x="2002655" y="2118156"/>
                    <a:ext cx="1066800" cy="1066800"/>
                    <a:chOff x="609600" y="1285877"/>
                    <a:chExt cx="2121599" cy="2025395"/>
                  </a:xfrm>
                </p:grpSpPr>
                <p:pic>
                  <p:nvPicPr>
                    <p:cNvPr id="100" name="Picture 14" descr="C:\Users\Abject-3D\Desktop\VMWare Files\FINAL diagrams\Basic Virtualization\3D PNGs\DGRM_Server_VMs_basic_3_VMware_Q408_2.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09600" y="1647826"/>
                      <a:ext cx="2121599" cy="1663446"/>
                    </a:xfrm>
                    <a:prstGeom prst="rect">
                      <a:avLst/>
                    </a:prstGeom>
                    <a:noFill/>
                  </p:spPr>
                </p:pic>
                <p:pic>
                  <p:nvPicPr>
                    <p:cNvPr id="101" name="Picture 13" descr="C:\Users\Abject-3D\Desktop\VMWare Files\FINAL diagrams\Basic Virtualization\3D PNGs\DGRM_Server_VMs_basic_3_VMware_Q408_1.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09600" y="1285877"/>
                      <a:ext cx="2100453" cy="1536573"/>
                    </a:xfrm>
                    <a:prstGeom prst="rect">
                      <a:avLst/>
                    </a:prstGeom>
                    <a:noFill/>
                  </p:spPr>
                </p:pic>
                <p:pic>
                  <p:nvPicPr>
                    <p:cNvPr id="102" name="Picture 150" descr="ICON_VM_basic_label_Q308"/>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09600" y="1295400"/>
                      <a:ext cx="569799" cy="661321"/>
                    </a:xfrm>
                    <a:prstGeom prst="rect">
                      <a:avLst/>
                    </a:prstGeom>
                    <a:noFill/>
                    <a:ln w="9525">
                      <a:noFill/>
                      <a:miter lim="800000"/>
                      <a:headEnd/>
                      <a:tailEnd/>
                    </a:ln>
                  </p:spPr>
                </p:pic>
                <p:pic>
                  <p:nvPicPr>
                    <p:cNvPr id="103" name="Picture 150" descr="ICON_VM_basic_label_Q308"/>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990600" y="1524000"/>
                      <a:ext cx="569799" cy="661321"/>
                    </a:xfrm>
                    <a:prstGeom prst="rect">
                      <a:avLst/>
                    </a:prstGeom>
                    <a:noFill/>
                    <a:ln w="9525">
                      <a:noFill/>
                      <a:miter lim="800000"/>
                      <a:headEnd/>
                      <a:tailEnd/>
                    </a:ln>
                  </p:spPr>
                </p:pic>
                <p:pic>
                  <p:nvPicPr>
                    <p:cNvPr id="104" name="Picture 150" descr="ICON_VM_basic_label_Q308"/>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371600" y="1752600"/>
                      <a:ext cx="569799" cy="661321"/>
                    </a:xfrm>
                    <a:prstGeom prst="rect">
                      <a:avLst/>
                    </a:prstGeom>
                    <a:noFill/>
                    <a:ln w="9525">
                      <a:noFill/>
                      <a:miter lim="800000"/>
                      <a:headEnd/>
                      <a:tailEnd/>
                    </a:ln>
                  </p:spPr>
                </p:pic>
              </p:grpSp>
              <p:grpSp>
                <p:nvGrpSpPr>
                  <p:cNvPr id="88" name="Group 87"/>
                  <p:cNvGrpSpPr/>
                  <p:nvPr/>
                </p:nvGrpSpPr>
                <p:grpSpPr>
                  <a:xfrm>
                    <a:off x="1839522" y="3258899"/>
                    <a:ext cx="1066800" cy="1066800"/>
                    <a:chOff x="609600" y="1285877"/>
                    <a:chExt cx="2121599" cy="2025395"/>
                  </a:xfrm>
                </p:grpSpPr>
                <p:pic>
                  <p:nvPicPr>
                    <p:cNvPr id="95" name="Picture 14" descr="C:\Users\Abject-3D\Desktop\VMWare Files\FINAL diagrams\Basic Virtualization\3D PNGs\DGRM_Server_VMs_basic_3_VMware_Q408_2.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09600" y="1647826"/>
                      <a:ext cx="2121599" cy="1663446"/>
                    </a:xfrm>
                    <a:prstGeom prst="rect">
                      <a:avLst/>
                    </a:prstGeom>
                    <a:noFill/>
                  </p:spPr>
                </p:pic>
                <p:pic>
                  <p:nvPicPr>
                    <p:cNvPr id="96" name="Picture 13" descr="C:\Users\Abject-3D\Desktop\VMWare Files\FINAL diagrams\Basic Virtualization\3D PNGs\DGRM_Server_VMs_basic_3_VMware_Q408_1.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09600" y="1285877"/>
                      <a:ext cx="2100453" cy="1536573"/>
                    </a:xfrm>
                    <a:prstGeom prst="rect">
                      <a:avLst/>
                    </a:prstGeom>
                    <a:noFill/>
                  </p:spPr>
                </p:pic>
                <p:pic>
                  <p:nvPicPr>
                    <p:cNvPr id="97" name="Picture 150" descr="ICON_VM_basic_label_Q308"/>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09600" y="1295400"/>
                      <a:ext cx="569799" cy="661321"/>
                    </a:xfrm>
                    <a:prstGeom prst="rect">
                      <a:avLst/>
                    </a:prstGeom>
                    <a:noFill/>
                    <a:ln w="9525">
                      <a:noFill/>
                      <a:miter lim="800000"/>
                      <a:headEnd/>
                      <a:tailEnd/>
                    </a:ln>
                  </p:spPr>
                </p:pic>
                <p:pic>
                  <p:nvPicPr>
                    <p:cNvPr id="98" name="Picture 150" descr="ICON_VM_basic_label_Q308"/>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990600" y="1524000"/>
                      <a:ext cx="569799" cy="661321"/>
                    </a:xfrm>
                    <a:prstGeom prst="rect">
                      <a:avLst/>
                    </a:prstGeom>
                    <a:noFill/>
                    <a:ln w="9525">
                      <a:noFill/>
                      <a:miter lim="800000"/>
                      <a:headEnd/>
                      <a:tailEnd/>
                    </a:ln>
                  </p:spPr>
                </p:pic>
                <p:pic>
                  <p:nvPicPr>
                    <p:cNvPr id="99" name="Picture 150" descr="ICON_VM_basic_label_Q308"/>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371600" y="1752600"/>
                      <a:ext cx="569799" cy="661321"/>
                    </a:xfrm>
                    <a:prstGeom prst="rect">
                      <a:avLst/>
                    </a:prstGeom>
                    <a:noFill/>
                    <a:ln w="9525">
                      <a:noFill/>
                      <a:miter lim="800000"/>
                      <a:headEnd/>
                      <a:tailEnd/>
                    </a:ln>
                  </p:spPr>
                </p:pic>
              </p:grpSp>
              <p:grpSp>
                <p:nvGrpSpPr>
                  <p:cNvPr id="89" name="Group 88"/>
                  <p:cNvGrpSpPr/>
                  <p:nvPr/>
                </p:nvGrpSpPr>
                <p:grpSpPr>
                  <a:xfrm>
                    <a:off x="2700765" y="2739572"/>
                    <a:ext cx="1066800" cy="1066800"/>
                    <a:chOff x="609600" y="1285877"/>
                    <a:chExt cx="2121599" cy="2025395"/>
                  </a:xfrm>
                </p:grpSpPr>
                <p:pic>
                  <p:nvPicPr>
                    <p:cNvPr id="90" name="Picture 14" descr="C:\Users\Abject-3D\Desktop\VMWare Files\FINAL diagrams\Basic Virtualization\3D PNGs\DGRM_Server_VMs_basic_3_VMware_Q408_2.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09600" y="1647826"/>
                      <a:ext cx="2121599" cy="1663446"/>
                    </a:xfrm>
                    <a:prstGeom prst="rect">
                      <a:avLst/>
                    </a:prstGeom>
                    <a:noFill/>
                  </p:spPr>
                </p:pic>
                <p:pic>
                  <p:nvPicPr>
                    <p:cNvPr id="91" name="Picture 13" descr="C:\Users\Abject-3D\Desktop\VMWare Files\FINAL diagrams\Basic Virtualization\3D PNGs\DGRM_Server_VMs_basic_3_VMware_Q408_1.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09600" y="1285877"/>
                      <a:ext cx="2100453" cy="1536573"/>
                    </a:xfrm>
                    <a:prstGeom prst="rect">
                      <a:avLst/>
                    </a:prstGeom>
                    <a:noFill/>
                  </p:spPr>
                </p:pic>
                <p:pic>
                  <p:nvPicPr>
                    <p:cNvPr id="92" name="Picture 150" descr="ICON_VM_basic_label_Q308"/>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09600" y="1295400"/>
                      <a:ext cx="569799" cy="661321"/>
                    </a:xfrm>
                    <a:prstGeom prst="rect">
                      <a:avLst/>
                    </a:prstGeom>
                    <a:noFill/>
                    <a:ln w="9525">
                      <a:noFill/>
                      <a:miter lim="800000"/>
                      <a:headEnd/>
                      <a:tailEnd/>
                    </a:ln>
                  </p:spPr>
                </p:pic>
                <p:pic>
                  <p:nvPicPr>
                    <p:cNvPr id="93" name="Picture 150" descr="ICON_VM_basic_label_Q308"/>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990600" y="1524000"/>
                      <a:ext cx="569799" cy="661321"/>
                    </a:xfrm>
                    <a:prstGeom prst="rect">
                      <a:avLst/>
                    </a:prstGeom>
                    <a:noFill/>
                    <a:ln w="9525">
                      <a:noFill/>
                      <a:miter lim="800000"/>
                      <a:headEnd/>
                      <a:tailEnd/>
                    </a:ln>
                  </p:spPr>
                </p:pic>
                <p:pic>
                  <p:nvPicPr>
                    <p:cNvPr id="94" name="Picture 150" descr="ICON_VM_basic_label_Q308"/>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371600" y="1752600"/>
                      <a:ext cx="569799" cy="661321"/>
                    </a:xfrm>
                    <a:prstGeom prst="rect">
                      <a:avLst/>
                    </a:prstGeom>
                    <a:noFill/>
                    <a:ln w="9525">
                      <a:noFill/>
                      <a:miter lim="800000"/>
                      <a:headEnd/>
                      <a:tailEnd/>
                    </a:ln>
                  </p:spPr>
                </p:pic>
              </p:grpSp>
            </p:grpSp>
            <p:grpSp>
              <p:nvGrpSpPr>
                <p:cNvPr id="61" name="Group 60"/>
                <p:cNvGrpSpPr/>
                <p:nvPr/>
              </p:nvGrpSpPr>
              <p:grpSpPr>
                <a:xfrm>
                  <a:off x="943249" y="3902864"/>
                  <a:ext cx="885523" cy="708920"/>
                  <a:chOff x="1141412" y="2118156"/>
                  <a:chExt cx="2626153" cy="2207543"/>
                </a:xfrm>
              </p:grpSpPr>
              <p:grpSp>
                <p:nvGrpSpPr>
                  <p:cNvPr id="62" name="Group 61"/>
                  <p:cNvGrpSpPr/>
                  <p:nvPr/>
                </p:nvGrpSpPr>
                <p:grpSpPr>
                  <a:xfrm>
                    <a:off x="1141412" y="2590801"/>
                    <a:ext cx="1066800" cy="1066800"/>
                    <a:chOff x="609600" y="1285877"/>
                    <a:chExt cx="2121599" cy="2025395"/>
                  </a:xfrm>
                </p:grpSpPr>
                <p:pic>
                  <p:nvPicPr>
                    <p:cNvPr id="81" name="Picture 14" descr="C:\Users\Abject-3D\Desktop\VMWare Files\FINAL diagrams\Basic Virtualization\3D PNGs\DGRM_Server_VMs_basic_3_VMware_Q408_2.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09600" y="1647826"/>
                      <a:ext cx="2121599" cy="1663446"/>
                    </a:xfrm>
                    <a:prstGeom prst="rect">
                      <a:avLst/>
                    </a:prstGeom>
                    <a:noFill/>
                  </p:spPr>
                </p:pic>
                <p:pic>
                  <p:nvPicPr>
                    <p:cNvPr id="82" name="Picture 13" descr="C:\Users\Abject-3D\Desktop\VMWare Files\FINAL diagrams\Basic Virtualization\3D PNGs\DGRM_Server_VMs_basic_3_VMware_Q408_1.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09600" y="1285877"/>
                      <a:ext cx="2100453" cy="1536573"/>
                    </a:xfrm>
                    <a:prstGeom prst="rect">
                      <a:avLst/>
                    </a:prstGeom>
                    <a:noFill/>
                  </p:spPr>
                </p:pic>
                <p:pic>
                  <p:nvPicPr>
                    <p:cNvPr id="83" name="Picture 150" descr="ICON_VM_basic_label_Q308"/>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09600" y="1295400"/>
                      <a:ext cx="569799" cy="661321"/>
                    </a:xfrm>
                    <a:prstGeom prst="rect">
                      <a:avLst/>
                    </a:prstGeom>
                    <a:noFill/>
                    <a:ln w="9525">
                      <a:noFill/>
                      <a:miter lim="800000"/>
                      <a:headEnd/>
                      <a:tailEnd/>
                    </a:ln>
                  </p:spPr>
                </p:pic>
                <p:pic>
                  <p:nvPicPr>
                    <p:cNvPr id="84" name="Picture 150" descr="ICON_VM_basic_label_Q308"/>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990600" y="1524000"/>
                      <a:ext cx="569799" cy="661321"/>
                    </a:xfrm>
                    <a:prstGeom prst="rect">
                      <a:avLst/>
                    </a:prstGeom>
                    <a:noFill/>
                    <a:ln w="9525">
                      <a:noFill/>
                      <a:miter lim="800000"/>
                      <a:headEnd/>
                      <a:tailEnd/>
                    </a:ln>
                  </p:spPr>
                </p:pic>
                <p:pic>
                  <p:nvPicPr>
                    <p:cNvPr id="85" name="Picture 150" descr="ICON_VM_basic_label_Q308"/>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371600" y="1752600"/>
                      <a:ext cx="569799" cy="661321"/>
                    </a:xfrm>
                    <a:prstGeom prst="rect">
                      <a:avLst/>
                    </a:prstGeom>
                    <a:noFill/>
                    <a:ln w="9525">
                      <a:noFill/>
                      <a:miter lim="800000"/>
                      <a:headEnd/>
                      <a:tailEnd/>
                    </a:ln>
                  </p:spPr>
                </p:pic>
              </p:grpSp>
              <p:grpSp>
                <p:nvGrpSpPr>
                  <p:cNvPr id="63" name="Group 62"/>
                  <p:cNvGrpSpPr/>
                  <p:nvPr/>
                </p:nvGrpSpPr>
                <p:grpSpPr>
                  <a:xfrm>
                    <a:off x="2002655" y="2118156"/>
                    <a:ext cx="1066800" cy="1066800"/>
                    <a:chOff x="609600" y="1285877"/>
                    <a:chExt cx="2121599" cy="2025395"/>
                  </a:xfrm>
                </p:grpSpPr>
                <p:pic>
                  <p:nvPicPr>
                    <p:cNvPr id="76" name="Picture 14" descr="C:\Users\Abject-3D\Desktop\VMWare Files\FINAL diagrams\Basic Virtualization\3D PNGs\DGRM_Server_VMs_basic_3_VMware_Q408_2.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09600" y="1647826"/>
                      <a:ext cx="2121599" cy="1663446"/>
                    </a:xfrm>
                    <a:prstGeom prst="rect">
                      <a:avLst/>
                    </a:prstGeom>
                    <a:noFill/>
                  </p:spPr>
                </p:pic>
                <p:pic>
                  <p:nvPicPr>
                    <p:cNvPr id="77" name="Picture 13" descr="C:\Users\Abject-3D\Desktop\VMWare Files\FINAL diagrams\Basic Virtualization\3D PNGs\DGRM_Server_VMs_basic_3_VMware_Q408_1.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09600" y="1285877"/>
                      <a:ext cx="2100453" cy="1536573"/>
                    </a:xfrm>
                    <a:prstGeom prst="rect">
                      <a:avLst/>
                    </a:prstGeom>
                    <a:noFill/>
                  </p:spPr>
                </p:pic>
                <p:pic>
                  <p:nvPicPr>
                    <p:cNvPr id="78" name="Picture 150" descr="ICON_VM_basic_label_Q308"/>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09600" y="1295400"/>
                      <a:ext cx="569799" cy="661321"/>
                    </a:xfrm>
                    <a:prstGeom prst="rect">
                      <a:avLst/>
                    </a:prstGeom>
                    <a:noFill/>
                    <a:ln w="9525">
                      <a:noFill/>
                      <a:miter lim="800000"/>
                      <a:headEnd/>
                      <a:tailEnd/>
                    </a:ln>
                  </p:spPr>
                </p:pic>
                <p:pic>
                  <p:nvPicPr>
                    <p:cNvPr id="79" name="Picture 78" descr="ICON_VM_basic_label_Q308"/>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990600" y="1524000"/>
                      <a:ext cx="569799" cy="661321"/>
                    </a:xfrm>
                    <a:prstGeom prst="rect">
                      <a:avLst/>
                    </a:prstGeom>
                    <a:noFill/>
                    <a:ln w="9525">
                      <a:noFill/>
                      <a:miter lim="800000"/>
                      <a:headEnd/>
                      <a:tailEnd/>
                    </a:ln>
                  </p:spPr>
                </p:pic>
                <p:pic>
                  <p:nvPicPr>
                    <p:cNvPr id="80" name="Picture 150" descr="ICON_VM_basic_label_Q308"/>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371600" y="1752600"/>
                      <a:ext cx="569799" cy="661321"/>
                    </a:xfrm>
                    <a:prstGeom prst="rect">
                      <a:avLst/>
                    </a:prstGeom>
                    <a:noFill/>
                    <a:ln w="9525">
                      <a:noFill/>
                      <a:miter lim="800000"/>
                      <a:headEnd/>
                      <a:tailEnd/>
                    </a:ln>
                  </p:spPr>
                </p:pic>
              </p:grpSp>
              <p:grpSp>
                <p:nvGrpSpPr>
                  <p:cNvPr id="64" name="Group 63"/>
                  <p:cNvGrpSpPr/>
                  <p:nvPr/>
                </p:nvGrpSpPr>
                <p:grpSpPr>
                  <a:xfrm>
                    <a:off x="1839522" y="3258899"/>
                    <a:ext cx="1066800" cy="1066800"/>
                    <a:chOff x="609600" y="1285877"/>
                    <a:chExt cx="2121599" cy="2025395"/>
                  </a:xfrm>
                </p:grpSpPr>
                <p:pic>
                  <p:nvPicPr>
                    <p:cNvPr id="71" name="Picture 14" descr="C:\Users\Abject-3D\Desktop\VMWare Files\FINAL diagrams\Basic Virtualization\3D PNGs\DGRM_Server_VMs_basic_3_VMware_Q408_2.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09600" y="1647826"/>
                      <a:ext cx="2121599" cy="1663446"/>
                    </a:xfrm>
                    <a:prstGeom prst="rect">
                      <a:avLst/>
                    </a:prstGeom>
                    <a:noFill/>
                  </p:spPr>
                </p:pic>
                <p:pic>
                  <p:nvPicPr>
                    <p:cNvPr id="72" name="Picture 13" descr="C:\Users\Abject-3D\Desktop\VMWare Files\FINAL diagrams\Basic Virtualization\3D PNGs\DGRM_Server_VMs_basic_3_VMware_Q408_1.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09600" y="1285877"/>
                      <a:ext cx="2100453" cy="1536573"/>
                    </a:xfrm>
                    <a:prstGeom prst="rect">
                      <a:avLst/>
                    </a:prstGeom>
                    <a:noFill/>
                  </p:spPr>
                </p:pic>
                <p:pic>
                  <p:nvPicPr>
                    <p:cNvPr id="73" name="Picture 150" descr="ICON_VM_basic_label_Q308"/>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09600" y="1295400"/>
                      <a:ext cx="569799" cy="661321"/>
                    </a:xfrm>
                    <a:prstGeom prst="rect">
                      <a:avLst/>
                    </a:prstGeom>
                    <a:noFill/>
                    <a:ln w="9525">
                      <a:noFill/>
                      <a:miter lim="800000"/>
                      <a:headEnd/>
                      <a:tailEnd/>
                    </a:ln>
                  </p:spPr>
                </p:pic>
                <p:pic>
                  <p:nvPicPr>
                    <p:cNvPr id="74" name="Picture 150" descr="ICON_VM_basic_label_Q308"/>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990600" y="1524000"/>
                      <a:ext cx="569799" cy="661321"/>
                    </a:xfrm>
                    <a:prstGeom prst="rect">
                      <a:avLst/>
                    </a:prstGeom>
                    <a:noFill/>
                    <a:ln w="9525">
                      <a:noFill/>
                      <a:miter lim="800000"/>
                      <a:headEnd/>
                      <a:tailEnd/>
                    </a:ln>
                  </p:spPr>
                </p:pic>
                <p:pic>
                  <p:nvPicPr>
                    <p:cNvPr id="75" name="Picture 150" descr="ICON_VM_basic_label_Q308"/>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371600" y="1752600"/>
                      <a:ext cx="569799" cy="661321"/>
                    </a:xfrm>
                    <a:prstGeom prst="rect">
                      <a:avLst/>
                    </a:prstGeom>
                    <a:noFill/>
                    <a:ln w="9525">
                      <a:noFill/>
                      <a:miter lim="800000"/>
                      <a:headEnd/>
                      <a:tailEnd/>
                    </a:ln>
                  </p:spPr>
                </p:pic>
              </p:grpSp>
              <p:grpSp>
                <p:nvGrpSpPr>
                  <p:cNvPr id="65" name="Group 64"/>
                  <p:cNvGrpSpPr/>
                  <p:nvPr/>
                </p:nvGrpSpPr>
                <p:grpSpPr>
                  <a:xfrm>
                    <a:off x="2700765" y="2739572"/>
                    <a:ext cx="1066800" cy="1066800"/>
                    <a:chOff x="609600" y="1285877"/>
                    <a:chExt cx="2121599" cy="2025395"/>
                  </a:xfrm>
                </p:grpSpPr>
                <p:pic>
                  <p:nvPicPr>
                    <p:cNvPr id="66" name="Picture 14" descr="C:\Users\Abject-3D\Desktop\VMWare Files\FINAL diagrams\Basic Virtualization\3D PNGs\DGRM_Server_VMs_basic_3_VMware_Q408_2.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09600" y="1647826"/>
                      <a:ext cx="2121599" cy="1663446"/>
                    </a:xfrm>
                    <a:prstGeom prst="rect">
                      <a:avLst/>
                    </a:prstGeom>
                    <a:noFill/>
                  </p:spPr>
                </p:pic>
                <p:pic>
                  <p:nvPicPr>
                    <p:cNvPr id="67" name="Picture 13" descr="C:\Users\Abject-3D\Desktop\VMWare Files\FINAL diagrams\Basic Virtualization\3D PNGs\DGRM_Server_VMs_basic_3_VMware_Q408_1.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09600" y="1285877"/>
                      <a:ext cx="2100453" cy="1536573"/>
                    </a:xfrm>
                    <a:prstGeom prst="rect">
                      <a:avLst/>
                    </a:prstGeom>
                    <a:noFill/>
                  </p:spPr>
                </p:pic>
                <p:pic>
                  <p:nvPicPr>
                    <p:cNvPr id="68" name="Picture 150" descr="ICON_VM_basic_label_Q308"/>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09600" y="1295400"/>
                      <a:ext cx="569799" cy="661321"/>
                    </a:xfrm>
                    <a:prstGeom prst="rect">
                      <a:avLst/>
                    </a:prstGeom>
                    <a:noFill/>
                    <a:ln w="9525">
                      <a:noFill/>
                      <a:miter lim="800000"/>
                      <a:headEnd/>
                      <a:tailEnd/>
                    </a:ln>
                  </p:spPr>
                </p:pic>
                <p:pic>
                  <p:nvPicPr>
                    <p:cNvPr id="69" name="Picture 150" descr="ICON_VM_basic_label_Q308"/>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990600" y="1524000"/>
                      <a:ext cx="569799" cy="661321"/>
                    </a:xfrm>
                    <a:prstGeom prst="rect">
                      <a:avLst/>
                    </a:prstGeom>
                    <a:noFill/>
                    <a:ln w="9525">
                      <a:noFill/>
                      <a:miter lim="800000"/>
                      <a:headEnd/>
                      <a:tailEnd/>
                    </a:ln>
                  </p:spPr>
                </p:pic>
                <p:pic>
                  <p:nvPicPr>
                    <p:cNvPr id="70" name="Picture 150" descr="ICON_VM_basic_label_Q308"/>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371600" y="1752600"/>
                      <a:ext cx="569799" cy="661321"/>
                    </a:xfrm>
                    <a:prstGeom prst="rect">
                      <a:avLst/>
                    </a:prstGeom>
                    <a:noFill/>
                    <a:ln w="9525">
                      <a:noFill/>
                      <a:miter lim="800000"/>
                      <a:headEnd/>
                      <a:tailEnd/>
                    </a:ln>
                  </p:spPr>
                </p:pic>
              </p:grpSp>
            </p:grpSp>
          </p:grpSp>
          <p:grpSp>
            <p:nvGrpSpPr>
              <p:cNvPr id="5" name="Group 4">
                <a:extLst>
                  <a:ext uri="{FF2B5EF4-FFF2-40B4-BE49-F238E27FC236}">
                    <a16:creationId xmlns:a16="http://schemas.microsoft.com/office/drawing/2014/main" id="{D6AFE820-38A5-4787-AA1F-CED473020F51}"/>
                  </a:ext>
                </a:extLst>
              </p:cNvPr>
              <p:cNvGrpSpPr/>
              <p:nvPr/>
            </p:nvGrpSpPr>
            <p:grpSpPr>
              <a:xfrm>
                <a:off x="6127145" y="2863062"/>
                <a:ext cx="2375533" cy="1309377"/>
                <a:chOff x="5737241" y="3045064"/>
                <a:chExt cx="2620057" cy="1527487"/>
              </a:xfrm>
            </p:grpSpPr>
            <p:sp>
              <p:nvSpPr>
                <p:cNvPr id="505" name="Freeform 274">
                  <a:extLst>
                    <a:ext uri="{FF2B5EF4-FFF2-40B4-BE49-F238E27FC236}">
                      <a16:creationId xmlns:a16="http://schemas.microsoft.com/office/drawing/2014/main" id="{E6B7D86A-7079-4998-912B-AB45489709A8}"/>
                    </a:ext>
                  </a:extLst>
                </p:cNvPr>
                <p:cNvSpPr/>
                <p:nvPr/>
              </p:nvSpPr>
              <p:spPr>
                <a:xfrm>
                  <a:off x="5737241" y="3045064"/>
                  <a:ext cx="2620057" cy="1483396"/>
                </a:xfrm>
                <a:custGeom>
                  <a:avLst/>
                  <a:gdLst>
                    <a:gd name="connsiteX0" fmla="*/ 1747429 w 2916137"/>
                    <a:gd name="connsiteY0" fmla="*/ 0 h 1700299"/>
                    <a:gd name="connsiteX1" fmla="*/ 2335332 w 2916137"/>
                    <a:gd name="connsiteY1" fmla="*/ 327155 h 1700299"/>
                    <a:gd name="connsiteX2" fmla="*/ 2366766 w 2916137"/>
                    <a:gd name="connsiteY2" fmla="*/ 412167 h 1700299"/>
                    <a:gd name="connsiteX3" fmla="*/ 2438167 w 2916137"/>
                    <a:gd name="connsiteY3" fmla="*/ 419105 h 1700299"/>
                    <a:gd name="connsiteX4" fmla="*/ 2916137 w 2916137"/>
                    <a:gd name="connsiteY4" fmla="*/ 984396 h 1700299"/>
                    <a:gd name="connsiteX5" fmla="*/ 2317526 w 2916137"/>
                    <a:gd name="connsiteY5" fmla="*/ 1561410 h 1700299"/>
                    <a:gd name="connsiteX6" fmla="*/ 2196885 w 2916137"/>
                    <a:gd name="connsiteY6" fmla="*/ 1549687 h 1700299"/>
                    <a:gd name="connsiteX7" fmla="*/ 2137898 w 2916137"/>
                    <a:gd name="connsiteY7" fmla="*/ 1532038 h 1700299"/>
                    <a:gd name="connsiteX8" fmla="*/ 2123617 w 2916137"/>
                    <a:gd name="connsiteY8" fmla="*/ 1548723 h 1700299"/>
                    <a:gd name="connsiteX9" fmla="*/ 1743982 w 2916137"/>
                    <a:gd name="connsiteY9" fmla="*/ 1700299 h 1700299"/>
                    <a:gd name="connsiteX10" fmla="*/ 1443805 w 2916137"/>
                    <a:gd name="connsiteY10" fmla="*/ 1611916 h 1700299"/>
                    <a:gd name="connsiteX11" fmla="*/ 1408723 w 2916137"/>
                    <a:gd name="connsiteY11" fmla="*/ 1585346 h 1700299"/>
                    <a:gd name="connsiteX12" fmla="*/ 1317889 w 2916137"/>
                    <a:gd name="connsiteY12" fmla="*/ 1632871 h 1700299"/>
                    <a:gd name="connsiteX13" fmla="*/ 1084882 w 2916137"/>
                    <a:gd name="connsiteY13" fmla="*/ 1678215 h 1700299"/>
                    <a:gd name="connsiteX14" fmla="*/ 750193 w 2916137"/>
                    <a:gd name="connsiteY14" fmla="*/ 1579670 h 1700299"/>
                    <a:gd name="connsiteX15" fmla="*/ 701737 w 2916137"/>
                    <a:gd name="connsiteY15" fmla="*/ 1541133 h 1700299"/>
                    <a:gd name="connsiteX16" fmla="*/ 645085 w 2916137"/>
                    <a:gd name="connsiteY16" fmla="*/ 1558084 h 1700299"/>
                    <a:gd name="connsiteX17" fmla="*/ 536884 w 2916137"/>
                    <a:gd name="connsiteY17" fmla="*/ 1568598 h 1700299"/>
                    <a:gd name="connsiteX18" fmla="*/ 0 w 2916137"/>
                    <a:gd name="connsiteY18" fmla="*/ 1051084 h 1700299"/>
                    <a:gd name="connsiteX19" fmla="*/ 536884 w 2916137"/>
                    <a:gd name="connsiteY19" fmla="*/ 533570 h 1700299"/>
                    <a:gd name="connsiteX20" fmla="*/ 555683 w 2916137"/>
                    <a:gd name="connsiteY20" fmla="*/ 535397 h 1700299"/>
                    <a:gd name="connsiteX21" fmla="*/ 588654 w 2916137"/>
                    <a:gd name="connsiteY21" fmla="*/ 476844 h 1700299"/>
                    <a:gd name="connsiteX22" fmla="*/ 1085032 w 2916137"/>
                    <a:gd name="connsiteY22" fmla="*/ 222444 h 1700299"/>
                    <a:gd name="connsiteX23" fmla="*/ 1205673 w 2916137"/>
                    <a:gd name="connsiteY23" fmla="*/ 234167 h 1700299"/>
                    <a:gd name="connsiteX24" fmla="*/ 1217381 w 2916137"/>
                    <a:gd name="connsiteY24" fmla="*/ 237670 h 1700299"/>
                    <a:gd name="connsiteX25" fmla="*/ 1218353 w 2916137"/>
                    <a:gd name="connsiteY25" fmla="*/ 236166 h 1700299"/>
                    <a:gd name="connsiteX26" fmla="*/ 1747429 w 2916137"/>
                    <a:gd name="connsiteY26" fmla="*/ 0 h 1700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916137" h="1700299">
                      <a:moveTo>
                        <a:pt x="1747429" y="0"/>
                      </a:moveTo>
                      <a:cubicBezTo>
                        <a:pt x="2011716" y="0"/>
                        <a:pt x="2238472" y="134900"/>
                        <a:pt x="2335332" y="327155"/>
                      </a:cubicBezTo>
                      <a:lnTo>
                        <a:pt x="2366766" y="412167"/>
                      </a:lnTo>
                      <a:lnTo>
                        <a:pt x="2438167" y="419105"/>
                      </a:lnTo>
                      <a:cubicBezTo>
                        <a:pt x="2710944" y="472909"/>
                        <a:pt x="2916137" y="705555"/>
                        <a:pt x="2916137" y="984396"/>
                      </a:cubicBezTo>
                      <a:cubicBezTo>
                        <a:pt x="2916137" y="1303072"/>
                        <a:pt x="2648130" y="1561410"/>
                        <a:pt x="2317526" y="1561410"/>
                      </a:cubicBezTo>
                      <a:cubicBezTo>
                        <a:pt x="2276201" y="1561410"/>
                        <a:pt x="2235853" y="1557374"/>
                        <a:pt x="2196885" y="1549687"/>
                      </a:cubicBezTo>
                      <a:lnTo>
                        <a:pt x="2137898" y="1532038"/>
                      </a:lnTo>
                      <a:lnTo>
                        <a:pt x="2123617" y="1548723"/>
                      </a:lnTo>
                      <a:cubicBezTo>
                        <a:pt x="2026460" y="1642374"/>
                        <a:pt x="1892239" y="1700299"/>
                        <a:pt x="1743982" y="1700299"/>
                      </a:cubicBezTo>
                      <a:cubicBezTo>
                        <a:pt x="1632790" y="1700299"/>
                        <a:pt x="1529492" y="1667717"/>
                        <a:pt x="1443805" y="1611916"/>
                      </a:cubicBezTo>
                      <a:lnTo>
                        <a:pt x="1408723" y="1585346"/>
                      </a:lnTo>
                      <a:lnTo>
                        <a:pt x="1317889" y="1632871"/>
                      </a:lnTo>
                      <a:cubicBezTo>
                        <a:pt x="1246272" y="1662069"/>
                        <a:pt x="1167533" y="1678215"/>
                        <a:pt x="1084882" y="1678215"/>
                      </a:cubicBezTo>
                      <a:cubicBezTo>
                        <a:pt x="960905" y="1678215"/>
                        <a:pt x="845732" y="1641886"/>
                        <a:pt x="750193" y="1579670"/>
                      </a:cubicBezTo>
                      <a:lnTo>
                        <a:pt x="701737" y="1541133"/>
                      </a:lnTo>
                      <a:lnTo>
                        <a:pt x="645085" y="1558084"/>
                      </a:lnTo>
                      <a:cubicBezTo>
                        <a:pt x="610135" y="1564978"/>
                        <a:pt x="573948" y="1568598"/>
                        <a:pt x="536884" y="1568598"/>
                      </a:cubicBezTo>
                      <a:cubicBezTo>
                        <a:pt x="240371" y="1568598"/>
                        <a:pt x="0" y="1336899"/>
                        <a:pt x="0" y="1051084"/>
                      </a:cubicBezTo>
                      <a:cubicBezTo>
                        <a:pt x="0" y="765269"/>
                        <a:pt x="240371" y="533570"/>
                        <a:pt x="536884" y="533570"/>
                      </a:cubicBezTo>
                      <a:lnTo>
                        <a:pt x="555683" y="535397"/>
                      </a:lnTo>
                      <a:lnTo>
                        <a:pt x="588654" y="476844"/>
                      </a:lnTo>
                      <a:cubicBezTo>
                        <a:pt x="696229" y="323357"/>
                        <a:pt x="878404" y="222444"/>
                        <a:pt x="1085032" y="222444"/>
                      </a:cubicBezTo>
                      <a:cubicBezTo>
                        <a:pt x="1126357" y="222444"/>
                        <a:pt x="1166705" y="226480"/>
                        <a:pt x="1205673" y="234167"/>
                      </a:cubicBezTo>
                      <a:lnTo>
                        <a:pt x="1217381" y="237670"/>
                      </a:lnTo>
                      <a:lnTo>
                        <a:pt x="1218353" y="236166"/>
                      </a:lnTo>
                      <a:cubicBezTo>
                        <a:pt x="1333014" y="93680"/>
                        <a:pt x="1527190" y="0"/>
                        <a:pt x="1747429" y="0"/>
                      </a:cubicBezTo>
                      <a:close/>
                    </a:path>
                  </a:pathLst>
                </a:custGeom>
                <a:solidFill>
                  <a:srgbClr val="C3EDFF"/>
                </a:solidFill>
                <a:ln w="57150"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92" tIns="182784" rIns="91392" bIns="45696" numCol="1" spcCol="0" rtlCol="0" fromWordArt="0" anchor="ctr" anchorCtr="0" forceAA="0" compatLnSpc="1">
                  <a:prstTxWarp prst="textNoShape">
                    <a:avLst/>
                  </a:prstTxWarp>
                  <a:noAutofit/>
                </a:bodyPr>
                <a:lstStyle/>
                <a:p>
                  <a:pPr algn="ctr"/>
                  <a:endParaRPr lang="en-US" sz="1998" dirty="0">
                    <a:solidFill>
                      <a:srgbClr val="717074"/>
                    </a:solidFill>
                    <a:cs typeface="Calibri"/>
                  </a:endParaRPr>
                </a:p>
              </p:txBody>
            </p:sp>
            <p:grpSp>
              <p:nvGrpSpPr>
                <p:cNvPr id="350" name="Group 349"/>
                <p:cNvGrpSpPr/>
                <p:nvPr/>
              </p:nvGrpSpPr>
              <p:grpSpPr>
                <a:xfrm>
                  <a:off x="5905856" y="3204519"/>
                  <a:ext cx="2422936" cy="1368032"/>
                  <a:chOff x="409575" y="4502079"/>
                  <a:chExt cx="2423567" cy="1368388"/>
                </a:xfrm>
              </p:grpSpPr>
              <p:grpSp>
                <p:nvGrpSpPr>
                  <p:cNvPr id="351" name="Group 350"/>
                  <p:cNvGrpSpPr/>
                  <p:nvPr/>
                </p:nvGrpSpPr>
                <p:grpSpPr>
                  <a:xfrm>
                    <a:off x="1296967" y="5161362"/>
                    <a:ext cx="885754" cy="709105"/>
                    <a:chOff x="1141412" y="2118156"/>
                    <a:chExt cx="2626153" cy="2207543"/>
                  </a:xfrm>
                </p:grpSpPr>
                <p:grpSp>
                  <p:nvGrpSpPr>
                    <p:cNvPr id="430" name="Group 429"/>
                    <p:cNvGrpSpPr/>
                    <p:nvPr/>
                  </p:nvGrpSpPr>
                  <p:grpSpPr>
                    <a:xfrm>
                      <a:off x="1141412" y="2590801"/>
                      <a:ext cx="1066800" cy="1066800"/>
                      <a:chOff x="609600" y="1285877"/>
                      <a:chExt cx="2121599" cy="2025395"/>
                    </a:xfrm>
                  </p:grpSpPr>
                  <p:pic>
                    <p:nvPicPr>
                      <p:cNvPr id="449" name="Picture 14" descr="C:\Users\Abject-3D\Desktop\VMWare Files\FINAL diagrams\Basic Virtualization\3D PNGs\DGRM_Server_VMs_basic_3_VMware_Q408_2.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09600" y="1647826"/>
                        <a:ext cx="2121599" cy="1663446"/>
                      </a:xfrm>
                      <a:prstGeom prst="rect">
                        <a:avLst/>
                      </a:prstGeom>
                      <a:noFill/>
                    </p:spPr>
                  </p:pic>
                  <p:pic>
                    <p:nvPicPr>
                      <p:cNvPr id="450" name="Picture 13" descr="C:\Users\Abject-3D\Desktop\VMWare Files\FINAL diagrams\Basic Virtualization\3D PNGs\DGRM_Server_VMs_basic_3_VMware_Q408_1.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09600" y="1285877"/>
                        <a:ext cx="2100453" cy="1536573"/>
                      </a:xfrm>
                      <a:prstGeom prst="rect">
                        <a:avLst/>
                      </a:prstGeom>
                      <a:noFill/>
                    </p:spPr>
                  </p:pic>
                  <p:pic>
                    <p:nvPicPr>
                      <p:cNvPr id="451" name="Picture 150" descr="ICON_VM_basic_label_Q308"/>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09600" y="1295400"/>
                        <a:ext cx="569799" cy="661321"/>
                      </a:xfrm>
                      <a:prstGeom prst="rect">
                        <a:avLst/>
                      </a:prstGeom>
                      <a:noFill/>
                      <a:ln w="9525">
                        <a:noFill/>
                        <a:miter lim="800000"/>
                        <a:headEnd/>
                        <a:tailEnd/>
                      </a:ln>
                    </p:spPr>
                  </p:pic>
                  <p:pic>
                    <p:nvPicPr>
                      <p:cNvPr id="452" name="Picture 150" descr="ICON_VM_basic_label_Q308"/>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990600" y="1524000"/>
                        <a:ext cx="569799" cy="661321"/>
                      </a:xfrm>
                      <a:prstGeom prst="rect">
                        <a:avLst/>
                      </a:prstGeom>
                      <a:noFill/>
                      <a:ln w="9525">
                        <a:noFill/>
                        <a:miter lim="800000"/>
                        <a:headEnd/>
                        <a:tailEnd/>
                      </a:ln>
                    </p:spPr>
                  </p:pic>
                  <p:pic>
                    <p:nvPicPr>
                      <p:cNvPr id="453" name="Picture 150" descr="ICON_VM_basic_label_Q308"/>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371600" y="1752600"/>
                        <a:ext cx="569799" cy="661321"/>
                      </a:xfrm>
                      <a:prstGeom prst="rect">
                        <a:avLst/>
                      </a:prstGeom>
                      <a:noFill/>
                      <a:ln w="9525">
                        <a:noFill/>
                        <a:miter lim="800000"/>
                        <a:headEnd/>
                        <a:tailEnd/>
                      </a:ln>
                    </p:spPr>
                  </p:pic>
                </p:grpSp>
                <p:grpSp>
                  <p:nvGrpSpPr>
                    <p:cNvPr id="431" name="Group 430"/>
                    <p:cNvGrpSpPr/>
                    <p:nvPr/>
                  </p:nvGrpSpPr>
                  <p:grpSpPr>
                    <a:xfrm>
                      <a:off x="2002655" y="2118156"/>
                      <a:ext cx="1066800" cy="1066800"/>
                      <a:chOff x="609600" y="1285877"/>
                      <a:chExt cx="2121599" cy="2025395"/>
                    </a:xfrm>
                  </p:grpSpPr>
                  <p:pic>
                    <p:nvPicPr>
                      <p:cNvPr id="444" name="Picture 14" descr="C:\Users\Abject-3D\Desktop\VMWare Files\FINAL diagrams\Basic Virtualization\3D PNGs\DGRM_Server_VMs_basic_3_VMware_Q408_2.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09600" y="1647826"/>
                        <a:ext cx="2121599" cy="1663446"/>
                      </a:xfrm>
                      <a:prstGeom prst="rect">
                        <a:avLst/>
                      </a:prstGeom>
                      <a:noFill/>
                    </p:spPr>
                  </p:pic>
                  <p:pic>
                    <p:nvPicPr>
                      <p:cNvPr id="445" name="Picture 13" descr="C:\Users\Abject-3D\Desktop\VMWare Files\FINAL diagrams\Basic Virtualization\3D PNGs\DGRM_Server_VMs_basic_3_VMware_Q408_1.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09600" y="1285877"/>
                        <a:ext cx="2100453" cy="1536573"/>
                      </a:xfrm>
                      <a:prstGeom prst="rect">
                        <a:avLst/>
                      </a:prstGeom>
                      <a:noFill/>
                    </p:spPr>
                  </p:pic>
                  <p:pic>
                    <p:nvPicPr>
                      <p:cNvPr id="446" name="Picture 150" descr="ICON_VM_basic_label_Q308"/>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09600" y="1295400"/>
                        <a:ext cx="569799" cy="661321"/>
                      </a:xfrm>
                      <a:prstGeom prst="rect">
                        <a:avLst/>
                      </a:prstGeom>
                      <a:noFill/>
                      <a:ln w="9525">
                        <a:noFill/>
                        <a:miter lim="800000"/>
                        <a:headEnd/>
                        <a:tailEnd/>
                      </a:ln>
                    </p:spPr>
                  </p:pic>
                  <p:pic>
                    <p:nvPicPr>
                      <p:cNvPr id="447" name="Picture 150" descr="ICON_VM_basic_label_Q308"/>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990600" y="1524000"/>
                        <a:ext cx="569799" cy="661321"/>
                      </a:xfrm>
                      <a:prstGeom prst="rect">
                        <a:avLst/>
                      </a:prstGeom>
                      <a:noFill/>
                      <a:ln w="9525">
                        <a:noFill/>
                        <a:miter lim="800000"/>
                        <a:headEnd/>
                        <a:tailEnd/>
                      </a:ln>
                    </p:spPr>
                  </p:pic>
                  <p:pic>
                    <p:nvPicPr>
                      <p:cNvPr id="448" name="Picture 150" descr="ICON_VM_basic_label_Q308"/>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371600" y="1752600"/>
                        <a:ext cx="569799" cy="661321"/>
                      </a:xfrm>
                      <a:prstGeom prst="rect">
                        <a:avLst/>
                      </a:prstGeom>
                      <a:noFill/>
                      <a:ln w="9525">
                        <a:noFill/>
                        <a:miter lim="800000"/>
                        <a:headEnd/>
                        <a:tailEnd/>
                      </a:ln>
                    </p:spPr>
                  </p:pic>
                </p:grpSp>
                <p:grpSp>
                  <p:nvGrpSpPr>
                    <p:cNvPr id="432" name="Group 431"/>
                    <p:cNvGrpSpPr/>
                    <p:nvPr/>
                  </p:nvGrpSpPr>
                  <p:grpSpPr>
                    <a:xfrm>
                      <a:off x="1839522" y="3258899"/>
                      <a:ext cx="1066800" cy="1066800"/>
                      <a:chOff x="609600" y="1285877"/>
                      <a:chExt cx="2121599" cy="2025395"/>
                    </a:xfrm>
                  </p:grpSpPr>
                  <p:pic>
                    <p:nvPicPr>
                      <p:cNvPr id="439" name="Picture 14" descr="C:\Users\Abject-3D\Desktop\VMWare Files\FINAL diagrams\Basic Virtualization\3D PNGs\DGRM_Server_VMs_basic_3_VMware_Q408_2.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09600" y="1647826"/>
                        <a:ext cx="2121599" cy="1663446"/>
                      </a:xfrm>
                      <a:prstGeom prst="rect">
                        <a:avLst/>
                      </a:prstGeom>
                      <a:noFill/>
                    </p:spPr>
                  </p:pic>
                  <p:pic>
                    <p:nvPicPr>
                      <p:cNvPr id="440" name="Picture 13" descr="C:\Users\Abject-3D\Desktop\VMWare Files\FINAL diagrams\Basic Virtualization\3D PNGs\DGRM_Server_VMs_basic_3_VMware_Q408_1.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09600" y="1285877"/>
                        <a:ext cx="2100453" cy="1536573"/>
                      </a:xfrm>
                      <a:prstGeom prst="rect">
                        <a:avLst/>
                      </a:prstGeom>
                      <a:noFill/>
                    </p:spPr>
                  </p:pic>
                  <p:pic>
                    <p:nvPicPr>
                      <p:cNvPr id="441" name="Picture 150" descr="ICON_VM_basic_label_Q308"/>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09600" y="1295400"/>
                        <a:ext cx="569799" cy="661321"/>
                      </a:xfrm>
                      <a:prstGeom prst="rect">
                        <a:avLst/>
                      </a:prstGeom>
                      <a:noFill/>
                      <a:ln w="9525">
                        <a:noFill/>
                        <a:miter lim="800000"/>
                        <a:headEnd/>
                        <a:tailEnd/>
                      </a:ln>
                    </p:spPr>
                  </p:pic>
                  <p:pic>
                    <p:nvPicPr>
                      <p:cNvPr id="442" name="Picture 150" descr="ICON_VM_basic_label_Q308"/>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990600" y="1524000"/>
                        <a:ext cx="569799" cy="661321"/>
                      </a:xfrm>
                      <a:prstGeom prst="rect">
                        <a:avLst/>
                      </a:prstGeom>
                      <a:noFill/>
                      <a:ln w="9525">
                        <a:noFill/>
                        <a:miter lim="800000"/>
                        <a:headEnd/>
                        <a:tailEnd/>
                      </a:ln>
                    </p:spPr>
                  </p:pic>
                  <p:pic>
                    <p:nvPicPr>
                      <p:cNvPr id="443" name="Picture 150" descr="ICON_VM_basic_label_Q308"/>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371600" y="1752600"/>
                        <a:ext cx="569799" cy="661321"/>
                      </a:xfrm>
                      <a:prstGeom prst="rect">
                        <a:avLst/>
                      </a:prstGeom>
                      <a:noFill/>
                      <a:ln w="9525">
                        <a:noFill/>
                        <a:miter lim="800000"/>
                        <a:headEnd/>
                        <a:tailEnd/>
                      </a:ln>
                    </p:spPr>
                  </p:pic>
                </p:grpSp>
                <p:grpSp>
                  <p:nvGrpSpPr>
                    <p:cNvPr id="433" name="Group 432"/>
                    <p:cNvGrpSpPr/>
                    <p:nvPr/>
                  </p:nvGrpSpPr>
                  <p:grpSpPr>
                    <a:xfrm>
                      <a:off x="2700765" y="2739572"/>
                      <a:ext cx="1066800" cy="1066800"/>
                      <a:chOff x="609600" y="1285877"/>
                      <a:chExt cx="2121599" cy="2025395"/>
                    </a:xfrm>
                  </p:grpSpPr>
                  <p:pic>
                    <p:nvPicPr>
                      <p:cNvPr id="434" name="Picture 14" descr="C:\Users\Abject-3D\Desktop\VMWare Files\FINAL diagrams\Basic Virtualization\3D PNGs\DGRM_Server_VMs_basic_3_VMware_Q408_2.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09600" y="1647826"/>
                        <a:ext cx="2121599" cy="1663446"/>
                      </a:xfrm>
                      <a:prstGeom prst="rect">
                        <a:avLst/>
                      </a:prstGeom>
                      <a:noFill/>
                    </p:spPr>
                  </p:pic>
                  <p:pic>
                    <p:nvPicPr>
                      <p:cNvPr id="435" name="Picture 13" descr="C:\Users\Abject-3D\Desktop\VMWare Files\FINAL diagrams\Basic Virtualization\3D PNGs\DGRM_Server_VMs_basic_3_VMware_Q408_1.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09600" y="1285877"/>
                        <a:ext cx="2100453" cy="1536573"/>
                      </a:xfrm>
                      <a:prstGeom prst="rect">
                        <a:avLst/>
                      </a:prstGeom>
                      <a:noFill/>
                    </p:spPr>
                  </p:pic>
                  <p:pic>
                    <p:nvPicPr>
                      <p:cNvPr id="436" name="Picture 150" descr="ICON_VM_basic_label_Q308"/>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09600" y="1295400"/>
                        <a:ext cx="569799" cy="661321"/>
                      </a:xfrm>
                      <a:prstGeom prst="rect">
                        <a:avLst/>
                      </a:prstGeom>
                      <a:noFill/>
                      <a:ln w="9525">
                        <a:noFill/>
                        <a:miter lim="800000"/>
                        <a:headEnd/>
                        <a:tailEnd/>
                      </a:ln>
                    </p:spPr>
                  </p:pic>
                  <p:pic>
                    <p:nvPicPr>
                      <p:cNvPr id="437" name="Picture 150" descr="ICON_VM_basic_label_Q308"/>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990600" y="1524000"/>
                        <a:ext cx="569799" cy="661321"/>
                      </a:xfrm>
                      <a:prstGeom prst="rect">
                        <a:avLst/>
                      </a:prstGeom>
                      <a:noFill/>
                      <a:ln w="9525">
                        <a:noFill/>
                        <a:miter lim="800000"/>
                        <a:headEnd/>
                        <a:tailEnd/>
                      </a:ln>
                    </p:spPr>
                  </p:pic>
                  <p:pic>
                    <p:nvPicPr>
                      <p:cNvPr id="438" name="Picture 150" descr="ICON_VM_basic_label_Q308"/>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371600" y="1752600"/>
                        <a:ext cx="569799" cy="661321"/>
                      </a:xfrm>
                      <a:prstGeom prst="rect">
                        <a:avLst/>
                      </a:prstGeom>
                      <a:noFill/>
                      <a:ln w="9525">
                        <a:noFill/>
                        <a:miter lim="800000"/>
                        <a:headEnd/>
                        <a:tailEnd/>
                      </a:ln>
                    </p:spPr>
                  </p:pic>
                </p:grpSp>
              </p:grpSp>
              <p:grpSp>
                <p:nvGrpSpPr>
                  <p:cNvPr id="352" name="Group 351"/>
                  <p:cNvGrpSpPr/>
                  <p:nvPr/>
                </p:nvGrpSpPr>
                <p:grpSpPr>
                  <a:xfrm>
                    <a:off x="409575" y="4873587"/>
                    <a:ext cx="885754" cy="709105"/>
                    <a:chOff x="1141412" y="2118156"/>
                    <a:chExt cx="2626153" cy="2207543"/>
                  </a:xfrm>
                </p:grpSpPr>
                <p:grpSp>
                  <p:nvGrpSpPr>
                    <p:cNvPr id="406" name="Group 405"/>
                    <p:cNvGrpSpPr/>
                    <p:nvPr/>
                  </p:nvGrpSpPr>
                  <p:grpSpPr>
                    <a:xfrm>
                      <a:off x="1141412" y="2590801"/>
                      <a:ext cx="1066800" cy="1066800"/>
                      <a:chOff x="609600" y="1285877"/>
                      <a:chExt cx="2121599" cy="2025395"/>
                    </a:xfrm>
                  </p:grpSpPr>
                  <p:pic>
                    <p:nvPicPr>
                      <p:cNvPr id="425" name="Picture 14" descr="C:\Users\Abject-3D\Desktop\VMWare Files\FINAL diagrams\Basic Virtualization\3D PNGs\DGRM_Server_VMs_basic_3_VMware_Q408_2.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09600" y="1647826"/>
                        <a:ext cx="2121599" cy="1663446"/>
                      </a:xfrm>
                      <a:prstGeom prst="rect">
                        <a:avLst/>
                      </a:prstGeom>
                      <a:noFill/>
                    </p:spPr>
                  </p:pic>
                  <p:pic>
                    <p:nvPicPr>
                      <p:cNvPr id="426" name="Picture 13" descr="C:\Users\Abject-3D\Desktop\VMWare Files\FINAL diagrams\Basic Virtualization\3D PNGs\DGRM_Server_VMs_basic_3_VMware_Q408_1.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09600" y="1285877"/>
                        <a:ext cx="2100453" cy="1536573"/>
                      </a:xfrm>
                      <a:prstGeom prst="rect">
                        <a:avLst/>
                      </a:prstGeom>
                      <a:noFill/>
                    </p:spPr>
                  </p:pic>
                  <p:pic>
                    <p:nvPicPr>
                      <p:cNvPr id="427" name="Picture 150" descr="ICON_VM_basic_label_Q308"/>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09600" y="1295400"/>
                        <a:ext cx="569799" cy="661321"/>
                      </a:xfrm>
                      <a:prstGeom prst="rect">
                        <a:avLst/>
                      </a:prstGeom>
                      <a:noFill/>
                      <a:ln w="9525">
                        <a:noFill/>
                        <a:miter lim="800000"/>
                        <a:headEnd/>
                        <a:tailEnd/>
                      </a:ln>
                    </p:spPr>
                  </p:pic>
                  <p:pic>
                    <p:nvPicPr>
                      <p:cNvPr id="428" name="Picture 150" descr="ICON_VM_basic_label_Q308"/>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990600" y="1524000"/>
                        <a:ext cx="569799" cy="661321"/>
                      </a:xfrm>
                      <a:prstGeom prst="rect">
                        <a:avLst/>
                      </a:prstGeom>
                      <a:noFill/>
                      <a:ln w="9525">
                        <a:noFill/>
                        <a:miter lim="800000"/>
                        <a:headEnd/>
                        <a:tailEnd/>
                      </a:ln>
                    </p:spPr>
                  </p:pic>
                  <p:pic>
                    <p:nvPicPr>
                      <p:cNvPr id="429" name="Picture 150" descr="ICON_VM_basic_label_Q308"/>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371600" y="1752600"/>
                        <a:ext cx="569799" cy="661321"/>
                      </a:xfrm>
                      <a:prstGeom prst="rect">
                        <a:avLst/>
                      </a:prstGeom>
                      <a:noFill/>
                      <a:ln w="9525">
                        <a:noFill/>
                        <a:miter lim="800000"/>
                        <a:headEnd/>
                        <a:tailEnd/>
                      </a:ln>
                    </p:spPr>
                  </p:pic>
                </p:grpSp>
                <p:grpSp>
                  <p:nvGrpSpPr>
                    <p:cNvPr id="407" name="Group 406"/>
                    <p:cNvGrpSpPr/>
                    <p:nvPr/>
                  </p:nvGrpSpPr>
                  <p:grpSpPr>
                    <a:xfrm>
                      <a:off x="2002655" y="2118156"/>
                      <a:ext cx="1066800" cy="1066800"/>
                      <a:chOff x="609600" y="1285877"/>
                      <a:chExt cx="2121599" cy="2025395"/>
                    </a:xfrm>
                  </p:grpSpPr>
                  <p:pic>
                    <p:nvPicPr>
                      <p:cNvPr id="420" name="Picture 14" descr="C:\Users\Abject-3D\Desktop\VMWare Files\FINAL diagrams\Basic Virtualization\3D PNGs\DGRM_Server_VMs_basic_3_VMware_Q408_2.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09600" y="1647826"/>
                        <a:ext cx="2121599" cy="1663446"/>
                      </a:xfrm>
                      <a:prstGeom prst="rect">
                        <a:avLst/>
                      </a:prstGeom>
                      <a:noFill/>
                    </p:spPr>
                  </p:pic>
                  <p:pic>
                    <p:nvPicPr>
                      <p:cNvPr id="421" name="Picture 13" descr="C:\Users\Abject-3D\Desktop\VMWare Files\FINAL diagrams\Basic Virtualization\3D PNGs\DGRM_Server_VMs_basic_3_VMware_Q408_1.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09600" y="1285877"/>
                        <a:ext cx="2100453" cy="1536573"/>
                      </a:xfrm>
                      <a:prstGeom prst="rect">
                        <a:avLst/>
                      </a:prstGeom>
                      <a:noFill/>
                    </p:spPr>
                  </p:pic>
                  <p:pic>
                    <p:nvPicPr>
                      <p:cNvPr id="422" name="Picture 150" descr="ICON_VM_basic_label_Q308"/>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09600" y="1295400"/>
                        <a:ext cx="569799" cy="661321"/>
                      </a:xfrm>
                      <a:prstGeom prst="rect">
                        <a:avLst/>
                      </a:prstGeom>
                      <a:noFill/>
                      <a:ln w="9525">
                        <a:noFill/>
                        <a:miter lim="800000"/>
                        <a:headEnd/>
                        <a:tailEnd/>
                      </a:ln>
                    </p:spPr>
                  </p:pic>
                  <p:pic>
                    <p:nvPicPr>
                      <p:cNvPr id="423" name="Picture 422" descr="ICON_VM_basic_label_Q308"/>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990600" y="1524000"/>
                        <a:ext cx="569799" cy="661321"/>
                      </a:xfrm>
                      <a:prstGeom prst="rect">
                        <a:avLst/>
                      </a:prstGeom>
                      <a:noFill/>
                      <a:ln w="9525">
                        <a:noFill/>
                        <a:miter lim="800000"/>
                        <a:headEnd/>
                        <a:tailEnd/>
                      </a:ln>
                    </p:spPr>
                  </p:pic>
                  <p:pic>
                    <p:nvPicPr>
                      <p:cNvPr id="424" name="Picture 150" descr="ICON_VM_basic_label_Q308"/>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371600" y="1752600"/>
                        <a:ext cx="569799" cy="661321"/>
                      </a:xfrm>
                      <a:prstGeom prst="rect">
                        <a:avLst/>
                      </a:prstGeom>
                      <a:noFill/>
                      <a:ln w="9525">
                        <a:noFill/>
                        <a:miter lim="800000"/>
                        <a:headEnd/>
                        <a:tailEnd/>
                      </a:ln>
                    </p:spPr>
                  </p:pic>
                </p:grpSp>
                <p:grpSp>
                  <p:nvGrpSpPr>
                    <p:cNvPr id="408" name="Group 407"/>
                    <p:cNvGrpSpPr/>
                    <p:nvPr/>
                  </p:nvGrpSpPr>
                  <p:grpSpPr>
                    <a:xfrm>
                      <a:off x="1839522" y="3258899"/>
                      <a:ext cx="1066800" cy="1066800"/>
                      <a:chOff x="609600" y="1285877"/>
                      <a:chExt cx="2121599" cy="2025395"/>
                    </a:xfrm>
                  </p:grpSpPr>
                  <p:pic>
                    <p:nvPicPr>
                      <p:cNvPr id="415" name="Picture 14" descr="C:\Users\Abject-3D\Desktop\VMWare Files\FINAL diagrams\Basic Virtualization\3D PNGs\DGRM_Server_VMs_basic_3_VMware_Q408_2.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09600" y="1647826"/>
                        <a:ext cx="2121599" cy="1663446"/>
                      </a:xfrm>
                      <a:prstGeom prst="rect">
                        <a:avLst/>
                      </a:prstGeom>
                      <a:noFill/>
                    </p:spPr>
                  </p:pic>
                  <p:pic>
                    <p:nvPicPr>
                      <p:cNvPr id="416" name="Picture 13" descr="C:\Users\Abject-3D\Desktop\VMWare Files\FINAL diagrams\Basic Virtualization\3D PNGs\DGRM_Server_VMs_basic_3_VMware_Q408_1.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09600" y="1285877"/>
                        <a:ext cx="2100453" cy="1536573"/>
                      </a:xfrm>
                      <a:prstGeom prst="rect">
                        <a:avLst/>
                      </a:prstGeom>
                      <a:noFill/>
                    </p:spPr>
                  </p:pic>
                  <p:pic>
                    <p:nvPicPr>
                      <p:cNvPr id="417" name="Picture 150" descr="ICON_VM_basic_label_Q308"/>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09600" y="1295400"/>
                        <a:ext cx="569799" cy="661321"/>
                      </a:xfrm>
                      <a:prstGeom prst="rect">
                        <a:avLst/>
                      </a:prstGeom>
                      <a:noFill/>
                      <a:ln w="9525">
                        <a:noFill/>
                        <a:miter lim="800000"/>
                        <a:headEnd/>
                        <a:tailEnd/>
                      </a:ln>
                    </p:spPr>
                  </p:pic>
                  <p:pic>
                    <p:nvPicPr>
                      <p:cNvPr id="418" name="Picture 150" descr="ICON_VM_basic_label_Q308"/>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990600" y="1524000"/>
                        <a:ext cx="569799" cy="661321"/>
                      </a:xfrm>
                      <a:prstGeom prst="rect">
                        <a:avLst/>
                      </a:prstGeom>
                      <a:noFill/>
                      <a:ln w="9525">
                        <a:noFill/>
                        <a:miter lim="800000"/>
                        <a:headEnd/>
                        <a:tailEnd/>
                      </a:ln>
                    </p:spPr>
                  </p:pic>
                  <p:pic>
                    <p:nvPicPr>
                      <p:cNvPr id="419" name="Picture 150" descr="ICON_VM_basic_label_Q308"/>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371600" y="1752600"/>
                        <a:ext cx="569799" cy="661321"/>
                      </a:xfrm>
                      <a:prstGeom prst="rect">
                        <a:avLst/>
                      </a:prstGeom>
                      <a:noFill/>
                      <a:ln w="9525">
                        <a:noFill/>
                        <a:miter lim="800000"/>
                        <a:headEnd/>
                        <a:tailEnd/>
                      </a:ln>
                    </p:spPr>
                  </p:pic>
                </p:grpSp>
                <p:grpSp>
                  <p:nvGrpSpPr>
                    <p:cNvPr id="409" name="Group 408"/>
                    <p:cNvGrpSpPr/>
                    <p:nvPr/>
                  </p:nvGrpSpPr>
                  <p:grpSpPr>
                    <a:xfrm>
                      <a:off x="2700765" y="2739572"/>
                      <a:ext cx="1066800" cy="1066800"/>
                      <a:chOff x="609600" y="1285877"/>
                      <a:chExt cx="2121599" cy="2025395"/>
                    </a:xfrm>
                  </p:grpSpPr>
                  <p:pic>
                    <p:nvPicPr>
                      <p:cNvPr id="410" name="Picture 409" descr="C:\Users\Abject-3D\Desktop\VMWare Files\FINAL diagrams\Basic Virtualization\3D PNGs\DGRM_Server_VMs_basic_3_VMware_Q408_2.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09600" y="1647826"/>
                        <a:ext cx="2121599" cy="1663446"/>
                      </a:xfrm>
                      <a:prstGeom prst="rect">
                        <a:avLst/>
                      </a:prstGeom>
                      <a:noFill/>
                    </p:spPr>
                  </p:pic>
                  <p:pic>
                    <p:nvPicPr>
                      <p:cNvPr id="411" name="Picture 13" descr="C:\Users\Abject-3D\Desktop\VMWare Files\FINAL diagrams\Basic Virtualization\3D PNGs\DGRM_Server_VMs_basic_3_VMware_Q408_1.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09600" y="1285877"/>
                        <a:ext cx="2100453" cy="1536573"/>
                      </a:xfrm>
                      <a:prstGeom prst="rect">
                        <a:avLst/>
                      </a:prstGeom>
                      <a:noFill/>
                    </p:spPr>
                  </p:pic>
                  <p:pic>
                    <p:nvPicPr>
                      <p:cNvPr id="412" name="Picture 150" descr="ICON_VM_basic_label_Q308"/>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09600" y="1295400"/>
                        <a:ext cx="569799" cy="661321"/>
                      </a:xfrm>
                      <a:prstGeom prst="rect">
                        <a:avLst/>
                      </a:prstGeom>
                      <a:noFill/>
                      <a:ln w="9525">
                        <a:noFill/>
                        <a:miter lim="800000"/>
                        <a:headEnd/>
                        <a:tailEnd/>
                      </a:ln>
                    </p:spPr>
                  </p:pic>
                  <p:pic>
                    <p:nvPicPr>
                      <p:cNvPr id="413" name="Picture 150" descr="ICON_VM_basic_label_Q308"/>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990600" y="1524000"/>
                        <a:ext cx="569799" cy="661321"/>
                      </a:xfrm>
                      <a:prstGeom prst="rect">
                        <a:avLst/>
                      </a:prstGeom>
                      <a:noFill/>
                      <a:ln w="9525">
                        <a:noFill/>
                        <a:miter lim="800000"/>
                        <a:headEnd/>
                        <a:tailEnd/>
                      </a:ln>
                    </p:spPr>
                  </p:pic>
                  <p:pic>
                    <p:nvPicPr>
                      <p:cNvPr id="414" name="Picture 150" descr="ICON_VM_basic_label_Q308"/>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371600" y="1752600"/>
                        <a:ext cx="569799" cy="661321"/>
                      </a:xfrm>
                      <a:prstGeom prst="rect">
                        <a:avLst/>
                      </a:prstGeom>
                      <a:noFill/>
                      <a:ln w="9525">
                        <a:noFill/>
                        <a:miter lim="800000"/>
                        <a:headEnd/>
                        <a:tailEnd/>
                      </a:ln>
                    </p:spPr>
                  </p:pic>
                </p:grpSp>
              </p:grpSp>
              <p:grpSp>
                <p:nvGrpSpPr>
                  <p:cNvPr id="353" name="Group 352"/>
                  <p:cNvGrpSpPr/>
                  <p:nvPr/>
                </p:nvGrpSpPr>
                <p:grpSpPr>
                  <a:xfrm>
                    <a:off x="1947388" y="4744805"/>
                    <a:ext cx="885754" cy="709105"/>
                    <a:chOff x="1141412" y="2118156"/>
                    <a:chExt cx="2626153" cy="2207543"/>
                  </a:xfrm>
                </p:grpSpPr>
                <p:grpSp>
                  <p:nvGrpSpPr>
                    <p:cNvPr id="382" name="Group 381"/>
                    <p:cNvGrpSpPr/>
                    <p:nvPr/>
                  </p:nvGrpSpPr>
                  <p:grpSpPr>
                    <a:xfrm>
                      <a:off x="1141412" y="2590801"/>
                      <a:ext cx="1066800" cy="1066800"/>
                      <a:chOff x="609600" y="1285877"/>
                      <a:chExt cx="2121599" cy="2025395"/>
                    </a:xfrm>
                  </p:grpSpPr>
                  <p:pic>
                    <p:nvPicPr>
                      <p:cNvPr id="401" name="Picture 14" descr="C:\Users\Abject-3D\Desktop\VMWare Files\FINAL diagrams\Basic Virtualization\3D PNGs\DGRM_Server_VMs_basic_3_VMware_Q408_2.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09600" y="1647826"/>
                        <a:ext cx="2121599" cy="1663446"/>
                      </a:xfrm>
                      <a:prstGeom prst="rect">
                        <a:avLst/>
                      </a:prstGeom>
                      <a:noFill/>
                    </p:spPr>
                  </p:pic>
                  <p:pic>
                    <p:nvPicPr>
                      <p:cNvPr id="402" name="Picture 13" descr="C:\Users\Abject-3D\Desktop\VMWare Files\FINAL diagrams\Basic Virtualization\3D PNGs\DGRM_Server_VMs_basic_3_VMware_Q408_1.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09600" y="1285877"/>
                        <a:ext cx="2100453" cy="1536573"/>
                      </a:xfrm>
                      <a:prstGeom prst="rect">
                        <a:avLst/>
                      </a:prstGeom>
                      <a:noFill/>
                    </p:spPr>
                  </p:pic>
                  <p:pic>
                    <p:nvPicPr>
                      <p:cNvPr id="403" name="Picture 150" descr="ICON_VM_basic_label_Q308"/>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09600" y="1295400"/>
                        <a:ext cx="569799" cy="661321"/>
                      </a:xfrm>
                      <a:prstGeom prst="rect">
                        <a:avLst/>
                      </a:prstGeom>
                      <a:noFill/>
                      <a:ln w="9525">
                        <a:noFill/>
                        <a:miter lim="800000"/>
                        <a:headEnd/>
                        <a:tailEnd/>
                      </a:ln>
                    </p:spPr>
                  </p:pic>
                  <p:pic>
                    <p:nvPicPr>
                      <p:cNvPr id="404" name="Picture 150" descr="ICON_VM_basic_label_Q308"/>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990600" y="1524000"/>
                        <a:ext cx="569799" cy="661321"/>
                      </a:xfrm>
                      <a:prstGeom prst="rect">
                        <a:avLst/>
                      </a:prstGeom>
                      <a:noFill/>
                      <a:ln w="9525">
                        <a:noFill/>
                        <a:miter lim="800000"/>
                        <a:headEnd/>
                        <a:tailEnd/>
                      </a:ln>
                    </p:spPr>
                  </p:pic>
                  <p:pic>
                    <p:nvPicPr>
                      <p:cNvPr id="405" name="Picture 150" descr="ICON_VM_basic_label_Q308"/>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371600" y="1752600"/>
                        <a:ext cx="569799" cy="661321"/>
                      </a:xfrm>
                      <a:prstGeom prst="rect">
                        <a:avLst/>
                      </a:prstGeom>
                      <a:noFill/>
                      <a:ln w="9525">
                        <a:noFill/>
                        <a:miter lim="800000"/>
                        <a:headEnd/>
                        <a:tailEnd/>
                      </a:ln>
                    </p:spPr>
                  </p:pic>
                </p:grpSp>
                <p:grpSp>
                  <p:nvGrpSpPr>
                    <p:cNvPr id="383" name="Group 382"/>
                    <p:cNvGrpSpPr/>
                    <p:nvPr/>
                  </p:nvGrpSpPr>
                  <p:grpSpPr>
                    <a:xfrm>
                      <a:off x="2002655" y="2118156"/>
                      <a:ext cx="1066800" cy="1066800"/>
                      <a:chOff x="609600" y="1285877"/>
                      <a:chExt cx="2121599" cy="2025395"/>
                    </a:xfrm>
                  </p:grpSpPr>
                  <p:pic>
                    <p:nvPicPr>
                      <p:cNvPr id="396" name="Picture 14" descr="C:\Users\Abject-3D\Desktop\VMWare Files\FINAL diagrams\Basic Virtualization\3D PNGs\DGRM_Server_VMs_basic_3_VMware_Q408_2.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09600" y="1647826"/>
                        <a:ext cx="2121599" cy="1663446"/>
                      </a:xfrm>
                      <a:prstGeom prst="rect">
                        <a:avLst/>
                      </a:prstGeom>
                      <a:noFill/>
                    </p:spPr>
                  </p:pic>
                  <p:pic>
                    <p:nvPicPr>
                      <p:cNvPr id="397" name="Picture 13" descr="C:\Users\Abject-3D\Desktop\VMWare Files\FINAL diagrams\Basic Virtualization\3D PNGs\DGRM_Server_VMs_basic_3_VMware_Q408_1.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09600" y="1285877"/>
                        <a:ext cx="2100453" cy="1536573"/>
                      </a:xfrm>
                      <a:prstGeom prst="rect">
                        <a:avLst/>
                      </a:prstGeom>
                      <a:noFill/>
                    </p:spPr>
                  </p:pic>
                  <p:pic>
                    <p:nvPicPr>
                      <p:cNvPr id="398" name="Picture 150" descr="ICON_VM_basic_label_Q308"/>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09600" y="1295400"/>
                        <a:ext cx="569799" cy="661321"/>
                      </a:xfrm>
                      <a:prstGeom prst="rect">
                        <a:avLst/>
                      </a:prstGeom>
                      <a:noFill/>
                      <a:ln w="9525">
                        <a:noFill/>
                        <a:miter lim="800000"/>
                        <a:headEnd/>
                        <a:tailEnd/>
                      </a:ln>
                    </p:spPr>
                  </p:pic>
                  <p:pic>
                    <p:nvPicPr>
                      <p:cNvPr id="399" name="Picture 150" descr="ICON_VM_basic_label_Q308"/>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990600" y="1524000"/>
                        <a:ext cx="569799" cy="661321"/>
                      </a:xfrm>
                      <a:prstGeom prst="rect">
                        <a:avLst/>
                      </a:prstGeom>
                      <a:noFill/>
                      <a:ln w="9525">
                        <a:noFill/>
                        <a:miter lim="800000"/>
                        <a:headEnd/>
                        <a:tailEnd/>
                      </a:ln>
                    </p:spPr>
                  </p:pic>
                  <p:pic>
                    <p:nvPicPr>
                      <p:cNvPr id="400" name="Picture 150" descr="ICON_VM_basic_label_Q308"/>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371600" y="1752600"/>
                        <a:ext cx="569799" cy="661321"/>
                      </a:xfrm>
                      <a:prstGeom prst="rect">
                        <a:avLst/>
                      </a:prstGeom>
                      <a:noFill/>
                      <a:ln w="9525">
                        <a:noFill/>
                        <a:miter lim="800000"/>
                        <a:headEnd/>
                        <a:tailEnd/>
                      </a:ln>
                    </p:spPr>
                  </p:pic>
                </p:grpSp>
                <p:grpSp>
                  <p:nvGrpSpPr>
                    <p:cNvPr id="384" name="Group 383"/>
                    <p:cNvGrpSpPr/>
                    <p:nvPr/>
                  </p:nvGrpSpPr>
                  <p:grpSpPr>
                    <a:xfrm>
                      <a:off x="1839522" y="3258899"/>
                      <a:ext cx="1066800" cy="1066800"/>
                      <a:chOff x="609600" y="1285877"/>
                      <a:chExt cx="2121599" cy="2025395"/>
                    </a:xfrm>
                  </p:grpSpPr>
                  <p:pic>
                    <p:nvPicPr>
                      <p:cNvPr id="391" name="Picture 14" descr="C:\Users\Abject-3D\Desktop\VMWare Files\FINAL diagrams\Basic Virtualization\3D PNGs\DGRM_Server_VMs_basic_3_VMware_Q408_2.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09600" y="1647826"/>
                        <a:ext cx="2121599" cy="1663446"/>
                      </a:xfrm>
                      <a:prstGeom prst="rect">
                        <a:avLst/>
                      </a:prstGeom>
                      <a:noFill/>
                    </p:spPr>
                  </p:pic>
                  <p:pic>
                    <p:nvPicPr>
                      <p:cNvPr id="392" name="Picture 13" descr="C:\Users\Abject-3D\Desktop\VMWare Files\FINAL diagrams\Basic Virtualization\3D PNGs\DGRM_Server_VMs_basic_3_VMware_Q408_1.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09600" y="1285877"/>
                        <a:ext cx="2100453" cy="1536573"/>
                      </a:xfrm>
                      <a:prstGeom prst="rect">
                        <a:avLst/>
                      </a:prstGeom>
                      <a:noFill/>
                    </p:spPr>
                  </p:pic>
                  <p:pic>
                    <p:nvPicPr>
                      <p:cNvPr id="393" name="Picture 150" descr="ICON_VM_basic_label_Q308"/>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09600" y="1295400"/>
                        <a:ext cx="569799" cy="661321"/>
                      </a:xfrm>
                      <a:prstGeom prst="rect">
                        <a:avLst/>
                      </a:prstGeom>
                      <a:noFill/>
                      <a:ln w="9525">
                        <a:noFill/>
                        <a:miter lim="800000"/>
                        <a:headEnd/>
                        <a:tailEnd/>
                      </a:ln>
                    </p:spPr>
                  </p:pic>
                  <p:pic>
                    <p:nvPicPr>
                      <p:cNvPr id="394" name="Picture 150" descr="ICON_VM_basic_label_Q308"/>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990600" y="1524000"/>
                        <a:ext cx="569799" cy="661321"/>
                      </a:xfrm>
                      <a:prstGeom prst="rect">
                        <a:avLst/>
                      </a:prstGeom>
                      <a:noFill/>
                      <a:ln w="9525">
                        <a:noFill/>
                        <a:miter lim="800000"/>
                        <a:headEnd/>
                        <a:tailEnd/>
                      </a:ln>
                    </p:spPr>
                  </p:pic>
                  <p:pic>
                    <p:nvPicPr>
                      <p:cNvPr id="395" name="Picture 150" descr="ICON_VM_basic_label_Q308"/>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371600" y="1752600"/>
                        <a:ext cx="569799" cy="661321"/>
                      </a:xfrm>
                      <a:prstGeom prst="rect">
                        <a:avLst/>
                      </a:prstGeom>
                      <a:noFill/>
                      <a:ln w="9525">
                        <a:noFill/>
                        <a:miter lim="800000"/>
                        <a:headEnd/>
                        <a:tailEnd/>
                      </a:ln>
                    </p:spPr>
                  </p:pic>
                </p:grpSp>
                <p:grpSp>
                  <p:nvGrpSpPr>
                    <p:cNvPr id="385" name="Group 384"/>
                    <p:cNvGrpSpPr/>
                    <p:nvPr/>
                  </p:nvGrpSpPr>
                  <p:grpSpPr>
                    <a:xfrm>
                      <a:off x="2700765" y="2739572"/>
                      <a:ext cx="1066800" cy="1066800"/>
                      <a:chOff x="609600" y="1285877"/>
                      <a:chExt cx="2121599" cy="2025395"/>
                    </a:xfrm>
                  </p:grpSpPr>
                  <p:pic>
                    <p:nvPicPr>
                      <p:cNvPr id="386" name="Picture 14" descr="C:\Users\Abject-3D\Desktop\VMWare Files\FINAL diagrams\Basic Virtualization\3D PNGs\DGRM_Server_VMs_basic_3_VMware_Q408_2.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09600" y="1647826"/>
                        <a:ext cx="2121599" cy="1663446"/>
                      </a:xfrm>
                      <a:prstGeom prst="rect">
                        <a:avLst/>
                      </a:prstGeom>
                      <a:noFill/>
                    </p:spPr>
                  </p:pic>
                  <p:pic>
                    <p:nvPicPr>
                      <p:cNvPr id="387" name="Picture 13" descr="C:\Users\Abject-3D\Desktop\VMWare Files\FINAL diagrams\Basic Virtualization\3D PNGs\DGRM_Server_VMs_basic_3_VMware_Q408_1.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09600" y="1285877"/>
                        <a:ext cx="2100453" cy="1536573"/>
                      </a:xfrm>
                      <a:prstGeom prst="rect">
                        <a:avLst/>
                      </a:prstGeom>
                      <a:noFill/>
                    </p:spPr>
                  </p:pic>
                  <p:pic>
                    <p:nvPicPr>
                      <p:cNvPr id="388" name="Picture 150" descr="ICON_VM_basic_label_Q308"/>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09600" y="1295400"/>
                        <a:ext cx="569799" cy="661321"/>
                      </a:xfrm>
                      <a:prstGeom prst="rect">
                        <a:avLst/>
                      </a:prstGeom>
                      <a:noFill/>
                      <a:ln w="9525">
                        <a:noFill/>
                        <a:miter lim="800000"/>
                        <a:headEnd/>
                        <a:tailEnd/>
                      </a:ln>
                    </p:spPr>
                  </p:pic>
                  <p:pic>
                    <p:nvPicPr>
                      <p:cNvPr id="389" name="Picture 150" descr="ICON_VM_basic_label_Q308"/>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990600" y="1524000"/>
                        <a:ext cx="569799" cy="661321"/>
                      </a:xfrm>
                      <a:prstGeom prst="rect">
                        <a:avLst/>
                      </a:prstGeom>
                      <a:noFill/>
                      <a:ln w="9525">
                        <a:noFill/>
                        <a:miter lim="800000"/>
                        <a:headEnd/>
                        <a:tailEnd/>
                      </a:ln>
                    </p:spPr>
                  </p:pic>
                  <p:pic>
                    <p:nvPicPr>
                      <p:cNvPr id="390" name="Picture 150" descr="ICON_VM_basic_label_Q308"/>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371600" y="1752600"/>
                        <a:ext cx="569799" cy="661321"/>
                      </a:xfrm>
                      <a:prstGeom prst="rect">
                        <a:avLst/>
                      </a:prstGeom>
                      <a:noFill/>
                      <a:ln w="9525">
                        <a:noFill/>
                        <a:miter lim="800000"/>
                        <a:headEnd/>
                        <a:tailEnd/>
                      </a:ln>
                    </p:spPr>
                  </p:pic>
                </p:grpSp>
              </p:grpSp>
              <p:grpSp>
                <p:nvGrpSpPr>
                  <p:cNvPr id="354" name="Group 353"/>
                  <p:cNvGrpSpPr/>
                  <p:nvPr/>
                </p:nvGrpSpPr>
                <p:grpSpPr>
                  <a:xfrm>
                    <a:off x="1088879" y="4502079"/>
                    <a:ext cx="885754" cy="709105"/>
                    <a:chOff x="1141412" y="2118156"/>
                    <a:chExt cx="2626153" cy="2207543"/>
                  </a:xfrm>
                </p:grpSpPr>
                <p:grpSp>
                  <p:nvGrpSpPr>
                    <p:cNvPr id="358" name="Group 357"/>
                    <p:cNvGrpSpPr/>
                    <p:nvPr/>
                  </p:nvGrpSpPr>
                  <p:grpSpPr>
                    <a:xfrm>
                      <a:off x="1141412" y="2590801"/>
                      <a:ext cx="1066800" cy="1066800"/>
                      <a:chOff x="609600" y="1285877"/>
                      <a:chExt cx="2121599" cy="2025395"/>
                    </a:xfrm>
                  </p:grpSpPr>
                  <p:pic>
                    <p:nvPicPr>
                      <p:cNvPr id="377" name="Picture 14" descr="C:\Users\Abject-3D\Desktop\VMWare Files\FINAL diagrams\Basic Virtualization\3D PNGs\DGRM_Server_VMs_basic_3_VMware_Q408_2.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09600" y="1647826"/>
                        <a:ext cx="2121599" cy="1663446"/>
                      </a:xfrm>
                      <a:prstGeom prst="rect">
                        <a:avLst/>
                      </a:prstGeom>
                      <a:noFill/>
                    </p:spPr>
                  </p:pic>
                  <p:pic>
                    <p:nvPicPr>
                      <p:cNvPr id="378" name="Picture 13" descr="C:\Users\Abject-3D\Desktop\VMWare Files\FINAL diagrams\Basic Virtualization\3D PNGs\DGRM_Server_VMs_basic_3_VMware_Q408_1.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09600" y="1285877"/>
                        <a:ext cx="2100453" cy="1536573"/>
                      </a:xfrm>
                      <a:prstGeom prst="rect">
                        <a:avLst/>
                      </a:prstGeom>
                      <a:noFill/>
                    </p:spPr>
                  </p:pic>
                  <p:pic>
                    <p:nvPicPr>
                      <p:cNvPr id="379" name="Picture 150" descr="ICON_VM_basic_label_Q308"/>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09600" y="1295400"/>
                        <a:ext cx="569799" cy="661321"/>
                      </a:xfrm>
                      <a:prstGeom prst="rect">
                        <a:avLst/>
                      </a:prstGeom>
                      <a:noFill/>
                      <a:ln w="9525">
                        <a:noFill/>
                        <a:miter lim="800000"/>
                        <a:headEnd/>
                        <a:tailEnd/>
                      </a:ln>
                    </p:spPr>
                  </p:pic>
                  <p:pic>
                    <p:nvPicPr>
                      <p:cNvPr id="380" name="Picture 150" descr="ICON_VM_basic_label_Q308"/>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990600" y="1524000"/>
                        <a:ext cx="569799" cy="661321"/>
                      </a:xfrm>
                      <a:prstGeom prst="rect">
                        <a:avLst/>
                      </a:prstGeom>
                      <a:noFill/>
                      <a:ln w="9525">
                        <a:noFill/>
                        <a:miter lim="800000"/>
                        <a:headEnd/>
                        <a:tailEnd/>
                      </a:ln>
                    </p:spPr>
                  </p:pic>
                  <p:pic>
                    <p:nvPicPr>
                      <p:cNvPr id="381" name="Picture 150" descr="ICON_VM_basic_label_Q308"/>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371600" y="1752600"/>
                        <a:ext cx="569799" cy="661321"/>
                      </a:xfrm>
                      <a:prstGeom prst="rect">
                        <a:avLst/>
                      </a:prstGeom>
                      <a:noFill/>
                      <a:ln w="9525">
                        <a:noFill/>
                        <a:miter lim="800000"/>
                        <a:headEnd/>
                        <a:tailEnd/>
                      </a:ln>
                    </p:spPr>
                  </p:pic>
                </p:grpSp>
                <p:grpSp>
                  <p:nvGrpSpPr>
                    <p:cNvPr id="359" name="Group 358"/>
                    <p:cNvGrpSpPr/>
                    <p:nvPr/>
                  </p:nvGrpSpPr>
                  <p:grpSpPr>
                    <a:xfrm>
                      <a:off x="2002655" y="2118156"/>
                      <a:ext cx="1066800" cy="1066800"/>
                      <a:chOff x="609600" y="1285877"/>
                      <a:chExt cx="2121599" cy="2025395"/>
                    </a:xfrm>
                  </p:grpSpPr>
                  <p:pic>
                    <p:nvPicPr>
                      <p:cNvPr id="372" name="Picture 14" descr="C:\Users\Abject-3D\Desktop\VMWare Files\FINAL diagrams\Basic Virtualization\3D PNGs\DGRM_Server_VMs_basic_3_VMware_Q408_2.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09600" y="1647826"/>
                        <a:ext cx="2121599" cy="1663446"/>
                      </a:xfrm>
                      <a:prstGeom prst="rect">
                        <a:avLst/>
                      </a:prstGeom>
                      <a:noFill/>
                    </p:spPr>
                  </p:pic>
                  <p:pic>
                    <p:nvPicPr>
                      <p:cNvPr id="373" name="Picture 13" descr="C:\Users\Abject-3D\Desktop\VMWare Files\FINAL diagrams\Basic Virtualization\3D PNGs\DGRM_Server_VMs_basic_3_VMware_Q408_1.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09600" y="1285877"/>
                        <a:ext cx="2100453" cy="1536573"/>
                      </a:xfrm>
                      <a:prstGeom prst="rect">
                        <a:avLst/>
                      </a:prstGeom>
                      <a:noFill/>
                    </p:spPr>
                  </p:pic>
                  <p:pic>
                    <p:nvPicPr>
                      <p:cNvPr id="374" name="Picture 150" descr="ICON_VM_basic_label_Q308"/>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09600" y="1295400"/>
                        <a:ext cx="569799" cy="661321"/>
                      </a:xfrm>
                      <a:prstGeom prst="rect">
                        <a:avLst/>
                      </a:prstGeom>
                      <a:noFill/>
                      <a:ln w="9525">
                        <a:noFill/>
                        <a:miter lim="800000"/>
                        <a:headEnd/>
                        <a:tailEnd/>
                      </a:ln>
                    </p:spPr>
                  </p:pic>
                  <p:pic>
                    <p:nvPicPr>
                      <p:cNvPr id="375" name="Picture 374" descr="ICON_VM_basic_label_Q308"/>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990600" y="1524000"/>
                        <a:ext cx="569799" cy="661321"/>
                      </a:xfrm>
                      <a:prstGeom prst="rect">
                        <a:avLst/>
                      </a:prstGeom>
                      <a:noFill/>
                      <a:ln w="9525">
                        <a:noFill/>
                        <a:miter lim="800000"/>
                        <a:headEnd/>
                        <a:tailEnd/>
                      </a:ln>
                    </p:spPr>
                  </p:pic>
                  <p:pic>
                    <p:nvPicPr>
                      <p:cNvPr id="376" name="Picture 150" descr="ICON_VM_basic_label_Q308"/>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371600" y="1752600"/>
                        <a:ext cx="569799" cy="661321"/>
                      </a:xfrm>
                      <a:prstGeom prst="rect">
                        <a:avLst/>
                      </a:prstGeom>
                      <a:noFill/>
                      <a:ln w="9525">
                        <a:noFill/>
                        <a:miter lim="800000"/>
                        <a:headEnd/>
                        <a:tailEnd/>
                      </a:ln>
                    </p:spPr>
                  </p:pic>
                </p:grpSp>
                <p:grpSp>
                  <p:nvGrpSpPr>
                    <p:cNvPr id="360" name="Group 359"/>
                    <p:cNvGrpSpPr/>
                    <p:nvPr/>
                  </p:nvGrpSpPr>
                  <p:grpSpPr>
                    <a:xfrm>
                      <a:off x="1839522" y="3258899"/>
                      <a:ext cx="1066800" cy="1066800"/>
                      <a:chOff x="609600" y="1285877"/>
                      <a:chExt cx="2121599" cy="2025395"/>
                    </a:xfrm>
                  </p:grpSpPr>
                  <p:pic>
                    <p:nvPicPr>
                      <p:cNvPr id="367" name="Picture 14" descr="C:\Users\Abject-3D\Desktop\VMWare Files\FINAL diagrams\Basic Virtualization\3D PNGs\DGRM_Server_VMs_basic_3_VMware_Q408_2.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09600" y="1647826"/>
                        <a:ext cx="2121599" cy="1663446"/>
                      </a:xfrm>
                      <a:prstGeom prst="rect">
                        <a:avLst/>
                      </a:prstGeom>
                      <a:noFill/>
                    </p:spPr>
                  </p:pic>
                  <p:pic>
                    <p:nvPicPr>
                      <p:cNvPr id="368" name="Picture 13" descr="C:\Users\Abject-3D\Desktop\VMWare Files\FINAL diagrams\Basic Virtualization\3D PNGs\DGRM_Server_VMs_basic_3_VMware_Q408_1.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09600" y="1285877"/>
                        <a:ext cx="2100453" cy="1536573"/>
                      </a:xfrm>
                      <a:prstGeom prst="rect">
                        <a:avLst/>
                      </a:prstGeom>
                      <a:noFill/>
                    </p:spPr>
                  </p:pic>
                  <p:pic>
                    <p:nvPicPr>
                      <p:cNvPr id="369" name="Picture 150" descr="ICON_VM_basic_label_Q308"/>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09600" y="1295400"/>
                        <a:ext cx="569799" cy="661321"/>
                      </a:xfrm>
                      <a:prstGeom prst="rect">
                        <a:avLst/>
                      </a:prstGeom>
                      <a:noFill/>
                      <a:ln w="9525">
                        <a:noFill/>
                        <a:miter lim="800000"/>
                        <a:headEnd/>
                        <a:tailEnd/>
                      </a:ln>
                    </p:spPr>
                  </p:pic>
                  <p:pic>
                    <p:nvPicPr>
                      <p:cNvPr id="370" name="Picture 150" descr="ICON_VM_basic_label_Q308"/>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990600" y="1524000"/>
                        <a:ext cx="569799" cy="661321"/>
                      </a:xfrm>
                      <a:prstGeom prst="rect">
                        <a:avLst/>
                      </a:prstGeom>
                      <a:noFill/>
                      <a:ln w="9525">
                        <a:noFill/>
                        <a:miter lim="800000"/>
                        <a:headEnd/>
                        <a:tailEnd/>
                      </a:ln>
                    </p:spPr>
                  </p:pic>
                  <p:pic>
                    <p:nvPicPr>
                      <p:cNvPr id="371" name="Picture 150" descr="ICON_VM_basic_label_Q308"/>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371600" y="1752600"/>
                        <a:ext cx="569799" cy="661321"/>
                      </a:xfrm>
                      <a:prstGeom prst="rect">
                        <a:avLst/>
                      </a:prstGeom>
                      <a:noFill/>
                      <a:ln w="9525">
                        <a:noFill/>
                        <a:miter lim="800000"/>
                        <a:headEnd/>
                        <a:tailEnd/>
                      </a:ln>
                    </p:spPr>
                  </p:pic>
                </p:grpSp>
                <p:grpSp>
                  <p:nvGrpSpPr>
                    <p:cNvPr id="361" name="Group 360"/>
                    <p:cNvGrpSpPr/>
                    <p:nvPr/>
                  </p:nvGrpSpPr>
                  <p:grpSpPr>
                    <a:xfrm>
                      <a:off x="2700765" y="2739572"/>
                      <a:ext cx="1066800" cy="1066800"/>
                      <a:chOff x="609600" y="1285877"/>
                      <a:chExt cx="2121599" cy="2025395"/>
                    </a:xfrm>
                  </p:grpSpPr>
                  <p:pic>
                    <p:nvPicPr>
                      <p:cNvPr id="362" name="Picture 14" descr="C:\Users\Abject-3D\Desktop\VMWare Files\FINAL diagrams\Basic Virtualization\3D PNGs\DGRM_Server_VMs_basic_3_VMware_Q408_2.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09600" y="1647826"/>
                        <a:ext cx="2121599" cy="1663446"/>
                      </a:xfrm>
                      <a:prstGeom prst="rect">
                        <a:avLst/>
                      </a:prstGeom>
                      <a:noFill/>
                    </p:spPr>
                  </p:pic>
                  <p:pic>
                    <p:nvPicPr>
                      <p:cNvPr id="363" name="Picture 13" descr="C:\Users\Abject-3D\Desktop\VMWare Files\FINAL diagrams\Basic Virtualization\3D PNGs\DGRM_Server_VMs_basic_3_VMware_Q408_1.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09600" y="1285877"/>
                        <a:ext cx="2100453" cy="1536573"/>
                      </a:xfrm>
                      <a:prstGeom prst="rect">
                        <a:avLst/>
                      </a:prstGeom>
                      <a:noFill/>
                    </p:spPr>
                  </p:pic>
                  <p:pic>
                    <p:nvPicPr>
                      <p:cNvPr id="364" name="Picture 150" descr="ICON_VM_basic_label_Q308"/>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09600" y="1295400"/>
                        <a:ext cx="569799" cy="661321"/>
                      </a:xfrm>
                      <a:prstGeom prst="rect">
                        <a:avLst/>
                      </a:prstGeom>
                      <a:noFill/>
                      <a:ln w="9525">
                        <a:noFill/>
                        <a:miter lim="800000"/>
                        <a:headEnd/>
                        <a:tailEnd/>
                      </a:ln>
                    </p:spPr>
                  </p:pic>
                  <p:pic>
                    <p:nvPicPr>
                      <p:cNvPr id="365" name="Picture 150" descr="ICON_VM_basic_label_Q308"/>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990600" y="1524000"/>
                        <a:ext cx="569799" cy="661321"/>
                      </a:xfrm>
                      <a:prstGeom prst="rect">
                        <a:avLst/>
                      </a:prstGeom>
                      <a:noFill/>
                      <a:ln w="9525">
                        <a:noFill/>
                        <a:miter lim="800000"/>
                        <a:headEnd/>
                        <a:tailEnd/>
                      </a:ln>
                    </p:spPr>
                  </p:pic>
                  <p:pic>
                    <p:nvPicPr>
                      <p:cNvPr id="366" name="Picture 150" descr="ICON_VM_basic_label_Q308"/>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371600" y="1752600"/>
                        <a:ext cx="569799" cy="661321"/>
                      </a:xfrm>
                      <a:prstGeom prst="rect">
                        <a:avLst/>
                      </a:prstGeom>
                      <a:noFill/>
                      <a:ln w="9525">
                        <a:noFill/>
                        <a:miter lim="800000"/>
                        <a:headEnd/>
                        <a:tailEnd/>
                      </a:ln>
                    </p:spPr>
                  </p:pic>
                </p:grpSp>
              </p:grpSp>
            </p:grpSp>
          </p:grpSp>
          <p:sp>
            <p:nvSpPr>
              <p:cNvPr id="503" name="Freeform 275">
                <a:extLst>
                  <a:ext uri="{FF2B5EF4-FFF2-40B4-BE49-F238E27FC236}">
                    <a16:creationId xmlns:a16="http://schemas.microsoft.com/office/drawing/2014/main" id="{B87ADCCF-E82F-4EA3-AD6D-16540C40C17F}"/>
                  </a:ext>
                </a:extLst>
              </p:cNvPr>
              <p:cNvSpPr/>
              <p:nvPr/>
            </p:nvSpPr>
            <p:spPr>
              <a:xfrm>
                <a:off x="4165100" y="2768180"/>
                <a:ext cx="1337442" cy="726705"/>
              </a:xfrm>
              <a:custGeom>
                <a:avLst/>
                <a:gdLst>
                  <a:gd name="connsiteX0" fmla="*/ 1747429 w 2916137"/>
                  <a:gd name="connsiteY0" fmla="*/ 0 h 1700299"/>
                  <a:gd name="connsiteX1" fmla="*/ 2335332 w 2916137"/>
                  <a:gd name="connsiteY1" fmla="*/ 327155 h 1700299"/>
                  <a:gd name="connsiteX2" fmla="*/ 2366766 w 2916137"/>
                  <a:gd name="connsiteY2" fmla="*/ 412167 h 1700299"/>
                  <a:gd name="connsiteX3" fmla="*/ 2438167 w 2916137"/>
                  <a:gd name="connsiteY3" fmla="*/ 419105 h 1700299"/>
                  <a:gd name="connsiteX4" fmla="*/ 2916137 w 2916137"/>
                  <a:gd name="connsiteY4" fmla="*/ 984396 h 1700299"/>
                  <a:gd name="connsiteX5" fmla="*/ 2317526 w 2916137"/>
                  <a:gd name="connsiteY5" fmla="*/ 1561410 h 1700299"/>
                  <a:gd name="connsiteX6" fmla="*/ 2196885 w 2916137"/>
                  <a:gd name="connsiteY6" fmla="*/ 1549687 h 1700299"/>
                  <a:gd name="connsiteX7" fmla="*/ 2137898 w 2916137"/>
                  <a:gd name="connsiteY7" fmla="*/ 1532038 h 1700299"/>
                  <a:gd name="connsiteX8" fmla="*/ 2123617 w 2916137"/>
                  <a:gd name="connsiteY8" fmla="*/ 1548723 h 1700299"/>
                  <a:gd name="connsiteX9" fmla="*/ 1743982 w 2916137"/>
                  <a:gd name="connsiteY9" fmla="*/ 1700299 h 1700299"/>
                  <a:gd name="connsiteX10" fmla="*/ 1443805 w 2916137"/>
                  <a:gd name="connsiteY10" fmla="*/ 1611916 h 1700299"/>
                  <a:gd name="connsiteX11" fmla="*/ 1408723 w 2916137"/>
                  <a:gd name="connsiteY11" fmla="*/ 1585346 h 1700299"/>
                  <a:gd name="connsiteX12" fmla="*/ 1317889 w 2916137"/>
                  <a:gd name="connsiteY12" fmla="*/ 1632871 h 1700299"/>
                  <a:gd name="connsiteX13" fmla="*/ 1084882 w 2916137"/>
                  <a:gd name="connsiteY13" fmla="*/ 1678215 h 1700299"/>
                  <a:gd name="connsiteX14" fmla="*/ 750193 w 2916137"/>
                  <a:gd name="connsiteY14" fmla="*/ 1579670 h 1700299"/>
                  <a:gd name="connsiteX15" fmla="*/ 701737 w 2916137"/>
                  <a:gd name="connsiteY15" fmla="*/ 1541133 h 1700299"/>
                  <a:gd name="connsiteX16" fmla="*/ 645085 w 2916137"/>
                  <a:gd name="connsiteY16" fmla="*/ 1558084 h 1700299"/>
                  <a:gd name="connsiteX17" fmla="*/ 536884 w 2916137"/>
                  <a:gd name="connsiteY17" fmla="*/ 1568598 h 1700299"/>
                  <a:gd name="connsiteX18" fmla="*/ 0 w 2916137"/>
                  <a:gd name="connsiteY18" fmla="*/ 1051084 h 1700299"/>
                  <a:gd name="connsiteX19" fmla="*/ 536884 w 2916137"/>
                  <a:gd name="connsiteY19" fmla="*/ 533570 h 1700299"/>
                  <a:gd name="connsiteX20" fmla="*/ 555683 w 2916137"/>
                  <a:gd name="connsiteY20" fmla="*/ 535397 h 1700299"/>
                  <a:gd name="connsiteX21" fmla="*/ 588654 w 2916137"/>
                  <a:gd name="connsiteY21" fmla="*/ 476844 h 1700299"/>
                  <a:gd name="connsiteX22" fmla="*/ 1085032 w 2916137"/>
                  <a:gd name="connsiteY22" fmla="*/ 222444 h 1700299"/>
                  <a:gd name="connsiteX23" fmla="*/ 1205673 w 2916137"/>
                  <a:gd name="connsiteY23" fmla="*/ 234167 h 1700299"/>
                  <a:gd name="connsiteX24" fmla="*/ 1217381 w 2916137"/>
                  <a:gd name="connsiteY24" fmla="*/ 237670 h 1700299"/>
                  <a:gd name="connsiteX25" fmla="*/ 1218353 w 2916137"/>
                  <a:gd name="connsiteY25" fmla="*/ 236166 h 1700299"/>
                  <a:gd name="connsiteX26" fmla="*/ 1747429 w 2916137"/>
                  <a:gd name="connsiteY26" fmla="*/ 0 h 1700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916137" h="1700299">
                    <a:moveTo>
                      <a:pt x="1747429" y="0"/>
                    </a:moveTo>
                    <a:cubicBezTo>
                      <a:pt x="2011716" y="0"/>
                      <a:pt x="2238472" y="134900"/>
                      <a:pt x="2335332" y="327155"/>
                    </a:cubicBezTo>
                    <a:lnTo>
                      <a:pt x="2366766" y="412167"/>
                    </a:lnTo>
                    <a:lnTo>
                      <a:pt x="2438167" y="419105"/>
                    </a:lnTo>
                    <a:cubicBezTo>
                      <a:pt x="2710944" y="472909"/>
                      <a:pt x="2916137" y="705555"/>
                      <a:pt x="2916137" y="984396"/>
                    </a:cubicBezTo>
                    <a:cubicBezTo>
                      <a:pt x="2916137" y="1303072"/>
                      <a:pt x="2648130" y="1561410"/>
                      <a:pt x="2317526" y="1561410"/>
                    </a:cubicBezTo>
                    <a:cubicBezTo>
                      <a:pt x="2276201" y="1561410"/>
                      <a:pt x="2235853" y="1557374"/>
                      <a:pt x="2196885" y="1549687"/>
                    </a:cubicBezTo>
                    <a:lnTo>
                      <a:pt x="2137898" y="1532038"/>
                    </a:lnTo>
                    <a:lnTo>
                      <a:pt x="2123617" y="1548723"/>
                    </a:lnTo>
                    <a:cubicBezTo>
                      <a:pt x="2026460" y="1642374"/>
                      <a:pt x="1892239" y="1700299"/>
                      <a:pt x="1743982" y="1700299"/>
                    </a:cubicBezTo>
                    <a:cubicBezTo>
                      <a:pt x="1632790" y="1700299"/>
                      <a:pt x="1529492" y="1667717"/>
                      <a:pt x="1443805" y="1611916"/>
                    </a:cubicBezTo>
                    <a:lnTo>
                      <a:pt x="1408723" y="1585346"/>
                    </a:lnTo>
                    <a:lnTo>
                      <a:pt x="1317889" y="1632871"/>
                    </a:lnTo>
                    <a:cubicBezTo>
                      <a:pt x="1246272" y="1662069"/>
                      <a:pt x="1167533" y="1678215"/>
                      <a:pt x="1084882" y="1678215"/>
                    </a:cubicBezTo>
                    <a:cubicBezTo>
                      <a:pt x="960905" y="1678215"/>
                      <a:pt x="845732" y="1641886"/>
                      <a:pt x="750193" y="1579670"/>
                    </a:cubicBezTo>
                    <a:lnTo>
                      <a:pt x="701737" y="1541133"/>
                    </a:lnTo>
                    <a:lnTo>
                      <a:pt x="645085" y="1558084"/>
                    </a:lnTo>
                    <a:cubicBezTo>
                      <a:pt x="610135" y="1564978"/>
                      <a:pt x="573948" y="1568598"/>
                      <a:pt x="536884" y="1568598"/>
                    </a:cubicBezTo>
                    <a:cubicBezTo>
                      <a:pt x="240371" y="1568598"/>
                      <a:pt x="0" y="1336899"/>
                      <a:pt x="0" y="1051084"/>
                    </a:cubicBezTo>
                    <a:cubicBezTo>
                      <a:pt x="0" y="765269"/>
                      <a:pt x="240371" y="533570"/>
                      <a:pt x="536884" y="533570"/>
                    </a:cubicBezTo>
                    <a:lnTo>
                      <a:pt x="555683" y="535397"/>
                    </a:lnTo>
                    <a:lnTo>
                      <a:pt x="588654" y="476844"/>
                    </a:lnTo>
                    <a:cubicBezTo>
                      <a:pt x="696229" y="323357"/>
                      <a:pt x="878404" y="222444"/>
                      <a:pt x="1085032" y="222444"/>
                    </a:cubicBezTo>
                    <a:cubicBezTo>
                      <a:pt x="1126357" y="222444"/>
                      <a:pt x="1166705" y="226480"/>
                      <a:pt x="1205673" y="234167"/>
                    </a:cubicBezTo>
                    <a:lnTo>
                      <a:pt x="1217381" y="237670"/>
                    </a:lnTo>
                    <a:lnTo>
                      <a:pt x="1218353" y="236166"/>
                    </a:lnTo>
                    <a:cubicBezTo>
                      <a:pt x="1333014" y="93680"/>
                      <a:pt x="1527190" y="0"/>
                      <a:pt x="1747429" y="0"/>
                    </a:cubicBezTo>
                    <a:close/>
                  </a:path>
                </a:pathLst>
              </a:custGeom>
              <a:solidFill>
                <a:schemeClr val="bg1"/>
              </a:solidFill>
              <a:ln w="57150" cmpd="sng">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92" tIns="182784" rIns="91392" bIns="45696" numCol="1" spcCol="0" rtlCol="0" fromWordArt="0" anchor="ctr" anchorCtr="0" forceAA="0" compatLnSpc="1">
                <a:prstTxWarp prst="textNoShape">
                  <a:avLst/>
                </a:prstTxWarp>
                <a:noAutofit/>
              </a:bodyPr>
              <a:lstStyle/>
              <a:p>
                <a:pPr algn="ctr"/>
                <a:r>
                  <a:rPr lang="en-US" sz="1600" dirty="0">
                    <a:solidFill>
                      <a:srgbClr val="717074"/>
                    </a:solidFill>
                    <a:cs typeface="Calibri"/>
                  </a:rPr>
                  <a:t>Public Cloud</a:t>
                </a:r>
              </a:p>
            </p:txBody>
          </p:sp>
          <p:cxnSp>
            <p:nvCxnSpPr>
              <p:cNvPr id="117" name="Straight Connector 116">
                <a:extLst>
                  <a:ext uri="{FF2B5EF4-FFF2-40B4-BE49-F238E27FC236}">
                    <a16:creationId xmlns:a16="http://schemas.microsoft.com/office/drawing/2014/main" id="{690C2C47-4134-8246-AFEA-D2D756B72A33}"/>
                  </a:ext>
                </a:extLst>
              </p:cNvPr>
              <p:cNvCxnSpPr>
                <a:stCxn id="505" idx="18"/>
                <a:endCxn id="503" idx="4"/>
              </p:cNvCxnSpPr>
              <p:nvPr/>
            </p:nvCxnSpPr>
            <p:spPr bwMode="gray">
              <a:xfrm flipH="1" flipV="1">
                <a:off x="5502542" y="3188909"/>
                <a:ext cx="624603" cy="460214"/>
              </a:xfrm>
              <a:prstGeom prst="line">
                <a:avLst/>
              </a:prstGeom>
              <a:ln w="22225" cmpd="sng">
                <a:solidFill>
                  <a:schemeClr val="accent1">
                    <a:lumMod val="40000"/>
                    <a:lumOff val="60000"/>
                  </a:schemeClr>
                </a:solidFill>
                <a:prstDash val="dash"/>
                <a:miter lim="800000"/>
                <a:tailEnd type="none"/>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3C63DB8C-7191-744C-82C1-99A598FA5DB4}"/>
                  </a:ext>
                </a:extLst>
              </p:cNvPr>
              <p:cNvCxnSpPr>
                <a:stCxn id="503" idx="18"/>
              </p:cNvCxnSpPr>
              <p:nvPr/>
            </p:nvCxnSpPr>
            <p:spPr bwMode="gray">
              <a:xfrm flipH="1">
                <a:off x="3422822" y="3217412"/>
                <a:ext cx="742278" cy="769194"/>
              </a:xfrm>
              <a:prstGeom prst="line">
                <a:avLst/>
              </a:prstGeom>
              <a:ln w="22225" cmpd="sng">
                <a:solidFill>
                  <a:schemeClr val="accent1">
                    <a:lumMod val="40000"/>
                    <a:lumOff val="60000"/>
                  </a:schemeClr>
                </a:solidFill>
                <a:prstDash val="dash"/>
                <a:miter lim="800000"/>
                <a:tailEnd type="none"/>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71301681-BAB7-4A4A-8D48-FB00BCF442B2}"/>
                  </a:ext>
                </a:extLst>
              </p:cNvPr>
              <p:cNvCxnSpPr>
                <a:endCxn id="505" idx="18"/>
              </p:cNvCxnSpPr>
              <p:nvPr/>
            </p:nvCxnSpPr>
            <p:spPr bwMode="gray">
              <a:xfrm flipV="1">
                <a:off x="3526121" y="3649123"/>
                <a:ext cx="2601024" cy="349809"/>
              </a:xfrm>
              <a:prstGeom prst="line">
                <a:avLst/>
              </a:prstGeom>
              <a:ln w="22225" cmpd="sng">
                <a:solidFill>
                  <a:schemeClr val="accent1">
                    <a:lumMod val="40000"/>
                    <a:lumOff val="60000"/>
                  </a:schemeClr>
                </a:solidFill>
                <a:prstDash val="dash"/>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1052" name="Group 1051">
            <a:extLst>
              <a:ext uri="{FF2B5EF4-FFF2-40B4-BE49-F238E27FC236}">
                <a16:creationId xmlns:a16="http://schemas.microsoft.com/office/drawing/2014/main" id="{74D0D819-FA71-5541-9715-F77FA1CDF51E}"/>
              </a:ext>
            </a:extLst>
          </p:cNvPr>
          <p:cNvGrpSpPr/>
          <p:nvPr/>
        </p:nvGrpSpPr>
        <p:grpSpPr>
          <a:xfrm>
            <a:off x="1275815" y="1747896"/>
            <a:ext cx="10744877" cy="3587415"/>
            <a:chOff x="1275815" y="1747896"/>
            <a:chExt cx="10744877" cy="3587415"/>
          </a:xfrm>
        </p:grpSpPr>
        <p:pic>
          <p:nvPicPr>
            <p:cNvPr id="1026" name="Picture 2" descr="Image result for world map"/>
            <p:cNvPicPr>
              <a:picLocks noChangeAspect="1" noChangeArrowheads="1"/>
            </p:cNvPicPr>
            <p:nvPr/>
          </p:nvPicPr>
          <p:blipFill>
            <a:blip r:embed="rId11">
              <a:alphaModFix amt="20000"/>
              <a:extLst>
                <a:ext uri="{28A0092B-C50C-407E-A947-70E740481C1C}">
                  <a14:useLocalDpi xmlns:a14="http://schemas.microsoft.com/office/drawing/2010/main"/>
                </a:ext>
              </a:extLst>
            </a:blip>
            <a:srcRect/>
            <a:stretch>
              <a:fillRect/>
            </a:stretch>
          </p:blipFill>
          <p:spPr bwMode="auto">
            <a:xfrm>
              <a:off x="1275815" y="1747896"/>
              <a:ext cx="7209379" cy="3587415"/>
            </a:xfrm>
            <a:prstGeom prst="rect">
              <a:avLst/>
            </a:prstGeom>
            <a:noFill/>
            <a:extLst>
              <a:ext uri="{909E8E84-426E-40DD-AFC4-6F175D3DCCD1}">
                <a14:hiddenFill xmlns:a14="http://schemas.microsoft.com/office/drawing/2010/main">
                  <a:solidFill>
                    <a:srgbClr val="FFFFFF"/>
                  </a:solidFill>
                </a14:hiddenFill>
              </a:ext>
            </a:extLst>
          </p:spPr>
        </p:pic>
        <p:grpSp>
          <p:nvGrpSpPr>
            <p:cNvPr id="525" name="Group 524">
              <a:extLst>
                <a:ext uri="{FF2B5EF4-FFF2-40B4-BE49-F238E27FC236}">
                  <a16:creationId xmlns:a16="http://schemas.microsoft.com/office/drawing/2014/main" id="{C212C3AF-13BD-4A99-A628-1E633AB8E140}"/>
                </a:ext>
              </a:extLst>
            </p:cNvPr>
            <p:cNvGrpSpPr/>
            <p:nvPr/>
          </p:nvGrpSpPr>
          <p:grpSpPr>
            <a:xfrm>
              <a:off x="4740401" y="4072939"/>
              <a:ext cx="326147" cy="293670"/>
              <a:chOff x="609600" y="1285877"/>
              <a:chExt cx="2121599" cy="2025395"/>
            </a:xfrm>
          </p:grpSpPr>
          <p:pic>
            <p:nvPicPr>
              <p:cNvPr id="526" name="Picture 14" descr="C:\Users\Abject-3D\Desktop\VMWare Files\FINAL diagrams\Basic Virtualization\3D PNGs\DGRM_Server_VMs_basic_3_VMware_Q408_2.png">
                <a:extLst>
                  <a:ext uri="{FF2B5EF4-FFF2-40B4-BE49-F238E27FC236}">
                    <a16:creationId xmlns:a16="http://schemas.microsoft.com/office/drawing/2014/main" id="{FDFDAECE-CA90-45D0-B91A-DFD7FA4517EF}"/>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09600" y="1647826"/>
                <a:ext cx="2121599" cy="1663446"/>
              </a:xfrm>
              <a:prstGeom prst="rect">
                <a:avLst/>
              </a:prstGeom>
              <a:noFill/>
            </p:spPr>
          </p:pic>
          <p:pic>
            <p:nvPicPr>
              <p:cNvPr id="527" name="Picture 13" descr="C:\Users\Abject-3D\Desktop\VMWare Files\FINAL diagrams\Basic Virtualization\3D PNGs\DGRM_Server_VMs_basic_3_VMware_Q408_1.png">
                <a:extLst>
                  <a:ext uri="{FF2B5EF4-FFF2-40B4-BE49-F238E27FC236}">
                    <a16:creationId xmlns:a16="http://schemas.microsoft.com/office/drawing/2014/main" id="{DC0EC55D-42F2-432A-9B1C-5E77BD826C3E}"/>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09600" y="1285877"/>
                <a:ext cx="2100453" cy="1536573"/>
              </a:xfrm>
              <a:prstGeom prst="rect">
                <a:avLst/>
              </a:prstGeom>
              <a:noFill/>
            </p:spPr>
          </p:pic>
          <p:pic>
            <p:nvPicPr>
              <p:cNvPr id="528" name="Picture 150" descr="ICON_VM_basic_label_Q308">
                <a:extLst>
                  <a:ext uri="{FF2B5EF4-FFF2-40B4-BE49-F238E27FC236}">
                    <a16:creationId xmlns:a16="http://schemas.microsoft.com/office/drawing/2014/main" id="{9A94F602-4DDF-4626-8638-551FC910466F}"/>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09600" y="1295400"/>
                <a:ext cx="569799" cy="661321"/>
              </a:xfrm>
              <a:prstGeom prst="rect">
                <a:avLst/>
              </a:prstGeom>
              <a:noFill/>
              <a:ln w="9525">
                <a:noFill/>
                <a:miter lim="800000"/>
                <a:headEnd/>
                <a:tailEnd/>
              </a:ln>
            </p:spPr>
          </p:pic>
          <p:pic>
            <p:nvPicPr>
              <p:cNvPr id="529" name="Picture 150" descr="ICON_VM_basic_label_Q308">
                <a:extLst>
                  <a:ext uri="{FF2B5EF4-FFF2-40B4-BE49-F238E27FC236}">
                    <a16:creationId xmlns:a16="http://schemas.microsoft.com/office/drawing/2014/main" id="{6CDEE23B-897F-4F63-B592-E614175EFE4B}"/>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990600" y="1524000"/>
                <a:ext cx="569799" cy="661321"/>
              </a:xfrm>
              <a:prstGeom prst="rect">
                <a:avLst/>
              </a:prstGeom>
              <a:noFill/>
              <a:ln w="9525">
                <a:noFill/>
                <a:miter lim="800000"/>
                <a:headEnd/>
                <a:tailEnd/>
              </a:ln>
            </p:spPr>
          </p:pic>
          <p:pic>
            <p:nvPicPr>
              <p:cNvPr id="530" name="Picture 150" descr="ICON_VM_basic_label_Q308">
                <a:extLst>
                  <a:ext uri="{FF2B5EF4-FFF2-40B4-BE49-F238E27FC236}">
                    <a16:creationId xmlns:a16="http://schemas.microsoft.com/office/drawing/2014/main" id="{58AC23FB-8211-4F4E-A1FB-909397C9AEE7}"/>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371600" y="1752600"/>
                <a:ext cx="569799" cy="661321"/>
              </a:xfrm>
              <a:prstGeom prst="rect">
                <a:avLst/>
              </a:prstGeom>
              <a:noFill/>
              <a:ln w="9525">
                <a:noFill/>
                <a:miter lim="800000"/>
                <a:headEnd/>
                <a:tailEnd/>
              </a:ln>
            </p:spPr>
          </p:pic>
        </p:grpSp>
        <p:grpSp>
          <p:nvGrpSpPr>
            <p:cNvPr id="531" name="Group 530">
              <a:extLst>
                <a:ext uri="{FF2B5EF4-FFF2-40B4-BE49-F238E27FC236}">
                  <a16:creationId xmlns:a16="http://schemas.microsoft.com/office/drawing/2014/main" id="{710DB52D-7BDF-43E2-9696-777813A9851C}"/>
                </a:ext>
              </a:extLst>
            </p:cNvPr>
            <p:cNvGrpSpPr/>
            <p:nvPr/>
          </p:nvGrpSpPr>
          <p:grpSpPr>
            <a:xfrm>
              <a:off x="2370437" y="2717924"/>
              <a:ext cx="326147" cy="293670"/>
              <a:chOff x="609600" y="1285877"/>
              <a:chExt cx="2121599" cy="2025395"/>
            </a:xfrm>
          </p:grpSpPr>
          <p:pic>
            <p:nvPicPr>
              <p:cNvPr id="532" name="Picture 14" descr="C:\Users\Abject-3D\Desktop\VMWare Files\FINAL diagrams\Basic Virtualization\3D PNGs\DGRM_Server_VMs_basic_3_VMware_Q408_2.png">
                <a:extLst>
                  <a:ext uri="{FF2B5EF4-FFF2-40B4-BE49-F238E27FC236}">
                    <a16:creationId xmlns:a16="http://schemas.microsoft.com/office/drawing/2014/main" id="{7AB440B1-1FAC-4147-84A7-DBA5BCA78808}"/>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09600" y="1647826"/>
                <a:ext cx="2121599" cy="1663446"/>
              </a:xfrm>
              <a:prstGeom prst="rect">
                <a:avLst/>
              </a:prstGeom>
              <a:noFill/>
            </p:spPr>
          </p:pic>
          <p:pic>
            <p:nvPicPr>
              <p:cNvPr id="533" name="Picture 13" descr="C:\Users\Abject-3D\Desktop\VMWare Files\FINAL diagrams\Basic Virtualization\3D PNGs\DGRM_Server_VMs_basic_3_VMware_Q408_1.png">
                <a:extLst>
                  <a:ext uri="{FF2B5EF4-FFF2-40B4-BE49-F238E27FC236}">
                    <a16:creationId xmlns:a16="http://schemas.microsoft.com/office/drawing/2014/main" id="{978C2E89-D1FA-4EBD-898F-508F52357374}"/>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09600" y="1285877"/>
                <a:ext cx="2100453" cy="1536573"/>
              </a:xfrm>
              <a:prstGeom prst="rect">
                <a:avLst/>
              </a:prstGeom>
              <a:noFill/>
            </p:spPr>
          </p:pic>
          <p:pic>
            <p:nvPicPr>
              <p:cNvPr id="534" name="Picture 150" descr="ICON_VM_basic_label_Q308">
                <a:extLst>
                  <a:ext uri="{FF2B5EF4-FFF2-40B4-BE49-F238E27FC236}">
                    <a16:creationId xmlns:a16="http://schemas.microsoft.com/office/drawing/2014/main" id="{338857CE-1333-4A52-986B-858C06B2F96A}"/>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09600" y="1295400"/>
                <a:ext cx="569799" cy="661321"/>
              </a:xfrm>
              <a:prstGeom prst="rect">
                <a:avLst/>
              </a:prstGeom>
              <a:noFill/>
              <a:ln w="9525">
                <a:noFill/>
                <a:miter lim="800000"/>
                <a:headEnd/>
                <a:tailEnd/>
              </a:ln>
            </p:spPr>
          </p:pic>
          <p:pic>
            <p:nvPicPr>
              <p:cNvPr id="535" name="Picture 150" descr="ICON_VM_basic_label_Q308">
                <a:extLst>
                  <a:ext uri="{FF2B5EF4-FFF2-40B4-BE49-F238E27FC236}">
                    <a16:creationId xmlns:a16="http://schemas.microsoft.com/office/drawing/2014/main" id="{6646D54F-9906-42FB-8584-DD0BA1851B00}"/>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990600" y="1524000"/>
                <a:ext cx="569799" cy="661321"/>
              </a:xfrm>
              <a:prstGeom prst="rect">
                <a:avLst/>
              </a:prstGeom>
              <a:noFill/>
              <a:ln w="9525">
                <a:noFill/>
                <a:miter lim="800000"/>
                <a:headEnd/>
                <a:tailEnd/>
              </a:ln>
            </p:spPr>
          </p:pic>
          <p:pic>
            <p:nvPicPr>
              <p:cNvPr id="536" name="Picture 150" descr="ICON_VM_basic_label_Q308">
                <a:extLst>
                  <a:ext uri="{FF2B5EF4-FFF2-40B4-BE49-F238E27FC236}">
                    <a16:creationId xmlns:a16="http://schemas.microsoft.com/office/drawing/2014/main" id="{50A62359-48D7-4A16-BE70-6D16986B3659}"/>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371600" y="1752600"/>
                <a:ext cx="569799" cy="661321"/>
              </a:xfrm>
              <a:prstGeom prst="rect">
                <a:avLst/>
              </a:prstGeom>
              <a:noFill/>
              <a:ln w="9525">
                <a:noFill/>
                <a:miter lim="800000"/>
                <a:headEnd/>
                <a:tailEnd/>
              </a:ln>
            </p:spPr>
          </p:pic>
        </p:grpSp>
        <p:grpSp>
          <p:nvGrpSpPr>
            <p:cNvPr id="537" name="Group 536">
              <a:extLst>
                <a:ext uri="{FF2B5EF4-FFF2-40B4-BE49-F238E27FC236}">
                  <a16:creationId xmlns:a16="http://schemas.microsoft.com/office/drawing/2014/main" id="{365FFE1B-4480-435B-9308-D321EF4F5DB2}"/>
                </a:ext>
              </a:extLst>
            </p:cNvPr>
            <p:cNvGrpSpPr/>
            <p:nvPr/>
          </p:nvGrpSpPr>
          <p:grpSpPr>
            <a:xfrm>
              <a:off x="1950138" y="3055082"/>
              <a:ext cx="326147" cy="293670"/>
              <a:chOff x="609600" y="1285877"/>
              <a:chExt cx="2121599" cy="2025395"/>
            </a:xfrm>
          </p:grpSpPr>
          <p:pic>
            <p:nvPicPr>
              <p:cNvPr id="538" name="Picture 14" descr="C:\Users\Abject-3D\Desktop\VMWare Files\FINAL diagrams\Basic Virtualization\3D PNGs\DGRM_Server_VMs_basic_3_VMware_Q408_2.png">
                <a:extLst>
                  <a:ext uri="{FF2B5EF4-FFF2-40B4-BE49-F238E27FC236}">
                    <a16:creationId xmlns:a16="http://schemas.microsoft.com/office/drawing/2014/main" id="{02C7B32E-A903-4247-A643-000C375FBFAD}"/>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09600" y="1647826"/>
                <a:ext cx="2121599" cy="1663446"/>
              </a:xfrm>
              <a:prstGeom prst="rect">
                <a:avLst/>
              </a:prstGeom>
              <a:noFill/>
            </p:spPr>
          </p:pic>
          <p:pic>
            <p:nvPicPr>
              <p:cNvPr id="539" name="Picture 13" descr="C:\Users\Abject-3D\Desktop\VMWare Files\FINAL diagrams\Basic Virtualization\3D PNGs\DGRM_Server_VMs_basic_3_VMware_Q408_1.png">
                <a:extLst>
                  <a:ext uri="{FF2B5EF4-FFF2-40B4-BE49-F238E27FC236}">
                    <a16:creationId xmlns:a16="http://schemas.microsoft.com/office/drawing/2014/main" id="{F74D3314-C7C2-4DCC-824D-E68BA9774B73}"/>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09600" y="1285877"/>
                <a:ext cx="2100453" cy="1536573"/>
              </a:xfrm>
              <a:prstGeom prst="rect">
                <a:avLst/>
              </a:prstGeom>
              <a:noFill/>
            </p:spPr>
          </p:pic>
          <p:pic>
            <p:nvPicPr>
              <p:cNvPr id="540" name="Picture 150" descr="ICON_VM_basic_label_Q308">
                <a:extLst>
                  <a:ext uri="{FF2B5EF4-FFF2-40B4-BE49-F238E27FC236}">
                    <a16:creationId xmlns:a16="http://schemas.microsoft.com/office/drawing/2014/main" id="{F2EF66C4-0083-4532-82B5-7700C1A1953F}"/>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09600" y="1295400"/>
                <a:ext cx="569799" cy="661321"/>
              </a:xfrm>
              <a:prstGeom prst="rect">
                <a:avLst/>
              </a:prstGeom>
              <a:noFill/>
              <a:ln w="9525">
                <a:noFill/>
                <a:miter lim="800000"/>
                <a:headEnd/>
                <a:tailEnd/>
              </a:ln>
            </p:spPr>
          </p:pic>
          <p:pic>
            <p:nvPicPr>
              <p:cNvPr id="541" name="Picture 150" descr="ICON_VM_basic_label_Q308">
                <a:extLst>
                  <a:ext uri="{FF2B5EF4-FFF2-40B4-BE49-F238E27FC236}">
                    <a16:creationId xmlns:a16="http://schemas.microsoft.com/office/drawing/2014/main" id="{6D7DC634-E093-46EB-A18C-F36F70EC8F40}"/>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990600" y="1524000"/>
                <a:ext cx="569799" cy="661321"/>
              </a:xfrm>
              <a:prstGeom prst="rect">
                <a:avLst/>
              </a:prstGeom>
              <a:noFill/>
              <a:ln w="9525">
                <a:noFill/>
                <a:miter lim="800000"/>
                <a:headEnd/>
                <a:tailEnd/>
              </a:ln>
            </p:spPr>
          </p:pic>
          <p:pic>
            <p:nvPicPr>
              <p:cNvPr id="542" name="Picture 150" descr="ICON_VM_basic_label_Q308">
                <a:extLst>
                  <a:ext uri="{FF2B5EF4-FFF2-40B4-BE49-F238E27FC236}">
                    <a16:creationId xmlns:a16="http://schemas.microsoft.com/office/drawing/2014/main" id="{6AAE078A-D714-4069-AA1E-5B8C2A427BB8}"/>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371600" y="1752600"/>
                <a:ext cx="569799" cy="661321"/>
              </a:xfrm>
              <a:prstGeom prst="rect">
                <a:avLst/>
              </a:prstGeom>
              <a:noFill/>
              <a:ln w="9525">
                <a:noFill/>
                <a:miter lim="800000"/>
                <a:headEnd/>
                <a:tailEnd/>
              </a:ln>
            </p:spPr>
          </p:pic>
        </p:grpSp>
        <p:grpSp>
          <p:nvGrpSpPr>
            <p:cNvPr id="549" name="Group 548">
              <a:extLst>
                <a:ext uri="{FF2B5EF4-FFF2-40B4-BE49-F238E27FC236}">
                  <a16:creationId xmlns:a16="http://schemas.microsoft.com/office/drawing/2014/main" id="{94DD81C7-5C51-42C5-88C8-36B5D9D96398}"/>
                </a:ext>
              </a:extLst>
            </p:cNvPr>
            <p:cNvGrpSpPr/>
            <p:nvPr/>
          </p:nvGrpSpPr>
          <p:grpSpPr>
            <a:xfrm>
              <a:off x="4983177" y="2405892"/>
              <a:ext cx="326147" cy="293670"/>
              <a:chOff x="609600" y="1285877"/>
              <a:chExt cx="2121599" cy="2025395"/>
            </a:xfrm>
          </p:grpSpPr>
          <p:pic>
            <p:nvPicPr>
              <p:cNvPr id="550" name="Picture 14" descr="C:\Users\Abject-3D\Desktop\VMWare Files\FINAL diagrams\Basic Virtualization\3D PNGs\DGRM_Server_VMs_basic_3_VMware_Q408_2.png">
                <a:extLst>
                  <a:ext uri="{FF2B5EF4-FFF2-40B4-BE49-F238E27FC236}">
                    <a16:creationId xmlns:a16="http://schemas.microsoft.com/office/drawing/2014/main" id="{B09B5F29-E151-4976-988D-2AABBE132684}"/>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09600" y="1647826"/>
                <a:ext cx="2121599" cy="1663446"/>
              </a:xfrm>
              <a:prstGeom prst="rect">
                <a:avLst/>
              </a:prstGeom>
              <a:noFill/>
            </p:spPr>
          </p:pic>
          <p:pic>
            <p:nvPicPr>
              <p:cNvPr id="551" name="Picture 13" descr="C:\Users\Abject-3D\Desktop\VMWare Files\FINAL diagrams\Basic Virtualization\3D PNGs\DGRM_Server_VMs_basic_3_VMware_Q408_1.png">
                <a:extLst>
                  <a:ext uri="{FF2B5EF4-FFF2-40B4-BE49-F238E27FC236}">
                    <a16:creationId xmlns:a16="http://schemas.microsoft.com/office/drawing/2014/main" id="{097E55AA-7223-4231-ABC1-6E1DABBA7AE3}"/>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09600" y="1285877"/>
                <a:ext cx="2100451" cy="1536575"/>
              </a:xfrm>
              <a:prstGeom prst="rect">
                <a:avLst/>
              </a:prstGeom>
              <a:noFill/>
            </p:spPr>
          </p:pic>
          <p:pic>
            <p:nvPicPr>
              <p:cNvPr id="552" name="Picture 150" descr="ICON_VM_basic_label_Q308">
                <a:extLst>
                  <a:ext uri="{FF2B5EF4-FFF2-40B4-BE49-F238E27FC236}">
                    <a16:creationId xmlns:a16="http://schemas.microsoft.com/office/drawing/2014/main" id="{EA7F495C-8950-4861-BA3D-17BB2929DFC0}"/>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09600" y="1295400"/>
                <a:ext cx="569799" cy="661321"/>
              </a:xfrm>
              <a:prstGeom prst="rect">
                <a:avLst/>
              </a:prstGeom>
              <a:noFill/>
              <a:ln w="9525">
                <a:noFill/>
                <a:miter lim="800000"/>
                <a:headEnd/>
                <a:tailEnd/>
              </a:ln>
            </p:spPr>
          </p:pic>
          <p:pic>
            <p:nvPicPr>
              <p:cNvPr id="553" name="Picture 150" descr="ICON_VM_basic_label_Q308">
                <a:extLst>
                  <a:ext uri="{FF2B5EF4-FFF2-40B4-BE49-F238E27FC236}">
                    <a16:creationId xmlns:a16="http://schemas.microsoft.com/office/drawing/2014/main" id="{BA19D160-122A-4465-9AC5-AB31FB05BA07}"/>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990600" y="1524000"/>
                <a:ext cx="569799" cy="661321"/>
              </a:xfrm>
              <a:prstGeom prst="rect">
                <a:avLst/>
              </a:prstGeom>
              <a:noFill/>
              <a:ln w="9525">
                <a:noFill/>
                <a:miter lim="800000"/>
                <a:headEnd/>
                <a:tailEnd/>
              </a:ln>
            </p:spPr>
          </p:pic>
          <p:pic>
            <p:nvPicPr>
              <p:cNvPr id="554" name="Picture 150" descr="ICON_VM_basic_label_Q308">
                <a:extLst>
                  <a:ext uri="{FF2B5EF4-FFF2-40B4-BE49-F238E27FC236}">
                    <a16:creationId xmlns:a16="http://schemas.microsoft.com/office/drawing/2014/main" id="{983D6C5E-2E17-4EEA-A4B9-4C44EE440BC9}"/>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371600" y="1752600"/>
                <a:ext cx="569799" cy="661321"/>
              </a:xfrm>
              <a:prstGeom prst="rect">
                <a:avLst/>
              </a:prstGeom>
              <a:noFill/>
              <a:ln w="9525">
                <a:noFill/>
                <a:miter lim="800000"/>
                <a:headEnd/>
                <a:tailEnd/>
              </a:ln>
            </p:spPr>
          </p:pic>
        </p:grpSp>
        <p:grpSp>
          <p:nvGrpSpPr>
            <p:cNvPr id="555" name="Group 554">
              <a:extLst>
                <a:ext uri="{FF2B5EF4-FFF2-40B4-BE49-F238E27FC236}">
                  <a16:creationId xmlns:a16="http://schemas.microsoft.com/office/drawing/2014/main" id="{C3349194-2B08-4EAB-B73F-479F1630C013}"/>
                </a:ext>
              </a:extLst>
            </p:cNvPr>
            <p:cNvGrpSpPr/>
            <p:nvPr/>
          </p:nvGrpSpPr>
          <p:grpSpPr>
            <a:xfrm>
              <a:off x="6381924" y="2404511"/>
              <a:ext cx="326147" cy="293670"/>
              <a:chOff x="609600" y="1285877"/>
              <a:chExt cx="2121599" cy="2025395"/>
            </a:xfrm>
          </p:grpSpPr>
          <p:pic>
            <p:nvPicPr>
              <p:cNvPr id="556" name="Picture 14" descr="C:\Users\Abject-3D\Desktop\VMWare Files\FINAL diagrams\Basic Virtualization\3D PNGs\DGRM_Server_VMs_basic_3_VMware_Q408_2.png">
                <a:extLst>
                  <a:ext uri="{FF2B5EF4-FFF2-40B4-BE49-F238E27FC236}">
                    <a16:creationId xmlns:a16="http://schemas.microsoft.com/office/drawing/2014/main" id="{A01FAF62-ED8C-4DC0-8B3C-E2AAC5FE9F04}"/>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09600" y="1647826"/>
                <a:ext cx="2121599" cy="1663446"/>
              </a:xfrm>
              <a:prstGeom prst="rect">
                <a:avLst/>
              </a:prstGeom>
              <a:noFill/>
            </p:spPr>
          </p:pic>
          <p:pic>
            <p:nvPicPr>
              <p:cNvPr id="557" name="Picture 13" descr="C:\Users\Abject-3D\Desktop\VMWare Files\FINAL diagrams\Basic Virtualization\3D PNGs\DGRM_Server_VMs_basic_3_VMware_Q408_1.png">
                <a:extLst>
                  <a:ext uri="{FF2B5EF4-FFF2-40B4-BE49-F238E27FC236}">
                    <a16:creationId xmlns:a16="http://schemas.microsoft.com/office/drawing/2014/main" id="{82B0CA54-C782-473A-AE3B-5BDE20584B54}"/>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09600" y="1285877"/>
                <a:ext cx="2100453" cy="1536573"/>
              </a:xfrm>
              <a:prstGeom prst="rect">
                <a:avLst/>
              </a:prstGeom>
              <a:noFill/>
            </p:spPr>
          </p:pic>
          <p:pic>
            <p:nvPicPr>
              <p:cNvPr id="558" name="Picture 150" descr="ICON_VM_basic_label_Q308">
                <a:extLst>
                  <a:ext uri="{FF2B5EF4-FFF2-40B4-BE49-F238E27FC236}">
                    <a16:creationId xmlns:a16="http://schemas.microsoft.com/office/drawing/2014/main" id="{DF567C7B-F54A-4675-B862-6FE9E78BD078}"/>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09600" y="1295400"/>
                <a:ext cx="569799" cy="661321"/>
              </a:xfrm>
              <a:prstGeom prst="rect">
                <a:avLst/>
              </a:prstGeom>
              <a:noFill/>
              <a:ln w="9525">
                <a:noFill/>
                <a:miter lim="800000"/>
                <a:headEnd/>
                <a:tailEnd/>
              </a:ln>
            </p:spPr>
          </p:pic>
          <p:pic>
            <p:nvPicPr>
              <p:cNvPr id="559" name="Picture 150" descr="ICON_VM_basic_label_Q308">
                <a:extLst>
                  <a:ext uri="{FF2B5EF4-FFF2-40B4-BE49-F238E27FC236}">
                    <a16:creationId xmlns:a16="http://schemas.microsoft.com/office/drawing/2014/main" id="{0ED98389-93DE-4EA8-B682-E32D940806F7}"/>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990600" y="1524000"/>
                <a:ext cx="569799" cy="661321"/>
              </a:xfrm>
              <a:prstGeom prst="rect">
                <a:avLst/>
              </a:prstGeom>
              <a:noFill/>
              <a:ln w="9525">
                <a:noFill/>
                <a:miter lim="800000"/>
                <a:headEnd/>
                <a:tailEnd/>
              </a:ln>
            </p:spPr>
          </p:pic>
          <p:pic>
            <p:nvPicPr>
              <p:cNvPr id="560" name="Picture 150" descr="ICON_VM_basic_label_Q308">
                <a:extLst>
                  <a:ext uri="{FF2B5EF4-FFF2-40B4-BE49-F238E27FC236}">
                    <a16:creationId xmlns:a16="http://schemas.microsoft.com/office/drawing/2014/main" id="{4C856C9A-C434-486C-AAE1-F9D07B527DF2}"/>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371600" y="1752600"/>
                <a:ext cx="569799" cy="661321"/>
              </a:xfrm>
              <a:prstGeom prst="rect">
                <a:avLst/>
              </a:prstGeom>
              <a:noFill/>
              <a:ln w="9525">
                <a:noFill/>
                <a:miter lim="800000"/>
                <a:headEnd/>
                <a:tailEnd/>
              </a:ln>
            </p:spPr>
          </p:pic>
        </p:grpSp>
        <p:sp>
          <p:nvSpPr>
            <p:cNvPr id="493" name="Rounded Rectangle 492">
              <a:extLst>
                <a:ext uri="{FF2B5EF4-FFF2-40B4-BE49-F238E27FC236}">
                  <a16:creationId xmlns:a16="http://schemas.microsoft.com/office/drawing/2014/main" id="{10EC499A-16E4-B54D-A534-3FAE8C70A149}"/>
                </a:ext>
              </a:extLst>
            </p:cNvPr>
            <p:cNvSpPr/>
            <p:nvPr/>
          </p:nvSpPr>
          <p:spPr>
            <a:xfrm>
              <a:off x="9636733" y="3175938"/>
              <a:ext cx="2383959" cy="592828"/>
            </a:xfrm>
            <a:prstGeom prst="roundRect">
              <a:avLst/>
            </a:prstGeom>
            <a:gradFill flip="none" rotWithShape="1">
              <a:gsLst>
                <a:gs pos="0">
                  <a:schemeClr val="bg1"/>
                </a:gs>
                <a:gs pos="81000">
                  <a:schemeClr val="tx1">
                    <a:lumMod val="40000"/>
                    <a:lumOff val="60000"/>
                  </a:schemeClr>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zh-CN" altLang="en-US" sz="1400" b="1" dirty="0">
                  <a:solidFill>
                    <a:schemeClr val="accent2">
                      <a:lumMod val="60000"/>
                      <a:lumOff val="40000"/>
                    </a:schemeClr>
                  </a:solidFill>
                  <a:latin typeface="Microsoft JhengHei" panose="020B0604030504040204" pitchFamily="34" charset="-120"/>
                  <a:ea typeface="Microsoft JhengHei" panose="020B0604030504040204" pitchFamily="34" charset="-120"/>
                </a:rPr>
                <a:t>雲端</a:t>
              </a:r>
              <a:r>
                <a:rPr lang="en-US" sz="1400" b="1" dirty="0">
                  <a:solidFill>
                    <a:schemeClr val="tx1"/>
                  </a:solidFill>
                  <a:latin typeface="Microsoft JhengHei" panose="020B0604030504040204" pitchFamily="34" charset="-120"/>
                  <a:ea typeface="Microsoft JhengHei" panose="020B0604030504040204" pitchFamily="34" charset="-120"/>
                </a:rPr>
                <a:t> </a:t>
              </a:r>
              <a:r>
                <a:rPr lang="zh-CN" altLang="en-US" sz="1400" b="1" dirty="0">
                  <a:solidFill>
                    <a:schemeClr val="tx1"/>
                  </a:solidFill>
                  <a:latin typeface="Microsoft JhengHei" panose="020B0604030504040204" pitchFamily="34" charset="-120"/>
                  <a:ea typeface="Microsoft JhengHei" panose="020B0604030504040204" pitchFamily="34" charset="-120"/>
                </a:rPr>
                <a:t>及</a:t>
              </a:r>
              <a:r>
                <a:rPr lang="en-US" sz="1400" b="1" dirty="0">
                  <a:solidFill>
                    <a:schemeClr val="tx1"/>
                  </a:solidFill>
                  <a:latin typeface="Microsoft JhengHei" panose="020B0604030504040204" pitchFamily="34" charset="-120"/>
                  <a:ea typeface="Microsoft JhengHei" panose="020B0604030504040204" pitchFamily="34" charset="-120"/>
                </a:rPr>
                <a:t> </a:t>
              </a:r>
              <a:r>
                <a:rPr lang="zh-CN" altLang="en-US" sz="1400" b="1" dirty="0">
                  <a:solidFill>
                    <a:schemeClr val="accent2">
                      <a:lumMod val="60000"/>
                      <a:lumOff val="40000"/>
                    </a:schemeClr>
                  </a:solidFill>
                  <a:latin typeface="Microsoft JhengHei" panose="020B0604030504040204" pitchFamily="34" charset="-120"/>
                  <a:ea typeface="Microsoft JhengHei" panose="020B0604030504040204" pitchFamily="34" charset="-120"/>
                </a:rPr>
                <a:t>邊緣運算</a:t>
              </a:r>
              <a:endParaRPr lang="en-US" sz="1400" b="1" dirty="0">
                <a:solidFill>
                  <a:schemeClr val="accent2">
                    <a:lumMod val="60000"/>
                    <a:lumOff val="40000"/>
                  </a:schemeClr>
                </a:solidFill>
                <a:latin typeface="Microsoft JhengHei" panose="020B0604030504040204" pitchFamily="34" charset="-120"/>
                <a:ea typeface="Microsoft JhengHei" panose="020B0604030504040204" pitchFamily="34" charset="-120"/>
              </a:endParaRPr>
            </a:p>
          </p:txBody>
        </p:sp>
        <p:cxnSp>
          <p:nvCxnSpPr>
            <p:cNvPr id="127" name="Straight Connector 126">
              <a:extLst>
                <a:ext uri="{FF2B5EF4-FFF2-40B4-BE49-F238E27FC236}">
                  <a16:creationId xmlns:a16="http://schemas.microsoft.com/office/drawing/2014/main" id="{E1DEA231-D83E-0140-A73C-881B9D503464}"/>
                </a:ext>
              </a:extLst>
            </p:cNvPr>
            <p:cNvCxnSpPr>
              <a:cxnSpLocks/>
              <a:stCxn id="556" idx="2"/>
            </p:cNvCxnSpPr>
            <p:nvPr/>
          </p:nvCxnSpPr>
          <p:spPr bwMode="gray">
            <a:xfrm flipH="1">
              <a:off x="6269172" y="2698181"/>
              <a:ext cx="275826" cy="661831"/>
            </a:xfrm>
            <a:prstGeom prst="line">
              <a:avLst/>
            </a:prstGeom>
            <a:ln w="12700" cmpd="sng">
              <a:solidFill>
                <a:schemeClr val="accent1">
                  <a:lumMod val="20000"/>
                  <a:lumOff val="80000"/>
                </a:schemeClr>
              </a:solidFill>
              <a:prstDash val="dash"/>
              <a:miter lim="800000"/>
              <a:tailEnd type="none"/>
            </a:ln>
          </p:spPr>
          <p:style>
            <a:lnRef idx="1">
              <a:schemeClr val="accent1"/>
            </a:lnRef>
            <a:fillRef idx="0">
              <a:schemeClr val="accent1"/>
            </a:fillRef>
            <a:effectRef idx="0">
              <a:schemeClr val="accent1"/>
            </a:effectRef>
            <a:fontRef idx="minor">
              <a:schemeClr val="tx1"/>
            </a:fontRef>
          </p:style>
        </p:cxnSp>
        <p:cxnSp>
          <p:nvCxnSpPr>
            <p:cNvPr id="522" name="Straight Connector 521">
              <a:extLst>
                <a:ext uri="{FF2B5EF4-FFF2-40B4-BE49-F238E27FC236}">
                  <a16:creationId xmlns:a16="http://schemas.microsoft.com/office/drawing/2014/main" id="{443FA4CE-6C1D-744C-BB91-0DB377D9C806}"/>
                </a:ext>
              </a:extLst>
            </p:cNvPr>
            <p:cNvCxnSpPr>
              <a:cxnSpLocks/>
              <a:stCxn id="544" idx="2"/>
            </p:cNvCxnSpPr>
            <p:nvPr/>
          </p:nvCxnSpPr>
          <p:spPr bwMode="gray">
            <a:xfrm>
              <a:off x="6109350" y="3066277"/>
              <a:ext cx="135471" cy="334582"/>
            </a:xfrm>
            <a:prstGeom prst="line">
              <a:avLst/>
            </a:prstGeom>
            <a:ln w="12700" cmpd="sng">
              <a:solidFill>
                <a:schemeClr val="accent1">
                  <a:lumMod val="20000"/>
                  <a:lumOff val="80000"/>
                </a:schemeClr>
              </a:solidFill>
              <a:prstDash val="dash"/>
              <a:miter lim="800000"/>
              <a:tailEnd type="none"/>
            </a:ln>
          </p:spPr>
          <p:style>
            <a:lnRef idx="1">
              <a:schemeClr val="accent1"/>
            </a:lnRef>
            <a:fillRef idx="0">
              <a:schemeClr val="accent1"/>
            </a:fillRef>
            <a:effectRef idx="0">
              <a:schemeClr val="accent1"/>
            </a:effectRef>
            <a:fontRef idx="minor">
              <a:schemeClr val="tx1"/>
            </a:fontRef>
          </p:style>
        </p:cxnSp>
        <p:cxnSp>
          <p:nvCxnSpPr>
            <p:cNvPr id="567" name="Straight Connector 566">
              <a:extLst>
                <a:ext uri="{FF2B5EF4-FFF2-40B4-BE49-F238E27FC236}">
                  <a16:creationId xmlns:a16="http://schemas.microsoft.com/office/drawing/2014/main" id="{914D7813-9BDF-D846-AF97-B7810F614D2E}"/>
                </a:ext>
              </a:extLst>
            </p:cNvPr>
            <p:cNvCxnSpPr>
              <a:cxnSpLocks/>
              <a:stCxn id="532" idx="2"/>
              <a:endCxn id="504" idx="0"/>
            </p:cNvCxnSpPr>
            <p:nvPr/>
          </p:nvCxnSpPr>
          <p:spPr bwMode="gray">
            <a:xfrm>
              <a:off x="2533511" y="3011594"/>
              <a:ext cx="16681" cy="412428"/>
            </a:xfrm>
            <a:prstGeom prst="line">
              <a:avLst/>
            </a:prstGeom>
            <a:ln w="12700" cmpd="sng">
              <a:solidFill>
                <a:schemeClr val="accent1">
                  <a:lumMod val="20000"/>
                  <a:lumOff val="80000"/>
                </a:schemeClr>
              </a:solidFill>
              <a:prstDash val="dash"/>
              <a:miter lim="800000"/>
              <a:tailEnd type="none"/>
            </a:ln>
          </p:spPr>
          <p:style>
            <a:lnRef idx="1">
              <a:schemeClr val="accent1"/>
            </a:lnRef>
            <a:fillRef idx="0">
              <a:schemeClr val="accent1"/>
            </a:fillRef>
            <a:effectRef idx="0">
              <a:schemeClr val="accent1"/>
            </a:effectRef>
            <a:fontRef idx="minor">
              <a:schemeClr val="tx1"/>
            </a:fontRef>
          </p:style>
        </p:cxnSp>
        <p:cxnSp>
          <p:nvCxnSpPr>
            <p:cNvPr id="569" name="Straight Connector 568">
              <a:extLst>
                <a:ext uri="{FF2B5EF4-FFF2-40B4-BE49-F238E27FC236}">
                  <a16:creationId xmlns:a16="http://schemas.microsoft.com/office/drawing/2014/main" id="{7D559583-CE1E-314C-94AC-5833A73825C3}"/>
                </a:ext>
              </a:extLst>
            </p:cNvPr>
            <p:cNvCxnSpPr>
              <a:cxnSpLocks/>
              <a:stCxn id="500" idx="2"/>
              <a:endCxn id="504" idx="0"/>
            </p:cNvCxnSpPr>
            <p:nvPr/>
          </p:nvCxnSpPr>
          <p:spPr bwMode="gray">
            <a:xfrm>
              <a:off x="2146462" y="2694974"/>
              <a:ext cx="403730" cy="729048"/>
            </a:xfrm>
            <a:prstGeom prst="line">
              <a:avLst/>
            </a:prstGeom>
            <a:ln w="12700" cmpd="sng">
              <a:solidFill>
                <a:schemeClr val="accent1">
                  <a:lumMod val="20000"/>
                  <a:lumOff val="80000"/>
                </a:schemeClr>
              </a:solidFill>
              <a:prstDash val="dash"/>
              <a:miter lim="800000"/>
              <a:tailEnd type="none"/>
            </a:ln>
          </p:spPr>
          <p:style>
            <a:lnRef idx="1">
              <a:schemeClr val="accent1"/>
            </a:lnRef>
            <a:fillRef idx="0">
              <a:schemeClr val="accent1"/>
            </a:fillRef>
            <a:effectRef idx="0">
              <a:schemeClr val="accent1"/>
            </a:effectRef>
            <a:fontRef idx="minor">
              <a:schemeClr val="tx1"/>
            </a:fontRef>
          </p:style>
        </p:cxnSp>
        <p:cxnSp>
          <p:nvCxnSpPr>
            <p:cNvPr id="574" name="Straight Connector 573">
              <a:extLst>
                <a:ext uri="{FF2B5EF4-FFF2-40B4-BE49-F238E27FC236}">
                  <a16:creationId xmlns:a16="http://schemas.microsoft.com/office/drawing/2014/main" id="{D9FAC0B4-1A11-C041-93F8-1467EC6D5AAF}"/>
                </a:ext>
              </a:extLst>
            </p:cNvPr>
            <p:cNvCxnSpPr>
              <a:cxnSpLocks/>
              <a:stCxn id="550" idx="2"/>
            </p:cNvCxnSpPr>
            <p:nvPr/>
          </p:nvCxnSpPr>
          <p:spPr bwMode="gray">
            <a:xfrm>
              <a:off x="5146251" y="2699562"/>
              <a:ext cx="1116396" cy="701297"/>
            </a:xfrm>
            <a:prstGeom prst="line">
              <a:avLst/>
            </a:prstGeom>
            <a:ln w="12700" cmpd="sng">
              <a:solidFill>
                <a:schemeClr val="accent1">
                  <a:lumMod val="20000"/>
                  <a:lumOff val="80000"/>
                </a:schemeClr>
              </a:solidFill>
              <a:prstDash val="dash"/>
              <a:miter lim="800000"/>
              <a:tailEnd type="none"/>
            </a:ln>
          </p:spPr>
          <p:style>
            <a:lnRef idx="1">
              <a:schemeClr val="accent1"/>
            </a:lnRef>
            <a:fillRef idx="0">
              <a:schemeClr val="accent1"/>
            </a:fillRef>
            <a:effectRef idx="0">
              <a:schemeClr val="accent1"/>
            </a:effectRef>
            <a:fontRef idx="minor">
              <a:schemeClr val="tx1"/>
            </a:fontRef>
          </p:style>
        </p:cxnSp>
        <p:cxnSp>
          <p:nvCxnSpPr>
            <p:cNvPr id="1037" name="Straight Connector 1036">
              <a:extLst>
                <a:ext uri="{FF2B5EF4-FFF2-40B4-BE49-F238E27FC236}">
                  <a16:creationId xmlns:a16="http://schemas.microsoft.com/office/drawing/2014/main" id="{9CD05793-2AE1-024E-AF4A-58D404375764}"/>
                </a:ext>
              </a:extLst>
            </p:cNvPr>
            <p:cNvCxnSpPr>
              <a:cxnSpLocks/>
              <a:stCxn id="527" idx="3"/>
              <a:endCxn id="505" idx="18"/>
            </p:cNvCxnSpPr>
            <p:nvPr/>
          </p:nvCxnSpPr>
          <p:spPr bwMode="gray">
            <a:xfrm flipV="1">
              <a:off x="5063297" y="3649123"/>
              <a:ext cx="1090352" cy="535213"/>
            </a:xfrm>
            <a:prstGeom prst="line">
              <a:avLst/>
            </a:prstGeom>
            <a:ln w="12700" cmpd="sng">
              <a:solidFill>
                <a:schemeClr val="accent1">
                  <a:lumMod val="20000"/>
                  <a:lumOff val="80000"/>
                </a:schemeClr>
              </a:solidFill>
              <a:prstDash val="dash"/>
              <a:miter lim="800000"/>
              <a:tailEnd type="none"/>
            </a:ln>
          </p:spPr>
          <p:style>
            <a:lnRef idx="1">
              <a:schemeClr val="accent1"/>
            </a:lnRef>
            <a:fillRef idx="0">
              <a:schemeClr val="accent1"/>
            </a:fillRef>
            <a:effectRef idx="0">
              <a:schemeClr val="accent1"/>
            </a:effectRef>
            <a:fontRef idx="minor">
              <a:schemeClr val="tx1"/>
            </a:fontRef>
          </p:style>
        </p:cxnSp>
        <p:grpSp>
          <p:nvGrpSpPr>
            <p:cNvPr id="486" name="Group 485">
              <a:extLst>
                <a:ext uri="{FF2B5EF4-FFF2-40B4-BE49-F238E27FC236}">
                  <a16:creationId xmlns:a16="http://schemas.microsoft.com/office/drawing/2014/main" id="{D5FA6352-45DB-4FCB-A450-4FF45E7888AF}"/>
                </a:ext>
              </a:extLst>
            </p:cNvPr>
            <p:cNvGrpSpPr/>
            <p:nvPr/>
          </p:nvGrpSpPr>
          <p:grpSpPr>
            <a:xfrm>
              <a:off x="1985014" y="2472180"/>
              <a:ext cx="326147" cy="293670"/>
              <a:chOff x="609600" y="1285877"/>
              <a:chExt cx="2121599" cy="2025395"/>
            </a:xfrm>
          </p:grpSpPr>
          <p:pic>
            <p:nvPicPr>
              <p:cNvPr id="499" name="Picture 14" descr="C:\Users\Abject-3D\Desktop\VMWare Files\FINAL diagrams\Basic Virtualization\3D PNGs\DGRM_Server_VMs_basic_3_VMware_Q408_2.png">
                <a:extLst>
                  <a:ext uri="{FF2B5EF4-FFF2-40B4-BE49-F238E27FC236}">
                    <a16:creationId xmlns:a16="http://schemas.microsoft.com/office/drawing/2014/main" id="{AC770DDA-6A87-4299-88EA-9977B7768BD0}"/>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09600" y="1647826"/>
                <a:ext cx="2121599" cy="1663446"/>
              </a:xfrm>
              <a:prstGeom prst="rect">
                <a:avLst/>
              </a:prstGeom>
              <a:noFill/>
            </p:spPr>
          </p:pic>
          <p:pic>
            <p:nvPicPr>
              <p:cNvPr id="500" name="Picture 13" descr="C:\Users\Abject-3D\Desktop\VMWare Files\FINAL diagrams\Basic Virtualization\3D PNGs\DGRM_Server_VMs_basic_3_VMware_Q408_1.png">
                <a:extLst>
                  <a:ext uri="{FF2B5EF4-FFF2-40B4-BE49-F238E27FC236}">
                    <a16:creationId xmlns:a16="http://schemas.microsoft.com/office/drawing/2014/main" id="{8A9A8280-344C-4229-A943-59B579560EF2}"/>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09600" y="1285877"/>
                <a:ext cx="2100453" cy="1536573"/>
              </a:xfrm>
              <a:prstGeom prst="rect">
                <a:avLst/>
              </a:prstGeom>
              <a:noFill/>
            </p:spPr>
          </p:pic>
          <p:pic>
            <p:nvPicPr>
              <p:cNvPr id="501" name="Picture 150" descr="ICON_VM_basic_label_Q308">
                <a:extLst>
                  <a:ext uri="{FF2B5EF4-FFF2-40B4-BE49-F238E27FC236}">
                    <a16:creationId xmlns:a16="http://schemas.microsoft.com/office/drawing/2014/main" id="{0B6215E6-E051-4D27-8EAC-54222D272494}"/>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09600" y="1295400"/>
                <a:ext cx="569799" cy="661321"/>
              </a:xfrm>
              <a:prstGeom prst="rect">
                <a:avLst/>
              </a:prstGeom>
              <a:noFill/>
              <a:ln w="9525">
                <a:noFill/>
                <a:miter lim="800000"/>
                <a:headEnd/>
                <a:tailEnd/>
              </a:ln>
            </p:spPr>
          </p:pic>
          <p:pic>
            <p:nvPicPr>
              <p:cNvPr id="502" name="Picture 150" descr="ICON_VM_basic_label_Q308">
                <a:extLst>
                  <a:ext uri="{FF2B5EF4-FFF2-40B4-BE49-F238E27FC236}">
                    <a16:creationId xmlns:a16="http://schemas.microsoft.com/office/drawing/2014/main" id="{0D4CE12E-7FE4-4093-BF94-09ECD027C378}"/>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990600" y="1524000"/>
                <a:ext cx="569799" cy="661321"/>
              </a:xfrm>
              <a:prstGeom prst="rect">
                <a:avLst/>
              </a:prstGeom>
              <a:noFill/>
              <a:ln w="9525">
                <a:noFill/>
                <a:miter lim="800000"/>
                <a:headEnd/>
                <a:tailEnd/>
              </a:ln>
            </p:spPr>
          </p:pic>
          <p:pic>
            <p:nvPicPr>
              <p:cNvPr id="506" name="Picture 150" descr="ICON_VM_basic_label_Q308">
                <a:extLst>
                  <a:ext uri="{FF2B5EF4-FFF2-40B4-BE49-F238E27FC236}">
                    <a16:creationId xmlns:a16="http://schemas.microsoft.com/office/drawing/2014/main" id="{FAF5A058-AF98-42F6-B086-E9E1A55F502E}"/>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371600" y="1752600"/>
                <a:ext cx="569799" cy="661321"/>
              </a:xfrm>
              <a:prstGeom prst="rect">
                <a:avLst/>
              </a:prstGeom>
              <a:noFill/>
              <a:ln w="9525">
                <a:noFill/>
                <a:miter lim="800000"/>
                <a:headEnd/>
                <a:tailEnd/>
              </a:ln>
            </p:spPr>
          </p:pic>
        </p:grpSp>
        <p:grpSp>
          <p:nvGrpSpPr>
            <p:cNvPr id="543" name="Group 542">
              <a:extLst>
                <a:ext uri="{FF2B5EF4-FFF2-40B4-BE49-F238E27FC236}">
                  <a16:creationId xmlns:a16="http://schemas.microsoft.com/office/drawing/2014/main" id="{CE051908-5477-40DC-A18F-CF96E7D49C86}"/>
                </a:ext>
              </a:extLst>
            </p:cNvPr>
            <p:cNvGrpSpPr/>
            <p:nvPr/>
          </p:nvGrpSpPr>
          <p:grpSpPr>
            <a:xfrm>
              <a:off x="5946276" y="2740996"/>
              <a:ext cx="326147" cy="293670"/>
              <a:chOff x="609600" y="1285875"/>
              <a:chExt cx="2121599" cy="2025397"/>
            </a:xfrm>
          </p:grpSpPr>
          <p:pic>
            <p:nvPicPr>
              <p:cNvPr id="544" name="Picture 14" descr="C:\Users\Abject-3D\Desktop\VMWare Files\FINAL diagrams\Basic Virtualization\3D PNGs\DGRM_Server_VMs_basic_3_VMware_Q408_2.png">
                <a:extLst>
                  <a:ext uri="{FF2B5EF4-FFF2-40B4-BE49-F238E27FC236}">
                    <a16:creationId xmlns:a16="http://schemas.microsoft.com/office/drawing/2014/main" id="{3F47A19D-B02F-4DD5-9DBF-60D6E262371B}"/>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09600" y="1647826"/>
                <a:ext cx="2121599" cy="1663446"/>
              </a:xfrm>
              <a:prstGeom prst="rect">
                <a:avLst/>
              </a:prstGeom>
              <a:noFill/>
            </p:spPr>
          </p:pic>
          <p:pic>
            <p:nvPicPr>
              <p:cNvPr id="545" name="Picture 13" descr="C:\Users\Abject-3D\Desktop\VMWare Files\FINAL diagrams\Basic Virtualization\3D PNGs\DGRM_Server_VMs_basic_3_VMware_Q408_1.png">
                <a:extLst>
                  <a:ext uri="{FF2B5EF4-FFF2-40B4-BE49-F238E27FC236}">
                    <a16:creationId xmlns:a16="http://schemas.microsoft.com/office/drawing/2014/main" id="{3C58C018-FDE7-4145-81C0-43405898982B}"/>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09600" y="1285875"/>
                <a:ext cx="2100451" cy="1536576"/>
              </a:xfrm>
              <a:prstGeom prst="rect">
                <a:avLst/>
              </a:prstGeom>
              <a:noFill/>
            </p:spPr>
          </p:pic>
          <p:pic>
            <p:nvPicPr>
              <p:cNvPr id="546" name="Picture 150" descr="ICON_VM_basic_label_Q308">
                <a:extLst>
                  <a:ext uri="{FF2B5EF4-FFF2-40B4-BE49-F238E27FC236}">
                    <a16:creationId xmlns:a16="http://schemas.microsoft.com/office/drawing/2014/main" id="{36084C0F-169A-4DA9-83E4-4A7E877A77F1}"/>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09600" y="1295400"/>
                <a:ext cx="569799" cy="661321"/>
              </a:xfrm>
              <a:prstGeom prst="rect">
                <a:avLst/>
              </a:prstGeom>
              <a:noFill/>
              <a:ln w="9525">
                <a:noFill/>
                <a:miter lim="800000"/>
                <a:headEnd/>
                <a:tailEnd/>
              </a:ln>
            </p:spPr>
          </p:pic>
          <p:pic>
            <p:nvPicPr>
              <p:cNvPr id="547" name="Picture 150" descr="ICON_VM_basic_label_Q308">
                <a:extLst>
                  <a:ext uri="{FF2B5EF4-FFF2-40B4-BE49-F238E27FC236}">
                    <a16:creationId xmlns:a16="http://schemas.microsoft.com/office/drawing/2014/main" id="{28F4A34C-1D55-4804-949C-984116FC17FA}"/>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990600" y="1524000"/>
                <a:ext cx="569799" cy="661321"/>
              </a:xfrm>
              <a:prstGeom prst="rect">
                <a:avLst/>
              </a:prstGeom>
              <a:noFill/>
              <a:ln w="9525">
                <a:noFill/>
                <a:miter lim="800000"/>
                <a:headEnd/>
                <a:tailEnd/>
              </a:ln>
            </p:spPr>
          </p:pic>
          <p:pic>
            <p:nvPicPr>
              <p:cNvPr id="548" name="Picture 150" descr="ICON_VM_basic_label_Q308">
                <a:extLst>
                  <a:ext uri="{FF2B5EF4-FFF2-40B4-BE49-F238E27FC236}">
                    <a16:creationId xmlns:a16="http://schemas.microsoft.com/office/drawing/2014/main" id="{4B0AC75B-AC88-480F-9DF7-08A5A571B528}"/>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371600" y="1752600"/>
                <a:ext cx="569799" cy="661321"/>
              </a:xfrm>
              <a:prstGeom prst="rect">
                <a:avLst/>
              </a:prstGeom>
              <a:noFill/>
              <a:ln w="9525">
                <a:noFill/>
                <a:miter lim="800000"/>
                <a:headEnd/>
                <a:tailEnd/>
              </a:ln>
            </p:spPr>
          </p:pic>
        </p:grpSp>
        <p:cxnSp>
          <p:nvCxnSpPr>
            <p:cNvPr id="1045" name="Straight Connector 1044">
              <a:extLst>
                <a:ext uri="{FF2B5EF4-FFF2-40B4-BE49-F238E27FC236}">
                  <a16:creationId xmlns:a16="http://schemas.microsoft.com/office/drawing/2014/main" id="{15DD25F8-3A8A-F942-B6C3-3F97592587E7}"/>
                </a:ext>
              </a:extLst>
            </p:cNvPr>
            <p:cNvCxnSpPr>
              <a:cxnSpLocks/>
              <a:stCxn id="538" idx="3"/>
              <a:endCxn id="504" idx="0"/>
            </p:cNvCxnSpPr>
            <p:nvPr/>
          </p:nvCxnSpPr>
          <p:spPr bwMode="gray">
            <a:xfrm>
              <a:off x="2276285" y="3228157"/>
              <a:ext cx="273907" cy="195865"/>
            </a:xfrm>
            <a:prstGeom prst="line">
              <a:avLst/>
            </a:prstGeom>
            <a:ln w="12700" cmpd="sng">
              <a:solidFill>
                <a:schemeClr val="accent1">
                  <a:lumMod val="20000"/>
                  <a:lumOff val="80000"/>
                </a:schemeClr>
              </a:solidFill>
              <a:prstDash val="dash"/>
              <a:miter lim="800000"/>
              <a:tailEnd type="none"/>
            </a:ln>
          </p:spPr>
          <p:style>
            <a:lnRef idx="1">
              <a:schemeClr val="accent1"/>
            </a:lnRef>
            <a:fillRef idx="0">
              <a:schemeClr val="accent1"/>
            </a:fillRef>
            <a:effectRef idx="0">
              <a:schemeClr val="accent1"/>
            </a:effectRef>
            <a:fontRef idx="minor">
              <a:schemeClr val="tx1"/>
            </a:fontRef>
          </p:style>
        </p:cxnSp>
        <p:cxnSp>
          <p:nvCxnSpPr>
            <p:cNvPr id="1048" name="Straight Connector 1047">
              <a:extLst>
                <a:ext uri="{FF2B5EF4-FFF2-40B4-BE49-F238E27FC236}">
                  <a16:creationId xmlns:a16="http://schemas.microsoft.com/office/drawing/2014/main" id="{83845BC2-7D93-7A49-B714-6237E441D64B}"/>
                </a:ext>
              </a:extLst>
            </p:cNvPr>
            <p:cNvCxnSpPr>
              <a:cxnSpLocks/>
              <a:stCxn id="550" idx="1"/>
              <a:endCxn id="533" idx="3"/>
            </p:cNvCxnSpPr>
            <p:nvPr/>
          </p:nvCxnSpPr>
          <p:spPr bwMode="gray">
            <a:xfrm flipH="1">
              <a:off x="2693333" y="2578967"/>
              <a:ext cx="2289844" cy="250354"/>
            </a:xfrm>
            <a:prstGeom prst="line">
              <a:avLst/>
            </a:prstGeom>
            <a:ln w="12700" cmpd="sng">
              <a:solidFill>
                <a:schemeClr val="accent1">
                  <a:lumMod val="20000"/>
                  <a:lumOff val="80000"/>
                </a:schemeClr>
              </a:solidFill>
              <a:prstDash val="dash"/>
              <a:miter lim="800000"/>
              <a:tailEnd type="none"/>
            </a:ln>
          </p:spPr>
          <p:style>
            <a:lnRef idx="1">
              <a:schemeClr val="accent1"/>
            </a:lnRef>
            <a:fillRef idx="0">
              <a:schemeClr val="accent1"/>
            </a:fillRef>
            <a:effectRef idx="0">
              <a:schemeClr val="accent1"/>
            </a:effectRef>
            <a:fontRef idx="minor">
              <a:schemeClr val="tx1"/>
            </a:fontRef>
          </p:style>
        </p:cxnSp>
        <p:cxnSp>
          <p:nvCxnSpPr>
            <p:cNvPr id="1050" name="Straight Connector 1049">
              <a:extLst>
                <a:ext uri="{FF2B5EF4-FFF2-40B4-BE49-F238E27FC236}">
                  <a16:creationId xmlns:a16="http://schemas.microsoft.com/office/drawing/2014/main" id="{9FDDBCCC-F8A4-1341-823F-63A44A99D2B0}"/>
                </a:ext>
              </a:extLst>
            </p:cNvPr>
            <p:cNvCxnSpPr>
              <a:cxnSpLocks/>
              <a:stCxn id="526" idx="1"/>
            </p:cNvCxnSpPr>
            <p:nvPr/>
          </p:nvCxnSpPr>
          <p:spPr bwMode="gray">
            <a:xfrm flipH="1" flipV="1">
              <a:off x="3493358" y="3987987"/>
              <a:ext cx="1247043" cy="258027"/>
            </a:xfrm>
            <a:prstGeom prst="line">
              <a:avLst/>
            </a:prstGeom>
            <a:ln w="12700" cmpd="sng">
              <a:solidFill>
                <a:schemeClr val="accent1">
                  <a:lumMod val="20000"/>
                  <a:lumOff val="80000"/>
                </a:schemeClr>
              </a:solidFill>
              <a:prstDash val="dash"/>
              <a:miter lim="800000"/>
              <a:tailEnd type="none"/>
            </a:ln>
          </p:spPr>
          <p:style>
            <a:lnRef idx="1">
              <a:schemeClr val="accent1"/>
            </a:lnRef>
            <a:fillRef idx="0">
              <a:schemeClr val="accent1"/>
            </a:fillRef>
            <a:effectRef idx="0">
              <a:schemeClr val="accent1"/>
            </a:effectRef>
            <a:fontRef idx="minor">
              <a:schemeClr val="tx1"/>
            </a:fontRef>
          </p:style>
        </p:cxnSp>
      </p:grpSp>
      <p:grpSp>
        <p:nvGrpSpPr>
          <p:cNvPr id="480" name="Group 479">
            <a:extLst>
              <a:ext uri="{FF2B5EF4-FFF2-40B4-BE49-F238E27FC236}">
                <a16:creationId xmlns:a16="http://schemas.microsoft.com/office/drawing/2014/main" id="{DD461383-0D2E-AD4D-B53B-322A4DD2FB52}"/>
              </a:ext>
            </a:extLst>
          </p:cNvPr>
          <p:cNvGrpSpPr/>
          <p:nvPr/>
        </p:nvGrpSpPr>
        <p:grpSpPr>
          <a:xfrm>
            <a:off x="541825" y="845808"/>
            <a:ext cx="11478867" cy="968156"/>
            <a:chOff x="541825" y="845808"/>
            <a:chExt cx="11478867" cy="968156"/>
          </a:xfrm>
        </p:grpSpPr>
        <p:sp>
          <p:nvSpPr>
            <p:cNvPr id="491" name="Rounded Rectangle 490">
              <a:extLst>
                <a:ext uri="{FF2B5EF4-FFF2-40B4-BE49-F238E27FC236}">
                  <a16:creationId xmlns:a16="http://schemas.microsoft.com/office/drawing/2014/main" id="{BE216E3B-EBF0-784A-96EB-766DF6F905ED}"/>
                </a:ext>
              </a:extLst>
            </p:cNvPr>
            <p:cNvSpPr/>
            <p:nvPr/>
          </p:nvSpPr>
          <p:spPr>
            <a:xfrm>
              <a:off x="9636733" y="1221136"/>
              <a:ext cx="2383959" cy="592828"/>
            </a:xfrm>
            <a:prstGeom prst="roundRect">
              <a:avLst/>
            </a:prstGeom>
            <a:gradFill flip="none" rotWithShape="1">
              <a:gsLst>
                <a:gs pos="0">
                  <a:schemeClr val="bg1"/>
                </a:gs>
                <a:gs pos="81000">
                  <a:schemeClr val="tx1">
                    <a:lumMod val="40000"/>
                    <a:lumOff val="60000"/>
                  </a:schemeClr>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zh-CN" altLang="en-US" sz="1400" b="1" dirty="0">
                  <a:solidFill>
                    <a:schemeClr val="tx1"/>
                  </a:solidFill>
                  <a:latin typeface="Microsoft JhengHei" panose="020B0604030504040204" pitchFamily="34" charset="-120"/>
                  <a:ea typeface="Microsoft JhengHei" panose="020B0604030504040204" pitchFamily="34" charset="-120"/>
                </a:rPr>
                <a:t>各種應用場景</a:t>
              </a:r>
              <a:endParaRPr lang="en-US" sz="1400" b="1" dirty="0">
                <a:solidFill>
                  <a:schemeClr val="accent2">
                    <a:lumMod val="60000"/>
                    <a:lumOff val="40000"/>
                  </a:schemeClr>
                </a:solidFill>
                <a:latin typeface="Microsoft JhengHei" panose="020B0604030504040204" pitchFamily="34" charset="-120"/>
                <a:ea typeface="Microsoft JhengHei" panose="020B0604030504040204" pitchFamily="34" charset="-120"/>
              </a:endParaRPr>
            </a:p>
          </p:txBody>
        </p:sp>
        <p:grpSp>
          <p:nvGrpSpPr>
            <p:cNvPr id="470" name="Group 469">
              <a:extLst>
                <a:ext uri="{FF2B5EF4-FFF2-40B4-BE49-F238E27FC236}">
                  <a16:creationId xmlns:a16="http://schemas.microsoft.com/office/drawing/2014/main" id="{E1BEE9B3-56F9-5143-8AD2-4B338649E17A}"/>
                </a:ext>
              </a:extLst>
            </p:cNvPr>
            <p:cNvGrpSpPr/>
            <p:nvPr/>
          </p:nvGrpSpPr>
          <p:grpSpPr>
            <a:xfrm>
              <a:off x="541825" y="867814"/>
              <a:ext cx="710130" cy="923940"/>
              <a:chOff x="541825" y="867814"/>
              <a:chExt cx="710130" cy="923940"/>
            </a:xfrm>
          </p:grpSpPr>
          <p:grpSp>
            <p:nvGrpSpPr>
              <p:cNvPr id="223" name="Group 56"/>
              <p:cNvGrpSpPr>
                <a:grpSpLocks noChangeAspect="1"/>
              </p:cNvGrpSpPr>
              <p:nvPr/>
            </p:nvGrpSpPr>
            <p:grpSpPr bwMode="auto">
              <a:xfrm>
                <a:off x="723469" y="1246992"/>
                <a:ext cx="304811" cy="141632"/>
                <a:chOff x="1806" y="1150"/>
                <a:chExt cx="4066" cy="2016"/>
              </a:xfrm>
            </p:grpSpPr>
            <p:sp>
              <p:nvSpPr>
                <p:cNvPr id="238" name="Freeform 57"/>
                <p:cNvSpPr>
                  <a:spLocks/>
                </p:cNvSpPr>
                <p:nvPr/>
              </p:nvSpPr>
              <p:spPr bwMode="auto">
                <a:xfrm>
                  <a:off x="1806" y="1150"/>
                  <a:ext cx="4066" cy="2014"/>
                </a:xfrm>
                <a:custGeom>
                  <a:avLst/>
                  <a:gdLst>
                    <a:gd name="T0" fmla="*/ 0 w 4066"/>
                    <a:gd name="T1" fmla="*/ 0 h 2014"/>
                    <a:gd name="T2" fmla="*/ 0 w 4066"/>
                    <a:gd name="T3" fmla="*/ 2014 h 2014"/>
                    <a:gd name="T4" fmla="*/ 2054 w 4066"/>
                    <a:gd name="T5" fmla="*/ 2014 h 2014"/>
                    <a:gd name="T6" fmla="*/ 4066 w 4066"/>
                    <a:gd name="T7" fmla="*/ 0 h 2014"/>
                    <a:gd name="T8" fmla="*/ 4066 w 4066"/>
                    <a:gd name="T9" fmla="*/ 0 h 2014"/>
                    <a:gd name="T10" fmla="*/ 0 w 4066"/>
                    <a:gd name="T11" fmla="*/ 0 h 2014"/>
                  </a:gdLst>
                  <a:ahLst/>
                  <a:cxnLst>
                    <a:cxn ang="0">
                      <a:pos x="T0" y="T1"/>
                    </a:cxn>
                    <a:cxn ang="0">
                      <a:pos x="T2" y="T3"/>
                    </a:cxn>
                    <a:cxn ang="0">
                      <a:pos x="T4" y="T5"/>
                    </a:cxn>
                    <a:cxn ang="0">
                      <a:pos x="T6" y="T7"/>
                    </a:cxn>
                    <a:cxn ang="0">
                      <a:pos x="T8" y="T9"/>
                    </a:cxn>
                    <a:cxn ang="0">
                      <a:pos x="T10" y="T11"/>
                    </a:cxn>
                  </a:cxnLst>
                  <a:rect l="0" t="0" r="r" b="b"/>
                  <a:pathLst>
                    <a:path w="4066" h="2014">
                      <a:moveTo>
                        <a:pt x="0" y="0"/>
                      </a:moveTo>
                      <a:lnTo>
                        <a:pt x="0" y="2014"/>
                      </a:lnTo>
                      <a:lnTo>
                        <a:pt x="2054" y="2014"/>
                      </a:lnTo>
                      <a:lnTo>
                        <a:pt x="4066" y="0"/>
                      </a:lnTo>
                      <a:lnTo>
                        <a:pt x="4066" y="0"/>
                      </a:lnTo>
                      <a:lnTo>
                        <a:pt x="0" y="0"/>
                      </a:lnTo>
                      <a:close/>
                    </a:path>
                  </a:pathLst>
                </a:custGeom>
                <a:solidFill>
                  <a:srgbClr val="007D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344" tIns="45672" rIns="91344" bIns="45672" numCol="1" anchor="t" anchorCtr="0" compatLnSpc="1">
                  <a:prstTxWarp prst="textNoShape">
                    <a:avLst/>
                  </a:prstTxWarp>
                </a:bodyPr>
                <a:lstStyle/>
                <a:p>
                  <a:endParaRPr lang="en-US" sz="1100">
                    <a:solidFill>
                      <a:schemeClr val="accent3"/>
                    </a:solidFill>
                  </a:endParaRPr>
                </a:p>
              </p:txBody>
            </p:sp>
            <p:sp>
              <p:nvSpPr>
                <p:cNvPr id="239" name="Freeform 58"/>
                <p:cNvSpPr>
                  <a:spLocks noEditPoints="1"/>
                </p:cNvSpPr>
                <p:nvPr/>
              </p:nvSpPr>
              <p:spPr bwMode="auto">
                <a:xfrm>
                  <a:off x="4326" y="2905"/>
                  <a:ext cx="265" cy="261"/>
                </a:xfrm>
                <a:custGeom>
                  <a:avLst/>
                  <a:gdLst>
                    <a:gd name="T0" fmla="*/ 15 w 150"/>
                    <a:gd name="T1" fmla="*/ 73 h 148"/>
                    <a:gd name="T2" fmla="*/ 75 w 150"/>
                    <a:gd name="T3" fmla="*/ 12 h 148"/>
                    <a:gd name="T4" fmla="*/ 135 w 150"/>
                    <a:gd name="T5" fmla="*/ 73 h 148"/>
                    <a:gd name="T6" fmla="*/ 75 w 150"/>
                    <a:gd name="T7" fmla="*/ 135 h 148"/>
                    <a:gd name="T8" fmla="*/ 15 w 150"/>
                    <a:gd name="T9" fmla="*/ 73 h 148"/>
                    <a:gd name="T10" fmla="*/ 75 w 150"/>
                    <a:gd name="T11" fmla="*/ 148 h 148"/>
                    <a:gd name="T12" fmla="*/ 150 w 150"/>
                    <a:gd name="T13" fmla="*/ 73 h 148"/>
                    <a:gd name="T14" fmla="*/ 75 w 150"/>
                    <a:gd name="T15" fmla="*/ 0 h 148"/>
                    <a:gd name="T16" fmla="*/ 0 w 150"/>
                    <a:gd name="T17" fmla="*/ 73 h 148"/>
                    <a:gd name="T18" fmla="*/ 75 w 150"/>
                    <a:gd name="T19" fmla="*/ 148 h 148"/>
                    <a:gd name="T20" fmla="*/ 60 w 150"/>
                    <a:gd name="T21" fmla="*/ 79 h 148"/>
                    <a:gd name="T22" fmla="*/ 75 w 150"/>
                    <a:gd name="T23" fmla="*/ 79 h 148"/>
                    <a:gd name="T24" fmla="*/ 97 w 150"/>
                    <a:gd name="T25" fmla="*/ 116 h 148"/>
                    <a:gd name="T26" fmla="*/ 112 w 150"/>
                    <a:gd name="T27" fmla="*/ 116 h 148"/>
                    <a:gd name="T28" fmla="*/ 87 w 150"/>
                    <a:gd name="T29" fmla="*/ 78 h 148"/>
                    <a:gd name="T30" fmla="*/ 110 w 150"/>
                    <a:gd name="T31" fmla="*/ 55 h 148"/>
                    <a:gd name="T32" fmla="*/ 79 w 150"/>
                    <a:gd name="T33" fmla="*/ 31 h 148"/>
                    <a:gd name="T34" fmla="*/ 47 w 150"/>
                    <a:gd name="T35" fmla="*/ 31 h 148"/>
                    <a:gd name="T36" fmla="*/ 47 w 150"/>
                    <a:gd name="T37" fmla="*/ 116 h 148"/>
                    <a:gd name="T38" fmla="*/ 60 w 150"/>
                    <a:gd name="T39" fmla="*/ 116 h 148"/>
                    <a:gd name="T40" fmla="*/ 60 w 150"/>
                    <a:gd name="T41" fmla="*/ 79 h 148"/>
                    <a:gd name="T42" fmla="*/ 60 w 150"/>
                    <a:gd name="T43" fmla="*/ 68 h 148"/>
                    <a:gd name="T44" fmla="*/ 60 w 150"/>
                    <a:gd name="T45" fmla="*/ 42 h 148"/>
                    <a:gd name="T46" fmla="*/ 78 w 150"/>
                    <a:gd name="T47" fmla="*/ 42 h 148"/>
                    <a:gd name="T48" fmla="*/ 96 w 150"/>
                    <a:gd name="T49" fmla="*/ 54 h 148"/>
                    <a:gd name="T50" fmla="*/ 75 w 150"/>
                    <a:gd name="T51" fmla="*/ 68 h 148"/>
                    <a:gd name="T52" fmla="*/ 60 w 150"/>
                    <a:gd name="T53" fmla="*/ 6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 h="148">
                      <a:moveTo>
                        <a:pt x="15" y="73"/>
                      </a:moveTo>
                      <a:cubicBezTo>
                        <a:pt x="15" y="38"/>
                        <a:pt x="42" y="12"/>
                        <a:pt x="75" y="12"/>
                      </a:cubicBezTo>
                      <a:cubicBezTo>
                        <a:pt x="109" y="12"/>
                        <a:pt x="135" y="38"/>
                        <a:pt x="135" y="73"/>
                      </a:cubicBezTo>
                      <a:cubicBezTo>
                        <a:pt x="135" y="109"/>
                        <a:pt x="109" y="135"/>
                        <a:pt x="75" y="135"/>
                      </a:cubicBezTo>
                      <a:cubicBezTo>
                        <a:pt x="42" y="135"/>
                        <a:pt x="15" y="109"/>
                        <a:pt x="15" y="73"/>
                      </a:cubicBezTo>
                      <a:moveTo>
                        <a:pt x="75" y="148"/>
                      </a:moveTo>
                      <a:cubicBezTo>
                        <a:pt x="116" y="148"/>
                        <a:pt x="150" y="116"/>
                        <a:pt x="150" y="73"/>
                      </a:cubicBezTo>
                      <a:cubicBezTo>
                        <a:pt x="150" y="31"/>
                        <a:pt x="116" y="0"/>
                        <a:pt x="75" y="0"/>
                      </a:cubicBezTo>
                      <a:cubicBezTo>
                        <a:pt x="35" y="0"/>
                        <a:pt x="0" y="31"/>
                        <a:pt x="0" y="73"/>
                      </a:cubicBezTo>
                      <a:cubicBezTo>
                        <a:pt x="0" y="116"/>
                        <a:pt x="35" y="148"/>
                        <a:pt x="75" y="148"/>
                      </a:cubicBezTo>
                      <a:moveTo>
                        <a:pt x="60" y="79"/>
                      </a:moveTo>
                      <a:cubicBezTo>
                        <a:pt x="75" y="79"/>
                        <a:pt x="75" y="79"/>
                        <a:pt x="75" y="79"/>
                      </a:cubicBezTo>
                      <a:cubicBezTo>
                        <a:pt x="97" y="116"/>
                        <a:pt x="97" y="116"/>
                        <a:pt x="97" y="116"/>
                      </a:cubicBezTo>
                      <a:cubicBezTo>
                        <a:pt x="112" y="116"/>
                        <a:pt x="112" y="116"/>
                        <a:pt x="112" y="116"/>
                      </a:cubicBezTo>
                      <a:cubicBezTo>
                        <a:pt x="87" y="78"/>
                        <a:pt x="87" y="78"/>
                        <a:pt x="87" y="78"/>
                      </a:cubicBezTo>
                      <a:cubicBezTo>
                        <a:pt x="100" y="77"/>
                        <a:pt x="110" y="70"/>
                        <a:pt x="110" y="55"/>
                      </a:cubicBezTo>
                      <a:cubicBezTo>
                        <a:pt x="110" y="38"/>
                        <a:pt x="100" y="31"/>
                        <a:pt x="79" y="31"/>
                      </a:cubicBezTo>
                      <a:cubicBezTo>
                        <a:pt x="47" y="31"/>
                        <a:pt x="47" y="31"/>
                        <a:pt x="47" y="31"/>
                      </a:cubicBezTo>
                      <a:cubicBezTo>
                        <a:pt x="47" y="116"/>
                        <a:pt x="47" y="116"/>
                        <a:pt x="47" y="116"/>
                      </a:cubicBezTo>
                      <a:cubicBezTo>
                        <a:pt x="60" y="116"/>
                        <a:pt x="60" y="116"/>
                        <a:pt x="60" y="116"/>
                      </a:cubicBezTo>
                      <a:cubicBezTo>
                        <a:pt x="60" y="79"/>
                        <a:pt x="60" y="79"/>
                        <a:pt x="60" y="79"/>
                      </a:cubicBezTo>
                      <a:moveTo>
                        <a:pt x="60" y="68"/>
                      </a:moveTo>
                      <a:cubicBezTo>
                        <a:pt x="60" y="42"/>
                        <a:pt x="60" y="42"/>
                        <a:pt x="60" y="42"/>
                      </a:cubicBezTo>
                      <a:cubicBezTo>
                        <a:pt x="78" y="42"/>
                        <a:pt x="78" y="42"/>
                        <a:pt x="78" y="42"/>
                      </a:cubicBezTo>
                      <a:cubicBezTo>
                        <a:pt x="86" y="42"/>
                        <a:pt x="96" y="44"/>
                        <a:pt x="96" y="54"/>
                      </a:cubicBezTo>
                      <a:cubicBezTo>
                        <a:pt x="96" y="68"/>
                        <a:pt x="86" y="68"/>
                        <a:pt x="75" y="68"/>
                      </a:cubicBezTo>
                      <a:cubicBezTo>
                        <a:pt x="60" y="68"/>
                        <a:pt x="60" y="68"/>
                        <a:pt x="60" y="68"/>
                      </a:cubicBezTo>
                    </a:path>
                  </a:pathLst>
                </a:custGeom>
                <a:solidFill>
                  <a:srgbClr val="007D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344" tIns="45672" rIns="91344" bIns="45672" numCol="1" anchor="t" anchorCtr="0" compatLnSpc="1">
                  <a:prstTxWarp prst="textNoShape">
                    <a:avLst/>
                  </a:prstTxWarp>
                </a:bodyPr>
                <a:lstStyle/>
                <a:p>
                  <a:endParaRPr lang="en-US" sz="1100">
                    <a:solidFill>
                      <a:schemeClr val="accent3"/>
                    </a:solidFill>
                  </a:endParaRPr>
                </a:p>
              </p:txBody>
            </p:sp>
            <p:sp>
              <p:nvSpPr>
                <p:cNvPr id="240" name="Freeform 59"/>
                <p:cNvSpPr>
                  <a:spLocks noEditPoints="1"/>
                </p:cNvSpPr>
                <p:nvPr/>
              </p:nvSpPr>
              <p:spPr bwMode="auto">
                <a:xfrm>
                  <a:off x="4326" y="2905"/>
                  <a:ext cx="265" cy="261"/>
                </a:xfrm>
                <a:custGeom>
                  <a:avLst/>
                  <a:gdLst>
                    <a:gd name="T0" fmla="*/ 15 w 150"/>
                    <a:gd name="T1" fmla="*/ 73 h 148"/>
                    <a:gd name="T2" fmla="*/ 15 w 150"/>
                    <a:gd name="T3" fmla="*/ 73 h 148"/>
                    <a:gd name="T4" fmla="*/ 75 w 150"/>
                    <a:gd name="T5" fmla="*/ 135 h 148"/>
                    <a:gd name="T6" fmla="*/ 135 w 150"/>
                    <a:gd name="T7" fmla="*/ 73 h 148"/>
                    <a:gd name="T8" fmla="*/ 75 w 150"/>
                    <a:gd name="T9" fmla="*/ 12 h 148"/>
                    <a:gd name="T10" fmla="*/ 15 w 150"/>
                    <a:gd name="T11" fmla="*/ 73 h 148"/>
                    <a:gd name="T12" fmla="*/ 75 w 150"/>
                    <a:gd name="T13" fmla="*/ 148 h 148"/>
                    <a:gd name="T14" fmla="*/ 0 w 150"/>
                    <a:gd name="T15" fmla="*/ 73 h 148"/>
                    <a:gd name="T16" fmla="*/ 75 w 150"/>
                    <a:gd name="T17" fmla="*/ 0 h 148"/>
                    <a:gd name="T18" fmla="*/ 150 w 150"/>
                    <a:gd name="T19" fmla="*/ 73 h 148"/>
                    <a:gd name="T20" fmla="*/ 75 w 150"/>
                    <a:gd name="T21"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5" y="73"/>
                      </a:moveTo>
                      <a:cubicBezTo>
                        <a:pt x="15" y="73"/>
                        <a:pt x="15" y="73"/>
                        <a:pt x="15" y="73"/>
                      </a:cubicBezTo>
                      <a:cubicBezTo>
                        <a:pt x="15" y="109"/>
                        <a:pt x="42" y="135"/>
                        <a:pt x="75" y="135"/>
                      </a:cubicBezTo>
                      <a:cubicBezTo>
                        <a:pt x="109" y="135"/>
                        <a:pt x="135" y="109"/>
                        <a:pt x="135" y="73"/>
                      </a:cubicBezTo>
                      <a:cubicBezTo>
                        <a:pt x="135" y="38"/>
                        <a:pt x="109" y="12"/>
                        <a:pt x="75" y="12"/>
                      </a:cubicBezTo>
                      <a:cubicBezTo>
                        <a:pt x="42" y="12"/>
                        <a:pt x="15" y="38"/>
                        <a:pt x="15" y="73"/>
                      </a:cubicBezTo>
                      <a:moveTo>
                        <a:pt x="75" y="148"/>
                      </a:moveTo>
                      <a:cubicBezTo>
                        <a:pt x="35" y="148"/>
                        <a:pt x="0" y="116"/>
                        <a:pt x="0" y="73"/>
                      </a:cubicBezTo>
                      <a:cubicBezTo>
                        <a:pt x="0" y="31"/>
                        <a:pt x="35" y="0"/>
                        <a:pt x="75" y="0"/>
                      </a:cubicBezTo>
                      <a:cubicBezTo>
                        <a:pt x="116" y="0"/>
                        <a:pt x="150" y="31"/>
                        <a:pt x="150" y="73"/>
                      </a:cubicBezTo>
                      <a:cubicBezTo>
                        <a:pt x="150" y="116"/>
                        <a:pt x="116" y="148"/>
                        <a:pt x="75" y="148"/>
                      </a:cubicBezTo>
                    </a:path>
                  </a:pathLst>
                </a:custGeom>
                <a:solidFill>
                  <a:srgbClr val="007D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344" tIns="45672" rIns="91344" bIns="45672" numCol="1" anchor="t" anchorCtr="0" compatLnSpc="1">
                  <a:prstTxWarp prst="textNoShape">
                    <a:avLst/>
                  </a:prstTxWarp>
                </a:bodyPr>
                <a:lstStyle/>
                <a:p>
                  <a:endParaRPr lang="en-US" sz="1100">
                    <a:solidFill>
                      <a:schemeClr val="accent3"/>
                    </a:solidFill>
                  </a:endParaRPr>
                </a:p>
              </p:txBody>
            </p:sp>
            <p:sp>
              <p:nvSpPr>
                <p:cNvPr id="241" name="Freeform 60"/>
                <p:cNvSpPr>
                  <a:spLocks noEditPoints="1"/>
                </p:cNvSpPr>
                <p:nvPr/>
              </p:nvSpPr>
              <p:spPr bwMode="auto">
                <a:xfrm>
                  <a:off x="4409" y="2959"/>
                  <a:ext cx="115" cy="151"/>
                </a:xfrm>
                <a:custGeom>
                  <a:avLst/>
                  <a:gdLst>
                    <a:gd name="T0" fmla="*/ 13 w 65"/>
                    <a:gd name="T1" fmla="*/ 37 h 85"/>
                    <a:gd name="T2" fmla="*/ 13 w 65"/>
                    <a:gd name="T3" fmla="*/ 37 h 85"/>
                    <a:gd name="T4" fmla="*/ 28 w 65"/>
                    <a:gd name="T5" fmla="*/ 37 h 85"/>
                    <a:gd name="T6" fmla="*/ 49 w 65"/>
                    <a:gd name="T7" fmla="*/ 23 h 85"/>
                    <a:gd name="T8" fmla="*/ 31 w 65"/>
                    <a:gd name="T9" fmla="*/ 11 h 85"/>
                    <a:gd name="T10" fmla="*/ 13 w 65"/>
                    <a:gd name="T11" fmla="*/ 11 h 85"/>
                    <a:gd name="T12" fmla="*/ 13 w 65"/>
                    <a:gd name="T13" fmla="*/ 37 h 85"/>
                    <a:gd name="T14" fmla="*/ 65 w 65"/>
                    <a:gd name="T15" fmla="*/ 85 h 85"/>
                    <a:gd name="T16" fmla="*/ 50 w 65"/>
                    <a:gd name="T17" fmla="*/ 85 h 85"/>
                    <a:gd name="T18" fmla="*/ 28 w 65"/>
                    <a:gd name="T19" fmla="*/ 48 h 85"/>
                    <a:gd name="T20" fmla="*/ 13 w 65"/>
                    <a:gd name="T21" fmla="*/ 48 h 85"/>
                    <a:gd name="T22" fmla="*/ 13 w 65"/>
                    <a:gd name="T23" fmla="*/ 85 h 85"/>
                    <a:gd name="T24" fmla="*/ 0 w 65"/>
                    <a:gd name="T25" fmla="*/ 85 h 85"/>
                    <a:gd name="T26" fmla="*/ 0 w 65"/>
                    <a:gd name="T27" fmla="*/ 0 h 85"/>
                    <a:gd name="T28" fmla="*/ 32 w 65"/>
                    <a:gd name="T29" fmla="*/ 0 h 85"/>
                    <a:gd name="T30" fmla="*/ 63 w 65"/>
                    <a:gd name="T31" fmla="*/ 24 h 85"/>
                    <a:gd name="T32" fmla="*/ 40 w 65"/>
                    <a:gd name="T33" fmla="*/ 47 h 85"/>
                    <a:gd name="T34" fmla="*/ 65 w 65"/>
                    <a:gd name="T35"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 h="85">
                      <a:moveTo>
                        <a:pt x="13" y="37"/>
                      </a:moveTo>
                      <a:cubicBezTo>
                        <a:pt x="13" y="37"/>
                        <a:pt x="13" y="37"/>
                        <a:pt x="13" y="37"/>
                      </a:cubicBezTo>
                      <a:cubicBezTo>
                        <a:pt x="28" y="37"/>
                        <a:pt x="28" y="37"/>
                        <a:pt x="28" y="37"/>
                      </a:cubicBezTo>
                      <a:cubicBezTo>
                        <a:pt x="39" y="37"/>
                        <a:pt x="49" y="37"/>
                        <a:pt x="49" y="23"/>
                      </a:cubicBezTo>
                      <a:cubicBezTo>
                        <a:pt x="49" y="13"/>
                        <a:pt x="39" y="11"/>
                        <a:pt x="31" y="11"/>
                      </a:cubicBezTo>
                      <a:cubicBezTo>
                        <a:pt x="13" y="11"/>
                        <a:pt x="13" y="11"/>
                        <a:pt x="13" y="11"/>
                      </a:cubicBezTo>
                      <a:cubicBezTo>
                        <a:pt x="13" y="37"/>
                        <a:pt x="13" y="37"/>
                        <a:pt x="13" y="37"/>
                      </a:cubicBezTo>
                      <a:moveTo>
                        <a:pt x="65" y="85"/>
                      </a:moveTo>
                      <a:cubicBezTo>
                        <a:pt x="50" y="85"/>
                        <a:pt x="50" y="85"/>
                        <a:pt x="50" y="85"/>
                      </a:cubicBezTo>
                      <a:cubicBezTo>
                        <a:pt x="28" y="48"/>
                        <a:pt x="28" y="48"/>
                        <a:pt x="28" y="48"/>
                      </a:cubicBezTo>
                      <a:cubicBezTo>
                        <a:pt x="13" y="48"/>
                        <a:pt x="13" y="48"/>
                        <a:pt x="13" y="48"/>
                      </a:cubicBezTo>
                      <a:cubicBezTo>
                        <a:pt x="13" y="85"/>
                        <a:pt x="13" y="85"/>
                        <a:pt x="13" y="85"/>
                      </a:cubicBezTo>
                      <a:cubicBezTo>
                        <a:pt x="0" y="85"/>
                        <a:pt x="0" y="85"/>
                        <a:pt x="0" y="85"/>
                      </a:cubicBezTo>
                      <a:cubicBezTo>
                        <a:pt x="0" y="0"/>
                        <a:pt x="0" y="0"/>
                        <a:pt x="0" y="0"/>
                      </a:cubicBezTo>
                      <a:cubicBezTo>
                        <a:pt x="32" y="0"/>
                        <a:pt x="32" y="0"/>
                        <a:pt x="32" y="0"/>
                      </a:cubicBezTo>
                      <a:cubicBezTo>
                        <a:pt x="53" y="0"/>
                        <a:pt x="63" y="7"/>
                        <a:pt x="63" y="24"/>
                      </a:cubicBezTo>
                      <a:cubicBezTo>
                        <a:pt x="63" y="40"/>
                        <a:pt x="53" y="46"/>
                        <a:pt x="40" y="47"/>
                      </a:cubicBezTo>
                      <a:cubicBezTo>
                        <a:pt x="65" y="85"/>
                        <a:pt x="65" y="85"/>
                        <a:pt x="65" y="85"/>
                      </a:cubicBezTo>
                    </a:path>
                  </a:pathLst>
                </a:custGeom>
                <a:solidFill>
                  <a:srgbClr val="007D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344" tIns="45672" rIns="91344" bIns="45672" numCol="1" anchor="t" anchorCtr="0" compatLnSpc="1">
                  <a:prstTxWarp prst="textNoShape">
                    <a:avLst/>
                  </a:prstTxWarp>
                </a:bodyPr>
                <a:lstStyle/>
                <a:p>
                  <a:endParaRPr lang="en-US" sz="1100">
                    <a:solidFill>
                      <a:schemeClr val="accent3"/>
                    </a:solidFill>
                  </a:endParaRPr>
                </a:p>
              </p:txBody>
            </p:sp>
            <p:sp>
              <p:nvSpPr>
                <p:cNvPr id="242" name="Freeform 61"/>
                <p:cNvSpPr>
                  <a:spLocks noEditPoints="1"/>
                </p:cNvSpPr>
                <p:nvPr/>
              </p:nvSpPr>
              <p:spPr bwMode="auto">
                <a:xfrm>
                  <a:off x="1861" y="1507"/>
                  <a:ext cx="2919" cy="1288"/>
                </a:xfrm>
                <a:custGeom>
                  <a:avLst/>
                  <a:gdLst>
                    <a:gd name="T0" fmla="*/ 1336 w 1654"/>
                    <a:gd name="T1" fmla="*/ 12 h 728"/>
                    <a:gd name="T2" fmla="*/ 1109 w 1654"/>
                    <a:gd name="T3" fmla="*/ 12 h 728"/>
                    <a:gd name="T4" fmla="*/ 1109 w 1654"/>
                    <a:gd name="T5" fmla="*/ 551 h 728"/>
                    <a:gd name="T6" fmla="*/ 911 w 1654"/>
                    <a:gd name="T7" fmla="*/ 12 h 728"/>
                    <a:gd name="T8" fmla="*/ 715 w 1654"/>
                    <a:gd name="T9" fmla="*/ 12 h 728"/>
                    <a:gd name="T10" fmla="*/ 545 w 1654"/>
                    <a:gd name="T11" fmla="*/ 462 h 728"/>
                    <a:gd name="T12" fmla="*/ 317 w 1654"/>
                    <a:gd name="T13" fmla="*/ 281 h 728"/>
                    <a:gd name="T14" fmla="*/ 191 w 1654"/>
                    <a:gd name="T15" fmla="*/ 200 h 728"/>
                    <a:gd name="T16" fmla="*/ 294 w 1654"/>
                    <a:gd name="T17" fmla="*/ 153 h 728"/>
                    <a:gd name="T18" fmla="*/ 460 w 1654"/>
                    <a:gd name="T19" fmla="*/ 198 h 728"/>
                    <a:gd name="T20" fmla="*/ 539 w 1654"/>
                    <a:gd name="T21" fmla="*/ 61 h 728"/>
                    <a:gd name="T22" fmla="*/ 282 w 1654"/>
                    <a:gd name="T23" fmla="*/ 0 h 728"/>
                    <a:gd name="T24" fmla="*/ 282 w 1654"/>
                    <a:gd name="T25" fmla="*/ 0 h 728"/>
                    <a:gd name="T26" fmla="*/ 56 w 1654"/>
                    <a:gd name="T27" fmla="*/ 83 h 728"/>
                    <a:gd name="T28" fmla="*/ 1 w 1654"/>
                    <a:gd name="T29" fmla="*/ 215 h 728"/>
                    <a:gd name="T30" fmla="*/ 79 w 1654"/>
                    <a:gd name="T31" fmla="*/ 374 h 728"/>
                    <a:gd name="T32" fmla="*/ 232 w 1654"/>
                    <a:gd name="T33" fmla="*/ 443 h 728"/>
                    <a:gd name="T34" fmla="*/ 346 w 1654"/>
                    <a:gd name="T35" fmla="*/ 516 h 728"/>
                    <a:gd name="T36" fmla="*/ 331 w 1654"/>
                    <a:gd name="T37" fmla="*/ 551 h 728"/>
                    <a:gd name="T38" fmla="*/ 258 w 1654"/>
                    <a:gd name="T39" fmla="*/ 574 h 728"/>
                    <a:gd name="T40" fmla="*/ 71 w 1654"/>
                    <a:gd name="T41" fmla="*/ 521 h 728"/>
                    <a:gd name="T42" fmla="*/ 1 w 1654"/>
                    <a:gd name="T43" fmla="*/ 660 h 728"/>
                    <a:gd name="T44" fmla="*/ 257 w 1654"/>
                    <a:gd name="T45" fmla="*/ 728 h 728"/>
                    <a:gd name="T46" fmla="*/ 269 w 1654"/>
                    <a:gd name="T47" fmla="*/ 728 h 728"/>
                    <a:gd name="T48" fmla="*/ 464 w 1654"/>
                    <a:gd name="T49" fmla="*/ 663 h 728"/>
                    <a:gd name="T50" fmla="*/ 473 w 1654"/>
                    <a:gd name="T51" fmla="*/ 655 h 728"/>
                    <a:gd name="T52" fmla="*/ 450 w 1654"/>
                    <a:gd name="T53" fmla="*/ 716 h 728"/>
                    <a:gd name="T54" fmla="*/ 656 w 1654"/>
                    <a:gd name="T55" fmla="*/ 716 h 728"/>
                    <a:gd name="T56" fmla="*/ 691 w 1654"/>
                    <a:gd name="T57" fmla="*/ 611 h 728"/>
                    <a:gd name="T58" fmla="*/ 812 w 1654"/>
                    <a:gd name="T59" fmla="*/ 630 h 728"/>
                    <a:gd name="T60" fmla="*/ 930 w 1654"/>
                    <a:gd name="T61" fmla="*/ 612 h 728"/>
                    <a:gd name="T62" fmla="*/ 963 w 1654"/>
                    <a:gd name="T63" fmla="*/ 716 h 728"/>
                    <a:gd name="T64" fmla="*/ 1300 w 1654"/>
                    <a:gd name="T65" fmla="*/ 716 h 728"/>
                    <a:gd name="T66" fmla="*/ 1300 w 1654"/>
                    <a:gd name="T67" fmla="*/ 498 h 728"/>
                    <a:gd name="T68" fmla="*/ 1373 w 1654"/>
                    <a:gd name="T69" fmla="*/ 498 h 728"/>
                    <a:gd name="T70" fmla="*/ 1654 w 1654"/>
                    <a:gd name="T71" fmla="*/ 258 h 728"/>
                    <a:gd name="T72" fmla="*/ 1336 w 1654"/>
                    <a:gd name="T73" fmla="*/ 12 h 728"/>
                    <a:gd name="T74" fmla="*/ 812 w 1654"/>
                    <a:gd name="T75" fmla="*/ 473 h 728"/>
                    <a:gd name="T76" fmla="*/ 739 w 1654"/>
                    <a:gd name="T77" fmla="*/ 460 h 728"/>
                    <a:gd name="T78" fmla="*/ 811 w 1654"/>
                    <a:gd name="T79" fmla="*/ 234 h 728"/>
                    <a:gd name="T80" fmla="*/ 813 w 1654"/>
                    <a:gd name="T81" fmla="*/ 234 h 728"/>
                    <a:gd name="T82" fmla="*/ 883 w 1654"/>
                    <a:gd name="T83" fmla="*/ 461 h 728"/>
                    <a:gd name="T84" fmla="*/ 812 w 1654"/>
                    <a:gd name="T85" fmla="*/ 473 h 728"/>
                    <a:gd name="T86" fmla="*/ 1350 w 1654"/>
                    <a:gd name="T87" fmla="*/ 343 h 728"/>
                    <a:gd name="T88" fmla="*/ 1300 w 1654"/>
                    <a:gd name="T89" fmla="*/ 343 h 728"/>
                    <a:gd name="T90" fmla="*/ 1300 w 1654"/>
                    <a:gd name="T91" fmla="*/ 161 h 728"/>
                    <a:gd name="T92" fmla="*/ 1350 w 1654"/>
                    <a:gd name="T93" fmla="*/ 161 h 728"/>
                    <a:gd name="T94" fmla="*/ 1470 w 1654"/>
                    <a:gd name="T95" fmla="*/ 251 h 728"/>
                    <a:gd name="T96" fmla="*/ 1350 w 1654"/>
                    <a:gd name="T97" fmla="*/ 343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54" h="728">
                      <a:moveTo>
                        <a:pt x="1336" y="12"/>
                      </a:moveTo>
                      <a:cubicBezTo>
                        <a:pt x="1109" y="12"/>
                        <a:pt x="1109" y="12"/>
                        <a:pt x="1109" y="12"/>
                      </a:cubicBezTo>
                      <a:cubicBezTo>
                        <a:pt x="1109" y="551"/>
                        <a:pt x="1109" y="551"/>
                        <a:pt x="1109" y="551"/>
                      </a:cubicBezTo>
                      <a:cubicBezTo>
                        <a:pt x="911" y="12"/>
                        <a:pt x="911" y="12"/>
                        <a:pt x="911" y="12"/>
                      </a:cubicBezTo>
                      <a:cubicBezTo>
                        <a:pt x="715" y="12"/>
                        <a:pt x="715" y="12"/>
                        <a:pt x="715" y="12"/>
                      </a:cubicBezTo>
                      <a:cubicBezTo>
                        <a:pt x="545" y="462"/>
                        <a:pt x="545" y="462"/>
                        <a:pt x="545" y="462"/>
                      </a:cubicBezTo>
                      <a:cubicBezTo>
                        <a:pt x="527" y="349"/>
                        <a:pt x="410" y="310"/>
                        <a:pt x="317" y="281"/>
                      </a:cubicBezTo>
                      <a:cubicBezTo>
                        <a:pt x="256" y="261"/>
                        <a:pt x="191" y="232"/>
                        <a:pt x="191" y="200"/>
                      </a:cubicBezTo>
                      <a:cubicBezTo>
                        <a:pt x="192" y="174"/>
                        <a:pt x="226" y="150"/>
                        <a:pt x="294" y="153"/>
                      </a:cubicBezTo>
                      <a:cubicBezTo>
                        <a:pt x="340" y="156"/>
                        <a:pt x="380" y="159"/>
                        <a:pt x="460" y="198"/>
                      </a:cubicBezTo>
                      <a:cubicBezTo>
                        <a:pt x="539" y="61"/>
                        <a:pt x="539" y="61"/>
                        <a:pt x="539" y="61"/>
                      </a:cubicBezTo>
                      <a:cubicBezTo>
                        <a:pt x="466" y="23"/>
                        <a:pt x="365" y="0"/>
                        <a:pt x="282" y="0"/>
                      </a:cubicBezTo>
                      <a:cubicBezTo>
                        <a:pt x="282" y="0"/>
                        <a:pt x="282" y="0"/>
                        <a:pt x="282" y="0"/>
                      </a:cubicBezTo>
                      <a:cubicBezTo>
                        <a:pt x="185" y="0"/>
                        <a:pt x="105" y="31"/>
                        <a:pt x="56" y="83"/>
                      </a:cubicBezTo>
                      <a:cubicBezTo>
                        <a:pt x="21" y="119"/>
                        <a:pt x="2" y="165"/>
                        <a:pt x="1" y="215"/>
                      </a:cubicBezTo>
                      <a:cubicBezTo>
                        <a:pt x="0" y="285"/>
                        <a:pt x="26" y="334"/>
                        <a:pt x="79" y="374"/>
                      </a:cubicBezTo>
                      <a:cubicBezTo>
                        <a:pt x="124" y="407"/>
                        <a:pt x="181" y="428"/>
                        <a:pt x="232" y="443"/>
                      </a:cubicBezTo>
                      <a:cubicBezTo>
                        <a:pt x="295" y="463"/>
                        <a:pt x="347" y="480"/>
                        <a:pt x="346" y="516"/>
                      </a:cubicBezTo>
                      <a:cubicBezTo>
                        <a:pt x="346" y="529"/>
                        <a:pt x="341" y="541"/>
                        <a:pt x="331" y="551"/>
                      </a:cubicBezTo>
                      <a:cubicBezTo>
                        <a:pt x="316" y="568"/>
                        <a:pt x="292" y="573"/>
                        <a:pt x="258" y="574"/>
                      </a:cubicBezTo>
                      <a:cubicBezTo>
                        <a:pt x="194" y="575"/>
                        <a:pt x="147" y="566"/>
                        <a:pt x="71" y="521"/>
                      </a:cubicBezTo>
                      <a:cubicBezTo>
                        <a:pt x="1" y="660"/>
                        <a:pt x="1" y="660"/>
                        <a:pt x="1" y="660"/>
                      </a:cubicBezTo>
                      <a:cubicBezTo>
                        <a:pt x="77" y="703"/>
                        <a:pt x="166" y="728"/>
                        <a:pt x="257" y="728"/>
                      </a:cubicBezTo>
                      <a:cubicBezTo>
                        <a:pt x="269" y="728"/>
                        <a:pt x="269" y="728"/>
                        <a:pt x="269" y="728"/>
                      </a:cubicBezTo>
                      <a:cubicBezTo>
                        <a:pt x="349" y="727"/>
                        <a:pt x="413" y="704"/>
                        <a:pt x="464" y="663"/>
                      </a:cubicBezTo>
                      <a:cubicBezTo>
                        <a:pt x="473" y="655"/>
                        <a:pt x="473" y="655"/>
                        <a:pt x="473" y="655"/>
                      </a:cubicBezTo>
                      <a:cubicBezTo>
                        <a:pt x="450" y="716"/>
                        <a:pt x="450" y="716"/>
                        <a:pt x="450" y="716"/>
                      </a:cubicBezTo>
                      <a:cubicBezTo>
                        <a:pt x="656" y="716"/>
                        <a:pt x="656" y="716"/>
                        <a:pt x="656" y="716"/>
                      </a:cubicBezTo>
                      <a:cubicBezTo>
                        <a:pt x="691" y="611"/>
                        <a:pt x="691" y="611"/>
                        <a:pt x="691" y="611"/>
                      </a:cubicBezTo>
                      <a:cubicBezTo>
                        <a:pt x="727" y="624"/>
                        <a:pt x="768" y="630"/>
                        <a:pt x="812" y="630"/>
                      </a:cubicBezTo>
                      <a:cubicBezTo>
                        <a:pt x="854" y="630"/>
                        <a:pt x="895" y="624"/>
                        <a:pt x="930" y="612"/>
                      </a:cubicBezTo>
                      <a:cubicBezTo>
                        <a:pt x="963" y="716"/>
                        <a:pt x="963" y="716"/>
                        <a:pt x="963" y="716"/>
                      </a:cubicBezTo>
                      <a:cubicBezTo>
                        <a:pt x="1300" y="716"/>
                        <a:pt x="1300" y="716"/>
                        <a:pt x="1300" y="716"/>
                      </a:cubicBezTo>
                      <a:cubicBezTo>
                        <a:pt x="1300" y="498"/>
                        <a:pt x="1300" y="498"/>
                        <a:pt x="1300" y="498"/>
                      </a:cubicBezTo>
                      <a:cubicBezTo>
                        <a:pt x="1373" y="498"/>
                        <a:pt x="1373" y="498"/>
                        <a:pt x="1373" y="498"/>
                      </a:cubicBezTo>
                      <a:cubicBezTo>
                        <a:pt x="1550" y="498"/>
                        <a:pt x="1654" y="409"/>
                        <a:pt x="1654" y="258"/>
                      </a:cubicBezTo>
                      <a:cubicBezTo>
                        <a:pt x="1654" y="89"/>
                        <a:pt x="1552" y="12"/>
                        <a:pt x="1336" y="12"/>
                      </a:cubicBezTo>
                      <a:moveTo>
                        <a:pt x="812" y="473"/>
                      </a:moveTo>
                      <a:cubicBezTo>
                        <a:pt x="785" y="473"/>
                        <a:pt x="760" y="468"/>
                        <a:pt x="739" y="460"/>
                      </a:cubicBezTo>
                      <a:cubicBezTo>
                        <a:pt x="811" y="234"/>
                        <a:pt x="811" y="234"/>
                        <a:pt x="811" y="234"/>
                      </a:cubicBezTo>
                      <a:cubicBezTo>
                        <a:pt x="813" y="234"/>
                        <a:pt x="813" y="234"/>
                        <a:pt x="813" y="234"/>
                      </a:cubicBezTo>
                      <a:cubicBezTo>
                        <a:pt x="883" y="461"/>
                        <a:pt x="883" y="461"/>
                        <a:pt x="883" y="461"/>
                      </a:cubicBezTo>
                      <a:cubicBezTo>
                        <a:pt x="862" y="468"/>
                        <a:pt x="838" y="473"/>
                        <a:pt x="812" y="473"/>
                      </a:cubicBezTo>
                      <a:moveTo>
                        <a:pt x="1350" y="343"/>
                      </a:moveTo>
                      <a:cubicBezTo>
                        <a:pt x="1300" y="343"/>
                        <a:pt x="1300" y="343"/>
                        <a:pt x="1300" y="343"/>
                      </a:cubicBezTo>
                      <a:cubicBezTo>
                        <a:pt x="1300" y="161"/>
                        <a:pt x="1300" y="161"/>
                        <a:pt x="1300" y="161"/>
                      </a:cubicBezTo>
                      <a:cubicBezTo>
                        <a:pt x="1350" y="161"/>
                        <a:pt x="1350" y="161"/>
                        <a:pt x="1350" y="161"/>
                      </a:cubicBezTo>
                      <a:cubicBezTo>
                        <a:pt x="1417" y="161"/>
                        <a:pt x="1470" y="182"/>
                        <a:pt x="1470" y="251"/>
                      </a:cubicBezTo>
                      <a:cubicBezTo>
                        <a:pt x="1470" y="321"/>
                        <a:pt x="1417" y="343"/>
                        <a:pt x="1350" y="34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344" tIns="45672" rIns="91344" bIns="45672" numCol="1" anchor="t" anchorCtr="0" compatLnSpc="1">
                  <a:prstTxWarp prst="textNoShape">
                    <a:avLst/>
                  </a:prstTxWarp>
                </a:bodyPr>
                <a:lstStyle/>
                <a:p>
                  <a:endParaRPr lang="en-US" sz="1100">
                    <a:solidFill>
                      <a:schemeClr val="accent3"/>
                    </a:solidFill>
                  </a:endParaRPr>
                </a:p>
              </p:txBody>
            </p:sp>
          </p:grpSp>
          <p:grpSp>
            <p:nvGrpSpPr>
              <p:cNvPr id="224" name="Group 64"/>
              <p:cNvGrpSpPr>
                <a:grpSpLocks noChangeAspect="1"/>
              </p:cNvGrpSpPr>
              <p:nvPr/>
            </p:nvGrpSpPr>
            <p:grpSpPr bwMode="auto">
              <a:xfrm>
                <a:off x="672919" y="1626013"/>
                <a:ext cx="361812" cy="74385"/>
                <a:chOff x="1806" y="1714"/>
                <a:chExt cx="4066" cy="892"/>
              </a:xfrm>
              <a:solidFill>
                <a:schemeClr val="accent1">
                  <a:lumMod val="60000"/>
                  <a:lumOff val="40000"/>
                </a:schemeClr>
              </a:solidFill>
            </p:grpSpPr>
            <p:sp>
              <p:nvSpPr>
                <p:cNvPr id="228" name="Freeform 65"/>
                <p:cNvSpPr>
                  <a:spLocks noEditPoints="1"/>
                </p:cNvSpPr>
                <p:nvPr/>
              </p:nvSpPr>
              <p:spPr bwMode="auto">
                <a:xfrm>
                  <a:off x="1806" y="1714"/>
                  <a:ext cx="517" cy="890"/>
                </a:xfrm>
                <a:custGeom>
                  <a:avLst/>
                  <a:gdLst>
                    <a:gd name="T0" fmla="*/ 517 w 517"/>
                    <a:gd name="T1" fmla="*/ 890 h 890"/>
                    <a:gd name="T2" fmla="*/ 0 w 517"/>
                    <a:gd name="T3" fmla="*/ 798 h 890"/>
                    <a:gd name="T4" fmla="*/ 0 w 517"/>
                    <a:gd name="T5" fmla="*/ 94 h 890"/>
                    <a:gd name="T6" fmla="*/ 517 w 517"/>
                    <a:gd name="T7" fmla="*/ 0 h 890"/>
                    <a:gd name="T8" fmla="*/ 517 w 517"/>
                    <a:gd name="T9" fmla="*/ 890 h 890"/>
                    <a:gd name="T10" fmla="*/ 346 w 517"/>
                    <a:gd name="T11" fmla="*/ 553 h 890"/>
                    <a:gd name="T12" fmla="*/ 229 w 517"/>
                    <a:gd name="T13" fmla="*/ 544 h 890"/>
                    <a:gd name="T14" fmla="*/ 229 w 517"/>
                    <a:gd name="T15" fmla="*/ 459 h 890"/>
                    <a:gd name="T16" fmla="*/ 330 w 517"/>
                    <a:gd name="T17" fmla="*/ 463 h 890"/>
                    <a:gd name="T18" fmla="*/ 330 w 517"/>
                    <a:gd name="T19" fmla="*/ 388 h 890"/>
                    <a:gd name="T20" fmla="*/ 229 w 517"/>
                    <a:gd name="T21" fmla="*/ 385 h 890"/>
                    <a:gd name="T22" fmla="*/ 229 w 517"/>
                    <a:gd name="T23" fmla="*/ 300 h 890"/>
                    <a:gd name="T24" fmla="*/ 351 w 517"/>
                    <a:gd name="T25" fmla="*/ 300 h 890"/>
                    <a:gd name="T26" fmla="*/ 351 w 517"/>
                    <a:gd name="T27" fmla="*/ 225 h 890"/>
                    <a:gd name="T28" fmla="*/ 150 w 517"/>
                    <a:gd name="T29" fmla="*/ 240 h 890"/>
                    <a:gd name="T30" fmla="*/ 150 w 517"/>
                    <a:gd name="T31" fmla="*/ 612 h 890"/>
                    <a:gd name="T32" fmla="*/ 346 w 517"/>
                    <a:gd name="T33" fmla="*/ 633 h 890"/>
                    <a:gd name="T34" fmla="*/ 346 w 517"/>
                    <a:gd name="T35" fmla="*/ 55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7" h="890">
                      <a:moveTo>
                        <a:pt x="517" y="890"/>
                      </a:moveTo>
                      <a:lnTo>
                        <a:pt x="0" y="798"/>
                      </a:lnTo>
                      <a:lnTo>
                        <a:pt x="0" y="94"/>
                      </a:lnTo>
                      <a:lnTo>
                        <a:pt x="517" y="0"/>
                      </a:lnTo>
                      <a:lnTo>
                        <a:pt x="517" y="890"/>
                      </a:lnTo>
                      <a:close/>
                      <a:moveTo>
                        <a:pt x="346" y="553"/>
                      </a:moveTo>
                      <a:lnTo>
                        <a:pt x="229" y="544"/>
                      </a:lnTo>
                      <a:lnTo>
                        <a:pt x="229" y="459"/>
                      </a:lnTo>
                      <a:lnTo>
                        <a:pt x="330" y="463"/>
                      </a:lnTo>
                      <a:lnTo>
                        <a:pt x="330" y="388"/>
                      </a:lnTo>
                      <a:lnTo>
                        <a:pt x="229" y="385"/>
                      </a:lnTo>
                      <a:lnTo>
                        <a:pt x="229" y="300"/>
                      </a:lnTo>
                      <a:lnTo>
                        <a:pt x="351" y="300"/>
                      </a:lnTo>
                      <a:lnTo>
                        <a:pt x="351" y="225"/>
                      </a:lnTo>
                      <a:lnTo>
                        <a:pt x="150" y="240"/>
                      </a:lnTo>
                      <a:lnTo>
                        <a:pt x="150" y="612"/>
                      </a:lnTo>
                      <a:lnTo>
                        <a:pt x="346" y="633"/>
                      </a:lnTo>
                      <a:lnTo>
                        <a:pt x="346" y="5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344" tIns="45672" rIns="91344" bIns="45672" numCol="1" anchor="t" anchorCtr="0" compatLnSpc="1">
                  <a:prstTxWarp prst="textNoShape">
                    <a:avLst/>
                  </a:prstTxWarp>
                </a:bodyPr>
                <a:lstStyle/>
                <a:p>
                  <a:endParaRPr lang="en-US" sz="1100">
                    <a:solidFill>
                      <a:schemeClr val="accent3"/>
                    </a:solidFill>
                  </a:endParaRPr>
                </a:p>
              </p:txBody>
            </p:sp>
            <p:sp>
              <p:nvSpPr>
                <p:cNvPr id="229" name="Freeform 66"/>
                <p:cNvSpPr>
                  <a:spLocks/>
                </p:cNvSpPr>
                <p:nvPr/>
              </p:nvSpPr>
              <p:spPr bwMode="auto">
                <a:xfrm>
                  <a:off x="2957" y="1895"/>
                  <a:ext cx="280" cy="534"/>
                </a:xfrm>
                <a:custGeom>
                  <a:avLst/>
                  <a:gdLst>
                    <a:gd name="T0" fmla="*/ 280 w 280"/>
                    <a:gd name="T1" fmla="*/ 534 h 534"/>
                    <a:gd name="T2" fmla="*/ 0 w 280"/>
                    <a:gd name="T3" fmla="*/ 534 h 534"/>
                    <a:gd name="T4" fmla="*/ 0 w 280"/>
                    <a:gd name="T5" fmla="*/ 0 h 534"/>
                    <a:gd name="T6" fmla="*/ 268 w 280"/>
                    <a:gd name="T7" fmla="*/ 0 h 534"/>
                    <a:gd name="T8" fmla="*/ 268 w 280"/>
                    <a:gd name="T9" fmla="*/ 57 h 534"/>
                    <a:gd name="T10" fmla="*/ 61 w 280"/>
                    <a:gd name="T11" fmla="*/ 57 h 534"/>
                    <a:gd name="T12" fmla="*/ 61 w 280"/>
                    <a:gd name="T13" fmla="*/ 234 h 534"/>
                    <a:gd name="T14" fmla="*/ 254 w 280"/>
                    <a:gd name="T15" fmla="*/ 234 h 534"/>
                    <a:gd name="T16" fmla="*/ 254 w 280"/>
                    <a:gd name="T17" fmla="*/ 291 h 534"/>
                    <a:gd name="T18" fmla="*/ 61 w 280"/>
                    <a:gd name="T19" fmla="*/ 291 h 534"/>
                    <a:gd name="T20" fmla="*/ 61 w 280"/>
                    <a:gd name="T21" fmla="*/ 477 h 534"/>
                    <a:gd name="T22" fmla="*/ 280 w 280"/>
                    <a:gd name="T23" fmla="*/ 477 h 534"/>
                    <a:gd name="T24" fmla="*/ 280 w 280"/>
                    <a:gd name="T25" fmla="*/ 53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534">
                      <a:moveTo>
                        <a:pt x="280" y="534"/>
                      </a:moveTo>
                      <a:lnTo>
                        <a:pt x="0" y="534"/>
                      </a:lnTo>
                      <a:lnTo>
                        <a:pt x="0" y="0"/>
                      </a:lnTo>
                      <a:lnTo>
                        <a:pt x="268" y="0"/>
                      </a:lnTo>
                      <a:lnTo>
                        <a:pt x="268" y="57"/>
                      </a:lnTo>
                      <a:lnTo>
                        <a:pt x="61" y="57"/>
                      </a:lnTo>
                      <a:lnTo>
                        <a:pt x="61" y="234"/>
                      </a:lnTo>
                      <a:lnTo>
                        <a:pt x="254" y="234"/>
                      </a:lnTo>
                      <a:lnTo>
                        <a:pt x="254" y="291"/>
                      </a:lnTo>
                      <a:lnTo>
                        <a:pt x="61" y="291"/>
                      </a:lnTo>
                      <a:lnTo>
                        <a:pt x="61" y="477"/>
                      </a:lnTo>
                      <a:lnTo>
                        <a:pt x="280" y="477"/>
                      </a:lnTo>
                      <a:lnTo>
                        <a:pt x="280" y="5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344" tIns="45672" rIns="91344" bIns="45672" numCol="1" anchor="t" anchorCtr="0" compatLnSpc="1">
                  <a:prstTxWarp prst="textNoShape">
                    <a:avLst/>
                  </a:prstTxWarp>
                </a:bodyPr>
                <a:lstStyle/>
                <a:p>
                  <a:endParaRPr lang="en-US" sz="1100">
                    <a:solidFill>
                      <a:schemeClr val="accent3"/>
                    </a:solidFill>
                  </a:endParaRPr>
                </a:p>
              </p:txBody>
            </p:sp>
            <p:sp>
              <p:nvSpPr>
                <p:cNvPr id="230" name="Freeform 67"/>
                <p:cNvSpPr>
                  <a:spLocks/>
                </p:cNvSpPr>
                <p:nvPr/>
              </p:nvSpPr>
              <p:spPr bwMode="auto">
                <a:xfrm>
                  <a:off x="3264" y="2047"/>
                  <a:ext cx="328" cy="382"/>
                </a:xfrm>
                <a:custGeom>
                  <a:avLst/>
                  <a:gdLst>
                    <a:gd name="T0" fmla="*/ 186 w 186"/>
                    <a:gd name="T1" fmla="*/ 0 h 215"/>
                    <a:gd name="T2" fmla="*/ 114 w 186"/>
                    <a:gd name="T3" fmla="*/ 108 h 215"/>
                    <a:gd name="T4" fmla="*/ 184 w 186"/>
                    <a:gd name="T5" fmla="*/ 215 h 215"/>
                    <a:gd name="T6" fmla="*/ 145 w 186"/>
                    <a:gd name="T7" fmla="*/ 215 h 215"/>
                    <a:gd name="T8" fmla="*/ 102 w 186"/>
                    <a:gd name="T9" fmla="*/ 145 h 215"/>
                    <a:gd name="T10" fmla="*/ 93 w 186"/>
                    <a:gd name="T11" fmla="*/ 129 h 215"/>
                    <a:gd name="T12" fmla="*/ 92 w 186"/>
                    <a:gd name="T13" fmla="*/ 129 h 215"/>
                    <a:gd name="T14" fmla="*/ 39 w 186"/>
                    <a:gd name="T15" fmla="*/ 215 h 215"/>
                    <a:gd name="T16" fmla="*/ 0 w 186"/>
                    <a:gd name="T17" fmla="*/ 215 h 215"/>
                    <a:gd name="T18" fmla="*/ 73 w 186"/>
                    <a:gd name="T19" fmla="*/ 109 h 215"/>
                    <a:gd name="T20" fmla="*/ 3 w 186"/>
                    <a:gd name="T21" fmla="*/ 0 h 215"/>
                    <a:gd name="T22" fmla="*/ 43 w 186"/>
                    <a:gd name="T23" fmla="*/ 0 h 215"/>
                    <a:gd name="T24" fmla="*/ 93 w 186"/>
                    <a:gd name="T25" fmla="*/ 90 h 215"/>
                    <a:gd name="T26" fmla="*/ 94 w 186"/>
                    <a:gd name="T27" fmla="*/ 90 h 215"/>
                    <a:gd name="T28" fmla="*/ 148 w 186"/>
                    <a:gd name="T29" fmla="*/ 0 h 215"/>
                    <a:gd name="T30" fmla="*/ 186 w 186"/>
                    <a:gd name="T31"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215">
                      <a:moveTo>
                        <a:pt x="186" y="0"/>
                      </a:moveTo>
                      <a:cubicBezTo>
                        <a:pt x="114" y="108"/>
                        <a:pt x="114" y="108"/>
                        <a:pt x="114" y="108"/>
                      </a:cubicBezTo>
                      <a:cubicBezTo>
                        <a:pt x="184" y="215"/>
                        <a:pt x="184" y="215"/>
                        <a:pt x="184" y="215"/>
                      </a:cubicBezTo>
                      <a:cubicBezTo>
                        <a:pt x="145" y="215"/>
                        <a:pt x="145" y="215"/>
                        <a:pt x="145" y="215"/>
                      </a:cubicBezTo>
                      <a:cubicBezTo>
                        <a:pt x="102" y="145"/>
                        <a:pt x="102" y="145"/>
                        <a:pt x="102" y="145"/>
                      </a:cubicBezTo>
                      <a:cubicBezTo>
                        <a:pt x="93" y="129"/>
                        <a:pt x="93" y="129"/>
                        <a:pt x="93" y="129"/>
                      </a:cubicBezTo>
                      <a:cubicBezTo>
                        <a:pt x="92" y="129"/>
                        <a:pt x="92" y="129"/>
                        <a:pt x="92" y="129"/>
                      </a:cubicBezTo>
                      <a:cubicBezTo>
                        <a:pt x="39" y="215"/>
                        <a:pt x="39" y="215"/>
                        <a:pt x="39" y="215"/>
                      </a:cubicBezTo>
                      <a:cubicBezTo>
                        <a:pt x="0" y="215"/>
                        <a:pt x="0" y="215"/>
                        <a:pt x="0" y="215"/>
                      </a:cubicBezTo>
                      <a:cubicBezTo>
                        <a:pt x="73" y="109"/>
                        <a:pt x="73" y="109"/>
                        <a:pt x="73" y="109"/>
                      </a:cubicBezTo>
                      <a:cubicBezTo>
                        <a:pt x="3" y="0"/>
                        <a:pt x="3" y="0"/>
                        <a:pt x="3" y="0"/>
                      </a:cubicBezTo>
                      <a:cubicBezTo>
                        <a:pt x="43" y="0"/>
                        <a:pt x="43" y="0"/>
                        <a:pt x="43" y="0"/>
                      </a:cubicBezTo>
                      <a:cubicBezTo>
                        <a:pt x="73" y="53"/>
                        <a:pt x="90" y="83"/>
                        <a:pt x="93" y="90"/>
                      </a:cubicBezTo>
                      <a:cubicBezTo>
                        <a:pt x="94" y="90"/>
                        <a:pt x="94" y="90"/>
                        <a:pt x="94" y="90"/>
                      </a:cubicBezTo>
                      <a:cubicBezTo>
                        <a:pt x="148" y="0"/>
                        <a:pt x="148" y="0"/>
                        <a:pt x="148" y="0"/>
                      </a:cubicBez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344" tIns="45672" rIns="91344" bIns="45672" numCol="1" anchor="t" anchorCtr="0" compatLnSpc="1">
                  <a:prstTxWarp prst="textNoShape">
                    <a:avLst/>
                  </a:prstTxWarp>
                </a:bodyPr>
                <a:lstStyle/>
                <a:p>
                  <a:endParaRPr lang="en-US" sz="1100">
                    <a:solidFill>
                      <a:schemeClr val="accent3"/>
                    </a:solidFill>
                  </a:endParaRPr>
                </a:p>
              </p:txBody>
            </p:sp>
            <p:sp>
              <p:nvSpPr>
                <p:cNvPr id="231" name="Freeform 68"/>
                <p:cNvSpPr>
                  <a:spLocks/>
                </p:cNvSpPr>
                <p:nvPr/>
              </p:nvSpPr>
              <p:spPr bwMode="auto">
                <a:xfrm>
                  <a:off x="3613" y="2039"/>
                  <a:ext cx="286" cy="398"/>
                </a:xfrm>
                <a:custGeom>
                  <a:avLst/>
                  <a:gdLst>
                    <a:gd name="T0" fmla="*/ 161 w 162"/>
                    <a:gd name="T1" fmla="*/ 210 h 225"/>
                    <a:gd name="T2" fmla="*/ 102 w 162"/>
                    <a:gd name="T3" fmla="*/ 225 h 225"/>
                    <a:gd name="T4" fmla="*/ 50 w 162"/>
                    <a:gd name="T5" fmla="*/ 211 h 225"/>
                    <a:gd name="T6" fmla="*/ 13 w 162"/>
                    <a:gd name="T7" fmla="*/ 173 h 225"/>
                    <a:gd name="T8" fmla="*/ 0 w 162"/>
                    <a:gd name="T9" fmla="*/ 117 h 225"/>
                    <a:gd name="T10" fmla="*/ 31 w 162"/>
                    <a:gd name="T11" fmla="*/ 32 h 225"/>
                    <a:gd name="T12" fmla="*/ 112 w 162"/>
                    <a:gd name="T13" fmla="*/ 0 h 225"/>
                    <a:gd name="T14" fmla="*/ 162 w 162"/>
                    <a:gd name="T15" fmla="*/ 11 h 225"/>
                    <a:gd name="T16" fmla="*/ 162 w 162"/>
                    <a:gd name="T17" fmla="*/ 46 h 225"/>
                    <a:gd name="T18" fmla="*/ 110 w 162"/>
                    <a:gd name="T19" fmla="*/ 29 h 225"/>
                    <a:gd name="T20" fmla="*/ 56 w 162"/>
                    <a:gd name="T21" fmla="*/ 53 h 225"/>
                    <a:gd name="T22" fmla="*/ 35 w 162"/>
                    <a:gd name="T23" fmla="*/ 114 h 225"/>
                    <a:gd name="T24" fmla="*/ 55 w 162"/>
                    <a:gd name="T25" fmla="*/ 174 h 225"/>
                    <a:gd name="T26" fmla="*/ 108 w 162"/>
                    <a:gd name="T27" fmla="*/ 195 h 225"/>
                    <a:gd name="T28" fmla="*/ 161 w 162"/>
                    <a:gd name="T29" fmla="*/ 177 h 225"/>
                    <a:gd name="T30" fmla="*/ 161 w 162"/>
                    <a:gd name="T31" fmla="*/ 21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2" h="225">
                      <a:moveTo>
                        <a:pt x="161" y="210"/>
                      </a:moveTo>
                      <a:cubicBezTo>
                        <a:pt x="145" y="220"/>
                        <a:pt x="125" y="225"/>
                        <a:pt x="102" y="225"/>
                      </a:cubicBezTo>
                      <a:cubicBezTo>
                        <a:pt x="83" y="225"/>
                        <a:pt x="65" y="220"/>
                        <a:pt x="50" y="211"/>
                      </a:cubicBezTo>
                      <a:cubicBezTo>
                        <a:pt x="34" y="202"/>
                        <a:pt x="22" y="190"/>
                        <a:pt x="13" y="173"/>
                      </a:cubicBezTo>
                      <a:cubicBezTo>
                        <a:pt x="4" y="157"/>
                        <a:pt x="0" y="138"/>
                        <a:pt x="0" y="117"/>
                      </a:cubicBezTo>
                      <a:cubicBezTo>
                        <a:pt x="0" y="82"/>
                        <a:pt x="10" y="53"/>
                        <a:pt x="31" y="32"/>
                      </a:cubicBezTo>
                      <a:cubicBezTo>
                        <a:pt x="51" y="10"/>
                        <a:pt x="78" y="0"/>
                        <a:pt x="112" y="0"/>
                      </a:cubicBezTo>
                      <a:cubicBezTo>
                        <a:pt x="131" y="0"/>
                        <a:pt x="147" y="3"/>
                        <a:pt x="162" y="11"/>
                      </a:cubicBezTo>
                      <a:cubicBezTo>
                        <a:pt x="162" y="46"/>
                        <a:pt x="162" y="46"/>
                        <a:pt x="162" y="46"/>
                      </a:cubicBezTo>
                      <a:cubicBezTo>
                        <a:pt x="146" y="35"/>
                        <a:pt x="128" y="29"/>
                        <a:pt x="110" y="29"/>
                      </a:cubicBezTo>
                      <a:cubicBezTo>
                        <a:pt x="88" y="29"/>
                        <a:pt x="70" y="37"/>
                        <a:pt x="56" y="53"/>
                      </a:cubicBezTo>
                      <a:cubicBezTo>
                        <a:pt x="42" y="69"/>
                        <a:pt x="35" y="89"/>
                        <a:pt x="35" y="114"/>
                      </a:cubicBezTo>
                      <a:cubicBezTo>
                        <a:pt x="35" y="139"/>
                        <a:pt x="42" y="159"/>
                        <a:pt x="55" y="174"/>
                      </a:cubicBezTo>
                      <a:cubicBezTo>
                        <a:pt x="68" y="188"/>
                        <a:pt x="86" y="195"/>
                        <a:pt x="108" y="195"/>
                      </a:cubicBezTo>
                      <a:cubicBezTo>
                        <a:pt x="127" y="195"/>
                        <a:pt x="145" y="189"/>
                        <a:pt x="161" y="177"/>
                      </a:cubicBezTo>
                      <a:lnTo>
                        <a:pt x="161"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344" tIns="45672" rIns="91344" bIns="45672" numCol="1" anchor="t" anchorCtr="0" compatLnSpc="1">
                  <a:prstTxWarp prst="textNoShape">
                    <a:avLst/>
                  </a:prstTxWarp>
                </a:bodyPr>
                <a:lstStyle/>
                <a:p>
                  <a:endParaRPr lang="en-US" sz="1100">
                    <a:solidFill>
                      <a:schemeClr val="accent3"/>
                    </a:solidFill>
                  </a:endParaRPr>
                </a:p>
              </p:txBody>
            </p:sp>
            <p:sp>
              <p:nvSpPr>
                <p:cNvPr id="232" name="Freeform 69"/>
                <p:cNvSpPr>
                  <a:spLocks/>
                </p:cNvSpPr>
                <p:nvPr/>
              </p:nvSpPr>
              <p:spPr bwMode="auto">
                <a:xfrm>
                  <a:off x="3970" y="1865"/>
                  <a:ext cx="314" cy="564"/>
                </a:xfrm>
                <a:custGeom>
                  <a:avLst/>
                  <a:gdLst>
                    <a:gd name="T0" fmla="*/ 178 w 178"/>
                    <a:gd name="T1" fmla="*/ 318 h 318"/>
                    <a:gd name="T2" fmla="*/ 143 w 178"/>
                    <a:gd name="T3" fmla="*/ 318 h 318"/>
                    <a:gd name="T4" fmla="*/ 143 w 178"/>
                    <a:gd name="T5" fmla="*/ 194 h 318"/>
                    <a:gd name="T6" fmla="*/ 94 w 178"/>
                    <a:gd name="T7" fmla="*/ 127 h 318"/>
                    <a:gd name="T8" fmla="*/ 51 w 178"/>
                    <a:gd name="T9" fmla="*/ 147 h 318"/>
                    <a:gd name="T10" fmla="*/ 34 w 178"/>
                    <a:gd name="T11" fmla="*/ 196 h 318"/>
                    <a:gd name="T12" fmla="*/ 34 w 178"/>
                    <a:gd name="T13" fmla="*/ 318 h 318"/>
                    <a:gd name="T14" fmla="*/ 0 w 178"/>
                    <a:gd name="T15" fmla="*/ 318 h 318"/>
                    <a:gd name="T16" fmla="*/ 0 w 178"/>
                    <a:gd name="T17" fmla="*/ 0 h 318"/>
                    <a:gd name="T18" fmla="*/ 34 w 178"/>
                    <a:gd name="T19" fmla="*/ 0 h 318"/>
                    <a:gd name="T20" fmla="*/ 34 w 178"/>
                    <a:gd name="T21" fmla="*/ 139 h 318"/>
                    <a:gd name="T22" fmla="*/ 35 w 178"/>
                    <a:gd name="T23" fmla="*/ 139 h 318"/>
                    <a:gd name="T24" fmla="*/ 105 w 178"/>
                    <a:gd name="T25" fmla="*/ 98 h 318"/>
                    <a:gd name="T26" fmla="*/ 178 w 178"/>
                    <a:gd name="T27" fmla="*/ 185 h 318"/>
                    <a:gd name="T28" fmla="*/ 178 w 178"/>
                    <a:gd name="T29" fmla="*/ 318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8" h="318">
                      <a:moveTo>
                        <a:pt x="178" y="318"/>
                      </a:moveTo>
                      <a:cubicBezTo>
                        <a:pt x="143" y="318"/>
                        <a:pt x="143" y="318"/>
                        <a:pt x="143" y="318"/>
                      </a:cubicBezTo>
                      <a:cubicBezTo>
                        <a:pt x="143" y="194"/>
                        <a:pt x="143" y="194"/>
                        <a:pt x="143" y="194"/>
                      </a:cubicBezTo>
                      <a:cubicBezTo>
                        <a:pt x="143" y="149"/>
                        <a:pt x="127" y="127"/>
                        <a:pt x="94" y="127"/>
                      </a:cubicBezTo>
                      <a:cubicBezTo>
                        <a:pt x="76" y="127"/>
                        <a:pt x="62" y="134"/>
                        <a:pt x="51" y="147"/>
                      </a:cubicBezTo>
                      <a:cubicBezTo>
                        <a:pt x="40" y="160"/>
                        <a:pt x="34" y="176"/>
                        <a:pt x="34" y="196"/>
                      </a:cubicBezTo>
                      <a:cubicBezTo>
                        <a:pt x="34" y="318"/>
                        <a:pt x="34" y="318"/>
                        <a:pt x="34" y="318"/>
                      </a:cubicBezTo>
                      <a:cubicBezTo>
                        <a:pt x="0" y="318"/>
                        <a:pt x="0" y="318"/>
                        <a:pt x="0" y="318"/>
                      </a:cubicBezTo>
                      <a:cubicBezTo>
                        <a:pt x="0" y="0"/>
                        <a:pt x="0" y="0"/>
                        <a:pt x="0" y="0"/>
                      </a:cubicBezTo>
                      <a:cubicBezTo>
                        <a:pt x="34" y="0"/>
                        <a:pt x="34" y="0"/>
                        <a:pt x="34" y="0"/>
                      </a:cubicBezTo>
                      <a:cubicBezTo>
                        <a:pt x="34" y="139"/>
                        <a:pt x="34" y="139"/>
                        <a:pt x="34" y="139"/>
                      </a:cubicBezTo>
                      <a:cubicBezTo>
                        <a:pt x="35" y="139"/>
                        <a:pt x="35" y="139"/>
                        <a:pt x="35" y="139"/>
                      </a:cubicBezTo>
                      <a:cubicBezTo>
                        <a:pt x="51" y="111"/>
                        <a:pt x="75" y="98"/>
                        <a:pt x="105" y="98"/>
                      </a:cubicBezTo>
                      <a:cubicBezTo>
                        <a:pt x="154" y="98"/>
                        <a:pt x="178" y="127"/>
                        <a:pt x="178" y="185"/>
                      </a:cubicBezTo>
                      <a:lnTo>
                        <a:pt x="178" y="3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344" tIns="45672" rIns="91344" bIns="45672" numCol="1" anchor="t" anchorCtr="0" compatLnSpc="1">
                  <a:prstTxWarp prst="textNoShape">
                    <a:avLst/>
                  </a:prstTxWarp>
                </a:bodyPr>
                <a:lstStyle/>
                <a:p>
                  <a:endParaRPr lang="en-US" sz="1100">
                    <a:solidFill>
                      <a:schemeClr val="accent3"/>
                    </a:solidFill>
                  </a:endParaRPr>
                </a:p>
              </p:txBody>
            </p:sp>
            <p:sp>
              <p:nvSpPr>
                <p:cNvPr id="233" name="Freeform 70"/>
                <p:cNvSpPr>
                  <a:spLocks noEditPoints="1"/>
                </p:cNvSpPr>
                <p:nvPr/>
              </p:nvSpPr>
              <p:spPr bwMode="auto">
                <a:xfrm>
                  <a:off x="4346" y="2039"/>
                  <a:ext cx="300" cy="398"/>
                </a:xfrm>
                <a:custGeom>
                  <a:avLst/>
                  <a:gdLst>
                    <a:gd name="T0" fmla="*/ 170 w 170"/>
                    <a:gd name="T1" fmla="*/ 220 h 225"/>
                    <a:gd name="T2" fmla="*/ 136 w 170"/>
                    <a:gd name="T3" fmla="*/ 220 h 225"/>
                    <a:gd name="T4" fmla="*/ 136 w 170"/>
                    <a:gd name="T5" fmla="*/ 186 h 225"/>
                    <a:gd name="T6" fmla="*/ 135 w 170"/>
                    <a:gd name="T7" fmla="*/ 186 h 225"/>
                    <a:gd name="T8" fmla="*/ 69 w 170"/>
                    <a:gd name="T9" fmla="*/ 225 h 225"/>
                    <a:gd name="T10" fmla="*/ 19 w 170"/>
                    <a:gd name="T11" fmla="*/ 208 h 225"/>
                    <a:gd name="T12" fmla="*/ 0 w 170"/>
                    <a:gd name="T13" fmla="*/ 163 h 225"/>
                    <a:gd name="T14" fmla="*/ 71 w 170"/>
                    <a:gd name="T15" fmla="*/ 93 h 225"/>
                    <a:gd name="T16" fmla="*/ 136 w 170"/>
                    <a:gd name="T17" fmla="*/ 83 h 225"/>
                    <a:gd name="T18" fmla="*/ 91 w 170"/>
                    <a:gd name="T19" fmla="*/ 29 h 225"/>
                    <a:gd name="T20" fmla="*/ 21 w 170"/>
                    <a:gd name="T21" fmla="*/ 55 h 225"/>
                    <a:gd name="T22" fmla="*/ 21 w 170"/>
                    <a:gd name="T23" fmla="*/ 20 h 225"/>
                    <a:gd name="T24" fmla="*/ 54 w 170"/>
                    <a:gd name="T25" fmla="*/ 6 h 225"/>
                    <a:gd name="T26" fmla="*/ 94 w 170"/>
                    <a:gd name="T27" fmla="*/ 0 h 225"/>
                    <a:gd name="T28" fmla="*/ 170 w 170"/>
                    <a:gd name="T29" fmla="*/ 80 h 225"/>
                    <a:gd name="T30" fmla="*/ 170 w 170"/>
                    <a:gd name="T31" fmla="*/ 220 h 225"/>
                    <a:gd name="T32" fmla="*/ 136 w 170"/>
                    <a:gd name="T33" fmla="*/ 111 h 225"/>
                    <a:gd name="T34" fmla="*/ 84 w 170"/>
                    <a:gd name="T35" fmla="*/ 118 h 225"/>
                    <a:gd name="T36" fmla="*/ 46 w 170"/>
                    <a:gd name="T37" fmla="*/ 131 h 225"/>
                    <a:gd name="T38" fmla="*/ 36 w 170"/>
                    <a:gd name="T39" fmla="*/ 160 h 225"/>
                    <a:gd name="T40" fmla="*/ 47 w 170"/>
                    <a:gd name="T41" fmla="*/ 186 h 225"/>
                    <a:gd name="T42" fmla="*/ 77 w 170"/>
                    <a:gd name="T43" fmla="*/ 195 h 225"/>
                    <a:gd name="T44" fmla="*/ 119 w 170"/>
                    <a:gd name="T45" fmla="*/ 177 h 225"/>
                    <a:gd name="T46" fmla="*/ 136 w 170"/>
                    <a:gd name="T47" fmla="*/ 132 h 225"/>
                    <a:gd name="T48" fmla="*/ 136 w 170"/>
                    <a:gd name="T49" fmla="*/ 111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0" h="225">
                      <a:moveTo>
                        <a:pt x="170" y="220"/>
                      </a:moveTo>
                      <a:cubicBezTo>
                        <a:pt x="136" y="220"/>
                        <a:pt x="136" y="220"/>
                        <a:pt x="136" y="220"/>
                      </a:cubicBezTo>
                      <a:cubicBezTo>
                        <a:pt x="136" y="186"/>
                        <a:pt x="136" y="186"/>
                        <a:pt x="136" y="186"/>
                      </a:cubicBezTo>
                      <a:cubicBezTo>
                        <a:pt x="135" y="186"/>
                        <a:pt x="135" y="186"/>
                        <a:pt x="135" y="186"/>
                      </a:cubicBezTo>
                      <a:cubicBezTo>
                        <a:pt x="120" y="212"/>
                        <a:pt x="98" y="225"/>
                        <a:pt x="69" y="225"/>
                      </a:cubicBezTo>
                      <a:cubicBezTo>
                        <a:pt x="48" y="225"/>
                        <a:pt x="31" y="219"/>
                        <a:pt x="19" y="208"/>
                      </a:cubicBezTo>
                      <a:cubicBezTo>
                        <a:pt x="7" y="197"/>
                        <a:pt x="0" y="182"/>
                        <a:pt x="0" y="163"/>
                      </a:cubicBezTo>
                      <a:cubicBezTo>
                        <a:pt x="0" y="123"/>
                        <a:pt x="24" y="99"/>
                        <a:pt x="71" y="93"/>
                      </a:cubicBezTo>
                      <a:cubicBezTo>
                        <a:pt x="136" y="83"/>
                        <a:pt x="136" y="83"/>
                        <a:pt x="136" y="83"/>
                      </a:cubicBezTo>
                      <a:cubicBezTo>
                        <a:pt x="136" y="47"/>
                        <a:pt x="121" y="29"/>
                        <a:pt x="91" y="29"/>
                      </a:cubicBezTo>
                      <a:cubicBezTo>
                        <a:pt x="65" y="29"/>
                        <a:pt x="42" y="38"/>
                        <a:pt x="21" y="55"/>
                      </a:cubicBezTo>
                      <a:cubicBezTo>
                        <a:pt x="21" y="20"/>
                        <a:pt x="21" y="20"/>
                        <a:pt x="21" y="20"/>
                      </a:cubicBezTo>
                      <a:cubicBezTo>
                        <a:pt x="28" y="15"/>
                        <a:pt x="38" y="11"/>
                        <a:pt x="54" y="6"/>
                      </a:cubicBezTo>
                      <a:cubicBezTo>
                        <a:pt x="69" y="2"/>
                        <a:pt x="82" y="0"/>
                        <a:pt x="94" y="0"/>
                      </a:cubicBezTo>
                      <a:cubicBezTo>
                        <a:pt x="145" y="0"/>
                        <a:pt x="170" y="26"/>
                        <a:pt x="170" y="80"/>
                      </a:cubicBezTo>
                      <a:lnTo>
                        <a:pt x="170" y="220"/>
                      </a:lnTo>
                      <a:close/>
                      <a:moveTo>
                        <a:pt x="136" y="111"/>
                      </a:moveTo>
                      <a:cubicBezTo>
                        <a:pt x="84" y="118"/>
                        <a:pt x="84" y="118"/>
                        <a:pt x="84" y="118"/>
                      </a:cubicBezTo>
                      <a:cubicBezTo>
                        <a:pt x="66" y="121"/>
                        <a:pt x="53" y="125"/>
                        <a:pt x="46" y="131"/>
                      </a:cubicBezTo>
                      <a:cubicBezTo>
                        <a:pt x="39" y="137"/>
                        <a:pt x="36" y="147"/>
                        <a:pt x="36" y="160"/>
                      </a:cubicBezTo>
                      <a:cubicBezTo>
                        <a:pt x="36" y="171"/>
                        <a:pt x="39" y="179"/>
                        <a:pt x="47" y="186"/>
                      </a:cubicBezTo>
                      <a:cubicBezTo>
                        <a:pt x="55" y="192"/>
                        <a:pt x="65" y="195"/>
                        <a:pt x="77" y="195"/>
                      </a:cubicBezTo>
                      <a:cubicBezTo>
                        <a:pt x="94" y="195"/>
                        <a:pt x="108" y="189"/>
                        <a:pt x="119" y="177"/>
                      </a:cubicBezTo>
                      <a:cubicBezTo>
                        <a:pt x="130" y="165"/>
                        <a:pt x="136" y="150"/>
                        <a:pt x="136" y="132"/>
                      </a:cubicBezTo>
                      <a:lnTo>
                        <a:pt x="136"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344" tIns="45672" rIns="91344" bIns="45672" numCol="1" anchor="t" anchorCtr="0" compatLnSpc="1">
                  <a:prstTxWarp prst="textNoShape">
                    <a:avLst/>
                  </a:prstTxWarp>
                </a:bodyPr>
                <a:lstStyle/>
                <a:p>
                  <a:endParaRPr lang="en-US" sz="1100">
                    <a:solidFill>
                      <a:schemeClr val="accent3"/>
                    </a:solidFill>
                  </a:endParaRPr>
                </a:p>
              </p:txBody>
            </p:sp>
            <p:sp>
              <p:nvSpPr>
                <p:cNvPr id="234" name="Freeform 71"/>
                <p:cNvSpPr>
                  <a:spLocks/>
                </p:cNvSpPr>
                <p:nvPr/>
              </p:nvSpPr>
              <p:spPr bwMode="auto">
                <a:xfrm>
                  <a:off x="4739" y="2039"/>
                  <a:ext cx="314" cy="390"/>
                </a:xfrm>
                <a:custGeom>
                  <a:avLst/>
                  <a:gdLst>
                    <a:gd name="T0" fmla="*/ 178 w 178"/>
                    <a:gd name="T1" fmla="*/ 220 h 220"/>
                    <a:gd name="T2" fmla="*/ 144 w 178"/>
                    <a:gd name="T3" fmla="*/ 220 h 220"/>
                    <a:gd name="T4" fmla="*/ 144 w 178"/>
                    <a:gd name="T5" fmla="*/ 97 h 220"/>
                    <a:gd name="T6" fmla="*/ 94 w 178"/>
                    <a:gd name="T7" fmla="*/ 29 h 220"/>
                    <a:gd name="T8" fmla="*/ 52 w 178"/>
                    <a:gd name="T9" fmla="*/ 48 h 220"/>
                    <a:gd name="T10" fmla="*/ 35 w 178"/>
                    <a:gd name="T11" fmla="*/ 97 h 220"/>
                    <a:gd name="T12" fmla="*/ 35 w 178"/>
                    <a:gd name="T13" fmla="*/ 220 h 220"/>
                    <a:gd name="T14" fmla="*/ 0 w 178"/>
                    <a:gd name="T15" fmla="*/ 220 h 220"/>
                    <a:gd name="T16" fmla="*/ 0 w 178"/>
                    <a:gd name="T17" fmla="*/ 5 h 220"/>
                    <a:gd name="T18" fmla="*/ 35 w 178"/>
                    <a:gd name="T19" fmla="*/ 5 h 220"/>
                    <a:gd name="T20" fmla="*/ 35 w 178"/>
                    <a:gd name="T21" fmla="*/ 41 h 220"/>
                    <a:gd name="T22" fmla="*/ 35 w 178"/>
                    <a:gd name="T23" fmla="*/ 41 h 220"/>
                    <a:gd name="T24" fmla="*/ 106 w 178"/>
                    <a:gd name="T25" fmla="*/ 0 h 220"/>
                    <a:gd name="T26" fmla="*/ 160 w 178"/>
                    <a:gd name="T27" fmla="*/ 23 h 220"/>
                    <a:gd name="T28" fmla="*/ 178 w 178"/>
                    <a:gd name="T29" fmla="*/ 88 h 220"/>
                    <a:gd name="T30" fmla="*/ 178 w 178"/>
                    <a:gd name="T31"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8" h="220">
                      <a:moveTo>
                        <a:pt x="178" y="220"/>
                      </a:moveTo>
                      <a:cubicBezTo>
                        <a:pt x="144" y="220"/>
                        <a:pt x="144" y="220"/>
                        <a:pt x="144" y="220"/>
                      </a:cubicBezTo>
                      <a:cubicBezTo>
                        <a:pt x="144" y="97"/>
                        <a:pt x="144" y="97"/>
                        <a:pt x="144" y="97"/>
                      </a:cubicBezTo>
                      <a:cubicBezTo>
                        <a:pt x="144" y="52"/>
                        <a:pt x="127" y="29"/>
                        <a:pt x="94" y="29"/>
                      </a:cubicBezTo>
                      <a:cubicBezTo>
                        <a:pt x="77" y="29"/>
                        <a:pt x="63" y="35"/>
                        <a:pt x="52" y="48"/>
                      </a:cubicBezTo>
                      <a:cubicBezTo>
                        <a:pt x="40" y="61"/>
                        <a:pt x="35" y="77"/>
                        <a:pt x="35" y="97"/>
                      </a:cubicBezTo>
                      <a:cubicBezTo>
                        <a:pt x="35" y="220"/>
                        <a:pt x="35" y="220"/>
                        <a:pt x="35" y="220"/>
                      </a:cubicBezTo>
                      <a:cubicBezTo>
                        <a:pt x="0" y="220"/>
                        <a:pt x="0" y="220"/>
                        <a:pt x="0" y="220"/>
                      </a:cubicBezTo>
                      <a:cubicBezTo>
                        <a:pt x="0" y="5"/>
                        <a:pt x="0" y="5"/>
                        <a:pt x="0" y="5"/>
                      </a:cubicBezTo>
                      <a:cubicBezTo>
                        <a:pt x="35" y="5"/>
                        <a:pt x="35" y="5"/>
                        <a:pt x="35" y="5"/>
                      </a:cubicBezTo>
                      <a:cubicBezTo>
                        <a:pt x="35" y="41"/>
                        <a:pt x="35" y="41"/>
                        <a:pt x="35" y="41"/>
                      </a:cubicBezTo>
                      <a:cubicBezTo>
                        <a:pt x="35" y="41"/>
                        <a:pt x="35" y="41"/>
                        <a:pt x="35" y="41"/>
                      </a:cubicBezTo>
                      <a:cubicBezTo>
                        <a:pt x="51" y="13"/>
                        <a:pt x="75" y="0"/>
                        <a:pt x="106" y="0"/>
                      </a:cubicBezTo>
                      <a:cubicBezTo>
                        <a:pt x="129" y="0"/>
                        <a:pt x="147" y="7"/>
                        <a:pt x="160" y="23"/>
                      </a:cubicBezTo>
                      <a:cubicBezTo>
                        <a:pt x="172" y="38"/>
                        <a:pt x="178" y="60"/>
                        <a:pt x="178" y="88"/>
                      </a:cubicBezTo>
                      <a:lnTo>
                        <a:pt x="178" y="2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344" tIns="45672" rIns="91344" bIns="45672" numCol="1" anchor="t" anchorCtr="0" compatLnSpc="1">
                  <a:prstTxWarp prst="textNoShape">
                    <a:avLst/>
                  </a:prstTxWarp>
                </a:bodyPr>
                <a:lstStyle/>
                <a:p>
                  <a:endParaRPr lang="en-US" sz="1100">
                    <a:solidFill>
                      <a:schemeClr val="accent3"/>
                    </a:solidFill>
                  </a:endParaRPr>
                </a:p>
              </p:txBody>
            </p:sp>
            <p:sp>
              <p:nvSpPr>
                <p:cNvPr id="235" name="Freeform 72"/>
                <p:cNvSpPr>
                  <a:spLocks noEditPoints="1"/>
                </p:cNvSpPr>
                <p:nvPr/>
              </p:nvSpPr>
              <p:spPr bwMode="auto">
                <a:xfrm>
                  <a:off x="5118" y="2039"/>
                  <a:ext cx="350" cy="567"/>
                </a:xfrm>
                <a:custGeom>
                  <a:avLst/>
                  <a:gdLst>
                    <a:gd name="T0" fmla="*/ 198 w 198"/>
                    <a:gd name="T1" fmla="*/ 202 h 320"/>
                    <a:gd name="T2" fmla="*/ 85 w 198"/>
                    <a:gd name="T3" fmla="*/ 320 h 320"/>
                    <a:gd name="T4" fmla="*/ 15 w 198"/>
                    <a:gd name="T5" fmla="*/ 306 h 320"/>
                    <a:gd name="T6" fmla="*/ 15 w 198"/>
                    <a:gd name="T7" fmla="*/ 271 h 320"/>
                    <a:gd name="T8" fmla="*/ 84 w 198"/>
                    <a:gd name="T9" fmla="*/ 291 h 320"/>
                    <a:gd name="T10" fmla="*/ 164 w 198"/>
                    <a:gd name="T11" fmla="*/ 207 h 320"/>
                    <a:gd name="T12" fmla="*/ 164 w 198"/>
                    <a:gd name="T13" fmla="*/ 183 h 320"/>
                    <a:gd name="T14" fmla="*/ 163 w 198"/>
                    <a:gd name="T15" fmla="*/ 183 h 320"/>
                    <a:gd name="T16" fmla="*/ 89 w 198"/>
                    <a:gd name="T17" fmla="*/ 225 h 320"/>
                    <a:gd name="T18" fmla="*/ 43 w 198"/>
                    <a:gd name="T19" fmla="*/ 212 h 320"/>
                    <a:gd name="T20" fmla="*/ 11 w 198"/>
                    <a:gd name="T21" fmla="*/ 175 h 320"/>
                    <a:gd name="T22" fmla="*/ 0 w 198"/>
                    <a:gd name="T23" fmla="*/ 119 h 320"/>
                    <a:gd name="T24" fmla="*/ 27 w 198"/>
                    <a:gd name="T25" fmla="*/ 32 h 320"/>
                    <a:gd name="T26" fmla="*/ 99 w 198"/>
                    <a:gd name="T27" fmla="*/ 0 h 320"/>
                    <a:gd name="T28" fmla="*/ 163 w 198"/>
                    <a:gd name="T29" fmla="*/ 34 h 320"/>
                    <a:gd name="T30" fmla="*/ 164 w 198"/>
                    <a:gd name="T31" fmla="*/ 34 h 320"/>
                    <a:gd name="T32" fmla="*/ 164 w 198"/>
                    <a:gd name="T33" fmla="*/ 5 h 320"/>
                    <a:gd name="T34" fmla="*/ 198 w 198"/>
                    <a:gd name="T35" fmla="*/ 5 h 320"/>
                    <a:gd name="T36" fmla="*/ 198 w 198"/>
                    <a:gd name="T37" fmla="*/ 202 h 320"/>
                    <a:gd name="T38" fmla="*/ 164 w 198"/>
                    <a:gd name="T39" fmla="*/ 122 h 320"/>
                    <a:gd name="T40" fmla="*/ 164 w 198"/>
                    <a:gd name="T41" fmla="*/ 91 h 320"/>
                    <a:gd name="T42" fmla="*/ 146 w 198"/>
                    <a:gd name="T43" fmla="*/ 47 h 320"/>
                    <a:gd name="T44" fmla="*/ 103 w 198"/>
                    <a:gd name="T45" fmla="*/ 29 h 320"/>
                    <a:gd name="T46" fmla="*/ 53 w 198"/>
                    <a:gd name="T47" fmla="*/ 52 h 320"/>
                    <a:gd name="T48" fmla="*/ 35 w 198"/>
                    <a:gd name="T49" fmla="*/ 117 h 320"/>
                    <a:gd name="T50" fmla="*/ 53 w 198"/>
                    <a:gd name="T51" fmla="*/ 174 h 320"/>
                    <a:gd name="T52" fmla="*/ 99 w 198"/>
                    <a:gd name="T53" fmla="*/ 195 h 320"/>
                    <a:gd name="T54" fmla="*/ 146 w 198"/>
                    <a:gd name="T55" fmla="*/ 175 h 320"/>
                    <a:gd name="T56" fmla="*/ 164 w 198"/>
                    <a:gd name="T57" fmla="*/ 122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8" h="320">
                      <a:moveTo>
                        <a:pt x="198" y="202"/>
                      </a:moveTo>
                      <a:cubicBezTo>
                        <a:pt x="198" y="281"/>
                        <a:pt x="160" y="320"/>
                        <a:pt x="85" y="320"/>
                      </a:cubicBezTo>
                      <a:cubicBezTo>
                        <a:pt x="59" y="320"/>
                        <a:pt x="35" y="315"/>
                        <a:pt x="15" y="306"/>
                      </a:cubicBezTo>
                      <a:cubicBezTo>
                        <a:pt x="15" y="271"/>
                        <a:pt x="15" y="271"/>
                        <a:pt x="15" y="271"/>
                      </a:cubicBezTo>
                      <a:cubicBezTo>
                        <a:pt x="39" y="285"/>
                        <a:pt x="62" y="291"/>
                        <a:pt x="84" y="291"/>
                      </a:cubicBezTo>
                      <a:cubicBezTo>
                        <a:pt x="137" y="291"/>
                        <a:pt x="164" y="263"/>
                        <a:pt x="164" y="207"/>
                      </a:cubicBezTo>
                      <a:cubicBezTo>
                        <a:pt x="164" y="183"/>
                        <a:pt x="164" y="183"/>
                        <a:pt x="164" y="183"/>
                      </a:cubicBezTo>
                      <a:cubicBezTo>
                        <a:pt x="163" y="183"/>
                        <a:pt x="163" y="183"/>
                        <a:pt x="163" y="183"/>
                      </a:cubicBezTo>
                      <a:cubicBezTo>
                        <a:pt x="147" y="211"/>
                        <a:pt x="122" y="225"/>
                        <a:pt x="89" y="225"/>
                      </a:cubicBezTo>
                      <a:cubicBezTo>
                        <a:pt x="72" y="225"/>
                        <a:pt x="56" y="220"/>
                        <a:pt x="43" y="212"/>
                      </a:cubicBezTo>
                      <a:cubicBezTo>
                        <a:pt x="29" y="203"/>
                        <a:pt x="19" y="191"/>
                        <a:pt x="11" y="175"/>
                      </a:cubicBezTo>
                      <a:cubicBezTo>
                        <a:pt x="4" y="159"/>
                        <a:pt x="0" y="140"/>
                        <a:pt x="0" y="119"/>
                      </a:cubicBezTo>
                      <a:cubicBezTo>
                        <a:pt x="0" y="83"/>
                        <a:pt x="9" y="53"/>
                        <a:pt x="27" y="32"/>
                      </a:cubicBezTo>
                      <a:cubicBezTo>
                        <a:pt x="45" y="10"/>
                        <a:pt x="69" y="0"/>
                        <a:pt x="99" y="0"/>
                      </a:cubicBezTo>
                      <a:cubicBezTo>
                        <a:pt x="127" y="0"/>
                        <a:pt x="149" y="11"/>
                        <a:pt x="163" y="34"/>
                      </a:cubicBezTo>
                      <a:cubicBezTo>
                        <a:pt x="164" y="34"/>
                        <a:pt x="164" y="34"/>
                        <a:pt x="164" y="34"/>
                      </a:cubicBezTo>
                      <a:cubicBezTo>
                        <a:pt x="164" y="5"/>
                        <a:pt x="164" y="5"/>
                        <a:pt x="164" y="5"/>
                      </a:cubicBezTo>
                      <a:cubicBezTo>
                        <a:pt x="198" y="5"/>
                        <a:pt x="198" y="5"/>
                        <a:pt x="198" y="5"/>
                      </a:cubicBezTo>
                      <a:lnTo>
                        <a:pt x="198" y="202"/>
                      </a:lnTo>
                      <a:close/>
                      <a:moveTo>
                        <a:pt x="164" y="122"/>
                      </a:moveTo>
                      <a:cubicBezTo>
                        <a:pt x="164" y="91"/>
                        <a:pt x="164" y="91"/>
                        <a:pt x="164" y="91"/>
                      </a:cubicBezTo>
                      <a:cubicBezTo>
                        <a:pt x="164" y="74"/>
                        <a:pt x="158" y="59"/>
                        <a:pt x="146" y="47"/>
                      </a:cubicBezTo>
                      <a:cubicBezTo>
                        <a:pt x="134" y="35"/>
                        <a:pt x="120" y="29"/>
                        <a:pt x="103" y="29"/>
                      </a:cubicBezTo>
                      <a:cubicBezTo>
                        <a:pt x="82" y="29"/>
                        <a:pt x="65" y="37"/>
                        <a:pt x="53" y="52"/>
                      </a:cubicBezTo>
                      <a:cubicBezTo>
                        <a:pt x="41" y="68"/>
                        <a:pt x="35" y="89"/>
                        <a:pt x="35" y="117"/>
                      </a:cubicBezTo>
                      <a:cubicBezTo>
                        <a:pt x="35" y="141"/>
                        <a:pt x="41" y="159"/>
                        <a:pt x="53" y="174"/>
                      </a:cubicBezTo>
                      <a:cubicBezTo>
                        <a:pt x="64" y="188"/>
                        <a:pt x="79" y="195"/>
                        <a:pt x="99" y="195"/>
                      </a:cubicBezTo>
                      <a:cubicBezTo>
                        <a:pt x="118" y="195"/>
                        <a:pt x="133" y="189"/>
                        <a:pt x="146" y="175"/>
                      </a:cubicBezTo>
                      <a:cubicBezTo>
                        <a:pt x="158" y="161"/>
                        <a:pt x="164" y="144"/>
                        <a:pt x="164"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344" tIns="45672" rIns="91344" bIns="45672" numCol="1" anchor="t" anchorCtr="0" compatLnSpc="1">
                  <a:prstTxWarp prst="textNoShape">
                    <a:avLst/>
                  </a:prstTxWarp>
                </a:bodyPr>
                <a:lstStyle/>
                <a:p>
                  <a:endParaRPr lang="en-US" sz="1100">
                    <a:solidFill>
                      <a:schemeClr val="accent3"/>
                    </a:solidFill>
                  </a:endParaRPr>
                </a:p>
              </p:txBody>
            </p:sp>
            <p:sp>
              <p:nvSpPr>
                <p:cNvPr id="236" name="Freeform 73"/>
                <p:cNvSpPr>
                  <a:spLocks noEditPoints="1"/>
                </p:cNvSpPr>
                <p:nvPr/>
              </p:nvSpPr>
              <p:spPr bwMode="auto">
                <a:xfrm>
                  <a:off x="5542" y="2039"/>
                  <a:ext cx="330" cy="398"/>
                </a:xfrm>
                <a:custGeom>
                  <a:avLst/>
                  <a:gdLst>
                    <a:gd name="T0" fmla="*/ 187 w 187"/>
                    <a:gd name="T1" fmla="*/ 121 h 225"/>
                    <a:gd name="T2" fmla="*/ 35 w 187"/>
                    <a:gd name="T3" fmla="*/ 121 h 225"/>
                    <a:gd name="T4" fmla="*/ 55 w 187"/>
                    <a:gd name="T5" fmla="*/ 176 h 225"/>
                    <a:gd name="T6" fmla="*/ 105 w 187"/>
                    <a:gd name="T7" fmla="*/ 195 h 225"/>
                    <a:gd name="T8" fmla="*/ 172 w 187"/>
                    <a:gd name="T9" fmla="*/ 172 h 225"/>
                    <a:gd name="T10" fmla="*/ 172 w 187"/>
                    <a:gd name="T11" fmla="*/ 204 h 225"/>
                    <a:gd name="T12" fmla="*/ 97 w 187"/>
                    <a:gd name="T13" fmla="*/ 225 h 225"/>
                    <a:gd name="T14" fmla="*/ 26 w 187"/>
                    <a:gd name="T15" fmla="*/ 195 h 225"/>
                    <a:gd name="T16" fmla="*/ 0 w 187"/>
                    <a:gd name="T17" fmla="*/ 113 h 225"/>
                    <a:gd name="T18" fmla="*/ 13 w 187"/>
                    <a:gd name="T19" fmla="*/ 55 h 225"/>
                    <a:gd name="T20" fmla="*/ 48 w 187"/>
                    <a:gd name="T21" fmla="*/ 14 h 225"/>
                    <a:gd name="T22" fmla="*/ 99 w 187"/>
                    <a:gd name="T23" fmla="*/ 0 h 225"/>
                    <a:gd name="T24" fmla="*/ 164 w 187"/>
                    <a:gd name="T25" fmla="*/ 27 h 225"/>
                    <a:gd name="T26" fmla="*/ 187 w 187"/>
                    <a:gd name="T27" fmla="*/ 103 h 225"/>
                    <a:gd name="T28" fmla="*/ 187 w 187"/>
                    <a:gd name="T29" fmla="*/ 121 h 225"/>
                    <a:gd name="T30" fmla="*/ 152 w 187"/>
                    <a:gd name="T31" fmla="*/ 92 h 225"/>
                    <a:gd name="T32" fmla="*/ 137 w 187"/>
                    <a:gd name="T33" fmla="*/ 45 h 225"/>
                    <a:gd name="T34" fmla="*/ 98 w 187"/>
                    <a:gd name="T35" fmla="*/ 29 h 225"/>
                    <a:gd name="T36" fmla="*/ 57 w 187"/>
                    <a:gd name="T37" fmla="*/ 46 h 225"/>
                    <a:gd name="T38" fmla="*/ 36 w 187"/>
                    <a:gd name="T39" fmla="*/ 92 h 225"/>
                    <a:gd name="T40" fmla="*/ 152 w 187"/>
                    <a:gd name="T41" fmla="*/ 92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7" h="225">
                      <a:moveTo>
                        <a:pt x="187" y="121"/>
                      </a:moveTo>
                      <a:cubicBezTo>
                        <a:pt x="35" y="121"/>
                        <a:pt x="35" y="121"/>
                        <a:pt x="35" y="121"/>
                      </a:cubicBezTo>
                      <a:cubicBezTo>
                        <a:pt x="36" y="145"/>
                        <a:pt x="42" y="163"/>
                        <a:pt x="55" y="176"/>
                      </a:cubicBezTo>
                      <a:cubicBezTo>
                        <a:pt x="67" y="189"/>
                        <a:pt x="84" y="195"/>
                        <a:pt x="105" y="195"/>
                      </a:cubicBezTo>
                      <a:cubicBezTo>
                        <a:pt x="130" y="195"/>
                        <a:pt x="152" y="188"/>
                        <a:pt x="172" y="172"/>
                      </a:cubicBezTo>
                      <a:cubicBezTo>
                        <a:pt x="172" y="204"/>
                        <a:pt x="172" y="204"/>
                        <a:pt x="172" y="204"/>
                      </a:cubicBezTo>
                      <a:cubicBezTo>
                        <a:pt x="153" y="218"/>
                        <a:pt x="128" y="225"/>
                        <a:pt x="97" y="225"/>
                      </a:cubicBezTo>
                      <a:cubicBezTo>
                        <a:pt x="67" y="225"/>
                        <a:pt x="43" y="215"/>
                        <a:pt x="26" y="195"/>
                      </a:cubicBezTo>
                      <a:cubicBezTo>
                        <a:pt x="8" y="175"/>
                        <a:pt x="0" y="148"/>
                        <a:pt x="0" y="113"/>
                      </a:cubicBezTo>
                      <a:cubicBezTo>
                        <a:pt x="0" y="92"/>
                        <a:pt x="4" y="72"/>
                        <a:pt x="13" y="55"/>
                      </a:cubicBezTo>
                      <a:cubicBezTo>
                        <a:pt x="21" y="37"/>
                        <a:pt x="33" y="24"/>
                        <a:pt x="48" y="14"/>
                      </a:cubicBezTo>
                      <a:cubicBezTo>
                        <a:pt x="63" y="4"/>
                        <a:pt x="80" y="0"/>
                        <a:pt x="99" y="0"/>
                      </a:cubicBezTo>
                      <a:cubicBezTo>
                        <a:pt x="126" y="0"/>
                        <a:pt x="148" y="9"/>
                        <a:pt x="164" y="27"/>
                      </a:cubicBezTo>
                      <a:cubicBezTo>
                        <a:pt x="179" y="45"/>
                        <a:pt x="187" y="70"/>
                        <a:pt x="187" y="103"/>
                      </a:cubicBezTo>
                      <a:lnTo>
                        <a:pt x="187" y="121"/>
                      </a:lnTo>
                      <a:close/>
                      <a:moveTo>
                        <a:pt x="152" y="92"/>
                      </a:moveTo>
                      <a:cubicBezTo>
                        <a:pt x="152" y="72"/>
                        <a:pt x="147" y="56"/>
                        <a:pt x="137" y="45"/>
                      </a:cubicBezTo>
                      <a:cubicBezTo>
                        <a:pt x="128" y="34"/>
                        <a:pt x="115" y="29"/>
                        <a:pt x="98" y="29"/>
                      </a:cubicBezTo>
                      <a:cubicBezTo>
                        <a:pt x="82" y="29"/>
                        <a:pt x="69" y="35"/>
                        <a:pt x="57" y="46"/>
                      </a:cubicBezTo>
                      <a:cubicBezTo>
                        <a:pt x="46" y="58"/>
                        <a:pt x="39" y="73"/>
                        <a:pt x="36" y="92"/>
                      </a:cubicBezTo>
                      <a:lnTo>
                        <a:pt x="152"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344" tIns="45672" rIns="91344" bIns="45672" numCol="1" anchor="t" anchorCtr="0" compatLnSpc="1">
                  <a:prstTxWarp prst="textNoShape">
                    <a:avLst/>
                  </a:prstTxWarp>
                </a:bodyPr>
                <a:lstStyle/>
                <a:p>
                  <a:endParaRPr lang="en-US" sz="1100">
                    <a:solidFill>
                      <a:schemeClr val="accent3"/>
                    </a:solidFill>
                  </a:endParaRPr>
                </a:p>
              </p:txBody>
            </p:sp>
            <p:sp>
              <p:nvSpPr>
                <p:cNvPr id="237" name="Freeform 74"/>
                <p:cNvSpPr>
                  <a:spLocks noEditPoints="1"/>
                </p:cNvSpPr>
                <p:nvPr/>
              </p:nvSpPr>
              <p:spPr bwMode="auto">
                <a:xfrm>
                  <a:off x="2369" y="1895"/>
                  <a:ext cx="358" cy="534"/>
                </a:xfrm>
                <a:custGeom>
                  <a:avLst/>
                  <a:gdLst>
                    <a:gd name="T0" fmla="*/ 0 w 203"/>
                    <a:gd name="T1" fmla="*/ 0 h 301"/>
                    <a:gd name="T2" fmla="*/ 10 w 203"/>
                    <a:gd name="T3" fmla="*/ 37 h 301"/>
                    <a:gd name="T4" fmla="*/ 42 w 203"/>
                    <a:gd name="T5" fmla="*/ 63 h 301"/>
                    <a:gd name="T6" fmla="*/ 31 w 203"/>
                    <a:gd name="T7" fmla="*/ 82 h 301"/>
                    <a:gd name="T8" fmla="*/ 16 w 203"/>
                    <a:gd name="T9" fmla="*/ 70 h 301"/>
                    <a:gd name="T10" fmla="*/ 0 w 203"/>
                    <a:gd name="T11" fmla="*/ 69 h 301"/>
                    <a:gd name="T12" fmla="*/ 34 w 203"/>
                    <a:gd name="T13" fmla="*/ 168 h 301"/>
                    <a:gd name="T14" fmla="*/ 31 w 203"/>
                    <a:gd name="T15" fmla="*/ 173 h 301"/>
                    <a:gd name="T16" fmla="*/ 10 w 203"/>
                    <a:gd name="T17" fmla="*/ 165 h 301"/>
                    <a:gd name="T18" fmla="*/ 0 w 203"/>
                    <a:gd name="T19" fmla="*/ 233 h 301"/>
                    <a:gd name="T20" fmla="*/ 8 w 203"/>
                    <a:gd name="T21" fmla="*/ 232 h 301"/>
                    <a:gd name="T22" fmla="*/ 72 w 203"/>
                    <a:gd name="T23" fmla="*/ 170 h 301"/>
                    <a:gd name="T24" fmla="*/ 76 w 203"/>
                    <a:gd name="T25" fmla="*/ 175 h 301"/>
                    <a:gd name="T26" fmla="*/ 24 w 203"/>
                    <a:gd name="T27" fmla="*/ 252 h 301"/>
                    <a:gd name="T28" fmla="*/ 0 w 203"/>
                    <a:gd name="T29" fmla="*/ 265 h 301"/>
                    <a:gd name="T30" fmla="*/ 180 w 203"/>
                    <a:gd name="T31" fmla="*/ 301 h 301"/>
                    <a:gd name="T32" fmla="*/ 203 w 203"/>
                    <a:gd name="T33" fmla="*/ 23 h 301"/>
                    <a:gd name="T34" fmla="*/ 166 w 203"/>
                    <a:gd name="T35" fmla="*/ 257 h 301"/>
                    <a:gd name="T36" fmla="*/ 95 w 203"/>
                    <a:gd name="T37" fmla="*/ 265 h 301"/>
                    <a:gd name="T38" fmla="*/ 63 w 203"/>
                    <a:gd name="T39" fmla="*/ 238 h 301"/>
                    <a:gd name="T40" fmla="*/ 74 w 203"/>
                    <a:gd name="T41" fmla="*/ 219 h 301"/>
                    <a:gd name="T42" fmla="*/ 89 w 203"/>
                    <a:gd name="T43" fmla="*/ 232 h 301"/>
                    <a:gd name="T44" fmla="*/ 132 w 203"/>
                    <a:gd name="T45" fmla="*/ 233 h 301"/>
                    <a:gd name="T46" fmla="*/ 134 w 203"/>
                    <a:gd name="T47" fmla="*/ 201 h 301"/>
                    <a:gd name="T48" fmla="*/ 71 w 203"/>
                    <a:gd name="T49" fmla="*/ 134 h 301"/>
                    <a:gd name="T50" fmla="*/ 74 w 203"/>
                    <a:gd name="T51" fmla="*/ 128 h 301"/>
                    <a:gd name="T52" fmla="*/ 95 w 203"/>
                    <a:gd name="T53" fmla="*/ 137 h 301"/>
                    <a:gd name="T54" fmla="*/ 166 w 203"/>
                    <a:gd name="T55" fmla="*/ 196 h 301"/>
                    <a:gd name="T56" fmla="*/ 166 w 203"/>
                    <a:gd name="T57" fmla="*/ 108 h 301"/>
                    <a:gd name="T58" fmla="*/ 140 w 203"/>
                    <a:gd name="T59" fmla="*/ 140 h 301"/>
                    <a:gd name="T60" fmla="*/ 121 w 203"/>
                    <a:gd name="T61" fmla="*/ 130 h 301"/>
                    <a:gd name="T62" fmla="*/ 133 w 203"/>
                    <a:gd name="T63" fmla="*/ 114 h 301"/>
                    <a:gd name="T64" fmla="*/ 134 w 203"/>
                    <a:gd name="T65" fmla="*/ 71 h 301"/>
                    <a:gd name="T66" fmla="*/ 103 w 203"/>
                    <a:gd name="T67" fmla="*/ 69 h 301"/>
                    <a:gd name="T68" fmla="*/ 35 w 203"/>
                    <a:gd name="T69" fmla="*/ 132 h 301"/>
                    <a:gd name="T70" fmla="*/ 30 w 203"/>
                    <a:gd name="T71" fmla="*/ 130 h 301"/>
                    <a:gd name="T72" fmla="*/ 39 w 203"/>
                    <a:gd name="T73" fmla="*/ 108 h 301"/>
                    <a:gd name="T74" fmla="*/ 97 w 203"/>
                    <a:gd name="T75" fmla="*/ 37 h 301"/>
                    <a:gd name="T76" fmla="*/ 166 w 203"/>
                    <a:gd name="T77" fmla="*/ 45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3" h="301">
                      <a:moveTo>
                        <a:pt x="180" y="0"/>
                      </a:moveTo>
                      <a:cubicBezTo>
                        <a:pt x="0" y="0"/>
                        <a:pt x="0" y="0"/>
                        <a:pt x="0" y="0"/>
                      </a:cubicBezTo>
                      <a:cubicBezTo>
                        <a:pt x="0" y="37"/>
                        <a:pt x="0" y="37"/>
                        <a:pt x="0" y="37"/>
                      </a:cubicBezTo>
                      <a:cubicBezTo>
                        <a:pt x="10" y="37"/>
                        <a:pt x="10" y="37"/>
                        <a:pt x="10" y="37"/>
                      </a:cubicBezTo>
                      <a:cubicBezTo>
                        <a:pt x="14" y="37"/>
                        <a:pt x="15" y="39"/>
                        <a:pt x="17" y="41"/>
                      </a:cubicBezTo>
                      <a:cubicBezTo>
                        <a:pt x="19" y="42"/>
                        <a:pt x="42" y="63"/>
                        <a:pt x="42" y="63"/>
                      </a:cubicBezTo>
                      <a:cubicBezTo>
                        <a:pt x="42" y="64"/>
                        <a:pt x="43" y="66"/>
                        <a:pt x="42" y="67"/>
                      </a:cubicBezTo>
                      <a:cubicBezTo>
                        <a:pt x="31" y="82"/>
                        <a:pt x="31" y="82"/>
                        <a:pt x="31" y="82"/>
                      </a:cubicBezTo>
                      <a:cubicBezTo>
                        <a:pt x="31" y="83"/>
                        <a:pt x="30" y="83"/>
                        <a:pt x="29" y="82"/>
                      </a:cubicBezTo>
                      <a:cubicBezTo>
                        <a:pt x="16" y="70"/>
                        <a:pt x="16" y="70"/>
                        <a:pt x="16" y="70"/>
                      </a:cubicBezTo>
                      <a:cubicBezTo>
                        <a:pt x="15" y="69"/>
                        <a:pt x="12" y="69"/>
                        <a:pt x="11" y="69"/>
                      </a:cubicBezTo>
                      <a:cubicBezTo>
                        <a:pt x="0" y="69"/>
                        <a:pt x="0" y="69"/>
                        <a:pt x="0" y="69"/>
                      </a:cubicBezTo>
                      <a:cubicBezTo>
                        <a:pt x="0" y="135"/>
                        <a:pt x="0" y="135"/>
                        <a:pt x="0" y="135"/>
                      </a:cubicBezTo>
                      <a:cubicBezTo>
                        <a:pt x="16" y="151"/>
                        <a:pt x="34" y="168"/>
                        <a:pt x="34" y="168"/>
                      </a:cubicBezTo>
                      <a:cubicBezTo>
                        <a:pt x="34" y="168"/>
                        <a:pt x="34" y="170"/>
                        <a:pt x="34" y="171"/>
                      </a:cubicBezTo>
                      <a:cubicBezTo>
                        <a:pt x="31" y="173"/>
                        <a:pt x="31" y="173"/>
                        <a:pt x="31" y="173"/>
                      </a:cubicBezTo>
                      <a:cubicBezTo>
                        <a:pt x="31" y="174"/>
                        <a:pt x="29" y="175"/>
                        <a:pt x="29" y="175"/>
                      </a:cubicBezTo>
                      <a:cubicBezTo>
                        <a:pt x="27" y="174"/>
                        <a:pt x="18" y="170"/>
                        <a:pt x="10" y="165"/>
                      </a:cubicBezTo>
                      <a:cubicBezTo>
                        <a:pt x="7" y="163"/>
                        <a:pt x="3" y="161"/>
                        <a:pt x="0" y="159"/>
                      </a:cubicBezTo>
                      <a:cubicBezTo>
                        <a:pt x="0" y="233"/>
                        <a:pt x="0" y="233"/>
                        <a:pt x="0" y="233"/>
                      </a:cubicBezTo>
                      <a:cubicBezTo>
                        <a:pt x="2" y="233"/>
                        <a:pt x="2" y="233"/>
                        <a:pt x="2" y="233"/>
                      </a:cubicBezTo>
                      <a:cubicBezTo>
                        <a:pt x="3" y="233"/>
                        <a:pt x="7" y="233"/>
                        <a:pt x="8" y="232"/>
                      </a:cubicBezTo>
                      <a:cubicBezTo>
                        <a:pt x="15" y="226"/>
                        <a:pt x="70" y="170"/>
                        <a:pt x="70" y="170"/>
                      </a:cubicBezTo>
                      <a:cubicBezTo>
                        <a:pt x="70" y="169"/>
                        <a:pt x="72" y="169"/>
                        <a:pt x="72" y="170"/>
                      </a:cubicBezTo>
                      <a:cubicBezTo>
                        <a:pt x="75" y="172"/>
                        <a:pt x="75" y="172"/>
                        <a:pt x="75" y="172"/>
                      </a:cubicBezTo>
                      <a:cubicBezTo>
                        <a:pt x="75" y="173"/>
                        <a:pt x="76" y="174"/>
                        <a:pt x="76" y="175"/>
                      </a:cubicBezTo>
                      <a:cubicBezTo>
                        <a:pt x="76" y="176"/>
                        <a:pt x="71" y="185"/>
                        <a:pt x="66" y="193"/>
                      </a:cubicBezTo>
                      <a:cubicBezTo>
                        <a:pt x="56" y="212"/>
                        <a:pt x="37" y="237"/>
                        <a:pt x="24" y="252"/>
                      </a:cubicBezTo>
                      <a:cubicBezTo>
                        <a:pt x="17" y="261"/>
                        <a:pt x="13" y="265"/>
                        <a:pt x="7" y="265"/>
                      </a:cubicBezTo>
                      <a:cubicBezTo>
                        <a:pt x="0" y="265"/>
                        <a:pt x="0" y="265"/>
                        <a:pt x="0" y="265"/>
                      </a:cubicBezTo>
                      <a:cubicBezTo>
                        <a:pt x="0" y="301"/>
                        <a:pt x="0" y="301"/>
                        <a:pt x="0" y="301"/>
                      </a:cubicBezTo>
                      <a:cubicBezTo>
                        <a:pt x="180" y="301"/>
                        <a:pt x="180" y="301"/>
                        <a:pt x="180" y="301"/>
                      </a:cubicBezTo>
                      <a:cubicBezTo>
                        <a:pt x="193" y="301"/>
                        <a:pt x="203" y="291"/>
                        <a:pt x="203" y="278"/>
                      </a:cubicBezTo>
                      <a:cubicBezTo>
                        <a:pt x="203" y="23"/>
                        <a:pt x="203" y="23"/>
                        <a:pt x="203" y="23"/>
                      </a:cubicBezTo>
                      <a:cubicBezTo>
                        <a:pt x="203" y="10"/>
                        <a:pt x="193" y="0"/>
                        <a:pt x="180" y="0"/>
                      </a:cubicBezTo>
                      <a:close/>
                      <a:moveTo>
                        <a:pt x="166" y="257"/>
                      </a:moveTo>
                      <a:cubicBezTo>
                        <a:pt x="166" y="261"/>
                        <a:pt x="163" y="265"/>
                        <a:pt x="158" y="265"/>
                      </a:cubicBezTo>
                      <a:cubicBezTo>
                        <a:pt x="95" y="265"/>
                        <a:pt x="95" y="265"/>
                        <a:pt x="95" y="265"/>
                      </a:cubicBezTo>
                      <a:cubicBezTo>
                        <a:pt x="91" y="265"/>
                        <a:pt x="89" y="263"/>
                        <a:pt x="87" y="261"/>
                      </a:cubicBezTo>
                      <a:cubicBezTo>
                        <a:pt x="86" y="259"/>
                        <a:pt x="63" y="238"/>
                        <a:pt x="63" y="238"/>
                      </a:cubicBezTo>
                      <a:cubicBezTo>
                        <a:pt x="62" y="238"/>
                        <a:pt x="62" y="235"/>
                        <a:pt x="63" y="234"/>
                      </a:cubicBezTo>
                      <a:cubicBezTo>
                        <a:pt x="74" y="219"/>
                        <a:pt x="74" y="219"/>
                        <a:pt x="74" y="219"/>
                      </a:cubicBezTo>
                      <a:cubicBezTo>
                        <a:pt x="74" y="218"/>
                        <a:pt x="75" y="218"/>
                        <a:pt x="76" y="219"/>
                      </a:cubicBezTo>
                      <a:cubicBezTo>
                        <a:pt x="89" y="232"/>
                        <a:pt x="89" y="232"/>
                        <a:pt x="89" y="232"/>
                      </a:cubicBezTo>
                      <a:cubicBezTo>
                        <a:pt x="90" y="233"/>
                        <a:pt x="92" y="233"/>
                        <a:pt x="93" y="233"/>
                      </a:cubicBezTo>
                      <a:cubicBezTo>
                        <a:pt x="132" y="233"/>
                        <a:pt x="132" y="233"/>
                        <a:pt x="132" y="233"/>
                      </a:cubicBezTo>
                      <a:cubicBezTo>
                        <a:pt x="133" y="233"/>
                        <a:pt x="134" y="232"/>
                        <a:pt x="134" y="230"/>
                      </a:cubicBezTo>
                      <a:cubicBezTo>
                        <a:pt x="134" y="201"/>
                        <a:pt x="134" y="201"/>
                        <a:pt x="134" y="201"/>
                      </a:cubicBezTo>
                      <a:cubicBezTo>
                        <a:pt x="134" y="200"/>
                        <a:pt x="134" y="196"/>
                        <a:pt x="133" y="195"/>
                      </a:cubicBezTo>
                      <a:cubicBezTo>
                        <a:pt x="128" y="188"/>
                        <a:pt x="71" y="134"/>
                        <a:pt x="71" y="134"/>
                      </a:cubicBezTo>
                      <a:cubicBezTo>
                        <a:pt x="71" y="133"/>
                        <a:pt x="71" y="131"/>
                        <a:pt x="71" y="131"/>
                      </a:cubicBezTo>
                      <a:cubicBezTo>
                        <a:pt x="74" y="128"/>
                        <a:pt x="74" y="128"/>
                        <a:pt x="74" y="128"/>
                      </a:cubicBezTo>
                      <a:cubicBezTo>
                        <a:pt x="74" y="128"/>
                        <a:pt x="76" y="127"/>
                        <a:pt x="76" y="127"/>
                      </a:cubicBezTo>
                      <a:cubicBezTo>
                        <a:pt x="78" y="127"/>
                        <a:pt x="87" y="132"/>
                        <a:pt x="95" y="137"/>
                      </a:cubicBezTo>
                      <a:cubicBezTo>
                        <a:pt x="113" y="148"/>
                        <a:pt x="138" y="166"/>
                        <a:pt x="153" y="179"/>
                      </a:cubicBezTo>
                      <a:cubicBezTo>
                        <a:pt x="162" y="186"/>
                        <a:pt x="166" y="191"/>
                        <a:pt x="166" y="196"/>
                      </a:cubicBezTo>
                      <a:lnTo>
                        <a:pt x="166" y="257"/>
                      </a:lnTo>
                      <a:close/>
                      <a:moveTo>
                        <a:pt x="166" y="108"/>
                      </a:moveTo>
                      <a:cubicBezTo>
                        <a:pt x="166" y="112"/>
                        <a:pt x="165" y="114"/>
                        <a:pt x="163" y="116"/>
                      </a:cubicBezTo>
                      <a:cubicBezTo>
                        <a:pt x="161" y="118"/>
                        <a:pt x="140" y="140"/>
                        <a:pt x="140" y="140"/>
                      </a:cubicBezTo>
                      <a:cubicBezTo>
                        <a:pt x="139" y="141"/>
                        <a:pt x="137" y="141"/>
                        <a:pt x="136" y="140"/>
                      </a:cubicBezTo>
                      <a:cubicBezTo>
                        <a:pt x="121" y="130"/>
                        <a:pt x="121" y="130"/>
                        <a:pt x="121" y="130"/>
                      </a:cubicBezTo>
                      <a:cubicBezTo>
                        <a:pt x="120" y="129"/>
                        <a:pt x="120" y="128"/>
                        <a:pt x="121" y="127"/>
                      </a:cubicBezTo>
                      <a:cubicBezTo>
                        <a:pt x="133" y="114"/>
                        <a:pt x="133" y="114"/>
                        <a:pt x="133" y="114"/>
                      </a:cubicBezTo>
                      <a:cubicBezTo>
                        <a:pt x="134" y="113"/>
                        <a:pt x="134" y="111"/>
                        <a:pt x="134" y="110"/>
                      </a:cubicBezTo>
                      <a:cubicBezTo>
                        <a:pt x="134" y="71"/>
                        <a:pt x="134" y="71"/>
                        <a:pt x="134" y="71"/>
                      </a:cubicBezTo>
                      <a:cubicBezTo>
                        <a:pt x="134" y="70"/>
                        <a:pt x="133" y="69"/>
                        <a:pt x="132" y="69"/>
                      </a:cubicBezTo>
                      <a:cubicBezTo>
                        <a:pt x="103" y="69"/>
                        <a:pt x="103" y="69"/>
                        <a:pt x="103" y="69"/>
                      </a:cubicBezTo>
                      <a:cubicBezTo>
                        <a:pt x="102" y="69"/>
                        <a:pt x="98" y="69"/>
                        <a:pt x="97" y="70"/>
                      </a:cubicBezTo>
                      <a:cubicBezTo>
                        <a:pt x="90" y="76"/>
                        <a:pt x="35" y="132"/>
                        <a:pt x="35" y="132"/>
                      </a:cubicBezTo>
                      <a:cubicBezTo>
                        <a:pt x="35" y="133"/>
                        <a:pt x="33" y="132"/>
                        <a:pt x="33" y="132"/>
                      </a:cubicBezTo>
                      <a:cubicBezTo>
                        <a:pt x="30" y="130"/>
                        <a:pt x="30" y="130"/>
                        <a:pt x="30" y="130"/>
                      </a:cubicBezTo>
                      <a:cubicBezTo>
                        <a:pt x="30" y="129"/>
                        <a:pt x="28" y="128"/>
                        <a:pt x="29" y="127"/>
                      </a:cubicBezTo>
                      <a:cubicBezTo>
                        <a:pt x="29" y="126"/>
                        <a:pt x="34" y="117"/>
                        <a:pt x="39" y="108"/>
                      </a:cubicBezTo>
                      <a:cubicBezTo>
                        <a:pt x="49" y="90"/>
                        <a:pt x="68" y="65"/>
                        <a:pt x="80" y="50"/>
                      </a:cubicBezTo>
                      <a:cubicBezTo>
                        <a:pt x="88" y="41"/>
                        <a:pt x="92" y="37"/>
                        <a:pt x="97" y="37"/>
                      </a:cubicBezTo>
                      <a:cubicBezTo>
                        <a:pt x="158" y="37"/>
                        <a:pt x="158" y="37"/>
                        <a:pt x="158" y="37"/>
                      </a:cubicBezTo>
                      <a:cubicBezTo>
                        <a:pt x="163" y="37"/>
                        <a:pt x="166" y="40"/>
                        <a:pt x="166" y="45"/>
                      </a:cubicBezTo>
                      <a:lnTo>
                        <a:pt x="166" y="1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344" tIns="45672" rIns="91344" bIns="45672" numCol="1" anchor="t" anchorCtr="0" compatLnSpc="1">
                  <a:prstTxWarp prst="textNoShape">
                    <a:avLst/>
                  </a:prstTxWarp>
                </a:bodyPr>
                <a:lstStyle/>
                <a:p>
                  <a:endParaRPr lang="en-US" sz="1100">
                    <a:solidFill>
                      <a:schemeClr val="accent3"/>
                    </a:solidFill>
                  </a:endParaRPr>
                </a:p>
              </p:txBody>
            </p:sp>
          </p:grpSp>
          <p:pic>
            <p:nvPicPr>
              <p:cNvPr id="225" name="Picture 224"/>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63265" y="1456453"/>
                <a:ext cx="430997" cy="142157"/>
              </a:xfrm>
              <a:prstGeom prst="rect">
                <a:avLst/>
              </a:prstGeom>
            </p:spPr>
          </p:pic>
          <p:sp>
            <p:nvSpPr>
              <p:cNvPr id="226" name="TextBox 225"/>
              <p:cNvSpPr txBox="1"/>
              <p:nvPr/>
            </p:nvSpPr>
            <p:spPr>
              <a:xfrm>
                <a:off x="541825" y="867814"/>
                <a:ext cx="710130" cy="304699"/>
              </a:xfrm>
              <a:prstGeom prst="rect">
                <a:avLst/>
              </a:prstGeom>
              <a:noFill/>
            </p:spPr>
            <p:txBody>
              <a:bodyPr wrap="none" lIns="0" tIns="0" rIns="0" bIns="0" rtlCol="0">
                <a:spAutoFit/>
              </a:bodyPr>
              <a:lstStyle/>
              <a:p>
                <a:pPr algn="ctr">
                  <a:lnSpc>
                    <a:spcPct val="90000"/>
                  </a:lnSpc>
                </a:pPr>
                <a:r>
                  <a:rPr lang="en-US" sz="1100" kern="0" dirty="0">
                    <a:solidFill>
                      <a:schemeClr val="accent3"/>
                    </a:solidFill>
                  </a:rPr>
                  <a:t>Business</a:t>
                </a:r>
              </a:p>
              <a:p>
                <a:pPr algn="ctr">
                  <a:lnSpc>
                    <a:spcPct val="90000"/>
                  </a:lnSpc>
                </a:pPr>
                <a:r>
                  <a:rPr lang="en-US" sz="1100" kern="0" dirty="0">
                    <a:solidFill>
                      <a:schemeClr val="accent3"/>
                    </a:solidFill>
                  </a:rPr>
                  <a:t>Critical Apps</a:t>
                </a:r>
              </a:p>
            </p:txBody>
          </p:sp>
          <p:sp>
            <p:nvSpPr>
              <p:cNvPr id="227" name="Rounded Rectangle 226"/>
              <p:cNvSpPr/>
              <p:nvPr/>
            </p:nvSpPr>
            <p:spPr>
              <a:xfrm>
                <a:off x="589101" y="1227152"/>
                <a:ext cx="602471" cy="564602"/>
              </a:xfrm>
              <a:prstGeom prst="roundRect">
                <a:avLst/>
              </a:prstGeom>
              <a:no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100">
                  <a:solidFill>
                    <a:schemeClr val="accent3"/>
                  </a:solidFill>
                </a:endParaRPr>
              </a:p>
            </p:txBody>
          </p:sp>
        </p:grpSp>
        <p:grpSp>
          <p:nvGrpSpPr>
            <p:cNvPr id="465" name="Group 464">
              <a:extLst>
                <a:ext uri="{FF2B5EF4-FFF2-40B4-BE49-F238E27FC236}">
                  <a16:creationId xmlns:a16="http://schemas.microsoft.com/office/drawing/2014/main" id="{8E0FCD82-72EA-AA42-AD28-BB0E14AE2987}"/>
                </a:ext>
              </a:extLst>
            </p:cNvPr>
            <p:cNvGrpSpPr/>
            <p:nvPr/>
          </p:nvGrpSpPr>
          <p:grpSpPr>
            <a:xfrm>
              <a:off x="1510552" y="867814"/>
              <a:ext cx="763029" cy="923940"/>
              <a:chOff x="1510552" y="867814"/>
              <a:chExt cx="763029" cy="923940"/>
            </a:xfrm>
          </p:grpSpPr>
          <p:grpSp>
            <p:nvGrpSpPr>
              <p:cNvPr id="244" name="Group 243"/>
              <p:cNvGrpSpPr/>
              <p:nvPr/>
            </p:nvGrpSpPr>
            <p:grpSpPr>
              <a:xfrm>
                <a:off x="1715769" y="1360635"/>
                <a:ext cx="366788" cy="289740"/>
                <a:chOff x="8420100" y="4592086"/>
                <a:chExt cx="1020763" cy="860425"/>
              </a:xfrm>
              <a:solidFill>
                <a:schemeClr val="accent4"/>
              </a:solidFill>
            </p:grpSpPr>
            <p:sp>
              <p:nvSpPr>
                <p:cNvPr id="247" name="Freeform 15"/>
                <p:cNvSpPr>
                  <a:spLocks noEditPoints="1"/>
                </p:cNvSpPr>
                <p:nvPr/>
              </p:nvSpPr>
              <p:spPr bwMode="auto">
                <a:xfrm>
                  <a:off x="8712201" y="4723849"/>
                  <a:ext cx="439738" cy="307976"/>
                </a:xfrm>
                <a:custGeom>
                  <a:avLst/>
                  <a:gdLst>
                    <a:gd name="T0" fmla="*/ 186 w 277"/>
                    <a:gd name="T1" fmla="*/ 137 h 194"/>
                    <a:gd name="T2" fmla="*/ 277 w 277"/>
                    <a:gd name="T3" fmla="*/ 137 h 194"/>
                    <a:gd name="T4" fmla="*/ 277 w 277"/>
                    <a:gd name="T5" fmla="*/ 0 h 194"/>
                    <a:gd name="T6" fmla="*/ 88 w 277"/>
                    <a:gd name="T7" fmla="*/ 0 h 194"/>
                    <a:gd name="T8" fmla="*/ 88 w 277"/>
                    <a:gd name="T9" fmla="*/ 60 h 194"/>
                    <a:gd name="T10" fmla="*/ 0 w 277"/>
                    <a:gd name="T11" fmla="*/ 60 h 194"/>
                    <a:gd name="T12" fmla="*/ 0 w 277"/>
                    <a:gd name="T13" fmla="*/ 194 h 194"/>
                    <a:gd name="T14" fmla="*/ 186 w 277"/>
                    <a:gd name="T15" fmla="*/ 194 h 194"/>
                    <a:gd name="T16" fmla="*/ 186 w 277"/>
                    <a:gd name="T17" fmla="*/ 137 h 194"/>
                    <a:gd name="T18" fmla="*/ 107 w 277"/>
                    <a:gd name="T19" fmla="*/ 20 h 194"/>
                    <a:gd name="T20" fmla="*/ 258 w 277"/>
                    <a:gd name="T21" fmla="*/ 20 h 194"/>
                    <a:gd name="T22" fmla="*/ 258 w 277"/>
                    <a:gd name="T23" fmla="*/ 118 h 194"/>
                    <a:gd name="T24" fmla="*/ 186 w 277"/>
                    <a:gd name="T25" fmla="*/ 118 h 194"/>
                    <a:gd name="T26" fmla="*/ 186 w 277"/>
                    <a:gd name="T27" fmla="*/ 60 h 194"/>
                    <a:gd name="T28" fmla="*/ 107 w 277"/>
                    <a:gd name="T29" fmla="*/ 60 h 194"/>
                    <a:gd name="T30" fmla="*/ 107 w 277"/>
                    <a:gd name="T31" fmla="*/ 20 h 194"/>
                    <a:gd name="T32" fmla="*/ 107 w 277"/>
                    <a:gd name="T33" fmla="*/ 79 h 194"/>
                    <a:gd name="T34" fmla="*/ 167 w 277"/>
                    <a:gd name="T35" fmla="*/ 79 h 194"/>
                    <a:gd name="T36" fmla="*/ 167 w 277"/>
                    <a:gd name="T37" fmla="*/ 118 h 194"/>
                    <a:gd name="T38" fmla="*/ 107 w 277"/>
                    <a:gd name="T39" fmla="*/ 118 h 194"/>
                    <a:gd name="T40" fmla="*/ 107 w 277"/>
                    <a:gd name="T41" fmla="*/ 79 h 194"/>
                    <a:gd name="T42" fmla="*/ 19 w 277"/>
                    <a:gd name="T43" fmla="*/ 175 h 194"/>
                    <a:gd name="T44" fmla="*/ 19 w 277"/>
                    <a:gd name="T45" fmla="*/ 79 h 194"/>
                    <a:gd name="T46" fmla="*/ 88 w 277"/>
                    <a:gd name="T47" fmla="*/ 79 h 194"/>
                    <a:gd name="T48" fmla="*/ 88 w 277"/>
                    <a:gd name="T49" fmla="*/ 137 h 194"/>
                    <a:gd name="T50" fmla="*/ 167 w 277"/>
                    <a:gd name="T51" fmla="*/ 137 h 194"/>
                    <a:gd name="T52" fmla="*/ 167 w 277"/>
                    <a:gd name="T53" fmla="*/ 175 h 194"/>
                    <a:gd name="T54" fmla="*/ 19 w 277"/>
                    <a:gd name="T55" fmla="*/ 17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7" h="194">
                      <a:moveTo>
                        <a:pt x="186" y="137"/>
                      </a:moveTo>
                      <a:lnTo>
                        <a:pt x="277" y="137"/>
                      </a:lnTo>
                      <a:lnTo>
                        <a:pt x="277" y="0"/>
                      </a:lnTo>
                      <a:lnTo>
                        <a:pt x="88" y="0"/>
                      </a:lnTo>
                      <a:lnTo>
                        <a:pt x="88" y="60"/>
                      </a:lnTo>
                      <a:lnTo>
                        <a:pt x="0" y="60"/>
                      </a:lnTo>
                      <a:lnTo>
                        <a:pt x="0" y="194"/>
                      </a:lnTo>
                      <a:lnTo>
                        <a:pt x="186" y="194"/>
                      </a:lnTo>
                      <a:lnTo>
                        <a:pt x="186" y="137"/>
                      </a:lnTo>
                      <a:close/>
                      <a:moveTo>
                        <a:pt x="107" y="20"/>
                      </a:moveTo>
                      <a:lnTo>
                        <a:pt x="258" y="20"/>
                      </a:lnTo>
                      <a:lnTo>
                        <a:pt x="258" y="118"/>
                      </a:lnTo>
                      <a:lnTo>
                        <a:pt x="186" y="118"/>
                      </a:lnTo>
                      <a:lnTo>
                        <a:pt x="186" y="60"/>
                      </a:lnTo>
                      <a:lnTo>
                        <a:pt x="107" y="60"/>
                      </a:lnTo>
                      <a:lnTo>
                        <a:pt x="107" y="20"/>
                      </a:lnTo>
                      <a:close/>
                      <a:moveTo>
                        <a:pt x="107" y="79"/>
                      </a:moveTo>
                      <a:lnTo>
                        <a:pt x="167" y="79"/>
                      </a:lnTo>
                      <a:lnTo>
                        <a:pt x="167" y="118"/>
                      </a:lnTo>
                      <a:lnTo>
                        <a:pt x="107" y="118"/>
                      </a:lnTo>
                      <a:lnTo>
                        <a:pt x="107" y="79"/>
                      </a:lnTo>
                      <a:close/>
                      <a:moveTo>
                        <a:pt x="19" y="175"/>
                      </a:moveTo>
                      <a:lnTo>
                        <a:pt x="19" y="79"/>
                      </a:lnTo>
                      <a:lnTo>
                        <a:pt x="88" y="79"/>
                      </a:lnTo>
                      <a:lnTo>
                        <a:pt x="88" y="137"/>
                      </a:lnTo>
                      <a:lnTo>
                        <a:pt x="167" y="137"/>
                      </a:lnTo>
                      <a:lnTo>
                        <a:pt x="167" y="175"/>
                      </a:lnTo>
                      <a:lnTo>
                        <a:pt x="19"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344" tIns="45672" rIns="91344" bIns="45672" numCol="1" anchor="t" anchorCtr="0" compatLnSpc="1">
                  <a:prstTxWarp prst="textNoShape">
                    <a:avLst/>
                  </a:prstTxWarp>
                </a:bodyPr>
                <a:lstStyle/>
                <a:p>
                  <a:endParaRPr lang="en-US" sz="1100">
                    <a:solidFill>
                      <a:schemeClr val="accent3"/>
                    </a:solidFill>
                  </a:endParaRPr>
                </a:p>
              </p:txBody>
            </p:sp>
            <p:sp>
              <p:nvSpPr>
                <p:cNvPr id="248" name="Freeform 16"/>
                <p:cNvSpPr>
                  <a:spLocks noEditPoints="1"/>
                </p:cNvSpPr>
                <p:nvPr/>
              </p:nvSpPr>
              <p:spPr bwMode="auto">
                <a:xfrm>
                  <a:off x="8420100" y="4592086"/>
                  <a:ext cx="1020763" cy="860425"/>
                </a:xfrm>
                <a:custGeom>
                  <a:avLst/>
                  <a:gdLst>
                    <a:gd name="T0" fmla="*/ 251 w 269"/>
                    <a:gd name="T1" fmla="*/ 0 h 227"/>
                    <a:gd name="T2" fmla="*/ 17 w 269"/>
                    <a:gd name="T3" fmla="*/ 0 h 227"/>
                    <a:gd name="T4" fmla="*/ 0 w 269"/>
                    <a:gd name="T5" fmla="*/ 17 h 227"/>
                    <a:gd name="T6" fmla="*/ 0 w 269"/>
                    <a:gd name="T7" fmla="*/ 165 h 227"/>
                    <a:gd name="T8" fmla="*/ 17 w 269"/>
                    <a:gd name="T9" fmla="*/ 182 h 227"/>
                    <a:gd name="T10" fmla="*/ 112 w 269"/>
                    <a:gd name="T11" fmla="*/ 182 h 227"/>
                    <a:gd name="T12" fmla="*/ 107 w 269"/>
                    <a:gd name="T13" fmla="*/ 205 h 227"/>
                    <a:gd name="T14" fmla="*/ 85 w 269"/>
                    <a:gd name="T15" fmla="*/ 215 h 227"/>
                    <a:gd name="T16" fmla="*/ 83 w 269"/>
                    <a:gd name="T17" fmla="*/ 222 h 227"/>
                    <a:gd name="T18" fmla="*/ 88 w 269"/>
                    <a:gd name="T19" fmla="*/ 227 h 227"/>
                    <a:gd name="T20" fmla="*/ 180 w 269"/>
                    <a:gd name="T21" fmla="*/ 227 h 227"/>
                    <a:gd name="T22" fmla="*/ 186 w 269"/>
                    <a:gd name="T23" fmla="*/ 222 h 227"/>
                    <a:gd name="T24" fmla="*/ 184 w 269"/>
                    <a:gd name="T25" fmla="*/ 215 h 227"/>
                    <a:gd name="T26" fmla="*/ 163 w 269"/>
                    <a:gd name="T27" fmla="*/ 205 h 227"/>
                    <a:gd name="T28" fmla="*/ 159 w 269"/>
                    <a:gd name="T29" fmla="*/ 182 h 227"/>
                    <a:gd name="T30" fmla="*/ 252 w 269"/>
                    <a:gd name="T31" fmla="*/ 182 h 227"/>
                    <a:gd name="T32" fmla="*/ 269 w 269"/>
                    <a:gd name="T33" fmla="*/ 165 h 227"/>
                    <a:gd name="T34" fmla="*/ 269 w 269"/>
                    <a:gd name="T35" fmla="*/ 18 h 227"/>
                    <a:gd name="T36" fmla="*/ 251 w 269"/>
                    <a:gd name="T37" fmla="*/ 0 h 227"/>
                    <a:gd name="T38" fmla="*/ 94 w 269"/>
                    <a:gd name="T39" fmla="*/ 219 h 227"/>
                    <a:gd name="T40" fmla="*/ 133 w 269"/>
                    <a:gd name="T41" fmla="*/ 210 h 227"/>
                    <a:gd name="T42" fmla="*/ 175 w 269"/>
                    <a:gd name="T43" fmla="*/ 219 h 227"/>
                    <a:gd name="T44" fmla="*/ 94 w 269"/>
                    <a:gd name="T45" fmla="*/ 219 h 227"/>
                    <a:gd name="T46" fmla="*/ 116 w 269"/>
                    <a:gd name="T47" fmla="*/ 202 h 227"/>
                    <a:gd name="T48" fmla="*/ 120 w 269"/>
                    <a:gd name="T49" fmla="*/ 187 h 227"/>
                    <a:gd name="T50" fmla="*/ 152 w 269"/>
                    <a:gd name="T51" fmla="*/ 187 h 227"/>
                    <a:gd name="T52" fmla="*/ 154 w 269"/>
                    <a:gd name="T53" fmla="*/ 202 h 227"/>
                    <a:gd name="T54" fmla="*/ 116 w 269"/>
                    <a:gd name="T55" fmla="*/ 202 h 227"/>
                    <a:gd name="T56" fmla="*/ 17 w 269"/>
                    <a:gd name="T57" fmla="*/ 8 h 227"/>
                    <a:gd name="T58" fmla="*/ 251 w 269"/>
                    <a:gd name="T59" fmla="*/ 8 h 227"/>
                    <a:gd name="T60" fmla="*/ 261 w 269"/>
                    <a:gd name="T61" fmla="*/ 18 h 227"/>
                    <a:gd name="T62" fmla="*/ 261 w 269"/>
                    <a:gd name="T63" fmla="*/ 144 h 227"/>
                    <a:gd name="T64" fmla="*/ 8 w 269"/>
                    <a:gd name="T65" fmla="*/ 144 h 227"/>
                    <a:gd name="T66" fmla="*/ 8 w 269"/>
                    <a:gd name="T67" fmla="*/ 17 h 227"/>
                    <a:gd name="T68" fmla="*/ 17 w 269"/>
                    <a:gd name="T69" fmla="*/ 8 h 227"/>
                    <a:gd name="T70" fmla="*/ 252 w 269"/>
                    <a:gd name="T71" fmla="*/ 174 h 227"/>
                    <a:gd name="T72" fmla="*/ 17 w 269"/>
                    <a:gd name="T73" fmla="*/ 174 h 227"/>
                    <a:gd name="T74" fmla="*/ 8 w 269"/>
                    <a:gd name="T75" fmla="*/ 165 h 227"/>
                    <a:gd name="T76" fmla="*/ 8 w 269"/>
                    <a:gd name="T77" fmla="*/ 152 h 227"/>
                    <a:gd name="T78" fmla="*/ 261 w 269"/>
                    <a:gd name="T79" fmla="*/ 152 h 227"/>
                    <a:gd name="T80" fmla="*/ 261 w 269"/>
                    <a:gd name="T81" fmla="*/ 165 h 227"/>
                    <a:gd name="T82" fmla="*/ 252 w 269"/>
                    <a:gd name="T83" fmla="*/ 174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9" h="227">
                      <a:moveTo>
                        <a:pt x="251" y="0"/>
                      </a:moveTo>
                      <a:cubicBezTo>
                        <a:pt x="17" y="0"/>
                        <a:pt x="17" y="0"/>
                        <a:pt x="17" y="0"/>
                      </a:cubicBezTo>
                      <a:cubicBezTo>
                        <a:pt x="7" y="0"/>
                        <a:pt x="0" y="7"/>
                        <a:pt x="0" y="17"/>
                      </a:cubicBezTo>
                      <a:cubicBezTo>
                        <a:pt x="0" y="165"/>
                        <a:pt x="0" y="165"/>
                        <a:pt x="0" y="165"/>
                      </a:cubicBezTo>
                      <a:cubicBezTo>
                        <a:pt x="0" y="174"/>
                        <a:pt x="7" y="182"/>
                        <a:pt x="17" y="182"/>
                      </a:cubicBezTo>
                      <a:cubicBezTo>
                        <a:pt x="112" y="182"/>
                        <a:pt x="112" y="182"/>
                        <a:pt x="112" y="182"/>
                      </a:cubicBezTo>
                      <a:cubicBezTo>
                        <a:pt x="107" y="205"/>
                        <a:pt x="107" y="205"/>
                        <a:pt x="107" y="205"/>
                      </a:cubicBezTo>
                      <a:cubicBezTo>
                        <a:pt x="97" y="207"/>
                        <a:pt x="90" y="211"/>
                        <a:pt x="85" y="215"/>
                      </a:cubicBezTo>
                      <a:cubicBezTo>
                        <a:pt x="83" y="216"/>
                        <a:pt x="82" y="219"/>
                        <a:pt x="83" y="222"/>
                      </a:cubicBezTo>
                      <a:cubicBezTo>
                        <a:pt x="84" y="225"/>
                        <a:pt x="86" y="227"/>
                        <a:pt x="88" y="227"/>
                      </a:cubicBezTo>
                      <a:cubicBezTo>
                        <a:pt x="180" y="227"/>
                        <a:pt x="180" y="227"/>
                        <a:pt x="180" y="227"/>
                      </a:cubicBezTo>
                      <a:cubicBezTo>
                        <a:pt x="183" y="227"/>
                        <a:pt x="185" y="225"/>
                        <a:pt x="186" y="222"/>
                      </a:cubicBezTo>
                      <a:cubicBezTo>
                        <a:pt x="187" y="219"/>
                        <a:pt x="186" y="217"/>
                        <a:pt x="184" y="215"/>
                      </a:cubicBezTo>
                      <a:cubicBezTo>
                        <a:pt x="180" y="211"/>
                        <a:pt x="173" y="208"/>
                        <a:pt x="163" y="205"/>
                      </a:cubicBezTo>
                      <a:cubicBezTo>
                        <a:pt x="159" y="182"/>
                        <a:pt x="159" y="182"/>
                        <a:pt x="159" y="182"/>
                      </a:cubicBezTo>
                      <a:cubicBezTo>
                        <a:pt x="252" y="182"/>
                        <a:pt x="252" y="182"/>
                        <a:pt x="252" y="182"/>
                      </a:cubicBezTo>
                      <a:cubicBezTo>
                        <a:pt x="261" y="182"/>
                        <a:pt x="269" y="174"/>
                        <a:pt x="269" y="165"/>
                      </a:cubicBezTo>
                      <a:cubicBezTo>
                        <a:pt x="269" y="18"/>
                        <a:pt x="269" y="18"/>
                        <a:pt x="269" y="18"/>
                      </a:cubicBezTo>
                      <a:cubicBezTo>
                        <a:pt x="269" y="8"/>
                        <a:pt x="261" y="0"/>
                        <a:pt x="251" y="0"/>
                      </a:cubicBezTo>
                      <a:close/>
                      <a:moveTo>
                        <a:pt x="94" y="219"/>
                      </a:moveTo>
                      <a:cubicBezTo>
                        <a:pt x="101" y="215"/>
                        <a:pt x="113" y="210"/>
                        <a:pt x="133" y="210"/>
                      </a:cubicBezTo>
                      <a:cubicBezTo>
                        <a:pt x="155" y="210"/>
                        <a:pt x="168" y="215"/>
                        <a:pt x="175" y="219"/>
                      </a:cubicBezTo>
                      <a:lnTo>
                        <a:pt x="94" y="219"/>
                      </a:lnTo>
                      <a:close/>
                      <a:moveTo>
                        <a:pt x="116" y="202"/>
                      </a:moveTo>
                      <a:cubicBezTo>
                        <a:pt x="120" y="187"/>
                        <a:pt x="120" y="187"/>
                        <a:pt x="120" y="187"/>
                      </a:cubicBezTo>
                      <a:cubicBezTo>
                        <a:pt x="152" y="187"/>
                        <a:pt x="152" y="187"/>
                        <a:pt x="152" y="187"/>
                      </a:cubicBezTo>
                      <a:cubicBezTo>
                        <a:pt x="154" y="202"/>
                        <a:pt x="154" y="202"/>
                        <a:pt x="154" y="202"/>
                      </a:cubicBezTo>
                      <a:lnTo>
                        <a:pt x="116" y="202"/>
                      </a:lnTo>
                      <a:close/>
                      <a:moveTo>
                        <a:pt x="17" y="8"/>
                      </a:moveTo>
                      <a:cubicBezTo>
                        <a:pt x="251" y="8"/>
                        <a:pt x="251" y="8"/>
                        <a:pt x="251" y="8"/>
                      </a:cubicBezTo>
                      <a:cubicBezTo>
                        <a:pt x="257" y="8"/>
                        <a:pt x="261" y="12"/>
                        <a:pt x="261" y="18"/>
                      </a:cubicBezTo>
                      <a:cubicBezTo>
                        <a:pt x="261" y="144"/>
                        <a:pt x="261" y="144"/>
                        <a:pt x="261" y="144"/>
                      </a:cubicBezTo>
                      <a:cubicBezTo>
                        <a:pt x="8" y="144"/>
                        <a:pt x="8" y="144"/>
                        <a:pt x="8" y="144"/>
                      </a:cubicBezTo>
                      <a:cubicBezTo>
                        <a:pt x="8" y="17"/>
                        <a:pt x="8" y="17"/>
                        <a:pt x="8" y="17"/>
                      </a:cubicBezTo>
                      <a:cubicBezTo>
                        <a:pt x="8" y="12"/>
                        <a:pt x="12" y="8"/>
                        <a:pt x="17" y="8"/>
                      </a:cubicBezTo>
                      <a:close/>
                      <a:moveTo>
                        <a:pt x="252" y="174"/>
                      </a:moveTo>
                      <a:cubicBezTo>
                        <a:pt x="17" y="174"/>
                        <a:pt x="17" y="174"/>
                        <a:pt x="17" y="174"/>
                      </a:cubicBezTo>
                      <a:cubicBezTo>
                        <a:pt x="12" y="174"/>
                        <a:pt x="8" y="170"/>
                        <a:pt x="8" y="165"/>
                      </a:cubicBezTo>
                      <a:cubicBezTo>
                        <a:pt x="8" y="152"/>
                        <a:pt x="8" y="152"/>
                        <a:pt x="8" y="152"/>
                      </a:cubicBezTo>
                      <a:cubicBezTo>
                        <a:pt x="261" y="152"/>
                        <a:pt x="261" y="152"/>
                        <a:pt x="261" y="152"/>
                      </a:cubicBezTo>
                      <a:cubicBezTo>
                        <a:pt x="261" y="165"/>
                        <a:pt x="261" y="165"/>
                        <a:pt x="261" y="165"/>
                      </a:cubicBezTo>
                      <a:cubicBezTo>
                        <a:pt x="261" y="170"/>
                        <a:pt x="257" y="174"/>
                        <a:pt x="252" y="1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344" tIns="45672" rIns="91344" bIns="45672" numCol="1" anchor="t" anchorCtr="0" compatLnSpc="1">
                  <a:prstTxWarp prst="textNoShape">
                    <a:avLst/>
                  </a:prstTxWarp>
                </a:bodyPr>
                <a:lstStyle/>
                <a:p>
                  <a:endParaRPr lang="en-US" sz="1100">
                    <a:solidFill>
                      <a:schemeClr val="accent3"/>
                    </a:solidFill>
                  </a:endParaRPr>
                </a:p>
              </p:txBody>
            </p:sp>
            <p:sp>
              <p:nvSpPr>
                <p:cNvPr id="249" name="Freeform 17"/>
                <p:cNvSpPr>
                  <a:spLocks noEditPoints="1"/>
                </p:cNvSpPr>
                <p:nvPr/>
              </p:nvSpPr>
              <p:spPr bwMode="auto">
                <a:xfrm>
                  <a:off x="8901113" y="5110163"/>
                  <a:ext cx="53975" cy="52388"/>
                </a:xfrm>
                <a:custGeom>
                  <a:avLst/>
                  <a:gdLst>
                    <a:gd name="T0" fmla="*/ 7 w 14"/>
                    <a:gd name="T1" fmla="*/ 0 h 14"/>
                    <a:gd name="T2" fmla="*/ 0 w 14"/>
                    <a:gd name="T3" fmla="*/ 7 h 14"/>
                    <a:gd name="T4" fmla="*/ 7 w 14"/>
                    <a:gd name="T5" fmla="*/ 14 h 14"/>
                    <a:gd name="T6" fmla="*/ 14 w 14"/>
                    <a:gd name="T7" fmla="*/ 7 h 14"/>
                    <a:gd name="T8" fmla="*/ 7 w 14"/>
                    <a:gd name="T9" fmla="*/ 0 h 14"/>
                    <a:gd name="T10" fmla="*/ 7 w 14"/>
                    <a:gd name="T11" fmla="*/ 10 h 14"/>
                    <a:gd name="T12" fmla="*/ 4 w 14"/>
                    <a:gd name="T13" fmla="*/ 7 h 14"/>
                    <a:gd name="T14" fmla="*/ 7 w 14"/>
                    <a:gd name="T15" fmla="*/ 4 h 14"/>
                    <a:gd name="T16" fmla="*/ 10 w 14"/>
                    <a:gd name="T17" fmla="*/ 7 h 14"/>
                    <a:gd name="T18" fmla="*/ 7 w 14"/>
                    <a:gd name="T19"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4">
                      <a:moveTo>
                        <a:pt x="7" y="0"/>
                      </a:moveTo>
                      <a:cubicBezTo>
                        <a:pt x="4" y="0"/>
                        <a:pt x="0" y="3"/>
                        <a:pt x="0" y="7"/>
                      </a:cubicBezTo>
                      <a:cubicBezTo>
                        <a:pt x="0" y="11"/>
                        <a:pt x="4" y="14"/>
                        <a:pt x="7" y="14"/>
                      </a:cubicBezTo>
                      <a:cubicBezTo>
                        <a:pt x="11" y="14"/>
                        <a:pt x="14" y="11"/>
                        <a:pt x="14" y="7"/>
                      </a:cubicBezTo>
                      <a:cubicBezTo>
                        <a:pt x="14" y="3"/>
                        <a:pt x="11" y="0"/>
                        <a:pt x="7" y="0"/>
                      </a:cubicBezTo>
                      <a:close/>
                      <a:moveTo>
                        <a:pt x="7" y="10"/>
                      </a:moveTo>
                      <a:cubicBezTo>
                        <a:pt x="6" y="10"/>
                        <a:pt x="4" y="8"/>
                        <a:pt x="4" y="7"/>
                      </a:cubicBezTo>
                      <a:cubicBezTo>
                        <a:pt x="4" y="5"/>
                        <a:pt x="6" y="4"/>
                        <a:pt x="7" y="4"/>
                      </a:cubicBezTo>
                      <a:cubicBezTo>
                        <a:pt x="9" y="4"/>
                        <a:pt x="10" y="5"/>
                        <a:pt x="10" y="7"/>
                      </a:cubicBezTo>
                      <a:cubicBezTo>
                        <a:pt x="10" y="8"/>
                        <a:pt x="9" y="10"/>
                        <a:pt x="7"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344" tIns="45672" rIns="91344" bIns="45672" numCol="1" anchor="t" anchorCtr="0" compatLnSpc="1">
                  <a:prstTxWarp prst="textNoShape">
                    <a:avLst/>
                  </a:prstTxWarp>
                </a:bodyPr>
                <a:lstStyle/>
                <a:p>
                  <a:endParaRPr lang="en-US" sz="1100">
                    <a:solidFill>
                      <a:schemeClr val="accent3"/>
                    </a:solidFill>
                  </a:endParaRPr>
                </a:p>
              </p:txBody>
            </p:sp>
          </p:grpSp>
          <p:sp>
            <p:nvSpPr>
              <p:cNvPr id="245" name="TextBox 244"/>
              <p:cNvSpPr txBox="1"/>
              <p:nvPr/>
            </p:nvSpPr>
            <p:spPr>
              <a:xfrm>
                <a:off x="1510552" y="867814"/>
                <a:ext cx="763029" cy="304699"/>
              </a:xfrm>
              <a:prstGeom prst="rect">
                <a:avLst/>
              </a:prstGeom>
              <a:noFill/>
            </p:spPr>
            <p:txBody>
              <a:bodyPr wrap="none" lIns="0" tIns="0" rIns="0" bIns="0" rtlCol="0">
                <a:spAutoFit/>
              </a:bodyPr>
              <a:lstStyle/>
              <a:p>
                <a:pPr algn="ctr">
                  <a:lnSpc>
                    <a:spcPct val="90000"/>
                  </a:lnSpc>
                </a:pPr>
                <a:r>
                  <a:rPr lang="en-US" sz="1100" kern="0">
                    <a:solidFill>
                      <a:schemeClr val="accent3"/>
                    </a:solidFill>
                  </a:rPr>
                  <a:t>Desktop</a:t>
                </a:r>
              </a:p>
              <a:p>
                <a:pPr algn="ctr">
                  <a:lnSpc>
                    <a:spcPct val="90000"/>
                  </a:lnSpc>
                </a:pPr>
                <a:r>
                  <a:rPr lang="en-US" sz="1100" kern="0">
                    <a:solidFill>
                      <a:schemeClr val="accent3"/>
                    </a:solidFill>
                  </a:rPr>
                  <a:t>Virtualization</a:t>
                </a:r>
              </a:p>
            </p:txBody>
          </p:sp>
          <p:sp>
            <p:nvSpPr>
              <p:cNvPr id="246" name="Rounded Rectangle 245"/>
              <p:cNvSpPr/>
              <p:nvPr/>
            </p:nvSpPr>
            <p:spPr>
              <a:xfrm>
                <a:off x="1590830" y="1227152"/>
                <a:ext cx="602472" cy="564602"/>
              </a:xfrm>
              <a:prstGeom prst="roundRect">
                <a:avLst/>
              </a:prstGeom>
              <a:no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100">
                  <a:solidFill>
                    <a:schemeClr val="accent3"/>
                  </a:solidFill>
                </a:endParaRPr>
              </a:p>
            </p:txBody>
          </p:sp>
        </p:grpSp>
        <p:grpSp>
          <p:nvGrpSpPr>
            <p:cNvPr id="460" name="Group 459">
              <a:extLst>
                <a:ext uri="{FF2B5EF4-FFF2-40B4-BE49-F238E27FC236}">
                  <a16:creationId xmlns:a16="http://schemas.microsoft.com/office/drawing/2014/main" id="{58B28D0E-0F7F-1A45-B88B-F17127D827FB}"/>
                </a:ext>
              </a:extLst>
            </p:cNvPr>
            <p:cNvGrpSpPr/>
            <p:nvPr/>
          </p:nvGrpSpPr>
          <p:grpSpPr>
            <a:xfrm>
              <a:off x="2411983" y="867814"/>
              <a:ext cx="973180" cy="923940"/>
              <a:chOff x="2411983" y="867814"/>
              <a:chExt cx="973180" cy="923940"/>
            </a:xfrm>
          </p:grpSpPr>
          <p:grpSp>
            <p:nvGrpSpPr>
              <p:cNvPr id="251" name="Group 50"/>
              <p:cNvGrpSpPr>
                <a:grpSpLocks noChangeAspect="1"/>
              </p:cNvGrpSpPr>
              <p:nvPr/>
            </p:nvGrpSpPr>
            <p:grpSpPr bwMode="auto">
              <a:xfrm>
                <a:off x="2758860" y="1353043"/>
                <a:ext cx="299735" cy="331437"/>
                <a:chOff x="3550" y="1923"/>
                <a:chExt cx="578" cy="682"/>
              </a:xfrm>
              <a:solidFill>
                <a:srgbClr val="F38B00"/>
              </a:solidFill>
            </p:grpSpPr>
            <p:sp>
              <p:nvSpPr>
                <p:cNvPr id="254" name="Freeform 51"/>
                <p:cNvSpPr>
                  <a:spLocks noEditPoints="1"/>
                </p:cNvSpPr>
                <p:nvPr/>
              </p:nvSpPr>
              <p:spPr bwMode="auto">
                <a:xfrm>
                  <a:off x="3553" y="1923"/>
                  <a:ext cx="573" cy="327"/>
                </a:xfrm>
                <a:custGeom>
                  <a:avLst/>
                  <a:gdLst>
                    <a:gd name="T0" fmla="*/ 287 w 573"/>
                    <a:gd name="T1" fmla="*/ 327 h 327"/>
                    <a:gd name="T2" fmla="*/ 0 w 573"/>
                    <a:gd name="T3" fmla="*/ 163 h 327"/>
                    <a:gd name="T4" fmla="*/ 287 w 573"/>
                    <a:gd name="T5" fmla="*/ 0 h 327"/>
                    <a:gd name="T6" fmla="*/ 573 w 573"/>
                    <a:gd name="T7" fmla="*/ 163 h 327"/>
                    <a:gd name="T8" fmla="*/ 287 w 573"/>
                    <a:gd name="T9" fmla="*/ 327 h 327"/>
                    <a:gd name="T10" fmla="*/ 29 w 573"/>
                    <a:gd name="T11" fmla="*/ 163 h 327"/>
                    <a:gd name="T12" fmla="*/ 287 w 573"/>
                    <a:gd name="T13" fmla="*/ 311 h 327"/>
                    <a:gd name="T14" fmla="*/ 545 w 573"/>
                    <a:gd name="T15" fmla="*/ 163 h 327"/>
                    <a:gd name="T16" fmla="*/ 287 w 573"/>
                    <a:gd name="T17" fmla="*/ 18 h 327"/>
                    <a:gd name="T18" fmla="*/ 29 w 573"/>
                    <a:gd name="T19" fmla="*/ 163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3" h="327">
                      <a:moveTo>
                        <a:pt x="287" y="327"/>
                      </a:moveTo>
                      <a:lnTo>
                        <a:pt x="0" y="163"/>
                      </a:lnTo>
                      <a:lnTo>
                        <a:pt x="287" y="0"/>
                      </a:lnTo>
                      <a:lnTo>
                        <a:pt x="573" y="163"/>
                      </a:lnTo>
                      <a:lnTo>
                        <a:pt x="287" y="327"/>
                      </a:lnTo>
                      <a:close/>
                      <a:moveTo>
                        <a:pt x="29" y="163"/>
                      </a:moveTo>
                      <a:lnTo>
                        <a:pt x="287" y="311"/>
                      </a:lnTo>
                      <a:lnTo>
                        <a:pt x="545" y="163"/>
                      </a:lnTo>
                      <a:lnTo>
                        <a:pt x="287" y="18"/>
                      </a:lnTo>
                      <a:lnTo>
                        <a:pt x="29" y="1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344" tIns="45672" rIns="91344" bIns="45672" numCol="1" anchor="t" anchorCtr="0" compatLnSpc="1">
                  <a:prstTxWarp prst="textNoShape">
                    <a:avLst/>
                  </a:prstTxWarp>
                </a:bodyPr>
                <a:lstStyle/>
                <a:p>
                  <a:endParaRPr lang="en-US" sz="1100">
                    <a:solidFill>
                      <a:schemeClr val="accent3"/>
                    </a:solidFill>
                  </a:endParaRPr>
                </a:p>
              </p:txBody>
            </p:sp>
            <p:sp>
              <p:nvSpPr>
                <p:cNvPr id="255" name="Freeform 52"/>
                <p:cNvSpPr>
                  <a:spLocks noEditPoints="1"/>
                </p:cNvSpPr>
                <p:nvPr/>
              </p:nvSpPr>
              <p:spPr bwMode="auto">
                <a:xfrm>
                  <a:off x="3844" y="2095"/>
                  <a:ext cx="284" cy="510"/>
                </a:xfrm>
                <a:custGeom>
                  <a:avLst/>
                  <a:gdLst>
                    <a:gd name="T0" fmla="*/ 0 w 284"/>
                    <a:gd name="T1" fmla="*/ 510 h 510"/>
                    <a:gd name="T2" fmla="*/ 0 w 284"/>
                    <a:gd name="T3" fmla="*/ 162 h 510"/>
                    <a:gd name="T4" fmla="*/ 284 w 284"/>
                    <a:gd name="T5" fmla="*/ 0 h 510"/>
                    <a:gd name="T6" fmla="*/ 284 w 284"/>
                    <a:gd name="T7" fmla="*/ 336 h 510"/>
                    <a:gd name="T8" fmla="*/ 0 w 284"/>
                    <a:gd name="T9" fmla="*/ 510 h 510"/>
                    <a:gd name="T10" fmla="*/ 14 w 284"/>
                    <a:gd name="T11" fmla="*/ 171 h 510"/>
                    <a:gd name="T12" fmla="*/ 14 w 284"/>
                    <a:gd name="T13" fmla="*/ 485 h 510"/>
                    <a:gd name="T14" fmla="*/ 270 w 284"/>
                    <a:gd name="T15" fmla="*/ 327 h 510"/>
                    <a:gd name="T16" fmla="*/ 270 w 284"/>
                    <a:gd name="T17" fmla="*/ 23 h 510"/>
                    <a:gd name="T18" fmla="*/ 14 w 284"/>
                    <a:gd name="T19" fmla="*/ 171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4" h="510">
                      <a:moveTo>
                        <a:pt x="0" y="510"/>
                      </a:moveTo>
                      <a:lnTo>
                        <a:pt x="0" y="162"/>
                      </a:lnTo>
                      <a:lnTo>
                        <a:pt x="284" y="0"/>
                      </a:lnTo>
                      <a:lnTo>
                        <a:pt x="284" y="336"/>
                      </a:lnTo>
                      <a:lnTo>
                        <a:pt x="0" y="510"/>
                      </a:lnTo>
                      <a:close/>
                      <a:moveTo>
                        <a:pt x="14" y="171"/>
                      </a:moveTo>
                      <a:lnTo>
                        <a:pt x="14" y="485"/>
                      </a:lnTo>
                      <a:lnTo>
                        <a:pt x="270" y="327"/>
                      </a:lnTo>
                      <a:lnTo>
                        <a:pt x="270" y="23"/>
                      </a:lnTo>
                      <a:lnTo>
                        <a:pt x="14" y="1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344" tIns="45672" rIns="91344" bIns="45672" numCol="1" anchor="t" anchorCtr="0" compatLnSpc="1">
                  <a:prstTxWarp prst="textNoShape">
                    <a:avLst/>
                  </a:prstTxWarp>
                </a:bodyPr>
                <a:lstStyle/>
                <a:p>
                  <a:endParaRPr lang="en-US" sz="1100" dirty="0">
                    <a:solidFill>
                      <a:schemeClr val="accent3"/>
                    </a:solidFill>
                  </a:endParaRPr>
                </a:p>
              </p:txBody>
            </p:sp>
            <p:sp>
              <p:nvSpPr>
                <p:cNvPr id="256" name="Freeform 53"/>
                <p:cNvSpPr>
                  <a:spLocks noEditPoints="1"/>
                </p:cNvSpPr>
                <p:nvPr/>
              </p:nvSpPr>
              <p:spPr bwMode="auto">
                <a:xfrm>
                  <a:off x="3550" y="2093"/>
                  <a:ext cx="285" cy="512"/>
                </a:xfrm>
                <a:custGeom>
                  <a:avLst/>
                  <a:gdLst>
                    <a:gd name="T0" fmla="*/ 285 w 285"/>
                    <a:gd name="T1" fmla="*/ 512 h 512"/>
                    <a:gd name="T2" fmla="*/ 0 w 285"/>
                    <a:gd name="T3" fmla="*/ 338 h 512"/>
                    <a:gd name="T4" fmla="*/ 0 w 285"/>
                    <a:gd name="T5" fmla="*/ 0 h 512"/>
                    <a:gd name="T6" fmla="*/ 285 w 285"/>
                    <a:gd name="T7" fmla="*/ 164 h 512"/>
                    <a:gd name="T8" fmla="*/ 285 w 285"/>
                    <a:gd name="T9" fmla="*/ 512 h 512"/>
                    <a:gd name="T10" fmla="*/ 14 w 285"/>
                    <a:gd name="T11" fmla="*/ 329 h 512"/>
                    <a:gd name="T12" fmla="*/ 270 w 285"/>
                    <a:gd name="T13" fmla="*/ 487 h 512"/>
                    <a:gd name="T14" fmla="*/ 270 w 285"/>
                    <a:gd name="T15" fmla="*/ 171 h 512"/>
                    <a:gd name="T16" fmla="*/ 14 w 285"/>
                    <a:gd name="T17" fmla="*/ 25 h 512"/>
                    <a:gd name="T18" fmla="*/ 14 w 285"/>
                    <a:gd name="T19" fmla="*/ 329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5" h="512">
                      <a:moveTo>
                        <a:pt x="285" y="512"/>
                      </a:moveTo>
                      <a:lnTo>
                        <a:pt x="0" y="338"/>
                      </a:lnTo>
                      <a:lnTo>
                        <a:pt x="0" y="0"/>
                      </a:lnTo>
                      <a:lnTo>
                        <a:pt x="285" y="164"/>
                      </a:lnTo>
                      <a:lnTo>
                        <a:pt x="285" y="512"/>
                      </a:lnTo>
                      <a:close/>
                      <a:moveTo>
                        <a:pt x="14" y="329"/>
                      </a:moveTo>
                      <a:lnTo>
                        <a:pt x="270" y="487"/>
                      </a:lnTo>
                      <a:lnTo>
                        <a:pt x="270" y="171"/>
                      </a:lnTo>
                      <a:lnTo>
                        <a:pt x="14" y="25"/>
                      </a:lnTo>
                      <a:lnTo>
                        <a:pt x="14"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344" tIns="45672" rIns="91344" bIns="45672" numCol="1" anchor="t" anchorCtr="0" compatLnSpc="1">
                  <a:prstTxWarp prst="textNoShape">
                    <a:avLst/>
                  </a:prstTxWarp>
                </a:bodyPr>
                <a:lstStyle/>
                <a:p>
                  <a:endParaRPr lang="en-US" sz="1100">
                    <a:solidFill>
                      <a:schemeClr val="accent3"/>
                    </a:solidFill>
                  </a:endParaRPr>
                </a:p>
              </p:txBody>
            </p:sp>
          </p:grpSp>
          <p:sp>
            <p:nvSpPr>
              <p:cNvPr id="252" name="TextBox 251"/>
              <p:cNvSpPr txBox="1"/>
              <p:nvPr/>
            </p:nvSpPr>
            <p:spPr>
              <a:xfrm>
                <a:off x="2411983" y="867814"/>
                <a:ext cx="973180" cy="304699"/>
              </a:xfrm>
              <a:prstGeom prst="rect">
                <a:avLst/>
              </a:prstGeom>
              <a:noFill/>
            </p:spPr>
            <p:txBody>
              <a:bodyPr wrap="square" lIns="0" tIns="0" rIns="0" bIns="0" rtlCol="0">
                <a:spAutoFit/>
              </a:bodyPr>
              <a:lstStyle/>
              <a:p>
                <a:pPr algn="ctr">
                  <a:lnSpc>
                    <a:spcPct val="90000"/>
                  </a:lnSpc>
                </a:pPr>
                <a:r>
                  <a:rPr lang="en-US" sz="1100" kern="0" dirty="0">
                    <a:solidFill>
                      <a:schemeClr val="accent3"/>
                    </a:solidFill>
                  </a:rPr>
                  <a:t>Graphic Intensive</a:t>
                </a:r>
              </a:p>
            </p:txBody>
          </p:sp>
          <p:sp>
            <p:nvSpPr>
              <p:cNvPr id="253" name="Rounded Rectangle 252"/>
              <p:cNvSpPr/>
              <p:nvPr/>
            </p:nvSpPr>
            <p:spPr>
              <a:xfrm>
                <a:off x="2596896" y="1227152"/>
                <a:ext cx="602472" cy="564602"/>
              </a:xfrm>
              <a:prstGeom prst="roundRect">
                <a:avLst/>
              </a:prstGeom>
              <a:no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100">
                  <a:solidFill>
                    <a:schemeClr val="accent3"/>
                  </a:solidFill>
                </a:endParaRPr>
              </a:p>
            </p:txBody>
          </p:sp>
        </p:grpSp>
        <p:grpSp>
          <p:nvGrpSpPr>
            <p:cNvPr id="454" name="Group 453">
              <a:extLst>
                <a:ext uri="{FF2B5EF4-FFF2-40B4-BE49-F238E27FC236}">
                  <a16:creationId xmlns:a16="http://schemas.microsoft.com/office/drawing/2014/main" id="{1A015F91-FA4B-B44F-A072-645556014FAA}"/>
                </a:ext>
              </a:extLst>
            </p:cNvPr>
            <p:cNvGrpSpPr/>
            <p:nvPr/>
          </p:nvGrpSpPr>
          <p:grpSpPr>
            <a:xfrm>
              <a:off x="4531466" y="845808"/>
              <a:ext cx="743793" cy="945946"/>
              <a:chOff x="4531466" y="845808"/>
              <a:chExt cx="743793" cy="945946"/>
            </a:xfrm>
          </p:grpSpPr>
          <p:grpSp>
            <p:nvGrpSpPr>
              <p:cNvPr id="258" name="Group 257"/>
              <p:cNvGrpSpPr/>
              <p:nvPr/>
            </p:nvGrpSpPr>
            <p:grpSpPr>
              <a:xfrm>
                <a:off x="4643399" y="1244154"/>
                <a:ext cx="414415" cy="477223"/>
                <a:chOff x="8680909" y="1751911"/>
                <a:chExt cx="953150" cy="1171223"/>
              </a:xfrm>
              <a:solidFill>
                <a:schemeClr val="accent1">
                  <a:lumMod val="60000"/>
                  <a:lumOff val="40000"/>
                </a:schemeClr>
              </a:solidFill>
            </p:grpSpPr>
            <p:grpSp>
              <p:nvGrpSpPr>
                <p:cNvPr id="261" name="Group 260"/>
                <p:cNvGrpSpPr/>
                <p:nvPr/>
              </p:nvGrpSpPr>
              <p:grpSpPr>
                <a:xfrm>
                  <a:off x="8958983" y="1751911"/>
                  <a:ext cx="675076" cy="805081"/>
                  <a:chOff x="6584950" y="4400550"/>
                  <a:chExt cx="898526" cy="1071563"/>
                </a:xfrm>
                <a:grpFill/>
              </p:grpSpPr>
              <p:sp>
                <p:nvSpPr>
                  <p:cNvPr id="263" name="Freeform 11"/>
                  <p:cNvSpPr>
                    <a:spLocks noEditPoints="1"/>
                  </p:cNvSpPr>
                  <p:nvPr/>
                </p:nvSpPr>
                <p:spPr bwMode="auto">
                  <a:xfrm>
                    <a:off x="6584950" y="4400550"/>
                    <a:ext cx="898526" cy="568325"/>
                  </a:xfrm>
                  <a:custGeom>
                    <a:avLst/>
                    <a:gdLst>
                      <a:gd name="T0" fmla="*/ 37 w 237"/>
                      <a:gd name="T1" fmla="*/ 135 h 150"/>
                      <a:gd name="T2" fmla="*/ 52 w 237"/>
                      <a:gd name="T3" fmla="*/ 132 h 150"/>
                      <a:gd name="T4" fmla="*/ 89 w 237"/>
                      <a:gd name="T5" fmla="*/ 146 h 150"/>
                      <a:gd name="T6" fmla="*/ 120 w 237"/>
                      <a:gd name="T7" fmla="*/ 138 h 150"/>
                      <a:gd name="T8" fmla="*/ 148 w 237"/>
                      <a:gd name="T9" fmla="*/ 150 h 150"/>
                      <a:gd name="T10" fmla="*/ 149 w 237"/>
                      <a:gd name="T11" fmla="*/ 150 h 150"/>
                      <a:gd name="T12" fmla="*/ 183 w 237"/>
                      <a:gd name="T13" fmla="*/ 133 h 150"/>
                      <a:gd name="T14" fmla="*/ 197 w 237"/>
                      <a:gd name="T15" fmla="*/ 136 h 150"/>
                      <a:gd name="T16" fmla="*/ 222 w 237"/>
                      <a:gd name="T17" fmla="*/ 125 h 150"/>
                      <a:gd name="T18" fmla="*/ 236 w 237"/>
                      <a:gd name="T19" fmla="*/ 93 h 150"/>
                      <a:gd name="T20" fmla="*/ 204 w 237"/>
                      <a:gd name="T21" fmla="*/ 49 h 150"/>
                      <a:gd name="T22" fmla="*/ 153 w 237"/>
                      <a:gd name="T23" fmla="*/ 1 h 150"/>
                      <a:gd name="T24" fmla="*/ 104 w 237"/>
                      <a:gd name="T25" fmla="*/ 32 h 150"/>
                      <a:gd name="T26" fmla="*/ 89 w 237"/>
                      <a:gd name="T27" fmla="*/ 29 h 150"/>
                      <a:gd name="T28" fmla="*/ 44 w 237"/>
                      <a:gd name="T29" fmla="*/ 61 h 150"/>
                      <a:gd name="T30" fmla="*/ 39 w 237"/>
                      <a:gd name="T31" fmla="*/ 61 h 150"/>
                      <a:gd name="T32" fmla="*/ 1 w 237"/>
                      <a:gd name="T33" fmla="*/ 97 h 150"/>
                      <a:gd name="T34" fmla="*/ 37 w 237"/>
                      <a:gd name="T35" fmla="*/ 135 h 150"/>
                      <a:gd name="T36" fmla="*/ 39 w 237"/>
                      <a:gd name="T37" fmla="*/ 69 h 150"/>
                      <a:gd name="T38" fmla="*/ 46 w 237"/>
                      <a:gd name="T39" fmla="*/ 70 h 150"/>
                      <a:gd name="T40" fmla="*/ 50 w 237"/>
                      <a:gd name="T41" fmla="*/ 71 h 150"/>
                      <a:gd name="T42" fmla="*/ 51 w 237"/>
                      <a:gd name="T43" fmla="*/ 67 h 150"/>
                      <a:gd name="T44" fmla="*/ 89 w 237"/>
                      <a:gd name="T45" fmla="*/ 37 h 150"/>
                      <a:gd name="T46" fmla="*/ 104 w 237"/>
                      <a:gd name="T47" fmla="*/ 41 h 150"/>
                      <a:gd name="T48" fmla="*/ 108 w 237"/>
                      <a:gd name="T49" fmla="*/ 43 h 150"/>
                      <a:gd name="T50" fmla="*/ 110 w 237"/>
                      <a:gd name="T51" fmla="*/ 39 h 150"/>
                      <a:gd name="T52" fmla="*/ 153 w 237"/>
                      <a:gd name="T53" fmla="*/ 9 h 150"/>
                      <a:gd name="T54" fmla="*/ 153 w 237"/>
                      <a:gd name="T55" fmla="*/ 9 h 150"/>
                      <a:gd name="T56" fmla="*/ 197 w 237"/>
                      <a:gd name="T57" fmla="*/ 53 h 150"/>
                      <a:gd name="T58" fmla="*/ 197 w 237"/>
                      <a:gd name="T59" fmla="*/ 56 h 150"/>
                      <a:gd name="T60" fmla="*/ 200 w 237"/>
                      <a:gd name="T61" fmla="*/ 57 h 150"/>
                      <a:gd name="T62" fmla="*/ 228 w 237"/>
                      <a:gd name="T63" fmla="*/ 93 h 150"/>
                      <a:gd name="T64" fmla="*/ 217 w 237"/>
                      <a:gd name="T65" fmla="*/ 120 h 150"/>
                      <a:gd name="T66" fmla="*/ 197 w 237"/>
                      <a:gd name="T67" fmla="*/ 128 h 150"/>
                      <a:gd name="T68" fmla="*/ 184 w 237"/>
                      <a:gd name="T69" fmla="*/ 124 h 150"/>
                      <a:gd name="T70" fmla="*/ 180 w 237"/>
                      <a:gd name="T71" fmla="*/ 122 h 150"/>
                      <a:gd name="T72" fmla="*/ 178 w 237"/>
                      <a:gd name="T73" fmla="*/ 125 h 150"/>
                      <a:gd name="T74" fmla="*/ 148 w 237"/>
                      <a:gd name="T75" fmla="*/ 142 h 150"/>
                      <a:gd name="T76" fmla="*/ 124 w 237"/>
                      <a:gd name="T77" fmla="*/ 130 h 150"/>
                      <a:gd name="T78" fmla="*/ 122 w 237"/>
                      <a:gd name="T79" fmla="*/ 128 h 150"/>
                      <a:gd name="T80" fmla="*/ 119 w 237"/>
                      <a:gd name="T81" fmla="*/ 130 h 150"/>
                      <a:gd name="T82" fmla="*/ 90 w 237"/>
                      <a:gd name="T83" fmla="*/ 138 h 150"/>
                      <a:gd name="T84" fmla="*/ 56 w 237"/>
                      <a:gd name="T85" fmla="*/ 124 h 150"/>
                      <a:gd name="T86" fmla="*/ 54 w 237"/>
                      <a:gd name="T87" fmla="*/ 122 h 150"/>
                      <a:gd name="T88" fmla="*/ 51 w 237"/>
                      <a:gd name="T89" fmla="*/ 123 h 150"/>
                      <a:gd name="T90" fmla="*/ 37 w 237"/>
                      <a:gd name="T91" fmla="*/ 127 h 150"/>
                      <a:gd name="T92" fmla="*/ 9 w 237"/>
                      <a:gd name="T93" fmla="*/ 97 h 150"/>
                      <a:gd name="T94" fmla="*/ 39 w 237"/>
                      <a:gd name="T95" fmla="*/ 69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7" h="150">
                        <a:moveTo>
                          <a:pt x="37" y="135"/>
                        </a:moveTo>
                        <a:cubicBezTo>
                          <a:pt x="42" y="135"/>
                          <a:pt x="48" y="134"/>
                          <a:pt x="52" y="132"/>
                        </a:cubicBezTo>
                        <a:cubicBezTo>
                          <a:pt x="62" y="140"/>
                          <a:pt x="75" y="145"/>
                          <a:pt x="89" y="146"/>
                        </a:cubicBezTo>
                        <a:cubicBezTo>
                          <a:pt x="101" y="146"/>
                          <a:pt x="111" y="143"/>
                          <a:pt x="120" y="138"/>
                        </a:cubicBezTo>
                        <a:cubicBezTo>
                          <a:pt x="128" y="145"/>
                          <a:pt x="138" y="149"/>
                          <a:pt x="148" y="150"/>
                        </a:cubicBezTo>
                        <a:cubicBezTo>
                          <a:pt x="148" y="150"/>
                          <a:pt x="149" y="150"/>
                          <a:pt x="149" y="150"/>
                        </a:cubicBezTo>
                        <a:cubicBezTo>
                          <a:pt x="162" y="150"/>
                          <a:pt x="175" y="143"/>
                          <a:pt x="183" y="133"/>
                        </a:cubicBezTo>
                        <a:cubicBezTo>
                          <a:pt x="187" y="135"/>
                          <a:pt x="192" y="136"/>
                          <a:pt x="197" y="136"/>
                        </a:cubicBezTo>
                        <a:cubicBezTo>
                          <a:pt x="206" y="136"/>
                          <a:pt x="215" y="132"/>
                          <a:pt x="222" y="125"/>
                        </a:cubicBezTo>
                        <a:cubicBezTo>
                          <a:pt x="231" y="117"/>
                          <a:pt x="236" y="106"/>
                          <a:pt x="236" y="93"/>
                        </a:cubicBezTo>
                        <a:cubicBezTo>
                          <a:pt x="237" y="71"/>
                          <a:pt x="223" y="53"/>
                          <a:pt x="204" y="49"/>
                        </a:cubicBezTo>
                        <a:cubicBezTo>
                          <a:pt x="200" y="22"/>
                          <a:pt x="179" y="1"/>
                          <a:pt x="153" y="1"/>
                        </a:cubicBezTo>
                        <a:cubicBezTo>
                          <a:pt x="132" y="0"/>
                          <a:pt x="113" y="12"/>
                          <a:pt x="104" y="32"/>
                        </a:cubicBezTo>
                        <a:cubicBezTo>
                          <a:pt x="99" y="30"/>
                          <a:pt x="94" y="29"/>
                          <a:pt x="89" y="29"/>
                        </a:cubicBezTo>
                        <a:cubicBezTo>
                          <a:pt x="69" y="29"/>
                          <a:pt x="50" y="42"/>
                          <a:pt x="44" y="61"/>
                        </a:cubicBezTo>
                        <a:cubicBezTo>
                          <a:pt x="42" y="61"/>
                          <a:pt x="41" y="61"/>
                          <a:pt x="39" y="61"/>
                        </a:cubicBezTo>
                        <a:cubicBezTo>
                          <a:pt x="18" y="60"/>
                          <a:pt x="1" y="77"/>
                          <a:pt x="1" y="97"/>
                        </a:cubicBezTo>
                        <a:cubicBezTo>
                          <a:pt x="0" y="117"/>
                          <a:pt x="16" y="134"/>
                          <a:pt x="37" y="135"/>
                        </a:cubicBezTo>
                        <a:close/>
                        <a:moveTo>
                          <a:pt x="39" y="69"/>
                        </a:moveTo>
                        <a:cubicBezTo>
                          <a:pt x="41" y="69"/>
                          <a:pt x="44" y="69"/>
                          <a:pt x="46" y="70"/>
                        </a:cubicBezTo>
                        <a:cubicBezTo>
                          <a:pt x="50" y="71"/>
                          <a:pt x="50" y="71"/>
                          <a:pt x="50" y="71"/>
                        </a:cubicBezTo>
                        <a:cubicBezTo>
                          <a:pt x="51" y="67"/>
                          <a:pt x="51" y="67"/>
                          <a:pt x="51" y="67"/>
                        </a:cubicBezTo>
                        <a:cubicBezTo>
                          <a:pt x="55" y="49"/>
                          <a:pt x="71" y="37"/>
                          <a:pt x="89" y="37"/>
                        </a:cubicBezTo>
                        <a:cubicBezTo>
                          <a:pt x="94" y="37"/>
                          <a:pt x="100" y="39"/>
                          <a:pt x="104" y="41"/>
                        </a:cubicBezTo>
                        <a:cubicBezTo>
                          <a:pt x="108" y="43"/>
                          <a:pt x="108" y="43"/>
                          <a:pt x="108" y="43"/>
                        </a:cubicBezTo>
                        <a:cubicBezTo>
                          <a:pt x="110" y="39"/>
                          <a:pt x="110" y="39"/>
                          <a:pt x="110" y="39"/>
                        </a:cubicBezTo>
                        <a:cubicBezTo>
                          <a:pt x="117" y="20"/>
                          <a:pt x="134" y="8"/>
                          <a:pt x="153" y="9"/>
                        </a:cubicBezTo>
                        <a:cubicBezTo>
                          <a:pt x="153" y="9"/>
                          <a:pt x="153" y="9"/>
                          <a:pt x="153" y="9"/>
                        </a:cubicBezTo>
                        <a:cubicBezTo>
                          <a:pt x="176" y="9"/>
                          <a:pt x="194" y="28"/>
                          <a:pt x="197" y="53"/>
                        </a:cubicBezTo>
                        <a:cubicBezTo>
                          <a:pt x="197" y="56"/>
                          <a:pt x="197" y="56"/>
                          <a:pt x="197" y="56"/>
                        </a:cubicBezTo>
                        <a:cubicBezTo>
                          <a:pt x="200" y="57"/>
                          <a:pt x="200" y="57"/>
                          <a:pt x="200" y="57"/>
                        </a:cubicBezTo>
                        <a:cubicBezTo>
                          <a:pt x="217" y="58"/>
                          <a:pt x="229" y="74"/>
                          <a:pt x="228" y="93"/>
                        </a:cubicBezTo>
                        <a:cubicBezTo>
                          <a:pt x="228" y="103"/>
                          <a:pt x="224" y="113"/>
                          <a:pt x="217" y="120"/>
                        </a:cubicBezTo>
                        <a:cubicBezTo>
                          <a:pt x="211" y="125"/>
                          <a:pt x="204" y="128"/>
                          <a:pt x="197" y="128"/>
                        </a:cubicBezTo>
                        <a:cubicBezTo>
                          <a:pt x="192" y="128"/>
                          <a:pt x="188" y="126"/>
                          <a:pt x="184" y="124"/>
                        </a:cubicBezTo>
                        <a:cubicBezTo>
                          <a:pt x="180" y="122"/>
                          <a:pt x="180" y="122"/>
                          <a:pt x="180" y="122"/>
                        </a:cubicBezTo>
                        <a:cubicBezTo>
                          <a:pt x="178" y="125"/>
                          <a:pt x="178" y="125"/>
                          <a:pt x="178" y="125"/>
                        </a:cubicBezTo>
                        <a:cubicBezTo>
                          <a:pt x="172" y="136"/>
                          <a:pt x="160" y="142"/>
                          <a:pt x="148" y="142"/>
                        </a:cubicBezTo>
                        <a:cubicBezTo>
                          <a:pt x="139" y="141"/>
                          <a:pt x="130" y="137"/>
                          <a:pt x="124" y="130"/>
                        </a:cubicBezTo>
                        <a:cubicBezTo>
                          <a:pt x="122" y="128"/>
                          <a:pt x="122" y="128"/>
                          <a:pt x="122" y="128"/>
                        </a:cubicBezTo>
                        <a:cubicBezTo>
                          <a:pt x="119" y="130"/>
                          <a:pt x="119" y="130"/>
                          <a:pt x="119" y="130"/>
                        </a:cubicBezTo>
                        <a:cubicBezTo>
                          <a:pt x="111" y="135"/>
                          <a:pt x="100" y="138"/>
                          <a:pt x="90" y="138"/>
                        </a:cubicBezTo>
                        <a:cubicBezTo>
                          <a:pt x="76" y="137"/>
                          <a:pt x="64" y="132"/>
                          <a:pt x="56" y="124"/>
                        </a:cubicBezTo>
                        <a:cubicBezTo>
                          <a:pt x="54" y="122"/>
                          <a:pt x="54" y="122"/>
                          <a:pt x="54" y="122"/>
                        </a:cubicBezTo>
                        <a:cubicBezTo>
                          <a:pt x="51" y="123"/>
                          <a:pt x="51" y="123"/>
                          <a:pt x="51" y="123"/>
                        </a:cubicBezTo>
                        <a:cubicBezTo>
                          <a:pt x="47" y="126"/>
                          <a:pt x="42" y="127"/>
                          <a:pt x="37" y="127"/>
                        </a:cubicBezTo>
                        <a:cubicBezTo>
                          <a:pt x="21" y="126"/>
                          <a:pt x="8" y="113"/>
                          <a:pt x="9" y="97"/>
                        </a:cubicBezTo>
                        <a:cubicBezTo>
                          <a:pt x="9" y="81"/>
                          <a:pt x="23" y="68"/>
                          <a:pt x="39"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344" tIns="45672" rIns="91344" bIns="45672" numCol="1" anchor="t" anchorCtr="0" compatLnSpc="1">
                    <a:prstTxWarp prst="textNoShape">
                      <a:avLst/>
                    </a:prstTxWarp>
                  </a:bodyPr>
                  <a:lstStyle/>
                  <a:p>
                    <a:endParaRPr lang="en-US" sz="1100">
                      <a:solidFill>
                        <a:schemeClr val="accent3"/>
                      </a:solidFill>
                    </a:endParaRPr>
                  </a:p>
                </p:txBody>
              </p:sp>
              <p:sp>
                <p:nvSpPr>
                  <p:cNvPr id="264" name="Freeform 12"/>
                  <p:cNvSpPr>
                    <a:spLocks noEditPoints="1"/>
                  </p:cNvSpPr>
                  <p:nvPr/>
                </p:nvSpPr>
                <p:spPr bwMode="auto">
                  <a:xfrm>
                    <a:off x="6588125" y="5210175"/>
                    <a:ext cx="257175" cy="261938"/>
                  </a:xfrm>
                  <a:custGeom>
                    <a:avLst/>
                    <a:gdLst>
                      <a:gd name="T0" fmla="*/ 60 w 68"/>
                      <a:gd name="T1" fmla="*/ 0 h 69"/>
                      <a:gd name="T2" fmla="*/ 9 w 68"/>
                      <a:gd name="T3" fmla="*/ 0 h 69"/>
                      <a:gd name="T4" fmla="*/ 0 w 68"/>
                      <a:gd name="T5" fmla="*/ 9 h 69"/>
                      <a:gd name="T6" fmla="*/ 0 w 68"/>
                      <a:gd name="T7" fmla="*/ 60 h 69"/>
                      <a:gd name="T8" fmla="*/ 9 w 68"/>
                      <a:gd name="T9" fmla="*/ 69 h 69"/>
                      <a:gd name="T10" fmla="*/ 60 w 68"/>
                      <a:gd name="T11" fmla="*/ 69 h 69"/>
                      <a:gd name="T12" fmla="*/ 68 w 68"/>
                      <a:gd name="T13" fmla="*/ 60 h 69"/>
                      <a:gd name="T14" fmla="*/ 68 w 68"/>
                      <a:gd name="T15" fmla="*/ 9 h 69"/>
                      <a:gd name="T16" fmla="*/ 60 w 68"/>
                      <a:gd name="T17" fmla="*/ 0 h 69"/>
                      <a:gd name="T18" fmla="*/ 60 w 68"/>
                      <a:gd name="T19" fmla="*/ 60 h 69"/>
                      <a:gd name="T20" fmla="*/ 60 w 68"/>
                      <a:gd name="T21" fmla="*/ 61 h 69"/>
                      <a:gd name="T22" fmla="*/ 9 w 68"/>
                      <a:gd name="T23" fmla="*/ 61 h 69"/>
                      <a:gd name="T24" fmla="*/ 8 w 68"/>
                      <a:gd name="T25" fmla="*/ 60 h 69"/>
                      <a:gd name="T26" fmla="*/ 8 w 68"/>
                      <a:gd name="T27" fmla="*/ 9 h 69"/>
                      <a:gd name="T28" fmla="*/ 9 w 68"/>
                      <a:gd name="T29" fmla="*/ 8 h 69"/>
                      <a:gd name="T30" fmla="*/ 60 w 68"/>
                      <a:gd name="T31" fmla="*/ 8 h 69"/>
                      <a:gd name="T32" fmla="*/ 60 w 68"/>
                      <a:gd name="T33" fmla="*/ 9 h 69"/>
                      <a:gd name="T34" fmla="*/ 60 w 68"/>
                      <a:gd name="T35" fmla="*/ 6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8" h="69">
                        <a:moveTo>
                          <a:pt x="60" y="0"/>
                        </a:moveTo>
                        <a:cubicBezTo>
                          <a:pt x="9" y="0"/>
                          <a:pt x="9" y="0"/>
                          <a:pt x="9" y="0"/>
                        </a:cubicBezTo>
                        <a:cubicBezTo>
                          <a:pt x="4" y="0"/>
                          <a:pt x="0" y="4"/>
                          <a:pt x="0" y="9"/>
                        </a:cubicBezTo>
                        <a:cubicBezTo>
                          <a:pt x="0" y="60"/>
                          <a:pt x="0" y="60"/>
                          <a:pt x="0" y="60"/>
                        </a:cubicBezTo>
                        <a:cubicBezTo>
                          <a:pt x="0" y="65"/>
                          <a:pt x="4" y="69"/>
                          <a:pt x="9" y="69"/>
                        </a:cubicBezTo>
                        <a:cubicBezTo>
                          <a:pt x="60" y="69"/>
                          <a:pt x="60" y="69"/>
                          <a:pt x="60" y="69"/>
                        </a:cubicBezTo>
                        <a:cubicBezTo>
                          <a:pt x="64" y="69"/>
                          <a:pt x="68" y="65"/>
                          <a:pt x="68" y="60"/>
                        </a:cubicBezTo>
                        <a:cubicBezTo>
                          <a:pt x="68" y="9"/>
                          <a:pt x="68" y="9"/>
                          <a:pt x="68" y="9"/>
                        </a:cubicBezTo>
                        <a:cubicBezTo>
                          <a:pt x="68" y="4"/>
                          <a:pt x="64" y="0"/>
                          <a:pt x="60" y="0"/>
                        </a:cubicBezTo>
                        <a:close/>
                        <a:moveTo>
                          <a:pt x="60" y="60"/>
                        </a:moveTo>
                        <a:cubicBezTo>
                          <a:pt x="60" y="60"/>
                          <a:pt x="60" y="61"/>
                          <a:pt x="60" y="61"/>
                        </a:cubicBezTo>
                        <a:cubicBezTo>
                          <a:pt x="9" y="61"/>
                          <a:pt x="9" y="61"/>
                          <a:pt x="9" y="61"/>
                        </a:cubicBezTo>
                        <a:cubicBezTo>
                          <a:pt x="8" y="61"/>
                          <a:pt x="8" y="60"/>
                          <a:pt x="8" y="60"/>
                        </a:cubicBezTo>
                        <a:cubicBezTo>
                          <a:pt x="8" y="9"/>
                          <a:pt x="8" y="9"/>
                          <a:pt x="8" y="9"/>
                        </a:cubicBezTo>
                        <a:cubicBezTo>
                          <a:pt x="8" y="9"/>
                          <a:pt x="8" y="8"/>
                          <a:pt x="9" y="8"/>
                        </a:cubicBezTo>
                        <a:cubicBezTo>
                          <a:pt x="60" y="8"/>
                          <a:pt x="60" y="8"/>
                          <a:pt x="60" y="8"/>
                        </a:cubicBezTo>
                        <a:cubicBezTo>
                          <a:pt x="60" y="8"/>
                          <a:pt x="60" y="9"/>
                          <a:pt x="60" y="9"/>
                        </a:cubicBezTo>
                        <a:lnTo>
                          <a:pt x="6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344" tIns="45672" rIns="91344" bIns="45672" numCol="1" anchor="t" anchorCtr="0" compatLnSpc="1">
                    <a:prstTxWarp prst="textNoShape">
                      <a:avLst/>
                    </a:prstTxWarp>
                  </a:bodyPr>
                  <a:lstStyle/>
                  <a:p>
                    <a:endParaRPr lang="en-US" sz="1100">
                      <a:solidFill>
                        <a:schemeClr val="accent3"/>
                      </a:solidFill>
                    </a:endParaRPr>
                  </a:p>
                </p:txBody>
              </p:sp>
              <p:sp>
                <p:nvSpPr>
                  <p:cNvPr id="265" name="Freeform 13"/>
                  <p:cNvSpPr>
                    <a:spLocks noEditPoints="1"/>
                  </p:cNvSpPr>
                  <p:nvPr/>
                </p:nvSpPr>
                <p:spPr bwMode="auto">
                  <a:xfrm>
                    <a:off x="6656388" y="5321300"/>
                    <a:ext cx="41275" cy="44450"/>
                  </a:xfrm>
                  <a:custGeom>
                    <a:avLst/>
                    <a:gdLst>
                      <a:gd name="T0" fmla="*/ 6 w 11"/>
                      <a:gd name="T1" fmla="*/ 1 h 12"/>
                      <a:gd name="T2" fmla="*/ 5 w 11"/>
                      <a:gd name="T3" fmla="*/ 0 h 12"/>
                      <a:gd name="T4" fmla="*/ 5 w 11"/>
                      <a:gd name="T5" fmla="*/ 0 h 12"/>
                      <a:gd name="T6" fmla="*/ 4 w 11"/>
                      <a:gd name="T7" fmla="*/ 1 h 12"/>
                      <a:gd name="T8" fmla="*/ 0 w 11"/>
                      <a:gd name="T9" fmla="*/ 10 h 12"/>
                      <a:gd name="T10" fmla="*/ 0 w 11"/>
                      <a:gd name="T11" fmla="*/ 11 h 12"/>
                      <a:gd name="T12" fmla="*/ 1 w 11"/>
                      <a:gd name="T13" fmla="*/ 12 h 12"/>
                      <a:gd name="T14" fmla="*/ 2 w 11"/>
                      <a:gd name="T15" fmla="*/ 11 h 12"/>
                      <a:gd name="T16" fmla="*/ 2 w 11"/>
                      <a:gd name="T17" fmla="*/ 9 h 12"/>
                      <a:gd name="T18" fmla="*/ 8 w 11"/>
                      <a:gd name="T19" fmla="*/ 9 h 12"/>
                      <a:gd name="T20" fmla="*/ 9 w 11"/>
                      <a:gd name="T21" fmla="*/ 11 h 12"/>
                      <a:gd name="T22" fmla="*/ 10 w 11"/>
                      <a:gd name="T23" fmla="*/ 12 h 12"/>
                      <a:gd name="T24" fmla="*/ 11 w 11"/>
                      <a:gd name="T25" fmla="*/ 11 h 12"/>
                      <a:gd name="T26" fmla="*/ 11 w 11"/>
                      <a:gd name="T27" fmla="*/ 10 h 12"/>
                      <a:gd name="T28" fmla="*/ 6 w 11"/>
                      <a:gd name="T29" fmla="*/ 1 h 12"/>
                      <a:gd name="T30" fmla="*/ 3 w 11"/>
                      <a:gd name="T31" fmla="*/ 7 h 12"/>
                      <a:gd name="T32" fmla="*/ 5 w 11"/>
                      <a:gd name="T33" fmla="*/ 3 h 12"/>
                      <a:gd name="T34" fmla="*/ 7 w 11"/>
                      <a:gd name="T35" fmla="*/ 7 h 12"/>
                      <a:gd name="T36" fmla="*/ 3 w 11"/>
                      <a:gd name="T37" fmla="*/ 7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12">
                        <a:moveTo>
                          <a:pt x="6" y="1"/>
                        </a:moveTo>
                        <a:cubicBezTo>
                          <a:pt x="6" y="1"/>
                          <a:pt x="6" y="0"/>
                          <a:pt x="5" y="0"/>
                        </a:cubicBezTo>
                        <a:cubicBezTo>
                          <a:pt x="5" y="0"/>
                          <a:pt x="5" y="0"/>
                          <a:pt x="5" y="0"/>
                        </a:cubicBezTo>
                        <a:cubicBezTo>
                          <a:pt x="5" y="0"/>
                          <a:pt x="4" y="1"/>
                          <a:pt x="4" y="1"/>
                        </a:cubicBezTo>
                        <a:cubicBezTo>
                          <a:pt x="0" y="10"/>
                          <a:pt x="0" y="10"/>
                          <a:pt x="0" y="10"/>
                        </a:cubicBezTo>
                        <a:cubicBezTo>
                          <a:pt x="0" y="10"/>
                          <a:pt x="0" y="11"/>
                          <a:pt x="0" y="11"/>
                        </a:cubicBezTo>
                        <a:cubicBezTo>
                          <a:pt x="0" y="11"/>
                          <a:pt x="0" y="12"/>
                          <a:pt x="1" y="12"/>
                        </a:cubicBezTo>
                        <a:cubicBezTo>
                          <a:pt x="1" y="12"/>
                          <a:pt x="1" y="11"/>
                          <a:pt x="2" y="11"/>
                        </a:cubicBezTo>
                        <a:cubicBezTo>
                          <a:pt x="2" y="9"/>
                          <a:pt x="2" y="9"/>
                          <a:pt x="2" y="9"/>
                        </a:cubicBezTo>
                        <a:cubicBezTo>
                          <a:pt x="8" y="9"/>
                          <a:pt x="8" y="9"/>
                          <a:pt x="8" y="9"/>
                        </a:cubicBezTo>
                        <a:cubicBezTo>
                          <a:pt x="9" y="11"/>
                          <a:pt x="9" y="11"/>
                          <a:pt x="9" y="11"/>
                        </a:cubicBezTo>
                        <a:cubicBezTo>
                          <a:pt x="9" y="11"/>
                          <a:pt x="9" y="12"/>
                          <a:pt x="10" y="12"/>
                        </a:cubicBezTo>
                        <a:cubicBezTo>
                          <a:pt x="10" y="12"/>
                          <a:pt x="11" y="11"/>
                          <a:pt x="11" y="11"/>
                        </a:cubicBezTo>
                        <a:cubicBezTo>
                          <a:pt x="11" y="11"/>
                          <a:pt x="11" y="10"/>
                          <a:pt x="11" y="10"/>
                        </a:cubicBezTo>
                        <a:lnTo>
                          <a:pt x="6" y="1"/>
                        </a:lnTo>
                        <a:close/>
                        <a:moveTo>
                          <a:pt x="3" y="7"/>
                        </a:moveTo>
                        <a:cubicBezTo>
                          <a:pt x="5" y="3"/>
                          <a:pt x="5" y="3"/>
                          <a:pt x="5" y="3"/>
                        </a:cubicBezTo>
                        <a:cubicBezTo>
                          <a:pt x="7" y="7"/>
                          <a:pt x="7" y="7"/>
                          <a:pt x="7" y="7"/>
                        </a:cubicBezTo>
                        <a:lnTo>
                          <a:pt x="3"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344" tIns="45672" rIns="91344" bIns="45672" numCol="1" anchor="t" anchorCtr="0" compatLnSpc="1">
                    <a:prstTxWarp prst="textNoShape">
                      <a:avLst/>
                    </a:prstTxWarp>
                  </a:bodyPr>
                  <a:lstStyle/>
                  <a:p>
                    <a:endParaRPr lang="en-US" sz="1100">
                      <a:solidFill>
                        <a:schemeClr val="accent3"/>
                      </a:solidFill>
                    </a:endParaRPr>
                  </a:p>
                </p:txBody>
              </p:sp>
              <p:sp>
                <p:nvSpPr>
                  <p:cNvPr id="266" name="Freeform 14"/>
                  <p:cNvSpPr>
                    <a:spLocks noEditPoints="1"/>
                  </p:cNvSpPr>
                  <p:nvPr/>
                </p:nvSpPr>
                <p:spPr bwMode="auto">
                  <a:xfrm>
                    <a:off x="6705600" y="5321300"/>
                    <a:ext cx="30163" cy="44450"/>
                  </a:xfrm>
                  <a:custGeom>
                    <a:avLst/>
                    <a:gdLst>
                      <a:gd name="T0" fmla="*/ 4 w 8"/>
                      <a:gd name="T1" fmla="*/ 0 h 12"/>
                      <a:gd name="T2" fmla="*/ 1 w 8"/>
                      <a:gd name="T3" fmla="*/ 0 h 12"/>
                      <a:gd name="T4" fmla="*/ 0 w 8"/>
                      <a:gd name="T5" fmla="*/ 1 h 12"/>
                      <a:gd name="T6" fmla="*/ 0 w 8"/>
                      <a:gd name="T7" fmla="*/ 11 h 12"/>
                      <a:gd name="T8" fmla="*/ 1 w 8"/>
                      <a:gd name="T9" fmla="*/ 12 h 12"/>
                      <a:gd name="T10" fmla="*/ 2 w 8"/>
                      <a:gd name="T11" fmla="*/ 11 h 12"/>
                      <a:gd name="T12" fmla="*/ 2 w 8"/>
                      <a:gd name="T13" fmla="*/ 8 h 12"/>
                      <a:gd name="T14" fmla="*/ 4 w 8"/>
                      <a:gd name="T15" fmla="*/ 8 h 12"/>
                      <a:gd name="T16" fmla="*/ 8 w 8"/>
                      <a:gd name="T17" fmla="*/ 4 h 12"/>
                      <a:gd name="T18" fmla="*/ 8 w 8"/>
                      <a:gd name="T19" fmla="*/ 4 h 12"/>
                      <a:gd name="T20" fmla="*/ 4 w 8"/>
                      <a:gd name="T21" fmla="*/ 0 h 12"/>
                      <a:gd name="T22" fmla="*/ 6 w 8"/>
                      <a:gd name="T23" fmla="*/ 4 h 12"/>
                      <a:gd name="T24" fmla="*/ 4 w 8"/>
                      <a:gd name="T25" fmla="*/ 6 h 12"/>
                      <a:gd name="T26" fmla="*/ 2 w 8"/>
                      <a:gd name="T27" fmla="*/ 6 h 12"/>
                      <a:gd name="T28" fmla="*/ 2 w 8"/>
                      <a:gd name="T29" fmla="*/ 2 h 12"/>
                      <a:gd name="T30" fmla="*/ 4 w 8"/>
                      <a:gd name="T31" fmla="*/ 2 h 12"/>
                      <a:gd name="T32" fmla="*/ 6 w 8"/>
                      <a:gd name="T33"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12">
                        <a:moveTo>
                          <a:pt x="4" y="0"/>
                        </a:moveTo>
                        <a:cubicBezTo>
                          <a:pt x="1" y="0"/>
                          <a:pt x="1" y="0"/>
                          <a:pt x="1" y="0"/>
                        </a:cubicBezTo>
                        <a:cubicBezTo>
                          <a:pt x="0" y="0"/>
                          <a:pt x="0" y="1"/>
                          <a:pt x="0" y="1"/>
                        </a:cubicBezTo>
                        <a:cubicBezTo>
                          <a:pt x="0" y="11"/>
                          <a:pt x="0" y="11"/>
                          <a:pt x="0" y="11"/>
                        </a:cubicBezTo>
                        <a:cubicBezTo>
                          <a:pt x="0" y="11"/>
                          <a:pt x="0" y="12"/>
                          <a:pt x="1" y="12"/>
                        </a:cubicBezTo>
                        <a:cubicBezTo>
                          <a:pt x="1" y="12"/>
                          <a:pt x="2" y="11"/>
                          <a:pt x="2" y="11"/>
                        </a:cubicBezTo>
                        <a:cubicBezTo>
                          <a:pt x="2" y="8"/>
                          <a:pt x="2" y="8"/>
                          <a:pt x="2" y="8"/>
                        </a:cubicBezTo>
                        <a:cubicBezTo>
                          <a:pt x="4" y="8"/>
                          <a:pt x="4" y="8"/>
                          <a:pt x="4" y="8"/>
                        </a:cubicBezTo>
                        <a:cubicBezTo>
                          <a:pt x="6" y="8"/>
                          <a:pt x="8" y="7"/>
                          <a:pt x="8" y="4"/>
                        </a:cubicBezTo>
                        <a:cubicBezTo>
                          <a:pt x="8" y="4"/>
                          <a:pt x="8" y="4"/>
                          <a:pt x="8" y="4"/>
                        </a:cubicBezTo>
                        <a:cubicBezTo>
                          <a:pt x="8" y="2"/>
                          <a:pt x="7" y="0"/>
                          <a:pt x="4" y="0"/>
                        </a:cubicBezTo>
                        <a:close/>
                        <a:moveTo>
                          <a:pt x="6" y="4"/>
                        </a:moveTo>
                        <a:cubicBezTo>
                          <a:pt x="6" y="5"/>
                          <a:pt x="5" y="6"/>
                          <a:pt x="4" y="6"/>
                        </a:cubicBezTo>
                        <a:cubicBezTo>
                          <a:pt x="2" y="6"/>
                          <a:pt x="2" y="6"/>
                          <a:pt x="2" y="6"/>
                        </a:cubicBezTo>
                        <a:cubicBezTo>
                          <a:pt x="2" y="2"/>
                          <a:pt x="2" y="2"/>
                          <a:pt x="2" y="2"/>
                        </a:cubicBezTo>
                        <a:cubicBezTo>
                          <a:pt x="4" y="2"/>
                          <a:pt x="4" y="2"/>
                          <a:pt x="4" y="2"/>
                        </a:cubicBezTo>
                        <a:cubicBezTo>
                          <a:pt x="5" y="2"/>
                          <a:pt x="6" y="3"/>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344" tIns="45672" rIns="91344" bIns="45672" numCol="1" anchor="t" anchorCtr="0" compatLnSpc="1">
                    <a:prstTxWarp prst="textNoShape">
                      <a:avLst/>
                    </a:prstTxWarp>
                  </a:bodyPr>
                  <a:lstStyle/>
                  <a:p>
                    <a:endParaRPr lang="en-US" sz="1100">
                      <a:solidFill>
                        <a:schemeClr val="accent3"/>
                      </a:solidFill>
                    </a:endParaRPr>
                  </a:p>
                </p:txBody>
              </p:sp>
              <p:sp>
                <p:nvSpPr>
                  <p:cNvPr id="267" name="Freeform 15"/>
                  <p:cNvSpPr>
                    <a:spLocks noEditPoints="1"/>
                  </p:cNvSpPr>
                  <p:nvPr/>
                </p:nvSpPr>
                <p:spPr bwMode="auto">
                  <a:xfrm>
                    <a:off x="6743700" y="5321300"/>
                    <a:ext cx="33338" cy="44450"/>
                  </a:xfrm>
                  <a:custGeom>
                    <a:avLst/>
                    <a:gdLst>
                      <a:gd name="T0" fmla="*/ 5 w 9"/>
                      <a:gd name="T1" fmla="*/ 0 h 12"/>
                      <a:gd name="T2" fmla="*/ 1 w 9"/>
                      <a:gd name="T3" fmla="*/ 0 h 12"/>
                      <a:gd name="T4" fmla="*/ 0 w 9"/>
                      <a:gd name="T5" fmla="*/ 1 h 12"/>
                      <a:gd name="T6" fmla="*/ 0 w 9"/>
                      <a:gd name="T7" fmla="*/ 11 h 12"/>
                      <a:gd name="T8" fmla="*/ 1 w 9"/>
                      <a:gd name="T9" fmla="*/ 12 h 12"/>
                      <a:gd name="T10" fmla="*/ 2 w 9"/>
                      <a:gd name="T11" fmla="*/ 11 h 12"/>
                      <a:gd name="T12" fmla="*/ 2 w 9"/>
                      <a:gd name="T13" fmla="*/ 8 h 12"/>
                      <a:gd name="T14" fmla="*/ 4 w 9"/>
                      <a:gd name="T15" fmla="*/ 8 h 12"/>
                      <a:gd name="T16" fmla="*/ 9 w 9"/>
                      <a:gd name="T17" fmla="*/ 4 h 12"/>
                      <a:gd name="T18" fmla="*/ 9 w 9"/>
                      <a:gd name="T19" fmla="*/ 4 h 12"/>
                      <a:gd name="T20" fmla="*/ 5 w 9"/>
                      <a:gd name="T21" fmla="*/ 0 h 12"/>
                      <a:gd name="T22" fmla="*/ 7 w 9"/>
                      <a:gd name="T23" fmla="*/ 4 h 12"/>
                      <a:gd name="T24" fmla="*/ 5 w 9"/>
                      <a:gd name="T25" fmla="*/ 6 h 12"/>
                      <a:gd name="T26" fmla="*/ 2 w 9"/>
                      <a:gd name="T27" fmla="*/ 6 h 12"/>
                      <a:gd name="T28" fmla="*/ 2 w 9"/>
                      <a:gd name="T29" fmla="*/ 2 h 12"/>
                      <a:gd name="T30" fmla="*/ 5 w 9"/>
                      <a:gd name="T31" fmla="*/ 2 h 12"/>
                      <a:gd name="T32" fmla="*/ 7 w 9"/>
                      <a:gd name="T33"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12">
                        <a:moveTo>
                          <a:pt x="5" y="0"/>
                        </a:moveTo>
                        <a:cubicBezTo>
                          <a:pt x="1" y="0"/>
                          <a:pt x="1" y="0"/>
                          <a:pt x="1" y="0"/>
                        </a:cubicBezTo>
                        <a:cubicBezTo>
                          <a:pt x="1" y="0"/>
                          <a:pt x="0" y="1"/>
                          <a:pt x="0" y="1"/>
                        </a:cubicBezTo>
                        <a:cubicBezTo>
                          <a:pt x="0" y="11"/>
                          <a:pt x="0" y="11"/>
                          <a:pt x="0" y="11"/>
                        </a:cubicBezTo>
                        <a:cubicBezTo>
                          <a:pt x="0" y="11"/>
                          <a:pt x="1" y="12"/>
                          <a:pt x="1" y="12"/>
                        </a:cubicBezTo>
                        <a:cubicBezTo>
                          <a:pt x="2" y="12"/>
                          <a:pt x="2" y="11"/>
                          <a:pt x="2" y="11"/>
                        </a:cubicBezTo>
                        <a:cubicBezTo>
                          <a:pt x="2" y="8"/>
                          <a:pt x="2" y="8"/>
                          <a:pt x="2" y="8"/>
                        </a:cubicBezTo>
                        <a:cubicBezTo>
                          <a:pt x="4" y="8"/>
                          <a:pt x="4" y="8"/>
                          <a:pt x="4" y="8"/>
                        </a:cubicBezTo>
                        <a:cubicBezTo>
                          <a:pt x="7" y="8"/>
                          <a:pt x="9" y="7"/>
                          <a:pt x="9" y="4"/>
                        </a:cubicBezTo>
                        <a:cubicBezTo>
                          <a:pt x="9" y="4"/>
                          <a:pt x="9" y="4"/>
                          <a:pt x="9" y="4"/>
                        </a:cubicBezTo>
                        <a:cubicBezTo>
                          <a:pt x="9" y="2"/>
                          <a:pt x="7" y="0"/>
                          <a:pt x="5" y="0"/>
                        </a:cubicBezTo>
                        <a:close/>
                        <a:moveTo>
                          <a:pt x="7" y="4"/>
                        </a:moveTo>
                        <a:cubicBezTo>
                          <a:pt x="7" y="5"/>
                          <a:pt x="6" y="6"/>
                          <a:pt x="5" y="6"/>
                        </a:cubicBezTo>
                        <a:cubicBezTo>
                          <a:pt x="2" y="6"/>
                          <a:pt x="2" y="6"/>
                          <a:pt x="2" y="6"/>
                        </a:cubicBezTo>
                        <a:cubicBezTo>
                          <a:pt x="2" y="2"/>
                          <a:pt x="2" y="2"/>
                          <a:pt x="2" y="2"/>
                        </a:cubicBezTo>
                        <a:cubicBezTo>
                          <a:pt x="5" y="2"/>
                          <a:pt x="5" y="2"/>
                          <a:pt x="5" y="2"/>
                        </a:cubicBezTo>
                        <a:cubicBezTo>
                          <a:pt x="6" y="2"/>
                          <a:pt x="7" y="3"/>
                          <a:pt x="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344" tIns="45672" rIns="91344" bIns="45672" numCol="1" anchor="t" anchorCtr="0" compatLnSpc="1">
                    <a:prstTxWarp prst="textNoShape">
                      <a:avLst/>
                    </a:prstTxWarp>
                  </a:bodyPr>
                  <a:lstStyle/>
                  <a:p>
                    <a:endParaRPr lang="en-US" sz="1100">
                      <a:solidFill>
                        <a:schemeClr val="accent3"/>
                      </a:solidFill>
                    </a:endParaRPr>
                  </a:p>
                </p:txBody>
              </p:sp>
              <p:sp>
                <p:nvSpPr>
                  <p:cNvPr id="268" name="Freeform 16"/>
                  <p:cNvSpPr>
                    <a:spLocks noEditPoints="1"/>
                  </p:cNvSpPr>
                  <p:nvPr/>
                </p:nvSpPr>
                <p:spPr bwMode="auto">
                  <a:xfrm>
                    <a:off x="6902450" y="5210175"/>
                    <a:ext cx="258763" cy="261938"/>
                  </a:xfrm>
                  <a:custGeom>
                    <a:avLst/>
                    <a:gdLst>
                      <a:gd name="T0" fmla="*/ 59 w 68"/>
                      <a:gd name="T1" fmla="*/ 0 h 69"/>
                      <a:gd name="T2" fmla="*/ 8 w 68"/>
                      <a:gd name="T3" fmla="*/ 0 h 69"/>
                      <a:gd name="T4" fmla="*/ 0 w 68"/>
                      <a:gd name="T5" fmla="*/ 9 h 69"/>
                      <a:gd name="T6" fmla="*/ 0 w 68"/>
                      <a:gd name="T7" fmla="*/ 60 h 69"/>
                      <a:gd name="T8" fmla="*/ 8 w 68"/>
                      <a:gd name="T9" fmla="*/ 69 h 69"/>
                      <a:gd name="T10" fmla="*/ 59 w 68"/>
                      <a:gd name="T11" fmla="*/ 69 h 69"/>
                      <a:gd name="T12" fmla="*/ 68 w 68"/>
                      <a:gd name="T13" fmla="*/ 60 h 69"/>
                      <a:gd name="T14" fmla="*/ 68 w 68"/>
                      <a:gd name="T15" fmla="*/ 9 h 69"/>
                      <a:gd name="T16" fmla="*/ 59 w 68"/>
                      <a:gd name="T17" fmla="*/ 0 h 69"/>
                      <a:gd name="T18" fmla="*/ 60 w 68"/>
                      <a:gd name="T19" fmla="*/ 60 h 69"/>
                      <a:gd name="T20" fmla="*/ 59 w 68"/>
                      <a:gd name="T21" fmla="*/ 61 h 69"/>
                      <a:gd name="T22" fmla="*/ 8 w 68"/>
                      <a:gd name="T23" fmla="*/ 61 h 69"/>
                      <a:gd name="T24" fmla="*/ 8 w 68"/>
                      <a:gd name="T25" fmla="*/ 60 h 69"/>
                      <a:gd name="T26" fmla="*/ 8 w 68"/>
                      <a:gd name="T27" fmla="*/ 9 h 69"/>
                      <a:gd name="T28" fmla="*/ 8 w 68"/>
                      <a:gd name="T29" fmla="*/ 8 h 69"/>
                      <a:gd name="T30" fmla="*/ 59 w 68"/>
                      <a:gd name="T31" fmla="*/ 8 h 69"/>
                      <a:gd name="T32" fmla="*/ 60 w 68"/>
                      <a:gd name="T33" fmla="*/ 9 h 69"/>
                      <a:gd name="T34" fmla="*/ 60 w 68"/>
                      <a:gd name="T35" fmla="*/ 6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8" h="69">
                        <a:moveTo>
                          <a:pt x="59" y="0"/>
                        </a:moveTo>
                        <a:cubicBezTo>
                          <a:pt x="8" y="0"/>
                          <a:pt x="8" y="0"/>
                          <a:pt x="8" y="0"/>
                        </a:cubicBezTo>
                        <a:cubicBezTo>
                          <a:pt x="4" y="0"/>
                          <a:pt x="0" y="4"/>
                          <a:pt x="0" y="9"/>
                        </a:cubicBezTo>
                        <a:cubicBezTo>
                          <a:pt x="0" y="60"/>
                          <a:pt x="0" y="60"/>
                          <a:pt x="0" y="60"/>
                        </a:cubicBezTo>
                        <a:cubicBezTo>
                          <a:pt x="0" y="65"/>
                          <a:pt x="4" y="69"/>
                          <a:pt x="8" y="69"/>
                        </a:cubicBezTo>
                        <a:cubicBezTo>
                          <a:pt x="59" y="69"/>
                          <a:pt x="59" y="69"/>
                          <a:pt x="59" y="69"/>
                        </a:cubicBezTo>
                        <a:cubicBezTo>
                          <a:pt x="64" y="69"/>
                          <a:pt x="68" y="65"/>
                          <a:pt x="68" y="60"/>
                        </a:cubicBezTo>
                        <a:cubicBezTo>
                          <a:pt x="68" y="9"/>
                          <a:pt x="68" y="9"/>
                          <a:pt x="68" y="9"/>
                        </a:cubicBezTo>
                        <a:cubicBezTo>
                          <a:pt x="68" y="4"/>
                          <a:pt x="64" y="0"/>
                          <a:pt x="59" y="0"/>
                        </a:cubicBezTo>
                        <a:close/>
                        <a:moveTo>
                          <a:pt x="60" y="60"/>
                        </a:moveTo>
                        <a:cubicBezTo>
                          <a:pt x="60" y="60"/>
                          <a:pt x="60" y="61"/>
                          <a:pt x="59" y="61"/>
                        </a:cubicBezTo>
                        <a:cubicBezTo>
                          <a:pt x="8" y="61"/>
                          <a:pt x="8" y="61"/>
                          <a:pt x="8" y="61"/>
                        </a:cubicBezTo>
                        <a:cubicBezTo>
                          <a:pt x="8" y="61"/>
                          <a:pt x="8" y="60"/>
                          <a:pt x="8" y="60"/>
                        </a:cubicBezTo>
                        <a:cubicBezTo>
                          <a:pt x="8" y="9"/>
                          <a:pt x="8" y="9"/>
                          <a:pt x="8" y="9"/>
                        </a:cubicBezTo>
                        <a:cubicBezTo>
                          <a:pt x="8" y="9"/>
                          <a:pt x="8" y="8"/>
                          <a:pt x="8" y="8"/>
                        </a:cubicBezTo>
                        <a:cubicBezTo>
                          <a:pt x="59" y="8"/>
                          <a:pt x="59" y="8"/>
                          <a:pt x="59" y="8"/>
                        </a:cubicBezTo>
                        <a:cubicBezTo>
                          <a:pt x="60" y="8"/>
                          <a:pt x="60" y="9"/>
                          <a:pt x="60" y="9"/>
                        </a:cubicBezTo>
                        <a:lnTo>
                          <a:pt x="6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344" tIns="45672" rIns="91344" bIns="45672" numCol="1" anchor="t" anchorCtr="0" compatLnSpc="1">
                    <a:prstTxWarp prst="textNoShape">
                      <a:avLst/>
                    </a:prstTxWarp>
                  </a:bodyPr>
                  <a:lstStyle/>
                  <a:p>
                    <a:endParaRPr lang="en-US" sz="1100">
                      <a:solidFill>
                        <a:schemeClr val="accent3"/>
                      </a:solidFill>
                    </a:endParaRPr>
                  </a:p>
                </p:txBody>
              </p:sp>
              <p:sp>
                <p:nvSpPr>
                  <p:cNvPr id="269" name="Freeform 17"/>
                  <p:cNvSpPr>
                    <a:spLocks noEditPoints="1"/>
                  </p:cNvSpPr>
                  <p:nvPr/>
                </p:nvSpPr>
                <p:spPr bwMode="auto">
                  <a:xfrm>
                    <a:off x="6967538" y="5321300"/>
                    <a:ext cx="41275" cy="44450"/>
                  </a:xfrm>
                  <a:custGeom>
                    <a:avLst/>
                    <a:gdLst>
                      <a:gd name="T0" fmla="*/ 7 w 11"/>
                      <a:gd name="T1" fmla="*/ 1 h 12"/>
                      <a:gd name="T2" fmla="*/ 6 w 11"/>
                      <a:gd name="T3" fmla="*/ 0 h 12"/>
                      <a:gd name="T4" fmla="*/ 6 w 11"/>
                      <a:gd name="T5" fmla="*/ 0 h 12"/>
                      <a:gd name="T6" fmla="*/ 5 w 11"/>
                      <a:gd name="T7" fmla="*/ 1 h 12"/>
                      <a:gd name="T8" fmla="*/ 1 w 11"/>
                      <a:gd name="T9" fmla="*/ 10 h 12"/>
                      <a:gd name="T10" fmla="*/ 0 w 11"/>
                      <a:gd name="T11" fmla="*/ 11 h 12"/>
                      <a:gd name="T12" fmla="*/ 1 w 11"/>
                      <a:gd name="T13" fmla="*/ 12 h 12"/>
                      <a:gd name="T14" fmla="*/ 2 w 11"/>
                      <a:gd name="T15" fmla="*/ 11 h 12"/>
                      <a:gd name="T16" fmla="*/ 3 w 11"/>
                      <a:gd name="T17" fmla="*/ 9 h 12"/>
                      <a:gd name="T18" fmla="*/ 9 w 11"/>
                      <a:gd name="T19" fmla="*/ 9 h 12"/>
                      <a:gd name="T20" fmla="*/ 9 w 11"/>
                      <a:gd name="T21" fmla="*/ 11 h 12"/>
                      <a:gd name="T22" fmla="*/ 10 w 11"/>
                      <a:gd name="T23" fmla="*/ 12 h 12"/>
                      <a:gd name="T24" fmla="*/ 11 w 11"/>
                      <a:gd name="T25" fmla="*/ 11 h 12"/>
                      <a:gd name="T26" fmla="*/ 11 w 11"/>
                      <a:gd name="T27" fmla="*/ 10 h 12"/>
                      <a:gd name="T28" fmla="*/ 7 w 11"/>
                      <a:gd name="T29" fmla="*/ 1 h 12"/>
                      <a:gd name="T30" fmla="*/ 4 w 11"/>
                      <a:gd name="T31" fmla="*/ 7 h 12"/>
                      <a:gd name="T32" fmla="*/ 6 w 11"/>
                      <a:gd name="T33" fmla="*/ 3 h 12"/>
                      <a:gd name="T34" fmla="*/ 8 w 11"/>
                      <a:gd name="T35" fmla="*/ 7 h 12"/>
                      <a:gd name="T36" fmla="*/ 4 w 11"/>
                      <a:gd name="T37" fmla="*/ 7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12">
                        <a:moveTo>
                          <a:pt x="7" y="1"/>
                        </a:moveTo>
                        <a:cubicBezTo>
                          <a:pt x="7" y="1"/>
                          <a:pt x="6" y="0"/>
                          <a:pt x="6" y="0"/>
                        </a:cubicBezTo>
                        <a:cubicBezTo>
                          <a:pt x="6" y="0"/>
                          <a:pt x="6" y="0"/>
                          <a:pt x="6" y="0"/>
                        </a:cubicBezTo>
                        <a:cubicBezTo>
                          <a:pt x="5" y="0"/>
                          <a:pt x="5" y="1"/>
                          <a:pt x="5" y="1"/>
                        </a:cubicBezTo>
                        <a:cubicBezTo>
                          <a:pt x="1" y="10"/>
                          <a:pt x="1" y="10"/>
                          <a:pt x="1" y="10"/>
                        </a:cubicBezTo>
                        <a:cubicBezTo>
                          <a:pt x="0" y="10"/>
                          <a:pt x="0" y="11"/>
                          <a:pt x="0" y="11"/>
                        </a:cubicBezTo>
                        <a:cubicBezTo>
                          <a:pt x="0" y="11"/>
                          <a:pt x="1" y="12"/>
                          <a:pt x="1" y="12"/>
                        </a:cubicBezTo>
                        <a:cubicBezTo>
                          <a:pt x="2" y="12"/>
                          <a:pt x="2" y="11"/>
                          <a:pt x="2" y="11"/>
                        </a:cubicBezTo>
                        <a:cubicBezTo>
                          <a:pt x="3" y="9"/>
                          <a:pt x="3" y="9"/>
                          <a:pt x="3" y="9"/>
                        </a:cubicBezTo>
                        <a:cubicBezTo>
                          <a:pt x="9" y="9"/>
                          <a:pt x="9" y="9"/>
                          <a:pt x="9" y="9"/>
                        </a:cubicBezTo>
                        <a:cubicBezTo>
                          <a:pt x="9" y="11"/>
                          <a:pt x="9" y="11"/>
                          <a:pt x="9" y="11"/>
                        </a:cubicBezTo>
                        <a:cubicBezTo>
                          <a:pt x="10" y="11"/>
                          <a:pt x="10" y="12"/>
                          <a:pt x="10" y="12"/>
                        </a:cubicBezTo>
                        <a:cubicBezTo>
                          <a:pt x="11" y="12"/>
                          <a:pt x="11" y="11"/>
                          <a:pt x="11" y="11"/>
                        </a:cubicBezTo>
                        <a:cubicBezTo>
                          <a:pt x="11" y="11"/>
                          <a:pt x="11" y="10"/>
                          <a:pt x="11" y="10"/>
                        </a:cubicBezTo>
                        <a:lnTo>
                          <a:pt x="7" y="1"/>
                        </a:lnTo>
                        <a:close/>
                        <a:moveTo>
                          <a:pt x="4" y="7"/>
                        </a:moveTo>
                        <a:cubicBezTo>
                          <a:pt x="6" y="3"/>
                          <a:pt x="6" y="3"/>
                          <a:pt x="6" y="3"/>
                        </a:cubicBezTo>
                        <a:cubicBezTo>
                          <a:pt x="8" y="7"/>
                          <a:pt x="8" y="7"/>
                          <a:pt x="8" y="7"/>
                        </a:cubicBezTo>
                        <a:lnTo>
                          <a:pt x="4"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344" tIns="45672" rIns="91344" bIns="45672" numCol="1" anchor="t" anchorCtr="0" compatLnSpc="1">
                    <a:prstTxWarp prst="textNoShape">
                      <a:avLst/>
                    </a:prstTxWarp>
                  </a:bodyPr>
                  <a:lstStyle/>
                  <a:p>
                    <a:endParaRPr lang="en-US" sz="1100">
                      <a:solidFill>
                        <a:schemeClr val="accent3"/>
                      </a:solidFill>
                    </a:endParaRPr>
                  </a:p>
                </p:txBody>
              </p:sp>
              <p:sp>
                <p:nvSpPr>
                  <p:cNvPr id="270" name="Freeform 18"/>
                  <p:cNvSpPr>
                    <a:spLocks noEditPoints="1"/>
                  </p:cNvSpPr>
                  <p:nvPr/>
                </p:nvSpPr>
                <p:spPr bwMode="auto">
                  <a:xfrm>
                    <a:off x="7016750" y="5321300"/>
                    <a:ext cx="33338" cy="44450"/>
                  </a:xfrm>
                  <a:custGeom>
                    <a:avLst/>
                    <a:gdLst>
                      <a:gd name="T0" fmla="*/ 5 w 9"/>
                      <a:gd name="T1" fmla="*/ 0 h 12"/>
                      <a:gd name="T2" fmla="*/ 1 w 9"/>
                      <a:gd name="T3" fmla="*/ 0 h 12"/>
                      <a:gd name="T4" fmla="*/ 0 w 9"/>
                      <a:gd name="T5" fmla="*/ 1 h 12"/>
                      <a:gd name="T6" fmla="*/ 0 w 9"/>
                      <a:gd name="T7" fmla="*/ 11 h 12"/>
                      <a:gd name="T8" fmla="*/ 1 w 9"/>
                      <a:gd name="T9" fmla="*/ 12 h 12"/>
                      <a:gd name="T10" fmla="*/ 2 w 9"/>
                      <a:gd name="T11" fmla="*/ 11 h 12"/>
                      <a:gd name="T12" fmla="*/ 2 w 9"/>
                      <a:gd name="T13" fmla="*/ 8 h 12"/>
                      <a:gd name="T14" fmla="*/ 5 w 9"/>
                      <a:gd name="T15" fmla="*/ 8 h 12"/>
                      <a:gd name="T16" fmla="*/ 9 w 9"/>
                      <a:gd name="T17" fmla="*/ 4 h 12"/>
                      <a:gd name="T18" fmla="*/ 9 w 9"/>
                      <a:gd name="T19" fmla="*/ 4 h 12"/>
                      <a:gd name="T20" fmla="*/ 5 w 9"/>
                      <a:gd name="T21" fmla="*/ 0 h 12"/>
                      <a:gd name="T22" fmla="*/ 7 w 9"/>
                      <a:gd name="T23" fmla="*/ 4 h 12"/>
                      <a:gd name="T24" fmla="*/ 5 w 9"/>
                      <a:gd name="T25" fmla="*/ 6 h 12"/>
                      <a:gd name="T26" fmla="*/ 2 w 9"/>
                      <a:gd name="T27" fmla="*/ 6 h 12"/>
                      <a:gd name="T28" fmla="*/ 2 w 9"/>
                      <a:gd name="T29" fmla="*/ 2 h 12"/>
                      <a:gd name="T30" fmla="*/ 5 w 9"/>
                      <a:gd name="T31" fmla="*/ 2 h 12"/>
                      <a:gd name="T32" fmla="*/ 7 w 9"/>
                      <a:gd name="T33"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12">
                        <a:moveTo>
                          <a:pt x="5" y="0"/>
                        </a:moveTo>
                        <a:cubicBezTo>
                          <a:pt x="1" y="0"/>
                          <a:pt x="1" y="0"/>
                          <a:pt x="1" y="0"/>
                        </a:cubicBezTo>
                        <a:cubicBezTo>
                          <a:pt x="1" y="0"/>
                          <a:pt x="0" y="1"/>
                          <a:pt x="0" y="1"/>
                        </a:cubicBezTo>
                        <a:cubicBezTo>
                          <a:pt x="0" y="11"/>
                          <a:pt x="0" y="11"/>
                          <a:pt x="0" y="11"/>
                        </a:cubicBezTo>
                        <a:cubicBezTo>
                          <a:pt x="0" y="11"/>
                          <a:pt x="1" y="12"/>
                          <a:pt x="1" y="12"/>
                        </a:cubicBezTo>
                        <a:cubicBezTo>
                          <a:pt x="2" y="12"/>
                          <a:pt x="2" y="11"/>
                          <a:pt x="2" y="11"/>
                        </a:cubicBezTo>
                        <a:cubicBezTo>
                          <a:pt x="2" y="8"/>
                          <a:pt x="2" y="8"/>
                          <a:pt x="2" y="8"/>
                        </a:cubicBezTo>
                        <a:cubicBezTo>
                          <a:pt x="5" y="8"/>
                          <a:pt x="5" y="8"/>
                          <a:pt x="5" y="8"/>
                        </a:cubicBezTo>
                        <a:cubicBezTo>
                          <a:pt x="7" y="8"/>
                          <a:pt x="9" y="7"/>
                          <a:pt x="9" y="4"/>
                        </a:cubicBezTo>
                        <a:cubicBezTo>
                          <a:pt x="9" y="4"/>
                          <a:pt x="9" y="4"/>
                          <a:pt x="9" y="4"/>
                        </a:cubicBezTo>
                        <a:cubicBezTo>
                          <a:pt x="9" y="2"/>
                          <a:pt x="7" y="0"/>
                          <a:pt x="5" y="0"/>
                        </a:cubicBezTo>
                        <a:close/>
                        <a:moveTo>
                          <a:pt x="7" y="4"/>
                        </a:moveTo>
                        <a:cubicBezTo>
                          <a:pt x="7" y="5"/>
                          <a:pt x="6" y="6"/>
                          <a:pt x="5" y="6"/>
                        </a:cubicBezTo>
                        <a:cubicBezTo>
                          <a:pt x="2" y="6"/>
                          <a:pt x="2" y="6"/>
                          <a:pt x="2" y="6"/>
                        </a:cubicBezTo>
                        <a:cubicBezTo>
                          <a:pt x="2" y="2"/>
                          <a:pt x="2" y="2"/>
                          <a:pt x="2" y="2"/>
                        </a:cubicBezTo>
                        <a:cubicBezTo>
                          <a:pt x="5" y="2"/>
                          <a:pt x="5" y="2"/>
                          <a:pt x="5" y="2"/>
                        </a:cubicBezTo>
                        <a:cubicBezTo>
                          <a:pt x="6" y="2"/>
                          <a:pt x="7" y="3"/>
                          <a:pt x="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344" tIns="45672" rIns="91344" bIns="45672" numCol="1" anchor="t" anchorCtr="0" compatLnSpc="1">
                    <a:prstTxWarp prst="textNoShape">
                      <a:avLst/>
                    </a:prstTxWarp>
                  </a:bodyPr>
                  <a:lstStyle/>
                  <a:p>
                    <a:endParaRPr lang="en-US" sz="1100">
                      <a:solidFill>
                        <a:schemeClr val="accent3"/>
                      </a:solidFill>
                    </a:endParaRPr>
                  </a:p>
                </p:txBody>
              </p:sp>
              <p:sp>
                <p:nvSpPr>
                  <p:cNvPr id="271" name="Freeform 19"/>
                  <p:cNvSpPr>
                    <a:spLocks noEditPoints="1"/>
                  </p:cNvSpPr>
                  <p:nvPr/>
                </p:nvSpPr>
                <p:spPr bwMode="auto">
                  <a:xfrm>
                    <a:off x="7058025" y="5321300"/>
                    <a:ext cx="34925" cy="44450"/>
                  </a:xfrm>
                  <a:custGeom>
                    <a:avLst/>
                    <a:gdLst>
                      <a:gd name="T0" fmla="*/ 4 w 9"/>
                      <a:gd name="T1" fmla="*/ 0 h 12"/>
                      <a:gd name="T2" fmla="*/ 1 w 9"/>
                      <a:gd name="T3" fmla="*/ 0 h 12"/>
                      <a:gd name="T4" fmla="*/ 0 w 9"/>
                      <a:gd name="T5" fmla="*/ 1 h 12"/>
                      <a:gd name="T6" fmla="*/ 0 w 9"/>
                      <a:gd name="T7" fmla="*/ 11 h 12"/>
                      <a:gd name="T8" fmla="*/ 1 w 9"/>
                      <a:gd name="T9" fmla="*/ 12 h 12"/>
                      <a:gd name="T10" fmla="*/ 2 w 9"/>
                      <a:gd name="T11" fmla="*/ 11 h 12"/>
                      <a:gd name="T12" fmla="*/ 2 w 9"/>
                      <a:gd name="T13" fmla="*/ 8 h 12"/>
                      <a:gd name="T14" fmla="*/ 4 w 9"/>
                      <a:gd name="T15" fmla="*/ 8 h 12"/>
                      <a:gd name="T16" fmla="*/ 9 w 9"/>
                      <a:gd name="T17" fmla="*/ 4 h 12"/>
                      <a:gd name="T18" fmla="*/ 9 w 9"/>
                      <a:gd name="T19" fmla="*/ 4 h 12"/>
                      <a:gd name="T20" fmla="*/ 4 w 9"/>
                      <a:gd name="T21" fmla="*/ 0 h 12"/>
                      <a:gd name="T22" fmla="*/ 7 w 9"/>
                      <a:gd name="T23" fmla="*/ 4 h 12"/>
                      <a:gd name="T24" fmla="*/ 4 w 9"/>
                      <a:gd name="T25" fmla="*/ 6 h 12"/>
                      <a:gd name="T26" fmla="*/ 2 w 9"/>
                      <a:gd name="T27" fmla="*/ 6 h 12"/>
                      <a:gd name="T28" fmla="*/ 2 w 9"/>
                      <a:gd name="T29" fmla="*/ 2 h 12"/>
                      <a:gd name="T30" fmla="*/ 4 w 9"/>
                      <a:gd name="T31" fmla="*/ 2 h 12"/>
                      <a:gd name="T32" fmla="*/ 7 w 9"/>
                      <a:gd name="T33"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12">
                        <a:moveTo>
                          <a:pt x="4" y="0"/>
                        </a:moveTo>
                        <a:cubicBezTo>
                          <a:pt x="1" y="0"/>
                          <a:pt x="1" y="0"/>
                          <a:pt x="1" y="0"/>
                        </a:cubicBezTo>
                        <a:cubicBezTo>
                          <a:pt x="0" y="0"/>
                          <a:pt x="0" y="1"/>
                          <a:pt x="0" y="1"/>
                        </a:cubicBezTo>
                        <a:cubicBezTo>
                          <a:pt x="0" y="11"/>
                          <a:pt x="0" y="11"/>
                          <a:pt x="0" y="11"/>
                        </a:cubicBezTo>
                        <a:cubicBezTo>
                          <a:pt x="0" y="11"/>
                          <a:pt x="0" y="12"/>
                          <a:pt x="1" y="12"/>
                        </a:cubicBezTo>
                        <a:cubicBezTo>
                          <a:pt x="2" y="12"/>
                          <a:pt x="2" y="11"/>
                          <a:pt x="2" y="11"/>
                        </a:cubicBezTo>
                        <a:cubicBezTo>
                          <a:pt x="2" y="8"/>
                          <a:pt x="2" y="8"/>
                          <a:pt x="2" y="8"/>
                        </a:cubicBezTo>
                        <a:cubicBezTo>
                          <a:pt x="4" y="8"/>
                          <a:pt x="4" y="8"/>
                          <a:pt x="4" y="8"/>
                        </a:cubicBezTo>
                        <a:cubicBezTo>
                          <a:pt x="7" y="8"/>
                          <a:pt x="9" y="7"/>
                          <a:pt x="9" y="4"/>
                        </a:cubicBezTo>
                        <a:cubicBezTo>
                          <a:pt x="9" y="4"/>
                          <a:pt x="9" y="4"/>
                          <a:pt x="9" y="4"/>
                        </a:cubicBezTo>
                        <a:cubicBezTo>
                          <a:pt x="9" y="2"/>
                          <a:pt x="7" y="0"/>
                          <a:pt x="4" y="0"/>
                        </a:cubicBezTo>
                        <a:close/>
                        <a:moveTo>
                          <a:pt x="7" y="4"/>
                        </a:moveTo>
                        <a:cubicBezTo>
                          <a:pt x="7" y="5"/>
                          <a:pt x="6" y="6"/>
                          <a:pt x="4" y="6"/>
                        </a:cubicBezTo>
                        <a:cubicBezTo>
                          <a:pt x="2" y="6"/>
                          <a:pt x="2" y="6"/>
                          <a:pt x="2" y="6"/>
                        </a:cubicBezTo>
                        <a:cubicBezTo>
                          <a:pt x="2" y="2"/>
                          <a:pt x="2" y="2"/>
                          <a:pt x="2" y="2"/>
                        </a:cubicBezTo>
                        <a:cubicBezTo>
                          <a:pt x="4" y="2"/>
                          <a:pt x="4" y="2"/>
                          <a:pt x="4" y="2"/>
                        </a:cubicBezTo>
                        <a:cubicBezTo>
                          <a:pt x="6" y="2"/>
                          <a:pt x="7" y="3"/>
                          <a:pt x="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344" tIns="45672" rIns="91344" bIns="45672" numCol="1" anchor="t" anchorCtr="0" compatLnSpc="1">
                    <a:prstTxWarp prst="textNoShape">
                      <a:avLst/>
                    </a:prstTxWarp>
                  </a:bodyPr>
                  <a:lstStyle/>
                  <a:p>
                    <a:endParaRPr lang="en-US" sz="1100">
                      <a:solidFill>
                        <a:schemeClr val="accent3"/>
                      </a:solidFill>
                    </a:endParaRPr>
                  </a:p>
                </p:txBody>
              </p:sp>
              <p:sp>
                <p:nvSpPr>
                  <p:cNvPr id="272" name="Freeform 20"/>
                  <p:cNvSpPr>
                    <a:spLocks noEditPoints="1"/>
                  </p:cNvSpPr>
                  <p:nvPr/>
                </p:nvSpPr>
                <p:spPr bwMode="auto">
                  <a:xfrm>
                    <a:off x="7213600" y="5210175"/>
                    <a:ext cx="261938" cy="261938"/>
                  </a:xfrm>
                  <a:custGeom>
                    <a:avLst/>
                    <a:gdLst>
                      <a:gd name="T0" fmla="*/ 60 w 69"/>
                      <a:gd name="T1" fmla="*/ 0 h 69"/>
                      <a:gd name="T2" fmla="*/ 9 w 69"/>
                      <a:gd name="T3" fmla="*/ 0 h 69"/>
                      <a:gd name="T4" fmla="*/ 0 w 69"/>
                      <a:gd name="T5" fmla="*/ 9 h 69"/>
                      <a:gd name="T6" fmla="*/ 0 w 69"/>
                      <a:gd name="T7" fmla="*/ 60 h 69"/>
                      <a:gd name="T8" fmla="*/ 9 w 69"/>
                      <a:gd name="T9" fmla="*/ 69 h 69"/>
                      <a:gd name="T10" fmla="*/ 60 w 69"/>
                      <a:gd name="T11" fmla="*/ 69 h 69"/>
                      <a:gd name="T12" fmla="*/ 69 w 69"/>
                      <a:gd name="T13" fmla="*/ 60 h 69"/>
                      <a:gd name="T14" fmla="*/ 69 w 69"/>
                      <a:gd name="T15" fmla="*/ 9 h 69"/>
                      <a:gd name="T16" fmla="*/ 60 w 69"/>
                      <a:gd name="T17" fmla="*/ 0 h 69"/>
                      <a:gd name="T18" fmla="*/ 61 w 69"/>
                      <a:gd name="T19" fmla="*/ 60 h 69"/>
                      <a:gd name="T20" fmla="*/ 60 w 69"/>
                      <a:gd name="T21" fmla="*/ 61 h 69"/>
                      <a:gd name="T22" fmla="*/ 9 w 69"/>
                      <a:gd name="T23" fmla="*/ 61 h 69"/>
                      <a:gd name="T24" fmla="*/ 8 w 69"/>
                      <a:gd name="T25" fmla="*/ 60 h 69"/>
                      <a:gd name="T26" fmla="*/ 8 w 69"/>
                      <a:gd name="T27" fmla="*/ 9 h 69"/>
                      <a:gd name="T28" fmla="*/ 9 w 69"/>
                      <a:gd name="T29" fmla="*/ 8 h 69"/>
                      <a:gd name="T30" fmla="*/ 60 w 69"/>
                      <a:gd name="T31" fmla="*/ 8 h 69"/>
                      <a:gd name="T32" fmla="*/ 61 w 69"/>
                      <a:gd name="T33" fmla="*/ 9 h 69"/>
                      <a:gd name="T34" fmla="*/ 61 w 69"/>
                      <a:gd name="T35" fmla="*/ 6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69">
                        <a:moveTo>
                          <a:pt x="60" y="0"/>
                        </a:moveTo>
                        <a:cubicBezTo>
                          <a:pt x="9" y="0"/>
                          <a:pt x="9" y="0"/>
                          <a:pt x="9" y="0"/>
                        </a:cubicBezTo>
                        <a:cubicBezTo>
                          <a:pt x="4" y="0"/>
                          <a:pt x="0" y="4"/>
                          <a:pt x="0" y="9"/>
                        </a:cubicBezTo>
                        <a:cubicBezTo>
                          <a:pt x="0" y="60"/>
                          <a:pt x="0" y="60"/>
                          <a:pt x="0" y="60"/>
                        </a:cubicBezTo>
                        <a:cubicBezTo>
                          <a:pt x="0" y="65"/>
                          <a:pt x="4" y="69"/>
                          <a:pt x="9" y="69"/>
                        </a:cubicBezTo>
                        <a:cubicBezTo>
                          <a:pt x="60" y="69"/>
                          <a:pt x="60" y="69"/>
                          <a:pt x="60" y="69"/>
                        </a:cubicBezTo>
                        <a:cubicBezTo>
                          <a:pt x="65" y="69"/>
                          <a:pt x="69" y="65"/>
                          <a:pt x="69" y="60"/>
                        </a:cubicBezTo>
                        <a:cubicBezTo>
                          <a:pt x="69" y="9"/>
                          <a:pt x="69" y="9"/>
                          <a:pt x="69" y="9"/>
                        </a:cubicBezTo>
                        <a:cubicBezTo>
                          <a:pt x="69" y="4"/>
                          <a:pt x="65" y="0"/>
                          <a:pt x="60" y="0"/>
                        </a:cubicBezTo>
                        <a:close/>
                        <a:moveTo>
                          <a:pt x="61" y="60"/>
                        </a:moveTo>
                        <a:cubicBezTo>
                          <a:pt x="61" y="60"/>
                          <a:pt x="60" y="61"/>
                          <a:pt x="60" y="61"/>
                        </a:cubicBezTo>
                        <a:cubicBezTo>
                          <a:pt x="9" y="61"/>
                          <a:pt x="9" y="61"/>
                          <a:pt x="9" y="61"/>
                        </a:cubicBezTo>
                        <a:cubicBezTo>
                          <a:pt x="9" y="61"/>
                          <a:pt x="8" y="60"/>
                          <a:pt x="8" y="60"/>
                        </a:cubicBezTo>
                        <a:cubicBezTo>
                          <a:pt x="8" y="9"/>
                          <a:pt x="8" y="9"/>
                          <a:pt x="8" y="9"/>
                        </a:cubicBezTo>
                        <a:cubicBezTo>
                          <a:pt x="8" y="9"/>
                          <a:pt x="9" y="8"/>
                          <a:pt x="9" y="8"/>
                        </a:cubicBezTo>
                        <a:cubicBezTo>
                          <a:pt x="60" y="8"/>
                          <a:pt x="60" y="8"/>
                          <a:pt x="60" y="8"/>
                        </a:cubicBezTo>
                        <a:cubicBezTo>
                          <a:pt x="60" y="8"/>
                          <a:pt x="61" y="9"/>
                          <a:pt x="61" y="9"/>
                        </a:cubicBezTo>
                        <a:lnTo>
                          <a:pt x="61"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344" tIns="45672" rIns="91344" bIns="45672" numCol="1" anchor="t" anchorCtr="0" compatLnSpc="1">
                    <a:prstTxWarp prst="textNoShape">
                      <a:avLst/>
                    </a:prstTxWarp>
                  </a:bodyPr>
                  <a:lstStyle/>
                  <a:p>
                    <a:endParaRPr lang="en-US" sz="1100">
                      <a:solidFill>
                        <a:schemeClr val="accent3"/>
                      </a:solidFill>
                    </a:endParaRPr>
                  </a:p>
                </p:txBody>
              </p:sp>
              <p:sp>
                <p:nvSpPr>
                  <p:cNvPr id="273" name="Freeform 21"/>
                  <p:cNvSpPr>
                    <a:spLocks noEditPoints="1"/>
                  </p:cNvSpPr>
                  <p:nvPr/>
                </p:nvSpPr>
                <p:spPr bwMode="auto">
                  <a:xfrm>
                    <a:off x="7281863" y="5321300"/>
                    <a:ext cx="41275" cy="44450"/>
                  </a:xfrm>
                  <a:custGeom>
                    <a:avLst/>
                    <a:gdLst>
                      <a:gd name="T0" fmla="*/ 7 w 11"/>
                      <a:gd name="T1" fmla="*/ 1 h 12"/>
                      <a:gd name="T2" fmla="*/ 6 w 11"/>
                      <a:gd name="T3" fmla="*/ 0 h 12"/>
                      <a:gd name="T4" fmla="*/ 6 w 11"/>
                      <a:gd name="T5" fmla="*/ 0 h 12"/>
                      <a:gd name="T6" fmla="*/ 4 w 11"/>
                      <a:gd name="T7" fmla="*/ 1 h 12"/>
                      <a:gd name="T8" fmla="*/ 0 w 11"/>
                      <a:gd name="T9" fmla="*/ 10 h 12"/>
                      <a:gd name="T10" fmla="*/ 0 w 11"/>
                      <a:gd name="T11" fmla="*/ 11 h 12"/>
                      <a:gd name="T12" fmla="*/ 1 w 11"/>
                      <a:gd name="T13" fmla="*/ 12 h 12"/>
                      <a:gd name="T14" fmla="*/ 2 w 11"/>
                      <a:gd name="T15" fmla="*/ 11 h 12"/>
                      <a:gd name="T16" fmla="*/ 3 w 11"/>
                      <a:gd name="T17" fmla="*/ 9 h 12"/>
                      <a:gd name="T18" fmla="*/ 8 w 11"/>
                      <a:gd name="T19" fmla="*/ 9 h 12"/>
                      <a:gd name="T20" fmla="*/ 9 w 11"/>
                      <a:gd name="T21" fmla="*/ 11 h 12"/>
                      <a:gd name="T22" fmla="*/ 10 w 11"/>
                      <a:gd name="T23" fmla="*/ 12 h 12"/>
                      <a:gd name="T24" fmla="*/ 11 w 11"/>
                      <a:gd name="T25" fmla="*/ 11 h 12"/>
                      <a:gd name="T26" fmla="*/ 11 w 11"/>
                      <a:gd name="T27" fmla="*/ 10 h 12"/>
                      <a:gd name="T28" fmla="*/ 7 w 11"/>
                      <a:gd name="T29" fmla="*/ 1 h 12"/>
                      <a:gd name="T30" fmla="*/ 4 w 11"/>
                      <a:gd name="T31" fmla="*/ 7 h 12"/>
                      <a:gd name="T32" fmla="*/ 6 w 11"/>
                      <a:gd name="T33" fmla="*/ 3 h 12"/>
                      <a:gd name="T34" fmla="*/ 7 w 11"/>
                      <a:gd name="T35" fmla="*/ 7 h 12"/>
                      <a:gd name="T36" fmla="*/ 4 w 11"/>
                      <a:gd name="T37" fmla="*/ 7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12">
                        <a:moveTo>
                          <a:pt x="7" y="1"/>
                        </a:moveTo>
                        <a:cubicBezTo>
                          <a:pt x="7" y="1"/>
                          <a:pt x="6" y="0"/>
                          <a:pt x="6" y="0"/>
                        </a:cubicBezTo>
                        <a:cubicBezTo>
                          <a:pt x="6" y="0"/>
                          <a:pt x="6" y="0"/>
                          <a:pt x="6" y="0"/>
                        </a:cubicBezTo>
                        <a:cubicBezTo>
                          <a:pt x="5" y="0"/>
                          <a:pt x="5" y="1"/>
                          <a:pt x="4" y="1"/>
                        </a:cubicBezTo>
                        <a:cubicBezTo>
                          <a:pt x="0" y="10"/>
                          <a:pt x="0" y="10"/>
                          <a:pt x="0" y="10"/>
                        </a:cubicBezTo>
                        <a:cubicBezTo>
                          <a:pt x="0" y="10"/>
                          <a:pt x="0" y="11"/>
                          <a:pt x="0" y="11"/>
                        </a:cubicBezTo>
                        <a:cubicBezTo>
                          <a:pt x="0" y="11"/>
                          <a:pt x="0" y="12"/>
                          <a:pt x="1" y="12"/>
                        </a:cubicBezTo>
                        <a:cubicBezTo>
                          <a:pt x="1" y="12"/>
                          <a:pt x="2" y="11"/>
                          <a:pt x="2" y="11"/>
                        </a:cubicBezTo>
                        <a:cubicBezTo>
                          <a:pt x="3" y="9"/>
                          <a:pt x="3" y="9"/>
                          <a:pt x="3" y="9"/>
                        </a:cubicBezTo>
                        <a:cubicBezTo>
                          <a:pt x="8" y="9"/>
                          <a:pt x="8" y="9"/>
                          <a:pt x="8" y="9"/>
                        </a:cubicBezTo>
                        <a:cubicBezTo>
                          <a:pt x="9" y="11"/>
                          <a:pt x="9" y="11"/>
                          <a:pt x="9" y="11"/>
                        </a:cubicBezTo>
                        <a:cubicBezTo>
                          <a:pt x="9" y="11"/>
                          <a:pt x="10" y="12"/>
                          <a:pt x="10" y="12"/>
                        </a:cubicBezTo>
                        <a:cubicBezTo>
                          <a:pt x="11" y="12"/>
                          <a:pt x="11" y="11"/>
                          <a:pt x="11" y="11"/>
                        </a:cubicBezTo>
                        <a:cubicBezTo>
                          <a:pt x="11" y="11"/>
                          <a:pt x="11" y="10"/>
                          <a:pt x="11" y="10"/>
                        </a:cubicBezTo>
                        <a:lnTo>
                          <a:pt x="7" y="1"/>
                        </a:lnTo>
                        <a:close/>
                        <a:moveTo>
                          <a:pt x="4" y="7"/>
                        </a:moveTo>
                        <a:cubicBezTo>
                          <a:pt x="6" y="3"/>
                          <a:pt x="6" y="3"/>
                          <a:pt x="6" y="3"/>
                        </a:cubicBezTo>
                        <a:cubicBezTo>
                          <a:pt x="7" y="7"/>
                          <a:pt x="7" y="7"/>
                          <a:pt x="7" y="7"/>
                        </a:cubicBezTo>
                        <a:lnTo>
                          <a:pt x="4"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344" tIns="45672" rIns="91344" bIns="45672" numCol="1" anchor="t" anchorCtr="0" compatLnSpc="1">
                    <a:prstTxWarp prst="textNoShape">
                      <a:avLst/>
                    </a:prstTxWarp>
                  </a:bodyPr>
                  <a:lstStyle/>
                  <a:p>
                    <a:endParaRPr lang="en-US" sz="1100">
                      <a:solidFill>
                        <a:schemeClr val="accent3"/>
                      </a:solidFill>
                    </a:endParaRPr>
                  </a:p>
                </p:txBody>
              </p:sp>
              <p:sp>
                <p:nvSpPr>
                  <p:cNvPr id="274" name="Freeform 22"/>
                  <p:cNvSpPr>
                    <a:spLocks noEditPoints="1"/>
                  </p:cNvSpPr>
                  <p:nvPr/>
                </p:nvSpPr>
                <p:spPr bwMode="auto">
                  <a:xfrm>
                    <a:off x="7331075" y="5321300"/>
                    <a:ext cx="34925" cy="44450"/>
                  </a:xfrm>
                  <a:custGeom>
                    <a:avLst/>
                    <a:gdLst>
                      <a:gd name="T0" fmla="*/ 4 w 9"/>
                      <a:gd name="T1" fmla="*/ 0 h 12"/>
                      <a:gd name="T2" fmla="*/ 1 w 9"/>
                      <a:gd name="T3" fmla="*/ 0 h 12"/>
                      <a:gd name="T4" fmla="*/ 0 w 9"/>
                      <a:gd name="T5" fmla="*/ 1 h 12"/>
                      <a:gd name="T6" fmla="*/ 0 w 9"/>
                      <a:gd name="T7" fmla="*/ 11 h 12"/>
                      <a:gd name="T8" fmla="*/ 1 w 9"/>
                      <a:gd name="T9" fmla="*/ 12 h 12"/>
                      <a:gd name="T10" fmla="*/ 2 w 9"/>
                      <a:gd name="T11" fmla="*/ 11 h 12"/>
                      <a:gd name="T12" fmla="*/ 2 w 9"/>
                      <a:gd name="T13" fmla="*/ 8 h 12"/>
                      <a:gd name="T14" fmla="*/ 4 w 9"/>
                      <a:gd name="T15" fmla="*/ 8 h 12"/>
                      <a:gd name="T16" fmla="*/ 9 w 9"/>
                      <a:gd name="T17" fmla="*/ 4 h 12"/>
                      <a:gd name="T18" fmla="*/ 9 w 9"/>
                      <a:gd name="T19" fmla="*/ 4 h 12"/>
                      <a:gd name="T20" fmla="*/ 4 w 9"/>
                      <a:gd name="T21" fmla="*/ 0 h 12"/>
                      <a:gd name="T22" fmla="*/ 7 w 9"/>
                      <a:gd name="T23" fmla="*/ 4 h 12"/>
                      <a:gd name="T24" fmla="*/ 4 w 9"/>
                      <a:gd name="T25" fmla="*/ 6 h 12"/>
                      <a:gd name="T26" fmla="*/ 2 w 9"/>
                      <a:gd name="T27" fmla="*/ 6 h 12"/>
                      <a:gd name="T28" fmla="*/ 2 w 9"/>
                      <a:gd name="T29" fmla="*/ 2 h 12"/>
                      <a:gd name="T30" fmla="*/ 4 w 9"/>
                      <a:gd name="T31" fmla="*/ 2 h 12"/>
                      <a:gd name="T32" fmla="*/ 7 w 9"/>
                      <a:gd name="T33"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12">
                        <a:moveTo>
                          <a:pt x="4" y="0"/>
                        </a:moveTo>
                        <a:cubicBezTo>
                          <a:pt x="1" y="0"/>
                          <a:pt x="1" y="0"/>
                          <a:pt x="1" y="0"/>
                        </a:cubicBezTo>
                        <a:cubicBezTo>
                          <a:pt x="0" y="0"/>
                          <a:pt x="0" y="1"/>
                          <a:pt x="0" y="1"/>
                        </a:cubicBezTo>
                        <a:cubicBezTo>
                          <a:pt x="0" y="11"/>
                          <a:pt x="0" y="11"/>
                          <a:pt x="0" y="11"/>
                        </a:cubicBezTo>
                        <a:cubicBezTo>
                          <a:pt x="0" y="11"/>
                          <a:pt x="1" y="12"/>
                          <a:pt x="1" y="12"/>
                        </a:cubicBezTo>
                        <a:cubicBezTo>
                          <a:pt x="2" y="12"/>
                          <a:pt x="2" y="11"/>
                          <a:pt x="2" y="11"/>
                        </a:cubicBezTo>
                        <a:cubicBezTo>
                          <a:pt x="2" y="8"/>
                          <a:pt x="2" y="8"/>
                          <a:pt x="2" y="8"/>
                        </a:cubicBezTo>
                        <a:cubicBezTo>
                          <a:pt x="4" y="8"/>
                          <a:pt x="4" y="8"/>
                          <a:pt x="4" y="8"/>
                        </a:cubicBezTo>
                        <a:cubicBezTo>
                          <a:pt x="7" y="8"/>
                          <a:pt x="9" y="7"/>
                          <a:pt x="9" y="4"/>
                        </a:cubicBezTo>
                        <a:cubicBezTo>
                          <a:pt x="9" y="4"/>
                          <a:pt x="9" y="4"/>
                          <a:pt x="9" y="4"/>
                        </a:cubicBezTo>
                        <a:cubicBezTo>
                          <a:pt x="9" y="2"/>
                          <a:pt x="7" y="0"/>
                          <a:pt x="4" y="0"/>
                        </a:cubicBezTo>
                        <a:close/>
                        <a:moveTo>
                          <a:pt x="7" y="4"/>
                        </a:moveTo>
                        <a:cubicBezTo>
                          <a:pt x="7" y="5"/>
                          <a:pt x="6" y="6"/>
                          <a:pt x="4" y="6"/>
                        </a:cubicBezTo>
                        <a:cubicBezTo>
                          <a:pt x="2" y="6"/>
                          <a:pt x="2" y="6"/>
                          <a:pt x="2" y="6"/>
                        </a:cubicBezTo>
                        <a:cubicBezTo>
                          <a:pt x="2" y="2"/>
                          <a:pt x="2" y="2"/>
                          <a:pt x="2" y="2"/>
                        </a:cubicBezTo>
                        <a:cubicBezTo>
                          <a:pt x="4" y="2"/>
                          <a:pt x="4" y="2"/>
                          <a:pt x="4" y="2"/>
                        </a:cubicBezTo>
                        <a:cubicBezTo>
                          <a:pt x="6" y="2"/>
                          <a:pt x="7" y="3"/>
                          <a:pt x="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344" tIns="45672" rIns="91344" bIns="45672" numCol="1" anchor="t" anchorCtr="0" compatLnSpc="1">
                    <a:prstTxWarp prst="textNoShape">
                      <a:avLst/>
                    </a:prstTxWarp>
                  </a:bodyPr>
                  <a:lstStyle/>
                  <a:p>
                    <a:endParaRPr lang="en-US" sz="1100">
                      <a:solidFill>
                        <a:schemeClr val="accent3"/>
                      </a:solidFill>
                    </a:endParaRPr>
                  </a:p>
                </p:txBody>
              </p:sp>
              <p:sp>
                <p:nvSpPr>
                  <p:cNvPr id="275" name="Freeform 23"/>
                  <p:cNvSpPr>
                    <a:spLocks noEditPoints="1"/>
                  </p:cNvSpPr>
                  <p:nvPr/>
                </p:nvSpPr>
                <p:spPr bwMode="auto">
                  <a:xfrm>
                    <a:off x="7372350" y="5321300"/>
                    <a:ext cx="31750" cy="44450"/>
                  </a:xfrm>
                  <a:custGeom>
                    <a:avLst/>
                    <a:gdLst>
                      <a:gd name="T0" fmla="*/ 4 w 8"/>
                      <a:gd name="T1" fmla="*/ 0 h 12"/>
                      <a:gd name="T2" fmla="*/ 0 w 8"/>
                      <a:gd name="T3" fmla="*/ 0 h 12"/>
                      <a:gd name="T4" fmla="*/ 0 w 8"/>
                      <a:gd name="T5" fmla="*/ 1 h 12"/>
                      <a:gd name="T6" fmla="*/ 0 w 8"/>
                      <a:gd name="T7" fmla="*/ 11 h 12"/>
                      <a:gd name="T8" fmla="*/ 1 w 8"/>
                      <a:gd name="T9" fmla="*/ 12 h 12"/>
                      <a:gd name="T10" fmla="*/ 2 w 8"/>
                      <a:gd name="T11" fmla="*/ 11 h 12"/>
                      <a:gd name="T12" fmla="*/ 2 w 8"/>
                      <a:gd name="T13" fmla="*/ 8 h 12"/>
                      <a:gd name="T14" fmla="*/ 4 w 8"/>
                      <a:gd name="T15" fmla="*/ 8 h 12"/>
                      <a:gd name="T16" fmla="*/ 8 w 8"/>
                      <a:gd name="T17" fmla="*/ 4 h 12"/>
                      <a:gd name="T18" fmla="*/ 8 w 8"/>
                      <a:gd name="T19" fmla="*/ 4 h 12"/>
                      <a:gd name="T20" fmla="*/ 4 w 8"/>
                      <a:gd name="T21" fmla="*/ 0 h 12"/>
                      <a:gd name="T22" fmla="*/ 6 w 8"/>
                      <a:gd name="T23" fmla="*/ 4 h 12"/>
                      <a:gd name="T24" fmla="*/ 4 w 8"/>
                      <a:gd name="T25" fmla="*/ 6 h 12"/>
                      <a:gd name="T26" fmla="*/ 2 w 8"/>
                      <a:gd name="T27" fmla="*/ 6 h 12"/>
                      <a:gd name="T28" fmla="*/ 2 w 8"/>
                      <a:gd name="T29" fmla="*/ 2 h 12"/>
                      <a:gd name="T30" fmla="*/ 4 w 8"/>
                      <a:gd name="T31" fmla="*/ 2 h 12"/>
                      <a:gd name="T32" fmla="*/ 6 w 8"/>
                      <a:gd name="T33"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12">
                        <a:moveTo>
                          <a:pt x="4" y="0"/>
                        </a:moveTo>
                        <a:cubicBezTo>
                          <a:pt x="0" y="0"/>
                          <a:pt x="0" y="0"/>
                          <a:pt x="0" y="0"/>
                        </a:cubicBezTo>
                        <a:cubicBezTo>
                          <a:pt x="0" y="0"/>
                          <a:pt x="0" y="1"/>
                          <a:pt x="0" y="1"/>
                        </a:cubicBezTo>
                        <a:cubicBezTo>
                          <a:pt x="0" y="11"/>
                          <a:pt x="0" y="11"/>
                          <a:pt x="0" y="11"/>
                        </a:cubicBezTo>
                        <a:cubicBezTo>
                          <a:pt x="0" y="11"/>
                          <a:pt x="0" y="12"/>
                          <a:pt x="1" y="12"/>
                        </a:cubicBezTo>
                        <a:cubicBezTo>
                          <a:pt x="1" y="12"/>
                          <a:pt x="2" y="11"/>
                          <a:pt x="2" y="11"/>
                        </a:cubicBezTo>
                        <a:cubicBezTo>
                          <a:pt x="2" y="8"/>
                          <a:pt x="2" y="8"/>
                          <a:pt x="2" y="8"/>
                        </a:cubicBezTo>
                        <a:cubicBezTo>
                          <a:pt x="4" y="8"/>
                          <a:pt x="4" y="8"/>
                          <a:pt x="4" y="8"/>
                        </a:cubicBezTo>
                        <a:cubicBezTo>
                          <a:pt x="6" y="8"/>
                          <a:pt x="8" y="7"/>
                          <a:pt x="8" y="4"/>
                        </a:cubicBezTo>
                        <a:cubicBezTo>
                          <a:pt x="8" y="4"/>
                          <a:pt x="8" y="4"/>
                          <a:pt x="8" y="4"/>
                        </a:cubicBezTo>
                        <a:cubicBezTo>
                          <a:pt x="8" y="2"/>
                          <a:pt x="7" y="0"/>
                          <a:pt x="4" y="0"/>
                        </a:cubicBezTo>
                        <a:close/>
                        <a:moveTo>
                          <a:pt x="6" y="4"/>
                        </a:moveTo>
                        <a:cubicBezTo>
                          <a:pt x="6" y="5"/>
                          <a:pt x="5" y="6"/>
                          <a:pt x="4" y="6"/>
                        </a:cubicBezTo>
                        <a:cubicBezTo>
                          <a:pt x="2" y="6"/>
                          <a:pt x="2" y="6"/>
                          <a:pt x="2" y="6"/>
                        </a:cubicBezTo>
                        <a:cubicBezTo>
                          <a:pt x="2" y="2"/>
                          <a:pt x="2" y="2"/>
                          <a:pt x="2" y="2"/>
                        </a:cubicBezTo>
                        <a:cubicBezTo>
                          <a:pt x="4" y="2"/>
                          <a:pt x="4" y="2"/>
                          <a:pt x="4" y="2"/>
                        </a:cubicBezTo>
                        <a:cubicBezTo>
                          <a:pt x="5" y="2"/>
                          <a:pt x="6" y="3"/>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344" tIns="45672" rIns="91344" bIns="45672" numCol="1" anchor="t" anchorCtr="0" compatLnSpc="1">
                    <a:prstTxWarp prst="textNoShape">
                      <a:avLst/>
                    </a:prstTxWarp>
                  </a:bodyPr>
                  <a:lstStyle/>
                  <a:p>
                    <a:endParaRPr lang="en-US" sz="1100">
                      <a:solidFill>
                        <a:schemeClr val="accent3"/>
                      </a:solidFill>
                    </a:endParaRPr>
                  </a:p>
                </p:txBody>
              </p:sp>
              <p:sp>
                <p:nvSpPr>
                  <p:cNvPr id="276" name="Freeform 24"/>
                  <p:cNvSpPr>
                    <a:spLocks/>
                  </p:cNvSpPr>
                  <p:nvPr/>
                </p:nvSpPr>
                <p:spPr bwMode="auto">
                  <a:xfrm>
                    <a:off x="7331075" y="5048250"/>
                    <a:ext cx="30163" cy="30163"/>
                  </a:xfrm>
                  <a:custGeom>
                    <a:avLst/>
                    <a:gdLst>
                      <a:gd name="T0" fmla="*/ 8 w 8"/>
                      <a:gd name="T1" fmla="*/ 4 h 8"/>
                      <a:gd name="T2" fmla="*/ 4 w 8"/>
                      <a:gd name="T3" fmla="*/ 0 h 8"/>
                      <a:gd name="T4" fmla="*/ 0 w 8"/>
                      <a:gd name="T5" fmla="*/ 4 h 8"/>
                      <a:gd name="T6" fmla="*/ 0 w 8"/>
                      <a:gd name="T7" fmla="*/ 4 h 8"/>
                      <a:gd name="T8" fmla="*/ 4 w 8"/>
                      <a:gd name="T9" fmla="*/ 8 h 8"/>
                      <a:gd name="T10" fmla="*/ 8 w 8"/>
                      <a:gd name="T11" fmla="*/ 4 h 8"/>
                    </a:gdLst>
                    <a:ahLst/>
                    <a:cxnLst>
                      <a:cxn ang="0">
                        <a:pos x="T0" y="T1"/>
                      </a:cxn>
                      <a:cxn ang="0">
                        <a:pos x="T2" y="T3"/>
                      </a:cxn>
                      <a:cxn ang="0">
                        <a:pos x="T4" y="T5"/>
                      </a:cxn>
                      <a:cxn ang="0">
                        <a:pos x="T6" y="T7"/>
                      </a:cxn>
                      <a:cxn ang="0">
                        <a:pos x="T8" y="T9"/>
                      </a:cxn>
                      <a:cxn ang="0">
                        <a:pos x="T10" y="T11"/>
                      </a:cxn>
                    </a:cxnLst>
                    <a:rect l="0" t="0" r="r" b="b"/>
                    <a:pathLst>
                      <a:path w="8" h="8">
                        <a:moveTo>
                          <a:pt x="8" y="4"/>
                        </a:moveTo>
                        <a:cubicBezTo>
                          <a:pt x="8" y="2"/>
                          <a:pt x="6" y="0"/>
                          <a:pt x="4" y="0"/>
                        </a:cubicBezTo>
                        <a:cubicBezTo>
                          <a:pt x="1" y="0"/>
                          <a:pt x="0" y="2"/>
                          <a:pt x="0" y="4"/>
                        </a:cubicBezTo>
                        <a:cubicBezTo>
                          <a:pt x="0" y="4"/>
                          <a:pt x="0" y="4"/>
                          <a:pt x="0" y="4"/>
                        </a:cubicBezTo>
                        <a:cubicBezTo>
                          <a:pt x="0" y="7"/>
                          <a:pt x="1" y="8"/>
                          <a:pt x="4" y="8"/>
                        </a:cubicBezTo>
                        <a:cubicBezTo>
                          <a:pt x="6" y="8"/>
                          <a:pt x="8" y="7"/>
                          <a:pt x="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344" tIns="45672" rIns="91344" bIns="45672" numCol="1" anchor="t" anchorCtr="0" compatLnSpc="1">
                    <a:prstTxWarp prst="textNoShape">
                      <a:avLst/>
                    </a:prstTxWarp>
                  </a:bodyPr>
                  <a:lstStyle/>
                  <a:p>
                    <a:endParaRPr lang="en-US" sz="1100">
                      <a:solidFill>
                        <a:schemeClr val="accent3"/>
                      </a:solidFill>
                    </a:endParaRPr>
                  </a:p>
                </p:txBody>
              </p:sp>
              <p:sp>
                <p:nvSpPr>
                  <p:cNvPr id="277" name="Freeform 25"/>
                  <p:cNvSpPr>
                    <a:spLocks/>
                  </p:cNvSpPr>
                  <p:nvPr/>
                </p:nvSpPr>
                <p:spPr bwMode="auto">
                  <a:xfrm>
                    <a:off x="7331075" y="5108575"/>
                    <a:ext cx="30163" cy="33338"/>
                  </a:xfrm>
                  <a:custGeom>
                    <a:avLst/>
                    <a:gdLst>
                      <a:gd name="T0" fmla="*/ 4 w 8"/>
                      <a:gd name="T1" fmla="*/ 0 h 9"/>
                      <a:gd name="T2" fmla="*/ 0 w 8"/>
                      <a:gd name="T3" fmla="*/ 4 h 9"/>
                      <a:gd name="T4" fmla="*/ 0 w 8"/>
                      <a:gd name="T5" fmla="*/ 5 h 9"/>
                      <a:gd name="T6" fmla="*/ 4 w 8"/>
                      <a:gd name="T7" fmla="*/ 9 h 9"/>
                      <a:gd name="T8" fmla="*/ 8 w 8"/>
                      <a:gd name="T9" fmla="*/ 5 h 9"/>
                      <a:gd name="T10" fmla="*/ 8 w 8"/>
                      <a:gd name="T11" fmla="*/ 4 h 9"/>
                      <a:gd name="T12" fmla="*/ 4 w 8"/>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8" h="9">
                        <a:moveTo>
                          <a:pt x="4" y="0"/>
                        </a:moveTo>
                        <a:cubicBezTo>
                          <a:pt x="1" y="0"/>
                          <a:pt x="0" y="2"/>
                          <a:pt x="0" y="4"/>
                        </a:cubicBezTo>
                        <a:cubicBezTo>
                          <a:pt x="0" y="5"/>
                          <a:pt x="0" y="5"/>
                          <a:pt x="0" y="5"/>
                        </a:cubicBezTo>
                        <a:cubicBezTo>
                          <a:pt x="0" y="7"/>
                          <a:pt x="1" y="9"/>
                          <a:pt x="4" y="9"/>
                        </a:cubicBezTo>
                        <a:cubicBezTo>
                          <a:pt x="6" y="9"/>
                          <a:pt x="8" y="7"/>
                          <a:pt x="8" y="5"/>
                        </a:cubicBezTo>
                        <a:cubicBezTo>
                          <a:pt x="8" y="4"/>
                          <a:pt x="8" y="4"/>
                          <a:pt x="8" y="4"/>
                        </a:cubicBezTo>
                        <a:cubicBezTo>
                          <a:pt x="8" y="2"/>
                          <a:pt x="6"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344" tIns="45672" rIns="91344" bIns="45672" numCol="1" anchor="t" anchorCtr="0" compatLnSpc="1">
                    <a:prstTxWarp prst="textNoShape">
                      <a:avLst/>
                    </a:prstTxWarp>
                  </a:bodyPr>
                  <a:lstStyle/>
                  <a:p>
                    <a:endParaRPr lang="en-US" sz="1100">
                      <a:solidFill>
                        <a:schemeClr val="accent3"/>
                      </a:solidFill>
                    </a:endParaRPr>
                  </a:p>
                </p:txBody>
              </p:sp>
              <p:sp>
                <p:nvSpPr>
                  <p:cNvPr id="278" name="Freeform 26"/>
                  <p:cNvSpPr>
                    <a:spLocks/>
                  </p:cNvSpPr>
                  <p:nvPr/>
                </p:nvSpPr>
                <p:spPr bwMode="auto">
                  <a:xfrm>
                    <a:off x="7331075" y="4983163"/>
                    <a:ext cx="30163" cy="34925"/>
                  </a:xfrm>
                  <a:custGeom>
                    <a:avLst/>
                    <a:gdLst>
                      <a:gd name="T0" fmla="*/ 8 w 8"/>
                      <a:gd name="T1" fmla="*/ 4 h 9"/>
                      <a:gd name="T2" fmla="*/ 4 w 8"/>
                      <a:gd name="T3" fmla="*/ 0 h 9"/>
                      <a:gd name="T4" fmla="*/ 0 w 8"/>
                      <a:gd name="T5" fmla="*/ 4 h 9"/>
                      <a:gd name="T6" fmla="*/ 0 w 8"/>
                      <a:gd name="T7" fmla="*/ 5 h 9"/>
                      <a:gd name="T8" fmla="*/ 4 w 8"/>
                      <a:gd name="T9" fmla="*/ 9 h 9"/>
                      <a:gd name="T10" fmla="*/ 8 w 8"/>
                      <a:gd name="T11" fmla="*/ 5 h 9"/>
                      <a:gd name="T12" fmla="*/ 8 w 8"/>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8" h="9">
                        <a:moveTo>
                          <a:pt x="8" y="4"/>
                        </a:moveTo>
                        <a:cubicBezTo>
                          <a:pt x="8" y="2"/>
                          <a:pt x="6" y="0"/>
                          <a:pt x="4" y="0"/>
                        </a:cubicBezTo>
                        <a:cubicBezTo>
                          <a:pt x="1" y="0"/>
                          <a:pt x="0" y="2"/>
                          <a:pt x="0" y="4"/>
                        </a:cubicBezTo>
                        <a:cubicBezTo>
                          <a:pt x="0" y="5"/>
                          <a:pt x="0" y="5"/>
                          <a:pt x="0" y="5"/>
                        </a:cubicBezTo>
                        <a:cubicBezTo>
                          <a:pt x="0" y="7"/>
                          <a:pt x="1" y="9"/>
                          <a:pt x="4" y="9"/>
                        </a:cubicBezTo>
                        <a:cubicBezTo>
                          <a:pt x="6" y="9"/>
                          <a:pt x="8" y="7"/>
                          <a:pt x="8" y="5"/>
                        </a:cubicBezTo>
                        <a:lnTo>
                          <a:pt x="8"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344" tIns="45672" rIns="91344" bIns="45672" numCol="1" anchor="t" anchorCtr="0" compatLnSpc="1">
                    <a:prstTxWarp prst="textNoShape">
                      <a:avLst/>
                    </a:prstTxWarp>
                  </a:bodyPr>
                  <a:lstStyle/>
                  <a:p>
                    <a:endParaRPr lang="en-US" sz="1100">
                      <a:solidFill>
                        <a:schemeClr val="accent3"/>
                      </a:solidFill>
                    </a:endParaRPr>
                  </a:p>
                </p:txBody>
              </p:sp>
              <p:sp>
                <p:nvSpPr>
                  <p:cNvPr id="279" name="Freeform 27"/>
                  <p:cNvSpPr>
                    <a:spLocks/>
                  </p:cNvSpPr>
                  <p:nvPr/>
                </p:nvSpPr>
                <p:spPr bwMode="auto">
                  <a:xfrm>
                    <a:off x="6697663" y="4983163"/>
                    <a:ext cx="30163" cy="34925"/>
                  </a:xfrm>
                  <a:custGeom>
                    <a:avLst/>
                    <a:gdLst>
                      <a:gd name="T0" fmla="*/ 8 w 8"/>
                      <a:gd name="T1" fmla="*/ 4 h 9"/>
                      <a:gd name="T2" fmla="*/ 4 w 8"/>
                      <a:gd name="T3" fmla="*/ 0 h 9"/>
                      <a:gd name="T4" fmla="*/ 0 w 8"/>
                      <a:gd name="T5" fmla="*/ 4 h 9"/>
                      <a:gd name="T6" fmla="*/ 0 w 8"/>
                      <a:gd name="T7" fmla="*/ 5 h 9"/>
                      <a:gd name="T8" fmla="*/ 4 w 8"/>
                      <a:gd name="T9" fmla="*/ 9 h 9"/>
                      <a:gd name="T10" fmla="*/ 8 w 8"/>
                      <a:gd name="T11" fmla="*/ 5 h 9"/>
                      <a:gd name="T12" fmla="*/ 8 w 8"/>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8" h="9">
                        <a:moveTo>
                          <a:pt x="8" y="4"/>
                        </a:moveTo>
                        <a:cubicBezTo>
                          <a:pt x="8" y="2"/>
                          <a:pt x="6" y="0"/>
                          <a:pt x="4" y="0"/>
                        </a:cubicBezTo>
                        <a:cubicBezTo>
                          <a:pt x="1" y="0"/>
                          <a:pt x="0" y="2"/>
                          <a:pt x="0" y="4"/>
                        </a:cubicBezTo>
                        <a:cubicBezTo>
                          <a:pt x="0" y="5"/>
                          <a:pt x="0" y="5"/>
                          <a:pt x="0" y="5"/>
                        </a:cubicBezTo>
                        <a:cubicBezTo>
                          <a:pt x="0" y="7"/>
                          <a:pt x="1" y="9"/>
                          <a:pt x="4" y="9"/>
                        </a:cubicBezTo>
                        <a:cubicBezTo>
                          <a:pt x="6" y="9"/>
                          <a:pt x="8" y="7"/>
                          <a:pt x="8" y="5"/>
                        </a:cubicBezTo>
                        <a:lnTo>
                          <a:pt x="8"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344" tIns="45672" rIns="91344" bIns="45672" numCol="1" anchor="t" anchorCtr="0" compatLnSpc="1">
                    <a:prstTxWarp prst="textNoShape">
                      <a:avLst/>
                    </a:prstTxWarp>
                  </a:bodyPr>
                  <a:lstStyle/>
                  <a:p>
                    <a:endParaRPr lang="en-US" sz="1100">
                      <a:solidFill>
                        <a:schemeClr val="accent3"/>
                      </a:solidFill>
                    </a:endParaRPr>
                  </a:p>
                </p:txBody>
              </p:sp>
              <p:sp>
                <p:nvSpPr>
                  <p:cNvPr id="280" name="Freeform 28"/>
                  <p:cNvSpPr>
                    <a:spLocks/>
                  </p:cNvSpPr>
                  <p:nvPr/>
                </p:nvSpPr>
                <p:spPr bwMode="auto">
                  <a:xfrm>
                    <a:off x="6697663" y="5048250"/>
                    <a:ext cx="30163" cy="30163"/>
                  </a:xfrm>
                  <a:custGeom>
                    <a:avLst/>
                    <a:gdLst>
                      <a:gd name="T0" fmla="*/ 8 w 8"/>
                      <a:gd name="T1" fmla="*/ 4 h 8"/>
                      <a:gd name="T2" fmla="*/ 4 w 8"/>
                      <a:gd name="T3" fmla="*/ 0 h 8"/>
                      <a:gd name="T4" fmla="*/ 0 w 8"/>
                      <a:gd name="T5" fmla="*/ 4 h 8"/>
                      <a:gd name="T6" fmla="*/ 0 w 8"/>
                      <a:gd name="T7" fmla="*/ 4 h 8"/>
                      <a:gd name="T8" fmla="*/ 4 w 8"/>
                      <a:gd name="T9" fmla="*/ 8 h 8"/>
                      <a:gd name="T10" fmla="*/ 8 w 8"/>
                      <a:gd name="T11" fmla="*/ 4 h 8"/>
                    </a:gdLst>
                    <a:ahLst/>
                    <a:cxnLst>
                      <a:cxn ang="0">
                        <a:pos x="T0" y="T1"/>
                      </a:cxn>
                      <a:cxn ang="0">
                        <a:pos x="T2" y="T3"/>
                      </a:cxn>
                      <a:cxn ang="0">
                        <a:pos x="T4" y="T5"/>
                      </a:cxn>
                      <a:cxn ang="0">
                        <a:pos x="T6" y="T7"/>
                      </a:cxn>
                      <a:cxn ang="0">
                        <a:pos x="T8" y="T9"/>
                      </a:cxn>
                      <a:cxn ang="0">
                        <a:pos x="T10" y="T11"/>
                      </a:cxn>
                    </a:cxnLst>
                    <a:rect l="0" t="0" r="r" b="b"/>
                    <a:pathLst>
                      <a:path w="8" h="8">
                        <a:moveTo>
                          <a:pt x="8" y="4"/>
                        </a:moveTo>
                        <a:cubicBezTo>
                          <a:pt x="8" y="2"/>
                          <a:pt x="6" y="0"/>
                          <a:pt x="4" y="0"/>
                        </a:cubicBezTo>
                        <a:cubicBezTo>
                          <a:pt x="1" y="0"/>
                          <a:pt x="0" y="2"/>
                          <a:pt x="0" y="4"/>
                        </a:cubicBezTo>
                        <a:cubicBezTo>
                          <a:pt x="0" y="4"/>
                          <a:pt x="0" y="4"/>
                          <a:pt x="0" y="4"/>
                        </a:cubicBezTo>
                        <a:cubicBezTo>
                          <a:pt x="0" y="7"/>
                          <a:pt x="1" y="8"/>
                          <a:pt x="4" y="8"/>
                        </a:cubicBezTo>
                        <a:cubicBezTo>
                          <a:pt x="6" y="8"/>
                          <a:pt x="8" y="7"/>
                          <a:pt x="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344" tIns="45672" rIns="91344" bIns="45672" numCol="1" anchor="t" anchorCtr="0" compatLnSpc="1">
                    <a:prstTxWarp prst="textNoShape">
                      <a:avLst/>
                    </a:prstTxWarp>
                  </a:bodyPr>
                  <a:lstStyle/>
                  <a:p>
                    <a:endParaRPr lang="en-US" sz="1100">
                      <a:solidFill>
                        <a:schemeClr val="accent3"/>
                      </a:solidFill>
                    </a:endParaRPr>
                  </a:p>
                </p:txBody>
              </p:sp>
              <p:sp>
                <p:nvSpPr>
                  <p:cNvPr id="281" name="Freeform 29"/>
                  <p:cNvSpPr>
                    <a:spLocks/>
                  </p:cNvSpPr>
                  <p:nvPr/>
                </p:nvSpPr>
                <p:spPr bwMode="auto">
                  <a:xfrm>
                    <a:off x="6697663" y="5108575"/>
                    <a:ext cx="30163" cy="33338"/>
                  </a:xfrm>
                  <a:custGeom>
                    <a:avLst/>
                    <a:gdLst>
                      <a:gd name="T0" fmla="*/ 4 w 8"/>
                      <a:gd name="T1" fmla="*/ 0 h 9"/>
                      <a:gd name="T2" fmla="*/ 0 w 8"/>
                      <a:gd name="T3" fmla="*/ 4 h 9"/>
                      <a:gd name="T4" fmla="*/ 0 w 8"/>
                      <a:gd name="T5" fmla="*/ 5 h 9"/>
                      <a:gd name="T6" fmla="*/ 4 w 8"/>
                      <a:gd name="T7" fmla="*/ 9 h 9"/>
                      <a:gd name="T8" fmla="*/ 8 w 8"/>
                      <a:gd name="T9" fmla="*/ 5 h 9"/>
                      <a:gd name="T10" fmla="*/ 8 w 8"/>
                      <a:gd name="T11" fmla="*/ 4 h 9"/>
                      <a:gd name="T12" fmla="*/ 4 w 8"/>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8" h="9">
                        <a:moveTo>
                          <a:pt x="4" y="0"/>
                        </a:moveTo>
                        <a:cubicBezTo>
                          <a:pt x="1" y="0"/>
                          <a:pt x="0" y="2"/>
                          <a:pt x="0" y="4"/>
                        </a:cubicBezTo>
                        <a:cubicBezTo>
                          <a:pt x="0" y="5"/>
                          <a:pt x="0" y="5"/>
                          <a:pt x="0" y="5"/>
                        </a:cubicBezTo>
                        <a:cubicBezTo>
                          <a:pt x="0" y="7"/>
                          <a:pt x="1" y="9"/>
                          <a:pt x="4" y="9"/>
                        </a:cubicBezTo>
                        <a:cubicBezTo>
                          <a:pt x="6" y="9"/>
                          <a:pt x="8" y="7"/>
                          <a:pt x="8" y="5"/>
                        </a:cubicBezTo>
                        <a:cubicBezTo>
                          <a:pt x="8" y="4"/>
                          <a:pt x="8" y="4"/>
                          <a:pt x="8" y="4"/>
                        </a:cubicBezTo>
                        <a:cubicBezTo>
                          <a:pt x="8" y="2"/>
                          <a:pt x="6"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344" tIns="45672" rIns="91344" bIns="45672" numCol="1" anchor="t" anchorCtr="0" compatLnSpc="1">
                    <a:prstTxWarp prst="textNoShape">
                      <a:avLst/>
                    </a:prstTxWarp>
                  </a:bodyPr>
                  <a:lstStyle/>
                  <a:p>
                    <a:endParaRPr lang="en-US" sz="1100">
                      <a:solidFill>
                        <a:schemeClr val="accent3"/>
                      </a:solidFill>
                    </a:endParaRPr>
                  </a:p>
                </p:txBody>
              </p:sp>
              <p:sp>
                <p:nvSpPr>
                  <p:cNvPr id="282" name="Freeform 30"/>
                  <p:cNvSpPr>
                    <a:spLocks/>
                  </p:cNvSpPr>
                  <p:nvPr/>
                </p:nvSpPr>
                <p:spPr bwMode="auto">
                  <a:xfrm>
                    <a:off x="7013575" y="5048250"/>
                    <a:ext cx="30163" cy="30163"/>
                  </a:xfrm>
                  <a:custGeom>
                    <a:avLst/>
                    <a:gdLst>
                      <a:gd name="T0" fmla="*/ 8 w 8"/>
                      <a:gd name="T1" fmla="*/ 4 h 8"/>
                      <a:gd name="T2" fmla="*/ 4 w 8"/>
                      <a:gd name="T3" fmla="*/ 0 h 8"/>
                      <a:gd name="T4" fmla="*/ 0 w 8"/>
                      <a:gd name="T5" fmla="*/ 4 h 8"/>
                      <a:gd name="T6" fmla="*/ 0 w 8"/>
                      <a:gd name="T7" fmla="*/ 4 h 8"/>
                      <a:gd name="T8" fmla="*/ 4 w 8"/>
                      <a:gd name="T9" fmla="*/ 8 h 8"/>
                      <a:gd name="T10" fmla="*/ 8 w 8"/>
                      <a:gd name="T11" fmla="*/ 4 h 8"/>
                    </a:gdLst>
                    <a:ahLst/>
                    <a:cxnLst>
                      <a:cxn ang="0">
                        <a:pos x="T0" y="T1"/>
                      </a:cxn>
                      <a:cxn ang="0">
                        <a:pos x="T2" y="T3"/>
                      </a:cxn>
                      <a:cxn ang="0">
                        <a:pos x="T4" y="T5"/>
                      </a:cxn>
                      <a:cxn ang="0">
                        <a:pos x="T6" y="T7"/>
                      </a:cxn>
                      <a:cxn ang="0">
                        <a:pos x="T8" y="T9"/>
                      </a:cxn>
                      <a:cxn ang="0">
                        <a:pos x="T10" y="T11"/>
                      </a:cxn>
                    </a:cxnLst>
                    <a:rect l="0" t="0" r="r" b="b"/>
                    <a:pathLst>
                      <a:path w="8" h="8">
                        <a:moveTo>
                          <a:pt x="8" y="4"/>
                        </a:moveTo>
                        <a:cubicBezTo>
                          <a:pt x="8" y="2"/>
                          <a:pt x="6" y="0"/>
                          <a:pt x="4" y="0"/>
                        </a:cubicBezTo>
                        <a:cubicBezTo>
                          <a:pt x="2" y="0"/>
                          <a:pt x="0" y="2"/>
                          <a:pt x="0" y="4"/>
                        </a:cubicBezTo>
                        <a:cubicBezTo>
                          <a:pt x="0" y="4"/>
                          <a:pt x="0" y="4"/>
                          <a:pt x="0" y="4"/>
                        </a:cubicBezTo>
                        <a:cubicBezTo>
                          <a:pt x="0" y="7"/>
                          <a:pt x="2" y="8"/>
                          <a:pt x="4" y="8"/>
                        </a:cubicBezTo>
                        <a:cubicBezTo>
                          <a:pt x="6" y="8"/>
                          <a:pt x="8" y="7"/>
                          <a:pt x="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344" tIns="45672" rIns="91344" bIns="45672" numCol="1" anchor="t" anchorCtr="0" compatLnSpc="1">
                    <a:prstTxWarp prst="textNoShape">
                      <a:avLst/>
                    </a:prstTxWarp>
                  </a:bodyPr>
                  <a:lstStyle/>
                  <a:p>
                    <a:endParaRPr lang="en-US" sz="1100">
                      <a:solidFill>
                        <a:schemeClr val="accent3"/>
                      </a:solidFill>
                    </a:endParaRPr>
                  </a:p>
                </p:txBody>
              </p:sp>
              <p:sp>
                <p:nvSpPr>
                  <p:cNvPr id="283" name="Freeform 31"/>
                  <p:cNvSpPr>
                    <a:spLocks/>
                  </p:cNvSpPr>
                  <p:nvPr/>
                </p:nvSpPr>
                <p:spPr bwMode="auto">
                  <a:xfrm>
                    <a:off x="7013575" y="5108575"/>
                    <a:ext cx="30163" cy="33338"/>
                  </a:xfrm>
                  <a:custGeom>
                    <a:avLst/>
                    <a:gdLst>
                      <a:gd name="T0" fmla="*/ 4 w 8"/>
                      <a:gd name="T1" fmla="*/ 0 h 9"/>
                      <a:gd name="T2" fmla="*/ 0 w 8"/>
                      <a:gd name="T3" fmla="*/ 4 h 9"/>
                      <a:gd name="T4" fmla="*/ 0 w 8"/>
                      <a:gd name="T5" fmla="*/ 5 h 9"/>
                      <a:gd name="T6" fmla="*/ 4 w 8"/>
                      <a:gd name="T7" fmla="*/ 9 h 9"/>
                      <a:gd name="T8" fmla="*/ 8 w 8"/>
                      <a:gd name="T9" fmla="*/ 5 h 9"/>
                      <a:gd name="T10" fmla="*/ 8 w 8"/>
                      <a:gd name="T11" fmla="*/ 4 h 9"/>
                      <a:gd name="T12" fmla="*/ 4 w 8"/>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8" h="9">
                        <a:moveTo>
                          <a:pt x="4" y="0"/>
                        </a:moveTo>
                        <a:cubicBezTo>
                          <a:pt x="2" y="0"/>
                          <a:pt x="0" y="2"/>
                          <a:pt x="0" y="4"/>
                        </a:cubicBezTo>
                        <a:cubicBezTo>
                          <a:pt x="0" y="5"/>
                          <a:pt x="0" y="5"/>
                          <a:pt x="0" y="5"/>
                        </a:cubicBezTo>
                        <a:cubicBezTo>
                          <a:pt x="0" y="7"/>
                          <a:pt x="2" y="9"/>
                          <a:pt x="4" y="9"/>
                        </a:cubicBezTo>
                        <a:cubicBezTo>
                          <a:pt x="6" y="9"/>
                          <a:pt x="8" y="7"/>
                          <a:pt x="8" y="5"/>
                        </a:cubicBezTo>
                        <a:cubicBezTo>
                          <a:pt x="8" y="4"/>
                          <a:pt x="8" y="4"/>
                          <a:pt x="8" y="4"/>
                        </a:cubicBezTo>
                        <a:cubicBezTo>
                          <a:pt x="8" y="2"/>
                          <a:pt x="6"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344" tIns="45672" rIns="91344" bIns="45672" numCol="1" anchor="t" anchorCtr="0" compatLnSpc="1">
                    <a:prstTxWarp prst="textNoShape">
                      <a:avLst/>
                    </a:prstTxWarp>
                  </a:bodyPr>
                  <a:lstStyle/>
                  <a:p>
                    <a:endParaRPr lang="en-US" sz="1100">
                      <a:solidFill>
                        <a:schemeClr val="accent3"/>
                      </a:solidFill>
                    </a:endParaRPr>
                  </a:p>
                </p:txBody>
              </p:sp>
              <p:sp>
                <p:nvSpPr>
                  <p:cNvPr id="284" name="Freeform 32"/>
                  <p:cNvSpPr>
                    <a:spLocks/>
                  </p:cNvSpPr>
                  <p:nvPr/>
                </p:nvSpPr>
                <p:spPr bwMode="auto">
                  <a:xfrm>
                    <a:off x="7013575" y="4983163"/>
                    <a:ext cx="30163" cy="34925"/>
                  </a:xfrm>
                  <a:custGeom>
                    <a:avLst/>
                    <a:gdLst>
                      <a:gd name="T0" fmla="*/ 8 w 8"/>
                      <a:gd name="T1" fmla="*/ 4 h 9"/>
                      <a:gd name="T2" fmla="*/ 4 w 8"/>
                      <a:gd name="T3" fmla="*/ 0 h 9"/>
                      <a:gd name="T4" fmla="*/ 0 w 8"/>
                      <a:gd name="T5" fmla="*/ 4 h 9"/>
                      <a:gd name="T6" fmla="*/ 0 w 8"/>
                      <a:gd name="T7" fmla="*/ 5 h 9"/>
                      <a:gd name="T8" fmla="*/ 4 w 8"/>
                      <a:gd name="T9" fmla="*/ 9 h 9"/>
                      <a:gd name="T10" fmla="*/ 8 w 8"/>
                      <a:gd name="T11" fmla="*/ 5 h 9"/>
                      <a:gd name="T12" fmla="*/ 8 w 8"/>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8" h="9">
                        <a:moveTo>
                          <a:pt x="8" y="4"/>
                        </a:moveTo>
                        <a:cubicBezTo>
                          <a:pt x="8" y="2"/>
                          <a:pt x="6" y="0"/>
                          <a:pt x="4" y="0"/>
                        </a:cubicBezTo>
                        <a:cubicBezTo>
                          <a:pt x="2" y="0"/>
                          <a:pt x="0" y="2"/>
                          <a:pt x="0" y="4"/>
                        </a:cubicBezTo>
                        <a:cubicBezTo>
                          <a:pt x="0" y="5"/>
                          <a:pt x="0" y="5"/>
                          <a:pt x="0" y="5"/>
                        </a:cubicBezTo>
                        <a:cubicBezTo>
                          <a:pt x="0" y="7"/>
                          <a:pt x="2" y="9"/>
                          <a:pt x="4" y="9"/>
                        </a:cubicBezTo>
                        <a:cubicBezTo>
                          <a:pt x="6" y="9"/>
                          <a:pt x="8" y="7"/>
                          <a:pt x="8" y="5"/>
                        </a:cubicBezTo>
                        <a:lnTo>
                          <a:pt x="8"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344" tIns="45672" rIns="91344" bIns="45672" numCol="1" anchor="t" anchorCtr="0" compatLnSpc="1">
                    <a:prstTxWarp prst="textNoShape">
                      <a:avLst/>
                    </a:prstTxWarp>
                  </a:bodyPr>
                  <a:lstStyle/>
                  <a:p>
                    <a:endParaRPr lang="en-US" sz="1100">
                      <a:solidFill>
                        <a:schemeClr val="accent3"/>
                      </a:solidFill>
                    </a:endParaRPr>
                  </a:p>
                </p:txBody>
              </p:sp>
            </p:grpSp>
            <p:pic>
              <p:nvPicPr>
                <p:cNvPr id="262" name="Picture 261"/>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8680909" y="2188853"/>
                  <a:ext cx="615611" cy="734281"/>
                </a:xfrm>
                <a:prstGeom prst="rect">
                  <a:avLst/>
                </a:prstGeom>
                <a:noFill/>
              </p:spPr>
            </p:pic>
          </p:grpSp>
          <p:sp>
            <p:nvSpPr>
              <p:cNvPr id="259" name="Rounded Rectangle 258"/>
              <p:cNvSpPr/>
              <p:nvPr/>
            </p:nvSpPr>
            <p:spPr>
              <a:xfrm>
                <a:off x="4608576" y="1227152"/>
                <a:ext cx="602471" cy="564602"/>
              </a:xfrm>
              <a:prstGeom prst="roundRect">
                <a:avLst/>
              </a:prstGeom>
              <a:no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100">
                  <a:solidFill>
                    <a:schemeClr val="accent3"/>
                  </a:solidFill>
                </a:endParaRPr>
              </a:p>
            </p:txBody>
          </p:sp>
          <p:sp>
            <p:nvSpPr>
              <p:cNvPr id="260" name="TextBox 259"/>
              <p:cNvSpPr txBox="1"/>
              <p:nvPr/>
            </p:nvSpPr>
            <p:spPr>
              <a:xfrm>
                <a:off x="4531466" y="845808"/>
                <a:ext cx="743793" cy="304699"/>
              </a:xfrm>
              <a:prstGeom prst="rect">
                <a:avLst/>
              </a:prstGeom>
              <a:noFill/>
            </p:spPr>
            <p:txBody>
              <a:bodyPr wrap="none" lIns="0" tIns="0" rIns="0" bIns="0" rtlCol="0">
                <a:spAutoFit/>
              </a:bodyPr>
              <a:lstStyle/>
              <a:p>
                <a:pPr algn="ctr">
                  <a:lnSpc>
                    <a:spcPct val="90000"/>
                  </a:lnSpc>
                </a:pPr>
                <a:r>
                  <a:rPr lang="en-US" sz="1100" kern="0" dirty="0">
                    <a:solidFill>
                      <a:schemeClr val="accent3"/>
                    </a:solidFill>
                  </a:rPr>
                  <a:t>Cloud-Native</a:t>
                </a:r>
              </a:p>
              <a:p>
                <a:pPr algn="ctr">
                  <a:lnSpc>
                    <a:spcPct val="90000"/>
                  </a:lnSpc>
                </a:pPr>
                <a:r>
                  <a:rPr lang="en-US" sz="1100" kern="0" dirty="0">
                    <a:solidFill>
                      <a:schemeClr val="accent3"/>
                    </a:solidFill>
                  </a:rPr>
                  <a:t>Apps</a:t>
                </a:r>
              </a:p>
            </p:txBody>
          </p:sp>
        </p:grpSp>
        <p:grpSp>
          <p:nvGrpSpPr>
            <p:cNvPr id="6" name="Group 5">
              <a:extLst>
                <a:ext uri="{FF2B5EF4-FFF2-40B4-BE49-F238E27FC236}">
                  <a16:creationId xmlns:a16="http://schemas.microsoft.com/office/drawing/2014/main" id="{80BDBFDE-F786-F74F-B2AE-92F3A09280A7}"/>
                </a:ext>
              </a:extLst>
            </p:cNvPr>
            <p:cNvGrpSpPr/>
            <p:nvPr/>
          </p:nvGrpSpPr>
          <p:grpSpPr>
            <a:xfrm>
              <a:off x="7457651" y="891052"/>
              <a:ext cx="770917" cy="900702"/>
              <a:chOff x="7457651" y="891052"/>
              <a:chExt cx="770917" cy="900702"/>
            </a:xfrm>
          </p:grpSpPr>
          <p:sp>
            <p:nvSpPr>
              <p:cNvPr id="315" name="Rounded Rectangle 314"/>
              <p:cNvSpPr/>
              <p:nvPr/>
            </p:nvSpPr>
            <p:spPr>
              <a:xfrm>
                <a:off x="7626096" y="1227152"/>
                <a:ext cx="602472" cy="564602"/>
              </a:xfrm>
              <a:prstGeom prst="roundRect">
                <a:avLst/>
              </a:prstGeom>
              <a:no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100">
                  <a:solidFill>
                    <a:schemeClr val="accent3"/>
                  </a:solidFill>
                </a:endParaRPr>
              </a:p>
            </p:txBody>
          </p:sp>
          <p:sp>
            <p:nvSpPr>
              <p:cNvPr id="316" name="TextBox 315"/>
              <p:cNvSpPr txBox="1"/>
              <p:nvPr/>
            </p:nvSpPr>
            <p:spPr>
              <a:xfrm>
                <a:off x="7661810" y="891052"/>
                <a:ext cx="530593" cy="152349"/>
              </a:xfrm>
              <a:prstGeom prst="rect">
                <a:avLst/>
              </a:prstGeom>
              <a:noFill/>
            </p:spPr>
            <p:txBody>
              <a:bodyPr wrap="none" lIns="0" tIns="0" rIns="0" bIns="0" rtlCol="0">
                <a:spAutoFit/>
              </a:bodyPr>
              <a:lstStyle/>
              <a:p>
                <a:pPr algn="ctr">
                  <a:lnSpc>
                    <a:spcPct val="90000"/>
                  </a:lnSpc>
                </a:pPr>
                <a:r>
                  <a:rPr lang="en-US" sz="1100" kern="0" dirty="0">
                    <a:solidFill>
                      <a:schemeClr val="accent3"/>
                    </a:solidFill>
                  </a:rPr>
                  <a:t>Edge/IOT</a:t>
                </a:r>
              </a:p>
            </p:txBody>
          </p:sp>
          <p:grpSp>
            <p:nvGrpSpPr>
              <p:cNvPr id="317" name="Group 316"/>
              <p:cNvGrpSpPr/>
              <p:nvPr/>
            </p:nvGrpSpPr>
            <p:grpSpPr>
              <a:xfrm>
                <a:off x="7457651" y="1445275"/>
                <a:ext cx="499362" cy="70870"/>
                <a:chOff x="6110288" y="50801"/>
                <a:chExt cx="1268413" cy="192088"/>
              </a:xfrm>
            </p:grpSpPr>
            <p:sp>
              <p:nvSpPr>
                <p:cNvPr id="318" name="Freeform 5"/>
                <p:cNvSpPr>
                  <a:spLocks/>
                </p:cNvSpPr>
                <p:nvPr/>
              </p:nvSpPr>
              <p:spPr bwMode="auto">
                <a:xfrm>
                  <a:off x="6986588" y="55563"/>
                  <a:ext cx="149225" cy="184150"/>
                </a:xfrm>
                <a:custGeom>
                  <a:avLst/>
                  <a:gdLst>
                    <a:gd name="T0" fmla="*/ 63 w 82"/>
                    <a:gd name="T1" fmla="*/ 62 h 98"/>
                    <a:gd name="T2" fmla="*/ 63 w 82"/>
                    <a:gd name="T3" fmla="*/ 58 h 98"/>
                    <a:gd name="T4" fmla="*/ 63 w 82"/>
                    <a:gd name="T5" fmla="*/ 5 h 98"/>
                    <a:gd name="T6" fmla="*/ 67 w 82"/>
                    <a:gd name="T7" fmla="*/ 1 h 98"/>
                    <a:gd name="T8" fmla="*/ 78 w 82"/>
                    <a:gd name="T9" fmla="*/ 1 h 98"/>
                    <a:gd name="T10" fmla="*/ 82 w 82"/>
                    <a:gd name="T11" fmla="*/ 4 h 98"/>
                    <a:gd name="T12" fmla="*/ 82 w 82"/>
                    <a:gd name="T13" fmla="*/ 65 h 98"/>
                    <a:gd name="T14" fmla="*/ 82 w 82"/>
                    <a:gd name="T15" fmla="*/ 94 h 98"/>
                    <a:gd name="T16" fmla="*/ 78 w 82"/>
                    <a:gd name="T17" fmla="*/ 98 h 98"/>
                    <a:gd name="T18" fmla="*/ 66 w 82"/>
                    <a:gd name="T19" fmla="*/ 98 h 98"/>
                    <a:gd name="T20" fmla="*/ 61 w 82"/>
                    <a:gd name="T21" fmla="*/ 95 h 98"/>
                    <a:gd name="T22" fmla="*/ 23 w 82"/>
                    <a:gd name="T23" fmla="*/ 39 h 98"/>
                    <a:gd name="T24" fmla="*/ 20 w 82"/>
                    <a:gd name="T25" fmla="*/ 36 h 98"/>
                    <a:gd name="T26" fmla="*/ 20 w 82"/>
                    <a:gd name="T27" fmla="*/ 39 h 98"/>
                    <a:gd name="T28" fmla="*/ 20 w 82"/>
                    <a:gd name="T29" fmla="*/ 94 h 98"/>
                    <a:gd name="T30" fmla="*/ 15 w 82"/>
                    <a:gd name="T31" fmla="*/ 98 h 98"/>
                    <a:gd name="T32" fmla="*/ 3 w 82"/>
                    <a:gd name="T33" fmla="*/ 98 h 98"/>
                    <a:gd name="T34" fmla="*/ 0 w 82"/>
                    <a:gd name="T35" fmla="*/ 95 h 98"/>
                    <a:gd name="T36" fmla="*/ 0 w 82"/>
                    <a:gd name="T37" fmla="*/ 4 h 98"/>
                    <a:gd name="T38" fmla="*/ 3 w 82"/>
                    <a:gd name="T39" fmla="*/ 1 h 98"/>
                    <a:gd name="T40" fmla="*/ 18 w 82"/>
                    <a:gd name="T41" fmla="*/ 1 h 98"/>
                    <a:gd name="T42" fmla="*/ 23 w 82"/>
                    <a:gd name="T43" fmla="*/ 3 h 98"/>
                    <a:gd name="T44" fmla="*/ 55 w 82"/>
                    <a:gd name="T45" fmla="*/ 52 h 98"/>
                    <a:gd name="T46" fmla="*/ 62 w 82"/>
                    <a:gd name="T47" fmla="*/ 62 h 98"/>
                    <a:gd name="T48" fmla="*/ 63 w 82"/>
                    <a:gd name="T49" fmla="*/ 6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2" h="98">
                      <a:moveTo>
                        <a:pt x="63" y="62"/>
                      </a:moveTo>
                      <a:cubicBezTo>
                        <a:pt x="63" y="61"/>
                        <a:pt x="63" y="60"/>
                        <a:pt x="63" y="58"/>
                      </a:cubicBezTo>
                      <a:cubicBezTo>
                        <a:pt x="63" y="40"/>
                        <a:pt x="63" y="23"/>
                        <a:pt x="63" y="5"/>
                      </a:cubicBezTo>
                      <a:cubicBezTo>
                        <a:pt x="63" y="2"/>
                        <a:pt x="64" y="0"/>
                        <a:pt x="67" y="1"/>
                      </a:cubicBezTo>
                      <a:cubicBezTo>
                        <a:pt x="71" y="1"/>
                        <a:pt x="75" y="1"/>
                        <a:pt x="78" y="1"/>
                      </a:cubicBezTo>
                      <a:cubicBezTo>
                        <a:pt x="82" y="0"/>
                        <a:pt x="82" y="1"/>
                        <a:pt x="82" y="4"/>
                      </a:cubicBezTo>
                      <a:cubicBezTo>
                        <a:pt x="82" y="24"/>
                        <a:pt x="82" y="45"/>
                        <a:pt x="82" y="65"/>
                      </a:cubicBezTo>
                      <a:cubicBezTo>
                        <a:pt x="82" y="74"/>
                        <a:pt x="82" y="84"/>
                        <a:pt x="82" y="94"/>
                      </a:cubicBezTo>
                      <a:cubicBezTo>
                        <a:pt x="82" y="97"/>
                        <a:pt x="81" y="98"/>
                        <a:pt x="78" y="98"/>
                      </a:cubicBezTo>
                      <a:cubicBezTo>
                        <a:pt x="74" y="98"/>
                        <a:pt x="70" y="98"/>
                        <a:pt x="66" y="98"/>
                      </a:cubicBezTo>
                      <a:cubicBezTo>
                        <a:pt x="64" y="98"/>
                        <a:pt x="62" y="97"/>
                        <a:pt x="61" y="95"/>
                      </a:cubicBezTo>
                      <a:cubicBezTo>
                        <a:pt x="48" y="76"/>
                        <a:pt x="35" y="57"/>
                        <a:pt x="23" y="39"/>
                      </a:cubicBezTo>
                      <a:cubicBezTo>
                        <a:pt x="22" y="38"/>
                        <a:pt x="21" y="37"/>
                        <a:pt x="20" y="36"/>
                      </a:cubicBezTo>
                      <a:cubicBezTo>
                        <a:pt x="20" y="37"/>
                        <a:pt x="20" y="38"/>
                        <a:pt x="20" y="39"/>
                      </a:cubicBezTo>
                      <a:cubicBezTo>
                        <a:pt x="20" y="57"/>
                        <a:pt x="19" y="76"/>
                        <a:pt x="20" y="94"/>
                      </a:cubicBezTo>
                      <a:cubicBezTo>
                        <a:pt x="20" y="97"/>
                        <a:pt x="19" y="98"/>
                        <a:pt x="15" y="98"/>
                      </a:cubicBezTo>
                      <a:cubicBezTo>
                        <a:pt x="11" y="98"/>
                        <a:pt x="7" y="98"/>
                        <a:pt x="3" y="98"/>
                      </a:cubicBezTo>
                      <a:cubicBezTo>
                        <a:pt x="1" y="98"/>
                        <a:pt x="0" y="97"/>
                        <a:pt x="0" y="95"/>
                      </a:cubicBezTo>
                      <a:cubicBezTo>
                        <a:pt x="0" y="64"/>
                        <a:pt x="0" y="34"/>
                        <a:pt x="0" y="4"/>
                      </a:cubicBezTo>
                      <a:cubicBezTo>
                        <a:pt x="0" y="1"/>
                        <a:pt x="1" y="1"/>
                        <a:pt x="3" y="1"/>
                      </a:cubicBezTo>
                      <a:cubicBezTo>
                        <a:pt x="8" y="1"/>
                        <a:pt x="13" y="1"/>
                        <a:pt x="18" y="1"/>
                      </a:cubicBezTo>
                      <a:cubicBezTo>
                        <a:pt x="21" y="0"/>
                        <a:pt x="22" y="1"/>
                        <a:pt x="23" y="3"/>
                      </a:cubicBezTo>
                      <a:cubicBezTo>
                        <a:pt x="34" y="20"/>
                        <a:pt x="45" y="36"/>
                        <a:pt x="55" y="52"/>
                      </a:cubicBezTo>
                      <a:cubicBezTo>
                        <a:pt x="57" y="55"/>
                        <a:pt x="60" y="59"/>
                        <a:pt x="62" y="62"/>
                      </a:cubicBezTo>
                      <a:cubicBezTo>
                        <a:pt x="62" y="62"/>
                        <a:pt x="63" y="62"/>
                        <a:pt x="63" y="6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344" tIns="45672" rIns="91344" bIns="45672" numCol="1" anchor="t" anchorCtr="0" compatLnSpc="1">
                  <a:prstTxWarp prst="textNoShape">
                    <a:avLst/>
                  </a:prstTxWarp>
                </a:bodyPr>
                <a:lstStyle/>
                <a:p>
                  <a:endParaRPr lang="en-US" sz="1100">
                    <a:solidFill>
                      <a:schemeClr val="accent3"/>
                    </a:solidFill>
                  </a:endParaRPr>
                </a:p>
              </p:txBody>
            </p:sp>
            <p:sp>
              <p:nvSpPr>
                <p:cNvPr id="319" name="Freeform 6"/>
                <p:cNvSpPr>
                  <a:spLocks/>
                </p:cNvSpPr>
                <p:nvPr/>
              </p:nvSpPr>
              <p:spPr bwMode="auto">
                <a:xfrm>
                  <a:off x="6645275" y="55563"/>
                  <a:ext cx="147638" cy="184150"/>
                </a:xfrm>
                <a:custGeom>
                  <a:avLst/>
                  <a:gdLst>
                    <a:gd name="T0" fmla="*/ 0 w 81"/>
                    <a:gd name="T1" fmla="*/ 49 h 98"/>
                    <a:gd name="T2" fmla="*/ 0 w 81"/>
                    <a:gd name="T3" fmla="*/ 4 h 98"/>
                    <a:gd name="T4" fmla="*/ 4 w 81"/>
                    <a:gd name="T5" fmla="*/ 1 h 98"/>
                    <a:gd name="T6" fmla="*/ 18 w 81"/>
                    <a:gd name="T7" fmla="*/ 1 h 98"/>
                    <a:gd name="T8" fmla="*/ 22 w 81"/>
                    <a:gd name="T9" fmla="*/ 4 h 98"/>
                    <a:gd name="T10" fmla="*/ 21 w 81"/>
                    <a:gd name="T11" fmla="*/ 35 h 98"/>
                    <a:gd name="T12" fmla="*/ 25 w 81"/>
                    <a:gd name="T13" fmla="*/ 39 h 98"/>
                    <a:gd name="T14" fmla="*/ 57 w 81"/>
                    <a:gd name="T15" fmla="*/ 39 h 98"/>
                    <a:gd name="T16" fmla="*/ 61 w 81"/>
                    <a:gd name="T17" fmla="*/ 35 h 98"/>
                    <a:gd name="T18" fmla="*/ 60 w 81"/>
                    <a:gd name="T19" fmla="*/ 4 h 98"/>
                    <a:gd name="T20" fmla="*/ 64 w 81"/>
                    <a:gd name="T21" fmla="*/ 1 h 98"/>
                    <a:gd name="T22" fmla="*/ 78 w 81"/>
                    <a:gd name="T23" fmla="*/ 1 h 98"/>
                    <a:gd name="T24" fmla="*/ 81 w 81"/>
                    <a:gd name="T25" fmla="*/ 4 h 98"/>
                    <a:gd name="T26" fmla="*/ 81 w 81"/>
                    <a:gd name="T27" fmla="*/ 95 h 98"/>
                    <a:gd name="T28" fmla="*/ 78 w 81"/>
                    <a:gd name="T29" fmla="*/ 98 h 98"/>
                    <a:gd name="T30" fmla="*/ 64 w 81"/>
                    <a:gd name="T31" fmla="*/ 98 h 98"/>
                    <a:gd name="T32" fmla="*/ 60 w 81"/>
                    <a:gd name="T33" fmla="*/ 94 h 98"/>
                    <a:gd name="T34" fmla="*/ 61 w 81"/>
                    <a:gd name="T35" fmla="*/ 60 h 98"/>
                    <a:gd name="T36" fmla="*/ 56 w 81"/>
                    <a:gd name="T37" fmla="*/ 56 h 98"/>
                    <a:gd name="T38" fmla="*/ 25 w 81"/>
                    <a:gd name="T39" fmla="*/ 56 h 98"/>
                    <a:gd name="T40" fmla="*/ 21 w 81"/>
                    <a:gd name="T41" fmla="*/ 60 h 98"/>
                    <a:gd name="T42" fmla="*/ 22 w 81"/>
                    <a:gd name="T43" fmla="*/ 94 h 98"/>
                    <a:gd name="T44" fmla="*/ 18 w 81"/>
                    <a:gd name="T45" fmla="*/ 98 h 98"/>
                    <a:gd name="T46" fmla="*/ 4 w 81"/>
                    <a:gd name="T47" fmla="*/ 98 h 98"/>
                    <a:gd name="T48" fmla="*/ 0 w 81"/>
                    <a:gd name="T49" fmla="*/ 94 h 98"/>
                    <a:gd name="T50" fmla="*/ 0 w 81"/>
                    <a:gd name="T51" fmla="*/ 4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1" h="98">
                      <a:moveTo>
                        <a:pt x="0" y="49"/>
                      </a:moveTo>
                      <a:cubicBezTo>
                        <a:pt x="0" y="34"/>
                        <a:pt x="0" y="19"/>
                        <a:pt x="0" y="4"/>
                      </a:cubicBezTo>
                      <a:cubicBezTo>
                        <a:pt x="0" y="1"/>
                        <a:pt x="1" y="0"/>
                        <a:pt x="4" y="1"/>
                      </a:cubicBezTo>
                      <a:cubicBezTo>
                        <a:pt x="9" y="1"/>
                        <a:pt x="13" y="1"/>
                        <a:pt x="18" y="1"/>
                      </a:cubicBezTo>
                      <a:cubicBezTo>
                        <a:pt x="21" y="0"/>
                        <a:pt x="22" y="1"/>
                        <a:pt x="22" y="4"/>
                      </a:cubicBezTo>
                      <a:cubicBezTo>
                        <a:pt x="21" y="14"/>
                        <a:pt x="22" y="25"/>
                        <a:pt x="21" y="35"/>
                      </a:cubicBezTo>
                      <a:cubicBezTo>
                        <a:pt x="21" y="38"/>
                        <a:pt x="22" y="39"/>
                        <a:pt x="25" y="39"/>
                      </a:cubicBezTo>
                      <a:cubicBezTo>
                        <a:pt x="36" y="38"/>
                        <a:pt x="46" y="38"/>
                        <a:pt x="57" y="39"/>
                      </a:cubicBezTo>
                      <a:cubicBezTo>
                        <a:pt x="60" y="39"/>
                        <a:pt x="61" y="38"/>
                        <a:pt x="61" y="35"/>
                      </a:cubicBezTo>
                      <a:cubicBezTo>
                        <a:pt x="60" y="25"/>
                        <a:pt x="61" y="15"/>
                        <a:pt x="60" y="4"/>
                      </a:cubicBezTo>
                      <a:cubicBezTo>
                        <a:pt x="60" y="1"/>
                        <a:pt x="61" y="0"/>
                        <a:pt x="64" y="1"/>
                      </a:cubicBezTo>
                      <a:cubicBezTo>
                        <a:pt x="69" y="1"/>
                        <a:pt x="73" y="1"/>
                        <a:pt x="78" y="1"/>
                      </a:cubicBezTo>
                      <a:cubicBezTo>
                        <a:pt x="80" y="0"/>
                        <a:pt x="81" y="1"/>
                        <a:pt x="81" y="4"/>
                      </a:cubicBezTo>
                      <a:cubicBezTo>
                        <a:pt x="81" y="34"/>
                        <a:pt x="81" y="64"/>
                        <a:pt x="81" y="95"/>
                      </a:cubicBezTo>
                      <a:cubicBezTo>
                        <a:pt x="81" y="97"/>
                        <a:pt x="80" y="98"/>
                        <a:pt x="78" y="98"/>
                      </a:cubicBezTo>
                      <a:cubicBezTo>
                        <a:pt x="73" y="98"/>
                        <a:pt x="69" y="98"/>
                        <a:pt x="64" y="98"/>
                      </a:cubicBezTo>
                      <a:cubicBezTo>
                        <a:pt x="61" y="98"/>
                        <a:pt x="60" y="97"/>
                        <a:pt x="60" y="94"/>
                      </a:cubicBezTo>
                      <a:cubicBezTo>
                        <a:pt x="61" y="83"/>
                        <a:pt x="60" y="72"/>
                        <a:pt x="61" y="60"/>
                      </a:cubicBezTo>
                      <a:cubicBezTo>
                        <a:pt x="61" y="57"/>
                        <a:pt x="60" y="56"/>
                        <a:pt x="56" y="56"/>
                      </a:cubicBezTo>
                      <a:cubicBezTo>
                        <a:pt x="46" y="56"/>
                        <a:pt x="36" y="56"/>
                        <a:pt x="25" y="56"/>
                      </a:cubicBezTo>
                      <a:cubicBezTo>
                        <a:pt x="22" y="56"/>
                        <a:pt x="21" y="57"/>
                        <a:pt x="21" y="60"/>
                      </a:cubicBezTo>
                      <a:cubicBezTo>
                        <a:pt x="22" y="71"/>
                        <a:pt x="21" y="83"/>
                        <a:pt x="22" y="94"/>
                      </a:cubicBezTo>
                      <a:cubicBezTo>
                        <a:pt x="22" y="97"/>
                        <a:pt x="21" y="98"/>
                        <a:pt x="18" y="98"/>
                      </a:cubicBezTo>
                      <a:cubicBezTo>
                        <a:pt x="13" y="98"/>
                        <a:pt x="9" y="98"/>
                        <a:pt x="4" y="98"/>
                      </a:cubicBezTo>
                      <a:cubicBezTo>
                        <a:pt x="1" y="98"/>
                        <a:pt x="0" y="97"/>
                        <a:pt x="0" y="94"/>
                      </a:cubicBezTo>
                      <a:cubicBezTo>
                        <a:pt x="0" y="79"/>
                        <a:pt x="0" y="64"/>
                        <a:pt x="0" y="4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344" tIns="45672" rIns="91344" bIns="45672" numCol="1" anchor="t" anchorCtr="0" compatLnSpc="1">
                  <a:prstTxWarp prst="textNoShape">
                    <a:avLst/>
                  </a:prstTxWarp>
                </a:bodyPr>
                <a:lstStyle/>
                <a:p>
                  <a:endParaRPr lang="en-US" sz="1100">
                    <a:solidFill>
                      <a:schemeClr val="accent3"/>
                    </a:solidFill>
                  </a:endParaRPr>
                </a:p>
              </p:txBody>
            </p:sp>
            <p:sp>
              <p:nvSpPr>
                <p:cNvPr id="320" name="Freeform 7"/>
                <p:cNvSpPr>
                  <a:spLocks/>
                </p:cNvSpPr>
                <p:nvPr/>
              </p:nvSpPr>
              <p:spPr bwMode="auto">
                <a:xfrm>
                  <a:off x="6110288" y="50801"/>
                  <a:ext cx="149225" cy="192088"/>
                </a:xfrm>
                <a:custGeom>
                  <a:avLst/>
                  <a:gdLst>
                    <a:gd name="T0" fmla="*/ 63 w 82"/>
                    <a:gd name="T1" fmla="*/ 33 h 103"/>
                    <a:gd name="T2" fmla="*/ 43 w 82"/>
                    <a:gd name="T3" fmla="*/ 19 h 103"/>
                    <a:gd name="T4" fmla="*/ 30 w 82"/>
                    <a:gd name="T5" fmla="*/ 21 h 103"/>
                    <a:gd name="T6" fmla="*/ 24 w 82"/>
                    <a:gd name="T7" fmla="*/ 28 h 103"/>
                    <a:gd name="T8" fmla="*/ 29 w 82"/>
                    <a:gd name="T9" fmla="*/ 38 h 103"/>
                    <a:gd name="T10" fmla="*/ 43 w 82"/>
                    <a:gd name="T11" fmla="*/ 43 h 103"/>
                    <a:gd name="T12" fmla="*/ 61 w 82"/>
                    <a:gd name="T13" fmla="*/ 49 h 103"/>
                    <a:gd name="T14" fmla="*/ 79 w 82"/>
                    <a:gd name="T15" fmla="*/ 67 h 103"/>
                    <a:gd name="T16" fmla="*/ 67 w 82"/>
                    <a:gd name="T17" fmla="*/ 97 h 103"/>
                    <a:gd name="T18" fmla="*/ 45 w 82"/>
                    <a:gd name="T19" fmla="*/ 103 h 103"/>
                    <a:gd name="T20" fmla="*/ 15 w 82"/>
                    <a:gd name="T21" fmla="*/ 96 h 103"/>
                    <a:gd name="T22" fmla="*/ 1 w 82"/>
                    <a:gd name="T23" fmla="*/ 81 h 103"/>
                    <a:gd name="T24" fmla="*/ 1 w 82"/>
                    <a:gd name="T25" fmla="*/ 78 h 103"/>
                    <a:gd name="T26" fmla="*/ 15 w 82"/>
                    <a:gd name="T27" fmla="*/ 70 h 103"/>
                    <a:gd name="T28" fmla="*/ 17 w 82"/>
                    <a:gd name="T29" fmla="*/ 73 h 103"/>
                    <a:gd name="T30" fmla="*/ 50 w 82"/>
                    <a:gd name="T31" fmla="*/ 85 h 103"/>
                    <a:gd name="T32" fmla="*/ 59 w 82"/>
                    <a:gd name="T33" fmla="*/ 72 h 103"/>
                    <a:gd name="T34" fmla="*/ 53 w 82"/>
                    <a:gd name="T35" fmla="*/ 66 h 103"/>
                    <a:gd name="T36" fmla="*/ 38 w 82"/>
                    <a:gd name="T37" fmla="*/ 60 h 103"/>
                    <a:gd name="T38" fmla="*/ 21 w 82"/>
                    <a:gd name="T39" fmla="*/ 55 h 103"/>
                    <a:gd name="T40" fmla="*/ 4 w 82"/>
                    <a:gd name="T41" fmla="*/ 34 h 103"/>
                    <a:gd name="T42" fmla="*/ 26 w 82"/>
                    <a:gd name="T43" fmla="*/ 4 h 103"/>
                    <a:gd name="T44" fmla="*/ 68 w 82"/>
                    <a:gd name="T45" fmla="*/ 12 h 103"/>
                    <a:gd name="T46" fmla="*/ 76 w 82"/>
                    <a:gd name="T47" fmla="*/ 20 h 103"/>
                    <a:gd name="T48" fmla="*/ 76 w 82"/>
                    <a:gd name="T49" fmla="*/ 22 h 103"/>
                    <a:gd name="T50" fmla="*/ 63 w 82"/>
                    <a:gd name="T51" fmla="*/ 3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103">
                      <a:moveTo>
                        <a:pt x="63" y="33"/>
                      </a:moveTo>
                      <a:cubicBezTo>
                        <a:pt x="57" y="25"/>
                        <a:pt x="51" y="20"/>
                        <a:pt x="43" y="19"/>
                      </a:cubicBezTo>
                      <a:cubicBezTo>
                        <a:pt x="39" y="19"/>
                        <a:pt x="34" y="20"/>
                        <a:pt x="30" y="21"/>
                      </a:cubicBezTo>
                      <a:cubicBezTo>
                        <a:pt x="27" y="21"/>
                        <a:pt x="25" y="24"/>
                        <a:pt x="24" y="28"/>
                      </a:cubicBezTo>
                      <a:cubicBezTo>
                        <a:pt x="24" y="32"/>
                        <a:pt x="25" y="36"/>
                        <a:pt x="29" y="38"/>
                      </a:cubicBezTo>
                      <a:cubicBezTo>
                        <a:pt x="34" y="40"/>
                        <a:pt x="38" y="41"/>
                        <a:pt x="43" y="43"/>
                      </a:cubicBezTo>
                      <a:cubicBezTo>
                        <a:pt x="49" y="45"/>
                        <a:pt x="55" y="46"/>
                        <a:pt x="61" y="49"/>
                      </a:cubicBezTo>
                      <a:cubicBezTo>
                        <a:pt x="70" y="52"/>
                        <a:pt x="76" y="57"/>
                        <a:pt x="79" y="67"/>
                      </a:cubicBezTo>
                      <a:cubicBezTo>
                        <a:pt x="82" y="78"/>
                        <a:pt x="77" y="90"/>
                        <a:pt x="67" y="97"/>
                      </a:cubicBezTo>
                      <a:cubicBezTo>
                        <a:pt x="60" y="101"/>
                        <a:pt x="52" y="102"/>
                        <a:pt x="45" y="103"/>
                      </a:cubicBezTo>
                      <a:cubicBezTo>
                        <a:pt x="34" y="103"/>
                        <a:pt x="24" y="102"/>
                        <a:pt x="15" y="96"/>
                      </a:cubicBezTo>
                      <a:cubicBezTo>
                        <a:pt x="9" y="93"/>
                        <a:pt x="4" y="87"/>
                        <a:pt x="1" y="81"/>
                      </a:cubicBezTo>
                      <a:cubicBezTo>
                        <a:pt x="0" y="81"/>
                        <a:pt x="0" y="79"/>
                        <a:pt x="1" y="78"/>
                      </a:cubicBezTo>
                      <a:cubicBezTo>
                        <a:pt x="6" y="75"/>
                        <a:pt x="10" y="73"/>
                        <a:pt x="15" y="70"/>
                      </a:cubicBezTo>
                      <a:cubicBezTo>
                        <a:pt x="16" y="71"/>
                        <a:pt x="17" y="72"/>
                        <a:pt x="17" y="73"/>
                      </a:cubicBezTo>
                      <a:cubicBezTo>
                        <a:pt x="25" y="85"/>
                        <a:pt x="38" y="88"/>
                        <a:pt x="50" y="85"/>
                      </a:cubicBezTo>
                      <a:cubicBezTo>
                        <a:pt x="57" y="83"/>
                        <a:pt x="61" y="78"/>
                        <a:pt x="59" y="72"/>
                      </a:cubicBezTo>
                      <a:cubicBezTo>
                        <a:pt x="58" y="70"/>
                        <a:pt x="55" y="67"/>
                        <a:pt x="53" y="66"/>
                      </a:cubicBezTo>
                      <a:cubicBezTo>
                        <a:pt x="48" y="63"/>
                        <a:pt x="43" y="62"/>
                        <a:pt x="38" y="60"/>
                      </a:cubicBezTo>
                      <a:cubicBezTo>
                        <a:pt x="33" y="58"/>
                        <a:pt x="27" y="57"/>
                        <a:pt x="21" y="55"/>
                      </a:cubicBezTo>
                      <a:cubicBezTo>
                        <a:pt x="12" y="51"/>
                        <a:pt x="5" y="45"/>
                        <a:pt x="4" y="34"/>
                      </a:cubicBezTo>
                      <a:cubicBezTo>
                        <a:pt x="3" y="18"/>
                        <a:pt x="10" y="7"/>
                        <a:pt x="26" y="4"/>
                      </a:cubicBezTo>
                      <a:cubicBezTo>
                        <a:pt x="41" y="0"/>
                        <a:pt x="56" y="2"/>
                        <a:pt x="68" y="12"/>
                      </a:cubicBezTo>
                      <a:cubicBezTo>
                        <a:pt x="71" y="14"/>
                        <a:pt x="73" y="17"/>
                        <a:pt x="76" y="20"/>
                      </a:cubicBezTo>
                      <a:cubicBezTo>
                        <a:pt x="76" y="20"/>
                        <a:pt x="76" y="22"/>
                        <a:pt x="76" y="22"/>
                      </a:cubicBezTo>
                      <a:cubicBezTo>
                        <a:pt x="72" y="26"/>
                        <a:pt x="67" y="29"/>
                        <a:pt x="63" y="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344" tIns="45672" rIns="91344" bIns="45672" numCol="1" anchor="t" anchorCtr="0" compatLnSpc="1">
                  <a:prstTxWarp prst="textNoShape">
                    <a:avLst/>
                  </a:prstTxWarp>
                </a:bodyPr>
                <a:lstStyle/>
                <a:p>
                  <a:endParaRPr lang="en-US" sz="1100">
                    <a:solidFill>
                      <a:schemeClr val="accent3"/>
                    </a:solidFill>
                  </a:endParaRPr>
                </a:p>
              </p:txBody>
            </p:sp>
            <p:sp>
              <p:nvSpPr>
                <p:cNvPr id="321" name="Freeform 8"/>
                <p:cNvSpPr>
                  <a:spLocks noEditPoints="1"/>
                </p:cNvSpPr>
                <p:nvPr/>
              </p:nvSpPr>
              <p:spPr bwMode="auto">
                <a:xfrm>
                  <a:off x="6435725" y="55563"/>
                  <a:ext cx="136525" cy="184150"/>
                </a:xfrm>
                <a:custGeom>
                  <a:avLst/>
                  <a:gdLst>
                    <a:gd name="T0" fmla="*/ 0 w 75"/>
                    <a:gd name="T1" fmla="*/ 49 h 98"/>
                    <a:gd name="T2" fmla="*/ 0 w 75"/>
                    <a:gd name="T3" fmla="*/ 5 h 98"/>
                    <a:gd name="T4" fmla="*/ 4 w 75"/>
                    <a:gd name="T5" fmla="*/ 1 h 98"/>
                    <a:gd name="T6" fmla="*/ 38 w 75"/>
                    <a:gd name="T7" fmla="*/ 1 h 98"/>
                    <a:gd name="T8" fmla="*/ 60 w 75"/>
                    <a:gd name="T9" fmla="*/ 5 h 98"/>
                    <a:gd name="T10" fmla="*/ 74 w 75"/>
                    <a:gd name="T11" fmla="*/ 27 h 98"/>
                    <a:gd name="T12" fmla="*/ 74 w 75"/>
                    <a:gd name="T13" fmla="*/ 39 h 98"/>
                    <a:gd name="T14" fmla="*/ 50 w 75"/>
                    <a:gd name="T15" fmla="*/ 62 h 98"/>
                    <a:gd name="T16" fmla="*/ 25 w 75"/>
                    <a:gd name="T17" fmla="*/ 63 h 98"/>
                    <a:gd name="T18" fmla="*/ 21 w 75"/>
                    <a:gd name="T19" fmla="*/ 67 h 98"/>
                    <a:gd name="T20" fmla="*/ 21 w 75"/>
                    <a:gd name="T21" fmla="*/ 94 h 98"/>
                    <a:gd name="T22" fmla="*/ 17 w 75"/>
                    <a:gd name="T23" fmla="*/ 98 h 98"/>
                    <a:gd name="T24" fmla="*/ 4 w 75"/>
                    <a:gd name="T25" fmla="*/ 98 h 98"/>
                    <a:gd name="T26" fmla="*/ 0 w 75"/>
                    <a:gd name="T27" fmla="*/ 94 h 98"/>
                    <a:gd name="T28" fmla="*/ 0 w 75"/>
                    <a:gd name="T29" fmla="*/ 49 h 98"/>
                    <a:gd name="T30" fmla="*/ 21 w 75"/>
                    <a:gd name="T31" fmla="*/ 32 h 98"/>
                    <a:gd name="T32" fmla="*/ 21 w 75"/>
                    <a:gd name="T33" fmla="*/ 44 h 98"/>
                    <a:gd name="T34" fmla="*/ 22 w 75"/>
                    <a:gd name="T35" fmla="*/ 47 h 98"/>
                    <a:gd name="T36" fmla="*/ 44 w 75"/>
                    <a:gd name="T37" fmla="*/ 46 h 98"/>
                    <a:gd name="T38" fmla="*/ 54 w 75"/>
                    <a:gd name="T39" fmla="*/ 32 h 98"/>
                    <a:gd name="T40" fmla="*/ 43 w 75"/>
                    <a:gd name="T41" fmla="*/ 19 h 98"/>
                    <a:gd name="T42" fmla="*/ 23 w 75"/>
                    <a:gd name="T43" fmla="*/ 18 h 98"/>
                    <a:gd name="T44" fmla="*/ 21 w 75"/>
                    <a:gd name="T45" fmla="*/ 20 h 98"/>
                    <a:gd name="T46" fmla="*/ 21 w 75"/>
                    <a:gd name="T47" fmla="*/ 3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5" h="98">
                      <a:moveTo>
                        <a:pt x="0" y="49"/>
                      </a:moveTo>
                      <a:cubicBezTo>
                        <a:pt x="0" y="34"/>
                        <a:pt x="0" y="19"/>
                        <a:pt x="0" y="5"/>
                      </a:cubicBezTo>
                      <a:cubicBezTo>
                        <a:pt x="0" y="2"/>
                        <a:pt x="1" y="0"/>
                        <a:pt x="4" y="1"/>
                      </a:cubicBezTo>
                      <a:cubicBezTo>
                        <a:pt x="15" y="1"/>
                        <a:pt x="27" y="0"/>
                        <a:pt x="38" y="1"/>
                      </a:cubicBezTo>
                      <a:cubicBezTo>
                        <a:pt x="45" y="1"/>
                        <a:pt x="53" y="2"/>
                        <a:pt x="60" y="5"/>
                      </a:cubicBezTo>
                      <a:cubicBezTo>
                        <a:pt x="69" y="10"/>
                        <a:pt x="74" y="17"/>
                        <a:pt x="74" y="27"/>
                      </a:cubicBezTo>
                      <a:cubicBezTo>
                        <a:pt x="75" y="31"/>
                        <a:pt x="75" y="35"/>
                        <a:pt x="74" y="39"/>
                      </a:cubicBezTo>
                      <a:cubicBezTo>
                        <a:pt x="72" y="51"/>
                        <a:pt x="63" y="60"/>
                        <a:pt x="50" y="62"/>
                      </a:cubicBezTo>
                      <a:cubicBezTo>
                        <a:pt x="42" y="63"/>
                        <a:pt x="33" y="63"/>
                        <a:pt x="25" y="63"/>
                      </a:cubicBezTo>
                      <a:cubicBezTo>
                        <a:pt x="21" y="63"/>
                        <a:pt x="21" y="64"/>
                        <a:pt x="21" y="67"/>
                      </a:cubicBezTo>
                      <a:cubicBezTo>
                        <a:pt x="21" y="76"/>
                        <a:pt x="21" y="85"/>
                        <a:pt x="21" y="94"/>
                      </a:cubicBezTo>
                      <a:cubicBezTo>
                        <a:pt x="21" y="97"/>
                        <a:pt x="20" y="98"/>
                        <a:pt x="17" y="98"/>
                      </a:cubicBezTo>
                      <a:cubicBezTo>
                        <a:pt x="13" y="98"/>
                        <a:pt x="8" y="98"/>
                        <a:pt x="4" y="98"/>
                      </a:cubicBezTo>
                      <a:cubicBezTo>
                        <a:pt x="1" y="98"/>
                        <a:pt x="0" y="97"/>
                        <a:pt x="0" y="94"/>
                      </a:cubicBezTo>
                      <a:cubicBezTo>
                        <a:pt x="0" y="79"/>
                        <a:pt x="0" y="64"/>
                        <a:pt x="0" y="49"/>
                      </a:cubicBezTo>
                      <a:close/>
                      <a:moveTo>
                        <a:pt x="21" y="32"/>
                      </a:moveTo>
                      <a:cubicBezTo>
                        <a:pt x="21" y="36"/>
                        <a:pt x="21" y="40"/>
                        <a:pt x="21" y="44"/>
                      </a:cubicBezTo>
                      <a:cubicBezTo>
                        <a:pt x="21" y="45"/>
                        <a:pt x="22" y="47"/>
                        <a:pt x="22" y="47"/>
                      </a:cubicBezTo>
                      <a:cubicBezTo>
                        <a:pt x="30" y="47"/>
                        <a:pt x="37" y="47"/>
                        <a:pt x="44" y="46"/>
                      </a:cubicBezTo>
                      <a:cubicBezTo>
                        <a:pt x="51" y="45"/>
                        <a:pt x="54" y="39"/>
                        <a:pt x="54" y="32"/>
                      </a:cubicBezTo>
                      <a:cubicBezTo>
                        <a:pt x="54" y="25"/>
                        <a:pt x="50" y="19"/>
                        <a:pt x="43" y="19"/>
                      </a:cubicBezTo>
                      <a:cubicBezTo>
                        <a:pt x="36" y="18"/>
                        <a:pt x="29" y="18"/>
                        <a:pt x="23" y="18"/>
                      </a:cubicBezTo>
                      <a:cubicBezTo>
                        <a:pt x="22" y="18"/>
                        <a:pt x="21" y="19"/>
                        <a:pt x="21" y="20"/>
                      </a:cubicBezTo>
                      <a:cubicBezTo>
                        <a:pt x="21" y="24"/>
                        <a:pt x="21" y="28"/>
                        <a:pt x="21" y="3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344" tIns="45672" rIns="91344" bIns="45672" numCol="1" anchor="t" anchorCtr="0" compatLnSpc="1">
                  <a:prstTxWarp prst="textNoShape">
                    <a:avLst/>
                  </a:prstTxWarp>
                </a:bodyPr>
                <a:lstStyle/>
                <a:p>
                  <a:endParaRPr lang="en-US" sz="1100">
                    <a:solidFill>
                      <a:schemeClr val="accent3"/>
                    </a:solidFill>
                  </a:endParaRPr>
                </a:p>
              </p:txBody>
            </p:sp>
            <p:sp>
              <p:nvSpPr>
                <p:cNvPr id="322" name="Freeform 9"/>
                <p:cNvSpPr>
                  <a:spLocks noEditPoints="1"/>
                </p:cNvSpPr>
                <p:nvPr/>
              </p:nvSpPr>
              <p:spPr bwMode="auto">
                <a:xfrm>
                  <a:off x="6257925" y="55563"/>
                  <a:ext cx="161925" cy="184150"/>
                </a:xfrm>
                <a:custGeom>
                  <a:avLst/>
                  <a:gdLst>
                    <a:gd name="T0" fmla="*/ 89 w 89"/>
                    <a:gd name="T1" fmla="*/ 98 h 98"/>
                    <a:gd name="T2" fmla="*/ 69 w 89"/>
                    <a:gd name="T3" fmla="*/ 98 h 98"/>
                    <a:gd name="T4" fmla="*/ 67 w 89"/>
                    <a:gd name="T5" fmla="*/ 95 h 98"/>
                    <a:gd name="T6" fmla="*/ 61 w 89"/>
                    <a:gd name="T7" fmla="*/ 79 h 98"/>
                    <a:gd name="T8" fmla="*/ 57 w 89"/>
                    <a:gd name="T9" fmla="*/ 76 h 98"/>
                    <a:gd name="T10" fmla="*/ 29 w 89"/>
                    <a:gd name="T11" fmla="*/ 76 h 98"/>
                    <a:gd name="T12" fmla="*/ 26 w 89"/>
                    <a:gd name="T13" fmla="*/ 79 h 98"/>
                    <a:gd name="T14" fmla="*/ 20 w 89"/>
                    <a:gd name="T15" fmla="*/ 95 h 98"/>
                    <a:gd name="T16" fmla="*/ 16 w 89"/>
                    <a:gd name="T17" fmla="*/ 98 h 98"/>
                    <a:gd name="T18" fmla="*/ 0 w 89"/>
                    <a:gd name="T19" fmla="*/ 98 h 98"/>
                    <a:gd name="T20" fmla="*/ 1 w 89"/>
                    <a:gd name="T21" fmla="*/ 94 h 98"/>
                    <a:gd name="T22" fmla="*/ 33 w 89"/>
                    <a:gd name="T23" fmla="*/ 4 h 98"/>
                    <a:gd name="T24" fmla="*/ 38 w 89"/>
                    <a:gd name="T25" fmla="*/ 0 h 98"/>
                    <a:gd name="T26" fmla="*/ 51 w 89"/>
                    <a:gd name="T27" fmla="*/ 0 h 98"/>
                    <a:gd name="T28" fmla="*/ 56 w 89"/>
                    <a:gd name="T29" fmla="*/ 4 h 98"/>
                    <a:gd name="T30" fmla="*/ 85 w 89"/>
                    <a:gd name="T31" fmla="*/ 86 h 98"/>
                    <a:gd name="T32" fmla="*/ 89 w 89"/>
                    <a:gd name="T33" fmla="*/ 98 h 98"/>
                    <a:gd name="T34" fmla="*/ 55 w 89"/>
                    <a:gd name="T35" fmla="*/ 61 h 98"/>
                    <a:gd name="T36" fmla="*/ 44 w 89"/>
                    <a:gd name="T37" fmla="*/ 28 h 98"/>
                    <a:gd name="T38" fmla="*/ 43 w 89"/>
                    <a:gd name="T39" fmla="*/ 28 h 98"/>
                    <a:gd name="T40" fmla="*/ 32 w 89"/>
                    <a:gd name="T41" fmla="*/ 61 h 98"/>
                    <a:gd name="T42" fmla="*/ 55 w 89"/>
                    <a:gd name="T43" fmla="*/ 6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9" h="98">
                      <a:moveTo>
                        <a:pt x="89" y="98"/>
                      </a:moveTo>
                      <a:cubicBezTo>
                        <a:pt x="82" y="98"/>
                        <a:pt x="75" y="98"/>
                        <a:pt x="69" y="98"/>
                      </a:cubicBezTo>
                      <a:cubicBezTo>
                        <a:pt x="68" y="98"/>
                        <a:pt x="67" y="96"/>
                        <a:pt x="67" y="95"/>
                      </a:cubicBezTo>
                      <a:cubicBezTo>
                        <a:pt x="65" y="90"/>
                        <a:pt x="63" y="84"/>
                        <a:pt x="61" y="79"/>
                      </a:cubicBezTo>
                      <a:cubicBezTo>
                        <a:pt x="61" y="77"/>
                        <a:pt x="60" y="76"/>
                        <a:pt x="57" y="76"/>
                      </a:cubicBezTo>
                      <a:cubicBezTo>
                        <a:pt x="48" y="76"/>
                        <a:pt x="39" y="76"/>
                        <a:pt x="29" y="76"/>
                      </a:cubicBezTo>
                      <a:cubicBezTo>
                        <a:pt x="27" y="76"/>
                        <a:pt x="26" y="77"/>
                        <a:pt x="26" y="79"/>
                      </a:cubicBezTo>
                      <a:cubicBezTo>
                        <a:pt x="24" y="84"/>
                        <a:pt x="22" y="89"/>
                        <a:pt x="20" y="95"/>
                      </a:cubicBezTo>
                      <a:cubicBezTo>
                        <a:pt x="19" y="97"/>
                        <a:pt x="18" y="98"/>
                        <a:pt x="16" y="98"/>
                      </a:cubicBezTo>
                      <a:cubicBezTo>
                        <a:pt x="11" y="98"/>
                        <a:pt x="6" y="98"/>
                        <a:pt x="0" y="98"/>
                      </a:cubicBezTo>
                      <a:cubicBezTo>
                        <a:pt x="1" y="96"/>
                        <a:pt x="1" y="95"/>
                        <a:pt x="1" y="94"/>
                      </a:cubicBezTo>
                      <a:cubicBezTo>
                        <a:pt x="12" y="64"/>
                        <a:pt x="22" y="34"/>
                        <a:pt x="33" y="4"/>
                      </a:cubicBezTo>
                      <a:cubicBezTo>
                        <a:pt x="34" y="1"/>
                        <a:pt x="35" y="0"/>
                        <a:pt x="38" y="0"/>
                      </a:cubicBezTo>
                      <a:cubicBezTo>
                        <a:pt x="42" y="1"/>
                        <a:pt x="46" y="1"/>
                        <a:pt x="51" y="0"/>
                      </a:cubicBezTo>
                      <a:cubicBezTo>
                        <a:pt x="54" y="0"/>
                        <a:pt x="55" y="1"/>
                        <a:pt x="56" y="4"/>
                      </a:cubicBezTo>
                      <a:cubicBezTo>
                        <a:pt x="65" y="31"/>
                        <a:pt x="75" y="59"/>
                        <a:pt x="85" y="86"/>
                      </a:cubicBezTo>
                      <a:cubicBezTo>
                        <a:pt x="86" y="90"/>
                        <a:pt x="87" y="94"/>
                        <a:pt x="89" y="98"/>
                      </a:cubicBezTo>
                      <a:close/>
                      <a:moveTo>
                        <a:pt x="55" y="61"/>
                      </a:moveTo>
                      <a:cubicBezTo>
                        <a:pt x="52" y="49"/>
                        <a:pt x="48" y="39"/>
                        <a:pt x="44" y="28"/>
                      </a:cubicBezTo>
                      <a:cubicBezTo>
                        <a:pt x="44" y="28"/>
                        <a:pt x="43" y="28"/>
                        <a:pt x="43" y="28"/>
                      </a:cubicBezTo>
                      <a:cubicBezTo>
                        <a:pt x="39" y="39"/>
                        <a:pt x="36" y="50"/>
                        <a:pt x="32" y="61"/>
                      </a:cubicBezTo>
                      <a:cubicBezTo>
                        <a:pt x="40" y="61"/>
                        <a:pt x="47" y="61"/>
                        <a:pt x="55" y="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344" tIns="45672" rIns="91344" bIns="45672" numCol="1" anchor="t" anchorCtr="0" compatLnSpc="1">
                  <a:prstTxWarp prst="textNoShape">
                    <a:avLst/>
                  </a:prstTxWarp>
                </a:bodyPr>
                <a:lstStyle/>
                <a:p>
                  <a:endParaRPr lang="en-US" sz="1100">
                    <a:solidFill>
                      <a:schemeClr val="accent3"/>
                    </a:solidFill>
                  </a:endParaRPr>
                </a:p>
              </p:txBody>
            </p:sp>
            <p:sp>
              <p:nvSpPr>
                <p:cNvPr id="323" name="Freeform 10"/>
                <p:cNvSpPr>
                  <a:spLocks noEditPoints="1"/>
                </p:cNvSpPr>
                <p:nvPr/>
              </p:nvSpPr>
              <p:spPr bwMode="auto">
                <a:xfrm>
                  <a:off x="6810375" y="55563"/>
                  <a:ext cx="160338" cy="184150"/>
                </a:xfrm>
                <a:custGeom>
                  <a:avLst/>
                  <a:gdLst>
                    <a:gd name="T0" fmla="*/ 88 w 88"/>
                    <a:gd name="T1" fmla="*/ 98 h 98"/>
                    <a:gd name="T2" fmla="*/ 69 w 88"/>
                    <a:gd name="T3" fmla="*/ 98 h 98"/>
                    <a:gd name="T4" fmla="*/ 66 w 88"/>
                    <a:gd name="T5" fmla="*/ 95 h 98"/>
                    <a:gd name="T6" fmla="*/ 61 w 88"/>
                    <a:gd name="T7" fmla="*/ 79 h 98"/>
                    <a:gd name="T8" fmla="*/ 57 w 88"/>
                    <a:gd name="T9" fmla="*/ 76 h 98"/>
                    <a:gd name="T10" fmla="*/ 30 w 88"/>
                    <a:gd name="T11" fmla="*/ 76 h 98"/>
                    <a:gd name="T12" fmla="*/ 25 w 88"/>
                    <a:gd name="T13" fmla="*/ 79 h 98"/>
                    <a:gd name="T14" fmla="*/ 20 w 88"/>
                    <a:gd name="T15" fmla="*/ 95 h 98"/>
                    <a:gd name="T16" fmla="*/ 16 w 88"/>
                    <a:gd name="T17" fmla="*/ 98 h 98"/>
                    <a:gd name="T18" fmla="*/ 0 w 88"/>
                    <a:gd name="T19" fmla="*/ 98 h 98"/>
                    <a:gd name="T20" fmla="*/ 3 w 88"/>
                    <a:gd name="T21" fmla="*/ 88 h 98"/>
                    <a:gd name="T22" fmla="*/ 32 w 88"/>
                    <a:gd name="T23" fmla="*/ 4 h 98"/>
                    <a:gd name="T24" fmla="*/ 38 w 88"/>
                    <a:gd name="T25" fmla="*/ 0 h 98"/>
                    <a:gd name="T26" fmla="*/ 50 w 88"/>
                    <a:gd name="T27" fmla="*/ 0 h 98"/>
                    <a:gd name="T28" fmla="*/ 56 w 88"/>
                    <a:gd name="T29" fmla="*/ 4 h 98"/>
                    <a:gd name="T30" fmla="*/ 82 w 88"/>
                    <a:gd name="T31" fmla="*/ 81 h 98"/>
                    <a:gd name="T32" fmla="*/ 87 w 88"/>
                    <a:gd name="T33" fmla="*/ 95 h 98"/>
                    <a:gd name="T34" fmla="*/ 88 w 88"/>
                    <a:gd name="T35" fmla="*/ 98 h 98"/>
                    <a:gd name="T36" fmla="*/ 44 w 88"/>
                    <a:gd name="T37" fmla="*/ 28 h 98"/>
                    <a:gd name="T38" fmla="*/ 43 w 88"/>
                    <a:gd name="T39" fmla="*/ 28 h 98"/>
                    <a:gd name="T40" fmla="*/ 31 w 88"/>
                    <a:gd name="T41" fmla="*/ 61 h 98"/>
                    <a:gd name="T42" fmla="*/ 55 w 88"/>
                    <a:gd name="T43" fmla="*/ 61 h 98"/>
                    <a:gd name="T44" fmla="*/ 44 w 88"/>
                    <a:gd name="T45" fmla="*/ 2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8" h="98">
                      <a:moveTo>
                        <a:pt x="88" y="98"/>
                      </a:moveTo>
                      <a:cubicBezTo>
                        <a:pt x="81" y="98"/>
                        <a:pt x="75" y="98"/>
                        <a:pt x="69" y="98"/>
                      </a:cubicBezTo>
                      <a:cubicBezTo>
                        <a:pt x="68" y="98"/>
                        <a:pt x="67" y="96"/>
                        <a:pt x="66" y="95"/>
                      </a:cubicBezTo>
                      <a:cubicBezTo>
                        <a:pt x="64" y="90"/>
                        <a:pt x="63" y="85"/>
                        <a:pt x="61" y="79"/>
                      </a:cubicBezTo>
                      <a:cubicBezTo>
                        <a:pt x="60" y="77"/>
                        <a:pt x="59" y="76"/>
                        <a:pt x="57" y="76"/>
                      </a:cubicBezTo>
                      <a:cubicBezTo>
                        <a:pt x="48" y="76"/>
                        <a:pt x="39" y="76"/>
                        <a:pt x="30" y="76"/>
                      </a:cubicBezTo>
                      <a:cubicBezTo>
                        <a:pt x="27" y="76"/>
                        <a:pt x="26" y="77"/>
                        <a:pt x="25" y="79"/>
                      </a:cubicBezTo>
                      <a:cubicBezTo>
                        <a:pt x="23" y="85"/>
                        <a:pt x="21" y="90"/>
                        <a:pt x="20" y="95"/>
                      </a:cubicBezTo>
                      <a:cubicBezTo>
                        <a:pt x="19" y="97"/>
                        <a:pt x="18" y="98"/>
                        <a:pt x="16" y="98"/>
                      </a:cubicBezTo>
                      <a:cubicBezTo>
                        <a:pt x="11" y="98"/>
                        <a:pt x="5" y="98"/>
                        <a:pt x="0" y="98"/>
                      </a:cubicBezTo>
                      <a:cubicBezTo>
                        <a:pt x="1" y="94"/>
                        <a:pt x="2" y="91"/>
                        <a:pt x="3" y="88"/>
                      </a:cubicBezTo>
                      <a:cubicBezTo>
                        <a:pt x="13" y="60"/>
                        <a:pt x="23" y="32"/>
                        <a:pt x="32" y="4"/>
                      </a:cubicBezTo>
                      <a:cubicBezTo>
                        <a:pt x="33" y="1"/>
                        <a:pt x="35" y="0"/>
                        <a:pt x="38" y="0"/>
                      </a:cubicBezTo>
                      <a:cubicBezTo>
                        <a:pt x="42" y="1"/>
                        <a:pt x="46" y="1"/>
                        <a:pt x="50" y="0"/>
                      </a:cubicBezTo>
                      <a:cubicBezTo>
                        <a:pt x="53" y="0"/>
                        <a:pt x="55" y="1"/>
                        <a:pt x="56" y="4"/>
                      </a:cubicBezTo>
                      <a:cubicBezTo>
                        <a:pt x="64" y="30"/>
                        <a:pt x="73" y="56"/>
                        <a:pt x="82" y="81"/>
                      </a:cubicBezTo>
                      <a:cubicBezTo>
                        <a:pt x="84" y="86"/>
                        <a:pt x="86" y="90"/>
                        <a:pt x="87" y="95"/>
                      </a:cubicBezTo>
                      <a:cubicBezTo>
                        <a:pt x="87" y="96"/>
                        <a:pt x="88" y="96"/>
                        <a:pt x="88" y="98"/>
                      </a:cubicBezTo>
                      <a:close/>
                      <a:moveTo>
                        <a:pt x="44" y="28"/>
                      </a:moveTo>
                      <a:cubicBezTo>
                        <a:pt x="44" y="28"/>
                        <a:pt x="43" y="28"/>
                        <a:pt x="43" y="28"/>
                      </a:cubicBezTo>
                      <a:cubicBezTo>
                        <a:pt x="39" y="39"/>
                        <a:pt x="35" y="50"/>
                        <a:pt x="31" y="61"/>
                      </a:cubicBezTo>
                      <a:cubicBezTo>
                        <a:pt x="40" y="61"/>
                        <a:pt x="47" y="61"/>
                        <a:pt x="55" y="61"/>
                      </a:cubicBezTo>
                      <a:cubicBezTo>
                        <a:pt x="51" y="50"/>
                        <a:pt x="48" y="39"/>
                        <a:pt x="44"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344" tIns="45672" rIns="91344" bIns="45672" numCol="1" anchor="t" anchorCtr="0" compatLnSpc="1">
                  <a:prstTxWarp prst="textNoShape">
                    <a:avLst/>
                  </a:prstTxWarp>
                </a:bodyPr>
                <a:lstStyle/>
                <a:p>
                  <a:endParaRPr lang="en-US" sz="1100">
                    <a:solidFill>
                      <a:schemeClr val="accent3"/>
                    </a:solidFill>
                  </a:endParaRPr>
                </a:p>
              </p:txBody>
            </p:sp>
            <p:sp>
              <p:nvSpPr>
                <p:cNvPr id="324" name="Freeform 11"/>
                <p:cNvSpPr>
                  <a:spLocks noEditPoints="1"/>
                </p:cNvSpPr>
                <p:nvPr/>
              </p:nvSpPr>
              <p:spPr bwMode="auto">
                <a:xfrm>
                  <a:off x="7154863" y="55563"/>
                  <a:ext cx="160338" cy="184150"/>
                </a:xfrm>
                <a:custGeom>
                  <a:avLst/>
                  <a:gdLst>
                    <a:gd name="T0" fmla="*/ 0 w 88"/>
                    <a:gd name="T1" fmla="*/ 98 h 98"/>
                    <a:gd name="T2" fmla="*/ 6 w 88"/>
                    <a:gd name="T3" fmla="*/ 78 h 98"/>
                    <a:gd name="T4" fmla="*/ 32 w 88"/>
                    <a:gd name="T5" fmla="*/ 4 h 98"/>
                    <a:gd name="T6" fmla="*/ 38 w 88"/>
                    <a:gd name="T7" fmla="*/ 0 h 98"/>
                    <a:gd name="T8" fmla="*/ 51 w 88"/>
                    <a:gd name="T9" fmla="*/ 0 h 98"/>
                    <a:gd name="T10" fmla="*/ 55 w 88"/>
                    <a:gd name="T11" fmla="*/ 3 h 98"/>
                    <a:gd name="T12" fmla="*/ 87 w 88"/>
                    <a:gd name="T13" fmla="*/ 95 h 98"/>
                    <a:gd name="T14" fmla="*/ 85 w 88"/>
                    <a:gd name="T15" fmla="*/ 98 h 98"/>
                    <a:gd name="T16" fmla="*/ 70 w 88"/>
                    <a:gd name="T17" fmla="*/ 98 h 98"/>
                    <a:gd name="T18" fmla="*/ 66 w 88"/>
                    <a:gd name="T19" fmla="*/ 95 h 98"/>
                    <a:gd name="T20" fmla="*/ 61 w 88"/>
                    <a:gd name="T21" fmla="*/ 79 h 98"/>
                    <a:gd name="T22" fmla="*/ 57 w 88"/>
                    <a:gd name="T23" fmla="*/ 76 h 98"/>
                    <a:gd name="T24" fmla="*/ 29 w 88"/>
                    <a:gd name="T25" fmla="*/ 76 h 98"/>
                    <a:gd name="T26" fmla="*/ 25 w 88"/>
                    <a:gd name="T27" fmla="*/ 79 h 98"/>
                    <a:gd name="T28" fmla="*/ 20 w 88"/>
                    <a:gd name="T29" fmla="*/ 95 h 98"/>
                    <a:gd name="T30" fmla="*/ 18 w 88"/>
                    <a:gd name="T31" fmla="*/ 98 h 98"/>
                    <a:gd name="T32" fmla="*/ 0 w 88"/>
                    <a:gd name="T33" fmla="*/ 98 h 98"/>
                    <a:gd name="T34" fmla="*/ 55 w 88"/>
                    <a:gd name="T35" fmla="*/ 61 h 98"/>
                    <a:gd name="T36" fmla="*/ 44 w 88"/>
                    <a:gd name="T37" fmla="*/ 28 h 98"/>
                    <a:gd name="T38" fmla="*/ 43 w 88"/>
                    <a:gd name="T39" fmla="*/ 28 h 98"/>
                    <a:gd name="T40" fmla="*/ 31 w 88"/>
                    <a:gd name="T41" fmla="*/ 61 h 98"/>
                    <a:gd name="T42" fmla="*/ 55 w 88"/>
                    <a:gd name="T43" fmla="*/ 6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8" h="98">
                      <a:moveTo>
                        <a:pt x="0" y="98"/>
                      </a:moveTo>
                      <a:cubicBezTo>
                        <a:pt x="2" y="91"/>
                        <a:pt x="4" y="84"/>
                        <a:pt x="6" y="78"/>
                      </a:cubicBezTo>
                      <a:cubicBezTo>
                        <a:pt x="15" y="54"/>
                        <a:pt x="24" y="29"/>
                        <a:pt x="32" y="4"/>
                      </a:cubicBezTo>
                      <a:cubicBezTo>
                        <a:pt x="33" y="1"/>
                        <a:pt x="35" y="0"/>
                        <a:pt x="38" y="0"/>
                      </a:cubicBezTo>
                      <a:cubicBezTo>
                        <a:pt x="42" y="1"/>
                        <a:pt x="46" y="0"/>
                        <a:pt x="51" y="0"/>
                      </a:cubicBezTo>
                      <a:cubicBezTo>
                        <a:pt x="53" y="0"/>
                        <a:pt x="54" y="1"/>
                        <a:pt x="55" y="3"/>
                      </a:cubicBezTo>
                      <a:cubicBezTo>
                        <a:pt x="66" y="34"/>
                        <a:pt x="76" y="64"/>
                        <a:pt x="87" y="95"/>
                      </a:cubicBezTo>
                      <a:cubicBezTo>
                        <a:pt x="88" y="97"/>
                        <a:pt x="87" y="98"/>
                        <a:pt x="85" y="98"/>
                      </a:cubicBezTo>
                      <a:cubicBezTo>
                        <a:pt x="80" y="98"/>
                        <a:pt x="75" y="98"/>
                        <a:pt x="70" y="98"/>
                      </a:cubicBezTo>
                      <a:cubicBezTo>
                        <a:pt x="68" y="98"/>
                        <a:pt x="67" y="97"/>
                        <a:pt x="66" y="95"/>
                      </a:cubicBezTo>
                      <a:cubicBezTo>
                        <a:pt x="64" y="90"/>
                        <a:pt x="62" y="84"/>
                        <a:pt x="61" y="79"/>
                      </a:cubicBezTo>
                      <a:cubicBezTo>
                        <a:pt x="60" y="77"/>
                        <a:pt x="59" y="76"/>
                        <a:pt x="57" y="76"/>
                      </a:cubicBezTo>
                      <a:cubicBezTo>
                        <a:pt x="48" y="76"/>
                        <a:pt x="38" y="76"/>
                        <a:pt x="29" y="76"/>
                      </a:cubicBezTo>
                      <a:cubicBezTo>
                        <a:pt x="27" y="76"/>
                        <a:pt x="26" y="77"/>
                        <a:pt x="25" y="79"/>
                      </a:cubicBezTo>
                      <a:cubicBezTo>
                        <a:pt x="24" y="84"/>
                        <a:pt x="22" y="90"/>
                        <a:pt x="20" y="95"/>
                      </a:cubicBezTo>
                      <a:cubicBezTo>
                        <a:pt x="19" y="96"/>
                        <a:pt x="18" y="98"/>
                        <a:pt x="18" y="98"/>
                      </a:cubicBezTo>
                      <a:cubicBezTo>
                        <a:pt x="12" y="98"/>
                        <a:pt x="6" y="98"/>
                        <a:pt x="0" y="98"/>
                      </a:cubicBezTo>
                      <a:close/>
                      <a:moveTo>
                        <a:pt x="55" y="61"/>
                      </a:moveTo>
                      <a:cubicBezTo>
                        <a:pt x="51" y="49"/>
                        <a:pt x="47" y="39"/>
                        <a:pt x="44" y="28"/>
                      </a:cubicBezTo>
                      <a:cubicBezTo>
                        <a:pt x="43" y="28"/>
                        <a:pt x="43" y="28"/>
                        <a:pt x="43" y="28"/>
                      </a:cubicBezTo>
                      <a:cubicBezTo>
                        <a:pt x="39" y="39"/>
                        <a:pt x="35" y="50"/>
                        <a:pt x="31" y="61"/>
                      </a:cubicBezTo>
                      <a:cubicBezTo>
                        <a:pt x="39" y="61"/>
                        <a:pt x="47" y="61"/>
                        <a:pt x="55" y="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344" tIns="45672" rIns="91344" bIns="45672" numCol="1" anchor="t" anchorCtr="0" compatLnSpc="1">
                  <a:prstTxWarp prst="textNoShape">
                    <a:avLst/>
                  </a:prstTxWarp>
                </a:bodyPr>
                <a:lstStyle/>
                <a:p>
                  <a:endParaRPr lang="en-US" sz="1100">
                    <a:solidFill>
                      <a:schemeClr val="accent3"/>
                    </a:solidFill>
                  </a:endParaRPr>
                </a:p>
              </p:txBody>
            </p:sp>
            <p:sp>
              <p:nvSpPr>
                <p:cNvPr id="325" name="Freeform 12"/>
                <p:cNvSpPr>
                  <a:spLocks noEditPoints="1"/>
                </p:cNvSpPr>
                <p:nvPr/>
              </p:nvSpPr>
              <p:spPr bwMode="auto">
                <a:xfrm>
                  <a:off x="7304088" y="52388"/>
                  <a:ext cx="74613" cy="77788"/>
                </a:xfrm>
                <a:custGeom>
                  <a:avLst/>
                  <a:gdLst>
                    <a:gd name="T0" fmla="*/ 41 w 41"/>
                    <a:gd name="T1" fmla="*/ 21 h 42"/>
                    <a:gd name="T2" fmla="*/ 20 w 41"/>
                    <a:gd name="T3" fmla="*/ 42 h 42"/>
                    <a:gd name="T4" fmla="*/ 0 w 41"/>
                    <a:gd name="T5" fmla="*/ 21 h 42"/>
                    <a:gd name="T6" fmla="*/ 21 w 41"/>
                    <a:gd name="T7" fmla="*/ 0 h 42"/>
                    <a:gd name="T8" fmla="*/ 41 w 41"/>
                    <a:gd name="T9" fmla="*/ 21 h 42"/>
                    <a:gd name="T10" fmla="*/ 5 w 41"/>
                    <a:gd name="T11" fmla="*/ 21 h 42"/>
                    <a:gd name="T12" fmla="*/ 21 w 41"/>
                    <a:gd name="T13" fmla="*/ 38 h 42"/>
                    <a:gd name="T14" fmla="*/ 37 w 41"/>
                    <a:gd name="T15" fmla="*/ 21 h 42"/>
                    <a:gd name="T16" fmla="*/ 21 w 41"/>
                    <a:gd name="T17" fmla="*/ 5 h 42"/>
                    <a:gd name="T18" fmla="*/ 5 w 41"/>
                    <a:gd name="T19" fmla="*/ 2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2">
                      <a:moveTo>
                        <a:pt x="41" y="21"/>
                      </a:moveTo>
                      <a:cubicBezTo>
                        <a:pt x="41" y="34"/>
                        <a:pt x="33" y="42"/>
                        <a:pt x="20" y="42"/>
                      </a:cubicBezTo>
                      <a:cubicBezTo>
                        <a:pt x="8" y="42"/>
                        <a:pt x="0" y="33"/>
                        <a:pt x="0" y="21"/>
                      </a:cubicBezTo>
                      <a:cubicBezTo>
                        <a:pt x="0" y="9"/>
                        <a:pt x="9" y="0"/>
                        <a:pt x="21" y="0"/>
                      </a:cubicBezTo>
                      <a:cubicBezTo>
                        <a:pt x="33" y="0"/>
                        <a:pt x="41" y="9"/>
                        <a:pt x="41" y="21"/>
                      </a:cubicBezTo>
                      <a:close/>
                      <a:moveTo>
                        <a:pt x="5" y="21"/>
                      </a:moveTo>
                      <a:cubicBezTo>
                        <a:pt x="5" y="31"/>
                        <a:pt x="11" y="38"/>
                        <a:pt x="21" y="38"/>
                      </a:cubicBezTo>
                      <a:cubicBezTo>
                        <a:pt x="30" y="38"/>
                        <a:pt x="37" y="31"/>
                        <a:pt x="37" y="21"/>
                      </a:cubicBezTo>
                      <a:cubicBezTo>
                        <a:pt x="37" y="12"/>
                        <a:pt x="30" y="5"/>
                        <a:pt x="21" y="5"/>
                      </a:cubicBezTo>
                      <a:cubicBezTo>
                        <a:pt x="11" y="5"/>
                        <a:pt x="5" y="11"/>
                        <a:pt x="5"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344" tIns="45672" rIns="91344" bIns="45672" numCol="1" anchor="t" anchorCtr="0" compatLnSpc="1">
                  <a:prstTxWarp prst="textNoShape">
                    <a:avLst/>
                  </a:prstTxWarp>
                </a:bodyPr>
                <a:lstStyle/>
                <a:p>
                  <a:endParaRPr lang="en-US" sz="1100">
                    <a:solidFill>
                      <a:schemeClr val="accent3"/>
                    </a:solidFill>
                  </a:endParaRPr>
                </a:p>
              </p:txBody>
            </p:sp>
            <p:sp>
              <p:nvSpPr>
                <p:cNvPr id="326" name="Freeform 13"/>
                <p:cNvSpPr>
                  <a:spLocks noEditPoints="1"/>
                </p:cNvSpPr>
                <p:nvPr/>
              </p:nvSpPr>
              <p:spPr bwMode="auto">
                <a:xfrm>
                  <a:off x="7326313" y="69851"/>
                  <a:ext cx="34925" cy="44450"/>
                </a:xfrm>
                <a:custGeom>
                  <a:avLst/>
                  <a:gdLst>
                    <a:gd name="T0" fmla="*/ 18 w 19"/>
                    <a:gd name="T1" fmla="*/ 23 h 24"/>
                    <a:gd name="T2" fmla="*/ 10 w 19"/>
                    <a:gd name="T3" fmla="*/ 20 h 24"/>
                    <a:gd name="T4" fmla="*/ 8 w 19"/>
                    <a:gd name="T5" fmla="*/ 15 h 24"/>
                    <a:gd name="T6" fmla="*/ 7 w 19"/>
                    <a:gd name="T7" fmla="*/ 16 h 24"/>
                    <a:gd name="T8" fmla="*/ 6 w 19"/>
                    <a:gd name="T9" fmla="*/ 21 h 24"/>
                    <a:gd name="T10" fmla="*/ 3 w 19"/>
                    <a:gd name="T11" fmla="*/ 23 h 24"/>
                    <a:gd name="T12" fmla="*/ 0 w 19"/>
                    <a:gd name="T13" fmla="*/ 21 h 24"/>
                    <a:gd name="T14" fmla="*/ 0 w 19"/>
                    <a:gd name="T15" fmla="*/ 3 h 24"/>
                    <a:gd name="T16" fmla="*/ 3 w 19"/>
                    <a:gd name="T17" fmla="*/ 0 h 24"/>
                    <a:gd name="T18" fmla="*/ 12 w 19"/>
                    <a:gd name="T19" fmla="*/ 1 h 24"/>
                    <a:gd name="T20" fmla="*/ 18 w 19"/>
                    <a:gd name="T21" fmla="*/ 5 h 24"/>
                    <a:gd name="T22" fmla="*/ 16 w 19"/>
                    <a:gd name="T23" fmla="*/ 13 h 24"/>
                    <a:gd name="T24" fmla="*/ 16 w 19"/>
                    <a:gd name="T25" fmla="*/ 18 h 24"/>
                    <a:gd name="T26" fmla="*/ 18 w 19"/>
                    <a:gd name="T27" fmla="*/ 23 h 24"/>
                    <a:gd name="T28" fmla="*/ 10 w 19"/>
                    <a:gd name="T29" fmla="*/ 5 h 24"/>
                    <a:gd name="T30" fmla="*/ 9 w 19"/>
                    <a:gd name="T31" fmla="*/ 6 h 24"/>
                    <a:gd name="T32" fmla="*/ 6 w 19"/>
                    <a:gd name="T33" fmla="*/ 8 h 24"/>
                    <a:gd name="T34" fmla="*/ 9 w 19"/>
                    <a:gd name="T35" fmla="*/ 11 h 24"/>
                    <a:gd name="T36" fmla="*/ 12 w 19"/>
                    <a:gd name="T37" fmla="*/ 8 h 24"/>
                    <a:gd name="T38" fmla="*/ 10 w 19"/>
                    <a:gd name="T39" fmla="*/ 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 h="24">
                      <a:moveTo>
                        <a:pt x="18" y="23"/>
                      </a:moveTo>
                      <a:cubicBezTo>
                        <a:pt x="13" y="24"/>
                        <a:pt x="13" y="24"/>
                        <a:pt x="10" y="20"/>
                      </a:cubicBezTo>
                      <a:cubicBezTo>
                        <a:pt x="10" y="18"/>
                        <a:pt x="9" y="17"/>
                        <a:pt x="8" y="15"/>
                      </a:cubicBezTo>
                      <a:cubicBezTo>
                        <a:pt x="7" y="16"/>
                        <a:pt x="7" y="16"/>
                        <a:pt x="7" y="16"/>
                      </a:cubicBezTo>
                      <a:cubicBezTo>
                        <a:pt x="6" y="17"/>
                        <a:pt x="6" y="19"/>
                        <a:pt x="6" y="21"/>
                      </a:cubicBezTo>
                      <a:cubicBezTo>
                        <a:pt x="6" y="23"/>
                        <a:pt x="5" y="23"/>
                        <a:pt x="3" y="23"/>
                      </a:cubicBezTo>
                      <a:cubicBezTo>
                        <a:pt x="1" y="23"/>
                        <a:pt x="0" y="23"/>
                        <a:pt x="0" y="21"/>
                      </a:cubicBezTo>
                      <a:cubicBezTo>
                        <a:pt x="0" y="15"/>
                        <a:pt x="0" y="9"/>
                        <a:pt x="0" y="3"/>
                      </a:cubicBezTo>
                      <a:cubicBezTo>
                        <a:pt x="0" y="1"/>
                        <a:pt x="1" y="0"/>
                        <a:pt x="3" y="0"/>
                      </a:cubicBezTo>
                      <a:cubicBezTo>
                        <a:pt x="6" y="0"/>
                        <a:pt x="9" y="0"/>
                        <a:pt x="12" y="1"/>
                      </a:cubicBezTo>
                      <a:cubicBezTo>
                        <a:pt x="15" y="1"/>
                        <a:pt x="17" y="2"/>
                        <a:pt x="18" y="5"/>
                      </a:cubicBezTo>
                      <a:cubicBezTo>
                        <a:pt x="19" y="8"/>
                        <a:pt x="19" y="11"/>
                        <a:pt x="16" y="13"/>
                      </a:cubicBezTo>
                      <a:cubicBezTo>
                        <a:pt x="15" y="15"/>
                        <a:pt x="15" y="16"/>
                        <a:pt x="16" y="18"/>
                      </a:cubicBezTo>
                      <a:cubicBezTo>
                        <a:pt x="17" y="19"/>
                        <a:pt x="17" y="21"/>
                        <a:pt x="18" y="23"/>
                      </a:cubicBezTo>
                      <a:close/>
                      <a:moveTo>
                        <a:pt x="10" y="5"/>
                      </a:moveTo>
                      <a:cubicBezTo>
                        <a:pt x="9" y="5"/>
                        <a:pt x="9" y="6"/>
                        <a:pt x="9" y="6"/>
                      </a:cubicBezTo>
                      <a:cubicBezTo>
                        <a:pt x="7" y="5"/>
                        <a:pt x="6" y="6"/>
                        <a:pt x="6" y="8"/>
                      </a:cubicBezTo>
                      <a:cubicBezTo>
                        <a:pt x="6" y="10"/>
                        <a:pt x="6" y="12"/>
                        <a:pt x="9" y="11"/>
                      </a:cubicBezTo>
                      <a:cubicBezTo>
                        <a:pt x="10" y="11"/>
                        <a:pt x="11" y="9"/>
                        <a:pt x="12" y="8"/>
                      </a:cubicBezTo>
                      <a:cubicBezTo>
                        <a:pt x="11" y="7"/>
                        <a:pt x="10" y="6"/>
                        <a:pt x="10"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344" tIns="45672" rIns="91344" bIns="45672" numCol="1" anchor="t" anchorCtr="0" compatLnSpc="1">
                  <a:prstTxWarp prst="textNoShape">
                    <a:avLst/>
                  </a:prstTxWarp>
                </a:bodyPr>
                <a:lstStyle/>
                <a:p>
                  <a:endParaRPr lang="en-US" sz="1100">
                    <a:solidFill>
                      <a:schemeClr val="accent3"/>
                    </a:solidFill>
                  </a:endParaRPr>
                </a:p>
              </p:txBody>
            </p:sp>
          </p:grpSp>
          <p:pic>
            <p:nvPicPr>
              <p:cNvPr id="314" name="Picture 6" descr="Image result for cloud"/>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7750857" y="1372965"/>
                <a:ext cx="374785" cy="27383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a:extLst>
                <a:ext uri="{FF2B5EF4-FFF2-40B4-BE49-F238E27FC236}">
                  <a16:creationId xmlns:a16="http://schemas.microsoft.com/office/drawing/2014/main" id="{3A7520A9-0959-964D-9099-3E07D3A89D5F}"/>
                </a:ext>
              </a:extLst>
            </p:cNvPr>
            <p:cNvGrpSpPr/>
            <p:nvPr/>
          </p:nvGrpSpPr>
          <p:grpSpPr>
            <a:xfrm>
              <a:off x="6620256" y="894713"/>
              <a:ext cx="602472" cy="897041"/>
              <a:chOff x="6620256" y="894713"/>
              <a:chExt cx="602472" cy="897041"/>
            </a:xfrm>
          </p:grpSpPr>
          <p:sp>
            <p:nvSpPr>
              <p:cNvPr id="328" name="TextBox 327"/>
              <p:cNvSpPr txBox="1"/>
              <p:nvPr/>
            </p:nvSpPr>
            <p:spPr>
              <a:xfrm>
                <a:off x="6825702" y="894713"/>
                <a:ext cx="262892" cy="152349"/>
              </a:xfrm>
              <a:prstGeom prst="rect">
                <a:avLst/>
              </a:prstGeom>
              <a:noFill/>
            </p:spPr>
            <p:txBody>
              <a:bodyPr wrap="none" lIns="0" tIns="0" rIns="0" bIns="0" rtlCol="0">
                <a:spAutoFit/>
              </a:bodyPr>
              <a:lstStyle/>
              <a:p>
                <a:pPr algn="ctr">
                  <a:lnSpc>
                    <a:spcPct val="90000"/>
                  </a:lnSpc>
                </a:pPr>
                <a:r>
                  <a:rPr lang="en-US" sz="1100" kern="0" dirty="0">
                    <a:solidFill>
                      <a:schemeClr val="accent3"/>
                    </a:solidFill>
                  </a:rPr>
                  <a:t>SaaS</a:t>
                </a:r>
              </a:p>
            </p:txBody>
          </p:sp>
          <p:sp>
            <p:nvSpPr>
              <p:cNvPr id="329" name="Rounded Rectangle 328"/>
              <p:cNvSpPr/>
              <p:nvPr/>
            </p:nvSpPr>
            <p:spPr>
              <a:xfrm>
                <a:off x="6620256" y="1227152"/>
                <a:ext cx="602472" cy="564602"/>
              </a:xfrm>
              <a:prstGeom prst="roundRect">
                <a:avLst/>
              </a:prstGeom>
              <a:no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100">
                  <a:solidFill>
                    <a:schemeClr val="accent3"/>
                  </a:solidFill>
                </a:endParaRPr>
              </a:p>
            </p:txBody>
          </p:sp>
          <p:pic>
            <p:nvPicPr>
              <p:cNvPr id="330" name="Picture 8" descr="Image result for saas"/>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6694343" y="1369258"/>
                <a:ext cx="476816" cy="25158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55" name="Group 454">
              <a:extLst>
                <a:ext uri="{FF2B5EF4-FFF2-40B4-BE49-F238E27FC236}">
                  <a16:creationId xmlns:a16="http://schemas.microsoft.com/office/drawing/2014/main" id="{A23B3CA8-5E45-DF40-BE91-BE87B83BE225}"/>
                </a:ext>
              </a:extLst>
            </p:cNvPr>
            <p:cNvGrpSpPr/>
            <p:nvPr/>
          </p:nvGrpSpPr>
          <p:grpSpPr>
            <a:xfrm>
              <a:off x="3602736" y="865379"/>
              <a:ext cx="602472" cy="926375"/>
              <a:chOff x="3602736" y="865379"/>
              <a:chExt cx="602472" cy="926375"/>
            </a:xfrm>
          </p:grpSpPr>
          <p:sp>
            <p:nvSpPr>
              <p:cNvPr id="332" name="TextBox 331"/>
              <p:cNvSpPr txBox="1"/>
              <p:nvPr/>
            </p:nvSpPr>
            <p:spPr>
              <a:xfrm>
                <a:off x="3721968" y="865379"/>
                <a:ext cx="402353" cy="152349"/>
              </a:xfrm>
              <a:prstGeom prst="rect">
                <a:avLst/>
              </a:prstGeom>
              <a:noFill/>
            </p:spPr>
            <p:txBody>
              <a:bodyPr wrap="none" lIns="0" tIns="0" rIns="0" bIns="0" rtlCol="0">
                <a:spAutoFit/>
              </a:bodyPr>
              <a:lstStyle/>
              <a:p>
                <a:pPr algn="ctr">
                  <a:lnSpc>
                    <a:spcPct val="90000"/>
                  </a:lnSpc>
                </a:pPr>
                <a:r>
                  <a:rPr lang="en-US" sz="1100" kern="0" dirty="0">
                    <a:solidFill>
                      <a:schemeClr val="accent3"/>
                    </a:solidFill>
                  </a:rPr>
                  <a:t>Mobile</a:t>
                </a:r>
              </a:p>
            </p:txBody>
          </p:sp>
          <p:sp>
            <p:nvSpPr>
              <p:cNvPr id="333" name="Freeform 25"/>
              <p:cNvSpPr>
                <a:spLocks noEditPoints="1"/>
              </p:cNvSpPr>
              <p:nvPr/>
            </p:nvSpPr>
            <p:spPr bwMode="auto">
              <a:xfrm>
                <a:off x="3696176" y="1370537"/>
                <a:ext cx="426583" cy="253049"/>
              </a:xfrm>
              <a:custGeom>
                <a:avLst/>
                <a:gdLst>
                  <a:gd name="T0" fmla="*/ 259 w 410"/>
                  <a:gd name="T1" fmla="*/ 257 h 257"/>
                  <a:gd name="T2" fmla="*/ 257 w 410"/>
                  <a:gd name="T3" fmla="*/ 257 h 257"/>
                  <a:gd name="T4" fmla="*/ 209 w 410"/>
                  <a:gd name="T5" fmla="*/ 236 h 257"/>
                  <a:gd name="T6" fmla="*/ 154 w 410"/>
                  <a:gd name="T7" fmla="*/ 250 h 257"/>
                  <a:gd name="T8" fmla="*/ 90 w 410"/>
                  <a:gd name="T9" fmla="*/ 225 h 257"/>
                  <a:gd name="T10" fmla="*/ 62 w 410"/>
                  <a:gd name="T11" fmla="*/ 231 h 257"/>
                  <a:gd name="T12" fmla="*/ 1 w 410"/>
                  <a:gd name="T13" fmla="*/ 167 h 257"/>
                  <a:gd name="T14" fmla="*/ 65 w 410"/>
                  <a:gd name="T15" fmla="*/ 107 h 257"/>
                  <a:gd name="T16" fmla="*/ 76 w 410"/>
                  <a:gd name="T17" fmla="*/ 108 h 257"/>
                  <a:gd name="T18" fmla="*/ 153 w 410"/>
                  <a:gd name="T19" fmla="*/ 52 h 257"/>
                  <a:gd name="T20" fmla="*/ 181 w 410"/>
                  <a:gd name="T21" fmla="*/ 57 h 257"/>
                  <a:gd name="T22" fmla="*/ 266 w 410"/>
                  <a:gd name="T23" fmla="*/ 1 h 257"/>
                  <a:gd name="T24" fmla="*/ 266 w 410"/>
                  <a:gd name="T25" fmla="*/ 1 h 257"/>
                  <a:gd name="T26" fmla="*/ 353 w 410"/>
                  <a:gd name="T27" fmla="*/ 86 h 257"/>
                  <a:gd name="T28" fmla="*/ 409 w 410"/>
                  <a:gd name="T29" fmla="*/ 161 h 257"/>
                  <a:gd name="T30" fmla="*/ 386 w 410"/>
                  <a:gd name="T31" fmla="*/ 215 h 257"/>
                  <a:gd name="T32" fmla="*/ 343 w 410"/>
                  <a:gd name="T33" fmla="*/ 233 h 257"/>
                  <a:gd name="T34" fmla="*/ 317 w 410"/>
                  <a:gd name="T35" fmla="*/ 226 h 257"/>
                  <a:gd name="T36" fmla="*/ 259 w 410"/>
                  <a:gd name="T37" fmla="*/ 257 h 257"/>
                  <a:gd name="T38" fmla="*/ 210 w 410"/>
                  <a:gd name="T39" fmla="*/ 226 h 257"/>
                  <a:gd name="T40" fmla="*/ 212 w 410"/>
                  <a:gd name="T41" fmla="*/ 228 h 257"/>
                  <a:gd name="T42" fmla="*/ 257 w 410"/>
                  <a:gd name="T43" fmla="*/ 249 h 257"/>
                  <a:gd name="T44" fmla="*/ 313 w 410"/>
                  <a:gd name="T45" fmla="*/ 219 h 257"/>
                  <a:gd name="T46" fmla="*/ 315 w 410"/>
                  <a:gd name="T47" fmla="*/ 215 h 257"/>
                  <a:gd name="T48" fmla="*/ 318 w 410"/>
                  <a:gd name="T49" fmla="*/ 217 h 257"/>
                  <a:gd name="T50" fmla="*/ 343 w 410"/>
                  <a:gd name="T51" fmla="*/ 225 h 257"/>
                  <a:gd name="T52" fmla="*/ 380 w 410"/>
                  <a:gd name="T53" fmla="*/ 210 h 257"/>
                  <a:gd name="T54" fmla="*/ 401 w 410"/>
                  <a:gd name="T55" fmla="*/ 160 h 257"/>
                  <a:gd name="T56" fmla="*/ 349 w 410"/>
                  <a:gd name="T57" fmla="*/ 93 h 257"/>
                  <a:gd name="T58" fmla="*/ 346 w 410"/>
                  <a:gd name="T59" fmla="*/ 93 h 257"/>
                  <a:gd name="T60" fmla="*/ 346 w 410"/>
                  <a:gd name="T61" fmla="*/ 90 h 257"/>
                  <a:gd name="T62" fmla="*/ 265 w 410"/>
                  <a:gd name="T63" fmla="*/ 9 h 257"/>
                  <a:gd name="T64" fmla="*/ 265 w 410"/>
                  <a:gd name="T65" fmla="*/ 9 h 257"/>
                  <a:gd name="T66" fmla="*/ 187 w 410"/>
                  <a:gd name="T67" fmla="*/ 64 h 257"/>
                  <a:gd name="T68" fmla="*/ 185 w 410"/>
                  <a:gd name="T69" fmla="*/ 68 h 257"/>
                  <a:gd name="T70" fmla="*/ 182 w 410"/>
                  <a:gd name="T71" fmla="*/ 66 h 257"/>
                  <a:gd name="T72" fmla="*/ 153 w 410"/>
                  <a:gd name="T73" fmla="*/ 60 h 257"/>
                  <a:gd name="T74" fmla="*/ 83 w 410"/>
                  <a:gd name="T75" fmla="*/ 114 h 257"/>
                  <a:gd name="T76" fmla="*/ 82 w 410"/>
                  <a:gd name="T77" fmla="*/ 118 h 257"/>
                  <a:gd name="T78" fmla="*/ 78 w 410"/>
                  <a:gd name="T79" fmla="*/ 117 h 257"/>
                  <a:gd name="T80" fmla="*/ 65 w 410"/>
                  <a:gd name="T81" fmla="*/ 115 h 257"/>
                  <a:gd name="T82" fmla="*/ 9 w 410"/>
                  <a:gd name="T83" fmla="*/ 168 h 257"/>
                  <a:gd name="T84" fmla="*/ 62 w 410"/>
                  <a:gd name="T85" fmla="*/ 223 h 257"/>
                  <a:gd name="T86" fmla="*/ 89 w 410"/>
                  <a:gd name="T87" fmla="*/ 217 h 257"/>
                  <a:gd name="T88" fmla="*/ 91 w 410"/>
                  <a:gd name="T89" fmla="*/ 216 h 257"/>
                  <a:gd name="T90" fmla="*/ 93 w 410"/>
                  <a:gd name="T91" fmla="*/ 218 h 257"/>
                  <a:gd name="T92" fmla="*/ 154 w 410"/>
                  <a:gd name="T93" fmla="*/ 242 h 257"/>
                  <a:gd name="T94" fmla="*/ 207 w 410"/>
                  <a:gd name="T95" fmla="*/ 228 h 257"/>
                  <a:gd name="T96" fmla="*/ 210 w 410"/>
                  <a:gd name="T97" fmla="*/ 226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0" h="257">
                    <a:moveTo>
                      <a:pt x="259" y="257"/>
                    </a:moveTo>
                    <a:cubicBezTo>
                      <a:pt x="258" y="257"/>
                      <a:pt x="258" y="257"/>
                      <a:pt x="257" y="257"/>
                    </a:cubicBezTo>
                    <a:cubicBezTo>
                      <a:pt x="239" y="257"/>
                      <a:pt x="222" y="249"/>
                      <a:pt x="209" y="236"/>
                    </a:cubicBezTo>
                    <a:cubicBezTo>
                      <a:pt x="193" y="246"/>
                      <a:pt x="174" y="250"/>
                      <a:pt x="154" y="250"/>
                    </a:cubicBezTo>
                    <a:cubicBezTo>
                      <a:pt x="129" y="249"/>
                      <a:pt x="105" y="240"/>
                      <a:pt x="90" y="225"/>
                    </a:cubicBezTo>
                    <a:cubicBezTo>
                      <a:pt x="81" y="229"/>
                      <a:pt x="72" y="231"/>
                      <a:pt x="62" y="231"/>
                    </a:cubicBezTo>
                    <a:cubicBezTo>
                      <a:pt x="27" y="230"/>
                      <a:pt x="0" y="201"/>
                      <a:pt x="1" y="167"/>
                    </a:cubicBezTo>
                    <a:cubicBezTo>
                      <a:pt x="2" y="133"/>
                      <a:pt x="30" y="106"/>
                      <a:pt x="65" y="107"/>
                    </a:cubicBezTo>
                    <a:cubicBezTo>
                      <a:pt x="69" y="107"/>
                      <a:pt x="73" y="108"/>
                      <a:pt x="76" y="108"/>
                    </a:cubicBezTo>
                    <a:cubicBezTo>
                      <a:pt x="86" y="74"/>
                      <a:pt x="118" y="51"/>
                      <a:pt x="153" y="52"/>
                    </a:cubicBezTo>
                    <a:cubicBezTo>
                      <a:pt x="163" y="52"/>
                      <a:pt x="172" y="54"/>
                      <a:pt x="181" y="57"/>
                    </a:cubicBezTo>
                    <a:cubicBezTo>
                      <a:pt x="197" y="22"/>
                      <a:pt x="229" y="0"/>
                      <a:pt x="266" y="1"/>
                    </a:cubicBezTo>
                    <a:cubicBezTo>
                      <a:pt x="266" y="1"/>
                      <a:pt x="266" y="1"/>
                      <a:pt x="266" y="1"/>
                    </a:cubicBezTo>
                    <a:cubicBezTo>
                      <a:pt x="310" y="2"/>
                      <a:pt x="348" y="38"/>
                      <a:pt x="353" y="86"/>
                    </a:cubicBezTo>
                    <a:cubicBezTo>
                      <a:pt x="386" y="91"/>
                      <a:pt x="410" y="123"/>
                      <a:pt x="409" y="161"/>
                    </a:cubicBezTo>
                    <a:cubicBezTo>
                      <a:pt x="409" y="182"/>
                      <a:pt x="400" y="202"/>
                      <a:pt x="386" y="215"/>
                    </a:cubicBezTo>
                    <a:cubicBezTo>
                      <a:pt x="374" y="227"/>
                      <a:pt x="359" y="233"/>
                      <a:pt x="343" y="233"/>
                    </a:cubicBezTo>
                    <a:cubicBezTo>
                      <a:pt x="334" y="233"/>
                      <a:pt x="325" y="230"/>
                      <a:pt x="317" y="226"/>
                    </a:cubicBezTo>
                    <a:cubicBezTo>
                      <a:pt x="304" y="245"/>
                      <a:pt x="282" y="257"/>
                      <a:pt x="259" y="257"/>
                    </a:cubicBezTo>
                    <a:close/>
                    <a:moveTo>
                      <a:pt x="210" y="226"/>
                    </a:moveTo>
                    <a:cubicBezTo>
                      <a:pt x="212" y="228"/>
                      <a:pt x="212" y="228"/>
                      <a:pt x="212" y="228"/>
                    </a:cubicBezTo>
                    <a:cubicBezTo>
                      <a:pt x="224" y="241"/>
                      <a:pt x="240" y="249"/>
                      <a:pt x="257" y="249"/>
                    </a:cubicBezTo>
                    <a:cubicBezTo>
                      <a:pt x="280" y="250"/>
                      <a:pt x="301" y="238"/>
                      <a:pt x="313" y="219"/>
                    </a:cubicBezTo>
                    <a:cubicBezTo>
                      <a:pt x="315" y="215"/>
                      <a:pt x="315" y="215"/>
                      <a:pt x="315" y="215"/>
                    </a:cubicBezTo>
                    <a:cubicBezTo>
                      <a:pt x="318" y="217"/>
                      <a:pt x="318" y="217"/>
                      <a:pt x="318" y="217"/>
                    </a:cubicBezTo>
                    <a:cubicBezTo>
                      <a:pt x="326" y="222"/>
                      <a:pt x="334" y="225"/>
                      <a:pt x="343" y="225"/>
                    </a:cubicBezTo>
                    <a:cubicBezTo>
                      <a:pt x="357" y="225"/>
                      <a:pt x="370" y="220"/>
                      <a:pt x="380" y="210"/>
                    </a:cubicBezTo>
                    <a:cubicBezTo>
                      <a:pt x="393" y="197"/>
                      <a:pt x="401" y="179"/>
                      <a:pt x="401" y="160"/>
                    </a:cubicBezTo>
                    <a:cubicBezTo>
                      <a:pt x="402" y="126"/>
                      <a:pt x="379" y="96"/>
                      <a:pt x="349" y="93"/>
                    </a:cubicBezTo>
                    <a:cubicBezTo>
                      <a:pt x="346" y="93"/>
                      <a:pt x="346" y="93"/>
                      <a:pt x="346" y="93"/>
                    </a:cubicBezTo>
                    <a:cubicBezTo>
                      <a:pt x="346" y="90"/>
                      <a:pt x="346" y="90"/>
                      <a:pt x="346" y="90"/>
                    </a:cubicBezTo>
                    <a:cubicBezTo>
                      <a:pt x="342" y="45"/>
                      <a:pt x="307" y="10"/>
                      <a:pt x="265" y="9"/>
                    </a:cubicBezTo>
                    <a:cubicBezTo>
                      <a:pt x="265" y="9"/>
                      <a:pt x="265" y="9"/>
                      <a:pt x="265" y="9"/>
                    </a:cubicBezTo>
                    <a:cubicBezTo>
                      <a:pt x="231" y="8"/>
                      <a:pt x="200" y="30"/>
                      <a:pt x="187" y="64"/>
                    </a:cubicBezTo>
                    <a:cubicBezTo>
                      <a:pt x="185" y="68"/>
                      <a:pt x="185" y="68"/>
                      <a:pt x="185" y="68"/>
                    </a:cubicBezTo>
                    <a:cubicBezTo>
                      <a:pt x="182" y="66"/>
                      <a:pt x="182" y="66"/>
                      <a:pt x="182" y="66"/>
                    </a:cubicBezTo>
                    <a:cubicBezTo>
                      <a:pt x="173" y="62"/>
                      <a:pt x="163" y="60"/>
                      <a:pt x="153" y="60"/>
                    </a:cubicBezTo>
                    <a:cubicBezTo>
                      <a:pt x="120" y="59"/>
                      <a:pt x="90" y="82"/>
                      <a:pt x="83" y="114"/>
                    </a:cubicBezTo>
                    <a:cubicBezTo>
                      <a:pt x="82" y="118"/>
                      <a:pt x="82" y="118"/>
                      <a:pt x="82" y="118"/>
                    </a:cubicBezTo>
                    <a:cubicBezTo>
                      <a:pt x="78" y="117"/>
                      <a:pt x="78" y="117"/>
                      <a:pt x="78" y="117"/>
                    </a:cubicBezTo>
                    <a:cubicBezTo>
                      <a:pt x="74" y="116"/>
                      <a:pt x="69" y="115"/>
                      <a:pt x="65" y="115"/>
                    </a:cubicBezTo>
                    <a:cubicBezTo>
                      <a:pt x="34" y="114"/>
                      <a:pt x="9" y="138"/>
                      <a:pt x="9" y="168"/>
                    </a:cubicBezTo>
                    <a:cubicBezTo>
                      <a:pt x="8" y="197"/>
                      <a:pt x="32" y="222"/>
                      <a:pt x="62" y="223"/>
                    </a:cubicBezTo>
                    <a:cubicBezTo>
                      <a:pt x="71" y="223"/>
                      <a:pt x="81" y="221"/>
                      <a:pt x="89" y="217"/>
                    </a:cubicBezTo>
                    <a:cubicBezTo>
                      <a:pt x="91" y="216"/>
                      <a:pt x="91" y="216"/>
                      <a:pt x="91" y="216"/>
                    </a:cubicBezTo>
                    <a:cubicBezTo>
                      <a:pt x="93" y="218"/>
                      <a:pt x="93" y="218"/>
                      <a:pt x="93" y="218"/>
                    </a:cubicBezTo>
                    <a:cubicBezTo>
                      <a:pt x="107" y="232"/>
                      <a:pt x="130" y="241"/>
                      <a:pt x="154" y="242"/>
                    </a:cubicBezTo>
                    <a:cubicBezTo>
                      <a:pt x="174" y="242"/>
                      <a:pt x="193" y="237"/>
                      <a:pt x="207" y="228"/>
                    </a:cubicBezTo>
                    <a:lnTo>
                      <a:pt x="210" y="226"/>
                    </a:lnTo>
                    <a:close/>
                  </a:path>
                </a:pathLst>
              </a:custGeom>
              <a:solidFill>
                <a:schemeClr val="accent1">
                  <a:lumMod val="60000"/>
                  <a:lumOff val="40000"/>
                </a:schemeClr>
              </a:solidFill>
              <a:ln>
                <a:noFill/>
              </a:ln>
              <a:extLst/>
            </p:spPr>
            <p:txBody>
              <a:bodyPr vert="horz" wrap="none" lIns="91320" tIns="45660" rIns="91320" bIns="45660" numCol="1" anchor="t" anchorCtr="0" compatLnSpc="1">
                <a:prstTxWarp prst="textNoShape">
                  <a:avLst/>
                </a:prstTxWarp>
              </a:bodyPr>
              <a:lstStyle/>
              <a:p>
                <a:endParaRPr lang="en-US" sz="1100">
                  <a:solidFill>
                    <a:schemeClr val="accent3"/>
                  </a:solidFill>
                </a:endParaRPr>
              </a:p>
            </p:txBody>
          </p:sp>
          <p:sp>
            <p:nvSpPr>
              <p:cNvPr id="334" name="Freeform 39"/>
              <p:cNvSpPr>
                <a:spLocks/>
              </p:cNvSpPr>
              <p:nvPr/>
            </p:nvSpPr>
            <p:spPr bwMode="auto">
              <a:xfrm>
                <a:off x="3836465" y="1499533"/>
                <a:ext cx="6597" cy="5770"/>
              </a:xfrm>
              <a:custGeom>
                <a:avLst/>
                <a:gdLst>
                  <a:gd name="T0" fmla="*/ 3 w 6"/>
                  <a:gd name="T1" fmla="*/ 6 h 6"/>
                  <a:gd name="T2" fmla="*/ 3 w 6"/>
                  <a:gd name="T3" fmla="*/ 6 h 6"/>
                  <a:gd name="T4" fmla="*/ 6 w 6"/>
                  <a:gd name="T5" fmla="*/ 3 h 6"/>
                  <a:gd name="T6" fmla="*/ 3 w 6"/>
                  <a:gd name="T7" fmla="*/ 0 h 6"/>
                  <a:gd name="T8" fmla="*/ 0 w 6"/>
                  <a:gd name="T9" fmla="*/ 3 h 6"/>
                  <a:gd name="T10" fmla="*/ 3 w 6"/>
                  <a:gd name="T11" fmla="*/ 6 h 6"/>
                </a:gdLst>
                <a:ahLst/>
                <a:cxnLst>
                  <a:cxn ang="0">
                    <a:pos x="T0" y="T1"/>
                  </a:cxn>
                  <a:cxn ang="0">
                    <a:pos x="T2" y="T3"/>
                  </a:cxn>
                  <a:cxn ang="0">
                    <a:pos x="T4" y="T5"/>
                  </a:cxn>
                  <a:cxn ang="0">
                    <a:pos x="T6" y="T7"/>
                  </a:cxn>
                  <a:cxn ang="0">
                    <a:pos x="T8" y="T9"/>
                  </a:cxn>
                  <a:cxn ang="0">
                    <a:pos x="T10" y="T11"/>
                  </a:cxn>
                </a:cxnLst>
                <a:rect l="0" t="0" r="r" b="b"/>
                <a:pathLst>
                  <a:path w="6" h="6">
                    <a:moveTo>
                      <a:pt x="3" y="6"/>
                    </a:moveTo>
                    <a:cubicBezTo>
                      <a:pt x="3" y="6"/>
                      <a:pt x="3" y="6"/>
                      <a:pt x="3" y="6"/>
                    </a:cubicBezTo>
                    <a:cubicBezTo>
                      <a:pt x="5" y="6"/>
                      <a:pt x="6" y="4"/>
                      <a:pt x="6" y="3"/>
                    </a:cubicBezTo>
                    <a:cubicBezTo>
                      <a:pt x="6" y="1"/>
                      <a:pt x="5" y="0"/>
                      <a:pt x="3" y="0"/>
                    </a:cubicBezTo>
                    <a:cubicBezTo>
                      <a:pt x="1" y="0"/>
                      <a:pt x="0" y="1"/>
                      <a:pt x="0" y="3"/>
                    </a:cubicBezTo>
                    <a:cubicBezTo>
                      <a:pt x="0" y="4"/>
                      <a:pt x="1" y="6"/>
                      <a:pt x="3" y="6"/>
                    </a:cubicBezTo>
                    <a:close/>
                  </a:path>
                </a:pathLst>
              </a:custGeom>
              <a:solidFill>
                <a:schemeClr val="accent1">
                  <a:lumMod val="60000"/>
                  <a:lumOff val="40000"/>
                </a:schemeClr>
              </a:solidFill>
              <a:ln>
                <a:noFill/>
              </a:ln>
              <a:extLst/>
            </p:spPr>
            <p:txBody>
              <a:bodyPr vert="horz" wrap="none" lIns="91320" tIns="45660" rIns="91320" bIns="45660" numCol="1" anchor="t" anchorCtr="0" compatLnSpc="1">
                <a:prstTxWarp prst="textNoShape">
                  <a:avLst/>
                </a:prstTxWarp>
              </a:bodyPr>
              <a:lstStyle/>
              <a:p>
                <a:endParaRPr lang="en-US" sz="1100">
                  <a:solidFill>
                    <a:schemeClr val="accent3"/>
                  </a:solidFill>
                </a:endParaRPr>
              </a:p>
            </p:txBody>
          </p:sp>
          <p:sp>
            <p:nvSpPr>
              <p:cNvPr id="335" name="Freeform 40"/>
              <p:cNvSpPr>
                <a:spLocks/>
              </p:cNvSpPr>
              <p:nvPr/>
            </p:nvSpPr>
            <p:spPr bwMode="auto">
              <a:xfrm>
                <a:off x="3847019" y="1499533"/>
                <a:ext cx="6157" cy="5770"/>
              </a:xfrm>
              <a:custGeom>
                <a:avLst/>
                <a:gdLst>
                  <a:gd name="T0" fmla="*/ 3 w 6"/>
                  <a:gd name="T1" fmla="*/ 6 h 6"/>
                  <a:gd name="T2" fmla="*/ 3 w 6"/>
                  <a:gd name="T3" fmla="*/ 6 h 6"/>
                  <a:gd name="T4" fmla="*/ 6 w 6"/>
                  <a:gd name="T5" fmla="*/ 3 h 6"/>
                  <a:gd name="T6" fmla="*/ 3 w 6"/>
                  <a:gd name="T7" fmla="*/ 0 h 6"/>
                  <a:gd name="T8" fmla="*/ 0 w 6"/>
                  <a:gd name="T9" fmla="*/ 3 h 6"/>
                  <a:gd name="T10" fmla="*/ 3 w 6"/>
                  <a:gd name="T11" fmla="*/ 6 h 6"/>
                </a:gdLst>
                <a:ahLst/>
                <a:cxnLst>
                  <a:cxn ang="0">
                    <a:pos x="T0" y="T1"/>
                  </a:cxn>
                  <a:cxn ang="0">
                    <a:pos x="T2" y="T3"/>
                  </a:cxn>
                  <a:cxn ang="0">
                    <a:pos x="T4" y="T5"/>
                  </a:cxn>
                  <a:cxn ang="0">
                    <a:pos x="T6" y="T7"/>
                  </a:cxn>
                  <a:cxn ang="0">
                    <a:pos x="T8" y="T9"/>
                  </a:cxn>
                  <a:cxn ang="0">
                    <a:pos x="T10" y="T11"/>
                  </a:cxn>
                </a:cxnLst>
                <a:rect l="0" t="0" r="r" b="b"/>
                <a:pathLst>
                  <a:path w="6" h="6">
                    <a:moveTo>
                      <a:pt x="3" y="6"/>
                    </a:moveTo>
                    <a:cubicBezTo>
                      <a:pt x="3" y="6"/>
                      <a:pt x="3" y="6"/>
                      <a:pt x="3" y="6"/>
                    </a:cubicBezTo>
                    <a:cubicBezTo>
                      <a:pt x="5" y="6"/>
                      <a:pt x="6" y="4"/>
                      <a:pt x="6" y="3"/>
                    </a:cubicBezTo>
                    <a:cubicBezTo>
                      <a:pt x="6" y="1"/>
                      <a:pt x="5" y="0"/>
                      <a:pt x="3" y="0"/>
                    </a:cubicBezTo>
                    <a:cubicBezTo>
                      <a:pt x="1" y="0"/>
                      <a:pt x="0" y="1"/>
                      <a:pt x="0" y="3"/>
                    </a:cubicBezTo>
                    <a:cubicBezTo>
                      <a:pt x="0" y="4"/>
                      <a:pt x="1" y="6"/>
                      <a:pt x="3" y="6"/>
                    </a:cubicBezTo>
                    <a:close/>
                  </a:path>
                </a:pathLst>
              </a:custGeom>
              <a:solidFill>
                <a:schemeClr val="accent1">
                  <a:lumMod val="60000"/>
                  <a:lumOff val="40000"/>
                </a:schemeClr>
              </a:solidFill>
              <a:ln>
                <a:noFill/>
              </a:ln>
              <a:extLst/>
            </p:spPr>
            <p:txBody>
              <a:bodyPr vert="horz" wrap="none" lIns="91320" tIns="45660" rIns="91320" bIns="45660" numCol="1" anchor="t" anchorCtr="0" compatLnSpc="1">
                <a:prstTxWarp prst="textNoShape">
                  <a:avLst/>
                </a:prstTxWarp>
              </a:bodyPr>
              <a:lstStyle/>
              <a:p>
                <a:endParaRPr lang="en-US" sz="1100">
                  <a:solidFill>
                    <a:schemeClr val="accent3"/>
                  </a:solidFill>
                </a:endParaRPr>
              </a:p>
            </p:txBody>
          </p:sp>
          <p:sp>
            <p:nvSpPr>
              <p:cNvPr id="336" name="Freeform 41"/>
              <p:cNvSpPr>
                <a:spLocks/>
              </p:cNvSpPr>
              <p:nvPr/>
            </p:nvSpPr>
            <p:spPr bwMode="auto">
              <a:xfrm>
                <a:off x="3857574" y="1499533"/>
                <a:ext cx="6157" cy="5770"/>
              </a:xfrm>
              <a:custGeom>
                <a:avLst/>
                <a:gdLst>
                  <a:gd name="T0" fmla="*/ 3 w 6"/>
                  <a:gd name="T1" fmla="*/ 6 h 6"/>
                  <a:gd name="T2" fmla="*/ 3 w 6"/>
                  <a:gd name="T3" fmla="*/ 6 h 6"/>
                  <a:gd name="T4" fmla="*/ 6 w 6"/>
                  <a:gd name="T5" fmla="*/ 3 h 6"/>
                  <a:gd name="T6" fmla="*/ 3 w 6"/>
                  <a:gd name="T7" fmla="*/ 0 h 6"/>
                  <a:gd name="T8" fmla="*/ 0 w 6"/>
                  <a:gd name="T9" fmla="*/ 3 h 6"/>
                  <a:gd name="T10" fmla="*/ 3 w 6"/>
                  <a:gd name="T11" fmla="*/ 6 h 6"/>
                </a:gdLst>
                <a:ahLst/>
                <a:cxnLst>
                  <a:cxn ang="0">
                    <a:pos x="T0" y="T1"/>
                  </a:cxn>
                  <a:cxn ang="0">
                    <a:pos x="T2" y="T3"/>
                  </a:cxn>
                  <a:cxn ang="0">
                    <a:pos x="T4" y="T5"/>
                  </a:cxn>
                  <a:cxn ang="0">
                    <a:pos x="T6" y="T7"/>
                  </a:cxn>
                  <a:cxn ang="0">
                    <a:pos x="T8" y="T9"/>
                  </a:cxn>
                  <a:cxn ang="0">
                    <a:pos x="T10" y="T11"/>
                  </a:cxn>
                </a:cxnLst>
                <a:rect l="0" t="0" r="r" b="b"/>
                <a:pathLst>
                  <a:path w="6" h="6">
                    <a:moveTo>
                      <a:pt x="3" y="6"/>
                    </a:moveTo>
                    <a:cubicBezTo>
                      <a:pt x="3" y="6"/>
                      <a:pt x="3" y="6"/>
                      <a:pt x="3" y="6"/>
                    </a:cubicBezTo>
                    <a:cubicBezTo>
                      <a:pt x="5" y="6"/>
                      <a:pt x="6" y="4"/>
                      <a:pt x="6" y="3"/>
                    </a:cubicBezTo>
                    <a:cubicBezTo>
                      <a:pt x="6" y="1"/>
                      <a:pt x="5" y="0"/>
                      <a:pt x="3" y="0"/>
                    </a:cubicBezTo>
                    <a:cubicBezTo>
                      <a:pt x="1" y="0"/>
                      <a:pt x="0" y="1"/>
                      <a:pt x="0" y="3"/>
                    </a:cubicBezTo>
                    <a:cubicBezTo>
                      <a:pt x="0" y="4"/>
                      <a:pt x="1" y="6"/>
                      <a:pt x="3" y="6"/>
                    </a:cubicBezTo>
                    <a:close/>
                  </a:path>
                </a:pathLst>
              </a:custGeom>
              <a:solidFill>
                <a:schemeClr val="accent1">
                  <a:lumMod val="60000"/>
                  <a:lumOff val="40000"/>
                </a:schemeClr>
              </a:solidFill>
              <a:ln>
                <a:noFill/>
              </a:ln>
              <a:extLst/>
            </p:spPr>
            <p:txBody>
              <a:bodyPr vert="horz" wrap="none" lIns="91320" tIns="45660" rIns="91320" bIns="45660" numCol="1" anchor="t" anchorCtr="0" compatLnSpc="1">
                <a:prstTxWarp prst="textNoShape">
                  <a:avLst/>
                </a:prstTxWarp>
              </a:bodyPr>
              <a:lstStyle/>
              <a:p>
                <a:endParaRPr lang="en-US" sz="1100">
                  <a:solidFill>
                    <a:schemeClr val="accent3"/>
                  </a:solidFill>
                </a:endParaRPr>
              </a:p>
            </p:txBody>
          </p:sp>
          <p:sp>
            <p:nvSpPr>
              <p:cNvPr id="337" name="Freeform 42"/>
              <p:cNvSpPr>
                <a:spLocks/>
              </p:cNvSpPr>
              <p:nvPr/>
            </p:nvSpPr>
            <p:spPr bwMode="auto">
              <a:xfrm>
                <a:off x="3872966" y="1476866"/>
                <a:ext cx="6157" cy="6182"/>
              </a:xfrm>
              <a:custGeom>
                <a:avLst/>
                <a:gdLst>
                  <a:gd name="T0" fmla="*/ 3 w 6"/>
                  <a:gd name="T1" fmla="*/ 6 h 6"/>
                  <a:gd name="T2" fmla="*/ 3 w 6"/>
                  <a:gd name="T3" fmla="*/ 6 h 6"/>
                  <a:gd name="T4" fmla="*/ 6 w 6"/>
                  <a:gd name="T5" fmla="*/ 3 h 6"/>
                  <a:gd name="T6" fmla="*/ 3 w 6"/>
                  <a:gd name="T7" fmla="*/ 0 h 6"/>
                  <a:gd name="T8" fmla="*/ 0 w 6"/>
                  <a:gd name="T9" fmla="*/ 3 h 6"/>
                  <a:gd name="T10" fmla="*/ 3 w 6"/>
                  <a:gd name="T11" fmla="*/ 6 h 6"/>
                </a:gdLst>
                <a:ahLst/>
                <a:cxnLst>
                  <a:cxn ang="0">
                    <a:pos x="T0" y="T1"/>
                  </a:cxn>
                  <a:cxn ang="0">
                    <a:pos x="T2" y="T3"/>
                  </a:cxn>
                  <a:cxn ang="0">
                    <a:pos x="T4" y="T5"/>
                  </a:cxn>
                  <a:cxn ang="0">
                    <a:pos x="T6" y="T7"/>
                  </a:cxn>
                  <a:cxn ang="0">
                    <a:pos x="T8" y="T9"/>
                  </a:cxn>
                  <a:cxn ang="0">
                    <a:pos x="T10" y="T11"/>
                  </a:cxn>
                </a:cxnLst>
                <a:rect l="0" t="0" r="r" b="b"/>
                <a:pathLst>
                  <a:path w="6" h="6">
                    <a:moveTo>
                      <a:pt x="3" y="6"/>
                    </a:moveTo>
                    <a:cubicBezTo>
                      <a:pt x="3" y="6"/>
                      <a:pt x="3" y="6"/>
                      <a:pt x="3" y="6"/>
                    </a:cubicBezTo>
                    <a:cubicBezTo>
                      <a:pt x="4" y="6"/>
                      <a:pt x="6" y="5"/>
                      <a:pt x="6" y="3"/>
                    </a:cubicBezTo>
                    <a:cubicBezTo>
                      <a:pt x="6" y="2"/>
                      <a:pt x="4" y="0"/>
                      <a:pt x="3" y="0"/>
                    </a:cubicBezTo>
                    <a:cubicBezTo>
                      <a:pt x="1" y="0"/>
                      <a:pt x="0" y="2"/>
                      <a:pt x="0" y="3"/>
                    </a:cubicBezTo>
                    <a:cubicBezTo>
                      <a:pt x="0" y="5"/>
                      <a:pt x="1" y="6"/>
                      <a:pt x="3" y="6"/>
                    </a:cubicBezTo>
                    <a:close/>
                  </a:path>
                </a:pathLst>
              </a:custGeom>
              <a:solidFill>
                <a:schemeClr val="accent1">
                  <a:lumMod val="60000"/>
                  <a:lumOff val="40000"/>
                </a:schemeClr>
              </a:solidFill>
              <a:ln>
                <a:noFill/>
              </a:ln>
              <a:extLst/>
            </p:spPr>
            <p:txBody>
              <a:bodyPr vert="horz" wrap="none" lIns="91320" tIns="45660" rIns="91320" bIns="45660" numCol="1" anchor="t" anchorCtr="0" compatLnSpc="1">
                <a:prstTxWarp prst="textNoShape">
                  <a:avLst/>
                </a:prstTxWarp>
              </a:bodyPr>
              <a:lstStyle/>
              <a:p>
                <a:endParaRPr lang="en-US" sz="1100">
                  <a:solidFill>
                    <a:schemeClr val="accent3"/>
                  </a:solidFill>
                </a:endParaRPr>
              </a:p>
            </p:txBody>
          </p:sp>
          <p:sp>
            <p:nvSpPr>
              <p:cNvPr id="338" name="Freeform 43"/>
              <p:cNvSpPr>
                <a:spLocks/>
              </p:cNvSpPr>
              <p:nvPr/>
            </p:nvSpPr>
            <p:spPr bwMode="auto">
              <a:xfrm>
                <a:off x="3883520" y="1476866"/>
                <a:ext cx="6157" cy="6182"/>
              </a:xfrm>
              <a:custGeom>
                <a:avLst/>
                <a:gdLst>
                  <a:gd name="T0" fmla="*/ 3 w 6"/>
                  <a:gd name="T1" fmla="*/ 6 h 6"/>
                  <a:gd name="T2" fmla="*/ 3 w 6"/>
                  <a:gd name="T3" fmla="*/ 6 h 6"/>
                  <a:gd name="T4" fmla="*/ 6 w 6"/>
                  <a:gd name="T5" fmla="*/ 3 h 6"/>
                  <a:gd name="T6" fmla="*/ 3 w 6"/>
                  <a:gd name="T7" fmla="*/ 0 h 6"/>
                  <a:gd name="T8" fmla="*/ 0 w 6"/>
                  <a:gd name="T9" fmla="*/ 3 h 6"/>
                  <a:gd name="T10" fmla="*/ 3 w 6"/>
                  <a:gd name="T11" fmla="*/ 6 h 6"/>
                </a:gdLst>
                <a:ahLst/>
                <a:cxnLst>
                  <a:cxn ang="0">
                    <a:pos x="T0" y="T1"/>
                  </a:cxn>
                  <a:cxn ang="0">
                    <a:pos x="T2" y="T3"/>
                  </a:cxn>
                  <a:cxn ang="0">
                    <a:pos x="T4" y="T5"/>
                  </a:cxn>
                  <a:cxn ang="0">
                    <a:pos x="T6" y="T7"/>
                  </a:cxn>
                  <a:cxn ang="0">
                    <a:pos x="T8" y="T9"/>
                  </a:cxn>
                  <a:cxn ang="0">
                    <a:pos x="T10" y="T11"/>
                  </a:cxn>
                </a:cxnLst>
                <a:rect l="0" t="0" r="r" b="b"/>
                <a:pathLst>
                  <a:path w="6" h="6">
                    <a:moveTo>
                      <a:pt x="3" y="6"/>
                    </a:moveTo>
                    <a:cubicBezTo>
                      <a:pt x="3" y="6"/>
                      <a:pt x="3" y="6"/>
                      <a:pt x="3" y="6"/>
                    </a:cubicBezTo>
                    <a:cubicBezTo>
                      <a:pt x="4" y="6"/>
                      <a:pt x="6" y="5"/>
                      <a:pt x="6" y="3"/>
                    </a:cubicBezTo>
                    <a:cubicBezTo>
                      <a:pt x="6" y="2"/>
                      <a:pt x="4" y="0"/>
                      <a:pt x="3" y="0"/>
                    </a:cubicBezTo>
                    <a:cubicBezTo>
                      <a:pt x="1" y="0"/>
                      <a:pt x="0" y="2"/>
                      <a:pt x="0" y="3"/>
                    </a:cubicBezTo>
                    <a:cubicBezTo>
                      <a:pt x="0" y="5"/>
                      <a:pt x="1" y="6"/>
                      <a:pt x="3" y="6"/>
                    </a:cubicBezTo>
                    <a:close/>
                  </a:path>
                </a:pathLst>
              </a:custGeom>
              <a:solidFill>
                <a:schemeClr val="accent1">
                  <a:lumMod val="60000"/>
                  <a:lumOff val="40000"/>
                </a:schemeClr>
              </a:solidFill>
              <a:ln>
                <a:noFill/>
              </a:ln>
              <a:extLst/>
            </p:spPr>
            <p:txBody>
              <a:bodyPr vert="horz" wrap="none" lIns="91320" tIns="45660" rIns="91320" bIns="45660" numCol="1" anchor="t" anchorCtr="0" compatLnSpc="1">
                <a:prstTxWarp prst="textNoShape">
                  <a:avLst/>
                </a:prstTxWarp>
              </a:bodyPr>
              <a:lstStyle/>
              <a:p>
                <a:endParaRPr lang="en-US" sz="1100">
                  <a:solidFill>
                    <a:schemeClr val="accent3"/>
                  </a:solidFill>
                </a:endParaRPr>
              </a:p>
            </p:txBody>
          </p:sp>
          <p:sp>
            <p:nvSpPr>
              <p:cNvPr id="339" name="Freeform 44"/>
              <p:cNvSpPr>
                <a:spLocks/>
              </p:cNvSpPr>
              <p:nvPr/>
            </p:nvSpPr>
            <p:spPr bwMode="auto">
              <a:xfrm>
                <a:off x="3894075" y="1476866"/>
                <a:ext cx="6157" cy="6182"/>
              </a:xfrm>
              <a:custGeom>
                <a:avLst/>
                <a:gdLst>
                  <a:gd name="T0" fmla="*/ 3 w 6"/>
                  <a:gd name="T1" fmla="*/ 6 h 6"/>
                  <a:gd name="T2" fmla="*/ 3 w 6"/>
                  <a:gd name="T3" fmla="*/ 6 h 6"/>
                  <a:gd name="T4" fmla="*/ 6 w 6"/>
                  <a:gd name="T5" fmla="*/ 3 h 6"/>
                  <a:gd name="T6" fmla="*/ 3 w 6"/>
                  <a:gd name="T7" fmla="*/ 0 h 6"/>
                  <a:gd name="T8" fmla="*/ 0 w 6"/>
                  <a:gd name="T9" fmla="*/ 3 h 6"/>
                  <a:gd name="T10" fmla="*/ 3 w 6"/>
                  <a:gd name="T11" fmla="*/ 6 h 6"/>
                </a:gdLst>
                <a:ahLst/>
                <a:cxnLst>
                  <a:cxn ang="0">
                    <a:pos x="T0" y="T1"/>
                  </a:cxn>
                  <a:cxn ang="0">
                    <a:pos x="T2" y="T3"/>
                  </a:cxn>
                  <a:cxn ang="0">
                    <a:pos x="T4" y="T5"/>
                  </a:cxn>
                  <a:cxn ang="0">
                    <a:pos x="T6" y="T7"/>
                  </a:cxn>
                  <a:cxn ang="0">
                    <a:pos x="T8" y="T9"/>
                  </a:cxn>
                  <a:cxn ang="0">
                    <a:pos x="T10" y="T11"/>
                  </a:cxn>
                </a:cxnLst>
                <a:rect l="0" t="0" r="r" b="b"/>
                <a:pathLst>
                  <a:path w="6" h="6">
                    <a:moveTo>
                      <a:pt x="3" y="6"/>
                    </a:moveTo>
                    <a:cubicBezTo>
                      <a:pt x="3" y="6"/>
                      <a:pt x="3" y="6"/>
                      <a:pt x="3" y="6"/>
                    </a:cubicBezTo>
                    <a:cubicBezTo>
                      <a:pt x="4" y="6"/>
                      <a:pt x="6" y="5"/>
                      <a:pt x="6" y="3"/>
                    </a:cubicBezTo>
                    <a:cubicBezTo>
                      <a:pt x="6" y="2"/>
                      <a:pt x="4" y="0"/>
                      <a:pt x="3" y="0"/>
                    </a:cubicBezTo>
                    <a:cubicBezTo>
                      <a:pt x="1" y="0"/>
                      <a:pt x="0" y="2"/>
                      <a:pt x="0" y="3"/>
                    </a:cubicBezTo>
                    <a:cubicBezTo>
                      <a:pt x="0" y="5"/>
                      <a:pt x="1" y="6"/>
                      <a:pt x="3" y="6"/>
                    </a:cubicBezTo>
                    <a:close/>
                  </a:path>
                </a:pathLst>
              </a:custGeom>
              <a:solidFill>
                <a:schemeClr val="accent1">
                  <a:lumMod val="60000"/>
                  <a:lumOff val="40000"/>
                </a:schemeClr>
              </a:solidFill>
              <a:ln>
                <a:noFill/>
              </a:ln>
              <a:extLst/>
            </p:spPr>
            <p:txBody>
              <a:bodyPr vert="horz" wrap="none" lIns="91320" tIns="45660" rIns="91320" bIns="45660" numCol="1" anchor="t" anchorCtr="0" compatLnSpc="1">
                <a:prstTxWarp prst="textNoShape">
                  <a:avLst/>
                </a:prstTxWarp>
              </a:bodyPr>
              <a:lstStyle/>
              <a:p>
                <a:endParaRPr lang="en-US" sz="1100">
                  <a:solidFill>
                    <a:schemeClr val="accent3"/>
                  </a:solidFill>
                </a:endParaRPr>
              </a:p>
            </p:txBody>
          </p:sp>
          <p:sp>
            <p:nvSpPr>
              <p:cNvPr id="340" name="Freeform 45"/>
              <p:cNvSpPr>
                <a:spLocks noEditPoints="1"/>
              </p:cNvSpPr>
              <p:nvPr/>
            </p:nvSpPr>
            <p:spPr bwMode="auto">
              <a:xfrm>
                <a:off x="3820193" y="1444307"/>
                <a:ext cx="205815" cy="138064"/>
              </a:xfrm>
              <a:custGeom>
                <a:avLst/>
                <a:gdLst>
                  <a:gd name="T0" fmla="*/ 468 w 468"/>
                  <a:gd name="T1" fmla="*/ 0 h 335"/>
                  <a:gd name="T2" fmla="*/ 172 w 468"/>
                  <a:gd name="T3" fmla="*/ 0 h 335"/>
                  <a:gd name="T4" fmla="*/ 172 w 468"/>
                  <a:gd name="T5" fmla="*/ 53 h 335"/>
                  <a:gd name="T6" fmla="*/ 82 w 468"/>
                  <a:gd name="T7" fmla="*/ 53 h 335"/>
                  <a:gd name="T8" fmla="*/ 82 w 468"/>
                  <a:gd name="T9" fmla="*/ 106 h 335"/>
                  <a:gd name="T10" fmla="*/ 0 w 468"/>
                  <a:gd name="T11" fmla="*/ 106 h 335"/>
                  <a:gd name="T12" fmla="*/ 0 w 468"/>
                  <a:gd name="T13" fmla="*/ 335 h 335"/>
                  <a:gd name="T14" fmla="*/ 295 w 468"/>
                  <a:gd name="T15" fmla="*/ 335 h 335"/>
                  <a:gd name="T16" fmla="*/ 295 w 468"/>
                  <a:gd name="T17" fmla="*/ 282 h 335"/>
                  <a:gd name="T18" fmla="*/ 378 w 468"/>
                  <a:gd name="T19" fmla="*/ 282 h 335"/>
                  <a:gd name="T20" fmla="*/ 378 w 468"/>
                  <a:gd name="T21" fmla="*/ 230 h 335"/>
                  <a:gd name="T22" fmla="*/ 468 w 468"/>
                  <a:gd name="T23" fmla="*/ 230 h 335"/>
                  <a:gd name="T24" fmla="*/ 468 w 468"/>
                  <a:gd name="T25" fmla="*/ 0 h 335"/>
                  <a:gd name="T26" fmla="*/ 276 w 468"/>
                  <a:gd name="T27" fmla="*/ 125 h 335"/>
                  <a:gd name="T28" fmla="*/ 276 w 468"/>
                  <a:gd name="T29" fmla="*/ 158 h 335"/>
                  <a:gd name="T30" fmla="*/ 18 w 468"/>
                  <a:gd name="T31" fmla="*/ 158 h 335"/>
                  <a:gd name="T32" fmla="*/ 18 w 468"/>
                  <a:gd name="T33" fmla="*/ 125 h 335"/>
                  <a:gd name="T34" fmla="*/ 276 w 468"/>
                  <a:gd name="T35" fmla="*/ 125 h 335"/>
                  <a:gd name="T36" fmla="*/ 18 w 468"/>
                  <a:gd name="T37" fmla="*/ 316 h 335"/>
                  <a:gd name="T38" fmla="*/ 18 w 468"/>
                  <a:gd name="T39" fmla="*/ 177 h 335"/>
                  <a:gd name="T40" fmla="*/ 276 w 468"/>
                  <a:gd name="T41" fmla="*/ 177 h 335"/>
                  <a:gd name="T42" fmla="*/ 276 w 468"/>
                  <a:gd name="T43" fmla="*/ 316 h 335"/>
                  <a:gd name="T44" fmla="*/ 18 w 468"/>
                  <a:gd name="T45" fmla="*/ 316 h 335"/>
                  <a:gd name="T46" fmla="*/ 359 w 468"/>
                  <a:gd name="T47" fmla="*/ 263 h 335"/>
                  <a:gd name="T48" fmla="*/ 295 w 468"/>
                  <a:gd name="T49" fmla="*/ 263 h 335"/>
                  <a:gd name="T50" fmla="*/ 295 w 468"/>
                  <a:gd name="T51" fmla="*/ 106 h 335"/>
                  <a:gd name="T52" fmla="*/ 101 w 468"/>
                  <a:gd name="T53" fmla="*/ 106 h 335"/>
                  <a:gd name="T54" fmla="*/ 101 w 468"/>
                  <a:gd name="T55" fmla="*/ 72 h 335"/>
                  <a:gd name="T56" fmla="*/ 359 w 468"/>
                  <a:gd name="T57" fmla="*/ 72 h 335"/>
                  <a:gd name="T58" fmla="*/ 359 w 468"/>
                  <a:gd name="T59" fmla="*/ 263 h 335"/>
                  <a:gd name="T60" fmla="*/ 449 w 468"/>
                  <a:gd name="T61" fmla="*/ 211 h 335"/>
                  <a:gd name="T62" fmla="*/ 378 w 468"/>
                  <a:gd name="T63" fmla="*/ 211 h 335"/>
                  <a:gd name="T64" fmla="*/ 378 w 468"/>
                  <a:gd name="T65" fmla="*/ 53 h 335"/>
                  <a:gd name="T66" fmla="*/ 191 w 468"/>
                  <a:gd name="T67" fmla="*/ 53 h 335"/>
                  <a:gd name="T68" fmla="*/ 191 w 468"/>
                  <a:gd name="T69" fmla="*/ 20 h 335"/>
                  <a:gd name="T70" fmla="*/ 449 w 468"/>
                  <a:gd name="T71" fmla="*/ 20 h 335"/>
                  <a:gd name="T72" fmla="*/ 449 w 468"/>
                  <a:gd name="T73" fmla="*/ 211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8" h="335">
                    <a:moveTo>
                      <a:pt x="468" y="0"/>
                    </a:moveTo>
                    <a:lnTo>
                      <a:pt x="172" y="0"/>
                    </a:lnTo>
                    <a:lnTo>
                      <a:pt x="172" y="53"/>
                    </a:lnTo>
                    <a:lnTo>
                      <a:pt x="82" y="53"/>
                    </a:lnTo>
                    <a:lnTo>
                      <a:pt x="82" y="106"/>
                    </a:lnTo>
                    <a:lnTo>
                      <a:pt x="0" y="106"/>
                    </a:lnTo>
                    <a:lnTo>
                      <a:pt x="0" y="335"/>
                    </a:lnTo>
                    <a:lnTo>
                      <a:pt x="295" y="335"/>
                    </a:lnTo>
                    <a:lnTo>
                      <a:pt x="295" y="282"/>
                    </a:lnTo>
                    <a:lnTo>
                      <a:pt x="378" y="282"/>
                    </a:lnTo>
                    <a:lnTo>
                      <a:pt x="378" y="230"/>
                    </a:lnTo>
                    <a:lnTo>
                      <a:pt x="468" y="230"/>
                    </a:lnTo>
                    <a:lnTo>
                      <a:pt x="468" y="0"/>
                    </a:lnTo>
                    <a:close/>
                    <a:moveTo>
                      <a:pt x="276" y="125"/>
                    </a:moveTo>
                    <a:lnTo>
                      <a:pt x="276" y="158"/>
                    </a:lnTo>
                    <a:lnTo>
                      <a:pt x="18" y="158"/>
                    </a:lnTo>
                    <a:lnTo>
                      <a:pt x="18" y="125"/>
                    </a:lnTo>
                    <a:lnTo>
                      <a:pt x="276" y="125"/>
                    </a:lnTo>
                    <a:close/>
                    <a:moveTo>
                      <a:pt x="18" y="316"/>
                    </a:moveTo>
                    <a:lnTo>
                      <a:pt x="18" y="177"/>
                    </a:lnTo>
                    <a:lnTo>
                      <a:pt x="276" y="177"/>
                    </a:lnTo>
                    <a:lnTo>
                      <a:pt x="276" y="316"/>
                    </a:lnTo>
                    <a:lnTo>
                      <a:pt x="18" y="316"/>
                    </a:lnTo>
                    <a:close/>
                    <a:moveTo>
                      <a:pt x="359" y="263"/>
                    </a:moveTo>
                    <a:lnTo>
                      <a:pt x="295" y="263"/>
                    </a:lnTo>
                    <a:lnTo>
                      <a:pt x="295" y="106"/>
                    </a:lnTo>
                    <a:lnTo>
                      <a:pt x="101" y="106"/>
                    </a:lnTo>
                    <a:lnTo>
                      <a:pt x="101" y="72"/>
                    </a:lnTo>
                    <a:lnTo>
                      <a:pt x="359" y="72"/>
                    </a:lnTo>
                    <a:lnTo>
                      <a:pt x="359" y="263"/>
                    </a:lnTo>
                    <a:close/>
                    <a:moveTo>
                      <a:pt x="449" y="211"/>
                    </a:moveTo>
                    <a:lnTo>
                      <a:pt x="378" y="211"/>
                    </a:lnTo>
                    <a:lnTo>
                      <a:pt x="378" y="53"/>
                    </a:lnTo>
                    <a:lnTo>
                      <a:pt x="191" y="53"/>
                    </a:lnTo>
                    <a:lnTo>
                      <a:pt x="191" y="20"/>
                    </a:lnTo>
                    <a:lnTo>
                      <a:pt x="449" y="20"/>
                    </a:lnTo>
                    <a:lnTo>
                      <a:pt x="449" y="211"/>
                    </a:lnTo>
                    <a:close/>
                  </a:path>
                </a:pathLst>
              </a:custGeom>
              <a:solidFill>
                <a:schemeClr val="accent1">
                  <a:lumMod val="60000"/>
                  <a:lumOff val="40000"/>
                </a:schemeClr>
              </a:solidFill>
              <a:ln>
                <a:noFill/>
              </a:ln>
              <a:extLst/>
            </p:spPr>
            <p:txBody>
              <a:bodyPr vert="horz" wrap="none" lIns="91320" tIns="45660" rIns="91320" bIns="45660" numCol="1" anchor="t" anchorCtr="0" compatLnSpc="1">
                <a:prstTxWarp prst="textNoShape">
                  <a:avLst/>
                </a:prstTxWarp>
              </a:bodyPr>
              <a:lstStyle/>
              <a:p>
                <a:endParaRPr lang="en-US" sz="1100">
                  <a:solidFill>
                    <a:schemeClr val="accent3"/>
                  </a:solidFill>
                </a:endParaRPr>
              </a:p>
            </p:txBody>
          </p:sp>
          <p:sp>
            <p:nvSpPr>
              <p:cNvPr id="341" name="Freeform 46"/>
              <p:cNvSpPr>
                <a:spLocks/>
              </p:cNvSpPr>
              <p:nvPr/>
            </p:nvSpPr>
            <p:spPr bwMode="auto">
              <a:xfrm>
                <a:off x="3911666" y="1455436"/>
                <a:ext cx="6157" cy="5770"/>
              </a:xfrm>
              <a:custGeom>
                <a:avLst/>
                <a:gdLst>
                  <a:gd name="T0" fmla="*/ 3 w 6"/>
                  <a:gd name="T1" fmla="*/ 6 h 6"/>
                  <a:gd name="T2" fmla="*/ 3 w 6"/>
                  <a:gd name="T3" fmla="*/ 6 h 6"/>
                  <a:gd name="T4" fmla="*/ 6 w 6"/>
                  <a:gd name="T5" fmla="*/ 3 h 6"/>
                  <a:gd name="T6" fmla="*/ 3 w 6"/>
                  <a:gd name="T7" fmla="*/ 0 h 6"/>
                  <a:gd name="T8" fmla="*/ 0 w 6"/>
                  <a:gd name="T9" fmla="*/ 3 h 6"/>
                  <a:gd name="T10" fmla="*/ 3 w 6"/>
                  <a:gd name="T11" fmla="*/ 6 h 6"/>
                </a:gdLst>
                <a:ahLst/>
                <a:cxnLst>
                  <a:cxn ang="0">
                    <a:pos x="T0" y="T1"/>
                  </a:cxn>
                  <a:cxn ang="0">
                    <a:pos x="T2" y="T3"/>
                  </a:cxn>
                  <a:cxn ang="0">
                    <a:pos x="T4" y="T5"/>
                  </a:cxn>
                  <a:cxn ang="0">
                    <a:pos x="T6" y="T7"/>
                  </a:cxn>
                  <a:cxn ang="0">
                    <a:pos x="T8" y="T9"/>
                  </a:cxn>
                  <a:cxn ang="0">
                    <a:pos x="T10" y="T11"/>
                  </a:cxn>
                </a:cxnLst>
                <a:rect l="0" t="0" r="r" b="b"/>
                <a:pathLst>
                  <a:path w="6" h="6">
                    <a:moveTo>
                      <a:pt x="3" y="6"/>
                    </a:moveTo>
                    <a:cubicBezTo>
                      <a:pt x="3" y="6"/>
                      <a:pt x="3" y="6"/>
                      <a:pt x="3" y="6"/>
                    </a:cubicBezTo>
                    <a:cubicBezTo>
                      <a:pt x="5" y="6"/>
                      <a:pt x="6" y="5"/>
                      <a:pt x="6" y="3"/>
                    </a:cubicBezTo>
                    <a:cubicBezTo>
                      <a:pt x="6" y="2"/>
                      <a:pt x="5" y="0"/>
                      <a:pt x="3" y="0"/>
                    </a:cubicBezTo>
                    <a:cubicBezTo>
                      <a:pt x="2" y="0"/>
                      <a:pt x="0" y="2"/>
                      <a:pt x="0" y="3"/>
                    </a:cubicBezTo>
                    <a:cubicBezTo>
                      <a:pt x="0" y="5"/>
                      <a:pt x="2" y="6"/>
                      <a:pt x="3" y="6"/>
                    </a:cubicBezTo>
                    <a:close/>
                  </a:path>
                </a:pathLst>
              </a:custGeom>
              <a:solidFill>
                <a:schemeClr val="accent1">
                  <a:lumMod val="60000"/>
                  <a:lumOff val="40000"/>
                </a:schemeClr>
              </a:solidFill>
              <a:ln>
                <a:noFill/>
              </a:ln>
              <a:extLst/>
            </p:spPr>
            <p:txBody>
              <a:bodyPr vert="horz" wrap="none" lIns="91320" tIns="45660" rIns="91320" bIns="45660" numCol="1" anchor="t" anchorCtr="0" compatLnSpc="1">
                <a:prstTxWarp prst="textNoShape">
                  <a:avLst/>
                </a:prstTxWarp>
              </a:bodyPr>
              <a:lstStyle/>
              <a:p>
                <a:endParaRPr lang="en-US" sz="1100">
                  <a:solidFill>
                    <a:schemeClr val="accent3"/>
                  </a:solidFill>
                </a:endParaRPr>
              </a:p>
            </p:txBody>
          </p:sp>
          <p:sp>
            <p:nvSpPr>
              <p:cNvPr id="342" name="Freeform 47"/>
              <p:cNvSpPr>
                <a:spLocks/>
              </p:cNvSpPr>
              <p:nvPr/>
            </p:nvSpPr>
            <p:spPr bwMode="auto">
              <a:xfrm>
                <a:off x="3922221" y="1455436"/>
                <a:ext cx="6157" cy="5770"/>
              </a:xfrm>
              <a:custGeom>
                <a:avLst/>
                <a:gdLst>
                  <a:gd name="T0" fmla="*/ 3 w 6"/>
                  <a:gd name="T1" fmla="*/ 6 h 6"/>
                  <a:gd name="T2" fmla="*/ 3 w 6"/>
                  <a:gd name="T3" fmla="*/ 6 h 6"/>
                  <a:gd name="T4" fmla="*/ 6 w 6"/>
                  <a:gd name="T5" fmla="*/ 3 h 6"/>
                  <a:gd name="T6" fmla="*/ 3 w 6"/>
                  <a:gd name="T7" fmla="*/ 0 h 6"/>
                  <a:gd name="T8" fmla="*/ 0 w 6"/>
                  <a:gd name="T9" fmla="*/ 3 h 6"/>
                  <a:gd name="T10" fmla="*/ 3 w 6"/>
                  <a:gd name="T11" fmla="*/ 6 h 6"/>
                </a:gdLst>
                <a:ahLst/>
                <a:cxnLst>
                  <a:cxn ang="0">
                    <a:pos x="T0" y="T1"/>
                  </a:cxn>
                  <a:cxn ang="0">
                    <a:pos x="T2" y="T3"/>
                  </a:cxn>
                  <a:cxn ang="0">
                    <a:pos x="T4" y="T5"/>
                  </a:cxn>
                  <a:cxn ang="0">
                    <a:pos x="T6" y="T7"/>
                  </a:cxn>
                  <a:cxn ang="0">
                    <a:pos x="T8" y="T9"/>
                  </a:cxn>
                  <a:cxn ang="0">
                    <a:pos x="T10" y="T11"/>
                  </a:cxn>
                </a:cxnLst>
                <a:rect l="0" t="0" r="r" b="b"/>
                <a:pathLst>
                  <a:path w="6" h="6">
                    <a:moveTo>
                      <a:pt x="3" y="6"/>
                    </a:moveTo>
                    <a:cubicBezTo>
                      <a:pt x="3" y="6"/>
                      <a:pt x="3" y="6"/>
                      <a:pt x="3" y="6"/>
                    </a:cubicBezTo>
                    <a:cubicBezTo>
                      <a:pt x="5" y="6"/>
                      <a:pt x="6" y="5"/>
                      <a:pt x="6" y="3"/>
                    </a:cubicBezTo>
                    <a:cubicBezTo>
                      <a:pt x="6" y="2"/>
                      <a:pt x="5" y="0"/>
                      <a:pt x="3" y="0"/>
                    </a:cubicBezTo>
                    <a:cubicBezTo>
                      <a:pt x="2" y="0"/>
                      <a:pt x="0" y="2"/>
                      <a:pt x="0" y="3"/>
                    </a:cubicBezTo>
                    <a:cubicBezTo>
                      <a:pt x="0" y="5"/>
                      <a:pt x="2" y="6"/>
                      <a:pt x="3" y="6"/>
                    </a:cubicBezTo>
                    <a:close/>
                  </a:path>
                </a:pathLst>
              </a:custGeom>
              <a:solidFill>
                <a:schemeClr val="accent1">
                  <a:lumMod val="60000"/>
                  <a:lumOff val="40000"/>
                </a:schemeClr>
              </a:solidFill>
              <a:ln>
                <a:noFill/>
              </a:ln>
              <a:extLst/>
            </p:spPr>
            <p:txBody>
              <a:bodyPr vert="horz" wrap="none" lIns="91320" tIns="45660" rIns="91320" bIns="45660" numCol="1" anchor="t" anchorCtr="0" compatLnSpc="1">
                <a:prstTxWarp prst="textNoShape">
                  <a:avLst/>
                </a:prstTxWarp>
              </a:bodyPr>
              <a:lstStyle/>
              <a:p>
                <a:endParaRPr lang="en-US" sz="1100">
                  <a:solidFill>
                    <a:schemeClr val="accent3"/>
                  </a:solidFill>
                </a:endParaRPr>
              </a:p>
            </p:txBody>
          </p:sp>
          <p:sp>
            <p:nvSpPr>
              <p:cNvPr id="343" name="Freeform 48"/>
              <p:cNvSpPr>
                <a:spLocks/>
              </p:cNvSpPr>
              <p:nvPr/>
            </p:nvSpPr>
            <p:spPr bwMode="auto">
              <a:xfrm>
                <a:off x="3932336" y="1455436"/>
                <a:ext cx="6157" cy="5770"/>
              </a:xfrm>
              <a:custGeom>
                <a:avLst/>
                <a:gdLst>
                  <a:gd name="T0" fmla="*/ 3 w 6"/>
                  <a:gd name="T1" fmla="*/ 6 h 6"/>
                  <a:gd name="T2" fmla="*/ 3 w 6"/>
                  <a:gd name="T3" fmla="*/ 6 h 6"/>
                  <a:gd name="T4" fmla="*/ 6 w 6"/>
                  <a:gd name="T5" fmla="*/ 3 h 6"/>
                  <a:gd name="T6" fmla="*/ 3 w 6"/>
                  <a:gd name="T7" fmla="*/ 0 h 6"/>
                  <a:gd name="T8" fmla="*/ 0 w 6"/>
                  <a:gd name="T9" fmla="*/ 3 h 6"/>
                  <a:gd name="T10" fmla="*/ 3 w 6"/>
                  <a:gd name="T11" fmla="*/ 6 h 6"/>
                </a:gdLst>
                <a:ahLst/>
                <a:cxnLst>
                  <a:cxn ang="0">
                    <a:pos x="T0" y="T1"/>
                  </a:cxn>
                  <a:cxn ang="0">
                    <a:pos x="T2" y="T3"/>
                  </a:cxn>
                  <a:cxn ang="0">
                    <a:pos x="T4" y="T5"/>
                  </a:cxn>
                  <a:cxn ang="0">
                    <a:pos x="T6" y="T7"/>
                  </a:cxn>
                  <a:cxn ang="0">
                    <a:pos x="T8" y="T9"/>
                  </a:cxn>
                  <a:cxn ang="0">
                    <a:pos x="T10" y="T11"/>
                  </a:cxn>
                </a:cxnLst>
                <a:rect l="0" t="0" r="r" b="b"/>
                <a:pathLst>
                  <a:path w="6" h="6">
                    <a:moveTo>
                      <a:pt x="3" y="6"/>
                    </a:moveTo>
                    <a:cubicBezTo>
                      <a:pt x="3" y="6"/>
                      <a:pt x="3" y="6"/>
                      <a:pt x="3" y="6"/>
                    </a:cubicBezTo>
                    <a:cubicBezTo>
                      <a:pt x="5" y="6"/>
                      <a:pt x="6" y="5"/>
                      <a:pt x="6" y="3"/>
                    </a:cubicBezTo>
                    <a:cubicBezTo>
                      <a:pt x="6" y="2"/>
                      <a:pt x="5" y="0"/>
                      <a:pt x="3" y="0"/>
                    </a:cubicBezTo>
                    <a:cubicBezTo>
                      <a:pt x="2" y="0"/>
                      <a:pt x="0" y="2"/>
                      <a:pt x="0" y="3"/>
                    </a:cubicBezTo>
                    <a:cubicBezTo>
                      <a:pt x="0" y="5"/>
                      <a:pt x="2" y="6"/>
                      <a:pt x="3" y="6"/>
                    </a:cubicBezTo>
                    <a:close/>
                  </a:path>
                </a:pathLst>
              </a:custGeom>
              <a:solidFill>
                <a:schemeClr val="accent1">
                  <a:lumMod val="60000"/>
                  <a:lumOff val="40000"/>
                </a:schemeClr>
              </a:solidFill>
              <a:ln>
                <a:noFill/>
              </a:ln>
              <a:extLst/>
            </p:spPr>
            <p:txBody>
              <a:bodyPr vert="horz" wrap="none" lIns="91320" tIns="45660" rIns="91320" bIns="45660" numCol="1" anchor="t" anchorCtr="0" compatLnSpc="1">
                <a:prstTxWarp prst="textNoShape">
                  <a:avLst/>
                </a:prstTxWarp>
              </a:bodyPr>
              <a:lstStyle/>
              <a:p>
                <a:endParaRPr lang="en-US" sz="1100">
                  <a:solidFill>
                    <a:schemeClr val="accent3"/>
                  </a:solidFill>
                </a:endParaRPr>
              </a:p>
            </p:txBody>
          </p:sp>
          <p:sp>
            <p:nvSpPr>
              <p:cNvPr id="344" name="Rounded Rectangle 343"/>
              <p:cNvSpPr/>
              <p:nvPr/>
            </p:nvSpPr>
            <p:spPr>
              <a:xfrm>
                <a:off x="3602736" y="1227152"/>
                <a:ext cx="602472" cy="564602"/>
              </a:xfrm>
              <a:prstGeom prst="roundRect">
                <a:avLst/>
              </a:prstGeom>
              <a:no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100">
                  <a:solidFill>
                    <a:schemeClr val="accent3"/>
                  </a:solidFill>
                </a:endParaRPr>
              </a:p>
            </p:txBody>
          </p:sp>
        </p:grpSp>
        <p:sp>
          <p:nvSpPr>
            <p:cNvPr id="514" name="Freeform 7">
              <a:extLst>
                <a:ext uri="{FF2B5EF4-FFF2-40B4-BE49-F238E27FC236}">
                  <a16:creationId xmlns:a16="http://schemas.microsoft.com/office/drawing/2014/main" id="{EDD3AB4C-5A1D-481A-906D-BD87D130BE08}"/>
                </a:ext>
              </a:extLst>
            </p:cNvPr>
            <p:cNvSpPr>
              <a:spLocks/>
            </p:cNvSpPr>
            <p:nvPr/>
          </p:nvSpPr>
          <p:spPr bwMode="auto">
            <a:xfrm>
              <a:off x="8373692" y="1445275"/>
              <a:ext cx="58748" cy="70870"/>
            </a:xfrm>
            <a:custGeom>
              <a:avLst/>
              <a:gdLst>
                <a:gd name="T0" fmla="*/ 63 w 82"/>
                <a:gd name="T1" fmla="*/ 33 h 103"/>
                <a:gd name="T2" fmla="*/ 43 w 82"/>
                <a:gd name="T3" fmla="*/ 19 h 103"/>
                <a:gd name="T4" fmla="*/ 30 w 82"/>
                <a:gd name="T5" fmla="*/ 21 h 103"/>
                <a:gd name="T6" fmla="*/ 24 w 82"/>
                <a:gd name="T7" fmla="*/ 28 h 103"/>
                <a:gd name="T8" fmla="*/ 29 w 82"/>
                <a:gd name="T9" fmla="*/ 38 h 103"/>
                <a:gd name="T10" fmla="*/ 43 w 82"/>
                <a:gd name="T11" fmla="*/ 43 h 103"/>
                <a:gd name="T12" fmla="*/ 61 w 82"/>
                <a:gd name="T13" fmla="*/ 49 h 103"/>
                <a:gd name="T14" fmla="*/ 79 w 82"/>
                <a:gd name="T15" fmla="*/ 67 h 103"/>
                <a:gd name="T16" fmla="*/ 67 w 82"/>
                <a:gd name="T17" fmla="*/ 97 h 103"/>
                <a:gd name="T18" fmla="*/ 45 w 82"/>
                <a:gd name="T19" fmla="*/ 103 h 103"/>
                <a:gd name="T20" fmla="*/ 15 w 82"/>
                <a:gd name="T21" fmla="*/ 96 h 103"/>
                <a:gd name="T22" fmla="*/ 1 w 82"/>
                <a:gd name="T23" fmla="*/ 81 h 103"/>
                <a:gd name="T24" fmla="*/ 1 w 82"/>
                <a:gd name="T25" fmla="*/ 78 h 103"/>
                <a:gd name="T26" fmla="*/ 15 w 82"/>
                <a:gd name="T27" fmla="*/ 70 h 103"/>
                <a:gd name="T28" fmla="*/ 17 w 82"/>
                <a:gd name="T29" fmla="*/ 73 h 103"/>
                <a:gd name="T30" fmla="*/ 50 w 82"/>
                <a:gd name="T31" fmla="*/ 85 h 103"/>
                <a:gd name="T32" fmla="*/ 59 w 82"/>
                <a:gd name="T33" fmla="*/ 72 h 103"/>
                <a:gd name="T34" fmla="*/ 53 w 82"/>
                <a:gd name="T35" fmla="*/ 66 h 103"/>
                <a:gd name="T36" fmla="*/ 38 w 82"/>
                <a:gd name="T37" fmla="*/ 60 h 103"/>
                <a:gd name="T38" fmla="*/ 21 w 82"/>
                <a:gd name="T39" fmla="*/ 55 h 103"/>
                <a:gd name="T40" fmla="*/ 4 w 82"/>
                <a:gd name="T41" fmla="*/ 34 h 103"/>
                <a:gd name="T42" fmla="*/ 26 w 82"/>
                <a:gd name="T43" fmla="*/ 4 h 103"/>
                <a:gd name="T44" fmla="*/ 68 w 82"/>
                <a:gd name="T45" fmla="*/ 12 h 103"/>
                <a:gd name="T46" fmla="*/ 76 w 82"/>
                <a:gd name="T47" fmla="*/ 20 h 103"/>
                <a:gd name="T48" fmla="*/ 76 w 82"/>
                <a:gd name="T49" fmla="*/ 22 h 103"/>
                <a:gd name="T50" fmla="*/ 63 w 82"/>
                <a:gd name="T51" fmla="*/ 3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103">
                  <a:moveTo>
                    <a:pt x="63" y="33"/>
                  </a:moveTo>
                  <a:cubicBezTo>
                    <a:pt x="57" y="25"/>
                    <a:pt x="51" y="20"/>
                    <a:pt x="43" y="19"/>
                  </a:cubicBezTo>
                  <a:cubicBezTo>
                    <a:pt x="39" y="19"/>
                    <a:pt x="34" y="20"/>
                    <a:pt x="30" y="21"/>
                  </a:cubicBezTo>
                  <a:cubicBezTo>
                    <a:pt x="27" y="21"/>
                    <a:pt x="25" y="24"/>
                    <a:pt x="24" y="28"/>
                  </a:cubicBezTo>
                  <a:cubicBezTo>
                    <a:pt x="24" y="32"/>
                    <a:pt x="25" y="36"/>
                    <a:pt x="29" y="38"/>
                  </a:cubicBezTo>
                  <a:cubicBezTo>
                    <a:pt x="34" y="40"/>
                    <a:pt x="38" y="41"/>
                    <a:pt x="43" y="43"/>
                  </a:cubicBezTo>
                  <a:cubicBezTo>
                    <a:pt x="49" y="45"/>
                    <a:pt x="55" y="46"/>
                    <a:pt x="61" y="49"/>
                  </a:cubicBezTo>
                  <a:cubicBezTo>
                    <a:pt x="70" y="52"/>
                    <a:pt x="76" y="57"/>
                    <a:pt x="79" y="67"/>
                  </a:cubicBezTo>
                  <a:cubicBezTo>
                    <a:pt x="82" y="78"/>
                    <a:pt x="77" y="90"/>
                    <a:pt x="67" y="97"/>
                  </a:cubicBezTo>
                  <a:cubicBezTo>
                    <a:pt x="60" y="101"/>
                    <a:pt x="52" y="102"/>
                    <a:pt x="45" y="103"/>
                  </a:cubicBezTo>
                  <a:cubicBezTo>
                    <a:pt x="34" y="103"/>
                    <a:pt x="24" y="102"/>
                    <a:pt x="15" y="96"/>
                  </a:cubicBezTo>
                  <a:cubicBezTo>
                    <a:pt x="9" y="93"/>
                    <a:pt x="4" y="87"/>
                    <a:pt x="1" y="81"/>
                  </a:cubicBezTo>
                  <a:cubicBezTo>
                    <a:pt x="0" y="81"/>
                    <a:pt x="0" y="79"/>
                    <a:pt x="1" y="78"/>
                  </a:cubicBezTo>
                  <a:cubicBezTo>
                    <a:pt x="6" y="75"/>
                    <a:pt x="10" y="73"/>
                    <a:pt x="15" y="70"/>
                  </a:cubicBezTo>
                  <a:cubicBezTo>
                    <a:pt x="16" y="71"/>
                    <a:pt x="17" y="72"/>
                    <a:pt x="17" y="73"/>
                  </a:cubicBezTo>
                  <a:cubicBezTo>
                    <a:pt x="25" y="85"/>
                    <a:pt x="38" y="88"/>
                    <a:pt x="50" y="85"/>
                  </a:cubicBezTo>
                  <a:cubicBezTo>
                    <a:pt x="57" y="83"/>
                    <a:pt x="61" y="78"/>
                    <a:pt x="59" y="72"/>
                  </a:cubicBezTo>
                  <a:cubicBezTo>
                    <a:pt x="58" y="70"/>
                    <a:pt x="55" y="67"/>
                    <a:pt x="53" y="66"/>
                  </a:cubicBezTo>
                  <a:cubicBezTo>
                    <a:pt x="48" y="63"/>
                    <a:pt x="43" y="62"/>
                    <a:pt x="38" y="60"/>
                  </a:cubicBezTo>
                  <a:cubicBezTo>
                    <a:pt x="33" y="58"/>
                    <a:pt x="27" y="57"/>
                    <a:pt x="21" y="55"/>
                  </a:cubicBezTo>
                  <a:cubicBezTo>
                    <a:pt x="12" y="51"/>
                    <a:pt x="5" y="45"/>
                    <a:pt x="4" y="34"/>
                  </a:cubicBezTo>
                  <a:cubicBezTo>
                    <a:pt x="3" y="18"/>
                    <a:pt x="10" y="7"/>
                    <a:pt x="26" y="4"/>
                  </a:cubicBezTo>
                  <a:cubicBezTo>
                    <a:pt x="41" y="0"/>
                    <a:pt x="56" y="2"/>
                    <a:pt x="68" y="12"/>
                  </a:cubicBezTo>
                  <a:cubicBezTo>
                    <a:pt x="71" y="14"/>
                    <a:pt x="73" y="17"/>
                    <a:pt x="76" y="20"/>
                  </a:cubicBezTo>
                  <a:cubicBezTo>
                    <a:pt x="76" y="20"/>
                    <a:pt x="76" y="22"/>
                    <a:pt x="76" y="22"/>
                  </a:cubicBezTo>
                  <a:cubicBezTo>
                    <a:pt x="72" y="26"/>
                    <a:pt x="67" y="29"/>
                    <a:pt x="63" y="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344" tIns="45672" rIns="91344" bIns="45672" numCol="1" anchor="t" anchorCtr="0" compatLnSpc="1">
              <a:prstTxWarp prst="textNoShape">
                <a:avLst/>
              </a:prstTxWarp>
            </a:bodyPr>
            <a:lstStyle/>
            <a:p>
              <a:endParaRPr lang="en-US" sz="1100">
                <a:solidFill>
                  <a:schemeClr val="accent3"/>
                </a:solidFill>
              </a:endParaRPr>
            </a:p>
          </p:txBody>
        </p:sp>
        <p:grpSp>
          <p:nvGrpSpPr>
            <p:cNvPr id="3" name="Group 2">
              <a:extLst>
                <a:ext uri="{FF2B5EF4-FFF2-40B4-BE49-F238E27FC236}">
                  <a16:creationId xmlns:a16="http://schemas.microsoft.com/office/drawing/2014/main" id="{9B325F1E-8E2C-D745-9759-332F6372FF62}"/>
                </a:ext>
              </a:extLst>
            </p:cNvPr>
            <p:cNvGrpSpPr/>
            <p:nvPr/>
          </p:nvGrpSpPr>
          <p:grpSpPr>
            <a:xfrm>
              <a:off x="8431815" y="891053"/>
              <a:ext cx="969264" cy="900701"/>
              <a:chOff x="8431815" y="891053"/>
              <a:chExt cx="969264" cy="900701"/>
            </a:xfrm>
          </p:grpSpPr>
          <p:sp>
            <p:nvSpPr>
              <p:cNvPr id="509" name="Rounded Rectangle 508">
                <a:extLst>
                  <a:ext uri="{FF2B5EF4-FFF2-40B4-BE49-F238E27FC236}">
                    <a16:creationId xmlns:a16="http://schemas.microsoft.com/office/drawing/2014/main" id="{9CB2D469-0AF3-401F-892E-FF47ED327FEA}"/>
                  </a:ext>
                </a:extLst>
              </p:cNvPr>
              <p:cNvSpPr/>
              <p:nvPr/>
            </p:nvSpPr>
            <p:spPr>
              <a:xfrm>
                <a:off x="8631936" y="1227152"/>
                <a:ext cx="602472" cy="564602"/>
              </a:xfrm>
              <a:prstGeom prst="roundRect">
                <a:avLst/>
              </a:prstGeom>
              <a:no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100">
                  <a:solidFill>
                    <a:schemeClr val="accent3"/>
                  </a:solidFill>
                </a:endParaRPr>
              </a:p>
            </p:txBody>
          </p:sp>
          <p:sp>
            <p:nvSpPr>
              <p:cNvPr id="510" name="TextBox 509">
                <a:extLst>
                  <a:ext uri="{FF2B5EF4-FFF2-40B4-BE49-F238E27FC236}">
                    <a16:creationId xmlns:a16="http://schemas.microsoft.com/office/drawing/2014/main" id="{B9A60510-06B6-4A26-9304-64A6441C66A9}"/>
                  </a:ext>
                </a:extLst>
              </p:cNvPr>
              <p:cNvSpPr txBox="1"/>
              <p:nvPr/>
            </p:nvSpPr>
            <p:spPr>
              <a:xfrm>
                <a:off x="8577134" y="891053"/>
                <a:ext cx="823945" cy="152349"/>
              </a:xfrm>
              <a:prstGeom prst="rect">
                <a:avLst/>
              </a:prstGeom>
              <a:noFill/>
            </p:spPr>
            <p:txBody>
              <a:bodyPr wrap="none" lIns="0" tIns="0" rIns="0" bIns="0" rtlCol="0">
                <a:spAutoFit/>
              </a:bodyPr>
              <a:lstStyle/>
              <a:p>
                <a:pPr algn="ctr">
                  <a:lnSpc>
                    <a:spcPct val="90000"/>
                  </a:lnSpc>
                </a:pPr>
                <a:r>
                  <a:rPr lang="en-US" sz="1100" kern="0" dirty="0">
                    <a:solidFill>
                      <a:schemeClr val="accent3"/>
                    </a:solidFill>
                  </a:rPr>
                  <a:t>Custom/Other</a:t>
                </a:r>
              </a:p>
            </p:txBody>
          </p:sp>
          <p:sp>
            <p:nvSpPr>
              <p:cNvPr id="512" name="Freeform 5">
                <a:extLst>
                  <a:ext uri="{FF2B5EF4-FFF2-40B4-BE49-F238E27FC236}">
                    <a16:creationId xmlns:a16="http://schemas.microsoft.com/office/drawing/2014/main" id="{C9C43028-BA78-4132-BC44-778511D7DA79}"/>
                  </a:ext>
                </a:extLst>
              </p:cNvPr>
              <p:cNvSpPr>
                <a:spLocks/>
              </p:cNvSpPr>
              <p:nvPr/>
            </p:nvSpPr>
            <p:spPr bwMode="auto">
              <a:xfrm>
                <a:off x="8718683" y="1447032"/>
                <a:ext cx="58748" cy="67941"/>
              </a:xfrm>
              <a:custGeom>
                <a:avLst/>
                <a:gdLst>
                  <a:gd name="T0" fmla="*/ 63 w 82"/>
                  <a:gd name="T1" fmla="*/ 62 h 98"/>
                  <a:gd name="T2" fmla="*/ 63 w 82"/>
                  <a:gd name="T3" fmla="*/ 58 h 98"/>
                  <a:gd name="T4" fmla="*/ 63 w 82"/>
                  <a:gd name="T5" fmla="*/ 5 h 98"/>
                  <a:gd name="T6" fmla="*/ 67 w 82"/>
                  <a:gd name="T7" fmla="*/ 1 h 98"/>
                  <a:gd name="T8" fmla="*/ 78 w 82"/>
                  <a:gd name="T9" fmla="*/ 1 h 98"/>
                  <a:gd name="T10" fmla="*/ 82 w 82"/>
                  <a:gd name="T11" fmla="*/ 4 h 98"/>
                  <a:gd name="T12" fmla="*/ 82 w 82"/>
                  <a:gd name="T13" fmla="*/ 65 h 98"/>
                  <a:gd name="T14" fmla="*/ 82 w 82"/>
                  <a:gd name="T15" fmla="*/ 94 h 98"/>
                  <a:gd name="T16" fmla="*/ 78 w 82"/>
                  <a:gd name="T17" fmla="*/ 98 h 98"/>
                  <a:gd name="T18" fmla="*/ 66 w 82"/>
                  <a:gd name="T19" fmla="*/ 98 h 98"/>
                  <a:gd name="T20" fmla="*/ 61 w 82"/>
                  <a:gd name="T21" fmla="*/ 95 h 98"/>
                  <a:gd name="T22" fmla="*/ 23 w 82"/>
                  <a:gd name="T23" fmla="*/ 39 h 98"/>
                  <a:gd name="T24" fmla="*/ 20 w 82"/>
                  <a:gd name="T25" fmla="*/ 36 h 98"/>
                  <a:gd name="T26" fmla="*/ 20 w 82"/>
                  <a:gd name="T27" fmla="*/ 39 h 98"/>
                  <a:gd name="T28" fmla="*/ 20 w 82"/>
                  <a:gd name="T29" fmla="*/ 94 h 98"/>
                  <a:gd name="T30" fmla="*/ 15 w 82"/>
                  <a:gd name="T31" fmla="*/ 98 h 98"/>
                  <a:gd name="T32" fmla="*/ 3 w 82"/>
                  <a:gd name="T33" fmla="*/ 98 h 98"/>
                  <a:gd name="T34" fmla="*/ 0 w 82"/>
                  <a:gd name="T35" fmla="*/ 95 h 98"/>
                  <a:gd name="T36" fmla="*/ 0 w 82"/>
                  <a:gd name="T37" fmla="*/ 4 h 98"/>
                  <a:gd name="T38" fmla="*/ 3 w 82"/>
                  <a:gd name="T39" fmla="*/ 1 h 98"/>
                  <a:gd name="T40" fmla="*/ 18 w 82"/>
                  <a:gd name="T41" fmla="*/ 1 h 98"/>
                  <a:gd name="T42" fmla="*/ 23 w 82"/>
                  <a:gd name="T43" fmla="*/ 3 h 98"/>
                  <a:gd name="T44" fmla="*/ 55 w 82"/>
                  <a:gd name="T45" fmla="*/ 52 h 98"/>
                  <a:gd name="T46" fmla="*/ 62 w 82"/>
                  <a:gd name="T47" fmla="*/ 62 h 98"/>
                  <a:gd name="T48" fmla="*/ 63 w 82"/>
                  <a:gd name="T49" fmla="*/ 6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2" h="98">
                    <a:moveTo>
                      <a:pt x="63" y="62"/>
                    </a:moveTo>
                    <a:cubicBezTo>
                      <a:pt x="63" y="61"/>
                      <a:pt x="63" y="60"/>
                      <a:pt x="63" y="58"/>
                    </a:cubicBezTo>
                    <a:cubicBezTo>
                      <a:pt x="63" y="40"/>
                      <a:pt x="63" y="23"/>
                      <a:pt x="63" y="5"/>
                    </a:cubicBezTo>
                    <a:cubicBezTo>
                      <a:pt x="63" y="2"/>
                      <a:pt x="64" y="0"/>
                      <a:pt x="67" y="1"/>
                    </a:cubicBezTo>
                    <a:cubicBezTo>
                      <a:pt x="71" y="1"/>
                      <a:pt x="75" y="1"/>
                      <a:pt x="78" y="1"/>
                    </a:cubicBezTo>
                    <a:cubicBezTo>
                      <a:pt x="82" y="0"/>
                      <a:pt x="82" y="1"/>
                      <a:pt x="82" y="4"/>
                    </a:cubicBezTo>
                    <a:cubicBezTo>
                      <a:pt x="82" y="24"/>
                      <a:pt x="82" y="45"/>
                      <a:pt x="82" y="65"/>
                    </a:cubicBezTo>
                    <a:cubicBezTo>
                      <a:pt x="82" y="74"/>
                      <a:pt x="82" y="84"/>
                      <a:pt x="82" y="94"/>
                    </a:cubicBezTo>
                    <a:cubicBezTo>
                      <a:pt x="82" y="97"/>
                      <a:pt x="81" y="98"/>
                      <a:pt x="78" y="98"/>
                    </a:cubicBezTo>
                    <a:cubicBezTo>
                      <a:pt x="74" y="98"/>
                      <a:pt x="70" y="98"/>
                      <a:pt x="66" y="98"/>
                    </a:cubicBezTo>
                    <a:cubicBezTo>
                      <a:pt x="64" y="98"/>
                      <a:pt x="62" y="97"/>
                      <a:pt x="61" y="95"/>
                    </a:cubicBezTo>
                    <a:cubicBezTo>
                      <a:pt x="48" y="76"/>
                      <a:pt x="35" y="57"/>
                      <a:pt x="23" y="39"/>
                    </a:cubicBezTo>
                    <a:cubicBezTo>
                      <a:pt x="22" y="38"/>
                      <a:pt x="21" y="37"/>
                      <a:pt x="20" y="36"/>
                    </a:cubicBezTo>
                    <a:cubicBezTo>
                      <a:pt x="20" y="37"/>
                      <a:pt x="20" y="38"/>
                      <a:pt x="20" y="39"/>
                    </a:cubicBezTo>
                    <a:cubicBezTo>
                      <a:pt x="20" y="57"/>
                      <a:pt x="19" y="76"/>
                      <a:pt x="20" y="94"/>
                    </a:cubicBezTo>
                    <a:cubicBezTo>
                      <a:pt x="20" y="97"/>
                      <a:pt x="19" y="98"/>
                      <a:pt x="15" y="98"/>
                    </a:cubicBezTo>
                    <a:cubicBezTo>
                      <a:pt x="11" y="98"/>
                      <a:pt x="7" y="98"/>
                      <a:pt x="3" y="98"/>
                    </a:cubicBezTo>
                    <a:cubicBezTo>
                      <a:pt x="1" y="98"/>
                      <a:pt x="0" y="97"/>
                      <a:pt x="0" y="95"/>
                    </a:cubicBezTo>
                    <a:cubicBezTo>
                      <a:pt x="0" y="64"/>
                      <a:pt x="0" y="34"/>
                      <a:pt x="0" y="4"/>
                    </a:cubicBezTo>
                    <a:cubicBezTo>
                      <a:pt x="0" y="1"/>
                      <a:pt x="1" y="1"/>
                      <a:pt x="3" y="1"/>
                    </a:cubicBezTo>
                    <a:cubicBezTo>
                      <a:pt x="8" y="1"/>
                      <a:pt x="13" y="1"/>
                      <a:pt x="18" y="1"/>
                    </a:cubicBezTo>
                    <a:cubicBezTo>
                      <a:pt x="21" y="0"/>
                      <a:pt x="22" y="1"/>
                      <a:pt x="23" y="3"/>
                    </a:cubicBezTo>
                    <a:cubicBezTo>
                      <a:pt x="34" y="20"/>
                      <a:pt x="45" y="36"/>
                      <a:pt x="55" y="52"/>
                    </a:cubicBezTo>
                    <a:cubicBezTo>
                      <a:pt x="57" y="55"/>
                      <a:pt x="60" y="59"/>
                      <a:pt x="62" y="62"/>
                    </a:cubicBezTo>
                    <a:cubicBezTo>
                      <a:pt x="62" y="62"/>
                      <a:pt x="63" y="62"/>
                      <a:pt x="63" y="6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344" tIns="45672" rIns="91344" bIns="45672" numCol="1" anchor="t" anchorCtr="0" compatLnSpc="1">
                <a:prstTxWarp prst="textNoShape">
                  <a:avLst/>
                </a:prstTxWarp>
              </a:bodyPr>
              <a:lstStyle/>
              <a:p>
                <a:endParaRPr lang="en-US" sz="1100">
                  <a:solidFill>
                    <a:schemeClr val="accent3"/>
                  </a:solidFill>
                </a:endParaRPr>
              </a:p>
            </p:txBody>
          </p:sp>
          <p:sp>
            <p:nvSpPr>
              <p:cNvPr id="513" name="Freeform 6">
                <a:extLst>
                  <a:ext uri="{FF2B5EF4-FFF2-40B4-BE49-F238E27FC236}">
                    <a16:creationId xmlns:a16="http://schemas.microsoft.com/office/drawing/2014/main" id="{68F7A03E-6623-463E-B055-29A66C9ACD3F}"/>
                  </a:ext>
                </a:extLst>
              </p:cNvPr>
              <p:cNvSpPr>
                <a:spLocks/>
              </p:cNvSpPr>
              <p:nvPr/>
            </p:nvSpPr>
            <p:spPr bwMode="auto">
              <a:xfrm>
                <a:off x="8584311" y="1447032"/>
                <a:ext cx="58124" cy="67941"/>
              </a:xfrm>
              <a:custGeom>
                <a:avLst/>
                <a:gdLst>
                  <a:gd name="T0" fmla="*/ 0 w 81"/>
                  <a:gd name="T1" fmla="*/ 49 h 98"/>
                  <a:gd name="T2" fmla="*/ 0 w 81"/>
                  <a:gd name="T3" fmla="*/ 4 h 98"/>
                  <a:gd name="T4" fmla="*/ 4 w 81"/>
                  <a:gd name="T5" fmla="*/ 1 h 98"/>
                  <a:gd name="T6" fmla="*/ 18 w 81"/>
                  <a:gd name="T7" fmla="*/ 1 h 98"/>
                  <a:gd name="T8" fmla="*/ 22 w 81"/>
                  <a:gd name="T9" fmla="*/ 4 h 98"/>
                  <a:gd name="T10" fmla="*/ 21 w 81"/>
                  <a:gd name="T11" fmla="*/ 35 h 98"/>
                  <a:gd name="T12" fmla="*/ 25 w 81"/>
                  <a:gd name="T13" fmla="*/ 39 h 98"/>
                  <a:gd name="T14" fmla="*/ 57 w 81"/>
                  <a:gd name="T15" fmla="*/ 39 h 98"/>
                  <a:gd name="T16" fmla="*/ 61 w 81"/>
                  <a:gd name="T17" fmla="*/ 35 h 98"/>
                  <a:gd name="T18" fmla="*/ 60 w 81"/>
                  <a:gd name="T19" fmla="*/ 4 h 98"/>
                  <a:gd name="T20" fmla="*/ 64 w 81"/>
                  <a:gd name="T21" fmla="*/ 1 h 98"/>
                  <a:gd name="T22" fmla="*/ 78 w 81"/>
                  <a:gd name="T23" fmla="*/ 1 h 98"/>
                  <a:gd name="T24" fmla="*/ 81 w 81"/>
                  <a:gd name="T25" fmla="*/ 4 h 98"/>
                  <a:gd name="T26" fmla="*/ 81 w 81"/>
                  <a:gd name="T27" fmla="*/ 95 h 98"/>
                  <a:gd name="T28" fmla="*/ 78 w 81"/>
                  <a:gd name="T29" fmla="*/ 98 h 98"/>
                  <a:gd name="T30" fmla="*/ 64 w 81"/>
                  <a:gd name="T31" fmla="*/ 98 h 98"/>
                  <a:gd name="T32" fmla="*/ 60 w 81"/>
                  <a:gd name="T33" fmla="*/ 94 h 98"/>
                  <a:gd name="T34" fmla="*/ 61 w 81"/>
                  <a:gd name="T35" fmla="*/ 60 h 98"/>
                  <a:gd name="T36" fmla="*/ 56 w 81"/>
                  <a:gd name="T37" fmla="*/ 56 h 98"/>
                  <a:gd name="T38" fmla="*/ 25 w 81"/>
                  <a:gd name="T39" fmla="*/ 56 h 98"/>
                  <a:gd name="T40" fmla="*/ 21 w 81"/>
                  <a:gd name="T41" fmla="*/ 60 h 98"/>
                  <a:gd name="T42" fmla="*/ 22 w 81"/>
                  <a:gd name="T43" fmla="*/ 94 h 98"/>
                  <a:gd name="T44" fmla="*/ 18 w 81"/>
                  <a:gd name="T45" fmla="*/ 98 h 98"/>
                  <a:gd name="T46" fmla="*/ 4 w 81"/>
                  <a:gd name="T47" fmla="*/ 98 h 98"/>
                  <a:gd name="T48" fmla="*/ 0 w 81"/>
                  <a:gd name="T49" fmla="*/ 94 h 98"/>
                  <a:gd name="T50" fmla="*/ 0 w 81"/>
                  <a:gd name="T51" fmla="*/ 4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1" h="98">
                    <a:moveTo>
                      <a:pt x="0" y="49"/>
                    </a:moveTo>
                    <a:cubicBezTo>
                      <a:pt x="0" y="34"/>
                      <a:pt x="0" y="19"/>
                      <a:pt x="0" y="4"/>
                    </a:cubicBezTo>
                    <a:cubicBezTo>
                      <a:pt x="0" y="1"/>
                      <a:pt x="1" y="0"/>
                      <a:pt x="4" y="1"/>
                    </a:cubicBezTo>
                    <a:cubicBezTo>
                      <a:pt x="9" y="1"/>
                      <a:pt x="13" y="1"/>
                      <a:pt x="18" y="1"/>
                    </a:cubicBezTo>
                    <a:cubicBezTo>
                      <a:pt x="21" y="0"/>
                      <a:pt x="22" y="1"/>
                      <a:pt x="22" y="4"/>
                    </a:cubicBezTo>
                    <a:cubicBezTo>
                      <a:pt x="21" y="14"/>
                      <a:pt x="22" y="25"/>
                      <a:pt x="21" y="35"/>
                    </a:cubicBezTo>
                    <a:cubicBezTo>
                      <a:pt x="21" y="38"/>
                      <a:pt x="22" y="39"/>
                      <a:pt x="25" y="39"/>
                    </a:cubicBezTo>
                    <a:cubicBezTo>
                      <a:pt x="36" y="38"/>
                      <a:pt x="46" y="38"/>
                      <a:pt x="57" y="39"/>
                    </a:cubicBezTo>
                    <a:cubicBezTo>
                      <a:pt x="60" y="39"/>
                      <a:pt x="61" y="38"/>
                      <a:pt x="61" y="35"/>
                    </a:cubicBezTo>
                    <a:cubicBezTo>
                      <a:pt x="60" y="25"/>
                      <a:pt x="61" y="15"/>
                      <a:pt x="60" y="4"/>
                    </a:cubicBezTo>
                    <a:cubicBezTo>
                      <a:pt x="60" y="1"/>
                      <a:pt x="61" y="0"/>
                      <a:pt x="64" y="1"/>
                    </a:cubicBezTo>
                    <a:cubicBezTo>
                      <a:pt x="69" y="1"/>
                      <a:pt x="73" y="1"/>
                      <a:pt x="78" y="1"/>
                    </a:cubicBezTo>
                    <a:cubicBezTo>
                      <a:pt x="80" y="0"/>
                      <a:pt x="81" y="1"/>
                      <a:pt x="81" y="4"/>
                    </a:cubicBezTo>
                    <a:cubicBezTo>
                      <a:pt x="81" y="34"/>
                      <a:pt x="81" y="64"/>
                      <a:pt x="81" y="95"/>
                    </a:cubicBezTo>
                    <a:cubicBezTo>
                      <a:pt x="81" y="97"/>
                      <a:pt x="80" y="98"/>
                      <a:pt x="78" y="98"/>
                    </a:cubicBezTo>
                    <a:cubicBezTo>
                      <a:pt x="73" y="98"/>
                      <a:pt x="69" y="98"/>
                      <a:pt x="64" y="98"/>
                    </a:cubicBezTo>
                    <a:cubicBezTo>
                      <a:pt x="61" y="98"/>
                      <a:pt x="60" y="97"/>
                      <a:pt x="60" y="94"/>
                    </a:cubicBezTo>
                    <a:cubicBezTo>
                      <a:pt x="61" y="83"/>
                      <a:pt x="60" y="72"/>
                      <a:pt x="61" y="60"/>
                    </a:cubicBezTo>
                    <a:cubicBezTo>
                      <a:pt x="61" y="57"/>
                      <a:pt x="60" y="56"/>
                      <a:pt x="56" y="56"/>
                    </a:cubicBezTo>
                    <a:cubicBezTo>
                      <a:pt x="46" y="56"/>
                      <a:pt x="36" y="56"/>
                      <a:pt x="25" y="56"/>
                    </a:cubicBezTo>
                    <a:cubicBezTo>
                      <a:pt x="22" y="56"/>
                      <a:pt x="21" y="57"/>
                      <a:pt x="21" y="60"/>
                    </a:cubicBezTo>
                    <a:cubicBezTo>
                      <a:pt x="22" y="71"/>
                      <a:pt x="21" y="83"/>
                      <a:pt x="22" y="94"/>
                    </a:cubicBezTo>
                    <a:cubicBezTo>
                      <a:pt x="22" y="97"/>
                      <a:pt x="21" y="98"/>
                      <a:pt x="18" y="98"/>
                    </a:cubicBezTo>
                    <a:cubicBezTo>
                      <a:pt x="13" y="98"/>
                      <a:pt x="9" y="98"/>
                      <a:pt x="4" y="98"/>
                    </a:cubicBezTo>
                    <a:cubicBezTo>
                      <a:pt x="1" y="98"/>
                      <a:pt x="0" y="97"/>
                      <a:pt x="0" y="94"/>
                    </a:cubicBezTo>
                    <a:cubicBezTo>
                      <a:pt x="0" y="79"/>
                      <a:pt x="0" y="64"/>
                      <a:pt x="0" y="4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344" tIns="45672" rIns="91344" bIns="45672" numCol="1" anchor="t" anchorCtr="0" compatLnSpc="1">
                <a:prstTxWarp prst="textNoShape">
                  <a:avLst/>
                </a:prstTxWarp>
              </a:bodyPr>
              <a:lstStyle/>
              <a:p>
                <a:endParaRPr lang="en-US" sz="1100">
                  <a:solidFill>
                    <a:schemeClr val="accent3"/>
                  </a:solidFill>
                </a:endParaRPr>
              </a:p>
            </p:txBody>
          </p:sp>
          <p:sp>
            <p:nvSpPr>
              <p:cNvPr id="515" name="Freeform 8">
                <a:extLst>
                  <a:ext uri="{FF2B5EF4-FFF2-40B4-BE49-F238E27FC236}">
                    <a16:creationId xmlns:a16="http://schemas.microsoft.com/office/drawing/2014/main" id="{899C41BD-42FB-40CC-A031-C9CD54AE7A75}"/>
                  </a:ext>
                </a:extLst>
              </p:cNvPr>
              <p:cNvSpPr>
                <a:spLocks noEditPoints="1"/>
              </p:cNvSpPr>
              <p:nvPr/>
            </p:nvSpPr>
            <p:spPr bwMode="auto">
              <a:xfrm>
                <a:off x="8501813" y="1447032"/>
                <a:ext cx="53749" cy="67941"/>
              </a:xfrm>
              <a:custGeom>
                <a:avLst/>
                <a:gdLst>
                  <a:gd name="T0" fmla="*/ 0 w 75"/>
                  <a:gd name="T1" fmla="*/ 49 h 98"/>
                  <a:gd name="T2" fmla="*/ 0 w 75"/>
                  <a:gd name="T3" fmla="*/ 5 h 98"/>
                  <a:gd name="T4" fmla="*/ 4 w 75"/>
                  <a:gd name="T5" fmla="*/ 1 h 98"/>
                  <a:gd name="T6" fmla="*/ 38 w 75"/>
                  <a:gd name="T7" fmla="*/ 1 h 98"/>
                  <a:gd name="T8" fmla="*/ 60 w 75"/>
                  <a:gd name="T9" fmla="*/ 5 h 98"/>
                  <a:gd name="T10" fmla="*/ 74 w 75"/>
                  <a:gd name="T11" fmla="*/ 27 h 98"/>
                  <a:gd name="T12" fmla="*/ 74 w 75"/>
                  <a:gd name="T13" fmla="*/ 39 h 98"/>
                  <a:gd name="T14" fmla="*/ 50 w 75"/>
                  <a:gd name="T15" fmla="*/ 62 h 98"/>
                  <a:gd name="T16" fmla="*/ 25 w 75"/>
                  <a:gd name="T17" fmla="*/ 63 h 98"/>
                  <a:gd name="T18" fmla="*/ 21 w 75"/>
                  <a:gd name="T19" fmla="*/ 67 h 98"/>
                  <a:gd name="T20" fmla="*/ 21 w 75"/>
                  <a:gd name="T21" fmla="*/ 94 h 98"/>
                  <a:gd name="T22" fmla="*/ 17 w 75"/>
                  <a:gd name="T23" fmla="*/ 98 h 98"/>
                  <a:gd name="T24" fmla="*/ 4 w 75"/>
                  <a:gd name="T25" fmla="*/ 98 h 98"/>
                  <a:gd name="T26" fmla="*/ 0 w 75"/>
                  <a:gd name="T27" fmla="*/ 94 h 98"/>
                  <a:gd name="T28" fmla="*/ 0 w 75"/>
                  <a:gd name="T29" fmla="*/ 49 h 98"/>
                  <a:gd name="T30" fmla="*/ 21 w 75"/>
                  <a:gd name="T31" fmla="*/ 32 h 98"/>
                  <a:gd name="T32" fmla="*/ 21 w 75"/>
                  <a:gd name="T33" fmla="*/ 44 h 98"/>
                  <a:gd name="T34" fmla="*/ 22 w 75"/>
                  <a:gd name="T35" fmla="*/ 47 h 98"/>
                  <a:gd name="T36" fmla="*/ 44 w 75"/>
                  <a:gd name="T37" fmla="*/ 46 h 98"/>
                  <a:gd name="T38" fmla="*/ 54 w 75"/>
                  <a:gd name="T39" fmla="*/ 32 h 98"/>
                  <a:gd name="T40" fmla="*/ 43 w 75"/>
                  <a:gd name="T41" fmla="*/ 19 h 98"/>
                  <a:gd name="T42" fmla="*/ 23 w 75"/>
                  <a:gd name="T43" fmla="*/ 18 h 98"/>
                  <a:gd name="T44" fmla="*/ 21 w 75"/>
                  <a:gd name="T45" fmla="*/ 20 h 98"/>
                  <a:gd name="T46" fmla="*/ 21 w 75"/>
                  <a:gd name="T47" fmla="*/ 3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5" h="98">
                    <a:moveTo>
                      <a:pt x="0" y="49"/>
                    </a:moveTo>
                    <a:cubicBezTo>
                      <a:pt x="0" y="34"/>
                      <a:pt x="0" y="19"/>
                      <a:pt x="0" y="5"/>
                    </a:cubicBezTo>
                    <a:cubicBezTo>
                      <a:pt x="0" y="2"/>
                      <a:pt x="1" y="0"/>
                      <a:pt x="4" y="1"/>
                    </a:cubicBezTo>
                    <a:cubicBezTo>
                      <a:pt x="15" y="1"/>
                      <a:pt x="27" y="0"/>
                      <a:pt x="38" y="1"/>
                    </a:cubicBezTo>
                    <a:cubicBezTo>
                      <a:pt x="45" y="1"/>
                      <a:pt x="53" y="2"/>
                      <a:pt x="60" y="5"/>
                    </a:cubicBezTo>
                    <a:cubicBezTo>
                      <a:pt x="69" y="10"/>
                      <a:pt x="74" y="17"/>
                      <a:pt x="74" y="27"/>
                    </a:cubicBezTo>
                    <a:cubicBezTo>
                      <a:pt x="75" y="31"/>
                      <a:pt x="75" y="35"/>
                      <a:pt x="74" y="39"/>
                    </a:cubicBezTo>
                    <a:cubicBezTo>
                      <a:pt x="72" y="51"/>
                      <a:pt x="63" y="60"/>
                      <a:pt x="50" y="62"/>
                    </a:cubicBezTo>
                    <a:cubicBezTo>
                      <a:pt x="42" y="63"/>
                      <a:pt x="33" y="63"/>
                      <a:pt x="25" y="63"/>
                    </a:cubicBezTo>
                    <a:cubicBezTo>
                      <a:pt x="21" y="63"/>
                      <a:pt x="21" y="64"/>
                      <a:pt x="21" y="67"/>
                    </a:cubicBezTo>
                    <a:cubicBezTo>
                      <a:pt x="21" y="76"/>
                      <a:pt x="21" y="85"/>
                      <a:pt x="21" y="94"/>
                    </a:cubicBezTo>
                    <a:cubicBezTo>
                      <a:pt x="21" y="97"/>
                      <a:pt x="20" y="98"/>
                      <a:pt x="17" y="98"/>
                    </a:cubicBezTo>
                    <a:cubicBezTo>
                      <a:pt x="13" y="98"/>
                      <a:pt x="8" y="98"/>
                      <a:pt x="4" y="98"/>
                    </a:cubicBezTo>
                    <a:cubicBezTo>
                      <a:pt x="1" y="98"/>
                      <a:pt x="0" y="97"/>
                      <a:pt x="0" y="94"/>
                    </a:cubicBezTo>
                    <a:cubicBezTo>
                      <a:pt x="0" y="79"/>
                      <a:pt x="0" y="64"/>
                      <a:pt x="0" y="49"/>
                    </a:cubicBezTo>
                    <a:close/>
                    <a:moveTo>
                      <a:pt x="21" y="32"/>
                    </a:moveTo>
                    <a:cubicBezTo>
                      <a:pt x="21" y="36"/>
                      <a:pt x="21" y="40"/>
                      <a:pt x="21" y="44"/>
                    </a:cubicBezTo>
                    <a:cubicBezTo>
                      <a:pt x="21" y="45"/>
                      <a:pt x="22" y="47"/>
                      <a:pt x="22" y="47"/>
                    </a:cubicBezTo>
                    <a:cubicBezTo>
                      <a:pt x="30" y="47"/>
                      <a:pt x="37" y="47"/>
                      <a:pt x="44" y="46"/>
                    </a:cubicBezTo>
                    <a:cubicBezTo>
                      <a:pt x="51" y="45"/>
                      <a:pt x="54" y="39"/>
                      <a:pt x="54" y="32"/>
                    </a:cubicBezTo>
                    <a:cubicBezTo>
                      <a:pt x="54" y="25"/>
                      <a:pt x="50" y="19"/>
                      <a:pt x="43" y="19"/>
                    </a:cubicBezTo>
                    <a:cubicBezTo>
                      <a:pt x="36" y="18"/>
                      <a:pt x="29" y="18"/>
                      <a:pt x="23" y="18"/>
                    </a:cubicBezTo>
                    <a:cubicBezTo>
                      <a:pt x="22" y="18"/>
                      <a:pt x="21" y="19"/>
                      <a:pt x="21" y="20"/>
                    </a:cubicBezTo>
                    <a:cubicBezTo>
                      <a:pt x="21" y="24"/>
                      <a:pt x="21" y="28"/>
                      <a:pt x="21" y="3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344" tIns="45672" rIns="91344" bIns="45672" numCol="1" anchor="t" anchorCtr="0" compatLnSpc="1">
                <a:prstTxWarp prst="textNoShape">
                  <a:avLst/>
                </a:prstTxWarp>
              </a:bodyPr>
              <a:lstStyle/>
              <a:p>
                <a:endParaRPr lang="en-US" sz="1100">
                  <a:solidFill>
                    <a:schemeClr val="accent3"/>
                  </a:solidFill>
                </a:endParaRPr>
              </a:p>
            </p:txBody>
          </p:sp>
          <p:sp>
            <p:nvSpPr>
              <p:cNvPr id="516" name="Freeform 9">
                <a:extLst>
                  <a:ext uri="{FF2B5EF4-FFF2-40B4-BE49-F238E27FC236}">
                    <a16:creationId xmlns:a16="http://schemas.microsoft.com/office/drawing/2014/main" id="{AE43FF47-93DE-4135-A060-838E3784C1B0}"/>
                  </a:ext>
                </a:extLst>
              </p:cNvPr>
              <p:cNvSpPr>
                <a:spLocks noEditPoints="1"/>
              </p:cNvSpPr>
              <p:nvPr/>
            </p:nvSpPr>
            <p:spPr bwMode="auto">
              <a:xfrm>
                <a:off x="8431815" y="1447032"/>
                <a:ext cx="63748" cy="67941"/>
              </a:xfrm>
              <a:custGeom>
                <a:avLst/>
                <a:gdLst>
                  <a:gd name="T0" fmla="*/ 89 w 89"/>
                  <a:gd name="T1" fmla="*/ 98 h 98"/>
                  <a:gd name="T2" fmla="*/ 69 w 89"/>
                  <a:gd name="T3" fmla="*/ 98 h 98"/>
                  <a:gd name="T4" fmla="*/ 67 w 89"/>
                  <a:gd name="T5" fmla="*/ 95 h 98"/>
                  <a:gd name="T6" fmla="*/ 61 w 89"/>
                  <a:gd name="T7" fmla="*/ 79 h 98"/>
                  <a:gd name="T8" fmla="*/ 57 w 89"/>
                  <a:gd name="T9" fmla="*/ 76 h 98"/>
                  <a:gd name="T10" fmla="*/ 29 w 89"/>
                  <a:gd name="T11" fmla="*/ 76 h 98"/>
                  <a:gd name="T12" fmla="*/ 26 w 89"/>
                  <a:gd name="T13" fmla="*/ 79 h 98"/>
                  <a:gd name="T14" fmla="*/ 20 w 89"/>
                  <a:gd name="T15" fmla="*/ 95 h 98"/>
                  <a:gd name="T16" fmla="*/ 16 w 89"/>
                  <a:gd name="T17" fmla="*/ 98 h 98"/>
                  <a:gd name="T18" fmla="*/ 0 w 89"/>
                  <a:gd name="T19" fmla="*/ 98 h 98"/>
                  <a:gd name="T20" fmla="*/ 1 w 89"/>
                  <a:gd name="T21" fmla="*/ 94 h 98"/>
                  <a:gd name="T22" fmla="*/ 33 w 89"/>
                  <a:gd name="T23" fmla="*/ 4 h 98"/>
                  <a:gd name="T24" fmla="*/ 38 w 89"/>
                  <a:gd name="T25" fmla="*/ 0 h 98"/>
                  <a:gd name="T26" fmla="*/ 51 w 89"/>
                  <a:gd name="T27" fmla="*/ 0 h 98"/>
                  <a:gd name="T28" fmla="*/ 56 w 89"/>
                  <a:gd name="T29" fmla="*/ 4 h 98"/>
                  <a:gd name="T30" fmla="*/ 85 w 89"/>
                  <a:gd name="T31" fmla="*/ 86 h 98"/>
                  <a:gd name="T32" fmla="*/ 89 w 89"/>
                  <a:gd name="T33" fmla="*/ 98 h 98"/>
                  <a:gd name="T34" fmla="*/ 55 w 89"/>
                  <a:gd name="T35" fmla="*/ 61 h 98"/>
                  <a:gd name="T36" fmla="*/ 44 w 89"/>
                  <a:gd name="T37" fmla="*/ 28 h 98"/>
                  <a:gd name="T38" fmla="*/ 43 w 89"/>
                  <a:gd name="T39" fmla="*/ 28 h 98"/>
                  <a:gd name="T40" fmla="*/ 32 w 89"/>
                  <a:gd name="T41" fmla="*/ 61 h 98"/>
                  <a:gd name="T42" fmla="*/ 55 w 89"/>
                  <a:gd name="T43" fmla="*/ 6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9" h="98">
                    <a:moveTo>
                      <a:pt x="89" y="98"/>
                    </a:moveTo>
                    <a:cubicBezTo>
                      <a:pt x="82" y="98"/>
                      <a:pt x="75" y="98"/>
                      <a:pt x="69" y="98"/>
                    </a:cubicBezTo>
                    <a:cubicBezTo>
                      <a:pt x="68" y="98"/>
                      <a:pt x="67" y="96"/>
                      <a:pt x="67" y="95"/>
                    </a:cubicBezTo>
                    <a:cubicBezTo>
                      <a:pt x="65" y="90"/>
                      <a:pt x="63" y="84"/>
                      <a:pt x="61" y="79"/>
                    </a:cubicBezTo>
                    <a:cubicBezTo>
                      <a:pt x="61" y="77"/>
                      <a:pt x="60" y="76"/>
                      <a:pt x="57" y="76"/>
                    </a:cubicBezTo>
                    <a:cubicBezTo>
                      <a:pt x="48" y="76"/>
                      <a:pt x="39" y="76"/>
                      <a:pt x="29" y="76"/>
                    </a:cubicBezTo>
                    <a:cubicBezTo>
                      <a:pt x="27" y="76"/>
                      <a:pt x="26" y="77"/>
                      <a:pt x="26" y="79"/>
                    </a:cubicBezTo>
                    <a:cubicBezTo>
                      <a:pt x="24" y="84"/>
                      <a:pt x="22" y="89"/>
                      <a:pt x="20" y="95"/>
                    </a:cubicBezTo>
                    <a:cubicBezTo>
                      <a:pt x="19" y="97"/>
                      <a:pt x="18" y="98"/>
                      <a:pt x="16" y="98"/>
                    </a:cubicBezTo>
                    <a:cubicBezTo>
                      <a:pt x="11" y="98"/>
                      <a:pt x="6" y="98"/>
                      <a:pt x="0" y="98"/>
                    </a:cubicBezTo>
                    <a:cubicBezTo>
                      <a:pt x="1" y="96"/>
                      <a:pt x="1" y="95"/>
                      <a:pt x="1" y="94"/>
                    </a:cubicBezTo>
                    <a:cubicBezTo>
                      <a:pt x="12" y="64"/>
                      <a:pt x="22" y="34"/>
                      <a:pt x="33" y="4"/>
                    </a:cubicBezTo>
                    <a:cubicBezTo>
                      <a:pt x="34" y="1"/>
                      <a:pt x="35" y="0"/>
                      <a:pt x="38" y="0"/>
                    </a:cubicBezTo>
                    <a:cubicBezTo>
                      <a:pt x="42" y="1"/>
                      <a:pt x="46" y="1"/>
                      <a:pt x="51" y="0"/>
                    </a:cubicBezTo>
                    <a:cubicBezTo>
                      <a:pt x="54" y="0"/>
                      <a:pt x="55" y="1"/>
                      <a:pt x="56" y="4"/>
                    </a:cubicBezTo>
                    <a:cubicBezTo>
                      <a:pt x="65" y="31"/>
                      <a:pt x="75" y="59"/>
                      <a:pt x="85" y="86"/>
                    </a:cubicBezTo>
                    <a:cubicBezTo>
                      <a:pt x="86" y="90"/>
                      <a:pt x="87" y="94"/>
                      <a:pt x="89" y="98"/>
                    </a:cubicBezTo>
                    <a:close/>
                    <a:moveTo>
                      <a:pt x="55" y="61"/>
                    </a:moveTo>
                    <a:cubicBezTo>
                      <a:pt x="52" y="49"/>
                      <a:pt x="48" y="39"/>
                      <a:pt x="44" y="28"/>
                    </a:cubicBezTo>
                    <a:cubicBezTo>
                      <a:pt x="44" y="28"/>
                      <a:pt x="43" y="28"/>
                      <a:pt x="43" y="28"/>
                    </a:cubicBezTo>
                    <a:cubicBezTo>
                      <a:pt x="39" y="39"/>
                      <a:pt x="36" y="50"/>
                      <a:pt x="32" y="61"/>
                    </a:cubicBezTo>
                    <a:cubicBezTo>
                      <a:pt x="40" y="61"/>
                      <a:pt x="47" y="61"/>
                      <a:pt x="55" y="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344" tIns="45672" rIns="91344" bIns="45672" numCol="1" anchor="t" anchorCtr="0" compatLnSpc="1">
                <a:prstTxWarp prst="textNoShape">
                  <a:avLst/>
                </a:prstTxWarp>
              </a:bodyPr>
              <a:lstStyle/>
              <a:p>
                <a:endParaRPr lang="en-US" sz="1100">
                  <a:solidFill>
                    <a:schemeClr val="accent3"/>
                  </a:solidFill>
                </a:endParaRPr>
              </a:p>
            </p:txBody>
          </p:sp>
          <p:sp>
            <p:nvSpPr>
              <p:cNvPr id="517" name="Freeform 10">
                <a:extLst>
                  <a:ext uri="{FF2B5EF4-FFF2-40B4-BE49-F238E27FC236}">
                    <a16:creationId xmlns:a16="http://schemas.microsoft.com/office/drawing/2014/main" id="{C1AA798C-F74E-4351-8731-DFCB4C5983A9}"/>
                  </a:ext>
                </a:extLst>
              </p:cNvPr>
              <p:cNvSpPr>
                <a:spLocks noEditPoints="1"/>
              </p:cNvSpPr>
              <p:nvPr/>
            </p:nvSpPr>
            <p:spPr bwMode="auto">
              <a:xfrm>
                <a:off x="8649310" y="1447032"/>
                <a:ext cx="63124" cy="67941"/>
              </a:xfrm>
              <a:custGeom>
                <a:avLst/>
                <a:gdLst>
                  <a:gd name="T0" fmla="*/ 88 w 88"/>
                  <a:gd name="T1" fmla="*/ 98 h 98"/>
                  <a:gd name="T2" fmla="*/ 69 w 88"/>
                  <a:gd name="T3" fmla="*/ 98 h 98"/>
                  <a:gd name="T4" fmla="*/ 66 w 88"/>
                  <a:gd name="T5" fmla="*/ 95 h 98"/>
                  <a:gd name="T6" fmla="*/ 61 w 88"/>
                  <a:gd name="T7" fmla="*/ 79 h 98"/>
                  <a:gd name="T8" fmla="*/ 57 w 88"/>
                  <a:gd name="T9" fmla="*/ 76 h 98"/>
                  <a:gd name="T10" fmla="*/ 30 w 88"/>
                  <a:gd name="T11" fmla="*/ 76 h 98"/>
                  <a:gd name="T12" fmla="*/ 25 w 88"/>
                  <a:gd name="T13" fmla="*/ 79 h 98"/>
                  <a:gd name="T14" fmla="*/ 20 w 88"/>
                  <a:gd name="T15" fmla="*/ 95 h 98"/>
                  <a:gd name="T16" fmla="*/ 16 w 88"/>
                  <a:gd name="T17" fmla="*/ 98 h 98"/>
                  <a:gd name="T18" fmla="*/ 0 w 88"/>
                  <a:gd name="T19" fmla="*/ 98 h 98"/>
                  <a:gd name="T20" fmla="*/ 3 w 88"/>
                  <a:gd name="T21" fmla="*/ 88 h 98"/>
                  <a:gd name="T22" fmla="*/ 32 w 88"/>
                  <a:gd name="T23" fmla="*/ 4 h 98"/>
                  <a:gd name="T24" fmla="*/ 38 w 88"/>
                  <a:gd name="T25" fmla="*/ 0 h 98"/>
                  <a:gd name="T26" fmla="*/ 50 w 88"/>
                  <a:gd name="T27" fmla="*/ 0 h 98"/>
                  <a:gd name="T28" fmla="*/ 56 w 88"/>
                  <a:gd name="T29" fmla="*/ 4 h 98"/>
                  <a:gd name="T30" fmla="*/ 82 w 88"/>
                  <a:gd name="T31" fmla="*/ 81 h 98"/>
                  <a:gd name="T32" fmla="*/ 87 w 88"/>
                  <a:gd name="T33" fmla="*/ 95 h 98"/>
                  <a:gd name="T34" fmla="*/ 88 w 88"/>
                  <a:gd name="T35" fmla="*/ 98 h 98"/>
                  <a:gd name="T36" fmla="*/ 44 w 88"/>
                  <a:gd name="T37" fmla="*/ 28 h 98"/>
                  <a:gd name="T38" fmla="*/ 43 w 88"/>
                  <a:gd name="T39" fmla="*/ 28 h 98"/>
                  <a:gd name="T40" fmla="*/ 31 w 88"/>
                  <a:gd name="T41" fmla="*/ 61 h 98"/>
                  <a:gd name="T42" fmla="*/ 55 w 88"/>
                  <a:gd name="T43" fmla="*/ 61 h 98"/>
                  <a:gd name="T44" fmla="*/ 44 w 88"/>
                  <a:gd name="T45" fmla="*/ 2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8" h="98">
                    <a:moveTo>
                      <a:pt x="88" y="98"/>
                    </a:moveTo>
                    <a:cubicBezTo>
                      <a:pt x="81" y="98"/>
                      <a:pt x="75" y="98"/>
                      <a:pt x="69" y="98"/>
                    </a:cubicBezTo>
                    <a:cubicBezTo>
                      <a:pt x="68" y="98"/>
                      <a:pt x="67" y="96"/>
                      <a:pt x="66" y="95"/>
                    </a:cubicBezTo>
                    <a:cubicBezTo>
                      <a:pt x="64" y="90"/>
                      <a:pt x="63" y="85"/>
                      <a:pt x="61" y="79"/>
                    </a:cubicBezTo>
                    <a:cubicBezTo>
                      <a:pt x="60" y="77"/>
                      <a:pt x="59" y="76"/>
                      <a:pt x="57" y="76"/>
                    </a:cubicBezTo>
                    <a:cubicBezTo>
                      <a:pt x="48" y="76"/>
                      <a:pt x="39" y="76"/>
                      <a:pt x="30" y="76"/>
                    </a:cubicBezTo>
                    <a:cubicBezTo>
                      <a:pt x="27" y="76"/>
                      <a:pt x="26" y="77"/>
                      <a:pt x="25" y="79"/>
                    </a:cubicBezTo>
                    <a:cubicBezTo>
                      <a:pt x="23" y="85"/>
                      <a:pt x="21" y="90"/>
                      <a:pt x="20" y="95"/>
                    </a:cubicBezTo>
                    <a:cubicBezTo>
                      <a:pt x="19" y="97"/>
                      <a:pt x="18" y="98"/>
                      <a:pt x="16" y="98"/>
                    </a:cubicBezTo>
                    <a:cubicBezTo>
                      <a:pt x="11" y="98"/>
                      <a:pt x="5" y="98"/>
                      <a:pt x="0" y="98"/>
                    </a:cubicBezTo>
                    <a:cubicBezTo>
                      <a:pt x="1" y="94"/>
                      <a:pt x="2" y="91"/>
                      <a:pt x="3" y="88"/>
                    </a:cubicBezTo>
                    <a:cubicBezTo>
                      <a:pt x="13" y="60"/>
                      <a:pt x="23" y="32"/>
                      <a:pt x="32" y="4"/>
                    </a:cubicBezTo>
                    <a:cubicBezTo>
                      <a:pt x="33" y="1"/>
                      <a:pt x="35" y="0"/>
                      <a:pt x="38" y="0"/>
                    </a:cubicBezTo>
                    <a:cubicBezTo>
                      <a:pt x="42" y="1"/>
                      <a:pt x="46" y="1"/>
                      <a:pt x="50" y="0"/>
                    </a:cubicBezTo>
                    <a:cubicBezTo>
                      <a:pt x="53" y="0"/>
                      <a:pt x="55" y="1"/>
                      <a:pt x="56" y="4"/>
                    </a:cubicBezTo>
                    <a:cubicBezTo>
                      <a:pt x="64" y="30"/>
                      <a:pt x="73" y="56"/>
                      <a:pt x="82" y="81"/>
                    </a:cubicBezTo>
                    <a:cubicBezTo>
                      <a:pt x="84" y="86"/>
                      <a:pt x="86" y="90"/>
                      <a:pt x="87" y="95"/>
                    </a:cubicBezTo>
                    <a:cubicBezTo>
                      <a:pt x="87" y="96"/>
                      <a:pt x="88" y="96"/>
                      <a:pt x="88" y="98"/>
                    </a:cubicBezTo>
                    <a:close/>
                    <a:moveTo>
                      <a:pt x="44" y="28"/>
                    </a:moveTo>
                    <a:cubicBezTo>
                      <a:pt x="44" y="28"/>
                      <a:pt x="43" y="28"/>
                      <a:pt x="43" y="28"/>
                    </a:cubicBezTo>
                    <a:cubicBezTo>
                      <a:pt x="39" y="39"/>
                      <a:pt x="35" y="50"/>
                      <a:pt x="31" y="61"/>
                    </a:cubicBezTo>
                    <a:cubicBezTo>
                      <a:pt x="40" y="61"/>
                      <a:pt x="47" y="61"/>
                      <a:pt x="55" y="61"/>
                    </a:cubicBezTo>
                    <a:cubicBezTo>
                      <a:pt x="51" y="50"/>
                      <a:pt x="48" y="39"/>
                      <a:pt x="44"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344" tIns="45672" rIns="91344" bIns="45672" numCol="1" anchor="t" anchorCtr="0" compatLnSpc="1">
                <a:prstTxWarp prst="textNoShape">
                  <a:avLst/>
                </a:prstTxWarp>
              </a:bodyPr>
              <a:lstStyle/>
              <a:p>
                <a:endParaRPr lang="en-US" sz="1100">
                  <a:solidFill>
                    <a:schemeClr val="accent3"/>
                  </a:solidFill>
                </a:endParaRPr>
              </a:p>
            </p:txBody>
          </p:sp>
          <p:sp>
            <p:nvSpPr>
              <p:cNvPr id="518" name="Freeform 11">
                <a:extLst>
                  <a:ext uri="{FF2B5EF4-FFF2-40B4-BE49-F238E27FC236}">
                    <a16:creationId xmlns:a16="http://schemas.microsoft.com/office/drawing/2014/main" id="{E9C81110-056B-47E6-A0A8-80297E5FBA3E}"/>
                  </a:ext>
                </a:extLst>
              </p:cNvPr>
              <p:cNvSpPr>
                <a:spLocks noEditPoints="1"/>
              </p:cNvSpPr>
              <p:nvPr/>
            </p:nvSpPr>
            <p:spPr bwMode="auto">
              <a:xfrm>
                <a:off x="8784931" y="1447032"/>
                <a:ext cx="63124" cy="67941"/>
              </a:xfrm>
              <a:custGeom>
                <a:avLst/>
                <a:gdLst>
                  <a:gd name="T0" fmla="*/ 0 w 88"/>
                  <a:gd name="T1" fmla="*/ 98 h 98"/>
                  <a:gd name="T2" fmla="*/ 6 w 88"/>
                  <a:gd name="T3" fmla="*/ 78 h 98"/>
                  <a:gd name="T4" fmla="*/ 32 w 88"/>
                  <a:gd name="T5" fmla="*/ 4 h 98"/>
                  <a:gd name="T6" fmla="*/ 38 w 88"/>
                  <a:gd name="T7" fmla="*/ 0 h 98"/>
                  <a:gd name="T8" fmla="*/ 51 w 88"/>
                  <a:gd name="T9" fmla="*/ 0 h 98"/>
                  <a:gd name="T10" fmla="*/ 55 w 88"/>
                  <a:gd name="T11" fmla="*/ 3 h 98"/>
                  <a:gd name="T12" fmla="*/ 87 w 88"/>
                  <a:gd name="T13" fmla="*/ 95 h 98"/>
                  <a:gd name="T14" fmla="*/ 85 w 88"/>
                  <a:gd name="T15" fmla="*/ 98 h 98"/>
                  <a:gd name="T16" fmla="*/ 70 w 88"/>
                  <a:gd name="T17" fmla="*/ 98 h 98"/>
                  <a:gd name="T18" fmla="*/ 66 w 88"/>
                  <a:gd name="T19" fmla="*/ 95 h 98"/>
                  <a:gd name="T20" fmla="*/ 61 w 88"/>
                  <a:gd name="T21" fmla="*/ 79 h 98"/>
                  <a:gd name="T22" fmla="*/ 57 w 88"/>
                  <a:gd name="T23" fmla="*/ 76 h 98"/>
                  <a:gd name="T24" fmla="*/ 29 w 88"/>
                  <a:gd name="T25" fmla="*/ 76 h 98"/>
                  <a:gd name="T26" fmla="*/ 25 w 88"/>
                  <a:gd name="T27" fmla="*/ 79 h 98"/>
                  <a:gd name="T28" fmla="*/ 20 w 88"/>
                  <a:gd name="T29" fmla="*/ 95 h 98"/>
                  <a:gd name="T30" fmla="*/ 18 w 88"/>
                  <a:gd name="T31" fmla="*/ 98 h 98"/>
                  <a:gd name="T32" fmla="*/ 0 w 88"/>
                  <a:gd name="T33" fmla="*/ 98 h 98"/>
                  <a:gd name="T34" fmla="*/ 55 w 88"/>
                  <a:gd name="T35" fmla="*/ 61 h 98"/>
                  <a:gd name="T36" fmla="*/ 44 w 88"/>
                  <a:gd name="T37" fmla="*/ 28 h 98"/>
                  <a:gd name="T38" fmla="*/ 43 w 88"/>
                  <a:gd name="T39" fmla="*/ 28 h 98"/>
                  <a:gd name="T40" fmla="*/ 31 w 88"/>
                  <a:gd name="T41" fmla="*/ 61 h 98"/>
                  <a:gd name="T42" fmla="*/ 55 w 88"/>
                  <a:gd name="T43" fmla="*/ 6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8" h="98">
                    <a:moveTo>
                      <a:pt x="0" y="98"/>
                    </a:moveTo>
                    <a:cubicBezTo>
                      <a:pt x="2" y="91"/>
                      <a:pt x="4" y="84"/>
                      <a:pt x="6" y="78"/>
                    </a:cubicBezTo>
                    <a:cubicBezTo>
                      <a:pt x="15" y="54"/>
                      <a:pt x="24" y="29"/>
                      <a:pt x="32" y="4"/>
                    </a:cubicBezTo>
                    <a:cubicBezTo>
                      <a:pt x="33" y="1"/>
                      <a:pt x="35" y="0"/>
                      <a:pt x="38" y="0"/>
                    </a:cubicBezTo>
                    <a:cubicBezTo>
                      <a:pt x="42" y="1"/>
                      <a:pt x="46" y="0"/>
                      <a:pt x="51" y="0"/>
                    </a:cubicBezTo>
                    <a:cubicBezTo>
                      <a:pt x="53" y="0"/>
                      <a:pt x="54" y="1"/>
                      <a:pt x="55" y="3"/>
                    </a:cubicBezTo>
                    <a:cubicBezTo>
                      <a:pt x="66" y="34"/>
                      <a:pt x="76" y="64"/>
                      <a:pt x="87" y="95"/>
                    </a:cubicBezTo>
                    <a:cubicBezTo>
                      <a:pt x="88" y="97"/>
                      <a:pt x="87" y="98"/>
                      <a:pt x="85" y="98"/>
                    </a:cubicBezTo>
                    <a:cubicBezTo>
                      <a:pt x="80" y="98"/>
                      <a:pt x="75" y="98"/>
                      <a:pt x="70" y="98"/>
                    </a:cubicBezTo>
                    <a:cubicBezTo>
                      <a:pt x="68" y="98"/>
                      <a:pt x="67" y="97"/>
                      <a:pt x="66" y="95"/>
                    </a:cubicBezTo>
                    <a:cubicBezTo>
                      <a:pt x="64" y="90"/>
                      <a:pt x="62" y="84"/>
                      <a:pt x="61" y="79"/>
                    </a:cubicBezTo>
                    <a:cubicBezTo>
                      <a:pt x="60" y="77"/>
                      <a:pt x="59" y="76"/>
                      <a:pt x="57" y="76"/>
                    </a:cubicBezTo>
                    <a:cubicBezTo>
                      <a:pt x="48" y="76"/>
                      <a:pt x="38" y="76"/>
                      <a:pt x="29" y="76"/>
                    </a:cubicBezTo>
                    <a:cubicBezTo>
                      <a:pt x="27" y="76"/>
                      <a:pt x="26" y="77"/>
                      <a:pt x="25" y="79"/>
                    </a:cubicBezTo>
                    <a:cubicBezTo>
                      <a:pt x="24" y="84"/>
                      <a:pt x="22" y="90"/>
                      <a:pt x="20" y="95"/>
                    </a:cubicBezTo>
                    <a:cubicBezTo>
                      <a:pt x="19" y="96"/>
                      <a:pt x="18" y="98"/>
                      <a:pt x="18" y="98"/>
                    </a:cubicBezTo>
                    <a:cubicBezTo>
                      <a:pt x="12" y="98"/>
                      <a:pt x="6" y="98"/>
                      <a:pt x="0" y="98"/>
                    </a:cubicBezTo>
                    <a:close/>
                    <a:moveTo>
                      <a:pt x="55" y="61"/>
                    </a:moveTo>
                    <a:cubicBezTo>
                      <a:pt x="51" y="49"/>
                      <a:pt x="47" y="39"/>
                      <a:pt x="44" y="28"/>
                    </a:cubicBezTo>
                    <a:cubicBezTo>
                      <a:pt x="43" y="28"/>
                      <a:pt x="43" y="28"/>
                      <a:pt x="43" y="28"/>
                    </a:cubicBezTo>
                    <a:cubicBezTo>
                      <a:pt x="39" y="39"/>
                      <a:pt x="35" y="50"/>
                      <a:pt x="31" y="61"/>
                    </a:cubicBezTo>
                    <a:cubicBezTo>
                      <a:pt x="39" y="61"/>
                      <a:pt x="47" y="61"/>
                      <a:pt x="55" y="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344" tIns="45672" rIns="91344" bIns="45672" numCol="1" anchor="t" anchorCtr="0" compatLnSpc="1">
                <a:prstTxWarp prst="textNoShape">
                  <a:avLst/>
                </a:prstTxWarp>
              </a:bodyPr>
              <a:lstStyle/>
              <a:p>
                <a:endParaRPr lang="en-US" sz="1100">
                  <a:solidFill>
                    <a:schemeClr val="accent3"/>
                  </a:solidFill>
                </a:endParaRPr>
              </a:p>
            </p:txBody>
          </p:sp>
          <p:sp>
            <p:nvSpPr>
              <p:cNvPr id="519" name="Freeform 12">
                <a:extLst>
                  <a:ext uri="{FF2B5EF4-FFF2-40B4-BE49-F238E27FC236}">
                    <a16:creationId xmlns:a16="http://schemas.microsoft.com/office/drawing/2014/main" id="{0535ECC7-7AC7-4BB0-861A-A8172FE33093}"/>
                  </a:ext>
                </a:extLst>
              </p:cNvPr>
              <p:cNvSpPr>
                <a:spLocks noEditPoints="1"/>
              </p:cNvSpPr>
              <p:nvPr/>
            </p:nvSpPr>
            <p:spPr bwMode="auto">
              <a:xfrm>
                <a:off x="8843680" y="1445861"/>
                <a:ext cx="29374" cy="28700"/>
              </a:xfrm>
              <a:custGeom>
                <a:avLst/>
                <a:gdLst>
                  <a:gd name="T0" fmla="*/ 41 w 41"/>
                  <a:gd name="T1" fmla="*/ 21 h 42"/>
                  <a:gd name="T2" fmla="*/ 20 w 41"/>
                  <a:gd name="T3" fmla="*/ 42 h 42"/>
                  <a:gd name="T4" fmla="*/ 0 w 41"/>
                  <a:gd name="T5" fmla="*/ 21 h 42"/>
                  <a:gd name="T6" fmla="*/ 21 w 41"/>
                  <a:gd name="T7" fmla="*/ 0 h 42"/>
                  <a:gd name="T8" fmla="*/ 41 w 41"/>
                  <a:gd name="T9" fmla="*/ 21 h 42"/>
                  <a:gd name="T10" fmla="*/ 5 w 41"/>
                  <a:gd name="T11" fmla="*/ 21 h 42"/>
                  <a:gd name="T12" fmla="*/ 21 w 41"/>
                  <a:gd name="T13" fmla="*/ 38 h 42"/>
                  <a:gd name="T14" fmla="*/ 37 w 41"/>
                  <a:gd name="T15" fmla="*/ 21 h 42"/>
                  <a:gd name="T16" fmla="*/ 21 w 41"/>
                  <a:gd name="T17" fmla="*/ 5 h 42"/>
                  <a:gd name="T18" fmla="*/ 5 w 41"/>
                  <a:gd name="T19" fmla="*/ 2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2">
                    <a:moveTo>
                      <a:pt x="41" y="21"/>
                    </a:moveTo>
                    <a:cubicBezTo>
                      <a:pt x="41" y="34"/>
                      <a:pt x="33" y="42"/>
                      <a:pt x="20" y="42"/>
                    </a:cubicBezTo>
                    <a:cubicBezTo>
                      <a:pt x="8" y="42"/>
                      <a:pt x="0" y="33"/>
                      <a:pt x="0" y="21"/>
                    </a:cubicBezTo>
                    <a:cubicBezTo>
                      <a:pt x="0" y="9"/>
                      <a:pt x="9" y="0"/>
                      <a:pt x="21" y="0"/>
                    </a:cubicBezTo>
                    <a:cubicBezTo>
                      <a:pt x="33" y="0"/>
                      <a:pt x="41" y="9"/>
                      <a:pt x="41" y="21"/>
                    </a:cubicBezTo>
                    <a:close/>
                    <a:moveTo>
                      <a:pt x="5" y="21"/>
                    </a:moveTo>
                    <a:cubicBezTo>
                      <a:pt x="5" y="31"/>
                      <a:pt x="11" y="38"/>
                      <a:pt x="21" y="38"/>
                    </a:cubicBezTo>
                    <a:cubicBezTo>
                      <a:pt x="30" y="38"/>
                      <a:pt x="37" y="31"/>
                      <a:pt x="37" y="21"/>
                    </a:cubicBezTo>
                    <a:cubicBezTo>
                      <a:pt x="37" y="12"/>
                      <a:pt x="30" y="5"/>
                      <a:pt x="21" y="5"/>
                    </a:cubicBezTo>
                    <a:cubicBezTo>
                      <a:pt x="11" y="5"/>
                      <a:pt x="5" y="11"/>
                      <a:pt x="5"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344" tIns="45672" rIns="91344" bIns="45672" numCol="1" anchor="t" anchorCtr="0" compatLnSpc="1">
                <a:prstTxWarp prst="textNoShape">
                  <a:avLst/>
                </a:prstTxWarp>
              </a:bodyPr>
              <a:lstStyle/>
              <a:p>
                <a:endParaRPr lang="en-US" sz="1100">
                  <a:solidFill>
                    <a:schemeClr val="accent3"/>
                  </a:solidFill>
                </a:endParaRPr>
              </a:p>
            </p:txBody>
          </p:sp>
          <p:sp>
            <p:nvSpPr>
              <p:cNvPr id="520" name="Freeform 13">
                <a:extLst>
                  <a:ext uri="{FF2B5EF4-FFF2-40B4-BE49-F238E27FC236}">
                    <a16:creationId xmlns:a16="http://schemas.microsoft.com/office/drawing/2014/main" id="{0016927C-4536-49F7-8167-EB6CAE62AF0F}"/>
                  </a:ext>
                </a:extLst>
              </p:cNvPr>
              <p:cNvSpPr>
                <a:spLocks noEditPoints="1"/>
              </p:cNvSpPr>
              <p:nvPr/>
            </p:nvSpPr>
            <p:spPr bwMode="auto">
              <a:xfrm>
                <a:off x="8852429" y="1452303"/>
                <a:ext cx="13750" cy="16400"/>
              </a:xfrm>
              <a:custGeom>
                <a:avLst/>
                <a:gdLst>
                  <a:gd name="T0" fmla="*/ 18 w 19"/>
                  <a:gd name="T1" fmla="*/ 23 h 24"/>
                  <a:gd name="T2" fmla="*/ 10 w 19"/>
                  <a:gd name="T3" fmla="*/ 20 h 24"/>
                  <a:gd name="T4" fmla="*/ 8 w 19"/>
                  <a:gd name="T5" fmla="*/ 15 h 24"/>
                  <a:gd name="T6" fmla="*/ 7 w 19"/>
                  <a:gd name="T7" fmla="*/ 16 h 24"/>
                  <a:gd name="T8" fmla="*/ 6 w 19"/>
                  <a:gd name="T9" fmla="*/ 21 h 24"/>
                  <a:gd name="T10" fmla="*/ 3 w 19"/>
                  <a:gd name="T11" fmla="*/ 23 h 24"/>
                  <a:gd name="T12" fmla="*/ 0 w 19"/>
                  <a:gd name="T13" fmla="*/ 21 h 24"/>
                  <a:gd name="T14" fmla="*/ 0 w 19"/>
                  <a:gd name="T15" fmla="*/ 3 h 24"/>
                  <a:gd name="T16" fmla="*/ 3 w 19"/>
                  <a:gd name="T17" fmla="*/ 0 h 24"/>
                  <a:gd name="T18" fmla="*/ 12 w 19"/>
                  <a:gd name="T19" fmla="*/ 1 h 24"/>
                  <a:gd name="T20" fmla="*/ 18 w 19"/>
                  <a:gd name="T21" fmla="*/ 5 h 24"/>
                  <a:gd name="T22" fmla="*/ 16 w 19"/>
                  <a:gd name="T23" fmla="*/ 13 h 24"/>
                  <a:gd name="T24" fmla="*/ 16 w 19"/>
                  <a:gd name="T25" fmla="*/ 18 h 24"/>
                  <a:gd name="T26" fmla="*/ 18 w 19"/>
                  <a:gd name="T27" fmla="*/ 23 h 24"/>
                  <a:gd name="T28" fmla="*/ 10 w 19"/>
                  <a:gd name="T29" fmla="*/ 5 h 24"/>
                  <a:gd name="T30" fmla="*/ 9 w 19"/>
                  <a:gd name="T31" fmla="*/ 6 h 24"/>
                  <a:gd name="T32" fmla="*/ 6 w 19"/>
                  <a:gd name="T33" fmla="*/ 8 h 24"/>
                  <a:gd name="T34" fmla="*/ 9 w 19"/>
                  <a:gd name="T35" fmla="*/ 11 h 24"/>
                  <a:gd name="T36" fmla="*/ 12 w 19"/>
                  <a:gd name="T37" fmla="*/ 8 h 24"/>
                  <a:gd name="T38" fmla="*/ 10 w 19"/>
                  <a:gd name="T39" fmla="*/ 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 h="24">
                    <a:moveTo>
                      <a:pt x="18" y="23"/>
                    </a:moveTo>
                    <a:cubicBezTo>
                      <a:pt x="13" y="24"/>
                      <a:pt x="13" y="24"/>
                      <a:pt x="10" y="20"/>
                    </a:cubicBezTo>
                    <a:cubicBezTo>
                      <a:pt x="10" y="18"/>
                      <a:pt x="9" y="17"/>
                      <a:pt x="8" y="15"/>
                    </a:cubicBezTo>
                    <a:cubicBezTo>
                      <a:pt x="7" y="16"/>
                      <a:pt x="7" y="16"/>
                      <a:pt x="7" y="16"/>
                    </a:cubicBezTo>
                    <a:cubicBezTo>
                      <a:pt x="6" y="17"/>
                      <a:pt x="6" y="19"/>
                      <a:pt x="6" y="21"/>
                    </a:cubicBezTo>
                    <a:cubicBezTo>
                      <a:pt x="6" y="23"/>
                      <a:pt x="5" y="23"/>
                      <a:pt x="3" y="23"/>
                    </a:cubicBezTo>
                    <a:cubicBezTo>
                      <a:pt x="1" y="23"/>
                      <a:pt x="0" y="23"/>
                      <a:pt x="0" y="21"/>
                    </a:cubicBezTo>
                    <a:cubicBezTo>
                      <a:pt x="0" y="15"/>
                      <a:pt x="0" y="9"/>
                      <a:pt x="0" y="3"/>
                    </a:cubicBezTo>
                    <a:cubicBezTo>
                      <a:pt x="0" y="1"/>
                      <a:pt x="1" y="0"/>
                      <a:pt x="3" y="0"/>
                    </a:cubicBezTo>
                    <a:cubicBezTo>
                      <a:pt x="6" y="0"/>
                      <a:pt x="9" y="0"/>
                      <a:pt x="12" y="1"/>
                    </a:cubicBezTo>
                    <a:cubicBezTo>
                      <a:pt x="15" y="1"/>
                      <a:pt x="17" y="2"/>
                      <a:pt x="18" y="5"/>
                    </a:cubicBezTo>
                    <a:cubicBezTo>
                      <a:pt x="19" y="8"/>
                      <a:pt x="19" y="11"/>
                      <a:pt x="16" y="13"/>
                    </a:cubicBezTo>
                    <a:cubicBezTo>
                      <a:pt x="15" y="15"/>
                      <a:pt x="15" y="16"/>
                      <a:pt x="16" y="18"/>
                    </a:cubicBezTo>
                    <a:cubicBezTo>
                      <a:pt x="17" y="19"/>
                      <a:pt x="17" y="21"/>
                      <a:pt x="18" y="23"/>
                    </a:cubicBezTo>
                    <a:close/>
                    <a:moveTo>
                      <a:pt x="10" y="5"/>
                    </a:moveTo>
                    <a:cubicBezTo>
                      <a:pt x="9" y="5"/>
                      <a:pt x="9" y="6"/>
                      <a:pt x="9" y="6"/>
                    </a:cubicBezTo>
                    <a:cubicBezTo>
                      <a:pt x="7" y="5"/>
                      <a:pt x="6" y="6"/>
                      <a:pt x="6" y="8"/>
                    </a:cubicBezTo>
                    <a:cubicBezTo>
                      <a:pt x="6" y="10"/>
                      <a:pt x="6" y="12"/>
                      <a:pt x="9" y="11"/>
                    </a:cubicBezTo>
                    <a:cubicBezTo>
                      <a:pt x="10" y="11"/>
                      <a:pt x="11" y="9"/>
                      <a:pt x="12" y="8"/>
                    </a:cubicBezTo>
                    <a:cubicBezTo>
                      <a:pt x="11" y="7"/>
                      <a:pt x="10" y="6"/>
                      <a:pt x="10"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344" tIns="45672" rIns="91344" bIns="45672" numCol="1" anchor="t" anchorCtr="0" compatLnSpc="1">
                <a:prstTxWarp prst="textNoShape">
                  <a:avLst/>
                </a:prstTxWarp>
              </a:bodyPr>
              <a:lstStyle/>
              <a:p>
                <a:endParaRPr lang="en-US" sz="1100">
                  <a:solidFill>
                    <a:schemeClr val="accent3"/>
                  </a:solidFill>
                </a:endParaRPr>
              </a:p>
            </p:txBody>
          </p:sp>
          <p:pic>
            <p:nvPicPr>
              <p:cNvPr id="498" name="Picture 497">
                <a:extLst>
                  <a:ext uri="{FF2B5EF4-FFF2-40B4-BE49-F238E27FC236}">
                    <a16:creationId xmlns:a16="http://schemas.microsoft.com/office/drawing/2014/main" id="{D2DE7DF5-22C3-A744-8AEB-6BA5BB9C2526}"/>
                  </a:ext>
                </a:extLst>
              </p:cNvPr>
              <p:cNvPicPr>
                <a:picLocks noChangeAspect="1"/>
              </p:cNvPicPr>
              <p:nvPr/>
            </p:nvPicPr>
            <p:blipFill>
              <a:blip r:embed="rId16" cstate="email">
                <a:duotone>
                  <a:schemeClr val="accent5">
                    <a:shade val="45000"/>
                    <a:satMod val="135000"/>
                  </a:schemeClr>
                  <a:prstClr val="white"/>
                </a:duotone>
                <a:alphaModFix amt="50000"/>
                <a:extLst>
                  <a:ext uri="{28A0092B-C50C-407E-A947-70E740481C1C}">
                    <a14:useLocalDpi xmlns:a14="http://schemas.microsoft.com/office/drawing/2010/main"/>
                  </a:ext>
                </a:extLst>
              </a:blip>
              <a:stretch>
                <a:fillRect/>
              </a:stretch>
            </p:blipFill>
            <p:spPr>
              <a:xfrm>
                <a:off x="8661722" y="1241084"/>
                <a:ext cx="547745" cy="547745"/>
              </a:xfrm>
              <a:prstGeom prst="rect">
                <a:avLst/>
              </a:prstGeom>
              <a:ln>
                <a:noFill/>
              </a:ln>
            </p:spPr>
          </p:pic>
        </p:grpSp>
        <p:grpSp>
          <p:nvGrpSpPr>
            <p:cNvPr id="59" name="Group 58">
              <a:extLst>
                <a:ext uri="{FF2B5EF4-FFF2-40B4-BE49-F238E27FC236}">
                  <a16:creationId xmlns:a16="http://schemas.microsoft.com/office/drawing/2014/main" id="{034EC4E6-709B-6441-A179-7B1F22A31531}"/>
                </a:ext>
              </a:extLst>
            </p:cNvPr>
            <p:cNvGrpSpPr/>
            <p:nvPr/>
          </p:nvGrpSpPr>
          <p:grpSpPr>
            <a:xfrm>
              <a:off x="5591626" y="845808"/>
              <a:ext cx="625262" cy="945946"/>
              <a:chOff x="5591626" y="845808"/>
              <a:chExt cx="625262" cy="945946"/>
            </a:xfrm>
          </p:grpSpPr>
          <p:pic>
            <p:nvPicPr>
              <p:cNvPr id="286" name="Picture 285"/>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5893099" y="1548418"/>
                <a:ext cx="271343" cy="185634"/>
              </a:xfrm>
              <a:prstGeom prst="rect">
                <a:avLst/>
              </a:prstGeom>
            </p:spPr>
          </p:pic>
          <p:sp>
            <p:nvSpPr>
              <p:cNvPr id="287" name="TextBox 286"/>
              <p:cNvSpPr txBox="1"/>
              <p:nvPr/>
            </p:nvSpPr>
            <p:spPr>
              <a:xfrm>
                <a:off x="5591626" y="845808"/>
                <a:ext cx="565861" cy="304699"/>
              </a:xfrm>
              <a:prstGeom prst="rect">
                <a:avLst/>
              </a:prstGeom>
              <a:noFill/>
            </p:spPr>
            <p:txBody>
              <a:bodyPr wrap="none" lIns="0" tIns="0" rIns="0" bIns="0" rtlCol="0">
                <a:spAutoFit/>
              </a:bodyPr>
              <a:lstStyle/>
              <a:p>
                <a:pPr algn="ctr">
                  <a:lnSpc>
                    <a:spcPct val="90000"/>
                  </a:lnSpc>
                </a:pPr>
                <a:r>
                  <a:rPr lang="en-US" sz="1100" kern="0">
                    <a:solidFill>
                      <a:schemeClr val="accent3"/>
                    </a:solidFill>
                  </a:rPr>
                  <a:t>Analytics/</a:t>
                </a:r>
              </a:p>
              <a:p>
                <a:pPr algn="ctr">
                  <a:lnSpc>
                    <a:spcPct val="90000"/>
                  </a:lnSpc>
                </a:pPr>
                <a:r>
                  <a:rPr lang="en-US" sz="1100" kern="0">
                    <a:solidFill>
                      <a:schemeClr val="accent3"/>
                    </a:solidFill>
                  </a:rPr>
                  <a:t>AI/ML</a:t>
                </a:r>
              </a:p>
            </p:txBody>
          </p:sp>
          <p:grpSp>
            <p:nvGrpSpPr>
              <p:cNvPr id="289" name="Group 77"/>
              <p:cNvGrpSpPr>
                <a:grpSpLocks noChangeAspect="1"/>
              </p:cNvGrpSpPr>
              <p:nvPr/>
            </p:nvGrpSpPr>
            <p:grpSpPr bwMode="auto">
              <a:xfrm>
                <a:off x="5752323" y="1251105"/>
                <a:ext cx="275245" cy="257139"/>
                <a:chOff x="3518" y="1838"/>
                <a:chExt cx="642" cy="640"/>
              </a:xfrm>
              <a:solidFill>
                <a:schemeClr val="accent5"/>
              </a:solidFill>
            </p:grpSpPr>
            <p:sp>
              <p:nvSpPr>
                <p:cNvPr id="290" name="Freeform 78"/>
                <p:cNvSpPr>
                  <a:spLocks noEditPoints="1"/>
                </p:cNvSpPr>
                <p:nvPr/>
              </p:nvSpPr>
              <p:spPr bwMode="auto">
                <a:xfrm>
                  <a:off x="3578" y="1895"/>
                  <a:ext cx="522" cy="521"/>
                </a:xfrm>
                <a:custGeom>
                  <a:avLst/>
                  <a:gdLst>
                    <a:gd name="T0" fmla="*/ 261 w 293"/>
                    <a:gd name="T1" fmla="*/ 293 h 293"/>
                    <a:gd name="T2" fmla="*/ 32 w 293"/>
                    <a:gd name="T3" fmla="*/ 293 h 293"/>
                    <a:gd name="T4" fmla="*/ 0 w 293"/>
                    <a:gd name="T5" fmla="*/ 261 h 293"/>
                    <a:gd name="T6" fmla="*/ 0 w 293"/>
                    <a:gd name="T7" fmla="*/ 32 h 293"/>
                    <a:gd name="T8" fmla="*/ 32 w 293"/>
                    <a:gd name="T9" fmla="*/ 0 h 293"/>
                    <a:gd name="T10" fmla="*/ 261 w 293"/>
                    <a:gd name="T11" fmla="*/ 0 h 293"/>
                    <a:gd name="T12" fmla="*/ 293 w 293"/>
                    <a:gd name="T13" fmla="*/ 32 h 293"/>
                    <a:gd name="T14" fmla="*/ 293 w 293"/>
                    <a:gd name="T15" fmla="*/ 261 h 293"/>
                    <a:gd name="T16" fmla="*/ 261 w 293"/>
                    <a:gd name="T17" fmla="*/ 293 h 293"/>
                    <a:gd name="T18" fmla="*/ 32 w 293"/>
                    <a:gd name="T19" fmla="*/ 8 h 293"/>
                    <a:gd name="T20" fmla="*/ 8 w 293"/>
                    <a:gd name="T21" fmla="*/ 32 h 293"/>
                    <a:gd name="T22" fmla="*/ 8 w 293"/>
                    <a:gd name="T23" fmla="*/ 261 h 293"/>
                    <a:gd name="T24" fmla="*/ 32 w 293"/>
                    <a:gd name="T25" fmla="*/ 285 h 293"/>
                    <a:gd name="T26" fmla="*/ 261 w 293"/>
                    <a:gd name="T27" fmla="*/ 285 h 293"/>
                    <a:gd name="T28" fmla="*/ 285 w 293"/>
                    <a:gd name="T29" fmla="*/ 261 h 293"/>
                    <a:gd name="T30" fmla="*/ 285 w 293"/>
                    <a:gd name="T31" fmla="*/ 32 h 293"/>
                    <a:gd name="T32" fmla="*/ 261 w 293"/>
                    <a:gd name="T33" fmla="*/ 8 h 293"/>
                    <a:gd name="T34" fmla="*/ 32 w 293"/>
                    <a:gd name="T35" fmla="*/ 8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3" h="293">
                      <a:moveTo>
                        <a:pt x="261" y="293"/>
                      </a:moveTo>
                      <a:cubicBezTo>
                        <a:pt x="32" y="293"/>
                        <a:pt x="32" y="293"/>
                        <a:pt x="32" y="293"/>
                      </a:cubicBezTo>
                      <a:cubicBezTo>
                        <a:pt x="15" y="293"/>
                        <a:pt x="0" y="279"/>
                        <a:pt x="0" y="261"/>
                      </a:cubicBezTo>
                      <a:cubicBezTo>
                        <a:pt x="0" y="32"/>
                        <a:pt x="0" y="32"/>
                        <a:pt x="0" y="32"/>
                      </a:cubicBezTo>
                      <a:cubicBezTo>
                        <a:pt x="0" y="15"/>
                        <a:pt x="15" y="0"/>
                        <a:pt x="32" y="0"/>
                      </a:cubicBezTo>
                      <a:cubicBezTo>
                        <a:pt x="261" y="0"/>
                        <a:pt x="261" y="0"/>
                        <a:pt x="261" y="0"/>
                      </a:cubicBezTo>
                      <a:cubicBezTo>
                        <a:pt x="279" y="0"/>
                        <a:pt x="293" y="15"/>
                        <a:pt x="293" y="32"/>
                      </a:cubicBezTo>
                      <a:cubicBezTo>
                        <a:pt x="293" y="261"/>
                        <a:pt x="293" y="261"/>
                        <a:pt x="293" y="261"/>
                      </a:cubicBezTo>
                      <a:cubicBezTo>
                        <a:pt x="293" y="279"/>
                        <a:pt x="279" y="293"/>
                        <a:pt x="261" y="293"/>
                      </a:cubicBezTo>
                      <a:close/>
                      <a:moveTo>
                        <a:pt x="32" y="8"/>
                      </a:moveTo>
                      <a:cubicBezTo>
                        <a:pt x="19" y="8"/>
                        <a:pt x="8" y="19"/>
                        <a:pt x="8" y="32"/>
                      </a:cubicBezTo>
                      <a:cubicBezTo>
                        <a:pt x="8" y="261"/>
                        <a:pt x="8" y="261"/>
                        <a:pt x="8" y="261"/>
                      </a:cubicBezTo>
                      <a:cubicBezTo>
                        <a:pt x="8" y="274"/>
                        <a:pt x="19" y="285"/>
                        <a:pt x="32" y="285"/>
                      </a:cubicBezTo>
                      <a:cubicBezTo>
                        <a:pt x="261" y="285"/>
                        <a:pt x="261" y="285"/>
                        <a:pt x="261" y="285"/>
                      </a:cubicBezTo>
                      <a:cubicBezTo>
                        <a:pt x="274" y="285"/>
                        <a:pt x="285" y="274"/>
                        <a:pt x="285" y="261"/>
                      </a:cubicBezTo>
                      <a:cubicBezTo>
                        <a:pt x="285" y="32"/>
                        <a:pt x="285" y="32"/>
                        <a:pt x="285" y="32"/>
                      </a:cubicBezTo>
                      <a:cubicBezTo>
                        <a:pt x="285" y="19"/>
                        <a:pt x="274" y="8"/>
                        <a:pt x="261" y="8"/>
                      </a:cubicBezTo>
                      <a:lnTo>
                        <a:pt x="32"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344" tIns="45672" rIns="91344" bIns="45672" numCol="1" anchor="t" anchorCtr="0" compatLnSpc="1">
                  <a:prstTxWarp prst="textNoShape">
                    <a:avLst/>
                  </a:prstTxWarp>
                </a:bodyPr>
                <a:lstStyle/>
                <a:p>
                  <a:endParaRPr lang="en-US" sz="1100">
                    <a:solidFill>
                      <a:schemeClr val="accent3"/>
                    </a:solidFill>
                  </a:endParaRPr>
                </a:p>
              </p:txBody>
            </p:sp>
            <p:sp>
              <p:nvSpPr>
                <p:cNvPr id="291" name="Rectangle 79"/>
                <p:cNvSpPr>
                  <a:spLocks noChangeArrowheads="1"/>
                </p:cNvSpPr>
                <p:nvPr/>
              </p:nvSpPr>
              <p:spPr bwMode="auto">
                <a:xfrm>
                  <a:off x="4002" y="1838"/>
                  <a:ext cx="14" cy="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91344" tIns="45672" rIns="91344" bIns="45672" numCol="1" anchor="t" anchorCtr="0" compatLnSpc="1">
                  <a:prstTxWarp prst="textNoShape">
                    <a:avLst/>
                  </a:prstTxWarp>
                </a:bodyPr>
                <a:lstStyle/>
                <a:p>
                  <a:endParaRPr lang="en-US" sz="1100">
                    <a:solidFill>
                      <a:schemeClr val="accent3"/>
                    </a:solidFill>
                  </a:endParaRPr>
                </a:p>
              </p:txBody>
            </p:sp>
            <p:sp>
              <p:nvSpPr>
                <p:cNvPr id="292" name="Rectangle 80"/>
                <p:cNvSpPr>
                  <a:spLocks noChangeArrowheads="1"/>
                </p:cNvSpPr>
                <p:nvPr/>
              </p:nvSpPr>
              <p:spPr bwMode="auto">
                <a:xfrm>
                  <a:off x="3916" y="1838"/>
                  <a:ext cx="15" cy="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91344" tIns="45672" rIns="91344" bIns="45672" numCol="1" anchor="t" anchorCtr="0" compatLnSpc="1">
                  <a:prstTxWarp prst="textNoShape">
                    <a:avLst/>
                  </a:prstTxWarp>
                </a:bodyPr>
                <a:lstStyle/>
                <a:p>
                  <a:endParaRPr lang="en-US" sz="1100">
                    <a:solidFill>
                      <a:schemeClr val="accent3"/>
                    </a:solidFill>
                  </a:endParaRPr>
                </a:p>
              </p:txBody>
            </p:sp>
            <p:sp>
              <p:nvSpPr>
                <p:cNvPr id="293" name="Rectangle 81"/>
                <p:cNvSpPr>
                  <a:spLocks noChangeArrowheads="1"/>
                </p:cNvSpPr>
                <p:nvPr/>
              </p:nvSpPr>
              <p:spPr bwMode="auto">
                <a:xfrm>
                  <a:off x="3833" y="1838"/>
                  <a:ext cx="14" cy="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91344" tIns="45672" rIns="91344" bIns="45672" numCol="1" anchor="t" anchorCtr="0" compatLnSpc="1">
                  <a:prstTxWarp prst="textNoShape">
                    <a:avLst/>
                  </a:prstTxWarp>
                </a:bodyPr>
                <a:lstStyle/>
                <a:p>
                  <a:endParaRPr lang="en-US" sz="1100">
                    <a:solidFill>
                      <a:schemeClr val="accent3"/>
                    </a:solidFill>
                  </a:endParaRPr>
                </a:p>
              </p:txBody>
            </p:sp>
            <p:sp>
              <p:nvSpPr>
                <p:cNvPr id="294" name="Rectangle 82"/>
                <p:cNvSpPr>
                  <a:spLocks noChangeArrowheads="1"/>
                </p:cNvSpPr>
                <p:nvPr/>
              </p:nvSpPr>
              <p:spPr bwMode="auto">
                <a:xfrm>
                  <a:off x="3747" y="1838"/>
                  <a:ext cx="15" cy="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91344" tIns="45672" rIns="91344" bIns="45672" numCol="1" anchor="t" anchorCtr="0" compatLnSpc="1">
                  <a:prstTxWarp prst="textNoShape">
                    <a:avLst/>
                  </a:prstTxWarp>
                </a:bodyPr>
                <a:lstStyle/>
                <a:p>
                  <a:endParaRPr lang="en-US" sz="1100">
                    <a:solidFill>
                      <a:schemeClr val="accent3"/>
                    </a:solidFill>
                  </a:endParaRPr>
                </a:p>
              </p:txBody>
            </p:sp>
            <p:sp>
              <p:nvSpPr>
                <p:cNvPr id="295" name="Rectangle 83"/>
                <p:cNvSpPr>
                  <a:spLocks noChangeArrowheads="1"/>
                </p:cNvSpPr>
                <p:nvPr/>
              </p:nvSpPr>
              <p:spPr bwMode="auto">
                <a:xfrm>
                  <a:off x="3664" y="1838"/>
                  <a:ext cx="14" cy="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91344" tIns="45672" rIns="91344" bIns="45672" numCol="1" anchor="t" anchorCtr="0" compatLnSpc="1">
                  <a:prstTxWarp prst="textNoShape">
                    <a:avLst/>
                  </a:prstTxWarp>
                </a:bodyPr>
                <a:lstStyle/>
                <a:p>
                  <a:endParaRPr lang="en-US" sz="1100">
                    <a:solidFill>
                      <a:schemeClr val="accent3"/>
                    </a:solidFill>
                  </a:endParaRPr>
                </a:p>
              </p:txBody>
            </p:sp>
            <p:sp>
              <p:nvSpPr>
                <p:cNvPr id="296" name="Rectangle 84"/>
                <p:cNvSpPr>
                  <a:spLocks noChangeArrowheads="1"/>
                </p:cNvSpPr>
                <p:nvPr/>
              </p:nvSpPr>
              <p:spPr bwMode="auto">
                <a:xfrm>
                  <a:off x="4002" y="2434"/>
                  <a:ext cx="14"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91344" tIns="45672" rIns="91344" bIns="45672" numCol="1" anchor="t" anchorCtr="0" compatLnSpc="1">
                  <a:prstTxWarp prst="textNoShape">
                    <a:avLst/>
                  </a:prstTxWarp>
                </a:bodyPr>
                <a:lstStyle/>
                <a:p>
                  <a:endParaRPr lang="en-US" sz="1100">
                    <a:solidFill>
                      <a:schemeClr val="accent3"/>
                    </a:solidFill>
                  </a:endParaRPr>
                </a:p>
              </p:txBody>
            </p:sp>
            <p:sp>
              <p:nvSpPr>
                <p:cNvPr id="297" name="Rectangle 85"/>
                <p:cNvSpPr>
                  <a:spLocks noChangeArrowheads="1"/>
                </p:cNvSpPr>
                <p:nvPr/>
              </p:nvSpPr>
              <p:spPr bwMode="auto">
                <a:xfrm>
                  <a:off x="3916" y="2434"/>
                  <a:ext cx="15"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91344" tIns="45672" rIns="91344" bIns="45672" numCol="1" anchor="t" anchorCtr="0" compatLnSpc="1">
                  <a:prstTxWarp prst="textNoShape">
                    <a:avLst/>
                  </a:prstTxWarp>
                </a:bodyPr>
                <a:lstStyle/>
                <a:p>
                  <a:endParaRPr lang="en-US" sz="1100">
                    <a:solidFill>
                      <a:schemeClr val="accent3"/>
                    </a:solidFill>
                  </a:endParaRPr>
                </a:p>
              </p:txBody>
            </p:sp>
            <p:sp>
              <p:nvSpPr>
                <p:cNvPr id="298" name="Rectangle 86"/>
                <p:cNvSpPr>
                  <a:spLocks noChangeArrowheads="1"/>
                </p:cNvSpPr>
                <p:nvPr/>
              </p:nvSpPr>
              <p:spPr bwMode="auto">
                <a:xfrm>
                  <a:off x="3833" y="2434"/>
                  <a:ext cx="14"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91344" tIns="45672" rIns="91344" bIns="45672" numCol="1" anchor="t" anchorCtr="0" compatLnSpc="1">
                  <a:prstTxWarp prst="textNoShape">
                    <a:avLst/>
                  </a:prstTxWarp>
                </a:bodyPr>
                <a:lstStyle/>
                <a:p>
                  <a:endParaRPr lang="en-US" sz="1100">
                    <a:solidFill>
                      <a:schemeClr val="accent3"/>
                    </a:solidFill>
                  </a:endParaRPr>
                </a:p>
              </p:txBody>
            </p:sp>
            <p:sp>
              <p:nvSpPr>
                <p:cNvPr id="299" name="Rectangle 87"/>
                <p:cNvSpPr>
                  <a:spLocks noChangeArrowheads="1"/>
                </p:cNvSpPr>
                <p:nvPr/>
              </p:nvSpPr>
              <p:spPr bwMode="auto">
                <a:xfrm>
                  <a:off x="3747" y="2434"/>
                  <a:ext cx="15"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91344" tIns="45672" rIns="91344" bIns="45672" numCol="1" anchor="t" anchorCtr="0" compatLnSpc="1">
                  <a:prstTxWarp prst="textNoShape">
                    <a:avLst/>
                  </a:prstTxWarp>
                </a:bodyPr>
                <a:lstStyle/>
                <a:p>
                  <a:endParaRPr lang="en-US" sz="1100">
                    <a:solidFill>
                      <a:schemeClr val="accent3"/>
                    </a:solidFill>
                  </a:endParaRPr>
                </a:p>
              </p:txBody>
            </p:sp>
            <p:sp>
              <p:nvSpPr>
                <p:cNvPr id="300" name="Rectangle 88"/>
                <p:cNvSpPr>
                  <a:spLocks noChangeArrowheads="1"/>
                </p:cNvSpPr>
                <p:nvPr/>
              </p:nvSpPr>
              <p:spPr bwMode="auto">
                <a:xfrm>
                  <a:off x="3664" y="2434"/>
                  <a:ext cx="14"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91344" tIns="45672" rIns="91344" bIns="45672" numCol="1" anchor="t" anchorCtr="0" compatLnSpc="1">
                  <a:prstTxWarp prst="textNoShape">
                    <a:avLst/>
                  </a:prstTxWarp>
                </a:bodyPr>
                <a:lstStyle/>
                <a:p>
                  <a:endParaRPr lang="en-US" sz="1100">
                    <a:solidFill>
                      <a:schemeClr val="accent3"/>
                    </a:solidFill>
                  </a:endParaRPr>
                </a:p>
              </p:txBody>
            </p:sp>
            <p:sp>
              <p:nvSpPr>
                <p:cNvPr id="301" name="Rectangle 89"/>
                <p:cNvSpPr>
                  <a:spLocks noChangeArrowheads="1"/>
                </p:cNvSpPr>
                <p:nvPr/>
              </p:nvSpPr>
              <p:spPr bwMode="auto">
                <a:xfrm>
                  <a:off x="4114" y="2320"/>
                  <a:ext cx="46" cy="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91344" tIns="45672" rIns="91344" bIns="45672" numCol="1" anchor="t" anchorCtr="0" compatLnSpc="1">
                  <a:prstTxWarp prst="textNoShape">
                    <a:avLst/>
                  </a:prstTxWarp>
                </a:bodyPr>
                <a:lstStyle/>
                <a:p>
                  <a:endParaRPr lang="en-US" sz="1100">
                    <a:solidFill>
                      <a:schemeClr val="accent3"/>
                    </a:solidFill>
                  </a:endParaRPr>
                </a:p>
              </p:txBody>
            </p:sp>
            <p:sp>
              <p:nvSpPr>
                <p:cNvPr id="302" name="Rectangle 90"/>
                <p:cNvSpPr>
                  <a:spLocks noChangeArrowheads="1"/>
                </p:cNvSpPr>
                <p:nvPr/>
              </p:nvSpPr>
              <p:spPr bwMode="auto">
                <a:xfrm>
                  <a:off x="4114" y="2235"/>
                  <a:ext cx="46" cy="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91344" tIns="45672" rIns="91344" bIns="45672" numCol="1" anchor="t" anchorCtr="0" compatLnSpc="1">
                  <a:prstTxWarp prst="textNoShape">
                    <a:avLst/>
                  </a:prstTxWarp>
                </a:bodyPr>
                <a:lstStyle/>
                <a:p>
                  <a:endParaRPr lang="en-US" sz="1100">
                    <a:solidFill>
                      <a:schemeClr val="accent3"/>
                    </a:solidFill>
                  </a:endParaRPr>
                </a:p>
              </p:txBody>
            </p:sp>
            <p:sp>
              <p:nvSpPr>
                <p:cNvPr id="303" name="Rectangle 91"/>
                <p:cNvSpPr>
                  <a:spLocks noChangeArrowheads="1"/>
                </p:cNvSpPr>
                <p:nvPr/>
              </p:nvSpPr>
              <p:spPr bwMode="auto">
                <a:xfrm>
                  <a:off x="4114" y="2151"/>
                  <a:ext cx="46" cy="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91344" tIns="45672" rIns="91344" bIns="45672" numCol="1" anchor="t" anchorCtr="0" compatLnSpc="1">
                  <a:prstTxWarp prst="textNoShape">
                    <a:avLst/>
                  </a:prstTxWarp>
                </a:bodyPr>
                <a:lstStyle/>
                <a:p>
                  <a:endParaRPr lang="en-US" sz="1100">
                    <a:solidFill>
                      <a:schemeClr val="accent3"/>
                    </a:solidFill>
                  </a:endParaRPr>
                </a:p>
              </p:txBody>
            </p:sp>
            <p:sp>
              <p:nvSpPr>
                <p:cNvPr id="304" name="Rectangle 92"/>
                <p:cNvSpPr>
                  <a:spLocks noChangeArrowheads="1"/>
                </p:cNvSpPr>
                <p:nvPr/>
              </p:nvSpPr>
              <p:spPr bwMode="auto">
                <a:xfrm>
                  <a:off x="4114" y="2066"/>
                  <a:ext cx="46" cy="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91344" tIns="45672" rIns="91344" bIns="45672" numCol="1" anchor="t" anchorCtr="0" compatLnSpc="1">
                  <a:prstTxWarp prst="textNoShape">
                    <a:avLst/>
                  </a:prstTxWarp>
                </a:bodyPr>
                <a:lstStyle/>
                <a:p>
                  <a:endParaRPr lang="en-US" sz="1100">
                    <a:solidFill>
                      <a:schemeClr val="accent3"/>
                    </a:solidFill>
                  </a:endParaRPr>
                </a:p>
              </p:txBody>
            </p:sp>
            <p:sp>
              <p:nvSpPr>
                <p:cNvPr id="305" name="Rectangle 93"/>
                <p:cNvSpPr>
                  <a:spLocks noChangeArrowheads="1"/>
                </p:cNvSpPr>
                <p:nvPr/>
              </p:nvSpPr>
              <p:spPr bwMode="auto">
                <a:xfrm>
                  <a:off x="4114" y="1982"/>
                  <a:ext cx="46" cy="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91344" tIns="45672" rIns="91344" bIns="45672" numCol="1" anchor="t" anchorCtr="0" compatLnSpc="1">
                  <a:prstTxWarp prst="textNoShape">
                    <a:avLst/>
                  </a:prstTxWarp>
                </a:bodyPr>
                <a:lstStyle/>
                <a:p>
                  <a:endParaRPr lang="en-US" sz="1100">
                    <a:solidFill>
                      <a:schemeClr val="accent3"/>
                    </a:solidFill>
                  </a:endParaRPr>
                </a:p>
              </p:txBody>
            </p:sp>
            <p:sp>
              <p:nvSpPr>
                <p:cNvPr id="306" name="Rectangle 94"/>
                <p:cNvSpPr>
                  <a:spLocks noChangeArrowheads="1"/>
                </p:cNvSpPr>
                <p:nvPr/>
              </p:nvSpPr>
              <p:spPr bwMode="auto">
                <a:xfrm>
                  <a:off x="3518" y="2320"/>
                  <a:ext cx="46" cy="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91344" tIns="45672" rIns="91344" bIns="45672" numCol="1" anchor="t" anchorCtr="0" compatLnSpc="1">
                  <a:prstTxWarp prst="textNoShape">
                    <a:avLst/>
                  </a:prstTxWarp>
                </a:bodyPr>
                <a:lstStyle/>
                <a:p>
                  <a:endParaRPr lang="en-US" sz="1100">
                    <a:solidFill>
                      <a:schemeClr val="accent3"/>
                    </a:solidFill>
                  </a:endParaRPr>
                </a:p>
              </p:txBody>
            </p:sp>
            <p:sp>
              <p:nvSpPr>
                <p:cNvPr id="307" name="Rectangle 95"/>
                <p:cNvSpPr>
                  <a:spLocks noChangeArrowheads="1"/>
                </p:cNvSpPr>
                <p:nvPr/>
              </p:nvSpPr>
              <p:spPr bwMode="auto">
                <a:xfrm>
                  <a:off x="3518" y="2235"/>
                  <a:ext cx="46" cy="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91344" tIns="45672" rIns="91344" bIns="45672" numCol="1" anchor="t" anchorCtr="0" compatLnSpc="1">
                  <a:prstTxWarp prst="textNoShape">
                    <a:avLst/>
                  </a:prstTxWarp>
                </a:bodyPr>
                <a:lstStyle/>
                <a:p>
                  <a:endParaRPr lang="en-US" sz="1100">
                    <a:solidFill>
                      <a:schemeClr val="accent3"/>
                    </a:solidFill>
                  </a:endParaRPr>
                </a:p>
              </p:txBody>
            </p:sp>
            <p:sp>
              <p:nvSpPr>
                <p:cNvPr id="308" name="Rectangle 96"/>
                <p:cNvSpPr>
                  <a:spLocks noChangeArrowheads="1"/>
                </p:cNvSpPr>
                <p:nvPr/>
              </p:nvSpPr>
              <p:spPr bwMode="auto">
                <a:xfrm>
                  <a:off x="3518" y="2151"/>
                  <a:ext cx="46" cy="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91344" tIns="45672" rIns="91344" bIns="45672" numCol="1" anchor="t" anchorCtr="0" compatLnSpc="1">
                  <a:prstTxWarp prst="textNoShape">
                    <a:avLst/>
                  </a:prstTxWarp>
                </a:bodyPr>
                <a:lstStyle/>
                <a:p>
                  <a:endParaRPr lang="en-US" sz="1100">
                    <a:solidFill>
                      <a:schemeClr val="accent3"/>
                    </a:solidFill>
                  </a:endParaRPr>
                </a:p>
              </p:txBody>
            </p:sp>
            <p:sp>
              <p:nvSpPr>
                <p:cNvPr id="309" name="Rectangle 97"/>
                <p:cNvSpPr>
                  <a:spLocks noChangeArrowheads="1"/>
                </p:cNvSpPr>
                <p:nvPr/>
              </p:nvSpPr>
              <p:spPr bwMode="auto">
                <a:xfrm>
                  <a:off x="3518" y="2066"/>
                  <a:ext cx="46" cy="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91344" tIns="45672" rIns="91344" bIns="45672" numCol="1" anchor="t" anchorCtr="0" compatLnSpc="1">
                  <a:prstTxWarp prst="textNoShape">
                    <a:avLst/>
                  </a:prstTxWarp>
                </a:bodyPr>
                <a:lstStyle/>
                <a:p>
                  <a:endParaRPr lang="en-US" sz="1100">
                    <a:solidFill>
                      <a:schemeClr val="accent3"/>
                    </a:solidFill>
                  </a:endParaRPr>
                </a:p>
              </p:txBody>
            </p:sp>
            <p:sp>
              <p:nvSpPr>
                <p:cNvPr id="310" name="Rectangle 98"/>
                <p:cNvSpPr>
                  <a:spLocks noChangeArrowheads="1"/>
                </p:cNvSpPr>
                <p:nvPr/>
              </p:nvSpPr>
              <p:spPr bwMode="auto">
                <a:xfrm>
                  <a:off x="3518" y="1982"/>
                  <a:ext cx="46" cy="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91344" tIns="45672" rIns="91344" bIns="45672" numCol="1" anchor="t" anchorCtr="0" compatLnSpc="1">
                  <a:prstTxWarp prst="textNoShape">
                    <a:avLst/>
                  </a:prstTxWarp>
                </a:bodyPr>
                <a:lstStyle/>
                <a:p>
                  <a:endParaRPr lang="en-US" sz="1100">
                    <a:solidFill>
                      <a:schemeClr val="accent3"/>
                    </a:solidFill>
                  </a:endParaRPr>
                </a:p>
              </p:txBody>
            </p:sp>
            <p:sp>
              <p:nvSpPr>
                <p:cNvPr id="311" name="Freeform 99"/>
                <p:cNvSpPr>
                  <a:spLocks noEditPoints="1"/>
                </p:cNvSpPr>
                <p:nvPr/>
              </p:nvSpPr>
              <p:spPr bwMode="auto">
                <a:xfrm>
                  <a:off x="3687" y="1982"/>
                  <a:ext cx="297" cy="334"/>
                </a:xfrm>
                <a:custGeom>
                  <a:avLst/>
                  <a:gdLst>
                    <a:gd name="T0" fmla="*/ 138 w 167"/>
                    <a:gd name="T1" fmla="*/ 188 h 188"/>
                    <a:gd name="T2" fmla="*/ 52 w 167"/>
                    <a:gd name="T3" fmla="*/ 188 h 188"/>
                    <a:gd name="T4" fmla="*/ 52 w 167"/>
                    <a:gd name="T5" fmla="*/ 183 h 188"/>
                    <a:gd name="T6" fmla="*/ 51 w 167"/>
                    <a:gd name="T7" fmla="*/ 168 h 188"/>
                    <a:gd name="T8" fmla="*/ 39 w 167"/>
                    <a:gd name="T9" fmla="*/ 165 h 188"/>
                    <a:gd name="T10" fmla="*/ 29 w 167"/>
                    <a:gd name="T11" fmla="*/ 164 h 188"/>
                    <a:gd name="T12" fmla="*/ 13 w 167"/>
                    <a:gd name="T13" fmla="*/ 147 h 188"/>
                    <a:gd name="T14" fmla="*/ 13 w 167"/>
                    <a:gd name="T15" fmla="*/ 146 h 188"/>
                    <a:gd name="T16" fmla="*/ 13 w 167"/>
                    <a:gd name="T17" fmla="*/ 146 h 188"/>
                    <a:gd name="T18" fmla="*/ 13 w 167"/>
                    <a:gd name="T19" fmla="*/ 121 h 188"/>
                    <a:gd name="T20" fmla="*/ 10 w 167"/>
                    <a:gd name="T21" fmla="*/ 121 h 188"/>
                    <a:gd name="T22" fmla="*/ 4 w 167"/>
                    <a:gd name="T23" fmla="*/ 119 h 188"/>
                    <a:gd name="T24" fmla="*/ 0 w 167"/>
                    <a:gd name="T25" fmla="*/ 110 h 188"/>
                    <a:gd name="T26" fmla="*/ 1 w 167"/>
                    <a:gd name="T27" fmla="*/ 110 h 188"/>
                    <a:gd name="T28" fmla="*/ 1 w 167"/>
                    <a:gd name="T29" fmla="*/ 109 h 188"/>
                    <a:gd name="T30" fmla="*/ 17 w 167"/>
                    <a:gd name="T31" fmla="*/ 74 h 188"/>
                    <a:gd name="T32" fmla="*/ 28 w 167"/>
                    <a:gd name="T33" fmla="*/ 22 h 188"/>
                    <a:gd name="T34" fmla="*/ 87 w 167"/>
                    <a:gd name="T35" fmla="*/ 1 h 188"/>
                    <a:gd name="T36" fmla="*/ 153 w 167"/>
                    <a:gd name="T37" fmla="*/ 26 h 188"/>
                    <a:gd name="T38" fmla="*/ 162 w 167"/>
                    <a:gd name="T39" fmla="*/ 82 h 188"/>
                    <a:gd name="T40" fmla="*/ 162 w 167"/>
                    <a:gd name="T41" fmla="*/ 82 h 188"/>
                    <a:gd name="T42" fmla="*/ 137 w 167"/>
                    <a:gd name="T43" fmla="*/ 138 h 188"/>
                    <a:gd name="T44" fmla="*/ 137 w 167"/>
                    <a:gd name="T45" fmla="*/ 183 h 188"/>
                    <a:gd name="T46" fmla="*/ 138 w 167"/>
                    <a:gd name="T47" fmla="*/ 188 h 188"/>
                    <a:gd name="T48" fmla="*/ 60 w 167"/>
                    <a:gd name="T49" fmla="*/ 180 h 188"/>
                    <a:gd name="T50" fmla="*/ 129 w 167"/>
                    <a:gd name="T51" fmla="*/ 180 h 188"/>
                    <a:gd name="T52" fmla="*/ 130 w 167"/>
                    <a:gd name="T53" fmla="*/ 134 h 188"/>
                    <a:gd name="T54" fmla="*/ 154 w 167"/>
                    <a:gd name="T55" fmla="*/ 81 h 188"/>
                    <a:gd name="T56" fmla="*/ 154 w 167"/>
                    <a:gd name="T57" fmla="*/ 81 h 188"/>
                    <a:gd name="T58" fmla="*/ 146 w 167"/>
                    <a:gd name="T59" fmla="*/ 31 h 188"/>
                    <a:gd name="T60" fmla="*/ 87 w 167"/>
                    <a:gd name="T61" fmla="*/ 9 h 188"/>
                    <a:gd name="T62" fmla="*/ 35 w 167"/>
                    <a:gd name="T63" fmla="*/ 26 h 188"/>
                    <a:gd name="T64" fmla="*/ 25 w 167"/>
                    <a:gd name="T65" fmla="*/ 73 h 188"/>
                    <a:gd name="T66" fmla="*/ 8 w 167"/>
                    <a:gd name="T67" fmla="*/ 112 h 188"/>
                    <a:gd name="T68" fmla="*/ 11 w 167"/>
                    <a:gd name="T69" fmla="*/ 113 h 188"/>
                    <a:gd name="T70" fmla="*/ 21 w 167"/>
                    <a:gd name="T71" fmla="*/ 117 h 188"/>
                    <a:gd name="T72" fmla="*/ 21 w 167"/>
                    <a:gd name="T73" fmla="*/ 145 h 188"/>
                    <a:gd name="T74" fmla="*/ 30 w 167"/>
                    <a:gd name="T75" fmla="*/ 157 h 188"/>
                    <a:gd name="T76" fmla="*/ 39 w 167"/>
                    <a:gd name="T77" fmla="*/ 157 h 188"/>
                    <a:gd name="T78" fmla="*/ 59 w 167"/>
                    <a:gd name="T79" fmla="*/ 166 h 188"/>
                    <a:gd name="T80" fmla="*/ 60 w 167"/>
                    <a:gd name="T81" fmla="*/ 18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7" h="188">
                      <a:moveTo>
                        <a:pt x="138" y="188"/>
                      </a:moveTo>
                      <a:cubicBezTo>
                        <a:pt x="52" y="188"/>
                        <a:pt x="52" y="188"/>
                        <a:pt x="52" y="188"/>
                      </a:cubicBezTo>
                      <a:cubicBezTo>
                        <a:pt x="52" y="183"/>
                        <a:pt x="52" y="183"/>
                        <a:pt x="52" y="183"/>
                      </a:cubicBezTo>
                      <a:cubicBezTo>
                        <a:pt x="52" y="183"/>
                        <a:pt x="52" y="176"/>
                        <a:pt x="51" y="168"/>
                      </a:cubicBezTo>
                      <a:cubicBezTo>
                        <a:pt x="50" y="165"/>
                        <a:pt x="47" y="165"/>
                        <a:pt x="39" y="165"/>
                      </a:cubicBezTo>
                      <a:cubicBezTo>
                        <a:pt x="36" y="165"/>
                        <a:pt x="33" y="165"/>
                        <a:pt x="29" y="164"/>
                      </a:cubicBezTo>
                      <a:cubicBezTo>
                        <a:pt x="17" y="163"/>
                        <a:pt x="13" y="147"/>
                        <a:pt x="13" y="147"/>
                      </a:cubicBezTo>
                      <a:cubicBezTo>
                        <a:pt x="13" y="146"/>
                        <a:pt x="13" y="146"/>
                        <a:pt x="13" y="146"/>
                      </a:cubicBezTo>
                      <a:cubicBezTo>
                        <a:pt x="13" y="146"/>
                        <a:pt x="13" y="146"/>
                        <a:pt x="13" y="146"/>
                      </a:cubicBezTo>
                      <a:cubicBezTo>
                        <a:pt x="13" y="136"/>
                        <a:pt x="14" y="126"/>
                        <a:pt x="13" y="121"/>
                      </a:cubicBezTo>
                      <a:cubicBezTo>
                        <a:pt x="12" y="121"/>
                        <a:pt x="11" y="121"/>
                        <a:pt x="10" y="121"/>
                      </a:cubicBezTo>
                      <a:cubicBezTo>
                        <a:pt x="7" y="120"/>
                        <a:pt x="5" y="120"/>
                        <a:pt x="4" y="119"/>
                      </a:cubicBezTo>
                      <a:cubicBezTo>
                        <a:pt x="0" y="118"/>
                        <a:pt x="0" y="114"/>
                        <a:pt x="0" y="110"/>
                      </a:cubicBezTo>
                      <a:cubicBezTo>
                        <a:pt x="1" y="110"/>
                        <a:pt x="1" y="110"/>
                        <a:pt x="1" y="110"/>
                      </a:cubicBezTo>
                      <a:cubicBezTo>
                        <a:pt x="1" y="109"/>
                        <a:pt x="1" y="109"/>
                        <a:pt x="1" y="109"/>
                      </a:cubicBezTo>
                      <a:cubicBezTo>
                        <a:pt x="8" y="99"/>
                        <a:pt x="18" y="81"/>
                        <a:pt x="17" y="74"/>
                      </a:cubicBezTo>
                      <a:cubicBezTo>
                        <a:pt x="16" y="61"/>
                        <a:pt x="20" y="34"/>
                        <a:pt x="28" y="22"/>
                      </a:cubicBezTo>
                      <a:cubicBezTo>
                        <a:pt x="40" y="4"/>
                        <a:pt x="63" y="2"/>
                        <a:pt x="87" y="1"/>
                      </a:cubicBezTo>
                      <a:cubicBezTo>
                        <a:pt x="89" y="1"/>
                        <a:pt x="131" y="0"/>
                        <a:pt x="153" y="26"/>
                      </a:cubicBezTo>
                      <a:cubicBezTo>
                        <a:pt x="164" y="40"/>
                        <a:pt x="167" y="59"/>
                        <a:pt x="162" y="82"/>
                      </a:cubicBezTo>
                      <a:cubicBezTo>
                        <a:pt x="162" y="82"/>
                        <a:pt x="162" y="82"/>
                        <a:pt x="162" y="82"/>
                      </a:cubicBezTo>
                      <a:cubicBezTo>
                        <a:pt x="157" y="102"/>
                        <a:pt x="144" y="125"/>
                        <a:pt x="137" y="138"/>
                      </a:cubicBezTo>
                      <a:cubicBezTo>
                        <a:pt x="134" y="144"/>
                        <a:pt x="135" y="168"/>
                        <a:pt x="137" y="183"/>
                      </a:cubicBezTo>
                      <a:lnTo>
                        <a:pt x="138" y="188"/>
                      </a:lnTo>
                      <a:close/>
                      <a:moveTo>
                        <a:pt x="60" y="180"/>
                      </a:moveTo>
                      <a:cubicBezTo>
                        <a:pt x="129" y="180"/>
                        <a:pt x="129" y="180"/>
                        <a:pt x="129" y="180"/>
                      </a:cubicBezTo>
                      <a:cubicBezTo>
                        <a:pt x="128" y="168"/>
                        <a:pt x="125" y="143"/>
                        <a:pt x="130" y="134"/>
                      </a:cubicBezTo>
                      <a:cubicBezTo>
                        <a:pt x="137" y="122"/>
                        <a:pt x="149" y="99"/>
                        <a:pt x="154" y="81"/>
                      </a:cubicBezTo>
                      <a:cubicBezTo>
                        <a:pt x="154" y="81"/>
                        <a:pt x="154" y="81"/>
                        <a:pt x="154" y="81"/>
                      </a:cubicBezTo>
                      <a:cubicBezTo>
                        <a:pt x="159" y="60"/>
                        <a:pt x="156" y="43"/>
                        <a:pt x="146" y="31"/>
                      </a:cubicBezTo>
                      <a:cubicBezTo>
                        <a:pt x="128" y="8"/>
                        <a:pt x="88" y="9"/>
                        <a:pt x="87" y="9"/>
                      </a:cubicBezTo>
                      <a:cubicBezTo>
                        <a:pt x="65" y="10"/>
                        <a:pt x="45" y="11"/>
                        <a:pt x="35" y="26"/>
                      </a:cubicBezTo>
                      <a:cubicBezTo>
                        <a:pt x="28" y="36"/>
                        <a:pt x="24" y="62"/>
                        <a:pt x="25" y="73"/>
                      </a:cubicBezTo>
                      <a:cubicBezTo>
                        <a:pt x="27" y="85"/>
                        <a:pt x="12" y="107"/>
                        <a:pt x="8" y="112"/>
                      </a:cubicBezTo>
                      <a:cubicBezTo>
                        <a:pt x="9" y="112"/>
                        <a:pt x="10" y="113"/>
                        <a:pt x="11" y="113"/>
                      </a:cubicBezTo>
                      <a:cubicBezTo>
                        <a:pt x="16" y="113"/>
                        <a:pt x="20" y="114"/>
                        <a:pt x="21" y="117"/>
                      </a:cubicBezTo>
                      <a:cubicBezTo>
                        <a:pt x="21" y="118"/>
                        <a:pt x="22" y="119"/>
                        <a:pt x="21" y="145"/>
                      </a:cubicBezTo>
                      <a:cubicBezTo>
                        <a:pt x="22" y="147"/>
                        <a:pt x="24" y="156"/>
                        <a:pt x="30" y="157"/>
                      </a:cubicBezTo>
                      <a:cubicBezTo>
                        <a:pt x="33" y="157"/>
                        <a:pt x="36" y="157"/>
                        <a:pt x="39" y="157"/>
                      </a:cubicBezTo>
                      <a:cubicBezTo>
                        <a:pt x="47" y="157"/>
                        <a:pt x="57" y="157"/>
                        <a:pt x="59" y="166"/>
                      </a:cubicBezTo>
                      <a:cubicBezTo>
                        <a:pt x="59" y="172"/>
                        <a:pt x="60" y="176"/>
                        <a:pt x="60" y="1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344" tIns="45672" rIns="91344" bIns="45672" numCol="1" anchor="t" anchorCtr="0" compatLnSpc="1">
                  <a:prstTxWarp prst="textNoShape">
                    <a:avLst/>
                  </a:prstTxWarp>
                </a:bodyPr>
                <a:lstStyle/>
                <a:p>
                  <a:endParaRPr lang="en-US" sz="1100">
                    <a:solidFill>
                      <a:schemeClr val="accent3"/>
                    </a:solidFill>
                  </a:endParaRPr>
                </a:p>
              </p:txBody>
            </p:sp>
          </p:grpSp>
          <p:sp>
            <p:nvSpPr>
              <p:cNvPr id="288" name="Rounded Rectangle 287"/>
              <p:cNvSpPr/>
              <p:nvPr/>
            </p:nvSpPr>
            <p:spPr>
              <a:xfrm>
                <a:off x="5614416" y="1227152"/>
                <a:ext cx="602472" cy="564602"/>
              </a:xfrm>
              <a:prstGeom prst="roundRect">
                <a:avLst/>
              </a:prstGeom>
              <a:no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100">
                  <a:solidFill>
                    <a:schemeClr val="accent3"/>
                  </a:solidFill>
                </a:endParaRPr>
              </a:p>
            </p:txBody>
          </p:sp>
          <p:pic>
            <p:nvPicPr>
              <p:cNvPr id="497" name="Picture 496">
                <a:extLst>
                  <a:ext uri="{FF2B5EF4-FFF2-40B4-BE49-F238E27FC236}">
                    <a16:creationId xmlns:a16="http://schemas.microsoft.com/office/drawing/2014/main" id="{97B947A6-A295-6B43-98FA-A4AF5EFB12FB}"/>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5606512" y="1447408"/>
                <a:ext cx="305614" cy="305614"/>
              </a:xfrm>
              <a:prstGeom prst="rect">
                <a:avLst/>
              </a:prstGeom>
            </p:spPr>
          </p:pic>
        </p:grpSp>
      </p:grpSp>
    </p:spTree>
    <p:extLst>
      <p:ext uri="{BB962C8B-B14F-4D97-AF65-F5344CB8AC3E}">
        <p14:creationId xmlns:p14="http://schemas.microsoft.com/office/powerpoint/2010/main" val="42028831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80"/>
                                        </p:tgtEl>
                                        <p:attrNameLst>
                                          <p:attrName>style.visibility</p:attrName>
                                        </p:attrNameLst>
                                      </p:cBhvr>
                                      <p:to>
                                        <p:strVal val="visible"/>
                                      </p:to>
                                    </p:set>
                                    <p:animEffect transition="in" filter="dissolve">
                                      <p:cBhvr>
                                        <p:cTn id="7" dur="500"/>
                                        <p:tgtEl>
                                          <p:spTgt spid="48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25"/>
                                        </p:tgtEl>
                                        <p:attrNameLst>
                                          <p:attrName>style.visibility</p:attrName>
                                        </p:attrNameLst>
                                      </p:cBhvr>
                                      <p:to>
                                        <p:strVal val="visible"/>
                                      </p:to>
                                    </p:set>
                                    <p:animEffect transition="in" filter="dissolve">
                                      <p:cBhvr>
                                        <p:cTn id="12" dur="500"/>
                                        <p:tgtEl>
                                          <p:spTgt spid="12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52"/>
                                        </p:tgtEl>
                                        <p:attrNameLst>
                                          <p:attrName>style.visibility</p:attrName>
                                        </p:attrNameLst>
                                      </p:cBhvr>
                                      <p:to>
                                        <p:strVal val="visible"/>
                                      </p:to>
                                    </p:set>
                                    <p:animEffect transition="in" filter="dissolve">
                                      <p:cBhvr>
                                        <p:cTn id="17" dur="500"/>
                                        <p:tgtEl>
                                          <p:spTgt spid="105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042"/>
                                        </p:tgtEl>
                                        <p:attrNameLst>
                                          <p:attrName>style.visibility</p:attrName>
                                        </p:attrNameLst>
                                      </p:cBhvr>
                                      <p:to>
                                        <p:strVal val="visible"/>
                                      </p:to>
                                    </p:set>
                                    <p:animEffect transition="in" filter="dissolve">
                                      <p:cBhvr>
                                        <p:cTn id="22" dur="500"/>
                                        <p:tgtEl>
                                          <p:spTgt spid="104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051"/>
                                        </p:tgtEl>
                                        <p:attrNameLst>
                                          <p:attrName>style.visibility</p:attrName>
                                        </p:attrNameLst>
                                      </p:cBhvr>
                                      <p:to>
                                        <p:strVal val="visible"/>
                                      </p:to>
                                    </p:set>
                                    <p:animEffect transition="in" filter="dissolve">
                                      <p:cBhvr>
                                        <p:cTn id="27" dur="500"/>
                                        <p:tgtEl>
                                          <p:spTgt spid="1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0506ED-CCD0-8B4D-B011-8D27D8304BBC}"/>
              </a:ext>
            </a:extLst>
          </p:cNvPr>
          <p:cNvSpPr>
            <a:spLocks noGrp="1"/>
          </p:cNvSpPr>
          <p:nvPr>
            <p:ph type="title"/>
          </p:nvPr>
        </p:nvSpPr>
        <p:spPr/>
        <p:txBody>
          <a:bodyPr/>
          <a:lstStyle/>
          <a:p>
            <a:r>
              <a:rPr lang="en-US" altLang="zh-CN" dirty="0"/>
              <a:t>VMware</a:t>
            </a:r>
            <a:r>
              <a:rPr lang="zh-CN" altLang="en-US" dirty="0"/>
              <a:t>的混合雲平台方案支援各種智慧教學需求</a:t>
            </a:r>
            <a:endParaRPr lang="en-US" dirty="0"/>
          </a:p>
        </p:txBody>
      </p:sp>
      <p:sp>
        <p:nvSpPr>
          <p:cNvPr id="354" name="文本框 128">
            <a:extLst>
              <a:ext uri="{FF2B5EF4-FFF2-40B4-BE49-F238E27FC236}">
                <a16:creationId xmlns:a16="http://schemas.microsoft.com/office/drawing/2014/main" id="{7050ACA1-63A0-7544-9F25-E6851A80099A}"/>
              </a:ext>
            </a:extLst>
          </p:cNvPr>
          <p:cNvSpPr txBox="1"/>
          <p:nvPr/>
        </p:nvSpPr>
        <p:spPr>
          <a:xfrm>
            <a:off x="412799" y="4145001"/>
            <a:ext cx="228427" cy="1745339"/>
          </a:xfrm>
          <a:prstGeom prst="rect">
            <a:avLst/>
          </a:prstGeom>
          <a:noFill/>
        </p:spPr>
        <p:txBody>
          <a:bodyPr wrap="square" lIns="0" tIns="0" rIns="0" bIns="0" rtlCol="0">
            <a:noAutofit/>
          </a:bodyPr>
          <a:lstStyle/>
          <a:p>
            <a:pPr defTabSz="914126">
              <a:lnSpc>
                <a:spcPct val="90000"/>
              </a:lnSpc>
              <a:defRPr/>
            </a:pPr>
            <a:r>
              <a:rPr kumimoji="1" lang="zh-TW" altLang="en-US" sz="1799" b="1" dirty="0">
                <a:solidFill>
                  <a:srgbClr val="006990">
                    <a:lumMod val="50000"/>
                  </a:srgbClr>
                </a:solidFill>
                <a:latin typeface="Microsoft JhengHei" panose="020B0604030504040204" pitchFamily="34" charset="-120"/>
                <a:ea typeface="Microsoft JhengHei" panose="020B0604030504040204" pitchFamily="34" charset="-120"/>
                <a:cs typeface="Microsoft YaHei" charset="-122"/>
              </a:rPr>
              <a:t>資料中心現代化</a:t>
            </a:r>
            <a:endParaRPr kumimoji="1" lang="zh-CN" altLang="en-US" sz="1799" b="1" dirty="0">
              <a:solidFill>
                <a:srgbClr val="006990">
                  <a:lumMod val="50000"/>
                </a:srgbClr>
              </a:solidFill>
              <a:latin typeface="Microsoft JhengHei" panose="020B0604030504040204" pitchFamily="34" charset="-120"/>
              <a:ea typeface="Microsoft JhengHei" panose="020B0604030504040204" pitchFamily="34" charset="-120"/>
              <a:cs typeface="Microsoft YaHei" charset="-122"/>
            </a:endParaRPr>
          </a:p>
        </p:txBody>
      </p:sp>
      <p:sp>
        <p:nvSpPr>
          <p:cNvPr id="355" name="文本框 128">
            <a:extLst>
              <a:ext uri="{FF2B5EF4-FFF2-40B4-BE49-F238E27FC236}">
                <a16:creationId xmlns:a16="http://schemas.microsoft.com/office/drawing/2014/main" id="{13F54C56-2EE2-9948-BBE8-71A3642716BA}"/>
              </a:ext>
            </a:extLst>
          </p:cNvPr>
          <p:cNvSpPr txBox="1"/>
          <p:nvPr/>
        </p:nvSpPr>
        <p:spPr>
          <a:xfrm>
            <a:off x="399603" y="1632631"/>
            <a:ext cx="371535" cy="1745339"/>
          </a:xfrm>
          <a:prstGeom prst="rect">
            <a:avLst/>
          </a:prstGeom>
          <a:noFill/>
        </p:spPr>
        <p:txBody>
          <a:bodyPr wrap="square" lIns="0" tIns="0" rIns="0" bIns="0" rtlCol="0">
            <a:noAutofit/>
          </a:bodyPr>
          <a:lstStyle/>
          <a:p>
            <a:pPr defTabSz="914126">
              <a:lnSpc>
                <a:spcPct val="90000"/>
              </a:lnSpc>
              <a:defRPr/>
            </a:pPr>
            <a:r>
              <a:rPr kumimoji="1" lang="zh-TW" altLang="en-US" sz="1799" b="1" dirty="0">
                <a:solidFill>
                  <a:srgbClr val="006990">
                    <a:lumMod val="50000"/>
                  </a:srgbClr>
                </a:solidFill>
                <a:latin typeface="Microsoft JhengHei" panose="020B0604030504040204" pitchFamily="34" charset="-120"/>
                <a:ea typeface="Microsoft JhengHei" panose="020B0604030504040204" pitchFamily="34" charset="-120"/>
                <a:cs typeface="Microsoft YaHei" charset="-122"/>
              </a:rPr>
              <a:t>應用</a:t>
            </a:r>
            <a:endParaRPr kumimoji="1" lang="en-US" altLang="zh-CN" sz="1799" b="1" dirty="0">
              <a:solidFill>
                <a:srgbClr val="006990">
                  <a:lumMod val="50000"/>
                </a:srgbClr>
              </a:solidFill>
              <a:latin typeface="Microsoft JhengHei" panose="020B0604030504040204" pitchFamily="34" charset="-120"/>
              <a:ea typeface="Microsoft JhengHei" panose="020B0604030504040204" pitchFamily="34" charset="-120"/>
              <a:cs typeface="Microsoft YaHei" charset="-122"/>
            </a:endParaRPr>
          </a:p>
          <a:p>
            <a:pPr defTabSz="914126">
              <a:lnSpc>
                <a:spcPct val="90000"/>
              </a:lnSpc>
              <a:defRPr/>
            </a:pPr>
            <a:r>
              <a:rPr kumimoji="1" lang="zh-TW" altLang="en-US" sz="1799" b="1" dirty="0">
                <a:solidFill>
                  <a:srgbClr val="006990">
                    <a:lumMod val="50000"/>
                  </a:srgbClr>
                </a:solidFill>
                <a:latin typeface="Microsoft JhengHei" panose="020B0604030504040204" pitchFamily="34" charset="-120"/>
                <a:ea typeface="Microsoft JhengHei" panose="020B0604030504040204" pitchFamily="34" charset="-120"/>
                <a:cs typeface="Microsoft YaHei" charset="-122"/>
              </a:rPr>
              <a:t>平台現代化</a:t>
            </a:r>
            <a:endParaRPr kumimoji="1" lang="zh-CN" altLang="en-US" sz="1799" b="1" dirty="0">
              <a:solidFill>
                <a:srgbClr val="006990">
                  <a:lumMod val="50000"/>
                </a:srgbClr>
              </a:solidFill>
              <a:latin typeface="Microsoft JhengHei" panose="020B0604030504040204" pitchFamily="34" charset="-120"/>
              <a:ea typeface="Microsoft JhengHei" panose="020B0604030504040204" pitchFamily="34" charset="-120"/>
              <a:cs typeface="Microsoft YaHei" charset="-122"/>
            </a:endParaRPr>
          </a:p>
        </p:txBody>
      </p:sp>
      <p:pic>
        <p:nvPicPr>
          <p:cNvPr id="2" name="圖片 1">
            <a:extLst>
              <a:ext uri="{FF2B5EF4-FFF2-40B4-BE49-F238E27FC236}">
                <a16:creationId xmlns:a16="http://schemas.microsoft.com/office/drawing/2014/main" id="{B879201D-54F1-944E-B615-0A036B7B60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61708" y="1017480"/>
            <a:ext cx="10619105" cy="5601153"/>
          </a:xfrm>
          <a:prstGeom prst="rect">
            <a:avLst/>
          </a:prstGeom>
        </p:spPr>
      </p:pic>
      <p:sp>
        <p:nvSpPr>
          <p:cNvPr id="352" name="矩形 351">
            <a:extLst>
              <a:ext uri="{FF2B5EF4-FFF2-40B4-BE49-F238E27FC236}">
                <a16:creationId xmlns:a16="http://schemas.microsoft.com/office/drawing/2014/main" id="{3132178C-6CF4-494C-A652-DFDA5644657E}"/>
              </a:ext>
            </a:extLst>
          </p:cNvPr>
          <p:cNvSpPr/>
          <p:nvPr/>
        </p:nvSpPr>
        <p:spPr>
          <a:xfrm>
            <a:off x="1510747" y="2869736"/>
            <a:ext cx="8676861" cy="1625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kumimoji="1" lang="zh-TW" altLang="en-US" sz="2400" dirty="0">
                <a:solidFill>
                  <a:schemeClr val="bg1"/>
                </a:solidFill>
                <a:latin typeface="Microsoft JhengHei" panose="020B0604030504040204" pitchFamily="34" charset="-120"/>
                <a:ea typeface="Microsoft JhengHei" panose="020B0604030504040204" pitchFamily="34" charset="-120"/>
              </a:rPr>
              <a:t>教學雲服務</a:t>
            </a:r>
          </a:p>
        </p:txBody>
      </p:sp>
      <p:sp>
        <p:nvSpPr>
          <p:cNvPr id="356" name="矩形 355">
            <a:extLst>
              <a:ext uri="{FF2B5EF4-FFF2-40B4-BE49-F238E27FC236}">
                <a16:creationId xmlns:a16="http://schemas.microsoft.com/office/drawing/2014/main" id="{988EAE1D-ABED-6842-AB09-3EEE3BD42AD7}"/>
              </a:ext>
            </a:extLst>
          </p:cNvPr>
          <p:cNvSpPr/>
          <p:nvPr/>
        </p:nvSpPr>
        <p:spPr>
          <a:xfrm>
            <a:off x="1510747" y="4615246"/>
            <a:ext cx="8676861" cy="10166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kumimoji="1" lang="zh-TW" altLang="en-US" sz="2400" dirty="0">
                <a:solidFill>
                  <a:schemeClr val="bg1"/>
                </a:solidFill>
                <a:latin typeface="Microsoft JhengHei" panose="020B0604030504040204" pitchFamily="34" charset="-120"/>
                <a:ea typeface="Microsoft JhengHei" panose="020B0604030504040204" pitchFamily="34" charset="-120"/>
              </a:rPr>
              <a:t>混合雲基礎架構</a:t>
            </a:r>
          </a:p>
        </p:txBody>
      </p:sp>
      <p:sp>
        <p:nvSpPr>
          <p:cNvPr id="357" name="矩形 356">
            <a:extLst>
              <a:ext uri="{FF2B5EF4-FFF2-40B4-BE49-F238E27FC236}">
                <a16:creationId xmlns:a16="http://schemas.microsoft.com/office/drawing/2014/main" id="{C65A11B7-EF6F-F043-A1AB-8ABC2CBA72DD}"/>
              </a:ext>
            </a:extLst>
          </p:cNvPr>
          <p:cNvSpPr/>
          <p:nvPr/>
        </p:nvSpPr>
        <p:spPr>
          <a:xfrm>
            <a:off x="6195390" y="1348409"/>
            <a:ext cx="3992218" cy="140141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kumimoji="1" lang="zh-TW" altLang="en-US" sz="2400" dirty="0">
                <a:solidFill>
                  <a:schemeClr val="bg1"/>
                </a:solidFill>
                <a:latin typeface="Microsoft JhengHei" panose="020B0604030504040204" pitchFamily="34" charset="-120"/>
                <a:ea typeface="Microsoft JhengHei" panose="020B0604030504040204" pitchFamily="34" charset="-120"/>
              </a:rPr>
              <a:t>虛擬教室</a:t>
            </a:r>
          </a:p>
        </p:txBody>
      </p:sp>
      <p:sp>
        <p:nvSpPr>
          <p:cNvPr id="358" name="矩形 357">
            <a:extLst>
              <a:ext uri="{FF2B5EF4-FFF2-40B4-BE49-F238E27FC236}">
                <a16:creationId xmlns:a16="http://schemas.microsoft.com/office/drawing/2014/main" id="{ED4E955C-7D9F-D640-A98D-F8DA0D0F1C4C}"/>
              </a:ext>
            </a:extLst>
          </p:cNvPr>
          <p:cNvSpPr/>
          <p:nvPr/>
        </p:nvSpPr>
        <p:spPr>
          <a:xfrm>
            <a:off x="1510747" y="1348409"/>
            <a:ext cx="4585253" cy="140141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kumimoji="1" lang="zh-TW" altLang="en-US" sz="2400" dirty="0">
                <a:solidFill>
                  <a:schemeClr val="bg1"/>
                </a:solidFill>
                <a:latin typeface="Microsoft JhengHei" panose="020B0604030504040204" pitchFamily="34" charset="-120"/>
                <a:ea typeface="Microsoft JhengHei" panose="020B0604030504040204" pitchFamily="34" charset="-120"/>
              </a:rPr>
              <a:t>雲原生應用教學</a:t>
            </a:r>
          </a:p>
        </p:txBody>
      </p:sp>
    </p:spTree>
    <p:extLst>
      <p:ext uri="{BB962C8B-B14F-4D97-AF65-F5344CB8AC3E}">
        <p14:creationId xmlns:p14="http://schemas.microsoft.com/office/powerpoint/2010/main" val="339210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 grpId="0" animBg="1"/>
      <p:bldP spid="356" grpId="0" animBg="1"/>
      <p:bldP spid="357" grpId="0" animBg="1"/>
      <p:bldP spid="35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a:extLst>
              <a:ext uri="{FF2B5EF4-FFF2-40B4-BE49-F238E27FC236}">
                <a16:creationId xmlns:a16="http://schemas.microsoft.com/office/drawing/2014/main" id="{27B95A10-C227-AB4E-81D4-11A546F5A33F}"/>
              </a:ext>
            </a:extLst>
          </p:cNvPr>
          <p:cNvSpPr>
            <a:spLocks noGrp="1"/>
          </p:cNvSpPr>
          <p:nvPr>
            <p:ph type="subTitle" idx="10"/>
          </p:nvPr>
        </p:nvSpPr>
        <p:spPr/>
        <p:txBody>
          <a:bodyPr/>
          <a:lstStyle/>
          <a:p>
            <a:r>
              <a:rPr kumimoji="1" lang="zh-TW" altLang="en-US" dirty="0"/>
              <a:t>透過</a:t>
            </a:r>
            <a:r>
              <a:rPr kumimoji="1" lang="en-US" altLang="zh-TW" dirty="0"/>
              <a:t> Workspace</a:t>
            </a:r>
            <a:r>
              <a:rPr kumimoji="1" lang="zh-TW" altLang="en-US" dirty="0"/>
              <a:t> </a:t>
            </a:r>
            <a:r>
              <a:rPr kumimoji="1" lang="en-US" altLang="zh-TW" dirty="0"/>
              <a:t>One/vSphere </a:t>
            </a:r>
            <a:r>
              <a:rPr kumimoji="1" lang="zh-CN" altLang="en-US" dirty="0"/>
              <a:t>搭配</a:t>
            </a:r>
            <a:r>
              <a:rPr kumimoji="1" lang="en-US" altLang="zh-CN" dirty="0"/>
              <a:t> </a:t>
            </a:r>
            <a:r>
              <a:rPr kumimoji="1" lang="en-US" altLang="zh-CN" dirty="0" err="1"/>
              <a:t>nVidia</a:t>
            </a:r>
            <a:r>
              <a:rPr kumimoji="1" lang="en-US" altLang="zh-CN" dirty="0"/>
              <a:t> </a:t>
            </a:r>
            <a:r>
              <a:rPr kumimoji="1" lang="zh-CN" altLang="en-US" dirty="0"/>
              <a:t>顯卡</a:t>
            </a:r>
            <a:endParaRPr kumimoji="1" lang="zh-TW" altLang="en-US" dirty="0"/>
          </a:p>
        </p:txBody>
      </p:sp>
      <p:sp>
        <p:nvSpPr>
          <p:cNvPr id="2" name="Title 1">
            <a:extLst>
              <a:ext uri="{FF2B5EF4-FFF2-40B4-BE49-F238E27FC236}">
                <a16:creationId xmlns:a16="http://schemas.microsoft.com/office/drawing/2014/main" id="{67D7BC6C-BB73-4945-BDC3-C37B1102401C}"/>
              </a:ext>
            </a:extLst>
          </p:cNvPr>
          <p:cNvSpPr>
            <a:spLocks noGrp="1"/>
          </p:cNvSpPr>
          <p:nvPr>
            <p:ph type="title"/>
          </p:nvPr>
        </p:nvSpPr>
        <p:spPr/>
        <p:txBody>
          <a:bodyPr/>
          <a:lstStyle/>
          <a:p>
            <a:r>
              <a:rPr lang="zh-CN" altLang="en-US" dirty="0"/>
              <a:t>讓多種教學場景可以共享高價的硬體資源</a:t>
            </a:r>
            <a:endParaRPr lang="en-US" dirty="0"/>
          </a:p>
        </p:txBody>
      </p:sp>
      <p:sp>
        <p:nvSpPr>
          <p:cNvPr id="26" name="矩形 25">
            <a:extLst>
              <a:ext uri="{FF2B5EF4-FFF2-40B4-BE49-F238E27FC236}">
                <a16:creationId xmlns:a16="http://schemas.microsoft.com/office/drawing/2014/main" id="{1566EF7A-675D-3948-8EF5-BC1E29F86D20}"/>
              </a:ext>
            </a:extLst>
          </p:cNvPr>
          <p:cNvSpPr/>
          <p:nvPr/>
        </p:nvSpPr>
        <p:spPr>
          <a:xfrm>
            <a:off x="10446026" y="0"/>
            <a:ext cx="1742454" cy="41275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kumimoji="1" lang="zh-TW" altLang="en-US" sz="1600" dirty="0">
                <a:solidFill>
                  <a:schemeClr val="bg1"/>
                </a:solidFill>
                <a:latin typeface="Microsoft JhengHei" panose="020B0604030504040204" pitchFamily="34" charset="-120"/>
                <a:ea typeface="Microsoft JhengHei" panose="020B0604030504040204" pitchFamily="34" charset="-120"/>
              </a:rPr>
              <a:t>虛擬教室</a:t>
            </a:r>
          </a:p>
        </p:txBody>
      </p:sp>
      <p:pic>
        <p:nvPicPr>
          <p:cNvPr id="30" name="Picture 37" descr="A close up of a logo&#10;&#10;Description generated with very high confidence">
            <a:extLst>
              <a:ext uri="{FF2B5EF4-FFF2-40B4-BE49-F238E27FC236}">
                <a16:creationId xmlns:a16="http://schemas.microsoft.com/office/drawing/2014/main" id="{6FFCF0C6-D0E5-404B-BA00-E5EDFBCB1D3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61094" y="4063849"/>
            <a:ext cx="4324109" cy="1401343"/>
          </a:xfrm>
          <a:prstGeom prst="rect">
            <a:avLst/>
          </a:prstGeom>
        </p:spPr>
      </p:pic>
      <p:sp>
        <p:nvSpPr>
          <p:cNvPr id="31" name="TextBox 5">
            <a:extLst>
              <a:ext uri="{FF2B5EF4-FFF2-40B4-BE49-F238E27FC236}">
                <a16:creationId xmlns:a16="http://schemas.microsoft.com/office/drawing/2014/main" id="{544E5AD7-5A7D-1049-B228-C1A5D21B40BE}"/>
              </a:ext>
            </a:extLst>
          </p:cNvPr>
          <p:cNvSpPr txBox="1"/>
          <p:nvPr/>
        </p:nvSpPr>
        <p:spPr>
          <a:xfrm>
            <a:off x="9967571" y="2437809"/>
            <a:ext cx="1589729" cy="46153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ctr" defTabSz="507858" rtl="0" eaLnBrk="1" fontAlgn="base" latinLnBrk="0" hangingPunct="1">
              <a:lnSpc>
                <a:spcPct val="90000"/>
              </a:lnSpc>
              <a:spcBef>
                <a:spcPct val="0"/>
              </a:spcBef>
              <a:spcAft>
                <a:spcPct val="0"/>
              </a:spcAft>
              <a:buClrTx/>
              <a:buSzTx/>
              <a:buFontTx/>
              <a:buNone/>
              <a:tabLst/>
              <a:defRPr/>
            </a:pPr>
            <a:r>
              <a:rPr kumimoji="0" 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vSphere </a:t>
            </a:r>
            <a:r>
              <a:rPr kumimoji="0" lang="en-US" sz="1333"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vMotion</a:t>
            </a:r>
            <a:r>
              <a:rPr kumimoji="0" 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with </a:t>
            </a:r>
            <a:r>
              <a:rPr kumimoji="0" lang="en-US" sz="1333"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vGPU</a:t>
            </a:r>
            <a:endParaRPr kumimoji="0" 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32" name="Picture 6">
            <a:extLst>
              <a:ext uri="{FF2B5EF4-FFF2-40B4-BE49-F238E27FC236}">
                <a16:creationId xmlns:a16="http://schemas.microsoft.com/office/drawing/2014/main" id="{38AB049F-5436-6447-B91D-132FD977571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01875" y="2895391"/>
            <a:ext cx="1168145" cy="852448"/>
          </a:xfrm>
          <a:prstGeom prst="rect">
            <a:avLst/>
          </a:prstGeom>
        </p:spPr>
      </p:pic>
      <p:pic>
        <p:nvPicPr>
          <p:cNvPr id="33" name="Picture 7">
            <a:extLst>
              <a:ext uri="{FF2B5EF4-FFF2-40B4-BE49-F238E27FC236}">
                <a16:creationId xmlns:a16="http://schemas.microsoft.com/office/drawing/2014/main" id="{D3444960-1121-3046-89A5-A72C9D5B174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201877" y="4287454"/>
            <a:ext cx="1168146" cy="912432"/>
          </a:xfrm>
          <a:prstGeom prst="rect">
            <a:avLst/>
          </a:prstGeom>
        </p:spPr>
      </p:pic>
      <p:sp>
        <p:nvSpPr>
          <p:cNvPr id="34" name="TextBox 8">
            <a:extLst>
              <a:ext uri="{FF2B5EF4-FFF2-40B4-BE49-F238E27FC236}">
                <a16:creationId xmlns:a16="http://schemas.microsoft.com/office/drawing/2014/main" id="{85B47FD1-B760-3846-A601-0CFCB06B6EFA}"/>
              </a:ext>
            </a:extLst>
          </p:cNvPr>
          <p:cNvSpPr txBox="1"/>
          <p:nvPr/>
        </p:nvSpPr>
        <p:spPr>
          <a:xfrm>
            <a:off x="9991084" y="3926874"/>
            <a:ext cx="1589729" cy="46153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ctr" defTabSz="507858" rtl="0" eaLnBrk="1" fontAlgn="base" latinLnBrk="0" hangingPunct="1">
              <a:lnSpc>
                <a:spcPct val="90000"/>
              </a:lnSpc>
              <a:spcBef>
                <a:spcPct val="0"/>
              </a:spcBef>
              <a:spcAft>
                <a:spcPct val="0"/>
              </a:spcAft>
              <a:buClrTx/>
              <a:buSzTx/>
              <a:buFontTx/>
              <a:buNone/>
              <a:tabLst/>
              <a:defRPr/>
            </a:pPr>
            <a:r>
              <a:rPr kumimoji="0" 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End-to-end GPU insights with </a:t>
            </a:r>
            <a:r>
              <a:rPr kumimoji="0" lang="en-US" sz="1333"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vROPS</a:t>
            </a:r>
            <a:endParaRPr kumimoji="0" 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47" name="Picture 13" descr="A picture containing LEGO, toy&#10;&#10;Description generated with high confidence">
            <a:extLst>
              <a:ext uri="{FF2B5EF4-FFF2-40B4-BE49-F238E27FC236}">
                <a16:creationId xmlns:a16="http://schemas.microsoft.com/office/drawing/2014/main" id="{2F3F1115-7724-294C-B705-4CE28F78D39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75929" y="4966101"/>
            <a:ext cx="1613575" cy="1613575"/>
          </a:xfrm>
          <a:prstGeom prst="rect">
            <a:avLst/>
          </a:prstGeom>
        </p:spPr>
      </p:pic>
      <p:pic>
        <p:nvPicPr>
          <p:cNvPr id="48" name="Picture 45" descr="A picture containing LEGO, toy&#10;&#10;Description generated with high confidence">
            <a:extLst>
              <a:ext uri="{FF2B5EF4-FFF2-40B4-BE49-F238E27FC236}">
                <a16:creationId xmlns:a16="http://schemas.microsoft.com/office/drawing/2014/main" id="{BE64B111-C546-9E4B-8DA9-0CDAEC1D546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166640" y="5055587"/>
            <a:ext cx="1613575" cy="1613575"/>
          </a:xfrm>
          <a:prstGeom prst="rect">
            <a:avLst/>
          </a:prstGeom>
        </p:spPr>
      </p:pic>
      <p:pic>
        <p:nvPicPr>
          <p:cNvPr id="49" name="Picture 46" descr="A close up of a logo&#10;&#10;Description generated with very high confidence">
            <a:extLst>
              <a:ext uri="{FF2B5EF4-FFF2-40B4-BE49-F238E27FC236}">
                <a16:creationId xmlns:a16="http://schemas.microsoft.com/office/drawing/2014/main" id="{CF1D7D20-E618-D248-BE21-77837877E5E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585203" y="4078367"/>
            <a:ext cx="4324109" cy="1401343"/>
          </a:xfrm>
          <a:prstGeom prst="rect">
            <a:avLst/>
          </a:prstGeom>
        </p:spPr>
      </p:pic>
      <p:pic>
        <p:nvPicPr>
          <p:cNvPr id="50" name="Picture 47" descr="A picture containing LEGO, toy&#10;&#10;Description generated with high confidence">
            <a:extLst>
              <a:ext uri="{FF2B5EF4-FFF2-40B4-BE49-F238E27FC236}">
                <a16:creationId xmlns:a16="http://schemas.microsoft.com/office/drawing/2014/main" id="{F5CF6A8F-B973-2D4D-BB10-A23EE71ABE3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700038" y="4980619"/>
            <a:ext cx="1613575" cy="1613575"/>
          </a:xfrm>
          <a:prstGeom prst="rect">
            <a:avLst/>
          </a:prstGeom>
        </p:spPr>
      </p:pic>
      <p:pic>
        <p:nvPicPr>
          <p:cNvPr id="51" name="Picture 48" descr="A picture containing LEGO, toy&#10;&#10;Description generated with high confidence">
            <a:extLst>
              <a:ext uri="{FF2B5EF4-FFF2-40B4-BE49-F238E27FC236}">
                <a16:creationId xmlns:a16="http://schemas.microsoft.com/office/drawing/2014/main" id="{36D4457D-9F32-6B44-9872-0854300BD9D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547784" y="5077314"/>
            <a:ext cx="1613575" cy="1613575"/>
          </a:xfrm>
          <a:prstGeom prst="rect">
            <a:avLst/>
          </a:prstGeom>
        </p:spPr>
      </p:pic>
      <p:sp>
        <p:nvSpPr>
          <p:cNvPr id="64" name="Rectangle 8">
            <a:extLst>
              <a:ext uri="{FF2B5EF4-FFF2-40B4-BE49-F238E27FC236}">
                <a16:creationId xmlns:a16="http://schemas.microsoft.com/office/drawing/2014/main" id="{DAF356C8-7614-D84E-BB42-B58DCC7B5E06}"/>
              </a:ext>
            </a:extLst>
          </p:cNvPr>
          <p:cNvSpPr/>
          <p:nvPr/>
        </p:nvSpPr>
        <p:spPr>
          <a:xfrm>
            <a:off x="1422490" y="1592691"/>
            <a:ext cx="4021655" cy="424732"/>
          </a:xfrm>
          <a:prstGeom prst="rect">
            <a:avLst/>
          </a:prstGeom>
        </p:spPr>
        <p:txBody>
          <a:bodyPr wrap="square" anchor="b">
            <a:spAutoFit/>
          </a:bodyPr>
          <a:lstStyle/>
          <a:p>
            <a:pPr marL="0" marR="0" lvl="0" indent="0" algn="ctr" defTabSz="507858" rtl="0" eaLnBrk="1" fontAlgn="base" latinLnBrk="0" hangingPunct="1">
              <a:lnSpc>
                <a:spcPct val="90000"/>
              </a:lnSpc>
              <a:spcBef>
                <a:spcPct val="0"/>
              </a:spcBef>
              <a:spcAft>
                <a:spcPct val="0"/>
              </a:spcAft>
              <a:buClrTx/>
              <a:buSzTx/>
              <a:buFontTx/>
              <a:buNone/>
              <a:tabLst/>
              <a:defRPr/>
            </a:pPr>
            <a:r>
              <a:rPr kumimoji="0" lang="zh-CN" altLang="en-US" sz="2400" b="1" i="0" u="none" strike="noStrike" kern="1200" cap="all" spc="0" normalizeH="0" baseline="0" noProof="0" dirty="0">
                <a:ln>
                  <a:noFill/>
                </a:ln>
                <a:solidFill>
                  <a:srgbClr val="76B900"/>
                </a:solidFill>
                <a:effectLst/>
                <a:uLnTx/>
                <a:uFillTx/>
                <a:latin typeface="Trebuchet MS" panose="020B0603020202020204" pitchFamily="34" charset="0"/>
                <a:ea typeface="MS PGothic" pitchFamily="34" charset="-128"/>
                <a:cs typeface="+mn-cs"/>
              </a:rPr>
              <a:t>視覺化應用</a:t>
            </a:r>
            <a:endParaRPr kumimoji="0" lang="en-US" sz="2400" b="1" i="0" u="none" strike="noStrike" kern="1200" cap="all" spc="0" normalizeH="0" baseline="0" noProof="0" dirty="0">
              <a:ln>
                <a:noFill/>
              </a:ln>
              <a:solidFill>
                <a:srgbClr val="76B900"/>
              </a:solidFill>
              <a:effectLst/>
              <a:uLnTx/>
              <a:uFillTx/>
              <a:latin typeface="Trebuchet MS" panose="020B0603020202020204" pitchFamily="34" charset="0"/>
              <a:ea typeface="MS PGothic" pitchFamily="34" charset="-128"/>
              <a:cs typeface="+mn-cs"/>
            </a:endParaRPr>
          </a:p>
        </p:txBody>
      </p:sp>
      <p:sp>
        <p:nvSpPr>
          <p:cNvPr id="65" name="Rectangle 10">
            <a:extLst>
              <a:ext uri="{FF2B5EF4-FFF2-40B4-BE49-F238E27FC236}">
                <a16:creationId xmlns:a16="http://schemas.microsoft.com/office/drawing/2014/main" id="{DEDB3118-7EA2-034D-B1C5-0FACBC11EFF8}"/>
              </a:ext>
            </a:extLst>
          </p:cNvPr>
          <p:cNvSpPr/>
          <p:nvPr/>
        </p:nvSpPr>
        <p:spPr>
          <a:xfrm>
            <a:off x="5497632" y="1592691"/>
            <a:ext cx="3850937" cy="424732"/>
          </a:xfrm>
          <a:prstGeom prst="rect">
            <a:avLst/>
          </a:prstGeom>
        </p:spPr>
        <p:txBody>
          <a:bodyPr wrap="square" anchor="b">
            <a:spAutoFit/>
          </a:bodyPr>
          <a:lstStyle/>
          <a:p>
            <a:pPr marL="0" marR="0" lvl="0" indent="0" algn="ctr" defTabSz="507858" rtl="0" eaLnBrk="1" fontAlgn="base" latinLnBrk="0" hangingPunct="1">
              <a:lnSpc>
                <a:spcPct val="90000"/>
              </a:lnSpc>
              <a:spcBef>
                <a:spcPct val="0"/>
              </a:spcBef>
              <a:spcAft>
                <a:spcPct val="0"/>
              </a:spcAft>
              <a:buClrTx/>
              <a:buSzTx/>
              <a:buFontTx/>
              <a:buNone/>
              <a:tabLst/>
              <a:defRPr/>
            </a:pPr>
            <a:r>
              <a:rPr kumimoji="0" lang="zh-CN" altLang="en-US" sz="2400" b="1" i="0" u="none" strike="noStrike" kern="1200" cap="all" spc="0" normalizeH="0" baseline="0" noProof="0" dirty="0">
                <a:ln>
                  <a:noFill/>
                </a:ln>
                <a:solidFill>
                  <a:srgbClr val="76B900"/>
                </a:solidFill>
                <a:effectLst/>
                <a:uLnTx/>
                <a:uFillTx/>
                <a:latin typeface="Trebuchet MS" panose="020B0603020202020204" pitchFamily="34" charset="0"/>
                <a:ea typeface="MS PGothic" pitchFamily="34" charset="-128"/>
                <a:cs typeface="+mn-cs"/>
              </a:rPr>
              <a:t>智能及高速運算</a:t>
            </a:r>
            <a:endParaRPr kumimoji="0" lang="en-US" sz="2400" b="1" i="0" u="none" strike="noStrike" kern="1200" cap="all" spc="0" normalizeH="0" baseline="0" noProof="0" dirty="0">
              <a:ln>
                <a:noFill/>
              </a:ln>
              <a:solidFill>
                <a:srgbClr val="76B900"/>
              </a:solidFill>
              <a:effectLst/>
              <a:uLnTx/>
              <a:uFillTx/>
              <a:latin typeface="Trebuchet MS" panose="020B0603020202020204" pitchFamily="34" charset="0"/>
              <a:ea typeface="MS PGothic" pitchFamily="34" charset="-128"/>
              <a:cs typeface="+mn-cs"/>
            </a:endParaRPr>
          </a:p>
        </p:txBody>
      </p:sp>
      <p:pic>
        <p:nvPicPr>
          <p:cNvPr id="66" name="Picture 12">
            <a:extLst>
              <a:ext uri="{FF2B5EF4-FFF2-40B4-BE49-F238E27FC236}">
                <a16:creationId xmlns:a16="http://schemas.microsoft.com/office/drawing/2014/main" id="{7DFD040D-7E3C-0247-9621-A48EF3B96C3E}"/>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965655" y="2195511"/>
            <a:ext cx="1114103" cy="1495727"/>
          </a:xfrm>
          <a:prstGeom prst="rect">
            <a:avLst/>
          </a:prstGeom>
        </p:spPr>
      </p:pic>
      <p:sp>
        <p:nvSpPr>
          <p:cNvPr id="67" name="Rectangle 13">
            <a:extLst>
              <a:ext uri="{FF2B5EF4-FFF2-40B4-BE49-F238E27FC236}">
                <a16:creationId xmlns:a16="http://schemas.microsoft.com/office/drawing/2014/main" id="{4A928D71-1DAC-0B4A-9824-0E3094ABA6C4}"/>
              </a:ext>
            </a:extLst>
          </p:cNvPr>
          <p:cNvSpPr/>
          <p:nvPr/>
        </p:nvSpPr>
        <p:spPr>
          <a:xfrm>
            <a:off x="1965654" y="3760648"/>
            <a:ext cx="1114103" cy="281253"/>
          </a:xfrm>
          <a:prstGeom prst="rect">
            <a:avLst/>
          </a:prstGeom>
          <a:solidFill>
            <a:srgbClr val="76B900"/>
          </a:solidFill>
          <a:ln w="25400" cap="flat" cmpd="sng" algn="ctr">
            <a:noFill/>
            <a:prstDash val="solid"/>
          </a:ln>
          <a:effectLst/>
        </p:spPr>
        <p:txBody>
          <a:bodyPr rtlCol="0" anchor="ctr"/>
          <a:lstStyle/>
          <a:p>
            <a:pPr marL="0" marR="0" lvl="0" indent="0" algn="ctr" defTabSz="913861"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Trebuchet MS"/>
                <a:ea typeface="MS PGothic" pitchFamily="34" charset="-128"/>
                <a:cs typeface="+mn-cs"/>
              </a:rPr>
              <a:t>Windows 10</a:t>
            </a:r>
          </a:p>
        </p:txBody>
      </p:sp>
      <p:pic>
        <p:nvPicPr>
          <p:cNvPr id="68" name="Shape 385">
            <a:extLst>
              <a:ext uri="{FF2B5EF4-FFF2-40B4-BE49-F238E27FC236}">
                <a16:creationId xmlns:a16="http://schemas.microsoft.com/office/drawing/2014/main" id="{7033BCA0-1CB9-334E-91A2-7E9F252A6267}"/>
              </a:ext>
            </a:extLst>
          </p:cNvPr>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rot="5400000">
            <a:off x="4205662" y="2415435"/>
            <a:ext cx="1483854" cy="1100085"/>
          </a:xfrm>
          <a:prstGeom prst="rect">
            <a:avLst/>
          </a:prstGeom>
          <a:noFill/>
          <a:ln>
            <a:noFill/>
          </a:ln>
        </p:spPr>
      </p:pic>
      <p:pic>
        <p:nvPicPr>
          <p:cNvPr id="69" name="Picture 20" descr="A screenshot of a computer&#10;&#10;Description generated with very high confidence">
            <a:extLst>
              <a:ext uri="{FF2B5EF4-FFF2-40B4-BE49-F238E27FC236}">
                <a16:creationId xmlns:a16="http://schemas.microsoft.com/office/drawing/2014/main" id="{C09A1D5E-96A6-464B-827E-EA012E5715A7}"/>
              </a:ext>
            </a:extLst>
          </p:cNvPr>
          <p:cNvPicPr>
            <a:picLocks noChangeAspect="1"/>
          </p:cNvPicPr>
          <p:nvPr/>
        </p:nvPicPr>
        <p:blipFill rotWithShape="1">
          <a:blip r:embed="rId9" cstate="email">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a:ext>
            </a:extLst>
          </a:blip>
          <a:srcRect/>
          <a:stretch/>
        </p:blipFill>
        <p:spPr>
          <a:xfrm>
            <a:off x="3179181" y="2223550"/>
            <a:ext cx="1114103" cy="1516934"/>
          </a:xfrm>
          <a:prstGeom prst="rect">
            <a:avLst/>
          </a:prstGeom>
        </p:spPr>
      </p:pic>
      <p:sp>
        <p:nvSpPr>
          <p:cNvPr id="70" name="Rectangle 21">
            <a:extLst>
              <a:ext uri="{FF2B5EF4-FFF2-40B4-BE49-F238E27FC236}">
                <a16:creationId xmlns:a16="http://schemas.microsoft.com/office/drawing/2014/main" id="{C10B82CA-CABC-A342-AC9A-28F09272EA43}"/>
              </a:ext>
            </a:extLst>
          </p:cNvPr>
          <p:cNvSpPr/>
          <p:nvPr/>
        </p:nvSpPr>
        <p:spPr>
          <a:xfrm>
            <a:off x="3175182" y="3792133"/>
            <a:ext cx="1114102" cy="277816"/>
          </a:xfrm>
          <a:prstGeom prst="rect">
            <a:avLst/>
          </a:prstGeom>
          <a:solidFill>
            <a:srgbClr val="76B900"/>
          </a:solidFill>
          <a:ln w="25400" cap="flat" cmpd="sng" algn="ctr">
            <a:noFill/>
            <a:prstDash val="solid"/>
          </a:ln>
          <a:effectLst/>
        </p:spPr>
        <p:txBody>
          <a:bodyPr rtlCol="0" anchor="ctr"/>
          <a:lstStyle/>
          <a:p>
            <a:pPr marL="0" marR="0" lvl="0" indent="0" algn="ctr" defTabSz="913861"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Trebuchet MS"/>
                <a:ea typeface="MS PGothic" pitchFamily="34" charset="-128"/>
                <a:cs typeface="+mn-cs"/>
              </a:rPr>
              <a:t>2D EDA</a:t>
            </a:r>
          </a:p>
        </p:txBody>
      </p:sp>
      <p:sp>
        <p:nvSpPr>
          <p:cNvPr id="71" name="Rectangle 22">
            <a:extLst>
              <a:ext uri="{FF2B5EF4-FFF2-40B4-BE49-F238E27FC236}">
                <a16:creationId xmlns:a16="http://schemas.microsoft.com/office/drawing/2014/main" id="{6682B07C-2D41-244C-B701-E46402BFF199}"/>
              </a:ext>
            </a:extLst>
          </p:cNvPr>
          <p:cNvSpPr/>
          <p:nvPr/>
        </p:nvSpPr>
        <p:spPr>
          <a:xfrm>
            <a:off x="4385314" y="3773064"/>
            <a:ext cx="1114103" cy="281253"/>
          </a:xfrm>
          <a:prstGeom prst="rect">
            <a:avLst/>
          </a:prstGeom>
          <a:solidFill>
            <a:srgbClr val="76B900"/>
          </a:solidFill>
          <a:ln w="25400" cap="flat" cmpd="sng" algn="ctr">
            <a:noFill/>
            <a:prstDash val="solid"/>
          </a:ln>
          <a:effectLst/>
        </p:spPr>
        <p:txBody>
          <a:bodyPr rtlCol="0" anchor="ctr"/>
          <a:lstStyle/>
          <a:p>
            <a:pPr marL="0" marR="0" lvl="0" indent="0" algn="ctr" defTabSz="913861"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Trebuchet MS"/>
                <a:ea typeface="MS PGothic" pitchFamily="34" charset="-128"/>
                <a:cs typeface="+mn-cs"/>
              </a:rPr>
              <a:t>3D Apps </a:t>
            </a:r>
          </a:p>
        </p:txBody>
      </p:sp>
      <p:sp>
        <p:nvSpPr>
          <p:cNvPr id="72" name="Rectangle 27">
            <a:extLst>
              <a:ext uri="{FF2B5EF4-FFF2-40B4-BE49-F238E27FC236}">
                <a16:creationId xmlns:a16="http://schemas.microsoft.com/office/drawing/2014/main" id="{88E5FD60-6E81-6249-919C-77B4E799AC18}"/>
              </a:ext>
            </a:extLst>
          </p:cNvPr>
          <p:cNvSpPr/>
          <p:nvPr/>
        </p:nvSpPr>
        <p:spPr>
          <a:xfrm>
            <a:off x="5741746" y="3756137"/>
            <a:ext cx="1618175" cy="281253"/>
          </a:xfrm>
          <a:prstGeom prst="rect">
            <a:avLst/>
          </a:prstGeom>
          <a:solidFill>
            <a:srgbClr val="76B900"/>
          </a:solidFill>
          <a:ln w="25400" cap="flat" cmpd="sng" algn="ctr">
            <a:noFill/>
            <a:prstDash val="solid"/>
          </a:ln>
          <a:effectLst/>
        </p:spPr>
        <p:txBody>
          <a:bodyPr rtlCol="0" anchor="ctr"/>
          <a:lstStyle/>
          <a:p>
            <a:pPr marL="0" marR="0" lvl="0" indent="0" algn="ctr" defTabSz="913861"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Trebuchet MS"/>
                <a:ea typeface="MS PGothic" pitchFamily="34" charset="-128"/>
                <a:cs typeface="+mn-cs"/>
              </a:rPr>
              <a:t>Deep Learning</a:t>
            </a:r>
          </a:p>
        </p:txBody>
      </p:sp>
      <p:pic>
        <p:nvPicPr>
          <p:cNvPr id="73" name="Picture 16">
            <a:extLst>
              <a:ext uri="{FF2B5EF4-FFF2-40B4-BE49-F238E27FC236}">
                <a16:creationId xmlns:a16="http://schemas.microsoft.com/office/drawing/2014/main" id="{F2F38B3C-6D21-D444-B0C2-EC3A4AABDF62}"/>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7499292" y="2195023"/>
            <a:ext cx="1618176" cy="1552816"/>
          </a:xfrm>
          <a:prstGeom prst="rect">
            <a:avLst/>
          </a:prstGeom>
        </p:spPr>
      </p:pic>
      <p:pic>
        <p:nvPicPr>
          <p:cNvPr id="74" name="Picture 4" descr="A picture containing vase, flower, table, sitting&#10;&#10;Description generated with high confidence">
            <a:extLst>
              <a:ext uri="{FF2B5EF4-FFF2-40B4-BE49-F238E27FC236}">
                <a16:creationId xmlns:a16="http://schemas.microsoft.com/office/drawing/2014/main" id="{71ACB996-F05B-0445-BC1F-14F3C501615C}"/>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5743416" y="2201813"/>
            <a:ext cx="1615567" cy="1489425"/>
          </a:xfrm>
          <a:prstGeom prst="rect">
            <a:avLst/>
          </a:prstGeom>
        </p:spPr>
      </p:pic>
      <p:sp>
        <p:nvSpPr>
          <p:cNvPr id="75" name="Rectangle 28">
            <a:extLst>
              <a:ext uri="{FF2B5EF4-FFF2-40B4-BE49-F238E27FC236}">
                <a16:creationId xmlns:a16="http://schemas.microsoft.com/office/drawing/2014/main" id="{82BBFE4E-79DA-B041-89D5-E576620EA29B}"/>
              </a:ext>
            </a:extLst>
          </p:cNvPr>
          <p:cNvSpPr/>
          <p:nvPr/>
        </p:nvSpPr>
        <p:spPr>
          <a:xfrm>
            <a:off x="7499291" y="3735278"/>
            <a:ext cx="1618175" cy="281253"/>
          </a:xfrm>
          <a:prstGeom prst="rect">
            <a:avLst/>
          </a:prstGeom>
          <a:solidFill>
            <a:srgbClr val="76B900"/>
          </a:solidFill>
          <a:ln w="25400" cap="flat" cmpd="sng" algn="ctr">
            <a:noFill/>
            <a:prstDash val="solid"/>
          </a:ln>
          <a:effectLst/>
        </p:spPr>
        <p:txBody>
          <a:bodyPr rtlCol="0" anchor="ctr"/>
          <a:lstStyle/>
          <a:p>
            <a:pPr marL="0" marR="0" lvl="0" indent="0" algn="ctr" defTabSz="913861"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Trebuchet MS"/>
                <a:ea typeface="MS PGothic" pitchFamily="34" charset="-128"/>
                <a:cs typeface="+mn-cs"/>
              </a:rPr>
              <a:t>HPC</a:t>
            </a:r>
          </a:p>
        </p:txBody>
      </p:sp>
    </p:spTree>
    <p:extLst>
      <p:ext uri="{BB962C8B-B14F-4D97-AF65-F5344CB8AC3E}">
        <p14:creationId xmlns:p14="http://schemas.microsoft.com/office/powerpoint/2010/main" val="3041903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059" y="1238136"/>
            <a:ext cx="12100766" cy="5619863"/>
          </a:xfrm>
          <a:prstGeom prst="rect">
            <a:avLst/>
          </a:prstGeom>
        </p:spPr>
      </p:pic>
      <p:sp>
        <p:nvSpPr>
          <p:cNvPr id="14" name="Rectangular Callout 13"/>
          <p:cNvSpPr/>
          <p:nvPr/>
        </p:nvSpPr>
        <p:spPr bwMode="auto">
          <a:xfrm>
            <a:off x="9868386" y="2263128"/>
            <a:ext cx="1954306" cy="302629"/>
          </a:xfrm>
          <a:prstGeom prst="wedgeRectCallout">
            <a:avLst>
              <a:gd name="adj1" fmla="val -33223"/>
              <a:gd name="adj2" fmla="val 99449"/>
            </a:avLst>
          </a:prstGeom>
          <a:ln>
            <a:headEnd/>
            <a:tailEnd/>
          </a:ln>
        </p:spPr>
        <p:style>
          <a:lnRef idx="1">
            <a:schemeClr val="accent1"/>
          </a:lnRef>
          <a:fillRef idx="3">
            <a:schemeClr val="accent1"/>
          </a:fillRef>
          <a:effectRef idx="2">
            <a:schemeClr val="accent1"/>
          </a:effectRef>
          <a:fontRef idx="minor">
            <a:schemeClr val="lt1"/>
          </a:fontRef>
        </p:style>
        <p:txBody>
          <a:bodyPr wrap="square" lIns="43199" tIns="43199" rIns="43199" bIns="43199" rtlCol="0" anchor="ctr">
            <a:spAutoFit/>
          </a:bodyPr>
          <a:lstStyle/>
          <a:p>
            <a:pPr marL="0" marR="0" lvl="0" indent="0" algn="ctr" defTabSz="914400" rtl="0" eaLnBrk="1" fontAlgn="auto" latinLnBrk="0" hangingPunct="1">
              <a:lnSpc>
                <a:spcPct val="100000"/>
              </a:lnSpc>
              <a:spcBef>
                <a:spcPts val="0"/>
              </a:spcBef>
              <a:spcAft>
                <a:spcPct val="40000"/>
              </a:spcAft>
              <a:buClrTx/>
              <a:buSzTx/>
              <a:buFontTx/>
              <a:buNone/>
              <a:tabLst/>
              <a:defRPr/>
            </a:pPr>
            <a:r>
              <a:rPr kumimoji="0" lang="zh-TW" altLang="en-US" sz="1400" b="1" i="0" u="none" strike="noStrike" kern="1200" cap="none" spc="0" normalizeH="0" baseline="0" dirty="0">
                <a:ln>
                  <a:noFill/>
                </a:ln>
                <a:solidFill>
                  <a:prstClr val="white"/>
                </a:solidFill>
                <a:effectLst/>
                <a:uLnTx/>
                <a:uFillTx/>
                <a:latin typeface="Arial"/>
                <a:ea typeface="Microsoft JhengHei"/>
                <a:cs typeface="PMingLiU"/>
              </a:rPr>
              <a:t>應用程式商店體驗</a:t>
            </a:r>
          </a:p>
        </p:txBody>
      </p:sp>
      <p:sp>
        <p:nvSpPr>
          <p:cNvPr id="4" name="Rounded Rectangle 3"/>
          <p:cNvSpPr/>
          <p:nvPr/>
        </p:nvSpPr>
        <p:spPr bwMode="auto">
          <a:xfrm>
            <a:off x="609441" y="5665278"/>
            <a:ext cx="1655188" cy="349981"/>
          </a:xfrm>
          <a:prstGeom prst="roundRect">
            <a:avLst/>
          </a:prstGeom>
          <a:solidFill>
            <a:schemeClr val="bg1"/>
          </a:solidFill>
          <a:ln w="19050">
            <a:solidFill>
              <a:schemeClr val="accent3"/>
            </a:solidFill>
            <a:round/>
            <a:headEnd/>
            <a:tailEnd/>
          </a:ln>
        </p:spPr>
        <p:txBody>
          <a:bodyPr wrap="none" lIns="0" tIns="0" rIns="0" bIns="0"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zh-TW" altLang="en-US" sz="1200" b="1" i="0" u="none" strike="noStrike" kern="1200" cap="none" spc="0" normalizeH="0" baseline="0" dirty="0">
                <a:ln>
                  <a:noFill/>
                </a:ln>
                <a:solidFill>
                  <a:srgbClr val="717074"/>
                </a:solidFill>
                <a:effectLst/>
                <a:uLnTx/>
                <a:uFillTx/>
                <a:latin typeface="Arial"/>
                <a:ea typeface="Microsoft JhengHei"/>
                <a:cs typeface="PMingLiU"/>
              </a:rPr>
              <a:t>服務類別</a:t>
            </a:r>
          </a:p>
        </p:txBody>
      </p:sp>
      <p:sp>
        <p:nvSpPr>
          <p:cNvPr id="11" name="Rounded Rectangle 10"/>
          <p:cNvSpPr/>
          <p:nvPr/>
        </p:nvSpPr>
        <p:spPr bwMode="auto">
          <a:xfrm>
            <a:off x="5176781" y="5566015"/>
            <a:ext cx="2049945" cy="898286"/>
          </a:xfrm>
          <a:prstGeom prst="roundRect">
            <a:avLst/>
          </a:prstGeom>
          <a:solidFill>
            <a:schemeClr val="bg1"/>
          </a:solidFill>
          <a:ln w="19050">
            <a:solidFill>
              <a:schemeClr val="accent3"/>
            </a:solidFill>
            <a:round/>
            <a:headEnd/>
            <a:tailEnd/>
          </a:ln>
        </p:spPr>
        <p:txBody>
          <a:bodyPr wrap="square" lIns="0" tIns="0" rIns="0" bIns="0"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zh-TW" altLang="en-US" b="1" i="0" u="none" strike="noStrike" kern="1200" cap="none" spc="0" normalizeH="0" baseline="0" dirty="0">
                <a:ln>
                  <a:noFill/>
                </a:ln>
                <a:solidFill>
                  <a:srgbClr val="FF0000"/>
                </a:solidFill>
                <a:effectLst/>
                <a:uLnTx/>
                <a:uFillTx/>
                <a:latin typeface="Arial"/>
                <a:ea typeface="Microsoft JhengHei"/>
                <a:cs typeface="PMingLiU"/>
              </a:rPr>
              <a:t>相關</a:t>
            </a:r>
            <a:r>
              <a:rPr kumimoji="0" lang="en-US" altLang="zh-TW" b="1" i="0" u="none" strike="noStrike" kern="1200" cap="none" spc="0" normalizeH="0" baseline="0" dirty="0">
                <a:ln>
                  <a:noFill/>
                </a:ln>
                <a:solidFill>
                  <a:srgbClr val="FF0000"/>
                </a:solidFill>
                <a:effectLst/>
                <a:uLnTx/>
                <a:uFillTx/>
                <a:latin typeface="Arial"/>
                <a:ea typeface="Microsoft JhengHei"/>
                <a:cs typeface="PMingLiU"/>
              </a:rPr>
              <a:t> IT </a:t>
            </a:r>
            <a:r>
              <a:rPr kumimoji="0" lang="zh-TW" altLang="en-US" b="1" i="0" u="none" strike="noStrike" kern="1200" cap="none" spc="0" normalizeH="0" baseline="0" dirty="0">
                <a:ln>
                  <a:noFill/>
                </a:ln>
                <a:solidFill>
                  <a:srgbClr val="FF0000"/>
                </a:solidFill>
                <a:effectLst/>
                <a:uLnTx/>
                <a:uFillTx/>
                <a:latin typeface="Arial"/>
                <a:ea typeface="Microsoft JhengHei"/>
                <a:cs typeface="PMingLiU"/>
              </a:rPr>
              <a:t>服務 </a:t>
            </a:r>
            <a:r>
              <a:rPr kumimoji="0" lang="en-US" altLang="zh-TW" b="1" i="1" u="none" strike="noStrike" kern="1200" cap="none" spc="0" normalizeH="0" baseline="0" dirty="0">
                <a:ln>
                  <a:noFill/>
                </a:ln>
                <a:solidFill>
                  <a:srgbClr val="FF0000"/>
                </a:solidFill>
                <a:effectLst/>
                <a:uLnTx/>
                <a:uFillTx/>
                <a:latin typeface="Arial"/>
                <a:ea typeface="Microsoft JhengHei"/>
                <a:cs typeface="PMingLiU"/>
              </a:rPr>
              <a:t>x</a:t>
            </a:r>
            <a:endParaRPr kumimoji="0" lang="zh-TW" altLang="en-US" b="1" i="1" u="none" strike="noStrike" kern="1200" cap="none" spc="0" normalizeH="0" baseline="0" dirty="0">
              <a:ln>
                <a:noFill/>
              </a:ln>
              <a:solidFill>
                <a:srgbClr val="FF0000"/>
              </a:solidFill>
              <a:effectLst/>
              <a:uLnTx/>
              <a:uFillTx/>
              <a:latin typeface="Arial"/>
              <a:ea typeface="Microsoft JhengHei"/>
              <a:cs typeface="PMingLiU"/>
            </a:endParaRPr>
          </a:p>
        </p:txBody>
      </p:sp>
      <p:sp>
        <p:nvSpPr>
          <p:cNvPr id="12" name="Rectangular Callout 11"/>
          <p:cNvSpPr/>
          <p:nvPr/>
        </p:nvSpPr>
        <p:spPr bwMode="auto">
          <a:xfrm>
            <a:off x="7353351" y="6149278"/>
            <a:ext cx="1784668" cy="518016"/>
          </a:xfrm>
          <a:prstGeom prst="wedgeRectCallout">
            <a:avLst>
              <a:gd name="adj1" fmla="val -68649"/>
              <a:gd name="adj2" fmla="val -54884"/>
            </a:avLst>
          </a:prstGeom>
          <a:ln>
            <a:headEnd/>
            <a:tailEnd/>
          </a:ln>
        </p:spPr>
        <p:style>
          <a:lnRef idx="1">
            <a:schemeClr val="accent1"/>
          </a:lnRef>
          <a:fillRef idx="3">
            <a:schemeClr val="accent1"/>
          </a:fillRef>
          <a:effectRef idx="2">
            <a:schemeClr val="accent1"/>
          </a:effectRef>
          <a:fontRef idx="minor">
            <a:schemeClr val="lt1"/>
          </a:fontRef>
        </p:style>
        <p:txBody>
          <a:bodyPr wrap="square" lIns="43199" tIns="43199" rIns="43199" bIns="43199" rtlCol="0" anchor="ctr">
            <a:spAutoFit/>
          </a:bodyPr>
          <a:lstStyle/>
          <a:p>
            <a:pPr marL="0" marR="0" lvl="0" indent="0" algn="ctr" defTabSz="914400" rtl="0" eaLnBrk="1" fontAlgn="auto" latinLnBrk="0" hangingPunct="1">
              <a:lnSpc>
                <a:spcPct val="100000"/>
              </a:lnSpc>
              <a:spcBef>
                <a:spcPts val="0"/>
              </a:spcBef>
              <a:spcAft>
                <a:spcPct val="40000"/>
              </a:spcAft>
              <a:buClrTx/>
              <a:buSzTx/>
              <a:buFontTx/>
              <a:buNone/>
              <a:tabLst/>
              <a:defRPr/>
            </a:pPr>
            <a:r>
              <a:rPr kumimoji="0" lang="zh-TW" altLang="en-US" sz="1400" b="1" i="0" u="none" strike="noStrike" kern="1200" cap="none" spc="0" normalizeH="0" baseline="0" dirty="0">
                <a:ln>
                  <a:noFill/>
                </a:ln>
                <a:solidFill>
                  <a:prstClr val="white"/>
                </a:solidFill>
                <a:effectLst/>
                <a:uLnTx/>
                <a:uFillTx/>
                <a:latin typeface="Arial"/>
                <a:ea typeface="Microsoft JhengHei"/>
                <a:cs typeface="PMingLiU"/>
              </a:rPr>
              <a:t>基礎架構即服務和</a:t>
            </a:r>
            <a:br>
              <a:rPr kumimoji="0" lang="zh-TW" altLang="en-US" sz="1400" b="1" i="0" u="none" strike="noStrike" kern="1200" cap="none" spc="0" normalizeH="0" baseline="0" dirty="0">
                <a:ln>
                  <a:noFill/>
                </a:ln>
                <a:solidFill>
                  <a:prstClr val="white"/>
                </a:solidFill>
                <a:effectLst/>
                <a:uLnTx/>
                <a:uFillTx/>
                <a:latin typeface="Arial"/>
                <a:ea typeface="Microsoft JhengHei"/>
                <a:cs typeface="PMingLiU"/>
              </a:rPr>
            </a:br>
            <a:r>
              <a:rPr kumimoji="0" lang="zh-TW" altLang="en-US" sz="1400" b="1" i="0" u="none" strike="noStrike" kern="1200" cap="none" spc="0" normalizeH="0" baseline="0" dirty="0">
                <a:ln>
                  <a:noFill/>
                </a:ln>
                <a:solidFill>
                  <a:prstClr val="white"/>
                </a:solidFill>
                <a:effectLst/>
                <a:uLnTx/>
                <a:uFillTx/>
                <a:latin typeface="Arial"/>
                <a:ea typeface="Microsoft JhengHei"/>
                <a:cs typeface="PMingLiU"/>
              </a:rPr>
              <a:t>一切即服務</a:t>
            </a:r>
          </a:p>
        </p:txBody>
      </p:sp>
      <p:sp>
        <p:nvSpPr>
          <p:cNvPr id="2" name="Title 1"/>
          <p:cNvSpPr>
            <a:spLocks noGrp="1"/>
          </p:cNvSpPr>
          <p:nvPr>
            <p:ph type="title"/>
          </p:nvPr>
        </p:nvSpPr>
        <p:spPr/>
        <p:txBody>
          <a:bodyPr vert="horz" lIns="0" tIns="0" rIns="0" bIns="0" rtlCol="0" anchor="ctr">
            <a:noAutofit/>
          </a:bodyPr>
          <a:lstStyle/>
          <a:p>
            <a:r>
              <a:rPr lang="zh-CN" altLang="en-US" dirty="0">
                <a:latin typeface="Arial"/>
                <a:ea typeface="Microsoft JhengHei"/>
                <a:cs typeface="PMingLiU"/>
              </a:rPr>
              <a:t>集中校園資源，讓建立像公有雲一樣好用的私有教學雲</a:t>
            </a:r>
            <a:r>
              <a:rPr lang="zh-TW" altLang="en-US" dirty="0">
                <a:latin typeface="Arial"/>
                <a:ea typeface="Microsoft JhengHei"/>
                <a:cs typeface="PMingLiU"/>
              </a:rPr>
              <a:t> </a:t>
            </a:r>
          </a:p>
        </p:txBody>
      </p:sp>
      <p:sp>
        <p:nvSpPr>
          <p:cNvPr id="5" name="Slide Number Placeholder 4"/>
          <p:cNvSpPr>
            <a:spLocks noGrp="1"/>
          </p:cNvSpPr>
          <p:nvPr>
            <p:ph type="sldNum" sz="quarter" idx="4294967295"/>
          </p:nvPr>
        </p:nvSpPr>
        <p:spPr>
          <a:xfrm>
            <a:off x="9447213" y="7351713"/>
            <a:ext cx="2741612"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EA6D8CF-3CDE-4807-BCD2-C9F2B831AAA5}" type="slidenum">
              <a:rPr kumimoji="0" lang="en-US" altLang="zh-TW" sz="1000" b="0" i="0" u="none" strike="noStrike" kern="1200" cap="none" spc="0" normalizeH="0" baseline="0" smtClean="0">
                <a:ln>
                  <a:noFill/>
                </a:ln>
                <a:solidFill>
                  <a:prstClr val="white"/>
                </a:solidFill>
                <a:effectLst/>
                <a:uLnTx/>
                <a:uFillTx/>
                <a:latin typeface="Arial"/>
                <a:ea typeface="Microsoft JhengHei"/>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zh-TW" altLang="en-US" sz="1000" b="0" i="0" u="none" strike="noStrike" kern="1200" cap="none" spc="0" normalizeH="0" baseline="0" dirty="0">
              <a:ln>
                <a:noFill/>
              </a:ln>
              <a:solidFill>
                <a:prstClr val="white"/>
              </a:solidFill>
              <a:effectLst/>
              <a:uLnTx/>
              <a:uFillTx/>
              <a:latin typeface="Arial"/>
              <a:ea typeface="Microsoft JhengHei"/>
              <a:cs typeface="PMingLiU"/>
            </a:endParaRPr>
          </a:p>
        </p:txBody>
      </p:sp>
      <p:sp>
        <p:nvSpPr>
          <p:cNvPr id="15" name="Rectangular Callout 14"/>
          <p:cNvSpPr/>
          <p:nvPr/>
        </p:nvSpPr>
        <p:spPr bwMode="auto">
          <a:xfrm>
            <a:off x="498090" y="6213187"/>
            <a:ext cx="1766539" cy="302685"/>
          </a:xfrm>
          <a:prstGeom prst="wedgeRectCallout">
            <a:avLst>
              <a:gd name="adj1" fmla="val 26507"/>
              <a:gd name="adj2" fmla="val -164769"/>
            </a:avLst>
          </a:prstGeom>
          <a:ln>
            <a:headEnd/>
            <a:tailEnd/>
          </a:ln>
        </p:spPr>
        <p:style>
          <a:lnRef idx="1">
            <a:schemeClr val="accent1"/>
          </a:lnRef>
          <a:fillRef idx="3">
            <a:schemeClr val="accent1"/>
          </a:fillRef>
          <a:effectRef idx="2">
            <a:schemeClr val="accent1"/>
          </a:effectRef>
          <a:fontRef idx="minor">
            <a:schemeClr val="lt1"/>
          </a:fontRef>
        </p:style>
        <p:txBody>
          <a:bodyPr wrap="square" lIns="43199" tIns="43199" rIns="43199" bIns="43199" rtlCol="0" anchor="ctr">
            <a:spAutoFit/>
          </a:bodyPr>
          <a:lstStyle/>
          <a:p>
            <a:pPr marL="0" marR="0" lvl="0" indent="0" algn="ctr" defTabSz="914400" rtl="0" eaLnBrk="1" fontAlgn="auto" latinLnBrk="0" hangingPunct="1">
              <a:lnSpc>
                <a:spcPct val="100000"/>
              </a:lnSpc>
              <a:spcBef>
                <a:spcPts val="0"/>
              </a:spcBef>
              <a:spcAft>
                <a:spcPct val="40000"/>
              </a:spcAft>
              <a:buClrTx/>
              <a:buSzTx/>
              <a:buFontTx/>
              <a:buNone/>
              <a:tabLst/>
              <a:defRPr/>
            </a:pPr>
            <a:r>
              <a:rPr kumimoji="0" lang="zh-TW" altLang="en-US" sz="1400" b="1" i="0" u="none" strike="noStrike" kern="1200" cap="none" spc="0" normalizeH="0" baseline="0" dirty="0">
                <a:ln>
                  <a:noFill/>
                </a:ln>
                <a:solidFill>
                  <a:prstClr val="white"/>
                </a:solidFill>
                <a:effectLst/>
                <a:uLnTx/>
                <a:uFillTx/>
                <a:latin typeface="Arial"/>
                <a:ea typeface="Microsoft JhengHei"/>
                <a:cs typeface="PMingLiU"/>
              </a:rPr>
              <a:t>自訂服務類別</a:t>
            </a:r>
          </a:p>
        </p:txBody>
      </p:sp>
      <p:sp>
        <p:nvSpPr>
          <p:cNvPr id="13" name="矩形 12">
            <a:extLst>
              <a:ext uri="{FF2B5EF4-FFF2-40B4-BE49-F238E27FC236}">
                <a16:creationId xmlns:a16="http://schemas.microsoft.com/office/drawing/2014/main" id="{7A2A1452-B930-A445-8966-A9D97DD7AD32}"/>
              </a:ext>
            </a:extLst>
          </p:cNvPr>
          <p:cNvSpPr/>
          <p:nvPr/>
        </p:nvSpPr>
        <p:spPr>
          <a:xfrm>
            <a:off x="10426147" y="0"/>
            <a:ext cx="1762677" cy="41275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kumimoji="1" lang="zh-TW" altLang="en-US" sz="1600" dirty="0">
                <a:solidFill>
                  <a:schemeClr val="bg1"/>
                </a:solidFill>
                <a:latin typeface="Microsoft JhengHei" panose="020B0604030504040204" pitchFamily="34" charset="-120"/>
                <a:ea typeface="Microsoft JhengHei" panose="020B0604030504040204" pitchFamily="34" charset="-120"/>
              </a:rPr>
              <a:t>教學雲服務</a:t>
            </a:r>
          </a:p>
        </p:txBody>
      </p:sp>
      <p:sp>
        <p:nvSpPr>
          <p:cNvPr id="3" name="矩形 2">
            <a:extLst>
              <a:ext uri="{FF2B5EF4-FFF2-40B4-BE49-F238E27FC236}">
                <a16:creationId xmlns:a16="http://schemas.microsoft.com/office/drawing/2014/main" id="{ADFDC9D5-1509-2B49-A149-476D797BBA64}"/>
              </a:ext>
            </a:extLst>
          </p:cNvPr>
          <p:cNvSpPr/>
          <p:nvPr/>
        </p:nvSpPr>
        <p:spPr>
          <a:xfrm>
            <a:off x="965200" y="882650"/>
            <a:ext cx="1440000" cy="360000"/>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kumimoji="1" lang="zh-TW" altLang="en-US" sz="1200" dirty="0">
                <a:solidFill>
                  <a:schemeClr val="bg1"/>
                </a:solidFill>
                <a:latin typeface="Microsoft JhengHei" panose="020B0604030504040204" pitchFamily="34" charset="-120"/>
                <a:ea typeface="Microsoft JhengHei" panose="020B0604030504040204" pitchFamily="34" charset="-120"/>
              </a:rPr>
              <a:t>自助服務目錄</a:t>
            </a:r>
          </a:p>
        </p:txBody>
      </p:sp>
      <p:sp>
        <p:nvSpPr>
          <p:cNvPr id="16" name="矩形 15">
            <a:extLst>
              <a:ext uri="{FF2B5EF4-FFF2-40B4-BE49-F238E27FC236}">
                <a16:creationId xmlns:a16="http://schemas.microsoft.com/office/drawing/2014/main" id="{74C95944-31F6-EC4F-86D9-8D12C0DA75EC}"/>
              </a:ext>
            </a:extLst>
          </p:cNvPr>
          <p:cNvSpPr/>
          <p:nvPr/>
        </p:nvSpPr>
        <p:spPr>
          <a:xfrm>
            <a:off x="2647764" y="882650"/>
            <a:ext cx="1440000" cy="360000"/>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kumimoji="1" lang="zh-TW" altLang="en-US" sz="1200" dirty="0">
                <a:solidFill>
                  <a:schemeClr val="bg1"/>
                </a:solidFill>
                <a:latin typeface="Microsoft JhengHei" panose="020B0604030504040204" pitchFamily="34" charset="-120"/>
                <a:ea typeface="Microsoft JhengHei" panose="020B0604030504040204" pitchFamily="34" charset="-120"/>
              </a:rPr>
              <a:t>審核流程</a:t>
            </a:r>
          </a:p>
        </p:txBody>
      </p:sp>
      <p:sp>
        <p:nvSpPr>
          <p:cNvPr id="17" name="矩形 16">
            <a:extLst>
              <a:ext uri="{FF2B5EF4-FFF2-40B4-BE49-F238E27FC236}">
                <a16:creationId xmlns:a16="http://schemas.microsoft.com/office/drawing/2014/main" id="{4A976554-26E9-F84C-A836-F0DF9D6E6F22}"/>
              </a:ext>
            </a:extLst>
          </p:cNvPr>
          <p:cNvSpPr/>
          <p:nvPr/>
        </p:nvSpPr>
        <p:spPr>
          <a:xfrm>
            <a:off x="4330328" y="882650"/>
            <a:ext cx="1440000" cy="360000"/>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kumimoji="1" lang="zh-TW" altLang="en-US" sz="1200" dirty="0">
                <a:solidFill>
                  <a:schemeClr val="bg1"/>
                </a:solidFill>
                <a:latin typeface="Microsoft JhengHei" panose="020B0604030504040204" pitchFamily="34" charset="-120"/>
                <a:ea typeface="Microsoft JhengHei" panose="020B0604030504040204" pitchFamily="34" charset="-120"/>
              </a:rPr>
              <a:t>自動部署</a:t>
            </a:r>
          </a:p>
        </p:txBody>
      </p:sp>
      <p:sp>
        <p:nvSpPr>
          <p:cNvPr id="18" name="矩形 17">
            <a:extLst>
              <a:ext uri="{FF2B5EF4-FFF2-40B4-BE49-F238E27FC236}">
                <a16:creationId xmlns:a16="http://schemas.microsoft.com/office/drawing/2014/main" id="{571C0633-ED10-CE43-98BA-5CB7AF2FB6AD}"/>
              </a:ext>
            </a:extLst>
          </p:cNvPr>
          <p:cNvSpPr/>
          <p:nvPr/>
        </p:nvSpPr>
        <p:spPr>
          <a:xfrm>
            <a:off x="6012892" y="882650"/>
            <a:ext cx="1440000" cy="360000"/>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kumimoji="1" lang="zh-TW" altLang="en-US" sz="1200" dirty="0">
                <a:solidFill>
                  <a:schemeClr val="bg1"/>
                </a:solidFill>
                <a:latin typeface="Microsoft JhengHei" panose="020B0604030504040204" pitchFamily="34" charset="-120"/>
                <a:ea typeface="Microsoft JhengHei" panose="020B0604030504040204" pitchFamily="34" charset="-120"/>
              </a:rPr>
              <a:t>多租戶</a:t>
            </a:r>
          </a:p>
        </p:txBody>
      </p:sp>
      <p:sp>
        <p:nvSpPr>
          <p:cNvPr id="19" name="矩形 18">
            <a:extLst>
              <a:ext uri="{FF2B5EF4-FFF2-40B4-BE49-F238E27FC236}">
                <a16:creationId xmlns:a16="http://schemas.microsoft.com/office/drawing/2014/main" id="{FBEA04C1-4BBA-6348-9906-F10EB0047845}"/>
              </a:ext>
            </a:extLst>
          </p:cNvPr>
          <p:cNvSpPr/>
          <p:nvPr/>
        </p:nvSpPr>
        <p:spPr>
          <a:xfrm>
            <a:off x="7695456" y="882650"/>
            <a:ext cx="1440000" cy="360000"/>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kumimoji="1" lang="zh-TW" altLang="en-US" sz="1200" dirty="0">
                <a:solidFill>
                  <a:schemeClr val="bg1"/>
                </a:solidFill>
                <a:latin typeface="Microsoft JhengHei" panose="020B0604030504040204" pitchFamily="34" charset="-120"/>
                <a:ea typeface="Microsoft JhengHei" panose="020B0604030504040204" pitchFamily="34" charset="-120"/>
              </a:rPr>
              <a:t>服務計價</a:t>
            </a:r>
          </a:p>
        </p:txBody>
      </p:sp>
      <p:sp>
        <p:nvSpPr>
          <p:cNvPr id="20" name="矩形 19">
            <a:extLst>
              <a:ext uri="{FF2B5EF4-FFF2-40B4-BE49-F238E27FC236}">
                <a16:creationId xmlns:a16="http://schemas.microsoft.com/office/drawing/2014/main" id="{FE5924FE-9A95-8248-966D-CE98E8FE4464}"/>
              </a:ext>
            </a:extLst>
          </p:cNvPr>
          <p:cNvSpPr/>
          <p:nvPr/>
        </p:nvSpPr>
        <p:spPr>
          <a:xfrm>
            <a:off x="9378019" y="882650"/>
            <a:ext cx="1440000" cy="360000"/>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kumimoji="1" lang="zh-TW" altLang="en-US" sz="1200" dirty="0">
                <a:solidFill>
                  <a:schemeClr val="bg1"/>
                </a:solidFill>
                <a:latin typeface="Microsoft JhengHei" panose="020B0604030504040204" pitchFamily="34" charset="-120"/>
                <a:ea typeface="Microsoft JhengHei" panose="020B0604030504040204" pitchFamily="34" charset="-120"/>
              </a:rPr>
              <a:t>公有雲整合</a:t>
            </a:r>
          </a:p>
        </p:txBody>
      </p:sp>
    </p:spTree>
    <p:extLst>
      <p:ext uri="{BB962C8B-B14F-4D97-AF65-F5344CB8AC3E}">
        <p14:creationId xmlns:p14="http://schemas.microsoft.com/office/powerpoint/2010/main" val="1239923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500"/>
                                        <p:tgtEl>
                                          <p:spTgt spid="1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 name="Group 90"/>
          <p:cNvGrpSpPr>
            <a:grpSpLocks/>
          </p:cNvGrpSpPr>
          <p:nvPr/>
        </p:nvGrpSpPr>
        <p:grpSpPr bwMode="auto">
          <a:xfrm>
            <a:off x="608013" y="2514600"/>
            <a:ext cx="1828800" cy="3200400"/>
            <a:chOff x="607874" y="2514600"/>
            <a:chExt cx="1828939" cy="3200401"/>
          </a:xfrm>
        </p:grpSpPr>
        <p:sp>
          <p:nvSpPr>
            <p:cNvPr id="147" name="Rectangle 146">
              <a:extLst/>
            </p:cNvPr>
            <p:cNvSpPr/>
            <p:nvPr/>
          </p:nvSpPr>
          <p:spPr>
            <a:xfrm>
              <a:off x="607874" y="2514600"/>
              <a:ext cx="1828939" cy="2549526"/>
            </a:xfrm>
            <a:prstGeom prst="rect">
              <a:avLst/>
            </a:prstGeom>
            <a:solidFill>
              <a:schemeClr val="accent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a:defRPr/>
              </a:pPr>
              <a:endParaRPr lang="en-US" sz="1400"/>
            </a:p>
          </p:txBody>
        </p:sp>
        <p:sp>
          <p:nvSpPr>
            <p:cNvPr id="473" name="Rectangle 472">
              <a:extLst/>
            </p:cNvPr>
            <p:cNvSpPr/>
            <p:nvPr/>
          </p:nvSpPr>
          <p:spPr bwMode="gray">
            <a:xfrm>
              <a:off x="742821" y="3109913"/>
              <a:ext cx="1547931" cy="1822451"/>
            </a:xfrm>
            <a:prstGeom prst="rect">
              <a:avLst/>
            </a:prstGeom>
            <a:solidFill>
              <a:schemeClr val="accent1">
                <a:lumMod val="50000"/>
                <a:alpha val="67000"/>
              </a:schemeClr>
            </a:solidFill>
          </p:spPr>
          <p:txBody>
            <a:bodyPr anchor="ctr"/>
            <a:lstStyle/>
            <a:p>
              <a:pPr algn="ctr">
                <a:defRPr/>
              </a:pPr>
              <a:endParaRPr lang="en-US" sz="1200" dirty="0">
                <a:solidFill>
                  <a:prstClr val="white"/>
                </a:solidFill>
              </a:endParaRPr>
            </a:p>
          </p:txBody>
        </p:sp>
        <p:sp>
          <p:nvSpPr>
            <p:cNvPr id="146" name="Rectangle 145">
              <a:extLst/>
            </p:cNvPr>
            <p:cNvSpPr/>
            <p:nvPr/>
          </p:nvSpPr>
          <p:spPr>
            <a:xfrm>
              <a:off x="607874" y="5257801"/>
              <a:ext cx="1828939" cy="457200"/>
            </a:xfrm>
            <a:prstGeom prst="rect">
              <a:avLst/>
            </a:prstGeom>
            <a:solidFill>
              <a:schemeClr val="accent3"/>
            </a:solidFill>
            <a:ln w="38100">
              <a:no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a:defRPr/>
              </a:pPr>
              <a:r>
                <a:rPr lang="en-US" sz="1400" b="1" dirty="0"/>
                <a:t>Customer Data Center</a:t>
              </a:r>
            </a:p>
          </p:txBody>
        </p:sp>
        <p:cxnSp>
          <p:nvCxnSpPr>
            <p:cNvPr id="472" name="Straight Connector 471">
              <a:extLst/>
            </p:cNvPr>
            <p:cNvCxnSpPr>
              <a:cxnSpLocks/>
            </p:cNvCxnSpPr>
            <p:nvPr/>
          </p:nvCxnSpPr>
          <p:spPr bwMode="gray">
            <a:xfrm>
              <a:off x="738059" y="2755900"/>
              <a:ext cx="1527291" cy="0"/>
            </a:xfrm>
            <a:prstGeom prst="line">
              <a:avLst/>
            </a:prstGeom>
            <a:ln w="25400">
              <a:solidFill>
                <a:schemeClr val="bg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7" name="Group 4">
              <a:extLst/>
            </p:cNvPr>
            <p:cNvGrpSpPr>
              <a:grpSpLocks noChangeAspect="1"/>
            </p:cNvGrpSpPr>
            <p:nvPr/>
          </p:nvGrpSpPr>
          <p:grpSpPr bwMode="auto">
            <a:xfrm>
              <a:off x="1230313" y="4087816"/>
              <a:ext cx="596900" cy="714375"/>
              <a:chOff x="771" y="2583"/>
              <a:chExt cx="376" cy="450"/>
            </a:xfrm>
            <a:solidFill>
              <a:schemeClr val="bg1"/>
            </a:solidFill>
          </p:grpSpPr>
          <p:sp>
            <p:nvSpPr>
              <p:cNvPr id="19" name="Freeform 5">
                <a:extLst/>
              </p:cNvPr>
              <p:cNvSpPr>
                <a:spLocks noEditPoints="1"/>
              </p:cNvSpPr>
              <p:nvPr/>
            </p:nvSpPr>
            <p:spPr bwMode="auto">
              <a:xfrm>
                <a:off x="771" y="2583"/>
                <a:ext cx="376" cy="450"/>
              </a:xfrm>
              <a:custGeom>
                <a:avLst/>
                <a:gdLst>
                  <a:gd name="T0" fmla="*/ 334 w 376"/>
                  <a:gd name="T1" fmla="*/ 431 h 450"/>
                  <a:gd name="T2" fmla="*/ 334 w 376"/>
                  <a:gd name="T3" fmla="*/ 195 h 450"/>
                  <a:gd name="T4" fmla="*/ 250 w 376"/>
                  <a:gd name="T5" fmla="*/ 195 h 450"/>
                  <a:gd name="T6" fmla="*/ 231 w 376"/>
                  <a:gd name="T7" fmla="*/ 195 h 450"/>
                  <a:gd name="T8" fmla="*/ 199 w 376"/>
                  <a:gd name="T9" fmla="*/ 195 h 450"/>
                  <a:gd name="T10" fmla="*/ 199 w 376"/>
                  <a:gd name="T11" fmla="*/ 431 h 450"/>
                  <a:gd name="T12" fmla="*/ 55 w 376"/>
                  <a:gd name="T13" fmla="*/ 431 h 450"/>
                  <a:gd name="T14" fmla="*/ 55 w 376"/>
                  <a:gd name="T15" fmla="*/ 19 h 450"/>
                  <a:gd name="T16" fmla="*/ 231 w 376"/>
                  <a:gd name="T17" fmla="*/ 19 h 450"/>
                  <a:gd name="T18" fmla="*/ 231 w 376"/>
                  <a:gd name="T19" fmla="*/ 185 h 450"/>
                  <a:gd name="T20" fmla="*/ 250 w 376"/>
                  <a:gd name="T21" fmla="*/ 185 h 450"/>
                  <a:gd name="T22" fmla="*/ 250 w 376"/>
                  <a:gd name="T23" fmla="*/ 0 h 450"/>
                  <a:gd name="T24" fmla="*/ 36 w 376"/>
                  <a:gd name="T25" fmla="*/ 0 h 450"/>
                  <a:gd name="T26" fmla="*/ 36 w 376"/>
                  <a:gd name="T27" fmla="*/ 431 h 450"/>
                  <a:gd name="T28" fmla="*/ 0 w 376"/>
                  <a:gd name="T29" fmla="*/ 431 h 450"/>
                  <a:gd name="T30" fmla="*/ 0 w 376"/>
                  <a:gd name="T31" fmla="*/ 450 h 450"/>
                  <a:gd name="T32" fmla="*/ 376 w 376"/>
                  <a:gd name="T33" fmla="*/ 450 h 450"/>
                  <a:gd name="T34" fmla="*/ 376 w 376"/>
                  <a:gd name="T35" fmla="*/ 431 h 450"/>
                  <a:gd name="T36" fmla="*/ 334 w 376"/>
                  <a:gd name="T37" fmla="*/ 431 h 450"/>
                  <a:gd name="T38" fmla="*/ 218 w 376"/>
                  <a:gd name="T39" fmla="*/ 214 h 450"/>
                  <a:gd name="T40" fmla="*/ 315 w 376"/>
                  <a:gd name="T41" fmla="*/ 214 h 450"/>
                  <a:gd name="T42" fmla="*/ 315 w 376"/>
                  <a:gd name="T43" fmla="*/ 431 h 450"/>
                  <a:gd name="T44" fmla="*/ 218 w 376"/>
                  <a:gd name="T45" fmla="*/ 431 h 450"/>
                  <a:gd name="T46" fmla="*/ 218 w 376"/>
                  <a:gd name="T47" fmla="*/ 214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6" h="450">
                    <a:moveTo>
                      <a:pt x="334" y="431"/>
                    </a:moveTo>
                    <a:lnTo>
                      <a:pt x="334" y="195"/>
                    </a:lnTo>
                    <a:lnTo>
                      <a:pt x="250" y="195"/>
                    </a:lnTo>
                    <a:lnTo>
                      <a:pt x="231" y="195"/>
                    </a:lnTo>
                    <a:lnTo>
                      <a:pt x="199" y="195"/>
                    </a:lnTo>
                    <a:lnTo>
                      <a:pt x="199" y="431"/>
                    </a:lnTo>
                    <a:lnTo>
                      <a:pt x="55" y="431"/>
                    </a:lnTo>
                    <a:lnTo>
                      <a:pt x="55" y="19"/>
                    </a:lnTo>
                    <a:lnTo>
                      <a:pt x="231" y="19"/>
                    </a:lnTo>
                    <a:lnTo>
                      <a:pt x="231" y="185"/>
                    </a:lnTo>
                    <a:lnTo>
                      <a:pt x="250" y="185"/>
                    </a:lnTo>
                    <a:lnTo>
                      <a:pt x="250" y="0"/>
                    </a:lnTo>
                    <a:lnTo>
                      <a:pt x="36" y="0"/>
                    </a:lnTo>
                    <a:lnTo>
                      <a:pt x="36" y="431"/>
                    </a:lnTo>
                    <a:lnTo>
                      <a:pt x="0" y="431"/>
                    </a:lnTo>
                    <a:lnTo>
                      <a:pt x="0" y="450"/>
                    </a:lnTo>
                    <a:lnTo>
                      <a:pt x="376" y="450"/>
                    </a:lnTo>
                    <a:lnTo>
                      <a:pt x="376" y="431"/>
                    </a:lnTo>
                    <a:lnTo>
                      <a:pt x="334" y="431"/>
                    </a:lnTo>
                    <a:close/>
                    <a:moveTo>
                      <a:pt x="218" y="214"/>
                    </a:moveTo>
                    <a:lnTo>
                      <a:pt x="315" y="214"/>
                    </a:lnTo>
                    <a:lnTo>
                      <a:pt x="315" y="431"/>
                    </a:lnTo>
                    <a:lnTo>
                      <a:pt x="218" y="431"/>
                    </a:lnTo>
                    <a:lnTo>
                      <a:pt x="218"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0" name="Rectangle 6">
                <a:extLst/>
              </p:cNvPr>
              <p:cNvSpPr>
                <a:spLocks noChangeArrowheads="1"/>
              </p:cNvSpPr>
              <p:nvPr/>
            </p:nvSpPr>
            <p:spPr bwMode="auto">
              <a:xfrm>
                <a:off x="965" y="2629"/>
                <a:ext cx="19" cy="4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p>
            </p:txBody>
          </p:sp>
          <p:sp>
            <p:nvSpPr>
              <p:cNvPr id="21" name="Rectangle 7">
                <a:extLst/>
              </p:cNvPr>
              <p:cNvSpPr>
                <a:spLocks noChangeArrowheads="1"/>
              </p:cNvSpPr>
              <p:nvPr/>
            </p:nvSpPr>
            <p:spPr bwMode="auto">
              <a:xfrm>
                <a:off x="965" y="2704"/>
                <a:ext cx="19" cy="4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p>
            </p:txBody>
          </p:sp>
          <p:sp>
            <p:nvSpPr>
              <p:cNvPr id="22" name="Rectangle 8">
                <a:extLst/>
              </p:cNvPr>
              <p:cNvSpPr>
                <a:spLocks noChangeArrowheads="1"/>
              </p:cNvSpPr>
              <p:nvPr/>
            </p:nvSpPr>
            <p:spPr bwMode="auto">
              <a:xfrm>
                <a:off x="850" y="2629"/>
                <a:ext cx="19" cy="4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p>
            </p:txBody>
          </p:sp>
          <p:sp>
            <p:nvSpPr>
              <p:cNvPr id="23" name="Rectangle 9">
                <a:extLst/>
              </p:cNvPr>
              <p:cNvSpPr>
                <a:spLocks noChangeArrowheads="1"/>
              </p:cNvSpPr>
              <p:nvPr/>
            </p:nvSpPr>
            <p:spPr bwMode="auto">
              <a:xfrm>
                <a:off x="850" y="2704"/>
                <a:ext cx="19" cy="4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p>
            </p:txBody>
          </p:sp>
          <p:sp>
            <p:nvSpPr>
              <p:cNvPr id="24" name="Rectangle 10">
                <a:extLst/>
              </p:cNvPr>
              <p:cNvSpPr>
                <a:spLocks noChangeArrowheads="1"/>
              </p:cNvSpPr>
              <p:nvPr/>
            </p:nvSpPr>
            <p:spPr bwMode="auto">
              <a:xfrm>
                <a:off x="850" y="2778"/>
                <a:ext cx="19" cy="4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p>
            </p:txBody>
          </p:sp>
          <p:sp>
            <p:nvSpPr>
              <p:cNvPr id="25" name="Rectangle 11">
                <a:extLst/>
              </p:cNvPr>
              <p:cNvSpPr>
                <a:spLocks noChangeArrowheads="1"/>
              </p:cNvSpPr>
              <p:nvPr/>
            </p:nvSpPr>
            <p:spPr bwMode="auto">
              <a:xfrm>
                <a:off x="850" y="2854"/>
                <a:ext cx="19" cy="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p>
            </p:txBody>
          </p:sp>
          <p:sp>
            <p:nvSpPr>
              <p:cNvPr id="26" name="Rectangle 12">
                <a:extLst/>
              </p:cNvPr>
              <p:cNvSpPr>
                <a:spLocks noChangeArrowheads="1"/>
              </p:cNvSpPr>
              <p:nvPr/>
            </p:nvSpPr>
            <p:spPr bwMode="auto">
              <a:xfrm>
                <a:off x="850" y="2929"/>
                <a:ext cx="19" cy="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p>
            </p:txBody>
          </p:sp>
          <p:sp>
            <p:nvSpPr>
              <p:cNvPr id="27" name="Rectangle 13">
                <a:extLst/>
              </p:cNvPr>
              <p:cNvSpPr>
                <a:spLocks noChangeArrowheads="1"/>
              </p:cNvSpPr>
              <p:nvPr/>
            </p:nvSpPr>
            <p:spPr bwMode="auto">
              <a:xfrm>
                <a:off x="906" y="2629"/>
                <a:ext cx="19" cy="4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p>
            </p:txBody>
          </p:sp>
          <p:sp>
            <p:nvSpPr>
              <p:cNvPr id="28" name="Rectangle 14">
                <a:extLst/>
              </p:cNvPr>
              <p:cNvSpPr>
                <a:spLocks noChangeArrowheads="1"/>
              </p:cNvSpPr>
              <p:nvPr/>
            </p:nvSpPr>
            <p:spPr bwMode="auto">
              <a:xfrm>
                <a:off x="906" y="2704"/>
                <a:ext cx="19" cy="4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p>
            </p:txBody>
          </p:sp>
          <p:sp>
            <p:nvSpPr>
              <p:cNvPr id="29" name="Rectangle 15">
                <a:extLst/>
              </p:cNvPr>
              <p:cNvSpPr>
                <a:spLocks noChangeArrowheads="1"/>
              </p:cNvSpPr>
              <p:nvPr/>
            </p:nvSpPr>
            <p:spPr bwMode="auto">
              <a:xfrm>
                <a:off x="906" y="2778"/>
                <a:ext cx="19" cy="4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p>
            </p:txBody>
          </p:sp>
          <p:sp>
            <p:nvSpPr>
              <p:cNvPr id="30" name="Rectangle 16">
                <a:extLst/>
              </p:cNvPr>
              <p:cNvSpPr>
                <a:spLocks noChangeArrowheads="1"/>
              </p:cNvSpPr>
              <p:nvPr/>
            </p:nvSpPr>
            <p:spPr bwMode="auto">
              <a:xfrm>
                <a:off x="906" y="2854"/>
                <a:ext cx="19" cy="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p>
            </p:txBody>
          </p:sp>
          <p:sp>
            <p:nvSpPr>
              <p:cNvPr id="31" name="Rectangle 17">
                <a:extLst/>
              </p:cNvPr>
              <p:cNvSpPr>
                <a:spLocks noChangeArrowheads="1"/>
              </p:cNvSpPr>
              <p:nvPr/>
            </p:nvSpPr>
            <p:spPr bwMode="auto">
              <a:xfrm>
                <a:off x="906" y="2929"/>
                <a:ext cx="19" cy="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p>
            </p:txBody>
          </p:sp>
          <p:sp>
            <p:nvSpPr>
              <p:cNvPr id="32" name="Rectangle 18">
                <a:extLst/>
              </p:cNvPr>
              <p:cNvSpPr>
                <a:spLocks noChangeArrowheads="1"/>
              </p:cNvSpPr>
              <p:nvPr/>
            </p:nvSpPr>
            <p:spPr bwMode="auto">
              <a:xfrm>
                <a:off x="1004" y="2814"/>
                <a:ext cx="19" cy="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p>
            </p:txBody>
          </p:sp>
          <p:sp>
            <p:nvSpPr>
              <p:cNvPr id="33" name="Rectangle 19">
                <a:extLst/>
              </p:cNvPr>
              <p:cNvSpPr>
                <a:spLocks noChangeArrowheads="1"/>
              </p:cNvSpPr>
              <p:nvPr/>
            </p:nvSpPr>
            <p:spPr bwMode="auto">
              <a:xfrm>
                <a:off x="1052" y="2814"/>
                <a:ext cx="19" cy="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p>
            </p:txBody>
          </p:sp>
          <p:sp>
            <p:nvSpPr>
              <p:cNvPr id="34" name="Rectangle 20">
                <a:extLst/>
              </p:cNvPr>
              <p:cNvSpPr>
                <a:spLocks noChangeArrowheads="1"/>
              </p:cNvSpPr>
              <p:nvPr/>
            </p:nvSpPr>
            <p:spPr bwMode="auto">
              <a:xfrm>
                <a:off x="1004" y="2883"/>
                <a:ext cx="19" cy="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p>
            </p:txBody>
          </p:sp>
          <p:sp>
            <p:nvSpPr>
              <p:cNvPr id="35" name="Rectangle 21">
                <a:extLst/>
              </p:cNvPr>
              <p:cNvSpPr>
                <a:spLocks noChangeArrowheads="1"/>
              </p:cNvSpPr>
              <p:nvPr/>
            </p:nvSpPr>
            <p:spPr bwMode="auto">
              <a:xfrm>
                <a:off x="1052" y="2883"/>
                <a:ext cx="19" cy="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p>
            </p:txBody>
          </p:sp>
          <p:sp>
            <p:nvSpPr>
              <p:cNvPr id="36" name="Rectangle 22">
                <a:extLst/>
              </p:cNvPr>
              <p:cNvSpPr>
                <a:spLocks noChangeArrowheads="1"/>
              </p:cNvSpPr>
              <p:nvPr/>
            </p:nvSpPr>
            <p:spPr bwMode="auto">
              <a:xfrm>
                <a:off x="1004" y="2957"/>
                <a:ext cx="19" cy="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p>
            </p:txBody>
          </p:sp>
          <p:sp>
            <p:nvSpPr>
              <p:cNvPr id="37" name="Rectangle 23">
                <a:extLst/>
              </p:cNvPr>
              <p:cNvSpPr>
                <a:spLocks noChangeArrowheads="1"/>
              </p:cNvSpPr>
              <p:nvPr/>
            </p:nvSpPr>
            <p:spPr bwMode="auto">
              <a:xfrm>
                <a:off x="1052" y="2957"/>
                <a:ext cx="19" cy="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p>
            </p:txBody>
          </p:sp>
        </p:grpSp>
      </p:grpSp>
      <p:grpSp>
        <p:nvGrpSpPr>
          <p:cNvPr id="90" name="Group 89"/>
          <p:cNvGrpSpPr>
            <a:grpSpLocks/>
          </p:cNvGrpSpPr>
          <p:nvPr/>
        </p:nvGrpSpPr>
        <p:grpSpPr bwMode="auto">
          <a:xfrm>
            <a:off x="2665413" y="2514600"/>
            <a:ext cx="2749550" cy="2549525"/>
            <a:chOff x="2666050" y="2514600"/>
            <a:chExt cx="2749172" cy="2549693"/>
          </a:xfrm>
        </p:grpSpPr>
        <p:grpSp>
          <p:nvGrpSpPr>
            <p:cNvPr id="55332" name="Group 87"/>
            <p:cNvGrpSpPr>
              <a:grpSpLocks/>
            </p:cNvGrpSpPr>
            <p:nvPr/>
          </p:nvGrpSpPr>
          <p:grpSpPr bwMode="auto">
            <a:xfrm>
              <a:off x="2666050" y="2514600"/>
              <a:ext cx="2749172" cy="2549693"/>
              <a:chOff x="2666050" y="2514600"/>
              <a:chExt cx="2749172" cy="2549693"/>
            </a:xfrm>
          </p:grpSpPr>
          <p:grpSp>
            <p:nvGrpSpPr>
              <p:cNvPr id="55341" name="Group 85"/>
              <p:cNvGrpSpPr>
                <a:grpSpLocks/>
              </p:cNvGrpSpPr>
              <p:nvPr/>
            </p:nvGrpSpPr>
            <p:grpSpPr bwMode="auto">
              <a:xfrm>
                <a:off x="2666050" y="2514600"/>
                <a:ext cx="2749172" cy="2549693"/>
                <a:chOff x="2666050" y="2514600"/>
                <a:chExt cx="2749172" cy="2549693"/>
              </a:xfrm>
            </p:grpSpPr>
            <p:sp>
              <p:nvSpPr>
                <p:cNvPr id="482" name="Rectangle 481">
                  <a:extLst/>
                </p:cNvPr>
                <p:cNvSpPr/>
                <p:nvPr/>
              </p:nvSpPr>
              <p:spPr>
                <a:xfrm>
                  <a:off x="2666050" y="2514600"/>
                  <a:ext cx="2749172" cy="2549693"/>
                </a:xfrm>
                <a:prstGeom prst="rect">
                  <a:avLst/>
                </a:prstGeom>
                <a:solidFill>
                  <a:schemeClr val="accent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a:defRPr/>
                  </a:pPr>
                  <a:endParaRPr lang="en-US" sz="1400"/>
                </a:p>
              </p:txBody>
            </p:sp>
            <p:cxnSp>
              <p:nvCxnSpPr>
                <p:cNvPr id="483" name="Straight Connector 482">
                  <a:extLst/>
                </p:cNvPr>
                <p:cNvCxnSpPr>
                  <a:cxnSpLocks/>
                </p:cNvCxnSpPr>
                <p:nvPr/>
              </p:nvCxnSpPr>
              <p:spPr bwMode="gray">
                <a:xfrm>
                  <a:off x="2785096" y="2755916"/>
                  <a:ext cx="2512668" cy="0"/>
                </a:xfrm>
                <a:prstGeom prst="line">
                  <a:avLst/>
                </a:prstGeom>
                <a:ln w="25400">
                  <a:solidFill>
                    <a:schemeClr val="bg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3" name="Rectangle 142">
                  <a:extLst/>
                </p:cNvPr>
                <p:cNvSpPr/>
                <p:nvPr/>
              </p:nvSpPr>
              <p:spPr>
                <a:xfrm>
                  <a:off x="3010490" y="2603506"/>
                  <a:ext cx="2022197" cy="349273"/>
                </a:xfrm>
                <a:prstGeom prst="rect">
                  <a:avLst/>
                </a:prstGeom>
                <a:solidFill>
                  <a:schemeClr val="accent1"/>
                </a:solidFill>
                <a:ln w="25400">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lnSpc>
                      <a:spcPct val="90000"/>
                    </a:lnSpc>
                    <a:defRPr/>
                  </a:pPr>
                  <a:r>
                    <a:rPr lang="en-US" sz="1200" kern="0" dirty="0">
                      <a:solidFill>
                        <a:schemeClr val="bg1"/>
                      </a:solidFill>
                    </a:rPr>
                    <a:t>VMware </a:t>
                  </a:r>
                  <a:r>
                    <a:rPr lang="en-US" sz="1200" kern="0" dirty="0" err="1">
                      <a:solidFill>
                        <a:schemeClr val="bg1"/>
                      </a:solidFill>
                    </a:rPr>
                    <a:t>Cloud</a:t>
                  </a:r>
                  <a:r>
                    <a:rPr lang="en-US" sz="800" kern="0" baseline="40000" dirty="0" err="1">
                      <a:solidFill>
                        <a:schemeClr val="bg1"/>
                      </a:solidFill>
                    </a:rPr>
                    <a:t>TM</a:t>
                  </a:r>
                  <a:r>
                    <a:rPr lang="en-US" sz="1200" kern="0" dirty="0">
                      <a:solidFill>
                        <a:schemeClr val="bg1"/>
                      </a:solidFill>
                    </a:rPr>
                    <a:t> on AWS</a:t>
                  </a:r>
                  <a:br>
                    <a:rPr lang="en-US" sz="1200" kern="0" dirty="0">
                      <a:solidFill>
                        <a:schemeClr val="bg1"/>
                      </a:solidFill>
                    </a:rPr>
                  </a:br>
                  <a:r>
                    <a:rPr lang="en-US" sz="800" kern="0" dirty="0">
                      <a:solidFill>
                        <a:schemeClr val="bg1"/>
                      </a:solidFill>
                    </a:rPr>
                    <a:t>Powered by VMware Cloud Foundation</a:t>
                  </a:r>
                  <a:endParaRPr lang="en-US" sz="1200" kern="0" dirty="0">
                    <a:solidFill>
                      <a:schemeClr val="bg1"/>
                    </a:solidFill>
                  </a:endParaRPr>
                </a:p>
              </p:txBody>
            </p:sp>
          </p:grpSp>
          <p:sp>
            <p:nvSpPr>
              <p:cNvPr id="485" name="Rectangle 484">
                <a:extLst/>
              </p:cNvPr>
              <p:cNvSpPr/>
              <p:nvPr/>
            </p:nvSpPr>
            <p:spPr bwMode="gray">
              <a:xfrm>
                <a:off x="2785096" y="3109952"/>
                <a:ext cx="2512668" cy="1822570"/>
              </a:xfrm>
              <a:prstGeom prst="rect">
                <a:avLst/>
              </a:prstGeom>
              <a:solidFill>
                <a:schemeClr val="accent1">
                  <a:lumMod val="50000"/>
                  <a:alpha val="67000"/>
                </a:schemeClr>
              </a:solidFill>
            </p:spPr>
            <p:txBody>
              <a:bodyPr anchor="ctr"/>
              <a:lstStyle/>
              <a:p>
                <a:pPr algn="ctr">
                  <a:defRPr/>
                </a:pPr>
                <a:endParaRPr lang="en-US" sz="1200" dirty="0">
                  <a:solidFill>
                    <a:prstClr val="white"/>
                  </a:solidFill>
                </a:endParaRPr>
              </a:p>
            </p:txBody>
          </p:sp>
        </p:grpSp>
        <p:grpSp>
          <p:nvGrpSpPr>
            <p:cNvPr id="55333" name="Group 86"/>
            <p:cNvGrpSpPr>
              <a:grpSpLocks/>
            </p:cNvGrpSpPr>
            <p:nvPr/>
          </p:nvGrpSpPr>
          <p:grpSpPr bwMode="auto">
            <a:xfrm>
              <a:off x="2884975" y="4045527"/>
              <a:ext cx="2530247" cy="684777"/>
              <a:chOff x="2884975" y="4045527"/>
              <a:chExt cx="2530247" cy="684777"/>
            </a:xfrm>
          </p:grpSpPr>
          <p:grpSp>
            <p:nvGrpSpPr>
              <p:cNvPr id="55334" name="Group 147"/>
              <p:cNvGrpSpPr>
                <a:grpSpLocks/>
              </p:cNvGrpSpPr>
              <p:nvPr/>
            </p:nvGrpSpPr>
            <p:grpSpPr bwMode="auto">
              <a:xfrm>
                <a:off x="2884975" y="4554055"/>
                <a:ext cx="2530247" cy="176249"/>
                <a:chOff x="4388026" y="4889197"/>
                <a:chExt cx="2206284" cy="210090"/>
              </a:xfrm>
            </p:grpSpPr>
            <p:sp>
              <p:nvSpPr>
                <p:cNvPr id="55338" name="TextBox 148"/>
                <p:cNvSpPr txBox="1">
                  <a:spLocks noChangeArrowheads="1"/>
                </p:cNvSpPr>
                <p:nvPr/>
              </p:nvSpPr>
              <p:spPr bwMode="auto">
                <a:xfrm>
                  <a:off x="4388026" y="4889197"/>
                  <a:ext cx="626241" cy="202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Metropolis" charset="0"/>
                      <a:ea typeface="ＭＳ Ｐゴシック" charset="-128"/>
                    </a:defRPr>
                  </a:lvl1pPr>
                  <a:lvl2pPr marL="742950" indent="-285750">
                    <a:defRPr>
                      <a:solidFill>
                        <a:schemeClr val="tx1"/>
                      </a:solidFill>
                      <a:latin typeface="Metropolis" charset="0"/>
                      <a:ea typeface="ＭＳ Ｐゴシック" charset="-128"/>
                    </a:defRPr>
                  </a:lvl2pPr>
                  <a:lvl3pPr marL="1143000" indent="-228600">
                    <a:defRPr>
                      <a:solidFill>
                        <a:schemeClr val="tx1"/>
                      </a:solidFill>
                      <a:latin typeface="Metropolis" charset="0"/>
                      <a:ea typeface="ＭＳ Ｐゴシック" charset="-128"/>
                    </a:defRPr>
                  </a:lvl3pPr>
                  <a:lvl4pPr marL="1600200" indent="-228600">
                    <a:defRPr>
                      <a:solidFill>
                        <a:schemeClr val="tx1"/>
                      </a:solidFill>
                      <a:latin typeface="Metropolis" charset="0"/>
                      <a:ea typeface="ＭＳ Ｐゴシック" charset="-128"/>
                    </a:defRPr>
                  </a:lvl4pPr>
                  <a:lvl5pPr marL="2057400" indent="-228600">
                    <a:defRPr>
                      <a:solidFill>
                        <a:schemeClr val="tx1"/>
                      </a:solidFill>
                      <a:latin typeface="Metropolis" charset="0"/>
                      <a:ea typeface="ＭＳ Ｐゴシック" charset="-128"/>
                    </a:defRPr>
                  </a:lvl5pPr>
                  <a:lvl6pPr marL="2514600" indent="-228600" eaLnBrk="0" fontAlgn="base" hangingPunct="0">
                    <a:spcBef>
                      <a:spcPct val="0"/>
                    </a:spcBef>
                    <a:spcAft>
                      <a:spcPct val="0"/>
                    </a:spcAft>
                    <a:defRPr>
                      <a:solidFill>
                        <a:schemeClr val="tx1"/>
                      </a:solidFill>
                      <a:latin typeface="Metropolis" charset="0"/>
                      <a:ea typeface="ＭＳ Ｐゴシック" charset="-128"/>
                    </a:defRPr>
                  </a:lvl6pPr>
                  <a:lvl7pPr marL="2971800" indent="-228600" eaLnBrk="0" fontAlgn="base" hangingPunct="0">
                    <a:spcBef>
                      <a:spcPct val="0"/>
                    </a:spcBef>
                    <a:spcAft>
                      <a:spcPct val="0"/>
                    </a:spcAft>
                    <a:defRPr>
                      <a:solidFill>
                        <a:schemeClr val="tx1"/>
                      </a:solidFill>
                      <a:latin typeface="Metropolis" charset="0"/>
                      <a:ea typeface="ＭＳ Ｐゴシック" charset="-128"/>
                    </a:defRPr>
                  </a:lvl7pPr>
                  <a:lvl8pPr marL="3429000" indent="-228600" eaLnBrk="0" fontAlgn="base" hangingPunct="0">
                    <a:spcBef>
                      <a:spcPct val="0"/>
                    </a:spcBef>
                    <a:spcAft>
                      <a:spcPct val="0"/>
                    </a:spcAft>
                    <a:defRPr>
                      <a:solidFill>
                        <a:schemeClr val="tx1"/>
                      </a:solidFill>
                      <a:latin typeface="Metropolis" charset="0"/>
                      <a:ea typeface="ＭＳ Ｐゴシック" charset="-128"/>
                    </a:defRPr>
                  </a:lvl8pPr>
                  <a:lvl9pPr marL="3886200" indent="-228600" eaLnBrk="0" fontAlgn="base" hangingPunct="0">
                    <a:spcBef>
                      <a:spcPct val="0"/>
                    </a:spcBef>
                    <a:spcAft>
                      <a:spcPct val="0"/>
                    </a:spcAft>
                    <a:defRPr>
                      <a:solidFill>
                        <a:schemeClr val="tx1"/>
                      </a:solidFill>
                      <a:latin typeface="Metropolis" charset="0"/>
                      <a:ea typeface="ＭＳ Ｐゴシック" charset="-128"/>
                    </a:defRPr>
                  </a:lvl9pPr>
                </a:lstStyle>
                <a:p>
                  <a:pPr algn="ctr">
                    <a:lnSpc>
                      <a:spcPct val="90000"/>
                    </a:lnSpc>
                  </a:pPr>
                  <a:r>
                    <a:rPr lang="en-US" altLang="x-none" sz="1200" b="1">
                      <a:solidFill>
                        <a:schemeClr val="bg1"/>
                      </a:solidFill>
                    </a:rPr>
                    <a:t>vSphere</a:t>
                  </a:r>
                </a:p>
                <a:p>
                  <a:pPr algn="ctr">
                    <a:lnSpc>
                      <a:spcPct val="90000"/>
                    </a:lnSpc>
                  </a:pPr>
                  <a:r>
                    <a:rPr lang="en-US" altLang="x-none" sz="700" b="1" i="1">
                      <a:solidFill>
                        <a:schemeClr val="bg1"/>
                      </a:solidFill>
                    </a:rPr>
                    <a:t>incl. VIC</a:t>
                  </a:r>
                </a:p>
              </p:txBody>
            </p:sp>
            <p:sp>
              <p:nvSpPr>
                <p:cNvPr id="55339" name="TextBox 149"/>
                <p:cNvSpPr txBox="1">
                  <a:spLocks noChangeArrowheads="1"/>
                </p:cNvSpPr>
                <p:nvPr/>
              </p:nvSpPr>
              <p:spPr bwMode="auto">
                <a:xfrm>
                  <a:off x="4919747" y="4889199"/>
                  <a:ext cx="960071" cy="202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Metropolis" charset="0"/>
                      <a:ea typeface="ＭＳ Ｐゴシック" charset="-128"/>
                    </a:defRPr>
                  </a:lvl1pPr>
                  <a:lvl2pPr marL="742950" indent="-285750">
                    <a:defRPr>
                      <a:solidFill>
                        <a:schemeClr val="tx1"/>
                      </a:solidFill>
                      <a:latin typeface="Metropolis" charset="0"/>
                      <a:ea typeface="ＭＳ Ｐゴシック" charset="-128"/>
                    </a:defRPr>
                  </a:lvl2pPr>
                  <a:lvl3pPr marL="1143000" indent="-228600">
                    <a:defRPr>
                      <a:solidFill>
                        <a:schemeClr val="tx1"/>
                      </a:solidFill>
                      <a:latin typeface="Metropolis" charset="0"/>
                      <a:ea typeface="ＭＳ Ｐゴシック" charset="-128"/>
                    </a:defRPr>
                  </a:lvl3pPr>
                  <a:lvl4pPr marL="1600200" indent="-228600">
                    <a:defRPr>
                      <a:solidFill>
                        <a:schemeClr val="tx1"/>
                      </a:solidFill>
                      <a:latin typeface="Metropolis" charset="0"/>
                      <a:ea typeface="ＭＳ Ｐゴシック" charset="-128"/>
                    </a:defRPr>
                  </a:lvl4pPr>
                  <a:lvl5pPr marL="2057400" indent="-228600">
                    <a:defRPr>
                      <a:solidFill>
                        <a:schemeClr val="tx1"/>
                      </a:solidFill>
                      <a:latin typeface="Metropolis" charset="0"/>
                      <a:ea typeface="ＭＳ Ｐゴシック" charset="-128"/>
                    </a:defRPr>
                  </a:lvl5pPr>
                  <a:lvl6pPr marL="2514600" indent="-228600" eaLnBrk="0" fontAlgn="base" hangingPunct="0">
                    <a:spcBef>
                      <a:spcPct val="0"/>
                    </a:spcBef>
                    <a:spcAft>
                      <a:spcPct val="0"/>
                    </a:spcAft>
                    <a:defRPr>
                      <a:solidFill>
                        <a:schemeClr val="tx1"/>
                      </a:solidFill>
                      <a:latin typeface="Metropolis" charset="0"/>
                      <a:ea typeface="ＭＳ Ｐゴシック" charset="-128"/>
                    </a:defRPr>
                  </a:lvl6pPr>
                  <a:lvl7pPr marL="2971800" indent="-228600" eaLnBrk="0" fontAlgn="base" hangingPunct="0">
                    <a:spcBef>
                      <a:spcPct val="0"/>
                    </a:spcBef>
                    <a:spcAft>
                      <a:spcPct val="0"/>
                    </a:spcAft>
                    <a:defRPr>
                      <a:solidFill>
                        <a:schemeClr val="tx1"/>
                      </a:solidFill>
                      <a:latin typeface="Metropolis" charset="0"/>
                      <a:ea typeface="ＭＳ Ｐゴシック" charset="-128"/>
                    </a:defRPr>
                  </a:lvl7pPr>
                  <a:lvl8pPr marL="3429000" indent="-228600" eaLnBrk="0" fontAlgn="base" hangingPunct="0">
                    <a:spcBef>
                      <a:spcPct val="0"/>
                    </a:spcBef>
                    <a:spcAft>
                      <a:spcPct val="0"/>
                    </a:spcAft>
                    <a:defRPr>
                      <a:solidFill>
                        <a:schemeClr val="tx1"/>
                      </a:solidFill>
                      <a:latin typeface="Metropolis" charset="0"/>
                      <a:ea typeface="ＭＳ Ｐゴシック" charset="-128"/>
                    </a:defRPr>
                  </a:lvl8pPr>
                  <a:lvl9pPr marL="3886200" indent="-228600" eaLnBrk="0" fontAlgn="base" hangingPunct="0">
                    <a:spcBef>
                      <a:spcPct val="0"/>
                    </a:spcBef>
                    <a:spcAft>
                      <a:spcPct val="0"/>
                    </a:spcAft>
                    <a:defRPr>
                      <a:solidFill>
                        <a:schemeClr val="tx1"/>
                      </a:solidFill>
                      <a:latin typeface="Metropolis" charset="0"/>
                      <a:ea typeface="ＭＳ Ｐゴシック" charset="-128"/>
                    </a:defRPr>
                  </a:lvl9pPr>
                </a:lstStyle>
                <a:p>
                  <a:pPr algn="ctr">
                    <a:lnSpc>
                      <a:spcPct val="90000"/>
                    </a:lnSpc>
                  </a:pPr>
                  <a:r>
                    <a:rPr lang="en-US" altLang="x-none" sz="1200" b="1">
                      <a:solidFill>
                        <a:schemeClr val="bg1"/>
                      </a:solidFill>
                    </a:rPr>
                    <a:t>vSAN</a:t>
                  </a:r>
                </a:p>
              </p:txBody>
            </p:sp>
            <p:sp>
              <p:nvSpPr>
                <p:cNvPr id="55340" name="TextBox 151"/>
                <p:cNvSpPr txBox="1">
                  <a:spLocks noChangeArrowheads="1"/>
                </p:cNvSpPr>
                <p:nvPr/>
              </p:nvSpPr>
              <p:spPr bwMode="auto">
                <a:xfrm>
                  <a:off x="5634239" y="4897111"/>
                  <a:ext cx="960071" cy="202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Metropolis" charset="0"/>
                      <a:ea typeface="ＭＳ Ｐゴシック" charset="-128"/>
                    </a:defRPr>
                  </a:lvl1pPr>
                  <a:lvl2pPr marL="742950" indent="-285750">
                    <a:defRPr>
                      <a:solidFill>
                        <a:schemeClr val="tx1"/>
                      </a:solidFill>
                      <a:latin typeface="Metropolis" charset="0"/>
                      <a:ea typeface="ＭＳ Ｐゴシック" charset="-128"/>
                    </a:defRPr>
                  </a:lvl2pPr>
                  <a:lvl3pPr marL="1143000" indent="-228600">
                    <a:defRPr>
                      <a:solidFill>
                        <a:schemeClr val="tx1"/>
                      </a:solidFill>
                      <a:latin typeface="Metropolis" charset="0"/>
                      <a:ea typeface="ＭＳ Ｐゴシック" charset="-128"/>
                    </a:defRPr>
                  </a:lvl3pPr>
                  <a:lvl4pPr marL="1600200" indent="-228600">
                    <a:defRPr>
                      <a:solidFill>
                        <a:schemeClr val="tx1"/>
                      </a:solidFill>
                      <a:latin typeface="Metropolis" charset="0"/>
                      <a:ea typeface="ＭＳ Ｐゴシック" charset="-128"/>
                    </a:defRPr>
                  </a:lvl4pPr>
                  <a:lvl5pPr marL="2057400" indent="-228600">
                    <a:defRPr>
                      <a:solidFill>
                        <a:schemeClr val="tx1"/>
                      </a:solidFill>
                      <a:latin typeface="Metropolis" charset="0"/>
                      <a:ea typeface="ＭＳ Ｐゴシック" charset="-128"/>
                    </a:defRPr>
                  </a:lvl5pPr>
                  <a:lvl6pPr marL="2514600" indent="-228600" eaLnBrk="0" fontAlgn="base" hangingPunct="0">
                    <a:spcBef>
                      <a:spcPct val="0"/>
                    </a:spcBef>
                    <a:spcAft>
                      <a:spcPct val="0"/>
                    </a:spcAft>
                    <a:defRPr>
                      <a:solidFill>
                        <a:schemeClr val="tx1"/>
                      </a:solidFill>
                      <a:latin typeface="Metropolis" charset="0"/>
                      <a:ea typeface="ＭＳ Ｐゴシック" charset="-128"/>
                    </a:defRPr>
                  </a:lvl6pPr>
                  <a:lvl7pPr marL="2971800" indent="-228600" eaLnBrk="0" fontAlgn="base" hangingPunct="0">
                    <a:spcBef>
                      <a:spcPct val="0"/>
                    </a:spcBef>
                    <a:spcAft>
                      <a:spcPct val="0"/>
                    </a:spcAft>
                    <a:defRPr>
                      <a:solidFill>
                        <a:schemeClr val="tx1"/>
                      </a:solidFill>
                      <a:latin typeface="Metropolis" charset="0"/>
                      <a:ea typeface="ＭＳ Ｐゴシック" charset="-128"/>
                    </a:defRPr>
                  </a:lvl7pPr>
                  <a:lvl8pPr marL="3429000" indent="-228600" eaLnBrk="0" fontAlgn="base" hangingPunct="0">
                    <a:spcBef>
                      <a:spcPct val="0"/>
                    </a:spcBef>
                    <a:spcAft>
                      <a:spcPct val="0"/>
                    </a:spcAft>
                    <a:defRPr>
                      <a:solidFill>
                        <a:schemeClr val="tx1"/>
                      </a:solidFill>
                      <a:latin typeface="Metropolis" charset="0"/>
                      <a:ea typeface="ＭＳ Ｐゴシック" charset="-128"/>
                    </a:defRPr>
                  </a:lvl8pPr>
                  <a:lvl9pPr marL="3886200" indent="-228600" eaLnBrk="0" fontAlgn="base" hangingPunct="0">
                    <a:spcBef>
                      <a:spcPct val="0"/>
                    </a:spcBef>
                    <a:spcAft>
                      <a:spcPct val="0"/>
                    </a:spcAft>
                    <a:defRPr>
                      <a:solidFill>
                        <a:schemeClr val="tx1"/>
                      </a:solidFill>
                      <a:latin typeface="Metropolis" charset="0"/>
                      <a:ea typeface="ＭＳ Ｐゴシック" charset="-128"/>
                    </a:defRPr>
                  </a:lvl9pPr>
                </a:lstStyle>
                <a:p>
                  <a:pPr algn="ctr">
                    <a:lnSpc>
                      <a:spcPct val="90000"/>
                    </a:lnSpc>
                  </a:pPr>
                  <a:r>
                    <a:rPr lang="en-US" altLang="x-none" sz="1200" b="1">
                      <a:solidFill>
                        <a:schemeClr val="bg1"/>
                      </a:solidFill>
                    </a:rPr>
                    <a:t>NSX</a:t>
                  </a:r>
                </a:p>
              </p:txBody>
            </p:sp>
          </p:grpSp>
          <p:grpSp>
            <p:nvGrpSpPr>
              <p:cNvPr id="447" name="Group 4">
                <a:extLst/>
              </p:cNvPr>
              <p:cNvGrpSpPr>
                <a:grpSpLocks noChangeAspect="1"/>
              </p:cNvGrpSpPr>
              <p:nvPr/>
            </p:nvGrpSpPr>
            <p:grpSpPr bwMode="auto">
              <a:xfrm>
                <a:off x="3046463" y="4045527"/>
                <a:ext cx="366479" cy="366478"/>
                <a:chOff x="786" y="2478"/>
                <a:chExt cx="389" cy="389"/>
              </a:xfrm>
              <a:solidFill>
                <a:schemeClr val="bg1"/>
              </a:solidFill>
            </p:grpSpPr>
            <p:sp>
              <p:nvSpPr>
                <p:cNvPr id="448" name="Freeform 5">
                  <a:extLst/>
                </p:cNvPr>
                <p:cNvSpPr>
                  <a:spLocks noEditPoints="1"/>
                </p:cNvSpPr>
                <p:nvPr/>
              </p:nvSpPr>
              <p:spPr bwMode="auto">
                <a:xfrm>
                  <a:off x="786" y="2478"/>
                  <a:ext cx="389" cy="110"/>
                </a:xfrm>
                <a:custGeom>
                  <a:avLst/>
                  <a:gdLst>
                    <a:gd name="T0" fmla="*/ 0 w 389"/>
                    <a:gd name="T1" fmla="*/ 0 h 110"/>
                    <a:gd name="T2" fmla="*/ 0 w 389"/>
                    <a:gd name="T3" fmla="*/ 110 h 110"/>
                    <a:gd name="T4" fmla="*/ 389 w 389"/>
                    <a:gd name="T5" fmla="*/ 110 h 110"/>
                    <a:gd name="T6" fmla="*/ 389 w 389"/>
                    <a:gd name="T7" fmla="*/ 0 h 110"/>
                    <a:gd name="T8" fmla="*/ 0 w 389"/>
                    <a:gd name="T9" fmla="*/ 0 h 110"/>
                    <a:gd name="T10" fmla="*/ 373 w 389"/>
                    <a:gd name="T11" fmla="*/ 94 h 110"/>
                    <a:gd name="T12" fmla="*/ 16 w 389"/>
                    <a:gd name="T13" fmla="*/ 94 h 110"/>
                    <a:gd name="T14" fmla="*/ 16 w 389"/>
                    <a:gd name="T15" fmla="*/ 16 h 110"/>
                    <a:gd name="T16" fmla="*/ 373 w 389"/>
                    <a:gd name="T17" fmla="*/ 16 h 110"/>
                    <a:gd name="T18" fmla="*/ 373 w 389"/>
                    <a:gd name="T19"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9" h="110">
                      <a:moveTo>
                        <a:pt x="0" y="0"/>
                      </a:moveTo>
                      <a:lnTo>
                        <a:pt x="0" y="110"/>
                      </a:lnTo>
                      <a:lnTo>
                        <a:pt x="389" y="110"/>
                      </a:lnTo>
                      <a:lnTo>
                        <a:pt x="389" y="0"/>
                      </a:lnTo>
                      <a:lnTo>
                        <a:pt x="0" y="0"/>
                      </a:lnTo>
                      <a:close/>
                      <a:moveTo>
                        <a:pt x="373" y="94"/>
                      </a:moveTo>
                      <a:lnTo>
                        <a:pt x="16" y="94"/>
                      </a:lnTo>
                      <a:lnTo>
                        <a:pt x="16" y="16"/>
                      </a:lnTo>
                      <a:lnTo>
                        <a:pt x="373" y="16"/>
                      </a:lnTo>
                      <a:lnTo>
                        <a:pt x="373" y="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449" name="Freeform 6">
                  <a:extLst/>
                </p:cNvPr>
                <p:cNvSpPr>
                  <a:spLocks noEditPoints="1"/>
                </p:cNvSpPr>
                <p:nvPr/>
              </p:nvSpPr>
              <p:spPr bwMode="auto">
                <a:xfrm>
                  <a:off x="786" y="2618"/>
                  <a:ext cx="389" cy="110"/>
                </a:xfrm>
                <a:custGeom>
                  <a:avLst/>
                  <a:gdLst>
                    <a:gd name="T0" fmla="*/ 0 w 389"/>
                    <a:gd name="T1" fmla="*/ 110 h 110"/>
                    <a:gd name="T2" fmla="*/ 389 w 389"/>
                    <a:gd name="T3" fmla="*/ 110 h 110"/>
                    <a:gd name="T4" fmla="*/ 389 w 389"/>
                    <a:gd name="T5" fmla="*/ 0 h 110"/>
                    <a:gd name="T6" fmla="*/ 0 w 389"/>
                    <a:gd name="T7" fmla="*/ 0 h 110"/>
                    <a:gd name="T8" fmla="*/ 0 w 389"/>
                    <a:gd name="T9" fmla="*/ 110 h 110"/>
                    <a:gd name="T10" fmla="*/ 16 w 389"/>
                    <a:gd name="T11" fmla="*/ 16 h 110"/>
                    <a:gd name="T12" fmla="*/ 373 w 389"/>
                    <a:gd name="T13" fmla="*/ 16 h 110"/>
                    <a:gd name="T14" fmla="*/ 373 w 389"/>
                    <a:gd name="T15" fmla="*/ 94 h 110"/>
                    <a:gd name="T16" fmla="*/ 16 w 389"/>
                    <a:gd name="T17" fmla="*/ 94 h 110"/>
                    <a:gd name="T18" fmla="*/ 16 w 389"/>
                    <a:gd name="T19" fmla="*/ 1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9" h="110">
                      <a:moveTo>
                        <a:pt x="0" y="110"/>
                      </a:moveTo>
                      <a:lnTo>
                        <a:pt x="389" y="110"/>
                      </a:lnTo>
                      <a:lnTo>
                        <a:pt x="389" y="0"/>
                      </a:lnTo>
                      <a:lnTo>
                        <a:pt x="0" y="0"/>
                      </a:lnTo>
                      <a:lnTo>
                        <a:pt x="0" y="110"/>
                      </a:lnTo>
                      <a:close/>
                      <a:moveTo>
                        <a:pt x="16" y="16"/>
                      </a:moveTo>
                      <a:lnTo>
                        <a:pt x="373" y="16"/>
                      </a:lnTo>
                      <a:lnTo>
                        <a:pt x="373" y="94"/>
                      </a:lnTo>
                      <a:lnTo>
                        <a:pt x="16" y="94"/>
                      </a:lnTo>
                      <a:lnTo>
                        <a:pt x="16"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450" name="Freeform 7">
                  <a:extLst/>
                </p:cNvPr>
                <p:cNvSpPr>
                  <a:spLocks noEditPoints="1"/>
                </p:cNvSpPr>
                <p:nvPr/>
              </p:nvSpPr>
              <p:spPr bwMode="auto">
                <a:xfrm>
                  <a:off x="786" y="2757"/>
                  <a:ext cx="389" cy="110"/>
                </a:xfrm>
                <a:custGeom>
                  <a:avLst/>
                  <a:gdLst>
                    <a:gd name="T0" fmla="*/ 0 w 389"/>
                    <a:gd name="T1" fmla="*/ 110 h 110"/>
                    <a:gd name="T2" fmla="*/ 389 w 389"/>
                    <a:gd name="T3" fmla="*/ 110 h 110"/>
                    <a:gd name="T4" fmla="*/ 389 w 389"/>
                    <a:gd name="T5" fmla="*/ 0 h 110"/>
                    <a:gd name="T6" fmla="*/ 0 w 389"/>
                    <a:gd name="T7" fmla="*/ 0 h 110"/>
                    <a:gd name="T8" fmla="*/ 0 w 389"/>
                    <a:gd name="T9" fmla="*/ 110 h 110"/>
                    <a:gd name="T10" fmla="*/ 16 w 389"/>
                    <a:gd name="T11" fmla="*/ 16 h 110"/>
                    <a:gd name="T12" fmla="*/ 373 w 389"/>
                    <a:gd name="T13" fmla="*/ 16 h 110"/>
                    <a:gd name="T14" fmla="*/ 373 w 389"/>
                    <a:gd name="T15" fmla="*/ 94 h 110"/>
                    <a:gd name="T16" fmla="*/ 16 w 389"/>
                    <a:gd name="T17" fmla="*/ 94 h 110"/>
                    <a:gd name="T18" fmla="*/ 16 w 389"/>
                    <a:gd name="T19" fmla="*/ 1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9" h="110">
                      <a:moveTo>
                        <a:pt x="0" y="110"/>
                      </a:moveTo>
                      <a:lnTo>
                        <a:pt x="389" y="110"/>
                      </a:lnTo>
                      <a:lnTo>
                        <a:pt x="389" y="0"/>
                      </a:lnTo>
                      <a:lnTo>
                        <a:pt x="0" y="0"/>
                      </a:lnTo>
                      <a:lnTo>
                        <a:pt x="0" y="110"/>
                      </a:lnTo>
                      <a:close/>
                      <a:moveTo>
                        <a:pt x="16" y="16"/>
                      </a:moveTo>
                      <a:lnTo>
                        <a:pt x="373" y="16"/>
                      </a:lnTo>
                      <a:lnTo>
                        <a:pt x="373" y="94"/>
                      </a:lnTo>
                      <a:lnTo>
                        <a:pt x="16" y="94"/>
                      </a:lnTo>
                      <a:lnTo>
                        <a:pt x="16"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451" name="Rectangle 8">
                  <a:extLst/>
                </p:cNvPr>
                <p:cNvSpPr>
                  <a:spLocks noChangeArrowheads="1"/>
                </p:cNvSpPr>
                <p:nvPr/>
              </p:nvSpPr>
              <p:spPr bwMode="auto">
                <a:xfrm>
                  <a:off x="1120" y="2505"/>
                  <a:ext cx="17" cy="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p>
              </p:txBody>
            </p:sp>
            <p:sp>
              <p:nvSpPr>
                <p:cNvPr id="452" name="Rectangle 9">
                  <a:extLst/>
                </p:cNvPr>
                <p:cNvSpPr>
                  <a:spLocks noChangeArrowheads="1"/>
                </p:cNvSpPr>
                <p:nvPr/>
              </p:nvSpPr>
              <p:spPr bwMode="auto">
                <a:xfrm>
                  <a:off x="1089" y="2505"/>
                  <a:ext cx="16" cy="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p>
              </p:txBody>
            </p:sp>
            <p:sp>
              <p:nvSpPr>
                <p:cNvPr id="453" name="Rectangle 10">
                  <a:extLst/>
                </p:cNvPr>
                <p:cNvSpPr>
                  <a:spLocks noChangeArrowheads="1"/>
                </p:cNvSpPr>
                <p:nvPr/>
              </p:nvSpPr>
              <p:spPr bwMode="auto">
                <a:xfrm>
                  <a:off x="1058" y="2505"/>
                  <a:ext cx="16" cy="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p>
              </p:txBody>
            </p:sp>
            <p:sp>
              <p:nvSpPr>
                <p:cNvPr id="454" name="Rectangle 11">
                  <a:extLst/>
                </p:cNvPr>
                <p:cNvSpPr>
                  <a:spLocks noChangeArrowheads="1"/>
                </p:cNvSpPr>
                <p:nvPr/>
              </p:nvSpPr>
              <p:spPr bwMode="auto">
                <a:xfrm>
                  <a:off x="1058" y="2645"/>
                  <a:ext cx="16"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p>
              </p:txBody>
            </p:sp>
            <p:sp>
              <p:nvSpPr>
                <p:cNvPr id="455" name="Rectangle 12">
                  <a:extLst/>
                </p:cNvPr>
                <p:cNvSpPr>
                  <a:spLocks noChangeArrowheads="1"/>
                </p:cNvSpPr>
                <p:nvPr/>
              </p:nvSpPr>
              <p:spPr bwMode="auto">
                <a:xfrm>
                  <a:off x="1026" y="2505"/>
                  <a:ext cx="16" cy="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p>
              </p:txBody>
            </p:sp>
            <p:sp>
              <p:nvSpPr>
                <p:cNvPr id="456" name="Rectangle 13">
                  <a:extLst/>
                </p:cNvPr>
                <p:cNvSpPr>
                  <a:spLocks noChangeArrowheads="1"/>
                </p:cNvSpPr>
                <p:nvPr/>
              </p:nvSpPr>
              <p:spPr bwMode="auto">
                <a:xfrm>
                  <a:off x="1026" y="2645"/>
                  <a:ext cx="16"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p>
              </p:txBody>
            </p:sp>
            <p:sp>
              <p:nvSpPr>
                <p:cNvPr id="457" name="Oval 14">
                  <a:extLst/>
                </p:cNvPr>
                <p:cNvSpPr>
                  <a:spLocks noChangeArrowheads="1"/>
                </p:cNvSpPr>
                <p:nvPr/>
              </p:nvSpPr>
              <p:spPr bwMode="auto">
                <a:xfrm>
                  <a:off x="832" y="2513"/>
                  <a:ext cx="37" cy="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458" name="Rectangle 15">
                  <a:extLst/>
                </p:cNvPr>
                <p:cNvSpPr>
                  <a:spLocks noChangeArrowheads="1"/>
                </p:cNvSpPr>
                <p:nvPr/>
              </p:nvSpPr>
              <p:spPr bwMode="auto">
                <a:xfrm>
                  <a:off x="1120" y="2645"/>
                  <a:ext cx="17"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p>
              </p:txBody>
            </p:sp>
            <p:sp>
              <p:nvSpPr>
                <p:cNvPr id="459" name="Rectangle 16">
                  <a:extLst/>
                </p:cNvPr>
                <p:cNvSpPr>
                  <a:spLocks noChangeArrowheads="1"/>
                </p:cNvSpPr>
                <p:nvPr/>
              </p:nvSpPr>
              <p:spPr bwMode="auto">
                <a:xfrm>
                  <a:off x="1089" y="2645"/>
                  <a:ext cx="16"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p>
              </p:txBody>
            </p:sp>
            <p:sp>
              <p:nvSpPr>
                <p:cNvPr id="460" name="Oval 17">
                  <a:extLst/>
                </p:cNvPr>
                <p:cNvSpPr>
                  <a:spLocks noChangeArrowheads="1"/>
                </p:cNvSpPr>
                <p:nvPr/>
              </p:nvSpPr>
              <p:spPr bwMode="auto">
                <a:xfrm>
                  <a:off x="832" y="2652"/>
                  <a:ext cx="37" cy="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461" name="Rectangle 18">
                  <a:extLst/>
                </p:cNvPr>
                <p:cNvSpPr>
                  <a:spLocks noChangeArrowheads="1"/>
                </p:cNvSpPr>
                <p:nvPr/>
              </p:nvSpPr>
              <p:spPr bwMode="auto">
                <a:xfrm>
                  <a:off x="1120" y="2784"/>
                  <a:ext cx="17" cy="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p>
              </p:txBody>
            </p:sp>
            <p:sp>
              <p:nvSpPr>
                <p:cNvPr id="462" name="Rectangle 19">
                  <a:extLst/>
                </p:cNvPr>
                <p:cNvSpPr>
                  <a:spLocks noChangeArrowheads="1"/>
                </p:cNvSpPr>
                <p:nvPr/>
              </p:nvSpPr>
              <p:spPr bwMode="auto">
                <a:xfrm>
                  <a:off x="1089" y="2784"/>
                  <a:ext cx="16" cy="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p>
              </p:txBody>
            </p:sp>
            <p:sp>
              <p:nvSpPr>
                <p:cNvPr id="463" name="Rectangle 20">
                  <a:extLst/>
                </p:cNvPr>
                <p:cNvSpPr>
                  <a:spLocks noChangeArrowheads="1"/>
                </p:cNvSpPr>
                <p:nvPr/>
              </p:nvSpPr>
              <p:spPr bwMode="auto">
                <a:xfrm>
                  <a:off x="1058" y="2784"/>
                  <a:ext cx="16" cy="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p>
              </p:txBody>
            </p:sp>
            <p:sp>
              <p:nvSpPr>
                <p:cNvPr id="464" name="Rectangle 21">
                  <a:extLst/>
                </p:cNvPr>
                <p:cNvSpPr>
                  <a:spLocks noChangeArrowheads="1"/>
                </p:cNvSpPr>
                <p:nvPr/>
              </p:nvSpPr>
              <p:spPr bwMode="auto">
                <a:xfrm>
                  <a:off x="1026" y="2784"/>
                  <a:ext cx="16" cy="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p>
              </p:txBody>
            </p:sp>
            <p:sp>
              <p:nvSpPr>
                <p:cNvPr id="465" name="Oval 22">
                  <a:extLst/>
                </p:cNvPr>
                <p:cNvSpPr>
                  <a:spLocks noChangeArrowheads="1"/>
                </p:cNvSpPr>
                <p:nvPr/>
              </p:nvSpPr>
              <p:spPr bwMode="auto">
                <a:xfrm>
                  <a:off x="832" y="2792"/>
                  <a:ext cx="37" cy="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sp>
            <p:nvSpPr>
              <p:cNvPr id="55336" name="Freeform 26"/>
              <p:cNvSpPr>
                <a:spLocks noEditPoints="1"/>
              </p:cNvSpPr>
              <p:nvPr/>
            </p:nvSpPr>
            <p:spPr bwMode="auto">
              <a:xfrm>
                <a:off x="3903303" y="4045527"/>
                <a:ext cx="288925" cy="387558"/>
              </a:xfrm>
              <a:custGeom>
                <a:avLst/>
                <a:gdLst>
                  <a:gd name="T0" fmla="*/ 145940463 w 286"/>
                  <a:gd name="T1" fmla="*/ 0 h 384"/>
                  <a:gd name="T2" fmla="*/ 0 w 286"/>
                  <a:gd name="T3" fmla="*/ 43800110 h 384"/>
                  <a:gd name="T4" fmla="*/ 0 w 286"/>
                  <a:gd name="T5" fmla="*/ 347348858 h 384"/>
                  <a:gd name="T6" fmla="*/ 145940463 w 286"/>
                  <a:gd name="T7" fmla="*/ 391148967 h 384"/>
                  <a:gd name="T8" fmla="*/ 291879915 w 286"/>
                  <a:gd name="T9" fmla="*/ 347348858 h 384"/>
                  <a:gd name="T10" fmla="*/ 291879915 w 286"/>
                  <a:gd name="T11" fmla="*/ 43800110 h 384"/>
                  <a:gd name="T12" fmla="*/ 145940463 w 286"/>
                  <a:gd name="T13" fmla="*/ 0 h 384"/>
                  <a:gd name="T14" fmla="*/ 145940463 w 286"/>
                  <a:gd name="T15" fmla="*/ 16297621 h 384"/>
                  <a:gd name="T16" fmla="*/ 275550601 w 286"/>
                  <a:gd name="T17" fmla="*/ 43800110 h 384"/>
                  <a:gd name="T18" fmla="*/ 145940463 w 286"/>
                  <a:gd name="T19" fmla="*/ 70284249 h 384"/>
                  <a:gd name="T20" fmla="*/ 16329314 w 286"/>
                  <a:gd name="T21" fmla="*/ 43800110 h 384"/>
                  <a:gd name="T22" fmla="*/ 145940463 w 286"/>
                  <a:gd name="T23" fmla="*/ 16297621 h 384"/>
                  <a:gd name="T24" fmla="*/ 275550601 w 286"/>
                  <a:gd name="T25" fmla="*/ 347348858 h 384"/>
                  <a:gd name="T26" fmla="*/ 145940463 w 286"/>
                  <a:gd name="T27" fmla="*/ 374851346 h 384"/>
                  <a:gd name="T28" fmla="*/ 16329314 w 286"/>
                  <a:gd name="T29" fmla="*/ 347348858 h 384"/>
                  <a:gd name="T30" fmla="*/ 16329314 w 286"/>
                  <a:gd name="T31" fmla="*/ 267896440 h 384"/>
                  <a:gd name="T32" fmla="*/ 146960792 w 286"/>
                  <a:gd name="T33" fmla="*/ 290306174 h 384"/>
                  <a:gd name="T34" fmla="*/ 275550601 w 286"/>
                  <a:gd name="T35" fmla="*/ 266878091 h 384"/>
                  <a:gd name="T36" fmla="*/ 275550601 w 286"/>
                  <a:gd name="T37" fmla="*/ 347348858 h 384"/>
                  <a:gd name="T38" fmla="*/ 275550601 w 286"/>
                  <a:gd name="T39" fmla="*/ 247524413 h 384"/>
                  <a:gd name="T40" fmla="*/ 146960792 w 286"/>
                  <a:gd name="T41" fmla="*/ 274007543 h 384"/>
                  <a:gd name="T42" fmla="*/ 16329314 w 286"/>
                  <a:gd name="T43" fmla="*/ 246505055 h 384"/>
                  <a:gd name="T44" fmla="*/ 16329314 w 286"/>
                  <a:gd name="T45" fmla="*/ 166034288 h 384"/>
                  <a:gd name="T46" fmla="*/ 145940463 w 286"/>
                  <a:gd name="T47" fmla="*/ 188444022 h 384"/>
                  <a:gd name="T48" fmla="*/ 275550601 w 286"/>
                  <a:gd name="T49" fmla="*/ 166034288 h 384"/>
                  <a:gd name="T50" fmla="*/ 275550601 w 286"/>
                  <a:gd name="T51" fmla="*/ 247524413 h 384"/>
                  <a:gd name="T52" fmla="*/ 145940463 w 286"/>
                  <a:gd name="T53" fmla="*/ 172146401 h 384"/>
                  <a:gd name="T54" fmla="*/ 16329314 w 286"/>
                  <a:gd name="T55" fmla="*/ 144643912 h 384"/>
                  <a:gd name="T56" fmla="*/ 16329314 w 286"/>
                  <a:gd name="T57" fmla="*/ 65191495 h 384"/>
                  <a:gd name="T58" fmla="*/ 145940463 w 286"/>
                  <a:gd name="T59" fmla="*/ 86582879 h 384"/>
                  <a:gd name="T60" fmla="*/ 275550601 w 286"/>
                  <a:gd name="T61" fmla="*/ 65191495 h 384"/>
                  <a:gd name="T62" fmla="*/ 275550601 w 286"/>
                  <a:gd name="T63" fmla="*/ 144643912 h 384"/>
                  <a:gd name="T64" fmla="*/ 145940463 w 286"/>
                  <a:gd name="T65" fmla="*/ 172146401 h 38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86" h="384">
                    <a:moveTo>
                      <a:pt x="143" y="0"/>
                    </a:moveTo>
                    <a:cubicBezTo>
                      <a:pt x="74" y="0"/>
                      <a:pt x="0" y="13"/>
                      <a:pt x="0" y="43"/>
                    </a:cubicBezTo>
                    <a:cubicBezTo>
                      <a:pt x="0" y="341"/>
                      <a:pt x="0" y="341"/>
                      <a:pt x="0" y="341"/>
                    </a:cubicBezTo>
                    <a:cubicBezTo>
                      <a:pt x="0" y="371"/>
                      <a:pt x="74" y="384"/>
                      <a:pt x="143" y="384"/>
                    </a:cubicBezTo>
                    <a:cubicBezTo>
                      <a:pt x="212" y="384"/>
                      <a:pt x="286" y="371"/>
                      <a:pt x="286" y="341"/>
                    </a:cubicBezTo>
                    <a:cubicBezTo>
                      <a:pt x="286" y="43"/>
                      <a:pt x="286" y="43"/>
                      <a:pt x="286" y="43"/>
                    </a:cubicBezTo>
                    <a:cubicBezTo>
                      <a:pt x="286" y="13"/>
                      <a:pt x="212" y="0"/>
                      <a:pt x="143" y="0"/>
                    </a:cubicBezTo>
                    <a:close/>
                    <a:moveTo>
                      <a:pt x="143" y="16"/>
                    </a:moveTo>
                    <a:cubicBezTo>
                      <a:pt x="227" y="16"/>
                      <a:pt x="270" y="35"/>
                      <a:pt x="270" y="43"/>
                    </a:cubicBezTo>
                    <a:cubicBezTo>
                      <a:pt x="270" y="51"/>
                      <a:pt x="227" y="69"/>
                      <a:pt x="143" y="69"/>
                    </a:cubicBezTo>
                    <a:cubicBezTo>
                      <a:pt x="59" y="69"/>
                      <a:pt x="16" y="51"/>
                      <a:pt x="16" y="43"/>
                    </a:cubicBezTo>
                    <a:cubicBezTo>
                      <a:pt x="16" y="35"/>
                      <a:pt x="59" y="16"/>
                      <a:pt x="143" y="16"/>
                    </a:cubicBezTo>
                    <a:close/>
                    <a:moveTo>
                      <a:pt x="270" y="341"/>
                    </a:moveTo>
                    <a:cubicBezTo>
                      <a:pt x="270" y="351"/>
                      <a:pt x="225" y="368"/>
                      <a:pt x="143" y="368"/>
                    </a:cubicBezTo>
                    <a:cubicBezTo>
                      <a:pt x="61" y="368"/>
                      <a:pt x="16" y="351"/>
                      <a:pt x="16" y="341"/>
                    </a:cubicBezTo>
                    <a:cubicBezTo>
                      <a:pt x="16" y="263"/>
                      <a:pt x="16" y="263"/>
                      <a:pt x="16" y="263"/>
                    </a:cubicBezTo>
                    <a:cubicBezTo>
                      <a:pt x="42" y="278"/>
                      <a:pt x="94" y="285"/>
                      <a:pt x="144" y="285"/>
                    </a:cubicBezTo>
                    <a:cubicBezTo>
                      <a:pt x="196" y="285"/>
                      <a:pt x="244" y="276"/>
                      <a:pt x="270" y="262"/>
                    </a:cubicBezTo>
                    <a:lnTo>
                      <a:pt x="270" y="341"/>
                    </a:lnTo>
                    <a:close/>
                    <a:moveTo>
                      <a:pt x="270" y="243"/>
                    </a:moveTo>
                    <a:cubicBezTo>
                      <a:pt x="254" y="256"/>
                      <a:pt x="204" y="269"/>
                      <a:pt x="144" y="269"/>
                    </a:cubicBezTo>
                    <a:cubicBezTo>
                      <a:pt x="60" y="269"/>
                      <a:pt x="16" y="250"/>
                      <a:pt x="16" y="242"/>
                    </a:cubicBezTo>
                    <a:cubicBezTo>
                      <a:pt x="16" y="163"/>
                      <a:pt x="16" y="163"/>
                      <a:pt x="16" y="163"/>
                    </a:cubicBezTo>
                    <a:cubicBezTo>
                      <a:pt x="42" y="178"/>
                      <a:pt x="94" y="185"/>
                      <a:pt x="143" y="185"/>
                    </a:cubicBezTo>
                    <a:cubicBezTo>
                      <a:pt x="192" y="185"/>
                      <a:pt x="244" y="178"/>
                      <a:pt x="270" y="163"/>
                    </a:cubicBezTo>
                    <a:lnTo>
                      <a:pt x="270" y="243"/>
                    </a:lnTo>
                    <a:close/>
                    <a:moveTo>
                      <a:pt x="143" y="169"/>
                    </a:moveTo>
                    <a:cubicBezTo>
                      <a:pt x="61" y="169"/>
                      <a:pt x="16" y="151"/>
                      <a:pt x="16" y="142"/>
                    </a:cubicBezTo>
                    <a:cubicBezTo>
                      <a:pt x="16" y="64"/>
                      <a:pt x="16" y="64"/>
                      <a:pt x="16" y="64"/>
                    </a:cubicBezTo>
                    <a:cubicBezTo>
                      <a:pt x="42" y="79"/>
                      <a:pt x="94" y="85"/>
                      <a:pt x="143" y="85"/>
                    </a:cubicBezTo>
                    <a:cubicBezTo>
                      <a:pt x="192" y="85"/>
                      <a:pt x="244" y="79"/>
                      <a:pt x="270" y="64"/>
                    </a:cubicBezTo>
                    <a:cubicBezTo>
                      <a:pt x="270" y="142"/>
                      <a:pt x="270" y="142"/>
                      <a:pt x="270" y="142"/>
                    </a:cubicBezTo>
                    <a:cubicBezTo>
                      <a:pt x="270" y="151"/>
                      <a:pt x="225" y="169"/>
                      <a:pt x="143" y="16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467" name="Group 29">
                <a:extLst/>
              </p:cNvPr>
              <p:cNvGrpSpPr>
                <a:grpSpLocks noChangeAspect="1"/>
              </p:cNvGrpSpPr>
              <p:nvPr/>
            </p:nvGrpSpPr>
            <p:grpSpPr bwMode="auto">
              <a:xfrm>
                <a:off x="4600075" y="4089195"/>
                <a:ext cx="469900" cy="339726"/>
                <a:chOff x="2902" y="2690"/>
                <a:chExt cx="296" cy="214"/>
              </a:xfrm>
              <a:solidFill>
                <a:schemeClr val="bg1"/>
              </a:solidFill>
            </p:grpSpPr>
            <p:sp>
              <p:nvSpPr>
                <p:cNvPr id="468" name="Freeform 30">
                  <a:extLst/>
                </p:cNvPr>
                <p:cNvSpPr>
                  <a:spLocks noEditPoints="1"/>
                </p:cNvSpPr>
                <p:nvPr/>
              </p:nvSpPr>
              <p:spPr bwMode="auto">
                <a:xfrm>
                  <a:off x="2902" y="2690"/>
                  <a:ext cx="200" cy="123"/>
                </a:xfrm>
                <a:custGeom>
                  <a:avLst/>
                  <a:gdLst>
                    <a:gd name="T0" fmla="*/ 52 w 200"/>
                    <a:gd name="T1" fmla="*/ 29 h 123"/>
                    <a:gd name="T2" fmla="*/ 52 w 200"/>
                    <a:gd name="T3" fmla="*/ 35 h 123"/>
                    <a:gd name="T4" fmla="*/ 52 w 200"/>
                    <a:gd name="T5" fmla="*/ 47 h 123"/>
                    <a:gd name="T6" fmla="*/ 65 w 200"/>
                    <a:gd name="T7" fmla="*/ 47 h 123"/>
                    <a:gd name="T8" fmla="*/ 187 w 200"/>
                    <a:gd name="T9" fmla="*/ 47 h 123"/>
                    <a:gd name="T10" fmla="*/ 187 w 200"/>
                    <a:gd name="T11" fmla="*/ 76 h 123"/>
                    <a:gd name="T12" fmla="*/ 65 w 200"/>
                    <a:gd name="T13" fmla="*/ 76 h 123"/>
                    <a:gd name="T14" fmla="*/ 52 w 200"/>
                    <a:gd name="T15" fmla="*/ 76 h 123"/>
                    <a:gd name="T16" fmla="*/ 52 w 200"/>
                    <a:gd name="T17" fmla="*/ 88 h 123"/>
                    <a:gd name="T18" fmla="*/ 52 w 200"/>
                    <a:gd name="T19" fmla="*/ 94 h 123"/>
                    <a:gd name="T20" fmla="*/ 18 w 200"/>
                    <a:gd name="T21" fmla="*/ 61 h 123"/>
                    <a:gd name="T22" fmla="*/ 52 w 200"/>
                    <a:gd name="T23" fmla="*/ 29 h 123"/>
                    <a:gd name="T24" fmla="*/ 65 w 200"/>
                    <a:gd name="T25" fmla="*/ 0 h 123"/>
                    <a:gd name="T26" fmla="*/ 0 w 200"/>
                    <a:gd name="T27" fmla="*/ 61 h 123"/>
                    <a:gd name="T28" fmla="*/ 65 w 200"/>
                    <a:gd name="T29" fmla="*/ 123 h 123"/>
                    <a:gd name="T30" fmla="*/ 65 w 200"/>
                    <a:gd name="T31" fmla="*/ 88 h 123"/>
                    <a:gd name="T32" fmla="*/ 200 w 200"/>
                    <a:gd name="T33" fmla="*/ 88 h 123"/>
                    <a:gd name="T34" fmla="*/ 200 w 200"/>
                    <a:gd name="T35" fmla="*/ 35 h 123"/>
                    <a:gd name="T36" fmla="*/ 65 w 200"/>
                    <a:gd name="T37" fmla="*/ 35 h 123"/>
                    <a:gd name="T38" fmla="*/ 65 w 200"/>
                    <a:gd name="T39" fmla="*/ 0 h 123"/>
                    <a:gd name="T40" fmla="*/ 65 w 200"/>
                    <a:gd name="T41"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0" h="123">
                      <a:moveTo>
                        <a:pt x="52" y="29"/>
                      </a:moveTo>
                      <a:lnTo>
                        <a:pt x="52" y="35"/>
                      </a:lnTo>
                      <a:lnTo>
                        <a:pt x="52" y="47"/>
                      </a:lnTo>
                      <a:lnTo>
                        <a:pt x="65" y="47"/>
                      </a:lnTo>
                      <a:lnTo>
                        <a:pt x="187" y="47"/>
                      </a:lnTo>
                      <a:lnTo>
                        <a:pt x="187" y="76"/>
                      </a:lnTo>
                      <a:lnTo>
                        <a:pt x="65" y="76"/>
                      </a:lnTo>
                      <a:lnTo>
                        <a:pt x="52" y="76"/>
                      </a:lnTo>
                      <a:lnTo>
                        <a:pt x="52" y="88"/>
                      </a:lnTo>
                      <a:lnTo>
                        <a:pt x="52" y="94"/>
                      </a:lnTo>
                      <a:lnTo>
                        <a:pt x="18" y="61"/>
                      </a:lnTo>
                      <a:lnTo>
                        <a:pt x="52" y="29"/>
                      </a:lnTo>
                      <a:close/>
                      <a:moveTo>
                        <a:pt x="65" y="0"/>
                      </a:moveTo>
                      <a:lnTo>
                        <a:pt x="0" y="61"/>
                      </a:lnTo>
                      <a:lnTo>
                        <a:pt x="65" y="123"/>
                      </a:lnTo>
                      <a:lnTo>
                        <a:pt x="65" y="88"/>
                      </a:lnTo>
                      <a:lnTo>
                        <a:pt x="200" y="88"/>
                      </a:lnTo>
                      <a:lnTo>
                        <a:pt x="200" y="35"/>
                      </a:lnTo>
                      <a:lnTo>
                        <a:pt x="65" y="35"/>
                      </a:lnTo>
                      <a:lnTo>
                        <a:pt x="65" y="0"/>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469" name="Freeform 31">
                  <a:extLst/>
                </p:cNvPr>
                <p:cNvSpPr>
                  <a:spLocks noEditPoints="1"/>
                </p:cNvSpPr>
                <p:nvPr/>
              </p:nvSpPr>
              <p:spPr bwMode="auto">
                <a:xfrm>
                  <a:off x="2902" y="2690"/>
                  <a:ext cx="200" cy="123"/>
                </a:xfrm>
                <a:custGeom>
                  <a:avLst/>
                  <a:gdLst>
                    <a:gd name="T0" fmla="*/ 52 w 200"/>
                    <a:gd name="T1" fmla="*/ 29 h 123"/>
                    <a:gd name="T2" fmla="*/ 52 w 200"/>
                    <a:gd name="T3" fmla="*/ 35 h 123"/>
                    <a:gd name="T4" fmla="*/ 52 w 200"/>
                    <a:gd name="T5" fmla="*/ 47 h 123"/>
                    <a:gd name="T6" fmla="*/ 65 w 200"/>
                    <a:gd name="T7" fmla="*/ 47 h 123"/>
                    <a:gd name="T8" fmla="*/ 187 w 200"/>
                    <a:gd name="T9" fmla="*/ 47 h 123"/>
                    <a:gd name="T10" fmla="*/ 187 w 200"/>
                    <a:gd name="T11" fmla="*/ 76 h 123"/>
                    <a:gd name="T12" fmla="*/ 65 w 200"/>
                    <a:gd name="T13" fmla="*/ 76 h 123"/>
                    <a:gd name="T14" fmla="*/ 52 w 200"/>
                    <a:gd name="T15" fmla="*/ 76 h 123"/>
                    <a:gd name="T16" fmla="*/ 52 w 200"/>
                    <a:gd name="T17" fmla="*/ 88 h 123"/>
                    <a:gd name="T18" fmla="*/ 52 w 200"/>
                    <a:gd name="T19" fmla="*/ 94 h 123"/>
                    <a:gd name="T20" fmla="*/ 18 w 200"/>
                    <a:gd name="T21" fmla="*/ 61 h 123"/>
                    <a:gd name="T22" fmla="*/ 52 w 200"/>
                    <a:gd name="T23" fmla="*/ 29 h 123"/>
                    <a:gd name="T24" fmla="*/ 65 w 200"/>
                    <a:gd name="T25" fmla="*/ 0 h 123"/>
                    <a:gd name="T26" fmla="*/ 0 w 200"/>
                    <a:gd name="T27" fmla="*/ 61 h 123"/>
                    <a:gd name="T28" fmla="*/ 65 w 200"/>
                    <a:gd name="T29" fmla="*/ 123 h 123"/>
                    <a:gd name="T30" fmla="*/ 65 w 200"/>
                    <a:gd name="T31" fmla="*/ 88 h 123"/>
                    <a:gd name="T32" fmla="*/ 200 w 200"/>
                    <a:gd name="T33" fmla="*/ 88 h 123"/>
                    <a:gd name="T34" fmla="*/ 200 w 200"/>
                    <a:gd name="T35" fmla="*/ 35 h 123"/>
                    <a:gd name="T36" fmla="*/ 65 w 200"/>
                    <a:gd name="T37" fmla="*/ 35 h 123"/>
                    <a:gd name="T38" fmla="*/ 65 w 200"/>
                    <a:gd name="T39" fmla="*/ 0 h 123"/>
                    <a:gd name="T40" fmla="*/ 65 w 200"/>
                    <a:gd name="T41"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0" h="123">
                      <a:moveTo>
                        <a:pt x="52" y="29"/>
                      </a:moveTo>
                      <a:lnTo>
                        <a:pt x="52" y="35"/>
                      </a:lnTo>
                      <a:lnTo>
                        <a:pt x="52" y="47"/>
                      </a:lnTo>
                      <a:lnTo>
                        <a:pt x="65" y="47"/>
                      </a:lnTo>
                      <a:lnTo>
                        <a:pt x="187" y="47"/>
                      </a:lnTo>
                      <a:lnTo>
                        <a:pt x="187" y="76"/>
                      </a:lnTo>
                      <a:lnTo>
                        <a:pt x="65" y="76"/>
                      </a:lnTo>
                      <a:lnTo>
                        <a:pt x="52" y="76"/>
                      </a:lnTo>
                      <a:lnTo>
                        <a:pt x="52" y="88"/>
                      </a:lnTo>
                      <a:lnTo>
                        <a:pt x="52" y="94"/>
                      </a:lnTo>
                      <a:lnTo>
                        <a:pt x="18" y="61"/>
                      </a:lnTo>
                      <a:lnTo>
                        <a:pt x="52" y="29"/>
                      </a:lnTo>
                      <a:moveTo>
                        <a:pt x="65" y="0"/>
                      </a:moveTo>
                      <a:lnTo>
                        <a:pt x="0" y="61"/>
                      </a:lnTo>
                      <a:lnTo>
                        <a:pt x="65" y="123"/>
                      </a:lnTo>
                      <a:lnTo>
                        <a:pt x="65" y="88"/>
                      </a:lnTo>
                      <a:lnTo>
                        <a:pt x="200" y="88"/>
                      </a:lnTo>
                      <a:lnTo>
                        <a:pt x="200" y="35"/>
                      </a:lnTo>
                      <a:lnTo>
                        <a:pt x="65" y="35"/>
                      </a:lnTo>
                      <a:lnTo>
                        <a:pt x="65" y="0"/>
                      </a:lnTo>
                      <a:lnTo>
                        <a:pt x="65"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470" name="Freeform 32">
                  <a:extLst/>
                </p:cNvPr>
                <p:cNvSpPr>
                  <a:spLocks noEditPoints="1"/>
                </p:cNvSpPr>
                <p:nvPr/>
              </p:nvSpPr>
              <p:spPr bwMode="auto">
                <a:xfrm>
                  <a:off x="3004" y="2780"/>
                  <a:ext cx="194" cy="124"/>
                </a:xfrm>
                <a:custGeom>
                  <a:avLst/>
                  <a:gdLst>
                    <a:gd name="T0" fmla="*/ 147 w 194"/>
                    <a:gd name="T1" fmla="*/ 31 h 124"/>
                    <a:gd name="T2" fmla="*/ 177 w 194"/>
                    <a:gd name="T3" fmla="*/ 62 h 124"/>
                    <a:gd name="T4" fmla="*/ 147 w 194"/>
                    <a:gd name="T5" fmla="*/ 93 h 124"/>
                    <a:gd name="T6" fmla="*/ 147 w 194"/>
                    <a:gd name="T7" fmla="*/ 88 h 124"/>
                    <a:gd name="T8" fmla="*/ 147 w 194"/>
                    <a:gd name="T9" fmla="*/ 76 h 124"/>
                    <a:gd name="T10" fmla="*/ 135 w 194"/>
                    <a:gd name="T11" fmla="*/ 76 h 124"/>
                    <a:gd name="T12" fmla="*/ 12 w 194"/>
                    <a:gd name="T13" fmla="*/ 76 h 124"/>
                    <a:gd name="T14" fmla="*/ 12 w 194"/>
                    <a:gd name="T15" fmla="*/ 48 h 124"/>
                    <a:gd name="T16" fmla="*/ 135 w 194"/>
                    <a:gd name="T17" fmla="*/ 48 h 124"/>
                    <a:gd name="T18" fmla="*/ 147 w 194"/>
                    <a:gd name="T19" fmla="*/ 48 h 124"/>
                    <a:gd name="T20" fmla="*/ 147 w 194"/>
                    <a:gd name="T21" fmla="*/ 36 h 124"/>
                    <a:gd name="T22" fmla="*/ 147 w 194"/>
                    <a:gd name="T23" fmla="*/ 31 h 124"/>
                    <a:gd name="T24" fmla="*/ 135 w 194"/>
                    <a:gd name="T25" fmla="*/ 0 h 124"/>
                    <a:gd name="T26" fmla="*/ 135 w 194"/>
                    <a:gd name="T27" fmla="*/ 36 h 124"/>
                    <a:gd name="T28" fmla="*/ 0 w 194"/>
                    <a:gd name="T29" fmla="*/ 36 h 124"/>
                    <a:gd name="T30" fmla="*/ 0 w 194"/>
                    <a:gd name="T31" fmla="*/ 88 h 124"/>
                    <a:gd name="T32" fmla="*/ 135 w 194"/>
                    <a:gd name="T33" fmla="*/ 88 h 124"/>
                    <a:gd name="T34" fmla="*/ 135 w 194"/>
                    <a:gd name="T35" fmla="*/ 124 h 124"/>
                    <a:gd name="T36" fmla="*/ 194 w 194"/>
                    <a:gd name="T37" fmla="*/ 62 h 124"/>
                    <a:gd name="T38" fmla="*/ 135 w 194"/>
                    <a:gd name="T39" fmla="*/ 0 h 124"/>
                    <a:gd name="T40" fmla="*/ 135 w 194"/>
                    <a:gd name="T41"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4" h="124">
                      <a:moveTo>
                        <a:pt x="147" y="31"/>
                      </a:moveTo>
                      <a:lnTo>
                        <a:pt x="177" y="62"/>
                      </a:lnTo>
                      <a:lnTo>
                        <a:pt x="147" y="93"/>
                      </a:lnTo>
                      <a:lnTo>
                        <a:pt x="147" y="88"/>
                      </a:lnTo>
                      <a:lnTo>
                        <a:pt x="147" y="76"/>
                      </a:lnTo>
                      <a:lnTo>
                        <a:pt x="135" y="76"/>
                      </a:lnTo>
                      <a:lnTo>
                        <a:pt x="12" y="76"/>
                      </a:lnTo>
                      <a:lnTo>
                        <a:pt x="12" y="48"/>
                      </a:lnTo>
                      <a:lnTo>
                        <a:pt x="135" y="48"/>
                      </a:lnTo>
                      <a:lnTo>
                        <a:pt x="147" y="48"/>
                      </a:lnTo>
                      <a:lnTo>
                        <a:pt x="147" y="36"/>
                      </a:lnTo>
                      <a:lnTo>
                        <a:pt x="147" y="31"/>
                      </a:lnTo>
                      <a:close/>
                      <a:moveTo>
                        <a:pt x="135" y="0"/>
                      </a:moveTo>
                      <a:lnTo>
                        <a:pt x="135" y="36"/>
                      </a:lnTo>
                      <a:lnTo>
                        <a:pt x="0" y="36"/>
                      </a:lnTo>
                      <a:lnTo>
                        <a:pt x="0" y="88"/>
                      </a:lnTo>
                      <a:lnTo>
                        <a:pt x="135" y="88"/>
                      </a:lnTo>
                      <a:lnTo>
                        <a:pt x="135" y="124"/>
                      </a:lnTo>
                      <a:lnTo>
                        <a:pt x="194" y="62"/>
                      </a:lnTo>
                      <a:lnTo>
                        <a:pt x="135" y="0"/>
                      </a:lnTo>
                      <a:lnTo>
                        <a:pt x="13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471" name="Freeform 33">
                  <a:extLst/>
                </p:cNvPr>
                <p:cNvSpPr>
                  <a:spLocks noEditPoints="1"/>
                </p:cNvSpPr>
                <p:nvPr/>
              </p:nvSpPr>
              <p:spPr bwMode="auto">
                <a:xfrm>
                  <a:off x="3004" y="2780"/>
                  <a:ext cx="194" cy="124"/>
                </a:xfrm>
                <a:custGeom>
                  <a:avLst/>
                  <a:gdLst>
                    <a:gd name="T0" fmla="*/ 147 w 194"/>
                    <a:gd name="T1" fmla="*/ 31 h 124"/>
                    <a:gd name="T2" fmla="*/ 177 w 194"/>
                    <a:gd name="T3" fmla="*/ 62 h 124"/>
                    <a:gd name="T4" fmla="*/ 147 w 194"/>
                    <a:gd name="T5" fmla="*/ 93 h 124"/>
                    <a:gd name="T6" fmla="*/ 147 w 194"/>
                    <a:gd name="T7" fmla="*/ 88 h 124"/>
                    <a:gd name="T8" fmla="*/ 147 w 194"/>
                    <a:gd name="T9" fmla="*/ 76 h 124"/>
                    <a:gd name="T10" fmla="*/ 135 w 194"/>
                    <a:gd name="T11" fmla="*/ 76 h 124"/>
                    <a:gd name="T12" fmla="*/ 12 w 194"/>
                    <a:gd name="T13" fmla="*/ 76 h 124"/>
                    <a:gd name="T14" fmla="*/ 12 w 194"/>
                    <a:gd name="T15" fmla="*/ 48 h 124"/>
                    <a:gd name="T16" fmla="*/ 135 w 194"/>
                    <a:gd name="T17" fmla="*/ 48 h 124"/>
                    <a:gd name="T18" fmla="*/ 147 w 194"/>
                    <a:gd name="T19" fmla="*/ 48 h 124"/>
                    <a:gd name="T20" fmla="*/ 147 w 194"/>
                    <a:gd name="T21" fmla="*/ 36 h 124"/>
                    <a:gd name="T22" fmla="*/ 147 w 194"/>
                    <a:gd name="T23" fmla="*/ 31 h 124"/>
                    <a:gd name="T24" fmla="*/ 135 w 194"/>
                    <a:gd name="T25" fmla="*/ 0 h 124"/>
                    <a:gd name="T26" fmla="*/ 135 w 194"/>
                    <a:gd name="T27" fmla="*/ 36 h 124"/>
                    <a:gd name="T28" fmla="*/ 0 w 194"/>
                    <a:gd name="T29" fmla="*/ 36 h 124"/>
                    <a:gd name="T30" fmla="*/ 0 w 194"/>
                    <a:gd name="T31" fmla="*/ 88 h 124"/>
                    <a:gd name="T32" fmla="*/ 135 w 194"/>
                    <a:gd name="T33" fmla="*/ 88 h 124"/>
                    <a:gd name="T34" fmla="*/ 135 w 194"/>
                    <a:gd name="T35" fmla="*/ 124 h 124"/>
                    <a:gd name="T36" fmla="*/ 194 w 194"/>
                    <a:gd name="T37" fmla="*/ 62 h 124"/>
                    <a:gd name="T38" fmla="*/ 135 w 194"/>
                    <a:gd name="T39" fmla="*/ 0 h 124"/>
                    <a:gd name="T40" fmla="*/ 135 w 194"/>
                    <a:gd name="T41"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4" h="124">
                      <a:moveTo>
                        <a:pt x="147" y="31"/>
                      </a:moveTo>
                      <a:lnTo>
                        <a:pt x="177" y="62"/>
                      </a:lnTo>
                      <a:lnTo>
                        <a:pt x="147" y="93"/>
                      </a:lnTo>
                      <a:lnTo>
                        <a:pt x="147" y="88"/>
                      </a:lnTo>
                      <a:lnTo>
                        <a:pt x="147" y="76"/>
                      </a:lnTo>
                      <a:lnTo>
                        <a:pt x="135" y="76"/>
                      </a:lnTo>
                      <a:lnTo>
                        <a:pt x="12" y="76"/>
                      </a:lnTo>
                      <a:lnTo>
                        <a:pt x="12" y="48"/>
                      </a:lnTo>
                      <a:lnTo>
                        <a:pt x="135" y="48"/>
                      </a:lnTo>
                      <a:lnTo>
                        <a:pt x="147" y="48"/>
                      </a:lnTo>
                      <a:lnTo>
                        <a:pt x="147" y="36"/>
                      </a:lnTo>
                      <a:lnTo>
                        <a:pt x="147" y="31"/>
                      </a:lnTo>
                      <a:moveTo>
                        <a:pt x="135" y="0"/>
                      </a:moveTo>
                      <a:lnTo>
                        <a:pt x="135" y="36"/>
                      </a:lnTo>
                      <a:lnTo>
                        <a:pt x="0" y="36"/>
                      </a:lnTo>
                      <a:lnTo>
                        <a:pt x="0" y="88"/>
                      </a:lnTo>
                      <a:lnTo>
                        <a:pt x="135" y="88"/>
                      </a:lnTo>
                      <a:lnTo>
                        <a:pt x="135" y="124"/>
                      </a:lnTo>
                      <a:lnTo>
                        <a:pt x="194" y="62"/>
                      </a:lnTo>
                      <a:lnTo>
                        <a:pt x="135" y="0"/>
                      </a:lnTo>
                      <a:lnTo>
                        <a:pt x="135"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grpSp>
      </p:grpSp>
      <p:sp>
        <p:nvSpPr>
          <p:cNvPr id="14" name="Rectangle 13">
            <a:extLst/>
          </p:cNvPr>
          <p:cNvSpPr/>
          <p:nvPr/>
        </p:nvSpPr>
        <p:spPr>
          <a:xfrm>
            <a:off x="850900" y="3257550"/>
            <a:ext cx="4329113" cy="628650"/>
          </a:xfrm>
          <a:prstGeom prst="rect">
            <a:avLst/>
          </a:prstGeom>
          <a:solidFill>
            <a:schemeClr val="bg1">
              <a:alpha val="42000"/>
            </a:schemeClr>
          </a:solidFill>
          <a:ln w="25400">
            <a:solidFill>
              <a:schemeClr val="accent3"/>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800" dirty="0">
              <a:solidFill>
                <a:schemeClr val="bg1"/>
              </a:solidFill>
            </a:endParaRPr>
          </a:p>
        </p:txBody>
      </p:sp>
      <p:sp>
        <p:nvSpPr>
          <p:cNvPr id="4" name="副標題 3">
            <a:extLst>
              <a:ext uri="{FF2B5EF4-FFF2-40B4-BE49-F238E27FC236}">
                <a16:creationId xmlns:a16="http://schemas.microsoft.com/office/drawing/2014/main" id="{8C79048A-4E5C-9D40-ABAD-43F057A35DBE}"/>
              </a:ext>
            </a:extLst>
          </p:cNvPr>
          <p:cNvSpPr>
            <a:spLocks noGrp="1"/>
          </p:cNvSpPr>
          <p:nvPr>
            <p:ph type="subTitle" idx="10"/>
          </p:nvPr>
        </p:nvSpPr>
        <p:spPr/>
        <p:txBody>
          <a:bodyPr/>
          <a:lstStyle/>
          <a:p>
            <a:r>
              <a:rPr kumimoji="1" lang="zh-CN" altLang="en-US" dirty="0"/>
              <a:t>半天內完成雲端資料中心的部署，資源可以快速擴充、直接存取原生的公有雲服務</a:t>
            </a:r>
            <a:endParaRPr kumimoji="1" lang="zh-TW" altLang="en-US" dirty="0"/>
          </a:p>
        </p:txBody>
      </p:sp>
      <p:sp>
        <p:nvSpPr>
          <p:cNvPr id="55300" name="Title 2"/>
          <p:cNvSpPr>
            <a:spLocks noGrp="1"/>
          </p:cNvSpPr>
          <p:nvPr>
            <p:ph type="title"/>
          </p:nvPr>
        </p:nvSpPr>
        <p:spPr/>
        <p:txBody>
          <a:bodyPr/>
          <a:lstStyle/>
          <a:p>
            <a:r>
              <a:rPr lang="en-US" altLang="x-none" dirty="0">
                <a:ea typeface="ＭＳ Ｐゴシック" charset="-128"/>
              </a:rPr>
              <a:t>VMware Cloud on AWS </a:t>
            </a:r>
            <a:r>
              <a:rPr lang="zh-CN" altLang="en-US" dirty="0">
                <a:ea typeface="ＭＳ Ｐゴシック" charset="-128"/>
              </a:rPr>
              <a:t>讓公有雲可以成為教學雲的延伸</a:t>
            </a:r>
            <a:endParaRPr lang="en-US" altLang="x-none" dirty="0">
              <a:ea typeface="ＭＳ Ｐゴシック" charset="-128"/>
            </a:endParaRPr>
          </a:p>
        </p:txBody>
      </p:sp>
      <p:sp>
        <p:nvSpPr>
          <p:cNvPr id="308" name="Rectangle 307"/>
          <p:cNvSpPr/>
          <p:nvPr/>
        </p:nvSpPr>
        <p:spPr>
          <a:xfrm>
            <a:off x="566738" y="1957388"/>
            <a:ext cx="6858000" cy="436562"/>
          </a:xfrm>
          <a:prstGeom prst="rect">
            <a:avLst/>
          </a:prstGeom>
          <a:solidFill>
            <a:schemeClr val="accent6"/>
          </a:solidFill>
          <a:ln>
            <a:noFill/>
          </a:ln>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185233" tIns="91416" rIns="185233" bIns="91416" spcCol="1270" anchor="ctr"/>
          <a:lstStyle/>
          <a:p>
            <a:pPr algn="ctr">
              <a:lnSpc>
                <a:spcPct val="90000"/>
              </a:lnSpc>
              <a:spcAft>
                <a:spcPct val="35000"/>
              </a:spcAft>
              <a:defRPr/>
            </a:pPr>
            <a:r>
              <a:rPr lang="en-US" sz="2000" kern="0" dirty="0" err="1">
                <a:solidFill>
                  <a:schemeClr val="bg1"/>
                </a:solidFill>
              </a:rPr>
              <a:t>vRealize</a:t>
            </a:r>
            <a:r>
              <a:rPr lang="en-US" sz="2000" kern="0" dirty="0">
                <a:solidFill>
                  <a:schemeClr val="bg1"/>
                </a:solidFill>
              </a:rPr>
              <a:t> Suite</a:t>
            </a:r>
          </a:p>
        </p:txBody>
      </p:sp>
      <p:sp>
        <p:nvSpPr>
          <p:cNvPr id="142" name="Rectangle 141">
            <a:extLst/>
          </p:cNvPr>
          <p:cNvSpPr/>
          <p:nvPr/>
        </p:nvSpPr>
        <p:spPr>
          <a:xfrm>
            <a:off x="2665413" y="5257800"/>
            <a:ext cx="2749550" cy="457200"/>
          </a:xfrm>
          <a:prstGeom prst="rect">
            <a:avLst/>
          </a:prstGeom>
          <a:solidFill>
            <a:srgbClr val="F8981D"/>
          </a:solidFill>
          <a:ln w="38100">
            <a:no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a:defRPr/>
            </a:pPr>
            <a:r>
              <a:rPr lang="en-US" sz="1400" b="1"/>
              <a:t>AWS Global Infrastructure</a:t>
            </a:r>
          </a:p>
        </p:txBody>
      </p:sp>
      <p:sp>
        <p:nvSpPr>
          <p:cNvPr id="144" name="Rectangle 143">
            <a:extLst/>
          </p:cNvPr>
          <p:cNvSpPr/>
          <p:nvPr/>
        </p:nvSpPr>
        <p:spPr>
          <a:xfrm>
            <a:off x="2665413" y="5257800"/>
            <a:ext cx="4811712" cy="457200"/>
          </a:xfrm>
          <a:prstGeom prst="rect">
            <a:avLst/>
          </a:prstGeom>
          <a:solidFill>
            <a:srgbClr val="F8981D"/>
          </a:solidFill>
          <a:ln w="381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a:defRPr/>
            </a:pPr>
            <a:r>
              <a:rPr lang="en-US" sz="1400" b="1"/>
              <a:t>AWS Global Infrastructure</a:t>
            </a:r>
          </a:p>
        </p:txBody>
      </p:sp>
      <p:sp>
        <p:nvSpPr>
          <p:cNvPr id="154" name="Rectangle 153">
            <a:extLst/>
          </p:cNvPr>
          <p:cNvSpPr/>
          <p:nvPr/>
        </p:nvSpPr>
        <p:spPr>
          <a:xfrm>
            <a:off x="1000125" y="2603500"/>
            <a:ext cx="1044575" cy="342900"/>
          </a:xfrm>
          <a:prstGeom prst="rect">
            <a:avLst/>
          </a:prstGeom>
          <a:solidFill>
            <a:schemeClr val="accent1"/>
          </a:solidFill>
          <a:ln w="25400">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lnSpc>
                <a:spcPct val="90000"/>
              </a:lnSpc>
              <a:defRPr/>
            </a:pPr>
            <a:r>
              <a:rPr lang="en-US" sz="1200" kern="0" dirty="0">
                <a:solidFill>
                  <a:schemeClr val="bg1"/>
                </a:solidFill>
              </a:rPr>
              <a:t>Operational Management</a:t>
            </a:r>
          </a:p>
        </p:txBody>
      </p:sp>
      <p:grpSp>
        <p:nvGrpSpPr>
          <p:cNvPr id="92" name="Group 91"/>
          <p:cNvGrpSpPr>
            <a:grpSpLocks/>
          </p:cNvGrpSpPr>
          <p:nvPr/>
        </p:nvGrpSpPr>
        <p:grpSpPr bwMode="auto">
          <a:xfrm>
            <a:off x="1112838" y="3321050"/>
            <a:ext cx="925512" cy="514350"/>
            <a:chOff x="1112658" y="3320954"/>
            <a:chExt cx="926149" cy="514454"/>
          </a:xfrm>
        </p:grpSpPr>
        <p:sp>
          <p:nvSpPr>
            <p:cNvPr id="55330" name="TextBox 156"/>
            <p:cNvSpPr txBox="1">
              <a:spLocks noChangeArrowheads="1"/>
            </p:cNvSpPr>
            <p:nvPr/>
          </p:nvSpPr>
          <p:spPr bwMode="auto">
            <a:xfrm>
              <a:off x="1112658" y="3665798"/>
              <a:ext cx="926149" cy="169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Metropolis" charset="0"/>
                  <a:ea typeface="ＭＳ Ｐゴシック" charset="-128"/>
                </a:defRPr>
              </a:lvl1pPr>
              <a:lvl2pPr marL="742950" indent="-285750">
                <a:defRPr>
                  <a:solidFill>
                    <a:schemeClr val="tx1"/>
                  </a:solidFill>
                  <a:latin typeface="Metropolis" charset="0"/>
                  <a:ea typeface="ＭＳ Ｐゴシック" charset="-128"/>
                </a:defRPr>
              </a:lvl2pPr>
              <a:lvl3pPr marL="1143000" indent="-228600">
                <a:defRPr>
                  <a:solidFill>
                    <a:schemeClr val="tx1"/>
                  </a:solidFill>
                  <a:latin typeface="Metropolis" charset="0"/>
                  <a:ea typeface="ＭＳ Ｐゴシック" charset="-128"/>
                </a:defRPr>
              </a:lvl3pPr>
              <a:lvl4pPr marL="1600200" indent="-228600">
                <a:defRPr>
                  <a:solidFill>
                    <a:schemeClr val="tx1"/>
                  </a:solidFill>
                  <a:latin typeface="Metropolis" charset="0"/>
                  <a:ea typeface="ＭＳ Ｐゴシック" charset="-128"/>
                </a:defRPr>
              </a:lvl4pPr>
              <a:lvl5pPr marL="2057400" indent="-228600">
                <a:defRPr>
                  <a:solidFill>
                    <a:schemeClr val="tx1"/>
                  </a:solidFill>
                  <a:latin typeface="Metropolis" charset="0"/>
                  <a:ea typeface="ＭＳ Ｐゴシック" charset="-128"/>
                </a:defRPr>
              </a:lvl5pPr>
              <a:lvl6pPr marL="2514600" indent="-228600" eaLnBrk="0" fontAlgn="base" hangingPunct="0">
                <a:spcBef>
                  <a:spcPct val="0"/>
                </a:spcBef>
                <a:spcAft>
                  <a:spcPct val="0"/>
                </a:spcAft>
                <a:defRPr>
                  <a:solidFill>
                    <a:schemeClr val="tx1"/>
                  </a:solidFill>
                  <a:latin typeface="Metropolis" charset="0"/>
                  <a:ea typeface="ＭＳ Ｐゴシック" charset="-128"/>
                </a:defRPr>
              </a:lvl6pPr>
              <a:lvl7pPr marL="2971800" indent="-228600" eaLnBrk="0" fontAlgn="base" hangingPunct="0">
                <a:spcBef>
                  <a:spcPct val="0"/>
                </a:spcBef>
                <a:spcAft>
                  <a:spcPct val="0"/>
                </a:spcAft>
                <a:defRPr>
                  <a:solidFill>
                    <a:schemeClr val="tx1"/>
                  </a:solidFill>
                  <a:latin typeface="Metropolis" charset="0"/>
                  <a:ea typeface="ＭＳ Ｐゴシック" charset="-128"/>
                </a:defRPr>
              </a:lvl7pPr>
              <a:lvl8pPr marL="3429000" indent="-228600" eaLnBrk="0" fontAlgn="base" hangingPunct="0">
                <a:spcBef>
                  <a:spcPct val="0"/>
                </a:spcBef>
                <a:spcAft>
                  <a:spcPct val="0"/>
                </a:spcAft>
                <a:defRPr>
                  <a:solidFill>
                    <a:schemeClr val="tx1"/>
                  </a:solidFill>
                  <a:latin typeface="Metropolis" charset="0"/>
                  <a:ea typeface="ＭＳ Ｐゴシック" charset="-128"/>
                </a:defRPr>
              </a:lvl8pPr>
              <a:lvl9pPr marL="3886200" indent="-228600" eaLnBrk="0" fontAlgn="base" hangingPunct="0">
                <a:spcBef>
                  <a:spcPct val="0"/>
                </a:spcBef>
                <a:spcAft>
                  <a:spcPct val="0"/>
                </a:spcAft>
                <a:defRPr>
                  <a:solidFill>
                    <a:schemeClr val="tx1"/>
                  </a:solidFill>
                  <a:latin typeface="Metropolis" charset="0"/>
                  <a:ea typeface="ＭＳ Ｐゴシック" charset="-128"/>
                </a:defRPr>
              </a:lvl9pPr>
            </a:lstStyle>
            <a:p>
              <a:pPr algn="ctr">
                <a:lnSpc>
                  <a:spcPct val="90000"/>
                </a:lnSpc>
              </a:pPr>
              <a:r>
                <a:rPr lang="en-US" altLang="x-none" sz="1200">
                  <a:solidFill>
                    <a:schemeClr val="bg1"/>
                  </a:solidFill>
                </a:rPr>
                <a:t>vCenter</a:t>
              </a:r>
            </a:p>
          </p:txBody>
        </p:sp>
        <p:grpSp>
          <p:nvGrpSpPr>
            <p:cNvPr id="117" name="Group 116">
              <a:extLst/>
            </p:cNvPr>
            <p:cNvGrpSpPr/>
            <p:nvPr/>
          </p:nvGrpSpPr>
          <p:grpSpPr>
            <a:xfrm>
              <a:off x="1432478" y="3320954"/>
              <a:ext cx="277649" cy="277816"/>
              <a:chOff x="10013193" y="2683483"/>
              <a:chExt cx="279315" cy="279484"/>
            </a:xfrm>
            <a:solidFill>
              <a:schemeClr val="bg1"/>
            </a:solidFill>
          </p:grpSpPr>
          <p:sp>
            <p:nvSpPr>
              <p:cNvPr id="118" name="Freeform 38">
                <a:extLst/>
              </p:cNvPr>
              <p:cNvSpPr>
                <a:spLocks/>
              </p:cNvSpPr>
              <p:nvPr/>
            </p:nvSpPr>
            <p:spPr bwMode="auto">
              <a:xfrm>
                <a:off x="10055251" y="2823225"/>
                <a:ext cx="97514" cy="97175"/>
              </a:xfrm>
              <a:custGeom>
                <a:avLst/>
                <a:gdLst>
                  <a:gd name="T0" fmla="*/ 44 w 243"/>
                  <a:gd name="T1" fmla="*/ 242 h 242"/>
                  <a:gd name="T2" fmla="*/ 199 w 243"/>
                  <a:gd name="T3" fmla="*/ 242 h 242"/>
                  <a:gd name="T4" fmla="*/ 243 w 243"/>
                  <a:gd name="T5" fmla="*/ 199 h 242"/>
                  <a:gd name="T6" fmla="*/ 243 w 243"/>
                  <a:gd name="T7" fmla="*/ 44 h 242"/>
                  <a:gd name="T8" fmla="*/ 199 w 243"/>
                  <a:gd name="T9" fmla="*/ 0 h 242"/>
                  <a:gd name="T10" fmla="*/ 44 w 243"/>
                  <a:gd name="T11" fmla="*/ 0 h 242"/>
                  <a:gd name="T12" fmla="*/ 0 w 243"/>
                  <a:gd name="T13" fmla="*/ 44 h 242"/>
                  <a:gd name="T14" fmla="*/ 0 w 243"/>
                  <a:gd name="T15" fmla="*/ 199 h 242"/>
                  <a:gd name="T16" fmla="*/ 44 w 243"/>
                  <a:gd name="T17" fmla="*/ 242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3" h="242">
                    <a:moveTo>
                      <a:pt x="44" y="242"/>
                    </a:moveTo>
                    <a:cubicBezTo>
                      <a:pt x="199" y="242"/>
                      <a:pt x="199" y="242"/>
                      <a:pt x="199" y="242"/>
                    </a:cubicBezTo>
                    <a:cubicBezTo>
                      <a:pt x="223" y="242"/>
                      <a:pt x="243" y="223"/>
                      <a:pt x="243" y="199"/>
                    </a:cubicBezTo>
                    <a:cubicBezTo>
                      <a:pt x="243" y="44"/>
                      <a:pt x="243" y="44"/>
                      <a:pt x="243" y="44"/>
                    </a:cubicBezTo>
                    <a:cubicBezTo>
                      <a:pt x="243" y="20"/>
                      <a:pt x="223" y="0"/>
                      <a:pt x="199" y="0"/>
                    </a:cubicBezTo>
                    <a:cubicBezTo>
                      <a:pt x="44" y="0"/>
                      <a:pt x="44" y="0"/>
                      <a:pt x="44" y="0"/>
                    </a:cubicBezTo>
                    <a:cubicBezTo>
                      <a:pt x="20" y="0"/>
                      <a:pt x="0" y="20"/>
                      <a:pt x="0" y="44"/>
                    </a:cubicBezTo>
                    <a:cubicBezTo>
                      <a:pt x="0" y="199"/>
                      <a:pt x="0" y="199"/>
                      <a:pt x="0" y="199"/>
                    </a:cubicBezTo>
                    <a:cubicBezTo>
                      <a:pt x="0" y="223"/>
                      <a:pt x="20" y="242"/>
                      <a:pt x="44" y="242"/>
                    </a:cubicBezTo>
                    <a:close/>
                  </a:path>
                </a:pathLst>
              </a:custGeom>
              <a:grpFill/>
              <a:ln>
                <a:noFill/>
              </a:ln>
              <a:extLst>
                <a:ext uri="{91240B29-F687-4f45-9708-019B960494DF}"/>
              </a:extLst>
            </p:spPr>
            <p:txBody>
              <a:bodyPr/>
              <a:lstStyle/>
              <a:p>
                <a:pPr>
                  <a:defRPr/>
                </a:pPr>
                <a:endParaRPr lang="en-US"/>
              </a:p>
            </p:txBody>
          </p:sp>
          <p:sp>
            <p:nvSpPr>
              <p:cNvPr id="119" name="Freeform 39">
                <a:extLst/>
              </p:cNvPr>
              <p:cNvSpPr>
                <a:spLocks noEditPoints="1"/>
              </p:cNvSpPr>
              <p:nvPr/>
            </p:nvSpPr>
            <p:spPr bwMode="auto">
              <a:xfrm>
                <a:off x="10013193" y="2683483"/>
                <a:ext cx="279315" cy="279484"/>
              </a:xfrm>
              <a:custGeom>
                <a:avLst/>
                <a:gdLst>
                  <a:gd name="T0" fmla="*/ 242 w 696"/>
                  <a:gd name="T1" fmla="*/ 44 h 696"/>
                  <a:gd name="T2" fmla="*/ 242 w 696"/>
                  <a:gd name="T3" fmla="*/ 199 h 696"/>
                  <a:gd name="T4" fmla="*/ 198 w 696"/>
                  <a:gd name="T5" fmla="*/ 242 h 696"/>
                  <a:gd name="T6" fmla="*/ 43 w 696"/>
                  <a:gd name="T7" fmla="*/ 242 h 696"/>
                  <a:gd name="T8" fmla="*/ 0 w 696"/>
                  <a:gd name="T9" fmla="*/ 286 h 696"/>
                  <a:gd name="T10" fmla="*/ 0 w 696"/>
                  <a:gd name="T11" fmla="*/ 653 h 696"/>
                  <a:gd name="T12" fmla="*/ 43 w 696"/>
                  <a:gd name="T13" fmla="*/ 696 h 696"/>
                  <a:gd name="T14" fmla="*/ 410 w 696"/>
                  <a:gd name="T15" fmla="*/ 696 h 696"/>
                  <a:gd name="T16" fmla="*/ 454 w 696"/>
                  <a:gd name="T17" fmla="*/ 653 h 696"/>
                  <a:gd name="T18" fmla="*/ 454 w 696"/>
                  <a:gd name="T19" fmla="*/ 498 h 696"/>
                  <a:gd name="T20" fmla="*/ 497 w 696"/>
                  <a:gd name="T21" fmla="*/ 454 h 696"/>
                  <a:gd name="T22" fmla="*/ 652 w 696"/>
                  <a:gd name="T23" fmla="*/ 454 h 696"/>
                  <a:gd name="T24" fmla="*/ 696 w 696"/>
                  <a:gd name="T25" fmla="*/ 411 h 696"/>
                  <a:gd name="T26" fmla="*/ 696 w 696"/>
                  <a:gd name="T27" fmla="*/ 44 h 696"/>
                  <a:gd name="T28" fmla="*/ 652 w 696"/>
                  <a:gd name="T29" fmla="*/ 0 h 696"/>
                  <a:gd name="T30" fmla="*/ 285 w 696"/>
                  <a:gd name="T31" fmla="*/ 0 h 696"/>
                  <a:gd name="T32" fmla="*/ 242 w 696"/>
                  <a:gd name="T33" fmla="*/ 44 h 696"/>
                  <a:gd name="T34" fmla="*/ 599 w 696"/>
                  <a:gd name="T35" fmla="*/ 401 h 696"/>
                  <a:gd name="T36" fmla="*/ 444 w 696"/>
                  <a:gd name="T37" fmla="*/ 401 h 696"/>
                  <a:gd name="T38" fmla="*/ 401 w 696"/>
                  <a:gd name="T39" fmla="*/ 445 h 696"/>
                  <a:gd name="T40" fmla="*/ 401 w 696"/>
                  <a:gd name="T41" fmla="*/ 600 h 696"/>
                  <a:gd name="T42" fmla="*/ 357 w 696"/>
                  <a:gd name="T43" fmla="*/ 643 h 696"/>
                  <a:gd name="T44" fmla="*/ 96 w 696"/>
                  <a:gd name="T45" fmla="*/ 643 h 696"/>
                  <a:gd name="T46" fmla="*/ 53 w 696"/>
                  <a:gd name="T47" fmla="*/ 600 h 696"/>
                  <a:gd name="T48" fmla="*/ 53 w 696"/>
                  <a:gd name="T49" fmla="*/ 339 h 696"/>
                  <a:gd name="T50" fmla="*/ 96 w 696"/>
                  <a:gd name="T51" fmla="*/ 295 h 696"/>
                  <a:gd name="T52" fmla="*/ 251 w 696"/>
                  <a:gd name="T53" fmla="*/ 295 h 696"/>
                  <a:gd name="T54" fmla="*/ 295 w 696"/>
                  <a:gd name="T55" fmla="*/ 252 h 696"/>
                  <a:gd name="T56" fmla="*/ 295 w 696"/>
                  <a:gd name="T57" fmla="*/ 97 h 696"/>
                  <a:gd name="T58" fmla="*/ 338 w 696"/>
                  <a:gd name="T59" fmla="*/ 53 h 696"/>
                  <a:gd name="T60" fmla="*/ 599 w 696"/>
                  <a:gd name="T61" fmla="*/ 53 h 696"/>
                  <a:gd name="T62" fmla="*/ 643 w 696"/>
                  <a:gd name="T63" fmla="*/ 97 h 696"/>
                  <a:gd name="T64" fmla="*/ 643 w 696"/>
                  <a:gd name="T65" fmla="*/ 358 h 696"/>
                  <a:gd name="T66" fmla="*/ 599 w 696"/>
                  <a:gd name="T67" fmla="*/ 401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96" h="696">
                    <a:moveTo>
                      <a:pt x="242" y="44"/>
                    </a:moveTo>
                    <a:cubicBezTo>
                      <a:pt x="242" y="199"/>
                      <a:pt x="242" y="199"/>
                      <a:pt x="242" y="199"/>
                    </a:cubicBezTo>
                    <a:cubicBezTo>
                      <a:pt x="242" y="223"/>
                      <a:pt x="222" y="242"/>
                      <a:pt x="198" y="242"/>
                    </a:cubicBezTo>
                    <a:cubicBezTo>
                      <a:pt x="43" y="242"/>
                      <a:pt x="43" y="242"/>
                      <a:pt x="43" y="242"/>
                    </a:cubicBezTo>
                    <a:cubicBezTo>
                      <a:pt x="19" y="242"/>
                      <a:pt x="0" y="262"/>
                      <a:pt x="0" y="286"/>
                    </a:cubicBezTo>
                    <a:cubicBezTo>
                      <a:pt x="0" y="653"/>
                      <a:pt x="0" y="653"/>
                      <a:pt x="0" y="653"/>
                    </a:cubicBezTo>
                    <a:cubicBezTo>
                      <a:pt x="0" y="677"/>
                      <a:pt x="19" y="696"/>
                      <a:pt x="43" y="696"/>
                    </a:cubicBezTo>
                    <a:cubicBezTo>
                      <a:pt x="410" y="696"/>
                      <a:pt x="410" y="696"/>
                      <a:pt x="410" y="696"/>
                    </a:cubicBezTo>
                    <a:cubicBezTo>
                      <a:pt x="434" y="696"/>
                      <a:pt x="454" y="677"/>
                      <a:pt x="454" y="653"/>
                    </a:cubicBezTo>
                    <a:cubicBezTo>
                      <a:pt x="454" y="498"/>
                      <a:pt x="454" y="498"/>
                      <a:pt x="454" y="498"/>
                    </a:cubicBezTo>
                    <a:cubicBezTo>
                      <a:pt x="454" y="474"/>
                      <a:pt x="473" y="454"/>
                      <a:pt x="497" y="454"/>
                    </a:cubicBezTo>
                    <a:cubicBezTo>
                      <a:pt x="652" y="454"/>
                      <a:pt x="652" y="454"/>
                      <a:pt x="652" y="454"/>
                    </a:cubicBezTo>
                    <a:cubicBezTo>
                      <a:pt x="676" y="454"/>
                      <a:pt x="696" y="435"/>
                      <a:pt x="696" y="411"/>
                    </a:cubicBezTo>
                    <a:cubicBezTo>
                      <a:pt x="696" y="44"/>
                      <a:pt x="696" y="44"/>
                      <a:pt x="696" y="44"/>
                    </a:cubicBezTo>
                    <a:cubicBezTo>
                      <a:pt x="696" y="20"/>
                      <a:pt x="676" y="0"/>
                      <a:pt x="652" y="0"/>
                    </a:cubicBezTo>
                    <a:cubicBezTo>
                      <a:pt x="285" y="0"/>
                      <a:pt x="285" y="0"/>
                      <a:pt x="285" y="0"/>
                    </a:cubicBezTo>
                    <a:cubicBezTo>
                      <a:pt x="261" y="0"/>
                      <a:pt x="242" y="20"/>
                      <a:pt x="242" y="44"/>
                    </a:cubicBezTo>
                    <a:close/>
                    <a:moveTo>
                      <a:pt x="599" y="401"/>
                    </a:moveTo>
                    <a:cubicBezTo>
                      <a:pt x="444" y="401"/>
                      <a:pt x="444" y="401"/>
                      <a:pt x="444" y="401"/>
                    </a:cubicBezTo>
                    <a:cubicBezTo>
                      <a:pt x="420" y="401"/>
                      <a:pt x="401" y="421"/>
                      <a:pt x="401" y="445"/>
                    </a:cubicBezTo>
                    <a:cubicBezTo>
                      <a:pt x="401" y="600"/>
                      <a:pt x="401" y="600"/>
                      <a:pt x="401" y="600"/>
                    </a:cubicBezTo>
                    <a:cubicBezTo>
                      <a:pt x="401" y="624"/>
                      <a:pt x="381" y="643"/>
                      <a:pt x="357" y="643"/>
                    </a:cubicBezTo>
                    <a:cubicBezTo>
                      <a:pt x="96" y="643"/>
                      <a:pt x="96" y="643"/>
                      <a:pt x="96" y="643"/>
                    </a:cubicBezTo>
                    <a:cubicBezTo>
                      <a:pt x="72" y="643"/>
                      <a:pt x="53" y="624"/>
                      <a:pt x="53" y="600"/>
                    </a:cubicBezTo>
                    <a:cubicBezTo>
                      <a:pt x="53" y="339"/>
                      <a:pt x="53" y="339"/>
                      <a:pt x="53" y="339"/>
                    </a:cubicBezTo>
                    <a:cubicBezTo>
                      <a:pt x="53" y="315"/>
                      <a:pt x="72" y="295"/>
                      <a:pt x="96" y="295"/>
                    </a:cubicBezTo>
                    <a:cubicBezTo>
                      <a:pt x="251" y="295"/>
                      <a:pt x="251" y="295"/>
                      <a:pt x="251" y="295"/>
                    </a:cubicBezTo>
                    <a:cubicBezTo>
                      <a:pt x="275" y="295"/>
                      <a:pt x="295" y="276"/>
                      <a:pt x="295" y="252"/>
                    </a:cubicBezTo>
                    <a:cubicBezTo>
                      <a:pt x="295" y="97"/>
                      <a:pt x="295" y="97"/>
                      <a:pt x="295" y="97"/>
                    </a:cubicBezTo>
                    <a:cubicBezTo>
                      <a:pt x="295" y="73"/>
                      <a:pt x="314" y="53"/>
                      <a:pt x="338" y="53"/>
                    </a:cubicBezTo>
                    <a:cubicBezTo>
                      <a:pt x="599" y="53"/>
                      <a:pt x="599" y="53"/>
                      <a:pt x="599" y="53"/>
                    </a:cubicBezTo>
                    <a:cubicBezTo>
                      <a:pt x="623" y="53"/>
                      <a:pt x="643" y="73"/>
                      <a:pt x="643" y="97"/>
                    </a:cubicBezTo>
                    <a:cubicBezTo>
                      <a:pt x="643" y="358"/>
                      <a:pt x="643" y="358"/>
                      <a:pt x="643" y="358"/>
                    </a:cubicBezTo>
                    <a:cubicBezTo>
                      <a:pt x="643" y="382"/>
                      <a:pt x="623" y="401"/>
                      <a:pt x="599" y="401"/>
                    </a:cubicBezTo>
                    <a:close/>
                  </a:path>
                </a:pathLst>
              </a:custGeom>
              <a:grpFill/>
              <a:ln>
                <a:noFill/>
              </a:ln>
              <a:extLst>
                <a:ext uri="{91240B29-F687-4f45-9708-019B960494DF}"/>
              </a:extLst>
            </p:spPr>
            <p:txBody>
              <a:bodyPr/>
              <a:lstStyle/>
              <a:p>
                <a:pPr>
                  <a:defRPr/>
                </a:pPr>
                <a:endParaRPr lang="en-US"/>
              </a:p>
            </p:txBody>
          </p:sp>
          <p:sp>
            <p:nvSpPr>
              <p:cNvPr id="120" name="Freeform 40">
                <a:extLst/>
              </p:cNvPr>
              <p:cNvSpPr>
                <a:spLocks/>
              </p:cNvSpPr>
              <p:nvPr/>
            </p:nvSpPr>
            <p:spPr bwMode="auto">
              <a:xfrm>
                <a:off x="10152765" y="2726050"/>
                <a:ext cx="97175" cy="97175"/>
              </a:xfrm>
              <a:custGeom>
                <a:avLst/>
                <a:gdLst>
                  <a:gd name="T0" fmla="*/ 0 w 242"/>
                  <a:gd name="T1" fmla="*/ 44 h 242"/>
                  <a:gd name="T2" fmla="*/ 0 w 242"/>
                  <a:gd name="T3" fmla="*/ 199 h 242"/>
                  <a:gd name="T4" fmla="*/ 43 w 242"/>
                  <a:gd name="T5" fmla="*/ 242 h 242"/>
                  <a:gd name="T6" fmla="*/ 198 w 242"/>
                  <a:gd name="T7" fmla="*/ 242 h 242"/>
                  <a:gd name="T8" fmla="*/ 242 w 242"/>
                  <a:gd name="T9" fmla="*/ 199 h 242"/>
                  <a:gd name="T10" fmla="*/ 242 w 242"/>
                  <a:gd name="T11" fmla="*/ 44 h 242"/>
                  <a:gd name="T12" fmla="*/ 198 w 242"/>
                  <a:gd name="T13" fmla="*/ 0 h 242"/>
                  <a:gd name="T14" fmla="*/ 43 w 242"/>
                  <a:gd name="T15" fmla="*/ 0 h 242"/>
                  <a:gd name="T16" fmla="*/ 0 w 242"/>
                  <a:gd name="T17" fmla="*/ 44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2" h="242">
                    <a:moveTo>
                      <a:pt x="0" y="44"/>
                    </a:moveTo>
                    <a:cubicBezTo>
                      <a:pt x="0" y="199"/>
                      <a:pt x="0" y="199"/>
                      <a:pt x="0" y="199"/>
                    </a:cubicBezTo>
                    <a:cubicBezTo>
                      <a:pt x="0" y="223"/>
                      <a:pt x="19" y="242"/>
                      <a:pt x="43" y="242"/>
                    </a:cubicBezTo>
                    <a:cubicBezTo>
                      <a:pt x="198" y="242"/>
                      <a:pt x="198" y="242"/>
                      <a:pt x="198" y="242"/>
                    </a:cubicBezTo>
                    <a:cubicBezTo>
                      <a:pt x="222" y="242"/>
                      <a:pt x="242" y="223"/>
                      <a:pt x="242" y="199"/>
                    </a:cubicBezTo>
                    <a:cubicBezTo>
                      <a:pt x="242" y="44"/>
                      <a:pt x="242" y="44"/>
                      <a:pt x="242" y="44"/>
                    </a:cubicBezTo>
                    <a:cubicBezTo>
                      <a:pt x="242" y="20"/>
                      <a:pt x="222" y="0"/>
                      <a:pt x="198" y="0"/>
                    </a:cubicBezTo>
                    <a:cubicBezTo>
                      <a:pt x="43" y="0"/>
                      <a:pt x="43" y="0"/>
                      <a:pt x="43" y="0"/>
                    </a:cubicBezTo>
                    <a:cubicBezTo>
                      <a:pt x="19" y="0"/>
                      <a:pt x="0" y="20"/>
                      <a:pt x="0" y="44"/>
                    </a:cubicBezTo>
                    <a:close/>
                  </a:path>
                </a:pathLst>
              </a:custGeom>
              <a:grpFill/>
              <a:ln>
                <a:noFill/>
              </a:ln>
              <a:extLst>
                <a:ext uri="{91240B29-F687-4f45-9708-019B960494DF}"/>
              </a:extLst>
            </p:spPr>
            <p:txBody>
              <a:bodyPr/>
              <a:lstStyle/>
              <a:p>
                <a:pPr>
                  <a:defRPr/>
                </a:pPr>
                <a:endParaRPr lang="en-US"/>
              </a:p>
            </p:txBody>
          </p:sp>
        </p:grpSp>
      </p:grpSp>
      <p:grpSp>
        <p:nvGrpSpPr>
          <p:cNvPr id="89" name="Group 88"/>
          <p:cNvGrpSpPr>
            <a:grpSpLocks/>
          </p:cNvGrpSpPr>
          <p:nvPr/>
        </p:nvGrpSpPr>
        <p:grpSpPr bwMode="auto">
          <a:xfrm>
            <a:off x="3544888" y="3321050"/>
            <a:ext cx="925512" cy="504825"/>
            <a:chOff x="3544293" y="3320954"/>
            <a:chExt cx="926149" cy="505190"/>
          </a:xfrm>
        </p:grpSpPr>
        <p:sp>
          <p:nvSpPr>
            <p:cNvPr id="55328" name="TextBox 496"/>
            <p:cNvSpPr txBox="1">
              <a:spLocks noChangeArrowheads="1"/>
            </p:cNvSpPr>
            <p:nvPr/>
          </p:nvSpPr>
          <p:spPr bwMode="auto">
            <a:xfrm>
              <a:off x="3544293" y="3656534"/>
              <a:ext cx="926149" cy="169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Metropolis" charset="0"/>
                  <a:ea typeface="ＭＳ Ｐゴシック" charset="-128"/>
                </a:defRPr>
              </a:lvl1pPr>
              <a:lvl2pPr marL="742950" indent="-285750">
                <a:defRPr>
                  <a:solidFill>
                    <a:schemeClr val="tx1"/>
                  </a:solidFill>
                  <a:latin typeface="Metropolis" charset="0"/>
                  <a:ea typeface="ＭＳ Ｐゴシック" charset="-128"/>
                </a:defRPr>
              </a:lvl2pPr>
              <a:lvl3pPr marL="1143000" indent="-228600">
                <a:defRPr>
                  <a:solidFill>
                    <a:schemeClr val="tx1"/>
                  </a:solidFill>
                  <a:latin typeface="Metropolis" charset="0"/>
                  <a:ea typeface="ＭＳ Ｐゴシック" charset="-128"/>
                </a:defRPr>
              </a:lvl3pPr>
              <a:lvl4pPr marL="1600200" indent="-228600">
                <a:defRPr>
                  <a:solidFill>
                    <a:schemeClr val="tx1"/>
                  </a:solidFill>
                  <a:latin typeface="Metropolis" charset="0"/>
                  <a:ea typeface="ＭＳ Ｐゴシック" charset="-128"/>
                </a:defRPr>
              </a:lvl4pPr>
              <a:lvl5pPr marL="2057400" indent="-228600">
                <a:defRPr>
                  <a:solidFill>
                    <a:schemeClr val="tx1"/>
                  </a:solidFill>
                  <a:latin typeface="Metropolis" charset="0"/>
                  <a:ea typeface="ＭＳ Ｐゴシック" charset="-128"/>
                </a:defRPr>
              </a:lvl5pPr>
              <a:lvl6pPr marL="2514600" indent="-228600" eaLnBrk="0" fontAlgn="base" hangingPunct="0">
                <a:spcBef>
                  <a:spcPct val="0"/>
                </a:spcBef>
                <a:spcAft>
                  <a:spcPct val="0"/>
                </a:spcAft>
                <a:defRPr>
                  <a:solidFill>
                    <a:schemeClr val="tx1"/>
                  </a:solidFill>
                  <a:latin typeface="Metropolis" charset="0"/>
                  <a:ea typeface="ＭＳ Ｐゴシック" charset="-128"/>
                </a:defRPr>
              </a:lvl6pPr>
              <a:lvl7pPr marL="2971800" indent="-228600" eaLnBrk="0" fontAlgn="base" hangingPunct="0">
                <a:spcBef>
                  <a:spcPct val="0"/>
                </a:spcBef>
                <a:spcAft>
                  <a:spcPct val="0"/>
                </a:spcAft>
                <a:defRPr>
                  <a:solidFill>
                    <a:schemeClr val="tx1"/>
                  </a:solidFill>
                  <a:latin typeface="Metropolis" charset="0"/>
                  <a:ea typeface="ＭＳ Ｐゴシック" charset="-128"/>
                </a:defRPr>
              </a:lvl7pPr>
              <a:lvl8pPr marL="3429000" indent="-228600" eaLnBrk="0" fontAlgn="base" hangingPunct="0">
                <a:spcBef>
                  <a:spcPct val="0"/>
                </a:spcBef>
                <a:spcAft>
                  <a:spcPct val="0"/>
                </a:spcAft>
                <a:defRPr>
                  <a:solidFill>
                    <a:schemeClr val="tx1"/>
                  </a:solidFill>
                  <a:latin typeface="Metropolis" charset="0"/>
                  <a:ea typeface="ＭＳ Ｐゴシック" charset="-128"/>
                </a:defRPr>
              </a:lvl8pPr>
              <a:lvl9pPr marL="3886200" indent="-228600" eaLnBrk="0" fontAlgn="base" hangingPunct="0">
                <a:spcBef>
                  <a:spcPct val="0"/>
                </a:spcBef>
                <a:spcAft>
                  <a:spcPct val="0"/>
                </a:spcAft>
                <a:defRPr>
                  <a:solidFill>
                    <a:schemeClr val="tx1"/>
                  </a:solidFill>
                  <a:latin typeface="Metropolis" charset="0"/>
                  <a:ea typeface="ＭＳ Ｐゴシック" charset="-128"/>
                </a:defRPr>
              </a:lvl9pPr>
            </a:lstStyle>
            <a:p>
              <a:pPr algn="ctr">
                <a:lnSpc>
                  <a:spcPct val="90000"/>
                </a:lnSpc>
              </a:pPr>
              <a:r>
                <a:rPr lang="en-US" altLang="x-none" sz="1200">
                  <a:solidFill>
                    <a:schemeClr val="bg1"/>
                  </a:solidFill>
                </a:rPr>
                <a:t>vCenter</a:t>
              </a:r>
            </a:p>
          </p:txBody>
        </p:sp>
        <p:grpSp>
          <p:nvGrpSpPr>
            <p:cNvPr id="121" name="Group 120">
              <a:extLst/>
            </p:cNvPr>
            <p:cNvGrpSpPr/>
            <p:nvPr/>
          </p:nvGrpSpPr>
          <p:grpSpPr>
            <a:xfrm>
              <a:off x="3884526" y="3320954"/>
              <a:ext cx="277649" cy="277816"/>
              <a:chOff x="10013193" y="2683483"/>
              <a:chExt cx="279315" cy="279484"/>
            </a:xfrm>
            <a:solidFill>
              <a:schemeClr val="bg1"/>
            </a:solidFill>
          </p:grpSpPr>
          <p:sp>
            <p:nvSpPr>
              <p:cNvPr id="122" name="Freeform 38">
                <a:extLst/>
              </p:cNvPr>
              <p:cNvSpPr>
                <a:spLocks/>
              </p:cNvSpPr>
              <p:nvPr/>
            </p:nvSpPr>
            <p:spPr bwMode="auto">
              <a:xfrm>
                <a:off x="10055251" y="2823225"/>
                <a:ext cx="97514" cy="97175"/>
              </a:xfrm>
              <a:custGeom>
                <a:avLst/>
                <a:gdLst>
                  <a:gd name="T0" fmla="*/ 44 w 243"/>
                  <a:gd name="T1" fmla="*/ 242 h 242"/>
                  <a:gd name="T2" fmla="*/ 199 w 243"/>
                  <a:gd name="T3" fmla="*/ 242 h 242"/>
                  <a:gd name="T4" fmla="*/ 243 w 243"/>
                  <a:gd name="T5" fmla="*/ 199 h 242"/>
                  <a:gd name="T6" fmla="*/ 243 w 243"/>
                  <a:gd name="T7" fmla="*/ 44 h 242"/>
                  <a:gd name="T8" fmla="*/ 199 w 243"/>
                  <a:gd name="T9" fmla="*/ 0 h 242"/>
                  <a:gd name="T10" fmla="*/ 44 w 243"/>
                  <a:gd name="T11" fmla="*/ 0 h 242"/>
                  <a:gd name="T12" fmla="*/ 0 w 243"/>
                  <a:gd name="T13" fmla="*/ 44 h 242"/>
                  <a:gd name="T14" fmla="*/ 0 w 243"/>
                  <a:gd name="T15" fmla="*/ 199 h 242"/>
                  <a:gd name="T16" fmla="*/ 44 w 243"/>
                  <a:gd name="T17" fmla="*/ 242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3" h="242">
                    <a:moveTo>
                      <a:pt x="44" y="242"/>
                    </a:moveTo>
                    <a:cubicBezTo>
                      <a:pt x="199" y="242"/>
                      <a:pt x="199" y="242"/>
                      <a:pt x="199" y="242"/>
                    </a:cubicBezTo>
                    <a:cubicBezTo>
                      <a:pt x="223" y="242"/>
                      <a:pt x="243" y="223"/>
                      <a:pt x="243" y="199"/>
                    </a:cubicBezTo>
                    <a:cubicBezTo>
                      <a:pt x="243" y="44"/>
                      <a:pt x="243" y="44"/>
                      <a:pt x="243" y="44"/>
                    </a:cubicBezTo>
                    <a:cubicBezTo>
                      <a:pt x="243" y="20"/>
                      <a:pt x="223" y="0"/>
                      <a:pt x="199" y="0"/>
                    </a:cubicBezTo>
                    <a:cubicBezTo>
                      <a:pt x="44" y="0"/>
                      <a:pt x="44" y="0"/>
                      <a:pt x="44" y="0"/>
                    </a:cubicBezTo>
                    <a:cubicBezTo>
                      <a:pt x="20" y="0"/>
                      <a:pt x="0" y="20"/>
                      <a:pt x="0" y="44"/>
                    </a:cubicBezTo>
                    <a:cubicBezTo>
                      <a:pt x="0" y="199"/>
                      <a:pt x="0" y="199"/>
                      <a:pt x="0" y="199"/>
                    </a:cubicBezTo>
                    <a:cubicBezTo>
                      <a:pt x="0" y="223"/>
                      <a:pt x="20" y="242"/>
                      <a:pt x="44" y="242"/>
                    </a:cubicBezTo>
                    <a:close/>
                  </a:path>
                </a:pathLst>
              </a:custGeom>
              <a:grpFill/>
              <a:ln>
                <a:noFill/>
              </a:ln>
              <a:extLst>
                <a:ext uri="{91240B29-F687-4f45-9708-019B960494DF}"/>
              </a:extLst>
            </p:spPr>
            <p:txBody>
              <a:bodyPr/>
              <a:lstStyle/>
              <a:p>
                <a:pPr>
                  <a:defRPr/>
                </a:pPr>
                <a:endParaRPr lang="en-US"/>
              </a:p>
            </p:txBody>
          </p:sp>
          <p:sp>
            <p:nvSpPr>
              <p:cNvPr id="123" name="Freeform 39">
                <a:extLst/>
              </p:cNvPr>
              <p:cNvSpPr>
                <a:spLocks noEditPoints="1"/>
              </p:cNvSpPr>
              <p:nvPr/>
            </p:nvSpPr>
            <p:spPr bwMode="auto">
              <a:xfrm>
                <a:off x="10013193" y="2683483"/>
                <a:ext cx="279315" cy="279484"/>
              </a:xfrm>
              <a:custGeom>
                <a:avLst/>
                <a:gdLst>
                  <a:gd name="T0" fmla="*/ 242 w 696"/>
                  <a:gd name="T1" fmla="*/ 44 h 696"/>
                  <a:gd name="T2" fmla="*/ 242 w 696"/>
                  <a:gd name="T3" fmla="*/ 199 h 696"/>
                  <a:gd name="T4" fmla="*/ 198 w 696"/>
                  <a:gd name="T5" fmla="*/ 242 h 696"/>
                  <a:gd name="T6" fmla="*/ 43 w 696"/>
                  <a:gd name="T7" fmla="*/ 242 h 696"/>
                  <a:gd name="T8" fmla="*/ 0 w 696"/>
                  <a:gd name="T9" fmla="*/ 286 h 696"/>
                  <a:gd name="T10" fmla="*/ 0 w 696"/>
                  <a:gd name="T11" fmla="*/ 653 h 696"/>
                  <a:gd name="T12" fmla="*/ 43 w 696"/>
                  <a:gd name="T13" fmla="*/ 696 h 696"/>
                  <a:gd name="T14" fmla="*/ 410 w 696"/>
                  <a:gd name="T15" fmla="*/ 696 h 696"/>
                  <a:gd name="T16" fmla="*/ 454 w 696"/>
                  <a:gd name="T17" fmla="*/ 653 h 696"/>
                  <a:gd name="T18" fmla="*/ 454 w 696"/>
                  <a:gd name="T19" fmla="*/ 498 h 696"/>
                  <a:gd name="T20" fmla="*/ 497 w 696"/>
                  <a:gd name="T21" fmla="*/ 454 h 696"/>
                  <a:gd name="T22" fmla="*/ 652 w 696"/>
                  <a:gd name="T23" fmla="*/ 454 h 696"/>
                  <a:gd name="T24" fmla="*/ 696 w 696"/>
                  <a:gd name="T25" fmla="*/ 411 h 696"/>
                  <a:gd name="T26" fmla="*/ 696 w 696"/>
                  <a:gd name="T27" fmla="*/ 44 h 696"/>
                  <a:gd name="T28" fmla="*/ 652 w 696"/>
                  <a:gd name="T29" fmla="*/ 0 h 696"/>
                  <a:gd name="T30" fmla="*/ 285 w 696"/>
                  <a:gd name="T31" fmla="*/ 0 h 696"/>
                  <a:gd name="T32" fmla="*/ 242 w 696"/>
                  <a:gd name="T33" fmla="*/ 44 h 696"/>
                  <a:gd name="T34" fmla="*/ 599 w 696"/>
                  <a:gd name="T35" fmla="*/ 401 h 696"/>
                  <a:gd name="T36" fmla="*/ 444 w 696"/>
                  <a:gd name="T37" fmla="*/ 401 h 696"/>
                  <a:gd name="T38" fmla="*/ 401 w 696"/>
                  <a:gd name="T39" fmla="*/ 445 h 696"/>
                  <a:gd name="T40" fmla="*/ 401 w 696"/>
                  <a:gd name="T41" fmla="*/ 600 h 696"/>
                  <a:gd name="T42" fmla="*/ 357 w 696"/>
                  <a:gd name="T43" fmla="*/ 643 h 696"/>
                  <a:gd name="T44" fmla="*/ 96 w 696"/>
                  <a:gd name="T45" fmla="*/ 643 h 696"/>
                  <a:gd name="T46" fmla="*/ 53 w 696"/>
                  <a:gd name="T47" fmla="*/ 600 h 696"/>
                  <a:gd name="T48" fmla="*/ 53 w 696"/>
                  <a:gd name="T49" fmla="*/ 339 h 696"/>
                  <a:gd name="T50" fmla="*/ 96 w 696"/>
                  <a:gd name="T51" fmla="*/ 295 h 696"/>
                  <a:gd name="T52" fmla="*/ 251 w 696"/>
                  <a:gd name="T53" fmla="*/ 295 h 696"/>
                  <a:gd name="T54" fmla="*/ 295 w 696"/>
                  <a:gd name="T55" fmla="*/ 252 h 696"/>
                  <a:gd name="T56" fmla="*/ 295 w 696"/>
                  <a:gd name="T57" fmla="*/ 97 h 696"/>
                  <a:gd name="T58" fmla="*/ 338 w 696"/>
                  <a:gd name="T59" fmla="*/ 53 h 696"/>
                  <a:gd name="T60" fmla="*/ 599 w 696"/>
                  <a:gd name="T61" fmla="*/ 53 h 696"/>
                  <a:gd name="T62" fmla="*/ 643 w 696"/>
                  <a:gd name="T63" fmla="*/ 97 h 696"/>
                  <a:gd name="T64" fmla="*/ 643 w 696"/>
                  <a:gd name="T65" fmla="*/ 358 h 696"/>
                  <a:gd name="T66" fmla="*/ 599 w 696"/>
                  <a:gd name="T67" fmla="*/ 401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96" h="696">
                    <a:moveTo>
                      <a:pt x="242" y="44"/>
                    </a:moveTo>
                    <a:cubicBezTo>
                      <a:pt x="242" y="199"/>
                      <a:pt x="242" y="199"/>
                      <a:pt x="242" y="199"/>
                    </a:cubicBezTo>
                    <a:cubicBezTo>
                      <a:pt x="242" y="223"/>
                      <a:pt x="222" y="242"/>
                      <a:pt x="198" y="242"/>
                    </a:cubicBezTo>
                    <a:cubicBezTo>
                      <a:pt x="43" y="242"/>
                      <a:pt x="43" y="242"/>
                      <a:pt x="43" y="242"/>
                    </a:cubicBezTo>
                    <a:cubicBezTo>
                      <a:pt x="19" y="242"/>
                      <a:pt x="0" y="262"/>
                      <a:pt x="0" y="286"/>
                    </a:cubicBezTo>
                    <a:cubicBezTo>
                      <a:pt x="0" y="653"/>
                      <a:pt x="0" y="653"/>
                      <a:pt x="0" y="653"/>
                    </a:cubicBezTo>
                    <a:cubicBezTo>
                      <a:pt x="0" y="677"/>
                      <a:pt x="19" y="696"/>
                      <a:pt x="43" y="696"/>
                    </a:cubicBezTo>
                    <a:cubicBezTo>
                      <a:pt x="410" y="696"/>
                      <a:pt x="410" y="696"/>
                      <a:pt x="410" y="696"/>
                    </a:cubicBezTo>
                    <a:cubicBezTo>
                      <a:pt x="434" y="696"/>
                      <a:pt x="454" y="677"/>
                      <a:pt x="454" y="653"/>
                    </a:cubicBezTo>
                    <a:cubicBezTo>
                      <a:pt x="454" y="498"/>
                      <a:pt x="454" y="498"/>
                      <a:pt x="454" y="498"/>
                    </a:cubicBezTo>
                    <a:cubicBezTo>
                      <a:pt x="454" y="474"/>
                      <a:pt x="473" y="454"/>
                      <a:pt x="497" y="454"/>
                    </a:cubicBezTo>
                    <a:cubicBezTo>
                      <a:pt x="652" y="454"/>
                      <a:pt x="652" y="454"/>
                      <a:pt x="652" y="454"/>
                    </a:cubicBezTo>
                    <a:cubicBezTo>
                      <a:pt x="676" y="454"/>
                      <a:pt x="696" y="435"/>
                      <a:pt x="696" y="411"/>
                    </a:cubicBezTo>
                    <a:cubicBezTo>
                      <a:pt x="696" y="44"/>
                      <a:pt x="696" y="44"/>
                      <a:pt x="696" y="44"/>
                    </a:cubicBezTo>
                    <a:cubicBezTo>
                      <a:pt x="696" y="20"/>
                      <a:pt x="676" y="0"/>
                      <a:pt x="652" y="0"/>
                    </a:cubicBezTo>
                    <a:cubicBezTo>
                      <a:pt x="285" y="0"/>
                      <a:pt x="285" y="0"/>
                      <a:pt x="285" y="0"/>
                    </a:cubicBezTo>
                    <a:cubicBezTo>
                      <a:pt x="261" y="0"/>
                      <a:pt x="242" y="20"/>
                      <a:pt x="242" y="44"/>
                    </a:cubicBezTo>
                    <a:close/>
                    <a:moveTo>
                      <a:pt x="599" y="401"/>
                    </a:moveTo>
                    <a:cubicBezTo>
                      <a:pt x="444" y="401"/>
                      <a:pt x="444" y="401"/>
                      <a:pt x="444" y="401"/>
                    </a:cubicBezTo>
                    <a:cubicBezTo>
                      <a:pt x="420" y="401"/>
                      <a:pt x="401" y="421"/>
                      <a:pt x="401" y="445"/>
                    </a:cubicBezTo>
                    <a:cubicBezTo>
                      <a:pt x="401" y="600"/>
                      <a:pt x="401" y="600"/>
                      <a:pt x="401" y="600"/>
                    </a:cubicBezTo>
                    <a:cubicBezTo>
                      <a:pt x="401" y="624"/>
                      <a:pt x="381" y="643"/>
                      <a:pt x="357" y="643"/>
                    </a:cubicBezTo>
                    <a:cubicBezTo>
                      <a:pt x="96" y="643"/>
                      <a:pt x="96" y="643"/>
                      <a:pt x="96" y="643"/>
                    </a:cubicBezTo>
                    <a:cubicBezTo>
                      <a:pt x="72" y="643"/>
                      <a:pt x="53" y="624"/>
                      <a:pt x="53" y="600"/>
                    </a:cubicBezTo>
                    <a:cubicBezTo>
                      <a:pt x="53" y="339"/>
                      <a:pt x="53" y="339"/>
                      <a:pt x="53" y="339"/>
                    </a:cubicBezTo>
                    <a:cubicBezTo>
                      <a:pt x="53" y="315"/>
                      <a:pt x="72" y="295"/>
                      <a:pt x="96" y="295"/>
                    </a:cubicBezTo>
                    <a:cubicBezTo>
                      <a:pt x="251" y="295"/>
                      <a:pt x="251" y="295"/>
                      <a:pt x="251" y="295"/>
                    </a:cubicBezTo>
                    <a:cubicBezTo>
                      <a:pt x="275" y="295"/>
                      <a:pt x="295" y="276"/>
                      <a:pt x="295" y="252"/>
                    </a:cubicBezTo>
                    <a:cubicBezTo>
                      <a:pt x="295" y="97"/>
                      <a:pt x="295" y="97"/>
                      <a:pt x="295" y="97"/>
                    </a:cubicBezTo>
                    <a:cubicBezTo>
                      <a:pt x="295" y="73"/>
                      <a:pt x="314" y="53"/>
                      <a:pt x="338" y="53"/>
                    </a:cubicBezTo>
                    <a:cubicBezTo>
                      <a:pt x="599" y="53"/>
                      <a:pt x="599" y="53"/>
                      <a:pt x="599" y="53"/>
                    </a:cubicBezTo>
                    <a:cubicBezTo>
                      <a:pt x="623" y="53"/>
                      <a:pt x="643" y="73"/>
                      <a:pt x="643" y="97"/>
                    </a:cubicBezTo>
                    <a:cubicBezTo>
                      <a:pt x="643" y="358"/>
                      <a:pt x="643" y="358"/>
                      <a:pt x="643" y="358"/>
                    </a:cubicBezTo>
                    <a:cubicBezTo>
                      <a:pt x="643" y="382"/>
                      <a:pt x="623" y="401"/>
                      <a:pt x="599" y="401"/>
                    </a:cubicBezTo>
                    <a:close/>
                  </a:path>
                </a:pathLst>
              </a:custGeom>
              <a:grpFill/>
              <a:ln>
                <a:noFill/>
              </a:ln>
              <a:extLst>
                <a:ext uri="{91240B29-F687-4f45-9708-019B960494DF}"/>
              </a:extLst>
            </p:spPr>
            <p:txBody>
              <a:bodyPr/>
              <a:lstStyle/>
              <a:p>
                <a:pPr>
                  <a:defRPr/>
                </a:pPr>
                <a:endParaRPr lang="en-US"/>
              </a:p>
            </p:txBody>
          </p:sp>
          <p:sp>
            <p:nvSpPr>
              <p:cNvPr id="124" name="Freeform 40">
                <a:extLst/>
              </p:cNvPr>
              <p:cNvSpPr>
                <a:spLocks/>
              </p:cNvSpPr>
              <p:nvPr/>
            </p:nvSpPr>
            <p:spPr bwMode="auto">
              <a:xfrm>
                <a:off x="10152765" y="2726050"/>
                <a:ext cx="97175" cy="97175"/>
              </a:xfrm>
              <a:custGeom>
                <a:avLst/>
                <a:gdLst>
                  <a:gd name="T0" fmla="*/ 0 w 242"/>
                  <a:gd name="T1" fmla="*/ 44 h 242"/>
                  <a:gd name="T2" fmla="*/ 0 w 242"/>
                  <a:gd name="T3" fmla="*/ 199 h 242"/>
                  <a:gd name="T4" fmla="*/ 43 w 242"/>
                  <a:gd name="T5" fmla="*/ 242 h 242"/>
                  <a:gd name="T6" fmla="*/ 198 w 242"/>
                  <a:gd name="T7" fmla="*/ 242 h 242"/>
                  <a:gd name="T8" fmla="*/ 242 w 242"/>
                  <a:gd name="T9" fmla="*/ 199 h 242"/>
                  <a:gd name="T10" fmla="*/ 242 w 242"/>
                  <a:gd name="T11" fmla="*/ 44 h 242"/>
                  <a:gd name="T12" fmla="*/ 198 w 242"/>
                  <a:gd name="T13" fmla="*/ 0 h 242"/>
                  <a:gd name="T14" fmla="*/ 43 w 242"/>
                  <a:gd name="T15" fmla="*/ 0 h 242"/>
                  <a:gd name="T16" fmla="*/ 0 w 242"/>
                  <a:gd name="T17" fmla="*/ 44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2" h="242">
                    <a:moveTo>
                      <a:pt x="0" y="44"/>
                    </a:moveTo>
                    <a:cubicBezTo>
                      <a:pt x="0" y="199"/>
                      <a:pt x="0" y="199"/>
                      <a:pt x="0" y="199"/>
                    </a:cubicBezTo>
                    <a:cubicBezTo>
                      <a:pt x="0" y="223"/>
                      <a:pt x="19" y="242"/>
                      <a:pt x="43" y="242"/>
                    </a:cubicBezTo>
                    <a:cubicBezTo>
                      <a:pt x="198" y="242"/>
                      <a:pt x="198" y="242"/>
                      <a:pt x="198" y="242"/>
                    </a:cubicBezTo>
                    <a:cubicBezTo>
                      <a:pt x="222" y="242"/>
                      <a:pt x="242" y="223"/>
                      <a:pt x="242" y="199"/>
                    </a:cubicBezTo>
                    <a:cubicBezTo>
                      <a:pt x="242" y="44"/>
                      <a:pt x="242" y="44"/>
                      <a:pt x="242" y="44"/>
                    </a:cubicBezTo>
                    <a:cubicBezTo>
                      <a:pt x="242" y="20"/>
                      <a:pt x="222" y="0"/>
                      <a:pt x="198" y="0"/>
                    </a:cubicBezTo>
                    <a:cubicBezTo>
                      <a:pt x="43" y="0"/>
                      <a:pt x="43" y="0"/>
                      <a:pt x="43" y="0"/>
                    </a:cubicBezTo>
                    <a:cubicBezTo>
                      <a:pt x="19" y="0"/>
                      <a:pt x="0" y="20"/>
                      <a:pt x="0" y="44"/>
                    </a:cubicBezTo>
                    <a:close/>
                  </a:path>
                </a:pathLst>
              </a:custGeom>
              <a:grpFill/>
              <a:ln>
                <a:noFill/>
              </a:ln>
              <a:extLst>
                <a:ext uri="{91240B29-F687-4f45-9708-019B960494DF}"/>
              </a:extLst>
            </p:spPr>
            <p:txBody>
              <a:bodyPr/>
              <a:lstStyle/>
              <a:p>
                <a:pPr>
                  <a:defRPr/>
                </a:pPr>
                <a:endParaRPr lang="en-US"/>
              </a:p>
            </p:txBody>
          </p:sp>
        </p:grpSp>
      </p:grpSp>
      <p:grpSp>
        <p:nvGrpSpPr>
          <p:cNvPr id="94" name="Group 93"/>
          <p:cNvGrpSpPr>
            <a:grpSpLocks/>
          </p:cNvGrpSpPr>
          <p:nvPr/>
        </p:nvGrpSpPr>
        <p:grpSpPr bwMode="auto">
          <a:xfrm>
            <a:off x="5637213" y="2514600"/>
            <a:ext cx="1828800" cy="2547938"/>
            <a:chOff x="5637213" y="2514600"/>
            <a:chExt cx="1828801" cy="2548313"/>
          </a:xfrm>
        </p:grpSpPr>
        <p:sp>
          <p:nvSpPr>
            <p:cNvPr id="155" name="Rectangle 154">
              <a:extLst/>
            </p:cNvPr>
            <p:cNvSpPr/>
            <p:nvPr/>
          </p:nvSpPr>
          <p:spPr>
            <a:xfrm>
              <a:off x="5637213" y="2514600"/>
              <a:ext cx="1828801" cy="2548313"/>
            </a:xfrm>
            <a:prstGeom prst="rect">
              <a:avLst/>
            </a:prstGeom>
            <a:solidFill>
              <a:srgbClr val="F8981D"/>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a:defRPr/>
              </a:pPr>
              <a:endParaRPr lang="en-US" sz="1400"/>
            </a:p>
          </p:txBody>
        </p:sp>
        <p:sp>
          <p:nvSpPr>
            <p:cNvPr id="55320" name="Rectangle 485"/>
            <p:cNvSpPr>
              <a:spLocks noChangeArrowheads="1"/>
            </p:cNvSpPr>
            <p:nvPr/>
          </p:nvSpPr>
          <p:spPr bwMode="gray">
            <a:xfrm>
              <a:off x="5752037" y="3109733"/>
              <a:ext cx="1598723" cy="1822947"/>
            </a:xfrm>
            <a:prstGeom prst="rect">
              <a:avLst/>
            </a:prstGeom>
            <a:solidFill>
              <a:srgbClr val="BA6D0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Metropolis" charset="0"/>
                  <a:ea typeface="ＭＳ Ｐゴシック" charset="-128"/>
                </a:defRPr>
              </a:lvl1pPr>
              <a:lvl2pPr marL="742950" indent="-285750">
                <a:defRPr>
                  <a:solidFill>
                    <a:schemeClr val="tx1"/>
                  </a:solidFill>
                  <a:latin typeface="Metropolis" charset="0"/>
                  <a:ea typeface="ＭＳ Ｐゴシック" charset="-128"/>
                </a:defRPr>
              </a:lvl2pPr>
              <a:lvl3pPr marL="1143000" indent="-228600">
                <a:defRPr>
                  <a:solidFill>
                    <a:schemeClr val="tx1"/>
                  </a:solidFill>
                  <a:latin typeface="Metropolis" charset="0"/>
                  <a:ea typeface="ＭＳ Ｐゴシック" charset="-128"/>
                </a:defRPr>
              </a:lvl3pPr>
              <a:lvl4pPr marL="1600200" indent="-228600">
                <a:defRPr>
                  <a:solidFill>
                    <a:schemeClr val="tx1"/>
                  </a:solidFill>
                  <a:latin typeface="Metropolis" charset="0"/>
                  <a:ea typeface="ＭＳ Ｐゴシック" charset="-128"/>
                </a:defRPr>
              </a:lvl4pPr>
              <a:lvl5pPr marL="2057400" indent="-228600">
                <a:defRPr>
                  <a:solidFill>
                    <a:schemeClr val="tx1"/>
                  </a:solidFill>
                  <a:latin typeface="Metropolis" charset="0"/>
                  <a:ea typeface="ＭＳ Ｐゴシック" charset="-128"/>
                </a:defRPr>
              </a:lvl5pPr>
              <a:lvl6pPr marL="2514600" indent="-228600" eaLnBrk="0" fontAlgn="base" hangingPunct="0">
                <a:spcBef>
                  <a:spcPct val="0"/>
                </a:spcBef>
                <a:spcAft>
                  <a:spcPct val="0"/>
                </a:spcAft>
                <a:defRPr>
                  <a:solidFill>
                    <a:schemeClr val="tx1"/>
                  </a:solidFill>
                  <a:latin typeface="Metropolis" charset="0"/>
                  <a:ea typeface="ＭＳ Ｐゴシック" charset="-128"/>
                </a:defRPr>
              </a:lvl6pPr>
              <a:lvl7pPr marL="2971800" indent="-228600" eaLnBrk="0" fontAlgn="base" hangingPunct="0">
                <a:spcBef>
                  <a:spcPct val="0"/>
                </a:spcBef>
                <a:spcAft>
                  <a:spcPct val="0"/>
                </a:spcAft>
                <a:defRPr>
                  <a:solidFill>
                    <a:schemeClr val="tx1"/>
                  </a:solidFill>
                  <a:latin typeface="Metropolis" charset="0"/>
                  <a:ea typeface="ＭＳ Ｐゴシック" charset="-128"/>
                </a:defRPr>
              </a:lvl7pPr>
              <a:lvl8pPr marL="3429000" indent="-228600" eaLnBrk="0" fontAlgn="base" hangingPunct="0">
                <a:spcBef>
                  <a:spcPct val="0"/>
                </a:spcBef>
                <a:spcAft>
                  <a:spcPct val="0"/>
                </a:spcAft>
                <a:defRPr>
                  <a:solidFill>
                    <a:schemeClr val="tx1"/>
                  </a:solidFill>
                  <a:latin typeface="Metropolis" charset="0"/>
                  <a:ea typeface="ＭＳ Ｐゴシック" charset="-128"/>
                </a:defRPr>
              </a:lvl8pPr>
              <a:lvl9pPr marL="3886200" indent="-228600" eaLnBrk="0" fontAlgn="base" hangingPunct="0">
                <a:spcBef>
                  <a:spcPct val="0"/>
                </a:spcBef>
                <a:spcAft>
                  <a:spcPct val="0"/>
                </a:spcAft>
                <a:defRPr>
                  <a:solidFill>
                    <a:schemeClr val="tx1"/>
                  </a:solidFill>
                  <a:latin typeface="Metropolis" charset="0"/>
                  <a:ea typeface="ＭＳ Ｐゴシック" charset="-128"/>
                </a:defRPr>
              </a:lvl9pPr>
            </a:lstStyle>
            <a:p>
              <a:pPr algn="ctr"/>
              <a:endParaRPr lang="x-none" altLang="x-none" sz="1200">
                <a:solidFill>
                  <a:srgbClr val="FFFFFF"/>
                </a:solidFill>
              </a:endParaRPr>
            </a:p>
          </p:txBody>
        </p:sp>
        <p:cxnSp>
          <p:nvCxnSpPr>
            <p:cNvPr id="484" name="Straight Connector 483">
              <a:extLst/>
            </p:cNvPr>
            <p:cNvCxnSpPr>
              <a:cxnSpLocks/>
            </p:cNvCxnSpPr>
            <p:nvPr/>
          </p:nvCxnSpPr>
          <p:spPr bwMode="gray">
            <a:xfrm>
              <a:off x="5784850" y="2755936"/>
              <a:ext cx="1527176" cy="0"/>
            </a:xfrm>
            <a:prstGeom prst="line">
              <a:avLst/>
            </a:prstGeom>
            <a:ln w="25400">
              <a:solidFill>
                <a:schemeClr val="bg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6" name="Rectangle 155">
              <a:extLst/>
            </p:cNvPr>
            <p:cNvSpPr/>
            <p:nvPr/>
          </p:nvSpPr>
          <p:spPr>
            <a:xfrm>
              <a:off x="6021388" y="2603513"/>
              <a:ext cx="1058863" cy="423925"/>
            </a:xfrm>
            <a:prstGeom prst="rect">
              <a:avLst/>
            </a:prstGeom>
            <a:solidFill>
              <a:srgbClr val="F8981D"/>
            </a:solidFill>
            <a:ln w="25400">
              <a:noFill/>
              <a:miter lim="800000"/>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lnSpc>
                  <a:spcPct val="90000"/>
                </a:lnSpc>
                <a:defRPr/>
              </a:pPr>
              <a:r>
                <a:rPr lang="en-US" sz="1200" kern="0" dirty="0">
                  <a:solidFill>
                    <a:schemeClr val="bg1"/>
                  </a:solidFill>
                </a:rPr>
                <a:t>Native AWS Services</a:t>
              </a:r>
            </a:p>
          </p:txBody>
        </p:sp>
        <p:sp>
          <p:nvSpPr>
            <p:cNvPr id="55323" name="Freeform 33"/>
            <p:cNvSpPr>
              <a:spLocks noChangeAspect="1" noEditPoints="1"/>
            </p:cNvSpPr>
            <p:nvPr/>
          </p:nvSpPr>
          <p:spPr bwMode="black">
            <a:xfrm>
              <a:off x="6131826" y="4142753"/>
              <a:ext cx="894651" cy="538503"/>
            </a:xfrm>
            <a:custGeom>
              <a:avLst/>
              <a:gdLst>
                <a:gd name="T0" fmla="*/ 212355010 w 2373"/>
                <a:gd name="T1" fmla="*/ 194360242 h 1492"/>
                <a:gd name="T2" fmla="*/ 210933672 w 2373"/>
                <a:gd name="T3" fmla="*/ 194360242 h 1492"/>
                <a:gd name="T4" fmla="*/ 171418977 w 2373"/>
                <a:gd name="T5" fmla="*/ 179248953 h 1492"/>
                <a:gd name="T6" fmla="*/ 127071734 w 2373"/>
                <a:gd name="T7" fmla="*/ 189019245 h 1492"/>
                <a:gd name="T8" fmla="*/ 74196465 w 2373"/>
                <a:gd name="T9" fmla="*/ 170911901 h 1492"/>
                <a:gd name="T10" fmla="*/ 52164977 w 2373"/>
                <a:gd name="T11" fmla="*/ 174689724 h 1492"/>
                <a:gd name="T12" fmla="*/ 710669 w 2373"/>
                <a:gd name="T13" fmla="*/ 125969278 h 1492"/>
                <a:gd name="T14" fmla="*/ 54581251 w 2373"/>
                <a:gd name="T15" fmla="*/ 79593775 h 1492"/>
                <a:gd name="T16" fmla="*/ 62683253 w 2373"/>
                <a:gd name="T17" fmla="*/ 80375543 h 1492"/>
                <a:gd name="T18" fmla="*/ 126503199 w 2373"/>
                <a:gd name="T19" fmla="*/ 38168746 h 1492"/>
                <a:gd name="T20" fmla="*/ 148250419 w 2373"/>
                <a:gd name="T21" fmla="*/ 41946208 h 1492"/>
                <a:gd name="T22" fmla="*/ 217898227 w 2373"/>
                <a:gd name="T23" fmla="*/ 651473 h 1492"/>
                <a:gd name="T24" fmla="*/ 290815488 w 2373"/>
                <a:gd name="T25" fmla="*/ 63831374 h 1492"/>
                <a:gd name="T26" fmla="*/ 336441935 w 2373"/>
                <a:gd name="T27" fmla="*/ 120888871 h 1492"/>
                <a:gd name="T28" fmla="*/ 316968855 w 2373"/>
                <a:gd name="T29" fmla="*/ 162965734 h 1492"/>
                <a:gd name="T30" fmla="*/ 280581480 w 2373"/>
                <a:gd name="T31" fmla="*/ 176252898 h 1492"/>
                <a:gd name="T32" fmla="*/ 260539865 w 2373"/>
                <a:gd name="T33" fmla="*/ 171693669 h 1492"/>
                <a:gd name="T34" fmla="*/ 212355010 w 2373"/>
                <a:gd name="T35" fmla="*/ 194360242 h 1492"/>
                <a:gd name="T36" fmla="*/ 172982449 w 2373"/>
                <a:gd name="T37" fmla="*/ 167785552 h 1492"/>
                <a:gd name="T38" fmla="*/ 175825501 w 2373"/>
                <a:gd name="T39" fmla="*/ 170521017 h 1492"/>
                <a:gd name="T40" fmla="*/ 211217940 w 2373"/>
                <a:gd name="T41" fmla="*/ 185502012 h 1492"/>
                <a:gd name="T42" fmla="*/ 254854514 w 2373"/>
                <a:gd name="T43" fmla="*/ 163616846 h 1492"/>
                <a:gd name="T44" fmla="*/ 257412922 w 2373"/>
                <a:gd name="T45" fmla="*/ 159839024 h 1492"/>
                <a:gd name="T46" fmla="*/ 261534801 w 2373"/>
                <a:gd name="T47" fmla="*/ 162053671 h 1492"/>
                <a:gd name="T48" fmla="*/ 280865747 w 2373"/>
                <a:gd name="T49" fmla="*/ 167264374 h 1492"/>
                <a:gd name="T50" fmla="*/ 310288568 w 2373"/>
                <a:gd name="T51" fmla="*/ 156452085 h 1492"/>
                <a:gd name="T52" fmla="*/ 326776462 w 2373"/>
                <a:gd name="T53" fmla="*/ 120758576 h 1492"/>
                <a:gd name="T54" fmla="*/ 285982563 w 2373"/>
                <a:gd name="T55" fmla="*/ 72298720 h 1492"/>
                <a:gd name="T56" fmla="*/ 282002817 w 2373"/>
                <a:gd name="T57" fmla="*/ 71908197 h 1492"/>
                <a:gd name="T58" fmla="*/ 281576416 w 2373"/>
                <a:gd name="T59" fmla="*/ 68260669 h 1492"/>
                <a:gd name="T60" fmla="*/ 217613959 w 2373"/>
                <a:gd name="T61" fmla="*/ 9509703 h 1492"/>
                <a:gd name="T62" fmla="*/ 216050488 w 2373"/>
                <a:gd name="T63" fmla="*/ 9509703 h 1492"/>
                <a:gd name="T64" fmla="*/ 155357485 w 2373"/>
                <a:gd name="T65" fmla="*/ 49501852 h 1492"/>
                <a:gd name="T66" fmla="*/ 153367612 w 2373"/>
                <a:gd name="T67" fmla="*/ 53931148 h 1492"/>
                <a:gd name="T68" fmla="*/ 148676821 w 2373"/>
                <a:gd name="T69" fmla="*/ 51846795 h 1492"/>
                <a:gd name="T70" fmla="*/ 126361065 w 2373"/>
                <a:gd name="T71" fmla="*/ 47026976 h 1492"/>
                <a:gd name="T72" fmla="*/ 71069145 w 2373"/>
                <a:gd name="T73" fmla="*/ 86497947 h 1492"/>
                <a:gd name="T74" fmla="*/ 69932075 w 2373"/>
                <a:gd name="T75" fmla="*/ 91057537 h 1492"/>
                <a:gd name="T76" fmla="*/ 64957393 w 2373"/>
                <a:gd name="T77" fmla="*/ 89885246 h 1492"/>
                <a:gd name="T78" fmla="*/ 54439117 w 2373"/>
                <a:gd name="T79" fmla="*/ 88582300 h 1492"/>
                <a:gd name="T80" fmla="*/ 10376142 w 2373"/>
                <a:gd name="T81" fmla="*/ 126229867 h 1492"/>
                <a:gd name="T82" fmla="*/ 52307111 w 2373"/>
                <a:gd name="T83" fmla="*/ 165831494 h 1492"/>
                <a:gd name="T84" fmla="*/ 73059018 w 2373"/>
                <a:gd name="T85" fmla="*/ 161532493 h 1492"/>
                <a:gd name="T86" fmla="*/ 76186338 w 2373"/>
                <a:gd name="T87" fmla="*/ 160099613 h 1492"/>
                <a:gd name="T88" fmla="*/ 78744746 w 2373"/>
                <a:gd name="T89" fmla="*/ 162444555 h 1492"/>
                <a:gd name="T90" fmla="*/ 127213868 w 2373"/>
                <a:gd name="T91" fmla="*/ 180030720 h 1492"/>
                <a:gd name="T92" fmla="*/ 169571238 w 2373"/>
                <a:gd name="T93" fmla="*/ 169869905 h 1492"/>
                <a:gd name="T94" fmla="*/ 172982449 w 2373"/>
                <a:gd name="T95" fmla="*/ 167785552 h 149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373" h="1492">
                  <a:moveTo>
                    <a:pt x="1494" y="1492"/>
                  </a:moveTo>
                  <a:cubicBezTo>
                    <a:pt x="1491" y="1492"/>
                    <a:pt x="1487" y="1492"/>
                    <a:pt x="1484" y="1492"/>
                  </a:cubicBezTo>
                  <a:cubicBezTo>
                    <a:pt x="1379" y="1489"/>
                    <a:pt x="1281" y="1448"/>
                    <a:pt x="1206" y="1376"/>
                  </a:cubicBezTo>
                  <a:cubicBezTo>
                    <a:pt x="1117" y="1427"/>
                    <a:pt x="1008" y="1453"/>
                    <a:pt x="894" y="1451"/>
                  </a:cubicBezTo>
                  <a:cubicBezTo>
                    <a:pt x="750" y="1447"/>
                    <a:pt x="613" y="1396"/>
                    <a:pt x="522" y="1312"/>
                  </a:cubicBezTo>
                  <a:cubicBezTo>
                    <a:pt x="474" y="1332"/>
                    <a:pt x="421" y="1342"/>
                    <a:pt x="367" y="1341"/>
                  </a:cubicBezTo>
                  <a:cubicBezTo>
                    <a:pt x="162" y="1336"/>
                    <a:pt x="0" y="1168"/>
                    <a:pt x="5" y="967"/>
                  </a:cubicBezTo>
                  <a:cubicBezTo>
                    <a:pt x="10" y="766"/>
                    <a:pt x="180" y="607"/>
                    <a:pt x="384" y="611"/>
                  </a:cubicBezTo>
                  <a:cubicBezTo>
                    <a:pt x="404" y="612"/>
                    <a:pt x="423" y="613"/>
                    <a:pt x="441" y="617"/>
                  </a:cubicBezTo>
                  <a:cubicBezTo>
                    <a:pt x="500" y="422"/>
                    <a:pt x="684" y="288"/>
                    <a:pt x="890" y="293"/>
                  </a:cubicBezTo>
                  <a:cubicBezTo>
                    <a:pt x="944" y="294"/>
                    <a:pt x="995" y="304"/>
                    <a:pt x="1043" y="322"/>
                  </a:cubicBezTo>
                  <a:cubicBezTo>
                    <a:pt x="1135" y="123"/>
                    <a:pt x="1324" y="0"/>
                    <a:pt x="1533" y="5"/>
                  </a:cubicBezTo>
                  <a:cubicBezTo>
                    <a:pt x="1792" y="11"/>
                    <a:pt x="2008" y="218"/>
                    <a:pt x="2046" y="490"/>
                  </a:cubicBezTo>
                  <a:cubicBezTo>
                    <a:pt x="2234" y="523"/>
                    <a:pt x="2373" y="710"/>
                    <a:pt x="2367" y="928"/>
                  </a:cubicBezTo>
                  <a:cubicBezTo>
                    <a:pt x="2364" y="1053"/>
                    <a:pt x="2314" y="1170"/>
                    <a:pt x="2230" y="1251"/>
                  </a:cubicBezTo>
                  <a:cubicBezTo>
                    <a:pt x="2158" y="1319"/>
                    <a:pt x="2067" y="1355"/>
                    <a:pt x="1974" y="1353"/>
                  </a:cubicBezTo>
                  <a:cubicBezTo>
                    <a:pt x="1926" y="1352"/>
                    <a:pt x="1878" y="1340"/>
                    <a:pt x="1833" y="1318"/>
                  </a:cubicBezTo>
                  <a:cubicBezTo>
                    <a:pt x="1754" y="1427"/>
                    <a:pt x="1627" y="1492"/>
                    <a:pt x="1494" y="1492"/>
                  </a:cubicBezTo>
                  <a:close/>
                  <a:moveTo>
                    <a:pt x="1217" y="1288"/>
                  </a:moveTo>
                  <a:cubicBezTo>
                    <a:pt x="1237" y="1309"/>
                    <a:pt x="1237" y="1309"/>
                    <a:pt x="1237" y="1309"/>
                  </a:cubicBezTo>
                  <a:cubicBezTo>
                    <a:pt x="1302" y="1381"/>
                    <a:pt x="1390" y="1421"/>
                    <a:pt x="1486" y="1424"/>
                  </a:cubicBezTo>
                  <a:cubicBezTo>
                    <a:pt x="1610" y="1427"/>
                    <a:pt x="1727" y="1362"/>
                    <a:pt x="1793" y="1256"/>
                  </a:cubicBezTo>
                  <a:cubicBezTo>
                    <a:pt x="1811" y="1227"/>
                    <a:pt x="1811" y="1227"/>
                    <a:pt x="1811" y="1227"/>
                  </a:cubicBezTo>
                  <a:cubicBezTo>
                    <a:pt x="1840" y="1244"/>
                    <a:pt x="1840" y="1244"/>
                    <a:pt x="1840" y="1244"/>
                  </a:cubicBezTo>
                  <a:cubicBezTo>
                    <a:pt x="1882" y="1270"/>
                    <a:pt x="1929" y="1284"/>
                    <a:pt x="1976" y="1284"/>
                  </a:cubicBezTo>
                  <a:cubicBezTo>
                    <a:pt x="2051" y="1287"/>
                    <a:pt x="2124" y="1257"/>
                    <a:pt x="2183" y="1201"/>
                  </a:cubicBezTo>
                  <a:cubicBezTo>
                    <a:pt x="2254" y="1133"/>
                    <a:pt x="2296" y="1033"/>
                    <a:pt x="2299" y="927"/>
                  </a:cubicBezTo>
                  <a:cubicBezTo>
                    <a:pt x="2304" y="734"/>
                    <a:pt x="2178" y="570"/>
                    <a:pt x="2012" y="555"/>
                  </a:cubicBezTo>
                  <a:cubicBezTo>
                    <a:pt x="1984" y="552"/>
                    <a:pt x="1984" y="552"/>
                    <a:pt x="1984" y="552"/>
                  </a:cubicBezTo>
                  <a:cubicBezTo>
                    <a:pt x="1981" y="524"/>
                    <a:pt x="1981" y="524"/>
                    <a:pt x="1981" y="524"/>
                  </a:cubicBezTo>
                  <a:cubicBezTo>
                    <a:pt x="1958" y="273"/>
                    <a:pt x="1764" y="79"/>
                    <a:pt x="1531" y="73"/>
                  </a:cubicBezTo>
                  <a:cubicBezTo>
                    <a:pt x="1528" y="73"/>
                    <a:pt x="1524" y="73"/>
                    <a:pt x="1520" y="73"/>
                  </a:cubicBezTo>
                  <a:cubicBezTo>
                    <a:pt x="1334" y="73"/>
                    <a:pt x="1167" y="192"/>
                    <a:pt x="1093" y="380"/>
                  </a:cubicBezTo>
                  <a:cubicBezTo>
                    <a:pt x="1079" y="414"/>
                    <a:pt x="1079" y="414"/>
                    <a:pt x="1079" y="414"/>
                  </a:cubicBezTo>
                  <a:cubicBezTo>
                    <a:pt x="1046" y="398"/>
                    <a:pt x="1046" y="398"/>
                    <a:pt x="1046" y="398"/>
                  </a:cubicBezTo>
                  <a:cubicBezTo>
                    <a:pt x="998" y="375"/>
                    <a:pt x="945" y="363"/>
                    <a:pt x="889" y="361"/>
                  </a:cubicBezTo>
                  <a:cubicBezTo>
                    <a:pt x="702" y="355"/>
                    <a:pt x="539" y="484"/>
                    <a:pt x="500" y="664"/>
                  </a:cubicBezTo>
                  <a:cubicBezTo>
                    <a:pt x="492" y="699"/>
                    <a:pt x="492" y="699"/>
                    <a:pt x="492" y="699"/>
                  </a:cubicBezTo>
                  <a:cubicBezTo>
                    <a:pt x="457" y="690"/>
                    <a:pt x="457" y="690"/>
                    <a:pt x="457" y="690"/>
                  </a:cubicBezTo>
                  <a:cubicBezTo>
                    <a:pt x="434" y="684"/>
                    <a:pt x="409" y="680"/>
                    <a:pt x="383" y="680"/>
                  </a:cubicBezTo>
                  <a:cubicBezTo>
                    <a:pt x="215" y="675"/>
                    <a:pt x="77" y="805"/>
                    <a:pt x="73" y="969"/>
                  </a:cubicBezTo>
                  <a:cubicBezTo>
                    <a:pt x="69" y="1132"/>
                    <a:pt x="202" y="1269"/>
                    <a:pt x="368" y="1273"/>
                  </a:cubicBezTo>
                  <a:cubicBezTo>
                    <a:pt x="419" y="1274"/>
                    <a:pt x="470" y="1263"/>
                    <a:pt x="514" y="1240"/>
                  </a:cubicBezTo>
                  <a:cubicBezTo>
                    <a:pt x="536" y="1229"/>
                    <a:pt x="536" y="1229"/>
                    <a:pt x="536" y="1229"/>
                  </a:cubicBezTo>
                  <a:cubicBezTo>
                    <a:pt x="554" y="1247"/>
                    <a:pt x="554" y="1247"/>
                    <a:pt x="554" y="1247"/>
                  </a:cubicBezTo>
                  <a:cubicBezTo>
                    <a:pt x="632" y="1328"/>
                    <a:pt x="760" y="1379"/>
                    <a:pt x="895" y="1382"/>
                  </a:cubicBezTo>
                  <a:cubicBezTo>
                    <a:pt x="1005" y="1385"/>
                    <a:pt x="1111" y="1357"/>
                    <a:pt x="1193" y="1304"/>
                  </a:cubicBezTo>
                  <a:lnTo>
                    <a:pt x="1217" y="1288"/>
                  </a:lnTo>
                  <a:close/>
                </a:path>
              </a:pathLst>
            </a:custGeom>
            <a:solidFill>
              <a:schemeClr val="bg1"/>
            </a:solidFill>
            <a:ln w="6350">
              <a:solidFill>
                <a:schemeClr val="bg1"/>
              </a:solidFill>
              <a:miter lim="800000"/>
              <a:headEnd/>
              <a:tailEnd/>
            </a:ln>
          </p:spPr>
          <p:txBody>
            <a:bodyPr/>
            <a:lstStyle/>
            <a:p>
              <a:endParaRPr lang="en-US"/>
            </a:p>
          </p:txBody>
        </p:sp>
        <p:sp>
          <p:nvSpPr>
            <p:cNvPr id="55324" name="Rectangle 499"/>
            <p:cNvSpPr>
              <a:spLocks noChangeArrowheads="1"/>
            </p:cNvSpPr>
            <p:nvPr/>
          </p:nvSpPr>
          <p:spPr bwMode="auto">
            <a:xfrm>
              <a:off x="6282308" y="4302384"/>
              <a:ext cx="62799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Metropolis" charset="0"/>
                  <a:ea typeface="ＭＳ Ｐゴシック" charset="-128"/>
                </a:defRPr>
              </a:lvl1pPr>
              <a:lvl2pPr marL="742950" indent="-285750">
                <a:defRPr>
                  <a:solidFill>
                    <a:schemeClr val="tx1"/>
                  </a:solidFill>
                  <a:latin typeface="Metropolis" charset="0"/>
                  <a:ea typeface="ＭＳ Ｐゴシック" charset="-128"/>
                </a:defRPr>
              </a:lvl2pPr>
              <a:lvl3pPr marL="1143000" indent="-228600">
                <a:defRPr>
                  <a:solidFill>
                    <a:schemeClr val="tx1"/>
                  </a:solidFill>
                  <a:latin typeface="Metropolis" charset="0"/>
                  <a:ea typeface="ＭＳ Ｐゴシック" charset="-128"/>
                </a:defRPr>
              </a:lvl3pPr>
              <a:lvl4pPr marL="1600200" indent="-228600">
                <a:defRPr>
                  <a:solidFill>
                    <a:schemeClr val="tx1"/>
                  </a:solidFill>
                  <a:latin typeface="Metropolis" charset="0"/>
                  <a:ea typeface="ＭＳ Ｐゴシック" charset="-128"/>
                </a:defRPr>
              </a:lvl4pPr>
              <a:lvl5pPr marL="2057400" indent="-228600">
                <a:defRPr>
                  <a:solidFill>
                    <a:schemeClr val="tx1"/>
                  </a:solidFill>
                  <a:latin typeface="Metropolis" charset="0"/>
                  <a:ea typeface="ＭＳ Ｐゴシック" charset="-128"/>
                </a:defRPr>
              </a:lvl5pPr>
              <a:lvl6pPr marL="2514600" indent="-228600" eaLnBrk="0" fontAlgn="base" hangingPunct="0">
                <a:spcBef>
                  <a:spcPct val="0"/>
                </a:spcBef>
                <a:spcAft>
                  <a:spcPct val="0"/>
                </a:spcAft>
                <a:defRPr>
                  <a:solidFill>
                    <a:schemeClr val="tx1"/>
                  </a:solidFill>
                  <a:latin typeface="Metropolis" charset="0"/>
                  <a:ea typeface="ＭＳ Ｐゴシック" charset="-128"/>
                </a:defRPr>
              </a:lvl6pPr>
              <a:lvl7pPr marL="2971800" indent="-228600" eaLnBrk="0" fontAlgn="base" hangingPunct="0">
                <a:spcBef>
                  <a:spcPct val="0"/>
                </a:spcBef>
                <a:spcAft>
                  <a:spcPct val="0"/>
                </a:spcAft>
                <a:defRPr>
                  <a:solidFill>
                    <a:schemeClr val="tx1"/>
                  </a:solidFill>
                  <a:latin typeface="Metropolis" charset="0"/>
                  <a:ea typeface="ＭＳ Ｐゴシック" charset="-128"/>
                </a:defRPr>
              </a:lvl7pPr>
              <a:lvl8pPr marL="3429000" indent="-228600" eaLnBrk="0" fontAlgn="base" hangingPunct="0">
                <a:spcBef>
                  <a:spcPct val="0"/>
                </a:spcBef>
                <a:spcAft>
                  <a:spcPct val="0"/>
                </a:spcAft>
                <a:defRPr>
                  <a:solidFill>
                    <a:schemeClr val="tx1"/>
                  </a:solidFill>
                  <a:latin typeface="Metropolis" charset="0"/>
                  <a:ea typeface="ＭＳ Ｐゴシック" charset="-128"/>
                </a:defRPr>
              </a:lvl8pPr>
              <a:lvl9pPr marL="3886200" indent="-228600" eaLnBrk="0" fontAlgn="base" hangingPunct="0">
                <a:spcBef>
                  <a:spcPct val="0"/>
                </a:spcBef>
                <a:spcAft>
                  <a:spcPct val="0"/>
                </a:spcAft>
                <a:defRPr>
                  <a:solidFill>
                    <a:schemeClr val="tx1"/>
                  </a:solidFill>
                  <a:latin typeface="Metropolis" charset="0"/>
                  <a:ea typeface="ＭＳ Ｐゴシック" charset="-128"/>
                </a:defRPr>
              </a:lvl9pPr>
            </a:lstStyle>
            <a:p>
              <a:pPr algn="ctr"/>
              <a:r>
                <a:rPr lang="en-US" altLang="x-none" sz="1200">
                  <a:solidFill>
                    <a:srgbClr val="FFFFFF"/>
                  </a:solidFill>
                </a:rPr>
                <a:t>AWS</a:t>
              </a:r>
            </a:p>
          </p:txBody>
        </p:sp>
        <p:grpSp>
          <p:nvGrpSpPr>
            <p:cNvPr id="6" name="Group 4">
              <a:extLst/>
            </p:cNvPr>
            <p:cNvGrpSpPr>
              <a:grpSpLocks noChangeAspect="1"/>
            </p:cNvGrpSpPr>
            <p:nvPr/>
          </p:nvGrpSpPr>
          <p:grpSpPr bwMode="auto">
            <a:xfrm>
              <a:off x="5905500" y="3327400"/>
              <a:ext cx="376237" cy="376237"/>
              <a:chOff x="3706" y="2046"/>
              <a:chExt cx="301" cy="301"/>
            </a:xfrm>
            <a:solidFill>
              <a:schemeClr val="bg1"/>
            </a:solidFill>
          </p:grpSpPr>
          <p:sp>
            <p:nvSpPr>
              <p:cNvPr id="9" name="Freeform 5">
                <a:extLst/>
              </p:cNvPr>
              <p:cNvSpPr>
                <a:spLocks noEditPoints="1"/>
              </p:cNvSpPr>
              <p:nvPr/>
            </p:nvSpPr>
            <p:spPr bwMode="auto">
              <a:xfrm>
                <a:off x="3737" y="2077"/>
                <a:ext cx="239" cy="237"/>
              </a:xfrm>
              <a:custGeom>
                <a:avLst/>
                <a:gdLst>
                  <a:gd name="T0" fmla="*/ 276 w 304"/>
                  <a:gd name="T1" fmla="*/ 0 h 303"/>
                  <a:gd name="T2" fmla="*/ 28 w 304"/>
                  <a:gd name="T3" fmla="*/ 0 h 303"/>
                  <a:gd name="T4" fmla="*/ 0 w 304"/>
                  <a:gd name="T5" fmla="*/ 28 h 303"/>
                  <a:gd name="T6" fmla="*/ 0 w 304"/>
                  <a:gd name="T7" fmla="*/ 275 h 303"/>
                  <a:gd name="T8" fmla="*/ 28 w 304"/>
                  <a:gd name="T9" fmla="*/ 303 h 303"/>
                  <a:gd name="T10" fmla="*/ 276 w 304"/>
                  <a:gd name="T11" fmla="*/ 303 h 303"/>
                  <a:gd name="T12" fmla="*/ 304 w 304"/>
                  <a:gd name="T13" fmla="*/ 275 h 303"/>
                  <a:gd name="T14" fmla="*/ 304 w 304"/>
                  <a:gd name="T15" fmla="*/ 28 h 303"/>
                  <a:gd name="T16" fmla="*/ 276 w 304"/>
                  <a:gd name="T17" fmla="*/ 0 h 303"/>
                  <a:gd name="T18" fmla="*/ 288 w 304"/>
                  <a:gd name="T19" fmla="*/ 275 h 303"/>
                  <a:gd name="T20" fmla="*/ 276 w 304"/>
                  <a:gd name="T21" fmla="*/ 287 h 303"/>
                  <a:gd name="T22" fmla="*/ 28 w 304"/>
                  <a:gd name="T23" fmla="*/ 287 h 303"/>
                  <a:gd name="T24" fmla="*/ 16 w 304"/>
                  <a:gd name="T25" fmla="*/ 275 h 303"/>
                  <a:gd name="T26" fmla="*/ 16 w 304"/>
                  <a:gd name="T27" fmla="*/ 28 h 303"/>
                  <a:gd name="T28" fmla="*/ 28 w 304"/>
                  <a:gd name="T29" fmla="*/ 16 h 303"/>
                  <a:gd name="T30" fmla="*/ 276 w 304"/>
                  <a:gd name="T31" fmla="*/ 16 h 303"/>
                  <a:gd name="T32" fmla="*/ 288 w 304"/>
                  <a:gd name="T33" fmla="*/ 28 h 303"/>
                  <a:gd name="T34" fmla="*/ 288 w 304"/>
                  <a:gd name="T35" fmla="*/ 275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4" h="303">
                    <a:moveTo>
                      <a:pt x="276" y="0"/>
                    </a:moveTo>
                    <a:cubicBezTo>
                      <a:pt x="28" y="0"/>
                      <a:pt x="28" y="0"/>
                      <a:pt x="28" y="0"/>
                    </a:cubicBezTo>
                    <a:cubicBezTo>
                      <a:pt x="13" y="0"/>
                      <a:pt x="0" y="12"/>
                      <a:pt x="0" y="28"/>
                    </a:cubicBezTo>
                    <a:cubicBezTo>
                      <a:pt x="0" y="275"/>
                      <a:pt x="0" y="275"/>
                      <a:pt x="0" y="275"/>
                    </a:cubicBezTo>
                    <a:cubicBezTo>
                      <a:pt x="0" y="291"/>
                      <a:pt x="13" y="303"/>
                      <a:pt x="28" y="303"/>
                    </a:cubicBezTo>
                    <a:cubicBezTo>
                      <a:pt x="276" y="303"/>
                      <a:pt x="276" y="303"/>
                      <a:pt x="276" y="303"/>
                    </a:cubicBezTo>
                    <a:cubicBezTo>
                      <a:pt x="291" y="303"/>
                      <a:pt x="304" y="291"/>
                      <a:pt x="304" y="275"/>
                    </a:cubicBezTo>
                    <a:cubicBezTo>
                      <a:pt x="304" y="28"/>
                      <a:pt x="304" y="28"/>
                      <a:pt x="304" y="28"/>
                    </a:cubicBezTo>
                    <a:cubicBezTo>
                      <a:pt x="304" y="12"/>
                      <a:pt x="291" y="0"/>
                      <a:pt x="276" y="0"/>
                    </a:cubicBezTo>
                    <a:close/>
                    <a:moveTo>
                      <a:pt x="288" y="275"/>
                    </a:moveTo>
                    <a:cubicBezTo>
                      <a:pt x="288" y="282"/>
                      <a:pt x="282" y="287"/>
                      <a:pt x="276" y="287"/>
                    </a:cubicBezTo>
                    <a:cubicBezTo>
                      <a:pt x="28" y="287"/>
                      <a:pt x="28" y="287"/>
                      <a:pt x="28" y="287"/>
                    </a:cubicBezTo>
                    <a:cubicBezTo>
                      <a:pt x="22" y="287"/>
                      <a:pt x="16" y="282"/>
                      <a:pt x="16" y="275"/>
                    </a:cubicBezTo>
                    <a:cubicBezTo>
                      <a:pt x="16" y="28"/>
                      <a:pt x="16" y="28"/>
                      <a:pt x="16" y="28"/>
                    </a:cubicBezTo>
                    <a:cubicBezTo>
                      <a:pt x="16" y="21"/>
                      <a:pt x="22" y="16"/>
                      <a:pt x="28" y="16"/>
                    </a:cubicBezTo>
                    <a:cubicBezTo>
                      <a:pt x="276" y="16"/>
                      <a:pt x="276" y="16"/>
                      <a:pt x="276" y="16"/>
                    </a:cubicBezTo>
                    <a:cubicBezTo>
                      <a:pt x="282" y="16"/>
                      <a:pt x="288" y="21"/>
                      <a:pt x="288" y="28"/>
                    </a:cubicBezTo>
                    <a:lnTo>
                      <a:pt x="288" y="2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0" name="Rectangle 6">
                <a:extLst/>
              </p:cNvPr>
              <p:cNvSpPr>
                <a:spLocks noChangeArrowheads="1"/>
              </p:cNvSpPr>
              <p:nvPr/>
            </p:nvSpPr>
            <p:spPr bwMode="auto">
              <a:xfrm>
                <a:off x="3929" y="2046"/>
                <a:ext cx="13" cy="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p>
            </p:txBody>
          </p:sp>
          <p:sp>
            <p:nvSpPr>
              <p:cNvPr id="11" name="Rectangle 7">
                <a:extLst/>
              </p:cNvPr>
              <p:cNvSpPr>
                <a:spLocks noChangeArrowheads="1"/>
              </p:cNvSpPr>
              <p:nvPr/>
            </p:nvSpPr>
            <p:spPr bwMode="auto">
              <a:xfrm>
                <a:off x="3890" y="2046"/>
                <a:ext cx="13" cy="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p>
            </p:txBody>
          </p:sp>
          <p:sp>
            <p:nvSpPr>
              <p:cNvPr id="12" name="Rectangle 8">
                <a:extLst/>
              </p:cNvPr>
              <p:cNvSpPr>
                <a:spLocks noChangeArrowheads="1"/>
              </p:cNvSpPr>
              <p:nvPr/>
            </p:nvSpPr>
            <p:spPr bwMode="auto">
              <a:xfrm>
                <a:off x="3850" y="2046"/>
                <a:ext cx="13" cy="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p>
            </p:txBody>
          </p:sp>
          <p:sp>
            <p:nvSpPr>
              <p:cNvPr id="13" name="Rectangle 9">
                <a:extLst/>
              </p:cNvPr>
              <p:cNvSpPr>
                <a:spLocks noChangeArrowheads="1"/>
              </p:cNvSpPr>
              <p:nvPr/>
            </p:nvSpPr>
            <p:spPr bwMode="auto">
              <a:xfrm>
                <a:off x="3810" y="2046"/>
                <a:ext cx="13" cy="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p>
            </p:txBody>
          </p:sp>
          <p:sp>
            <p:nvSpPr>
              <p:cNvPr id="15" name="Rectangle 10">
                <a:extLst/>
              </p:cNvPr>
              <p:cNvSpPr>
                <a:spLocks noChangeArrowheads="1"/>
              </p:cNvSpPr>
              <p:nvPr/>
            </p:nvSpPr>
            <p:spPr bwMode="auto">
              <a:xfrm>
                <a:off x="3771" y="2046"/>
                <a:ext cx="13" cy="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p>
            </p:txBody>
          </p:sp>
          <p:sp>
            <p:nvSpPr>
              <p:cNvPr id="16" name="Rectangle 11">
                <a:extLst/>
              </p:cNvPr>
              <p:cNvSpPr>
                <a:spLocks noChangeArrowheads="1"/>
              </p:cNvSpPr>
              <p:nvPr/>
            </p:nvSpPr>
            <p:spPr bwMode="auto">
              <a:xfrm>
                <a:off x="3929" y="2326"/>
                <a:ext cx="13" cy="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p>
            </p:txBody>
          </p:sp>
          <p:sp>
            <p:nvSpPr>
              <p:cNvPr id="18" name="Rectangle 12">
                <a:extLst/>
              </p:cNvPr>
              <p:cNvSpPr>
                <a:spLocks noChangeArrowheads="1"/>
              </p:cNvSpPr>
              <p:nvPr/>
            </p:nvSpPr>
            <p:spPr bwMode="auto">
              <a:xfrm>
                <a:off x="3890" y="2326"/>
                <a:ext cx="13" cy="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p>
            </p:txBody>
          </p:sp>
          <p:sp>
            <p:nvSpPr>
              <p:cNvPr id="38" name="Rectangle 13">
                <a:extLst/>
              </p:cNvPr>
              <p:cNvSpPr>
                <a:spLocks noChangeArrowheads="1"/>
              </p:cNvSpPr>
              <p:nvPr/>
            </p:nvSpPr>
            <p:spPr bwMode="auto">
              <a:xfrm>
                <a:off x="3850" y="2326"/>
                <a:ext cx="13" cy="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p>
            </p:txBody>
          </p:sp>
          <p:sp>
            <p:nvSpPr>
              <p:cNvPr id="39" name="Rectangle 14">
                <a:extLst/>
              </p:cNvPr>
              <p:cNvSpPr>
                <a:spLocks noChangeArrowheads="1"/>
              </p:cNvSpPr>
              <p:nvPr/>
            </p:nvSpPr>
            <p:spPr bwMode="auto">
              <a:xfrm>
                <a:off x="3810" y="2326"/>
                <a:ext cx="13" cy="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p>
            </p:txBody>
          </p:sp>
          <p:sp>
            <p:nvSpPr>
              <p:cNvPr id="40" name="Rectangle 15">
                <a:extLst/>
              </p:cNvPr>
              <p:cNvSpPr>
                <a:spLocks noChangeArrowheads="1"/>
              </p:cNvSpPr>
              <p:nvPr/>
            </p:nvSpPr>
            <p:spPr bwMode="auto">
              <a:xfrm>
                <a:off x="3771" y="2326"/>
                <a:ext cx="13" cy="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p>
            </p:txBody>
          </p:sp>
          <p:sp>
            <p:nvSpPr>
              <p:cNvPr id="41" name="Rectangle 16">
                <a:extLst/>
              </p:cNvPr>
              <p:cNvSpPr>
                <a:spLocks noChangeArrowheads="1"/>
              </p:cNvSpPr>
              <p:nvPr/>
            </p:nvSpPr>
            <p:spPr bwMode="auto">
              <a:xfrm>
                <a:off x="3986" y="2269"/>
                <a:ext cx="21" cy="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p>
            </p:txBody>
          </p:sp>
          <p:sp>
            <p:nvSpPr>
              <p:cNvPr id="42" name="Rectangle 17">
                <a:extLst/>
              </p:cNvPr>
              <p:cNvSpPr>
                <a:spLocks noChangeArrowheads="1"/>
              </p:cNvSpPr>
              <p:nvPr/>
            </p:nvSpPr>
            <p:spPr bwMode="auto">
              <a:xfrm>
                <a:off x="3986" y="2230"/>
                <a:ext cx="21" cy="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p>
            </p:txBody>
          </p:sp>
          <p:sp>
            <p:nvSpPr>
              <p:cNvPr id="43" name="Rectangle 18">
                <a:extLst/>
              </p:cNvPr>
              <p:cNvSpPr>
                <a:spLocks noChangeArrowheads="1"/>
              </p:cNvSpPr>
              <p:nvPr/>
            </p:nvSpPr>
            <p:spPr bwMode="auto">
              <a:xfrm>
                <a:off x="3986" y="2190"/>
                <a:ext cx="21" cy="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p>
            </p:txBody>
          </p:sp>
          <p:sp>
            <p:nvSpPr>
              <p:cNvPr id="44" name="Rectangle 19">
                <a:extLst/>
              </p:cNvPr>
              <p:cNvSpPr>
                <a:spLocks noChangeArrowheads="1"/>
              </p:cNvSpPr>
              <p:nvPr/>
            </p:nvSpPr>
            <p:spPr bwMode="auto">
              <a:xfrm>
                <a:off x="3986" y="2150"/>
                <a:ext cx="21" cy="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p>
            </p:txBody>
          </p:sp>
          <p:sp>
            <p:nvSpPr>
              <p:cNvPr id="45" name="Rectangle 20">
                <a:extLst/>
              </p:cNvPr>
              <p:cNvSpPr>
                <a:spLocks noChangeArrowheads="1"/>
              </p:cNvSpPr>
              <p:nvPr/>
            </p:nvSpPr>
            <p:spPr bwMode="auto">
              <a:xfrm>
                <a:off x="3986" y="2111"/>
                <a:ext cx="21" cy="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p>
            </p:txBody>
          </p:sp>
          <p:sp>
            <p:nvSpPr>
              <p:cNvPr id="46" name="Rectangle 21">
                <a:extLst/>
              </p:cNvPr>
              <p:cNvSpPr>
                <a:spLocks noChangeArrowheads="1"/>
              </p:cNvSpPr>
              <p:nvPr/>
            </p:nvSpPr>
            <p:spPr bwMode="auto">
              <a:xfrm>
                <a:off x="3706" y="2269"/>
                <a:ext cx="21" cy="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p>
            </p:txBody>
          </p:sp>
          <p:sp>
            <p:nvSpPr>
              <p:cNvPr id="47" name="Rectangle 22">
                <a:extLst/>
              </p:cNvPr>
              <p:cNvSpPr>
                <a:spLocks noChangeArrowheads="1"/>
              </p:cNvSpPr>
              <p:nvPr/>
            </p:nvSpPr>
            <p:spPr bwMode="auto">
              <a:xfrm>
                <a:off x="3706" y="2230"/>
                <a:ext cx="21" cy="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p>
            </p:txBody>
          </p:sp>
          <p:sp>
            <p:nvSpPr>
              <p:cNvPr id="48" name="Rectangle 23">
                <a:extLst/>
              </p:cNvPr>
              <p:cNvSpPr>
                <a:spLocks noChangeArrowheads="1"/>
              </p:cNvSpPr>
              <p:nvPr/>
            </p:nvSpPr>
            <p:spPr bwMode="auto">
              <a:xfrm>
                <a:off x="3706" y="2190"/>
                <a:ext cx="21" cy="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p>
            </p:txBody>
          </p:sp>
          <p:sp>
            <p:nvSpPr>
              <p:cNvPr id="49" name="Rectangle 24">
                <a:extLst/>
              </p:cNvPr>
              <p:cNvSpPr>
                <a:spLocks noChangeArrowheads="1"/>
              </p:cNvSpPr>
              <p:nvPr/>
            </p:nvSpPr>
            <p:spPr bwMode="auto">
              <a:xfrm>
                <a:off x="3706" y="2150"/>
                <a:ext cx="21" cy="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p>
            </p:txBody>
          </p:sp>
          <p:sp>
            <p:nvSpPr>
              <p:cNvPr id="50" name="Rectangle 25">
                <a:extLst/>
              </p:cNvPr>
              <p:cNvSpPr>
                <a:spLocks noChangeArrowheads="1"/>
              </p:cNvSpPr>
              <p:nvPr/>
            </p:nvSpPr>
            <p:spPr bwMode="auto">
              <a:xfrm>
                <a:off x="3706" y="2111"/>
                <a:ext cx="21" cy="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p>
            </p:txBody>
          </p:sp>
        </p:grpSp>
        <p:grpSp>
          <p:nvGrpSpPr>
            <p:cNvPr id="491" name="Group 52">
              <a:extLst/>
            </p:cNvPr>
            <p:cNvGrpSpPr>
              <a:grpSpLocks noChangeAspect="1"/>
            </p:cNvGrpSpPr>
            <p:nvPr/>
          </p:nvGrpSpPr>
          <p:grpSpPr bwMode="auto">
            <a:xfrm>
              <a:off x="6400800" y="3363912"/>
              <a:ext cx="331787" cy="303213"/>
              <a:chOff x="4032" y="2110"/>
              <a:chExt cx="209" cy="191"/>
            </a:xfrm>
            <a:solidFill>
              <a:schemeClr val="bg1"/>
            </a:solidFill>
          </p:grpSpPr>
          <p:sp>
            <p:nvSpPr>
              <p:cNvPr id="493" name="Freeform 53">
                <a:extLst/>
              </p:cNvPr>
              <p:cNvSpPr>
                <a:spLocks/>
              </p:cNvSpPr>
              <p:nvPr/>
            </p:nvSpPr>
            <p:spPr bwMode="auto">
              <a:xfrm>
                <a:off x="4163" y="2153"/>
                <a:ext cx="78" cy="42"/>
              </a:xfrm>
              <a:custGeom>
                <a:avLst/>
                <a:gdLst>
                  <a:gd name="T0" fmla="*/ 56 w 78"/>
                  <a:gd name="T1" fmla="*/ 42 h 42"/>
                  <a:gd name="T2" fmla="*/ 78 w 78"/>
                  <a:gd name="T3" fmla="*/ 22 h 42"/>
                  <a:gd name="T4" fmla="*/ 56 w 78"/>
                  <a:gd name="T5" fmla="*/ 0 h 42"/>
                  <a:gd name="T6" fmla="*/ 56 w 78"/>
                  <a:gd name="T7" fmla="*/ 13 h 42"/>
                  <a:gd name="T8" fmla="*/ 0 w 78"/>
                  <a:gd name="T9" fmla="*/ 13 h 42"/>
                  <a:gd name="T10" fmla="*/ 0 w 78"/>
                  <a:gd name="T11" fmla="*/ 30 h 42"/>
                  <a:gd name="T12" fmla="*/ 56 w 78"/>
                  <a:gd name="T13" fmla="*/ 30 h 42"/>
                  <a:gd name="T14" fmla="*/ 56 w 78"/>
                  <a:gd name="T15" fmla="*/ 4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42">
                    <a:moveTo>
                      <a:pt x="56" y="42"/>
                    </a:moveTo>
                    <a:lnTo>
                      <a:pt x="78" y="22"/>
                    </a:lnTo>
                    <a:lnTo>
                      <a:pt x="56" y="0"/>
                    </a:lnTo>
                    <a:lnTo>
                      <a:pt x="56" y="13"/>
                    </a:lnTo>
                    <a:lnTo>
                      <a:pt x="0" y="13"/>
                    </a:lnTo>
                    <a:lnTo>
                      <a:pt x="0" y="30"/>
                    </a:lnTo>
                    <a:lnTo>
                      <a:pt x="56" y="30"/>
                    </a:lnTo>
                    <a:lnTo>
                      <a:pt x="56"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494" name="Freeform 54">
                <a:extLst/>
              </p:cNvPr>
              <p:cNvSpPr>
                <a:spLocks/>
              </p:cNvSpPr>
              <p:nvPr/>
            </p:nvSpPr>
            <p:spPr bwMode="auto">
              <a:xfrm>
                <a:off x="4032" y="2197"/>
                <a:ext cx="79" cy="41"/>
              </a:xfrm>
              <a:custGeom>
                <a:avLst/>
                <a:gdLst>
                  <a:gd name="T0" fmla="*/ 22 w 79"/>
                  <a:gd name="T1" fmla="*/ 0 h 41"/>
                  <a:gd name="T2" fmla="*/ 0 w 79"/>
                  <a:gd name="T3" fmla="*/ 20 h 41"/>
                  <a:gd name="T4" fmla="*/ 22 w 79"/>
                  <a:gd name="T5" fmla="*/ 41 h 41"/>
                  <a:gd name="T6" fmla="*/ 22 w 79"/>
                  <a:gd name="T7" fmla="*/ 29 h 41"/>
                  <a:gd name="T8" fmla="*/ 79 w 79"/>
                  <a:gd name="T9" fmla="*/ 29 h 41"/>
                  <a:gd name="T10" fmla="*/ 79 w 79"/>
                  <a:gd name="T11" fmla="*/ 12 h 41"/>
                  <a:gd name="T12" fmla="*/ 22 w 79"/>
                  <a:gd name="T13" fmla="*/ 12 h 41"/>
                  <a:gd name="T14" fmla="*/ 22 w 79"/>
                  <a:gd name="T15" fmla="*/ 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 h="41">
                    <a:moveTo>
                      <a:pt x="22" y="0"/>
                    </a:moveTo>
                    <a:lnTo>
                      <a:pt x="0" y="20"/>
                    </a:lnTo>
                    <a:lnTo>
                      <a:pt x="22" y="41"/>
                    </a:lnTo>
                    <a:lnTo>
                      <a:pt x="22" y="29"/>
                    </a:lnTo>
                    <a:lnTo>
                      <a:pt x="79" y="29"/>
                    </a:lnTo>
                    <a:lnTo>
                      <a:pt x="79" y="12"/>
                    </a:lnTo>
                    <a:lnTo>
                      <a:pt x="22" y="12"/>
                    </a:lnTo>
                    <a:lnTo>
                      <a:pt x="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495" name="Freeform 55">
                <a:extLst/>
              </p:cNvPr>
              <p:cNvSpPr>
                <a:spLocks noEditPoints="1"/>
              </p:cNvSpPr>
              <p:nvPr/>
            </p:nvSpPr>
            <p:spPr bwMode="auto">
              <a:xfrm>
                <a:off x="4116" y="2196"/>
                <a:ext cx="106" cy="105"/>
              </a:xfrm>
              <a:custGeom>
                <a:avLst/>
                <a:gdLst>
                  <a:gd name="T0" fmla="*/ 94 w 106"/>
                  <a:gd name="T1" fmla="*/ 38 h 105"/>
                  <a:gd name="T2" fmla="*/ 98 w 106"/>
                  <a:gd name="T3" fmla="*/ 27 h 105"/>
                  <a:gd name="T4" fmla="*/ 82 w 106"/>
                  <a:gd name="T5" fmla="*/ 7 h 105"/>
                  <a:gd name="T6" fmla="*/ 68 w 106"/>
                  <a:gd name="T7" fmla="*/ 12 h 105"/>
                  <a:gd name="T8" fmla="*/ 41 w 106"/>
                  <a:gd name="T9" fmla="*/ 0 h 105"/>
                  <a:gd name="T10" fmla="*/ 35 w 106"/>
                  <a:gd name="T11" fmla="*/ 14 h 105"/>
                  <a:gd name="T12" fmla="*/ 7 w 106"/>
                  <a:gd name="T13" fmla="*/ 25 h 105"/>
                  <a:gd name="T14" fmla="*/ 13 w 106"/>
                  <a:gd name="T15" fmla="*/ 38 h 105"/>
                  <a:gd name="T16" fmla="*/ 0 w 106"/>
                  <a:gd name="T17" fmla="*/ 66 h 105"/>
                  <a:gd name="T18" fmla="*/ 13 w 106"/>
                  <a:gd name="T19" fmla="*/ 67 h 105"/>
                  <a:gd name="T20" fmla="*/ 7 w 106"/>
                  <a:gd name="T21" fmla="*/ 81 h 105"/>
                  <a:gd name="T22" fmla="*/ 35 w 106"/>
                  <a:gd name="T23" fmla="*/ 91 h 105"/>
                  <a:gd name="T24" fmla="*/ 41 w 106"/>
                  <a:gd name="T25" fmla="*/ 105 h 105"/>
                  <a:gd name="T26" fmla="*/ 66 w 106"/>
                  <a:gd name="T27" fmla="*/ 105 h 105"/>
                  <a:gd name="T28" fmla="*/ 68 w 106"/>
                  <a:gd name="T29" fmla="*/ 93 h 105"/>
                  <a:gd name="T30" fmla="*/ 82 w 106"/>
                  <a:gd name="T31" fmla="*/ 98 h 105"/>
                  <a:gd name="T32" fmla="*/ 93 w 106"/>
                  <a:gd name="T33" fmla="*/ 71 h 105"/>
                  <a:gd name="T34" fmla="*/ 101 w 106"/>
                  <a:gd name="T35" fmla="*/ 66 h 105"/>
                  <a:gd name="T36" fmla="*/ 106 w 106"/>
                  <a:gd name="T37" fmla="*/ 44 h 105"/>
                  <a:gd name="T38" fmla="*/ 103 w 106"/>
                  <a:gd name="T39" fmla="*/ 40 h 105"/>
                  <a:gd name="T40" fmla="*/ 89 w 106"/>
                  <a:gd name="T41" fmla="*/ 59 h 105"/>
                  <a:gd name="T42" fmla="*/ 83 w 106"/>
                  <a:gd name="T43" fmla="*/ 71 h 105"/>
                  <a:gd name="T44" fmla="*/ 88 w 106"/>
                  <a:gd name="T45" fmla="*/ 80 h 105"/>
                  <a:gd name="T46" fmla="*/ 74 w 106"/>
                  <a:gd name="T47" fmla="*/ 82 h 105"/>
                  <a:gd name="T48" fmla="*/ 65 w 106"/>
                  <a:gd name="T49" fmla="*/ 85 h 105"/>
                  <a:gd name="T50" fmla="*/ 60 w 106"/>
                  <a:gd name="T51" fmla="*/ 88 h 105"/>
                  <a:gd name="T52" fmla="*/ 48 w 106"/>
                  <a:gd name="T53" fmla="*/ 96 h 105"/>
                  <a:gd name="T54" fmla="*/ 45 w 106"/>
                  <a:gd name="T55" fmla="*/ 86 h 105"/>
                  <a:gd name="T56" fmla="*/ 32 w 106"/>
                  <a:gd name="T57" fmla="*/ 82 h 105"/>
                  <a:gd name="T58" fmla="*/ 19 w 106"/>
                  <a:gd name="T59" fmla="*/ 80 h 105"/>
                  <a:gd name="T60" fmla="*/ 23 w 106"/>
                  <a:gd name="T61" fmla="*/ 70 h 105"/>
                  <a:gd name="T62" fmla="*/ 20 w 106"/>
                  <a:gd name="T63" fmla="*/ 61 h 105"/>
                  <a:gd name="T64" fmla="*/ 9 w 106"/>
                  <a:gd name="T65" fmla="*/ 57 h 105"/>
                  <a:gd name="T66" fmla="*/ 18 w 106"/>
                  <a:gd name="T67" fmla="*/ 46 h 105"/>
                  <a:gd name="T68" fmla="*/ 23 w 106"/>
                  <a:gd name="T69" fmla="*/ 36 h 105"/>
                  <a:gd name="T70" fmla="*/ 19 w 106"/>
                  <a:gd name="T71" fmla="*/ 25 h 105"/>
                  <a:gd name="T72" fmla="*/ 33 w 106"/>
                  <a:gd name="T73" fmla="*/ 23 h 105"/>
                  <a:gd name="T74" fmla="*/ 45 w 106"/>
                  <a:gd name="T75" fmla="*/ 19 h 105"/>
                  <a:gd name="T76" fmla="*/ 48 w 106"/>
                  <a:gd name="T77" fmla="*/ 9 h 105"/>
                  <a:gd name="T78" fmla="*/ 60 w 106"/>
                  <a:gd name="T79" fmla="*/ 17 h 105"/>
                  <a:gd name="T80" fmla="*/ 71 w 106"/>
                  <a:gd name="T81" fmla="*/ 23 h 105"/>
                  <a:gd name="T82" fmla="*/ 81 w 106"/>
                  <a:gd name="T83" fmla="*/ 19 h 105"/>
                  <a:gd name="T84" fmla="*/ 83 w 106"/>
                  <a:gd name="T85" fmla="*/ 32 h 105"/>
                  <a:gd name="T86" fmla="*/ 87 w 106"/>
                  <a:gd name="T87" fmla="*/ 45 h 105"/>
                  <a:gd name="T88" fmla="*/ 97 w 106"/>
                  <a:gd name="T89" fmla="*/ 47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6" h="105">
                    <a:moveTo>
                      <a:pt x="103" y="40"/>
                    </a:moveTo>
                    <a:lnTo>
                      <a:pt x="94" y="38"/>
                    </a:lnTo>
                    <a:lnTo>
                      <a:pt x="93" y="35"/>
                    </a:lnTo>
                    <a:lnTo>
                      <a:pt x="98" y="27"/>
                    </a:lnTo>
                    <a:lnTo>
                      <a:pt x="100" y="25"/>
                    </a:lnTo>
                    <a:lnTo>
                      <a:pt x="82" y="7"/>
                    </a:lnTo>
                    <a:lnTo>
                      <a:pt x="72" y="14"/>
                    </a:lnTo>
                    <a:lnTo>
                      <a:pt x="68" y="12"/>
                    </a:lnTo>
                    <a:lnTo>
                      <a:pt x="66" y="0"/>
                    </a:lnTo>
                    <a:lnTo>
                      <a:pt x="41" y="0"/>
                    </a:lnTo>
                    <a:lnTo>
                      <a:pt x="39" y="12"/>
                    </a:lnTo>
                    <a:lnTo>
                      <a:pt x="35" y="14"/>
                    </a:lnTo>
                    <a:lnTo>
                      <a:pt x="25" y="7"/>
                    </a:lnTo>
                    <a:lnTo>
                      <a:pt x="7" y="25"/>
                    </a:lnTo>
                    <a:lnTo>
                      <a:pt x="14" y="35"/>
                    </a:lnTo>
                    <a:lnTo>
                      <a:pt x="13" y="38"/>
                    </a:lnTo>
                    <a:lnTo>
                      <a:pt x="0" y="40"/>
                    </a:lnTo>
                    <a:lnTo>
                      <a:pt x="0" y="66"/>
                    </a:lnTo>
                    <a:lnTo>
                      <a:pt x="5" y="66"/>
                    </a:lnTo>
                    <a:lnTo>
                      <a:pt x="13" y="67"/>
                    </a:lnTo>
                    <a:lnTo>
                      <a:pt x="14" y="71"/>
                    </a:lnTo>
                    <a:lnTo>
                      <a:pt x="7" y="81"/>
                    </a:lnTo>
                    <a:lnTo>
                      <a:pt x="25" y="98"/>
                    </a:lnTo>
                    <a:lnTo>
                      <a:pt x="35" y="91"/>
                    </a:lnTo>
                    <a:lnTo>
                      <a:pt x="38" y="93"/>
                    </a:lnTo>
                    <a:lnTo>
                      <a:pt x="41" y="105"/>
                    </a:lnTo>
                    <a:lnTo>
                      <a:pt x="62" y="105"/>
                    </a:lnTo>
                    <a:lnTo>
                      <a:pt x="66" y="105"/>
                    </a:lnTo>
                    <a:lnTo>
                      <a:pt x="67" y="101"/>
                    </a:lnTo>
                    <a:lnTo>
                      <a:pt x="68" y="93"/>
                    </a:lnTo>
                    <a:lnTo>
                      <a:pt x="72" y="92"/>
                    </a:lnTo>
                    <a:lnTo>
                      <a:pt x="82" y="98"/>
                    </a:lnTo>
                    <a:lnTo>
                      <a:pt x="100" y="81"/>
                    </a:lnTo>
                    <a:lnTo>
                      <a:pt x="93" y="71"/>
                    </a:lnTo>
                    <a:lnTo>
                      <a:pt x="94" y="67"/>
                    </a:lnTo>
                    <a:lnTo>
                      <a:pt x="101" y="66"/>
                    </a:lnTo>
                    <a:lnTo>
                      <a:pt x="106" y="65"/>
                    </a:lnTo>
                    <a:lnTo>
                      <a:pt x="106" y="44"/>
                    </a:lnTo>
                    <a:lnTo>
                      <a:pt x="106" y="41"/>
                    </a:lnTo>
                    <a:lnTo>
                      <a:pt x="103" y="40"/>
                    </a:lnTo>
                    <a:close/>
                    <a:moveTo>
                      <a:pt x="97" y="57"/>
                    </a:moveTo>
                    <a:lnTo>
                      <a:pt x="89" y="59"/>
                    </a:lnTo>
                    <a:lnTo>
                      <a:pt x="87" y="61"/>
                    </a:lnTo>
                    <a:lnTo>
                      <a:pt x="83" y="71"/>
                    </a:lnTo>
                    <a:lnTo>
                      <a:pt x="83" y="73"/>
                    </a:lnTo>
                    <a:lnTo>
                      <a:pt x="88" y="80"/>
                    </a:lnTo>
                    <a:lnTo>
                      <a:pt x="81" y="87"/>
                    </a:lnTo>
                    <a:lnTo>
                      <a:pt x="74" y="82"/>
                    </a:lnTo>
                    <a:lnTo>
                      <a:pt x="71" y="82"/>
                    </a:lnTo>
                    <a:lnTo>
                      <a:pt x="65" y="85"/>
                    </a:lnTo>
                    <a:lnTo>
                      <a:pt x="62" y="86"/>
                    </a:lnTo>
                    <a:lnTo>
                      <a:pt x="60" y="88"/>
                    </a:lnTo>
                    <a:lnTo>
                      <a:pt x="58" y="96"/>
                    </a:lnTo>
                    <a:lnTo>
                      <a:pt x="48" y="96"/>
                    </a:lnTo>
                    <a:lnTo>
                      <a:pt x="47" y="88"/>
                    </a:lnTo>
                    <a:lnTo>
                      <a:pt x="45" y="86"/>
                    </a:lnTo>
                    <a:lnTo>
                      <a:pt x="36" y="82"/>
                    </a:lnTo>
                    <a:lnTo>
                      <a:pt x="32" y="82"/>
                    </a:lnTo>
                    <a:lnTo>
                      <a:pt x="26" y="87"/>
                    </a:lnTo>
                    <a:lnTo>
                      <a:pt x="19" y="80"/>
                    </a:lnTo>
                    <a:lnTo>
                      <a:pt x="23" y="73"/>
                    </a:lnTo>
                    <a:lnTo>
                      <a:pt x="23" y="70"/>
                    </a:lnTo>
                    <a:lnTo>
                      <a:pt x="21" y="62"/>
                    </a:lnTo>
                    <a:lnTo>
                      <a:pt x="20" y="61"/>
                    </a:lnTo>
                    <a:lnTo>
                      <a:pt x="18" y="59"/>
                    </a:lnTo>
                    <a:lnTo>
                      <a:pt x="9" y="57"/>
                    </a:lnTo>
                    <a:lnTo>
                      <a:pt x="9" y="47"/>
                    </a:lnTo>
                    <a:lnTo>
                      <a:pt x="18" y="46"/>
                    </a:lnTo>
                    <a:lnTo>
                      <a:pt x="20" y="45"/>
                    </a:lnTo>
                    <a:lnTo>
                      <a:pt x="23" y="36"/>
                    </a:lnTo>
                    <a:lnTo>
                      <a:pt x="24" y="33"/>
                    </a:lnTo>
                    <a:lnTo>
                      <a:pt x="19" y="25"/>
                    </a:lnTo>
                    <a:lnTo>
                      <a:pt x="26" y="18"/>
                    </a:lnTo>
                    <a:lnTo>
                      <a:pt x="33" y="23"/>
                    </a:lnTo>
                    <a:lnTo>
                      <a:pt x="36" y="23"/>
                    </a:lnTo>
                    <a:lnTo>
                      <a:pt x="45" y="19"/>
                    </a:lnTo>
                    <a:lnTo>
                      <a:pt x="47" y="17"/>
                    </a:lnTo>
                    <a:lnTo>
                      <a:pt x="48" y="9"/>
                    </a:lnTo>
                    <a:lnTo>
                      <a:pt x="58" y="9"/>
                    </a:lnTo>
                    <a:lnTo>
                      <a:pt x="60" y="17"/>
                    </a:lnTo>
                    <a:lnTo>
                      <a:pt x="62" y="19"/>
                    </a:lnTo>
                    <a:lnTo>
                      <a:pt x="71" y="23"/>
                    </a:lnTo>
                    <a:lnTo>
                      <a:pt x="74" y="23"/>
                    </a:lnTo>
                    <a:lnTo>
                      <a:pt x="81" y="19"/>
                    </a:lnTo>
                    <a:lnTo>
                      <a:pt x="88" y="25"/>
                    </a:lnTo>
                    <a:lnTo>
                      <a:pt x="83" y="32"/>
                    </a:lnTo>
                    <a:lnTo>
                      <a:pt x="83" y="35"/>
                    </a:lnTo>
                    <a:lnTo>
                      <a:pt x="87" y="45"/>
                    </a:lnTo>
                    <a:lnTo>
                      <a:pt x="89" y="46"/>
                    </a:lnTo>
                    <a:lnTo>
                      <a:pt x="97" y="47"/>
                    </a:lnTo>
                    <a:lnTo>
                      <a:pt x="9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496" name="Freeform 56">
                <a:extLst/>
              </p:cNvPr>
              <p:cNvSpPr>
                <a:spLocks noEditPoints="1"/>
              </p:cNvSpPr>
              <p:nvPr/>
            </p:nvSpPr>
            <p:spPr bwMode="auto">
              <a:xfrm>
                <a:off x="4147" y="2226"/>
                <a:ext cx="45" cy="45"/>
              </a:xfrm>
              <a:custGeom>
                <a:avLst/>
                <a:gdLst>
                  <a:gd name="T0" fmla="*/ 40 w 80"/>
                  <a:gd name="T1" fmla="*/ 0 h 80"/>
                  <a:gd name="T2" fmla="*/ 0 w 80"/>
                  <a:gd name="T3" fmla="*/ 40 h 80"/>
                  <a:gd name="T4" fmla="*/ 40 w 80"/>
                  <a:gd name="T5" fmla="*/ 80 h 80"/>
                  <a:gd name="T6" fmla="*/ 80 w 80"/>
                  <a:gd name="T7" fmla="*/ 40 h 80"/>
                  <a:gd name="T8" fmla="*/ 40 w 80"/>
                  <a:gd name="T9" fmla="*/ 0 h 80"/>
                  <a:gd name="T10" fmla="*/ 40 w 80"/>
                  <a:gd name="T11" fmla="*/ 64 h 80"/>
                  <a:gd name="T12" fmla="*/ 16 w 80"/>
                  <a:gd name="T13" fmla="*/ 40 h 80"/>
                  <a:gd name="T14" fmla="*/ 40 w 80"/>
                  <a:gd name="T15" fmla="*/ 16 h 80"/>
                  <a:gd name="T16" fmla="*/ 64 w 80"/>
                  <a:gd name="T17" fmla="*/ 40 h 80"/>
                  <a:gd name="T18" fmla="*/ 40 w 80"/>
                  <a:gd name="T19" fmla="*/ 6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80">
                    <a:moveTo>
                      <a:pt x="40" y="0"/>
                    </a:moveTo>
                    <a:cubicBezTo>
                      <a:pt x="18" y="0"/>
                      <a:pt x="0" y="18"/>
                      <a:pt x="0" y="40"/>
                    </a:cubicBezTo>
                    <a:cubicBezTo>
                      <a:pt x="0" y="62"/>
                      <a:pt x="18" y="80"/>
                      <a:pt x="40" y="80"/>
                    </a:cubicBezTo>
                    <a:cubicBezTo>
                      <a:pt x="62" y="80"/>
                      <a:pt x="80" y="62"/>
                      <a:pt x="80" y="40"/>
                    </a:cubicBezTo>
                    <a:cubicBezTo>
                      <a:pt x="80" y="18"/>
                      <a:pt x="62" y="0"/>
                      <a:pt x="40" y="0"/>
                    </a:cubicBezTo>
                    <a:close/>
                    <a:moveTo>
                      <a:pt x="40" y="64"/>
                    </a:moveTo>
                    <a:cubicBezTo>
                      <a:pt x="27" y="64"/>
                      <a:pt x="16" y="53"/>
                      <a:pt x="16" y="40"/>
                    </a:cubicBezTo>
                    <a:cubicBezTo>
                      <a:pt x="16" y="27"/>
                      <a:pt x="27" y="16"/>
                      <a:pt x="40" y="16"/>
                    </a:cubicBezTo>
                    <a:cubicBezTo>
                      <a:pt x="53" y="16"/>
                      <a:pt x="64" y="27"/>
                      <a:pt x="64" y="40"/>
                    </a:cubicBezTo>
                    <a:cubicBezTo>
                      <a:pt x="64" y="53"/>
                      <a:pt x="53" y="64"/>
                      <a:pt x="4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501" name="Freeform 57">
                <a:extLst/>
              </p:cNvPr>
              <p:cNvSpPr>
                <a:spLocks noEditPoints="1"/>
              </p:cNvSpPr>
              <p:nvPr/>
            </p:nvSpPr>
            <p:spPr bwMode="auto">
              <a:xfrm>
                <a:off x="4062" y="2110"/>
                <a:ext cx="87" cy="85"/>
              </a:xfrm>
              <a:custGeom>
                <a:avLst/>
                <a:gdLst>
                  <a:gd name="T0" fmla="*/ 56 w 87"/>
                  <a:gd name="T1" fmla="*/ 76 h 85"/>
                  <a:gd name="T2" fmla="*/ 67 w 87"/>
                  <a:gd name="T3" fmla="*/ 81 h 85"/>
                  <a:gd name="T4" fmla="*/ 76 w 87"/>
                  <a:gd name="T5" fmla="*/ 57 h 85"/>
                  <a:gd name="T6" fmla="*/ 87 w 87"/>
                  <a:gd name="T7" fmla="*/ 53 h 85"/>
                  <a:gd name="T8" fmla="*/ 87 w 87"/>
                  <a:gd name="T9" fmla="*/ 32 h 85"/>
                  <a:gd name="T10" fmla="*/ 77 w 87"/>
                  <a:gd name="T11" fmla="*/ 30 h 85"/>
                  <a:gd name="T12" fmla="*/ 80 w 87"/>
                  <a:gd name="T13" fmla="*/ 23 h 85"/>
                  <a:gd name="T14" fmla="*/ 66 w 87"/>
                  <a:gd name="T15" fmla="*/ 5 h 85"/>
                  <a:gd name="T16" fmla="*/ 56 w 87"/>
                  <a:gd name="T17" fmla="*/ 10 h 85"/>
                  <a:gd name="T18" fmla="*/ 33 w 87"/>
                  <a:gd name="T19" fmla="*/ 0 h 85"/>
                  <a:gd name="T20" fmla="*/ 29 w 87"/>
                  <a:gd name="T21" fmla="*/ 10 h 85"/>
                  <a:gd name="T22" fmla="*/ 5 w 87"/>
                  <a:gd name="T23" fmla="*/ 20 h 85"/>
                  <a:gd name="T24" fmla="*/ 10 w 87"/>
                  <a:gd name="T25" fmla="*/ 30 h 85"/>
                  <a:gd name="T26" fmla="*/ 0 w 87"/>
                  <a:gd name="T27" fmla="*/ 54 h 85"/>
                  <a:gd name="T28" fmla="*/ 10 w 87"/>
                  <a:gd name="T29" fmla="*/ 55 h 85"/>
                  <a:gd name="T30" fmla="*/ 5 w 87"/>
                  <a:gd name="T31" fmla="*/ 65 h 85"/>
                  <a:gd name="T32" fmla="*/ 21 w 87"/>
                  <a:gd name="T33" fmla="*/ 80 h 85"/>
                  <a:gd name="T34" fmla="*/ 31 w 87"/>
                  <a:gd name="T35" fmla="*/ 75 h 85"/>
                  <a:gd name="T36" fmla="*/ 51 w 87"/>
                  <a:gd name="T37" fmla="*/ 85 h 85"/>
                  <a:gd name="T38" fmla="*/ 55 w 87"/>
                  <a:gd name="T39" fmla="*/ 81 h 85"/>
                  <a:gd name="T40" fmla="*/ 48 w 87"/>
                  <a:gd name="T41" fmla="*/ 70 h 85"/>
                  <a:gd name="T42" fmla="*/ 40 w 87"/>
                  <a:gd name="T43" fmla="*/ 76 h 85"/>
                  <a:gd name="T44" fmla="*/ 38 w 87"/>
                  <a:gd name="T45" fmla="*/ 68 h 85"/>
                  <a:gd name="T46" fmla="*/ 27 w 87"/>
                  <a:gd name="T47" fmla="*/ 65 h 85"/>
                  <a:gd name="T48" fmla="*/ 17 w 87"/>
                  <a:gd name="T49" fmla="*/ 64 h 85"/>
                  <a:gd name="T50" fmla="*/ 21 w 87"/>
                  <a:gd name="T51" fmla="*/ 56 h 85"/>
                  <a:gd name="T52" fmla="*/ 18 w 87"/>
                  <a:gd name="T53" fmla="*/ 48 h 85"/>
                  <a:gd name="T54" fmla="*/ 9 w 87"/>
                  <a:gd name="T55" fmla="*/ 46 h 85"/>
                  <a:gd name="T56" fmla="*/ 14 w 87"/>
                  <a:gd name="T57" fmla="*/ 38 h 85"/>
                  <a:gd name="T58" fmla="*/ 18 w 87"/>
                  <a:gd name="T59" fmla="*/ 37 h 85"/>
                  <a:gd name="T60" fmla="*/ 22 w 87"/>
                  <a:gd name="T61" fmla="*/ 27 h 85"/>
                  <a:gd name="T62" fmla="*/ 22 w 87"/>
                  <a:gd name="T63" fmla="*/ 16 h 85"/>
                  <a:gd name="T64" fmla="*/ 29 w 87"/>
                  <a:gd name="T65" fmla="*/ 20 h 85"/>
                  <a:gd name="T66" fmla="*/ 39 w 87"/>
                  <a:gd name="T67" fmla="*/ 15 h 85"/>
                  <a:gd name="T68" fmla="*/ 47 w 87"/>
                  <a:gd name="T69" fmla="*/ 8 h 85"/>
                  <a:gd name="T70" fmla="*/ 50 w 87"/>
                  <a:gd name="T71" fmla="*/ 16 h 85"/>
                  <a:gd name="T72" fmla="*/ 61 w 87"/>
                  <a:gd name="T73" fmla="*/ 20 h 85"/>
                  <a:gd name="T74" fmla="*/ 70 w 87"/>
                  <a:gd name="T75" fmla="*/ 21 h 85"/>
                  <a:gd name="T76" fmla="*/ 67 w 87"/>
                  <a:gd name="T77" fmla="*/ 28 h 85"/>
                  <a:gd name="T78" fmla="*/ 72 w 87"/>
                  <a:gd name="T79" fmla="*/ 38 h 85"/>
                  <a:gd name="T80" fmla="*/ 78 w 87"/>
                  <a:gd name="T81" fmla="*/ 46 h 85"/>
                  <a:gd name="T82" fmla="*/ 70 w 87"/>
                  <a:gd name="T83" fmla="*/ 48 h 85"/>
                  <a:gd name="T84" fmla="*/ 67 w 87"/>
                  <a:gd name="T85" fmla="*/ 59 h 85"/>
                  <a:gd name="T86" fmla="*/ 66 w 87"/>
                  <a:gd name="T87" fmla="*/ 69 h 85"/>
                  <a:gd name="T88" fmla="*/ 58 w 87"/>
                  <a:gd name="T89" fmla="*/ 65 h 85"/>
                  <a:gd name="T90" fmla="*/ 50 w 87"/>
                  <a:gd name="T91" fmla="*/ 6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7" h="85">
                    <a:moveTo>
                      <a:pt x="55" y="81"/>
                    </a:moveTo>
                    <a:lnTo>
                      <a:pt x="56" y="76"/>
                    </a:lnTo>
                    <a:lnTo>
                      <a:pt x="58" y="75"/>
                    </a:lnTo>
                    <a:lnTo>
                      <a:pt x="67" y="81"/>
                    </a:lnTo>
                    <a:lnTo>
                      <a:pt x="82" y="65"/>
                    </a:lnTo>
                    <a:lnTo>
                      <a:pt x="76" y="57"/>
                    </a:lnTo>
                    <a:lnTo>
                      <a:pt x="77" y="55"/>
                    </a:lnTo>
                    <a:lnTo>
                      <a:pt x="87" y="53"/>
                    </a:lnTo>
                    <a:lnTo>
                      <a:pt x="87" y="35"/>
                    </a:lnTo>
                    <a:lnTo>
                      <a:pt x="87" y="32"/>
                    </a:lnTo>
                    <a:lnTo>
                      <a:pt x="83" y="31"/>
                    </a:lnTo>
                    <a:lnTo>
                      <a:pt x="77" y="30"/>
                    </a:lnTo>
                    <a:lnTo>
                      <a:pt x="76" y="28"/>
                    </a:lnTo>
                    <a:lnTo>
                      <a:pt x="80" y="23"/>
                    </a:lnTo>
                    <a:lnTo>
                      <a:pt x="82" y="20"/>
                    </a:lnTo>
                    <a:lnTo>
                      <a:pt x="66" y="5"/>
                    </a:lnTo>
                    <a:lnTo>
                      <a:pt x="58" y="10"/>
                    </a:lnTo>
                    <a:lnTo>
                      <a:pt x="56" y="10"/>
                    </a:lnTo>
                    <a:lnTo>
                      <a:pt x="54" y="0"/>
                    </a:lnTo>
                    <a:lnTo>
                      <a:pt x="33" y="0"/>
                    </a:lnTo>
                    <a:lnTo>
                      <a:pt x="31" y="9"/>
                    </a:lnTo>
                    <a:lnTo>
                      <a:pt x="29" y="10"/>
                    </a:lnTo>
                    <a:lnTo>
                      <a:pt x="21" y="5"/>
                    </a:lnTo>
                    <a:lnTo>
                      <a:pt x="5" y="20"/>
                    </a:lnTo>
                    <a:lnTo>
                      <a:pt x="11" y="28"/>
                    </a:lnTo>
                    <a:lnTo>
                      <a:pt x="10" y="30"/>
                    </a:lnTo>
                    <a:lnTo>
                      <a:pt x="0" y="32"/>
                    </a:lnTo>
                    <a:lnTo>
                      <a:pt x="0" y="54"/>
                    </a:lnTo>
                    <a:lnTo>
                      <a:pt x="5" y="54"/>
                    </a:lnTo>
                    <a:lnTo>
                      <a:pt x="10" y="55"/>
                    </a:lnTo>
                    <a:lnTo>
                      <a:pt x="11" y="57"/>
                    </a:lnTo>
                    <a:lnTo>
                      <a:pt x="5" y="65"/>
                    </a:lnTo>
                    <a:lnTo>
                      <a:pt x="18" y="77"/>
                    </a:lnTo>
                    <a:lnTo>
                      <a:pt x="21" y="80"/>
                    </a:lnTo>
                    <a:lnTo>
                      <a:pt x="29" y="75"/>
                    </a:lnTo>
                    <a:lnTo>
                      <a:pt x="31" y="75"/>
                    </a:lnTo>
                    <a:lnTo>
                      <a:pt x="33" y="85"/>
                    </a:lnTo>
                    <a:lnTo>
                      <a:pt x="51" y="85"/>
                    </a:lnTo>
                    <a:lnTo>
                      <a:pt x="55" y="85"/>
                    </a:lnTo>
                    <a:lnTo>
                      <a:pt x="55" y="81"/>
                    </a:lnTo>
                    <a:close/>
                    <a:moveTo>
                      <a:pt x="50" y="68"/>
                    </a:moveTo>
                    <a:lnTo>
                      <a:pt x="48" y="70"/>
                    </a:lnTo>
                    <a:lnTo>
                      <a:pt x="47" y="76"/>
                    </a:lnTo>
                    <a:lnTo>
                      <a:pt x="40" y="76"/>
                    </a:lnTo>
                    <a:lnTo>
                      <a:pt x="39" y="70"/>
                    </a:lnTo>
                    <a:lnTo>
                      <a:pt x="38" y="68"/>
                    </a:lnTo>
                    <a:lnTo>
                      <a:pt x="29" y="65"/>
                    </a:lnTo>
                    <a:lnTo>
                      <a:pt x="27" y="65"/>
                    </a:lnTo>
                    <a:lnTo>
                      <a:pt x="22" y="68"/>
                    </a:lnTo>
                    <a:lnTo>
                      <a:pt x="17" y="64"/>
                    </a:lnTo>
                    <a:lnTo>
                      <a:pt x="20" y="59"/>
                    </a:lnTo>
                    <a:lnTo>
                      <a:pt x="21" y="56"/>
                    </a:lnTo>
                    <a:lnTo>
                      <a:pt x="18" y="50"/>
                    </a:lnTo>
                    <a:lnTo>
                      <a:pt x="18" y="48"/>
                    </a:lnTo>
                    <a:lnTo>
                      <a:pt x="15" y="47"/>
                    </a:lnTo>
                    <a:lnTo>
                      <a:pt x="9" y="46"/>
                    </a:lnTo>
                    <a:lnTo>
                      <a:pt x="9" y="39"/>
                    </a:lnTo>
                    <a:lnTo>
                      <a:pt x="14" y="38"/>
                    </a:lnTo>
                    <a:lnTo>
                      <a:pt x="15" y="38"/>
                    </a:lnTo>
                    <a:lnTo>
                      <a:pt x="18" y="37"/>
                    </a:lnTo>
                    <a:lnTo>
                      <a:pt x="20" y="29"/>
                    </a:lnTo>
                    <a:lnTo>
                      <a:pt x="22" y="27"/>
                    </a:lnTo>
                    <a:lnTo>
                      <a:pt x="17" y="21"/>
                    </a:lnTo>
                    <a:lnTo>
                      <a:pt x="22" y="16"/>
                    </a:lnTo>
                    <a:lnTo>
                      <a:pt x="27" y="20"/>
                    </a:lnTo>
                    <a:lnTo>
                      <a:pt x="29" y="20"/>
                    </a:lnTo>
                    <a:lnTo>
                      <a:pt x="38" y="16"/>
                    </a:lnTo>
                    <a:lnTo>
                      <a:pt x="39" y="15"/>
                    </a:lnTo>
                    <a:lnTo>
                      <a:pt x="40" y="8"/>
                    </a:lnTo>
                    <a:lnTo>
                      <a:pt x="47" y="8"/>
                    </a:lnTo>
                    <a:lnTo>
                      <a:pt x="48" y="15"/>
                    </a:lnTo>
                    <a:lnTo>
                      <a:pt x="50" y="16"/>
                    </a:lnTo>
                    <a:lnTo>
                      <a:pt x="58" y="20"/>
                    </a:lnTo>
                    <a:lnTo>
                      <a:pt x="61" y="20"/>
                    </a:lnTo>
                    <a:lnTo>
                      <a:pt x="66" y="16"/>
                    </a:lnTo>
                    <a:lnTo>
                      <a:pt x="70" y="21"/>
                    </a:lnTo>
                    <a:lnTo>
                      <a:pt x="67" y="26"/>
                    </a:lnTo>
                    <a:lnTo>
                      <a:pt x="67" y="28"/>
                    </a:lnTo>
                    <a:lnTo>
                      <a:pt x="70" y="37"/>
                    </a:lnTo>
                    <a:lnTo>
                      <a:pt x="72" y="38"/>
                    </a:lnTo>
                    <a:lnTo>
                      <a:pt x="78" y="39"/>
                    </a:lnTo>
                    <a:lnTo>
                      <a:pt x="78" y="46"/>
                    </a:lnTo>
                    <a:lnTo>
                      <a:pt x="72" y="47"/>
                    </a:lnTo>
                    <a:lnTo>
                      <a:pt x="70" y="48"/>
                    </a:lnTo>
                    <a:lnTo>
                      <a:pt x="67" y="57"/>
                    </a:lnTo>
                    <a:lnTo>
                      <a:pt x="67" y="59"/>
                    </a:lnTo>
                    <a:lnTo>
                      <a:pt x="70" y="64"/>
                    </a:lnTo>
                    <a:lnTo>
                      <a:pt x="66" y="69"/>
                    </a:lnTo>
                    <a:lnTo>
                      <a:pt x="61" y="65"/>
                    </a:lnTo>
                    <a:lnTo>
                      <a:pt x="58" y="65"/>
                    </a:lnTo>
                    <a:lnTo>
                      <a:pt x="53" y="67"/>
                    </a:lnTo>
                    <a:lnTo>
                      <a:pt x="50"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502" name="Freeform 58">
                <a:extLst/>
              </p:cNvPr>
              <p:cNvSpPr>
                <a:spLocks noEditPoints="1"/>
              </p:cNvSpPr>
              <p:nvPr/>
            </p:nvSpPr>
            <p:spPr bwMode="auto">
              <a:xfrm>
                <a:off x="4087" y="2133"/>
                <a:ext cx="37" cy="38"/>
              </a:xfrm>
              <a:custGeom>
                <a:avLst/>
                <a:gdLst>
                  <a:gd name="T0" fmla="*/ 34 w 67"/>
                  <a:gd name="T1" fmla="*/ 0 h 68"/>
                  <a:gd name="T2" fmla="*/ 0 w 67"/>
                  <a:gd name="T3" fmla="*/ 34 h 68"/>
                  <a:gd name="T4" fmla="*/ 34 w 67"/>
                  <a:gd name="T5" fmla="*/ 68 h 68"/>
                  <a:gd name="T6" fmla="*/ 67 w 67"/>
                  <a:gd name="T7" fmla="*/ 34 h 68"/>
                  <a:gd name="T8" fmla="*/ 34 w 67"/>
                  <a:gd name="T9" fmla="*/ 0 h 68"/>
                  <a:gd name="T10" fmla="*/ 34 w 67"/>
                  <a:gd name="T11" fmla="*/ 52 h 68"/>
                  <a:gd name="T12" fmla="*/ 16 w 67"/>
                  <a:gd name="T13" fmla="*/ 34 h 68"/>
                  <a:gd name="T14" fmla="*/ 34 w 67"/>
                  <a:gd name="T15" fmla="*/ 16 h 68"/>
                  <a:gd name="T16" fmla="*/ 51 w 67"/>
                  <a:gd name="T17" fmla="*/ 34 h 68"/>
                  <a:gd name="T18" fmla="*/ 34 w 67"/>
                  <a:gd name="T19" fmla="*/ 5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8">
                    <a:moveTo>
                      <a:pt x="34" y="0"/>
                    </a:moveTo>
                    <a:cubicBezTo>
                      <a:pt x="15" y="0"/>
                      <a:pt x="0" y="15"/>
                      <a:pt x="0" y="34"/>
                    </a:cubicBezTo>
                    <a:cubicBezTo>
                      <a:pt x="0" y="53"/>
                      <a:pt x="15" y="68"/>
                      <a:pt x="34" y="68"/>
                    </a:cubicBezTo>
                    <a:cubicBezTo>
                      <a:pt x="52" y="68"/>
                      <a:pt x="67" y="53"/>
                      <a:pt x="67" y="34"/>
                    </a:cubicBezTo>
                    <a:cubicBezTo>
                      <a:pt x="67" y="15"/>
                      <a:pt x="52" y="0"/>
                      <a:pt x="34" y="0"/>
                    </a:cubicBezTo>
                    <a:close/>
                    <a:moveTo>
                      <a:pt x="34" y="52"/>
                    </a:moveTo>
                    <a:cubicBezTo>
                      <a:pt x="24" y="52"/>
                      <a:pt x="16" y="44"/>
                      <a:pt x="16" y="34"/>
                    </a:cubicBezTo>
                    <a:cubicBezTo>
                      <a:pt x="16" y="24"/>
                      <a:pt x="24" y="16"/>
                      <a:pt x="34" y="16"/>
                    </a:cubicBezTo>
                    <a:cubicBezTo>
                      <a:pt x="43" y="16"/>
                      <a:pt x="51" y="24"/>
                      <a:pt x="51" y="34"/>
                    </a:cubicBezTo>
                    <a:cubicBezTo>
                      <a:pt x="51" y="44"/>
                      <a:pt x="43" y="52"/>
                      <a:pt x="34"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grpSp>
          <p:nvGrpSpPr>
            <p:cNvPr id="504" name="Group 61">
              <a:extLst/>
            </p:cNvPr>
            <p:cNvGrpSpPr>
              <a:grpSpLocks noChangeAspect="1"/>
            </p:cNvGrpSpPr>
            <p:nvPr/>
          </p:nvGrpSpPr>
          <p:grpSpPr bwMode="auto">
            <a:xfrm>
              <a:off x="6851650" y="3346450"/>
              <a:ext cx="336550" cy="338137"/>
              <a:chOff x="3612" y="2175"/>
              <a:chExt cx="212" cy="213"/>
            </a:xfrm>
            <a:solidFill>
              <a:schemeClr val="bg1"/>
            </a:solidFill>
          </p:grpSpPr>
          <p:sp>
            <p:nvSpPr>
              <p:cNvPr id="506" name="Freeform 62">
                <a:extLst/>
              </p:cNvPr>
              <p:cNvSpPr>
                <a:spLocks/>
              </p:cNvSpPr>
              <p:nvPr/>
            </p:nvSpPr>
            <p:spPr bwMode="auto">
              <a:xfrm>
                <a:off x="3775" y="2233"/>
                <a:ext cx="49" cy="155"/>
              </a:xfrm>
              <a:custGeom>
                <a:avLst/>
                <a:gdLst>
                  <a:gd name="T0" fmla="*/ 0 w 49"/>
                  <a:gd name="T1" fmla="*/ 0 h 155"/>
                  <a:gd name="T2" fmla="*/ 0 w 49"/>
                  <a:gd name="T3" fmla="*/ 9 h 155"/>
                  <a:gd name="T4" fmla="*/ 40 w 49"/>
                  <a:gd name="T5" fmla="*/ 9 h 155"/>
                  <a:gd name="T6" fmla="*/ 40 w 49"/>
                  <a:gd name="T7" fmla="*/ 146 h 155"/>
                  <a:gd name="T8" fmla="*/ 0 w 49"/>
                  <a:gd name="T9" fmla="*/ 146 h 155"/>
                  <a:gd name="T10" fmla="*/ 0 w 49"/>
                  <a:gd name="T11" fmla="*/ 155 h 155"/>
                  <a:gd name="T12" fmla="*/ 49 w 49"/>
                  <a:gd name="T13" fmla="*/ 155 h 155"/>
                  <a:gd name="T14" fmla="*/ 49 w 49"/>
                  <a:gd name="T15" fmla="*/ 0 h 155"/>
                  <a:gd name="T16" fmla="*/ 0 w 49"/>
                  <a:gd name="T17"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55">
                    <a:moveTo>
                      <a:pt x="0" y="0"/>
                    </a:moveTo>
                    <a:lnTo>
                      <a:pt x="0" y="9"/>
                    </a:lnTo>
                    <a:lnTo>
                      <a:pt x="40" y="9"/>
                    </a:lnTo>
                    <a:lnTo>
                      <a:pt x="40" y="146"/>
                    </a:lnTo>
                    <a:lnTo>
                      <a:pt x="0" y="146"/>
                    </a:lnTo>
                    <a:lnTo>
                      <a:pt x="0" y="155"/>
                    </a:lnTo>
                    <a:lnTo>
                      <a:pt x="49" y="155"/>
                    </a:lnTo>
                    <a:lnTo>
                      <a:pt x="4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507" name="Freeform 63">
                <a:extLst/>
              </p:cNvPr>
              <p:cNvSpPr>
                <a:spLocks/>
              </p:cNvSpPr>
              <p:nvPr/>
            </p:nvSpPr>
            <p:spPr bwMode="auto">
              <a:xfrm>
                <a:off x="3612" y="2233"/>
                <a:ext cx="49" cy="155"/>
              </a:xfrm>
              <a:custGeom>
                <a:avLst/>
                <a:gdLst>
                  <a:gd name="T0" fmla="*/ 9 w 49"/>
                  <a:gd name="T1" fmla="*/ 9 h 155"/>
                  <a:gd name="T2" fmla="*/ 49 w 49"/>
                  <a:gd name="T3" fmla="*/ 9 h 155"/>
                  <a:gd name="T4" fmla="*/ 49 w 49"/>
                  <a:gd name="T5" fmla="*/ 0 h 155"/>
                  <a:gd name="T6" fmla="*/ 0 w 49"/>
                  <a:gd name="T7" fmla="*/ 0 h 155"/>
                  <a:gd name="T8" fmla="*/ 0 w 49"/>
                  <a:gd name="T9" fmla="*/ 155 h 155"/>
                  <a:gd name="T10" fmla="*/ 49 w 49"/>
                  <a:gd name="T11" fmla="*/ 155 h 155"/>
                  <a:gd name="T12" fmla="*/ 49 w 49"/>
                  <a:gd name="T13" fmla="*/ 146 h 155"/>
                  <a:gd name="T14" fmla="*/ 9 w 49"/>
                  <a:gd name="T15" fmla="*/ 146 h 155"/>
                  <a:gd name="T16" fmla="*/ 9 w 49"/>
                  <a:gd name="T17" fmla="*/ 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55">
                    <a:moveTo>
                      <a:pt x="9" y="9"/>
                    </a:moveTo>
                    <a:lnTo>
                      <a:pt x="49" y="9"/>
                    </a:lnTo>
                    <a:lnTo>
                      <a:pt x="49" y="0"/>
                    </a:lnTo>
                    <a:lnTo>
                      <a:pt x="0" y="0"/>
                    </a:lnTo>
                    <a:lnTo>
                      <a:pt x="0" y="155"/>
                    </a:lnTo>
                    <a:lnTo>
                      <a:pt x="49" y="155"/>
                    </a:lnTo>
                    <a:lnTo>
                      <a:pt x="49" y="146"/>
                    </a:lnTo>
                    <a:lnTo>
                      <a:pt x="9" y="146"/>
                    </a:lnTo>
                    <a:lnTo>
                      <a:pt x="9"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508" name="Freeform 64">
                <a:extLst/>
              </p:cNvPr>
              <p:cNvSpPr>
                <a:spLocks noEditPoints="1"/>
              </p:cNvSpPr>
              <p:nvPr/>
            </p:nvSpPr>
            <p:spPr bwMode="auto">
              <a:xfrm>
                <a:off x="3671" y="2175"/>
                <a:ext cx="94" cy="213"/>
              </a:xfrm>
              <a:custGeom>
                <a:avLst/>
                <a:gdLst>
                  <a:gd name="T0" fmla="*/ 0 w 94"/>
                  <a:gd name="T1" fmla="*/ 213 h 213"/>
                  <a:gd name="T2" fmla="*/ 94 w 94"/>
                  <a:gd name="T3" fmla="*/ 213 h 213"/>
                  <a:gd name="T4" fmla="*/ 94 w 94"/>
                  <a:gd name="T5" fmla="*/ 0 h 213"/>
                  <a:gd name="T6" fmla="*/ 0 w 94"/>
                  <a:gd name="T7" fmla="*/ 0 h 213"/>
                  <a:gd name="T8" fmla="*/ 0 w 94"/>
                  <a:gd name="T9" fmla="*/ 213 h 213"/>
                  <a:gd name="T10" fmla="*/ 8 w 94"/>
                  <a:gd name="T11" fmla="*/ 9 h 213"/>
                  <a:gd name="T12" fmla="*/ 86 w 94"/>
                  <a:gd name="T13" fmla="*/ 9 h 213"/>
                  <a:gd name="T14" fmla="*/ 86 w 94"/>
                  <a:gd name="T15" fmla="*/ 204 h 213"/>
                  <a:gd name="T16" fmla="*/ 8 w 94"/>
                  <a:gd name="T17" fmla="*/ 204 h 213"/>
                  <a:gd name="T18" fmla="*/ 8 w 94"/>
                  <a:gd name="T19" fmla="*/ 9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213">
                    <a:moveTo>
                      <a:pt x="0" y="213"/>
                    </a:moveTo>
                    <a:lnTo>
                      <a:pt x="94" y="213"/>
                    </a:lnTo>
                    <a:lnTo>
                      <a:pt x="94" y="0"/>
                    </a:lnTo>
                    <a:lnTo>
                      <a:pt x="0" y="0"/>
                    </a:lnTo>
                    <a:lnTo>
                      <a:pt x="0" y="213"/>
                    </a:lnTo>
                    <a:close/>
                    <a:moveTo>
                      <a:pt x="8" y="9"/>
                    </a:moveTo>
                    <a:lnTo>
                      <a:pt x="86" y="9"/>
                    </a:lnTo>
                    <a:lnTo>
                      <a:pt x="86" y="204"/>
                    </a:lnTo>
                    <a:lnTo>
                      <a:pt x="8" y="204"/>
                    </a:lnTo>
                    <a:lnTo>
                      <a:pt x="8"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509" name="Rectangle 65">
                <a:extLst/>
              </p:cNvPr>
              <p:cNvSpPr>
                <a:spLocks noChangeArrowheads="1"/>
              </p:cNvSpPr>
              <p:nvPr/>
            </p:nvSpPr>
            <p:spPr bwMode="auto">
              <a:xfrm>
                <a:off x="3775" y="2356"/>
                <a:ext cx="36" cy="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p>
            </p:txBody>
          </p:sp>
          <p:sp>
            <p:nvSpPr>
              <p:cNvPr id="510" name="Rectangle 66">
                <a:extLst/>
              </p:cNvPr>
              <p:cNvSpPr>
                <a:spLocks noChangeArrowheads="1"/>
              </p:cNvSpPr>
              <p:nvPr/>
            </p:nvSpPr>
            <p:spPr bwMode="auto">
              <a:xfrm>
                <a:off x="3775" y="2333"/>
                <a:ext cx="36" cy="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p>
            </p:txBody>
          </p:sp>
          <p:sp>
            <p:nvSpPr>
              <p:cNvPr id="511" name="Rectangle 67">
                <a:extLst/>
              </p:cNvPr>
              <p:cNvSpPr>
                <a:spLocks noChangeArrowheads="1"/>
              </p:cNvSpPr>
              <p:nvPr/>
            </p:nvSpPr>
            <p:spPr bwMode="auto">
              <a:xfrm>
                <a:off x="3775" y="2306"/>
                <a:ext cx="36" cy="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p>
            </p:txBody>
          </p:sp>
          <p:sp>
            <p:nvSpPr>
              <p:cNvPr id="64" name="Rectangle 68">
                <a:extLst/>
              </p:cNvPr>
              <p:cNvSpPr>
                <a:spLocks noChangeArrowheads="1"/>
              </p:cNvSpPr>
              <p:nvPr/>
            </p:nvSpPr>
            <p:spPr bwMode="auto">
              <a:xfrm>
                <a:off x="3775" y="2282"/>
                <a:ext cx="36" cy="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p>
            </p:txBody>
          </p:sp>
          <p:sp>
            <p:nvSpPr>
              <p:cNvPr id="65" name="Rectangle 69">
                <a:extLst/>
              </p:cNvPr>
              <p:cNvSpPr>
                <a:spLocks noChangeArrowheads="1"/>
              </p:cNvSpPr>
              <p:nvPr/>
            </p:nvSpPr>
            <p:spPr bwMode="auto">
              <a:xfrm>
                <a:off x="3775" y="2255"/>
                <a:ext cx="36" cy="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p>
            </p:txBody>
          </p:sp>
          <p:sp>
            <p:nvSpPr>
              <p:cNvPr id="66" name="Rectangle 70">
                <a:extLst/>
              </p:cNvPr>
              <p:cNvSpPr>
                <a:spLocks noChangeArrowheads="1"/>
              </p:cNvSpPr>
              <p:nvPr/>
            </p:nvSpPr>
            <p:spPr bwMode="auto">
              <a:xfrm>
                <a:off x="3625" y="2356"/>
                <a:ext cx="36" cy="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p>
            </p:txBody>
          </p:sp>
          <p:sp>
            <p:nvSpPr>
              <p:cNvPr id="67" name="Rectangle 71">
                <a:extLst/>
              </p:cNvPr>
              <p:cNvSpPr>
                <a:spLocks noChangeArrowheads="1"/>
              </p:cNvSpPr>
              <p:nvPr/>
            </p:nvSpPr>
            <p:spPr bwMode="auto">
              <a:xfrm>
                <a:off x="3625" y="2333"/>
                <a:ext cx="36" cy="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p>
            </p:txBody>
          </p:sp>
          <p:sp>
            <p:nvSpPr>
              <p:cNvPr id="68" name="Rectangle 72">
                <a:extLst/>
              </p:cNvPr>
              <p:cNvSpPr>
                <a:spLocks noChangeArrowheads="1"/>
              </p:cNvSpPr>
              <p:nvPr/>
            </p:nvSpPr>
            <p:spPr bwMode="auto">
              <a:xfrm>
                <a:off x="3625" y="2306"/>
                <a:ext cx="36" cy="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p>
            </p:txBody>
          </p:sp>
          <p:sp>
            <p:nvSpPr>
              <p:cNvPr id="69" name="Rectangle 73">
                <a:extLst/>
              </p:cNvPr>
              <p:cNvSpPr>
                <a:spLocks noChangeArrowheads="1"/>
              </p:cNvSpPr>
              <p:nvPr/>
            </p:nvSpPr>
            <p:spPr bwMode="auto">
              <a:xfrm>
                <a:off x="3625" y="2282"/>
                <a:ext cx="36" cy="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p>
            </p:txBody>
          </p:sp>
          <p:sp>
            <p:nvSpPr>
              <p:cNvPr id="70" name="Rectangle 74">
                <a:extLst/>
              </p:cNvPr>
              <p:cNvSpPr>
                <a:spLocks noChangeArrowheads="1"/>
              </p:cNvSpPr>
              <p:nvPr/>
            </p:nvSpPr>
            <p:spPr bwMode="auto">
              <a:xfrm>
                <a:off x="3625" y="2255"/>
                <a:ext cx="36" cy="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p>
            </p:txBody>
          </p:sp>
          <p:sp>
            <p:nvSpPr>
              <p:cNvPr id="71" name="Rectangle 75">
                <a:extLst/>
              </p:cNvPr>
              <p:cNvSpPr>
                <a:spLocks noChangeArrowheads="1"/>
              </p:cNvSpPr>
              <p:nvPr/>
            </p:nvSpPr>
            <p:spPr bwMode="auto">
              <a:xfrm>
                <a:off x="3687" y="2353"/>
                <a:ext cx="62" cy="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p>
            </p:txBody>
          </p:sp>
          <p:sp>
            <p:nvSpPr>
              <p:cNvPr id="72" name="Rectangle 76">
                <a:extLst/>
              </p:cNvPr>
              <p:cNvSpPr>
                <a:spLocks noChangeArrowheads="1"/>
              </p:cNvSpPr>
              <p:nvPr/>
            </p:nvSpPr>
            <p:spPr bwMode="auto">
              <a:xfrm>
                <a:off x="3687" y="2332"/>
                <a:ext cx="62" cy="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p>
            </p:txBody>
          </p:sp>
          <p:sp>
            <p:nvSpPr>
              <p:cNvPr id="73" name="Rectangle 77">
                <a:extLst/>
              </p:cNvPr>
              <p:cNvSpPr>
                <a:spLocks noChangeArrowheads="1"/>
              </p:cNvSpPr>
              <p:nvPr/>
            </p:nvSpPr>
            <p:spPr bwMode="auto">
              <a:xfrm>
                <a:off x="3687" y="2311"/>
                <a:ext cx="62" cy="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p>
            </p:txBody>
          </p:sp>
          <p:sp>
            <p:nvSpPr>
              <p:cNvPr id="74" name="Rectangle 78">
                <a:extLst/>
              </p:cNvPr>
              <p:cNvSpPr>
                <a:spLocks noChangeArrowheads="1"/>
              </p:cNvSpPr>
              <p:nvPr/>
            </p:nvSpPr>
            <p:spPr bwMode="auto">
              <a:xfrm>
                <a:off x="3687" y="2289"/>
                <a:ext cx="62" cy="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p>
            </p:txBody>
          </p:sp>
          <p:sp>
            <p:nvSpPr>
              <p:cNvPr id="75" name="Rectangle 79">
                <a:extLst/>
              </p:cNvPr>
              <p:cNvSpPr>
                <a:spLocks noChangeArrowheads="1"/>
              </p:cNvSpPr>
              <p:nvPr/>
            </p:nvSpPr>
            <p:spPr bwMode="auto">
              <a:xfrm>
                <a:off x="3687" y="2268"/>
                <a:ext cx="62" cy="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p>
            </p:txBody>
          </p:sp>
          <p:sp>
            <p:nvSpPr>
              <p:cNvPr id="76" name="Rectangle 80">
                <a:extLst/>
              </p:cNvPr>
              <p:cNvSpPr>
                <a:spLocks noChangeArrowheads="1"/>
              </p:cNvSpPr>
              <p:nvPr/>
            </p:nvSpPr>
            <p:spPr bwMode="auto">
              <a:xfrm>
                <a:off x="3687" y="2247"/>
                <a:ext cx="62" cy="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p>
            </p:txBody>
          </p:sp>
          <p:sp>
            <p:nvSpPr>
              <p:cNvPr id="77" name="Rectangle 81">
                <a:extLst/>
              </p:cNvPr>
              <p:cNvSpPr>
                <a:spLocks noChangeArrowheads="1"/>
              </p:cNvSpPr>
              <p:nvPr/>
            </p:nvSpPr>
            <p:spPr bwMode="auto">
              <a:xfrm>
                <a:off x="3687" y="2225"/>
                <a:ext cx="62" cy="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p>
            </p:txBody>
          </p:sp>
          <p:sp>
            <p:nvSpPr>
              <p:cNvPr id="78" name="Rectangle 82">
                <a:extLst/>
              </p:cNvPr>
              <p:cNvSpPr>
                <a:spLocks noChangeArrowheads="1"/>
              </p:cNvSpPr>
              <p:nvPr/>
            </p:nvSpPr>
            <p:spPr bwMode="auto">
              <a:xfrm>
                <a:off x="3687" y="2204"/>
                <a:ext cx="62" cy="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p>
            </p:txBody>
          </p:sp>
        </p:grpSp>
      </p:grpSp>
      <p:grpSp>
        <p:nvGrpSpPr>
          <p:cNvPr id="93" name="Group 92"/>
          <p:cNvGrpSpPr>
            <a:grpSpLocks/>
          </p:cNvGrpSpPr>
          <p:nvPr/>
        </p:nvGrpSpPr>
        <p:grpSpPr bwMode="auto">
          <a:xfrm>
            <a:off x="2076450" y="3424238"/>
            <a:ext cx="1400175" cy="239712"/>
            <a:chOff x="2019868" y="3311857"/>
            <a:chExt cx="1401171" cy="241111"/>
          </a:xfrm>
        </p:grpSpPr>
        <p:cxnSp>
          <p:nvCxnSpPr>
            <p:cNvPr id="80" name="Straight Connector 79">
              <a:extLst/>
            </p:cNvPr>
            <p:cNvCxnSpPr>
              <a:cxnSpLocks/>
            </p:cNvCxnSpPr>
            <p:nvPr/>
          </p:nvCxnSpPr>
          <p:spPr bwMode="gray">
            <a:xfrm>
              <a:off x="2019868" y="3444388"/>
              <a:ext cx="1401171" cy="0"/>
            </a:xfrm>
            <a:prstGeom prst="line">
              <a:avLst/>
            </a:prstGeom>
            <a:ln w="25400">
              <a:solidFill>
                <a:srgbClr val="BA6D06"/>
              </a:solidFill>
              <a:miter lim="800000"/>
              <a:headEnd type="triangle" w="lg" len="med"/>
              <a:tailEnd type="triangle" w="lg" len="med"/>
            </a:ln>
          </p:spPr>
          <p:style>
            <a:lnRef idx="1">
              <a:schemeClr val="accent1"/>
            </a:lnRef>
            <a:fillRef idx="0">
              <a:schemeClr val="accent1"/>
            </a:fillRef>
            <a:effectRef idx="0">
              <a:schemeClr val="accent1"/>
            </a:effectRef>
            <a:fontRef idx="minor">
              <a:schemeClr val="tx1"/>
            </a:fontRef>
          </p:style>
        </p:cxnSp>
        <p:grpSp>
          <p:nvGrpSpPr>
            <p:cNvPr id="55316" name="Group 82"/>
            <p:cNvGrpSpPr>
              <a:grpSpLocks/>
            </p:cNvGrpSpPr>
            <p:nvPr/>
          </p:nvGrpSpPr>
          <p:grpSpPr bwMode="auto">
            <a:xfrm>
              <a:off x="2579427" y="3311857"/>
              <a:ext cx="241111" cy="241111"/>
              <a:chOff x="4126173" y="1269242"/>
              <a:chExt cx="241111" cy="241111"/>
            </a:xfrm>
          </p:grpSpPr>
          <p:sp>
            <p:nvSpPr>
              <p:cNvPr id="82" name="Oval 81">
                <a:extLst/>
              </p:cNvPr>
              <p:cNvSpPr/>
              <p:nvPr/>
            </p:nvSpPr>
            <p:spPr>
              <a:xfrm>
                <a:off x="4125812" y="1269242"/>
                <a:ext cx="241471" cy="241111"/>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800" dirty="0">
                  <a:solidFill>
                    <a:schemeClr val="bg1"/>
                  </a:solidFill>
                </a:endParaRPr>
              </a:p>
            </p:txBody>
          </p:sp>
          <p:pic>
            <p:nvPicPr>
              <p:cNvPr id="55318" name="Picture 27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51843" y="1358400"/>
                <a:ext cx="189771" cy="62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cxnSp>
        <p:nvCxnSpPr>
          <p:cNvPr id="211" name="Straight Connector 210">
            <a:extLst/>
          </p:cNvPr>
          <p:cNvCxnSpPr>
            <a:cxnSpLocks/>
          </p:cNvCxnSpPr>
          <p:nvPr/>
        </p:nvCxnSpPr>
        <p:spPr bwMode="gray">
          <a:xfrm>
            <a:off x="5172075" y="4498975"/>
            <a:ext cx="523875" cy="0"/>
          </a:xfrm>
          <a:prstGeom prst="line">
            <a:avLst/>
          </a:prstGeom>
          <a:ln w="25400">
            <a:solidFill>
              <a:srgbClr val="BA6D06"/>
            </a:solidFill>
            <a:miter lim="800000"/>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160" name="Google Shape;20109;p833">
            <a:extLst>
              <a:ext uri="{FF2B5EF4-FFF2-40B4-BE49-F238E27FC236}">
                <a16:creationId xmlns:a16="http://schemas.microsoft.com/office/drawing/2014/main" id="{6856ACEE-F5C4-FC49-8C4E-C45D2A60D362}"/>
              </a:ext>
            </a:extLst>
          </p:cNvPr>
          <p:cNvSpPr txBox="1"/>
          <p:nvPr/>
        </p:nvSpPr>
        <p:spPr>
          <a:xfrm>
            <a:off x="8499428" y="2316041"/>
            <a:ext cx="3313320" cy="3447263"/>
          </a:xfrm>
          <a:prstGeom prst="rect">
            <a:avLst/>
          </a:prstGeom>
          <a:noFill/>
          <a:ln>
            <a:noFill/>
          </a:ln>
        </p:spPr>
        <p:txBody>
          <a:bodyPr spcFirstLastPara="1" wrap="square" lIns="91401" tIns="274229" rIns="0" bIns="0" anchor="t" anchorCtr="0">
            <a:noAutofit/>
          </a:bodyPr>
          <a:lstStyle/>
          <a:p>
            <a:pPr defTabSz="914126">
              <a:buClr>
                <a:srgbClr val="F7F7F7"/>
              </a:buClr>
              <a:buSzPts val="1800"/>
              <a:defRPr/>
            </a:pPr>
            <a:r>
              <a:rPr lang="zh-TW" altLang="en-US" sz="1799" kern="0" dirty="0">
                <a:solidFill>
                  <a:schemeClr val="tx2"/>
                </a:solidFill>
                <a:latin typeface="Arial"/>
                <a:ea typeface="Microsoft JhengHei"/>
                <a:cs typeface="PMingLiU"/>
                <a:sym typeface="Arial"/>
              </a:rPr>
              <a:t>豐富多樣的 </a:t>
            </a:r>
            <a:r>
              <a:rPr lang="en-US" altLang="zh-TW" sz="1799" kern="0" dirty="0">
                <a:solidFill>
                  <a:schemeClr val="tx2"/>
                </a:solidFill>
                <a:latin typeface="Arial"/>
                <a:ea typeface="Microsoft JhengHei"/>
                <a:cs typeface="PMingLiU"/>
                <a:sym typeface="Arial"/>
              </a:rPr>
              <a:t>VMware </a:t>
            </a:r>
            <a:r>
              <a:rPr lang="zh-TW" altLang="en-US" sz="1799" kern="0" dirty="0">
                <a:solidFill>
                  <a:schemeClr val="tx2"/>
                </a:solidFill>
                <a:latin typeface="Arial"/>
                <a:ea typeface="Microsoft JhengHei"/>
                <a:cs typeface="PMingLiU"/>
                <a:sym typeface="Arial"/>
              </a:rPr>
              <a:t>軟體定義的資料中心以雲端服務形式提供到 </a:t>
            </a:r>
            <a:r>
              <a:rPr lang="en-US" altLang="zh-TW" sz="1799" kern="0" dirty="0">
                <a:solidFill>
                  <a:schemeClr val="tx2"/>
                </a:solidFill>
                <a:latin typeface="Arial"/>
                <a:ea typeface="Microsoft JhengHei"/>
                <a:cs typeface="PMingLiU"/>
                <a:sym typeface="Arial"/>
              </a:rPr>
              <a:t>AWS </a:t>
            </a:r>
            <a:r>
              <a:rPr lang="zh-TW" altLang="en-US" sz="1799" kern="0" dirty="0">
                <a:solidFill>
                  <a:schemeClr val="tx2"/>
                </a:solidFill>
                <a:latin typeface="Arial"/>
                <a:ea typeface="Microsoft JhengHei"/>
                <a:cs typeface="PMingLiU"/>
                <a:sym typeface="Arial"/>
              </a:rPr>
              <a:t>上</a:t>
            </a:r>
            <a:endParaRPr lang="zh-TW" altLang="en-US" sz="1400" kern="0" dirty="0">
              <a:solidFill>
                <a:schemeClr val="tx2"/>
              </a:solidFill>
              <a:latin typeface="Arial"/>
              <a:ea typeface="Microsoft JhengHei"/>
              <a:cs typeface="PMingLiU"/>
              <a:sym typeface="Arial"/>
            </a:endParaRPr>
          </a:p>
          <a:p>
            <a:pPr defTabSz="914126">
              <a:buClr>
                <a:srgbClr val="F7F7F7"/>
              </a:buClr>
              <a:buSzPts val="1800"/>
              <a:defRPr/>
            </a:pPr>
            <a:endParaRPr lang="zh-TW" altLang="en-US" sz="1799" kern="0" dirty="0">
              <a:solidFill>
                <a:schemeClr val="tx2"/>
              </a:solidFill>
              <a:latin typeface="Arial"/>
              <a:ea typeface="Microsoft JhengHei"/>
              <a:cs typeface="PMingLiU"/>
              <a:sym typeface="Arial"/>
            </a:endParaRPr>
          </a:p>
          <a:p>
            <a:pPr>
              <a:buClr>
                <a:srgbClr val="F7F7F7"/>
              </a:buClr>
              <a:buSzPts val="1800"/>
              <a:defRPr/>
            </a:pPr>
            <a:r>
              <a:rPr lang="zh-TW" altLang="en-US" sz="1799" kern="0" dirty="0">
                <a:solidFill>
                  <a:schemeClr val="tx2"/>
                </a:solidFill>
                <a:latin typeface="Arial"/>
                <a:ea typeface="Microsoft JhengHei"/>
                <a:cs typeface="PMingLiU"/>
                <a:sym typeface="Arial"/>
              </a:rPr>
              <a:t>內部部署環境之間</a:t>
            </a:r>
            <a:r>
              <a:rPr lang="zh-TW" altLang="en-US" sz="1799" kern="0" dirty="0">
                <a:solidFill>
                  <a:schemeClr val="tx2"/>
                </a:solidFill>
                <a:latin typeface="Arial"/>
                <a:ea typeface="Microsoft JhengHei"/>
                <a:cs typeface="PMingLiU"/>
              </a:rPr>
              <a:t>有一致性和</a:t>
            </a:r>
            <a:br>
              <a:rPr lang="en-US" altLang="zh-TW" sz="1799" kern="0" dirty="0">
                <a:solidFill>
                  <a:schemeClr val="tx2"/>
                </a:solidFill>
                <a:latin typeface="Arial"/>
                <a:ea typeface="Microsoft JhengHei"/>
                <a:cs typeface="PMingLiU"/>
              </a:rPr>
            </a:br>
            <a:r>
              <a:rPr lang="zh-TW" altLang="en-US" sz="1799" kern="0" dirty="0">
                <a:solidFill>
                  <a:schemeClr val="tx2"/>
                </a:solidFill>
                <a:latin typeface="Arial"/>
                <a:ea typeface="Microsoft JhengHei"/>
                <a:cs typeface="PMingLiU"/>
              </a:rPr>
              <a:t>工作負載可移轉性</a:t>
            </a:r>
          </a:p>
          <a:p>
            <a:pPr defTabSz="914126">
              <a:buClr>
                <a:srgbClr val="F7F7F7"/>
              </a:buClr>
              <a:buSzPts val="1800"/>
              <a:defRPr/>
            </a:pPr>
            <a:endParaRPr lang="zh-TW" altLang="en-US" sz="1799" kern="0" dirty="0">
              <a:solidFill>
                <a:schemeClr val="tx2"/>
              </a:solidFill>
              <a:latin typeface="Arial"/>
              <a:ea typeface="Microsoft JhengHei"/>
              <a:cs typeface="PMingLiU"/>
              <a:sym typeface="Arial"/>
            </a:endParaRPr>
          </a:p>
          <a:p>
            <a:pPr defTabSz="914126">
              <a:buClr>
                <a:srgbClr val="F7F7F7"/>
              </a:buClr>
              <a:buSzPts val="1800"/>
              <a:defRPr/>
            </a:pPr>
            <a:r>
              <a:rPr lang="zh-TW" altLang="en-US" sz="1799" kern="0" dirty="0">
                <a:solidFill>
                  <a:schemeClr val="tx2"/>
                </a:solidFill>
                <a:latin typeface="Arial"/>
                <a:ea typeface="Microsoft JhengHei"/>
                <a:cs typeface="PMingLiU"/>
                <a:sym typeface="Arial"/>
              </a:rPr>
              <a:t>直接存取原生 </a:t>
            </a:r>
            <a:r>
              <a:rPr lang="en-US" altLang="zh-TW" sz="1799" kern="0" dirty="0">
                <a:solidFill>
                  <a:schemeClr val="tx2"/>
                </a:solidFill>
                <a:latin typeface="Arial"/>
                <a:ea typeface="Microsoft JhengHei"/>
                <a:cs typeface="PMingLiU"/>
                <a:sym typeface="Arial"/>
              </a:rPr>
              <a:t>AWS </a:t>
            </a:r>
            <a:r>
              <a:rPr lang="zh-TW" altLang="en-US" sz="1799" kern="0" dirty="0">
                <a:solidFill>
                  <a:schemeClr val="tx2"/>
                </a:solidFill>
                <a:latin typeface="Arial"/>
                <a:ea typeface="Microsoft JhengHei"/>
                <a:cs typeface="PMingLiU"/>
                <a:sym typeface="Arial"/>
              </a:rPr>
              <a:t>服務的強大功能</a:t>
            </a:r>
            <a:endParaRPr lang="zh-TW" altLang="en-US" sz="1400" kern="0" dirty="0">
              <a:solidFill>
                <a:schemeClr val="tx2"/>
              </a:solidFill>
              <a:latin typeface="Arial"/>
              <a:ea typeface="Microsoft JhengHei"/>
              <a:cs typeface="PMingLiU"/>
              <a:sym typeface="Arial"/>
            </a:endParaRPr>
          </a:p>
        </p:txBody>
      </p:sp>
      <p:sp>
        <p:nvSpPr>
          <p:cNvPr id="151" name="矩形 150">
            <a:extLst>
              <a:ext uri="{FF2B5EF4-FFF2-40B4-BE49-F238E27FC236}">
                <a16:creationId xmlns:a16="http://schemas.microsoft.com/office/drawing/2014/main" id="{B207416B-FF3D-E243-ACD1-3DE03617E9C0}"/>
              </a:ext>
            </a:extLst>
          </p:cNvPr>
          <p:cNvSpPr/>
          <p:nvPr/>
        </p:nvSpPr>
        <p:spPr>
          <a:xfrm>
            <a:off x="10565296" y="44163"/>
            <a:ext cx="1623529" cy="45934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kumimoji="1" lang="zh-CN" altLang="en-US" sz="1600" dirty="0">
                <a:solidFill>
                  <a:schemeClr val="bg1"/>
                </a:solidFill>
                <a:latin typeface="Microsoft JhengHei" panose="020B0604030504040204" pitchFamily="34" charset="-120"/>
                <a:ea typeface="Microsoft JhengHei" panose="020B0604030504040204" pitchFamily="34" charset="-120"/>
              </a:rPr>
              <a:t>混合雲基礎架構</a:t>
            </a:r>
            <a:endParaRPr kumimoji="1" lang="zh-TW" altLang="en-US" sz="1600" dirty="0">
              <a:solidFill>
                <a:schemeClr val="bg1"/>
              </a:solidFill>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163718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500"/>
                                        <p:tgtEl>
                                          <p:spTgt spid="90"/>
                                        </p:tgtEl>
                                      </p:cBhvr>
                                    </p:animEffect>
                                  </p:childTnLst>
                                </p:cTn>
                              </p:par>
                              <p:par>
                                <p:cTn id="8" presetID="10" presetClass="entr" presetSubtype="0" fill="hold" nodeType="withEffect">
                                  <p:stCondLst>
                                    <p:cond delay="0"/>
                                  </p:stCondLst>
                                  <p:childTnLst>
                                    <p:set>
                                      <p:cBhvr>
                                        <p:cTn id="9" dur="1" fill="hold">
                                          <p:stCondLst>
                                            <p:cond delay="0"/>
                                          </p:stCondLst>
                                        </p:cTn>
                                        <p:tgtEl>
                                          <p:spTgt spid="89"/>
                                        </p:tgtEl>
                                        <p:attrNameLst>
                                          <p:attrName>style.visibility</p:attrName>
                                        </p:attrNameLst>
                                      </p:cBhvr>
                                      <p:to>
                                        <p:strVal val="visible"/>
                                      </p:to>
                                    </p:set>
                                    <p:animEffect transition="in" filter="fade">
                                      <p:cBhvr>
                                        <p:cTn id="10" dur="500"/>
                                        <p:tgtEl>
                                          <p:spTgt spid="8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08"/>
                                        </p:tgtEl>
                                        <p:attrNameLst>
                                          <p:attrName>style.visibility</p:attrName>
                                        </p:attrNameLst>
                                      </p:cBhvr>
                                      <p:to>
                                        <p:strVal val="visible"/>
                                      </p:to>
                                    </p:set>
                                    <p:animEffect transition="in" filter="fade">
                                      <p:cBhvr>
                                        <p:cTn id="13" dur="500"/>
                                        <p:tgtEl>
                                          <p:spTgt spid="30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2"/>
                                        </p:tgtEl>
                                        <p:attrNameLst>
                                          <p:attrName>style.visibility</p:attrName>
                                        </p:attrNameLst>
                                      </p:cBhvr>
                                      <p:to>
                                        <p:strVal val="visible"/>
                                      </p:to>
                                    </p:set>
                                    <p:animEffect transition="in" filter="fade">
                                      <p:cBhvr>
                                        <p:cTn id="16" dur="500"/>
                                        <p:tgtEl>
                                          <p:spTgt spid="14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92"/>
                                        </p:tgtEl>
                                        <p:attrNameLst>
                                          <p:attrName>style.visibility</p:attrName>
                                        </p:attrNameLst>
                                      </p:cBhvr>
                                      <p:to>
                                        <p:strVal val="visible"/>
                                      </p:to>
                                    </p:set>
                                    <p:animEffect transition="in" filter="fade">
                                      <p:cBhvr>
                                        <p:cTn id="21" dur="500"/>
                                        <p:tgtEl>
                                          <p:spTgt spid="9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10" presetClass="entr" presetSubtype="0" fill="hold" nodeType="with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fade">
                                      <p:cBhvr>
                                        <p:cTn id="27" dur="500"/>
                                        <p:tgtEl>
                                          <p:spTgt spid="9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54"/>
                                        </p:tgtEl>
                                        <p:attrNameLst>
                                          <p:attrName>style.visibility</p:attrName>
                                        </p:attrNameLst>
                                      </p:cBhvr>
                                      <p:to>
                                        <p:strVal val="visible"/>
                                      </p:to>
                                    </p:set>
                                    <p:animEffect transition="in" filter="fade">
                                      <p:cBhvr>
                                        <p:cTn id="30" dur="500"/>
                                        <p:tgtEl>
                                          <p:spTgt spid="154"/>
                                        </p:tgtEl>
                                      </p:cBhvr>
                                    </p:animEffect>
                                  </p:childTnLst>
                                </p:cTn>
                              </p:par>
                              <p:par>
                                <p:cTn id="31" presetID="10" presetClass="entr" presetSubtype="0" fill="hold" nodeType="withEffect">
                                  <p:stCondLst>
                                    <p:cond delay="0"/>
                                  </p:stCondLst>
                                  <p:childTnLst>
                                    <p:set>
                                      <p:cBhvr>
                                        <p:cTn id="32" dur="1" fill="hold">
                                          <p:stCondLst>
                                            <p:cond delay="0"/>
                                          </p:stCondLst>
                                        </p:cTn>
                                        <p:tgtEl>
                                          <p:spTgt spid="93"/>
                                        </p:tgtEl>
                                        <p:attrNameLst>
                                          <p:attrName>style.visibility</p:attrName>
                                        </p:attrNameLst>
                                      </p:cBhvr>
                                      <p:to>
                                        <p:strVal val="visible"/>
                                      </p:to>
                                    </p:set>
                                    <p:animEffect transition="in" filter="fade">
                                      <p:cBhvr>
                                        <p:cTn id="33" dur="500"/>
                                        <p:tgtEl>
                                          <p:spTgt spid="93"/>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nodeType="clickEffect">
                                  <p:stCondLst>
                                    <p:cond delay="0"/>
                                  </p:stCondLst>
                                  <p:childTnLst>
                                    <p:set>
                                      <p:cBhvr>
                                        <p:cTn id="37" dur="1" fill="hold">
                                          <p:stCondLst>
                                            <p:cond delay="0"/>
                                          </p:stCondLst>
                                        </p:cTn>
                                        <p:tgtEl>
                                          <p:spTgt spid="94"/>
                                        </p:tgtEl>
                                        <p:attrNameLst>
                                          <p:attrName>style.visibility</p:attrName>
                                        </p:attrNameLst>
                                      </p:cBhvr>
                                      <p:to>
                                        <p:strVal val="visible"/>
                                      </p:to>
                                    </p:set>
                                    <p:animEffect transition="in" filter="fade">
                                      <p:cBhvr>
                                        <p:cTn id="38" dur="500"/>
                                        <p:tgtEl>
                                          <p:spTgt spid="9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44"/>
                                        </p:tgtEl>
                                        <p:attrNameLst>
                                          <p:attrName>style.visibility</p:attrName>
                                        </p:attrNameLst>
                                      </p:cBhvr>
                                      <p:to>
                                        <p:strVal val="visible"/>
                                      </p:to>
                                    </p:set>
                                    <p:animEffect transition="in" filter="fade">
                                      <p:cBhvr>
                                        <p:cTn id="41" dur="500"/>
                                        <p:tgtEl>
                                          <p:spTgt spid="144"/>
                                        </p:tgtEl>
                                      </p:cBhvr>
                                    </p:animEffect>
                                  </p:childTnLst>
                                </p:cTn>
                              </p:par>
                              <p:par>
                                <p:cTn id="42" presetID="10" presetClass="entr" presetSubtype="0" fill="hold" nodeType="withEffect">
                                  <p:stCondLst>
                                    <p:cond delay="0"/>
                                  </p:stCondLst>
                                  <p:childTnLst>
                                    <p:set>
                                      <p:cBhvr>
                                        <p:cTn id="43" dur="1" fill="hold">
                                          <p:stCondLst>
                                            <p:cond delay="0"/>
                                          </p:stCondLst>
                                        </p:cTn>
                                        <p:tgtEl>
                                          <p:spTgt spid="211"/>
                                        </p:tgtEl>
                                        <p:attrNameLst>
                                          <p:attrName>style.visibility</p:attrName>
                                        </p:attrNameLst>
                                      </p:cBhvr>
                                      <p:to>
                                        <p:strVal val="visible"/>
                                      </p:to>
                                    </p:set>
                                    <p:animEffect transition="in" filter="fade">
                                      <p:cBhvr>
                                        <p:cTn id="44"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8" grpId="0" animBg="1"/>
      <p:bldP spid="142" grpId="0" animBg="1"/>
      <p:bldP spid="144" grpId="0" animBg="1"/>
      <p:bldP spid="15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VMware_white_16x9">
  <a:themeElements>
    <a:clrScheme name="VMware 2019">
      <a:dk1>
        <a:srgbClr val="717074"/>
      </a:dk1>
      <a:lt1>
        <a:sysClr val="window" lastClr="FFFFFF"/>
      </a:lt1>
      <a:dk2>
        <a:srgbClr val="3F3F3F"/>
      </a:dk2>
      <a:lt2>
        <a:srgbClr val="F2F2F2"/>
      </a:lt2>
      <a:accent1>
        <a:srgbClr val="0091DA"/>
      </a:accent1>
      <a:accent2>
        <a:srgbClr val="1A428A"/>
      </a:accent2>
      <a:accent3>
        <a:srgbClr val="00C1D5"/>
      </a:accent3>
      <a:accent4>
        <a:srgbClr val="78BE20"/>
      </a:accent4>
      <a:accent5>
        <a:srgbClr val="7F35B2"/>
      </a:accent5>
      <a:accent6>
        <a:srgbClr val="387C2C"/>
      </a:accent6>
      <a:hlink>
        <a:srgbClr val="006990"/>
      </a:hlink>
      <a:folHlink>
        <a:srgbClr val="006990"/>
      </a:folHlink>
    </a:clrScheme>
    <a:fontScheme name="Custom 19">
      <a:majorFont>
        <a:latin typeface="Metropolis Light"/>
        <a:ea typeface=""/>
        <a:cs typeface=""/>
      </a:majorFont>
      <a:minorFont>
        <a:latin typeface="Metropoli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Aft>
            <a:spcPts val="600"/>
          </a:spcAft>
          <a:defRPr sz="120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bwMode="gray">
        <a:ln w="25400">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bodyPr wrap="none" lIns="0" tIns="0" rIns="0" bIns="0" rtlCol="0">
        <a:spAutoFit/>
      </a:bodyPr>
      <a:lstStyle>
        <a:defPPr algn="l">
          <a:spcAft>
            <a:spcPts val="600"/>
          </a:spcAft>
          <a:defRPr sz="1200" smtClean="0"/>
        </a:defPPr>
      </a:lstStyle>
    </a:txDef>
  </a:objectDefaults>
  <a:extraClrSchemeLst/>
  <a:custClrLst>
    <a:custClr name="Orange">
      <a:srgbClr val="F8981D"/>
    </a:custClr>
    <a:custClr name="Red">
      <a:srgbClr val="820024"/>
    </a:custClr>
  </a:custClrLst>
  <a:extLst>
    <a:ext uri="{05A4C25C-085E-4340-85A3-A5531E510DB2}">
      <thm15:themeFamily xmlns:thm15="http://schemas.microsoft.com/office/thememl/2012/main" name="VMWR_CorpTempRefresh_Light_07_21_hr.potx" id="{05DAF37D-AD21-46CA-8327-AA29D585B2C3}" vid="{AA349161-A6C3-488A-A8B7-7A2D5F49158C}"/>
    </a:ext>
  </a:extLst>
</a:theme>
</file>

<file path=ppt/theme/theme2.xml><?xml version="1.0" encoding="utf-8"?>
<a:theme xmlns:a="http://schemas.openxmlformats.org/drawingml/2006/main" name="Office Theme">
  <a:themeElements>
    <a:clrScheme name="VMware">
      <a:dk1>
        <a:srgbClr val="717074"/>
      </a:dk1>
      <a:lt1>
        <a:sysClr val="window" lastClr="FFFFFF"/>
      </a:lt1>
      <a:dk2>
        <a:srgbClr val="000000"/>
      </a:dk2>
      <a:lt2>
        <a:srgbClr val="C6C6C8"/>
      </a:lt2>
      <a:accent1>
        <a:srgbClr val="0095D3"/>
      </a:accent1>
      <a:accent2>
        <a:srgbClr val="89CBDF"/>
      </a:accent2>
      <a:accent3>
        <a:srgbClr val="006990"/>
      </a:accent3>
      <a:accent4>
        <a:srgbClr val="6DB33F"/>
      </a:accent4>
      <a:accent5>
        <a:srgbClr val="C2CD23"/>
      </a:accent5>
      <a:accent6>
        <a:srgbClr val="387C2C"/>
      </a:accent6>
      <a:hlink>
        <a:srgbClr val="0095D3"/>
      </a:hlink>
      <a:folHlink>
        <a:srgbClr val="89CBD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VMware">
      <a:dk1>
        <a:srgbClr val="717074"/>
      </a:dk1>
      <a:lt1>
        <a:sysClr val="window" lastClr="FFFFFF"/>
      </a:lt1>
      <a:dk2>
        <a:srgbClr val="000000"/>
      </a:dk2>
      <a:lt2>
        <a:srgbClr val="C6C6C8"/>
      </a:lt2>
      <a:accent1>
        <a:srgbClr val="0095D3"/>
      </a:accent1>
      <a:accent2>
        <a:srgbClr val="89CBDF"/>
      </a:accent2>
      <a:accent3>
        <a:srgbClr val="006990"/>
      </a:accent3>
      <a:accent4>
        <a:srgbClr val="6DB33F"/>
      </a:accent4>
      <a:accent5>
        <a:srgbClr val="C2CD23"/>
      </a:accent5>
      <a:accent6>
        <a:srgbClr val="387C2C"/>
      </a:accent6>
      <a:hlink>
        <a:srgbClr val="0095D3"/>
      </a:hlink>
      <a:folHlink>
        <a:srgbClr val="89CBD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VMWR_CorpTempRefresh_Light_07_22_MP</Template>
  <TotalTime>0</TotalTime>
  <Words>1345</Words>
  <Application>Microsoft Macintosh PowerPoint</Application>
  <PresentationFormat>自訂</PresentationFormat>
  <Paragraphs>352</Paragraphs>
  <Slides>16</Slides>
  <Notes>12</Notes>
  <HiddenSlides>0</HiddenSlides>
  <MMClips>0</MMClips>
  <ScaleCrop>false</ScaleCrop>
  <HeadingPairs>
    <vt:vector size="6" baseType="variant">
      <vt:variant>
        <vt:lpstr>使用字型</vt:lpstr>
      </vt:variant>
      <vt:variant>
        <vt:i4>20</vt:i4>
      </vt:variant>
      <vt:variant>
        <vt:lpstr>佈景主題</vt:lpstr>
      </vt:variant>
      <vt:variant>
        <vt:i4>1</vt:i4>
      </vt:variant>
      <vt:variant>
        <vt:lpstr>投影片標題</vt:lpstr>
      </vt:variant>
      <vt:variant>
        <vt:i4>16</vt:i4>
      </vt:variant>
    </vt:vector>
  </HeadingPairs>
  <TitlesOfParts>
    <vt:vector size="37" baseType="lpstr">
      <vt:lpstr>微軟正黑體</vt:lpstr>
      <vt:lpstr>微軟正黑體</vt:lpstr>
      <vt:lpstr>PMingLiU</vt:lpstr>
      <vt:lpstr>Camphor Std</vt:lpstr>
      <vt:lpstr>Microsoft YaHei</vt:lpstr>
      <vt:lpstr>ＭＳ Ｐゴシック</vt:lpstr>
      <vt:lpstr>ＭＳ Ｐゴシック</vt:lpstr>
      <vt:lpstr>Muli</vt:lpstr>
      <vt:lpstr>Proxima Nova</vt:lpstr>
      <vt:lpstr>Segoe UI</vt:lpstr>
      <vt:lpstr>SimHei</vt:lpstr>
      <vt:lpstr>SimSun</vt:lpstr>
      <vt:lpstr>Arial</vt:lpstr>
      <vt:lpstr>Avenir</vt:lpstr>
      <vt:lpstr>Calibri</vt:lpstr>
      <vt:lpstr>Metropolis</vt:lpstr>
      <vt:lpstr>Metropolis Light</vt:lpstr>
      <vt:lpstr>Times New Roman</vt:lpstr>
      <vt:lpstr>Trebuchet MS</vt:lpstr>
      <vt:lpstr>Verdana</vt:lpstr>
      <vt:lpstr>VMware_white_16x9</vt:lpstr>
      <vt:lpstr>打造智慧教學雲</vt:lpstr>
      <vt:lpstr>Agenda</vt:lpstr>
      <vt:lpstr>PowerPoint 簡報</vt:lpstr>
      <vt:lpstr>讓教學場景可以適用未來多元的產業應用</vt:lpstr>
      <vt:lpstr>讓校園基礎架構可以適應未來的創新應用及多雲環境變化 </vt:lpstr>
      <vt:lpstr>VMware的混合雲平台方案支援各種智慧教學需求</vt:lpstr>
      <vt:lpstr>讓多種教學場景可以共享高價的硬體資源</vt:lpstr>
      <vt:lpstr>集中校園資源，讓建立像公有雲一樣好用的私有教學雲 </vt:lpstr>
      <vt:lpstr>VMware Cloud on AWS 讓公有雲可以成為教學雲的延伸</vt:lpstr>
      <vt:lpstr>Hybrid Link Mode 提供一致性的基礎架構與管理介面</vt:lpstr>
      <vt:lpstr>HCX 即時移轉數千個虛擬機</vt:lpstr>
      <vt:lpstr>雲端發展讓未來的應用逐步轉為輕量化，容器化是基礎</vt:lpstr>
      <vt:lpstr>Container Orchestrator 戰爭已經結束， Kubernetes 是贏家</vt:lpstr>
      <vt:lpstr>K8S 是容器編排平台贏家，但如何適用教學環境的多租戶特性?</vt:lpstr>
      <vt:lpstr>PKS 提供一個容易維運的雲原生應用學習環境</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2018-01-16T21:43:38Z</dcterms:created>
  <dcterms:modified xsi:type="dcterms:W3CDTF">2019-03-14T01:06:18Z</dcterms:modified>
</cp:coreProperties>
</file>