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05" r:id="rId1"/>
  </p:sldMasterIdLst>
  <p:notesMasterIdLst>
    <p:notesMasterId r:id="rId38"/>
  </p:notesMasterIdLst>
  <p:handoutMasterIdLst>
    <p:handoutMasterId r:id="rId39"/>
  </p:handoutMasterIdLst>
  <p:sldIdLst>
    <p:sldId id="639" r:id="rId2"/>
    <p:sldId id="347" r:id="rId3"/>
    <p:sldId id="646" r:id="rId4"/>
    <p:sldId id="640" r:id="rId5"/>
    <p:sldId id="560" r:id="rId6"/>
    <p:sldId id="641" r:id="rId7"/>
    <p:sldId id="642" r:id="rId8"/>
    <p:sldId id="643" r:id="rId9"/>
    <p:sldId id="644" r:id="rId10"/>
    <p:sldId id="645" r:id="rId11"/>
    <p:sldId id="558" r:id="rId12"/>
    <p:sldId id="559" r:id="rId13"/>
    <p:sldId id="575" r:id="rId14"/>
    <p:sldId id="514" r:id="rId15"/>
    <p:sldId id="519" r:id="rId16"/>
    <p:sldId id="520" r:id="rId17"/>
    <p:sldId id="543" r:id="rId18"/>
    <p:sldId id="547" r:id="rId19"/>
    <p:sldId id="548" r:id="rId20"/>
    <p:sldId id="552" r:id="rId21"/>
    <p:sldId id="611" r:id="rId22"/>
    <p:sldId id="609" r:id="rId23"/>
    <p:sldId id="610" r:id="rId24"/>
    <p:sldId id="587" r:id="rId25"/>
    <p:sldId id="588" r:id="rId26"/>
    <p:sldId id="589" r:id="rId27"/>
    <p:sldId id="590" r:id="rId28"/>
    <p:sldId id="591" r:id="rId29"/>
    <p:sldId id="592" r:id="rId30"/>
    <p:sldId id="593" r:id="rId31"/>
    <p:sldId id="594" r:id="rId32"/>
    <p:sldId id="614" r:id="rId33"/>
    <p:sldId id="618" r:id="rId34"/>
    <p:sldId id="619" r:id="rId35"/>
    <p:sldId id="636" r:id="rId36"/>
    <p:sldId id="445" r:id="rId37"/>
  </p:sldIdLst>
  <p:sldSz cx="9144000" cy="6858000" type="screen4x3"/>
  <p:notesSz cx="6735763" cy="9869488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FF9900"/>
    <a:srgbClr val="F8F8F8"/>
    <a:srgbClr val="7DDDFF"/>
    <a:srgbClr val="000000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3" autoAdjust="0"/>
    <p:restoredTop sz="95262" autoAdjust="0"/>
  </p:normalViewPr>
  <p:slideViewPr>
    <p:cSldViewPr>
      <p:cViewPr>
        <p:scale>
          <a:sx n="76" d="100"/>
          <a:sy n="76" d="100"/>
        </p:scale>
        <p:origin x="-9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3588" y="-48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7963;&#38913;&#31807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7963;&#38913;&#31807;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9734;Meng\&#9734;105~108&#24180;&#28145;&#32789;&#25976;&#20301;&#38364;&#25079;2.0&#9734;\&#65281;&#31777;&#22577;&#21312;&#12289;&#21508;&#37096;&#26371;&#22238;&#35206;&#21312;\103-0826&#38283;&#26371;&#31777;&#22577;(&#31532;&#22235;&#27425;&#37096;&#26371;&#21332;&#35519;&#26371;&#35696;)\&#31777;&#22577;4.5&#38913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9734;Meng\&#9734;105~108&#24180;&#28145;&#32789;&#25976;&#20301;&#38364;&#25079;2.0&#9734;\&#65281;&#31777;&#22577;&#21312;&#12289;&#21508;&#37096;&#26371;&#22238;&#35206;&#21312;\103-0826&#38283;&#26371;&#31777;&#22577;(&#31532;&#22235;&#27425;&#37096;&#26371;&#21332;&#35519;&#26371;&#35696;)\&#31777;&#22577;4.5&#38913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oejsmpc.MOE-ASUS\Local%20Settings\Temporary%20Internet%20Files\Content.IE5\YZ7K99A6\102&#24180;&#24230;&#25976;&#20301;&#27231;&#26371;&#20013;&#24515;&#29151;&#36939;&#35336;&#30059;--&#23529;&#26597;&#24847;&#35211;(&#24409;&#25972;)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工作表1!$C$25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en-US" sz="1400" b="1" dirty="0">
                        <a:solidFill>
                          <a:srgbClr val="FFFF00"/>
                        </a:solidFill>
                      </a:rPr>
                      <a:t>80.0 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工作表1!$B$26:$B$36</c:f>
              <c:strCache>
                <c:ptCount val="11"/>
                <c:pt idx="0">
                  <c:v>1級區域</c:v>
                </c:pt>
                <c:pt idx="1">
                  <c:v>2級區域</c:v>
                </c:pt>
                <c:pt idx="2">
                  <c:v>3級區域</c:v>
                </c:pt>
                <c:pt idx="3">
                  <c:v>4級區域</c:v>
                </c:pt>
                <c:pt idx="4">
                  <c:v>5級區域</c:v>
                </c:pt>
                <c:pt idx="5">
                  <c:v>金馬地區</c:v>
                </c:pt>
                <c:pt idx="6">
                  <c:v>山地原住民城鎮</c:v>
                </c:pt>
                <c:pt idx="7">
                  <c:v>平地原住民城鎮</c:v>
                </c:pt>
                <c:pt idx="8">
                  <c:v>50-59歲</c:v>
                </c:pt>
                <c:pt idx="9">
                  <c:v>60-64歲</c:v>
                </c:pt>
                <c:pt idx="10">
                  <c:v>全國平均值</c:v>
                </c:pt>
              </c:strCache>
            </c:strRef>
          </c:cat>
          <c:val>
            <c:numRef>
              <c:f>工作表1!$C$26:$C$36</c:f>
              <c:numCache>
                <c:formatCode>0.0_ </c:formatCode>
                <c:ptCount val="11"/>
                <c:pt idx="0">
                  <c:v>84.3</c:v>
                </c:pt>
                <c:pt idx="1">
                  <c:v>81.400000000000006</c:v>
                </c:pt>
                <c:pt idx="2">
                  <c:v>73.599999999999994</c:v>
                </c:pt>
                <c:pt idx="3">
                  <c:v>72</c:v>
                </c:pt>
                <c:pt idx="4">
                  <c:v>59.9</c:v>
                </c:pt>
                <c:pt idx="5">
                  <c:v>70.5</c:v>
                </c:pt>
                <c:pt idx="6">
                  <c:v>70.8</c:v>
                </c:pt>
                <c:pt idx="7">
                  <c:v>73.5</c:v>
                </c:pt>
                <c:pt idx="8">
                  <c:v>70.599999999999994</c:v>
                </c:pt>
                <c:pt idx="9">
                  <c:v>53.6</c:v>
                </c:pt>
                <c:pt idx="10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42675584"/>
        <c:axId val="45225088"/>
      </c:barChart>
      <c:catAx>
        <c:axId val="42675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45225088"/>
        <c:crosses val="autoZero"/>
        <c:auto val="1"/>
        <c:lblAlgn val="ctr"/>
        <c:lblOffset val="100"/>
        <c:noMultiLvlLbl val="0"/>
      </c:catAx>
      <c:valAx>
        <c:axId val="45225088"/>
        <c:scaling>
          <c:orientation val="minMax"/>
          <c:max val="100"/>
          <c:min val="0"/>
        </c:scaling>
        <c:delete val="0"/>
        <c:axPos val="l"/>
        <c:majorGridlines/>
        <c:numFmt formatCode="0_ " sourceLinked="0"/>
        <c:majorTickMark val="none"/>
        <c:minorTickMark val="none"/>
        <c:tickLblPos val="nextTo"/>
        <c:crossAx val="42675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987525544673945E-2"/>
          <c:y val="0.72993788322181141"/>
          <c:w val="3.7348091108457604E-2"/>
          <c:h val="5.644277296169659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工作表1!$C$42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altLang="en-US" b="1" dirty="0">
                        <a:solidFill>
                          <a:srgbClr val="FFFF00"/>
                        </a:solidFill>
                      </a:rPr>
                      <a:t>76.3</a:t>
                    </a:r>
                    <a:r>
                      <a:rPr lang="en-US" altLang="en-US" dirty="0"/>
                      <a:t> 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工作表1!$B$43:$B$53</c:f>
              <c:strCache>
                <c:ptCount val="11"/>
                <c:pt idx="0">
                  <c:v>1級區域</c:v>
                </c:pt>
                <c:pt idx="1">
                  <c:v>2級區域</c:v>
                </c:pt>
                <c:pt idx="2">
                  <c:v>3級區域</c:v>
                </c:pt>
                <c:pt idx="3">
                  <c:v>4級區域</c:v>
                </c:pt>
                <c:pt idx="4">
                  <c:v>5級區域</c:v>
                </c:pt>
                <c:pt idx="5">
                  <c:v>金馬地區</c:v>
                </c:pt>
                <c:pt idx="6">
                  <c:v>山地原住民城鎮</c:v>
                </c:pt>
                <c:pt idx="7">
                  <c:v>平地原住民城鎮</c:v>
                </c:pt>
                <c:pt idx="8">
                  <c:v>50-59歲</c:v>
                </c:pt>
                <c:pt idx="9">
                  <c:v>60-64歲</c:v>
                </c:pt>
                <c:pt idx="10">
                  <c:v>全國平均值</c:v>
                </c:pt>
              </c:strCache>
            </c:strRef>
          </c:cat>
          <c:val>
            <c:numRef>
              <c:f>工作表1!$C$43:$C$53</c:f>
              <c:numCache>
                <c:formatCode>0.0_ </c:formatCode>
                <c:ptCount val="11"/>
                <c:pt idx="0">
                  <c:v>80.599999999999994</c:v>
                </c:pt>
                <c:pt idx="1">
                  <c:v>78.099999999999994</c:v>
                </c:pt>
                <c:pt idx="2">
                  <c:v>69.7</c:v>
                </c:pt>
                <c:pt idx="3">
                  <c:v>65.8</c:v>
                </c:pt>
                <c:pt idx="4">
                  <c:v>54.4</c:v>
                </c:pt>
                <c:pt idx="5">
                  <c:v>53.3</c:v>
                </c:pt>
                <c:pt idx="6">
                  <c:v>65.099999999999994</c:v>
                </c:pt>
                <c:pt idx="7">
                  <c:v>70.400000000000006</c:v>
                </c:pt>
                <c:pt idx="8">
                  <c:v>65.900000000000006</c:v>
                </c:pt>
                <c:pt idx="9">
                  <c:v>47.9</c:v>
                </c:pt>
                <c:pt idx="10">
                  <c:v>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60850944"/>
        <c:axId val="60852480"/>
      </c:barChart>
      <c:catAx>
        <c:axId val="60850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60852480"/>
        <c:crosses val="autoZero"/>
        <c:auto val="1"/>
        <c:lblAlgn val="ctr"/>
        <c:lblOffset val="100"/>
        <c:noMultiLvlLbl val="0"/>
      </c:catAx>
      <c:valAx>
        <c:axId val="60852480"/>
        <c:scaling>
          <c:orientation val="minMax"/>
          <c:max val="100"/>
          <c:min val="0"/>
        </c:scaling>
        <c:delete val="0"/>
        <c:axPos val="l"/>
        <c:majorGridlines/>
        <c:numFmt formatCode="0_ 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60850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6044528297582121E-3"/>
          <c:y val="0.71441337435937069"/>
          <c:w val="3.7986520016294482E-2"/>
          <c:h val="5.644277296169659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搜尋生活或新聞資訊情形(%)</c:v>
                </c:pt>
              </c:strCache>
            </c:strRef>
          </c:tx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altLang="en-US" b="1" dirty="0">
                        <a:solidFill>
                          <a:srgbClr val="FF00FF"/>
                        </a:solidFill>
                      </a:rPr>
                      <a:t>86.6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工作表1!$A$2:$A$7</c:f>
              <c:strCache>
                <c:ptCount val="6"/>
                <c:pt idx="0">
                  <c:v>1級區域</c:v>
                </c:pt>
                <c:pt idx="1">
                  <c:v>2級區域</c:v>
                </c:pt>
                <c:pt idx="2">
                  <c:v>3級區域</c:v>
                </c:pt>
                <c:pt idx="3">
                  <c:v>4級區域</c:v>
                </c:pt>
                <c:pt idx="4">
                  <c:v>5級區域</c:v>
                </c:pt>
                <c:pt idx="5">
                  <c:v>全國平均值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89.4</c:v>
                </c:pt>
                <c:pt idx="1">
                  <c:v>86.3</c:v>
                </c:pt>
                <c:pt idx="2">
                  <c:v>82.6</c:v>
                </c:pt>
                <c:pt idx="3">
                  <c:v>92.9</c:v>
                </c:pt>
                <c:pt idx="4">
                  <c:v>70.5</c:v>
                </c:pt>
                <c:pt idx="5">
                  <c:v>86.6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搜尋藝文資訊或活動情形(%)</c:v>
                </c:pt>
              </c:strCache>
            </c:strRef>
          </c:tx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altLang="en-US" b="1" dirty="0">
                        <a:solidFill>
                          <a:srgbClr val="FF00FF"/>
                        </a:solidFill>
                      </a:rPr>
                      <a:t>61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工作表1!$A$2:$A$7</c:f>
              <c:strCache>
                <c:ptCount val="6"/>
                <c:pt idx="0">
                  <c:v>1級區域</c:v>
                </c:pt>
                <c:pt idx="1">
                  <c:v>2級區域</c:v>
                </c:pt>
                <c:pt idx="2">
                  <c:v>3級區域</c:v>
                </c:pt>
                <c:pt idx="3">
                  <c:v>4級區域</c:v>
                </c:pt>
                <c:pt idx="4">
                  <c:v>5級區域</c:v>
                </c:pt>
                <c:pt idx="5">
                  <c:v>全國平均值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62.4</c:v>
                </c:pt>
                <c:pt idx="1">
                  <c:v>61.7</c:v>
                </c:pt>
                <c:pt idx="2">
                  <c:v>57.8</c:v>
                </c:pt>
                <c:pt idx="3">
                  <c:v>67.5</c:v>
                </c:pt>
                <c:pt idx="4">
                  <c:v>39.9</c:v>
                </c:pt>
                <c:pt idx="5">
                  <c:v>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473152"/>
        <c:axId val="61474688"/>
      </c:barChart>
      <c:catAx>
        <c:axId val="61473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61474688"/>
        <c:crosses val="autoZero"/>
        <c:auto val="1"/>
        <c:lblAlgn val="ctr"/>
        <c:lblOffset val="100"/>
        <c:noMultiLvlLbl val="0"/>
      </c:catAx>
      <c:valAx>
        <c:axId val="61474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614731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323580786333913E-2"/>
          <c:y val="5.0491245207555567E-2"/>
          <c:w val="0.92180124736395264"/>
          <c:h val="0.55431838810362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工作表2!$B$1</c:f>
              <c:strCache>
                <c:ptCount val="1"/>
                <c:pt idx="0">
                  <c:v>透過政府網站查詢相關訊息經驗(%)</c:v>
                </c:pt>
              </c:strCache>
            </c:strRef>
          </c:tx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altLang="en-US" b="1" dirty="0">
                        <a:solidFill>
                          <a:srgbClr val="FF00FF"/>
                        </a:solidFill>
                      </a:rPr>
                      <a:t>47.1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工作表2!$A$2:$A$7</c:f>
              <c:strCache>
                <c:ptCount val="6"/>
                <c:pt idx="0">
                  <c:v>1級區域</c:v>
                </c:pt>
                <c:pt idx="1">
                  <c:v>2級區域</c:v>
                </c:pt>
                <c:pt idx="2">
                  <c:v>3級區域</c:v>
                </c:pt>
                <c:pt idx="3">
                  <c:v>4級區域</c:v>
                </c:pt>
                <c:pt idx="4">
                  <c:v>5級區域</c:v>
                </c:pt>
                <c:pt idx="5">
                  <c:v>全國平均值</c:v>
                </c:pt>
              </c:strCache>
            </c:strRef>
          </c:cat>
          <c:val>
            <c:numRef>
              <c:f>工作表2!$B$2:$B$7</c:f>
              <c:numCache>
                <c:formatCode>0.0_);[Red]\(0.0\)</c:formatCode>
                <c:ptCount val="6"/>
                <c:pt idx="0">
                  <c:v>49.9</c:v>
                </c:pt>
                <c:pt idx="1">
                  <c:v>47.4</c:v>
                </c:pt>
                <c:pt idx="2">
                  <c:v>42.9</c:v>
                </c:pt>
                <c:pt idx="3">
                  <c:v>47.4</c:v>
                </c:pt>
                <c:pt idx="4">
                  <c:v>27.2</c:v>
                </c:pt>
                <c:pt idx="5">
                  <c:v>47.1</c:v>
                </c:pt>
              </c:numCache>
            </c:numRef>
          </c:val>
        </c:ser>
        <c:ser>
          <c:idx val="1"/>
          <c:order val="1"/>
          <c:tx>
            <c:strRef>
              <c:f>工作表2!$C$1</c:f>
              <c:strCache>
                <c:ptCount val="1"/>
                <c:pt idx="0">
                  <c:v>透過政府網站從事線上申請情形(%)</c:v>
                </c:pt>
              </c:strCache>
            </c:strRef>
          </c:tx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altLang="en-US" b="1" dirty="0">
                        <a:solidFill>
                          <a:srgbClr val="FF00FF"/>
                        </a:solidFill>
                      </a:rPr>
                      <a:t>32.5</a:t>
                    </a:r>
                    <a:r>
                      <a:rPr lang="en-US" altLang="en-US" dirty="0"/>
                      <a:t>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工作表2!$A$2:$A$7</c:f>
              <c:strCache>
                <c:ptCount val="6"/>
                <c:pt idx="0">
                  <c:v>1級區域</c:v>
                </c:pt>
                <c:pt idx="1">
                  <c:v>2級區域</c:v>
                </c:pt>
                <c:pt idx="2">
                  <c:v>3級區域</c:v>
                </c:pt>
                <c:pt idx="3">
                  <c:v>4級區域</c:v>
                </c:pt>
                <c:pt idx="4">
                  <c:v>5級區域</c:v>
                </c:pt>
                <c:pt idx="5">
                  <c:v>全國平均值</c:v>
                </c:pt>
              </c:strCache>
            </c:strRef>
          </c:cat>
          <c:val>
            <c:numRef>
              <c:f>工作表2!$C$2:$C$7</c:f>
              <c:numCache>
                <c:formatCode>0.0_);[Red]\(0.0\)</c:formatCode>
                <c:ptCount val="6"/>
                <c:pt idx="0">
                  <c:v>38.200000000000003</c:v>
                </c:pt>
                <c:pt idx="1">
                  <c:v>30</c:v>
                </c:pt>
                <c:pt idx="2">
                  <c:v>29.1</c:v>
                </c:pt>
                <c:pt idx="3">
                  <c:v>29.7</c:v>
                </c:pt>
                <c:pt idx="4">
                  <c:v>14.6</c:v>
                </c:pt>
                <c:pt idx="5">
                  <c:v>32.5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544320"/>
        <c:axId val="61545856"/>
      </c:barChart>
      <c:catAx>
        <c:axId val="615443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61545856"/>
        <c:crosses val="autoZero"/>
        <c:auto val="1"/>
        <c:lblAlgn val="ctr"/>
        <c:lblOffset val="100"/>
        <c:noMultiLvlLbl val="0"/>
      </c:catAx>
      <c:valAx>
        <c:axId val="61545856"/>
        <c:scaling>
          <c:orientation val="minMax"/>
          <c:max val="100"/>
          <c:min val="0"/>
        </c:scaling>
        <c:delete val="0"/>
        <c:axPos val="l"/>
        <c:numFmt formatCode="#,##0_);[Red]\(#,##0\)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zh-TW"/>
          </a:p>
        </c:txPr>
        <c:crossAx val="615443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5367959419934503E-2"/>
          <c:y val="0.72932986481585893"/>
          <c:w val="0.66870793020668529"/>
          <c:h val="0.14754440282316675"/>
        </c:manualLayout>
      </c:layout>
      <c:overlay val="0"/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altLang="zh-TW" dirty="0"/>
              <a:t>102</a:t>
            </a:r>
            <a:r>
              <a:rPr lang="zh-TW" altLang="en-US" dirty="0"/>
              <a:t>年全國數位機會</a:t>
            </a:r>
            <a:r>
              <a:rPr lang="zh-TW" altLang="en-US" dirty="0" smtClean="0"/>
              <a:t>中心設置類型</a:t>
            </a:r>
            <a:endParaRPr lang="zh-TW" altLang="en-US" dirty="0"/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Sheet3!$C$5</c:f>
              <c:strCache>
                <c:ptCount val="1"/>
                <c:pt idx="0">
                  <c:v>102年全國DOC個數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3366CC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9933"/>
              </a:solidFill>
            </c:spPr>
          </c:dPt>
          <c:dPt>
            <c:idx val="5"/>
            <c:bubble3D val="0"/>
            <c:spPr>
              <a:solidFill>
                <a:srgbClr val="669900"/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zh-TW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zh-TW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Sheet3!$D$4:$I$4</c:f>
              <c:strCache>
                <c:ptCount val="6"/>
                <c:pt idx="0">
                  <c:v>自主型(9個)</c:v>
                </c:pt>
                <c:pt idx="1">
                  <c:v>典範型(5個)</c:v>
                </c:pt>
                <c:pt idx="2">
                  <c:v>基礎型(62個)</c:v>
                </c:pt>
                <c:pt idx="3">
                  <c:v>101年共構(15個)</c:v>
                </c:pt>
                <c:pt idx="4">
                  <c:v>102年共構(19個)</c:v>
                </c:pt>
                <c:pt idx="5">
                  <c:v>學習型(22個)</c:v>
                </c:pt>
              </c:strCache>
            </c:strRef>
          </c:cat>
          <c:val>
            <c:numRef>
              <c:f>Sheet3!$D$5:$I$5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62</c:v>
                </c:pt>
                <c:pt idx="3">
                  <c:v>15</c:v>
                </c:pt>
                <c:pt idx="4">
                  <c:v>19</c:v>
                </c:pt>
                <c:pt idx="5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5775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B72AB6D9-6893-4B9D-BAA7-E948DD6AA96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689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b" anchorCtr="0" compatLnSpc="1">
            <a:prstTxWarp prst="textNoShape">
              <a:avLst/>
            </a:prstTxWarp>
          </a:bodyPr>
          <a:lstStyle>
            <a:lvl1pPr defTabSz="908050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82" tIns="45391" rIns="90782" bIns="45391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fld id="{5DD779AB-2CA5-4D6A-8703-8C77D5B0072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13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3296B1-5682-4D19-92E6-0B8007AA0476}" type="slidenum">
              <a:rPr lang="zh-TW" altLang="en-US" smtClean="0"/>
              <a:pPr>
                <a:defRPr/>
              </a:pPr>
              <a:t>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0996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defTabSz="9080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defTabSz="9080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defTabSz="9080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defTabSz="9080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8ABB53B1-3209-44EB-A139-F6EA334C89D9}" type="slidenum">
              <a:rPr lang="zh-TW" altLang="en-US" smtClean="0">
                <a:latin typeface="Times New Roman" pitchFamily="18" charset="0"/>
              </a:rPr>
              <a:pPr eaLnBrk="1" hangingPunct="1"/>
              <a:t>1</a:t>
            </a:fld>
            <a:endParaRPr lang="en-US" altLang="zh-TW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3322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95B69-DFC9-45CD-98E7-761EB05123E4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597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95B69-DFC9-45CD-98E7-761EB05123E4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159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4523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10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dirty="0" smtClean="0"/>
              <a:t>2012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</a:t>
            </a:r>
            <a:r>
              <a:rPr lang="en-US" altLang="zh-TW" dirty="0" smtClean="0"/>
              <a:t>17</a:t>
            </a:r>
            <a:r>
              <a:rPr lang="zh-TW" altLang="en-US" dirty="0" smtClean="0"/>
              <a:t>日</a:t>
            </a:r>
            <a:endParaRPr lang="en-US" altLang="zh-TW" dirty="0"/>
          </a:p>
        </p:txBody>
      </p:sp>
      <p:sp>
        <p:nvSpPr>
          <p:cNvPr id="11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7F0610-B03A-4291-B928-E4DB69A98D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49086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2012</a:t>
            </a:r>
            <a:r>
              <a:rPr lang="zh-TW" altLang="en-US" smtClean="0"/>
              <a:t>年</a:t>
            </a:r>
            <a:r>
              <a:rPr lang="en-US" altLang="zh-TW" smtClean="0"/>
              <a:t>12</a:t>
            </a:r>
            <a:r>
              <a:rPr lang="zh-TW" altLang="en-US" smtClean="0"/>
              <a:t>月</a:t>
            </a:r>
            <a:r>
              <a:rPr lang="en-US" altLang="zh-TW" smtClean="0"/>
              <a:t>17</a:t>
            </a:r>
            <a:r>
              <a:rPr lang="zh-TW" altLang="en-US" smtClean="0"/>
              <a:t>日</a:t>
            </a: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809715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2012</a:t>
            </a:r>
            <a:r>
              <a:rPr lang="zh-TW" altLang="en-US" smtClean="0"/>
              <a:t>年</a:t>
            </a:r>
            <a:r>
              <a:rPr lang="en-US" altLang="zh-TW" smtClean="0"/>
              <a:t>12</a:t>
            </a:r>
            <a:r>
              <a:rPr lang="zh-TW" altLang="en-US" smtClean="0"/>
              <a:t>月</a:t>
            </a:r>
            <a:r>
              <a:rPr lang="en-US" altLang="zh-TW" smtClean="0"/>
              <a:t>17</a:t>
            </a:r>
            <a:r>
              <a:rPr lang="zh-TW" altLang="en-US" smtClean="0"/>
              <a:t>日</a:t>
            </a:r>
            <a:endParaRPr lang="en-US" altLang="zh-TW"/>
          </a:p>
        </p:txBody>
      </p:sp>
      <p:sp>
        <p:nvSpPr>
          <p:cNvPr id="7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0176014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2012</a:t>
            </a:r>
            <a:r>
              <a:rPr lang="zh-TW" altLang="en-US" smtClean="0"/>
              <a:t>年</a:t>
            </a:r>
            <a:r>
              <a:rPr lang="en-US" altLang="zh-TW" smtClean="0"/>
              <a:t>12</a:t>
            </a:r>
            <a:r>
              <a:rPr lang="zh-TW" altLang="en-US" smtClean="0"/>
              <a:t>月</a:t>
            </a:r>
            <a:r>
              <a:rPr lang="en-US" altLang="zh-TW" smtClean="0"/>
              <a:t>17</a:t>
            </a:r>
            <a:r>
              <a:rPr lang="zh-TW" altLang="en-US" smtClean="0"/>
              <a:t>日</a:t>
            </a:r>
            <a:endParaRPr lang="en-US" altLang="zh-TW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503274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2012</a:t>
            </a:r>
            <a:r>
              <a:rPr lang="zh-TW" altLang="en-US" smtClean="0"/>
              <a:t>年</a:t>
            </a:r>
            <a:r>
              <a:rPr lang="en-US" altLang="zh-TW" smtClean="0"/>
              <a:t>12</a:t>
            </a:r>
            <a:r>
              <a:rPr lang="zh-TW" altLang="en-US" smtClean="0"/>
              <a:t>月</a:t>
            </a:r>
            <a:r>
              <a:rPr lang="en-US" altLang="zh-TW" smtClean="0"/>
              <a:t>17</a:t>
            </a:r>
            <a:r>
              <a:rPr lang="zh-TW" altLang="en-US" smtClean="0"/>
              <a:t>日</a:t>
            </a:r>
            <a:endParaRPr lang="en-US" altLang="zh-TW"/>
          </a:p>
        </p:txBody>
      </p:sp>
      <p:sp>
        <p:nvSpPr>
          <p:cNvPr id="4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418445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3400" y="1790700"/>
            <a:ext cx="1600200" cy="4343400"/>
          </a:xfrm>
          <a:noFill/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2012</a:t>
            </a:r>
            <a:r>
              <a:rPr lang="zh-TW" altLang="en-US" smtClean="0"/>
              <a:t>年</a:t>
            </a:r>
            <a:r>
              <a:rPr lang="en-US" altLang="zh-TW" smtClean="0"/>
              <a:t>12</a:t>
            </a:r>
            <a:r>
              <a:rPr lang="zh-TW" altLang="en-US" smtClean="0"/>
              <a:t>月</a:t>
            </a:r>
            <a:r>
              <a:rPr lang="en-US" altLang="zh-TW" smtClean="0"/>
              <a:t>17</a:t>
            </a:r>
            <a:r>
              <a:rPr lang="zh-TW" altLang="en-US" smtClean="0"/>
              <a:t>日</a:t>
            </a:r>
            <a:endParaRPr lang="en-US" altLang="zh-TW"/>
          </a:p>
        </p:txBody>
      </p:sp>
      <p:sp>
        <p:nvSpPr>
          <p:cNvPr id="6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41729" y="1281113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C48B9-0ED6-43DB-BDD3-4A517E532A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6754507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2012</a:t>
            </a:r>
            <a:r>
              <a:rPr lang="zh-TW" altLang="en-US" smtClean="0"/>
              <a:t>年</a:t>
            </a:r>
            <a:r>
              <a:rPr lang="en-US" altLang="zh-TW" smtClean="0"/>
              <a:t>12</a:t>
            </a:r>
            <a:r>
              <a:rPr lang="zh-TW" altLang="en-US" smtClean="0"/>
              <a:t>月</a:t>
            </a:r>
            <a:r>
              <a:rPr lang="en-US" altLang="zh-TW" smtClean="0"/>
              <a:t>17</a:t>
            </a:r>
            <a:r>
              <a:rPr lang="zh-TW" altLang="en-US" smtClean="0"/>
              <a:t>日</a:t>
            </a:r>
            <a:endParaRPr lang="en-US" altLang="zh-TW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41729" y="1281113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849D3-AD52-4F78-8267-B90AB600951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6374962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Z:\A HUA 資料庫\IBM我的資料夾\桌面\0000\版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295536" y="274638"/>
            <a:ext cx="7391264" cy="922114"/>
          </a:xfrm>
        </p:spPr>
        <p:txBody>
          <a:bodyPr anchor="t"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pic>
        <p:nvPicPr>
          <p:cNvPr id="11" name="Picture 13" descr="ksu-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57875"/>
            <a:ext cx="20161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0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C4D84-1F41-494C-9EF4-D5694CE1A98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087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Z:\A HUA 資料庫\IBM我的資料夾\桌面\0000\版-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en-US" altLang="zh-TW" smtClean="0"/>
              <a:t>2012</a:t>
            </a:r>
            <a:r>
              <a:rPr lang="zh-TW" altLang="en-US" smtClean="0"/>
              <a:t>年</a:t>
            </a:r>
            <a:r>
              <a:rPr lang="en-US" altLang="zh-TW" smtClean="0"/>
              <a:t>12</a:t>
            </a:r>
            <a:r>
              <a:rPr lang="zh-TW" altLang="en-US" smtClean="0"/>
              <a:t>月</a:t>
            </a:r>
            <a:r>
              <a:rPr lang="en-US" altLang="zh-TW" smtClean="0"/>
              <a:t>17</a:t>
            </a:r>
            <a:r>
              <a:rPr lang="zh-TW" altLang="en-US" smtClean="0"/>
              <a:t>日</a:t>
            </a: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矩形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noFill/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1035" name="Picture 13" descr="ksu-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57875"/>
            <a:ext cx="20161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32" r:id="rId2"/>
    <p:sldLayoutId id="2147484142" r:id="rId3"/>
    <p:sldLayoutId id="2147484143" r:id="rId4"/>
    <p:sldLayoutId id="2147484133" r:id="rId5"/>
    <p:sldLayoutId id="2147484134" r:id="rId6"/>
    <p:sldLayoutId id="2147484135" r:id="rId7"/>
    <p:sldLayoutId id="2147484148" r:id="rId8"/>
    <p:sldLayoutId id="2147484149" r:id="rId9"/>
  </p:sldLayoutIdLst>
  <p:transition spd="med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tw/url?sa=i&amp;rct=j&amp;q=&amp;esrc=s&amp;frm=1&amp;source=images&amp;cd=&amp;cad=rja&amp;docid=pf1DqgvEj5xjDM&amp;tbnid=TrrFGOGnG-Vw4M:&amp;ved=0CAUQjRw&amp;url=http://tw.news.yahoo.com/%E7%85%A7%E7%89%87%E6%95%85%E4%BA%8B-%E9%96%B1%E8%AE%80%E9%9B%B2%E9%A3%84%E9%80%B2%E5%81%8F%E9%84%89.html&amp;ei=9TpVUdjtCYGskAWd44GIDw&amp;psig=AFQjCNHukb2fMZfApu33_Hbb2KfnCLHJ0g&amp;ust=1364626528280826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pics23.webs-tv.net/5/userfile/d/dj_doc/blog/14587817b3cd9e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163.16.171.245/~moonlight/eBook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file:///C:\Documents%20and%20Settings\Administrator\country1\countrytalk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25105;&#20497;&#30340;&#31461;&#35441;(&#26377;&#32882;&#38651;&#23376;&#26360;)/eBook/index.htm" TargetMode="Externa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講者簡介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28800"/>
            <a:ext cx="7884864" cy="4472905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徐國鈞</a:t>
            </a:r>
          </a:p>
          <a:p>
            <a:pPr lvl="1"/>
            <a:r>
              <a:rPr lang="zh-TW" altLang="en-US" dirty="0" smtClean="0"/>
              <a:t>國立成功大學管理博士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主要專長：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系統模擬、人工智慧、數位學習</a:t>
            </a:r>
          </a:p>
          <a:p>
            <a:pPr lvl="1"/>
            <a:r>
              <a:rPr lang="zh-TW" altLang="en-US" dirty="0" smtClean="0"/>
              <a:t>重要經歷：</a:t>
            </a:r>
          </a:p>
          <a:p>
            <a:pPr lvl="2"/>
            <a:r>
              <a:rPr lang="zh-TW" altLang="en-US" dirty="0" smtClean="0"/>
              <a:t>崑山科技大學電算中心主任、系統組組長</a:t>
            </a:r>
            <a:endParaRPr lang="en-US" altLang="zh-TW" dirty="0" smtClean="0"/>
          </a:p>
          <a:p>
            <a:pPr lvl="2"/>
            <a:r>
              <a:rPr lang="zh-TW" altLang="en-US" dirty="0"/>
              <a:t>崑山</a:t>
            </a:r>
            <a:r>
              <a:rPr lang="zh-TW" altLang="en-US" dirty="0" smtClean="0"/>
              <a:t>科技大學資訊管理系主任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康地科技顧問有限公司經理、系統分析師、程式員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大專資訊服務協會</a:t>
            </a:r>
            <a:r>
              <a:rPr lang="en-US" altLang="zh-TW" dirty="0" smtClean="0"/>
              <a:t>(ISAC)</a:t>
            </a:r>
            <a:r>
              <a:rPr lang="zh-TW" altLang="en-US" dirty="0" smtClean="0"/>
              <a:t>協會理事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台灣開放課程聯盟</a:t>
            </a:r>
            <a:r>
              <a:rPr lang="en-US" altLang="zh-TW" dirty="0" smtClean="0"/>
              <a:t>(TOCWC)</a:t>
            </a:r>
            <a:r>
              <a:rPr lang="zh-TW" altLang="en-US" dirty="0" smtClean="0"/>
              <a:t>理事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長期擔任教育部數位學習認證、數位學伴等案評審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主持重要相關計畫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教育部台南、高雄數位機會中心輔導計畫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教育部數位媒體設計師培訓暨數位課程製作計畫</a:t>
            </a:r>
            <a:endParaRPr lang="en-US" altLang="zh-TW" dirty="0" smtClean="0"/>
          </a:p>
          <a:p>
            <a:pPr lvl="1"/>
            <a:endParaRPr lang="zh-TW" altLang="en-US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59" y="692696"/>
            <a:ext cx="2016224" cy="274388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863" y="4149080"/>
            <a:ext cx="195262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584" y="1841807"/>
            <a:ext cx="2119866" cy="2726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4625" indent="-174625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1pPr>
            <a:lvl2pPr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180975" indent="-180975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dirty="0" smtClean="0"/>
              <a:t>個人上網率</a:t>
            </a:r>
            <a:endParaRPr lang="en-US" altLang="zh-TW" sz="1400" dirty="0" smtClean="0"/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zh-TW" altLang="en-US" sz="1400" spc="-100" dirty="0" smtClean="0">
                <a:solidFill>
                  <a:schemeClr val="tx1"/>
                </a:solidFill>
              </a:rPr>
              <a:t>     高偏鄉地區   </a:t>
            </a:r>
            <a:r>
              <a:rPr lang="en-US" altLang="zh-TW" sz="1400" spc="-100" dirty="0" smtClean="0">
                <a:solidFill>
                  <a:schemeClr val="tx1"/>
                </a:solidFill>
              </a:rPr>
              <a:t>50.3%</a:t>
            </a: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zh-TW" altLang="en-US" sz="1400" spc="-100" dirty="0" smtClean="0">
                <a:solidFill>
                  <a:schemeClr val="tx1"/>
                </a:solidFill>
              </a:rPr>
              <a:t>     低</a:t>
            </a:r>
            <a:r>
              <a:rPr lang="zh-TW" altLang="en-US" sz="1400" spc="-100" dirty="0">
                <a:solidFill>
                  <a:schemeClr val="tx1"/>
                </a:solidFill>
              </a:rPr>
              <a:t>偏</a:t>
            </a:r>
            <a:r>
              <a:rPr lang="zh-TW" altLang="en-US" sz="1400" spc="-100" dirty="0" smtClean="0">
                <a:solidFill>
                  <a:schemeClr val="tx1"/>
                </a:solidFill>
              </a:rPr>
              <a:t>鄉地區  </a:t>
            </a:r>
            <a:r>
              <a:rPr lang="en-US" altLang="zh-TW" sz="1400" spc="-100" dirty="0" smtClean="0">
                <a:solidFill>
                  <a:schemeClr val="tx1"/>
                </a:solidFill>
              </a:rPr>
              <a:t>50.8%</a:t>
            </a:r>
            <a:endParaRPr lang="en-US" altLang="zh-TW" sz="1400" spc="-100" dirty="0">
              <a:solidFill>
                <a:schemeClr val="tx1"/>
              </a:solidFill>
            </a:endParaRPr>
          </a:p>
          <a:p>
            <a:pPr marL="180975" indent="-180975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dirty="0" smtClean="0"/>
              <a:t>原住民上網率 </a:t>
            </a:r>
            <a:r>
              <a:rPr lang="en-US" altLang="zh-TW" sz="1400" dirty="0" smtClean="0"/>
              <a:t>60.9</a:t>
            </a:r>
            <a:r>
              <a:rPr lang="en-US" altLang="zh-TW" sz="1400" dirty="0"/>
              <a:t>%</a:t>
            </a:r>
          </a:p>
          <a:p>
            <a:pPr marL="180975" indent="-180975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dirty="0"/>
              <a:t>婦女上網</a:t>
            </a:r>
            <a:r>
              <a:rPr lang="zh-TW" altLang="en-US" sz="1400" dirty="0" smtClean="0"/>
              <a:t>率 </a:t>
            </a:r>
            <a:r>
              <a:rPr lang="en-US" altLang="zh-TW" sz="1400" dirty="0" smtClean="0"/>
              <a:t>63.5%</a:t>
            </a:r>
            <a:endParaRPr lang="en-US" altLang="zh-TW" sz="140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dirty="0">
                <a:solidFill>
                  <a:schemeClr val="bg1">
                    <a:lumMod val="50000"/>
                  </a:schemeClr>
                </a:solidFill>
              </a:rPr>
              <a:t>資料來源：</a:t>
            </a:r>
            <a:endParaRPr lang="en-US" altLang="zh-TW" sz="1100" dirty="0">
              <a:solidFill>
                <a:schemeClr val="bg1">
                  <a:lumMod val="50000"/>
                </a:schemeClr>
              </a:solidFill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1100" dirty="0" smtClean="0">
                <a:solidFill>
                  <a:schemeClr val="bg1">
                    <a:lumMod val="50000"/>
                  </a:schemeClr>
                </a:solidFill>
              </a:rPr>
              <a:t>國發會</a:t>
            </a:r>
            <a:r>
              <a:rPr lang="en-US" altLang="zh-TW" sz="1100" dirty="0">
                <a:solidFill>
                  <a:schemeClr val="bg1">
                    <a:lumMod val="50000"/>
                  </a:schemeClr>
                </a:solidFill>
              </a:rPr>
              <a:t>96</a:t>
            </a:r>
            <a:r>
              <a:rPr lang="zh-TW" altLang="en-US" sz="1100" dirty="0">
                <a:solidFill>
                  <a:schemeClr val="bg1">
                    <a:lumMod val="50000"/>
                  </a:schemeClr>
                </a:solidFill>
              </a:rPr>
              <a:t>年數位落差調查</a:t>
            </a:r>
            <a:r>
              <a:rPr lang="zh-TW" altLang="en-US" sz="1100" dirty="0" smtClean="0">
                <a:solidFill>
                  <a:schemeClr val="bg1">
                    <a:lumMod val="50000"/>
                  </a:schemeClr>
                </a:solidFill>
              </a:rPr>
              <a:t>報告</a:t>
            </a:r>
            <a:endParaRPr lang="en-US" altLang="zh-TW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0975" indent="-180975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dirty="0" smtClean="0"/>
              <a:t>接受課程民眾</a:t>
            </a:r>
            <a:r>
              <a:rPr lang="en-US" altLang="zh-TW" sz="1400" dirty="0" smtClean="0"/>
              <a:t>48,000</a:t>
            </a:r>
            <a:r>
              <a:rPr lang="zh-TW" altLang="en-US" sz="1400" dirty="0" smtClean="0"/>
              <a:t>人次</a:t>
            </a:r>
            <a:endParaRPr lang="en-US" altLang="zh-TW" sz="1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397321" y="1841807"/>
            <a:ext cx="2110783" cy="32624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4625" indent="-174625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1pPr>
            <a:lvl2pPr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180975" indent="-180975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dirty="0"/>
              <a:t>個人上網率</a:t>
            </a:r>
            <a:endParaRPr lang="en-US" altLang="zh-TW" sz="1400" dirty="0"/>
          </a:p>
          <a:p>
            <a:pPr marL="0" lvl="1">
              <a:spcBef>
                <a:spcPct val="50000"/>
              </a:spcBef>
              <a:buClr>
                <a:srgbClr val="7030A0"/>
              </a:buClr>
              <a:defRPr/>
            </a:pPr>
            <a:r>
              <a:rPr lang="zh-TW" altLang="en-US" sz="1400" spc="-100" dirty="0" smtClean="0">
                <a:solidFill>
                  <a:schemeClr val="tx1"/>
                </a:solidFill>
              </a:rPr>
              <a:t>    高</a:t>
            </a:r>
            <a:r>
              <a:rPr lang="zh-TW" altLang="en-US" sz="1400" spc="-100" dirty="0">
                <a:solidFill>
                  <a:schemeClr val="tx1"/>
                </a:solidFill>
              </a:rPr>
              <a:t>偏鄉</a:t>
            </a:r>
            <a:r>
              <a:rPr lang="zh-TW" altLang="en-US" sz="1400" spc="-100" dirty="0" smtClean="0">
                <a:solidFill>
                  <a:schemeClr val="tx1"/>
                </a:solidFill>
              </a:rPr>
              <a:t>地區 </a:t>
            </a:r>
            <a:r>
              <a:rPr lang="en-US" altLang="zh-TW" sz="1400" spc="-100" dirty="0" smtClean="0">
                <a:solidFill>
                  <a:schemeClr val="tx1"/>
                </a:solidFill>
              </a:rPr>
              <a:t>53.4%  </a:t>
            </a:r>
            <a:endParaRPr lang="en-US" altLang="zh-TW" sz="1400" spc="-100" dirty="0">
              <a:solidFill>
                <a:schemeClr val="tx1"/>
              </a:solidFill>
            </a:endParaRPr>
          </a:p>
          <a:p>
            <a:pPr marL="0" lvl="1">
              <a:spcBef>
                <a:spcPct val="50000"/>
              </a:spcBef>
              <a:buClr>
                <a:srgbClr val="7030A0"/>
              </a:buClr>
              <a:defRPr/>
            </a:pPr>
            <a:r>
              <a:rPr lang="zh-TW" altLang="en-US" sz="1400" spc="-100" dirty="0" smtClean="0">
                <a:solidFill>
                  <a:schemeClr val="tx1"/>
                </a:solidFill>
              </a:rPr>
              <a:t>   低</a:t>
            </a:r>
            <a:r>
              <a:rPr lang="zh-TW" altLang="en-US" sz="1400" spc="-100" dirty="0">
                <a:solidFill>
                  <a:schemeClr val="tx1"/>
                </a:solidFill>
              </a:rPr>
              <a:t>偏鄉</a:t>
            </a:r>
            <a:r>
              <a:rPr lang="zh-TW" altLang="en-US" sz="1400" spc="-100" dirty="0" smtClean="0">
                <a:solidFill>
                  <a:schemeClr val="tx1"/>
                </a:solidFill>
              </a:rPr>
              <a:t>地區 </a:t>
            </a:r>
            <a:r>
              <a:rPr lang="en-US" altLang="zh-TW" sz="1400" spc="-100" dirty="0" smtClean="0">
                <a:solidFill>
                  <a:schemeClr val="tx1"/>
                </a:solidFill>
              </a:rPr>
              <a:t>61.1%  </a:t>
            </a:r>
            <a:endParaRPr lang="en-US" altLang="zh-TW" sz="1400" spc="-100" dirty="0">
              <a:solidFill>
                <a:schemeClr val="tx1"/>
              </a:solidFill>
            </a:endParaRPr>
          </a:p>
          <a:p>
            <a:pPr marL="180975" indent="-180975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spc="-100" dirty="0" smtClean="0"/>
              <a:t>原住民</a:t>
            </a:r>
            <a:r>
              <a:rPr lang="zh-TW" altLang="en-US" sz="1400" dirty="0"/>
              <a:t>上網</a:t>
            </a:r>
            <a:r>
              <a:rPr lang="zh-TW" altLang="en-US" sz="1400" dirty="0" smtClean="0"/>
              <a:t>率 </a:t>
            </a:r>
            <a:r>
              <a:rPr lang="en-US" altLang="zh-TW" sz="1400" spc="-100" dirty="0" smtClean="0"/>
              <a:t>68.9% </a:t>
            </a:r>
            <a:endParaRPr lang="en-US" altLang="zh-TW" sz="1400" spc="-100" dirty="0"/>
          </a:p>
          <a:p>
            <a:pPr marL="180975" indent="-180975"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spc="-100" dirty="0" smtClean="0"/>
              <a:t>婦女</a:t>
            </a:r>
            <a:r>
              <a:rPr lang="zh-TW" altLang="en-US" sz="1400" dirty="0"/>
              <a:t>上網</a:t>
            </a:r>
            <a:r>
              <a:rPr lang="zh-TW" altLang="en-US" sz="1400" dirty="0" smtClean="0"/>
              <a:t>率 </a:t>
            </a:r>
            <a:r>
              <a:rPr lang="en-US" altLang="zh-TW" sz="1400" spc="-100" dirty="0" smtClean="0"/>
              <a:t>70.8%  </a:t>
            </a:r>
          </a:p>
          <a:p>
            <a:pPr marL="180975" indent="-180975">
              <a:lnSpc>
                <a:spcPct val="120000"/>
              </a:lnSpc>
              <a:spcBef>
                <a:spcPct val="50000"/>
              </a:spcBef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spc="-100" dirty="0" smtClean="0"/>
              <a:t>新住民</a:t>
            </a:r>
            <a:r>
              <a:rPr lang="zh-TW" altLang="en-US" sz="1400" dirty="0"/>
              <a:t>上網</a:t>
            </a:r>
            <a:r>
              <a:rPr lang="zh-TW" altLang="en-US" sz="1400" dirty="0" smtClean="0"/>
              <a:t>率 </a:t>
            </a:r>
            <a:r>
              <a:rPr lang="en-US" altLang="zh-TW" sz="1400" spc="-100" dirty="0" smtClean="0"/>
              <a:t>62.4%</a:t>
            </a:r>
            <a:endParaRPr lang="en-US" altLang="zh-TW" sz="1400" spc="-10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dirty="0">
                <a:solidFill>
                  <a:schemeClr val="bg1">
                    <a:lumMod val="50000"/>
                  </a:schemeClr>
                </a:solidFill>
              </a:rPr>
              <a:t>資料來源：</a:t>
            </a:r>
            <a:endParaRPr lang="en-US" altLang="zh-TW" sz="1100" dirty="0">
              <a:solidFill>
                <a:schemeClr val="bg1">
                  <a:lumMod val="50000"/>
                </a:schemeClr>
              </a:solidFill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1100" dirty="0" smtClean="0">
                <a:solidFill>
                  <a:schemeClr val="bg1">
                    <a:lumMod val="50000"/>
                  </a:schemeClr>
                </a:solidFill>
              </a:rPr>
              <a:t>國發會</a:t>
            </a:r>
            <a:r>
              <a:rPr lang="en-US" altLang="zh-TW" sz="1100" dirty="0">
                <a:solidFill>
                  <a:schemeClr val="bg1">
                    <a:lumMod val="50000"/>
                  </a:schemeClr>
                </a:solidFill>
              </a:rPr>
              <a:t>100</a:t>
            </a:r>
            <a:r>
              <a:rPr lang="zh-TW" altLang="en-US" sz="1100" dirty="0">
                <a:solidFill>
                  <a:schemeClr val="bg1">
                    <a:lumMod val="50000"/>
                  </a:schemeClr>
                </a:solidFill>
              </a:rPr>
              <a:t>年個人家戶數位機會調查</a:t>
            </a:r>
            <a:r>
              <a:rPr lang="zh-TW" altLang="en-US" sz="1100" dirty="0" smtClean="0">
                <a:solidFill>
                  <a:schemeClr val="bg1">
                    <a:lumMod val="50000"/>
                  </a:schemeClr>
                </a:solidFill>
              </a:rPr>
              <a:t>報告</a:t>
            </a:r>
            <a:endParaRPr lang="en-US" altLang="zh-TW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0975" indent="-180975">
              <a:lnSpc>
                <a:spcPct val="120000"/>
              </a:lnSpc>
              <a:spcBef>
                <a:spcPct val="50000"/>
              </a:spcBef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spc="-100" dirty="0" smtClean="0"/>
              <a:t>接受課程民眾</a:t>
            </a:r>
            <a:r>
              <a:rPr lang="en-US" altLang="zh-TW" sz="1400" spc="-100" dirty="0" smtClean="0"/>
              <a:t>100,400</a:t>
            </a:r>
            <a:r>
              <a:rPr lang="zh-TW" altLang="en-US" sz="1400" spc="-100" dirty="0"/>
              <a:t>人次</a:t>
            </a:r>
            <a:endParaRPr lang="en-US" altLang="zh-TW" sz="1400" spc="-100" dirty="0"/>
          </a:p>
        </p:txBody>
      </p:sp>
      <p:sp>
        <p:nvSpPr>
          <p:cNvPr id="7" name="圓角矩形 6"/>
          <p:cNvSpPr/>
          <p:nvPr/>
        </p:nvSpPr>
        <p:spPr>
          <a:xfrm>
            <a:off x="795949" y="1351951"/>
            <a:ext cx="2191875" cy="5393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 smtClean="0">
                <a:solidFill>
                  <a:srgbClr val="FFFF00"/>
                </a:solidFill>
                <a:latin typeface="Arial" charset="0"/>
              </a:rPr>
              <a:t>第一期</a:t>
            </a:r>
            <a:endParaRPr lang="en-US" altLang="zh-TW" sz="1600" b="1" dirty="0" smtClean="0">
              <a:solidFill>
                <a:srgbClr val="FFFF00"/>
              </a:solidFill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 smtClean="0">
                <a:solidFill>
                  <a:srgbClr val="FFFF00"/>
                </a:solidFill>
                <a:latin typeface="Arial" charset="0"/>
              </a:rPr>
              <a:t>94-96</a:t>
            </a:r>
            <a:r>
              <a:rPr lang="zh-TW" altLang="en-US" sz="1600" b="1" dirty="0" smtClean="0">
                <a:solidFill>
                  <a:srgbClr val="FFFF00"/>
                </a:solidFill>
                <a:latin typeface="Arial" charset="0"/>
              </a:rPr>
              <a:t>年計畫</a:t>
            </a:r>
            <a:endParaRPr lang="zh-TW" altLang="en-US" sz="1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351448" y="1341741"/>
            <a:ext cx="2181406" cy="53936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 smtClean="0">
                <a:solidFill>
                  <a:srgbClr val="FFFF00"/>
                </a:solidFill>
                <a:latin typeface="Arial" charset="0"/>
              </a:rPr>
              <a:t>第二期</a:t>
            </a:r>
            <a:endParaRPr lang="en-US" altLang="zh-TW" sz="1600" b="1" dirty="0" smtClean="0">
              <a:solidFill>
                <a:srgbClr val="FFFF00"/>
              </a:solidFill>
              <a:latin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600" b="1" dirty="0" smtClean="0">
                <a:solidFill>
                  <a:srgbClr val="FFFF00"/>
                </a:solidFill>
                <a:latin typeface="Arial" charset="0"/>
              </a:rPr>
              <a:t>97-100</a:t>
            </a:r>
            <a:r>
              <a:rPr lang="zh-TW" altLang="en-US" sz="1600" b="1" dirty="0" smtClean="0">
                <a:solidFill>
                  <a:srgbClr val="FFFF00"/>
                </a:solidFill>
                <a:latin typeface="Arial" charset="0"/>
              </a:rPr>
              <a:t>年計畫</a:t>
            </a:r>
            <a:endParaRPr lang="zh-TW" altLang="en-US" sz="1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2987824" y="2270435"/>
            <a:ext cx="479307" cy="4616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973006" y="1834190"/>
            <a:ext cx="2415418" cy="48351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4625" indent="-174625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1pPr>
            <a:lvl2pPr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rgbClr val="800080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dirty="0"/>
              <a:t>個人上網率</a:t>
            </a:r>
            <a:endParaRPr lang="en-US" altLang="zh-TW" sz="1400" dirty="0"/>
          </a:p>
          <a:p>
            <a:pPr marL="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zh-TW" altLang="en-US" sz="1400" spc="-100" dirty="0" smtClean="0">
                <a:solidFill>
                  <a:schemeClr val="tx1"/>
                </a:solidFill>
              </a:rPr>
              <a:t>      </a:t>
            </a:r>
            <a:r>
              <a:rPr lang="en-US" altLang="zh-TW" sz="1400" spc="-100" dirty="0" smtClean="0">
                <a:solidFill>
                  <a:schemeClr val="tx1"/>
                </a:solidFill>
              </a:rPr>
              <a:t>5</a:t>
            </a:r>
            <a:r>
              <a:rPr lang="zh-TW" altLang="en-US" sz="1400" spc="-100" dirty="0" smtClean="0">
                <a:solidFill>
                  <a:schemeClr val="tx1"/>
                </a:solidFill>
              </a:rPr>
              <a:t>級區域  </a:t>
            </a:r>
            <a:r>
              <a:rPr lang="en-US" altLang="ja-JP" sz="1400" spc="-100" dirty="0" smtClean="0">
                <a:solidFill>
                  <a:schemeClr val="tx1"/>
                </a:solidFill>
              </a:rPr>
              <a:t>54</a:t>
            </a:r>
            <a:r>
              <a:rPr lang="en-US" altLang="zh-TW" sz="1400" spc="-100" dirty="0" smtClean="0">
                <a:solidFill>
                  <a:schemeClr val="tx1"/>
                </a:solidFill>
              </a:rPr>
              <a:t>.4% </a:t>
            </a:r>
          </a:p>
          <a:p>
            <a:pPr marL="0" lvl="1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zh-TW" altLang="en-US" sz="1400" spc="-100" dirty="0" smtClean="0">
                <a:solidFill>
                  <a:schemeClr val="tx1"/>
                </a:solidFill>
              </a:rPr>
              <a:t>      </a:t>
            </a:r>
            <a:r>
              <a:rPr lang="en-US" altLang="zh-TW" sz="1400" spc="-100" dirty="0" smtClean="0">
                <a:solidFill>
                  <a:schemeClr val="tx1"/>
                </a:solidFill>
              </a:rPr>
              <a:t>4</a:t>
            </a:r>
            <a:r>
              <a:rPr lang="zh-TW" altLang="en-US" sz="1400" spc="-100" dirty="0" smtClean="0">
                <a:solidFill>
                  <a:schemeClr val="tx1"/>
                </a:solidFill>
              </a:rPr>
              <a:t>級區域  </a:t>
            </a:r>
            <a:r>
              <a:rPr lang="en-US" altLang="zh-TW" sz="1400" spc="-100" dirty="0" smtClean="0">
                <a:solidFill>
                  <a:schemeClr val="tx1"/>
                </a:solidFill>
              </a:rPr>
              <a:t>65.8%  </a:t>
            </a:r>
            <a:endParaRPr lang="en-US" altLang="zh-TW" sz="1400" spc="-100" dirty="0">
              <a:solidFill>
                <a:schemeClr val="tx1"/>
              </a:solidFill>
            </a:endParaRPr>
          </a:p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spc="-100" dirty="0" smtClean="0"/>
              <a:t>原住民</a:t>
            </a:r>
            <a:r>
              <a:rPr lang="zh-TW" altLang="en-US" sz="1400" dirty="0"/>
              <a:t>上網率</a:t>
            </a:r>
            <a:r>
              <a:rPr lang="en-US" altLang="zh-TW" sz="1400" spc="-100" dirty="0" smtClean="0"/>
              <a:t>71.5% </a:t>
            </a:r>
            <a:endParaRPr lang="en-US" altLang="zh-TW" sz="1400" spc="-100" dirty="0"/>
          </a:p>
          <a:p>
            <a:pPr marL="180975" indent="-18097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spc="-100" dirty="0" smtClean="0"/>
              <a:t>婦女</a:t>
            </a:r>
            <a:r>
              <a:rPr lang="zh-TW" altLang="en-US" sz="1400" dirty="0"/>
              <a:t>上網率</a:t>
            </a:r>
            <a:r>
              <a:rPr lang="en-US" altLang="zh-TW" sz="1400" spc="-100" dirty="0" smtClean="0"/>
              <a:t>74.6%  </a:t>
            </a:r>
          </a:p>
          <a:p>
            <a:pPr marL="180975" indent="-180975">
              <a:lnSpc>
                <a:spcPct val="150000"/>
              </a:lnSpc>
              <a:spcBef>
                <a:spcPts val="0"/>
              </a:spcBef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spc="-100" dirty="0" smtClean="0"/>
              <a:t>新住民</a:t>
            </a:r>
            <a:r>
              <a:rPr lang="zh-TW" altLang="en-US" sz="1400" dirty="0"/>
              <a:t>上網率</a:t>
            </a:r>
            <a:r>
              <a:rPr lang="en-US" altLang="zh-TW" sz="1400" spc="-100" dirty="0" smtClean="0"/>
              <a:t>81.2%</a:t>
            </a:r>
            <a:endParaRPr lang="en-US" altLang="zh-TW" sz="1400" spc="-100" dirty="0"/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dirty="0">
                <a:solidFill>
                  <a:schemeClr val="bg1">
                    <a:lumMod val="50000"/>
                  </a:schemeClr>
                </a:solidFill>
              </a:rPr>
              <a:t>資料來源：</a:t>
            </a:r>
            <a:endParaRPr lang="en-US" altLang="zh-TW" sz="1100" dirty="0">
              <a:solidFill>
                <a:schemeClr val="bg1">
                  <a:lumMod val="50000"/>
                </a:schemeClr>
              </a:solidFill>
            </a:endParaRPr>
          </a:p>
          <a:p>
            <a:pPr mar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zh-TW" altLang="en-US" sz="1100" dirty="0" smtClean="0">
                <a:solidFill>
                  <a:schemeClr val="bg1">
                    <a:lumMod val="50000"/>
                  </a:schemeClr>
                </a:solidFill>
              </a:rPr>
              <a:t>國發會</a:t>
            </a:r>
            <a:r>
              <a:rPr lang="en-US" altLang="zh-TW" sz="1100" dirty="0">
                <a:solidFill>
                  <a:schemeClr val="bg1">
                    <a:lumMod val="50000"/>
                  </a:schemeClr>
                </a:solidFill>
              </a:rPr>
              <a:t>10</a:t>
            </a:r>
            <a:r>
              <a:rPr lang="en-US" altLang="ja-JP" sz="11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zh-TW" altLang="en-US" sz="1100" dirty="0">
                <a:solidFill>
                  <a:schemeClr val="bg1">
                    <a:lumMod val="50000"/>
                  </a:schemeClr>
                </a:solidFill>
              </a:rPr>
              <a:t>年個人家戶數位機會調查</a:t>
            </a:r>
            <a:r>
              <a:rPr lang="zh-TW" altLang="en-US" sz="1100" dirty="0" smtClean="0">
                <a:solidFill>
                  <a:schemeClr val="bg1">
                    <a:lumMod val="50000"/>
                  </a:schemeClr>
                </a:solidFill>
              </a:rPr>
              <a:t>報告</a:t>
            </a:r>
            <a:endParaRPr lang="en-US" altLang="zh-TW" sz="11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spc="-100" dirty="0" smtClean="0">
                <a:latin typeface="+mn-ea"/>
                <a:ea typeface="+mn-ea"/>
              </a:rPr>
              <a:t>接受資訊應用培訓課程</a:t>
            </a:r>
            <a:endParaRPr lang="en-US" altLang="zh-TW" sz="1400" spc="-100" dirty="0">
              <a:latin typeface="+mn-ea"/>
              <a:ea typeface="+mn-ea"/>
            </a:endParaRPr>
          </a:p>
          <a:p>
            <a:pPr marL="0" indent="0" fontAlgn="auto"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zh-TW" altLang="en-US" sz="1400" spc="-100" dirty="0" smtClean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zh-TW" altLang="en-US" sz="1400" spc="-100" dirty="0" smtClean="0">
                <a:solidFill>
                  <a:schemeClr val="tx1"/>
                </a:solidFill>
              </a:rPr>
              <a:t>一般</a:t>
            </a:r>
            <a:r>
              <a:rPr lang="zh-TW" altLang="en-US" sz="1400" spc="-100" dirty="0">
                <a:solidFill>
                  <a:schemeClr val="tx1"/>
                </a:solidFill>
              </a:rPr>
              <a:t>民眾</a:t>
            </a:r>
            <a:r>
              <a:rPr lang="en-US" altLang="zh-TW" sz="1400" spc="-100" dirty="0">
                <a:solidFill>
                  <a:schemeClr val="tx1"/>
                </a:solidFill>
              </a:rPr>
              <a:t>7</a:t>
            </a:r>
            <a:r>
              <a:rPr lang="zh-TW" altLang="en-US" sz="1400" spc="-100" dirty="0">
                <a:solidFill>
                  <a:schemeClr val="tx1"/>
                </a:solidFill>
              </a:rPr>
              <a:t>萬</a:t>
            </a:r>
            <a:r>
              <a:rPr lang="en-US" altLang="zh-TW" sz="1400" spc="-100" dirty="0">
                <a:solidFill>
                  <a:schemeClr val="tx1"/>
                </a:solidFill>
              </a:rPr>
              <a:t>9,320</a:t>
            </a:r>
            <a:r>
              <a:rPr lang="zh-TW" altLang="en-US" sz="1400" spc="-100" dirty="0">
                <a:solidFill>
                  <a:schemeClr val="tx1"/>
                </a:solidFill>
              </a:rPr>
              <a:t>人</a:t>
            </a: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zh-TW" altLang="en-US" sz="1400" spc="-100" dirty="0" smtClean="0">
                <a:solidFill>
                  <a:schemeClr val="tx1"/>
                </a:solidFill>
              </a:rPr>
              <a:t>　新</a:t>
            </a:r>
            <a:r>
              <a:rPr lang="zh-TW" altLang="en-US" sz="1400" spc="-100" dirty="0">
                <a:solidFill>
                  <a:schemeClr val="tx1"/>
                </a:solidFill>
              </a:rPr>
              <a:t>住民</a:t>
            </a:r>
            <a:r>
              <a:rPr lang="en-US" altLang="zh-TW" sz="1400" spc="-100" dirty="0">
                <a:solidFill>
                  <a:schemeClr val="tx1"/>
                </a:solidFill>
              </a:rPr>
              <a:t>2,000</a:t>
            </a:r>
            <a:r>
              <a:rPr lang="zh-TW" altLang="en-US" sz="1400" spc="-100" dirty="0">
                <a:solidFill>
                  <a:schemeClr val="tx1"/>
                </a:solidFill>
              </a:rPr>
              <a:t>人</a:t>
            </a: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zh-TW" altLang="en-US" sz="1400" spc="-100" dirty="0" smtClean="0">
                <a:solidFill>
                  <a:schemeClr val="tx1"/>
                </a:solidFill>
              </a:rPr>
              <a:t>　中</a:t>
            </a:r>
            <a:r>
              <a:rPr lang="zh-TW" altLang="en-US" sz="1400" spc="-100" dirty="0">
                <a:solidFill>
                  <a:schemeClr val="tx1"/>
                </a:solidFill>
              </a:rPr>
              <a:t>高齡</a:t>
            </a:r>
            <a:r>
              <a:rPr lang="en-US" altLang="zh-TW" sz="1400" spc="-100" dirty="0">
                <a:solidFill>
                  <a:schemeClr val="tx1"/>
                </a:solidFill>
              </a:rPr>
              <a:t>3</a:t>
            </a:r>
            <a:r>
              <a:rPr lang="zh-TW" altLang="en-US" sz="1400" spc="-100" dirty="0">
                <a:solidFill>
                  <a:schemeClr val="tx1"/>
                </a:solidFill>
              </a:rPr>
              <a:t>萬</a:t>
            </a:r>
            <a:r>
              <a:rPr lang="en-US" altLang="zh-TW" sz="1400" spc="-100" dirty="0">
                <a:solidFill>
                  <a:schemeClr val="tx1"/>
                </a:solidFill>
              </a:rPr>
              <a:t>2,507</a:t>
            </a:r>
            <a:r>
              <a:rPr lang="zh-TW" altLang="en-US" sz="1400" spc="-100" dirty="0">
                <a:solidFill>
                  <a:schemeClr val="tx1"/>
                </a:solidFill>
              </a:rPr>
              <a:t>人</a:t>
            </a: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zh-TW" altLang="en-US" sz="1400" spc="-100" dirty="0" smtClean="0">
                <a:solidFill>
                  <a:schemeClr val="tx1"/>
                </a:solidFill>
              </a:rPr>
              <a:t>　婦女</a:t>
            </a:r>
            <a:r>
              <a:rPr lang="zh-TW" altLang="en-US" sz="1400" spc="-100" dirty="0">
                <a:solidFill>
                  <a:schemeClr val="tx1"/>
                </a:solidFill>
              </a:rPr>
              <a:t>族群</a:t>
            </a:r>
            <a:r>
              <a:rPr lang="en-US" altLang="zh-TW" sz="1400" spc="-100" dirty="0">
                <a:solidFill>
                  <a:schemeClr val="tx1"/>
                </a:solidFill>
              </a:rPr>
              <a:t>14</a:t>
            </a:r>
            <a:r>
              <a:rPr lang="zh-TW" altLang="en-US" sz="1400" spc="-100" dirty="0">
                <a:solidFill>
                  <a:schemeClr val="tx1"/>
                </a:solidFill>
              </a:rPr>
              <a:t>萬</a:t>
            </a:r>
            <a:r>
              <a:rPr lang="en-US" altLang="zh-TW" sz="1400" spc="-100" dirty="0">
                <a:solidFill>
                  <a:schemeClr val="tx1"/>
                </a:solidFill>
              </a:rPr>
              <a:t>220</a:t>
            </a:r>
            <a:r>
              <a:rPr lang="zh-TW" altLang="en-US" sz="1400" spc="-100" dirty="0">
                <a:solidFill>
                  <a:schemeClr val="tx1"/>
                </a:solidFill>
              </a:rPr>
              <a:t>人</a:t>
            </a:r>
          </a:p>
          <a:p>
            <a:pPr marL="0" lvl="1" fontAlgn="auto"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defRPr/>
            </a:pPr>
            <a:r>
              <a:rPr lang="zh-TW" altLang="en-US" sz="1400" spc="-100" dirty="0">
                <a:solidFill>
                  <a:schemeClr val="tx1"/>
                </a:solidFill>
              </a:rPr>
              <a:t>　</a:t>
            </a:r>
            <a:r>
              <a:rPr lang="zh-TW" altLang="en-US" sz="1400" spc="-100" dirty="0" smtClean="0">
                <a:solidFill>
                  <a:schemeClr val="tx1"/>
                </a:solidFill>
              </a:rPr>
              <a:t>原住民</a:t>
            </a:r>
            <a:r>
              <a:rPr lang="en-US" altLang="zh-TW" sz="1400" spc="-100" dirty="0">
                <a:solidFill>
                  <a:schemeClr val="tx1"/>
                </a:solidFill>
              </a:rPr>
              <a:t>3,590</a:t>
            </a:r>
            <a:r>
              <a:rPr lang="zh-TW" altLang="en-US" sz="1400" spc="-100" dirty="0">
                <a:solidFill>
                  <a:schemeClr val="tx1"/>
                </a:solidFill>
              </a:rPr>
              <a:t>人</a:t>
            </a:r>
          </a:p>
          <a:p>
            <a:pPr marL="180975" indent="-180975" fontAlgn="auto">
              <a:spcBef>
                <a:spcPct val="50000"/>
              </a:spcBef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l"/>
              <a:defRPr/>
            </a:pPr>
            <a:r>
              <a:rPr lang="zh-TW" altLang="en-US" sz="1400" dirty="0"/>
              <a:t>輔導微型企業</a:t>
            </a:r>
            <a:r>
              <a:rPr lang="en-US" altLang="zh-TW" sz="1400" dirty="0"/>
              <a:t>1,007</a:t>
            </a:r>
            <a:r>
              <a:rPr lang="zh-TW" altLang="en-US" sz="1400" dirty="0"/>
              <a:t>家</a:t>
            </a:r>
            <a:endParaRPr lang="en-US" altLang="zh-TW" sz="1400" dirty="0"/>
          </a:p>
        </p:txBody>
      </p:sp>
      <p:sp>
        <p:nvSpPr>
          <p:cNvPr id="11" name="向右箭號 10"/>
          <p:cNvSpPr/>
          <p:nvPr/>
        </p:nvSpPr>
        <p:spPr>
          <a:xfrm>
            <a:off x="5532853" y="2293204"/>
            <a:ext cx="479307" cy="4616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5940152" y="1302447"/>
            <a:ext cx="2452709" cy="5317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1600" b="1" dirty="0" smtClean="0">
                <a:solidFill>
                  <a:srgbClr val="FFFF00"/>
                </a:solidFill>
                <a:latin typeface="Arial" charset="0"/>
              </a:rPr>
              <a:t>第三期</a:t>
            </a:r>
            <a:endParaRPr lang="en-US" altLang="zh-TW" sz="1600" b="1" dirty="0" smtClean="0">
              <a:solidFill>
                <a:srgbClr val="FFFF00"/>
              </a:solidFill>
              <a:latin typeface="Arial" charset="0"/>
            </a:endParaRPr>
          </a:p>
          <a:p>
            <a:pPr algn="ctr">
              <a:defRPr/>
            </a:pPr>
            <a:r>
              <a:rPr lang="en-US" altLang="zh-TW" sz="1600" b="1" dirty="0" smtClean="0">
                <a:solidFill>
                  <a:srgbClr val="FFFF00"/>
                </a:solidFill>
                <a:latin typeface="Arial" charset="0"/>
              </a:rPr>
              <a:t>101-102</a:t>
            </a:r>
            <a:r>
              <a:rPr lang="zh-TW" altLang="en-US" sz="1600" b="1" dirty="0" smtClean="0">
                <a:solidFill>
                  <a:srgbClr val="FFFF00"/>
                </a:solidFill>
                <a:latin typeface="Arial" charset="0"/>
              </a:rPr>
              <a:t>年計畫</a:t>
            </a:r>
            <a:endParaRPr lang="zh-TW" altLang="en-US" sz="1600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4" name="標題 1"/>
          <p:cNvSpPr>
            <a:spLocks/>
          </p:cNvSpPr>
          <p:nvPr/>
        </p:nvSpPr>
        <p:spPr bwMode="auto">
          <a:xfrm>
            <a:off x="695325" y="53752"/>
            <a:ext cx="776446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壹、數位落差背景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(2/2)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02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395536" y="188640"/>
            <a:ext cx="85689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4000" b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台灣縮減</a:t>
            </a:r>
            <a:r>
              <a:rPr kumimoji="0" lang="zh-TW" altLang="en-US" sz="40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數位落差推動</a:t>
            </a:r>
            <a:r>
              <a:rPr kumimoji="0" lang="zh-TW" altLang="en-US" sz="4000" b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政策</a:t>
            </a:r>
            <a:r>
              <a:rPr kumimoji="0" lang="zh-TW" altLang="en-US" sz="4000" b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標楷體" pitchFamily="65" charset="-120"/>
              </a:rPr>
              <a:t>計畫架構</a:t>
            </a:r>
            <a:endParaRPr kumimoji="0" lang="en-US" altLang="zh-TW" sz="4000" b="1" dirty="0">
              <a:solidFill>
                <a:srgbClr val="9848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標楷體" pitchFamily="65" charset="-120"/>
            </a:endParaRPr>
          </a:p>
        </p:txBody>
      </p:sp>
      <p:grpSp>
        <p:nvGrpSpPr>
          <p:cNvPr id="20483" name="群組 94"/>
          <p:cNvGrpSpPr>
            <a:grpSpLocks/>
          </p:cNvGrpSpPr>
          <p:nvPr/>
        </p:nvGrpSpPr>
        <p:grpSpPr bwMode="auto">
          <a:xfrm>
            <a:off x="539750" y="1052736"/>
            <a:ext cx="7372350" cy="4683125"/>
            <a:chOff x="539552" y="1628800"/>
            <a:chExt cx="7373046" cy="4683228"/>
          </a:xfrm>
        </p:grpSpPr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1300037" y="2838502"/>
              <a:ext cx="6566520" cy="1200176"/>
            </a:xfrm>
            <a:prstGeom prst="flowChartAlternateProcess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35000">
                  <a:schemeClr val="bg1">
                    <a:lumMod val="90000"/>
                  </a:schemeClr>
                </a:gs>
                <a:gs pos="100000">
                  <a:schemeClr val="bg1">
                    <a:lumMod val="100000"/>
                  </a:schemeClr>
                </a:gs>
              </a:gsLst>
            </a:gra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zh-TW" alt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0485" name="AutoShape 16"/>
            <p:cNvSpPr>
              <a:spLocks noChangeArrowheads="1"/>
            </p:cNvSpPr>
            <p:nvPr/>
          </p:nvSpPr>
          <p:spPr bwMode="auto">
            <a:xfrm>
              <a:off x="3275073" y="2841677"/>
              <a:ext cx="2868883" cy="420696"/>
            </a:xfrm>
            <a:prstGeom prst="flowChartAlternate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5334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defTabSz="5334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defTabSz="5334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defTabSz="5334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defTabSz="5334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ts val="1500"/>
                </a:spcBef>
                <a:buClr>
                  <a:srgbClr val="FFFFFF"/>
                </a:buClr>
                <a:buSzPct val="100000"/>
                <a:buFont typeface="標楷體" panose="03000509000000000000" pitchFamily="65" charset="-120"/>
                <a:buNone/>
              </a:pPr>
              <a:r>
                <a:rPr lang="zh-TW" altLang="en-US" sz="2000" b="1">
                  <a:solidFill>
                    <a:srgbClr val="C00000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偏鄉數位關懷推動計畫</a:t>
              </a:r>
            </a:p>
          </p:txBody>
        </p:sp>
        <p:grpSp>
          <p:nvGrpSpPr>
            <p:cNvPr id="20486" name="群組 92"/>
            <p:cNvGrpSpPr>
              <a:grpSpLocks/>
            </p:cNvGrpSpPr>
            <p:nvPr/>
          </p:nvGrpSpPr>
          <p:grpSpPr bwMode="auto">
            <a:xfrm>
              <a:off x="3778548" y="3316030"/>
              <a:ext cx="2030612" cy="2995998"/>
              <a:chOff x="3778548" y="3316030"/>
              <a:chExt cx="2030612" cy="2995998"/>
            </a:xfrm>
          </p:grpSpPr>
          <p:sp>
            <p:nvSpPr>
              <p:cNvPr id="20519" name="Line 6"/>
              <p:cNvSpPr>
                <a:spLocks noChangeShapeType="1"/>
              </p:cNvSpPr>
              <p:nvPr/>
            </p:nvSpPr>
            <p:spPr bwMode="auto">
              <a:xfrm>
                <a:off x="3976985" y="4385593"/>
                <a:ext cx="1600200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3" name="AutoShape 24"/>
              <p:cNvSpPr>
                <a:spLocks noChangeArrowheads="1"/>
              </p:cNvSpPr>
              <p:nvPr/>
            </p:nvSpPr>
            <p:spPr bwMode="auto">
              <a:xfrm>
                <a:off x="3778358" y="4584790"/>
                <a:ext cx="431841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輔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導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團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隊</a:t>
                </a:r>
              </a:p>
            </p:txBody>
          </p:sp>
          <p:sp>
            <p:nvSpPr>
              <p:cNvPr id="54" name="AutoShape 25"/>
              <p:cNvSpPr>
                <a:spLocks noChangeArrowheads="1"/>
              </p:cNvSpPr>
              <p:nvPr/>
            </p:nvSpPr>
            <p:spPr bwMode="auto">
              <a:xfrm>
                <a:off x="4311808" y="4584790"/>
                <a:ext cx="431841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縣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府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資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源</a:t>
                </a:r>
              </a:p>
            </p:txBody>
          </p:sp>
          <p:sp>
            <p:nvSpPr>
              <p:cNvPr id="55" name="AutoShape 26"/>
              <p:cNvSpPr>
                <a:spLocks noChangeArrowheads="1"/>
              </p:cNvSpPr>
              <p:nvPr/>
            </p:nvSpPr>
            <p:spPr bwMode="auto">
              <a:xfrm>
                <a:off x="4843672" y="4584790"/>
                <a:ext cx="431841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資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訊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志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工</a:t>
                </a:r>
              </a:p>
            </p:txBody>
          </p:sp>
          <p:sp>
            <p:nvSpPr>
              <p:cNvPr id="56" name="AutoShape 27"/>
              <p:cNvSpPr>
                <a:spLocks noChangeArrowheads="1"/>
              </p:cNvSpPr>
              <p:nvPr/>
            </p:nvSpPr>
            <p:spPr bwMode="auto">
              <a:xfrm>
                <a:off x="5377122" y="4584790"/>
                <a:ext cx="431841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 dirty="0">
                    <a:solidFill>
                      <a:schemeClr val="tx1"/>
                    </a:solidFill>
                    <a:latin typeface="標楷體" pitchFamily="65" charset="-120"/>
                  </a:rPr>
                  <a:t>民</a:t>
                </a:r>
              </a:p>
              <a:p>
                <a:pPr algn="ctr">
                  <a:defRPr/>
                </a:pPr>
                <a:r>
                  <a:rPr lang="zh-TW" altLang="en-US" b="1" dirty="0">
                    <a:solidFill>
                      <a:schemeClr val="tx1"/>
                    </a:solidFill>
                    <a:latin typeface="標楷體" pitchFamily="65" charset="-120"/>
                  </a:rPr>
                  <a:t>間</a:t>
                </a:r>
              </a:p>
              <a:p>
                <a:pPr algn="ctr">
                  <a:defRPr/>
                </a:pPr>
                <a:r>
                  <a:rPr lang="zh-TW" altLang="en-US" b="1" dirty="0">
                    <a:solidFill>
                      <a:schemeClr val="tx1"/>
                    </a:solidFill>
                    <a:latin typeface="標楷體" pitchFamily="65" charset="-120"/>
                  </a:rPr>
                  <a:t>企</a:t>
                </a:r>
              </a:p>
              <a:p>
                <a:pPr algn="ctr">
                  <a:defRPr/>
                </a:pPr>
                <a:r>
                  <a:rPr lang="zh-TW" altLang="en-US" b="1" dirty="0">
                    <a:solidFill>
                      <a:schemeClr val="tx1"/>
                    </a:solidFill>
                    <a:latin typeface="標楷體" pitchFamily="65" charset="-120"/>
                  </a:rPr>
                  <a:t>業</a:t>
                </a:r>
              </a:p>
            </p:txBody>
          </p:sp>
          <p:sp>
            <p:nvSpPr>
              <p:cNvPr id="20524" name="Line 30"/>
              <p:cNvSpPr>
                <a:spLocks noChangeShapeType="1"/>
              </p:cNvSpPr>
              <p:nvPr/>
            </p:nvSpPr>
            <p:spPr bwMode="auto">
              <a:xfrm>
                <a:off x="5043785" y="4385593"/>
                <a:ext cx="1588" cy="19843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525" name="Line 31"/>
              <p:cNvSpPr>
                <a:spLocks noChangeShapeType="1"/>
              </p:cNvSpPr>
              <p:nvPr/>
            </p:nvSpPr>
            <p:spPr bwMode="auto">
              <a:xfrm>
                <a:off x="5577185" y="4368131"/>
                <a:ext cx="0" cy="2159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526" name="Line 32"/>
              <p:cNvSpPr>
                <a:spLocks noChangeShapeType="1"/>
              </p:cNvSpPr>
              <p:nvPr/>
            </p:nvSpPr>
            <p:spPr bwMode="auto">
              <a:xfrm>
                <a:off x="4511973" y="4385593"/>
                <a:ext cx="1587" cy="19843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527" name="Line 33"/>
              <p:cNvSpPr>
                <a:spLocks noChangeShapeType="1"/>
              </p:cNvSpPr>
              <p:nvPr/>
            </p:nvSpPr>
            <p:spPr bwMode="auto">
              <a:xfrm>
                <a:off x="3978573" y="4385593"/>
                <a:ext cx="1587" cy="19843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1" name="AutoShape 21"/>
              <p:cNvSpPr>
                <a:spLocks noChangeArrowheads="1"/>
              </p:cNvSpPr>
              <p:nvPr/>
            </p:nvSpPr>
            <p:spPr bwMode="auto">
              <a:xfrm>
                <a:off x="4597585" y="3927550"/>
                <a:ext cx="358809" cy="396884"/>
              </a:xfrm>
              <a:prstGeom prst="downArrow">
                <a:avLst>
                  <a:gd name="adj1" fmla="val 50000"/>
                  <a:gd name="adj2" fmla="val 44083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TW" altLang="en-US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" name="AutoShape 17"/>
              <p:cNvSpPr>
                <a:spLocks noChangeArrowheads="1"/>
              </p:cNvSpPr>
              <p:nvPr/>
            </p:nvSpPr>
            <p:spPr bwMode="auto">
              <a:xfrm>
                <a:off x="4002217" y="3316349"/>
                <a:ext cx="1547958" cy="539762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533400">
                  <a:lnSpc>
                    <a:spcPct val="90000"/>
                  </a:lnSpc>
                  <a:spcBef>
                    <a:spcPct val="5000"/>
                  </a:spcBef>
                  <a:spcAft>
                    <a:spcPct val="20000"/>
                  </a:spcAft>
                  <a:buFont typeface="Wingdings" pitchFamily="2" charset="2"/>
                  <a:buNone/>
                  <a:defRPr/>
                </a:pPr>
                <a:r>
                  <a:rPr lang="zh-TW" alt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數位機會中心</a:t>
                </a:r>
                <a:endPara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0487" name="群組 93"/>
            <p:cNvGrpSpPr>
              <a:grpSpLocks/>
            </p:cNvGrpSpPr>
            <p:nvPr/>
          </p:nvGrpSpPr>
          <p:grpSpPr bwMode="auto">
            <a:xfrm>
              <a:off x="5881985" y="3316030"/>
              <a:ext cx="2030613" cy="2978538"/>
              <a:chOff x="5881985" y="3316030"/>
              <a:chExt cx="2030613" cy="2978538"/>
            </a:xfrm>
          </p:grpSpPr>
          <p:sp>
            <p:nvSpPr>
              <p:cNvPr id="20508" name="Line 40"/>
              <p:cNvSpPr>
                <a:spLocks noChangeShapeType="1"/>
              </p:cNvSpPr>
              <p:nvPr/>
            </p:nvSpPr>
            <p:spPr bwMode="auto">
              <a:xfrm>
                <a:off x="6080422" y="4368130"/>
                <a:ext cx="160178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2" name="AutoShape 41"/>
              <p:cNvSpPr>
                <a:spLocks noChangeArrowheads="1"/>
              </p:cNvSpPr>
              <p:nvPr/>
            </p:nvSpPr>
            <p:spPr bwMode="auto">
              <a:xfrm>
                <a:off x="5881994" y="4567327"/>
                <a:ext cx="431841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電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腦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設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備</a:t>
                </a:r>
              </a:p>
            </p:txBody>
          </p:sp>
          <p:sp>
            <p:nvSpPr>
              <p:cNvPr id="63" name="AutoShape 42"/>
              <p:cNvSpPr>
                <a:spLocks noChangeArrowheads="1"/>
              </p:cNvSpPr>
              <p:nvPr/>
            </p:nvSpPr>
            <p:spPr bwMode="auto">
              <a:xfrm>
                <a:off x="6413856" y="4567327"/>
                <a:ext cx="431841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網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路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服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務</a:t>
                </a:r>
              </a:p>
            </p:txBody>
          </p:sp>
          <p:sp>
            <p:nvSpPr>
              <p:cNvPr id="64" name="AutoShape 43"/>
              <p:cNvSpPr>
                <a:spLocks noChangeArrowheads="1"/>
              </p:cNvSpPr>
              <p:nvPr/>
            </p:nvSpPr>
            <p:spPr bwMode="auto">
              <a:xfrm>
                <a:off x="6947307" y="4567327"/>
                <a:ext cx="431841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輔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導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機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制</a:t>
                </a:r>
              </a:p>
            </p:txBody>
          </p:sp>
          <p:sp>
            <p:nvSpPr>
              <p:cNvPr id="65" name="AutoShape 44"/>
              <p:cNvSpPr>
                <a:spLocks noChangeArrowheads="1"/>
              </p:cNvSpPr>
              <p:nvPr/>
            </p:nvSpPr>
            <p:spPr bwMode="auto">
              <a:xfrm>
                <a:off x="7480757" y="4567327"/>
                <a:ext cx="431841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  <a:ex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研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習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活</a:t>
                </a: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動</a:t>
                </a:r>
              </a:p>
            </p:txBody>
          </p:sp>
          <p:sp>
            <p:nvSpPr>
              <p:cNvPr id="20513" name="Line 45"/>
              <p:cNvSpPr>
                <a:spLocks noChangeShapeType="1"/>
              </p:cNvSpPr>
              <p:nvPr/>
            </p:nvSpPr>
            <p:spPr bwMode="auto">
              <a:xfrm>
                <a:off x="6615410" y="4377654"/>
                <a:ext cx="0" cy="18891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514" name="Line 46"/>
              <p:cNvSpPr>
                <a:spLocks noChangeShapeType="1"/>
              </p:cNvSpPr>
              <p:nvPr/>
            </p:nvSpPr>
            <p:spPr bwMode="auto">
              <a:xfrm>
                <a:off x="7148810" y="4360118"/>
                <a:ext cx="0" cy="2064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515" name="Line 47"/>
              <p:cNvSpPr>
                <a:spLocks noChangeShapeType="1"/>
              </p:cNvSpPr>
              <p:nvPr/>
            </p:nvSpPr>
            <p:spPr bwMode="auto">
              <a:xfrm>
                <a:off x="7679036" y="4368130"/>
                <a:ext cx="0" cy="2080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516" name="Line 48"/>
              <p:cNvSpPr>
                <a:spLocks noChangeShapeType="1"/>
              </p:cNvSpPr>
              <p:nvPr/>
            </p:nvSpPr>
            <p:spPr bwMode="auto">
              <a:xfrm>
                <a:off x="6078835" y="4368130"/>
                <a:ext cx="1587" cy="1984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2" name="AutoShape 21"/>
              <p:cNvSpPr>
                <a:spLocks noChangeArrowheads="1"/>
              </p:cNvSpPr>
              <p:nvPr/>
            </p:nvSpPr>
            <p:spPr bwMode="auto">
              <a:xfrm>
                <a:off x="6701221" y="3929138"/>
                <a:ext cx="360396" cy="395297"/>
              </a:xfrm>
              <a:prstGeom prst="downArrow">
                <a:avLst>
                  <a:gd name="adj1" fmla="val 50000"/>
                  <a:gd name="adj2" fmla="val 44083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TW" altLang="en-US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AutoShape 18"/>
              <p:cNvSpPr>
                <a:spLocks noChangeArrowheads="1"/>
              </p:cNvSpPr>
              <p:nvPr/>
            </p:nvSpPr>
            <p:spPr bwMode="auto">
              <a:xfrm>
                <a:off x="6340824" y="3316349"/>
                <a:ext cx="1081190" cy="539762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533400">
                  <a:lnSpc>
                    <a:spcPct val="90000"/>
                  </a:lnSpc>
                  <a:spcBef>
                    <a:spcPct val="5000"/>
                  </a:spcBef>
                  <a:spcAft>
                    <a:spcPct val="20000"/>
                  </a:spcAft>
                  <a:buFont typeface="Wingdings" pitchFamily="2" charset="2"/>
                  <a:buNone/>
                  <a:defRPr/>
                </a:pPr>
                <a:r>
                  <a:rPr lang="zh-TW" alt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國民電腦</a:t>
                </a:r>
                <a:endPara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</p:grpSp>
        <p:grpSp>
          <p:nvGrpSpPr>
            <p:cNvPr id="20488" name="群組 4"/>
            <p:cNvGrpSpPr>
              <a:grpSpLocks/>
            </p:cNvGrpSpPr>
            <p:nvPr/>
          </p:nvGrpSpPr>
          <p:grpSpPr bwMode="auto">
            <a:xfrm>
              <a:off x="1475656" y="3316030"/>
              <a:ext cx="1080000" cy="2988063"/>
              <a:chOff x="1475656" y="3316030"/>
              <a:chExt cx="1080000" cy="2988063"/>
            </a:xfrm>
          </p:grpSpPr>
          <p:sp>
            <p:nvSpPr>
              <p:cNvPr id="20501" name="Line 40"/>
              <p:cNvSpPr>
                <a:spLocks noChangeShapeType="1"/>
              </p:cNvSpPr>
              <p:nvPr/>
            </p:nvSpPr>
            <p:spPr bwMode="auto">
              <a:xfrm>
                <a:off x="1734989" y="4377655"/>
                <a:ext cx="547687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1" name="AutoShape 42"/>
              <p:cNvSpPr>
                <a:spLocks noChangeArrowheads="1"/>
              </p:cNvSpPr>
              <p:nvPr/>
            </p:nvSpPr>
            <p:spPr bwMode="auto">
              <a:xfrm>
                <a:off x="1547710" y="4576852"/>
                <a:ext cx="431841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大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學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生</a:t>
                </a:r>
              </a:p>
            </p:txBody>
          </p:sp>
          <p:sp>
            <p:nvSpPr>
              <p:cNvPr id="72" name="AutoShape 43"/>
              <p:cNvSpPr>
                <a:spLocks noChangeArrowheads="1"/>
              </p:cNvSpPr>
              <p:nvPr/>
            </p:nvSpPr>
            <p:spPr bwMode="auto">
              <a:xfrm>
                <a:off x="2081160" y="4576852"/>
                <a:ext cx="431841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國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中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小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學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生</a:t>
                </a:r>
              </a:p>
            </p:txBody>
          </p:sp>
          <p:sp>
            <p:nvSpPr>
              <p:cNvPr id="20504" name="Line 45"/>
              <p:cNvSpPr>
                <a:spLocks noChangeShapeType="1"/>
              </p:cNvSpPr>
              <p:nvPr/>
            </p:nvSpPr>
            <p:spPr bwMode="auto">
              <a:xfrm>
                <a:off x="1747690" y="4377654"/>
                <a:ext cx="0" cy="2063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505" name="Line 46"/>
              <p:cNvSpPr>
                <a:spLocks noChangeShapeType="1"/>
              </p:cNvSpPr>
              <p:nvPr/>
            </p:nvSpPr>
            <p:spPr bwMode="auto">
              <a:xfrm>
                <a:off x="2281090" y="4377654"/>
                <a:ext cx="0" cy="2063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79" name="AutoShape 21"/>
              <p:cNvSpPr>
                <a:spLocks noChangeArrowheads="1"/>
              </p:cNvSpPr>
              <p:nvPr/>
            </p:nvSpPr>
            <p:spPr bwMode="auto">
              <a:xfrm>
                <a:off x="1836662" y="3929138"/>
                <a:ext cx="358809" cy="395297"/>
              </a:xfrm>
              <a:prstGeom prst="downArrow">
                <a:avLst>
                  <a:gd name="adj1" fmla="val 50000"/>
                  <a:gd name="adj2" fmla="val 44083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TW" altLang="en-US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" name="AutoShape 19"/>
              <p:cNvSpPr>
                <a:spLocks noChangeArrowheads="1"/>
              </p:cNvSpPr>
              <p:nvPr/>
            </p:nvSpPr>
            <p:spPr bwMode="auto">
              <a:xfrm>
                <a:off x="1476265" y="3316349"/>
                <a:ext cx="1079602" cy="539762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533400">
                  <a:lnSpc>
                    <a:spcPct val="90000"/>
                  </a:lnSpc>
                  <a:spcBef>
                    <a:spcPct val="5000"/>
                  </a:spcBef>
                  <a:spcAft>
                    <a:spcPct val="20000"/>
                  </a:spcAft>
                  <a:buFont typeface="Wingdings" pitchFamily="2" charset="2"/>
                  <a:buNone/>
                  <a:defRPr/>
                </a:pPr>
                <a:r>
                  <a:rPr lang="zh-TW" alt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數位學伴</a:t>
                </a:r>
              </a:p>
            </p:txBody>
          </p:sp>
        </p:grpSp>
        <p:grpSp>
          <p:nvGrpSpPr>
            <p:cNvPr id="20489" name="群組 91"/>
            <p:cNvGrpSpPr>
              <a:grpSpLocks/>
            </p:cNvGrpSpPr>
            <p:nvPr/>
          </p:nvGrpSpPr>
          <p:grpSpPr bwMode="auto">
            <a:xfrm>
              <a:off x="2627904" y="3316030"/>
              <a:ext cx="1080000" cy="2978514"/>
              <a:chOff x="2627904" y="3316030"/>
              <a:chExt cx="1080000" cy="2978514"/>
            </a:xfrm>
          </p:grpSpPr>
          <p:sp>
            <p:nvSpPr>
              <p:cNvPr id="75" name="AutoShape 28"/>
              <p:cNvSpPr>
                <a:spLocks noChangeArrowheads="1"/>
              </p:cNvSpPr>
              <p:nvPr/>
            </p:nvSpPr>
            <p:spPr bwMode="auto">
              <a:xfrm>
                <a:off x="3235381" y="4567327"/>
                <a:ext cx="431841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志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工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營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運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中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心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</p:txBody>
          </p:sp>
          <p:sp>
            <p:nvSpPr>
              <p:cNvPr id="76" name="AutoShape 28"/>
              <p:cNvSpPr>
                <a:spLocks noChangeArrowheads="1"/>
              </p:cNvSpPr>
              <p:nvPr/>
            </p:nvSpPr>
            <p:spPr bwMode="auto">
              <a:xfrm>
                <a:off x="2698756" y="4559390"/>
                <a:ext cx="433429" cy="1727238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大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專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校</a:t>
                </a:r>
                <a:endParaRPr lang="en-US" altLang="zh-TW" b="1">
                  <a:solidFill>
                    <a:schemeClr val="tx1"/>
                  </a:solidFill>
                  <a:latin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b="1">
                    <a:solidFill>
                      <a:schemeClr val="tx1"/>
                    </a:solidFill>
                    <a:latin typeface="標楷體" pitchFamily="65" charset="-120"/>
                  </a:rPr>
                  <a:t>院</a:t>
                </a:r>
              </a:p>
            </p:txBody>
          </p:sp>
          <p:sp>
            <p:nvSpPr>
              <p:cNvPr id="20496" name="Line 40"/>
              <p:cNvSpPr>
                <a:spLocks noChangeShapeType="1"/>
              </p:cNvSpPr>
              <p:nvPr/>
            </p:nvSpPr>
            <p:spPr bwMode="auto">
              <a:xfrm>
                <a:off x="2856866" y="4360086"/>
                <a:ext cx="583976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0497" name="Line 45"/>
              <p:cNvSpPr>
                <a:spLocks noChangeShapeType="1"/>
              </p:cNvSpPr>
              <p:nvPr/>
            </p:nvSpPr>
            <p:spPr bwMode="auto">
              <a:xfrm>
                <a:off x="2858393" y="4360098"/>
                <a:ext cx="1588" cy="1984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80" name="AutoShape 21"/>
              <p:cNvSpPr>
                <a:spLocks noChangeArrowheads="1"/>
              </p:cNvSpPr>
              <p:nvPr/>
            </p:nvSpPr>
            <p:spPr bwMode="auto">
              <a:xfrm>
                <a:off x="2987708" y="3929138"/>
                <a:ext cx="360397" cy="395297"/>
              </a:xfrm>
              <a:prstGeom prst="downArrow">
                <a:avLst>
                  <a:gd name="adj1" fmla="val 50000"/>
                  <a:gd name="adj2" fmla="val 44083"/>
                </a:avLst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TW" altLang="en-US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AutoShape 19"/>
              <p:cNvSpPr>
                <a:spLocks noChangeArrowheads="1"/>
              </p:cNvSpPr>
              <p:nvPr/>
            </p:nvSpPr>
            <p:spPr bwMode="auto">
              <a:xfrm>
                <a:off x="2627312" y="3316349"/>
                <a:ext cx="1081189" cy="539762"/>
              </a:xfrm>
              <a:prstGeom prst="flowChartAlternateProcess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defTabSz="533400">
                  <a:lnSpc>
                    <a:spcPct val="90000"/>
                  </a:lnSpc>
                  <a:spcBef>
                    <a:spcPct val="5000"/>
                  </a:spcBef>
                  <a:spcAft>
                    <a:spcPct val="20000"/>
                  </a:spcAft>
                  <a:buFont typeface="Wingdings" pitchFamily="2" charset="2"/>
                  <a:buNone/>
                  <a:defRPr/>
                </a:pPr>
                <a:r>
                  <a:rPr lang="zh-TW" altLang="en-GB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</a:rPr>
                  <a:t>資訊志工</a:t>
                </a:r>
                <a:endParaRPr lang="zh-TW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0500" name="Line 45"/>
              <p:cNvSpPr>
                <a:spLocks noChangeShapeType="1"/>
              </p:cNvSpPr>
              <p:nvPr/>
            </p:nvSpPr>
            <p:spPr bwMode="auto">
              <a:xfrm>
                <a:off x="3442369" y="4360118"/>
                <a:ext cx="0" cy="19841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88" name="圓角矩形 87"/>
            <p:cNvSpPr/>
            <p:nvPr/>
          </p:nvSpPr>
          <p:spPr>
            <a:xfrm>
              <a:off x="2560631" y="1628800"/>
              <a:ext cx="5148748" cy="828693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90000"/>
                  </a:schemeClr>
                </a:gs>
                <a:gs pos="25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533400">
                <a:buFont typeface="Wingdings" pitchFamily="2" charset="2"/>
                <a:buNone/>
                <a:defRPr/>
              </a:pPr>
              <a:r>
                <a:rPr lang="zh-TW" altLang="en-GB" sz="2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縮減「數位落差」</a:t>
              </a:r>
            </a:p>
            <a:p>
              <a:pPr algn="ctr" defTabSz="533400">
                <a:buFont typeface="Wingdings" pitchFamily="2" charset="2"/>
                <a:buNone/>
                <a:defRPr/>
              </a:pPr>
              <a:r>
                <a:rPr lang="zh-TW" altLang="en-GB" sz="22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達到「機會均等」與「公平參與」</a:t>
              </a:r>
              <a:endParaRPr lang="zh-TW" altLang="en-US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AutoShape 4"/>
            <p:cNvSpPr>
              <a:spLocks noChangeArrowheads="1"/>
            </p:cNvSpPr>
            <p:nvPr/>
          </p:nvSpPr>
          <p:spPr bwMode="auto">
            <a:xfrm>
              <a:off x="539552" y="1773265"/>
              <a:ext cx="1439999" cy="53976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zh-TW" altLang="en-US" sz="2400" b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智慧台灣</a:t>
              </a:r>
            </a:p>
          </p:txBody>
        </p:sp>
        <p:sp>
          <p:nvSpPr>
            <p:cNvPr id="90" name="AutoShape 20"/>
            <p:cNvSpPr>
              <a:spLocks noChangeArrowheads="1"/>
            </p:cNvSpPr>
            <p:nvPr/>
          </p:nvSpPr>
          <p:spPr bwMode="auto">
            <a:xfrm>
              <a:off x="4954807" y="2492419"/>
              <a:ext cx="360396" cy="288931"/>
            </a:xfrm>
            <a:prstGeom prst="upArrow">
              <a:avLst>
                <a:gd name="adj1" fmla="val 50000"/>
                <a:gd name="adj2" fmla="val 42972"/>
              </a:avLst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defTabSz="533400">
                <a:lnSpc>
                  <a:spcPct val="90000"/>
                </a:lnSpc>
                <a:spcBef>
                  <a:spcPct val="5000"/>
                </a:spcBef>
                <a:spcAft>
                  <a:spcPct val="35000"/>
                </a:spcAft>
                <a:buFont typeface="Wingdings" pitchFamily="2" charset="2"/>
                <a:buNone/>
                <a:defRPr/>
              </a:pPr>
              <a:endParaRPr lang="zh-TW" altLang="en-US" sz="12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1" name="AutoShape 22"/>
            <p:cNvSpPr>
              <a:spLocks noChangeArrowheads="1"/>
            </p:cNvSpPr>
            <p:nvPr/>
          </p:nvSpPr>
          <p:spPr bwMode="auto">
            <a:xfrm>
              <a:off x="2087511" y="1862167"/>
              <a:ext cx="396912" cy="360371"/>
            </a:xfrm>
            <a:prstGeom prst="rightArrow">
              <a:avLst>
                <a:gd name="adj1" fmla="val 50000"/>
                <a:gd name="adj2" fmla="val 45925"/>
              </a:avLst>
            </a:prstGeom>
            <a:gradFill flip="none" rotWithShape="1">
              <a:gsLst>
                <a:gs pos="0">
                  <a:schemeClr val="dk1">
                    <a:tint val="50000"/>
                    <a:satMod val="300000"/>
                  </a:schemeClr>
                </a:gs>
                <a:gs pos="35000">
                  <a:schemeClr val="dk1">
                    <a:tint val="37000"/>
                    <a:satMod val="300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endParaRPr lang="zh-TW" altLang="en-US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00174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4"/>
          <p:cNvSpPr>
            <a:spLocks noChangeArrowheads="1"/>
          </p:cNvSpPr>
          <p:nvPr/>
        </p:nvSpPr>
        <p:spPr bwMode="auto">
          <a:xfrm>
            <a:off x="1403350" y="404813"/>
            <a:ext cx="7740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2800" b="1">
              <a:solidFill>
                <a:srgbClr val="1E4649"/>
              </a:solidFill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1043608" y="333375"/>
            <a:ext cx="7272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4000" b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台灣數位機會中心設置</a:t>
            </a:r>
            <a:r>
              <a:rPr kumimoji="0" lang="zh-TW" altLang="en-US" sz="40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現況</a:t>
            </a:r>
          </a:p>
        </p:txBody>
      </p:sp>
      <p:sp>
        <p:nvSpPr>
          <p:cNvPr id="21508" name="Rectangle 26"/>
          <p:cNvSpPr>
            <a:spLocks noChangeArrowheads="1"/>
          </p:cNvSpPr>
          <p:nvPr/>
        </p:nvSpPr>
        <p:spPr bwMode="auto">
          <a:xfrm>
            <a:off x="1116013" y="1052513"/>
            <a:ext cx="74882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Clr>
                <a:srgbClr val="800000"/>
              </a:buClr>
              <a:buFont typeface="Times New Roman" panose="02020603050405020304" pitchFamily="18" charset="0"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94-102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月止，全國累計設置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207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DOC(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其中有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</a:p>
          <a:p>
            <a:pPr eaLnBrk="1" hangingPunct="1">
              <a:buClr>
                <a:srgbClr val="800000"/>
              </a:buClr>
              <a:buFont typeface="Times New Roman" panose="02020603050405020304" pitchFamily="18" charset="0"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個位於原住民地區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，涵括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縣市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157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個鄉鎮市區，</a:t>
            </a:r>
          </a:p>
          <a:p>
            <a:pPr eaLnBrk="1" hangingPunct="1">
              <a:buClr>
                <a:srgbClr val="800000"/>
              </a:buClr>
              <a:buFont typeface="Times New Roman" panose="02020603050405020304" pitchFamily="18" charset="0"/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102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年補助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132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DOC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100387228"/>
              </p:ext>
            </p:extLst>
          </p:nvPr>
        </p:nvGraphicFramePr>
        <p:xfrm>
          <a:off x="2111866" y="2564904"/>
          <a:ext cx="5496530" cy="341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20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24"/>
          <p:cNvSpPr>
            <a:spLocks noChangeArrowheads="1"/>
          </p:cNvSpPr>
          <p:nvPr/>
        </p:nvSpPr>
        <p:spPr bwMode="auto">
          <a:xfrm>
            <a:off x="1403350" y="404813"/>
            <a:ext cx="7740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2800" b="1">
              <a:solidFill>
                <a:srgbClr val="1E4649"/>
              </a:solidFill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1043608" y="333375"/>
            <a:ext cx="7272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zh-TW" altLang="en-US" sz="4000" b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台灣數位</a:t>
            </a:r>
            <a:r>
              <a:rPr kumimoji="0" lang="zh-TW" altLang="en-US" sz="40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機會中心設置點</a:t>
            </a:r>
            <a:r>
              <a:rPr kumimoji="0" lang="zh-TW" altLang="en-US" sz="4000" b="1" dirty="0" smtClean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分類</a:t>
            </a:r>
            <a:endParaRPr kumimoji="0" lang="zh-TW" altLang="en-US" sz="4000" b="1" dirty="0">
              <a:solidFill>
                <a:srgbClr val="98480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69655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2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260648"/>
            <a:ext cx="7772400" cy="88235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48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數位機會中心執行方式</a:t>
            </a:r>
            <a:endParaRPr lang="en-US" altLang="ja-JP" sz="4600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03575" y="3043238"/>
            <a:ext cx="2808288" cy="2160587"/>
            <a:chOff x="1519" y="663"/>
            <a:chExt cx="1361" cy="1361"/>
          </a:xfrm>
        </p:grpSpPr>
        <p:sp>
          <p:nvSpPr>
            <p:cNvPr id="7189" name="Oval 4"/>
            <p:cNvSpPr>
              <a:spLocks noChangeArrowheads="1"/>
            </p:cNvSpPr>
            <p:nvPr/>
          </p:nvSpPr>
          <p:spPr bwMode="auto">
            <a:xfrm>
              <a:off x="1519" y="663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FF9966"/>
                </a:gs>
                <a:gs pos="50000">
                  <a:srgbClr val="FFDFCE"/>
                </a:gs>
                <a:gs pos="100000">
                  <a:srgbClr val="FF9966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90" name="Oval 5"/>
            <p:cNvSpPr>
              <a:spLocks noChangeArrowheads="1"/>
            </p:cNvSpPr>
            <p:nvPr/>
          </p:nvSpPr>
          <p:spPr bwMode="auto">
            <a:xfrm>
              <a:off x="1591" y="735"/>
              <a:ext cx="1217" cy="1217"/>
            </a:xfrm>
            <a:prstGeom prst="ellipse">
              <a:avLst/>
            </a:prstGeom>
            <a:gradFill rotWithShape="1">
              <a:gsLst>
                <a:gs pos="0">
                  <a:srgbClr val="FF9966"/>
                </a:gs>
                <a:gs pos="50000">
                  <a:srgbClr val="FFDFCE"/>
                </a:gs>
                <a:gs pos="100000">
                  <a:srgbClr val="FF9966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3200" b="1" dirty="0">
                  <a:solidFill>
                    <a:srgbClr val="0000CC"/>
                  </a:solidFill>
                  <a:ea typeface="標楷體" pitchFamily="65" charset="-120"/>
                </a:rPr>
                <a:t>數位機會中心</a:t>
              </a:r>
            </a:p>
            <a:p>
              <a:pPr algn="ctr"/>
              <a:r>
                <a:rPr lang="en-US" altLang="zh-TW" sz="3200" b="1" dirty="0">
                  <a:solidFill>
                    <a:srgbClr val="0000CC"/>
                  </a:solidFill>
                  <a:ea typeface="標楷體" pitchFamily="65" charset="-120"/>
                </a:rPr>
                <a:t>( DOC)</a:t>
              </a:r>
            </a:p>
            <a:p>
              <a:pPr algn="ctr"/>
              <a:r>
                <a:rPr lang="zh-TW" altLang="en-US" sz="3200" b="1" dirty="0" smtClean="0">
                  <a:solidFill>
                    <a:srgbClr val="0000CC"/>
                  </a:solidFill>
                  <a:ea typeface="標楷體" pitchFamily="65" charset="-120"/>
                </a:rPr>
                <a:t>營運</a:t>
              </a:r>
              <a:endParaRPr lang="zh-TW" altLang="en-US" sz="3200" b="1" dirty="0">
                <a:solidFill>
                  <a:srgbClr val="0000CC"/>
                </a:solidFill>
                <a:ea typeface="標楷體" pitchFamily="65" charset="-12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39555" y="1056259"/>
            <a:ext cx="3004883" cy="2511577"/>
            <a:chOff x="3787" y="164"/>
            <a:chExt cx="1724" cy="1724"/>
          </a:xfrm>
        </p:grpSpPr>
        <p:sp>
          <p:nvSpPr>
            <p:cNvPr id="7187" name="Oval 7"/>
            <p:cNvSpPr>
              <a:spLocks noChangeArrowheads="1"/>
            </p:cNvSpPr>
            <p:nvPr/>
          </p:nvSpPr>
          <p:spPr bwMode="auto">
            <a:xfrm>
              <a:off x="3787" y="164"/>
              <a:ext cx="1724" cy="1724"/>
            </a:xfrm>
            <a:prstGeom prst="ellipse">
              <a:avLst/>
            </a:prstGeom>
            <a:gradFill rotWithShape="1">
              <a:gsLst>
                <a:gs pos="0">
                  <a:srgbClr val="00A6A2"/>
                </a:gs>
                <a:gs pos="50000">
                  <a:srgbClr val="AEE3E1"/>
                </a:gs>
                <a:gs pos="100000">
                  <a:srgbClr val="00A6A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88" name="Oval 8"/>
            <p:cNvSpPr>
              <a:spLocks noChangeArrowheads="1"/>
            </p:cNvSpPr>
            <p:nvPr/>
          </p:nvSpPr>
          <p:spPr bwMode="auto">
            <a:xfrm>
              <a:off x="3878" y="255"/>
              <a:ext cx="1542" cy="1542"/>
            </a:xfrm>
            <a:prstGeom prst="ellipse">
              <a:avLst/>
            </a:prstGeom>
            <a:gradFill rotWithShape="1">
              <a:gsLst>
                <a:gs pos="0">
                  <a:srgbClr val="00A6A2"/>
                </a:gs>
                <a:gs pos="50000">
                  <a:srgbClr val="AEE3E1"/>
                </a:gs>
                <a:gs pos="100000">
                  <a:srgbClr val="00A6A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zh-TW" altLang="en-US" sz="3200" b="1" dirty="0">
                  <a:solidFill>
                    <a:srgbClr val="990033"/>
                  </a:solidFill>
                  <a:ea typeface="標楷體" pitchFamily="65" charset="-120"/>
                </a:rPr>
                <a:t>教育面</a:t>
              </a:r>
            </a:p>
            <a:p>
              <a:pPr algn="ctr"/>
              <a:r>
                <a:rPr lang="zh-TW" altLang="en-US" sz="2600" b="1" dirty="0">
                  <a:solidFill>
                    <a:srgbClr val="FF0000"/>
                  </a:solidFill>
                  <a:ea typeface="標楷體" pitchFamily="65" charset="-120"/>
                </a:rPr>
                <a:t>資訊平台的</a:t>
              </a:r>
            </a:p>
            <a:p>
              <a:pPr algn="ctr"/>
              <a:r>
                <a:rPr lang="zh-TW" altLang="en-US" sz="2600" b="1" dirty="0">
                  <a:solidFill>
                    <a:srgbClr val="FF0000"/>
                  </a:solidFill>
                  <a:ea typeface="標楷體" pitchFamily="65" charset="-120"/>
                </a:rPr>
                <a:t>建立與教育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300193" y="4047100"/>
            <a:ext cx="2047138" cy="2118551"/>
            <a:chOff x="3787" y="164"/>
            <a:chExt cx="1724" cy="1724"/>
          </a:xfrm>
        </p:grpSpPr>
        <p:sp>
          <p:nvSpPr>
            <p:cNvPr id="7185" name="Oval 10"/>
            <p:cNvSpPr>
              <a:spLocks noChangeArrowheads="1"/>
            </p:cNvSpPr>
            <p:nvPr/>
          </p:nvSpPr>
          <p:spPr bwMode="auto">
            <a:xfrm>
              <a:off x="3787" y="164"/>
              <a:ext cx="1724" cy="1724"/>
            </a:xfrm>
            <a:prstGeom prst="ellipse">
              <a:avLst/>
            </a:prstGeom>
            <a:gradFill rotWithShape="1">
              <a:gsLst>
                <a:gs pos="0">
                  <a:srgbClr val="00A6A2"/>
                </a:gs>
                <a:gs pos="50000">
                  <a:srgbClr val="AEE3E1"/>
                </a:gs>
                <a:gs pos="100000">
                  <a:srgbClr val="00A6A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86" name="Oval 11"/>
            <p:cNvSpPr>
              <a:spLocks noChangeArrowheads="1"/>
            </p:cNvSpPr>
            <p:nvPr/>
          </p:nvSpPr>
          <p:spPr bwMode="auto">
            <a:xfrm>
              <a:off x="3878" y="255"/>
              <a:ext cx="1542" cy="1542"/>
            </a:xfrm>
            <a:prstGeom prst="ellipse">
              <a:avLst/>
            </a:prstGeom>
            <a:gradFill rotWithShape="1">
              <a:gsLst>
                <a:gs pos="0">
                  <a:srgbClr val="00A6A2"/>
                </a:gs>
                <a:gs pos="50000">
                  <a:srgbClr val="AEE3E1"/>
                </a:gs>
                <a:gs pos="100000">
                  <a:srgbClr val="00A6A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tIns="0" bIns="0" anchor="ctr"/>
            <a:lstStyle/>
            <a:p>
              <a:pPr algn="ctr"/>
              <a:r>
                <a:rPr lang="zh-TW" altLang="en-US" sz="3200" b="1">
                  <a:solidFill>
                    <a:srgbClr val="990033"/>
                  </a:solidFill>
                  <a:ea typeface="標楷體" pitchFamily="65" charset="-120"/>
                </a:rPr>
                <a:t>社會面</a:t>
              </a:r>
            </a:p>
            <a:p>
              <a:pPr algn="ctr"/>
              <a:r>
                <a:rPr lang="zh-TW" altLang="en-US" sz="2600" b="1">
                  <a:solidFill>
                    <a:srgbClr val="FF0000"/>
                  </a:solidFill>
                  <a:ea typeface="標楷體" pitchFamily="65" charset="-120"/>
                </a:rPr>
                <a:t>弱勢族群的</a:t>
              </a:r>
            </a:p>
            <a:p>
              <a:pPr algn="ctr"/>
              <a:r>
                <a:rPr lang="zh-TW" altLang="en-US" sz="2600" b="1">
                  <a:solidFill>
                    <a:srgbClr val="FF0000"/>
                  </a:solidFill>
                  <a:ea typeface="標楷體" pitchFamily="65" charset="-120"/>
                </a:rPr>
                <a:t>照顧與協助</a:t>
              </a: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10964" y="3933056"/>
            <a:ext cx="2077207" cy="2160587"/>
            <a:chOff x="3787" y="164"/>
            <a:chExt cx="1724" cy="1724"/>
          </a:xfrm>
        </p:grpSpPr>
        <p:sp>
          <p:nvSpPr>
            <p:cNvPr id="7183" name="Oval 13"/>
            <p:cNvSpPr>
              <a:spLocks noChangeArrowheads="1"/>
            </p:cNvSpPr>
            <p:nvPr/>
          </p:nvSpPr>
          <p:spPr bwMode="auto">
            <a:xfrm>
              <a:off x="3787" y="164"/>
              <a:ext cx="1724" cy="1724"/>
            </a:xfrm>
            <a:prstGeom prst="ellipse">
              <a:avLst/>
            </a:prstGeom>
            <a:gradFill rotWithShape="1">
              <a:gsLst>
                <a:gs pos="0">
                  <a:srgbClr val="00A6A2"/>
                </a:gs>
                <a:gs pos="50000">
                  <a:srgbClr val="AEE3E1"/>
                </a:gs>
                <a:gs pos="100000">
                  <a:srgbClr val="00A6A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84" name="Oval 14"/>
            <p:cNvSpPr>
              <a:spLocks noChangeArrowheads="1"/>
            </p:cNvSpPr>
            <p:nvPr/>
          </p:nvSpPr>
          <p:spPr bwMode="auto">
            <a:xfrm>
              <a:off x="3878" y="255"/>
              <a:ext cx="1542" cy="1542"/>
            </a:xfrm>
            <a:prstGeom prst="ellipse">
              <a:avLst/>
            </a:prstGeom>
            <a:gradFill rotWithShape="1">
              <a:gsLst>
                <a:gs pos="0">
                  <a:srgbClr val="00A6A2"/>
                </a:gs>
                <a:gs pos="50000">
                  <a:srgbClr val="AEE3E1"/>
                </a:gs>
                <a:gs pos="100000">
                  <a:srgbClr val="00A6A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tIns="0" bIns="0" anchor="ctr"/>
            <a:lstStyle/>
            <a:p>
              <a:pPr algn="ctr"/>
              <a:r>
                <a:rPr lang="zh-TW" altLang="en-US" sz="3200" b="1" dirty="0">
                  <a:solidFill>
                    <a:srgbClr val="990033"/>
                  </a:solidFill>
                  <a:ea typeface="標楷體" pitchFamily="65" charset="-120"/>
                </a:rPr>
                <a:t>經濟面</a:t>
              </a:r>
            </a:p>
            <a:p>
              <a:pPr algn="ctr"/>
              <a:r>
                <a:rPr lang="zh-TW" altLang="en-US" sz="2600" b="1" dirty="0">
                  <a:solidFill>
                    <a:srgbClr val="FF0000"/>
                  </a:solidFill>
                  <a:ea typeface="標楷體" pitchFamily="65" charset="-120"/>
                </a:rPr>
                <a:t>社區產業的</a:t>
              </a:r>
            </a:p>
            <a:p>
              <a:pPr algn="ctr"/>
              <a:r>
                <a:rPr lang="zh-TW" altLang="en-US" sz="2600" b="1" dirty="0">
                  <a:solidFill>
                    <a:srgbClr val="FF0000"/>
                  </a:solidFill>
                  <a:ea typeface="標楷體" pitchFamily="65" charset="-120"/>
                </a:rPr>
                <a:t>推廣與行銷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300788" y="1603375"/>
            <a:ext cx="2160587" cy="2160588"/>
            <a:chOff x="3787" y="164"/>
            <a:chExt cx="1724" cy="1724"/>
          </a:xfrm>
        </p:grpSpPr>
        <p:sp>
          <p:nvSpPr>
            <p:cNvPr id="7181" name="Oval 16"/>
            <p:cNvSpPr>
              <a:spLocks noChangeArrowheads="1"/>
            </p:cNvSpPr>
            <p:nvPr/>
          </p:nvSpPr>
          <p:spPr bwMode="auto">
            <a:xfrm>
              <a:off x="3787" y="164"/>
              <a:ext cx="1724" cy="1724"/>
            </a:xfrm>
            <a:prstGeom prst="ellipse">
              <a:avLst/>
            </a:prstGeom>
            <a:gradFill rotWithShape="1">
              <a:gsLst>
                <a:gs pos="0">
                  <a:srgbClr val="00A6A2"/>
                </a:gs>
                <a:gs pos="50000">
                  <a:srgbClr val="AEE3E1"/>
                </a:gs>
                <a:gs pos="100000">
                  <a:srgbClr val="00A6A2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7182" name="Oval 17"/>
            <p:cNvSpPr>
              <a:spLocks noChangeArrowheads="1"/>
            </p:cNvSpPr>
            <p:nvPr/>
          </p:nvSpPr>
          <p:spPr bwMode="auto">
            <a:xfrm>
              <a:off x="3878" y="255"/>
              <a:ext cx="1542" cy="1542"/>
            </a:xfrm>
            <a:prstGeom prst="ellipse">
              <a:avLst/>
            </a:prstGeom>
            <a:gradFill rotWithShape="1">
              <a:gsLst>
                <a:gs pos="0">
                  <a:srgbClr val="00A6A2"/>
                </a:gs>
                <a:gs pos="50000">
                  <a:srgbClr val="AEE3E1"/>
                </a:gs>
                <a:gs pos="100000">
                  <a:srgbClr val="00A6A2"/>
                </a:gs>
              </a:gsLst>
              <a:lin ang="189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tIns="0" anchor="ctr"/>
            <a:lstStyle/>
            <a:p>
              <a:pPr algn="ctr"/>
              <a:r>
                <a:rPr lang="zh-TW" altLang="en-US" sz="3200" b="1" dirty="0">
                  <a:solidFill>
                    <a:srgbClr val="990033"/>
                  </a:solidFill>
                  <a:ea typeface="標楷體" pitchFamily="65" charset="-120"/>
                </a:rPr>
                <a:t>文化面</a:t>
              </a:r>
            </a:p>
            <a:p>
              <a:pPr algn="ctr"/>
              <a:r>
                <a:rPr lang="zh-TW" altLang="en-US" sz="2600" b="1" dirty="0">
                  <a:solidFill>
                    <a:srgbClr val="FF0000"/>
                  </a:solidFill>
                  <a:ea typeface="標楷體" pitchFamily="65" charset="-120"/>
                </a:rPr>
                <a:t>社區營造</a:t>
              </a:r>
            </a:p>
            <a:p>
              <a:pPr algn="ctr"/>
              <a:r>
                <a:rPr lang="zh-TW" altLang="en-US" sz="2600" b="1" dirty="0">
                  <a:solidFill>
                    <a:srgbClr val="FF0000"/>
                  </a:solidFill>
                  <a:ea typeface="標楷體" pitchFamily="65" charset="-120"/>
                </a:rPr>
                <a:t>與文化保存</a:t>
              </a:r>
            </a:p>
          </p:txBody>
        </p:sp>
      </p:grpSp>
      <p:sp>
        <p:nvSpPr>
          <p:cNvPr id="7176" name="AutoShape 18"/>
          <p:cNvSpPr>
            <a:spLocks noChangeArrowheads="1"/>
          </p:cNvSpPr>
          <p:nvPr/>
        </p:nvSpPr>
        <p:spPr bwMode="auto">
          <a:xfrm rot="-2069732">
            <a:off x="5795963" y="3043238"/>
            <a:ext cx="587375" cy="647700"/>
          </a:xfrm>
          <a:prstGeom prst="rightArrow">
            <a:avLst>
              <a:gd name="adj1" fmla="val 58926"/>
              <a:gd name="adj2" fmla="val 54167"/>
            </a:avLst>
          </a:prstGeom>
          <a:gradFill rotWithShape="1">
            <a:gsLst>
              <a:gs pos="0">
                <a:srgbClr val="9D9DFF"/>
              </a:gs>
              <a:gs pos="100000">
                <a:srgbClr val="CC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9D9DFF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7177" name="AutoShape 19"/>
          <p:cNvSpPr>
            <a:spLocks noChangeArrowheads="1"/>
          </p:cNvSpPr>
          <p:nvPr/>
        </p:nvSpPr>
        <p:spPr bwMode="auto">
          <a:xfrm rot="8556892">
            <a:off x="2771775" y="4556125"/>
            <a:ext cx="587375" cy="647700"/>
          </a:xfrm>
          <a:prstGeom prst="rightArrow">
            <a:avLst>
              <a:gd name="adj1" fmla="val 58926"/>
              <a:gd name="adj2" fmla="val 54167"/>
            </a:avLst>
          </a:prstGeom>
          <a:gradFill rotWithShape="1">
            <a:gsLst>
              <a:gs pos="0">
                <a:srgbClr val="9D9DFF"/>
              </a:gs>
              <a:gs pos="100000">
                <a:srgbClr val="CC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9D9DFF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7178" name="AutoShape 20"/>
          <p:cNvSpPr>
            <a:spLocks noChangeArrowheads="1"/>
          </p:cNvSpPr>
          <p:nvPr/>
        </p:nvSpPr>
        <p:spPr bwMode="auto">
          <a:xfrm rot="2058032">
            <a:off x="5795963" y="4556125"/>
            <a:ext cx="587375" cy="647700"/>
          </a:xfrm>
          <a:prstGeom prst="rightArrow">
            <a:avLst>
              <a:gd name="adj1" fmla="val 58926"/>
              <a:gd name="adj2" fmla="val 54167"/>
            </a:avLst>
          </a:prstGeom>
          <a:gradFill rotWithShape="1">
            <a:gsLst>
              <a:gs pos="0">
                <a:srgbClr val="9D9DFF"/>
              </a:gs>
              <a:gs pos="100000">
                <a:srgbClr val="CC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9D9DFF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7179" name="AutoShape 21"/>
          <p:cNvSpPr>
            <a:spLocks noChangeArrowheads="1"/>
          </p:cNvSpPr>
          <p:nvPr/>
        </p:nvSpPr>
        <p:spPr bwMode="auto">
          <a:xfrm rot="-8229226">
            <a:off x="2843213" y="2971800"/>
            <a:ext cx="587375" cy="647700"/>
          </a:xfrm>
          <a:prstGeom prst="rightArrow">
            <a:avLst>
              <a:gd name="adj1" fmla="val 58926"/>
              <a:gd name="adj2" fmla="val 54167"/>
            </a:avLst>
          </a:prstGeom>
          <a:gradFill rotWithShape="1">
            <a:gsLst>
              <a:gs pos="0">
                <a:srgbClr val="9D9DFF"/>
              </a:gs>
              <a:gs pos="100000">
                <a:srgbClr val="CC99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9D9DFF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  <p:sp>
        <p:nvSpPr>
          <p:cNvPr id="7180" name="文字方塊 22"/>
          <p:cNvSpPr txBox="1">
            <a:spLocks noChangeArrowheads="1"/>
          </p:cNvSpPr>
          <p:nvPr/>
        </p:nvSpPr>
        <p:spPr bwMode="auto">
          <a:xfrm>
            <a:off x="3059857" y="5807005"/>
            <a:ext cx="316865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DOC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輔導團：</a:t>
            </a:r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在各</a:t>
            </a:r>
            <a:r>
              <a:rPr lang="zh-TW" altLang="en-US" b="1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面向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提供</a:t>
            </a:r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DOC</a:t>
            </a:r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輔導與支持</a:t>
            </a:r>
            <a:endParaRPr lang="zh-TW" altLang="en-US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 rot="16200000">
            <a:off x="4351972" y="5191450"/>
            <a:ext cx="502130" cy="647700"/>
          </a:xfrm>
          <a:prstGeom prst="rightArrow">
            <a:avLst>
              <a:gd name="adj1" fmla="val 58926"/>
              <a:gd name="adj2" fmla="val 54167"/>
            </a:avLst>
          </a:prstGeom>
          <a:solidFill>
            <a:srgbClr val="00B05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extrusionClr>
              <a:srgbClr val="92D050"/>
            </a:extrusionClr>
          </a:sp3d>
        </p:spPr>
        <p:txBody>
          <a:bodyPr wrap="none" anchor="ctr">
            <a:flatTx/>
          </a:bodyPr>
          <a:lstStyle/>
          <a:p>
            <a:endParaRPr lang="zh-TW" altLang="en-US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參、</a:t>
            </a:r>
            <a:r>
              <a:rPr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DOC</a:t>
            </a: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初期狀況</a:t>
            </a:r>
            <a:endParaRPr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60466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一、媽媽在家庭中，資訊與經濟地位差</a:t>
            </a:r>
            <a:endParaRPr lang="en-US" altLang="zh-TW" sz="3600" b="1" dirty="0">
              <a:solidFill>
                <a:srgbClr val="0000FF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7" name="標題 6"/>
          <p:cNvSpPr txBox="1">
            <a:spLocks/>
          </p:cNvSpPr>
          <p:nvPr/>
        </p:nvSpPr>
        <p:spPr bwMode="auto">
          <a:xfrm>
            <a:off x="467544" y="2996952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二、偏鄉學童不清楚資訊科技的進步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 descr="http://l1.yimg.com/bt/api/res/1.2/OeuiIZCuhRL66FqAd3VeIg--/YXBwaWQ9eW5ld3M7cT04NTt3PTYzMA--/http:/l.yimg.com/os/155/2012/08/22/pad-jpg_06361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933056"/>
            <a:ext cx="3630131" cy="242585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539552" y="3933056"/>
            <a:ext cx="4572000" cy="15927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民國</a:t>
            </a:r>
            <a:r>
              <a:rPr kumimoji="0" lang="en-US" altLang="zh-TW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95</a:t>
            </a: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年時，東山</a:t>
            </a:r>
            <a:r>
              <a:rPr kumimoji="0" lang="en-US" altLang="zh-TW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DOC</a:t>
            </a: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學童因參加</a:t>
            </a:r>
            <a:r>
              <a:rPr kumimoji="0" lang="en-US" altLang="zh-TW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DOC</a:t>
            </a: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數</a:t>
            </a:r>
            <a:endParaRPr kumimoji="0" lang="en-US" altLang="zh-TW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位競賽得獎獲得隨身碟</a:t>
            </a:r>
            <a:r>
              <a:rPr kumimoji="0" lang="en-US" altLang="zh-TW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非</a:t>
            </a:r>
            <a:r>
              <a:rPr kumimoji="0" lang="en-US" altLang="zh-TW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MP3)</a:t>
            </a: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，隨後</a:t>
            </a:r>
            <a:endParaRPr kumimoji="0" lang="en-US" altLang="zh-TW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在班上大肆炫燿，顯見城鄉數位落差的</a:t>
            </a:r>
            <a:endParaRPr kumimoji="0" lang="en-US" altLang="zh-TW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情形。</a:t>
            </a:r>
          </a:p>
        </p:txBody>
      </p:sp>
      <p:sp>
        <p:nvSpPr>
          <p:cNvPr id="10" name="矩形 9"/>
          <p:cNvSpPr/>
          <p:nvPr/>
        </p:nvSpPr>
        <p:spPr>
          <a:xfrm>
            <a:off x="683568" y="2348880"/>
            <a:ext cx="741682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媽媽不懂電腦，不敢碰觸子女的電腦，在子女電腦未關機的情形</a:t>
            </a:r>
            <a:endParaRPr kumimoji="0" lang="en-US" altLang="zh-TW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下甚至整日不敢出門，深怕電腦爆炸。</a:t>
            </a: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153400" cy="990600"/>
          </a:xfrm>
        </p:spPr>
        <p:txBody>
          <a:bodyPr/>
          <a:lstStyle/>
          <a:p>
            <a:r>
              <a:rPr lang="zh-TW" altLang="en-US" sz="36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三、社區農特品無管道行銷</a:t>
            </a:r>
            <a:endParaRPr lang="zh-TW" altLang="en-US" sz="3600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539552" y="2852936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四、學員對電腦陌生以致趣味橫生</a:t>
            </a:r>
            <a:endParaRPr kumimoji="0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3568" y="3789040"/>
            <a:ext cx="7776864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0" indent="-319088">
              <a:spcBef>
                <a:spcPts val="700"/>
              </a:spcBef>
              <a:buClr>
                <a:srgbClr val="000066"/>
              </a:buClr>
              <a:buSzPct val="60000"/>
              <a:buFont typeface="Wingdings" pitchFamily="2" charset="2"/>
              <a:buChar char="Ø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阿公要孫子幫忙買江蕙的歌曲，孫子說：阿公我燒給您就好了。</a:t>
            </a:r>
            <a:endParaRPr kumimoji="0" lang="en-US" altLang="zh-TW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 阿公心情很差</a:t>
            </a:r>
            <a:r>
              <a:rPr kumimoji="0" lang="en-US" altLang="zh-TW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kumimoji="0" lang="zh-TW" altLang="en-US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319088" lvl="0" indent="-319088">
              <a:spcBef>
                <a:spcPts val="700"/>
              </a:spcBef>
              <a:buClr>
                <a:srgbClr val="000066"/>
              </a:buClr>
              <a:buSzPct val="60000"/>
              <a:buFont typeface="Wingdings" pitchFamily="2" charset="2"/>
              <a:buChar char="Ø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銀髮族不懂電腦，初次上課時曾有學員問及：電腦怎麼會有老鼠</a:t>
            </a:r>
            <a:r>
              <a:rPr kumimoji="0" lang="en-US" altLang="zh-TW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??</a:t>
            </a:r>
          </a:p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 當講師請大家把滑鼠向上移動時，有學員把整隻滑鼠真的向上拿 </a:t>
            </a:r>
            <a:endParaRPr kumimoji="0" lang="en-US" altLang="zh-TW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   起來。</a:t>
            </a:r>
            <a:endParaRPr kumimoji="0" lang="en-US" altLang="zh-TW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83568" y="2132856"/>
            <a:ext cx="741682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農民的收成因沒有其他管道只能委由產銷合作社或大盤收購，收</a:t>
            </a:r>
            <a:endParaRPr kumimoji="0" lang="en-US" altLang="zh-TW" sz="2000" b="1" dirty="0" smtClean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319088" lvl="0" indent="-319088"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kumimoji="0" lang="zh-TW" altLang="en-US" sz="20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購價與市價差距相當大。</a:t>
            </a:r>
          </a:p>
        </p:txBody>
      </p:sp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肆、</a:t>
            </a:r>
            <a:r>
              <a:rPr lang="en-US" altLang="zh-TW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DOC</a:t>
            </a:r>
            <a:r>
              <a:rPr lang="zh-TW" altLang="en-US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現今應用</a:t>
            </a:r>
            <a:endParaRPr lang="en-US" altLang="zh-TW" b="1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04664"/>
          </a:xfrm>
        </p:spPr>
        <p:txBody>
          <a:bodyPr/>
          <a:lstStyle/>
          <a:p>
            <a:pPr>
              <a:buNone/>
            </a:pP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一、學員會查詢天氣狀況便於施肥與採收</a:t>
            </a:r>
            <a:endParaRPr lang="zh-TW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5226136" cy="28083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7" descr="100_02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29527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二、學員會查詢果菜價格不再任人擺佈</a:t>
            </a:r>
            <a:endParaRPr lang="zh-TW" altLang="en-US" dirty="0"/>
          </a:p>
        </p:txBody>
      </p:sp>
      <p:pic>
        <p:nvPicPr>
          <p:cNvPr id="6" name="圖片 7" descr="IMG_003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4680520" cy="352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940152" y="1988840"/>
            <a:ext cx="2733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DOC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學會網路查詢果菜批發價格後，增加跟收購商的議價能力；並且可選擇直送的果菜批發市場。</a:t>
            </a:r>
            <a:endParaRPr lang="zh-TW" altLang="en-US" sz="2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三、媽媽透過</a:t>
            </a:r>
            <a:r>
              <a:rPr lang="en-US" altLang="zh-TW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SKYPE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與美國就學女兒聯繫</a:t>
            </a:r>
            <a:endParaRPr lang="zh-TW" altLang="en-US" dirty="0"/>
          </a:p>
        </p:txBody>
      </p:sp>
      <p:pic>
        <p:nvPicPr>
          <p:cNvPr id="5" name="Picture 5" descr="http://pics23.webs-tv.net/5/userfile/d/dj_doc/blog/14587817b3cd9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536504" cy="340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5292080" y="1988840"/>
            <a:ext cx="3382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在</a:t>
            </a:r>
            <a:r>
              <a:rPr lang="en-US" altLang="zh-TW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DOC</a:t>
            </a:r>
            <a:r>
              <a:rPr lang="zh-TW" altLang="en-US" sz="24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學會通訊軟體後，不僅省下每個月好幾千元的國際電話費，更可透過視訊看到子女的成長。</a:t>
            </a:r>
            <a:endParaRPr lang="zh-TW" altLang="en-US" sz="2400" b="1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91" name="WordArt 4107" descr="技術學院評鑑簡報&#10;"/>
          <p:cNvSpPr>
            <a:spLocks noChangeArrowheads="1" noChangeShapeType="1" noTextEdit="1"/>
          </p:cNvSpPr>
          <p:nvPr/>
        </p:nvSpPr>
        <p:spPr bwMode="auto">
          <a:xfrm>
            <a:off x="1259632" y="1781239"/>
            <a:ext cx="7416824" cy="79166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ct val="150000"/>
              </a:lnSpc>
              <a:defRPr/>
            </a:pPr>
            <a:endParaRPr lang="zh-TW" altLang="en-US" sz="6000" b="1" kern="10" dirty="0">
              <a:ln w="38100">
                <a:noFill/>
                <a:round/>
                <a:headEnd/>
                <a:tailEnd/>
              </a:ln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9219" name="Rectangle 4108"/>
          <p:cNvSpPr>
            <a:spLocks noChangeArrowheads="1"/>
          </p:cNvSpPr>
          <p:nvPr/>
        </p:nvSpPr>
        <p:spPr bwMode="auto">
          <a:xfrm>
            <a:off x="1907704" y="2780928"/>
            <a:ext cx="655478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n-US" altLang="zh-TW" sz="3600" b="1" dirty="0">
              <a:solidFill>
                <a:srgbClr val="002060"/>
              </a:solidFill>
              <a:latin typeface="Times New Roman" pitchFamily="18" charset="0"/>
              <a:ea typeface="微軟正黑體" pitchFamily="34" charset="-120"/>
            </a:endParaRPr>
          </a:p>
        </p:txBody>
      </p:sp>
      <p:sp>
        <p:nvSpPr>
          <p:cNvPr id="9220" name="Rectangle 4109"/>
          <p:cNvSpPr>
            <a:spLocks noChangeArrowheads="1"/>
          </p:cNvSpPr>
          <p:nvPr/>
        </p:nvSpPr>
        <p:spPr bwMode="auto">
          <a:xfrm>
            <a:off x="728663" y="5214938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endParaRPr lang="zh-TW" altLang="en-US" sz="4000" b="1" dirty="0">
              <a:solidFill>
                <a:srgbClr val="C00000"/>
              </a:solidFill>
              <a:latin typeface="Times New Roman" pitchFamily="18" charset="0"/>
              <a:ea typeface="微軟正黑體" pitchFamily="34" charset="-120"/>
            </a:endParaRPr>
          </a:p>
        </p:txBody>
      </p:sp>
      <p:pic>
        <p:nvPicPr>
          <p:cNvPr id="9221" name="Picture 5" descr="Z:\A HUA 資料庫\系統組其他資料圖表製作\2010-99-8月2日週一 台南縣數位機會中心\E寶寶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143250"/>
            <a:ext cx="1268413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0"/>
          <p:cNvSpPr>
            <a:spLocks noGrp="1"/>
          </p:cNvSpPr>
          <p:nvPr>
            <p:ph type="ctrTitle"/>
          </p:nvPr>
        </p:nvSpPr>
        <p:spPr>
          <a:xfrm>
            <a:off x="971600" y="908720"/>
            <a:ext cx="7636631" cy="1828800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  <a:latin typeface="+mj-ea"/>
              </a:rPr>
              <a:t>大專校院資訊部門參與政府偏鄉數位關懷計畫的經驗分享</a:t>
            </a:r>
            <a:endParaRPr lang="zh-TW" altLang="en-US" dirty="0"/>
          </a:p>
        </p:txBody>
      </p:sp>
      <p:sp>
        <p:nvSpPr>
          <p:cNvPr id="12" name="副標題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gray">
          <a:xfrm>
            <a:off x="1778373" y="3212976"/>
            <a:ext cx="728942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zh-TW" altLang="en-US" sz="28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崑山科技大學電子計算機</a:t>
            </a:r>
            <a:r>
              <a:rPr lang="zh-TW" altLang="en-US" sz="2800" b="1" u="sng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中心</a:t>
            </a:r>
            <a:r>
              <a:rPr lang="zh-TW" altLang="en-US" sz="2800" b="1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主任</a:t>
            </a:r>
            <a:r>
              <a:rPr lang="en-US" altLang="zh-TW" sz="3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900" b="1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徐國鈞博士</a:t>
            </a:r>
            <a:endParaRPr lang="zh-TW" altLang="en-US" sz="3900" b="1" dirty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四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、媽媽在家裡的資訊與經濟地位提升</a:t>
            </a:r>
            <a:endParaRPr lang="zh-TW" alt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9552" y="1628800"/>
            <a:ext cx="81343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zh-TW" altLang="en-US" sz="2400" b="1" dirty="0" smtClean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媽媽對兒子的一句話：我知道你今天上過哪些網站。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0000FF"/>
              </a:buClr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成立社區媽媽教室以網路行銷方式推廣社區媽媽手工產品</a:t>
            </a: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319088" marR="0" lvl="0" indent="-319088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TW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 增加弱勢家庭收入。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732240" y="5589240"/>
            <a:ext cx="1584325" cy="792162"/>
          </a:xfrm>
          <a:prstGeom prst="wedgeRoundRectCallout">
            <a:avLst>
              <a:gd name="adj1" fmla="val 21843"/>
              <a:gd name="adj2" fmla="val -114931"/>
              <a:gd name="adj3" fmla="val 16667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zh-TW" altLang="en-US" sz="200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楠西</a:t>
            </a:r>
            <a:r>
              <a:rPr lang="en-US" altLang="zh-TW" sz="200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DOC</a:t>
            </a:r>
          </a:p>
          <a:p>
            <a:pPr algn="ctr"/>
            <a:r>
              <a:rPr lang="zh-TW" altLang="en-US" sz="200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靈芝加工</a:t>
            </a:r>
          </a:p>
        </p:txBody>
      </p:sp>
      <p:pic>
        <p:nvPicPr>
          <p:cNvPr id="7" name="Picture 6" descr="f_2933963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12976"/>
            <a:ext cx="19446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SCF12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1872208" cy="140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SC003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20161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SC003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717032"/>
            <a:ext cx="187166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251-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653136"/>
            <a:ext cx="25209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2843808" y="3356992"/>
            <a:ext cx="1584325" cy="792162"/>
          </a:xfrm>
          <a:prstGeom prst="wedgeRoundRectCallout">
            <a:avLst>
              <a:gd name="adj1" fmla="val -62523"/>
              <a:gd name="adj2" fmla="val 99500"/>
              <a:gd name="adj3" fmla="val 16667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zh-TW" altLang="en-US" sz="200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左鎮</a:t>
            </a:r>
            <a:r>
              <a:rPr lang="en-US" altLang="zh-TW" sz="200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DOC</a:t>
            </a:r>
            <a:r>
              <a:rPr lang="zh-TW" altLang="en-US" sz="2000">
                <a:solidFill>
                  <a:srgbClr val="0000CC"/>
                </a:solidFill>
                <a:latin typeface="Times New Roman" pitchFamily="18" charset="0"/>
                <a:ea typeface="標楷體" pitchFamily="65" charset="-120"/>
              </a:rPr>
              <a:t>月桃編織</a:t>
            </a:r>
          </a:p>
        </p:txBody>
      </p:sp>
    </p:spTree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圖片 8" descr="DPP_00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69" y="2182102"/>
            <a:ext cx="249078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DPP_00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3334417"/>
            <a:ext cx="38163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15526" dir="2700000" algn="ctr" rotWithShape="0">
              <a:srgbClr val="006600"/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10170" y="116632"/>
            <a:ext cx="8642350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600" b="1">
                <a:solidFill>
                  <a:srgbClr val="C00000"/>
                </a:solidFill>
                <a:latin typeface="+mj-lt"/>
                <a:ea typeface="標楷體" pitchFamily="65" charset="-120"/>
                <a:cs typeface="+mj-cs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zh-TW" altLang="en-US" dirty="0" smtClean="0"/>
              <a:t>五、</a:t>
            </a:r>
            <a:r>
              <a:rPr lang="zh-TW" altLang="en-US" dirty="0"/>
              <a:t>個別</a:t>
            </a:r>
            <a:r>
              <a:rPr lang="en-US" altLang="zh-TW" dirty="0"/>
              <a:t>DOC</a:t>
            </a:r>
            <a:r>
              <a:rPr lang="zh-TW" altLang="en-US" dirty="0" smtClean="0"/>
              <a:t>特色</a:t>
            </a:r>
            <a:r>
              <a:rPr lang="en-US" altLang="zh-TW" dirty="0" smtClean="0"/>
              <a:t>-1</a:t>
            </a:r>
            <a:endParaRPr lang="en-US" altLang="zh-TW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899169" y="1268760"/>
            <a:ext cx="7561263" cy="2519362"/>
            <a:chOff x="476" y="701"/>
            <a:chExt cx="4763" cy="3327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111" y="2222"/>
              <a:ext cx="4128" cy="1806"/>
              <a:chOff x="1111" y="2222"/>
              <a:chExt cx="4128" cy="1806"/>
            </a:xfrm>
          </p:grpSpPr>
          <p:sp>
            <p:nvSpPr>
              <p:cNvPr id="13" name="Rectangle 4"/>
              <p:cNvSpPr>
                <a:spLocks noChangeArrowheads="1"/>
              </p:cNvSpPr>
              <p:nvPr/>
            </p:nvSpPr>
            <p:spPr bwMode="auto">
              <a:xfrm>
                <a:off x="1111" y="2222"/>
                <a:ext cx="4083" cy="1806"/>
              </a:xfrm>
              <a:prstGeom prst="rect">
                <a:avLst/>
              </a:prstGeom>
              <a:solidFill>
                <a:srgbClr val="88B8B7">
                  <a:alpha val="70195"/>
                </a:srgbClr>
              </a:solidFill>
              <a:ln w="19050" algn="ctr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bIns="432000" anchor="b"/>
              <a:lstStyle/>
              <a:p>
                <a:endParaRPr lang="en-US" altLang="zh-TW" sz="2000">
                  <a:latin typeface="標楷體" pitchFamily="65" charset="-120"/>
                  <a:ea typeface="標楷體" pitchFamily="65" charset="-120"/>
                </a:endParaRPr>
              </a:p>
              <a:p>
                <a:endParaRPr lang="en-US" altLang="zh-TW" sz="2000">
                  <a:latin typeface="標楷體" pitchFamily="65" charset="-120"/>
                  <a:ea typeface="標楷體" pitchFamily="65" charset="-120"/>
                </a:endParaRPr>
              </a:p>
              <a:p>
                <a:endParaRPr lang="en-US" altLang="zh-TW" sz="20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社區特色：位台南、高雄、屏東交通要道，歷史古蹟多</a:t>
                </a:r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auto">
              <a:xfrm flipH="1">
                <a:off x="2336" y="3743"/>
                <a:ext cx="2903" cy="272"/>
              </a:xfrm>
              <a:prstGeom prst="homePlate">
                <a:avLst>
                  <a:gd name="adj" fmla="val 32364"/>
                </a:avLst>
              </a:prstGeom>
              <a:solidFill>
                <a:srgbClr val="309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r>
                  <a:rPr lang="zh-TW" altLang="en-US" sz="2000">
                    <a:solidFill>
                      <a:srgbClr val="800000"/>
                    </a:solidFill>
                    <a:latin typeface="標楷體" pitchFamily="65" charset="-120"/>
                    <a:ea typeface="標楷體" pitchFamily="65" charset="-120"/>
                  </a:rPr>
                  <a:t>數位化程度中高</a:t>
                </a:r>
                <a:endParaRPr lang="en-US" altLang="zh-TW" sz="2000">
                  <a:solidFill>
                    <a:srgbClr val="800000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76" y="701"/>
              <a:ext cx="4083" cy="2092"/>
              <a:chOff x="476" y="701"/>
              <a:chExt cx="4083" cy="2092"/>
            </a:xfrm>
          </p:grpSpPr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476" y="701"/>
                <a:ext cx="4083" cy="2092"/>
              </a:xfrm>
              <a:prstGeom prst="rect">
                <a:avLst/>
              </a:prstGeom>
              <a:solidFill>
                <a:srgbClr val="8888B8">
                  <a:alpha val="70195"/>
                </a:srgbClr>
              </a:solidFill>
              <a:ln w="19050" algn="ctr">
                <a:solidFill>
                  <a:srgbClr val="333399"/>
                </a:solidFill>
                <a:miter lim="800000"/>
                <a:headEnd/>
                <a:tailEnd/>
              </a:ln>
            </p:spPr>
            <p:txBody>
              <a:bodyPr tIns="432000"/>
              <a:lstStyle/>
              <a:p>
                <a:r>
                  <a:rPr lang="zh-TW" altLang="en-US" sz="2000" dirty="0">
                    <a:latin typeface="標楷體" pitchFamily="65" charset="-120"/>
                    <a:ea typeface="標楷體" pitchFamily="65" charset="-120"/>
                  </a:rPr>
                  <a:t>鄉鎮人口：</a:t>
                </a:r>
                <a:r>
                  <a:rPr lang="en-US" altLang="zh-TW" sz="2000" dirty="0"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390892</a:t>
                </a:r>
                <a:r>
                  <a:rPr lang="en-US" altLang="zh-TW" sz="2000" dirty="0">
                    <a:latin typeface="標楷體" pitchFamily="65" charset="-120"/>
                    <a:ea typeface="標楷體" pitchFamily="65" charset="-120"/>
                  </a:rPr>
                  <a:t>     </a:t>
                </a:r>
                <a:r>
                  <a:rPr lang="zh-TW" altLang="en-US" sz="2000" dirty="0">
                    <a:latin typeface="標楷體" pitchFamily="65" charset="-120"/>
                    <a:ea typeface="標楷體" pitchFamily="65" charset="-120"/>
                  </a:rPr>
                  <a:t>戶數：</a:t>
                </a:r>
                <a:r>
                  <a:rPr lang="en-US" altLang="zh-TW" sz="2000" dirty="0">
                    <a:latin typeface="Arial Unicode MS" pitchFamily="34" charset="-120"/>
                    <a:ea typeface="Arial Unicode MS" pitchFamily="34" charset="-120"/>
                    <a:cs typeface="Arial Unicode MS" pitchFamily="34" charset="-120"/>
                  </a:rPr>
                  <a:t>13870</a:t>
                </a:r>
              </a:p>
              <a:p>
                <a:r>
                  <a:rPr lang="zh-TW" altLang="en-US" sz="2000" dirty="0">
                    <a:latin typeface="標楷體" pitchFamily="65" charset="-120"/>
                    <a:ea typeface="標楷體" pitchFamily="65" charset="-120"/>
                  </a:rPr>
                  <a:t>產業：以香蕉為大宗，鄰近有老街</a:t>
                </a:r>
              </a:p>
            </p:txBody>
          </p:sp>
          <p:sp>
            <p:nvSpPr>
              <p:cNvPr id="12" name="AutoShape 8"/>
              <p:cNvSpPr>
                <a:spLocks noChangeArrowheads="1"/>
              </p:cNvSpPr>
              <p:nvPr/>
            </p:nvSpPr>
            <p:spPr bwMode="auto">
              <a:xfrm>
                <a:off x="476" y="890"/>
                <a:ext cx="2903" cy="272"/>
              </a:xfrm>
              <a:prstGeom prst="homePlate">
                <a:avLst>
                  <a:gd name="adj" fmla="val 32364"/>
                </a:avLst>
              </a:prstGeom>
              <a:solidFill>
                <a:srgbClr val="3030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altLang="zh-TW" sz="2000">
                  <a:solidFill>
                    <a:schemeClr val="bg1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111" y="2222"/>
              <a:ext cx="3447" cy="570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zh-TW" altLang="en-US" sz="2000" b="1">
                  <a:solidFill>
                    <a:srgbClr val="C00000"/>
                  </a:solidFill>
                  <a:latin typeface="標楷體" pitchFamily="65" charset="-120"/>
                  <a:ea typeface="標楷體" pitchFamily="65" charset="-120"/>
                </a:rPr>
                <a:t>發展機會：老街風華再現</a:t>
              </a:r>
              <a:endParaRPr lang="ja-JP" altLang="en-US" sz="20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757088" y="822773"/>
            <a:ext cx="7772400" cy="76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高雄旗山</a:t>
            </a:r>
            <a:r>
              <a:rPr lang="en-US" altLang="zh-TW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DOC</a:t>
            </a:r>
            <a:endParaRPr lang="zh-TW" altLang="en-US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98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9" descr="img37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76250"/>
            <a:ext cx="3933825" cy="2781300"/>
          </a:xfrm>
          <a:noFill/>
        </p:spPr>
      </p:pic>
      <p:pic>
        <p:nvPicPr>
          <p:cNvPr id="47107" name="Picture 10" descr="img37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549275"/>
            <a:ext cx="3563937" cy="2520950"/>
          </a:xfrm>
          <a:noFill/>
        </p:spPr>
      </p:pic>
      <p:pic>
        <p:nvPicPr>
          <p:cNvPr id="47108" name="Picture 11" descr="img37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3573463"/>
            <a:ext cx="4105275" cy="2903537"/>
          </a:xfrm>
          <a:noFill/>
        </p:spPr>
      </p:pic>
      <p:pic>
        <p:nvPicPr>
          <p:cNvPr id="47109" name="Picture 12" descr="img37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3789363"/>
            <a:ext cx="3635375" cy="2570162"/>
          </a:xfrm>
          <a:noFill/>
        </p:spPr>
      </p:pic>
    </p:spTree>
    <p:extLst>
      <p:ext uri="{BB962C8B-B14F-4D97-AF65-F5344CB8AC3E}">
        <p14:creationId xmlns:p14="http://schemas.microsoft.com/office/powerpoint/2010/main" val="6207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/>
              <a:t>銀髮族之光！</a:t>
            </a:r>
            <a:r>
              <a:rPr lang="en-US" altLang="zh-TW" sz="3600" smtClean="0"/>
              <a:t>9</a:t>
            </a:r>
            <a:r>
              <a:rPr lang="zh-TW" altLang="en-US" sz="3600" smtClean="0"/>
              <a:t>旬蕉農考取微軟認證</a:t>
            </a:r>
          </a:p>
        </p:txBody>
      </p:sp>
      <p:pic>
        <p:nvPicPr>
          <p:cNvPr id="58371" name="圖片 5" descr="IMG_31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714625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矩形 7"/>
          <p:cNvSpPr>
            <a:spLocks noChangeArrowheads="1"/>
          </p:cNvSpPr>
          <p:nvPr/>
        </p:nvSpPr>
        <p:spPr bwMode="auto">
          <a:xfrm>
            <a:off x="3714750" y="1571625"/>
            <a:ext cx="5286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1200"/>
              <a:t>銀髮族之光！</a:t>
            </a:r>
            <a:r>
              <a:rPr lang="en-US" altLang="zh-TW" sz="1200"/>
              <a:t>9</a:t>
            </a:r>
            <a:r>
              <a:rPr lang="zh-TW" altLang="en-US" sz="1200"/>
              <a:t>旬蕉農考取微軟認證</a:t>
            </a:r>
            <a:br>
              <a:rPr lang="zh-TW" altLang="en-US" sz="1200"/>
            </a:br>
            <a:r>
              <a:rPr lang="zh-TW" altLang="en-US" sz="1200"/>
              <a:t/>
            </a:r>
            <a:br>
              <a:rPr lang="zh-TW" altLang="en-US" sz="1200"/>
            </a:br>
            <a:r>
              <a:rPr lang="zh-TW" altLang="en-US" sz="1200"/>
              <a:t>獲全球最大考證中心</a:t>
            </a:r>
            <a:r>
              <a:rPr lang="en-US" altLang="zh-TW" sz="1200"/>
              <a:t>Certiport</a:t>
            </a:r>
            <a:r>
              <a:rPr lang="zh-TW" altLang="en-US" sz="1200"/>
              <a:t>來台表揚</a:t>
            </a:r>
          </a:p>
          <a:p>
            <a:r>
              <a:rPr lang="zh-TW" altLang="en-US" sz="1200"/>
              <a:t/>
            </a:r>
            <a:br>
              <a:rPr lang="zh-TW" altLang="en-US" sz="1200"/>
            </a:br>
            <a:r>
              <a:rPr lang="zh-TW" altLang="en-US" sz="1200"/>
              <a:t>全球最大考證中心</a:t>
            </a:r>
            <a:r>
              <a:rPr lang="en-US" altLang="zh-TW" sz="1200"/>
              <a:t>Certiport</a:t>
            </a:r>
            <a:r>
              <a:rPr lang="zh-TW" altLang="en-US" sz="1200"/>
              <a:t>從</a:t>
            </a:r>
            <a:r>
              <a:rPr lang="en-US" altLang="zh-TW" sz="1200"/>
              <a:t>3/13</a:t>
            </a:r>
            <a:r>
              <a:rPr lang="zh-TW" altLang="en-US" sz="1200"/>
              <a:t>起在台灣舉辦為期</a:t>
            </a:r>
            <a:r>
              <a:rPr lang="en-US" altLang="zh-TW" sz="1200"/>
              <a:t>3</a:t>
            </a:r>
            <a:r>
              <a:rPr lang="zh-TW" altLang="en-US" sz="1200"/>
              <a:t>天的</a:t>
            </a:r>
            <a:r>
              <a:rPr lang="en-US" altLang="zh-TW" sz="1200"/>
              <a:t>2013</a:t>
            </a:r>
            <a:r>
              <a:rPr lang="zh-TW" altLang="en-US" sz="1200"/>
              <a:t>亞太年會，現場共超過</a:t>
            </a:r>
            <a:r>
              <a:rPr lang="en-US" altLang="zh-TW" sz="1200"/>
              <a:t>10</a:t>
            </a:r>
            <a:r>
              <a:rPr lang="zh-TW" altLang="en-US" sz="1200"/>
              <a:t>個國家的資訊產學人士與代表參加，在這年度資訊界盛事當中，</a:t>
            </a:r>
            <a:r>
              <a:rPr lang="en-US" altLang="zh-TW" sz="1200"/>
              <a:t>Certiport</a:t>
            </a:r>
            <a:r>
              <a:rPr lang="zh-TW" altLang="en-US" sz="1200"/>
              <a:t>特別邀請一位</a:t>
            </a:r>
            <a:r>
              <a:rPr lang="en-US" altLang="zh-TW" sz="1200"/>
              <a:t>92</a:t>
            </a:r>
            <a:r>
              <a:rPr lang="zh-TW" altLang="en-US" sz="1200"/>
              <a:t>歲的台灣蕉農柯金吉出席，表揚他年屆</a:t>
            </a:r>
            <a:r>
              <a:rPr lang="en-US" altLang="zh-TW" sz="1200"/>
              <a:t>9</a:t>
            </a:r>
            <a:r>
              <a:rPr lang="zh-TW" altLang="en-US" sz="1200"/>
              <a:t>旬高齡，仍發揮「活到老，學到老」的精神考取微軟國際認證，現場並頒發「終身學習成就獎」，讓世界看見這位台灣銀髮族之光。</a:t>
            </a:r>
          </a:p>
          <a:p>
            <a:r>
              <a:rPr lang="zh-TW" altLang="en-US" sz="1200"/>
              <a:t/>
            </a:r>
            <a:br>
              <a:rPr lang="zh-TW" altLang="en-US" sz="1200"/>
            </a:br>
            <a:r>
              <a:rPr lang="zh-TW" altLang="en-US" sz="1200"/>
              <a:t>柯金吉在日治時期就讀國小畢業後，即因家貧無法升學開始過著打零工的生活，僅能認得一點日文，連注音符號都沒學過，更不用說懂得操作電腦，直到</a:t>
            </a:r>
            <a:r>
              <a:rPr lang="en-US" altLang="zh-TW" sz="1200"/>
              <a:t>85</a:t>
            </a:r>
            <a:r>
              <a:rPr lang="zh-TW" altLang="en-US" sz="1200"/>
              <a:t>歲報名電腦班，第一堂課他花了</a:t>
            </a:r>
            <a:r>
              <a:rPr lang="en-US" altLang="zh-TW" sz="1200"/>
              <a:t>6</a:t>
            </a:r>
            <a:r>
              <a:rPr lang="zh-TW" altLang="en-US" sz="1200"/>
              <a:t>個小時才打出自己的名字，仍憑著一股不服輸的精神，在</a:t>
            </a:r>
            <a:r>
              <a:rPr lang="en-US" altLang="zh-TW" sz="1200"/>
              <a:t>90</a:t>
            </a:r>
            <a:r>
              <a:rPr lang="zh-TW" altLang="en-US" sz="1200"/>
              <a:t>歲獲得微軟</a:t>
            </a:r>
            <a:r>
              <a:rPr lang="en-US" altLang="zh-TW" sz="1200"/>
              <a:t>MOS</a:t>
            </a:r>
            <a:r>
              <a:rPr lang="zh-TW" altLang="en-US" sz="1200"/>
              <a:t>國際專業認證。</a:t>
            </a:r>
          </a:p>
          <a:p>
            <a:r>
              <a:rPr lang="zh-TW" altLang="en-US" sz="1200"/>
              <a:t/>
            </a:r>
            <a:br>
              <a:rPr lang="zh-TW" altLang="en-US" sz="1200"/>
            </a:br>
            <a:r>
              <a:rPr lang="zh-TW" altLang="en-US" sz="1200"/>
              <a:t>台灣資訊整合協會理事長邱月香，同時也是翊利得資訊的董事長，他表示前幾年第一次見到柯老先生時，就相當敬佩他好學不倦的態度，這次</a:t>
            </a:r>
            <a:r>
              <a:rPr lang="en-US" altLang="zh-TW" sz="1200"/>
              <a:t>Certiport</a:t>
            </a:r>
            <a:r>
              <a:rPr lang="zh-TW" altLang="en-US" sz="1200"/>
              <a:t>特地來台舉辦亞太年會，也讓世界看見這位銀髮族之光，翊利得資訊長期推廣台灣認證教育，引進</a:t>
            </a:r>
            <a:r>
              <a:rPr lang="en-US" altLang="zh-TW" sz="1200"/>
              <a:t>Certiport</a:t>
            </a:r>
            <a:r>
              <a:rPr lang="zh-TW" altLang="en-US" sz="1200"/>
              <a:t>線上考證系統，致力縮短教育城鄉差距，除了在校園推廣，也和各地縣市政府合作，推動終身學習計畫，提升銀髮族的電腦教育，包含柯老先生就是在翊利得資訊與高雄市政府合作的「旗山數位機會中心電腦證照考場」考取他人生第一張微軟認證。</a:t>
            </a:r>
          </a:p>
        </p:txBody>
      </p:sp>
    </p:spTree>
    <p:extLst>
      <p:ext uri="{BB962C8B-B14F-4D97-AF65-F5344CB8AC3E}">
        <p14:creationId xmlns:p14="http://schemas.microsoft.com/office/powerpoint/2010/main" val="17810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1773238"/>
            <a:ext cx="640715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684213" y="93620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44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高雄美濃</a:t>
            </a:r>
            <a:r>
              <a:rPr lang="en-US" altLang="zh-TW" sz="44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DOC</a:t>
            </a:r>
            <a:endParaRPr lang="zh-TW" altLang="en-US" sz="4400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446338" y="2276475"/>
            <a:ext cx="424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屬性：共構型</a:t>
            </a:r>
            <a:r>
              <a:rPr lang="en-US" altLang="zh-TW" sz="3200" b="1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DOC</a:t>
            </a:r>
          </a:p>
        </p:txBody>
      </p:sp>
      <p:sp>
        <p:nvSpPr>
          <p:cNvPr id="4101" name="副標題 5"/>
          <p:cNvSpPr>
            <a:spLocks noGrp="1"/>
          </p:cNvSpPr>
          <p:nvPr>
            <p:ph type="subTitle" idx="1"/>
          </p:nvPr>
        </p:nvSpPr>
        <p:spPr bwMode="auto">
          <a:xfrm>
            <a:off x="1355725" y="3644900"/>
            <a:ext cx="6429375" cy="192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zh-TW" altLang="en-US" b="1" smtClean="0">
                <a:solidFill>
                  <a:schemeClr val="accent2"/>
                </a:solidFill>
                <a:ea typeface="標楷體" pitchFamily="65" charset="-120"/>
              </a:rPr>
              <a:t>運用資訊能力</a:t>
            </a:r>
            <a:endParaRPr lang="en-US" altLang="zh-TW" b="1" smtClean="0">
              <a:solidFill>
                <a:schemeClr val="accent2"/>
              </a:solidFill>
              <a:ea typeface="標楷體" pitchFamily="65" charset="-120"/>
            </a:endParaRPr>
          </a:p>
          <a:p>
            <a:pPr algn="l"/>
            <a:r>
              <a:rPr lang="zh-TW" altLang="en-US" b="1" smtClean="0">
                <a:solidFill>
                  <a:schemeClr val="accent2"/>
                </a:solidFill>
                <a:ea typeface="標楷體" pitchFamily="65" charset="-120"/>
              </a:rPr>
              <a:t>             融合客家在地文化</a:t>
            </a:r>
            <a:endParaRPr lang="en-US" altLang="zh-TW" b="1" smtClean="0">
              <a:solidFill>
                <a:schemeClr val="accent2"/>
              </a:solidFill>
              <a:ea typeface="標楷體" pitchFamily="65" charset="-120"/>
            </a:endParaRPr>
          </a:p>
          <a:p>
            <a:pPr algn="l"/>
            <a:r>
              <a:rPr lang="zh-TW" altLang="en-US" b="1" smtClean="0">
                <a:solidFill>
                  <a:schemeClr val="accent2"/>
                </a:solidFill>
                <a:ea typeface="標楷體" pitchFamily="65" charset="-120"/>
              </a:rPr>
              <a:t>                                     發展本位課程</a:t>
            </a:r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6" y="332929"/>
            <a:ext cx="8642350" cy="6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3600" b="1">
                <a:solidFill>
                  <a:srgbClr val="C00000"/>
                </a:solidFill>
                <a:latin typeface="+mj-lt"/>
                <a:ea typeface="標楷體" pitchFamily="65" charset="-120"/>
                <a:cs typeface="+mj-cs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zh-TW" altLang="en-US" dirty="0" smtClean="0"/>
              <a:t>五、</a:t>
            </a:r>
            <a:r>
              <a:rPr lang="zh-TW" altLang="en-US" dirty="0"/>
              <a:t>個別</a:t>
            </a:r>
            <a:r>
              <a:rPr lang="en-US" altLang="zh-TW" dirty="0"/>
              <a:t>DOC</a:t>
            </a:r>
            <a:r>
              <a:rPr lang="zh-TW" altLang="en-US" dirty="0" smtClean="0"/>
              <a:t>特色</a:t>
            </a:r>
            <a:r>
              <a:rPr lang="en-US" altLang="zh-TW" dirty="0" smtClean="0"/>
              <a:t>-2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34179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 bwMode="auto">
          <a:xfrm>
            <a:off x="971600" y="692696"/>
            <a:ext cx="728345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DOC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：課程與文化保存</a:t>
            </a:r>
          </a:p>
        </p:txBody>
      </p:sp>
      <p:pic>
        <p:nvPicPr>
          <p:cNvPr id="5123" name="內容版面配置區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229600" cy="269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99592" y="4725144"/>
            <a:ext cx="8496300" cy="1008112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kumimoji="0" lang="zh-TW" altLang="en-US" sz="1600" b="1" dirty="0" smtClean="0">
                <a:latin typeface="+mj-lt"/>
                <a:ea typeface="標楷體" pitchFamily="65" charset="-120"/>
                <a:cs typeface="+mj-cs"/>
              </a:rPr>
              <a:t>當地鄉土教材主題，如菸葉</a:t>
            </a:r>
            <a:r>
              <a:rPr kumimoji="0" lang="zh-TW" altLang="en-US" sz="1600" b="1" dirty="0">
                <a:latin typeface="+mj-lt"/>
                <a:ea typeface="標楷體" pitchFamily="65" charset="-120"/>
                <a:cs typeface="+mj-cs"/>
              </a:rPr>
              <a:t>學習心得札記  菸葉篇</a:t>
            </a:r>
            <a:r>
              <a:rPr kumimoji="0" lang="zh-TW" altLang="en-US" sz="1600" b="1" dirty="0">
                <a:ea typeface="標楷體" pitchFamily="65" charset="-120"/>
              </a:rPr>
              <a:t>電子書化以及 </a:t>
            </a:r>
            <a:r>
              <a:rPr kumimoji="0" lang="zh-TW" altLang="en-US" sz="1600" b="1" dirty="0" smtClean="0">
                <a:ea typeface="標楷體" pitchFamily="65" charset="-120"/>
              </a:rPr>
              <a:t>客家童謠、習俗等</a:t>
            </a:r>
            <a:r>
              <a:rPr kumimoji="0" lang="en-US" altLang="zh-TW" sz="1600" b="1" dirty="0" smtClean="0">
                <a:ea typeface="標楷體" pitchFamily="65" charset="-120"/>
              </a:rPr>
              <a:t>…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919664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728345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特色課程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春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祈祭祀伯公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土地公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)~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對土地的尊敬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教學素材：蒐集伯公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照片。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認識美濃土地公。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dirty="0"/>
          </a:p>
        </p:txBody>
      </p:sp>
      <p:pic>
        <p:nvPicPr>
          <p:cNvPr id="6148" name="Picture 4" descr="DSCI0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214688"/>
            <a:ext cx="335756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714875" y="4857750"/>
            <a:ext cx="3357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sz="1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里社真官</a:t>
            </a:r>
            <a:r>
              <a:rPr lang="zh-TW" sz="1600">
                <a:latin typeface="標楷體" pitchFamily="65" charset="-120"/>
                <a:ea typeface="標楷體" pitchFamily="65" charset="-120"/>
              </a:rPr>
              <a:t>（龍山國小提供）</a:t>
            </a:r>
            <a:endParaRPr lang="zh-TW" altLang="en-US" sz="1600">
              <a:solidFill>
                <a:srgbClr val="000000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eaLnBrk="0" hangingPunct="0"/>
            <a:r>
              <a:rPr lang="zh-TW" altLang="en-US" sz="16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「里社真官」為美濃土地伯公的一種，是負責管水的。</a:t>
            </a:r>
            <a:r>
              <a:rPr lang="zh-TW" altLang="en-US" sz="160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pic>
        <p:nvPicPr>
          <p:cNvPr id="6150" name="Picture 4" descr="DSCF43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2500313"/>
            <a:ext cx="307181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59222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728345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特色課程</a:t>
            </a:r>
            <a:endParaRPr lang="zh-TW" altLang="en-US" dirty="0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 bwMode="auto">
          <a:xfrm>
            <a:off x="500063" y="1285875"/>
            <a:ext cx="822960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  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實地踏查</a:t>
            </a:r>
            <a:endParaRPr lang="zh-TW" altLang="en-US" dirty="0" smtClean="0"/>
          </a:p>
        </p:txBody>
      </p:sp>
      <p:pic>
        <p:nvPicPr>
          <p:cNvPr id="7172" name="Picture 4" descr="D:\MyDocuments\DOC\DSCF76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143125"/>
            <a:ext cx="5759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\\lsp243\lspteacher\走讀台灣\完稿-960129\照片\2-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929188"/>
            <a:ext cx="21431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弧形接點 18"/>
          <p:cNvCxnSpPr/>
          <p:nvPr/>
        </p:nvCxnSpPr>
        <p:spPr>
          <a:xfrm rot="10800000" flipV="1">
            <a:off x="3214688" y="3411538"/>
            <a:ext cx="2428875" cy="18748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7175" name="Picture 6" descr="\\lsp243\PhotoLib\96活動照片\960728_美濃豐華(第一場)\7.28\DSC037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 t="2563" b="22221"/>
          <a:stretch>
            <a:fillRect/>
          </a:stretch>
        </p:blipFill>
        <p:spPr bwMode="auto">
          <a:xfrm>
            <a:off x="5643563" y="4286250"/>
            <a:ext cx="235743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63888" y="1196752"/>
            <a:ext cx="5400600" cy="684151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r>
              <a:rPr kumimoji="0" lang="zh-TW" altLang="en-US" sz="1600" b="1" dirty="0" smtClean="0">
                <a:latin typeface="+mj-lt"/>
                <a:ea typeface="標楷體" pitchFamily="65" charset="-120"/>
                <a:cs typeface="+mj-cs"/>
              </a:rPr>
              <a:t>利用</a:t>
            </a:r>
            <a:r>
              <a:rPr kumimoji="0" lang="zh-TW" altLang="en-US" sz="1600" b="1" dirty="0">
                <a:latin typeface="+mj-lt"/>
                <a:ea typeface="標楷體" pitchFamily="65" charset="-120"/>
                <a:cs typeface="+mj-cs"/>
              </a:rPr>
              <a:t>軌跡記錄器及</a:t>
            </a:r>
            <a:r>
              <a:rPr kumimoji="0" lang="en-US" altLang="zh-TW" sz="1600" b="1" dirty="0">
                <a:latin typeface="+mj-lt"/>
                <a:ea typeface="標楷體" pitchFamily="65" charset="-120"/>
                <a:cs typeface="+mj-cs"/>
              </a:rPr>
              <a:t>Google</a:t>
            </a:r>
            <a:r>
              <a:rPr kumimoji="0" lang="zh-TW" altLang="en-US" sz="1600" b="1" dirty="0">
                <a:latin typeface="+mj-lt"/>
                <a:ea typeface="標楷體" pitchFamily="65" charset="-120"/>
                <a:cs typeface="+mj-cs"/>
              </a:rPr>
              <a:t>地圖將美濃</a:t>
            </a:r>
            <a:r>
              <a:rPr kumimoji="0" lang="zh-TW" altLang="en-US" sz="1600" b="1" dirty="0">
                <a:ea typeface="標楷體" pitchFamily="65" charset="-120"/>
              </a:rPr>
              <a:t>伯公記錄下來</a:t>
            </a:r>
            <a:r>
              <a:rPr kumimoji="0" lang="zh-TW" altLang="en-US" sz="1600" b="1" dirty="0" smtClean="0">
                <a:latin typeface="+mj-lt"/>
                <a:ea typeface="標楷體" pitchFamily="65" charset="-120"/>
                <a:cs typeface="+mj-cs"/>
              </a:rPr>
              <a:t>，方便</a:t>
            </a:r>
            <a:r>
              <a:rPr kumimoji="0" lang="zh-TW" altLang="en-US" sz="1600" b="1" dirty="0">
                <a:latin typeface="+mj-lt"/>
                <a:ea typeface="標楷體" pitchFamily="65" charset="-120"/>
                <a:cs typeface="+mj-cs"/>
              </a:rPr>
              <a:t>民眾查詢及相關</a:t>
            </a:r>
            <a:r>
              <a:rPr kumimoji="0" lang="zh-TW" altLang="en-US" sz="1600" b="1" dirty="0" smtClean="0">
                <a:latin typeface="+mj-lt"/>
                <a:ea typeface="標楷體" pitchFamily="65" charset="-120"/>
                <a:cs typeface="+mj-cs"/>
              </a:rPr>
              <a:t>研究</a:t>
            </a:r>
            <a:r>
              <a:rPr kumimoji="0" lang="zh-TW" altLang="en-US" sz="2000" b="1" dirty="0" smtClean="0">
                <a:latin typeface="+mj-lt"/>
                <a:ea typeface="標楷體" pitchFamily="65" charset="-120"/>
                <a:cs typeface="+mj-cs"/>
              </a:rPr>
              <a:t> </a:t>
            </a:r>
            <a:endParaRPr kumimoji="0" lang="en-US" altLang="zh-TW" sz="2000" b="1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77606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728345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文化創意典藏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一、地方報紙數位典藏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月光山雜誌社數位化，方便民眾查閱</a:t>
            </a:r>
            <a:endParaRPr lang="en-US" altLang="zh-TW" dirty="0" smtClean="0"/>
          </a:p>
        </p:txBody>
      </p:sp>
      <p:pic>
        <p:nvPicPr>
          <p:cNvPr id="8196" name="圖片 7" descr="電子報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7"/>
          <a:stretch>
            <a:fillRect/>
          </a:stretch>
        </p:blipFill>
        <p:spPr bwMode="auto">
          <a:xfrm>
            <a:off x="928688" y="2643188"/>
            <a:ext cx="311943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圖片 7" descr="電子報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41663"/>
            <a:ext cx="4608513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AutoShape 10"/>
          <p:cNvSpPr>
            <a:spLocks noChangeArrowheads="1"/>
          </p:cNvSpPr>
          <p:nvPr/>
        </p:nvSpPr>
        <p:spPr bwMode="auto">
          <a:xfrm>
            <a:off x="3059113" y="5229225"/>
            <a:ext cx="2376487" cy="720725"/>
          </a:xfrm>
          <a:prstGeom prst="curvedUpArrow">
            <a:avLst>
              <a:gd name="adj1" fmla="val 65947"/>
              <a:gd name="adj2" fmla="val 131894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199" name="矩形 12"/>
          <p:cNvSpPr>
            <a:spLocks noChangeArrowheads="1"/>
          </p:cNvSpPr>
          <p:nvPr/>
        </p:nvSpPr>
        <p:spPr bwMode="auto">
          <a:xfrm>
            <a:off x="1428750" y="6072188"/>
            <a:ext cx="540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b="1">
                <a:latin typeface="標楷體" pitchFamily="65" charset="-120"/>
                <a:ea typeface="標楷體" pitchFamily="65" charset="-120"/>
                <a:hlinkClick r:id="rId4"/>
              </a:rPr>
              <a:t>月光山雜誌 </a:t>
            </a:r>
            <a:r>
              <a:rPr lang="zh-TW" altLang="zh-TW" b="1">
                <a:latin typeface="標楷體" pitchFamily="65" charset="-120"/>
                <a:ea typeface="標楷體" pitchFamily="65" charset="-120"/>
                <a:hlinkClick r:id="rId4"/>
              </a:rPr>
              <a:t>電子書上架成雲端圖書</a:t>
            </a:r>
            <a:endParaRPr lang="zh-TW" altLang="en-US" b="1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2756095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728345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二、客家文物典藏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早期美濃客家生活中所使用的器物，加以分類，拍照並說明。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9220" name="Picture 6" descr="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286125"/>
            <a:ext cx="2667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\\lsp243\PhotoLib\96活動照片\961015文物室\DSC023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4625"/>
            <a:ext cx="3700463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07142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539553" y="1556594"/>
            <a:ext cx="4266878" cy="5762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532" name="內容版面配置區 2"/>
          <p:cNvSpPr txBox="1">
            <a:spLocks/>
          </p:cNvSpPr>
          <p:nvPr/>
        </p:nvSpPr>
        <p:spPr bwMode="auto">
          <a:xfrm>
            <a:off x="540891" y="1556941"/>
            <a:ext cx="4175125" cy="5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5000"/>
            </a:pPr>
            <a:r>
              <a:rPr lang="zh-TW" altLang="en-US" sz="2800" b="1" dirty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個人</a:t>
            </a:r>
            <a:r>
              <a:rPr lang="zh-TW" altLang="en-US" sz="2800" b="1" dirty="0" smtClean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使用電腦狀況</a:t>
            </a:r>
            <a:endParaRPr lang="zh-TW" altLang="en-US" sz="2800" b="1" dirty="0">
              <a:solidFill>
                <a:srgbClr val="000066"/>
              </a:solidFill>
              <a:latin typeface="Calibri" pitchFamily="34" charset="0"/>
              <a:ea typeface="標楷體" pitchFamily="65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216378"/>
              </p:ext>
            </p:extLst>
          </p:nvPr>
        </p:nvGraphicFramePr>
        <p:xfrm>
          <a:off x="540891" y="2132641"/>
          <a:ext cx="8135565" cy="3544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剪去單一角落矩形 8"/>
          <p:cNvSpPr/>
          <p:nvPr/>
        </p:nvSpPr>
        <p:spPr>
          <a:xfrm>
            <a:off x="4932040" y="5674216"/>
            <a:ext cx="3959225" cy="647700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偏鄉</a:t>
            </a:r>
            <a:r>
              <a:rPr lang="zh-TW" altLang="en-US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、原住民、金馬地區與</a:t>
            </a:r>
            <a:endParaRPr lang="en-US" altLang="zh-TW" sz="20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中高齡族群未</a:t>
            </a: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達全國平均值</a:t>
            </a:r>
          </a:p>
        </p:txBody>
      </p:sp>
      <p:sp>
        <p:nvSpPr>
          <p:cNvPr id="10" name="矩形 6"/>
          <p:cNvSpPr>
            <a:spLocks noChangeArrowheads="1"/>
          </p:cNvSpPr>
          <p:nvPr/>
        </p:nvSpPr>
        <p:spPr bwMode="auto">
          <a:xfrm>
            <a:off x="0" y="5733256"/>
            <a:ext cx="3688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CC0000"/>
              </a:buClr>
              <a:buSzPct val="85000"/>
            </a:pP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國家發展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委員會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研考會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年個人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家戶數位機會調查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報告</a:t>
            </a:r>
            <a:endParaRPr lang="en-US" altLang="zh-TW" sz="1400" dirty="0" smtClean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年鄉鎮市區數位發展分類研究報告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標題 1"/>
          <p:cNvSpPr>
            <a:spLocks/>
          </p:cNvSpPr>
          <p:nvPr/>
        </p:nvSpPr>
        <p:spPr bwMode="auto">
          <a:xfrm>
            <a:off x="695325" y="53752"/>
            <a:ext cx="776446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壹、數位落差背景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(1/7)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76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728345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客語學習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pPr>
              <a:buFontTx/>
              <a:buNone/>
            </a:pPr>
            <a:r>
              <a:rPr lang="en-US" altLang="zh-TW" smtClean="0">
                <a:latin typeface="Franklin Gothic Medium" pitchFamily="34" charset="0"/>
                <a:ea typeface="標楷體" pitchFamily="65" charset="-120"/>
              </a:rPr>
              <a:t>      102</a:t>
            </a:r>
            <a:r>
              <a:rPr lang="zh-TW" altLang="en-US" smtClean="0">
                <a:latin typeface="Franklin Gothic Medium" pitchFamily="34" charset="0"/>
                <a:ea typeface="標楷體" pitchFamily="65" charset="-120"/>
              </a:rPr>
              <a:t>年延續製作客家學習資源素材：</a:t>
            </a:r>
          </a:p>
          <a:p>
            <a:pPr>
              <a:buFontTx/>
              <a:buNone/>
            </a:pPr>
            <a:r>
              <a:rPr kumimoji="0" lang="en-US" altLang="zh-TW" smtClean="0">
                <a:latin typeface="Franklin Gothic Medium" pitchFamily="34" charset="0"/>
                <a:ea typeface="標楷體" pitchFamily="65" charset="-120"/>
              </a:rPr>
              <a:t>1.</a:t>
            </a:r>
            <a:r>
              <a:rPr kumimoji="0" lang="zh-TW" altLang="en-US" smtClean="0">
                <a:latin typeface="Franklin Gothic Medium" pitchFamily="34" charset="0"/>
                <a:ea typeface="標楷體" pitchFamily="65" charset="-120"/>
              </a:rPr>
              <a:t>大家說客語：</a:t>
            </a:r>
          </a:p>
          <a:p>
            <a:pPr>
              <a:buFontTx/>
              <a:buNone/>
            </a:pPr>
            <a:r>
              <a:rPr kumimoji="0" lang="zh-TW" altLang="en-US" smtClean="0">
                <a:latin typeface="Franklin Gothic Medium" pitchFamily="34" charset="0"/>
                <a:ea typeface="標楷體" pitchFamily="65" charset="-120"/>
                <a:hlinkClick r:id="rId2" action="ppaction://hlinkfile"/>
              </a:rPr>
              <a:t>大家說客語</a:t>
            </a:r>
            <a:endParaRPr kumimoji="0" lang="en-US" altLang="zh-TW" smtClean="0">
              <a:latin typeface="Franklin Gothic Medium" pitchFamily="34" charset="0"/>
              <a:ea typeface="標楷體" pitchFamily="65" charset="-120"/>
            </a:endParaRPr>
          </a:p>
          <a:p>
            <a:pPr>
              <a:buFontTx/>
              <a:buNone/>
            </a:pPr>
            <a:r>
              <a:rPr kumimoji="0" lang="en-US" altLang="zh-TW" smtClean="0">
                <a:latin typeface="Franklin Gothic Medium" pitchFamily="34" charset="0"/>
                <a:ea typeface="標楷體" pitchFamily="65" charset="-120"/>
              </a:rPr>
              <a:t>2.</a:t>
            </a:r>
            <a:r>
              <a:rPr kumimoji="0" lang="zh-TW" altLang="en-US" smtClean="0">
                <a:latin typeface="Franklin Gothic Medium" pitchFamily="34" charset="0"/>
                <a:ea typeface="標楷體" pitchFamily="65" charset="-120"/>
              </a:rPr>
              <a:t>文獻典藏電子書</a:t>
            </a:r>
            <a:endParaRPr kumimoji="0" lang="en-US" altLang="zh-TW" smtClean="0">
              <a:latin typeface="Franklin Gothic Medium" pitchFamily="34" charset="0"/>
              <a:ea typeface="標楷體" pitchFamily="65" charset="-120"/>
            </a:endParaRPr>
          </a:p>
          <a:p>
            <a:pPr>
              <a:buFontTx/>
              <a:buNone/>
            </a:pPr>
            <a:endParaRPr kumimoji="0" lang="zh-TW" altLang="en-US" smtClean="0">
              <a:latin typeface="Franklin Gothic Medium" pitchFamily="34" charset="0"/>
              <a:ea typeface="標楷體" pitchFamily="65" charset="-120"/>
            </a:endParaRPr>
          </a:p>
          <a:p>
            <a:endParaRPr lang="zh-TW" altLang="en-US" smtClean="0"/>
          </a:p>
        </p:txBody>
      </p:sp>
      <p:pic>
        <p:nvPicPr>
          <p:cNvPr id="10244" name="Picture 5" descr="\\lsp243\PhotoLib\97活動照片\97.09.18客語日\DSCF09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643188"/>
            <a:ext cx="2643187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2" r="1299" b="3265"/>
          <a:stretch>
            <a:fillRect/>
          </a:stretch>
        </p:blipFill>
        <p:spPr bwMode="auto">
          <a:xfrm>
            <a:off x="971550" y="4279900"/>
            <a:ext cx="396081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矩形 1"/>
          <p:cNvSpPr>
            <a:spLocks noChangeArrowheads="1"/>
          </p:cNvSpPr>
          <p:nvPr/>
        </p:nvSpPr>
        <p:spPr bwMode="auto">
          <a:xfrm>
            <a:off x="5364163" y="5410200"/>
            <a:ext cx="26463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0" lang="zh-TW" altLang="en-US" sz="3200">
                <a:latin typeface="Franklin Gothic Medium" pitchFamily="34" charset="0"/>
                <a:ea typeface="標楷體" pitchFamily="65" charset="-120"/>
                <a:hlinkClick r:id="rId5" action="ppaction://hlinkfile"/>
              </a:rPr>
              <a:t>增廣昔時賢文</a:t>
            </a:r>
            <a:endParaRPr kumimoji="0" lang="zh-TW" altLang="en-US" sz="3200">
              <a:latin typeface="Franklin Gothic Medium" pitchFamily="34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802288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內容版面配置區 2"/>
          <p:cNvSpPr>
            <a:spLocks noGrp="1"/>
          </p:cNvSpPr>
          <p:nvPr>
            <p:ph idx="1"/>
          </p:nvPr>
        </p:nvSpPr>
        <p:spPr bwMode="auto">
          <a:xfrm>
            <a:off x="457200" y="1341438"/>
            <a:ext cx="822960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三、文物館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化簡介</a:t>
            </a:r>
            <a:endParaRPr lang="en-US" altLang="zh-TW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mtClean="0"/>
          </a:p>
        </p:txBody>
      </p:sp>
      <p:pic>
        <p:nvPicPr>
          <p:cNvPr id="11268" name="Picture 5" descr="鍾理何紀念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3995738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286375"/>
            <a:ext cx="14398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286375"/>
            <a:ext cx="6350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行動學習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235743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214438"/>
            <a:ext cx="34290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矩形 8"/>
          <p:cNvSpPr>
            <a:spLocks noChangeArrowheads="1"/>
          </p:cNvSpPr>
          <p:nvPr/>
        </p:nvSpPr>
        <p:spPr bwMode="auto">
          <a:xfrm>
            <a:off x="4572000" y="2928938"/>
            <a:ext cx="3786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>
                <a:ea typeface="標楷體" pitchFamily="65" charset="-120"/>
              </a:rPr>
              <a:t>一、數位化館內層列、</a:t>
            </a:r>
            <a:endParaRPr lang="en-US" altLang="zh-TW">
              <a:ea typeface="標楷體" pitchFamily="65" charset="-120"/>
            </a:endParaRPr>
          </a:p>
          <a:p>
            <a:r>
              <a:rPr lang="zh-TW" altLang="en-US">
                <a:ea typeface="標楷體" pitchFamily="65" charset="-120"/>
              </a:rPr>
              <a:t>        手稿等相關文物。</a:t>
            </a:r>
            <a:endParaRPr lang="en-US" altLang="zh-TW">
              <a:ea typeface="標楷體" pitchFamily="65" charset="-120"/>
            </a:endParaRPr>
          </a:p>
          <a:p>
            <a:r>
              <a:rPr lang="zh-TW" altLang="en-US">
                <a:ea typeface="標楷體" pitchFamily="65" charset="-120"/>
              </a:rPr>
              <a:t>二、數位化情境學習場所。</a:t>
            </a: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9649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395114" y="3358033"/>
            <a:ext cx="7561262" cy="2735263"/>
            <a:chOff x="476" y="727"/>
            <a:chExt cx="4763" cy="3111"/>
          </a:xfrm>
        </p:grpSpPr>
        <p:grpSp>
          <p:nvGrpSpPr>
            <p:cNvPr id="10" name="Group 4"/>
            <p:cNvGrpSpPr>
              <a:grpSpLocks/>
            </p:cNvGrpSpPr>
            <p:nvPr/>
          </p:nvGrpSpPr>
          <p:grpSpPr bwMode="auto">
            <a:xfrm>
              <a:off x="1111" y="1955"/>
              <a:ext cx="4128" cy="1883"/>
              <a:chOff x="1111" y="1955"/>
              <a:chExt cx="4128" cy="1883"/>
            </a:xfrm>
          </p:grpSpPr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111" y="1955"/>
                <a:ext cx="4083" cy="1719"/>
              </a:xfrm>
              <a:prstGeom prst="rect">
                <a:avLst/>
              </a:prstGeom>
              <a:solidFill>
                <a:srgbClr val="88B8B7">
                  <a:alpha val="70195"/>
                </a:srgbClr>
              </a:solidFill>
              <a:ln w="19050" algn="ctr">
                <a:solidFill>
                  <a:srgbClr val="666699"/>
                </a:solidFill>
                <a:miter lim="800000"/>
                <a:headEnd/>
                <a:tailEnd/>
              </a:ln>
            </p:spPr>
            <p:txBody>
              <a:bodyPr bIns="432000" anchor="b"/>
              <a:lstStyle/>
              <a:p>
                <a:r>
                  <a:rPr lang="zh-TW" altLang="en-US" sz="2000" dirty="0">
                    <a:ea typeface="標楷體" pitchFamily="65" charset="-120"/>
                  </a:rPr>
                  <a:t>社區特色：山區風情、產業不興、人口外移</a:t>
                </a:r>
              </a:p>
            </p:txBody>
          </p:sp>
          <p:sp>
            <p:nvSpPr>
              <p:cNvPr id="14" name="AutoShape 6"/>
              <p:cNvSpPr>
                <a:spLocks noChangeArrowheads="1"/>
              </p:cNvSpPr>
              <p:nvPr/>
            </p:nvSpPr>
            <p:spPr bwMode="auto">
              <a:xfrm flipH="1">
                <a:off x="2336" y="3566"/>
                <a:ext cx="2903" cy="272"/>
              </a:xfrm>
              <a:prstGeom prst="homePlate">
                <a:avLst>
                  <a:gd name="adj" fmla="val 32364"/>
                </a:avLst>
              </a:prstGeom>
              <a:solidFill>
                <a:srgbClr val="3090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r"/>
                <a:r>
                  <a:rPr lang="zh-TW" altLang="en-US" sz="2000">
                    <a:solidFill>
                      <a:srgbClr val="FFFF00"/>
                    </a:solidFill>
                    <a:ea typeface="標楷體" pitchFamily="65" charset="-120"/>
                  </a:rPr>
                  <a:t>數位化程度中</a:t>
                </a:r>
              </a:p>
            </p:txBody>
          </p:sp>
        </p:grp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76" y="727"/>
              <a:ext cx="4083" cy="1720"/>
            </a:xfrm>
            <a:prstGeom prst="rect">
              <a:avLst/>
            </a:prstGeom>
            <a:solidFill>
              <a:srgbClr val="8888B8">
                <a:alpha val="70195"/>
              </a:srgbClr>
            </a:solidFill>
            <a:ln w="19050" algn="ctr">
              <a:solidFill>
                <a:srgbClr val="333399"/>
              </a:solidFill>
              <a:miter lim="800000"/>
              <a:headEnd/>
              <a:tailEnd/>
            </a:ln>
          </p:spPr>
          <p:txBody>
            <a:bodyPr tIns="432000"/>
            <a:lstStyle/>
            <a:p>
              <a:r>
                <a:rPr lang="zh-TW" altLang="en-US" sz="2000" dirty="0">
                  <a:latin typeface="標楷體" pitchFamily="65" charset="-120"/>
                  <a:ea typeface="標楷體" pitchFamily="65" charset="-120"/>
                </a:rPr>
                <a:t>鄉鎮人口：</a:t>
              </a:r>
              <a:r>
                <a:rPr lang="en-US" altLang="zh-TW" sz="2000" dirty="0">
                  <a:latin typeface="Arial Unicode MS" pitchFamily="34" charset="-120"/>
                  <a:ea typeface="Arial Unicode MS" pitchFamily="34" charset="-120"/>
                  <a:cs typeface="Arial Unicode MS" pitchFamily="34" charset="-120"/>
                </a:rPr>
                <a:t>14233   </a:t>
              </a:r>
              <a:r>
                <a:rPr lang="en-US" altLang="zh-TW" sz="2000" dirty="0">
                  <a:latin typeface="標楷體" pitchFamily="65" charset="-120"/>
                  <a:ea typeface="標楷體" pitchFamily="65" charset="-120"/>
                </a:rPr>
                <a:t>  </a:t>
              </a:r>
              <a:r>
                <a:rPr lang="zh-TW" altLang="en-US" sz="2000" dirty="0">
                  <a:ea typeface="標楷體" pitchFamily="65" charset="-120"/>
                </a:rPr>
                <a:t>戶數：</a:t>
              </a:r>
              <a:r>
                <a:rPr lang="en-US" altLang="zh-TW" sz="2000" dirty="0">
                  <a:ea typeface="標楷體" pitchFamily="65" charset="-120"/>
                </a:rPr>
                <a:t>5750</a:t>
              </a:r>
            </a:p>
            <a:p>
              <a:r>
                <a:rPr lang="zh-TW" altLang="en-US" sz="2000" dirty="0">
                  <a:ea typeface="標楷體" pitchFamily="65" charset="-120"/>
                </a:rPr>
                <a:t>產業：黑鑽石蓮霧、溫泉</a:t>
              </a:r>
              <a:endParaRPr lang="ja-JP" altLang="en-US" sz="2000" dirty="0">
                <a:ea typeface="標楷體" pitchFamily="65" charset="-12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111" y="1955"/>
              <a:ext cx="3402" cy="491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zh-TW" altLang="en-US" sz="2000" b="1">
                  <a:solidFill>
                    <a:srgbClr val="C00000"/>
                  </a:solidFill>
                  <a:ea typeface="標楷體" pitchFamily="65" charset="-120"/>
                </a:rPr>
                <a:t>機會：溫泉風華再現、生產履歷</a:t>
              </a:r>
              <a:endParaRPr lang="ja-JP" altLang="en-US" sz="2000" b="1">
                <a:solidFill>
                  <a:srgbClr val="C00000"/>
                </a:solidFill>
                <a:ea typeface="標楷體" pitchFamily="65" charset="-120"/>
              </a:endParaRPr>
            </a:p>
          </p:txBody>
        </p:sp>
      </p:grpSp>
      <p:pic>
        <p:nvPicPr>
          <p:cNvPr id="9219" name="Picture 2" descr="D:\DOC\DOC資料(嘉倫)\1.各點資料\3.六龜\其他協助事項\網路抓的\4061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992" y="1021881"/>
            <a:ext cx="4172358" cy="312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34975" y="177281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en-US" sz="32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高雄六龜</a:t>
            </a:r>
            <a:r>
              <a:rPr lang="en-US" altLang="zh-TW" sz="3200" dirty="0" smtClean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DOC</a:t>
            </a:r>
            <a:endParaRPr lang="zh-TW" altLang="en-US" sz="3200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0170" y="351821"/>
            <a:ext cx="8642350" cy="64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1" hangingPunct="1">
              <a:defRPr sz="3600" b="1">
                <a:solidFill>
                  <a:srgbClr val="C00000"/>
                </a:solidFill>
                <a:latin typeface="+mj-lt"/>
                <a:ea typeface="標楷體" pitchFamily="65" charset="-120"/>
                <a:cs typeface="+mj-cs"/>
              </a:defRPr>
            </a:lvl1pPr>
            <a:lvl2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eaLnBrk="0" hangingPunct="0"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zh-TW" altLang="en-US" dirty="0" smtClean="0"/>
              <a:t>五、</a:t>
            </a:r>
            <a:r>
              <a:rPr lang="zh-TW" altLang="en-US" dirty="0"/>
              <a:t>個別</a:t>
            </a:r>
            <a:r>
              <a:rPr lang="en-US" altLang="zh-TW" dirty="0"/>
              <a:t>DOC</a:t>
            </a:r>
            <a:r>
              <a:rPr lang="zh-TW" altLang="en-US" dirty="0" smtClean="0"/>
              <a:t>特色</a:t>
            </a:r>
            <a:r>
              <a:rPr lang="en-US" altLang="zh-TW" dirty="0" smtClean="0"/>
              <a:t>-3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6432071"/>
      </p:ext>
    </p:extLst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群組 10"/>
          <p:cNvGrpSpPr>
            <a:grpSpLocks/>
          </p:cNvGrpSpPr>
          <p:nvPr/>
        </p:nvGrpSpPr>
        <p:grpSpPr bwMode="auto">
          <a:xfrm>
            <a:off x="5076825" y="720725"/>
            <a:ext cx="4067175" cy="6137275"/>
            <a:chOff x="5076825" y="720391"/>
            <a:chExt cx="4067175" cy="6137609"/>
          </a:xfrm>
        </p:grpSpPr>
        <p:grpSp>
          <p:nvGrpSpPr>
            <p:cNvPr id="13322" name="群組 7"/>
            <p:cNvGrpSpPr>
              <a:grpSpLocks/>
            </p:cNvGrpSpPr>
            <p:nvPr/>
          </p:nvGrpSpPr>
          <p:grpSpPr bwMode="auto">
            <a:xfrm>
              <a:off x="5076825" y="6367463"/>
              <a:ext cx="4067175" cy="490537"/>
              <a:chOff x="5076056" y="6367260"/>
              <a:chExt cx="4067944" cy="490740"/>
            </a:xfrm>
          </p:grpSpPr>
          <p:sp>
            <p:nvSpPr>
              <p:cNvPr id="22" name="矩形 1"/>
              <p:cNvSpPr/>
              <p:nvPr/>
            </p:nvSpPr>
            <p:spPr>
              <a:xfrm>
                <a:off x="5076056" y="6367233"/>
                <a:ext cx="4067944" cy="490767"/>
              </a:xfrm>
              <a:custGeom>
                <a:avLst/>
                <a:gdLst>
                  <a:gd name="connsiteX0" fmla="*/ 0 w 5868144"/>
                  <a:gd name="connsiteY0" fmla="*/ 0 h 476672"/>
                  <a:gd name="connsiteX1" fmla="*/ 5868144 w 5868144"/>
                  <a:gd name="connsiteY1" fmla="*/ 0 h 476672"/>
                  <a:gd name="connsiteX2" fmla="*/ 5868144 w 5868144"/>
                  <a:gd name="connsiteY2" fmla="*/ 476672 h 476672"/>
                  <a:gd name="connsiteX3" fmla="*/ 0 w 5868144"/>
                  <a:gd name="connsiteY3" fmla="*/ 476672 h 476672"/>
                  <a:gd name="connsiteX4" fmla="*/ 0 w 5868144"/>
                  <a:gd name="connsiteY4" fmla="*/ 0 h 476672"/>
                  <a:gd name="connsiteX0" fmla="*/ 1364566 w 5868144"/>
                  <a:gd name="connsiteY0" fmla="*/ 0 h 490740"/>
                  <a:gd name="connsiteX1" fmla="*/ 5868144 w 5868144"/>
                  <a:gd name="connsiteY1" fmla="*/ 14068 h 490740"/>
                  <a:gd name="connsiteX2" fmla="*/ 5868144 w 5868144"/>
                  <a:gd name="connsiteY2" fmla="*/ 490740 h 490740"/>
                  <a:gd name="connsiteX3" fmla="*/ 0 w 5868144"/>
                  <a:gd name="connsiteY3" fmla="*/ 490740 h 490740"/>
                  <a:gd name="connsiteX4" fmla="*/ 1364566 w 5868144"/>
                  <a:gd name="connsiteY4" fmla="*/ 0 h 49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8144" h="490740">
                    <a:moveTo>
                      <a:pt x="1364566" y="0"/>
                    </a:moveTo>
                    <a:lnTo>
                      <a:pt x="5868144" y="14068"/>
                    </a:lnTo>
                    <a:lnTo>
                      <a:pt x="5868144" y="490740"/>
                    </a:lnTo>
                    <a:lnTo>
                      <a:pt x="0" y="490740"/>
                    </a:lnTo>
                    <a:lnTo>
                      <a:pt x="1364566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6447915" y="6443469"/>
                <a:ext cx="2516664" cy="3700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TW" altLang="en-US" b="1" dirty="0">
                    <a:solidFill>
                      <a:schemeClr val="accent5">
                        <a:lumMod val="50000"/>
                      </a:schemeClr>
                    </a:solidFill>
                    <a:ea typeface="新細明體" pitchFamily="18" charset="-120"/>
                  </a:rPr>
                  <a:t>六 龜 數 位 機 會 中 心</a:t>
                </a:r>
              </a:p>
            </p:txBody>
          </p:sp>
        </p:grpSp>
        <p:grpSp>
          <p:nvGrpSpPr>
            <p:cNvPr id="13323" name="群組 12"/>
            <p:cNvGrpSpPr>
              <a:grpSpLocks/>
            </p:cNvGrpSpPr>
            <p:nvPr/>
          </p:nvGrpSpPr>
          <p:grpSpPr bwMode="auto">
            <a:xfrm>
              <a:off x="7668469" y="4608823"/>
              <a:ext cx="1296144" cy="1296144"/>
              <a:chOff x="4211960" y="4509120"/>
              <a:chExt cx="1872208" cy="1872208"/>
            </a:xfrm>
          </p:grpSpPr>
          <p:sp>
            <p:nvSpPr>
              <p:cNvPr id="20" name="橢圓 19"/>
              <p:cNvSpPr/>
              <p:nvPr/>
            </p:nvSpPr>
            <p:spPr>
              <a:xfrm>
                <a:off x="4213035" y="4508496"/>
                <a:ext cx="1871133" cy="187352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4357496" y="4652966"/>
                <a:ext cx="1582208" cy="15845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grpSp>
          <p:nvGrpSpPr>
            <p:cNvPr id="13324" name="群組 13"/>
            <p:cNvGrpSpPr>
              <a:grpSpLocks/>
            </p:cNvGrpSpPr>
            <p:nvPr/>
          </p:nvGrpSpPr>
          <p:grpSpPr bwMode="auto">
            <a:xfrm>
              <a:off x="7689722" y="2636912"/>
              <a:ext cx="1296144" cy="1296144"/>
              <a:chOff x="4211960" y="4509120"/>
              <a:chExt cx="1872208" cy="1872208"/>
            </a:xfrm>
          </p:grpSpPr>
          <p:sp>
            <p:nvSpPr>
              <p:cNvPr id="18" name="橢圓 17"/>
              <p:cNvSpPr/>
              <p:nvPr/>
            </p:nvSpPr>
            <p:spPr>
              <a:xfrm>
                <a:off x="4212145" y="4508681"/>
                <a:ext cx="1871133" cy="187352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4356608" y="4653151"/>
                <a:ext cx="1582208" cy="15845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grpSp>
          <p:nvGrpSpPr>
            <p:cNvPr id="13325" name="群組 14"/>
            <p:cNvGrpSpPr>
              <a:grpSpLocks/>
            </p:cNvGrpSpPr>
            <p:nvPr/>
          </p:nvGrpSpPr>
          <p:grpSpPr bwMode="auto">
            <a:xfrm>
              <a:off x="7689722" y="720391"/>
              <a:ext cx="1296144" cy="1296144"/>
              <a:chOff x="4211960" y="4509120"/>
              <a:chExt cx="1872208" cy="1872208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4212145" y="4509120"/>
                <a:ext cx="1871133" cy="187123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4356608" y="4653591"/>
                <a:ext cx="1582208" cy="15822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</p:grpSp>
      <p:pic>
        <p:nvPicPr>
          <p:cNvPr id="13315" name="圖片 4" descr="講師授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484313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圖片 5" descr="講師個別指導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076700"/>
            <a:ext cx="2881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圖片 6" descr="課後大合照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文字方塊 12"/>
          <p:cNvSpPr txBox="1">
            <a:spLocks noChangeArrowheads="1"/>
          </p:cNvSpPr>
          <p:nvPr/>
        </p:nvSpPr>
        <p:spPr bwMode="auto">
          <a:xfrm>
            <a:off x="971551" y="784225"/>
            <a:ext cx="7488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2800" b="1" dirty="0"/>
              <a:t>       </a:t>
            </a:r>
            <a:r>
              <a:rPr lang="zh-TW" altLang="en-US" sz="2800" b="1" dirty="0"/>
              <a:t>特色班級</a:t>
            </a:r>
            <a:r>
              <a:rPr lang="en-US" altLang="zh-TW" sz="2800" b="1" dirty="0"/>
              <a:t>-</a:t>
            </a:r>
            <a:r>
              <a:rPr lang="en-US" altLang="zh-TW" sz="3200" b="1" dirty="0"/>
              <a:t>(</a:t>
            </a:r>
            <a:r>
              <a:rPr lang="zh-TW" altLang="en-US" sz="3200" b="1" u="sng" dirty="0"/>
              <a:t>千歲班</a:t>
            </a:r>
            <a:r>
              <a:rPr lang="en-US" altLang="zh-TW" sz="3200" b="1" dirty="0"/>
              <a:t>)</a:t>
            </a:r>
          </a:p>
        </p:txBody>
      </p:sp>
      <p:pic>
        <p:nvPicPr>
          <p:cNvPr id="13319" name="圖片 4" descr="講師授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84313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圖片 5" descr="講師個別指導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076700"/>
            <a:ext cx="2881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文字方塊 26"/>
          <p:cNvSpPr txBox="1">
            <a:spLocks noChangeArrowheads="1"/>
          </p:cNvSpPr>
          <p:nvPr/>
        </p:nvSpPr>
        <p:spPr bwMode="auto">
          <a:xfrm>
            <a:off x="1331913" y="1700213"/>
            <a:ext cx="39227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招收寶來地區高齡老人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以行動筆電方式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至寶來國中體育館上課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平均每位老人年齡皆超過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65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歲～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甚至有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歲的人瑞老爺爺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故稱千歲班</a:t>
            </a:r>
          </a:p>
        </p:txBody>
      </p:sp>
    </p:spTree>
    <p:extLst>
      <p:ext uri="{BB962C8B-B14F-4D97-AF65-F5344CB8AC3E}">
        <p14:creationId xmlns:p14="http://schemas.microsoft.com/office/powerpoint/2010/main" val="1542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群組 10"/>
          <p:cNvGrpSpPr>
            <a:grpSpLocks/>
          </p:cNvGrpSpPr>
          <p:nvPr/>
        </p:nvGrpSpPr>
        <p:grpSpPr bwMode="auto">
          <a:xfrm>
            <a:off x="5076825" y="720725"/>
            <a:ext cx="4067175" cy="6137275"/>
            <a:chOff x="5076825" y="720391"/>
            <a:chExt cx="4067175" cy="6137609"/>
          </a:xfrm>
        </p:grpSpPr>
        <p:grpSp>
          <p:nvGrpSpPr>
            <p:cNvPr id="14347" name="群組 7"/>
            <p:cNvGrpSpPr>
              <a:grpSpLocks/>
            </p:cNvGrpSpPr>
            <p:nvPr/>
          </p:nvGrpSpPr>
          <p:grpSpPr bwMode="auto">
            <a:xfrm>
              <a:off x="5076825" y="6367463"/>
              <a:ext cx="4067175" cy="490537"/>
              <a:chOff x="5076056" y="6367260"/>
              <a:chExt cx="4067944" cy="490740"/>
            </a:xfrm>
          </p:grpSpPr>
          <p:sp>
            <p:nvSpPr>
              <p:cNvPr id="22" name="矩形 1"/>
              <p:cNvSpPr/>
              <p:nvPr/>
            </p:nvSpPr>
            <p:spPr>
              <a:xfrm>
                <a:off x="5076056" y="6367233"/>
                <a:ext cx="4067944" cy="490767"/>
              </a:xfrm>
              <a:custGeom>
                <a:avLst/>
                <a:gdLst>
                  <a:gd name="connsiteX0" fmla="*/ 0 w 5868144"/>
                  <a:gd name="connsiteY0" fmla="*/ 0 h 476672"/>
                  <a:gd name="connsiteX1" fmla="*/ 5868144 w 5868144"/>
                  <a:gd name="connsiteY1" fmla="*/ 0 h 476672"/>
                  <a:gd name="connsiteX2" fmla="*/ 5868144 w 5868144"/>
                  <a:gd name="connsiteY2" fmla="*/ 476672 h 476672"/>
                  <a:gd name="connsiteX3" fmla="*/ 0 w 5868144"/>
                  <a:gd name="connsiteY3" fmla="*/ 476672 h 476672"/>
                  <a:gd name="connsiteX4" fmla="*/ 0 w 5868144"/>
                  <a:gd name="connsiteY4" fmla="*/ 0 h 476672"/>
                  <a:gd name="connsiteX0" fmla="*/ 1364566 w 5868144"/>
                  <a:gd name="connsiteY0" fmla="*/ 0 h 490740"/>
                  <a:gd name="connsiteX1" fmla="*/ 5868144 w 5868144"/>
                  <a:gd name="connsiteY1" fmla="*/ 14068 h 490740"/>
                  <a:gd name="connsiteX2" fmla="*/ 5868144 w 5868144"/>
                  <a:gd name="connsiteY2" fmla="*/ 490740 h 490740"/>
                  <a:gd name="connsiteX3" fmla="*/ 0 w 5868144"/>
                  <a:gd name="connsiteY3" fmla="*/ 490740 h 490740"/>
                  <a:gd name="connsiteX4" fmla="*/ 1364566 w 5868144"/>
                  <a:gd name="connsiteY4" fmla="*/ 0 h 49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8144" h="490740">
                    <a:moveTo>
                      <a:pt x="1364566" y="0"/>
                    </a:moveTo>
                    <a:lnTo>
                      <a:pt x="5868144" y="14068"/>
                    </a:lnTo>
                    <a:lnTo>
                      <a:pt x="5868144" y="490740"/>
                    </a:lnTo>
                    <a:lnTo>
                      <a:pt x="0" y="490740"/>
                    </a:lnTo>
                    <a:lnTo>
                      <a:pt x="1364566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6447915" y="6443469"/>
                <a:ext cx="2516664" cy="3700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TW" altLang="en-US" b="1" dirty="0">
                    <a:solidFill>
                      <a:schemeClr val="accent5">
                        <a:lumMod val="50000"/>
                      </a:schemeClr>
                    </a:solidFill>
                    <a:ea typeface="新細明體" pitchFamily="18" charset="-120"/>
                  </a:rPr>
                  <a:t>六 龜 數 位 機 會 中 心</a:t>
                </a:r>
              </a:p>
            </p:txBody>
          </p:sp>
        </p:grpSp>
        <p:grpSp>
          <p:nvGrpSpPr>
            <p:cNvPr id="14348" name="群組 12"/>
            <p:cNvGrpSpPr>
              <a:grpSpLocks/>
            </p:cNvGrpSpPr>
            <p:nvPr/>
          </p:nvGrpSpPr>
          <p:grpSpPr bwMode="auto">
            <a:xfrm>
              <a:off x="7668469" y="4608823"/>
              <a:ext cx="1296144" cy="1296144"/>
              <a:chOff x="4211960" y="4509120"/>
              <a:chExt cx="1872208" cy="1872208"/>
            </a:xfrm>
          </p:grpSpPr>
          <p:sp>
            <p:nvSpPr>
              <p:cNvPr id="20" name="橢圓 19"/>
              <p:cNvSpPr/>
              <p:nvPr/>
            </p:nvSpPr>
            <p:spPr>
              <a:xfrm>
                <a:off x="4213035" y="4508496"/>
                <a:ext cx="1871133" cy="187352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21" name="橢圓 20"/>
              <p:cNvSpPr/>
              <p:nvPr/>
            </p:nvSpPr>
            <p:spPr>
              <a:xfrm>
                <a:off x="4357496" y="4652966"/>
                <a:ext cx="1582208" cy="15845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grpSp>
          <p:nvGrpSpPr>
            <p:cNvPr id="14349" name="群組 13"/>
            <p:cNvGrpSpPr>
              <a:grpSpLocks/>
            </p:cNvGrpSpPr>
            <p:nvPr/>
          </p:nvGrpSpPr>
          <p:grpSpPr bwMode="auto">
            <a:xfrm>
              <a:off x="7689722" y="2636912"/>
              <a:ext cx="1296144" cy="1296144"/>
              <a:chOff x="4211960" y="4509120"/>
              <a:chExt cx="1872208" cy="1872208"/>
            </a:xfrm>
          </p:grpSpPr>
          <p:sp>
            <p:nvSpPr>
              <p:cNvPr id="18" name="橢圓 17"/>
              <p:cNvSpPr/>
              <p:nvPr/>
            </p:nvSpPr>
            <p:spPr>
              <a:xfrm>
                <a:off x="4212145" y="4508681"/>
                <a:ext cx="1871133" cy="187352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9" name="橢圓 18"/>
              <p:cNvSpPr/>
              <p:nvPr/>
            </p:nvSpPr>
            <p:spPr>
              <a:xfrm>
                <a:off x="4356608" y="4653151"/>
                <a:ext cx="1582208" cy="15845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grpSp>
          <p:nvGrpSpPr>
            <p:cNvPr id="14350" name="群組 14"/>
            <p:cNvGrpSpPr>
              <a:grpSpLocks/>
            </p:cNvGrpSpPr>
            <p:nvPr/>
          </p:nvGrpSpPr>
          <p:grpSpPr bwMode="auto">
            <a:xfrm>
              <a:off x="7689722" y="720391"/>
              <a:ext cx="1296144" cy="1296144"/>
              <a:chOff x="4211960" y="4509120"/>
              <a:chExt cx="1872208" cy="1872208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4212145" y="4509120"/>
                <a:ext cx="1871133" cy="187123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4356608" y="4653591"/>
                <a:ext cx="1582208" cy="15822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</p:grpSp>
      <p:pic>
        <p:nvPicPr>
          <p:cNvPr id="14339" name="圖片 4" descr="講師授課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1089025"/>
            <a:ext cx="2879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圖片 5" descr="講師個別指導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3752850"/>
            <a:ext cx="2881313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圖片 6" descr="課後大合照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752850"/>
            <a:ext cx="28797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文字方塊 8"/>
          <p:cNvSpPr txBox="1">
            <a:spLocks noChangeArrowheads="1"/>
          </p:cNvSpPr>
          <p:nvPr/>
        </p:nvSpPr>
        <p:spPr bwMode="auto">
          <a:xfrm>
            <a:off x="5726113" y="3321050"/>
            <a:ext cx="2808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講師授課情形</a:t>
            </a:r>
          </a:p>
        </p:txBody>
      </p:sp>
      <p:sp>
        <p:nvSpPr>
          <p:cNvPr id="14343" name="文字方塊 10"/>
          <p:cNvSpPr txBox="1">
            <a:spLocks noChangeArrowheads="1"/>
          </p:cNvSpPr>
          <p:nvPr/>
        </p:nvSpPr>
        <p:spPr bwMode="auto">
          <a:xfrm>
            <a:off x="5726113" y="5949950"/>
            <a:ext cx="2808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歡喜結訓大合照</a:t>
            </a:r>
            <a:r>
              <a:rPr lang="en-US" altLang="zh-TW" sz="2400">
                <a:latin typeface="標楷體" pitchFamily="65" charset="-120"/>
                <a:ea typeface="標楷體" pitchFamily="65" charset="-120"/>
              </a:rPr>
              <a:t>!!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344" name="文字方塊 8"/>
          <p:cNvSpPr txBox="1">
            <a:spLocks noChangeArrowheads="1"/>
          </p:cNvSpPr>
          <p:nvPr/>
        </p:nvSpPr>
        <p:spPr bwMode="auto">
          <a:xfrm>
            <a:off x="1547813" y="260350"/>
            <a:ext cx="7488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zh-TW" altLang="en-US" sz="2800" b="1"/>
              <a:t>特色班級（婆婆媽媽班）</a:t>
            </a:r>
          </a:p>
        </p:txBody>
      </p:sp>
      <p:sp>
        <p:nvSpPr>
          <p:cNvPr id="14345" name="文字方塊 9"/>
          <p:cNvSpPr txBox="1">
            <a:spLocks noChangeArrowheads="1"/>
          </p:cNvSpPr>
          <p:nvPr/>
        </p:nvSpPr>
        <p:spPr bwMode="auto">
          <a:xfrm>
            <a:off x="1765300" y="6021388"/>
            <a:ext cx="2808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400">
                <a:latin typeface="標楷體" pitchFamily="65" charset="-120"/>
                <a:ea typeface="標楷體" pitchFamily="65" charset="-120"/>
              </a:rPr>
              <a:t>講師個別指導</a:t>
            </a:r>
          </a:p>
        </p:txBody>
      </p:sp>
      <p:sp>
        <p:nvSpPr>
          <p:cNvPr id="14346" name="文字方塊 23"/>
          <p:cNvSpPr txBox="1">
            <a:spLocks noChangeArrowheads="1"/>
          </p:cNvSpPr>
          <p:nvPr/>
        </p:nvSpPr>
        <p:spPr bwMode="auto">
          <a:xfrm>
            <a:off x="1042988" y="1628775"/>
            <a:ext cx="46736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針對地區失學人士開設基礎課程</a:t>
            </a:r>
            <a:endParaRPr lang="en-US" altLang="zh-TW" sz="25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由於學員都是地方上的婦女</a:t>
            </a:r>
            <a:endParaRPr lang="en-US" altLang="zh-TW" sz="250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500">
                <a:latin typeface="標楷體" pitchFamily="65" charset="-120"/>
                <a:ea typeface="標楷體" pitchFamily="65" charset="-120"/>
              </a:rPr>
              <a:t>故稱婆婆媽媽班</a:t>
            </a:r>
            <a:endParaRPr lang="en-US" altLang="zh-TW" sz="250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18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群組 6"/>
          <p:cNvGrpSpPr>
            <a:grpSpLocks/>
          </p:cNvGrpSpPr>
          <p:nvPr/>
        </p:nvGrpSpPr>
        <p:grpSpPr bwMode="auto">
          <a:xfrm>
            <a:off x="5076825" y="720725"/>
            <a:ext cx="4067175" cy="6137275"/>
            <a:chOff x="5076825" y="720391"/>
            <a:chExt cx="4067175" cy="6137609"/>
          </a:xfrm>
        </p:grpSpPr>
        <p:grpSp>
          <p:nvGrpSpPr>
            <p:cNvPr id="31752" name="群組 7"/>
            <p:cNvGrpSpPr>
              <a:grpSpLocks/>
            </p:cNvGrpSpPr>
            <p:nvPr/>
          </p:nvGrpSpPr>
          <p:grpSpPr bwMode="auto">
            <a:xfrm>
              <a:off x="5076825" y="6367463"/>
              <a:ext cx="4067175" cy="490537"/>
              <a:chOff x="5076056" y="6367260"/>
              <a:chExt cx="4067944" cy="490740"/>
            </a:xfrm>
          </p:grpSpPr>
          <p:sp>
            <p:nvSpPr>
              <p:cNvPr id="18" name="矩形 1"/>
              <p:cNvSpPr/>
              <p:nvPr/>
            </p:nvSpPr>
            <p:spPr>
              <a:xfrm>
                <a:off x="5076056" y="6367233"/>
                <a:ext cx="4067944" cy="490767"/>
              </a:xfrm>
              <a:custGeom>
                <a:avLst/>
                <a:gdLst>
                  <a:gd name="connsiteX0" fmla="*/ 0 w 5868144"/>
                  <a:gd name="connsiteY0" fmla="*/ 0 h 476672"/>
                  <a:gd name="connsiteX1" fmla="*/ 5868144 w 5868144"/>
                  <a:gd name="connsiteY1" fmla="*/ 0 h 476672"/>
                  <a:gd name="connsiteX2" fmla="*/ 5868144 w 5868144"/>
                  <a:gd name="connsiteY2" fmla="*/ 476672 h 476672"/>
                  <a:gd name="connsiteX3" fmla="*/ 0 w 5868144"/>
                  <a:gd name="connsiteY3" fmla="*/ 476672 h 476672"/>
                  <a:gd name="connsiteX4" fmla="*/ 0 w 5868144"/>
                  <a:gd name="connsiteY4" fmla="*/ 0 h 476672"/>
                  <a:gd name="connsiteX0" fmla="*/ 1364566 w 5868144"/>
                  <a:gd name="connsiteY0" fmla="*/ 0 h 490740"/>
                  <a:gd name="connsiteX1" fmla="*/ 5868144 w 5868144"/>
                  <a:gd name="connsiteY1" fmla="*/ 14068 h 490740"/>
                  <a:gd name="connsiteX2" fmla="*/ 5868144 w 5868144"/>
                  <a:gd name="connsiteY2" fmla="*/ 490740 h 490740"/>
                  <a:gd name="connsiteX3" fmla="*/ 0 w 5868144"/>
                  <a:gd name="connsiteY3" fmla="*/ 490740 h 490740"/>
                  <a:gd name="connsiteX4" fmla="*/ 1364566 w 5868144"/>
                  <a:gd name="connsiteY4" fmla="*/ 0 h 49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68144" h="490740">
                    <a:moveTo>
                      <a:pt x="1364566" y="0"/>
                    </a:moveTo>
                    <a:lnTo>
                      <a:pt x="5868144" y="14068"/>
                    </a:lnTo>
                    <a:lnTo>
                      <a:pt x="5868144" y="490740"/>
                    </a:lnTo>
                    <a:lnTo>
                      <a:pt x="0" y="490740"/>
                    </a:lnTo>
                    <a:lnTo>
                      <a:pt x="1364566" y="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9" name="文字方塊 18"/>
              <p:cNvSpPr txBox="1"/>
              <p:nvPr/>
            </p:nvSpPr>
            <p:spPr>
              <a:xfrm>
                <a:off x="6447915" y="6443469"/>
                <a:ext cx="2516664" cy="37006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TW" altLang="en-US" b="1" dirty="0">
                    <a:solidFill>
                      <a:schemeClr val="accent5">
                        <a:lumMod val="50000"/>
                      </a:schemeClr>
                    </a:solidFill>
                    <a:ea typeface="新細明體" pitchFamily="18" charset="-120"/>
                  </a:rPr>
                  <a:t>六 龜 數 位 機 會 中 心</a:t>
                </a:r>
              </a:p>
            </p:txBody>
          </p:sp>
        </p:grpSp>
        <p:grpSp>
          <p:nvGrpSpPr>
            <p:cNvPr id="31753" name="群組 8"/>
            <p:cNvGrpSpPr>
              <a:grpSpLocks/>
            </p:cNvGrpSpPr>
            <p:nvPr/>
          </p:nvGrpSpPr>
          <p:grpSpPr bwMode="auto">
            <a:xfrm>
              <a:off x="7668469" y="4608823"/>
              <a:ext cx="1296144" cy="1296144"/>
              <a:chOff x="4211960" y="4509120"/>
              <a:chExt cx="1872208" cy="1872208"/>
            </a:xfrm>
          </p:grpSpPr>
          <p:sp>
            <p:nvSpPr>
              <p:cNvPr id="16" name="橢圓 15"/>
              <p:cNvSpPr/>
              <p:nvPr/>
            </p:nvSpPr>
            <p:spPr>
              <a:xfrm>
                <a:off x="4213035" y="4508496"/>
                <a:ext cx="1871133" cy="187352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7" name="橢圓 16"/>
              <p:cNvSpPr/>
              <p:nvPr/>
            </p:nvSpPr>
            <p:spPr>
              <a:xfrm>
                <a:off x="4357496" y="4652966"/>
                <a:ext cx="1582208" cy="15845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grpSp>
          <p:nvGrpSpPr>
            <p:cNvPr id="31754" name="群組 9"/>
            <p:cNvGrpSpPr>
              <a:grpSpLocks/>
            </p:cNvGrpSpPr>
            <p:nvPr/>
          </p:nvGrpSpPr>
          <p:grpSpPr bwMode="auto">
            <a:xfrm>
              <a:off x="7689722" y="2636912"/>
              <a:ext cx="1296144" cy="1296144"/>
              <a:chOff x="4211960" y="4509120"/>
              <a:chExt cx="1872208" cy="1872208"/>
            </a:xfrm>
          </p:grpSpPr>
          <p:sp>
            <p:nvSpPr>
              <p:cNvPr id="14" name="橢圓 13"/>
              <p:cNvSpPr/>
              <p:nvPr/>
            </p:nvSpPr>
            <p:spPr>
              <a:xfrm>
                <a:off x="4212145" y="4508681"/>
                <a:ext cx="1871133" cy="1873528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5" name="橢圓 14"/>
              <p:cNvSpPr/>
              <p:nvPr/>
            </p:nvSpPr>
            <p:spPr>
              <a:xfrm>
                <a:off x="4356608" y="4653151"/>
                <a:ext cx="1582208" cy="15845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  <p:grpSp>
          <p:nvGrpSpPr>
            <p:cNvPr id="31755" name="群組 10"/>
            <p:cNvGrpSpPr>
              <a:grpSpLocks/>
            </p:cNvGrpSpPr>
            <p:nvPr/>
          </p:nvGrpSpPr>
          <p:grpSpPr bwMode="auto">
            <a:xfrm>
              <a:off x="7689722" y="720391"/>
              <a:ext cx="1296144" cy="1296144"/>
              <a:chOff x="4211960" y="4509120"/>
              <a:chExt cx="1872208" cy="1872208"/>
            </a:xfrm>
          </p:grpSpPr>
          <p:sp>
            <p:nvSpPr>
              <p:cNvPr id="12" name="橢圓 11"/>
              <p:cNvSpPr/>
              <p:nvPr/>
            </p:nvSpPr>
            <p:spPr>
              <a:xfrm>
                <a:off x="4212145" y="4509120"/>
                <a:ext cx="1871133" cy="187123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sp>
            <p:nvSpPr>
              <p:cNvPr id="13" name="橢圓 12"/>
              <p:cNvSpPr/>
              <p:nvPr/>
            </p:nvSpPr>
            <p:spPr>
              <a:xfrm>
                <a:off x="4356608" y="4653591"/>
                <a:ext cx="1582208" cy="15822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</p:grpSp>
      </p:grpSp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lang="en-US" altLang="zh-TW" sz="4000" b="1">
                <a:latin typeface="標楷體" pitchFamily="65" charset="-120"/>
                <a:ea typeface="標楷體" pitchFamily="65" charset="-120"/>
              </a:rPr>
              <a:t>95</a:t>
            </a:r>
            <a:r>
              <a:rPr lang="zh-TW" altLang="en-US" sz="4000" b="1">
                <a:latin typeface="標楷體" pitchFamily="65" charset="-120"/>
                <a:ea typeface="標楷體" pitchFamily="65" charset="-120"/>
              </a:rPr>
              <a:t>歲老人學電腦</a:t>
            </a:r>
          </a:p>
        </p:txBody>
      </p:sp>
      <p:pic>
        <p:nvPicPr>
          <p:cNvPr id="31748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2203450"/>
            <a:ext cx="2466975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190750"/>
            <a:ext cx="5075238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文字方塊 8"/>
          <p:cNvSpPr txBox="1">
            <a:spLocks noChangeArrowheads="1"/>
          </p:cNvSpPr>
          <p:nvPr/>
        </p:nvSpPr>
        <p:spPr bwMode="auto">
          <a:xfrm>
            <a:off x="1200150" y="1484313"/>
            <a:ext cx="2465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自由時報報導</a:t>
            </a:r>
          </a:p>
        </p:txBody>
      </p:sp>
      <p:sp>
        <p:nvSpPr>
          <p:cNvPr id="31751" name="文字方塊 10"/>
          <p:cNvSpPr txBox="1">
            <a:spLocks noChangeArrowheads="1"/>
          </p:cNvSpPr>
          <p:nvPr/>
        </p:nvSpPr>
        <p:spPr bwMode="auto">
          <a:xfrm>
            <a:off x="5303838" y="1504950"/>
            <a:ext cx="2160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聯合報報導</a:t>
            </a:r>
          </a:p>
        </p:txBody>
      </p:sp>
    </p:spTree>
    <p:extLst>
      <p:ext uri="{BB962C8B-B14F-4D97-AF65-F5344CB8AC3E}">
        <p14:creationId xmlns:p14="http://schemas.microsoft.com/office/powerpoint/2010/main" val="30771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979712" y="1844824"/>
            <a:ext cx="6264696" cy="3672408"/>
          </a:xfrm>
        </p:spPr>
        <p:txBody>
          <a:bodyPr>
            <a:noAutofit/>
          </a:bodyPr>
          <a:lstStyle/>
          <a:p>
            <a:pPr marL="320040" indent="-180000"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簡報雖然完畢</a:t>
            </a:r>
            <a:endParaRPr lang="en-US" altLang="zh-TW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marL="320040" indent="-1800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但希望在地的故事</a:t>
            </a:r>
            <a:endParaRPr lang="en-US" altLang="zh-TW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marL="320040" indent="-1800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zh-TW" alt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能繼續綿延下去</a:t>
            </a:r>
            <a:r>
              <a:rPr lang="en-US" altLang="zh-TW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…</a:t>
            </a:r>
            <a:endParaRPr lang="zh-TW" alt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圓角矩形 7"/>
          <p:cNvSpPr/>
          <p:nvPr/>
        </p:nvSpPr>
        <p:spPr>
          <a:xfrm>
            <a:off x="539553" y="1628602"/>
            <a:ext cx="4266878" cy="5762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2532" name="內容版面配置區 2"/>
          <p:cNvSpPr txBox="1">
            <a:spLocks/>
          </p:cNvSpPr>
          <p:nvPr/>
        </p:nvSpPr>
        <p:spPr bwMode="auto">
          <a:xfrm>
            <a:off x="402431" y="1628949"/>
            <a:ext cx="4529609" cy="503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rgbClr val="CC0000"/>
              </a:buClr>
              <a:buSzPct val="85000"/>
            </a:pPr>
            <a:r>
              <a:rPr lang="zh-TW" altLang="en-US" sz="2800" b="1" dirty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個人使用</a:t>
            </a:r>
            <a:r>
              <a:rPr lang="zh-TW" altLang="en-US" sz="2800" b="1" dirty="0" smtClean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網路率</a:t>
            </a:r>
            <a:endParaRPr lang="zh-TW" altLang="en-US" sz="2800" b="1" dirty="0">
              <a:solidFill>
                <a:srgbClr val="0000FF"/>
              </a:solidFill>
              <a:latin typeface="Calibri" pitchFamily="34" charset="0"/>
              <a:ea typeface="標楷體" pitchFamily="65" charset="-120"/>
            </a:endParaRPr>
          </a:p>
        </p:txBody>
      </p:sp>
      <p:graphicFrame>
        <p:nvGraphicFramePr>
          <p:cNvPr id="10" name="圖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95255"/>
              </p:ext>
            </p:extLst>
          </p:nvPr>
        </p:nvGraphicFramePr>
        <p:xfrm>
          <a:off x="539554" y="2204864"/>
          <a:ext cx="8136902" cy="346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0" y="5733256"/>
            <a:ext cx="3688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CC0000"/>
              </a:buClr>
              <a:buSzPct val="85000"/>
            </a:pP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國家發展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委員會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研考會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年個人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家戶數位機會調查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報告</a:t>
            </a:r>
            <a:endParaRPr lang="en-US" altLang="zh-TW" sz="1400" dirty="0" smtClean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年鄉鎮市區數位發展分類研究報告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剪去單一角落矩形 12"/>
          <p:cNvSpPr/>
          <p:nvPr/>
        </p:nvSpPr>
        <p:spPr>
          <a:xfrm>
            <a:off x="4932040" y="5674216"/>
            <a:ext cx="3959225" cy="647700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偏鄉</a:t>
            </a:r>
            <a:r>
              <a:rPr lang="zh-TW" altLang="en-US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、原住民、金馬地區與</a:t>
            </a:r>
            <a:endParaRPr lang="en-US" altLang="zh-TW" sz="20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defRPr/>
            </a:pPr>
            <a:r>
              <a:rPr lang="zh-TW" altLang="en-US" sz="20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中高齡族群未</a:t>
            </a:r>
            <a:r>
              <a:rPr lang="zh-TW" altLang="en-US" sz="2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達全國平均值</a:t>
            </a:r>
          </a:p>
        </p:txBody>
      </p:sp>
      <p:sp>
        <p:nvSpPr>
          <p:cNvPr id="12" name="標題 1"/>
          <p:cNvSpPr>
            <a:spLocks/>
          </p:cNvSpPr>
          <p:nvPr/>
        </p:nvSpPr>
        <p:spPr bwMode="auto">
          <a:xfrm>
            <a:off x="695325" y="53752"/>
            <a:ext cx="776446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壹、數位落差背景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(2/7)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267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24"/>
          <p:cNvSpPr>
            <a:spLocks noChangeArrowheads="1"/>
          </p:cNvSpPr>
          <p:nvPr/>
        </p:nvSpPr>
        <p:spPr bwMode="auto">
          <a:xfrm>
            <a:off x="1403350" y="404813"/>
            <a:ext cx="7740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en-US" sz="2800" b="1">
              <a:solidFill>
                <a:srgbClr val="1E4649"/>
              </a:solidFill>
            </a:endParaRP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596677" y="291108"/>
            <a:ext cx="8280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TW" sz="32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101</a:t>
            </a:r>
            <a:r>
              <a:rPr kumimoji="0" lang="zh-TW" altLang="en-US" sz="3200" b="1" dirty="0">
                <a:solidFill>
                  <a:srgbClr val="98480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年研考會鄉鎮市區數位發展分類研究報告</a:t>
            </a:r>
          </a:p>
        </p:txBody>
      </p:sp>
      <p:sp>
        <p:nvSpPr>
          <p:cNvPr id="22532" name="矩形 6"/>
          <p:cNvSpPr>
            <a:spLocks noChangeArrowheads="1"/>
          </p:cNvSpPr>
          <p:nvPr/>
        </p:nvSpPr>
        <p:spPr bwMode="auto">
          <a:xfrm>
            <a:off x="323528" y="875883"/>
            <a:ext cx="85725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●政府部會因應業務職掌不同，對於偏遠地區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定義標準並不一致，以教育部來說泛指「地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域位處偏遠且交通狀況不便，或數位學習不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利之地區」，以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91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年研考會調查之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168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個偏遠</a:t>
            </a: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鄉鎮為主。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368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個鄉鎮市區分類：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91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年：高偏遠鄉鎮、低偏遠鄉鎮、平地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原住民鄉鎮及非偏遠鄉鎮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類。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年：依據人力資源結構、社會經濟發展、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教育文化發展、交通動能發展、生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活環境發展、資訊基礎建設等構面，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分數位發展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級區域、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級、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級、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級與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級區域。</a:t>
            </a:r>
          </a:p>
          <a:p>
            <a:r>
              <a:rPr lang="zh-TW" altLang="en-US" sz="1600" dirty="0">
                <a:solidFill>
                  <a:srgbClr val="000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   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588125" y="5876925"/>
            <a:ext cx="172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4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zh-TW" altLang="en-US" sz="1400" b="1" dirty="0">
                <a:solidFill>
                  <a:srgbClr val="C00000"/>
                </a:solidFill>
                <a:latin typeface="Arial" charset="0"/>
              </a:rPr>
              <a:t>數位發展潛在全國分析</a:t>
            </a:r>
            <a:r>
              <a:rPr lang="en-US" altLang="zh-TW" sz="1400" b="1" dirty="0">
                <a:solidFill>
                  <a:srgbClr val="C00000"/>
                </a:solidFill>
                <a:latin typeface="Arial" charset="0"/>
              </a:rPr>
              <a:t>5</a:t>
            </a:r>
            <a:r>
              <a:rPr lang="zh-TW" altLang="en-US" sz="1400" b="1" dirty="0">
                <a:solidFill>
                  <a:srgbClr val="C00000"/>
                </a:solidFill>
                <a:latin typeface="Arial" charset="0"/>
              </a:rPr>
              <a:t>分類結果</a:t>
            </a:r>
            <a:endParaRPr lang="en-US" altLang="zh-TW" sz="1600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2534" name="圖片 6" descr="101數位發展1-5級區域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412875"/>
            <a:ext cx="33639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63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矩形 9"/>
          <p:cNvSpPr/>
          <p:nvPr/>
        </p:nvSpPr>
        <p:spPr>
          <a:xfrm>
            <a:off x="349250" y="1556594"/>
            <a:ext cx="4222750" cy="5762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內容版面配置區 3"/>
          <p:cNvSpPr>
            <a:spLocks noGrp="1"/>
          </p:cNvSpPr>
          <p:nvPr>
            <p:ph sz="half" idx="2"/>
          </p:nvPr>
        </p:nvSpPr>
        <p:spPr>
          <a:xfrm>
            <a:off x="381027" y="1628109"/>
            <a:ext cx="4190973" cy="504747"/>
          </a:xfrm>
        </p:spPr>
        <p:txBody>
          <a:bodyPr/>
          <a:lstStyle/>
          <a:p>
            <a:pPr marL="0" indent="0" algn="ctr">
              <a:buClr>
                <a:srgbClr val="CC0000"/>
              </a:buClr>
              <a:buSzPct val="85000"/>
              <a:buNone/>
            </a:pPr>
            <a:r>
              <a:rPr kumimoji="1" lang="zh-TW" altLang="en-US" sz="2500" b="1" dirty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查詢</a:t>
            </a:r>
            <a:r>
              <a:rPr kumimoji="1" lang="zh-TW" altLang="en-US" sz="2500" b="1" dirty="0" smtClean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利用生活資訊比率</a:t>
            </a:r>
            <a:endParaRPr kumimoji="1" lang="zh-TW" altLang="en-US" sz="2500" b="1" dirty="0">
              <a:solidFill>
                <a:srgbClr val="000066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12" name="剪去單一角落矩形 11"/>
          <p:cNvSpPr/>
          <p:nvPr/>
        </p:nvSpPr>
        <p:spPr>
          <a:xfrm>
            <a:off x="4860032" y="5877272"/>
            <a:ext cx="3784600" cy="432048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級區域仍有待提升</a:t>
            </a: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053340"/>
              </p:ext>
            </p:extLst>
          </p:nvPr>
        </p:nvGraphicFramePr>
        <p:xfrm>
          <a:off x="343777" y="2348880"/>
          <a:ext cx="5820892" cy="324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444208" y="2530639"/>
            <a:ext cx="2448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查詢</a:t>
            </a:r>
            <a:r>
              <a:rPr lang="zh-TW" altLang="en-US" sz="2000" dirty="0" smtClean="0">
                <a:solidFill>
                  <a:srgbClr val="C00000"/>
                </a:solidFill>
                <a:latin typeface="+mj-ea"/>
                <a:ea typeface="+mj-ea"/>
              </a:rPr>
              <a:t>利用生活資訊比率，係</a:t>
            </a:r>
            <a:r>
              <a:rPr lang="zh-TW" altLang="en-US" sz="2000" dirty="0" smtClean="0">
                <a:latin typeface="+mj-ea"/>
                <a:ea typeface="+mj-ea"/>
              </a:rPr>
              <a:t>根據</a:t>
            </a:r>
            <a:r>
              <a:rPr lang="zh-TW" altLang="en-US" sz="2000" dirty="0" smtClean="0">
                <a:solidFill>
                  <a:srgbClr val="0066CC"/>
                </a:solidFill>
                <a:latin typeface="+mj-ea"/>
                <a:ea typeface="+mj-ea"/>
              </a:rPr>
              <a:t>個人</a:t>
            </a:r>
            <a:r>
              <a:rPr lang="zh-TW" altLang="en-US" sz="2000" dirty="0">
                <a:solidFill>
                  <a:srgbClr val="0066CC"/>
                </a:solidFill>
                <a:latin typeface="+mj-ea"/>
                <a:ea typeface="+mj-ea"/>
              </a:rPr>
              <a:t>使用網路</a:t>
            </a:r>
            <a:r>
              <a:rPr lang="zh-TW" altLang="en-US" sz="2000" dirty="0" smtClean="0">
                <a:solidFill>
                  <a:srgbClr val="0066CC"/>
                </a:solidFill>
                <a:latin typeface="+mj-ea"/>
                <a:ea typeface="+mj-ea"/>
              </a:rPr>
              <a:t>率</a:t>
            </a:r>
            <a:r>
              <a:rPr lang="zh-TW" altLang="en-US" sz="2000" dirty="0" smtClean="0">
                <a:latin typeface="+mj-ea"/>
                <a:ea typeface="+mj-ea"/>
              </a:rPr>
              <a:t>中的調查民眾所統計的數據。其中</a:t>
            </a:r>
            <a:r>
              <a:rPr lang="en-US" altLang="zh-TW" sz="2000" dirty="0" smtClean="0">
                <a:latin typeface="+mj-ea"/>
                <a:ea typeface="+mj-ea"/>
              </a:rPr>
              <a:t>4</a:t>
            </a:r>
            <a:r>
              <a:rPr lang="zh-TW" altLang="en-US" sz="2000" dirty="0" smtClean="0">
                <a:latin typeface="+mj-ea"/>
                <a:ea typeface="+mj-ea"/>
              </a:rPr>
              <a:t>級區域可能調查對象多數設有數位機會中心，故其</a:t>
            </a:r>
            <a:r>
              <a:rPr lang="zh-TW" altLang="en-US" sz="2000" dirty="0" smtClean="0">
                <a:solidFill>
                  <a:srgbClr val="C00000"/>
                </a:solidFill>
                <a:latin typeface="+mj-ea"/>
                <a:ea typeface="+mj-ea"/>
              </a:rPr>
              <a:t>比率較</a:t>
            </a:r>
            <a:r>
              <a:rPr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其他區域</a:t>
            </a:r>
            <a:r>
              <a:rPr lang="zh-TW" altLang="en-US" sz="2000" dirty="0" smtClean="0">
                <a:solidFill>
                  <a:srgbClr val="C00000"/>
                </a:solidFill>
                <a:latin typeface="+mj-ea"/>
                <a:ea typeface="+mj-ea"/>
              </a:rPr>
              <a:t>高。</a:t>
            </a:r>
            <a:endParaRPr lang="zh-TW" altLang="en-US" sz="2000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13" name="矩形 6"/>
          <p:cNvSpPr>
            <a:spLocks noChangeArrowheads="1"/>
          </p:cNvSpPr>
          <p:nvPr/>
        </p:nvSpPr>
        <p:spPr bwMode="auto">
          <a:xfrm>
            <a:off x="0" y="5733256"/>
            <a:ext cx="3688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CC0000"/>
              </a:buClr>
              <a:buSzPct val="85000"/>
            </a:pP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國家發展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委員會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研考會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年個人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家戶數位機會調查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報告</a:t>
            </a:r>
            <a:endParaRPr lang="en-US" altLang="zh-TW" sz="1400" dirty="0" smtClean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年鄉鎮市區數位發展分類研究報告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標題 1"/>
          <p:cNvSpPr>
            <a:spLocks/>
          </p:cNvSpPr>
          <p:nvPr/>
        </p:nvSpPr>
        <p:spPr bwMode="auto">
          <a:xfrm>
            <a:off x="695325" y="53752"/>
            <a:ext cx="776446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壹、數位落差背景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(3/7)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11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剪去單一角落矩形 8"/>
          <p:cNvSpPr/>
          <p:nvPr/>
        </p:nvSpPr>
        <p:spPr>
          <a:xfrm>
            <a:off x="4788024" y="5877272"/>
            <a:ext cx="4032374" cy="424568"/>
          </a:xfrm>
          <a:prstGeom prst="snip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級區域仍</a:t>
            </a:r>
            <a:r>
              <a:rPr lang="zh-TW" altLang="en-US" sz="2200" b="1" dirty="0">
                <a:solidFill>
                  <a:srgbClr val="0000FF"/>
                </a:solidFill>
                <a:ea typeface="標楷體" pitchFamily="65" charset="-120"/>
              </a:rPr>
              <a:t>未達全國平均值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95536" y="1628800"/>
            <a:ext cx="4248721" cy="5762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430071" y="1685875"/>
            <a:ext cx="4147485" cy="4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C0000"/>
              </a:buClr>
              <a:buSzPct val="85000"/>
              <a:buNone/>
            </a:pPr>
            <a:r>
              <a:rPr kumimoji="1" lang="zh-TW" altLang="en-US" sz="2500" b="1" dirty="0" smtClean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網路族參與</a:t>
            </a:r>
            <a:r>
              <a:rPr kumimoji="1" lang="en-US" altLang="zh-TW" sz="2500" b="1" dirty="0" smtClean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e</a:t>
            </a:r>
            <a:r>
              <a:rPr kumimoji="1" lang="zh-TW" altLang="en-US" sz="2500" b="1" dirty="0" smtClean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化政府</a:t>
            </a:r>
            <a:endParaRPr kumimoji="1" lang="zh-TW" altLang="en-US" sz="2500" b="1" dirty="0">
              <a:solidFill>
                <a:srgbClr val="000066"/>
              </a:solidFill>
              <a:latin typeface="Calibri" pitchFamily="34" charset="0"/>
              <a:ea typeface="標楷體" pitchFamily="65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458301"/>
              </p:ext>
            </p:extLst>
          </p:nvPr>
        </p:nvGraphicFramePr>
        <p:xfrm>
          <a:off x="695325" y="2495356"/>
          <a:ext cx="5676876" cy="3351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0" y="5733256"/>
            <a:ext cx="36889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CC0000"/>
              </a:buClr>
              <a:buSzPct val="85000"/>
            </a:pP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國家發展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委員會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研考會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年個人</a:t>
            </a:r>
            <a:r>
              <a:rPr lang="en-US" altLang="zh-TW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家戶數位機會調查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報告</a:t>
            </a:r>
            <a:endParaRPr lang="en-US" altLang="zh-TW" sz="1400" dirty="0" smtClean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eaLnBrk="0" hangingPunct="0">
              <a:buClr>
                <a:srgbClr val="CC0000"/>
              </a:buClr>
              <a:buSzPct val="85000"/>
            </a:pP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年鄉鎮市區數位發展分類研究報告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538520" y="2530639"/>
            <a:ext cx="24482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網路族參與</a:t>
            </a:r>
            <a:r>
              <a:rPr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e</a:t>
            </a:r>
            <a:r>
              <a:rPr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化政府，</a:t>
            </a:r>
            <a:r>
              <a:rPr lang="zh-TW" altLang="en-US" sz="2000" dirty="0" smtClean="0">
                <a:solidFill>
                  <a:srgbClr val="C00000"/>
                </a:solidFill>
                <a:latin typeface="+mj-ea"/>
                <a:ea typeface="+mj-ea"/>
              </a:rPr>
              <a:t>係</a:t>
            </a:r>
            <a:r>
              <a:rPr lang="zh-TW" altLang="en-US" sz="2000" dirty="0" smtClean="0">
                <a:latin typeface="+mj-ea"/>
                <a:ea typeface="+mj-ea"/>
              </a:rPr>
              <a:t>根據</a:t>
            </a:r>
            <a:r>
              <a:rPr lang="zh-TW" altLang="en-US" sz="2000" dirty="0" smtClean="0">
                <a:solidFill>
                  <a:srgbClr val="0066CC"/>
                </a:solidFill>
                <a:latin typeface="+mj-ea"/>
                <a:ea typeface="+mj-ea"/>
              </a:rPr>
              <a:t>個人</a:t>
            </a:r>
            <a:r>
              <a:rPr lang="zh-TW" altLang="en-US" sz="2000" dirty="0">
                <a:solidFill>
                  <a:srgbClr val="0066CC"/>
                </a:solidFill>
                <a:latin typeface="+mj-ea"/>
                <a:ea typeface="+mj-ea"/>
              </a:rPr>
              <a:t>使用網路</a:t>
            </a:r>
            <a:r>
              <a:rPr lang="zh-TW" altLang="en-US" sz="2000" dirty="0" smtClean="0">
                <a:solidFill>
                  <a:srgbClr val="0066CC"/>
                </a:solidFill>
                <a:latin typeface="+mj-ea"/>
                <a:ea typeface="+mj-ea"/>
              </a:rPr>
              <a:t>率</a:t>
            </a:r>
            <a:r>
              <a:rPr lang="zh-TW" altLang="en-US" sz="2000" dirty="0" smtClean="0">
                <a:latin typeface="+mj-ea"/>
                <a:ea typeface="+mj-ea"/>
              </a:rPr>
              <a:t>中的調查民眾所統計的數據。其中</a:t>
            </a:r>
            <a:r>
              <a:rPr lang="en-US" altLang="zh-TW" sz="2000" dirty="0" smtClean="0">
                <a:latin typeface="+mj-ea"/>
                <a:ea typeface="+mj-ea"/>
              </a:rPr>
              <a:t>4</a:t>
            </a:r>
            <a:r>
              <a:rPr lang="zh-TW" altLang="en-US" sz="2000" dirty="0" smtClean="0">
                <a:latin typeface="+mj-ea"/>
                <a:ea typeface="+mj-ea"/>
              </a:rPr>
              <a:t>級區域可能調查對象多數設有數位機會中心，故其</a:t>
            </a:r>
            <a:r>
              <a:rPr lang="zh-TW" altLang="en-US" sz="2000" dirty="0" smtClean="0">
                <a:solidFill>
                  <a:srgbClr val="C00000"/>
                </a:solidFill>
                <a:latin typeface="+mj-ea"/>
                <a:ea typeface="+mj-ea"/>
              </a:rPr>
              <a:t>比率較</a:t>
            </a:r>
            <a:r>
              <a:rPr lang="en-US" altLang="zh-TW" sz="2000" dirty="0" smtClean="0">
                <a:solidFill>
                  <a:srgbClr val="C00000"/>
                </a:solidFill>
                <a:latin typeface="+mj-ea"/>
                <a:ea typeface="+mj-ea"/>
              </a:rPr>
              <a:t>3</a:t>
            </a:r>
            <a:r>
              <a:rPr lang="zh-TW" altLang="en-US" sz="2000" dirty="0" smtClean="0">
                <a:solidFill>
                  <a:srgbClr val="C00000"/>
                </a:solidFill>
                <a:latin typeface="+mj-ea"/>
                <a:ea typeface="+mj-ea"/>
              </a:rPr>
              <a:t>、</a:t>
            </a:r>
            <a:r>
              <a:rPr lang="en-US" altLang="zh-TW" sz="2000" dirty="0">
                <a:solidFill>
                  <a:srgbClr val="C00000"/>
                </a:solidFill>
                <a:latin typeface="+mj-ea"/>
                <a:ea typeface="+mj-ea"/>
              </a:rPr>
              <a:t>5</a:t>
            </a:r>
            <a:r>
              <a:rPr lang="zh-TW" altLang="en-US" sz="2000" dirty="0">
                <a:solidFill>
                  <a:srgbClr val="C00000"/>
                </a:solidFill>
                <a:latin typeface="+mj-ea"/>
                <a:ea typeface="+mj-ea"/>
              </a:rPr>
              <a:t>級區域高。</a:t>
            </a:r>
          </a:p>
        </p:txBody>
      </p:sp>
      <p:sp>
        <p:nvSpPr>
          <p:cNvPr id="12" name="標題 1"/>
          <p:cNvSpPr>
            <a:spLocks/>
          </p:cNvSpPr>
          <p:nvPr/>
        </p:nvSpPr>
        <p:spPr bwMode="auto">
          <a:xfrm>
            <a:off x="695325" y="53752"/>
            <a:ext cx="776446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壹、數位落差背景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(4/7)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7537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圓角矩形 5"/>
          <p:cNvSpPr/>
          <p:nvPr/>
        </p:nvSpPr>
        <p:spPr>
          <a:xfrm>
            <a:off x="1475656" y="1671117"/>
            <a:ext cx="5976664" cy="57626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 bwMode="auto">
          <a:xfrm>
            <a:off x="1187661" y="1742753"/>
            <a:ext cx="6480683" cy="4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CC0000"/>
              </a:buClr>
              <a:buSzPct val="85000"/>
              <a:buNone/>
            </a:pPr>
            <a:r>
              <a:rPr lang="zh-TW" altLang="en-US" sz="2500" b="1" dirty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歐</a:t>
            </a:r>
            <a:r>
              <a:rPr lang="zh-TW" altLang="en-US" sz="2500" b="1" dirty="0" smtClean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、亞洲</a:t>
            </a:r>
            <a:r>
              <a:rPr lang="zh-TW" altLang="en-US" sz="2500" b="1" dirty="0">
                <a:solidFill>
                  <a:srgbClr val="000066"/>
                </a:solidFill>
                <a:latin typeface="Calibri" pitchFamily="34" charset="0"/>
                <a:ea typeface="標楷體" pitchFamily="65" charset="-120"/>
              </a:rPr>
              <a:t>個人上網率及家庭連網率比較</a:t>
            </a:r>
            <a:endParaRPr kumimoji="1" lang="zh-TW" altLang="en-US" sz="2500" b="1" dirty="0">
              <a:solidFill>
                <a:srgbClr val="000066"/>
              </a:solidFill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11" name="矩形 6"/>
          <p:cNvSpPr>
            <a:spLocks noChangeArrowheads="1"/>
          </p:cNvSpPr>
          <p:nvPr/>
        </p:nvSpPr>
        <p:spPr bwMode="auto">
          <a:xfrm>
            <a:off x="0" y="6309320"/>
            <a:ext cx="46440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CC0000"/>
              </a:buClr>
              <a:buSzPct val="85000"/>
            </a:pP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資料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來源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國家發展委員會</a:t>
            </a:r>
            <a:r>
              <a:rPr lang="en-US" altLang="zh-TW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102</a:t>
            </a:r>
            <a:r>
              <a:rPr lang="zh-TW" altLang="en-US" sz="1400" dirty="0" smtClean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年數位機會調查</a:t>
            </a:r>
            <a:r>
              <a:rPr lang="zh-TW" altLang="en-US" sz="1400" dirty="0">
                <a:solidFill>
                  <a:schemeClr val="bg1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報告</a:t>
            </a:r>
            <a:endParaRPr lang="en-US" altLang="zh-TW" sz="1400" dirty="0">
              <a:solidFill>
                <a:schemeClr val="bg1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07782"/>
              </p:ext>
            </p:extLst>
          </p:nvPr>
        </p:nvGraphicFramePr>
        <p:xfrm>
          <a:off x="1547664" y="2564904"/>
          <a:ext cx="5723136" cy="20576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39800"/>
                <a:gridCol w="939800"/>
                <a:gridCol w="914400"/>
                <a:gridCol w="914400"/>
                <a:gridCol w="862608"/>
                <a:gridCol w="1152128"/>
              </a:tblGrid>
              <a:tr h="432048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國家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調查時間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個人上網率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家庭連網率</a:t>
                      </a:r>
                      <a:r>
                        <a:rPr lang="en-US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(%)</a:t>
                      </a:r>
                      <a:endParaRPr lang="zh-TW" sz="1500" kern="1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54000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5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調查對象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5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百分比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歐</a:t>
                      </a:r>
                      <a:r>
                        <a:rPr lang="zh-TW" altLang="en-US" sz="1500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洲</a:t>
                      </a:r>
                      <a:endParaRPr lang="zh-TW" sz="1500" kern="1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歐盟</a:t>
                      </a:r>
                      <a:r>
                        <a:rPr lang="en-US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27</a:t>
                      </a:r>
                      <a:r>
                        <a:rPr lang="zh-TW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101</a:t>
                      </a:r>
                      <a:r>
                        <a:rPr lang="zh-TW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16-74</a:t>
                      </a:r>
                      <a:r>
                        <a:rPr lang="zh-TW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73.0</a:t>
                      </a:r>
                      <a:endParaRPr lang="zh-TW" sz="1500" kern="1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76.0</a:t>
                      </a:r>
                      <a:endParaRPr lang="zh-TW" sz="1500" kern="1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 rowSpan="3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亞洲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臺灣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102</a:t>
                      </a:r>
                      <a:r>
                        <a:rPr lang="zh-TW" sz="1500" kern="1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12</a:t>
                      </a:r>
                      <a:r>
                        <a:rPr lang="zh-TW" sz="1500" kern="1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歲以上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76.3</a:t>
                      </a:r>
                      <a:endParaRPr lang="zh-TW" sz="1500" kern="100" baseline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85.5</a:t>
                      </a:r>
                      <a:endParaRPr lang="zh-TW" sz="1500" kern="100" baseline="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baseline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南韓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100</a:t>
                      </a:r>
                      <a:r>
                        <a:rPr lang="zh-TW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3</a:t>
                      </a:r>
                      <a:r>
                        <a:rPr lang="zh-TW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歲以上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78.4</a:t>
                      </a:r>
                      <a:endParaRPr lang="zh-TW" sz="1500" kern="1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82.1</a:t>
                      </a:r>
                      <a:endParaRPr lang="zh-TW" sz="1500" kern="1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新加坡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100</a:t>
                      </a:r>
                      <a:r>
                        <a:rPr lang="zh-TW" sz="15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</a:t>
                      </a:r>
                      <a:r>
                        <a:rPr lang="zh-TW" sz="15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歲以上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0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71.0</a:t>
                      </a:r>
                      <a:endParaRPr lang="zh-TW" sz="1500" b="0" kern="1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500" b="1" kern="1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85.0</a:t>
                      </a:r>
                      <a:endParaRPr lang="zh-TW" sz="1500" b="1" kern="100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619672" y="4869160"/>
            <a:ext cx="576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1600" kern="100" dirty="0">
                <a:latin typeface="Times New Roman" pitchFamily="18" charset="0"/>
                <a:ea typeface="標楷體" pitchFamily="65" charset="-120"/>
              </a:rPr>
              <a:t>根據</a:t>
            </a:r>
            <a:r>
              <a:rPr lang="en-US" altLang="zh-TW" sz="1600" kern="100" dirty="0">
                <a:latin typeface="Times New Roman" pitchFamily="18" charset="0"/>
                <a:ea typeface="標楷體" pitchFamily="65" charset="-120"/>
              </a:rPr>
              <a:t>2013</a:t>
            </a:r>
            <a:r>
              <a:rPr lang="zh-TW" altLang="en-US" sz="1600" kern="100" dirty="0">
                <a:latin typeface="Times New Roman" pitchFamily="18" charset="0"/>
                <a:ea typeface="標楷體" pitchFamily="65" charset="-120"/>
              </a:rPr>
              <a:t>年國際電信聯盟</a:t>
            </a:r>
            <a:r>
              <a:rPr lang="en-US" altLang="zh-TW" sz="1600" kern="100" dirty="0">
                <a:latin typeface="Times New Roman" pitchFamily="18" charset="0"/>
                <a:ea typeface="標楷體" pitchFamily="65" charset="-120"/>
              </a:rPr>
              <a:t>(International Telecommunication </a:t>
            </a:r>
            <a:r>
              <a:rPr lang="en-US" altLang="zh-TW" sz="1600" kern="100" dirty="0" err="1">
                <a:latin typeface="Times New Roman" pitchFamily="18" charset="0"/>
                <a:ea typeface="標楷體" pitchFamily="65" charset="-120"/>
              </a:rPr>
              <a:t>Union,ITU</a:t>
            </a:r>
            <a:r>
              <a:rPr lang="en-US" altLang="zh-TW" sz="1600" kern="100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1600" kern="100" dirty="0">
                <a:latin typeface="Times New Roman" pitchFamily="18" charset="0"/>
                <a:ea typeface="標楷體" pitchFamily="65" charset="-120"/>
              </a:rPr>
              <a:t>公布：全球超過</a:t>
            </a:r>
            <a:r>
              <a:rPr lang="en-US" altLang="zh-TW" sz="1600" kern="100" dirty="0">
                <a:latin typeface="Times New Roman" pitchFamily="18" charset="0"/>
                <a:ea typeface="標楷體" pitchFamily="65" charset="-120"/>
              </a:rPr>
              <a:t>27</a:t>
            </a:r>
            <a:r>
              <a:rPr lang="zh-TW" altLang="en-US" sz="1600" kern="100" dirty="0">
                <a:latin typeface="Times New Roman" pitchFamily="18" charset="0"/>
                <a:ea typeface="標楷體" pitchFamily="65" charset="-120"/>
              </a:rPr>
              <a:t>億人口曾使用網路，平均上網率為</a:t>
            </a:r>
            <a:r>
              <a:rPr lang="en-US" altLang="zh-TW" sz="1600" kern="100" dirty="0">
                <a:latin typeface="Times New Roman" pitchFamily="18" charset="0"/>
                <a:ea typeface="標楷體" pitchFamily="65" charset="-120"/>
              </a:rPr>
              <a:t>39% </a:t>
            </a:r>
            <a:r>
              <a:rPr lang="zh-TW" altLang="en-US" sz="1600" kern="100" dirty="0">
                <a:latin typeface="Times New Roman" pitchFamily="18" charset="0"/>
                <a:ea typeface="標楷體" pitchFamily="65" charset="-120"/>
              </a:rPr>
              <a:t>，已開發國家上網率為</a:t>
            </a:r>
            <a:r>
              <a:rPr lang="en-US" altLang="zh-TW" sz="1600" kern="100" dirty="0">
                <a:latin typeface="Times New Roman" pitchFamily="18" charset="0"/>
                <a:ea typeface="標楷體" pitchFamily="65" charset="-120"/>
              </a:rPr>
              <a:t>77%</a:t>
            </a:r>
            <a:r>
              <a:rPr lang="zh-TW" altLang="en-US" sz="1600" kern="100" dirty="0">
                <a:latin typeface="Times New Roman" pitchFamily="18" charset="0"/>
                <a:ea typeface="標楷體" pitchFamily="65" charset="-120"/>
              </a:rPr>
              <a:t>，我國上網率為</a:t>
            </a:r>
            <a:r>
              <a:rPr lang="en-US" altLang="zh-TW" sz="1600" kern="100" dirty="0">
                <a:latin typeface="Times New Roman" pitchFamily="18" charset="0"/>
                <a:ea typeface="標楷體" pitchFamily="65" charset="-120"/>
              </a:rPr>
              <a:t>76.3% </a:t>
            </a:r>
            <a:r>
              <a:rPr lang="zh-TW" altLang="en-US" sz="1600" kern="100" dirty="0">
                <a:latin typeface="Times New Roman" pitchFamily="18" charset="0"/>
                <a:ea typeface="標楷體" pitchFamily="65" charset="-120"/>
              </a:rPr>
              <a:t>接近已開發國家。</a:t>
            </a:r>
          </a:p>
        </p:txBody>
      </p:sp>
      <p:sp>
        <p:nvSpPr>
          <p:cNvPr id="8" name="標題 1"/>
          <p:cNvSpPr>
            <a:spLocks/>
          </p:cNvSpPr>
          <p:nvPr/>
        </p:nvSpPr>
        <p:spPr bwMode="auto">
          <a:xfrm>
            <a:off x="695325" y="53752"/>
            <a:ext cx="776446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壹、數位落差背景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說明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(5/7)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7930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3678809" y="4333721"/>
            <a:ext cx="214360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endParaRPr lang="en-US" altLang="zh-TW" sz="1600" b="1" dirty="0">
              <a:solidFill>
                <a:srgbClr val="CC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zh-TW" altLang="en-US" sz="1600" b="1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強化資訊基礎建設</a:t>
            </a:r>
            <a:endParaRPr lang="en-US" altLang="zh-TW" sz="1600" b="1" dirty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zh-TW" altLang="en-US" sz="1600" b="1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增加民眾資訊近用</a:t>
            </a:r>
            <a:endParaRPr lang="en-US" altLang="zh-TW" sz="1600" b="1" dirty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zh-TW" altLang="en-US" sz="1600" b="1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提升民眾資訊素養</a:t>
            </a:r>
            <a:endParaRPr lang="en-US" altLang="zh-TW" sz="1600" b="1" dirty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zh-TW" altLang="en-US" sz="1600" b="1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多元資訊應用</a:t>
            </a:r>
            <a:r>
              <a:rPr lang="zh-TW" altLang="en-US" sz="1600" b="1" dirty="0" smtClean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服務</a:t>
            </a:r>
            <a:endParaRPr lang="en-US" altLang="zh-TW" sz="1600" b="1" dirty="0" smtClean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lang="en-US" altLang="zh-TW" sz="800" b="1" dirty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600" b="1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</a:t>
            </a:r>
            <a:r>
              <a:rPr lang="en-US" altLang="zh-TW" sz="1600" b="1" dirty="0" smtClean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1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部會</a:t>
            </a:r>
            <a:r>
              <a:rPr lang="en-US" altLang="zh-TW" sz="1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sz="1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個計畫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178287" y="4235033"/>
            <a:ext cx="1643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創造數位機會</a:t>
            </a: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984825" y="4013746"/>
            <a:ext cx="1569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zh-TW" altLang="en-US" b="1" dirty="0">
                <a:solidFill>
                  <a:srgbClr val="0000FF"/>
                </a:solidFill>
                <a:ea typeface="標楷體" pitchFamily="65" charset="-120"/>
              </a:rPr>
              <a:t>深耕數位關懷</a:t>
            </a: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85720" y="4832573"/>
            <a:ext cx="1678332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endParaRPr lang="en-US" altLang="zh-TW" sz="1600" b="1" dirty="0">
              <a:solidFill>
                <a:srgbClr val="CC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zh-TW" altLang="en-US" sz="1600" b="1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提升教育力</a:t>
            </a:r>
            <a:endParaRPr lang="en-US" altLang="zh-TW" sz="1600" b="1" dirty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zh-TW" altLang="en-US" sz="1600" b="1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提升經濟力</a:t>
            </a:r>
            <a:endParaRPr lang="en-US" altLang="zh-TW" sz="1600" b="1" dirty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zh-TW" altLang="en-US" sz="1600" b="1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提升社會力</a:t>
            </a:r>
            <a:endParaRPr lang="en-US" altLang="zh-TW" sz="1600" b="1" dirty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zh-TW" altLang="en-US" sz="1600" b="1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提升文化</a:t>
            </a:r>
            <a:r>
              <a:rPr lang="zh-TW" altLang="en-US" sz="1600" b="1" dirty="0" smtClean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力</a:t>
            </a:r>
            <a:endParaRPr lang="en-US" altLang="zh-TW" sz="1600" b="1" dirty="0" smtClean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lang="en-US" altLang="zh-TW" sz="800" b="1" dirty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600" b="1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</a:t>
            </a:r>
            <a:r>
              <a:rPr lang="zh-TW" altLang="en-US" sz="1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部會</a:t>
            </a:r>
            <a:r>
              <a:rPr lang="en-US" altLang="zh-TW" sz="1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11</a:t>
            </a:r>
            <a:r>
              <a:rPr lang="zh-TW" altLang="en-US" sz="1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個計畫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014285" y="4496328"/>
            <a:ext cx="18005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>
                <a:solidFill>
                  <a:srgbClr val="CC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目標</a:t>
            </a:r>
            <a:endParaRPr lang="en-US" altLang="zh-TW" sz="1600" b="1" dirty="0">
              <a:solidFill>
                <a:srgbClr val="CC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zh-TW" altLang="en-US" sz="1600" b="1" spc="-150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廣設數位機會中心</a:t>
            </a:r>
            <a:endParaRPr lang="en-US" altLang="zh-TW" sz="1600" b="1" spc="-150" dirty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>
              <a:buFont typeface="Arial" charset="0"/>
              <a:buChar char="•"/>
            </a:pPr>
            <a:r>
              <a:rPr lang="zh-TW" altLang="en-US" sz="1600" b="1" spc="-120" dirty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創造公平數位</a:t>
            </a:r>
            <a:r>
              <a:rPr lang="zh-TW" altLang="en-US" sz="1600" b="1" spc="-120" dirty="0" smtClean="0">
                <a:solidFill>
                  <a:srgbClr val="0D0D0D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機會</a:t>
            </a:r>
            <a:endParaRPr lang="en-US" altLang="zh-TW" sz="1600" b="1" spc="-120" dirty="0" smtClean="0">
              <a:solidFill>
                <a:srgbClr val="0D0D0D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endParaRPr lang="en-US" altLang="zh-TW" sz="800" b="1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1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部會</a:t>
            </a:r>
            <a:r>
              <a:rPr lang="en-US" altLang="zh-TW" sz="1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1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個計畫</a:t>
            </a:r>
          </a:p>
        </p:txBody>
      </p:sp>
      <p:sp>
        <p:nvSpPr>
          <p:cNvPr id="34" name="圓角矩形 33"/>
          <p:cNvSpPr>
            <a:spLocks noChangeArrowheads="1"/>
          </p:cNvSpPr>
          <p:nvPr/>
        </p:nvSpPr>
        <p:spPr bwMode="auto">
          <a:xfrm>
            <a:off x="320498" y="4001842"/>
            <a:ext cx="1676745" cy="54950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FF00"/>
                </a:solidFill>
                <a:ea typeface="+mn-ea"/>
              </a:rPr>
              <a:t>第一期 </a:t>
            </a:r>
            <a:endParaRPr lang="en-US" altLang="zh-TW" sz="2000" b="1" dirty="0" smtClean="0">
              <a:solidFill>
                <a:srgbClr val="FFFF00"/>
              </a:solidFill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000" b="1" dirty="0" smtClean="0">
                <a:solidFill>
                  <a:srgbClr val="FFFF00"/>
                </a:solidFill>
                <a:ea typeface="+mn-ea"/>
              </a:rPr>
              <a:t>(</a:t>
            </a:r>
            <a:r>
              <a:rPr lang="en-US" altLang="zh-TW" sz="2000" b="1" dirty="0">
                <a:solidFill>
                  <a:srgbClr val="FFFF00"/>
                </a:solidFill>
                <a:ea typeface="+mn-ea"/>
              </a:rPr>
              <a:t>94-96)</a:t>
            </a:r>
            <a:endParaRPr lang="zh-TW" altLang="en-US" sz="2000" b="1" dirty="0">
              <a:solidFill>
                <a:srgbClr val="FFFF00"/>
              </a:solidFill>
              <a:ea typeface="+mn-ea"/>
            </a:endParaRPr>
          </a:p>
        </p:txBody>
      </p:sp>
      <p:sp>
        <p:nvSpPr>
          <p:cNvPr id="35" name="圓角矩形 34"/>
          <p:cNvSpPr>
            <a:spLocks noChangeArrowheads="1"/>
          </p:cNvSpPr>
          <p:nvPr/>
        </p:nvSpPr>
        <p:spPr bwMode="auto">
          <a:xfrm>
            <a:off x="2178287" y="3573214"/>
            <a:ext cx="1662466" cy="64803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FF00"/>
                </a:solidFill>
                <a:ea typeface="+mn-ea"/>
              </a:rPr>
              <a:t>第二</a:t>
            </a:r>
            <a:r>
              <a:rPr lang="zh-TW" altLang="en-US" sz="2000" b="1" dirty="0" smtClean="0">
                <a:solidFill>
                  <a:srgbClr val="FFFF00"/>
                </a:solidFill>
                <a:ea typeface="+mn-ea"/>
              </a:rPr>
              <a:t>期</a:t>
            </a:r>
            <a:endParaRPr lang="en-US" altLang="zh-TW" sz="2000" b="1" dirty="0" smtClean="0">
              <a:solidFill>
                <a:srgbClr val="FFFF00"/>
              </a:solidFill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altLang="zh-TW" sz="2000" b="1" dirty="0">
                <a:solidFill>
                  <a:srgbClr val="FFFF00"/>
                </a:solidFill>
                <a:ea typeface="+mn-ea"/>
              </a:rPr>
              <a:t>(97-100)</a:t>
            </a:r>
            <a:endParaRPr lang="zh-TW" altLang="en-US" sz="2000" b="1" dirty="0">
              <a:solidFill>
                <a:srgbClr val="FFFF00"/>
              </a:solidFill>
              <a:ea typeface="+mn-ea"/>
            </a:endParaRPr>
          </a:p>
        </p:txBody>
      </p:sp>
      <p:sp>
        <p:nvSpPr>
          <p:cNvPr id="36" name="圓角矩形 35"/>
          <p:cNvSpPr>
            <a:spLocks noChangeArrowheads="1"/>
          </p:cNvSpPr>
          <p:nvPr/>
        </p:nvSpPr>
        <p:spPr bwMode="auto">
          <a:xfrm>
            <a:off x="4036076" y="3358900"/>
            <a:ext cx="1495762" cy="587261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>
                <a:solidFill>
                  <a:srgbClr val="FFFF00"/>
                </a:solidFill>
                <a:ea typeface="+mn-ea"/>
              </a:rPr>
              <a:t>第三</a:t>
            </a:r>
            <a:r>
              <a:rPr lang="zh-TW" altLang="en-US" sz="2000" b="1" dirty="0" smtClean="0">
                <a:solidFill>
                  <a:srgbClr val="FFFF00"/>
                </a:solidFill>
                <a:ea typeface="+mn-ea"/>
              </a:rPr>
              <a:t>期</a:t>
            </a:r>
            <a:endParaRPr lang="en-US" altLang="zh-TW" sz="2000" b="1" dirty="0" smtClean="0">
              <a:solidFill>
                <a:srgbClr val="FFFF00"/>
              </a:solidFill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rgbClr val="FFFF00"/>
                </a:solidFill>
                <a:ea typeface="+mn-ea"/>
              </a:rPr>
              <a:t> </a:t>
            </a:r>
            <a:r>
              <a:rPr lang="en-US" altLang="zh-TW" sz="2000" b="1" dirty="0">
                <a:solidFill>
                  <a:srgbClr val="FFFF00"/>
                </a:solidFill>
                <a:ea typeface="+mn-ea"/>
              </a:rPr>
              <a:t>(101-104)</a:t>
            </a:r>
            <a:endParaRPr lang="zh-TW" altLang="en-US" sz="2000" b="1" dirty="0">
              <a:solidFill>
                <a:srgbClr val="FFFF00"/>
              </a:solidFill>
              <a:ea typeface="+mn-ea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21698" y="4573346"/>
            <a:ext cx="16434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b="1" dirty="0" smtClean="0">
                <a:solidFill>
                  <a:srgbClr val="0000FF"/>
                </a:solidFill>
                <a:ea typeface="標楷體" pitchFamily="65" charset="-120"/>
              </a:rPr>
              <a:t>縮短數位落差</a:t>
            </a:r>
            <a:endParaRPr lang="zh-TW" altLang="en-US" b="1" dirty="0">
              <a:solidFill>
                <a:srgbClr val="0000FF"/>
              </a:solidFill>
              <a:ea typeface="標楷體" pitchFamily="65" charset="-120"/>
            </a:endParaRPr>
          </a:p>
        </p:txBody>
      </p:sp>
      <p:sp>
        <p:nvSpPr>
          <p:cNvPr id="15" name="圓角矩形 14"/>
          <p:cNvSpPr>
            <a:spLocks noChangeArrowheads="1"/>
          </p:cNvSpPr>
          <p:nvPr/>
        </p:nvSpPr>
        <p:spPr bwMode="auto">
          <a:xfrm>
            <a:off x="5850418" y="2501644"/>
            <a:ext cx="3222176" cy="10536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0000"/>
                </a:solidFill>
                <a:ea typeface="+mn-ea"/>
              </a:rPr>
              <a:t>第四期 </a:t>
            </a:r>
            <a:r>
              <a:rPr lang="en-US" altLang="zh-TW" sz="2200" b="1" dirty="0">
                <a:solidFill>
                  <a:srgbClr val="FF0000"/>
                </a:solidFill>
                <a:ea typeface="+mn-ea"/>
              </a:rPr>
              <a:t>(105-108)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200" b="1" dirty="0">
                <a:solidFill>
                  <a:srgbClr val="FF0000"/>
                </a:solidFill>
                <a:ea typeface="+mn-ea"/>
              </a:rPr>
              <a:t>普及偏鄉數位</a:t>
            </a:r>
            <a:r>
              <a:rPr lang="zh-TW" altLang="en-US" sz="2200" b="1" dirty="0" smtClean="0">
                <a:solidFill>
                  <a:srgbClr val="FF0000"/>
                </a:solidFill>
                <a:ea typeface="+mn-ea"/>
              </a:rPr>
              <a:t>應用</a:t>
            </a:r>
            <a:r>
              <a:rPr lang="zh-TW" altLang="en-US" sz="2200" b="1" dirty="0">
                <a:solidFill>
                  <a:srgbClr val="FF0000"/>
                </a:solidFill>
                <a:ea typeface="+mn-ea"/>
              </a:rPr>
              <a:t>計畫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2200" b="1" dirty="0">
                <a:solidFill>
                  <a:srgbClr val="FF0000"/>
                </a:solidFill>
                <a:ea typeface="+mn-ea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ea typeface="+mn-ea"/>
              </a:rPr>
              <a:t>草案</a:t>
            </a:r>
            <a:r>
              <a:rPr lang="en-US" altLang="zh-TW" sz="2200" b="1" dirty="0">
                <a:solidFill>
                  <a:srgbClr val="FF0000"/>
                </a:solidFill>
                <a:ea typeface="+mn-ea"/>
              </a:rPr>
              <a:t>)</a:t>
            </a:r>
          </a:p>
        </p:txBody>
      </p:sp>
      <p:sp>
        <p:nvSpPr>
          <p:cNvPr id="38" name="Freeform 23"/>
          <p:cNvSpPr>
            <a:spLocks/>
          </p:cNvSpPr>
          <p:nvPr/>
        </p:nvSpPr>
        <p:spPr bwMode="gray">
          <a:xfrm rot="18674486" flipV="1">
            <a:off x="5469734" y="3079448"/>
            <a:ext cx="777458" cy="840016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82"/>
              <a:gd name="T163" fmla="*/ 0 h 774"/>
              <a:gd name="T164" fmla="*/ 982 w 982"/>
              <a:gd name="T165" fmla="*/ 774 h 77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solidFill>
            <a:srgbClr val="D60093"/>
          </a:solidFill>
          <a:ln w="1270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pic>
        <p:nvPicPr>
          <p:cNvPr id="19" name="Picture 2" descr="C:\Users\user\Desktop\2008524123712344_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50" b="82065" l="14526" r="80738"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6250" t="5435" r="10986" b="9420"/>
          <a:stretch>
            <a:fillRect/>
          </a:stretch>
        </p:blipFill>
        <p:spPr bwMode="auto">
          <a:xfrm rot="19542523">
            <a:off x="215269" y="1394481"/>
            <a:ext cx="847421" cy="704937"/>
          </a:xfrm>
          <a:prstGeom prst="rect">
            <a:avLst/>
          </a:prstGeom>
          <a:noFill/>
        </p:spPr>
      </p:pic>
      <p:sp>
        <p:nvSpPr>
          <p:cNvPr id="18" name="矩形 17"/>
          <p:cNvSpPr/>
          <p:nvPr/>
        </p:nvSpPr>
        <p:spPr>
          <a:xfrm>
            <a:off x="179512" y="2042845"/>
            <a:ext cx="5607422" cy="116955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教育部計畫歷年榮獲下列獎項</a:t>
            </a: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97</a:t>
            </a:r>
            <a:r>
              <a:rPr lang="zh-TW" altLang="en-US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年院管制計畫獲行政院評核</a:t>
            </a: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zh-TW" altLang="en-US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優等</a:t>
            </a: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</a:p>
          <a:p>
            <a:pPr>
              <a:buFont typeface="Arial" pitchFamily="34" charset="0"/>
              <a:buChar char="•"/>
            </a:pP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98</a:t>
            </a:r>
            <a:r>
              <a:rPr lang="zh-TW" altLang="en-US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年院管制計畫獲行政院評核</a:t>
            </a: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zh-TW" altLang="en-US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甲等</a:t>
            </a: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endParaRPr lang="zh-TW" altLang="en-US" sz="14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zh-TW" altLang="en-US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行政院「</a:t>
            </a: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99</a:t>
            </a:r>
            <a:r>
              <a:rPr lang="zh-TW" altLang="en-US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年各機關建立參與及建議制度績優建議案」之</a:t>
            </a: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zh-TW" altLang="en-US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榮譽獎</a:t>
            </a: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endParaRPr lang="zh-TW" altLang="en-US" sz="14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marL="87313" indent="-87313">
              <a:buFont typeface="Arial" pitchFamily="34" charset="0"/>
              <a:buChar char="•"/>
            </a:pPr>
            <a:r>
              <a:rPr lang="zh-TW" altLang="en-US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行政院「</a:t>
            </a: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100</a:t>
            </a:r>
            <a:r>
              <a:rPr lang="zh-TW" altLang="en-US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年各機關建立參與及建議制度績優建議案」之</a:t>
            </a: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【</a:t>
            </a:r>
            <a:r>
              <a:rPr lang="zh-TW" altLang="en-US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榮譽獎</a:t>
            </a:r>
            <a:r>
              <a:rPr lang="en-US" altLang="zh-TW" sz="1400" b="1" dirty="0" smtClean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】</a:t>
            </a:r>
            <a:endParaRPr lang="zh-TW" altLang="en-US" sz="1400" b="1" dirty="0" smtClean="0">
              <a:solidFill>
                <a:srgbClr val="0000FF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7" name="標題 1"/>
          <p:cNvSpPr>
            <a:spLocks/>
          </p:cNvSpPr>
          <p:nvPr/>
        </p:nvSpPr>
        <p:spPr bwMode="auto">
          <a:xfrm>
            <a:off x="695325" y="53752"/>
            <a:ext cx="776446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貳、</a:t>
            </a:r>
            <a:r>
              <a:rPr lang="zh-TW" alt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數位</a:t>
            </a:r>
            <a:r>
              <a:rPr lang="zh-TW" altLang="en-US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落差縮減計畫</a:t>
            </a:r>
            <a:r>
              <a:rPr lang="en-US" altLang="zh-TW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(1/2)</a:t>
            </a:r>
            <a:endParaRPr lang="zh-TW" alt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56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hEsV8TLVi4Ur3JQ3SdO4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LVniQQkvOBIAv7E4b1z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y9Xub4IX9pww2kGbVnJV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wy9Xub4IX9pww2kGbVnJV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DLVniQQkvOBIAv7E4b1z8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自訂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自訂設計">
    <a:majorFont>
      <a:latin typeface="Arial"/>
      <a:ea typeface="新細明體"/>
      <a:cs typeface=""/>
    </a:majorFont>
    <a:minorFont>
      <a:latin typeface="Arial"/>
      <a:ea typeface="新細明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11766</TotalTime>
  <Words>2156</Words>
  <Application>Microsoft Office PowerPoint</Application>
  <PresentationFormat>如螢幕大小 (4:3)</PresentationFormat>
  <Paragraphs>377</Paragraphs>
  <Slides>36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中庸</vt:lpstr>
      <vt:lpstr>講者簡介</vt:lpstr>
      <vt:lpstr>大專校院資訊部門參與政府偏鄉數位關懷計畫的經驗分享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數位機會中心執行方式</vt:lpstr>
      <vt:lpstr>參、DOC初期狀況</vt:lpstr>
      <vt:lpstr>三、社區農特品無管道行銷</vt:lpstr>
      <vt:lpstr>肆、DOC現今應用</vt:lpstr>
      <vt:lpstr>二、學員會查詢果菜價格不再任人擺佈</vt:lpstr>
      <vt:lpstr>三、媽媽透過SKYPE與美國就學女兒聯繫</vt:lpstr>
      <vt:lpstr>四、媽媽在家裡的資訊與經濟地位提升</vt:lpstr>
      <vt:lpstr>PowerPoint 簡報</vt:lpstr>
      <vt:lpstr>PowerPoint 簡報</vt:lpstr>
      <vt:lpstr>銀髮族之光！9旬蕉農考取微軟認證</vt:lpstr>
      <vt:lpstr>PowerPoint 簡報</vt:lpstr>
      <vt:lpstr>美濃DOC：課程與文化保存</vt:lpstr>
      <vt:lpstr>特色課程</vt:lpstr>
      <vt:lpstr>特色課程</vt:lpstr>
      <vt:lpstr>文化創意典藏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DOC@KSU</dc:title>
  <dc:creator>admin</dc:creator>
  <cp:lastModifiedBy>葉吟</cp:lastModifiedBy>
  <cp:revision>732</cp:revision>
  <dcterms:created xsi:type="dcterms:W3CDTF">1601-01-01T00:00:00Z</dcterms:created>
  <dcterms:modified xsi:type="dcterms:W3CDTF">2014-12-18T03:15:20Z</dcterms:modified>
</cp:coreProperties>
</file>